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58" r:id="rId5"/>
    <p:sldId id="280" r:id="rId6"/>
    <p:sldId id="281" r:id="rId7"/>
    <p:sldId id="282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43" autoAdjust="0"/>
    <p:restoredTop sz="97449" autoAdjust="0"/>
  </p:normalViewPr>
  <p:slideViewPr>
    <p:cSldViewPr snapToGrid="0">
      <p:cViewPr varScale="1">
        <p:scale>
          <a:sx n="209" d="100"/>
          <a:sy n="209" d="100"/>
        </p:scale>
        <p:origin x="684" y="2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4" d="100"/>
          <a:sy n="124" d="100"/>
        </p:scale>
        <p:origin x="759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B49507-FFBB-42CC-A5D9-95BF81B720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9AF4F0-5127-4343-BA40-0805DF9301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0C4A97-4A11-433E-BA0F-B3E66770598C}" type="datetimeFigureOut">
              <a:rPr lang="en-AU" smtClean="0"/>
              <a:t>19/10/2022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1478C8-5A55-4159-AE42-04BA4C4AE1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517D01-356D-4ADB-BCB2-BAAF9D2C397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D13CFA-F3F2-42C8-A562-5E01CE2A1AE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790375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51D79-A941-472A-B86F-4C1D5FA7235B}" type="datetimeFigureOut">
              <a:rPr lang="en-AU" smtClean="0"/>
              <a:t>19/10/2022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A29E61-899D-4DEC-B2DA-C928176A27C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6005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42070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39120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6D05FB-9E00-4E05-8A11-8AC6AA5F17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5450" y="373063"/>
            <a:ext cx="6120000" cy="3960000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2835"/>
              </a:spcAft>
              <a:defRPr sz="6400" cap="all" baseline="0"/>
            </a:lvl1pPr>
            <a:lvl2pPr>
              <a:defRPr sz="18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CF2DE4-041E-4BF5-94AD-547B9531C8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400" y="0"/>
            <a:ext cx="173989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56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,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2000" y="324000"/>
            <a:ext cx="5652000" cy="4140000"/>
          </a:xfrm>
        </p:spPr>
        <p:txBody>
          <a:bodyPr numCol="2" spcCol="180000">
            <a:noAutofit/>
          </a:bodyPr>
          <a:lstStyle>
            <a:lvl1pPr>
              <a:defRPr sz="800">
                <a:solidFill>
                  <a:schemeClr val="accent1"/>
                </a:solidFill>
                <a:latin typeface="+mj-lt"/>
              </a:defRPr>
            </a:lvl1pPr>
            <a:lvl2pPr>
              <a:defRPr sz="800"/>
            </a:lvl2pPr>
            <a:lvl3pPr marL="90000" indent="-90000">
              <a:defRPr sz="800"/>
            </a:lvl3pPr>
            <a:lvl4pPr marL="180000" indent="-90000">
              <a:defRPr sz="800"/>
            </a:lvl4pPr>
            <a:lvl5pPr marL="270000" indent="-90000">
              <a:defRPr sz="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587F0A-3EF9-46A9-A8FF-9715CF0929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2520000" cy="4140000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1800">
                <a:solidFill>
                  <a:schemeClr val="accent1"/>
                </a:solidFill>
              </a:defRPr>
            </a:lvl2pPr>
            <a:lvl3pPr>
              <a:buNone/>
              <a:defRPr/>
            </a:lvl3pPr>
            <a:lvl4pPr marL="179388" indent="-179388">
              <a:buFont typeface="Arial" panose="020B0604020202020204" pitchFamily="34" charset="0"/>
              <a:buChar char="•"/>
              <a:defRPr/>
            </a:lvl4pPr>
            <a:lvl5pPr marL="357188" indent="-179388">
              <a:buFont typeface="Times New Roman" panose="02020603050405020304" pitchFamily="18" charset="0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44000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maller left,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2000" y="324000"/>
            <a:ext cx="5652000" cy="4140000"/>
          </a:xfrm>
        </p:spPr>
        <p:txBody>
          <a:bodyPr numCol="2" spcCol="180000">
            <a:noAutofit/>
          </a:bodyPr>
          <a:lstStyle>
            <a:lvl1pPr>
              <a:defRPr sz="800">
                <a:solidFill>
                  <a:schemeClr val="accent1"/>
                </a:solidFill>
                <a:latin typeface="+mj-lt"/>
              </a:defRPr>
            </a:lvl1pPr>
            <a:lvl2pPr>
              <a:defRPr sz="800"/>
            </a:lvl2pPr>
            <a:lvl3pPr marL="90000" indent="-90000">
              <a:defRPr sz="800"/>
            </a:lvl3pPr>
            <a:lvl4pPr marL="180000" indent="-90000">
              <a:defRPr sz="800"/>
            </a:lvl4pPr>
            <a:lvl5pPr marL="270000" indent="-90000">
              <a:defRPr sz="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587F0A-3EF9-46A9-A8FF-9715CF0929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2520000" cy="4140000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1800">
                <a:solidFill>
                  <a:schemeClr val="accent1"/>
                </a:solidFill>
              </a:defRPr>
            </a:lvl2pPr>
            <a:lvl3pPr>
              <a:buNone/>
              <a:defRPr sz="800"/>
            </a:lvl3pPr>
            <a:lvl4pPr marL="179388" indent="-179388">
              <a:buFont typeface="Arial" panose="020B0604020202020204" pitchFamily="34" charset="0"/>
              <a:buChar char="•"/>
              <a:defRPr sz="800"/>
            </a:lvl4pPr>
            <a:lvl5pPr marL="357188" indent="-179388">
              <a:buFont typeface="Times New Roman" panose="02020603050405020304" pitchFamily="18" charset="0"/>
              <a:buChar char="–"/>
              <a:defRPr sz="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99705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4117324-6B4D-4511-9A09-354F377011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8459788" cy="1512887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04076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,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00" y="1800000"/>
            <a:ext cx="3600000" cy="2700000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23145E-4A65-4D12-BF17-1E376D23E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3600000" cy="1512887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E17CBD4-5DAE-4848-BC50-36416D91C4AD}"/>
              </a:ext>
            </a:extLst>
          </p:cNvPr>
          <p:cNvCxnSpPr/>
          <p:nvPr userDrawn="1"/>
        </p:nvCxnSpPr>
        <p:spPr>
          <a:xfrm>
            <a:off x="4572000" y="324000"/>
            <a:ext cx="0" cy="4104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2B441EC-09C6-4B4A-9603-C02952057B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56000" y="323850"/>
            <a:ext cx="3528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C4D845E-CFE4-4388-98CF-2B7CD087A9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12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</p:spTree>
    <p:extLst>
      <p:ext uri="{BB962C8B-B14F-4D97-AF65-F5344CB8AC3E}">
        <p14:creationId xmlns:p14="http://schemas.microsoft.com/office/powerpoint/2010/main" val="2309347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,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0150" y="1080000"/>
            <a:ext cx="3600000" cy="3347538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23145E-4A65-4D12-BF17-1E376D23E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20000" y="324000"/>
            <a:ext cx="3600000" cy="1512887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E17CBD4-5DAE-4848-BC50-36416D91C4AD}"/>
              </a:ext>
            </a:extLst>
          </p:cNvPr>
          <p:cNvCxnSpPr/>
          <p:nvPr userDrawn="1"/>
        </p:nvCxnSpPr>
        <p:spPr>
          <a:xfrm>
            <a:off x="4572000" y="324000"/>
            <a:ext cx="0" cy="4104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2B441EC-09C6-4B4A-9603-C02952057B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4000" y="323850"/>
            <a:ext cx="3528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C4D845E-CFE4-4388-98CF-2B7CD087A9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60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</p:spTree>
    <p:extLst>
      <p:ext uri="{BB962C8B-B14F-4D97-AF65-F5344CB8AC3E}">
        <p14:creationId xmlns:p14="http://schemas.microsoft.com/office/powerpoint/2010/main" val="300226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, large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2B441EC-09C6-4B4A-9603-C02952057B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132000" y="323850"/>
            <a:ext cx="5652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C4D845E-CFE4-4388-98CF-2B7CD087A9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52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86B4478A-1BDA-4472-A289-4B0C4E7959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2160000" cy="4140000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1800">
                <a:solidFill>
                  <a:schemeClr val="accent1"/>
                </a:solidFill>
              </a:defRPr>
            </a:lvl2pPr>
            <a:lvl3pPr>
              <a:buNone/>
              <a:defRPr sz="800"/>
            </a:lvl3pPr>
            <a:lvl4pPr marL="179388" indent="-179388">
              <a:buFont typeface="Arial" panose="020B0604020202020204" pitchFamily="34" charset="0"/>
              <a:buChar char="•"/>
              <a:defRPr sz="800"/>
            </a:lvl4pPr>
            <a:lvl5pPr marL="357188" indent="-179388">
              <a:buFont typeface="Times New Roman" panose="02020603050405020304" pitchFamily="18" charset="0"/>
              <a:buChar char="–"/>
              <a:defRPr sz="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88945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Date Placeholder 10">
            <a:extLst>
              <a:ext uri="{FF2B5EF4-FFF2-40B4-BE49-F238E27FC236}">
                <a16:creationId xmlns:a16="http://schemas.microsoft.com/office/drawing/2014/main" id="{17E45197-8F27-48C7-B54F-6D8F7E295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3307DB3-CBE2-4A55-BE8E-C26CBADA0D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850" y="324000"/>
            <a:ext cx="8460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F005714D-B845-45B5-AB70-7040C721727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</p:spTree>
    <p:extLst>
      <p:ext uri="{BB962C8B-B14F-4D97-AF65-F5344CB8AC3E}">
        <p14:creationId xmlns:p14="http://schemas.microsoft.com/office/powerpoint/2010/main" val="3011687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Date Placeholder 10">
            <a:extLst>
              <a:ext uri="{FF2B5EF4-FFF2-40B4-BE49-F238E27FC236}">
                <a16:creationId xmlns:a16="http://schemas.microsoft.com/office/drawing/2014/main" id="{17E45197-8F27-48C7-B54F-6D8F7E295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3307DB3-CBE2-4A55-BE8E-C26CBADA0D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850" y="324000"/>
            <a:ext cx="4104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5CD301A0-52A4-469E-ACAD-84A14A2181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6B417A0-A601-4DF8-833D-2F1065E5A8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80000" y="324000"/>
            <a:ext cx="4104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C8112A07-2578-4C64-9E60-0E0913ABA16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36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</p:spTree>
    <p:extLst>
      <p:ext uri="{BB962C8B-B14F-4D97-AF65-F5344CB8AC3E}">
        <p14:creationId xmlns:p14="http://schemas.microsoft.com/office/powerpoint/2010/main" val="22489869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taggere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Date Placeholder 10">
            <a:extLst>
              <a:ext uri="{FF2B5EF4-FFF2-40B4-BE49-F238E27FC236}">
                <a16:creationId xmlns:a16="http://schemas.microsoft.com/office/drawing/2014/main" id="{17E45197-8F27-48C7-B54F-6D8F7E295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3307DB3-CBE2-4A55-BE8E-C26CBADA0D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850" y="324000"/>
            <a:ext cx="3528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5CD301A0-52A4-469E-ACAD-84A14A2181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6B417A0-A601-4DF8-833D-2F1065E5A8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72000" y="324000"/>
            <a:ext cx="3528000" cy="23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C8112A07-2578-4C64-9E60-0E0913ABA16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8000" y="324000"/>
            <a:ext cx="108000" cy="2304000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55C4169D-51A2-418E-95CB-AE67319994E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60000" y="2916000"/>
            <a:ext cx="2124000" cy="1476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651BCC0A-46D4-42B0-987C-A33E38A571C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19611" y="2916000"/>
            <a:ext cx="108000" cy="1476000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</p:spTree>
    <p:extLst>
      <p:ext uri="{BB962C8B-B14F-4D97-AF65-F5344CB8AC3E}">
        <p14:creationId xmlns:p14="http://schemas.microsoft.com/office/powerpoint/2010/main" val="17925023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23145E-4A65-4D12-BF17-1E376D23E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72000" y="323999"/>
            <a:ext cx="3312000" cy="1980000"/>
          </a:xfrm>
        </p:spPr>
        <p:txBody>
          <a:bodyPr/>
          <a:lstStyle>
            <a:lvl1pPr>
              <a:lnSpc>
                <a:spcPct val="80000"/>
              </a:lnSpc>
              <a:defRPr sz="2000">
                <a:solidFill>
                  <a:schemeClr val="accent1"/>
                </a:solidFill>
              </a:defRPr>
            </a:lvl1pPr>
            <a:lvl2pPr>
              <a:defRPr sz="2000">
                <a:solidFill>
                  <a:schemeClr val="accent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2B441EC-09C6-4B4A-9603-C02952057B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4000" y="323850"/>
            <a:ext cx="4104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C4D845E-CFE4-4388-98CF-2B7CD087A9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18C956-62EE-4375-80BD-F88AA733C3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72000" y="3024000"/>
            <a:ext cx="3311525" cy="1511214"/>
          </a:xfrm>
        </p:spPr>
        <p:txBody>
          <a:bodyPr/>
          <a:lstStyle>
            <a:lvl1pPr>
              <a:spcAft>
                <a:spcPts val="0"/>
              </a:spcAft>
              <a:defRPr sz="900">
                <a:solidFill>
                  <a:schemeClr val="accent1"/>
                </a:solidFill>
              </a:defRPr>
            </a:lvl1pPr>
            <a:lvl2pPr>
              <a:spcAft>
                <a:spcPts val="0"/>
              </a:spcAft>
              <a:defRPr sz="900">
                <a:solidFill>
                  <a:schemeClr val="accent1"/>
                </a:solidFill>
              </a:defRPr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0045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6D05FB-9E00-4E05-8A11-8AC6AA5F17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95999" y="373063"/>
            <a:ext cx="7523999" cy="3274027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2835"/>
              </a:spcAft>
              <a:defRPr sz="6400" cap="all" baseline="0"/>
            </a:lvl1pPr>
            <a:lvl2pPr>
              <a:defRPr sz="18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6A049C-4F69-43AF-8C8B-0B56DA46CD4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1999" y="2196000"/>
            <a:ext cx="4248000" cy="2592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016D78-DDBA-43AD-919C-745325FCB7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22" y="0"/>
            <a:ext cx="173989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4610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ld 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23145E-4A65-4D12-BF17-1E376D23E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64000" y="323999"/>
            <a:ext cx="4770000" cy="2880000"/>
          </a:xfrm>
        </p:spPr>
        <p:txBody>
          <a:bodyPr/>
          <a:lstStyle>
            <a:lvl1pPr>
              <a:lnSpc>
                <a:spcPct val="80000"/>
              </a:lnSpc>
              <a:defRPr sz="28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accent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18C956-62EE-4375-80BD-F88AA733C3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64000" y="3024000"/>
            <a:ext cx="3311525" cy="1511214"/>
          </a:xfrm>
        </p:spPr>
        <p:txBody>
          <a:bodyPr/>
          <a:lstStyle>
            <a:lvl1pPr>
              <a:spcAft>
                <a:spcPts val="0"/>
              </a:spcAft>
              <a:defRPr sz="900">
                <a:solidFill>
                  <a:schemeClr val="tx1"/>
                </a:solidFill>
              </a:defRPr>
            </a:lvl1pPr>
            <a:lvl2pPr>
              <a:spcAft>
                <a:spcPts val="0"/>
              </a:spcAft>
              <a:defRPr sz="900">
                <a:solidFill>
                  <a:schemeClr val="tx1"/>
                </a:solidFill>
              </a:defRPr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AD155FE-DE6C-4893-B972-8C69CE9F24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0800"/>
            <a:ext cx="9144000" cy="25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011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quo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23145E-4A65-4D12-BF17-1E376D23E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323999"/>
            <a:ext cx="4770000" cy="2880000"/>
          </a:xfrm>
        </p:spPr>
        <p:txBody>
          <a:bodyPr/>
          <a:lstStyle>
            <a:lvl1pPr>
              <a:lnSpc>
                <a:spcPct val="80000"/>
              </a:lnSpc>
              <a:defRPr sz="28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accent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18C956-62EE-4375-80BD-F88AA733C3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0000" y="3024000"/>
            <a:ext cx="3311525" cy="1511214"/>
          </a:xfrm>
        </p:spPr>
        <p:txBody>
          <a:bodyPr/>
          <a:lstStyle>
            <a:lvl1pPr>
              <a:spcAft>
                <a:spcPts val="0"/>
              </a:spcAft>
              <a:defRPr sz="900">
                <a:solidFill>
                  <a:schemeClr val="tx1"/>
                </a:solidFill>
              </a:defRPr>
            </a:lvl1pPr>
            <a:lvl2pPr>
              <a:spcAft>
                <a:spcPts val="0"/>
              </a:spcAft>
              <a:defRPr sz="900">
                <a:solidFill>
                  <a:schemeClr val="tx1"/>
                </a:solidFill>
              </a:defRPr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23736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260000"/>
            <a:ext cx="3960000" cy="324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4000" y="1260000"/>
            <a:ext cx="3960000" cy="324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8" name="Date Placeholder 10">
            <a:extLst>
              <a:ext uri="{FF2B5EF4-FFF2-40B4-BE49-F238E27FC236}">
                <a16:creationId xmlns:a16="http://schemas.microsoft.com/office/drawing/2014/main" id="{CA85DCDF-C5A3-43A1-9E40-308CB7A5F96D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0CF810F9-EC51-4622-9468-3349A7AFA4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3850" y="324001"/>
            <a:ext cx="8459788" cy="936000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163793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260872"/>
            <a:ext cx="3960000" cy="540000"/>
          </a:xfrm>
        </p:spPr>
        <p:txBody>
          <a:bodyPr anchor="ctr">
            <a:normAutofit/>
          </a:bodyPr>
          <a:lstStyle>
            <a:lvl1pPr marL="0" indent="0">
              <a:buNone/>
              <a:defRPr sz="14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1800000"/>
            <a:ext cx="3960000" cy="2700000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4000" y="1260872"/>
            <a:ext cx="3960000" cy="540000"/>
          </a:xfrm>
        </p:spPr>
        <p:txBody>
          <a:bodyPr anchor="ctr">
            <a:normAutofit/>
          </a:bodyPr>
          <a:lstStyle>
            <a:lvl1pPr marL="0" indent="0">
              <a:buNone/>
              <a:defRPr sz="14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4000" y="1800000"/>
            <a:ext cx="3960000" cy="2700000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314F034C-2451-4BE6-BB2F-13B71E82B30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FFA563F-7AE3-402E-9587-9C3CED7B3A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3850" y="324001"/>
            <a:ext cx="8459788" cy="936872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59563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6" name="Date Placeholder 10">
            <a:extLst>
              <a:ext uri="{FF2B5EF4-FFF2-40B4-BE49-F238E27FC236}">
                <a16:creationId xmlns:a16="http://schemas.microsoft.com/office/drawing/2014/main" id="{8CE9A8DC-B386-48E5-A2B7-FF03052B93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515565A-8448-45B8-888E-3D8DE57354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8459788" cy="1512887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668512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Date Placeholder 10">
            <a:extLst>
              <a:ext uri="{FF2B5EF4-FFF2-40B4-BE49-F238E27FC236}">
                <a16:creationId xmlns:a16="http://schemas.microsoft.com/office/drawing/2014/main" id="{17E45197-8F27-48C7-B54F-6D8F7E295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397023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6D05FB-9E00-4E05-8A11-8AC6AA5F17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31999" y="373063"/>
            <a:ext cx="5612607" cy="1702730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2835"/>
              </a:spcAft>
              <a:defRPr sz="6400" cap="all" baseline="0">
                <a:solidFill>
                  <a:schemeClr val="tx1"/>
                </a:solidFill>
              </a:defRPr>
            </a:lvl1pPr>
            <a:lvl2pPr>
              <a:lnSpc>
                <a:spcPct val="80000"/>
              </a:lnSpc>
              <a:defRPr sz="18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7B2C6D-31F3-4B5D-8AEA-D378B3F6B1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32138" y="1260000"/>
            <a:ext cx="5611812" cy="2921000"/>
          </a:xfrm>
        </p:spPr>
        <p:txBody>
          <a:bodyPr/>
          <a:lstStyle>
            <a:lvl1pPr>
              <a:spcAft>
                <a:spcPts val="2835"/>
              </a:spcAft>
              <a:defRPr sz="1800"/>
            </a:lvl1pPr>
            <a:lvl2pPr>
              <a:spcAft>
                <a:spcPts val="0"/>
              </a:spcAft>
              <a:defRPr sz="1200">
                <a:latin typeface="+mj-lt"/>
              </a:defRPr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8A27A5-5565-45F0-9D37-5D2BA13EA6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22" y="0"/>
            <a:ext cx="173989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80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8000" y="324000"/>
            <a:ext cx="6300000" cy="2139553"/>
          </a:xfrm>
        </p:spPr>
        <p:txBody>
          <a:bodyPr anchor="t">
            <a:normAutofit/>
          </a:bodyPr>
          <a:lstStyle>
            <a:lvl1pPr>
              <a:lnSpc>
                <a:spcPct val="80000"/>
              </a:lnSpc>
              <a:defRPr sz="6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5014A4F5-33BC-4C41-B1AC-8B957B763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2DF42F-AFE2-4EF3-B14F-54A469AB5E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000" y="324000"/>
            <a:ext cx="1830621" cy="1808163"/>
          </a:xfrm>
        </p:spPr>
        <p:txBody>
          <a:bodyPr/>
          <a:lstStyle>
            <a:lvl1pPr>
              <a:lnSpc>
                <a:spcPct val="80000"/>
              </a:lnSpc>
              <a:spcAft>
                <a:spcPts val="0"/>
              </a:spcAft>
              <a:defRPr sz="6400">
                <a:solidFill>
                  <a:schemeClr val="accent1"/>
                </a:solidFill>
              </a:defRPr>
            </a:lvl1pPr>
            <a:lvl2pPr>
              <a:defRPr sz="6400">
                <a:solidFill>
                  <a:schemeClr val="accent1"/>
                </a:solidFill>
              </a:defRPr>
            </a:lvl2pPr>
            <a:lvl3pPr>
              <a:defRPr sz="6400">
                <a:solidFill>
                  <a:schemeClr val="accent1"/>
                </a:solidFill>
              </a:defRPr>
            </a:lvl3pPr>
            <a:lvl4pPr>
              <a:defRPr sz="6400">
                <a:solidFill>
                  <a:schemeClr val="accent1"/>
                </a:solidFill>
              </a:defRPr>
            </a:lvl4pPr>
            <a:lvl5pPr>
              <a:defRPr sz="6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18189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8000" y="324000"/>
            <a:ext cx="6300000" cy="2139553"/>
          </a:xfrm>
        </p:spPr>
        <p:txBody>
          <a:bodyPr anchor="t">
            <a:normAutofit/>
          </a:bodyPr>
          <a:lstStyle>
            <a:lvl1pPr>
              <a:lnSpc>
                <a:spcPct val="80000"/>
              </a:lnSpc>
              <a:defRPr sz="64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5014A4F5-33BC-4C41-B1AC-8B957B763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2DF42F-AFE2-4EF3-B14F-54A469AB5E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000" y="324000"/>
            <a:ext cx="1830621" cy="1808163"/>
          </a:xfrm>
        </p:spPr>
        <p:txBody>
          <a:bodyPr/>
          <a:lstStyle>
            <a:lvl1pPr>
              <a:lnSpc>
                <a:spcPct val="80000"/>
              </a:lnSpc>
              <a:spcAft>
                <a:spcPts val="0"/>
              </a:spcAft>
              <a:defRPr sz="6400">
                <a:solidFill>
                  <a:schemeClr val="tx1"/>
                </a:solidFill>
              </a:defRPr>
            </a:lvl1pPr>
            <a:lvl2pPr>
              <a:defRPr sz="6400">
                <a:solidFill>
                  <a:schemeClr val="accent1"/>
                </a:solidFill>
              </a:defRPr>
            </a:lvl2pPr>
            <a:lvl3pPr>
              <a:defRPr sz="6400">
                <a:solidFill>
                  <a:schemeClr val="accent1"/>
                </a:solidFill>
              </a:defRPr>
            </a:lvl3pPr>
            <a:lvl4pPr>
              <a:defRPr sz="6400">
                <a:solidFill>
                  <a:schemeClr val="accent1"/>
                </a:solidFill>
              </a:defRPr>
            </a:lvl4pPr>
            <a:lvl5pPr>
              <a:defRPr sz="6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en-A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B0FEEF7-8B92-410F-9874-98198E5325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0800"/>
            <a:ext cx="9144000" cy="25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202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8000" y="324000"/>
            <a:ext cx="6300000" cy="2139553"/>
          </a:xfrm>
        </p:spPr>
        <p:txBody>
          <a:bodyPr anchor="t">
            <a:normAutofit/>
          </a:bodyPr>
          <a:lstStyle>
            <a:lvl1pPr>
              <a:lnSpc>
                <a:spcPct val="80000"/>
              </a:lnSpc>
              <a:defRPr sz="64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5014A4F5-33BC-4C41-B1AC-8B957B763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2DF42F-AFE2-4EF3-B14F-54A469AB5E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000" y="324000"/>
            <a:ext cx="1830621" cy="1808163"/>
          </a:xfrm>
        </p:spPr>
        <p:txBody>
          <a:bodyPr/>
          <a:lstStyle>
            <a:lvl1pPr>
              <a:lnSpc>
                <a:spcPct val="80000"/>
              </a:lnSpc>
              <a:spcAft>
                <a:spcPts val="0"/>
              </a:spcAft>
              <a:defRPr sz="6400">
                <a:solidFill>
                  <a:schemeClr val="tx1"/>
                </a:solidFill>
              </a:defRPr>
            </a:lvl1pPr>
            <a:lvl2pPr>
              <a:defRPr sz="6400">
                <a:solidFill>
                  <a:schemeClr val="accent1"/>
                </a:solidFill>
              </a:defRPr>
            </a:lvl2pPr>
            <a:lvl3pPr>
              <a:defRPr sz="6400">
                <a:solidFill>
                  <a:schemeClr val="accent1"/>
                </a:solidFill>
              </a:defRPr>
            </a:lvl3pPr>
            <a:lvl4pPr>
              <a:defRPr sz="6400">
                <a:solidFill>
                  <a:schemeClr val="accent1"/>
                </a:solidFill>
              </a:defRPr>
            </a:lvl4pPr>
            <a:lvl5pPr>
              <a:defRPr sz="6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58922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324000"/>
            <a:ext cx="2880000" cy="3144414"/>
          </a:xfrm>
        </p:spPr>
        <p:txBody>
          <a:bodyPr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000" y="324000"/>
            <a:ext cx="4932000" cy="414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481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324000"/>
            <a:ext cx="2520000" cy="3144414"/>
          </a:xfrm>
        </p:spPr>
        <p:txBody>
          <a:bodyPr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2000" y="324000"/>
            <a:ext cx="5652000" cy="4140000"/>
          </a:xfrm>
        </p:spPr>
        <p:txBody>
          <a:bodyPr numCol="2" spcCol="180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3586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2000" y="324000"/>
            <a:ext cx="5652000" cy="4176000"/>
          </a:xfrm>
        </p:spPr>
        <p:txBody>
          <a:bodyPr numCol="2" spcCol="180000">
            <a:noAutofit/>
          </a:bodyPr>
          <a:lstStyle>
            <a:lvl1pPr>
              <a:defRPr sz="1000">
                <a:solidFill>
                  <a:schemeClr val="accent1"/>
                </a:solidFill>
                <a:latin typeface="+mj-lt"/>
              </a:defRPr>
            </a:lvl1pPr>
            <a:lvl2pPr>
              <a:defRPr sz="800"/>
            </a:lvl2pPr>
            <a:lvl3pPr marL="90000" indent="-90000">
              <a:defRPr sz="800"/>
            </a:lvl3pPr>
            <a:lvl4pPr marL="180000" indent="-90000">
              <a:defRPr sz="800"/>
            </a:lvl4pPr>
            <a:lvl5pPr marL="270000" indent="-90000">
              <a:defRPr sz="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931932D-C811-4ADE-9CBC-C6F97F4734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4000" y="324000"/>
            <a:ext cx="2520000" cy="3006725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defRPr sz="3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868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2000" y="324000"/>
            <a:ext cx="5652000" cy="4176000"/>
          </a:xfrm>
        </p:spPr>
        <p:txBody>
          <a:bodyPr numCol="1" spcCol="180000">
            <a:noAutofit/>
          </a:bodyPr>
          <a:lstStyle>
            <a:lvl1pPr>
              <a:defRPr sz="1400">
                <a:solidFill>
                  <a:schemeClr val="accent1"/>
                </a:solidFill>
                <a:latin typeface="+mj-lt"/>
              </a:defRPr>
            </a:lvl1pPr>
            <a:lvl2pPr>
              <a:defRPr sz="1100"/>
            </a:lvl2pPr>
            <a:lvl3pPr marL="90000" indent="-90000">
              <a:defRPr sz="1100"/>
            </a:lvl3pPr>
            <a:lvl4pPr marL="180000" indent="-90000">
              <a:defRPr sz="1100"/>
            </a:lvl4pPr>
            <a:lvl5pPr marL="270000" indent="-90000"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931932D-C811-4ADE-9CBC-C6F97F4734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4000" y="324000"/>
            <a:ext cx="2520000" cy="3006725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defRPr sz="3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07276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4000" y="324000"/>
            <a:ext cx="8460000" cy="75723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800000"/>
            <a:ext cx="8460000" cy="270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44200" y="4914000"/>
            <a:ext cx="5400000" cy="108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ANU SCHOOL OF PHYSICS   |   CUTTING THROUGH TIME - Ferromanganese Crust Preparation for AMS studies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4000" y="4914000"/>
            <a:ext cx="360000" cy="108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EA9F80-8DAB-4E35-8304-FAC3410EE5CB}"/>
              </a:ext>
            </a:extLst>
          </p:cNvPr>
          <p:cNvSpPr txBox="1"/>
          <p:nvPr userDrawn="1"/>
        </p:nvSpPr>
        <p:spPr>
          <a:xfrm>
            <a:off x="-1967198" y="10969"/>
            <a:ext cx="1908720" cy="3877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22764" indent="-122764" algn="l">
              <a:buFont typeface="+mj-lt"/>
              <a:buNone/>
            </a:pPr>
            <a:r>
              <a:rPr lang="en-US" sz="600" b="1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CHOOSE A SLIDE STYLE FROM 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 tab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New Slide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Choose layout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layout goes awry, select Reset</a:t>
            </a: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r>
              <a:rPr lang="en-US" sz="600" b="1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TEXT</a:t>
            </a:r>
          </a:p>
          <a:p>
            <a:pPr marL="0" indent="0" algn="l">
              <a:buFont typeface="+mj-lt"/>
              <a:buNone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There are 5 levels of formatted text available.</a:t>
            </a:r>
          </a:p>
          <a:p>
            <a:pPr marL="0" indent="0" algn="l">
              <a:buFont typeface="+mj-lt"/>
              <a:buNone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Please move between text  levels using the increase/decrease button on the menu above.</a:t>
            </a: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r>
              <a:rPr lang="en-US" sz="600" b="1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CHANGE SLIDE BACKGROUND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Design Menu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Format Background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Picture or Texture Fill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image </a:t>
            </a: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r>
              <a:rPr lang="en-US" sz="600" b="1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REPLACE IMAGE IN SHAPE OR ON PAGE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Right click on image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Change Picture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your image</a:t>
            </a:r>
          </a:p>
          <a:p>
            <a:pPr marL="0" indent="0" algn="l">
              <a:buFont typeface="+mj-lt"/>
              <a:buNone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Delete the image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on icon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the new image</a:t>
            </a: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r>
              <a:rPr lang="en-US" sz="600" b="1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REPOSITION IMAGE WITHIN SHAPE 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on image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Format menu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on Crop button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fit the whole image inside select FIT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use only a portion select FILL then crop, move or resize image to show properly within shape.</a:t>
            </a: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r>
              <a:rPr lang="en-US" sz="600" b="1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ADD/CHANGE FOOTER</a:t>
            </a:r>
          </a:p>
          <a:p>
            <a:pPr marL="179388" lvl="0" indent="-179388" algn="l" defTabSz="914400" rtl="0" eaLnBrk="1" latinLnBrk="0" hangingPunct="1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Insert Menu</a:t>
            </a:r>
          </a:p>
          <a:p>
            <a:pPr marL="179388" lvl="0" indent="-179388" algn="l" defTabSz="914400" rtl="0" eaLnBrk="1" latinLnBrk="0" hangingPunct="1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Header &amp; Footer</a:t>
            </a:r>
          </a:p>
          <a:p>
            <a:pPr marL="179388" lvl="0" indent="-179388" algn="l" defTabSz="914400" rtl="0" eaLnBrk="1" latinLnBrk="0" hangingPunct="1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Tick to activate/Untick to remove</a:t>
            </a:r>
          </a:p>
          <a:p>
            <a:pPr marL="179388" lvl="0" indent="-179388" algn="l" defTabSz="914400" rtl="0" eaLnBrk="1" latinLnBrk="0" hangingPunct="1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Change text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32F70BC5-DBE8-42FB-9A35-2E8AC821B1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19/10/2022</a:t>
            </a:r>
            <a:endParaRPr lang="en-AU" cap="all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4DEE85A-4266-4E69-A969-DFA7B1E14139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7198" y="947672"/>
            <a:ext cx="474729" cy="1617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D0D0F13-15D6-46D3-A127-7A9C189C6479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0800"/>
            <a:ext cx="9144000" cy="25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3164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3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7" r:id="rId10"/>
    <p:sldLayoutId id="2147483678" r:id="rId11"/>
    <p:sldLayoutId id="2147483662" r:id="rId12"/>
    <p:sldLayoutId id="2147483676" r:id="rId13"/>
    <p:sldLayoutId id="2147483675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64" r:id="rId22"/>
    <p:sldLayoutId id="2147483665" r:id="rId23"/>
    <p:sldLayoutId id="2147483666" r:id="rId24"/>
    <p:sldLayoutId id="2147483667" r:id="rId25"/>
    <p:sldLayoutId id="2147483686" r:id="rId26"/>
  </p:sldLayoutIdLst>
  <p:hf hdr="0"/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400" b="0" kern="1200">
          <a:solidFill>
            <a:schemeClr val="accent1"/>
          </a:solidFill>
          <a:latin typeface="+mj-lt"/>
          <a:ea typeface="+mn-ea"/>
          <a:cs typeface="+mn-cs"/>
        </a:defRPr>
      </a:lvl1pPr>
      <a:lvl2pPr marL="0" indent="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3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Times New Roman" panose="02020603050405020304" pitchFamily="18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Sofia Pro Light" panose="020B0000000000000000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t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CF4046B-2D6E-4241-ACA9-D9782353F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95999" y="373063"/>
            <a:ext cx="7523999" cy="3274027"/>
          </a:xfrm>
        </p:spPr>
        <p:txBody>
          <a:bodyPr>
            <a:normAutofit/>
          </a:bodyPr>
          <a:lstStyle/>
          <a:p>
            <a:r>
              <a:rPr lang="en-US" dirty="0"/>
              <a:t>CUTTING THROUGH TIME</a:t>
            </a:r>
          </a:p>
          <a:p>
            <a:pPr lvl="1"/>
            <a:r>
              <a:rPr lang="en-US" dirty="0"/>
              <a:t>Ferromanganese Crust</a:t>
            </a:r>
          </a:p>
          <a:p>
            <a:pPr lvl="1"/>
            <a:r>
              <a:rPr lang="en-US" dirty="0"/>
              <a:t>Preparation for AMS studies</a:t>
            </a:r>
            <a:endParaRPr lang="en-AU" dirty="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AD46B21-D50E-4423-953E-D4F8B3992DE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486" y="1144411"/>
            <a:ext cx="4147200" cy="2592000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5E5C783-864B-4ABA-B612-5878857F0A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48" t="1" r="13190" b="22671"/>
          <a:stretch/>
        </p:blipFill>
        <p:spPr>
          <a:xfrm>
            <a:off x="7404958" y="2493836"/>
            <a:ext cx="1507212" cy="248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896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44A6810-D16F-477E-8109-DD0EC00C18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431" y="994834"/>
            <a:ext cx="4320000" cy="2845429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10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1"/>
            <a:ext cx="2828867" cy="547869"/>
          </a:xfrm>
        </p:spPr>
        <p:txBody>
          <a:bodyPr>
            <a:normAutofit/>
          </a:bodyPr>
          <a:lstStyle/>
          <a:p>
            <a:r>
              <a:rPr lang="en-US" dirty="0"/>
              <a:t>3D Machining</a:t>
            </a:r>
            <a:endParaRPr lang="en-AU" dirty="0"/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8985B591-52BC-473E-BA83-AFA4A8419F76}"/>
              </a:ext>
            </a:extLst>
          </p:cNvPr>
          <p:cNvSpPr txBox="1">
            <a:spLocks/>
          </p:cNvSpPr>
          <p:nvPr/>
        </p:nvSpPr>
        <p:spPr>
          <a:xfrm>
            <a:off x="216000" y="1132368"/>
            <a:ext cx="3600000" cy="321634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Times New Roman" panose="02020603050405020304" pitchFamily="18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Sofia Pro Light" panose="020B0000000000000000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Layer geometry provided to workshop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Frame and plastic sheet was constructed to catch the cuttings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Test Model was used to confirm all operations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6-8hrs machining time per layer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Core samples were filled with resin to support the material and prevent mixing of any material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Breakthrough across the surface was as expected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Seven layers were cut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C95ED1-794C-4C1C-A522-7EC4961E3C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3"/>
          <a:stretch/>
        </p:blipFill>
        <p:spPr>
          <a:xfrm>
            <a:off x="4697431" y="883802"/>
            <a:ext cx="4320000" cy="30674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D4618F-4BB7-4CAB-B88C-46FDBF9D84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431" y="752457"/>
            <a:ext cx="4320000" cy="33301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FC6AE34-7AF4-4B3A-9BDB-CE23B89BDE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431" y="797548"/>
            <a:ext cx="4320000" cy="324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F393532-5AC8-47DA-A222-11132C350DE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3" t="10930" r="7631" b="7821"/>
          <a:stretch/>
        </p:blipFill>
        <p:spPr>
          <a:xfrm>
            <a:off x="4697431" y="646386"/>
            <a:ext cx="4320000" cy="35423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EC74851-5123-4A03-BC95-5EC588DAC59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" t="14348" r="4518"/>
          <a:stretch/>
        </p:blipFill>
        <p:spPr>
          <a:xfrm>
            <a:off x="4697431" y="920555"/>
            <a:ext cx="4320000" cy="299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6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11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1"/>
            <a:ext cx="2828867" cy="547869"/>
          </a:xfrm>
        </p:spPr>
        <p:txBody>
          <a:bodyPr>
            <a:normAutofit/>
          </a:bodyPr>
          <a:lstStyle/>
          <a:p>
            <a:r>
              <a:rPr lang="en-US" dirty="0"/>
              <a:t>Epilogue</a:t>
            </a:r>
            <a:endParaRPr lang="en-AU" dirty="0"/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8985B591-52BC-473E-BA83-AFA4A8419F76}"/>
              </a:ext>
            </a:extLst>
          </p:cNvPr>
          <p:cNvSpPr txBox="1">
            <a:spLocks/>
          </p:cNvSpPr>
          <p:nvPr/>
        </p:nvSpPr>
        <p:spPr>
          <a:xfrm>
            <a:off x="216000" y="1132368"/>
            <a:ext cx="3600000" cy="321634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Times New Roman" panose="02020603050405020304" pitchFamily="18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Sofia Pro Light" panose="020B0000000000000000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Crusts and Nodules are rich in manganese, cobalt, copper &amp; nickel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Batteries!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Mining trials are starting in 2022…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7A8343-B6C7-4C6C-803D-0C15263A8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8210" y="228087"/>
            <a:ext cx="4071940" cy="432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C6FE59A-4674-4407-8F21-E967EBB717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558" y="1132368"/>
            <a:ext cx="4320000" cy="242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2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12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1"/>
            <a:ext cx="3257175" cy="547869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Acknowledgements</a:t>
            </a:r>
            <a:endParaRPr lang="en-AU" dirty="0"/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8985B591-52BC-473E-BA83-AFA4A8419F76}"/>
              </a:ext>
            </a:extLst>
          </p:cNvPr>
          <p:cNvSpPr txBox="1">
            <a:spLocks/>
          </p:cNvSpPr>
          <p:nvPr/>
        </p:nvSpPr>
        <p:spPr>
          <a:xfrm>
            <a:off x="216000" y="1132368"/>
            <a:ext cx="3600000" cy="321634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Times New Roman" panose="02020603050405020304" pitchFamily="18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Sofia Pro Light" panose="020B0000000000000000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HIAF ANU Tech Team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AMS Groups (ANU/ANSTO/HZDR Dresden)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Renee Dixson (ANU) – 3D Scanning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Alex Shanahan (ANU) – CNC Machining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Klaus </a:t>
            </a:r>
            <a:r>
              <a:rPr lang="en-US" dirty="0" err="1"/>
              <a:t>Wilcken</a:t>
            </a:r>
            <a:r>
              <a:rPr lang="en-US" dirty="0"/>
              <a:t> (ANSTO) – SIRIUS </a:t>
            </a:r>
            <a:r>
              <a:rPr lang="en-US" baseline="30000" dirty="0"/>
              <a:t>9</a:t>
            </a:r>
            <a:r>
              <a:rPr lang="en-US" dirty="0"/>
              <a:t>Be carrier measurements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Mike </a:t>
            </a:r>
            <a:r>
              <a:rPr lang="en-US" dirty="0" err="1"/>
              <a:t>Hotchkis</a:t>
            </a:r>
            <a:r>
              <a:rPr lang="en-US" dirty="0"/>
              <a:t> &amp; David Child (ANSTO) – VEGA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ARC Discovery </a:t>
            </a:r>
            <a:r>
              <a:rPr lang="en-AU" dirty="0"/>
              <a:t>Programme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AU" dirty="0"/>
              <a:t>EU Research and Innovation Programme HORIZON 2020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B5ECB2-8E7F-4396-897E-E3D49D1559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606" y="1169813"/>
            <a:ext cx="4320000" cy="24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176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000" y="1329527"/>
            <a:ext cx="3600000" cy="2700000"/>
          </a:xfrm>
        </p:spPr>
        <p:txBody>
          <a:bodyPr>
            <a:normAutofit/>
          </a:bodyPr>
          <a:lstStyle/>
          <a:p>
            <a:r>
              <a:rPr lang="en-AU" dirty="0"/>
              <a:t>Ferromanganese Crusts &amp; Polymetallic Nodules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Discovered 1868, subsequently found to be widespread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Formed by a slow precipitation of metallic components from seawater onto a basaltic substrate (rocks)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Similar nodules form around a core such as a shell or tooth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AU" dirty="0"/>
              <a:t>Perhaps the slowest-forming natural material, 500,000yr/mm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Earth passes through ‘clouds’ of interstellar dust, which settle on the seafloor and into the crust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Scientific interest – to </a:t>
            </a:r>
            <a:r>
              <a:rPr lang="en-AU" dirty="0"/>
              <a:t>study the presence of various elements on earth over many millions of years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2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1"/>
            <a:ext cx="4202430" cy="1005526"/>
          </a:xfrm>
        </p:spPr>
        <p:txBody>
          <a:bodyPr>
            <a:normAutofit fontScale="92500"/>
          </a:bodyPr>
          <a:lstStyle/>
          <a:p>
            <a:r>
              <a:rPr lang="en-AU" dirty="0"/>
              <a:t>What is a Ferromanganese Crust?</a:t>
            </a:r>
          </a:p>
        </p:txBody>
      </p:sp>
      <p:pic>
        <p:nvPicPr>
          <p:cNvPr id="9" name="Picture Placeholder 9">
            <a:extLst>
              <a:ext uri="{FF2B5EF4-FFF2-40B4-BE49-F238E27FC236}">
                <a16:creationId xmlns:a16="http://schemas.microsoft.com/office/drawing/2014/main" id="{60F5DD10-436E-4C27-B450-2B7CA2124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615" y="1290768"/>
            <a:ext cx="4192033" cy="23601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183FF3-3725-4A50-BBAF-1847453F65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5631" y="1040176"/>
            <a:ext cx="4320000" cy="28612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6AF0402-ED51-4A46-98D1-D383A655857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167"/>
          <a:stretch/>
        </p:blipFill>
        <p:spPr>
          <a:xfrm>
            <a:off x="4695631" y="1131353"/>
            <a:ext cx="4320000" cy="267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48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000" y="1329527"/>
            <a:ext cx="3600000" cy="2700000"/>
          </a:xfrm>
        </p:spPr>
        <p:txBody>
          <a:bodyPr>
            <a:normAutofit/>
          </a:bodyPr>
          <a:lstStyle/>
          <a:p>
            <a:r>
              <a:rPr lang="en-AU" dirty="0"/>
              <a:t>Objectives</a:t>
            </a:r>
          </a:p>
          <a:p>
            <a:pPr lvl="1"/>
            <a:r>
              <a:rPr lang="en-AU" dirty="0"/>
              <a:t>The search for extra-terrestrial radionuclides, initially;</a:t>
            </a:r>
          </a:p>
          <a:p>
            <a:pPr lvl="1"/>
            <a:r>
              <a:rPr lang="en-US" dirty="0"/>
              <a:t>Supernova-produced </a:t>
            </a:r>
            <a:r>
              <a:rPr lang="en-US" baseline="30000" dirty="0"/>
              <a:t>60</a:t>
            </a:r>
            <a:r>
              <a:rPr lang="en-US" dirty="0"/>
              <a:t>Fe</a:t>
            </a:r>
            <a:endParaRPr lang="en-AU" dirty="0"/>
          </a:p>
          <a:p>
            <a:pPr lvl="1"/>
            <a:r>
              <a:rPr lang="en-AU" dirty="0"/>
              <a:t>R-process nuclide </a:t>
            </a:r>
            <a:r>
              <a:rPr lang="en-AU" baseline="30000" dirty="0"/>
              <a:t>244</a:t>
            </a:r>
            <a:r>
              <a:rPr lang="en-AU" dirty="0"/>
              <a:t>Pu</a:t>
            </a:r>
          </a:p>
          <a:p>
            <a:pPr lvl="1"/>
            <a:r>
              <a:rPr lang="en-AU" dirty="0"/>
              <a:t>Others including </a:t>
            </a:r>
            <a:r>
              <a:rPr lang="en-AU" baseline="30000" dirty="0"/>
              <a:t>53</a:t>
            </a:r>
            <a:r>
              <a:rPr lang="en-AU" dirty="0"/>
              <a:t>Mn, </a:t>
            </a:r>
            <a:r>
              <a:rPr lang="en-AU" baseline="30000" dirty="0"/>
              <a:t>182</a:t>
            </a:r>
            <a:r>
              <a:rPr lang="en-AU" dirty="0"/>
              <a:t>Hf, </a:t>
            </a:r>
            <a:r>
              <a:rPr lang="en-AU" baseline="30000" dirty="0"/>
              <a:t>247</a:t>
            </a:r>
            <a:r>
              <a:rPr lang="en-AU" dirty="0"/>
              <a:t>Cm</a:t>
            </a:r>
          </a:p>
          <a:p>
            <a:pPr lvl="1"/>
            <a:r>
              <a:rPr lang="en-US" dirty="0"/>
              <a:t>Dating purposes </a:t>
            </a:r>
            <a:r>
              <a:rPr lang="en-US" baseline="30000" dirty="0"/>
              <a:t>10</a:t>
            </a:r>
            <a:r>
              <a:rPr lang="en-US" dirty="0"/>
              <a:t>Be, </a:t>
            </a:r>
            <a:r>
              <a:rPr lang="en-AU" baseline="30000" dirty="0"/>
              <a:t>26</a:t>
            </a:r>
            <a:r>
              <a:rPr lang="en-AU" dirty="0"/>
              <a:t>Al, </a:t>
            </a:r>
            <a:r>
              <a:rPr lang="en-AU" baseline="30000" dirty="0"/>
              <a:t>129</a:t>
            </a:r>
            <a:r>
              <a:rPr lang="en-AU" dirty="0"/>
              <a:t>I</a:t>
            </a:r>
          </a:p>
          <a:p>
            <a:pPr lvl="1"/>
            <a:r>
              <a:rPr lang="en-US" sz="1400" dirty="0">
                <a:solidFill>
                  <a:schemeClr val="accent1"/>
                </a:solidFill>
                <a:latin typeface="+mj-lt"/>
              </a:rPr>
              <a:t>T</a:t>
            </a:r>
            <a:r>
              <a:rPr lang="en-AU" sz="1400" dirty="0">
                <a:solidFill>
                  <a:schemeClr val="accent1"/>
                </a:solidFill>
                <a:latin typeface="+mj-lt"/>
              </a:rPr>
              <a:t>he Sample</a:t>
            </a:r>
          </a:p>
          <a:p>
            <a:pPr lvl="1"/>
            <a:r>
              <a:rPr lang="en-US" dirty="0"/>
              <a:t>F</a:t>
            </a:r>
            <a:r>
              <a:rPr lang="en-AU" dirty="0" err="1"/>
              <a:t>erromanganese</a:t>
            </a:r>
            <a:r>
              <a:rPr lang="en-AU" dirty="0"/>
              <a:t> crust VA13/2-237KD, </a:t>
            </a:r>
            <a:r>
              <a:rPr lang="en-US" dirty="0"/>
              <a:t>3</a:t>
            </a:r>
            <a:r>
              <a:rPr lang="en-AU" dirty="0"/>
              <a:t>.7kg piece of crust obtained from </a:t>
            </a:r>
            <a:r>
              <a:rPr lang="en-US" dirty="0"/>
              <a:t>BGR</a:t>
            </a:r>
            <a:r>
              <a:rPr lang="de-DE" dirty="0"/>
              <a:t> (</a:t>
            </a:r>
            <a:r>
              <a:rPr lang="en-AU" dirty="0"/>
              <a:t>Federal Institute for Geosciences and Natural Resources)</a:t>
            </a:r>
            <a:r>
              <a:rPr lang="de-DE" dirty="0"/>
              <a:t> Hannover, Germany</a:t>
            </a:r>
            <a:endParaRPr lang="en-AU" dirty="0"/>
          </a:p>
          <a:p>
            <a:pPr lvl="1"/>
            <a:r>
              <a:rPr lang="en-AU" dirty="0"/>
              <a:t>Collected in 1976 at depth 4830m, 09N 146W</a:t>
            </a:r>
          </a:p>
          <a:p>
            <a:pPr lvl="1"/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3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1"/>
            <a:ext cx="2828867" cy="1005526"/>
          </a:xfrm>
        </p:spPr>
        <p:txBody>
          <a:bodyPr/>
          <a:lstStyle/>
          <a:p>
            <a:r>
              <a:rPr lang="en-US" dirty="0"/>
              <a:t>T</a:t>
            </a:r>
            <a:r>
              <a:rPr lang="en-AU" dirty="0"/>
              <a:t>he Project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E1D7BCB-203A-4C81-83C8-588DA2BEA58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530" y="121500"/>
            <a:ext cx="4169470" cy="234442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2DF32B-0EA0-432C-8208-A2E49566A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8767" y="2571750"/>
            <a:ext cx="3317062" cy="20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97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BB1D59E-4326-44A7-B21A-A9363C4F6F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132"/>
          <a:stretch/>
        </p:blipFill>
        <p:spPr>
          <a:xfrm>
            <a:off x="4759031" y="632723"/>
            <a:ext cx="4167866" cy="270642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08B8B48-B094-4D07-80CF-7A340E818502}"/>
              </a:ext>
            </a:extLst>
          </p:cNvPr>
          <p:cNvGrpSpPr/>
          <p:nvPr/>
        </p:nvGrpSpPr>
        <p:grpSpPr>
          <a:xfrm>
            <a:off x="5992761" y="632723"/>
            <a:ext cx="1602712" cy="929796"/>
            <a:chOff x="5978769" y="632723"/>
            <a:chExt cx="1602712" cy="92979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295B6B9-45E6-40DA-A093-5D0AF48AA5F5}"/>
                </a:ext>
              </a:extLst>
            </p:cNvPr>
            <p:cNvSpPr/>
            <p:nvPr/>
          </p:nvSpPr>
          <p:spPr>
            <a:xfrm>
              <a:off x="5978769" y="632723"/>
              <a:ext cx="1602712" cy="83121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AA21724-F432-4CBE-98CC-3C418F097491}"/>
                </a:ext>
              </a:extLst>
            </p:cNvPr>
            <p:cNvSpPr/>
            <p:nvPr/>
          </p:nvSpPr>
          <p:spPr>
            <a:xfrm>
              <a:off x="5978769" y="1463937"/>
              <a:ext cx="1602712" cy="98582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000" y="1132368"/>
            <a:ext cx="3600000" cy="3216348"/>
          </a:xfrm>
        </p:spPr>
        <p:txBody>
          <a:bodyPr>
            <a:normAutofit/>
          </a:bodyPr>
          <a:lstStyle/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Previous AMS studies have been undertaken on core samples 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But looking for rarer isotopes like </a:t>
            </a:r>
            <a:r>
              <a:rPr lang="en-US" baseline="30000" dirty="0"/>
              <a:t>244</a:t>
            </a:r>
            <a:r>
              <a:rPr lang="en-US" dirty="0"/>
              <a:t>Pu requires a larger volume of sample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Requires removal of accurate time-resolved ‘layers’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Non-uniform, organic shape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Fragile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Process – CNC Milling &gt; Holding &gt; Geometry &gt; 3D Model</a:t>
            </a:r>
          </a:p>
          <a:p>
            <a:pPr lvl="1"/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4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1"/>
            <a:ext cx="2828867" cy="1005526"/>
          </a:xfrm>
        </p:spPr>
        <p:txBody>
          <a:bodyPr/>
          <a:lstStyle/>
          <a:p>
            <a:r>
              <a:rPr lang="en-US" dirty="0"/>
              <a:t>T</a:t>
            </a:r>
            <a:r>
              <a:rPr lang="en-AU" dirty="0"/>
              <a:t>he Challenge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E1D7BCB-203A-4C81-83C8-588DA2BEA58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031" y="922778"/>
            <a:ext cx="4167866" cy="2344425"/>
          </a:xfr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ED848B6-3E53-4800-A0B7-154F7BC8D0B2}"/>
              </a:ext>
            </a:extLst>
          </p:cNvPr>
          <p:cNvSpPr/>
          <p:nvPr/>
        </p:nvSpPr>
        <p:spPr>
          <a:xfrm>
            <a:off x="6745271" y="632723"/>
            <a:ext cx="97693" cy="8312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Block Arc 17">
            <a:extLst>
              <a:ext uri="{FF2B5EF4-FFF2-40B4-BE49-F238E27FC236}">
                <a16:creationId xmlns:a16="http://schemas.microsoft.com/office/drawing/2014/main" id="{5D00F193-F5A6-4978-B3A5-246E52913901}"/>
              </a:ext>
            </a:extLst>
          </p:cNvPr>
          <p:cNvSpPr/>
          <p:nvPr/>
        </p:nvSpPr>
        <p:spPr>
          <a:xfrm>
            <a:off x="5981949" y="1422605"/>
            <a:ext cx="1620915" cy="541850"/>
          </a:xfrm>
          <a:custGeom>
            <a:avLst/>
            <a:gdLst>
              <a:gd name="connsiteX0" fmla="*/ 0 w 1753437"/>
              <a:gd name="connsiteY0" fmla="*/ 331596 h 663191"/>
              <a:gd name="connsiteX1" fmla="*/ 876719 w 1753437"/>
              <a:gd name="connsiteY1" fmla="*/ 0 h 663191"/>
              <a:gd name="connsiteX2" fmla="*/ 1753438 w 1753437"/>
              <a:gd name="connsiteY2" fmla="*/ 331596 h 663191"/>
              <a:gd name="connsiteX3" fmla="*/ 1587639 w 1753437"/>
              <a:gd name="connsiteY3" fmla="*/ 331596 h 663191"/>
              <a:gd name="connsiteX4" fmla="*/ 876718 w 1753437"/>
              <a:gd name="connsiteY4" fmla="*/ 165798 h 663191"/>
              <a:gd name="connsiteX5" fmla="*/ 165797 w 1753437"/>
              <a:gd name="connsiteY5" fmla="*/ 331596 h 663191"/>
              <a:gd name="connsiteX6" fmla="*/ 0 w 1753437"/>
              <a:gd name="connsiteY6" fmla="*/ 331596 h 663191"/>
              <a:gd name="connsiteX0" fmla="*/ 11532 w 1604196"/>
              <a:gd name="connsiteY0" fmla="*/ 233656 h 334139"/>
              <a:gd name="connsiteX1" fmla="*/ 727477 w 1604196"/>
              <a:gd name="connsiteY1" fmla="*/ 2543 h 334139"/>
              <a:gd name="connsiteX2" fmla="*/ 1604196 w 1604196"/>
              <a:gd name="connsiteY2" fmla="*/ 334139 h 334139"/>
              <a:gd name="connsiteX3" fmla="*/ 1438397 w 1604196"/>
              <a:gd name="connsiteY3" fmla="*/ 334139 h 334139"/>
              <a:gd name="connsiteX4" fmla="*/ 727476 w 1604196"/>
              <a:gd name="connsiteY4" fmla="*/ 168341 h 334139"/>
              <a:gd name="connsiteX5" fmla="*/ 16555 w 1604196"/>
              <a:gd name="connsiteY5" fmla="*/ 334139 h 334139"/>
              <a:gd name="connsiteX6" fmla="*/ 11532 w 1604196"/>
              <a:gd name="connsiteY6" fmla="*/ 233656 h 334139"/>
              <a:gd name="connsiteX0" fmla="*/ 11532 w 1498688"/>
              <a:gd name="connsiteY0" fmla="*/ 245493 h 345976"/>
              <a:gd name="connsiteX1" fmla="*/ 727477 w 1498688"/>
              <a:gd name="connsiteY1" fmla="*/ 14380 h 345976"/>
              <a:gd name="connsiteX2" fmla="*/ 1498688 w 1498688"/>
              <a:gd name="connsiteY2" fmla="*/ 145009 h 345976"/>
              <a:gd name="connsiteX3" fmla="*/ 1438397 w 1498688"/>
              <a:gd name="connsiteY3" fmla="*/ 345976 h 345976"/>
              <a:gd name="connsiteX4" fmla="*/ 727476 w 1498688"/>
              <a:gd name="connsiteY4" fmla="*/ 180178 h 345976"/>
              <a:gd name="connsiteX5" fmla="*/ 16555 w 1498688"/>
              <a:gd name="connsiteY5" fmla="*/ 345976 h 345976"/>
              <a:gd name="connsiteX6" fmla="*/ 11532 w 1498688"/>
              <a:gd name="connsiteY6" fmla="*/ 245493 h 345976"/>
              <a:gd name="connsiteX0" fmla="*/ 178055 w 1665211"/>
              <a:gd name="connsiteY0" fmla="*/ 245493 h 421338"/>
              <a:gd name="connsiteX1" fmla="*/ 894000 w 1665211"/>
              <a:gd name="connsiteY1" fmla="*/ 14380 h 421338"/>
              <a:gd name="connsiteX2" fmla="*/ 1665211 w 1665211"/>
              <a:gd name="connsiteY2" fmla="*/ 145009 h 421338"/>
              <a:gd name="connsiteX3" fmla="*/ 1604920 w 1665211"/>
              <a:gd name="connsiteY3" fmla="*/ 345976 h 421338"/>
              <a:gd name="connsiteX4" fmla="*/ 893999 w 1665211"/>
              <a:gd name="connsiteY4" fmla="*/ 180178 h 421338"/>
              <a:gd name="connsiteX5" fmla="*/ 7232 w 1665211"/>
              <a:gd name="connsiteY5" fmla="*/ 421338 h 421338"/>
              <a:gd name="connsiteX6" fmla="*/ 178055 w 1665211"/>
              <a:gd name="connsiteY6" fmla="*/ 245493 h 421338"/>
              <a:gd name="connsiteX0" fmla="*/ 0 w 1718268"/>
              <a:gd name="connsiteY0" fmla="*/ 213125 h 419115"/>
              <a:gd name="connsiteX1" fmla="*/ 947057 w 1718268"/>
              <a:gd name="connsiteY1" fmla="*/ 12157 h 419115"/>
              <a:gd name="connsiteX2" fmla="*/ 1718268 w 1718268"/>
              <a:gd name="connsiteY2" fmla="*/ 142786 h 419115"/>
              <a:gd name="connsiteX3" fmla="*/ 1657977 w 1718268"/>
              <a:gd name="connsiteY3" fmla="*/ 343753 h 419115"/>
              <a:gd name="connsiteX4" fmla="*/ 947056 w 1718268"/>
              <a:gd name="connsiteY4" fmla="*/ 177955 h 419115"/>
              <a:gd name="connsiteX5" fmla="*/ 60289 w 1718268"/>
              <a:gd name="connsiteY5" fmla="*/ 419115 h 419115"/>
              <a:gd name="connsiteX6" fmla="*/ 0 w 1718268"/>
              <a:gd name="connsiteY6" fmla="*/ 213125 h 419115"/>
              <a:gd name="connsiteX0" fmla="*/ 0 w 1733339"/>
              <a:gd name="connsiteY0" fmla="*/ 213125 h 524624"/>
              <a:gd name="connsiteX1" fmla="*/ 947057 w 1733339"/>
              <a:gd name="connsiteY1" fmla="*/ 12157 h 524624"/>
              <a:gd name="connsiteX2" fmla="*/ 1718268 w 1733339"/>
              <a:gd name="connsiteY2" fmla="*/ 142786 h 524624"/>
              <a:gd name="connsiteX3" fmla="*/ 1733339 w 1733339"/>
              <a:gd name="connsiteY3" fmla="*/ 524624 h 524624"/>
              <a:gd name="connsiteX4" fmla="*/ 947056 w 1733339"/>
              <a:gd name="connsiteY4" fmla="*/ 177955 h 524624"/>
              <a:gd name="connsiteX5" fmla="*/ 60289 w 1733339"/>
              <a:gd name="connsiteY5" fmla="*/ 419115 h 524624"/>
              <a:gd name="connsiteX6" fmla="*/ 0 w 1733339"/>
              <a:gd name="connsiteY6" fmla="*/ 213125 h 524624"/>
              <a:gd name="connsiteX0" fmla="*/ 0 w 1733339"/>
              <a:gd name="connsiteY0" fmla="*/ 213125 h 554768"/>
              <a:gd name="connsiteX1" fmla="*/ 947057 w 1733339"/>
              <a:gd name="connsiteY1" fmla="*/ 12157 h 554768"/>
              <a:gd name="connsiteX2" fmla="*/ 1718268 w 1733339"/>
              <a:gd name="connsiteY2" fmla="*/ 142786 h 554768"/>
              <a:gd name="connsiteX3" fmla="*/ 1733339 w 1733339"/>
              <a:gd name="connsiteY3" fmla="*/ 524624 h 554768"/>
              <a:gd name="connsiteX4" fmla="*/ 947056 w 1733339"/>
              <a:gd name="connsiteY4" fmla="*/ 177955 h 554768"/>
              <a:gd name="connsiteX5" fmla="*/ 160773 w 1733339"/>
              <a:gd name="connsiteY5" fmla="*/ 554768 h 554768"/>
              <a:gd name="connsiteX6" fmla="*/ 0 w 1733339"/>
              <a:gd name="connsiteY6" fmla="*/ 213125 h 554768"/>
              <a:gd name="connsiteX0" fmla="*/ 0 w 1733339"/>
              <a:gd name="connsiteY0" fmla="*/ 213125 h 554768"/>
              <a:gd name="connsiteX1" fmla="*/ 947057 w 1733339"/>
              <a:gd name="connsiteY1" fmla="*/ 12157 h 554768"/>
              <a:gd name="connsiteX2" fmla="*/ 1718268 w 1733339"/>
              <a:gd name="connsiteY2" fmla="*/ 142786 h 554768"/>
              <a:gd name="connsiteX3" fmla="*/ 1733339 w 1733339"/>
              <a:gd name="connsiteY3" fmla="*/ 524624 h 554768"/>
              <a:gd name="connsiteX4" fmla="*/ 871693 w 1733339"/>
              <a:gd name="connsiteY4" fmla="*/ 388970 h 554768"/>
              <a:gd name="connsiteX5" fmla="*/ 160773 w 1733339"/>
              <a:gd name="connsiteY5" fmla="*/ 554768 h 554768"/>
              <a:gd name="connsiteX6" fmla="*/ 0 w 1733339"/>
              <a:gd name="connsiteY6" fmla="*/ 213125 h 554768"/>
              <a:gd name="connsiteX0" fmla="*/ 0 w 1753436"/>
              <a:gd name="connsiteY0" fmla="*/ 213125 h 861243"/>
              <a:gd name="connsiteX1" fmla="*/ 947057 w 1753436"/>
              <a:gd name="connsiteY1" fmla="*/ 12157 h 861243"/>
              <a:gd name="connsiteX2" fmla="*/ 1718268 w 1753436"/>
              <a:gd name="connsiteY2" fmla="*/ 142786 h 861243"/>
              <a:gd name="connsiteX3" fmla="*/ 1753436 w 1753436"/>
              <a:gd name="connsiteY3" fmla="*/ 861243 h 861243"/>
              <a:gd name="connsiteX4" fmla="*/ 871693 w 1753436"/>
              <a:gd name="connsiteY4" fmla="*/ 388970 h 861243"/>
              <a:gd name="connsiteX5" fmla="*/ 160773 w 1753436"/>
              <a:gd name="connsiteY5" fmla="*/ 554768 h 861243"/>
              <a:gd name="connsiteX6" fmla="*/ 0 w 1753436"/>
              <a:gd name="connsiteY6" fmla="*/ 213125 h 861243"/>
              <a:gd name="connsiteX0" fmla="*/ 0 w 1753436"/>
              <a:gd name="connsiteY0" fmla="*/ 213125 h 861243"/>
              <a:gd name="connsiteX1" fmla="*/ 947057 w 1753436"/>
              <a:gd name="connsiteY1" fmla="*/ 12157 h 861243"/>
              <a:gd name="connsiteX2" fmla="*/ 1718268 w 1753436"/>
              <a:gd name="connsiteY2" fmla="*/ 142786 h 861243"/>
              <a:gd name="connsiteX3" fmla="*/ 1753436 w 1753436"/>
              <a:gd name="connsiteY3" fmla="*/ 861243 h 861243"/>
              <a:gd name="connsiteX4" fmla="*/ 871693 w 1753436"/>
              <a:gd name="connsiteY4" fmla="*/ 388970 h 861243"/>
              <a:gd name="connsiteX5" fmla="*/ 216039 w 1753436"/>
              <a:gd name="connsiteY5" fmla="*/ 725590 h 861243"/>
              <a:gd name="connsiteX6" fmla="*/ 0 w 1753436"/>
              <a:gd name="connsiteY6" fmla="*/ 213125 h 861243"/>
              <a:gd name="connsiteX0" fmla="*/ 0 w 1592662"/>
              <a:gd name="connsiteY0" fmla="*/ 606998 h 888351"/>
              <a:gd name="connsiteX1" fmla="*/ 786283 w 1592662"/>
              <a:gd name="connsiteY1" fmla="*/ 39265 h 888351"/>
              <a:gd name="connsiteX2" fmla="*/ 1557494 w 1592662"/>
              <a:gd name="connsiteY2" fmla="*/ 169894 h 888351"/>
              <a:gd name="connsiteX3" fmla="*/ 1592662 w 1592662"/>
              <a:gd name="connsiteY3" fmla="*/ 888351 h 888351"/>
              <a:gd name="connsiteX4" fmla="*/ 710919 w 1592662"/>
              <a:gd name="connsiteY4" fmla="*/ 416078 h 888351"/>
              <a:gd name="connsiteX5" fmla="*/ 55265 w 1592662"/>
              <a:gd name="connsiteY5" fmla="*/ 752698 h 888351"/>
              <a:gd name="connsiteX6" fmla="*/ 0 w 1592662"/>
              <a:gd name="connsiteY6" fmla="*/ 606998 h 888351"/>
              <a:gd name="connsiteX0" fmla="*/ 0 w 1592662"/>
              <a:gd name="connsiteY0" fmla="*/ 567767 h 849120"/>
              <a:gd name="connsiteX1" fmla="*/ 786283 w 1592662"/>
              <a:gd name="connsiteY1" fmla="*/ 34 h 849120"/>
              <a:gd name="connsiteX2" fmla="*/ 1587640 w 1592662"/>
              <a:gd name="connsiteY2" fmla="*/ 592887 h 849120"/>
              <a:gd name="connsiteX3" fmla="*/ 1592662 w 1592662"/>
              <a:gd name="connsiteY3" fmla="*/ 849120 h 849120"/>
              <a:gd name="connsiteX4" fmla="*/ 710919 w 1592662"/>
              <a:gd name="connsiteY4" fmla="*/ 376847 h 849120"/>
              <a:gd name="connsiteX5" fmla="*/ 55265 w 1592662"/>
              <a:gd name="connsiteY5" fmla="*/ 713467 h 849120"/>
              <a:gd name="connsiteX6" fmla="*/ 0 w 1592662"/>
              <a:gd name="connsiteY6" fmla="*/ 567767 h 849120"/>
              <a:gd name="connsiteX0" fmla="*/ 0 w 1592662"/>
              <a:gd name="connsiteY0" fmla="*/ 331682 h 613035"/>
              <a:gd name="connsiteX1" fmla="*/ 761162 w 1592662"/>
              <a:gd name="connsiteY1" fmla="*/ 85 h 613035"/>
              <a:gd name="connsiteX2" fmla="*/ 1587640 w 1592662"/>
              <a:gd name="connsiteY2" fmla="*/ 356802 h 613035"/>
              <a:gd name="connsiteX3" fmla="*/ 1592662 w 1592662"/>
              <a:gd name="connsiteY3" fmla="*/ 613035 h 613035"/>
              <a:gd name="connsiteX4" fmla="*/ 710919 w 1592662"/>
              <a:gd name="connsiteY4" fmla="*/ 140762 h 613035"/>
              <a:gd name="connsiteX5" fmla="*/ 55265 w 1592662"/>
              <a:gd name="connsiteY5" fmla="*/ 477382 h 613035"/>
              <a:gd name="connsiteX6" fmla="*/ 0 w 1592662"/>
              <a:gd name="connsiteY6" fmla="*/ 331682 h 613035"/>
              <a:gd name="connsiteX0" fmla="*/ 0 w 1602710"/>
              <a:gd name="connsiteY0" fmla="*/ 175276 h 627451"/>
              <a:gd name="connsiteX1" fmla="*/ 771210 w 1602710"/>
              <a:gd name="connsiteY1" fmla="*/ 14501 h 627451"/>
              <a:gd name="connsiteX2" fmla="*/ 1597688 w 1602710"/>
              <a:gd name="connsiteY2" fmla="*/ 371218 h 627451"/>
              <a:gd name="connsiteX3" fmla="*/ 1602710 w 1602710"/>
              <a:gd name="connsiteY3" fmla="*/ 627451 h 627451"/>
              <a:gd name="connsiteX4" fmla="*/ 720967 w 1602710"/>
              <a:gd name="connsiteY4" fmla="*/ 155178 h 627451"/>
              <a:gd name="connsiteX5" fmla="*/ 65313 w 1602710"/>
              <a:gd name="connsiteY5" fmla="*/ 491798 h 627451"/>
              <a:gd name="connsiteX6" fmla="*/ 0 w 1602710"/>
              <a:gd name="connsiteY6" fmla="*/ 175276 h 627451"/>
              <a:gd name="connsiteX0" fmla="*/ 7158 w 1609868"/>
              <a:gd name="connsiteY0" fmla="*/ 175276 h 627451"/>
              <a:gd name="connsiteX1" fmla="*/ 778368 w 1609868"/>
              <a:gd name="connsiteY1" fmla="*/ 14501 h 627451"/>
              <a:gd name="connsiteX2" fmla="*/ 1604846 w 1609868"/>
              <a:gd name="connsiteY2" fmla="*/ 371218 h 627451"/>
              <a:gd name="connsiteX3" fmla="*/ 1609868 w 1609868"/>
              <a:gd name="connsiteY3" fmla="*/ 627451 h 627451"/>
              <a:gd name="connsiteX4" fmla="*/ 728125 w 1609868"/>
              <a:gd name="connsiteY4" fmla="*/ 155178 h 627451"/>
              <a:gd name="connsiteX5" fmla="*/ 17205 w 1609868"/>
              <a:gd name="connsiteY5" fmla="*/ 341073 h 627451"/>
              <a:gd name="connsiteX6" fmla="*/ 7158 w 1609868"/>
              <a:gd name="connsiteY6" fmla="*/ 175276 h 627451"/>
              <a:gd name="connsiteX0" fmla="*/ 7158 w 1609868"/>
              <a:gd name="connsiteY0" fmla="*/ 162570 h 614745"/>
              <a:gd name="connsiteX1" fmla="*/ 778368 w 1609868"/>
              <a:gd name="connsiteY1" fmla="*/ 1795 h 614745"/>
              <a:gd name="connsiteX2" fmla="*/ 1584750 w 1609868"/>
              <a:gd name="connsiteY2" fmla="*/ 157545 h 614745"/>
              <a:gd name="connsiteX3" fmla="*/ 1609868 w 1609868"/>
              <a:gd name="connsiteY3" fmla="*/ 614745 h 614745"/>
              <a:gd name="connsiteX4" fmla="*/ 728125 w 1609868"/>
              <a:gd name="connsiteY4" fmla="*/ 142472 h 614745"/>
              <a:gd name="connsiteX5" fmla="*/ 17205 w 1609868"/>
              <a:gd name="connsiteY5" fmla="*/ 328367 h 614745"/>
              <a:gd name="connsiteX6" fmla="*/ 7158 w 1609868"/>
              <a:gd name="connsiteY6" fmla="*/ 162570 h 614745"/>
              <a:gd name="connsiteX0" fmla="*/ 7158 w 1609868"/>
              <a:gd name="connsiteY0" fmla="*/ 346673 h 798848"/>
              <a:gd name="connsiteX1" fmla="*/ 753247 w 1609868"/>
              <a:gd name="connsiteY1" fmla="*/ 3 h 798848"/>
              <a:gd name="connsiteX2" fmla="*/ 1584750 w 1609868"/>
              <a:gd name="connsiteY2" fmla="*/ 341648 h 798848"/>
              <a:gd name="connsiteX3" fmla="*/ 1609868 w 1609868"/>
              <a:gd name="connsiteY3" fmla="*/ 798848 h 798848"/>
              <a:gd name="connsiteX4" fmla="*/ 728125 w 1609868"/>
              <a:gd name="connsiteY4" fmla="*/ 326575 h 798848"/>
              <a:gd name="connsiteX5" fmla="*/ 17205 w 1609868"/>
              <a:gd name="connsiteY5" fmla="*/ 512470 h 798848"/>
              <a:gd name="connsiteX6" fmla="*/ 7158 w 1609868"/>
              <a:gd name="connsiteY6" fmla="*/ 346673 h 798848"/>
              <a:gd name="connsiteX0" fmla="*/ 7158 w 1609868"/>
              <a:gd name="connsiteY0" fmla="*/ 346673 h 798848"/>
              <a:gd name="connsiteX1" fmla="*/ 753247 w 1609868"/>
              <a:gd name="connsiteY1" fmla="*/ 3 h 798848"/>
              <a:gd name="connsiteX2" fmla="*/ 1584750 w 1609868"/>
              <a:gd name="connsiteY2" fmla="*/ 341648 h 798848"/>
              <a:gd name="connsiteX3" fmla="*/ 1609868 w 1609868"/>
              <a:gd name="connsiteY3" fmla="*/ 798848 h 798848"/>
              <a:gd name="connsiteX4" fmla="*/ 763294 w 1609868"/>
              <a:gd name="connsiteY4" fmla="*/ 216043 h 798848"/>
              <a:gd name="connsiteX5" fmla="*/ 17205 w 1609868"/>
              <a:gd name="connsiteY5" fmla="*/ 512470 h 798848"/>
              <a:gd name="connsiteX6" fmla="*/ 7158 w 1609868"/>
              <a:gd name="connsiteY6" fmla="*/ 346673 h 798848"/>
              <a:gd name="connsiteX0" fmla="*/ 7158 w 1584750"/>
              <a:gd name="connsiteY0" fmla="*/ 346673 h 547640"/>
              <a:gd name="connsiteX1" fmla="*/ 753247 w 1584750"/>
              <a:gd name="connsiteY1" fmla="*/ 3 h 547640"/>
              <a:gd name="connsiteX2" fmla="*/ 1584750 w 1584750"/>
              <a:gd name="connsiteY2" fmla="*/ 341648 h 547640"/>
              <a:gd name="connsiteX3" fmla="*/ 1584747 w 1584750"/>
              <a:gd name="connsiteY3" fmla="*/ 547640 h 547640"/>
              <a:gd name="connsiteX4" fmla="*/ 763294 w 1584750"/>
              <a:gd name="connsiteY4" fmla="*/ 216043 h 547640"/>
              <a:gd name="connsiteX5" fmla="*/ 17205 w 1584750"/>
              <a:gd name="connsiteY5" fmla="*/ 512470 h 547640"/>
              <a:gd name="connsiteX6" fmla="*/ 7158 w 1584750"/>
              <a:gd name="connsiteY6" fmla="*/ 346673 h 547640"/>
              <a:gd name="connsiteX0" fmla="*/ 7158 w 1679917"/>
              <a:gd name="connsiteY0" fmla="*/ 346673 h 547640"/>
              <a:gd name="connsiteX1" fmla="*/ 753247 w 1679917"/>
              <a:gd name="connsiteY1" fmla="*/ 3 h 547640"/>
              <a:gd name="connsiteX2" fmla="*/ 1584750 w 1679917"/>
              <a:gd name="connsiteY2" fmla="*/ 341648 h 547640"/>
              <a:gd name="connsiteX3" fmla="*/ 1584747 w 1679917"/>
              <a:gd name="connsiteY3" fmla="*/ 547640 h 547640"/>
              <a:gd name="connsiteX4" fmla="*/ 763294 w 1679917"/>
              <a:gd name="connsiteY4" fmla="*/ 216043 h 547640"/>
              <a:gd name="connsiteX5" fmla="*/ 17205 w 1679917"/>
              <a:gd name="connsiteY5" fmla="*/ 512470 h 547640"/>
              <a:gd name="connsiteX6" fmla="*/ 7158 w 1679917"/>
              <a:gd name="connsiteY6" fmla="*/ 346673 h 547640"/>
              <a:gd name="connsiteX0" fmla="*/ 7158 w 1679917"/>
              <a:gd name="connsiteY0" fmla="*/ 346673 h 547640"/>
              <a:gd name="connsiteX1" fmla="*/ 753247 w 1679917"/>
              <a:gd name="connsiteY1" fmla="*/ 3 h 547640"/>
              <a:gd name="connsiteX2" fmla="*/ 1584750 w 1679917"/>
              <a:gd name="connsiteY2" fmla="*/ 341648 h 547640"/>
              <a:gd name="connsiteX3" fmla="*/ 1584747 w 1679917"/>
              <a:gd name="connsiteY3" fmla="*/ 547640 h 547640"/>
              <a:gd name="connsiteX4" fmla="*/ 763294 w 1679917"/>
              <a:gd name="connsiteY4" fmla="*/ 216043 h 547640"/>
              <a:gd name="connsiteX5" fmla="*/ 17205 w 1679917"/>
              <a:gd name="connsiteY5" fmla="*/ 512470 h 547640"/>
              <a:gd name="connsiteX6" fmla="*/ 7158 w 1679917"/>
              <a:gd name="connsiteY6" fmla="*/ 346673 h 547640"/>
              <a:gd name="connsiteX0" fmla="*/ 7158 w 1586034"/>
              <a:gd name="connsiteY0" fmla="*/ 346673 h 547640"/>
              <a:gd name="connsiteX1" fmla="*/ 753247 w 1586034"/>
              <a:gd name="connsiteY1" fmla="*/ 3 h 547640"/>
              <a:gd name="connsiteX2" fmla="*/ 1584750 w 1586034"/>
              <a:gd name="connsiteY2" fmla="*/ 341648 h 547640"/>
              <a:gd name="connsiteX3" fmla="*/ 1584747 w 1586034"/>
              <a:gd name="connsiteY3" fmla="*/ 547640 h 547640"/>
              <a:gd name="connsiteX4" fmla="*/ 763294 w 1586034"/>
              <a:gd name="connsiteY4" fmla="*/ 216043 h 547640"/>
              <a:gd name="connsiteX5" fmla="*/ 17205 w 1586034"/>
              <a:gd name="connsiteY5" fmla="*/ 512470 h 547640"/>
              <a:gd name="connsiteX6" fmla="*/ 7158 w 1586034"/>
              <a:gd name="connsiteY6" fmla="*/ 346673 h 547640"/>
              <a:gd name="connsiteX0" fmla="*/ 7158 w 1586034"/>
              <a:gd name="connsiteY0" fmla="*/ 346673 h 547640"/>
              <a:gd name="connsiteX1" fmla="*/ 753247 w 1586034"/>
              <a:gd name="connsiteY1" fmla="*/ 3 h 547640"/>
              <a:gd name="connsiteX2" fmla="*/ 1584750 w 1586034"/>
              <a:gd name="connsiteY2" fmla="*/ 341648 h 547640"/>
              <a:gd name="connsiteX3" fmla="*/ 1584747 w 1586034"/>
              <a:gd name="connsiteY3" fmla="*/ 547640 h 547640"/>
              <a:gd name="connsiteX4" fmla="*/ 763294 w 1586034"/>
              <a:gd name="connsiteY4" fmla="*/ 216043 h 547640"/>
              <a:gd name="connsiteX5" fmla="*/ 17205 w 1586034"/>
              <a:gd name="connsiteY5" fmla="*/ 512470 h 547640"/>
              <a:gd name="connsiteX6" fmla="*/ 7158 w 1586034"/>
              <a:gd name="connsiteY6" fmla="*/ 346673 h 547640"/>
              <a:gd name="connsiteX0" fmla="*/ 7158 w 1586034"/>
              <a:gd name="connsiteY0" fmla="*/ 346673 h 547640"/>
              <a:gd name="connsiteX1" fmla="*/ 753247 w 1586034"/>
              <a:gd name="connsiteY1" fmla="*/ 3 h 547640"/>
              <a:gd name="connsiteX2" fmla="*/ 1584750 w 1586034"/>
              <a:gd name="connsiteY2" fmla="*/ 341648 h 547640"/>
              <a:gd name="connsiteX3" fmla="*/ 1584747 w 1586034"/>
              <a:gd name="connsiteY3" fmla="*/ 547640 h 547640"/>
              <a:gd name="connsiteX4" fmla="*/ 771975 w 1586034"/>
              <a:gd name="connsiteY4" fmla="*/ 187106 h 547640"/>
              <a:gd name="connsiteX5" fmla="*/ 17205 w 1586034"/>
              <a:gd name="connsiteY5" fmla="*/ 512470 h 547640"/>
              <a:gd name="connsiteX6" fmla="*/ 7158 w 1586034"/>
              <a:gd name="connsiteY6" fmla="*/ 346673 h 547640"/>
              <a:gd name="connsiteX0" fmla="*/ 7158 w 1586034"/>
              <a:gd name="connsiteY0" fmla="*/ 346673 h 547640"/>
              <a:gd name="connsiteX1" fmla="*/ 753247 w 1586034"/>
              <a:gd name="connsiteY1" fmla="*/ 3 h 547640"/>
              <a:gd name="connsiteX2" fmla="*/ 1584750 w 1586034"/>
              <a:gd name="connsiteY2" fmla="*/ 341648 h 547640"/>
              <a:gd name="connsiteX3" fmla="*/ 1584747 w 1586034"/>
              <a:gd name="connsiteY3" fmla="*/ 547640 h 547640"/>
              <a:gd name="connsiteX4" fmla="*/ 771975 w 1586034"/>
              <a:gd name="connsiteY4" fmla="*/ 187106 h 547640"/>
              <a:gd name="connsiteX5" fmla="*/ 17205 w 1586034"/>
              <a:gd name="connsiteY5" fmla="*/ 512470 h 547640"/>
              <a:gd name="connsiteX6" fmla="*/ 7158 w 1586034"/>
              <a:gd name="connsiteY6" fmla="*/ 346673 h 547640"/>
              <a:gd name="connsiteX0" fmla="*/ 0 w 1578876"/>
              <a:gd name="connsiteY0" fmla="*/ 346673 h 547640"/>
              <a:gd name="connsiteX1" fmla="*/ 746089 w 1578876"/>
              <a:gd name="connsiteY1" fmla="*/ 3 h 547640"/>
              <a:gd name="connsiteX2" fmla="*/ 1577592 w 1578876"/>
              <a:gd name="connsiteY2" fmla="*/ 341648 h 547640"/>
              <a:gd name="connsiteX3" fmla="*/ 1577589 w 1578876"/>
              <a:gd name="connsiteY3" fmla="*/ 547640 h 547640"/>
              <a:gd name="connsiteX4" fmla="*/ 764817 w 1578876"/>
              <a:gd name="connsiteY4" fmla="*/ 187106 h 547640"/>
              <a:gd name="connsiteX5" fmla="*/ 10047 w 1578876"/>
              <a:gd name="connsiteY5" fmla="*/ 512470 h 547640"/>
              <a:gd name="connsiteX6" fmla="*/ 0 w 1578876"/>
              <a:gd name="connsiteY6" fmla="*/ 346673 h 547640"/>
              <a:gd name="connsiteX0" fmla="*/ 24677 w 1603553"/>
              <a:gd name="connsiteY0" fmla="*/ 346673 h 547640"/>
              <a:gd name="connsiteX1" fmla="*/ 770766 w 1603553"/>
              <a:gd name="connsiteY1" fmla="*/ 3 h 547640"/>
              <a:gd name="connsiteX2" fmla="*/ 1602269 w 1603553"/>
              <a:gd name="connsiteY2" fmla="*/ 341648 h 547640"/>
              <a:gd name="connsiteX3" fmla="*/ 1602266 w 1603553"/>
              <a:gd name="connsiteY3" fmla="*/ 547640 h 547640"/>
              <a:gd name="connsiteX4" fmla="*/ 789494 w 1603553"/>
              <a:gd name="connsiteY4" fmla="*/ 187106 h 547640"/>
              <a:gd name="connsiteX5" fmla="*/ 0 w 1603553"/>
              <a:gd name="connsiteY5" fmla="*/ 512470 h 547640"/>
              <a:gd name="connsiteX6" fmla="*/ 24677 w 1603553"/>
              <a:gd name="connsiteY6" fmla="*/ 346673 h 547640"/>
              <a:gd name="connsiteX0" fmla="*/ 24677 w 1603553"/>
              <a:gd name="connsiteY0" fmla="*/ 346673 h 547640"/>
              <a:gd name="connsiteX1" fmla="*/ 770766 w 1603553"/>
              <a:gd name="connsiteY1" fmla="*/ 3 h 547640"/>
              <a:gd name="connsiteX2" fmla="*/ 1602269 w 1603553"/>
              <a:gd name="connsiteY2" fmla="*/ 341648 h 547640"/>
              <a:gd name="connsiteX3" fmla="*/ 1602266 w 1603553"/>
              <a:gd name="connsiteY3" fmla="*/ 547640 h 547640"/>
              <a:gd name="connsiteX4" fmla="*/ 789494 w 1603553"/>
              <a:gd name="connsiteY4" fmla="*/ 187106 h 547640"/>
              <a:gd name="connsiteX5" fmla="*/ 0 w 1603553"/>
              <a:gd name="connsiteY5" fmla="*/ 512470 h 547640"/>
              <a:gd name="connsiteX6" fmla="*/ 24677 w 1603553"/>
              <a:gd name="connsiteY6" fmla="*/ 346673 h 547640"/>
              <a:gd name="connsiteX0" fmla="*/ 199 w 1616693"/>
              <a:gd name="connsiteY0" fmla="*/ 340884 h 547638"/>
              <a:gd name="connsiteX1" fmla="*/ 783906 w 1616693"/>
              <a:gd name="connsiteY1" fmla="*/ 1 h 547638"/>
              <a:gd name="connsiteX2" fmla="*/ 1615409 w 1616693"/>
              <a:gd name="connsiteY2" fmla="*/ 341646 h 547638"/>
              <a:gd name="connsiteX3" fmla="*/ 1615406 w 1616693"/>
              <a:gd name="connsiteY3" fmla="*/ 547638 h 547638"/>
              <a:gd name="connsiteX4" fmla="*/ 802634 w 1616693"/>
              <a:gd name="connsiteY4" fmla="*/ 187104 h 547638"/>
              <a:gd name="connsiteX5" fmla="*/ 13140 w 1616693"/>
              <a:gd name="connsiteY5" fmla="*/ 512468 h 547638"/>
              <a:gd name="connsiteX6" fmla="*/ 199 w 1616693"/>
              <a:gd name="connsiteY6" fmla="*/ 340884 h 547638"/>
              <a:gd name="connsiteX0" fmla="*/ 199 w 1616693"/>
              <a:gd name="connsiteY0" fmla="*/ 340884 h 547638"/>
              <a:gd name="connsiteX1" fmla="*/ 783906 w 1616693"/>
              <a:gd name="connsiteY1" fmla="*/ 1 h 547638"/>
              <a:gd name="connsiteX2" fmla="*/ 1615409 w 1616693"/>
              <a:gd name="connsiteY2" fmla="*/ 341646 h 547638"/>
              <a:gd name="connsiteX3" fmla="*/ 1615406 w 1616693"/>
              <a:gd name="connsiteY3" fmla="*/ 547638 h 547638"/>
              <a:gd name="connsiteX4" fmla="*/ 802634 w 1616693"/>
              <a:gd name="connsiteY4" fmla="*/ 187104 h 547638"/>
              <a:gd name="connsiteX5" fmla="*/ 13140 w 1616693"/>
              <a:gd name="connsiteY5" fmla="*/ 512468 h 547638"/>
              <a:gd name="connsiteX6" fmla="*/ 199 w 1616693"/>
              <a:gd name="connsiteY6" fmla="*/ 340884 h 547638"/>
              <a:gd name="connsiteX0" fmla="*/ 4421 w 1620915"/>
              <a:gd name="connsiteY0" fmla="*/ 340884 h 547638"/>
              <a:gd name="connsiteX1" fmla="*/ 788128 w 1620915"/>
              <a:gd name="connsiteY1" fmla="*/ 1 h 547638"/>
              <a:gd name="connsiteX2" fmla="*/ 1619631 w 1620915"/>
              <a:gd name="connsiteY2" fmla="*/ 341646 h 547638"/>
              <a:gd name="connsiteX3" fmla="*/ 1619628 w 1620915"/>
              <a:gd name="connsiteY3" fmla="*/ 547638 h 547638"/>
              <a:gd name="connsiteX4" fmla="*/ 806856 w 1620915"/>
              <a:gd name="connsiteY4" fmla="*/ 187104 h 547638"/>
              <a:gd name="connsiteX5" fmla="*/ 0 w 1620915"/>
              <a:gd name="connsiteY5" fmla="*/ 524043 h 547638"/>
              <a:gd name="connsiteX6" fmla="*/ 4421 w 1620915"/>
              <a:gd name="connsiteY6" fmla="*/ 340884 h 547638"/>
              <a:gd name="connsiteX0" fmla="*/ 4421 w 1620915"/>
              <a:gd name="connsiteY0" fmla="*/ 268542 h 475296"/>
              <a:gd name="connsiteX1" fmla="*/ 793915 w 1620915"/>
              <a:gd name="connsiteY1" fmla="*/ 1 h 475296"/>
              <a:gd name="connsiteX2" fmla="*/ 1619631 w 1620915"/>
              <a:gd name="connsiteY2" fmla="*/ 269304 h 475296"/>
              <a:gd name="connsiteX3" fmla="*/ 1619628 w 1620915"/>
              <a:gd name="connsiteY3" fmla="*/ 475296 h 475296"/>
              <a:gd name="connsiteX4" fmla="*/ 806856 w 1620915"/>
              <a:gd name="connsiteY4" fmla="*/ 114762 h 475296"/>
              <a:gd name="connsiteX5" fmla="*/ 0 w 1620915"/>
              <a:gd name="connsiteY5" fmla="*/ 451701 h 475296"/>
              <a:gd name="connsiteX6" fmla="*/ 4421 w 1620915"/>
              <a:gd name="connsiteY6" fmla="*/ 268542 h 475296"/>
              <a:gd name="connsiteX0" fmla="*/ 4421 w 1620915"/>
              <a:gd name="connsiteY0" fmla="*/ 335096 h 541850"/>
              <a:gd name="connsiteX1" fmla="*/ 811277 w 1620915"/>
              <a:gd name="connsiteY1" fmla="*/ 0 h 541850"/>
              <a:gd name="connsiteX2" fmla="*/ 1619631 w 1620915"/>
              <a:gd name="connsiteY2" fmla="*/ 335858 h 541850"/>
              <a:gd name="connsiteX3" fmla="*/ 1619628 w 1620915"/>
              <a:gd name="connsiteY3" fmla="*/ 541850 h 541850"/>
              <a:gd name="connsiteX4" fmla="*/ 806856 w 1620915"/>
              <a:gd name="connsiteY4" fmla="*/ 181316 h 541850"/>
              <a:gd name="connsiteX5" fmla="*/ 0 w 1620915"/>
              <a:gd name="connsiteY5" fmla="*/ 518255 h 541850"/>
              <a:gd name="connsiteX6" fmla="*/ 4421 w 1620915"/>
              <a:gd name="connsiteY6" fmla="*/ 335096 h 54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20915" h="541850">
                <a:moveTo>
                  <a:pt x="4421" y="335096"/>
                </a:moveTo>
                <a:cubicBezTo>
                  <a:pt x="137530" y="204047"/>
                  <a:pt x="542075" y="-127"/>
                  <a:pt x="811277" y="0"/>
                </a:cubicBezTo>
                <a:cubicBezTo>
                  <a:pt x="1080479" y="127"/>
                  <a:pt x="1509672" y="178766"/>
                  <a:pt x="1619631" y="335858"/>
                </a:cubicBezTo>
                <a:cubicBezTo>
                  <a:pt x="1619630" y="404522"/>
                  <a:pt x="1622523" y="432675"/>
                  <a:pt x="1619628" y="541850"/>
                </a:cubicBezTo>
                <a:cubicBezTo>
                  <a:pt x="1509668" y="401090"/>
                  <a:pt x="1199487" y="181316"/>
                  <a:pt x="806856" y="181316"/>
                </a:cubicBezTo>
                <a:cubicBezTo>
                  <a:pt x="414225" y="181316"/>
                  <a:pt x="83916" y="438262"/>
                  <a:pt x="0" y="518255"/>
                </a:cubicBezTo>
                <a:cubicBezTo>
                  <a:pt x="8394" y="376465"/>
                  <a:pt x="1814" y="442162"/>
                  <a:pt x="4421" y="335096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85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1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000" y="1132368"/>
            <a:ext cx="3600000" cy="3216348"/>
          </a:xfrm>
        </p:spPr>
        <p:txBody>
          <a:bodyPr>
            <a:normAutofit/>
          </a:bodyPr>
          <a:lstStyle/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Centre for Digital Humanities, ANU College of Arts &amp; Social Sciences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 err="1"/>
              <a:t>Rangevision</a:t>
            </a:r>
            <a:r>
              <a:rPr lang="en-US" dirty="0"/>
              <a:t> Spectrum 3D Scanner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Initial point cloud model of 11M vertices, reduced to 800k for practicality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Confirmed dimensionally accurate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5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1"/>
            <a:ext cx="2828867" cy="547869"/>
          </a:xfrm>
        </p:spPr>
        <p:txBody>
          <a:bodyPr/>
          <a:lstStyle/>
          <a:p>
            <a:r>
              <a:rPr lang="en-US" dirty="0"/>
              <a:t>3D Scanning</a:t>
            </a:r>
            <a:endParaRPr lang="en-AU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5BA64711-71C5-4678-99B1-5DD205E95FB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" r="18125"/>
          <a:stretch/>
        </p:blipFill>
        <p:spPr>
          <a:xfrm>
            <a:off x="4966482" y="945359"/>
            <a:ext cx="3822847" cy="2718135"/>
          </a:xfr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61DB534-4B18-4DB9-A000-741BD6748CFA}"/>
              </a:ext>
            </a:extLst>
          </p:cNvPr>
          <p:cNvGrpSpPr/>
          <p:nvPr/>
        </p:nvGrpSpPr>
        <p:grpSpPr>
          <a:xfrm>
            <a:off x="4683545" y="1163624"/>
            <a:ext cx="4388720" cy="2281604"/>
            <a:chOff x="5009507" y="2452695"/>
            <a:chExt cx="4388720" cy="228160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4DF6722-7936-449D-BAE0-9CFE7CF5F2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9507" y="2452695"/>
              <a:ext cx="4388720" cy="2281604"/>
            </a:xfrm>
            <a:prstGeom prst="rect">
              <a:avLst/>
            </a:prstGeom>
          </p:spPr>
        </p:pic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C6AD8E7-0167-4BAC-8AE3-F55349784B3E}"/>
                </a:ext>
              </a:extLst>
            </p:cNvPr>
            <p:cNvSpPr/>
            <p:nvPr/>
          </p:nvSpPr>
          <p:spPr>
            <a:xfrm>
              <a:off x="5970865" y="2554593"/>
              <a:ext cx="3403896" cy="930018"/>
            </a:xfrm>
            <a:custGeom>
              <a:avLst/>
              <a:gdLst>
                <a:gd name="connsiteX0" fmla="*/ 0 w 2441564"/>
                <a:gd name="connsiteY0" fmla="*/ 0 h 786022"/>
                <a:gd name="connsiteX1" fmla="*/ 687294 w 2441564"/>
                <a:gd name="connsiteY1" fmla="*/ 155388 h 786022"/>
                <a:gd name="connsiteX2" fmla="*/ 986118 w 2441564"/>
                <a:gd name="connsiteY2" fmla="*/ 615576 h 786022"/>
                <a:gd name="connsiteX3" fmla="*/ 1721224 w 2441564"/>
                <a:gd name="connsiteY3" fmla="*/ 764988 h 786022"/>
                <a:gd name="connsiteX4" fmla="*/ 1936377 w 2441564"/>
                <a:gd name="connsiteY4" fmla="*/ 197223 h 786022"/>
                <a:gd name="connsiteX5" fmla="*/ 2408518 w 2441564"/>
                <a:gd name="connsiteY5" fmla="*/ 113553 h 786022"/>
                <a:gd name="connsiteX6" fmla="*/ 2402541 w 2441564"/>
                <a:gd name="connsiteY6" fmla="*/ 502023 h 786022"/>
                <a:gd name="connsiteX7" fmla="*/ 2408518 w 2441564"/>
                <a:gd name="connsiteY7" fmla="*/ 561788 h 786022"/>
                <a:gd name="connsiteX0" fmla="*/ 0 w 2441564"/>
                <a:gd name="connsiteY0" fmla="*/ 0 h 786334"/>
                <a:gd name="connsiteX1" fmla="*/ 288750 w 2441564"/>
                <a:gd name="connsiteY1" fmla="*/ 137693 h 786334"/>
                <a:gd name="connsiteX2" fmla="*/ 986118 w 2441564"/>
                <a:gd name="connsiteY2" fmla="*/ 615576 h 786334"/>
                <a:gd name="connsiteX3" fmla="*/ 1721224 w 2441564"/>
                <a:gd name="connsiteY3" fmla="*/ 764988 h 786334"/>
                <a:gd name="connsiteX4" fmla="*/ 1936377 w 2441564"/>
                <a:gd name="connsiteY4" fmla="*/ 197223 h 786334"/>
                <a:gd name="connsiteX5" fmla="*/ 2408518 w 2441564"/>
                <a:gd name="connsiteY5" fmla="*/ 113553 h 786334"/>
                <a:gd name="connsiteX6" fmla="*/ 2402541 w 2441564"/>
                <a:gd name="connsiteY6" fmla="*/ 502023 h 786334"/>
                <a:gd name="connsiteX7" fmla="*/ 2408518 w 2441564"/>
                <a:gd name="connsiteY7" fmla="*/ 561788 h 786334"/>
                <a:gd name="connsiteX0" fmla="*/ 0 w 2441564"/>
                <a:gd name="connsiteY0" fmla="*/ 0 h 786334"/>
                <a:gd name="connsiteX1" fmla="*/ 288750 w 2441564"/>
                <a:gd name="connsiteY1" fmla="*/ 137693 h 786334"/>
                <a:gd name="connsiteX2" fmla="*/ 986118 w 2441564"/>
                <a:gd name="connsiteY2" fmla="*/ 615576 h 786334"/>
                <a:gd name="connsiteX3" fmla="*/ 1721224 w 2441564"/>
                <a:gd name="connsiteY3" fmla="*/ 764988 h 786334"/>
                <a:gd name="connsiteX4" fmla="*/ 1936377 w 2441564"/>
                <a:gd name="connsiteY4" fmla="*/ 197223 h 786334"/>
                <a:gd name="connsiteX5" fmla="*/ 2408518 w 2441564"/>
                <a:gd name="connsiteY5" fmla="*/ 113553 h 786334"/>
                <a:gd name="connsiteX6" fmla="*/ 2402541 w 2441564"/>
                <a:gd name="connsiteY6" fmla="*/ 502023 h 786334"/>
                <a:gd name="connsiteX7" fmla="*/ 2408518 w 2441564"/>
                <a:gd name="connsiteY7" fmla="*/ 561788 h 786334"/>
                <a:gd name="connsiteX0" fmla="*/ 0 w 2441564"/>
                <a:gd name="connsiteY0" fmla="*/ 0 h 765368"/>
                <a:gd name="connsiteX1" fmla="*/ 288750 w 2441564"/>
                <a:gd name="connsiteY1" fmla="*/ 137693 h 765368"/>
                <a:gd name="connsiteX2" fmla="*/ 918074 w 2441564"/>
                <a:gd name="connsiteY2" fmla="*/ 282899 h 765368"/>
                <a:gd name="connsiteX3" fmla="*/ 1721224 w 2441564"/>
                <a:gd name="connsiteY3" fmla="*/ 764988 h 765368"/>
                <a:gd name="connsiteX4" fmla="*/ 1936377 w 2441564"/>
                <a:gd name="connsiteY4" fmla="*/ 197223 h 765368"/>
                <a:gd name="connsiteX5" fmla="*/ 2408518 w 2441564"/>
                <a:gd name="connsiteY5" fmla="*/ 113553 h 765368"/>
                <a:gd name="connsiteX6" fmla="*/ 2402541 w 2441564"/>
                <a:gd name="connsiteY6" fmla="*/ 502023 h 765368"/>
                <a:gd name="connsiteX7" fmla="*/ 2408518 w 2441564"/>
                <a:gd name="connsiteY7" fmla="*/ 561788 h 765368"/>
                <a:gd name="connsiteX0" fmla="*/ 0 w 2441564"/>
                <a:gd name="connsiteY0" fmla="*/ 0 h 566292"/>
                <a:gd name="connsiteX1" fmla="*/ 288750 w 2441564"/>
                <a:gd name="connsiteY1" fmla="*/ 137693 h 566292"/>
                <a:gd name="connsiteX2" fmla="*/ 918074 w 2441564"/>
                <a:gd name="connsiteY2" fmla="*/ 282899 h 566292"/>
                <a:gd name="connsiteX3" fmla="*/ 1551114 w 2441564"/>
                <a:gd name="connsiteY3" fmla="*/ 549101 h 566292"/>
                <a:gd name="connsiteX4" fmla="*/ 1936377 w 2441564"/>
                <a:gd name="connsiteY4" fmla="*/ 197223 h 566292"/>
                <a:gd name="connsiteX5" fmla="*/ 2408518 w 2441564"/>
                <a:gd name="connsiteY5" fmla="*/ 113553 h 566292"/>
                <a:gd name="connsiteX6" fmla="*/ 2402541 w 2441564"/>
                <a:gd name="connsiteY6" fmla="*/ 502023 h 566292"/>
                <a:gd name="connsiteX7" fmla="*/ 2408518 w 2441564"/>
                <a:gd name="connsiteY7" fmla="*/ 561788 h 566292"/>
                <a:gd name="connsiteX0" fmla="*/ 0 w 2444080"/>
                <a:gd name="connsiteY0" fmla="*/ 0 h 566292"/>
                <a:gd name="connsiteX1" fmla="*/ 288750 w 2444080"/>
                <a:gd name="connsiteY1" fmla="*/ 137693 h 566292"/>
                <a:gd name="connsiteX2" fmla="*/ 918074 w 2444080"/>
                <a:gd name="connsiteY2" fmla="*/ 282899 h 566292"/>
                <a:gd name="connsiteX3" fmla="*/ 1551114 w 2444080"/>
                <a:gd name="connsiteY3" fmla="*/ 549101 h 566292"/>
                <a:gd name="connsiteX4" fmla="*/ 1902356 w 2444080"/>
                <a:gd name="connsiteY4" fmla="*/ 154753 h 566292"/>
                <a:gd name="connsiteX5" fmla="*/ 2408518 w 2444080"/>
                <a:gd name="connsiteY5" fmla="*/ 113553 h 566292"/>
                <a:gd name="connsiteX6" fmla="*/ 2402541 w 2444080"/>
                <a:gd name="connsiteY6" fmla="*/ 502023 h 566292"/>
                <a:gd name="connsiteX7" fmla="*/ 2408518 w 2444080"/>
                <a:gd name="connsiteY7" fmla="*/ 561788 h 566292"/>
                <a:gd name="connsiteX0" fmla="*/ 0 w 2417897"/>
                <a:gd name="connsiteY0" fmla="*/ 0 h 568370"/>
                <a:gd name="connsiteX1" fmla="*/ 288750 w 2417897"/>
                <a:gd name="connsiteY1" fmla="*/ 137693 h 568370"/>
                <a:gd name="connsiteX2" fmla="*/ 918074 w 2417897"/>
                <a:gd name="connsiteY2" fmla="*/ 282899 h 568370"/>
                <a:gd name="connsiteX3" fmla="*/ 1551114 w 2417897"/>
                <a:gd name="connsiteY3" fmla="*/ 549101 h 568370"/>
                <a:gd name="connsiteX4" fmla="*/ 1902356 w 2417897"/>
                <a:gd name="connsiteY4" fmla="*/ 154753 h 568370"/>
                <a:gd name="connsiteX5" fmla="*/ 2214106 w 2417897"/>
                <a:gd name="connsiteY5" fmla="*/ 56927 h 568370"/>
                <a:gd name="connsiteX6" fmla="*/ 2402541 w 2417897"/>
                <a:gd name="connsiteY6" fmla="*/ 502023 h 568370"/>
                <a:gd name="connsiteX7" fmla="*/ 2408518 w 2417897"/>
                <a:gd name="connsiteY7" fmla="*/ 561788 h 568370"/>
                <a:gd name="connsiteX0" fmla="*/ 0 w 2547590"/>
                <a:gd name="connsiteY0" fmla="*/ 0 h 561940"/>
                <a:gd name="connsiteX1" fmla="*/ 288750 w 2547590"/>
                <a:gd name="connsiteY1" fmla="*/ 137693 h 561940"/>
                <a:gd name="connsiteX2" fmla="*/ 918074 w 2547590"/>
                <a:gd name="connsiteY2" fmla="*/ 282899 h 561940"/>
                <a:gd name="connsiteX3" fmla="*/ 1551114 w 2547590"/>
                <a:gd name="connsiteY3" fmla="*/ 549101 h 561940"/>
                <a:gd name="connsiteX4" fmla="*/ 1902356 w 2547590"/>
                <a:gd name="connsiteY4" fmla="*/ 154753 h 561940"/>
                <a:gd name="connsiteX5" fmla="*/ 2214106 w 2547590"/>
                <a:gd name="connsiteY5" fmla="*/ 56927 h 561940"/>
                <a:gd name="connsiteX6" fmla="*/ 2543490 w 2547590"/>
                <a:gd name="connsiteY6" fmla="*/ 215355 h 561940"/>
                <a:gd name="connsiteX7" fmla="*/ 2408518 w 2547590"/>
                <a:gd name="connsiteY7" fmla="*/ 561788 h 561940"/>
                <a:gd name="connsiteX0" fmla="*/ 0 w 2568202"/>
                <a:gd name="connsiteY0" fmla="*/ 0 h 561921"/>
                <a:gd name="connsiteX1" fmla="*/ 288750 w 2568202"/>
                <a:gd name="connsiteY1" fmla="*/ 137693 h 561921"/>
                <a:gd name="connsiteX2" fmla="*/ 918074 w 2568202"/>
                <a:gd name="connsiteY2" fmla="*/ 282899 h 561921"/>
                <a:gd name="connsiteX3" fmla="*/ 1551114 w 2568202"/>
                <a:gd name="connsiteY3" fmla="*/ 549101 h 561921"/>
                <a:gd name="connsiteX4" fmla="*/ 1902356 w 2568202"/>
                <a:gd name="connsiteY4" fmla="*/ 154753 h 561921"/>
                <a:gd name="connsiteX5" fmla="*/ 2214106 w 2568202"/>
                <a:gd name="connsiteY5" fmla="*/ 56927 h 561921"/>
                <a:gd name="connsiteX6" fmla="*/ 2543490 w 2568202"/>
                <a:gd name="connsiteY6" fmla="*/ 215355 h 561921"/>
                <a:gd name="connsiteX7" fmla="*/ 2408518 w 2568202"/>
                <a:gd name="connsiteY7" fmla="*/ 561788 h 561921"/>
                <a:gd name="connsiteX0" fmla="*/ 0 w 2768181"/>
                <a:gd name="connsiteY0" fmla="*/ 0 h 550560"/>
                <a:gd name="connsiteX1" fmla="*/ 288750 w 2768181"/>
                <a:gd name="connsiteY1" fmla="*/ 137693 h 550560"/>
                <a:gd name="connsiteX2" fmla="*/ 918074 w 2768181"/>
                <a:gd name="connsiteY2" fmla="*/ 282899 h 550560"/>
                <a:gd name="connsiteX3" fmla="*/ 1551114 w 2768181"/>
                <a:gd name="connsiteY3" fmla="*/ 549101 h 550560"/>
                <a:gd name="connsiteX4" fmla="*/ 1902356 w 2768181"/>
                <a:gd name="connsiteY4" fmla="*/ 154753 h 550560"/>
                <a:gd name="connsiteX5" fmla="*/ 2214106 w 2768181"/>
                <a:gd name="connsiteY5" fmla="*/ 56927 h 550560"/>
                <a:gd name="connsiteX6" fmla="*/ 2543490 w 2768181"/>
                <a:gd name="connsiteY6" fmla="*/ 215355 h 550560"/>
                <a:gd name="connsiteX7" fmla="*/ 2768181 w 2768181"/>
                <a:gd name="connsiteY7" fmla="*/ 260963 h 550560"/>
                <a:gd name="connsiteX0" fmla="*/ 0 w 2768181"/>
                <a:gd name="connsiteY0" fmla="*/ 0 h 550560"/>
                <a:gd name="connsiteX1" fmla="*/ 288750 w 2768181"/>
                <a:gd name="connsiteY1" fmla="*/ 137693 h 550560"/>
                <a:gd name="connsiteX2" fmla="*/ 918074 w 2768181"/>
                <a:gd name="connsiteY2" fmla="*/ 282899 h 550560"/>
                <a:gd name="connsiteX3" fmla="*/ 1551114 w 2768181"/>
                <a:gd name="connsiteY3" fmla="*/ 549101 h 550560"/>
                <a:gd name="connsiteX4" fmla="*/ 1902356 w 2768181"/>
                <a:gd name="connsiteY4" fmla="*/ 154753 h 550560"/>
                <a:gd name="connsiteX5" fmla="*/ 2214106 w 2768181"/>
                <a:gd name="connsiteY5" fmla="*/ 56927 h 550560"/>
                <a:gd name="connsiteX6" fmla="*/ 2543490 w 2768181"/>
                <a:gd name="connsiteY6" fmla="*/ 215355 h 550560"/>
                <a:gd name="connsiteX7" fmla="*/ 2768181 w 2768181"/>
                <a:gd name="connsiteY7" fmla="*/ 260963 h 550560"/>
                <a:gd name="connsiteX0" fmla="*/ 0 w 2768181"/>
                <a:gd name="connsiteY0" fmla="*/ 0 h 550542"/>
                <a:gd name="connsiteX1" fmla="*/ 390817 w 2768181"/>
                <a:gd name="connsiteY1" fmla="*/ 155389 h 550542"/>
                <a:gd name="connsiteX2" fmla="*/ 918074 w 2768181"/>
                <a:gd name="connsiteY2" fmla="*/ 282899 h 550542"/>
                <a:gd name="connsiteX3" fmla="*/ 1551114 w 2768181"/>
                <a:gd name="connsiteY3" fmla="*/ 549101 h 550542"/>
                <a:gd name="connsiteX4" fmla="*/ 1902356 w 2768181"/>
                <a:gd name="connsiteY4" fmla="*/ 154753 h 550542"/>
                <a:gd name="connsiteX5" fmla="*/ 2214106 w 2768181"/>
                <a:gd name="connsiteY5" fmla="*/ 56927 h 550542"/>
                <a:gd name="connsiteX6" fmla="*/ 2543490 w 2768181"/>
                <a:gd name="connsiteY6" fmla="*/ 215355 h 550542"/>
                <a:gd name="connsiteX7" fmla="*/ 2768181 w 2768181"/>
                <a:gd name="connsiteY7" fmla="*/ 260963 h 550542"/>
                <a:gd name="connsiteX0" fmla="*/ 0 w 2768181"/>
                <a:gd name="connsiteY0" fmla="*/ 0 h 550733"/>
                <a:gd name="connsiteX1" fmla="*/ 390817 w 2768181"/>
                <a:gd name="connsiteY1" fmla="*/ 155389 h 550733"/>
                <a:gd name="connsiteX2" fmla="*/ 918074 w 2768181"/>
                <a:gd name="connsiteY2" fmla="*/ 282899 h 550733"/>
                <a:gd name="connsiteX3" fmla="*/ 1551114 w 2768181"/>
                <a:gd name="connsiteY3" fmla="*/ 549101 h 550733"/>
                <a:gd name="connsiteX4" fmla="*/ 1902356 w 2768181"/>
                <a:gd name="connsiteY4" fmla="*/ 154753 h 550733"/>
                <a:gd name="connsiteX5" fmla="*/ 2214106 w 2768181"/>
                <a:gd name="connsiteY5" fmla="*/ 56927 h 550733"/>
                <a:gd name="connsiteX6" fmla="*/ 2543490 w 2768181"/>
                <a:gd name="connsiteY6" fmla="*/ 215355 h 550733"/>
                <a:gd name="connsiteX7" fmla="*/ 2768181 w 2768181"/>
                <a:gd name="connsiteY7" fmla="*/ 260963 h 550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8181" h="550733">
                  <a:moveTo>
                    <a:pt x="0" y="0"/>
                  </a:moveTo>
                  <a:cubicBezTo>
                    <a:pt x="261470" y="26396"/>
                    <a:pt x="101717" y="118856"/>
                    <a:pt x="390817" y="155389"/>
                  </a:cubicBezTo>
                  <a:cubicBezTo>
                    <a:pt x="679917" y="191922"/>
                    <a:pt x="739272" y="188967"/>
                    <a:pt x="918074" y="282899"/>
                  </a:cubicBezTo>
                  <a:cubicBezTo>
                    <a:pt x="1096876" y="376831"/>
                    <a:pt x="1387067" y="570459"/>
                    <a:pt x="1551114" y="549101"/>
                  </a:cubicBezTo>
                  <a:cubicBezTo>
                    <a:pt x="1715161" y="527743"/>
                    <a:pt x="1791857" y="236782"/>
                    <a:pt x="1902356" y="154753"/>
                  </a:cubicBezTo>
                  <a:cubicBezTo>
                    <a:pt x="2012855" y="72724"/>
                    <a:pt x="2107250" y="46827"/>
                    <a:pt x="2214106" y="56927"/>
                  </a:cubicBezTo>
                  <a:cubicBezTo>
                    <a:pt x="2320962" y="67027"/>
                    <a:pt x="2451144" y="181349"/>
                    <a:pt x="2543490" y="215355"/>
                  </a:cubicBezTo>
                  <a:cubicBezTo>
                    <a:pt x="2635836" y="249361"/>
                    <a:pt x="2765192" y="268433"/>
                    <a:pt x="2768181" y="26096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8E1AD7C6-ABD3-4051-8E6B-05BC65EE1E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263" y="1164610"/>
            <a:ext cx="4381285" cy="227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91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49CC1C-A8C5-4DE2-807D-19B444933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869" y="149617"/>
            <a:ext cx="4356002" cy="2904855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000" y="1132368"/>
            <a:ext cx="3600000" cy="3216348"/>
          </a:xfrm>
        </p:spPr>
        <p:txBody>
          <a:bodyPr>
            <a:normAutofit/>
          </a:bodyPr>
          <a:lstStyle/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Test piece for proving of all setups – no 2</a:t>
            </a:r>
            <a:r>
              <a:rPr lang="en-US" baseline="30000" dirty="0"/>
              <a:t>nd</a:t>
            </a:r>
            <a:r>
              <a:rPr lang="en-US" dirty="0"/>
              <a:t> chances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3D-printing not practical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Slicer software &gt; Laser Cutter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Researched, programmed, cut &amp; assembled in 2 days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6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1"/>
            <a:ext cx="2828867" cy="547869"/>
          </a:xfrm>
        </p:spPr>
        <p:txBody>
          <a:bodyPr>
            <a:normAutofit/>
          </a:bodyPr>
          <a:lstStyle/>
          <a:p>
            <a:r>
              <a:rPr lang="en-US" dirty="0"/>
              <a:t>Test Model</a:t>
            </a:r>
            <a:endParaRPr lang="en-AU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B028103-52C4-4577-9974-9B2C805401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147" y="2002295"/>
            <a:ext cx="4356000" cy="245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1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000" y="1132368"/>
            <a:ext cx="3600000" cy="3216348"/>
          </a:xfrm>
        </p:spPr>
        <p:txBody>
          <a:bodyPr>
            <a:normAutofit/>
          </a:bodyPr>
          <a:lstStyle/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Support &amp; Location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Initial test difficulties – heat buildup and cracking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Positioning – resting on 3 points in box then glued in place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CAD model aligned to measured points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Cast into box</a:t>
            </a:r>
          </a:p>
          <a:p>
            <a:pPr marL="351450" lvl="2" indent="-171450"/>
            <a:r>
              <a:rPr lang="en-US" dirty="0"/>
              <a:t>Test Model first to confirm no heat issues</a:t>
            </a:r>
          </a:p>
          <a:p>
            <a:pPr marL="351450" lvl="2" indent="-171450"/>
            <a:r>
              <a:rPr lang="en-US" dirty="0"/>
              <a:t>27hr process, three ‘shifts’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7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1"/>
            <a:ext cx="2828867" cy="547869"/>
          </a:xfrm>
        </p:spPr>
        <p:txBody>
          <a:bodyPr>
            <a:normAutofit/>
          </a:bodyPr>
          <a:lstStyle/>
          <a:p>
            <a:r>
              <a:rPr lang="en-US" dirty="0"/>
              <a:t>Encapsulation</a:t>
            </a:r>
            <a:endParaRPr lang="en-AU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E1D7BCB-203A-4C81-83C8-588DA2BEA58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64"/>
          <a:stretch/>
        </p:blipFill>
        <p:spPr>
          <a:xfrm>
            <a:off x="4672032" y="924467"/>
            <a:ext cx="4320000" cy="3043721"/>
          </a:xfr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3692034-F9AD-4F48-B005-60E2EBA2E0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032" y="1231327"/>
            <a:ext cx="4320000" cy="2430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342763-1F24-47A2-95EF-130573243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032" y="1231327"/>
            <a:ext cx="4320000" cy="243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602C5C5-52E1-4D59-88A0-AB1335F8E9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2032" y="1131318"/>
            <a:ext cx="4320000" cy="26300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7A0D5D2-BB58-49A2-A38A-8BF9BE7C1E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032" y="1231328"/>
            <a:ext cx="4320000" cy="242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57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000" y="1132368"/>
            <a:ext cx="3600000" cy="3216348"/>
          </a:xfrm>
        </p:spPr>
        <p:txBody>
          <a:bodyPr>
            <a:normAutofit/>
          </a:bodyPr>
          <a:lstStyle/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Three 20mm cores taken to study </a:t>
            </a:r>
            <a:r>
              <a:rPr lang="en-US" baseline="30000" dirty="0"/>
              <a:t>60</a:t>
            </a:r>
            <a:r>
              <a:rPr lang="en-US" dirty="0"/>
              <a:t>Fe for research and </a:t>
            </a:r>
            <a:r>
              <a:rPr lang="en-US" baseline="30000" dirty="0"/>
              <a:t>10</a:t>
            </a:r>
            <a:r>
              <a:rPr lang="en-US" dirty="0"/>
              <a:t>Be to </a:t>
            </a:r>
            <a:r>
              <a:rPr lang="en-US" dirty="0" err="1"/>
              <a:t>characterise</a:t>
            </a:r>
            <a:r>
              <a:rPr lang="en-US" dirty="0"/>
              <a:t> the age profile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Cuts of 1 &amp; 2mm depth, samples collected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Each sample chemically processed to extract and isolate each element (Ion chromatography)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baseline="30000" dirty="0"/>
              <a:t>60</a:t>
            </a:r>
            <a:r>
              <a:rPr lang="en-US" dirty="0"/>
              <a:t>Fe measured at HIAF (ANU)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baseline="30000" dirty="0"/>
              <a:t>10</a:t>
            </a:r>
            <a:r>
              <a:rPr lang="en-US" dirty="0"/>
              <a:t>Be measured at DREAMS (Dresden)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baseline="30000" dirty="0"/>
              <a:t>9</a:t>
            </a:r>
            <a:r>
              <a:rPr lang="en-US" dirty="0"/>
              <a:t>Be carrier measured at SIRIUS (ANSTO)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 Geometry confirmed with model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8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1"/>
            <a:ext cx="2828867" cy="547869"/>
          </a:xfrm>
        </p:spPr>
        <p:txBody>
          <a:bodyPr>
            <a:normAutofit/>
          </a:bodyPr>
          <a:lstStyle/>
          <a:p>
            <a:r>
              <a:rPr lang="en-US" dirty="0"/>
              <a:t>Core Samples</a:t>
            </a:r>
            <a:endParaRPr lang="en-AU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561B7B9-CE21-48BD-9C48-000A08C61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2335" y="143937"/>
            <a:ext cx="4320000" cy="29916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3BA848-493F-4D4D-911A-356553DE56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7" t="9656" r="17970" b="8585"/>
          <a:stretch/>
        </p:blipFill>
        <p:spPr>
          <a:xfrm>
            <a:off x="4682335" y="1723263"/>
            <a:ext cx="4320000" cy="294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0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66BAA3-3AB4-4C02-9488-682B7B5D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000" y="1132368"/>
            <a:ext cx="3600000" cy="3216348"/>
          </a:xfrm>
        </p:spPr>
        <p:txBody>
          <a:bodyPr>
            <a:normAutofit/>
          </a:bodyPr>
          <a:lstStyle/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The layers were taken for study of </a:t>
            </a:r>
            <a:r>
              <a:rPr lang="en-US" baseline="30000" dirty="0"/>
              <a:t>244</a:t>
            </a:r>
            <a:r>
              <a:rPr lang="en-US" dirty="0"/>
              <a:t>Pu and other rare isotopes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Freeform surfaces generated to match as closely as possible the time profile of the sample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First cut 2.5mm to get through irregularities and past the ‘bomb pulse’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Three cuts @ 2.0mm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dirty="0"/>
              <a:t>Five tapered cuts based on time profile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78882-8438-48B9-B18A-B603D147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4200" y="4914000"/>
            <a:ext cx="4320000" cy="108000"/>
          </a:xfrm>
        </p:spPr>
        <p:txBody>
          <a:bodyPr/>
          <a:lstStyle/>
          <a:p>
            <a:r>
              <a:rPr lang="en-AU"/>
              <a:t>ANU SCHOOL OF PHYSICS   |   CUTTING THROUGH TIME - Ferromanganese Crust Preparation for AMS studies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6FE8-F0E0-430B-829F-02ADA0D0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9</a:t>
            </a:fld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75FEB-8566-4DB5-88FF-BB3973066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</p:spPr>
        <p:txBody>
          <a:bodyPr/>
          <a:lstStyle/>
          <a:p>
            <a:r>
              <a:rPr lang="en-US"/>
              <a:t>19/10/2022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10FE0-69A4-4565-BC20-2529EB334A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1"/>
            <a:ext cx="2828867" cy="547869"/>
          </a:xfrm>
        </p:spPr>
        <p:txBody>
          <a:bodyPr>
            <a:normAutofit/>
          </a:bodyPr>
          <a:lstStyle/>
          <a:p>
            <a:r>
              <a:rPr lang="en-US" dirty="0"/>
              <a:t>Layering</a:t>
            </a:r>
            <a:endParaRPr lang="en-AU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4331BCF-E027-432D-AD45-05582358BC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77" y="121500"/>
            <a:ext cx="4320000" cy="254783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E6C5EDC-D01D-4EF0-84DD-57BDF31BF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077" y="2272387"/>
            <a:ext cx="4320000" cy="235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1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NU Dark">
  <a:themeElements>
    <a:clrScheme name="ANU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BE830E"/>
      </a:accent1>
      <a:accent2>
        <a:srgbClr val="DFC187"/>
      </a:accent2>
      <a:accent3>
        <a:srgbClr val="F5EDDE"/>
      </a:accent3>
      <a:accent4>
        <a:srgbClr val="BE4E0E"/>
      </a:accent4>
      <a:accent5>
        <a:srgbClr val="CB7352"/>
      </a:accent5>
      <a:accent6>
        <a:srgbClr val="F2DCD4"/>
      </a:accent6>
      <a:hlink>
        <a:srgbClr val="BE830E"/>
      </a:hlink>
      <a:folHlink>
        <a:srgbClr val="BE4E0E"/>
      </a:folHlink>
    </a:clrScheme>
    <a:fontScheme name="ANU">
      <a:majorFont>
        <a:latin typeface="Public Sans"/>
        <a:ea typeface=""/>
        <a:cs typeface=""/>
      </a:majorFont>
      <a:minorFont>
        <a:latin typeface="Public Sans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U_Powerpoint_Dark" id="{23DF4856-3D59-48A5-80E3-7298F7D6051D}" vid="{55EDAC73-87A5-4D16-BAC7-319D02E77DA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D07639E9A7F44AA125F14CDBE60DC6" ma:contentTypeVersion="14" ma:contentTypeDescription="Create a new document." ma:contentTypeScope="" ma:versionID="2e4c518c34d5f971c1129685e83e1cfc">
  <xsd:schema xmlns:xsd="http://www.w3.org/2001/XMLSchema" xmlns:xs="http://www.w3.org/2001/XMLSchema" xmlns:p="http://schemas.microsoft.com/office/2006/metadata/properties" xmlns:ns3="91e9137c-3b24-42d5-9a2a-2ef195ccd214" xmlns:ns4="a4b0225c-f2f6-44cc-a957-6f53013df0e0" targetNamespace="http://schemas.microsoft.com/office/2006/metadata/properties" ma:root="true" ma:fieldsID="321525bd367c80cabb0420f8cca8f6a9" ns3:_="" ns4:_="">
    <xsd:import namespace="91e9137c-3b24-42d5-9a2a-2ef195ccd214"/>
    <xsd:import namespace="a4b0225c-f2f6-44cc-a957-6f53013df0e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e9137c-3b24-42d5-9a2a-2ef195ccd21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b0225c-f2f6-44cc-a957-6f53013df0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2A21E47-5E61-4248-9A06-02C2D6B8522E}">
  <ds:schemaRefs>
    <ds:schemaRef ds:uri="http://purl.org/dc/elements/1.1/"/>
    <ds:schemaRef ds:uri="91e9137c-3b24-42d5-9a2a-2ef195ccd214"/>
    <ds:schemaRef ds:uri="http://schemas.microsoft.com/office/2006/documentManagement/types"/>
    <ds:schemaRef ds:uri="http://www.w3.org/XML/1998/namespace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a4b0225c-f2f6-44cc-a957-6f53013df0e0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2BF006E-D9BB-4BD0-9FDE-CEB734865E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e9137c-3b24-42d5-9a2a-2ef195ccd214"/>
    <ds:schemaRef ds:uri="a4b0225c-f2f6-44cc-a957-6f53013df0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EAC8CEC-C56B-48BE-A7ED-2F79FA10F6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ANU_Powerpoint_Dark</Template>
  <TotalTime>1921</TotalTime>
  <Words>783</Words>
  <Application>Microsoft Office PowerPoint</Application>
  <PresentationFormat>On-screen Show (16:9)</PresentationFormat>
  <Paragraphs>117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Public Sans</vt:lpstr>
      <vt:lpstr>Public Sans Light</vt:lpstr>
      <vt:lpstr>Sofia Pro Light</vt:lpstr>
      <vt:lpstr>Times New Roman</vt:lpstr>
      <vt:lpstr>ANU Dark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Stephen Battisson</dc:creator>
  <cp:lastModifiedBy>Stephen Battisson</cp:lastModifiedBy>
  <cp:revision>86</cp:revision>
  <dcterms:created xsi:type="dcterms:W3CDTF">2022-09-20T04:07:27Z</dcterms:created>
  <dcterms:modified xsi:type="dcterms:W3CDTF">2022-10-18T21:07:14Z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0x01010067D07639E9A7F44AA125F14CDBE60DC6</vt:lpwstr>
  </property>
</Properties>
</file>