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97" r:id="rId2"/>
    <p:sldMasterId id="2147483685" r:id="rId3"/>
    <p:sldMasterId id="2147483673" r:id="rId4"/>
  </p:sldMasterIdLst>
  <p:notesMasterIdLst>
    <p:notesMasterId r:id="rId34"/>
  </p:notesMasterIdLst>
  <p:handoutMasterIdLst>
    <p:handoutMasterId r:id="rId35"/>
  </p:handoutMasterIdLst>
  <p:sldIdLst>
    <p:sldId id="1290" r:id="rId5"/>
    <p:sldId id="1400" r:id="rId6"/>
    <p:sldId id="1295" r:id="rId7"/>
    <p:sldId id="1351" r:id="rId8"/>
    <p:sldId id="444" r:id="rId9"/>
    <p:sldId id="445" r:id="rId10"/>
    <p:sldId id="446" r:id="rId11"/>
    <p:sldId id="1406" r:id="rId12"/>
    <p:sldId id="1332" r:id="rId13"/>
    <p:sldId id="1366" r:id="rId14"/>
    <p:sldId id="1371" r:id="rId15"/>
    <p:sldId id="1372" r:id="rId16"/>
    <p:sldId id="1404" r:id="rId17"/>
    <p:sldId id="1376" r:id="rId18"/>
    <p:sldId id="1377" r:id="rId19"/>
    <p:sldId id="1378" r:id="rId20"/>
    <p:sldId id="1379" r:id="rId21"/>
    <p:sldId id="1380" r:id="rId22"/>
    <p:sldId id="1381" r:id="rId23"/>
    <p:sldId id="1382" r:id="rId24"/>
    <p:sldId id="1401" r:id="rId25"/>
    <p:sldId id="1393" r:id="rId26"/>
    <p:sldId id="1403" r:id="rId27"/>
    <p:sldId id="1405" r:id="rId28"/>
    <p:sldId id="1399" r:id="rId29"/>
    <p:sldId id="1402" r:id="rId30"/>
    <p:sldId id="1386" r:id="rId31"/>
    <p:sldId id="1389" r:id="rId32"/>
    <p:sldId id="1328" r:id="rId33"/>
  </p:sldIdLst>
  <p:sldSz cx="12192000" cy="6858000"/>
  <p:notesSz cx="6858000" cy="92964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FFCC"/>
    <a:srgbClr val="CCECFF"/>
    <a:srgbClr val="000099"/>
    <a:srgbClr val="CCFFFF"/>
    <a:srgbClr val="0000FF"/>
    <a:srgbClr val="66FFFF"/>
    <a:srgbClr val="FFCCCC"/>
    <a:srgbClr val="0714B9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主题样式 1 - 强调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主题样式 2 - 强调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81808" autoAdjust="0"/>
  </p:normalViewPr>
  <p:slideViewPr>
    <p:cSldViewPr>
      <p:cViewPr varScale="1">
        <p:scale>
          <a:sx n="64" d="100"/>
          <a:sy n="64" d="100"/>
        </p:scale>
        <p:origin x="660" y="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E4A67-92EB-4AE0-9C33-28FCFE29DD7C}" type="doc">
      <dgm:prSet loTypeId="urn:microsoft.com/office/officeart/2005/8/layout/hChevron3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zh-CN" altLang="en-US"/>
        </a:p>
      </dgm:t>
    </dgm:pt>
    <dgm:pt modelId="{8178474C-BBB1-4BE4-A87F-2368384B2750}">
      <dgm:prSet custT="1"/>
      <dgm:spPr>
        <a:solidFill>
          <a:srgbClr val="2D85C1"/>
        </a:solidFill>
      </dgm:spPr>
      <dgm:t>
        <a:bodyPr/>
        <a:lstStyle/>
        <a:p>
          <a:pPr rtl="0"/>
          <a:r>
            <a:rPr lang="en-US" altLang="zh-CN" sz="1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Input parameters</a:t>
          </a:r>
          <a:endParaRPr lang="zh-CN" altLang="en-US" sz="1600" b="1" dirty="0"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F5E63728-1CEE-41C9-84C9-3941A103C8A7}" type="parTrans" cxnId="{CA4F4F48-934D-4566-88B7-FA34B9FE1ECF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632B3DA3-DBC1-4A14-A4ED-32C38377FB57}" type="sibTrans" cxnId="{CA4F4F48-934D-4566-88B7-FA34B9FE1ECF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663F5F48-9758-43EB-ABBF-481F56875137}">
      <dgm:prSet custT="1"/>
      <dgm:spPr>
        <a:solidFill>
          <a:srgbClr val="2D85C1"/>
        </a:solidFill>
      </dgm:spPr>
      <dgm:t>
        <a:bodyPr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Detailed Design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F06312E8-1F5B-4213-A639-44BD5AF64651}" type="parTrans" cxnId="{D8A5A548-CAF6-479C-93EB-998862636A19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767B05DB-2735-4C2A-A9D4-7183299369C0}" type="sibTrans" cxnId="{D8A5A548-CAF6-479C-93EB-998862636A19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3484BE44-7353-46AB-97DB-25B429C7A086}">
      <dgm:prSet custT="1"/>
      <dgm:spPr>
        <a:solidFill>
          <a:srgbClr val="2D85C1"/>
        </a:solidFill>
      </dgm:spPr>
      <dgm:t>
        <a:bodyPr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Engineering design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E3D03582-C317-4F75-90BD-C7FCDE677256}" type="parTrans" cxnId="{A1DF542D-E2BE-4CE4-9BA8-A1B6A4679E1D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BF8CF707-4CE4-493B-963D-B4472F495463}" type="sibTrans" cxnId="{A1DF542D-E2BE-4CE4-9BA8-A1B6A4679E1D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A704BA1A-7222-4242-A68B-8ADF739D3F55}">
      <dgm:prSet custT="1"/>
      <dgm:spPr>
        <a:solidFill>
          <a:srgbClr val="2D85C1"/>
        </a:solidFill>
      </dgm:spPr>
      <dgm:t>
        <a:bodyPr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baseline="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Processing &amp; manufacturing</a:t>
          </a:r>
          <a:endParaRPr lang="zh-CN" altLang="en-US" sz="1600" b="1" kern="1200" baseline="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871B4443-7F5F-432D-8F44-6E362CC2A029}" type="parTrans" cxnId="{245214DC-DB85-436D-8D82-E4BCEFD33452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D9F8A9AA-E0DB-41FB-9761-D1AE4BDA2C84}" type="sibTrans" cxnId="{245214DC-DB85-436D-8D82-E4BCEFD33452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A3999DCB-F4E7-4971-A708-E3D9C0A37ACF}">
      <dgm:prSet custT="1"/>
      <dgm:spPr>
        <a:solidFill>
          <a:srgbClr val="2D85C1"/>
        </a:solidFill>
      </dgm:spPr>
      <dgm:t>
        <a:bodyPr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experimental condition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DEF95E39-9CA4-4F86-82E7-3BCBC6FD4E29}" type="parTrans" cxnId="{5CBF011E-082C-4717-B8BD-2AB829F6E2DA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BD383F83-4C8B-47B4-A534-9AC90E7F4236}" type="sibTrans" cxnId="{5CBF011E-082C-4717-B8BD-2AB829F6E2DA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DFDDE572-472A-45E4-A5E9-4BC8AD2BE237}">
      <dgm:prSet custT="1"/>
      <dgm:spPr>
        <a:solidFill>
          <a:srgbClr val="2D85C1"/>
        </a:solidFill>
      </dgm:spPr>
      <dgm:t>
        <a:bodyPr/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Assembling &amp; Testing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gm:t>
    </dgm:pt>
    <dgm:pt modelId="{5B878077-4C46-4EBD-826E-0238A513C8C8}" type="parTrans" cxnId="{A6D6E04B-FDEF-453E-B34A-367827C6A4BD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6D61E9D8-3DCA-4E32-AEE4-27A848A665EF}" type="sibTrans" cxnId="{A6D6E04B-FDEF-453E-B34A-367827C6A4BD}">
      <dgm:prSet/>
      <dgm:spPr/>
      <dgm:t>
        <a:bodyPr/>
        <a:lstStyle/>
        <a:p>
          <a:endParaRPr lang="zh-CN" altLang="en-US" sz="1600" b="1">
            <a:latin typeface="黑体" panose="02010609060101010101" pitchFamily="49" charset="-122"/>
            <a:ea typeface="黑体" panose="02010609060101010101" pitchFamily="49" charset="-122"/>
          </a:endParaRPr>
        </a:p>
      </dgm:t>
    </dgm:pt>
    <dgm:pt modelId="{F3908A3D-331C-4639-ABE0-11555614E6CD}" type="pres">
      <dgm:prSet presAssocID="{A76E4A67-92EB-4AE0-9C33-28FCFE29DD7C}" presName="Name0" presStyleCnt="0">
        <dgm:presLayoutVars>
          <dgm:dir/>
          <dgm:resizeHandles val="exact"/>
        </dgm:presLayoutVars>
      </dgm:prSet>
      <dgm:spPr/>
    </dgm:pt>
    <dgm:pt modelId="{DF4FE800-0594-4A7E-866F-999EE33C1ACE}" type="pres">
      <dgm:prSet presAssocID="{8178474C-BBB1-4BE4-A87F-2368384B2750}" presName="parTxOnly" presStyleLbl="node1" presStyleIdx="0" presStyleCnt="6" custScaleX="76564" custScaleY="86627">
        <dgm:presLayoutVars>
          <dgm:bulletEnabled val="1"/>
        </dgm:presLayoutVars>
      </dgm:prSet>
      <dgm:spPr/>
    </dgm:pt>
    <dgm:pt modelId="{32A6EF22-D45F-4C85-A0C2-69D9E4BD5FBA}" type="pres">
      <dgm:prSet presAssocID="{632B3DA3-DBC1-4A14-A4ED-32C38377FB57}" presName="parSpace" presStyleCnt="0"/>
      <dgm:spPr/>
    </dgm:pt>
    <dgm:pt modelId="{E0FB60C3-A96E-4532-A3AE-DCACC6B46A74}" type="pres">
      <dgm:prSet presAssocID="{663F5F48-9758-43EB-ABBF-481F56875137}" presName="parTxOnly" presStyleLbl="node1" presStyleIdx="1" presStyleCnt="6" custScaleX="81838" custScaleY="86627">
        <dgm:presLayoutVars>
          <dgm:bulletEnabled val="1"/>
        </dgm:presLayoutVars>
      </dgm:prSet>
      <dgm:spPr/>
    </dgm:pt>
    <dgm:pt modelId="{783AF258-86A1-431C-A5FE-4D44FB36CC37}" type="pres">
      <dgm:prSet presAssocID="{767B05DB-2735-4C2A-A9D4-7183299369C0}" presName="parSpace" presStyleCnt="0"/>
      <dgm:spPr/>
    </dgm:pt>
    <dgm:pt modelId="{3091E358-F355-41A7-BEB3-D66AC73CD785}" type="pres">
      <dgm:prSet presAssocID="{3484BE44-7353-46AB-97DB-25B429C7A086}" presName="parTxOnly" presStyleLbl="node1" presStyleIdx="2" presStyleCnt="6" custScaleX="94877" custScaleY="86627">
        <dgm:presLayoutVars>
          <dgm:bulletEnabled val="1"/>
        </dgm:presLayoutVars>
      </dgm:prSet>
      <dgm:spPr/>
    </dgm:pt>
    <dgm:pt modelId="{FA776EF0-0705-4C64-B737-FF190FA437C6}" type="pres">
      <dgm:prSet presAssocID="{BF8CF707-4CE4-493B-963D-B4472F495463}" presName="parSpace" presStyleCnt="0"/>
      <dgm:spPr/>
    </dgm:pt>
    <dgm:pt modelId="{C3D2F9F7-4CF0-4D01-85C1-68D2C6E47692}" type="pres">
      <dgm:prSet presAssocID="{A704BA1A-7222-4242-A68B-8ADF739D3F55}" presName="parTxOnly" presStyleLbl="node1" presStyleIdx="3" presStyleCnt="6" custScaleX="113583" custScaleY="86627">
        <dgm:presLayoutVars>
          <dgm:bulletEnabled val="1"/>
        </dgm:presLayoutVars>
      </dgm:prSet>
      <dgm:spPr/>
    </dgm:pt>
    <dgm:pt modelId="{4D3F2632-9BE4-4FDC-AF26-4BA163E4456B}" type="pres">
      <dgm:prSet presAssocID="{D9F8A9AA-E0DB-41FB-9761-D1AE4BDA2C84}" presName="parSpace" presStyleCnt="0"/>
      <dgm:spPr/>
    </dgm:pt>
    <dgm:pt modelId="{B31578A7-24C2-493E-AF81-1552F8889CAD}" type="pres">
      <dgm:prSet presAssocID="{A3999DCB-F4E7-4971-A708-E3D9C0A37ACF}" presName="parTxOnly" presStyleLbl="node1" presStyleIdx="4" presStyleCnt="6" custScaleX="98252" custScaleY="86627">
        <dgm:presLayoutVars>
          <dgm:bulletEnabled val="1"/>
        </dgm:presLayoutVars>
      </dgm:prSet>
      <dgm:spPr/>
    </dgm:pt>
    <dgm:pt modelId="{D94FD25B-AE57-41B7-9AD5-4A8367CC2A9C}" type="pres">
      <dgm:prSet presAssocID="{BD383F83-4C8B-47B4-A534-9AC90E7F4236}" presName="parSpace" presStyleCnt="0"/>
      <dgm:spPr/>
    </dgm:pt>
    <dgm:pt modelId="{A9C86D74-1CC7-4A57-AC0C-851087CC63FF}" type="pres">
      <dgm:prSet presAssocID="{DFDDE572-472A-45E4-A5E9-4BC8AD2BE237}" presName="parTxOnly" presStyleLbl="node1" presStyleIdx="5" presStyleCnt="6" custScaleX="90381" custScaleY="86627">
        <dgm:presLayoutVars>
          <dgm:bulletEnabled val="1"/>
        </dgm:presLayoutVars>
      </dgm:prSet>
      <dgm:spPr/>
    </dgm:pt>
  </dgm:ptLst>
  <dgm:cxnLst>
    <dgm:cxn modelId="{6446F205-281C-454A-942F-A90F8DCE492D}" type="presOf" srcId="{8178474C-BBB1-4BE4-A87F-2368384B2750}" destId="{DF4FE800-0594-4A7E-866F-999EE33C1ACE}" srcOrd="0" destOrd="0" presId="urn:microsoft.com/office/officeart/2005/8/layout/hChevron3"/>
    <dgm:cxn modelId="{5CBF011E-082C-4717-B8BD-2AB829F6E2DA}" srcId="{A76E4A67-92EB-4AE0-9C33-28FCFE29DD7C}" destId="{A3999DCB-F4E7-4971-A708-E3D9C0A37ACF}" srcOrd="4" destOrd="0" parTransId="{DEF95E39-9CA4-4F86-82E7-3BCBC6FD4E29}" sibTransId="{BD383F83-4C8B-47B4-A534-9AC90E7F4236}"/>
    <dgm:cxn modelId="{9C791D2D-E2DB-4CD1-9852-7675AD1EE52B}" type="presOf" srcId="{663F5F48-9758-43EB-ABBF-481F56875137}" destId="{E0FB60C3-A96E-4532-A3AE-DCACC6B46A74}" srcOrd="0" destOrd="0" presId="urn:microsoft.com/office/officeart/2005/8/layout/hChevron3"/>
    <dgm:cxn modelId="{A1DF542D-E2BE-4CE4-9BA8-A1B6A4679E1D}" srcId="{A76E4A67-92EB-4AE0-9C33-28FCFE29DD7C}" destId="{3484BE44-7353-46AB-97DB-25B429C7A086}" srcOrd="2" destOrd="0" parTransId="{E3D03582-C317-4F75-90BD-C7FCDE677256}" sibTransId="{BF8CF707-4CE4-493B-963D-B4472F495463}"/>
    <dgm:cxn modelId="{4D146362-F92E-424A-97C8-E7BFD2FF6EED}" type="presOf" srcId="{A704BA1A-7222-4242-A68B-8ADF739D3F55}" destId="{C3D2F9F7-4CF0-4D01-85C1-68D2C6E47692}" srcOrd="0" destOrd="0" presId="urn:microsoft.com/office/officeart/2005/8/layout/hChevron3"/>
    <dgm:cxn modelId="{CA4F4F48-934D-4566-88B7-FA34B9FE1ECF}" srcId="{A76E4A67-92EB-4AE0-9C33-28FCFE29DD7C}" destId="{8178474C-BBB1-4BE4-A87F-2368384B2750}" srcOrd="0" destOrd="0" parTransId="{F5E63728-1CEE-41C9-84C9-3941A103C8A7}" sibTransId="{632B3DA3-DBC1-4A14-A4ED-32C38377FB57}"/>
    <dgm:cxn modelId="{D8A5A548-CAF6-479C-93EB-998862636A19}" srcId="{A76E4A67-92EB-4AE0-9C33-28FCFE29DD7C}" destId="{663F5F48-9758-43EB-ABBF-481F56875137}" srcOrd="1" destOrd="0" parTransId="{F06312E8-1F5B-4213-A639-44BD5AF64651}" sibTransId="{767B05DB-2735-4C2A-A9D4-7183299369C0}"/>
    <dgm:cxn modelId="{A6D6E04B-FDEF-453E-B34A-367827C6A4BD}" srcId="{A76E4A67-92EB-4AE0-9C33-28FCFE29DD7C}" destId="{DFDDE572-472A-45E4-A5E9-4BC8AD2BE237}" srcOrd="5" destOrd="0" parTransId="{5B878077-4C46-4EBD-826E-0238A513C8C8}" sibTransId="{6D61E9D8-3DCA-4E32-AEE4-27A848A665EF}"/>
    <dgm:cxn modelId="{1B17A08D-8C7C-40B3-B640-3391764BBAA6}" type="presOf" srcId="{A3999DCB-F4E7-4971-A708-E3D9C0A37ACF}" destId="{B31578A7-24C2-493E-AF81-1552F8889CAD}" srcOrd="0" destOrd="0" presId="urn:microsoft.com/office/officeart/2005/8/layout/hChevron3"/>
    <dgm:cxn modelId="{CDA5FAAB-F217-499C-A156-B713A4103519}" type="presOf" srcId="{3484BE44-7353-46AB-97DB-25B429C7A086}" destId="{3091E358-F355-41A7-BEB3-D66AC73CD785}" srcOrd="0" destOrd="0" presId="urn:microsoft.com/office/officeart/2005/8/layout/hChevron3"/>
    <dgm:cxn modelId="{245214DC-DB85-436D-8D82-E4BCEFD33452}" srcId="{A76E4A67-92EB-4AE0-9C33-28FCFE29DD7C}" destId="{A704BA1A-7222-4242-A68B-8ADF739D3F55}" srcOrd="3" destOrd="0" parTransId="{871B4443-7F5F-432D-8F44-6E362CC2A029}" sibTransId="{D9F8A9AA-E0DB-41FB-9761-D1AE4BDA2C84}"/>
    <dgm:cxn modelId="{24AA8FE6-2960-4958-B563-85ACB2DC8769}" type="presOf" srcId="{A76E4A67-92EB-4AE0-9C33-28FCFE29DD7C}" destId="{F3908A3D-331C-4639-ABE0-11555614E6CD}" srcOrd="0" destOrd="0" presId="urn:microsoft.com/office/officeart/2005/8/layout/hChevron3"/>
    <dgm:cxn modelId="{7156EDFE-BA0C-4689-A5FE-443BA9BBC4DC}" type="presOf" srcId="{DFDDE572-472A-45E4-A5E9-4BC8AD2BE237}" destId="{A9C86D74-1CC7-4A57-AC0C-851087CC63FF}" srcOrd="0" destOrd="0" presId="urn:microsoft.com/office/officeart/2005/8/layout/hChevron3"/>
    <dgm:cxn modelId="{B03E3CB4-3A30-483D-9E6B-72C33F25225B}" type="presParOf" srcId="{F3908A3D-331C-4639-ABE0-11555614E6CD}" destId="{DF4FE800-0594-4A7E-866F-999EE33C1ACE}" srcOrd="0" destOrd="0" presId="urn:microsoft.com/office/officeart/2005/8/layout/hChevron3"/>
    <dgm:cxn modelId="{484F1323-035E-4B41-B194-C89E760A78E3}" type="presParOf" srcId="{F3908A3D-331C-4639-ABE0-11555614E6CD}" destId="{32A6EF22-D45F-4C85-A0C2-69D9E4BD5FBA}" srcOrd="1" destOrd="0" presId="urn:microsoft.com/office/officeart/2005/8/layout/hChevron3"/>
    <dgm:cxn modelId="{51FDA0F2-2124-4E27-9ADF-C38D8646B0CB}" type="presParOf" srcId="{F3908A3D-331C-4639-ABE0-11555614E6CD}" destId="{E0FB60C3-A96E-4532-A3AE-DCACC6B46A74}" srcOrd="2" destOrd="0" presId="urn:microsoft.com/office/officeart/2005/8/layout/hChevron3"/>
    <dgm:cxn modelId="{4DD25276-BE6D-4AF1-B189-AD2EFA959ECD}" type="presParOf" srcId="{F3908A3D-331C-4639-ABE0-11555614E6CD}" destId="{783AF258-86A1-431C-A5FE-4D44FB36CC37}" srcOrd="3" destOrd="0" presId="urn:microsoft.com/office/officeart/2005/8/layout/hChevron3"/>
    <dgm:cxn modelId="{5DF6CC82-1283-4688-9AC2-B8F938A56CA4}" type="presParOf" srcId="{F3908A3D-331C-4639-ABE0-11555614E6CD}" destId="{3091E358-F355-41A7-BEB3-D66AC73CD785}" srcOrd="4" destOrd="0" presId="urn:microsoft.com/office/officeart/2005/8/layout/hChevron3"/>
    <dgm:cxn modelId="{520E6741-43FE-4801-A793-DC26E6BA7DDA}" type="presParOf" srcId="{F3908A3D-331C-4639-ABE0-11555614E6CD}" destId="{FA776EF0-0705-4C64-B737-FF190FA437C6}" srcOrd="5" destOrd="0" presId="urn:microsoft.com/office/officeart/2005/8/layout/hChevron3"/>
    <dgm:cxn modelId="{F524B66D-B680-4FA1-B52F-D4D7E508872C}" type="presParOf" srcId="{F3908A3D-331C-4639-ABE0-11555614E6CD}" destId="{C3D2F9F7-4CF0-4D01-85C1-68D2C6E47692}" srcOrd="6" destOrd="0" presId="urn:microsoft.com/office/officeart/2005/8/layout/hChevron3"/>
    <dgm:cxn modelId="{A5E54866-F6BB-4C5E-A6A9-0D36A35A4DD8}" type="presParOf" srcId="{F3908A3D-331C-4639-ABE0-11555614E6CD}" destId="{4D3F2632-9BE4-4FDC-AF26-4BA163E4456B}" srcOrd="7" destOrd="0" presId="urn:microsoft.com/office/officeart/2005/8/layout/hChevron3"/>
    <dgm:cxn modelId="{CD55254D-C5BC-4C7C-874D-D63B1334C975}" type="presParOf" srcId="{F3908A3D-331C-4639-ABE0-11555614E6CD}" destId="{B31578A7-24C2-493E-AF81-1552F8889CAD}" srcOrd="8" destOrd="0" presId="urn:microsoft.com/office/officeart/2005/8/layout/hChevron3"/>
    <dgm:cxn modelId="{F8372AE7-3654-4997-A5B0-C4F257CC9F94}" type="presParOf" srcId="{F3908A3D-331C-4639-ABE0-11555614E6CD}" destId="{D94FD25B-AE57-41B7-9AD5-4A8367CC2A9C}" srcOrd="9" destOrd="0" presId="urn:microsoft.com/office/officeart/2005/8/layout/hChevron3"/>
    <dgm:cxn modelId="{A1A1A819-1AF9-4686-9EA9-265EA91778C7}" type="presParOf" srcId="{F3908A3D-331C-4639-ABE0-11555614E6CD}" destId="{A9C86D74-1CC7-4A57-AC0C-851087CC63FF}" srcOrd="10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FE800-0594-4A7E-866F-999EE33C1ACE}">
      <dsp:nvSpPr>
        <dsp:cNvPr id="0" name=""/>
        <dsp:cNvSpPr/>
      </dsp:nvSpPr>
      <dsp:spPr>
        <a:xfrm>
          <a:off x="1517" y="76895"/>
          <a:ext cx="1899567" cy="859693"/>
        </a:xfrm>
        <a:prstGeom prst="homePlate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2672" rIns="21336" bIns="42672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Input parameters</a:t>
          </a:r>
          <a:endParaRPr lang="zh-CN" altLang="en-US" sz="1600" b="1" kern="1200" dirty="0"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1517" y="76895"/>
        <a:ext cx="1684644" cy="859693"/>
      </dsp:txXfrm>
    </dsp:sp>
    <dsp:sp modelId="{E0FB60C3-A96E-4532-A3AE-DCACC6B46A74}">
      <dsp:nvSpPr>
        <dsp:cNvPr id="0" name=""/>
        <dsp:cNvSpPr/>
      </dsp:nvSpPr>
      <dsp:spPr>
        <a:xfrm>
          <a:off x="1404881" y="76895"/>
          <a:ext cx="2030416" cy="859693"/>
        </a:xfrm>
        <a:prstGeom prst="chevron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Detailed Design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1834728" y="76895"/>
        <a:ext cx="1170723" cy="859693"/>
      </dsp:txXfrm>
    </dsp:sp>
    <dsp:sp modelId="{3091E358-F355-41A7-BEB3-D66AC73CD785}">
      <dsp:nvSpPr>
        <dsp:cNvPr id="0" name=""/>
        <dsp:cNvSpPr/>
      </dsp:nvSpPr>
      <dsp:spPr>
        <a:xfrm>
          <a:off x="2939094" y="76895"/>
          <a:ext cx="2353916" cy="859693"/>
        </a:xfrm>
        <a:prstGeom prst="chevron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Engineering design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3368941" y="76895"/>
        <a:ext cx="1494223" cy="859693"/>
      </dsp:txXfrm>
    </dsp:sp>
    <dsp:sp modelId="{C3D2F9F7-4CF0-4D01-85C1-68D2C6E47692}">
      <dsp:nvSpPr>
        <dsp:cNvPr id="0" name=""/>
        <dsp:cNvSpPr/>
      </dsp:nvSpPr>
      <dsp:spPr>
        <a:xfrm>
          <a:off x="4796806" y="76895"/>
          <a:ext cx="2818016" cy="859693"/>
        </a:xfrm>
        <a:prstGeom prst="chevron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baseline="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Processing &amp; manufacturing</a:t>
          </a:r>
          <a:endParaRPr lang="zh-CN" altLang="en-US" sz="1600" b="1" kern="1200" baseline="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5226653" y="76895"/>
        <a:ext cx="1958323" cy="859693"/>
      </dsp:txXfrm>
    </dsp:sp>
    <dsp:sp modelId="{B31578A7-24C2-493E-AF81-1552F8889CAD}">
      <dsp:nvSpPr>
        <dsp:cNvPr id="0" name=""/>
        <dsp:cNvSpPr/>
      </dsp:nvSpPr>
      <dsp:spPr>
        <a:xfrm>
          <a:off x="7118619" y="76895"/>
          <a:ext cx="2437650" cy="859693"/>
        </a:xfrm>
        <a:prstGeom prst="chevron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experimental condition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7548466" y="76895"/>
        <a:ext cx="1577957" cy="859693"/>
      </dsp:txXfrm>
    </dsp:sp>
    <dsp:sp modelId="{A9C86D74-1CC7-4A57-AC0C-851087CC63FF}">
      <dsp:nvSpPr>
        <dsp:cNvPr id="0" name=""/>
        <dsp:cNvSpPr/>
      </dsp:nvSpPr>
      <dsp:spPr>
        <a:xfrm>
          <a:off x="9060066" y="76895"/>
          <a:ext cx="2242369" cy="859693"/>
        </a:xfrm>
        <a:prstGeom prst="chevron">
          <a:avLst/>
        </a:prstGeom>
        <a:solidFill>
          <a:srgbClr val="2D85C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42672" rIns="21336" bIns="42672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600" b="1" kern="1200" dirty="0">
              <a:solidFill>
                <a:srgbClr val="FFFFFF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rPr>
            <a:t>Assembling &amp; Testing</a:t>
          </a:r>
          <a:endParaRPr lang="zh-CN" altLang="en-US" sz="1600" b="1" kern="1200" dirty="0">
            <a:solidFill>
              <a:srgbClr val="FFFFFF"/>
            </a:solidFill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endParaRPr>
        </a:p>
      </dsp:txBody>
      <dsp:txXfrm>
        <a:off x="9489913" y="76895"/>
        <a:ext cx="1382676" cy="859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5DAAD-7C28-43F3-B5B1-728BB6A0FD6D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9355D-5986-4918-A5E8-C0CEB85BDC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0681004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F25C5-EFA7-43C8-AEB6-4855CDC5A7C9}" type="datetimeFigureOut">
              <a:rPr lang="zh-CN" altLang="en-US" smtClean="0"/>
              <a:pPr/>
              <a:t>2023/3/31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B4FD95-0C12-44C0-A1D8-E22C1342E3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28449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64515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dirty="0"/>
          </a:p>
        </p:txBody>
      </p:sp>
      <p:sp>
        <p:nvSpPr>
          <p:cNvPr id="64516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34BD6B-B5A9-4EDD-873F-651388168627}" type="slidenum">
              <a:rPr lang="en-US" altLang="zh-CN">
                <a:solidFill>
                  <a:srgbClr val="000000"/>
                </a:solidFill>
              </a:rPr>
              <a:pPr/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眉占位符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9525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47147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10541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2809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77736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766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81638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8775" marR="0" lvl="0" indent="-358775" algn="l" defTabSz="914400" rtl="0" eaLnBrk="0" fontAlgn="base" latinLnBrk="0" hangingPunct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40384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8775" marR="0" lvl="0" indent="-358775" algn="l" defTabSz="914400" rtl="0" eaLnBrk="0" fontAlgn="base" latinLnBrk="0" hangingPunct="0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93966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4777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73104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1024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17D7E0DE-8196-4E82-9C6D-946A87502379}" type="slidenum">
              <a:rPr lang="en-US" altLang="zh-CN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眉占位符 2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63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7739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B4FD95-0C12-44C0-A1D8-E22C1342E30F}" type="slidenum">
              <a:rPr lang="zh-CN" altLang="en-US" smtClean="0"/>
              <a:pPr/>
              <a:t>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眉占位符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0918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10</a:t>
            </a:fld>
            <a:endParaRPr lang="en-US" altLang="zh-CN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眉占位符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258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5815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568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73443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211420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EDA529-814E-47CC-9E8C-9BA9D0AA51A8}" type="slidenum">
              <a:rPr lang="zh-CN" altLang="en-US" smtClean="0"/>
              <a:pPr>
                <a:defRPr/>
              </a:pPr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68183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62251" y="274639"/>
            <a:ext cx="9429749" cy="7969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6751" y="1214438"/>
            <a:ext cx="11144249" cy="49291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143339" y="6165304"/>
            <a:ext cx="4320480" cy="476250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14755" y="6309320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2100CD0-FE50-4BF5-9F04-65FB240BD83D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312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6443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9598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30063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584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598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0941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3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5387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7001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7132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70478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3218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190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920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829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6470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54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68122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1379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72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8441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7742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8348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5384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7277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507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30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0402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58999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8699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4349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04999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0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16"/>
          <p:cNvSpPr>
            <a:spLocks noChangeArrowheads="1"/>
          </p:cNvSpPr>
          <p:nvPr/>
        </p:nvSpPr>
        <p:spPr bwMode="auto">
          <a:xfrm>
            <a:off x="-778933" y="304800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kumimoji="1" lang="zh-CN" altLang="en-US" sz="2400" b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30" name="Rectangle 24"/>
          <p:cNvSpPr>
            <a:spLocks noChangeArrowheads="1"/>
          </p:cNvSpPr>
          <p:nvPr/>
        </p:nvSpPr>
        <p:spPr bwMode="auto">
          <a:xfrm>
            <a:off x="-1564217" y="3048005"/>
            <a:ext cx="12192001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endParaRPr kumimoji="1" lang="zh-CN" altLang="en-US" sz="2400" b="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 userDrawn="1"/>
        </p:nvSpPr>
        <p:spPr bwMode="auto">
          <a:xfrm>
            <a:off x="9103784" y="63500"/>
            <a:ext cx="3048000" cy="5531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spcBef>
                <a:spcPct val="20000"/>
              </a:spcBef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defRPr sz="2000" b="1"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kumimoji="1" lang="zh-CN" altLang="en-US" sz="14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中国科学院理化技术研究所</a:t>
            </a:r>
          </a:p>
          <a:p>
            <a:pPr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kumimoji="1" lang="en-US" altLang="zh-CN" sz="10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Technical Institute of Physics and Chemistry</a:t>
            </a:r>
            <a:r>
              <a:rPr kumimoji="1" lang="en-US" altLang="zh-CN" sz="12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14" descr="testgif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6200" y="63500"/>
            <a:ext cx="762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0" y="685800"/>
            <a:ext cx="12192000" cy="0"/>
          </a:xfrm>
          <a:prstGeom prst="line">
            <a:avLst/>
          </a:prstGeom>
          <a:noFill/>
          <a:ln w="50800">
            <a:solidFill>
              <a:srgbClr val="508BE2"/>
            </a:solidFill>
            <a:round/>
            <a:headEnd/>
            <a:tailEnd/>
          </a:ln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000" b="1">
              <a:solidFill>
                <a:srgbClr val="000000"/>
              </a:solidFill>
              <a:latin typeface="Arial" pitchFamily="34" charset="0"/>
              <a:ea typeface="黑体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DD72A-6AE8-4577-B08C-4EA3AE90A560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DE1D-75C0-4124-BFE1-5940618510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06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B2D5B-42A6-4FED-BD37-7F4F2D00D6A8}" type="datetimeFigureOut">
              <a:rPr lang="zh-CN" altLang="en-US" smtClean="0"/>
              <a:t>2023/3/31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5C78A-DF09-4ADA-8D6C-A29E7AF122B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6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3FD68-9110-4AB6-BFF3-D909B3B3A7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206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37.png"/><Relationship Id="rId11" Type="http://schemas.openxmlformats.org/officeDocument/2006/relationships/image" Target="../media/image42.jpe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54.png"/><Relationship Id="rId10" Type="http://schemas.openxmlformats.org/officeDocument/2006/relationships/image" Target="../media/image58.png"/><Relationship Id="rId4" Type="http://schemas.openxmlformats.org/officeDocument/2006/relationships/image" Target="../media/image53.jpe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png"/><Relationship Id="rId4" Type="http://schemas.openxmlformats.org/officeDocument/2006/relationships/image" Target="../media/image60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3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1271464" y="1394010"/>
            <a:ext cx="9928103" cy="1458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600"/>
              </a:lnSpc>
            </a:pPr>
            <a:r>
              <a:rPr kumimoji="1" lang="en-US" altLang="zh-CN" sz="36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Research Advances in Key Technologies of Ultra-Large Cryo-plants at TIPC of CAS</a:t>
            </a:r>
          </a:p>
        </p:txBody>
      </p:sp>
      <p:sp>
        <p:nvSpPr>
          <p:cNvPr id="14" name="标题 1"/>
          <p:cNvSpPr txBox="1">
            <a:spLocks/>
          </p:cNvSpPr>
          <p:nvPr/>
        </p:nvSpPr>
        <p:spPr>
          <a:xfrm>
            <a:off x="1661581" y="3248981"/>
            <a:ext cx="9505056" cy="136815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en-US" altLang="zh-CN" sz="28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Prof. </a:t>
            </a:r>
            <a:r>
              <a:rPr lang="en-US" altLang="zh-CN" sz="2800" b="1" kern="0" dirty="0" err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Liqiang</a:t>
            </a:r>
            <a:r>
              <a:rPr lang="en-US" altLang="zh-CN" sz="28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Liu</a:t>
            </a:r>
            <a:br>
              <a:rPr lang="en-US" altLang="zh-CN" sz="24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b="1" kern="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Technical Institute of Physics and Chemistry, CAS</a:t>
            </a:r>
            <a:endParaRPr lang="zh-CN" altLang="en-US" sz="2400" kern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3F0F0846-B4FF-4A87-96F7-DD2BCFCCA162}"/>
              </a:ext>
            </a:extLst>
          </p:cNvPr>
          <p:cNvSpPr/>
          <p:nvPr/>
        </p:nvSpPr>
        <p:spPr>
          <a:xfrm>
            <a:off x="4511824" y="5805264"/>
            <a:ext cx="3351943" cy="52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April 2023, </a:t>
            </a:r>
            <a:r>
              <a:rPr lang="zh-CN" altLang="en-US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 </a:t>
            </a: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微软雅黑" panose="020B0503020204020204" pitchFamily="34" charset="-122"/>
                <a:cs typeface="Tahoma" panose="020B0604030504040204" pitchFamily="34" charset="0"/>
              </a:rPr>
              <a:t>Melbourne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A59BF53-2ACD-D60A-F525-8DC9B7CD17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0624" y="0"/>
            <a:ext cx="4981376" cy="6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448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D83DECD-E8ED-4A48-8859-EDD2AD7D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984" y="1197035"/>
            <a:ext cx="4536504" cy="1613048"/>
          </a:xfrm>
          <a:prstGeom prst="rect">
            <a:avLst/>
          </a:prstGeom>
          <a:solidFill>
            <a:srgbClr val="CCFFFF"/>
          </a:solidFill>
          <a:ln w="19050">
            <a:solidFill>
              <a:schemeClr val="tx1"/>
            </a:solidFill>
            <a:prstDash val="solid"/>
          </a:ln>
        </p:spPr>
        <p:txBody>
          <a:bodyPr wrap="none" anchor="ctr"/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8" name="Text Box 70">
            <a:extLst>
              <a:ext uri="{FF2B5EF4-FFF2-40B4-BE49-F238E27FC236}">
                <a16:creationId xmlns:a16="http://schemas.microsoft.com/office/drawing/2014/main" id="{CBA8CB14-DA9E-43AF-B2FB-B96F71A22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863" y="1612393"/>
            <a:ext cx="5599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4K</a:t>
            </a:r>
            <a:r>
              <a:rPr lang="en-US" altLang="zh-CN" sz="2000" b="1" kern="12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CB</a:t>
            </a:r>
            <a:endParaRPr lang="zh-CN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6190145" y="1387413"/>
            <a:ext cx="1600452" cy="493606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T.E.</a:t>
            </a:r>
            <a:endParaRPr lang="zh-CN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6190145" y="2090532"/>
            <a:ext cx="1600452" cy="493570"/>
          </a:xfrm>
          <a:prstGeom prst="rect">
            <a:avLst/>
          </a:prstGeom>
          <a:solidFill>
            <a:srgbClr val="0070C0"/>
          </a:solidFill>
          <a:ln w="9525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Int. Purifier</a:t>
            </a:r>
            <a:endParaRPr lang="zh-CN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8083706" y="1719551"/>
            <a:ext cx="726231" cy="493570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HX</a:t>
            </a:r>
            <a:endParaRPr lang="zh-C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8946499" y="1719551"/>
            <a:ext cx="726231" cy="493570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Val</a:t>
            </a:r>
            <a:endParaRPr lang="zh-C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2D83DECD-E8ED-4A48-8859-EDD2AD7D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2148" y="3355222"/>
            <a:ext cx="3004023" cy="1613017"/>
          </a:xfrm>
          <a:prstGeom prst="rect">
            <a:avLst/>
          </a:prstGeom>
          <a:solidFill>
            <a:srgbClr val="CCECFF"/>
          </a:solidFill>
          <a:ln w="19050">
            <a:solidFill>
              <a:sysClr val="windowText" lastClr="000000"/>
            </a:solidFill>
          </a:ln>
        </p:spPr>
        <p:txBody>
          <a:bodyPr wrap="none" anchor="ctr"/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15" name="Text Box 70">
            <a:extLst>
              <a:ext uri="{FF2B5EF4-FFF2-40B4-BE49-F238E27FC236}">
                <a16:creationId xmlns:a16="http://schemas.microsoft.com/office/drawing/2014/main" id="{CBA8CB14-DA9E-43AF-B2FB-B96F71A22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2333" y="4319116"/>
            <a:ext cx="105975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Aft>
                <a:spcPts val="0"/>
              </a:spcAft>
            </a:pPr>
            <a:r>
              <a:rPr lang="en-US" sz="2000" b="1" kern="12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2K</a:t>
            </a:r>
            <a:r>
              <a:rPr lang="en-US" altLang="zh-CN" sz="2000" b="1" kern="12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 CB</a:t>
            </a:r>
            <a:endParaRPr lang="zh-CN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6804029" y="3542415"/>
            <a:ext cx="1488022" cy="493570"/>
          </a:xfrm>
          <a:prstGeom prst="rect">
            <a:avLst/>
          </a:prstGeom>
          <a:solidFill>
            <a:srgbClr val="0070C0"/>
          </a:solidFill>
          <a:ln w="9525">
            <a:solidFill>
              <a:schemeClr val="accent1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C.C.</a:t>
            </a:r>
            <a:endParaRPr lang="zh-CN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6803837" y="4272386"/>
            <a:ext cx="1488023" cy="493570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VLP-HX</a:t>
            </a:r>
            <a:endParaRPr lang="zh-C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8527382" y="3536805"/>
            <a:ext cx="717805" cy="493570"/>
          </a:xfrm>
          <a:prstGeom prst="rect">
            <a:avLst/>
          </a:prstGeom>
          <a:solidFill>
            <a:srgbClr val="FFFFCC"/>
          </a:solidFill>
          <a:ln w="9525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Val</a:t>
            </a:r>
            <a:endParaRPr lang="zh-C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1994200" y="1311001"/>
            <a:ext cx="1225543" cy="517769"/>
          </a:xfrm>
          <a:prstGeom prst="rect">
            <a:avLst/>
          </a:prstGeom>
          <a:solidFill>
            <a:srgbClr val="FFFFCC"/>
          </a:solidFill>
          <a:ln w="19050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M.C.</a:t>
            </a:r>
            <a:endParaRPr lang="zh-CN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/>
            </a:endParaRPr>
          </a:p>
        </p:txBody>
      </p:sp>
      <p:sp>
        <p:nvSpPr>
          <p:cNvPr id="20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3793571" y="1311001"/>
            <a:ext cx="1373501" cy="505804"/>
          </a:xfrm>
          <a:prstGeom prst="rect">
            <a:avLst/>
          </a:prstGeom>
          <a:solidFill>
            <a:srgbClr val="FFFFCC"/>
          </a:solidFill>
          <a:ln w="19050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CL &amp; ORS</a:t>
            </a:r>
            <a:endParaRPr lang="zh-CN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336906" y="1439260"/>
            <a:ext cx="321492" cy="287383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>
            <a:off x="5357524" y="1432168"/>
            <a:ext cx="301351" cy="287383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23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1992389" y="2165492"/>
            <a:ext cx="3149736" cy="804879"/>
          </a:xfrm>
          <a:prstGeom prst="rect">
            <a:avLst/>
          </a:prstGeom>
          <a:solidFill>
            <a:srgbClr val="CCFFCC"/>
          </a:solidFill>
          <a:ln w="19050">
            <a:solidFill>
              <a:sysClr val="windowText" lastClr="000000"/>
            </a:solidFill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Concentration Device</a:t>
            </a:r>
          </a:p>
          <a:p>
            <a:pPr algn="ctr" fontAlgn="base">
              <a:lnSpc>
                <a:spcPct val="120000"/>
              </a:lnSpc>
              <a:spcAft>
                <a:spcPts val="0"/>
              </a:spcAft>
            </a:pPr>
            <a:r>
              <a:rPr 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（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60%</a:t>
            </a:r>
            <a:r>
              <a:rPr lang="en-US" alt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Symbol"/>
              </a:rPr>
              <a:t></a:t>
            </a:r>
            <a:r>
              <a:rPr lang="en-US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/>
              </a:rPr>
              <a:t>90% helium</a:t>
            </a:r>
            <a:r>
              <a:rPr lang="zh-CN" sz="1600" kern="120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）</a:t>
            </a:r>
            <a:endParaRPr 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/>
            </a:endParaRPr>
          </a:p>
        </p:txBody>
      </p:sp>
      <p:sp>
        <p:nvSpPr>
          <p:cNvPr id="24" name="右箭头 23"/>
          <p:cNvSpPr/>
          <p:nvPr/>
        </p:nvSpPr>
        <p:spPr>
          <a:xfrm>
            <a:off x="5380286" y="2332575"/>
            <a:ext cx="301351" cy="305194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25" name="右箭头 24"/>
          <p:cNvSpPr/>
          <p:nvPr/>
        </p:nvSpPr>
        <p:spPr>
          <a:xfrm rot="5400000">
            <a:off x="7867887" y="2858458"/>
            <a:ext cx="399529" cy="395767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4640" y="3730826"/>
            <a:ext cx="1773296" cy="2495203"/>
          </a:xfrm>
          <a:prstGeom prst="rect">
            <a:avLst/>
          </a:prstGeom>
        </p:spPr>
      </p:pic>
      <p:sp>
        <p:nvSpPr>
          <p:cNvPr id="27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5956504" y="5830137"/>
            <a:ext cx="1282963" cy="394654"/>
          </a:xfrm>
          <a:prstGeom prst="rect">
            <a:avLst/>
          </a:prstGeom>
          <a:solidFill>
            <a:srgbClr val="7030A0"/>
          </a:solidFill>
          <a:ln w="19050">
            <a:noFill/>
          </a:ln>
        </p:spPr>
        <p:txBody>
          <a:bodyPr wrap="square" lIns="0" tIns="36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LHe</a:t>
            </a: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 user</a:t>
            </a:r>
            <a:endParaRPr lang="zh-CN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右箭头 27"/>
          <p:cNvSpPr/>
          <p:nvPr/>
        </p:nvSpPr>
        <p:spPr>
          <a:xfrm rot="7478150">
            <a:off x="5424318" y="3175644"/>
            <a:ext cx="964688" cy="360470"/>
          </a:xfrm>
          <a:prstGeom prst="rightArrow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1863" y="4247687"/>
            <a:ext cx="1876745" cy="1977104"/>
          </a:xfrm>
          <a:prstGeom prst="rect">
            <a:avLst/>
          </a:prstGeom>
        </p:spPr>
      </p:pic>
      <p:sp>
        <p:nvSpPr>
          <p:cNvPr id="30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7790597" y="5830137"/>
            <a:ext cx="1798219" cy="394654"/>
          </a:xfrm>
          <a:prstGeom prst="rect">
            <a:avLst/>
          </a:prstGeom>
          <a:solidFill>
            <a:srgbClr val="7030A0"/>
          </a:solidFill>
          <a:ln w="19050">
            <a:noFill/>
          </a:ln>
        </p:spPr>
        <p:txBody>
          <a:bodyPr wrap="square" lIns="0" tIns="36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SFHe</a:t>
            </a: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 user</a:t>
            </a:r>
            <a:endParaRPr lang="zh-CN" sz="20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直角上箭头 30"/>
          <p:cNvSpPr/>
          <p:nvPr/>
        </p:nvSpPr>
        <p:spPr>
          <a:xfrm rot="10800000" flipH="1">
            <a:off x="9541154" y="3550484"/>
            <a:ext cx="1163358" cy="628396"/>
          </a:xfrm>
          <a:prstGeom prst="bentUpArrow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 sz="2400"/>
          </a:p>
        </p:txBody>
      </p:sp>
      <p:sp>
        <p:nvSpPr>
          <p:cNvPr id="33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 rot="16200000">
            <a:off x="-232367" y="3381218"/>
            <a:ext cx="2416868" cy="517378"/>
          </a:xfrm>
          <a:prstGeom prst="rect">
            <a:avLst/>
          </a:prstGeom>
          <a:solidFill>
            <a:srgbClr val="0070C0"/>
          </a:solidFill>
          <a:ln w="19050">
            <a:noFill/>
          </a:ln>
        </p:spPr>
        <p:txBody>
          <a:bodyPr wrap="square" lIns="0" tIns="72000" rIns="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Process Design</a:t>
            </a:r>
            <a:endParaRPr lang="zh-CN" sz="20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宋体"/>
            </a:endParaRPr>
          </a:p>
        </p:txBody>
      </p:sp>
      <p:sp>
        <p:nvSpPr>
          <p:cNvPr id="38" name="右箭头 37"/>
          <p:cNvSpPr/>
          <p:nvPr/>
        </p:nvSpPr>
        <p:spPr>
          <a:xfrm rot="16200000">
            <a:off x="2889554" y="3163401"/>
            <a:ext cx="321492" cy="287383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zh-CN" altLang="en-US"/>
          </a:p>
        </p:txBody>
      </p:sp>
      <p:sp>
        <p:nvSpPr>
          <p:cNvPr id="39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2051862" y="3608535"/>
            <a:ext cx="1997795" cy="710581"/>
          </a:xfrm>
          <a:prstGeom prst="rect">
            <a:avLst/>
          </a:prstGeom>
          <a:noFill/>
          <a:ln w="9525">
            <a:noFill/>
            <a:prstDash val="lgDash"/>
          </a:ln>
        </p:spPr>
        <p:txBody>
          <a:bodyPr vert="horz" wrap="square" lIns="36000" tIns="0" rIns="36000" bIns="0" rtlCol="0"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en-US" alt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Source</a:t>
            </a:r>
          </a:p>
          <a:p>
            <a:pPr algn="ctr" fontAlgn="base">
              <a:spcAft>
                <a:spcPts val="0"/>
              </a:spcAft>
            </a:pPr>
            <a:r>
              <a:rPr 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（</a:t>
            </a:r>
            <a:r>
              <a:rPr lang="en-US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  <a:sym typeface="Symbol"/>
              </a:rPr>
              <a:t>3</a:t>
            </a:r>
            <a:r>
              <a:rPr lang="en-US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% helium</a:t>
            </a:r>
            <a:r>
              <a:rPr lang="zh-CN" sz="2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黑体"/>
                <a:cs typeface="Arial" panose="020B0604020202020204" pitchFamily="34" charset="0"/>
              </a:rPr>
              <a:t>）</a:t>
            </a:r>
            <a:endParaRPr lang="zh-CN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27E96E1-751F-3EF6-7AC7-547EF6A7983F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Typical Working Process of ULCP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左大括号 2">
            <a:extLst>
              <a:ext uri="{FF2B5EF4-FFF2-40B4-BE49-F238E27FC236}">
                <a16:creationId xmlns:a16="http://schemas.microsoft.com/office/drawing/2014/main" id="{C2A81332-8363-6F33-181A-2A8E799D17A1}"/>
              </a:ext>
            </a:extLst>
          </p:cNvPr>
          <p:cNvSpPr/>
          <p:nvPr/>
        </p:nvSpPr>
        <p:spPr bwMode="auto">
          <a:xfrm>
            <a:off x="1399119" y="1719551"/>
            <a:ext cx="254205" cy="3840712"/>
          </a:xfrm>
          <a:prstGeom prst="leftBrace">
            <a:avLst/>
          </a:prstGeom>
          <a:noFill/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5773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490009"/>
              </p:ext>
            </p:extLst>
          </p:nvPr>
        </p:nvGraphicFramePr>
        <p:xfrm>
          <a:off x="6353876" y="3808106"/>
          <a:ext cx="5544617" cy="2437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25746100" imgH="14125590" progId="Visio.Drawing.15">
                  <p:embed/>
                </p:oleObj>
              </mc:Choice>
              <mc:Fallback>
                <p:oleObj name="Visio" r:id="rId3" imgW="25746100" imgH="14125590" progId="Visio.Drawing.1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3876" y="3808106"/>
                        <a:ext cx="5544617" cy="24377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376" y="3835191"/>
            <a:ext cx="564862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0096" y="921922"/>
            <a:ext cx="4932947" cy="222713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10255" y="880752"/>
            <a:ext cx="660582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 algn="just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According to the requirements of </a:t>
            </a:r>
            <a:r>
              <a:rPr lang="en-US" altLang="zh-CN" sz="1600" b="1" dirty="0" err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CiADS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for TS, supercritical He and superfluid He, 4kW@2K CP design and optimization has been completed.</a:t>
            </a:r>
          </a:p>
          <a:p>
            <a:pPr marL="342000" indent="-342000" algn="just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sz="1600" b="1" baseline="-25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liquefaction process with liquefaction rate of 3800L/h and specific power consumption of 11.67kWh/</a:t>
            </a:r>
            <a:r>
              <a:rPr lang="en-US" altLang="zh-CN" sz="1600" b="1" dirty="0" err="1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kgLH</a:t>
            </a: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has been completed.</a:t>
            </a:r>
            <a:endParaRPr lang="en-US" altLang="zh-CN" sz="1600" b="1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itchFamily="18" charset="0"/>
            </a:endParaRPr>
          </a:p>
          <a:p>
            <a:pPr marL="342000" indent="-342000" algn="just"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en-US" altLang="zh-CN" sz="16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Based on the demand for helium transportation, the process design and optimization of 3000 L/h helium liquefier was completed with the goal of liquefaction rate and specific power consumption.</a:t>
            </a:r>
          </a:p>
        </p:txBody>
      </p:sp>
      <p:sp>
        <p:nvSpPr>
          <p:cNvPr id="3" name="矩形 2"/>
          <p:cNvSpPr/>
          <p:nvPr/>
        </p:nvSpPr>
        <p:spPr>
          <a:xfrm>
            <a:off x="7392144" y="3156365"/>
            <a:ext cx="415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3000L/h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 Liquefier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flow scheme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65300" y="6228020"/>
            <a:ext cx="4835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4kW@2K 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Superfluid He CP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flow scheme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205029" y="6156012"/>
            <a:ext cx="4164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3000L/h 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</a:t>
            </a:r>
            <a:r>
              <a:rPr lang="en-US" altLang="zh-CN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Liquefier </a:t>
            </a:r>
            <a:r>
              <a: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flow scheme</a:t>
            </a:r>
            <a:endParaRPr lang="zh-CN" altLang="en-US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55C0677-3401-83E4-FFD0-C4AA5D0CB7CB}"/>
              </a:ext>
            </a:extLst>
          </p:cNvPr>
          <p:cNvSpPr/>
          <p:nvPr/>
        </p:nvSpPr>
        <p:spPr>
          <a:xfrm>
            <a:off x="911424" y="92335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Process Design: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80603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6917" y="839094"/>
            <a:ext cx="1145300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000" indent="-34200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The optimal working point model of the throttle is established, and the optimal design method of the UL-CP is proposed</a:t>
            </a:r>
          </a:p>
          <a:p>
            <a:pPr marL="342000" indent="-34200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The He property library (especially the data at superfluid He temperature zone) invoking problem has been solved</a:t>
            </a:r>
          </a:p>
          <a:p>
            <a:pPr marL="342000" indent="-342000" algn="just"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itchFamily="18" charset="0"/>
              </a:rPr>
              <a:t>OP integrated calculation model of hydrogen conversion and heat exchange have been established and implanted 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400" y="2006508"/>
            <a:ext cx="2032236" cy="181391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479" y="2006508"/>
            <a:ext cx="2214407" cy="1813074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9496" y="4757772"/>
            <a:ext cx="3528392" cy="173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椭圆形标注 14"/>
          <p:cNvSpPr/>
          <p:nvPr/>
        </p:nvSpPr>
        <p:spPr bwMode="auto">
          <a:xfrm>
            <a:off x="5213741" y="5579904"/>
            <a:ext cx="1188131" cy="863516"/>
          </a:xfrm>
          <a:prstGeom prst="wedgeEllipseCallout">
            <a:avLst>
              <a:gd name="adj1" fmla="val -104233"/>
              <a:gd name="adj2" fmla="val -99251"/>
            </a:avLst>
          </a:prstGeom>
          <a:solidFill>
            <a:srgbClr val="E6F3FE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0" rIns="36000" bIns="3600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Directly calling  </a:t>
            </a:r>
            <a:r>
              <a:rPr kumimoji="1" lang="en-US" altLang="zh-CN" sz="1400" b="1" dirty="0" err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Hepak</a:t>
            </a:r>
            <a:endParaRPr kumimoji="1" lang="en-US" altLang="zh-CN" sz="1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1111" y="3819582"/>
            <a:ext cx="5976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Optimization method </a:t>
            </a:r>
            <a:r>
              <a:rPr lang="en-US" altLang="zh-CN" sz="1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(relationship between T/P and Q/L at the high voltage side of the final HX)</a:t>
            </a:r>
            <a:endParaRPr lang="zh-CN" altLang="en-US" sz="1600" b="1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2104" y="1942915"/>
            <a:ext cx="4320480" cy="411905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7233724" y="6153230"/>
            <a:ext cx="3902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Integrated calculation model of OP conversion heat transfer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33123DE-6CFB-B1EC-22CC-4DC86404B128}"/>
              </a:ext>
            </a:extLst>
          </p:cNvPr>
          <p:cNvSpPr/>
          <p:nvPr/>
        </p:nvSpPr>
        <p:spPr>
          <a:xfrm>
            <a:off x="911424" y="104606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Process Design: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Technological Breakthroughs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074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4D492770-1696-4753-93B0-35300BD95637}"/>
              </a:ext>
            </a:extLst>
          </p:cNvPr>
          <p:cNvSpPr txBox="1"/>
          <p:nvPr/>
        </p:nvSpPr>
        <p:spPr>
          <a:xfrm>
            <a:off x="335360" y="996750"/>
            <a:ext cx="45509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l"/>
              <a:defRPr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Development process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D1345F1-E865-0284-B4C7-41C48E6747BD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HL Expansion Turbines: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686E7274-F9E0-5D85-C028-F0DC667B6045}"/>
              </a:ext>
            </a:extLst>
          </p:cNvPr>
          <p:cNvGrpSpPr/>
          <p:nvPr/>
        </p:nvGrpSpPr>
        <p:grpSpPr>
          <a:xfrm>
            <a:off x="444023" y="1628800"/>
            <a:ext cx="11303954" cy="4824536"/>
            <a:chOff x="444023" y="1628800"/>
            <a:chExt cx="11303954" cy="4824536"/>
          </a:xfrm>
        </p:grpSpPr>
        <p:graphicFrame>
          <p:nvGraphicFramePr>
            <p:cNvPr id="25" name="图示 24">
              <a:extLst>
                <a:ext uri="{FF2B5EF4-FFF2-40B4-BE49-F238E27FC236}">
                  <a16:creationId xmlns:a16="http://schemas.microsoft.com/office/drawing/2014/main" id="{021EFDC9-1C9A-4DD1-8406-B06ED37DE78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392694"/>
                </p:ext>
              </p:extLst>
            </p:nvPr>
          </p:nvGraphicFramePr>
          <p:xfrm>
            <a:off x="444023" y="5439851"/>
            <a:ext cx="11303954" cy="101348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2052483E-392F-445C-8325-F7077F12E8F2}"/>
                </a:ext>
              </a:extLst>
            </p:cNvPr>
            <p:cNvGrpSpPr/>
            <p:nvPr/>
          </p:nvGrpSpPr>
          <p:grpSpPr>
            <a:xfrm>
              <a:off x="757473" y="1811554"/>
              <a:ext cx="10986269" cy="3224641"/>
              <a:chOff x="407368" y="2241007"/>
              <a:chExt cx="10986269" cy="3224641"/>
            </a:xfrm>
          </p:grpSpPr>
          <p:sp>
            <p:nvSpPr>
              <p:cNvPr id="27" name="Text 249">
                <a:extLst>
                  <a:ext uri="{FF2B5EF4-FFF2-40B4-BE49-F238E27FC236}">
                    <a16:creationId xmlns:a16="http://schemas.microsoft.com/office/drawing/2014/main" id="{0ED3428C-09DB-4039-A012-4B22C06DDE48}"/>
                  </a:ext>
                </a:extLst>
              </p:cNvPr>
              <p:cNvSpPr txBox="1"/>
              <p:nvPr/>
            </p:nvSpPr>
            <p:spPr>
              <a:xfrm>
                <a:off x="407368" y="4578035"/>
                <a:ext cx="1230205" cy="691366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Input from process design result</a:t>
                </a:r>
                <a:endParaRPr lang="zh-CN" altLang="en-US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8" name="开始">
                <a:extLst>
                  <a:ext uri="{FF2B5EF4-FFF2-40B4-BE49-F238E27FC236}">
                    <a16:creationId xmlns:a16="http://schemas.microsoft.com/office/drawing/2014/main" id="{6AF218E5-DF10-482F-B912-048C4751EDD8}"/>
                  </a:ext>
                </a:extLst>
              </p:cNvPr>
              <p:cNvGrpSpPr/>
              <p:nvPr/>
            </p:nvGrpSpPr>
            <p:grpSpPr>
              <a:xfrm>
                <a:off x="407368" y="3350859"/>
                <a:ext cx="1230205" cy="691366"/>
                <a:chOff x="1243200" y="2758300"/>
                <a:chExt cx="760000" cy="456000"/>
              </a:xfrm>
            </p:grpSpPr>
            <p:sp>
              <p:nvSpPr>
                <p:cNvPr id="70" name="任意多边形: 形状 69">
                  <a:extLst>
                    <a:ext uri="{FF2B5EF4-FFF2-40B4-BE49-F238E27FC236}">
                      <a16:creationId xmlns:a16="http://schemas.microsoft.com/office/drawing/2014/main" id="{1FA957E0-5919-4089-8457-EB1040B5B770}"/>
                    </a:ext>
                  </a:extLst>
                </p:cNvPr>
                <p:cNvSpPr/>
                <p:nvPr/>
              </p:nvSpPr>
              <p:spPr>
                <a:xfrm>
                  <a:off x="1243200" y="2758300"/>
                  <a:ext cx="760000" cy="4560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60000" h="456000">
                      <a:moveTo>
                        <a:pt x="760000" y="456000"/>
                      </a:moveTo>
                      <a:lnTo>
                        <a:pt x="760000" y="0"/>
                      </a:lnTo>
                      <a:lnTo>
                        <a:pt x="0" y="0"/>
                      </a:lnTo>
                      <a:lnTo>
                        <a:pt x="0" y="456000"/>
                      </a:lnTo>
                      <a:lnTo>
                        <a:pt x="760000" y="4560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sp>
            <p:sp>
              <p:nvSpPr>
                <p:cNvPr id="71" name="Text 250">
                  <a:extLst>
                    <a:ext uri="{FF2B5EF4-FFF2-40B4-BE49-F238E27FC236}">
                      <a16:creationId xmlns:a16="http://schemas.microsoft.com/office/drawing/2014/main" id="{F4A92FA2-D657-4AE2-9D46-4951F8095A97}"/>
                    </a:ext>
                  </a:extLst>
                </p:cNvPr>
                <p:cNvSpPr txBox="1"/>
                <p:nvPr/>
              </p:nvSpPr>
              <p:spPr>
                <a:xfrm>
                  <a:off x="1243200" y="2758300"/>
                  <a:ext cx="760000" cy="456000"/>
                </a:xfrm>
                <a:prstGeom prst="rect">
                  <a:avLst/>
                </a:prstGeom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Main parameters of rotor system</a:t>
                  </a:r>
                  <a:endParaRPr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9" name="开始">
                <a:extLst>
                  <a:ext uri="{FF2B5EF4-FFF2-40B4-BE49-F238E27FC236}">
                    <a16:creationId xmlns:a16="http://schemas.microsoft.com/office/drawing/2014/main" id="{6D7DE474-1FD1-4C0D-A18B-4197BCC78BBE}"/>
                  </a:ext>
                </a:extLst>
              </p:cNvPr>
              <p:cNvGrpSpPr/>
              <p:nvPr/>
            </p:nvGrpSpPr>
            <p:grpSpPr>
              <a:xfrm>
                <a:off x="2228074" y="4042221"/>
                <a:ext cx="3183114" cy="1423426"/>
                <a:chOff x="2368000" y="3214300"/>
                <a:chExt cx="1966474" cy="938841"/>
              </a:xfrm>
            </p:grpSpPr>
            <p:sp>
              <p:nvSpPr>
                <p:cNvPr id="67" name="任意多边形: 形状 66">
                  <a:extLst>
                    <a:ext uri="{FF2B5EF4-FFF2-40B4-BE49-F238E27FC236}">
                      <a16:creationId xmlns:a16="http://schemas.microsoft.com/office/drawing/2014/main" id="{1D6D0AFC-A5A6-4559-86B1-48E729DE35E0}"/>
                    </a:ext>
                  </a:extLst>
                </p:cNvPr>
                <p:cNvSpPr/>
                <p:nvPr/>
              </p:nvSpPr>
              <p:spPr>
                <a:xfrm>
                  <a:off x="2368000" y="3214300"/>
                  <a:ext cx="760000" cy="4560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60000" h="456000">
                      <a:moveTo>
                        <a:pt x="760000" y="456000"/>
                      </a:moveTo>
                      <a:lnTo>
                        <a:pt x="760000" y="0"/>
                      </a:lnTo>
                      <a:lnTo>
                        <a:pt x="0" y="0"/>
                      </a:lnTo>
                      <a:lnTo>
                        <a:pt x="0" y="456000"/>
                      </a:lnTo>
                      <a:lnTo>
                        <a:pt x="760000" y="4560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sp>
            <p:sp>
              <p:nvSpPr>
                <p:cNvPr id="68" name="Text 251">
                  <a:extLst>
                    <a:ext uri="{FF2B5EF4-FFF2-40B4-BE49-F238E27FC236}">
                      <a16:creationId xmlns:a16="http://schemas.microsoft.com/office/drawing/2014/main" id="{5A851E1C-9768-460F-8270-916D8AEEACDD}"/>
                    </a:ext>
                  </a:extLst>
                </p:cNvPr>
                <p:cNvSpPr txBox="1"/>
                <p:nvPr/>
              </p:nvSpPr>
              <p:spPr>
                <a:xfrm>
                  <a:off x="2368000" y="3214300"/>
                  <a:ext cx="760000" cy="456000"/>
                </a:xfrm>
                <a:prstGeom prst="rect">
                  <a:avLst/>
                </a:prstGeom>
                <a:solidFill>
                  <a:srgbClr val="FFFFCC"/>
                </a:solidFill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Rotor dynamics analysis</a:t>
                  </a:r>
                  <a:endParaRPr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Text 251">
                  <a:extLst>
                    <a:ext uri="{FF2B5EF4-FFF2-40B4-BE49-F238E27FC236}">
                      <a16:creationId xmlns:a16="http://schemas.microsoft.com/office/drawing/2014/main" id="{197B1C43-59D2-4D4F-A7C8-9EF56C55CC3F}"/>
                    </a:ext>
                  </a:extLst>
                </p:cNvPr>
                <p:cNvSpPr txBox="1"/>
                <p:nvPr/>
              </p:nvSpPr>
              <p:spPr>
                <a:xfrm>
                  <a:off x="3344396" y="3697141"/>
                  <a:ext cx="990078" cy="456000"/>
                </a:xfrm>
                <a:prstGeom prst="rect">
                  <a:avLst/>
                </a:prstGeom>
                <a:solidFill>
                  <a:srgbClr val="FFFFCC"/>
                </a:solidFill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altLang="zh-CN" sz="1400" b="1" dirty="0">
                      <a:solidFill>
                        <a:schemeClr val="tx1"/>
                      </a:solidFill>
                      <a:latin typeface="Arial" panose="020B0604020202020204" pitchFamily="34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Bearing performance prediction model</a:t>
                  </a:r>
                </a:p>
              </p:txBody>
            </p:sp>
          </p:grpSp>
          <p:grpSp>
            <p:nvGrpSpPr>
              <p:cNvPr id="30" name="开始">
                <a:extLst>
                  <a:ext uri="{FF2B5EF4-FFF2-40B4-BE49-F238E27FC236}">
                    <a16:creationId xmlns:a16="http://schemas.microsoft.com/office/drawing/2014/main" id="{7C7E2E09-D38F-4FE5-9DD2-B272BE0D7EF1}"/>
                  </a:ext>
                </a:extLst>
              </p:cNvPr>
              <p:cNvGrpSpPr/>
              <p:nvPr/>
            </p:nvGrpSpPr>
            <p:grpSpPr>
              <a:xfrm>
                <a:off x="2228071" y="2659494"/>
                <a:ext cx="1230205" cy="691366"/>
                <a:chOff x="2368000" y="2302300"/>
                <a:chExt cx="760000" cy="456000"/>
              </a:xfrm>
            </p:grpSpPr>
            <p:sp>
              <p:nvSpPr>
                <p:cNvPr id="65" name="任意多边形: 形状 64">
                  <a:extLst>
                    <a:ext uri="{FF2B5EF4-FFF2-40B4-BE49-F238E27FC236}">
                      <a16:creationId xmlns:a16="http://schemas.microsoft.com/office/drawing/2014/main" id="{2107B5FE-5878-43FC-9AB3-471BC2C6E3C9}"/>
                    </a:ext>
                  </a:extLst>
                </p:cNvPr>
                <p:cNvSpPr/>
                <p:nvPr/>
              </p:nvSpPr>
              <p:spPr>
                <a:xfrm>
                  <a:off x="2368000" y="2302300"/>
                  <a:ext cx="760000" cy="4560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60000" h="456000">
                      <a:moveTo>
                        <a:pt x="760000" y="456000"/>
                      </a:moveTo>
                      <a:lnTo>
                        <a:pt x="760000" y="0"/>
                      </a:lnTo>
                      <a:lnTo>
                        <a:pt x="0" y="0"/>
                      </a:lnTo>
                      <a:lnTo>
                        <a:pt x="0" y="456000"/>
                      </a:lnTo>
                      <a:lnTo>
                        <a:pt x="760000" y="4560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sp>
            <p:sp>
              <p:nvSpPr>
                <p:cNvPr id="66" name="Text 252">
                  <a:extLst>
                    <a:ext uri="{FF2B5EF4-FFF2-40B4-BE49-F238E27FC236}">
                      <a16:creationId xmlns:a16="http://schemas.microsoft.com/office/drawing/2014/main" id="{4E1DB93B-1FF1-483F-91DC-33F9ACC5DD5A}"/>
                    </a:ext>
                  </a:extLst>
                </p:cNvPr>
                <p:cNvSpPr txBox="1"/>
                <p:nvPr/>
              </p:nvSpPr>
              <p:spPr>
                <a:xfrm>
                  <a:off x="2368000" y="2302300"/>
                  <a:ext cx="760000" cy="456000"/>
                </a:xfrm>
                <a:prstGeom prst="rect">
                  <a:avLst/>
                </a:prstGeom>
                <a:solidFill>
                  <a:srgbClr val="FFFFCC"/>
                </a:solidFill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/>
                  <a:endParaRPr sz="1600" b="1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64" name="Text 253">
                <a:extLst>
                  <a:ext uri="{FF2B5EF4-FFF2-40B4-BE49-F238E27FC236}">
                    <a16:creationId xmlns:a16="http://schemas.microsoft.com/office/drawing/2014/main" id="{99CD9186-C554-4780-B5E7-95105ABF3C34}"/>
                  </a:ext>
                </a:extLst>
              </p:cNvPr>
              <p:cNvSpPr txBox="1"/>
              <p:nvPr/>
            </p:nvSpPr>
            <p:spPr>
              <a:xfrm>
                <a:off x="7985431" y="3821356"/>
                <a:ext cx="1350930" cy="540625"/>
              </a:xfrm>
              <a:prstGeom prst="rect">
                <a:avLst/>
              </a:prstGeom>
              <a:solidFill>
                <a:srgbClr val="CCFFCC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Test rig for rotor orbit </a:t>
                </a:r>
                <a:endParaRPr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ConnectLine">
                <a:extLst>
                  <a:ext uri="{FF2B5EF4-FFF2-40B4-BE49-F238E27FC236}">
                    <a16:creationId xmlns:a16="http://schemas.microsoft.com/office/drawing/2014/main" id="{108FB1D4-4111-4C2B-83B8-F18A63BA75CA}"/>
                  </a:ext>
                </a:extLst>
              </p:cNvPr>
              <p:cNvSpPr/>
              <p:nvPr/>
            </p:nvSpPr>
            <p:spPr>
              <a:xfrm>
                <a:off x="1637573" y="3696543"/>
                <a:ext cx="590498" cy="691366"/>
              </a:xfrm>
              <a:custGeom>
                <a:avLst/>
                <a:gdLst/>
                <a:ahLst/>
                <a:cxnLst/>
                <a:rect l="0" t="0" r="0" b="0"/>
                <a:pathLst>
                  <a:path w="364800" h="456000" fill="none">
                    <a:moveTo>
                      <a:pt x="0" y="0"/>
                    </a:moveTo>
                    <a:lnTo>
                      <a:pt x="121600" y="0"/>
                    </a:lnTo>
                    <a:lnTo>
                      <a:pt x="121600" y="456000"/>
                    </a:lnTo>
                    <a:lnTo>
                      <a:pt x="364800" y="456000"/>
                    </a:lnTo>
                  </a:path>
                </a:pathLst>
              </a:custGeom>
              <a:ln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33" name="ConnectLine">
                <a:extLst>
                  <a:ext uri="{FF2B5EF4-FFF2-40B4-BE49-F238E27FC236}">
                    <a16:creationId xmlns:a16="http://schemas.microsoft.com/office/drawing/2014/main" id="{832DDE30-37AB-4ECB-9823-7FF30E47DD1D}"/>
                  </a:ext>
                </a:extLst>
              </p:cNvPr>
              <p:cNvSpPr/>
              <p:nvPr/>
            </p:nvSpPr>
            <p:spPr>
              <a:xfrm>
                <a:off x="1637573" y="3696543"/>
                <a:ext cx="590498" cy="691366"/>
              </a:xfrm>
              <a:custGeom>
                <a:avLst/>
                <a:gdLst/>
                <a:ahLst/>
                <a:cxnLst/>
                <a:rect l="0" t="0" r="0" b="0"/>
                <a:pathLst>
                  <a:path w="364800" h="456000" fill="none">
                    <a:moveTo>
                      <a:pt x="0" y="0"/>
                    </a:moveTo>
                    <a:lnTo>
                      <a:pt x="121600" y="0"/>
                    </a:lnTo>
                    <a:lnTo>
                      <a:pt x="121600" y="-456000"/>
                    </a:lnTo>
                    <a:lnTo>
                      <a:pt x="364800" y="-456000"/>
                    </a:lnTo>
                  </a:path>
                </a:pathLst>
              </a:custGeom>
              <a:ln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34" name="ConnectLine">
                <a:extLst>
                  <a:ext uri="{FF2B5EF4-FFF2-40B4-BE49-F238E27FC236}">
                    <a16:creationId xmlns:a16="http://schemas.microsoft.com/office/drawing/2014/main" id="{1AC2DEA0-7AF7-489B-A1F8-AA407C8833BE}"/>
                  </a:ext>
                </a:extLst>
              </p:cNvPr>
              <p:cNvSpPr/>
              <p:nvPr/>
            </p:nvSpPr>
            <p:spPr>
              <a:xfrm>
                <a:off x="3458276" y="3005177"/>
                <a:ext cx="684984" cy="691355"/>
              </a:xfrm>
              <a:custGeom>
                <a:avLst/>
                <a:gdLst/>
                <a:ahLst/>
                <a:cxnLst/>
                <a:rect l="0" t="0" r="0" b="0"/>
                <a:pathLst>
                  <a:path w="364800" h="456000" fill="none">
                    <a:moveTo>
                      <a:pt x="0" y="0"/>
                    </a:moveTo>
                    <a:lnTo>
                      <a:pt x="121600" y="0"/>
                    </a:lnTo>
                    <a:lnTo>
                      <a:pt x="121600" y="456000"/>
                    </a:lnTo>
                    <a:lnTo>
                      <a:pt x="364800" y="456000"/>
                    </a:lnTo>
                  </a:path>
                </a:pathLst>
              </a:custGeom>
              <a:ln w="28575"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35" name="Text 254">
                <a:extLst>
                  <a:ext uri="{FF2B5EF4-FFF2-40B4-BE49-F238E27FC236}">
                    <a16:creationId xmlns:a16="http://schemas.microsoft.com/office/drawing/2014/main" id="{8FEDB889-2D2C-40D7-9B19-E03C58090E90}"/>
                  </a:ext>
                </a:extLst>
              </p:cNvPr>
              <p:cNvSpPr txBox="1"/>
              <p:nvPr/>
            </p:nvSpPr>
            <p:spPr>
              <a:xfrm>
                <a:off x="4143263" y="3350859"/>
                <a:ext cx="1602632" cy="691366"/>
              </a:xfrm>
              <a:prstGeom prst="rect">
                <a:avLst/>
              </a:prstGeom>
              <a:solidFill>
                <a:srgbClr val="FFFFCC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zh-CN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Preliminary design of bearing -rotor system</a:t>
                </a:r>
                <a:endParaRPr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ConnectLine">
                <a:extLst>
                  <a:ext uri="{FF2B5EF4-FFF2-40B4-BE49-F238E27FC236}">
                    <a16:creationId xmlns:a16="http://schemas.microsoft.com/office/drawing/2014/main" id="{C31E1440-7B6E-4467-B928-47C455FED9BF}"/>
                  </a:ext>
                </a:extLst>
              </p:cNvPr>
              <p:cNvSpPr/>
              <p:nvPr/>
            </p:nvSpPr>
            <p:spPr>
              <a:xfrm>
                <a:off x="3458275" y="4387893"/>
                <a:ext cx="684987" cy="691382"/>
              </a:xfrm>
              <a:custGeom>
                <a:avLst/>
                <a:gdLst/>
                <a:ahLst/>
                <a:cxnLst/>
                <a:rect l="0" t="0" r="0" b="0"/>
                <a:pathLst>
                  <a:path w="364800" h="456000" fill="none">
                    <a:moveTo>
                      <a:pt x="0" y="0"/>
                    </a:moveTo>
                    <a:lnTo>
                      <a:pt x="121600" y="0"/>
                    </a:lnTo>
                    <a:lnTo>
                      <a:pt x="121600" y="-456000"/>
                    </a:lnTo>
                    <a:lnTo>
                      <a:pt x="364800" y="-456000"/>
                    </a:lnTo>
                  </a:path>
                </a:pathLst>
              </a:custGeom>
              <a:ln w="28575"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grpSp>
            <p:nvGrpSpPr>
              <p:cNvPr id="37" name="开始">
                <a:extLst>
                  <a:ext uri="{FF2B5EF4-FFF2-40B4-BE49-F238E27FC236}">
                    <a16:creationId xmlns:a16="http://schemas.microsoft.com/office/drawing/2014/main" id="{01C973CC-A5E2-41C9-82FE-AE83E588E51B}"/>
                  </a:ext>
                </a:extLst>
              </p:cNvPr>
              <p:cNvGrpSpPr/>
              <p:nvPr/>
            </p:nvGrpSpPr>
            <p:grpSpPr>
              <a:xfrm>
                <a:off x="6017103" y="2241007"/>
                <a:ext cx="1230205" cy="764170"/>
                <a:chOff x="4708800" y="2026281"/>
                <a:chExt cx="760000" cy="504019"/>
              </a:xfrm>
            </p:grpSpPr>
            <p:sp>
              <p:nvSpPr>
                <p:cNvPr id="61" name="任意多边形: 形状 60">
                  <a:extLst>
                    <a:ext uri="{FF2B5EF4-FFF2-40B4-BE49-F238E27FC236}">
                      <a16:creationId xmlns:a16="http://schemas.microsoft.com/office/drawing/2014/main" id="{95BA94CA-4D6A-4D20-97C6-7F09C417365E}"/>
                    </a:ext>
                  </a:extLst>
                </p:cNvPr>
                <p:cNvSpPr/>
                <p:nvPr/>
              </p:nvSpPr>
              <p:spPr>
                <a:xfrm>
                  <a:off x="4708800" y="2074300"/>
                  <a:ext cx="760000" cy="4560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60000" h="456000">
                      <a:moveTo>
                        <a:pt x="760000" y="456000"/>
                      </a:moveTo>
                      <a:lnTo>
                        <a:pt x="760000" y="0"/>
                      </a:lnTo>
                      <a:lnTo>
                        <a:pt x="0" y="0"/>
                      </a:lnTo>
                      <a:lnTo>
                        <a:pt x="0" y="456000"/>
                      </a:lnTo>
                      <a:lnTo>
                        <a:pt x="760000" y="4560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sp>
            <p:sp>
              <p:nvSpPr>
                <p:cNvPr id="62" name="Text 255">
                  <a:extLst>
                    <a:ext uri="{FF2B5EF4-FFF2-40B4-BE49-F238E27FC236}">
                      <a16:creationId xmlns:a16="http://schemas.microsoft.com/office/drawing/2014/main" id="{90B6F78A-9148-4A4A-89A5-D456E02424D6}"/>
                    </a:ext>
                  </a:extLst>
                </p:cNvPr>
                <p:cNvSpPr txBox="1"/>
                <p:nvPr/>
              </p:nvSpPr>
              <p:spPr>
                <a:xfrm>
                  <a:off x="4708800" y="2026281"/>
                  <a:ext cx="760000" cy="504019"/>
                </a:xfrm>
                <a:prstGeom prst="rect">
                  <a:avLst/>
                </a:prstGeom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Heavy load dynamic balancing machine</a:t>
                  </a:r>
                  <a:endParaRPr lang="en-US"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60" name="Text 256">
                <a:extLst>
                  <a:ext uri="{FF2B5EF4-FFF2-40B4-BE49-F238E27FC236}">
                    <a16:creationId xmlns:a16="http://schemas.microsoft.com/office/drawing/2014/main" id="{9466608E-A529-4CAE-8896-630191E65F1B}"/>
                  </a:ext>
                </a:extLst>
              </p:cNvPr>
              <p:cNvSpPr txBox="1"/>
              <p:nvPr/>
            </p:nvSpPr>
            <p:spPr>
              <a:xfrm>
                <a:off x="7690112" y="4549227"/>
                <a:ext cx="1646250" cy="374492"/>
              </a:xfrm>
              <a:prstGeom prst="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Air compressor</a:t>
                </a:r>
                <a:endParaRPr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ConnectLine">
                <a:extLst>
                  <a:ext uri="{FF2B5EF4-FFF2-40B4-BE49-F238E27FC236}">
                    <a16:creationId xmlns:a16="http://schemas.microsoft.com/office/drawing/2014/main" id="{595CDBB5-547B-4D96-B50D-EB43B838C6E3}"/>
                  </a:ext>
                </a:extLst>
              </p:cNvPr>
              <p:cNvSpPr/>
              <p:nvPr/>
            </p:nvSpPr>
            <p:spPr>
              <a:xfrm flipV="1">
                <a:off x="5745895" y="3677686"/>
                <a:ext cx="271208" cy="59545"/>
              </a:xfrm>
              <a:custGeom>
                <a:avLst/>
                <a:gdLst/>
                <a:ahLst/>
                <a:cxnLst/>
                <a:rect l="0" t="0" r="0" b="0"/>
                <a:pathLst>
                  <a:path w="456000" fill="none">
                    <a:moveTo>
                      <a:pt x="0" y="0"/>
                    </a:moveTo>
                    <a:lnTo>
                      <a:pt x="456000" y="0"/>
                    </a:lnTo>
                  </a:path>
                </a:pathLst>
              </a:custGeom>
              <a:ln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grpSp>
            <p:nvGrpSpPr>
              <p:cNvPr id="40" name="开始">
                <a:extLst>
                  <a:ext uri="{FF2B5EF4-FFF2-40B4-BE49-F238E27FC236}">
                    <a16:creationId xmlns:a16="http://schemas.microsoft.com/office/drawing/2014/main" id="{C2F160BF-F150-444E-94A0-ABF68D883207}"/>
                  </a:ext>
                </a:extLst>
              </p:cNvPr>
              <p:cNvGrpSpPr/>
              <p:nvPr/>
            </p:nvGrpSpPr>
            <p:grpSpPr>
              <a:xfrm>
                <a:off x="6017103" y="3244269"/>
                <a:ext cx="1230205" cy="904546"/>
                <a:chOff x="4708800" y="2687997"/>
                <a:chExt cx="760000" cy="596606"/>
              </a:xfrm>
            </p:grpSpPr>
            <p:sp>
              <p:nvSpPr>
                <p:cNvPr id="57" name="任意多边形: 形状 56">
                  <a:extLst>
                    <a:ext uri="{FF2B5EF4-FFF2-40B4-BE49-F238E27FC236}">
                      <a16:creationId xmlns:a16="http://schemas.microsoft.com/office/drawing/2014/main" id="{45F0322E-4022-49BC-8321-3F4B97E4103D}"/>
                    </a:ext>
                  </a:extLst>
                </p:cNvPr>
                <p:cNvSpPr/>
                <p:nvPr/>
              </p:nvSpPr>
              <p:spPr>
                <a:xfrm>
                  <a:off x="4708800" y="2758300"/>
                  <a:ext cx="760000" cy="4560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60000" h="456000">
                      <a:moveTo>
                        <a:pt x="760000" y="456000"/>
                      </a:moveTo>
                      <a:lnTo>
                        <a:pt x="760000" y="0"/>
                      </a:lnTo>
                      <a:lnTo>
                        <a:pt x="0" y="0"/>
                      </a:lnTo>
                      <a:lnTo>
                        <a:pt x="0" y="456000"/>
                      </a:lnTo>
                      <a:lnTo>
                        <a:pt x="760000" y="4560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sp>
            <p:sp>
              <p:nvSpPr>
                <p:cNvPr id="58" name="Text 257">
                  <a:extLst>
                    <a:ext uri="{FF2B5EF4-FFF2-40B4-BE49-F238E27FC236}">
                      <a16:creationId xmlns:a16="http://schemas.microsoft.com/office/drawing/2014/main" id="{289E0402-40FB-4C5D-8B65-FB7F312D3ECF}"/>
                    </a:ext>
                  </a:extLst>
                </p:cNvPr>
                <p:cNvSpPr txBox="1"/>
                <p:nvPr/>
              </p:nvSpPr>
              <p:spPr>
                <a:xfrm>
                  <a:off x="4708800" y="2687997"/>
                  <a:ext cx="760000" cy="596606"/>
                </a:xfrm>
                <a:prstGeom prst="rect">
                  <a:avLst/>
                </a:prstGeom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wrap="square" lIns="28000" tIns="18000" rIns="28000" bIns="18000"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altLang="zh-CN" sz="14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Bearing-rotor systems with different parameters</a:t>
                  </a:r>
                  <a:endParaRPr sz="14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ConnectLine">
                <a:extLst>
                  <a:ext uri="{FF2B5EF4-FFF2-40B4-BE49-F238E27FC236}">
                    <a16:creationId xmlns:a16="http://schemas.microsoft.com/office/drawing/2014/main" id="{F5E9C165-3F8C-42C0-A73E-F9BB0FC4B6E1}"/>
                  </a:ext>
                </a:extLst>
              </p:cNvPr>
              <p:cNvSpPr/>
              <p:nvPr/>
            </p:nvSpPr>
            <p:spPr>
              <a:xfrm>
                <a:off x="7247308" y="2659495"/>
                <a:ext cx="713941" cy="471195"/>
              </a:xfrm>
              <a:custGeom>
                <a:avLst/>
                <a:gdLst/>
                <a:ahLst/>
                <a:cxnLst/>
                <a:rect l="0" t="0" r="0" b="0"/>
                <a:pathLst>
                  <a:path w="456000" h="349600" fill="none">
                    <a:moveTo>
                      <a:pt x="0" y="0"/>
                    </a:moveTo>
                    <a:lnTo>
                      <a:pt x="212800" y="0"/>
                    </a:lnTo>
                    <a:lnTo>
                      <a:pt x="212800" y="349600"/>
                    </a:lnTo>
                    <a:lnTo>
                      <a:pt x="456000" y="349600"/>
                    </a:lnTo>
                  </a:path>
                </a:pathLst>
              </a:custGeom>
              <a:ln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56" name="Text 258">
                <a:extLst>
                  <a:ext uri="{FF2B5EF4-FFF2-40B4-BE49-F238E27FC236}">
                    <a16:creationId xmlns:a16="http://schemas.microsoft.com/office/drawing/2014/main" id="{6FF0D9FA-B89E-4D3D-9D39-CBAFD5553B8E}"/>
                  </a:ext>
                </a:extLst>
              </p:cNvPr>
              <p:cNvSpPr txBox="1"/>
              <p:nvPr/>
            </p:nvSpPr>
            <p:spPr>
              <a:xfrm>
                <a:off x="7985431" y="2648917"/>
                <a:ext cx="1350930" cy="1059260"/>
              </a:xfrm>
              <a:prstGeom prst="rect">
                <a:avLst/>
              </a:prstGeom>
              <a:solidFill>
                <a:srgbClr val="CCFFCC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zh-CN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Test rig for</a:t>
                </a:r>
                <a:r>
                  <a:rPr lang="zh-CN" alt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b</a:t>
                </a:r>
                <a:r>
                  <a:rPr lang="en-US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earing-rotor system dynamic balance</a:t>
                </a:r>
                <a:endParaRPr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3" name="ConnectLine">
                <a:extLst>
                  <a:ext uri="{FF2B5EF4-FFF2-40B4-BE49-F238E27FC236}">
                    <a16:creationId xmlns:a16="http://schemas.microsoft.com/office/drawing/2014/main" id="{8F9ABD4C-AAF1-41C2-9FE7-7A7621B84317}"/>
                  </a:ext>
                </a:extLst>
              </p:cNvPr>
              <p:cNvSpPr/>
              <p:nvPr/>
            </p:nvSpPr>
            <p:spPr>
              <a:xfrm>
                <a:off x="7237448" y="3696532"/>
                <a:ext cx="738123" cy="394477"/>
              </a:xfrm>
              <a:custGeom>
                <a:avLst/>
                <a:gdLst/>
                <a:ahLst/>
                <a:cxnLst/>
                <a:rect l="0" t="0" r="0" b="0"/>
                <a:pathLst>
                  <a:path w="456000" h="334400" fill="none">
                    <a:moveTo>
                      <a:pt x="0" y="0"/>
                    </a:moveTo>
                    <a:lnTo>
                      <a:pt x="212800" y="0"/>
                    </a:lnTo>
                    <a:lnTo>
                      <a:pt x="212800" y="-334400"/>
                    </a:lnTo>
                    <a:lnTo>
                      <a:pt x="456000" y="-334400"/>
                    </a:lnTo>
                  </a:path>
                </a:pathLst>
              </a:custGeom>
              <a:ln>
                <a:tailEnd type="stealth" w="med" len="med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</p:sp>
          <p:sp>
            <p:nvSpPr>
              <p:cNvPr id="54" name="Text 259">
                <a:extLst>
                  <a:ext uri="{FF2B5EF4-FFF2-40B4-BE49-F238E27FC236}">
                    <a16:creationId xmlns:a16="http://schemas.microsoft.com/office/drawing/2014/main" id="{1D013C0F-5611-405D-BF14-BC15AF65785E}"/>
                  </a:ext>
                </a:extLst>
              </p:cNvPr>
              <p:cNvSpPr txBox="1"/>
              <p:nvPr/>
            </p:nvSpPr>
            <p:spPr>
              <a:xfrm>
                <a:off x="9804015" y="3747813"/>
                <a:ext cx="1589622" cy="691367"/>
              </a:xfrm>
              <a:prstGeom prst="rect">
                <a:avLst/>
              </a:prstGeom>
              <a:solidFill>
                <a:srgbClr val="FFCCCC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/>
              <a:p>
                <a:pPr algn="ctr">
                  <a:lnSpc>
                    <a:spcPts val="1400"/>
                  </a:lnSpc>
                </a:pPr>
                <a:r>
                  <a:rPr lang="en-US" altLang="zh-CN" sz="1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Rotor-bearing system stability test</a:t>
                </a:r>
                <a:endParaRPr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 261">
                <a:extLst>
                  <a:ext uri="{FF2B5EF4-FFF2-40B4-BE49-F238E27FC236}">
                    <a16:creationId xmlns:a16="http://schemas.microsoft.com/office/drawing/2014/main" id="{5B4640A8-A4D0-4A65-9A7A-CBDD5F10C1FA}"/>
                  </a:ext>
                </a:extLst>
              </p:cNvPr>
              <p:cNvSpPr txBox="1"/>
              <p:nvPr/>
            </p:nvSpPr>
            <p:spPr>
              <a:xfrm>
                <a:off x="6014984" y="4774282"/>
                <a:ext cx="1230205" cy="691366"/>
              </a:xfrm>
              <a:prstGeom prst="rect">
                <a:avLst/>
              </a:prstGeom>
              <a:solidFill>
                <a:srgbClr val="FFFFCC"/>
              </a:solidFill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lIns="28000" tIns="18000" rIns="28000" bIns="18000" rtlCol="0" anchor="ctr"/>
              <a:lstStyle>
                <a:defPPr>
                  <a:defRPr lang="zh-CN"/>
                </a:defPPr>
                <a:lvl1pPr algn="ctr">
                  <a:defRPr sz="1600" b="1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pPr>
                  <a:lnSpc>
                    <a:spcPts val="1400"/>
                  </a:lnSpc>
                </a:pPr>
                <a:r>
                  <a:rPr lang="en-US" altLang="zh-CN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Optimizing design parameters</a:t>
                </a:r>
              </a:p>
            </p:txBody>
          </p:sp>
        </p:grpSp>
        <p:cxnSp>
          <p:nvCxnSpPr>
            <p:cNvPr id="72" name="直接箭头连接符 71">
              <a:extLst>
                <a:ext uri="{FF2B5EF4-FFF2-40B4-BE49-F238E27FC236}">
                  <a16:creationId xmlns:a16="http://schemas.microsoft.com/office/drawing/2014/main" id="{130636AD-7056-4FD7-8C49-081A9B1A847F}"/>
                </a:ext>
              </a:extLst>
            </p:cNvPr>
            <p:cNvCxnSpPr>
              <a:cxnSpLocks/>
              <a:stCxn id="69" idx="3"/>
              <a:endCxn id="50" idx="1"/>
            </p:cNvCxnSpPr>
            <p:nvPr/>
          </p:nvCxnSpPr>
          <p:spPr bwMode="auto">
            <a:xfrm>
              <a:off x="5761293" y="4690512"/>
              <a:ext cx="603796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</p:spPr>
        </p:cxnSp>
        <p:cxnSp>
          <p:nvCxnSpPr>
            <p:cNvPr id="73" name="连接符: 肘形 72">
              <a:extLst>
                <a:ext uri="{FF2B5EF4-FFF2-40B4-BE49-F238E27FC236}">
                  <a16:creationId xmlns:a16="http://schemas.microsoft.com/office/drawing/2014/main" id="{2E56140A-B58C-4661-9E7C-6559EED00F14}"/>
                </a:ext>
              </a:extLst>
            </p:cNvPr>
            <p:cNvCxnSpPr>
              <a:cxnSpLocks/>
              <a:stCxn id="54" idx="2"/>
              <a:endCxn id="50" idx="3"/>
            </p:cNvCxnSpPr>
            <p:nvPr/>
          </p:nvCxnSpPr>
          <p:spPr bwMode="auto">
            <a:xfrm rot="5400000">
              <a:off x="8931721" y="2673301"/>
              <a:ext cx="680785" cy="3353637"/>
            </a:xfrm>
            <a:prstGeom prst="bentConnector2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</p:spPr>
        </p:cxnSp>
        <p:cxnSp>
          <p:nvCxnSpPr>
            <p:cNvPr id="74" name="直接箭头连接符 73">
              <a:extLst>
                <a:ext uri="{FF2B5EF4-FFF2-40B4-BE49-F238E27FC236}">
                  <a16:creationId xmlns:a16="http://schemas.microsoft.com/office/drawing/2014/main" id="{3D9AA1FE-7E0B-4E6A-91A6-0B2EC1B3504A}"/>
                </a:ext>
              </a:extLst>
            </p:cNvPr>
            <p:cNvCxnSpPr>
              <a:stCxn id="50" idx="0"/>
              <a:endCxn id="58" idx="2"/>
            </p:cNvCxnSpPr>
            <p:nvPr/>
          </p:nvCxnSpPr>
          <p:spPr bwMode="auto">
            <a:xfrm flipV="1">
              <a:off x="6980192" y="3719362"/>
              <a:ext cx="2119" cy="625467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</p:spPr>
        </p:cxnSp>
        <p:cxnSp>
          <p:nvCxnSpPr>
            <p:cNvPr id="75" name="直接箭头连接符 74">
              <a:extLst>
                <a:ext uri="{FF2B5EF4-FFF2-40B4-BE49-F238E27FC236}">
                  <a16:creationId xmlns:a16="http://schemas.microsoft.com/office/drawing/2014/main" id="{7EF26FE6-735C-49F7-8871-2ED8EF226358}"/>
                </a:ext>
              </a:extLst>
            </p:cNvPr>
            <p:cNvCxnSpPr>
              <a:stCxn id="27" idx="0"/>
              <a:endCxn id="71" idx="2"/>
            </p:cNvCxnSpPr>
            <p:nvPr/>
          </p:nvCxnSpPr>
          <p:spPr bwMode="auto">
            <a:xfrm flipV="1">
              <a:off x="1372576" y="3612772"/>
              <a:ext cx="0" cy="53581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</p:spPr>
        </p:cxnSp>
        <p:sp>
          <p:nvSpPr>
            <p:cNvPr id="78" name="Text 251">
              <a:extLst>
                <a:ext uri="{FF2B5EF4-FFF2-40B4-BE49-F238E27FC236}">
                  <a16:creationId xmlns:a16="http://schemas.microsoft.com/office/drawing/2014/main" id="{78F49944-CFEA-430C-A95A-4963CE3DE37B}"/>
                </a:ext>
              </a:extLst>
            </p:cNvPr>
            <p:cNvSpPr txBox="1"/>
            <p:nvPr/>
          </p:nvSpPr>
          <p:spPr>
            <a:xfrm>
              <a:off x="2657245" y="1639828"/>
              <a:ext cx="3104048" cy="471193"/>
            </a:xfrm>
            <a:prstGeom prst="rect">
              <a:avLst/>
            </a:prstGeom>
            <a:solidFill>
              <a:srgbClr val="FFFFCC"/>
            </a:solidFill>
            <a:ln w="6350"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28000" tIns="18000" rIns="28000" bIns="18000" rtlCol="0" anchor="ctr"/>
            <a:lstStyle/>
            <a:p>
              <a:pPr algn="ctr"/>
              <a:r>
                <a:rPr lang="en-US" altLang="zh-CN" b="1" dirty="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  <a:cs typeface="Arial" panose="020B0604020202020204" pitchFamily="34" charset="0"/>
                </a:rPr>
                <a:t>Theoretical Research</a:t>
              </a:r>
              <a:endParaRPr b="1" dirty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79" name="Text 251">
              <a:extLst>
                <a:ext uri="{FF2B5EF4-FFF2-40B4-BE49-F238E27FC236}">
                  <a16:creationId xmlns:a16="http://schemas.microsoft.com/office/drawing/2014/main" id="{212FEE2F-F520-4760-AFD7-0DFC06D6A0E6}"/>
                </a:ext>
              </a:extLst>
            </p:cNvPr>
            <p:cNvSpPr txBox="1"/>
            <p:nvPr/>
          </p:nvSpPr>
          <p:spPr>
            <a:xfrm>
              <a:off x="7956615" y="1628800"/>
              <a:ext cx="3104048" cy="471194"/>
            </a:xfrm>
            <a:prstGeom prst="rect">
              <a:avLst/>
            </a:prstGeom>
            <a:solidFill>
              <a:srgbClr val="CCFFCC"/>
            </a:solidFill>
            <a:ln w="6350"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28000" tIns="18000" rIns="28000" bIns="18000" rtlCol="0" anchor="ctr"/>
            <a:lstStyle/>
            <a:p>
              <a:pPr algn="ctr"/>
              <a:r>
                <a:rPr lang="en-US" altLang="zh-CN" b="1" dirty="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  <a:cs typeface="Arial" panose="020B0604020202020204" pitchFamily="34" charset="0"/>
                </a:rPr>
                <a:t>Construction of test bench</a:t>
              </a:r>
              <a:endParaRPr b="1" dirty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80" name="Text 251">
              <a:extLst>
                <a:ext uri="{FF2B5EF4-FFF2-40B4-BE49-F238E27FC236}">
                  <a16:creationId xmlns:a16="http://schemas.microsoft.com/office/drawing/2014/main" id="{8DB4004A-9BF0-4BD1-91D8-4221DB75ED2B}"/>
                </a:ext>
              </a:extLst>
            </p:cNvPr>
            <p:cNvSpPr txBox="1"/>
            <p:nvPr/>
          </p:nvSpPr>
          <p:spPr>
            <a:xfrm>
              <a:off x="8705238" y="4788081"/>
              <a:ext cx="2880320" cy="474825"/>
            </a:xfrm>
            <a:prstGeom prst="rect">
              <a:avLst/>
            </a:prstGeom>
            <a:solidFill>
              <a:srgbClr val="FFCCCC"/>
            </a:solidFill>
            <a:ln w="6350"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28000" tIns="18000" rIns="28000" bIns="18000" rtlCol="0" anchor="ctr"/>
            <a:lstStyle/>
            <a:p>
              <a:pPr algn="ctr"/>
              <a:r>
                <a:rPr lang="en-US" altLang="zh-CN" b="1" dirty="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  <a:cs typeface="Arial" panose="020B0604020202020204" pitchFamily="34" charset="0"/>
                </a:rPr>
                <a:t>Experimental Research</a:t>
              </a:r>
              <a:endParaRPr b="1" dirty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  <a:cs typeface="Arial" panose="020B0604020202020204" pitchFamily="34" charset="0"/>
              </a:endParaRPr>
            </a:p>
          </p:txBody>
        </p:sp>
        <p:cxnSp>
          <p:nvCxnSpPr>
            <p:cNvPr id="6" name="肘形连接符 5"/>
            <p:cNvCxnSpPr>
              <a:cxnSpLocks/>
              <a:stCxn id="56" idx="3"/>
              <a:endCxn id="54" idx="1"/>
            </p:cNvCxnSpPr>
            <p:nvPr/>
          </p:nvCxnSpPr>
          <p:spPr bwMode="auto">
            <a:xfrm>
              <a:off x="9686466" y="2749094"/>
              <a:ext cx="467654" cy="914950"/>
            </a:xfrm>
            <a:prstGeom prst="bentConnector3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" name="肘形连接符 8"/>
            <p:cNvCxnSpPr>
              <a:cxnSpLocks/>
              <a:stCxn id="60" idx="3"/>
              <a:endCxn id="54" idx="1"/>
            </p:cNvCxnSpPr>
            <p:nvPr/>
          </p:nvCxnSpPr>
          <p:spPr bwMode="auto">
            <a:xfrm flipV="1">
              <a:off x="9686467" y="3664044"/>
              <a:ext cx="467653" cy="642976"/>
            </a:xfrm>
            <a:prstGeom prst="bentConnector3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直接连接符 11"/>
            <p:cNvCxnSpPr>
              <a:cxnSpLocks/>
              <a:stCxn id="64" idx="3"/>
              <a:endCxn id="54" idx="1"/>
            </p:cNvCxnSpPr>
            <p:nvPr/>
          </p:nvCxnSpPr>
          <p:spPr bwMode="auto">
            <a:xfrm>
              <a:off x="9686466" y="3662216"/>
              <a:ext cx="467654" cy="182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med" len="med"/>
            </a:ln>
            <a:effectLst/>
          </p:spPr>
        </p:cxn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29316146-989F-03BA-3A55-A928EFC5B789}"/>
                </a:ext>
              </a:extLst>
            </p:cNvPr>
            <p:cNvSpPr txBox="1"/>
            <p:nvPr/>
          </p:nvSpPr>
          <p:spPr>
            <a:xfrm>
              <a:off x="2617214" y="2279845"/>
              <a:ext cx="1152128" cy="6309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1400"/>
                </a:lnSpc>
              </a:pPr>
              <a:r>
                <a:rPr lang="en-US" altLang="zh-CN" sz="1400" b="1" dirty="0"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Bearing design calculation</a:t>
              </a:r>
              <a:endParaRPr lang="zh-CN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3" name="Text 251">
              <a:extLst>
                <a:ext uri="{FF2B5EF4-FFF2-40B4-BE49-F238E27FC236}">
                  <a16:creationId xmlns:a16="http://schemas.microsoft.com/office/drawing/2014/main" id="{EA11CECD-DB0C-620E-A3FE-D0D128CA53DF}"/>
                </a:ext>
              </a:extLst>
            </p:cNvPr>
            <p:cNvSpPr txBox="1"/>
            <p:nvPr/>
          </p:nvSpPr>
          <p:spPr>
            <a:xfrm>
              <a:off x="9782131" y="4287871"/>
              <a:ext cx="1198689" cy="471194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28000" tIns="18000" rIns="28000" bIns="18000"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  <a:latin typeface="Arial" panose="020B0604020202020204" pitchFamily="34" charset="0"/>
                  <a:ea typeface="幼圆" panose="02010509060101010101" pitchFamily="49" charset="-122"/>
                  <a:cs typeface="Arial" panose="020B0604020202020204" pitchFamily="34" charset="0"/>
                </a:rPr>
                <a:t>Feedback</a:t>
              </a:r>
              <a:endParaRPr dirty="0">
                <a:solidFill>
                  <a:schemeClr val="tx1"/>
                </a:solidFill>
                <a:latin typeface="Arial" panose="020B0604020202020204" pitchFamily="34" charset="0"/>
                <a:ea typeface="幼圆" panose="02010509060101010101" pitchFamily="49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1033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583029F5-0FF2-461E-B91E-4BFEBB893C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9010" y="3794532"/>
            <a:ext cx="1886970" cy="2259326"/>
          </a:xfrm>
          <a:prstGeom prst="rect">
            <a:avLst/>
          </a:prstGeom>
        </p:spPr>
      </p:pic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45B4922-3CA8-4741-9975-DFA40754211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5278684" y="836712"/>
            <a:ext cx="6516806" cy="32785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82" name="组合 81">
            <a:extLst>
              <a:ext uri="{FF2B5EF4-FFF2-40B4-BE49-F238E27FC236}">
                <a16:creationId xmlns:a16="http://schemas.microsoft.com/office/drawing/2014/main" id="{A68F443E-6A9F-49E9-B2EF-1FF7160B6EA6}"/>
              </a:ext>
            </a:extLst>
          </p:cNvPr>
          <p:cNvGrpSpPr/>
          <p:nvPr/>
        </p:nvGrpSpPr>
        <p:grpSpPr>
          <a:xfrm>
            <a:off x="620081" y="1848611"/>
            <a:ext cx="3726580" cy="1953251"/>
            <a:chOff x="7184404" y="905098"/>
            <a:chExt cx="5394707" cy="2853235"/>
          </a:xfrm>
        </p:grpSpPr>
        <p:pic>
          <p:nvPicPr>
            <p:cNvPr id="83" name="Picture 3">
              <a:extLst>
                <a:ext uri="{FF2B5EF4-FFF2-40B4-BE49-F238E27FC236}">
                  <a16:creationId xmlns:a16="http://schemas.microsoft.com/office/drawing/2014/main" id="{2A788031-ACED-4CD3-8A31-6ED3D3E132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8040217" y="905098"/>
              <a:ext cx="3695090" cy="193970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84" name="TextBox 5">
              <a:extLst>
                <a:ext uri="{FF2B5EF4-FFF2-40B4-BE49-F238E27FC236}">
                  <a16:creationId xmlns:a16="http://schemas.microsoft.com/office/drawing/2014/main" id="{0776C765-FD70-4EC3-B8CB-9CE0E5928A48}"/>
                </a:ext>
              </a:extLst>
            </p:cNvPr>
            <p:cNvSpPr txBox="1"/>
            <p:nvPr/>
          </p:nvSpPr>
          <p:spPr>
            <a:xfrm>
              <a:off x="7184404" y="2904116"/>
              <a:ext cx="5394707" cy="8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  <a:sym typeface="Symbol" panose="05050102010706020507" pitchFamily="18" charset="2"/>
                </a:rPr>
                <a:t>D=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45mm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P=11bar</a:t>
              </a:r>
            </a:p>
            <a:p>
              <a:pPr algn="ctr"/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 distribution of journal bearing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8C17C874-BC8C-4946-908C-44C8D22C0478}"/>
              </a:ext>
            </a:extLst>
          </p:cNvPr>
          <p:cNvGrpSpPr/>
          <p:nvPr/>
        </p:nvGrpSpPr>
        <p:grpSpPr>
          <a:xfrm>
            <a:off x="263352" y="3979936"/>
            <a:ext cx="2222954" cy="2719621"/>
            <a:chOff x="623392" y="3284984"/>
            <a:chExt cx="2222954" cy="2719621"/>
          </a:xfrm>
        </p:grpSpPr>
        <p:pic>
          <p:nvPicPr>
            <p:cNvPr id="88" name="Picture 3">
              <a:extLst>
                <a:ext uri="{FF2B5EF4-FFF2-40B4-BE49-F238E27FC236}">
                  <a16:creationId xmlns:a16="http://schemas.microsoft.com/office/drawing/2014/main" id="{8C98AC78-4D0C-48FC-B1E5-217D7C5457A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228" y="3284985"/>
              <a:ext cx="1044717" cy="988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" name="Picture 4">
              <a:extLst>
                <a:ext uri="{FF2B5EF4-FFF2-40B4-BE49-F238E27FC236}">
                  <a16:creationId xmlns:a16="http://schemas.microsoft.com/office/drawing/2014/main" id="{60BB952C-F639-4DCE-AEAD-CB32C91504A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5520" y="3284984"/>
              <a:ext cx="1067891" cy="10185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0" name="Picture 5">
              <a:extLst>
                <a:ext uri="{FF2B5EF4-FFF2-40B4-BE49-F238E27FC236}">
                  <a16:creationId xmlns:a16="http://schemas.microsoft.com/office/drawing/2014/main" id="{CFFAA17E-8D5D-420F-8DDE-07073AF25D1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392" y="4365104"/>
              <a:ext cx="1036081" cy="988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1" name="Picture 6">
              <a:extLst>
                <a:ext uri="{FF2B5EF4-FFF2-40B4-BE49-F238E27FC236}">
                  <a16:creationId xmlns:a16="http://schemas.microsoft.com/office/drawing/2014/main" id="{14D6DCD7-8591-46F2-89CF-6A70DC7596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8455" y="4398420"/>
              <a:ext cx="1067891" cy="954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" name="TextBox 9">
              <a:extLst>
                <a:ext uri="{FF2B5EF4-FFF2-40B4-BE49-F238E27FC236}">
                  <a16:creationId xmlns:a16="http://schemas.microsoft.com/office/drawing/2014/main" id="{8A66F72E-76CB-48C3-87D0-00DBD3029721}"/>
                </a:ext>
              </a:extLst>
            </p:cNvPr>
            <p:cNvSpPr txBox="1"/>
            <p:nvPr/>
          </p:nvSpPr>
          <p:spPr>
            <a:xfrm flipH="1">
              <a:off x="911424" y="3625224"/>
              <a:ext cx="5760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8</a:t>
              </a:r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孔</a:t>
              </a:r>
            </a:p>
          </p:txBody>
        </p:sp>
        <p:sp>
          <p:nvSpPr>
            <p:cNvPr id="93" name="TextBox 10">
              <a:extLst>
                <a:ext uri="{FF2B5EF4-FFF2-40B4-BE49-F238E27FC236}">
                  <a16:creationId xmlns:a16="http://schemas.microsoft.com/office/drawing/2014/main" id="{7626A1C6-7C10-406A-8416-2FF78A72C66D}"/>
                </a:ext>
              </a:extLst>
            </p:cNvPr>
            <p:cNvSpPr txBox="1"/>
            <p:nvPr/>
          </p:nvSpPr>
          <p:spPr>
            <a:xfrm>
              <a:off x="1966362" y="3581726"/>
              <a:ext cx="378533" cy="206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12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孔</a:t>
              </a:r>
            </a:p>
          </p:txBody>
        </p:sp>
        <p:sp>
          <p:nvSpPr>
            <p:cNvPr id="94" name="TextBox 11">
              <a:extLst>
                <a:ext uri="{FF2B5EF4-FFF2-40B4-BE49-F238E27FC236}">
                  <a16:creationId xmlns:a16="http://schemas.microsoft.com/office/drawing/2014/main" id="{72619650-7489-4F62-B651-939A2C5B7C49}"/>
                </a:ext>
              </a:extLst>
            </p:cNvPr>
            <p:cNvSpPr txBox="1"/>
            <p:nvPr/>
          </p:nvSpPr>
          <p:spPr>
            <a:xfrm>
              <a:off x="806145" y="4644371"/>
              <a:ext cx="378533" cy="206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16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孔</a:t>
              </a:r>
            </a:p>
          </p:txBody>
        </p:sp>
        <p:sp>
          <p:nvSpPr>
            <p:cNvPr id="95" name="TextBox 12">
              <a:extLst>
                <a:ext uri="{FF2B5EF4-FFF2-40B4-BE49-F238E27FC236}">
                  <a16:creationId xmlns:a16="http://schemas.microsoft.com/office/drawing/2014/main" id="{F7CAEC00-DCFB-4C51-BC5C-02B46DD67C9C}"/>
                </a:ext>
              </a:extLst>
            </p:cNvPr>
            <p:cNvSpPr txBox="1"/>
            <p:nvPr/>
          </p:nvSpPr>
          <p:spPr>
            <a:xfrm>
              <a:off x="1991726" y="4672159"/>
              <a:ext cx="378533" cy="2063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黑体" panose="02010609060101010101" pitchFamily="49" charset="-122"/>
                  <a:ea typeface="黑体" panose="02010609060101010101" pitchFamily="49" charset="-122"/>
                </a:rPr>
                <a:t>20</a:t>
              </a:r>
              <a:r>
                <a:rPr lang="zh-CN" altLang="en-US" dirty="0">
                  <a:latin typeface="黑体" panose="02010609060101010101" pitchFamily="49" charset="-122"/>
                  <a:ea typeface="黑体" panose="02010609060101010101" pitchFamily="49" charset="-122"/>
                </a:rPr>
                <a:t>孔</a:t>
              </a:r>
            </a:p>
          </p:txBody>
        </p: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3847D6C0-2308-45F9-B520-7A8BB303CE32}"/>
                </a:ext>
              </a:extLst>
            </p:cNvPr>
            <p:cNvSpPr txBox="1"/>
            <p:nvPr/>
          </p:nvSpPr>
          <p:spPr>
            <a:xfrm>
              <a:off x="653548" y="5419830"/>
              <a:ext cx="2189864" cy="58477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 distribution of thrust bearing</a:t>
              </a:r>
              <a:endPara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68F657E1-7BCB-4A75-B31D-78250C7B6DF9}"/>
              </a:ext>
            </a:extLst>
          </p:cNvPr>
          <p:cNvGrpSpPr/>
          <p:nvPr/>
        </p:nvGrpSpPr>
        <p:grpSpPr>
          <a:xfrm>
            <a:off x="5230300" y="4200247"/>
            <a:ext cx="6143165" cy="2621419"/>
            <a:chOff x="5425443" y="4283129"/>
            <a:chExt cx="6143165" cy="2621419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007D5F25-73D0-4684-BEFA-6119530AD9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864"/>
            <a:stretch/>
          </p:blipFill>
          <p:spPr>
            <a:xfrm>
              <a:off x="5544163" y="4283129"/>
              <a:ext cx="6024445" cy="2484454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AC7C4949-1C99-4AC5-8CFE-F0299D8354D0}"/>
                </a:ext>
              </a:extLst>
            </p:cNvPr>
            <p:cNvSpPr txBox="1"/>
            <p:nvPr/>
          </p:nvSpPr>
          <p:spPr>
            <a:xfrm>
              <a:off x="5425443" y="6381328"/>
              <a:ext cx="3169956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Waterfall diagram of gas bearing rotor speed increase test</a:t>
              </a:r>
              <a:endPara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5" name="文本框 104">
            <a:extLst>
              <a:ext uri="{FF2B5EF4-FFF2-40B4-BE49-F238E27FC236}">
                <a16:creationId xmlns:a16="http://schemas.microsoft.com/office/drawing/2014/main" id="{DFD2EAB1-AF62-454C-9D2F-46A7E41A4E5B}"/>
              </a:ext>
            </a:extLst>
          </p:cNvPr>
          <p:cNvSpPr txBox="1"/>
          <p:nvPr/>
        </p:nvSpPr>
        <p:spPr>
          <a:xfrm>
            <a:off x="2820289" y="6021448"/>
            <a:ext cx="188697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Rotor dynamics analysis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>
            <a:extLst>
              <a:ext uri="{FF2B5EF4-FFF2-40B4-BE49-F238E27FC236}">
                <a16:creationId xmlns:a16="http://schemas.microsoft.com/office/drawing/2014/main" id="{4D492770-1696-4753-93B0-35300BD95637}"/>
              </a:ext>
            </a:extLst>
          </p:cNvPr>
          <p:cNvSpPr txBox="1"/>
          <p:nvPr/>
        </p:nvSpPr>
        <p:spPr>
          <a:xfrm>
            <a:off x="194833" y="1005787"/>
            <a:ext cx="49650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Design, Rig and Test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2BDEC00-E33B-50A9-A9BE-F932C6CC4B20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HL Expansion Turbines: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19E2DF2-5503-71CD-22E4-8DAD804B823A}"/>
              </a:ext>
            </a:extLst>
          </p:cNvPr>
          <p:cNvSpPr txBox="1"/>
          <p:nvPr/>
        </p:nvSpPr>
        <p:spPr>
          <a:xfrm>
            <a:off x="10115833" y="3502144"/>
            <a:ext cx="1478450" cy="58477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Test Rig for H</a:t>
            </a:r>
            <a:r>
              <a:rPr lang="en-US" altLang="zh-CN" sz="1600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bearing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282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D9C5A631-0B2A-42F1-A900-5A1CCB6FFD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7954" y="2305213"/>
            <a:ext cx="4316854" cy="3136046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62F17998-2B08-40EE-9F49-EFD5B1FD06EF}"/>
              </a:ext>
            </a:extLst>
          </p:cNvPr>
          <p:cNvSpPr/>
          <p:nvPr/>
        </p:nvSpPr>
        <p:spPr>
          <a:xfrm>
            <a:off x="7720134" y="5706157"/>
            <a:ext cx="3816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Dimensionless Bearing Capacity Curved Surface</a:t>
            </a:r>
          </a:p>
        </p:txBody>
      </p:sp>
      <p:graphicFrame>
        <p:nvGraphicFramePr>
          <p:cNvPr id="36" name="表格 35">
            <a:extLst>
              <a:ext uri="{FF2B5EF4-FFF2-40B4-BE49-F238E27FC236}">
                <a16:creationId xmlns:a16="http://schemas.microsoft.com/office/drawing/2014/main" id="{03A8B32B-984C-4864-A0D6-9076AC7B3C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386330"/>
              </p:ext>
            </p:extLst>
          </p:nvPr>
        </p:nvGraphicFramePr>
        <p:xfrm>
          <a:off x="540886" y="4115108"/>
          <a:ext cx="6264694" cy="208390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513991341"/>
                    </a:ext>
                  </a:extLst>
                </a:gridCol>
                <a:gridCol w="993270">
                  <a:extLst>
                    <a:ext uri="{9D8B030D-6E8A-4147-A177-3AD203B41FA5}">
                      <a16:colId xmlns:a16="http://schemas.microsoft.com/office/drawing/2014/main" val="2832552599"/>
                    </a:ext>
                  </a:extLst>
                </a:gridCol>
                <a:gridCol w="1051536">
                  <a:extLst>
                    <a:ext uri="{9D8B030D-6E8A-4147-A177-3AD203B41FA5}">
                      <a16:colId xmlns:a16="http://schemas.microsoft.com/office/drawing/2014/main" val="2745887143"/>
                    </a:ext>
                  </a:extLst>
                </a:gridCol>
                <a:gridCol w="1051536">
                  <a:extLst>
                    <a:ext uri="{9D8B030D-6E8A-4147-A177-3AD203B41FA5}">
                      <a16:colId xmlns:a16="http://schemas.microsoft.com/office/drawing/2014/main" val="3857265221"/>
                    </a:ext>
                  </a:extLst>
                </a:gridCol>
              </a:tblGrid>
              <a:tr h="50916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Relative Parameter</a:t>
                      </a:r>
                      <a:endParaRPr lang="zh-CN" altLang="en-US" sz="1800" i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Air</a:t>
                      </a:r>
                      <a:endParaRPr lang="zh-CN" altLang="en-US" sz="2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altLang="zh-CN" sz="2000" baseline="-250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</a:t>
                      </a:r>
                      <a:endParaRPr lang="zh-CN" altLang="en-US" sz="2000" baseline="-25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He</a:t>
                      </a:r>
                      <a:endParaRPr lang="zh-CN" altLang="en-US" sz="2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619439634"/>
                  </a:ext>
                </a:extLst>
              </a:tr>
              <a:tr h="81780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Relative dimensionless flow factor (FF)</a:t>
                      </a:r>
                      <a:endParaRPr lang="zh-CN" altLang="en-US" sz="18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1.0</a:t>
                      </a:r>
                      <a:endParaRPr lang="zh-CN" altLang="en-US" sz="2000" b="1" baseline="30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1.8</a:t>
                      </a:r>
                      <a:endParaRPr lang="zh-CN" altLang="en-US" sz="2000" b="1" baseline="30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000" b="1" baseline="0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2.9</a:t>
                      </a:r>
                      <a:endParaRPr lang="zh-CN" altLang="en-US" sz="2000" b="1" baseline="30000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09535802"/>
                  </a:ext>
                </a:extLst>
              </a:tr>
              <a:tr h="7569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Relative number of bearings</a:t>
                      </a:r>
                    </a:p>
                    <a:p>
                      <a:pPr algn="ctr"/>
                      <a:r>
                        <a:rPr lang="en-US" altLang="zh-CN" sz="1800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(NOB)</a:t>
                      </a:r>
                      <a:endParaRPr lang="zh-CN" altLang="en-US" sz="1800" kern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1.0</a:t>
                      </a:r>
                      <a:endParaRPr lang="zh-CN" altLang="en-US" sz="2000" b="1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0.5</a:t>
                      </a:r>
                      <a:endParaRPr lang="zh-CN" altLang="en-US" sz="2000" b="1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1.1</a:t>
                      </a:r>
                      <a:endParaRPr lang="zh-CN" altLang="en-US" sz="2000" b="1" dirty="0"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966431069"/>
                  </a:ext>
                </a:extLst>
              </a:tr>
            </a:tbl>
          </a:graphicData>
        </a:graphic>
      </p:graphicFrame>
      <p:grpSp>
        <p:nvGrpSpPr>
          <p:cNvPr id="37" name="组合 36">
            <a:extLst>
              <a:ext uri="{FF2B5EF4-FFF2-40B4-BE49-F238E27FC236}">
                <a16:creationId xmlns:a16="http://schemas.microsoft.com/office/drawing/2014/main" id="{8DAFFC0C-AC33-4637-97CF-19C13284DD69}"/>
              </a:ext>
            </a:extLst>
          </p:cNvPr>
          <p:cNvGrpSpPr/>
          <p:nvPr/>
        </p:nvGrpSpPr>
        <p:grpSpPr>
          <a:xfrm>
            <a:off x="7416129" y="828677"/>
            <a:ext cx="3984478" cy="1319642"/>
            <a:chOff x="215567" y="989321"/>
            <a:chExt cx="3984478" cy="1319642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97EB60AD-FE6B-4E58-8947-E407494A1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97401" y="1702980"/>
              <a:ext cx="1348418" cy="605983"/>
            </a:xfrm>
            <a:prstGeom prst="rect">
              <a:avLst/>
            </a:prstGeom>
          </p:spPr>
        </p:pic>
        <p:sp>
          <p:nvSpPr>
            <p:cNvPr id="39" name="标题 1">
              <a:extLst>
                <a:ext uri="{FF2B5EF4-FFF2-40B4-BE49-F238E27FC236}">
                  <a16:creationId xmlns:a16="http://schemas.microsoft.com/office/drawing/2014/main" id="{2AE0BB73-A512-461C-8D14-114A3AFE9D60}"/>
                </a:ext>
              </a:extLst>
            </p:cNvPr>
            <p:cNvSpPr txBox="1">
              <a:spLocks/>
            </p:cNvSpPr>
            <p:nvPr/>
          </p:nvSpPr>
          <p:spPr>
            <a:xfrm>
              <a:off x="232853" y="1723680"/>
              <a:ext cx="1035137" cy="557166"/>
            </a:xfrm>
            <a:prstGeom prst="rect">
              <a:avLst/>
            </a:prstGeom>
          </p:spPr>
          <p:txBody>
            <a:bodyPr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altLang="zh-CN" sz="2000" kern="0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NOB</a:t>
              </a:r>
              <a:r>
                <a:rPr lang="zh-CN" altLang="en-US" sz="2000" kern="0" dirty="0">
                  <a:latin typeface="黑体" panose="02010609060101010101" pitchFamily="49" charset="-122"/>
                  <a:ea typeface="黑体" panose="02010609060101010101" pitchFamily="49" charset="-122"/>
                </a:rPr>
                <a:t>：</a:t>
              </a:r>
              <a:endParaRPr lang="en-US" altLang="zh-CN" sz="2000" kern="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40" name="标题 1">
              <a:extLst>
                <a:ext uri="{FF2B5EF4-FFF2-40B4-BE49-F238E27FC236}">
                  <a16:creationId xmlns:a16="http://schemas.microsoft.com/office/drawing/2014/main" id="{D8592E9D-0478-4A49-A19B-25D02580B658}"/>
                </a:ext>
              </a:extLst>
            </p:cNvPr>
            <p:cNvSpPr txBox="1">
              <a:spLocks/>
            </p:cNvSpPr>
            <p:nvPr/>
          </p:nvSpPr>
          <p:spPr>
            <a:xfrm>
              <a:off x="215567" y="1149730"/>
              <a:ext cx="2304401" cy="458012"/>
            </a:xfrm>
            <a:prstGeom prst="rect">
              <a:avLst/>
            </a:prstGeom>
          </p:spPr>
          <p:txBody>
            <a:bodyPr/>
            <a:lstStyle>
              <a:lvl1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2pPr>
              <a:lvl3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3pPr>
              <a:lvl4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4pPr>
              <a:lvl5pPr algn="ctr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5pPr>
              <a:lvl6pPr marL="4572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6pPr>
              <a:lvl7pPr marL="9144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7pPr>
              <a:lvl8pPr marL="13716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8pPr>
              <a:lvl9pPr marL="1828800" algn="ctr" rtl="0" fontAlgn="base">
                <a:spcBef>
                  <a:spcPct val="0"/>
                </a:spcBef>
                <a:spcAft>
                  <a:spcPct val="0"/>
                </a:spcAft>
                <a:defRPr kumimoji="1" sz="4400">
                  <a:solidFill>
                    <a:schemeClr val="tx2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l">
                <a:lnSpc>
                  <a:spcPct val="150000"/>
                </a:lnSpc>
              </a:pPr>
              <a:r>
                <a:rPr lang="en-US" altLang="zh-CN" sz="1800" kern="0" dirty="0"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Dimensionless FF</a:t>
              </a:r>
              <a:r>
                <a:rPr lang="zh-CN" altLang="en-US" sz="2000" kern="0" dirty="0">
                  <a:latin typeface="黑体" panose="02010609060101010101" pitchFamily="49" charset="-122"/>
                  <a:ea typeface="黑体" panose="02010609060101010101" pitchFamily="49" charset="-122"/>
                </a:rPr>
                <a:t>：</a:t>
              </a:r>
              <a:endParaRPr lang="en-US" altLang="zh-CN" sz="2000" kern="0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2DFF1582-A87E-4FF4-9895-5FF850D420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51922" b="27550"/>
            <a:stretch/>
          </p:blipFill>
          <p:spPr>
            <a:xfrm>
              <a:off x="2427784" y="989321"/>
              <a:ext cx="1772261" cy="914376"/>
            </a:xfrm>
            <a:prstGeom prst="rect">
              <a:avLst/>
            </a:prstGeom>
          </p:spPr>
        </p:pic>
      </p:grpSp>
      <p:sp>
        <p:nvSpPr>
          <p:cNvPr id="43" name="标题 1">
            <a:extLst>
              <a:ext uri="{FF2B5EF4-FFF2-40B4-BE49-F238E27FC236}">
                <a16:creationId xmlns:a16="http://schemas.microsoft.com/office/drawing/2014/main" id="{32D689C7-103F-414D-8270-A5223B0CD4DB}"/>
              </a:ext>
            </a:extLst>
          </p:cNvPr>
          <p:cNvSpPr txBox="1">
            <a:spLocks/>
          </p:cNvSpPr>
          <p:nvPr/>
        </p:nvSpPr>
        <p:spPr>
          <a:xfrm>
            <a:off x="320610" y="1052736"/>
            <a:ext cx="6423127" cy="280831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bIns="10800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342900" indent="-342900" algn="l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universal prediction method of static and dynamic load capacity of gas bearing is established and verified 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en-US" altLang="zh-CN" sz="1800" kern="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Dimensionless Flow Factor </a:t>
            </a:r>
            <a:r>
              <a:rPr lang="en-US" altLang="zh-CN" sz="1800" kern="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and </a:t>
            </a:r>
            <a:r>
              <a:rPr lang="en-US" altLang="zh-CN" sz="1800" kern="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Number of Bearing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  <a:p>
            <a:pPr marL="342900" indent="-34290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l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Significance of this prediction method</a:t>
            </a:r>
          </a:p>
          <a:p>
            <a:pPr marL="628650" indent="-285750" algn="l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Spreading the experience of air bearing to that of He and H</a:t>
            </a:r>
            <a:r>
              <a:rPr lang="en-US" altLang="zh-CN" sz="16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 improving economy and safety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628650" indent="-285750" algn="l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static P effect of H</a:t>
            </a:r>
            <a:r>
              <a:rPr lang="en-US" altLang="zh-CN" sz="16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is between or higher than that of He and Air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B3EA0E1-8928-F201-9CDC-CECA76CF2FF6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HL ETs: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Technological Breakthroughs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91F9629-773D-4AE0-3789-7BC63A390CA8}"/>
              </a:ext>
            </a:extLst>
          </p:cNvPr>
          <p:cNvSpPr/>
          <p:nvPr/>
        </p:nvSpPr>
        <p:spPr>
          <a:xfrm rot="526255">
            <a:off x="8001525" y="5064099"/>
            <a:ext cx="2317695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Dimensionless FF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CDFA3DE-73F0-BB28-FC1F-91C326668B97}"/>
              </a:ext>
            </a:extLst>
          </p:cNvPr>
          <p:cNvSpPr/>
          <p:nvPr/>
        </p:nvSpPr>
        <p:spPr>
          <a:xfrm rot="19070503">
            <a:off x="10945680" y="4720095"/>
            <a:ext cx="971131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NOB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C1C1B76-711B-0E74-3064-71BCE1D31FA2}"/>
              </a:ext>
            </a:extLst>
          </p:cNvPr>
          <p:cNvSpPr/>
          <p:nvPr/>
        </p:nvSpPr>
        <p:spPr>
          <a:xfrm rot="16200000">
            <a:off x="6684545" y="3822720"/>
            <a:ext cx="186630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Dimensionless Load Capacity</a:t>
            </a:r>
          </a:p>
        </p:txBody>
      </p:sp>
    </p:spTree>
    <p:extLst>
      <p:ext uri="{BB962C8B-B14F-4D97-AF65-F5344CB8AC3E}">
        <p14:creationId xmlns:p14="http://schemas.microsoft.com/office/powerpoint/2010/main" val="1281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51969765-F37D-4D8A-9CD6-DF8DBB5FBA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04541760"/>
              </p:ext>
            </p:extLst>
          </p:nvPr>
        </p:nvGraphicFramePr>
        <p:xfrm>
          <a:off x="6888088" y="957214"/>
          <a:ext cx="4802533" cy="97798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151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2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2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2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5994">
                <a:tc>
                  <a:txBody>
                    <a:bodyPr/>
                    <a:lstStyle/>
                    <a:p>
                      <a:pPr indent="304800"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CC4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9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Ratio</a:t>
                      </a:r>
                      <a:endParaRPr lang="zh-CN" altLang="en-US" sz="14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99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en-US" altLang="zh-CN" sz="1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</a:t>
                      </a:r>
                      <a:r>
                        <a:rPr lang="zh-CN" altLang="en-US" sz="14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/(rpm)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12000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16000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21000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50000"/>
                        </a:lnSpc>
                        <a:spcBef>
                          <a:spcPts val="600"/>
                        </a:spcBef>
                      </a:pPr>
                      <a:r>
                        <a:rPr lang="zh-CN" altLang="en-US" sz="14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图片 10">
            <a:extLst>
              <a:ext uri="{FF2B5EF4-FFF2-40B4-BE49-F238E27FC236}">
                <a16:creationId xmlns:a16="http://schemas.microsoft.com/office/drawing/2014/main" id="{0EE74057-9FAE-4A2C-AEF3-A3746B3831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334" y="2192974"/>
            <a:ext cx="1925320" cy="17995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D295240-BF1E-4376-B452-A5747725B1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2004" y="2192974"/>
            <a:ext cx="1882140" cy="179959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4CF97835-AD11-43C4-8B1A-5425A52A3C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2197" y="3998692"/>
            <a:ext cx="1907793" cy="190624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BF88D9E-AFF9-4307-9E76-4C94049EE68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1217" y="3992564"/>
            <a:ext cx="1802130" cy="179959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56F818A-DC6A-4E1B-83D0-B1BD1B92B721}"/>
              </a:ext>
            </a:extLst>
          </p:cNvPr>
          <p:cNvSpPr txBox="1"/>
          <p:nvPr/>
        </p:nvSpPr>
        <p:spPr>
          <a:xfrm>
            <a:off x="7318138" y="6058284"/>
            <a:ext cx="4147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Flow passage of each stage of CC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EB4ED96-799D-4744-BB67-268ED2AC5C6B}"/>
              </a:ext>
            </a:extLst>
          </p:cNvPr>
          <p:cNvSpPr txBox="1"/>
          <p:nvPr/>
        </p:nvSpPr>
        <p:spPr>
          <a:xfrm>
            <a:off x="329927" y="865059"/>
            <a:ext cx="6347549" cy="1330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Scheme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higher work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0" lang="en-US" altLang="zh-CN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7kW</a:t>
            </a:r>
            <a:r>
              <a:rPr kumimoji="0" lang="zh-CN" altLang="en-US" sz="16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stages</a:t>
            </a:r>
            <a:endParaRPr kumimoji="0" lang="en-US" altLang="zh-CN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Parameters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Compression Ratio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Rotary Velocity</a:t>
            </a:r>
          </a:p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Prototype of the 4</a:t>
            </a:r>
            <a:r>
              <a:rPr kumimoji="0" lang="en-US" altLang="zh-CN" b="1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th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stage CC is developed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Vmax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kumimoji="0" lang="en-US" altLang="zh-CN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A23696CE-EBA7-456A-9598-233CD9B7DA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3972" y="2492896"/>
            <a:ext cx="3143756" cy="167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8BF72B77-BE55-4CAF-A64E-D9497A7CD88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49061" y="2519532"/>
            <a:ext cx="2509664" cy="1689116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290C12A7-C4B4-47FF-B25C-145578C950E6}"/>
              </a:ext>
            </a:extLst>
          </p:cNvPr>
          <p:cNvSpPr txBox="1"/>
          <p:nvPr/>
        </p:nvSpPr>
        <p:spPr>
          <a:xfrm>
            <a:off x="492676" y="4286015"/>
            <a:ext cx="2973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Axial magnetic bearing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A7BF8BA0-9741-4812-85DA-35CA0891671C}"/>
              </a:ext>
            </a:extLst>
          </p:cNvPr>
          <p:cNvSpPr txBox="1"/>
          <p:nvPr/>
        </p:nvSpPr>
        <p:spPr>
          <a:xfrm>
            <a:off x="3820480" y="4286015"/>
            <a:ext cx="27494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Radial magnetic bearing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宋体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A3ABB6EF-4766-4861-84A8-F6E5C3E368B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9656" y="4732714"/>
            <a:ext cx="3997807" cy="151023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FB85DB2-4887-4733-A0CB-33B65902D87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524" y="4732713"/>
            <a:ext cx="2515099" cy="1510237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7CAC8654-B6F1-4DC2-8020-F46BD557AF19}"/>
              </a:ext>
            </a:extLst>
          </p:cNvPr>
          <p:cNvSpPr txBox="1"/>
          <p:nvPr/>
        </p:nvSpPr>
        <p:spPr>
          <a:xfrm>
            <a:off x="2043371" y="6304003"/>
            <a:ext cx="363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/>
              <a:defRPr/>
            </a:pP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Key parts of the prototype</a:t>
            </a:r>
            <a:endParaRPr kumimoji="0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D2605EA-BFB0-A909-D22C-5B0B9A789D00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LF Cold Compressors: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8987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E487E34-7F24-4DDC-ABB1-D14393C50F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448" y="1556792"/>
            <a:ext cx="3600000" cy="507344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9F3F229A-D4F4-42A1-86DF-0CCA232657E6}"/>
              </a:ext>
            </a:extLst>
          </p:cNvPr>
          <p:cNvSpPr txBox="1"/>
          <p:nvPr/>
        </p:nvSpPr>
        <p:spPr>
          <a:xfrm>
            <a:off x="479376" y="923489"/>
            <a:ext cx="4392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Test Rig, Process and Results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6C16B46-8998-4FF8-831A-59A236B572E9}"/>
              </a:ext>
            </a:extLst>
          </p:cNvPr>
          <p:cNvSpPr txBox="1"/>
          <p:nvPr/>
        </p:nvSpPr>
        <p:spPr>
          <a:xfrm>
            <a:off x="5303912" y="1026959"/>
            <a:ext cx="6505044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71755" indent="0" algn="just">
              <a:lnSpc>
                <a:spcPct val="150000"/>
              </a:lnSpc>
            </a:pPr>
            <a:r>
              <a:rPr lang="en-US" altLang="zh-CN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Maximum Speed</a:t>
            </a:r>
            <a:r>
              <a:rPr lang="zh-CN" altLang="en-US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en-US" altLang="zh-CN" b="1" kern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42010 rpm</a:t>
            </a:r>
            <a:r>
              <a:rPr lang="zh-CN" altLang="en-US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lang="en-US" altLang="zh-CN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120% design speed</a:t>
            </a:r>
            <a:r>
              <a:rPr lang="zh-CN" altLang="en-US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endParaRPr lang="en-US" altLang="zh-CN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71755" indent="0" algn="just">
              <a:lnSpc>
                <a:spcPct val="150000"/>
              </a:lnSpc>
            </a:pPr>
            <a:r>
              <a:rPr lang="en-US" altLang="zh-CN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Rotary accuracy</a:t>
            </a:r>
            <a:r>
              <a:rPr lang="zh-CN" altLang="en-US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</a:t>
            </a:r>
            <a:r>
              <a:rPr lang="en-US" altLang="zh-CN" b="1" kern="1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14 </a:t>
            </a:r>
            <a:r>
              <a:rPr lang="en-US" altLang="zh-CN" b="1" kern="12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μm</a:t>
            </a:r>
            <a:endParaRPr lang="en-US" altLang="zh-CN" b="1" kern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B35A32-098C-4BBC-A60B-1B172D035EDE}"/>
              </a:ext>
            </a:extLst>
          </p:cNvPr>
          <p:cNvSpPr txBox="1"/>
          <p:nvPr/>
        </p:nvSpPr>
        <p:spPr>
          <a:xfrm>
            <a:off x="1094067" y="6230125"/>
            <a:ext cx="26914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Test rig at RT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06FD737B-7E72-4942-8C66-F95A3AC34C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259" y="1628800"/>
            <a:ext cx="1188390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9959614-75FF-C091-F382-3843F043BDE0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LF Cold Compressors: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0CEC041-34D8-4E0F-9EC4-8E5BAB737C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6"/>
          <a:stretch/>
        </p:blipFill>
        <p:spPr>
          <a:xfrm>
            <a:off x="4915344" y="1940912"/>
            <a:ext cx="6505044" cy="415077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D132FA3-3E18-1C28-EC25-97E4913AA8DC}"/>
              </a:ext>
            </a:extLst>
          </p:cNvPr>
          <p:cNvSpPr txBox="1"/>
          <p:nvPr/>
        </p:nvSpPr>
        <p:spPr>
          <a:xfrm>
            <a:off x="6283496" y="3898240"/>
            <a:ext cx="819059" cy="2797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71755" indent="0" algn="ctr"/>
            <a:r>
              <a:rPr lang="en-US" altLang="zh-CN" sz="1400" b="1" kern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Orbit</a:t>
            </a:r>
            <a:endParaRPr lang="en-US" altLang="zh-CN" sz="1400" b="1" kern="1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A881F6A-3F13-B83F-3420-38A180B6B1DD}"/>
              </a:ext>
            </a:extLst>
          </p:cNvPr>
          <p:cNvSpPr txBox="1"/>
          <p:nvPr/>
        </p:nvSpPr>
        <p:spPr>
          <a:xfrm>
            <a:off x="4906789" y="5413317"/>
            <a:ext cx="1697416" cy="658367"/>
          </a:xfrm>
          <a:prstGeom prst="rect">
            <a:avLst/>
          </a:prstGeom>
          <a:solidFill>
            <a:schemeClr val="bg1"/>
          </a:solidFill>
        </p:spPr>
        <p:txBody>
          <a:bodyPr wrap="none" lIns="396000" tIns="72000" rIns="396000" bIns="7200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Loading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min</a:t>
            </a:r>
            <a:endParaRPr lang="zh-CN" altLang="en-US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5B77902-0F3F-E543-1773-4993258E040C}"/>
              </a:ext>
            </a:extLst>
          </p:cNvPr>
          <p:cNvSpPr txBox="1"/>
          <p:nvPr/>
        </p:nvSpPr>
        <p:spPr>
          <a:xfrm>
            <a:off x="7022368" y="5392050"/>
            <a:ext cx="2244553" cy="658367"/>
          </a:xfrm>
          <a:prstGeom prst="rect">
            <a:avLst/>
          </a:prstGeom>
          <a:solidFill>
            <a:schemeClr val="bg1"/>
          </a:solidFill>
        </p:spPr>
        <p:txBody>
          <a:bodyPr wrap="none" lIns="396000" tIns="72000" rIns="396000" bIns="7200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Stable &amp; test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min</a:t>
            </a:r>
            <a:endParaRPr lang="zh-CN" altLang="en-US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0B29F60-96C7-FF5D-1945-0B1956359403}"/>
              </a:ext>
            </a:extLst>
          </p:cNvPr>
          <p:cNvSpPr txBox="1"/>
          <p:nvPr/>
        </p:nvSpPr>
        <p:spPr>
          <a:xfrm>
            <a:off x="9828654" y="5381416"/>
            <a:ext cx="865225" cy="658367"/>
          </a:xfrm>
          <a:prstGeom prst="rect">
            <a:avLst/>
          </a:prstGeom>
          <a:solidFill>
            <a:schemeClr val="bg1"/>
          </a:solidFill>
        </p:spPr>
        <p:txBody>
          <a:bodyPr wrap="square" lIns="0" tIns="72000" rIns="0" bIns="7200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Ovrspd</a:t>
            </a:r>
            <a:endParaRPr lang="en-US" altLang="zh-CN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en-US" altLang="zh-CN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min</a:t>
            </a:r>
            <a:endParaRPr lang="zh-CN" alt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380935-8DA1-39F5-1FC4-6138F883E6A6}"/>
              </a:ext>
            </a:extLst>
          </p:cNvPr>
          <p:cNvSpPr txBox="1"/>
          <p:nvPr/>
        </p:nvSpPr>
        <p:spPr>
          <a:xfrm>
            <a:off x="10702042" y="5381764"/>
            <a:ext cx="895609" cy="658367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72000" rIns="36000" bIns="72000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Unload</a:t>
            </a:r>
          </a:p>
          <a:p>
            <a:pPr algn="ctr">
              <a:lnSpc>
                <a:spcPts val="2000"/>
              </a:lnSpc>
            </a:pP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min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4F6D3BFA-4F5C-B2B7-617F-6459F4ECDC5F}"/>
              </a:ext>
            </a:extLst>
          </p:cNvPr>
          <p:cNvCxnSpPr>
            <a:cxnSpLocks/>
          </p:cNvCxnSpPr>
          <p:nvPr/>
        </p:nvCxnSpPr>
        <p:spPr bwMode="auto">
          <a:xfrm>
            <a:off x="10702042" y="5157192"/>
            <a:ext cx="0" cy="934491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352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256D1B27-AF91-474E-ABD5-1E0445B07D8C}"/>
              </a:ext>
            </a:extLst>
          </p:cNvPr>
          <p:cNvGrpSpPr/>
          <p:nvPr/>
        </p:nvGrpSpPr>
        <p:grpSpPr>
          <a:xfrm>
            <a:off x="7248128" y="3669120"/>
            <a:ext cx="4248472" cy="2995341"/>
            <a:chOff x="6744089" y="3243512"/>
            <a:chExt cx="4299769" cy="3105223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D004044-EB0D-4A0C-ABE1-CCFA7B2601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44089" y="3243512"/>
              <a:ext cx="2701926" cy="143736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55A0FE8-C190-4EFD-9A42-A93BBF97FB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9518023" y="3243761"/>
              <a:ext cx="1525835" cy="3104974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5397A35-33AA-4C01-9708-CE2DBB9BFF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44089" y="4770144"/>
              <a:ext cx="2701926" cy="1578590"/>
            </a:xfrm>
            <a:prstGeom prst="rect">
              <a:avLst/>
            </a:prstGeom>
          </p:spPr>
        </p:pic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E4FAF48D-1895-4677-AE9C-1EF9894E8469}"/>
              </a:ext>
            </a:extLst>
          </p:cNvPr>
          <p:cNvSpPr txBox="1"/>
          <p:nvPr/>
        </p:nvSpPr>
        <p:spPr>
          <a:xfrm>
            <a:off x="7608168" y="5487596"/>
            <a:ext cx="159671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1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Structural optimization of main shaft</a:t>
            </a:r>
            <a:endParaRPr 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CB4101CD-ED62-4A22-B01E-E0CA4A8CDA3B}"/>
              </a:ext>
            </a:extLst>
          </p:cNvPr>
          <p:cNvGrpSpPr/>
          <p:nvPr/>
        </p:nvGrpSpPr>
        <p:grpSpPr>
          <a:xfrm>
            <a:off x="7248128" y="784996"/>
            <a:ext cx="4248472" cy="2676461"/>
            <a:chOff x="4657718" y="1514104"/>
            <a:chExt cx="7327354" cy="4651200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C79BD946-4987-4E29-A528-3E7FEDEB45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657718" y="1514104"/>
              <a:ext cx="3007354" cy="4651200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767FE2A5-51DA-4845-A235-751726F28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65072" y="1514104"/>
              <a:ext cx="4320000" cy="3326591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BC1D5EF-CDFD-4730-8643-D80BB2FFF2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665072" y="4840695"/>
              <a:ext cx="4320000" cy="1324232"/>
            </a:xfrm>
            <a:prstGeom prst="rect">
              <a:avLst/>
            </a:prstGeom>
          </p:spPr>
        </p:pic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30150EF0-11DC-4D3B-979B-06F8C97ED5D1}"/>
              </a:ext>
            </a:extLst>
          </p:cNvPr>
          <p:cNvSpPr txBox="1"/>
          <p:nvPr/>
        </p:nvSpPr>
        <p:spPr>
          <a:xfrm>
            <a:off x="9045211" y="2064507"/>
            <a:ext cx="243363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Magnetic bearing circuit board and control parameter setting</a:t>
            </a:r>
            <a:endParaRPr lang="en-US" sz="14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2A12314-8A72-F55F-59C1-6E79C555164C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LF CCs: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Technological Breakthroughs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5563FCF-F222-971C-5771-EF0D0B9EF9A0}"/>
              </a:ext>
            </a:extLst>
          </p:cNvPr>
          <p:cNvSpPr txBox="1"/>
          <p:nvPr/>
        </p:nvSpPr>
        <p:spPr>
          <a:xfrm>
            <a:off x="393090" y="1448411"/>
            <a:ext cx="68881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The control system of MB is simplified and improved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The online adjustment and optimization of the control parameters of MB is realized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The problem of anti-strong current interference of bearings and sensors has been solved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Balance disc is set and rotor mass is decreased to reduce unbalance of the rotor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The winding mode of rotor sleeve is optimized to prevent deformation of the rotor at high speed (50mm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80mm)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803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5C056B1-A77F-4010-B498-EE2B8419E747}"/>
              </a:ext>
            </a:extLst>
          </p:cNvPr>
          <p:cNvSpPr/>
          <p:nvPr/>
        </p:nvSpPr>
        <p:spPr>
          <a:xfrm>
            <a:off x="301354" y="892582"/>
            <a:ext cx="5938662" cy="2510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System Scheme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Cold source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LHe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Flexible and efficient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Flow process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3HX+Lair tank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Cold recovery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Key parts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HX: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 + Condensing &amp; freezing separator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Lair Tank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Setting a 5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m filter for G-L separation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内容占位符 5">
            <a:extLst>
              <a:ext uri="{FF2B5EF4-FFF2-40B4-BE49-F238E27FC236}">
                <a16:creationId xmlns:a16="http://schemas.microsoft.com/office/drawing/2014/main" id="{1D8FDF9C-E41E-4F06-8891-0276B83BD9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923" y="4062135"/>
            <a:ext cx="1800200" cy="1858447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6848FFE-B104-4769-810F-C1C937074CF2}"/>
              </a:ext>
            </a:extLst>
          </p:cNvPr>
          <p:cNvSpPr txBox="1"/>
          <p:nvPr/>
        </p:nvSpPr>
        <p:spPr>
          <a:xfrm>
            <a:off x="695400" y="5951021"/>
            <a:ext cx="18814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Multi-channel sleeve type (HX1)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354BAC7-9FF7-4262-9ADA-BE582709DA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985019" y="4980685"/>
            <a:ext cx="2455286" cy="595765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ED003C83-C89C-4AAF-BE85-66BEF50EE042}"/>
              </a:ext>
            </a:extLst>
          </p:cNvPr>
          <p:cNvSpPr txBox="1"/>
          <p:nvPr/>
        </p:nvSpPr>
        <p:spPr>
          <a:xfrm>
            <a:off x="3547001" y="5814578"/>
            <a:ext cx="16956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Frost-containing finned tube type (HX2)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31F7A7BB-1C08-42EA-B6CF-D5E73583F5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8343" y="4073024"/>
            <a:ext cx="704686" cy="2480218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C6D21F09-D933-4291-BF90-ED466D80FC0A}"/>
              </a:ext>
            </a:extLst>
          </p:cNvPr>
          <p:cNvSpPr txBox="1"/>
          <p:nvPr/>
        </p:nvSpPr>
        <p:spPr>
          <a:xfrm>
            <a:off x="4394830" y="4015041"/>
            <a:ext cx="1292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Sleeve type (HX3)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F5E93E00-3371-4A91-BF9D-B26C1275231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2619" y="4021803"/>
            <a:ext cx="1185081" cy="2513527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910AC67-5796-4620-9AFB-BCB4CFCC77A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32115" y="4834664"/>
            <a:ext cx="2549348" cy="910104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8BE55D3A-4395-4B2C-8FE1-72EFBFA2B875}"/>
              </a:ext>
            </a:extLst>
          </p:cNvPr>
          <p:cNvSpPr txBox="1"/>
          <p:nvPr/>
        </p:nvSpPr>
        <p:spPr>
          <a:xfrm>
            <a:off x="7689759" y="5546040"/>
            <a:ext cx="18604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altLang="zh-CN" sz="1400" b="1" i="0" dirty="0"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Lair tank with gas-liquid separation and liquid level measurement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2444C41-F548-4635-AFFB-8145AAF7B5AC}"/>
              </a:ext>
            </a:extLst>
          </p:cNvPr>
          <p:cNvSpPr txBox="1"/>
          <p:nvPr/>
        </p:nvSpPr>
        <p:spPr>
          <a:xfrm>
            <a:off x="9113213" y="4062135"/>
            <a:ext cx="7737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Test CB</a:t>
            </a:r>
            <a:endParaRPr lang="zh-CN" altLang="en-US" sz="1400" dirty="0"/>
          </a:p>
        </p:txBody>
      </p:sp>
      <p:pic>
        <p:nvPicPr>
          <p:cNvPr id="30" name="图片 29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8034" y="827934"/>
            <a:ext cx="5435669" cy="285220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9100" y="4021803"/>
            <a:ext cx="910105" cy="259345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E753932-2E62-3A4A-9762-5D8698A01156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Internal Purifier: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Main Work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822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11424" y="4462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5375920" y="1037350"/>
            <a:ext cx="6192688" cy="51125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marL="514350" indent="-5143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1" lang="en-US" altLang="zh-CN" sz="2800" b="1" kern="0" dirty="0">
                <a:cs typeface="+mj-cs"/>
              </a:rPr>
              <a:t>1. Background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2. Advances in Key Parts/Tech.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3. Advances in Systems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4. Conclusions &amp; Prospects</a:t>
            </a:r>
            <a:endParaRPr kumimoji="1" lang="en-US" altLang="zh-CN" sz="2800" b="1" kern="0" dirty="0"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874895"/>
            <a:ext cx="3935760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79776" y="2874895"/>
            <a:ext cx="432048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278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370C0DF8-F355-4F96-9899-D3167FA3B8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3952" y="836712"/>
            <a:ext cx="5564570" cy="2823914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E373E637-59AB-4E86-9044-8BF4924A44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08" r="8812"/>
          <a:stretch/>
        </p:blipFill>
        <p:spPr>
          <a:xfrm>
            <a:off x="6864160" y="3645024"/>
            <a:ext cx="4567612" cy="28968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87911D5-87E1-4C91-8C3B-A7CF4524E2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5721" y="3645023"/>
            <a:ext cx="5866249" cy="2855937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F4701CBE-9781-4054-8690-DEEDC125CEF5}"/>
              </a:ext>
            </a:extLst>
          </p:cNvPr>
          <p:cNvSpPr txBox="1"/>
          <p:nvPr/>
        </p:nvSpPr>
        <p:spPr>
          <a:xfrm>
            <a:off x="9768408" y="2433372"/>
            <a:ext cx="18819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High-</a:t>
            </a:r>
            <a:r>
              <a:rPr lang="en-US" altLang="zh-CN" sz="1600" b="1" i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</a:t>
            </a:r>
            <a:r>
              <a:rPr lang="en-US" altLang="zh-CN" sz="16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internal purifier process </a:t>
            </a:r>
            <a:r>
              <a:rPr lang="en-US" altLang="zh-CN" sz="160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(utilization of Lair cooling capacity)</a:t>
            </a:r>
            <a:endParaRPr lang="zh-CN" alt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0CA5F1B-AB59-4711-8A41-ED9C563B0B1A}"/>
              </a:ext>
            </a:extLst>
          </p:cNvPr>
          <p:cNvSpPr txBox="1"/>
          <p:nvPr/>
        </p:nvSpPr>
        <p:spPr>
          <a:xfrm>
            <a:off x="7710981" y="4522475"/>
            <a:ext cx="33947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Liquefaction rate / cold helium flow vs. feed gas purity</a:t>
            </a:r>
            <a:endParaRPr lang="zh-CN" altLang="en-U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33C40AB-F732-4404-F519-91BC78C59941}"/>
              </a:ext>
            </a:extLst>
          </p:cNvPr>
          <p:cNvSpPr/>
          <p:nvPr/>
        </p:nvSpPr>
        <p:spPr>
          <a:xfrm>
            <a:off x="911424" y="4462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Internal Purifier: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Technological Breakthroughs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4C017D8-07CC-D00A-0C70-842A9C0CE42B}"/>
              </a:ext>
            </a:extLst>
          </p:cNvPr>
          <p:cNvSpPr txBox="1"/>
          <p:nvPr/>
        </p:nvSpPr>
        <p:spPr>
          <a:xfrm>
            <a:off x="8616280" y="6217250"/>
            <a:ext cx="188190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Purity of feed gas</a:t>
            </a:r>
            <a:endParaRPr lang="zh-CN" altLang="en-US" sz="14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FC6F847-405B-5379-11EF-1430F74BD50E}"/>
              </a:ext>
            </a:extLst>
          </p:cNvPr>
          <p:cNvSpPr txBox="1"/>
          <p:nvPr/>
        </p:nvSpPr>
        <p:spPr>
          <a:xfrm rot="16200000">
            <a:off x="10433476" y="4678219"/>
            <a:ext cx="230436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Liquefaction Rate [L/h]</a:t>
            </a:r>
            <a:endParaRPr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47476DB-B0B7-7E80-D043-63C8900F2BAF}"/>
              </a:ext>
            </a:extLst>
          </p:cNvPr>
          <p:cNvSpPr txBox="1"/>
          <p:nvPr/>
        </p:nvSpPr>
        <p:spPr>
          <a:xfrm>
            <a:off x="4361020" y="5786363"/>
            <a:ext cx="207001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Sequence control process</a:t>
            </a:r>
            <a:endParaRPr lang="zh-CN" altLang="en-US" sz="1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F47DB31-F0AE-4C6F-9A1B-2984065EBAC9}"/>
              </a:ext>
            </a:extLst>
          </p:cNvPr>
          <p:cNvSpPr txBox="1"/>
          <p:nvPr/>
        </p:nvSpPr>
        <p:spPr>
          <a:xfrm>
            <a:off x="335360" y="975145"/>
            <a:ext cx="53285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The utilization process of Lair cooling capacity to make the refrigeration capacity stable has been proposed</a:t>
            </a: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zh-CN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Sequence control method for internal purifier has been mastered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170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11424" y="4462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5375920" y="1037350"/>
            <a:ext cx="6624736" cy="51125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marL="514350" indent="-5143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1" lang="en-US" altLang="zh-CN" sz="2800" b="1" kern="0" dirty="0">
                <a:cs typeface="+mj-cs"/>
              </a:rPr>
              <a:t>1. Background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2. Advances in Key Parts/Tech.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3. Advances in Systems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4. Conclusions &amp; Prospects</a:t>
            </a:r>
            <a:endParaRPr kumimoji="1" lang="en-US" altLang="zh-CN" sz="2800" b="1" kern="0" dirty="0"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874895"/>
            <a:ext cx="3935760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79776" y="2874895"/>
            <a:ext cx="432048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756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2FC6311-0F08-44CA-B852-26F8532926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440" y="980728"/>
            <a:ext cx="9997111" cy="461405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CD4ED066-16A0-40B3-B3C2-4875A874CAEE}"/>
              </a:ext>
            </a:extLst>
          </p:cNvPr>
          <p:cNvSpPr txBox="1"/>
          <p:nvPr/>
        </p:nvSpPr>
        <p:spPr>
          <a:xfrm>
            <a:off x="902016" y="5677797"/>
            <a:ext cx="9650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1</a:t>
            </a:r>
            <a:r>
              <a:rPr lang="en-US" altLang="zh-CN" sz="2400" b="1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set of 300L/h domestic industrial He liquefier</a:t>
            </a:r>
          </a:p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&amp; 2000L domestic </a:t>
            </a:r>
            <a:r>
              <a:rPr lang="en-US" altLang="zh-CN" sz="2400" b="1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LHe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Dewar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18675D71-FFB8-4854-A762-21E8EC92F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858800"/>
              </p:ext>
            </p:extLst>
          </p:nvPr>
        </p:nvGraphicFramePr>
        <p:xfrm>
          <a:off x="6672064" y="4474507"/>
          <a:ext cx="4272215" cy="10404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4103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87197850"/>
                    </a:ext>
                  </a:extLst>
                </a:gridCol>
              </a:tblGrid>
              <a:tr h="40037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Liquefaction Rate</a:t>
                      </a:r>
                      <a:r>
                        <a:rPr lang="zh-CN" altLang="en-US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L/h</a:t>
                      </a:r>
                      <a:r>
                        <a:rPr lang="zh-CN" altLang="en-US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309.6</a:t>
                      </a:r>
                      <a:endParaRPr lang="zh-CN" altLang="en-US" sz="1800" b="1" dirty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223783"/>
                  </a:ext>
                </a:extLst>
              </a:tr>
              <a:tr h="43156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Specific power consumption</a:t>
                      </a:r>
                      <a:r>
                        <a:rPr lang="zh-CN" altLang="en-US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kWh/L</a:t>
                      </a:r>
                      <a:r>
                        <a:rPr lang="zh-CN" altLang="en-US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000FF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1.36</a:t>
                      </a:r>
                      <a:endParaRPr lang="zh-CN" altLang="en-US" sz="1800" b="1" dirty="0">
                        <a:solidFill>
                          <a:srgbClr val="0000FF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46583"/>
                  </a:ext>
                </a:extLst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764704"/>
            <a:ext cx="2838316" cy="2232248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BCE9157-73BD-03E5-51EB-F5195EB5BA49}"/>
              </a:ext>
            </a:extLst>
          </p:cNvPr>
          <p:cNvSpPr/>
          <p:nvPr/>
        </p:nvSpPr>
        <p:spPr>
          <a:xfrm>
            <a:off x="911424" y="44624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System advances: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300L/h He Liquefier - Prototype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5656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CE9157-73BD-03E5-51EB-F5195EB5BA49}"/>
              </a:ext>
            </a:extLst>
          </p:cNvPr>
          <p:cNvSpPr/>
          <p:nvPr/>
        </p:nvSpPr>
        <p:spPr>
          <a:xfrm>
            <a:off x="911424" y="44624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System advances: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300L/h He Liquefier - Formal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AC62135-A5EA-664C-D6DF-B81A34E30B37}"/>
              </a:ext>
            </a:extLst>
          </p:cNvPr>
          <p:cNvSpPr txBox="1"/>
          <p:nvPr/>
        </p:nvSpPr>
        <p:spPr>
          <a:xfrm>
            <a:off x="463214" y="5954927"/>
            <a:ext cx="7007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300L/h industrial helium liquefier – formal type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08" y="1988840"/>
            <a:ext cx="6544912" cy="3754016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91" t="9343" r="11026" b="9894"/>
          <a:stretch/>
        </p:blipFill>
        <p:spPr bwMode="auto">
          <a:xfrm>
            <a:off x="7896200" y="2060816"/>
            <a:ext cx="4003130" cy="3456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AC62135-A5EA-664C-D6DF-B81A34E30B37}"/>
              </a:ext>
            </a:extLst>
          </p:cNvPr>
          <p:cNvSpPr txBox="1"/>
          <p:nvPr/>
        </p:nvSpPr>
        <p:spPr>
          <a:xfrm>
            <a:off x="8112223" y="5865226"/>
            <a:ext cx="37063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Performance curve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AC62135-A5EA-664C-D6DF-B81A34E30B37}"/>
              </a:ext>
            </a:extLst>
          </p:cNvPr>
          <p:cNvSpPr txBox="1"/>
          <p:nvPr/>
        </p:nvSpPr>
        <p:spPr>
          <a:xfrm>
            <a:off x="8142109" y="5441841"/>
            <a:ext cx="37063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Time [h]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1AC62135-A5EA-664C-D6DF-B81A34E30B37}"/>
              </a:ext>
            </a:extLst>
          </p:cNvPr>
          <p:cNvSpPr txBox="1"/>
          <p:nvPr/>
        </p:nvSpPr>
        <p:spPr>
          <a:xfrm rot="16200000">
            <a:off x="6375630" y="3619747"/>
            <a:ext cx="27702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LHe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Volume in Dewar [L]</a:t>
            </a:r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18675D71-FFB8-4854-A762-21E8EC92F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969238"/>
              </p:ext>
            </p:extLst>
          </p:nvPr>
        </p:nvGraphicFramePr>
        <p:xfrm>
          <a:off x="695400" y="1124743"/>
          <a:ext cx="4272215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4103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987197850"/>
                    </a:ext>
                  </a:extLst>
                </a:gridCol>
              </a:tblGrid>
              <a:tr h="28803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Liquefaction Rate</a:t>
                      </a: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L/h</a:t>
                      </a: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372.1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223783"/>
                  </a:ext>
                </a:extLst>
              </a:tr>
            </a:tbl>
          </a:graphicData>
        </a:graphic>
      </p:graphicFrame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18675D71-FFB8-4854-A762-21E8EC92F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670926"/>
              </p:ext>
            </p:extLst>
          </p:nvPr>
        </p:nvGraphicFramePr>
        <p:xfrm>
          <a:off x="5286448" y="1124744"/>
          <a:ext cx="6354168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0032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987197850"/>
                    </a:ext>
                  </a:extLst>
                </a:gridCol>
              </a:tblGrid>
              <a:tr h="365759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Specific power consumption</a:t>
                      </a: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kWh/L</a:t>
                      </a: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1.13</a:t>
                      </a:r>
                      <a:endParaRPr lang="zh-CN" altLang="en-US" sz="20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46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7490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BCE9157-73BD-03E5-51EB-F5195EB5BA49}"/>
              </a:ext>
            </a:extLst>
          </p:cNvPr>
          <p:cNvSpPr/>
          <p:nvPr/>
        </p:nvSpPr>
        <p:spPr>
          <a:xfrm>
            <a:off x="911424" y="44624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System advances: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5t/d H</a:t>
            </a:r>
            <a:r>
              <a:rPr lang="en-US" altLang="zh-CN" sz="2400" b="1" baseline="-2500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Liquefier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18675D71-FFB8-4854-A762-21E8EC92F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764636"/>
              </p:ext>
            </p:extLst>
          </p:nvPr>
        </p:nvGraphicFramePr>
        <p:xfrm>
          <a:off x="263352" y="908720"/>
          <a:ext cx="11665296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65296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</a:tblGrid>
              <a:tr h="1440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The CB of 5t/d H</a:t>
                      </a:r>
                      <a:r>
                        <a:rPr lang="en-US" altLang="zh-CN" sz="2400" b="1" baseline="-25000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altLang="zh-CN" sz="24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Liquefier has been integrated and will be tested soon</a:t>
                      </a:r>
                      <a:endParaRPr lang="zh-CN" altLang="en-US" sz="24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223783"/>
                  </a:ext>
                </a:extLst>
              </a:tr>
            </a:tbl>
          </a:graphicData>
        </a:graphic>
      </p:graphicFrame>
      <p:pic>
        <p:nvPicPr>
          <p:cNvPr id="3" name="图片 2">
            <a:extLst>
              <a:ext uri="{FF2B5EF4-FFF2-40B4-BE49-F238E27FC236}">
                <a16:creationId xmlns:a16="http://schemas.microsoft.com/office/drawing/2014/main" id="{2E5FC6BF-9D2F-0025-D3FE-1B8E3D5D6D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0" r="37400" b="10100"/>
          <a:stretch/>
        </p:blipFill>
        <p:spPr>
          <a:xfrm>
            <a:off x="4439816" y="1681870"/>
            <a:ext cx="7384268" cy="483039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28B7E3D-65D2-5EA0-EF96-0527FC05AB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681870"/>
            <a:ext cx="3672408" cy="2598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CF17EA9-9C6D-535C-D574-8B1FFBD9E40A}"/>
              </a:ext>
            </a:extLst>
          </p:cNvPr>
          <p:cNvSpPr txBox="1"/>
          <p:nvPr/>
        </p:nvSpPr>
        <p:spPr>
          <a:xfrm>
            <a:off x="909902" y="4313011"/>
            <a:ext cx="2988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3D Design of the CB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6EE0A250-8897-6211-14F9-6D70F6568E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70418"/>
              </p:ext>
            </p:extLst>
          </p:nvPr>
        </p:nvGraphicFramePr>
        <p:xfrm>
          <a:off x="1055440" y="5147733"/>
          <a:ext cx="2283786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9665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987197850"/>
                    </a:ext>
                  </a:extLst>
                </a:gridCol>
                <a:gridCol w="382033">
                  <a:extLst>
                    <a:ext uri="{9D8B030D-6E8A-4147-A177-3AD203B41FA5}">
                      <a16:colId xmlns:a16="http://schemas.microsoft.com/office/drawing/2014/main" val="1372359609"/>
                    </a:ext>
                  </a:extLst>
                </a:gridCol>
              </a:tblGrid>
              <a:tr h="1440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Length</a:t>
                      </a:r>
                      <a:endParaRPr lang="zh-CN" altLang="en-US" sz="1800" b="0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14.7</a:t>
                      </a:r>
                      <a:endParaRPr lang="zh-CN" altLang="en-US" sz="18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46583"/>
                  </a:ext>
                </a:extLst>
              </a:tr>
              <a:tr h="1440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Width</a:t>
                      </a:r>
                      <a:endParaRPr lang="zh-CN" altLang="en-US" sz="1800" b="0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6.0 </a:t>
                      </a:r>
                      <a:endParaRPr lang="zh-CN" altLang="en-US" sz="18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5423947"/>
                  </a:ext>
                </a:extLst>
              </a:tr>
              <a:tr h="1440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Height</a:t>
                      </a:r>
                      <a:endParaRPr lang="zh-CN" altLang="en-US" sz="1800" b="0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CN" sz="18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5.4</a:t>
                      </a:r>
                      <a:endParaRPr lang="zh-CN" altLang="en-US" sz="1800" b="1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8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endParaRPr lang="zh-CN" altLang="en-US" sz="1800" b="1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160955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4389A539-8FBF-A2D8-C065-85C350897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264042"/>
              </p:ext>
            </p:extLst>
          </p:nvPr>
        </p:nvGraphicFramePr>
        <p:xfrm>
          <a:off x="7608168" y="1727688"/>
          <a:ext cx="4176464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36480825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98719785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364079126"/>
                    </a:ext>
                  </a:extLst>
                </a:gridCol>
              </a:tblGrid>
              <a:tr h="22464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chemeClr val="tx2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Vacuum degree</a:t>
                      </a:r>
                      <a:endParaRPr lang="zh-CN" altLang="en-US" sz="2000" b="0" dirty="0">
                        <a:solidFill>
                          <a:schemeClr val="tx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lang="en-US" altLang="zh-CN" sz="2000" b="1" baseline="300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-8</a:t>
                      </a:r>
                      <a:endParaRPr lang="zh-CN" altLang="en-US" sz="2000" b="1" baseline="300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</a:t>
                      </a:r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Symbol" panose="05050102010706020507" pitchFamily="18" charset="2"/>
                        </a:rPr>
                        <a:t></a:t>
                      </a:r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</a:t>
                      </a:r>
                      <a:r>
                        <a:rPr lang="en-US" altLang="zh-CN" sz="2000" b="1" baseline="300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altLang="zh-CN" sz="2000" b="1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/s</a:t>
                      </a:r>
                      <a:endParaRPr lang="zh-CN" altLang="en-US" sz="2000" b="1" baseline="300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29465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6184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FA2B36-47DC-4F11-A170-E5728E0A6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1634445"/>
            <a:ext cx="8857240" cy="2238313"/>
          </a:xfrm>
          <a:prstGeom prst="rect">
            <a:avLst/>
          </a:prstGeom>
        </p:spPr>
      </p:pic>
      <p:sp>
        <p:nvSpPr>
          <p:cNvPr id="5" name="文本框 12">
            <a:extLst>
              <a:ext uri="{FF2B5EF4-FFF2-40B4-BE49-F238E27FC236}">
                <a16:creationId xmlns:a16="http://schemas.microsoft.com/office/drawing/2014/main" id="{37004280-2E62-42E7-B051-6F14C4DB1108}"/>
              </a:ext>
            </a:extLst>
          </p:cNvPr>
          <p:cNvSpPr txBox="1"/>
          <p:nvPr/>
        </p:nvSpPr>
        <p:spPr>
          <a:xfrm>
            <a:off x="8917076" y="1558786"/>
            <a:ext cx="3083580" cy="2526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&gt;80K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Connected by axial movable flange with the main part (fixed)</a:t>
            </a:r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80K-20K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Main part</a:t>
            </a:r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p"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&lt;20K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Connected by upper flange with the outside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C443CA1-CB1B-3F4C-20BF-BB6BBE381153}"/>
              </a:ext>
            </a:extLst>
          </p:cNvPr>
          <p:cNvSpPr txBox="1"/>
          <p:nvPr/>
        </p:nvSpPr>
        <p:spPr>
          <a:xfrm>
            <a:off x="8988174" y="864371"/>
            <a:ext cx="3012482" cy="707886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Skid-mounted distribution structure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9936" y="4479214"/>
            <a:ext cx="6192688" cy="2060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006" y="4479214"/>
            <a:ext cx="4945906" cy="196900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29B981D-5448-8E59-5A3E-836405D14EA6}"/>
              </a:ext>
            </a:extLst>
          </p:cNvPr>
          <p:cNvSpPr/>
          <p:nvPr/>
        </p:nvSpPr>
        <p:spPr>
          <a:xfrm>
            <a:off x="911424" y="81594"/>
            <a:ext cx="8640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System advances: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3000L/h </a:t>
            </a:r>
            <a:r>
              <a:rPr lang="en-US" altLang="zh-CN" sz="2400" b="1" dirty="0" err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LHe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/ 4kW@2K CR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D33F9E-512D-7B6C-5DE7-301832FA3649}"/>
              </a:ext>
            </a:extLst>
          </p:cNvPr>
          <p:cNvSpPr txBox="1"/>
          <p:nvPr/>
        </p:nvSpPr>
        <p:spPr>
          <a:xfrm>
            <a:off x="465958" y="3834188"/>
            <a:ext cx="8308012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T&gt;80K Region                     80K&lt;T&lt;20K Region                  T&lt;20K Region         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B94F03A-05E1-7C0C-DB24-5C56B4D977C8}"/>
              </a:ext>
            </a:extLst>
          </p:cNvPr>
          <p:cNvSpPr txBox="1"/>
          <p:nvPr/>
        </p:nvSpPr>
        <p:spPr>
          <a:xfrm>
            <a:off x="1367671" y="864371"/>
            <a:ext cx="6373079" cy="830997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3000L/h / 4kW@2K / 18kW@4.5K CB mechanical design</a:t>
            </a:r>
          </a:p>
        </p:txBody>
      </p:sp>
    </p:spTree>
    <p:extLst>
      <p:ext uri="{BB962C8B-B14F-4D97-AF65-F5344CB8AC3E}">
        <p14:creationId xmlns:p14="http://schemas.microsoft.com/office/powerpoint/2010/main" val="4024364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11424" y="4462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5375920" y="1037350"/>
            <a:ext cx="6624736" cy="51125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marL="514350" indent="-5143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1" lang="en-US" altLang="zh-CN" sz="2800" b="1" kern="0" dirty="0">
                <a:cs typeface="+mj-cs"/>
              </a:rPr>
              <a:t>1. Background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2. Advances in Key Parts/Tech.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3. Advances in Systems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4. Conclusions &amp; Prospects</a:t>
            </a:r>
            <a:endParaRPr kumimoji="1" lang="en-US" altLang="zh-CN" sz="2800" b="1" kern="0" dirty="0"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874895"/>
            <a:ext cx="3935760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79776" y="2874895"/>
            <a:ext cx="432048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840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1196752"/>
            <a:ext cx="10729192" cy="4673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/>
              </a:rPr>
              <a:t>The core technologies of the series of 10kW CP represented by “HL-TE, LF-CC, Internal Purifier, and process design" have been conquered for the first time at TIPC of CAS and in China.</a:t>
            </a: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l"/>
            </a:pP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  <a:sym typeface="Symbol"/>
            </a:endParaRPr>
          </a:p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/>
              </a:rPr>
              <a:t>With the support of relevant government departments and enterprises, the R&amp;D of the complete systems of the 10kW CP are being in progress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sym typeface="Symbol"/>
            </a:endParaRPr>
          </a:p>
          <a:p>
            <a:pPr marL="800100" lvl="1" indent="-34290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/>
              </a:rPr>
              <a:t>3000 L/h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/>
              </a:rPr>
              <a:t>Helium Liquefier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LS-Facilities, Helium resource extraction</a:t>
            </a:r>
          </a:p>
          <a:p>
            <a:pPr marL="800100" lvl="1" indent="-34290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5 t/d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H</a:t>
            </a:r>
            <a:r>
              <a:rPr lang="en-US" altLang="zh-CN" sz="20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2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Liquefier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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2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H</a:t>
            </a:r>
            <a:r>
              <a:rPr lang="en-US" altLang="zh-CN" sz="2000" b="1" baseline="-25000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2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Energy Utilization</a:t>
            </a:r>
          </a:p>
          <a:p>
            <a:pPr marL="800100" lvl="1" indent="-34290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4 kW@2K 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Superfluid Helium Cryo-plant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 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 LS Facilities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27B5163-C6F3-CCBB-BACE-96B80AB6F8B1}"/>
              </a:ext>
            </a:extLst>
          </p:cNvPr>
          <p:cNvSpPr/>
          <p:nvPr/>
        </p:nvSpPr>
        <p:spPr>
          <a:xfrm>
            <a:off x="911424" y="8159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Conclusions and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Prospects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69643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360" y="861254"/>
            <a:ext cx="1144927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lvl="1" indent="-342900">
              <a:spcBef>
                <a:spcPts val="2400"/>
              </a:spcBef>
              <a:buFont typeface="Wingdings" panose="05000000000000000000" pitchFamily="2" charset="2"/>
              <a:buChar char="l"/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Symbol"/>
              </a:rPr>
              <a:t>With the joint support of TIPC and Zhongshan City, Zhongshan Institute of Advanced Cryogenics (ZIAC) was established to build a large cryo-plants development platform and carry out research on the high efficiency, long life and application of ULCP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5360" y="2060848"/>
            <a:ext cx="7776864" cy="4248472"/>
            <a:chOff x="839416" y="2293346"/>
            <a:chExt cx="7776864" cy="424847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416" y="2293346"/>
              <a:ext cx="7776864" cy="4248472"/>
            </a:xfrm>
            <a:prstGeom prst="rect">
              <a:avLst/>
            </a:prstGeom>
          </p:spPr>
        </p:pic>
        <p:sp>
          <p:nvSpPr>
            <p:cNvPr id="6" name="矩形: 圆角 6"/>
            <p:cNvSpPr/>
            <p:nvPr/>
          </p:nvSpPr>
          <p:spPr>
            <a:xfrm>
              <a:off x="4610130" y="3589501"/>
              <a:ext cx="3267460" cy="1830827"/>
            </a:xfrm>
            <a:prstGeom prst="roundRect">
              <a:avLst/>
            </a:prstGeom>
            <a:noFill/>
            <a:ln w="38100">
              <a:solidFill>
                <a:srgbClr val="0000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472283" y="3795378"/>
              <a:ext cx="14053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System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Bld</a:t>
              </a:r>
              <a:endPara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249037" y="4502494"/>
              <a:ext cx="1405308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Key Tech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Bld</a:t>
              </a:r>
              <a:endPara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122740" y="5127584"/>
              <a:ext cx="1477316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Complex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Bld</a:t>
              </a:r>
              <a:endPara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818529" y="4525393"/>
              <a:ext cx="1222375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</a:t>
              </a:r>
              <a:r>
                <a:rPr lang="en-US" altLang="zh-CN" sz="1400" b="1" baseline="-25000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en-US" altLang="zh-CN" sz="1400" b="1" dirty="0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Bld</a:t>
              </a:r>
              <a:endParaRPr lang="zh-CN" altLang="en-US" sz="14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256240" y="3869583"/>
            <a:ext cx="3659651" cy="2439767"/>
          </a:xfrm>
          <a:prstGeom prst="rect">
            <a:avLst/>
          </a:prstGeom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363" y="2154346"/>
            <a:ext cx="881110" cy="88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 descr="微信图片_20210714100239">
            <a:extLst>
              <a:ext uri="{FF2B5EF4-FFF2-40B4-BE49-F238E27FC236}">
                <a16:creationId xmlns:a16="http://schemas.microsoft.com/office/drawing/2014/main" id="{024FC69C-6D2F-47B1-B94B-B9630A882A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68720" y="2060848"/>
            <a:ext cx="3630712" cy="167883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952FB4B-7E15-7465-3224-7C350021B8CF}"/>
              </a:ext>
            </a:extLst>
          </p:cNvPr>
          <p:cNvSpPr/>
          <p:nvPr/>
        </p:nvSpPr>
        <p:spPr>
          <a:xfrm>
            <a:off x="911424" y="8159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 Conclusions and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Prospects: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Prospects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5319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62612" y="2708920"/>
            <a:ext cx="1046677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6000" b="1" i="1" dirty="0">
                <a:solidFill>
                  <a:srgbClr val="0070C0"/>
                </a:solidFill>
                <a:latin typeface="Arial Black" panose="020B0A04020102020204" pitchFamily="34" charset="0"/>
                <a:ea typeface="华文琥珀" panose="02010800040101010101" pitchFamily="2" charset="-122"/>
              </a:rPr>
              <a:t>Thank you for attending!</a:t>
            </a:r>
            <a:endParaRPr lang="zh-CN" altLang="en-US" sz="6000" b="1" i="1" dirty="0">
              <a:solidFill>
                <a:srgbClr val="0070C0"/>
              </a:solidFill>
              <a:latin typeface="Arial Black" panose="020B0A04020102020204" pitchFamily="34" charset="0"/>
              <a:ea typeface="华文琥珀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553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矩形 52"/>
          <p:cNvSpPr/>
          <p:nvPr/>
        </p:nvSpPr>
        <p:spPr>
          <a:xfrm>
            <a:off x="903699" y="6893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Scale &amp; Type of Cryo-plant (CP)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Rectangle 61">
            <a:extLst>
              <a:ext uri="{FF2B5EF4-FFF2-40B4-BE49-F238E27FC236}">
                <a16:creationId xmlns:a16="http://schemas.microsoft.com/office/drawing/2014/main" id="{3B29EEEF-4580-469C-91DC-747B08B476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699" y="6154631"/>
            <a:ext cx="9455722" cy="51180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 marL="268288" indent="-268288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buClr>
                <a:srgbClr val="000099"/>
              </a:buClr>
            </a:pPr>
            <a:r>
              <a:rPr lang="en-US" altLang="zh-CN" sz="2400" b="1" kern="0" dirty="0" err="1">
                <a:latin typeface="微软雅黑" pitchFamily="34" charset="-122"/>
                <a:ea typeface="微软雅黑" pitchFamily="34" charset="-122"/>
              </a:rPr>
              <a:t>Q</a:t>
            </a:r>
            <a:r>
              <a:rPr lang="en-US" altLang="zh-CN" sz="2400" b="1" kern="0" baseline="-25000" dirty="0" err="1">
                <a:latin typeface="微软雅黑" pitchFamily="34" charset="-122"/>
                <a:ea typeface="微软雅黑" pitchFamily="34" charset="-122"/>
              </a:rPr>
              <a:t>eq</a:t>
            </a:r>
            <a:r>
              <a:rPr lang="en-US" altLang="zh-CN" sz="2400" b="1" kern="0" dirty="0">
                <a:latin typeface="微软雅黑" pitchFamily="34" charset="-122"/>
                <a:ea typeface="微软雅黑" pitchFamily="34" charset="-122"/>
              </a:rPr>
              <a:t>: Equivalent cooling capacity @ 4.5K  </a:t>
            </a:r>
            <a:endParaRPr lang="en-US" altLang="zh-CN" sz="24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699" y="3109157"/>
            <a:ext cx="10657184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1058">
            <a:extLst>
              <a:ext uri="{FF2B5EF4-FFF2-40B4-BE49-F238E27FC236}">
                <a16:creationId xmlns:a16="http://schemas.microsoft.com/office/drawing/2014/main" id="{5476F86E-175C-4A81-82A9-2241AB0F4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96200" y="908720"/>
            <a:ext cx="3134995" cy="230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组合 61">
            <a:extLst>
              <a:ext uri="{FF2B5EF4-FFF2-40B4-BE49-F238E27FC236}">
                <a16:creationId xmlns:a16="http://schemas.microsoft.com/office/drawing/2014/main" id="{5C659098-CDC2-4C6D-916E-B21CC2061D44}"/>
              </a:ext>
            </a:extLst>
          </p:cNvPr>
          <p:cNvGrpSpPr/>
          <p:nvPr/>
        </p:nvGrpSpPr>
        <p:grpSpPr>
          <a:xfrm>
            <a:off x="1149927" y="3217657"/>
            <a:ext cx="1154233" cy="1438638"/>
            <a:chOff x="5542528" y="3482897"/>
            <a:chExt cx="1837765" cy="2361356"/>
          </a:xfrm>
        </p:grpSpPr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FA38DDD5-5AC6-4C1D-AF51-85BD49E59060}"/>
                </a:ext>
              </a:extLst>
            </p:cNvPr>
            <p:cNvGrpSpPr/>
            <p:nvPr/>
          </p:nvGrpSpPr>
          <p:grpSpPr>
            <a:xfrm>
              <a:off x="5542528" y="3482897"/>
              <a:ext cx="1474568" cy="2361356"/>
              <a:chOff x="5542528" y="3482897"/>
              <a:chExt cx="1474568" cy="2361356"/>
            </a:xfrm>
          </p:grpSpPr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98942CEB-AE6E-42EC-BACF-BE6346BF416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542528" y="3778841"/>
                <a:ext cx="915809" cy="2065412"/>
              </a:xfrm>
              <a:prstGeom prst="rect">
                <a:avLst/>
              </a:prstGeom>
            </p:spPr>
          </p:pic>
          <p:pic>
            <p:nvPicPr>
              <p:cNvPr id="66" name="图片 65">
                <a:extLst>
                  <a:ext uri="{FF2B5EF4-FFF2-40B4-BE49-F238E27FC236}">
                    <a16:creationId xmlns:a16="http://schemas.microsoft.com/office/drawing/2014/main" id="{2B20D7FB-CF61-464C-9446-2FB692BC5F0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6102696" y="3482897"/>
                <a:ext cx="914400" cy="1849388"/>
              </a:xfrm>
              <a:prstGeom prst="rect">
                <a:avLst/>
              </a:prstGeom>
            </p:spPr>
          </p:pic>
        </p:grpSp>
        <p:pic>
          <p:nvPicPr>
            <p:cNvPr id="64" name="图片 63">
              <a:extLst>
                <a:ext uri="{FF2B5EF4-FFF2-40B4-BE49-F238E27FC236}">
                  <a16:creationId xmlns:a16="http://schemas.microsoft.com/office/drawing/2014/main" id="{C26B0E8E-0609-4186-BCC7-B9A16EDC98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53900" y="4227544"/>
              <a:ext cx="726393" cy="1561356"/>
            </a:xfrm>
            <a:prstGeom prst="rect">
              <a:avLst/>
            </a:prstGeom>
          </p:spPr>
        </p:pic>
      </p:grpSp>
      <p:sp>
        <p:nvSpPr>
          <p:cNvPr id="67" name="矩形 66">
            <a:extLst>
              <a:ext uri="{FF2B5EF4-FFF2-40B4-BE49-F238E27FC236}">
                <a16:creationId xmlns:a16="http://schemas.microsoft.com/office/drawing/2014/main" id="{65035F53-0CC0-4BC9-9A47-EE89569466E8}"/>
              </a:ext>
            </a:extLst>
          </p:cNvPr>
          <p:cNvSpPr/>
          <p:nvPr/>
        </p:nvSpPr>
        <p:spPr>
          <a:xfrm>
            <a:off x="1042943" y="4877048"/>
            <a:ext cx="1308641" cy="7609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lIns="0" tIns="72000" rIns="0" bIns="7200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S-CL</a:t>
            </a:r>
          </a:p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en-US" altLang="zh-CN" sz="2000" baseline="-25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eq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Symbol" panose="05050102010706020507" pitchFamily="18" charset="2"/>
              </a:rPr>
              <a:t>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EC47B7A9-BB49-4659-B029-F2104ED45613}"/>
              </a:ext>
            </a:extLst>
          </p:cNvPr>
          <p:cNvSpPr/>
          <p:nvPr/>
        </p:nvSpPr>
        <p:spPr>
          <a:xfrm>
            <a:off x="2723188" y="4456390"/>
            <a:ext cx="1655134" cy="76095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0" tIns="72000" rIns="0" bIns="72000">
            <a:spAutoFit/>
          </a:bodyPr>
          <a:lstStyle/>
          <a:p>
            <a:pPr algn="ctr"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M-CP</a:t>
            </a:r>
          </a:p>
          <a:p>
            <a:pPr algn="ctr">
              <a:defRPr/>
            </a:pP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en-US" altLang="zh-CN" sz="2000" baseline="-25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eq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&gt;100W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9" name="Picture 2">
            <a:extLst>
              <a:ext uri="{FF2B5EF4-FFF2-40B4-BE49-F238E27FC236}">
                <a16:creationId xmlns:a16="http://schemas.microsoft.com/office/drawing/2014/main" id="{12AD28FD-539F-4825-AEB4-642A8F148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2312" y="1365439"/>
            <a:ext cx="2491834" cy="2277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31" descr="ADS5">
            <a:extLst>
              <a:ext uri="{FF2B5EF4-FFF2-40B4-BE49-F238E27FC236}">
                <a16:creationId xmlns:a16="http://schemas.microsoft.com/office/drawing/2014/main" id="{5F8B7E38-7440-4716-B04B-05B2DADAB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9010" y="2000286"/>
            <a:ext cx="1277863" cy="210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矩形 70">
            <a:extLst>
              <a:ext uri="{FF2B5EF4-FFF2-40B4-BE49-F238E27FC236}">
                <a16:creationId xmlns:a16="http://schemas.microsoft.com/office/drawing/2014/main" id="{34A8BFA7-A6E6-4F67-9B87-EB2CBD21A988}"/>
              </a:ext>
            </a:extLst>
          </p:cNvPr>
          <p:cNvSpPr/>
          <p:nvPr/>
        </p:nvSpPr>
        <p:spPr>
          <a:xfrm>
            <a:off x="4746633" y="4025421"/>
            <a:ext cx="2444037" cy="4531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0" tIns="72000" rIns="0" bIns="72000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L-CP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en-US" altLang="zh-CN" sz="2000" baseline="-25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eq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&gt;1kW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7720AA03-EBB8-4B76-96EE-5ED95471E366}"/>
              </a:ext>
            </a:extLst>
          </p:cNvPr>
          <p:cNvSpPr/>
          <p:nvPr/>
        </p:nvSpPr>
        <p:spPr>
          <a:xfrm>
            <a:off x="8040216" y="3565612"/>
            <a:ext cx="2787200" cy="45318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0" tIns="72000" rIns="0" bIns="72000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UL-CP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en-US" altLang="zh-CN" baseline="-250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eq</a:t>
            </a:r>
            <a:r>
              <a:rPr lang="en-US" altLang="zh-CN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&gt;10kW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7235511" y="4596063"/>
            <a:ext cx="4767537" cy="1322926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en-US" altLang="zh-CN" sz="2000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Ultra-Large 2K </a:t>
            </a:r>
            <a:r>
              <a:rPr lang="en-US" altLang="zh-CN" sz="2000" b="1" kern="0" dirty="0" err="1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Cryo</a:t>
            </a:r>
            <a:r>
              <a:rPr lang="en-US" altLang="zh-CN" sz="2000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Refrigerator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en-US" altLang="zh-CN" sz="2000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Ultra-Large Hydrogen Liquefier</a:t>
            </a:r>
          </a:p>
          <a:p>
            <a:pPr marL="285750" indent="-285750">
              <a:lnSpc>
                <a:spcPct val="120000"/>
              </a:lnSpc>
              <a:spcBef>
                <a:spcPts val="600"/>
              </a:spcBef>
              <a:buFont typeface="Wingdings" pitchFamily="2" charset="2"/>
              <a:buChar char="Ø"/>
              <a:defRPr/>
            </a:pPr>
            <a:r>
              <a:rPr lang="en-US" altLang="zh-CN" sz="2000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Ultra-Large Helium Liquefier</a:t>
            </a:r>
          </a:p>
        </p:txBody>
      </p:sp>
      <p:sp>
        <p:nvSpPr>
          <p:cNvPr id="3" name="Rectangle 61">
            <a:extLst>
              <a:ext uri="{FF2B5EF4-FFF2-40B4-BE49-F238E27FC236}">
                <a16:creationId xmlns:a16="http://schemas.microsoft.com/office/drawing/2014/main" id="{C38CC8BC-F4C7-1C43-B3BA-F86B739A3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8053" y="5054890"/>
            <a:ext cx="2370627" cy="5118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anchor="ctr">
            <a:spAutoFit/>
          </a:bodyPr>
          <a:lstStyle>
            <a:lvl1pPr marL="268288" indent="-268288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buClr>
                <a:srgbClr val="000099"/>
              </a:buClr>
            </a:pPr>
            <a:r>
              <a:rPr lang="en-US" altLang="zh-CN" sz="2400" b="1" kern="0" dirty="0">
                <a:latin typeface="微软雅黑" pitchFamily="34" charset="-122"/>
                <a:ea typeface="微软雅黑" pitchFamily="34" charset="-122"/>
              </a:rPr>
              <a:t>Typical Type </a:t>
            </a:r>
            <a:endParaRPr lang="en-US" altLang="zh-CN" sz="28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61">
            <a:extLst>
              <a:ext uri="{FF2B5EF4-FFF2-40B4-BE49-F238E27FC236}">
                <a16:creationId xmlns:a16="http://schemas.microsoft.com/office/drawing/2014/main" id="{1702E1C2-FAA3-2390-C9A8-A8AE539BA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820" y="1068109"/>
            <a:ext cx="3470438" cy="5118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anchor="ctr">
            <a:spAutoFit/>
          </a:bodyPr>
          <a:lstStyle>
            <a:lvl1pPr marL="268288" indent="-268288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buClr>
                <a:srgbClr val="000099"/>
              </a:buClr>
            </a:pPr>
            <a:r>
              <a:rPr lang="en-US" altLang="zh-CN" sz="2400" b="1" kern="0" dirty="0">
                <a:latin typeface="微软雅黑" pitchFamily="34" charset="-122"/>
                <a:ea typeface="微软雅黑" pitchFamily="34" charset="-122"/>
              </a:rPr>
              <a:t>Scale Classification</a:t>
            </a:r>
            <a:endParaRPr lang="en-US" altLang="zh-CN" sz="28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0857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BB54A2B-C842-F98E-DBAD-BD24062710FA}"/>
              </a:ext>
            </a:extLst>
          </p:cNvPr>
          <p:cNvSpPr/>
          <p:nvPr/>
        </p:nvSpPr>
        <p:spPr>
          <a:xfrm>
            <a:off x="842882" y="81932"/>
            <a:ext cx="87815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Development journey of</a:t>
            </a: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CP</a:t>
            </a: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at</a:t>
            </a:r>
            <a:r>
              <a:rPr lang="zh-CN" altLang="en-US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TIPC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燕尾形箭头 5">
            <a:extLst>
              <a:ext uri="{FF2B5EF4-FFF2-40B4-BE49-F238E27FC236}">
                <a16:creationId xmlns:a16="http://schemas.microsoft.com/office/drawing/2014/main" id="{8336E9F7-C5DB-8E31-8F1B-425BE6206573}"/>
              </a:ext>
            </a:extLst>
          </p:cNvPr>
          <p:cNvSpPr/>
          <p:nvPr/>
        </p:nvSpPr>
        <p:spPr>
          <a:xfrm>
            <a:off x="222413" y="2893374"/>
            <a:ext cx="11737304" cy="1152127"/>
          </a:xfrm>
          <a:prstGeom prst="notchedRightArrow">
            <a:avLst/>
          </a:prstGeom>
          <a:solidFill>
            <a:srgbClr val="0070C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 sz="2400" dirty="0"/>
          </a:p>
        </p:txBody>
      </p:sp>
      <p:sp>
        <p:nvSpPr>
          <p:cNvPr id="4" name="任意多边形 6">
            <a:extLst>
              <a:ext uri="{FF2B5EF4-FFF2-40B4-BE49-F238E27FC236}">
                <a16:creationId xmlns:a16="http://schemas.microsoft.com/office/drawing/2014/main" id="{C7D65609-AF90-2FC2-9BC7-D94118928C57}"/>
              </a:ext>
            </a:extLst>
          </p:cNvPr>
          <p:cNvSpPr/>
          <p:nvPr/>
        </p:nvSpPr>
        <p:spPr>
          <a:xfrm>
            <a:off x="2928594" y="4694519"/>
            <a:ext cx="1725773" cy="729414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/>
            <a:r>
              <a:rPr lang="en-US" alt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2kW@20K</a:t>
            </a:r>
          </a:p>
          <a:p>
            <a:pPr lvl="0" algn="ctr" defTabSz="488950"/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Helium CR</a:t>
            </a: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5" name="任意多边形 7">
            <a:extLst>
              <a:ext uri="{FF2B5EF4-FFF2-40B4-BE49-F238E27FC236}">
                <a16:creationId xmlns:a16="http://schemas.microsoft.com/office/drawing/2014/main" id="{0E4B0E72-5A93-B3F0-B0C0-D4843D50FB0F}"/>
              </a:ext>
            </a:extLst>
          </p:cNvPr>
          <p:cNvSpPr/>
          <p:nvPr/>
        </p:nvSpPr>
        <p:spPr>
          <a:xfrm>
            <a:off x="2083188" y="1399095"/>
            <a:ext cx="1897280" cy="877777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Start to develop Helium CP System</a:t>
            </a:r>
          </a:p>
        </p:txBody>
      </p:sp>
      <p:sp>
        <p:nvSpPr>
          <p:cNvPr id="6" name="任意多边形 8">
            <a:extLst>
              <a:ext uri="{FF2B5EF4-FFF2-40B4-BE49-F238E27FC236}">
                <a16:creationId xmlns:a16="http://schemas.microsoft.com/office/drawing/2014/main" id="{06EDEA05-FBBD-613B-6B95-1CB9C6B8AA19}"/>
              </a:ext>
            </a:extLst>
          </p:cNvPr>
          <p:cNvSpPr/>
          <p:nvPr/>
        </p:nvSpPr>
        <p:spPr>
          <a:xfrm>
            <a:off x="7247865" y="4696460"/>
            <a:ext cx="1620180" cy="682645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/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250W@4.5K</a:t>
            </a:r>
          </a:p>
          <a:p>
            <a:pPr lvl="0" algn="ctr" defTabSz="488950"/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Helium CR</a:t>
            </a:r>
            <a:endParaRPr lang="zh-CN" altLang="en-US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任意多边形 9">
            <a:extLst>
              <a:ext uri="{FF2B5EF4-FFF2-40B4-BE49-F238E27FC236}">
                <a16:creationId xmlns:a16="http://schemas.microsoft.com/office/drawing/2014/main" id="{D6696D58-E40D-70B1-F099-5C3E633D6231}"/>
              </a:ext>
            </a:extLst>
          </p:cNvPr>
          <p:cNvSpPr/>
          <p:nvPr/>
        </p:nvSpPr>
        <p:spPr>
          <a:xfrm>
            <a:off x="7527826" y="1610954"/>
            <a:ext cx="1620180" cy="665918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algn="ctr" defTabSz="488950"/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200W@4.5K</a:t>
            </a:r>
          </a:p>
          <a:p>
            <a:pPr algn="ctr" defTabSz="488950"/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Helium CR</a:t>
            </a: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575E27F2-14B8-9093-FB9B-C7F65474F405}"/>
              </a:ext>
            </a:extLst>
          </p:cNvPr>
          <p:cNvSpPr/>
          <p:nvPr/>
        </p:nvSpPr>
        <p:spPr>
          <a:xfrm>
            <a:off x="1768213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4" name="文本框 25">
            <a:extLst>
              <a:ext uri="{FF2B5EF4-FFF2-40B4-BE49-F238E27FC236}">
                <a16:creationId xmlns:a16="http://schemas.microsoft.com/office/drawing/2014/main" id="{7E85043F-7435-1453-DF16-CBA21E7DE5F3}"/>
              </a:ext>
            </a:extLst>
          </p:cNvPr>
          <p:cNvSpPr txBox="1"/>
          <p:nvPr/>
        </p:nvSpPr>
        <p:spPr>
          <a:xfrm>
            <a:off x="1721659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1976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82C1063D-1E6C-1875-09DD-58665560A4C0}"/>
              </a:ext>
            </a:extLst>
          </p:cNvPr>
          <p:cNvSpPr/>
          <p:nvPr/>
        </p:nvSpPr>
        <p:spPr>
          <a:xfrm>
            <a:off x="2585420" y="3438801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3F64074B-9646-E31B-53AA-7AF72E2916B1}"/>
              </a:ext>
            </a:extLst>
          </p:cNvPr>
          <p:cNvCxnSpPr>
            <a:cxnSpLocks/>
          </p:cNvCxnSpPr>
          <p:nvPr/>
        </p:nvCxnSpPr>
        <p:spPr>
          <a:xfrm flipH="1">
            <a:off x="1787139" y="3766305"/>
            <a:ext cx="341041" cy="934940"/>
          </a:xfrm>
          <a:prstGeom prst="line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62667690-6A08-0727-604F-2730D2962082}"/>
              </a:ext>
            </a:extLst>
          </p:cNvPr>
          <p:cNvCxnSpPr>
            <a:cxnSpLocks/>
          </p:cNvCxnSpPr>
          <p:nvPr/>
        </p:nvCxnSpPr>
        <p:spPr>
          <a:xfrm>
            <a:off x="3024992" y="2276872"/>
            <a:ext cx="307697" cy="885075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61AE40CD-B720-9A46-E2F0-80B1BD4D2697}"/>
              </a:ext>
            </a:extLst>
          </p:cNvPr>
          <p:cNvCxnSpPr>
            <a:cxnSpLocks/>
          </p:cNvCxnSpPr>
          <p:nvPr/>
        </p:nvCxnSpPr>
        <p:spPr>
          <a:xfrm>
            <a:off x="4953066" y="2276872"/>
            <a:ext cx="133307" cy="889287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3CBCE371-C878-A1E5-4867-E107A71E1D53}"/>
              </a:ext>
            </a:extLst>
          </p:cNvPr>
          <p:cNvCxnSpPr>
            <a:cxnSpLocks/>
          </p:cNvCxnSpPr>
          <p:nvPr/>
        </p:nvCxnSpPr>
        <p:spPr>
          <a:xfrm flipH="1">
            <a:off x="3763414" y="3766305"/>
            <a:ext cx="502786" cy="934940"/>
          </a:xfrm>
          <a:prstGeom prst="line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8D8D236-6FBD-A66E-7696-45E81E9B401B}"/>
              </a:ext>
            </a:extLst>
          </p:cNvPr>
          <p:cNvCxnSpPr>
            <a:cxnSpLocks/>
          </p:cNvCxnSpPr>
          <p:nvPr/>
        </p:nvCxnSpPr>
        <p:spPr>
          <a:xfrm flipH="1">
            <a:off x="5736637" y="3766305"/>
            <a:ext cx="252861" cy="934940"/>
          </a:xfrm>
          <a:prstGeom prst="line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08D89830-6F4D-7C42-3D9B-8D493835D2A0}"/>
              </a:ext>
            </a:extLst>
          </p:cNvPr>
          <p:cNvCxnSpPr>
            <a:cxnSpLocks/>
          </p:cNvCxnSpPr>
          <p:nvPr/>
        </p:nvCxnSpPr>
        <p:spPr>
          <a:xfrm>
            <a:off x="6651197" y="2276872"/>
            <a:ext cx="133871" cy="889931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0E029556-E030-E350-CF82-FD727212DE0C}"/>
              </a:ext>
            </a:extLst>
          </p:cNvPr>
          <p:cNvCxnSpPr>
            <a:cxnSpLocks/>
          </p:cNvCxnSpPr>
          <p:nvPr/>
        </p:nvCxnSpPr>
        <p:spPr>
          <a:xfrm>
            <a:off x="8320942" y="2265789"/>
            <a:ext cx="383238" cy="901014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871C7D20-8838-6746-DEBA-B4E53F75424B}"/>
              </a:ext>
            </a:extLst>
          </p:cNvPr>
          <p:cNvCxnSpPr>
            <a:cxnSpLocks/>
          </p:cNvCxnSpPr>
          <p:nvPr/>
        </p:nvCxnSpPr>
        <p:spPr>
          <a:xfrm>
            <a:off x="7792098" y="3766305"/>
            <a:ext cx="302248" cy="857733"/>
          </a:xfrm>
          <a:prstGeom prst="line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id="{DC18E923-A567-1BB6-4E4F-DA85AC0C2454}"/>
              </a:ext>
            </a:extLst>
          </p:cNvPr>
          <p:cNvCxnSpPr>
            <a:cxnSpLocks/>
          </p:cNvCxnSpPr>
          <p:nvPr/>
        </p:nvCxnSpPr>
        <p:spPr>
          <a:xfrm>
            <a:off x="10324557" y="2287956"/>
            <a:ext cx="294859" cy="898664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0A4E86CE-BB34-FC73-A1EF-D254756A44CC}"/>
              </a:ext>
            </a:extLst>
          </p:cNvPr>
          <p:cNvCxnSpPr>
            <a:cxnSpLocks/>
          </p:cNvCxnSpPr>
          <p:nvPr/>
        </p:nvCxnSpPr>
        <p:spPr>
          <a:xfrm>
            <a:off x="9687691" y="3766305"/>
            <a:ext cx="821282" cy="934940"/>
          </a:xfrm>
          <a:prstGeom prst="line">
            <a:avLst/>
          </a:prstGeom>
          <a:ln w="19050">
            <a:solidFill>
              <a:srgbClr val="FF00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椭圆 42">
            <a:extLst>
              <a:ext uri="{FF2B5EF4-FFF2-40B4-BE49-F238E27FC236}">
                <a16:creationId xmlns:a16="http://schemas.microsoft.com/office/drawing/2014/main" id="{70DA4B1C-1569-7CE9-EA18-1967FE0F0B96}"/>
              </a:ext>
            </a:extLst>
          </p:cNvPr>
          <p:cNvSpPr/>
          <p:nvPr/>
        </p:nvSpPr>
        <p:spPr>
          <a:xfrm>
            <a:off x="3024992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44" name="文本框 25">
            <a:extLst>
              <a:ext uri="{FF2B5EF4-FFF2-40B4-BE49-F238E27FC236}">
                <a16:creationId xmlns:a16="http://schemas.microsoft.com/office/drawing/2014/main" id="{A63E47F8-89C0-5E77-A7CC-59695C99A3FD}"/>
              </a:ext>
            </a:extLst>
          </p:cNvPr>
          <p:cNvSpPr txBox="1"/>
          <p:nvPr/>
        </p:nvSpPr>
        <p:spPr>
          <a:xfrm>
            <a:off x="2978438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2009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05969E3E-F2FA-C6D8-CBB3-049D9851A22C}"/>
              </a:ext>
            </a:extLst>
          </p:cNvPr>
          <p:cNvSpPr/>
          <p:nvPr/>
        </p:nvSpPr>
        <p:spPr>
          <a:xfrm>
            <a:off x="3889088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46" name="文本框 25">
            <a:extLst>
              <a:ext uri="{FF2B5EF4-FFF2-40B4-BE49-F238E27FC236}">
                <a16:creationId xmlns:a16="http://schemas.microsoft.com/office/drawing/2014/main" id="{B5EF333C-274A-D3A8-032B-AEF08E8B6648}"/>
              </a:ext>
            </a:extLst>
          </p:cNvPr>
          <p:cNvSpPr txBox="1"/>
          <p:nvPr/>
        </p:nvSpPr>
        <p:spPr>
          <a:xfrm>
            <a:off x="3842534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E0940C32-1097-A9CF-D4E5-D898D5CE8B1A}"/>
              </a:ext>
            </a:extLst>
          </p:cNvPr>
          <p:cNvSpPr/>
          <p:nvPr/>
        </p:nvSpPr>
        <p:spPr>
          <a:xfrm>
            <a:off x="4753184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48" name="文本框 25">
            <a:extLst>
              <a:ext uri="{FF2B5EF4-FFF2-40B4-BE49-F238E27FC236}">
                <a16:creationId xmlns:a16="http://schemas.microsoft.com/office/drawing/2014/main" id="{D3F7C625-2755-212B-B37D-3A66AF2985CD}"/>
              </a:ext>
            </a:extLst>
          </p:cNvPr>
          <p:cNvSpPr txBox="1"/>
          <p:nvPr/>
        </p:nvSpPr>
        <p:spPr>
          <a:xfrm>
            <a:off x="4706630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2BE962BB-879B-4DB7-F9DB-3A8CE6152397}"/>
              </a:ext>
            </a:extLst>
          </p:cNvPr>
          <p:cNvSpPr/>
          <p:nvPr/>
        </p:nvSpPr>
        <p:spPr>
          <a:xfrm>
            <a:off x="5617280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0" name="文本框 25">
            <a:extLst>
              <a:ext uri="{FF2B5EF4-FFF2-40B4-BE49-F238E27FC236}">
                <a16:creationId xmlns:a16="http://schemas.microsoft.com/office/drawing/2014/main" id="{3E7529F3-9084-903D-942E-864E76D1712E}"/>
              </a:ext>
            </a:extLst>
          </p:cNvPr>
          <p:cNvSpPr txBox="1"/>
          <p:nvPr/>
        </p:nvSpPr>
        <p:spPr>
          <a:xfrm>
            <a:off x="5570726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BB5C9925-E95A-DE85-0DC6-B5F120CD9EFD}"/>
              </a:ext>
            </a:extLst>
          </p:cNvPr>
          <p:cNvSpPr/>
          <p:nvPr/>
        </p:nvSpPr>
        <p:spPr>
          <a:xfrm>
            <a:off x="6481376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2" name="文本框 25">
            <a:extLst>
              <a:ext uri="{FF2B5EF4-FFF2-40B4-BE49-F238E27FC236}">
                <a16:creationId xmlns:a16="http://schemas.microsoft.com/office/drawing/2014/main" id="{FD4891EA-B8A9-A743-8181-438813B1E5E4}"/>
              </a:ext>
            </a:extLst>
          </p:cNvPr>
          <p:cNvSpPr txBox="1"/>
          <p:nvPr/>
        </p:nvSpPr>
        <p:spPr>
          <a:xfrm>
            <a:off x="6434822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BC3C1DBC-CB14-692E-789E-EC78C571ACE0}"/>
              </a:ext>
            </a:extLst>
          </p:cNvPr>
          <p:cNvSpPr/>
          <p:nvPr/>
        </p:nvSpPr>
        <p:spPr>
          <a:xfrm>
            <a:off x="7417480" y="3181406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4" name="文本框 25">
            <a:extLst>
              <a:ext uri="{FF2B5EF4-FFF2-40B4-BE49-F238E27FC236}">
                <a16:creationId xmlns:a16="http://schemas.microsoft.com/office/drawing/2014/main" id="{469C73A1-E53F-628C-7E6D-6C50E30936C6}"/>
              </a:ext>
            </a:extLst>
          </p:cNvPr>
          <p:cNvSpPr txBox="1"/>
          <p:nvPr/>
        </p:nvSpPr>
        <p:spPr>
          <a:xfrm>
            <a:off x="7370926" y="3277310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2017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11A3692E-914C-3A03-CA5F-EE1B364E5744}"/>
              </a:ext>
            </a:extLst>
          </p:cNvPr>
          <p:cNvSpPr/>
          <p:nvPr/>
        </p:nvSpPr>
        <p:spPr>
          <a:xfrm>
            <a:off x="8384470" y="3166159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6" name="文本框 25">
            <a:extLst>
              <a:ext uri="{FF2B5EF4-FFF2-40B4-BE49-F238E27FC236}">
                <a16:creationId xmlns:a16="http://schemas.microsoft.com/office/drawing/2014/main" id="{CCB45EAC-2ABF-3D1F-8252-C8466437D1DC}"/>
              </a:ext>
            </a:extLst>
          </p:cNvPr>
          <p:cNvSpPr txBox="1"/>
          <p:nvPr/>
        </p:nvSpPr>
        <p:spPr>
          <a:xfrm>
            <a:off x="8337916" y="3262063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2018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BE496E1E-9E82-0659-40D5-D7FF8F4273C4}"/>
              </a:ext>
            </a:extLst>
          </p:cNvPr>
          <p:cNvSpPr/>
          <p:nvPr/>
        </p:nvSpPr>
        <p:spPr>
          <a:xfrm>
            <a:off x="9298870" y="3190241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58" name="文本框 25">
            <a:extLst>
              <a:ext uri="{FF2B5EF4-FFF2-40B4-BE49-F238E27FC236}">
                <a16:creationId xmlns:a16="http://schemas.microsoft.com/office/drawing/2014/main" id="{F1D175B9-57F3-2E8F-7765-3E272115BCA2}"/>
              </a:ext>
            </a:extLst>
          </p:cNvPr>
          <p:cNvSpPr txBox="1"/>
          <p:nvPr/>
        </p:nvSpPr>
        <p:spPr>
          <a:xfrm>
            <a:off x="9252316" y="3286145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2020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7C18B497-D4FD-8FC1-82D3-97A87F0CD445}"/>
              </a:ext>
            </a:extLst>
          </p:cNvPr>
          <p:cNvSpPr/>
          <p:nvPr/>
        </p:nvSpPr>
        <p:spPr>
          <a:xfrm>
            <a:off x="10267936" y="3186620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60" name="文本框 25">
            <a:extLst>
              <a:ext uri="{FF2B5EF4-FFF2-40B4-BE49-F238E27FC236}">
                <a16:creationId xmlns:a16="http://schemas.microsoft.com/office/drawing/2014/main" id="{D8C69251-A1A5-57A5-CE98-867E4B601657}"/>
              </a:ext>
            </a:extLst>
          </p:cNvPr>
          <p:cNvSpPr txBox="1"/>
          <p:nvPr/>
        </p:nvSpPr>
        <p:spPr>
          <a:xfrm>
            <a:off x="10221382" y="3282524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2021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任意多边形 50">
            <a:extLst>
              <a:ext uri="{FF2B5EF4-FFF2-40B4-BE49-F238E27FC236}">
                <a16:creationId xmlns:a16="http://schemas.microsoft.com/office/drawing/2014/main" id="{E216FE18-EE50-99AA-4EF9-0058A0710D2D}"/>
              </a:ext>
            </a:extLst>
          </p:cNvPr>
          <p:cNvSpPr/>
          <p:nvPr/>
        </p:nvSpPr>
        <p:spPr>
          <a:xfrm>
            <a:off x="4042468" y="1650004"/>
            <a:ext cx="1855432" cy="626868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>
              <a:spcAft>
                <a:spcPts val="0"/>
              </a:spcAft>
            </a:pPr>
            <a:r>
              <a:rPr lang="en-US" altLang="en-US" b="1" kern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40L/h </a:t>
            </a:r>
            <a:r>
              <a:rPr lang="en-US" altLang="zh-CN" b="1" kern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Helium Liquefier A</a:t>
            </a:r>
            <a:endParaRPr lang="en-US" altLang="en-US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0" name="任意多边形 51">
            <a:extLst>
              <a:ext uri="{FF2B5EF4-FFF2-40B4-BE49-F238E27FC236}">
                <a16:creationId xmlns:a16="http://schemas.microsoft.com/office/drawing/2014/main" id="{6557E6A2-324A-6641-8BE5-AC3C98040ABC}"/>
              </a:ext>
            </a:extLst>
          </p:cNvPr>
          <p:cNvSpPr/>
          <p:nvPr/>
        </p:nvSpPr>
        <p:spPr>
          <a:xfrm>
            <a:off x="9249806" y="1340768"/>
            <a:ext cx="2096252" cy="947188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>
              <a:spcAft>
                <a:spcPts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Start to develop</a:t>
            </a:r>
          </a:p>
          <a:p>
            <a:pPr algn="ctr" defTabSz="488950"/>
            <a:r>
              <a:rPr lang="en-US" altLang="zh-CN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ULCP</a:t>
            </a:r>
            <a:endParaRPr lang="en-US" altLang="en-US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0" algn="ctr" defTabSz="488950">
              <a:spcAft>
                <a:spcPts val="0"/>
              </a:spcAft>
            </a:pPr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&gt;10kW@4.5K </a:t>
            </a:r>
          </a:p>
        </p:txBody>
      </p:sp>
      <p:sp>
        <p:nvSpPr>
          <p:cNvPr id="71" name="任意多边形 52">
            <a:extLst>
              <a:ext uri="{FF2B5EF4-FFF2-40B4-BE49-F238E27FC236}">
                <a16:creationId xmlns:a16="http://schemas.microsoft.com/office/drawing/2014/main" id="{94754D01-F08F-35EF-0A72-EF039108C9DB}"/>
              </a:ext>
            </a:extLst>
          </p:cNvPr>
          <p:cNvSpPr/>
          <p:nvPr/>
        </p:nvSpPr>
        <p:spPr>
          <a:xfrm>
            <a:off x="9118346" y="4705665"/>
            <a:ext cx="2781255" cy="711079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algn="ctr" defTabSz="488950"/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2.5kW@4.5K/500W@2K</a:t>
            </a:r>
          </a:p>
          <a:p>
            <a:pPr algn="ctr" defTabSz="488950"/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Helium CR</a:t>
            </a:r>
            <a:endParaRPr lang="en-US" altLang="en-US" sz="1600" b="1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75" name="椭圆 74">
            <a:extLst>
              <a:ext uri="{FF2B5EF4-FFF2-40B4-BE49-F238E27FC236}">
                <a16:creationId xmlns:a16="http://schemas.microsoft.com/office/drawing/2014/main" id="{BB3175CE-7077-8F4C-6FE3-CA560ACB0848}"/>
              </a:ext>
            </a:extLst>
          </p:cNvPr>
          <p:cNvSpPr/>
          <p:nvPr/>
        </p:nvSpPr>
        <p:spPr>
          <a:xfrm>
            <a:off x="484991" y="3170268"/>
            <a:ext cx="702961" cy="576064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6" name="文本框 25">
            <a:extLst>
              <a:ext uri="{FF2B5EF4-FFF2-40B4-BE49-F238E27FC236}">
                <a16:creationId xmlns:a16="http://schemas.microsoft.com/office/drawing/2014/main" id="{054B4BCD-C955-738E-DF2D-A67C17BF4F80}"/>
              </a:ext>
            </a:extLst>
          </p:cNvPr>
          <p:cNvSpPr txBox="1"/>
          <p:nvPr/>
        </p:nvSpPr>
        <p:spPr>
          <a:xfrm>
            <a:off x="458421" y="3246699"/>
            <a:ext cx="813043" cy="43088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1959</a:t>
            </a:r>
            <a:endParaRPr lang="zh-CN" altLang="en-US" sz="2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椭圆 76">
            <a:extLst>
              <a:ext uri="{FF2B5EF4-FFF2-40B4-BE49-F238E27FC236}">
                <a16:creationId xmlns:a16="http://schemas.microsoft.com/office/drawing/2014/main" id="{52445036-21DF-6AD7-93D4-919268456BE3}"/>
              </a:ext>
            </a:extLst>
          </p:cNvPr>
          <p:cNvSpPr/>
          <p:nvPr/>
        </p:nvSpPr>
        <p:spPr>
          <a:xfrm>
            <a:off x="2738274" y="3438782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8" name="椭圆 77">
            <a:extLst>
              <a:ext uri="{FF2B5EF4-FFF2-40B4-BE49-F238E27FC236}">
                <a16:creationId xmlns:a16="http://schemas.microsoft.com/office/drawing/2014/main" id="{8155BF18-B9F0-6039-B40C-793BC3FB673C}"/>
              </a:ext>
            </a:extLst>
          </p:cNvPr>
          <p:cNvSpPr/>
          <p:nvPr/>
        </p:nvSpPr>
        <p:spPr>
          <a:xfrm>
            <a:off x="2882290" y="3438801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79" name="椭圆 78">
            <a:extLst>
              <a:ext uri="{FF2B5EF4-FFF2-40B4-BE49-F238E27FC236}">
                <a16:creationId xmlns:a16="http://schemas.microsoft.com/office/drawing/2014/main" id="{A5580AD1-EA5A-FA34-0AB9-9BC61DB91E5C}"/>
              </a:ext>
            </a:extLst>
          </p:cNvPr>
          <p:cNvSpPr/>
          <p:nvPr/>
        </p:nvSpPr>
        <p:spPr>
          <a:xfrm>
            <a:off x="1289276" y="3427663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80" name="椭圆 79">
            <a:extLst>
              <a:ext uri="{FF2B5EF4-FFF2-40B4-BE49-F238E27FC236}">
                <a16:creationId xmlns:a16="http://schemas.microsoft.com/office/drawing/2014/main" id="{4A8CA09B-5423-02E4-F6CF-134D8EACC4CB}"/>
              </a:ext>
            </a:extLst>
          </p:cNvPr>
          <p:cNvSpPr/>
          <p:nvPr/>
        </p:nvSpPr>
        <p:spPr>
          <a:xfrm>
            <a:off x="1442130" y="3427644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81" name="椭圆 80">
            <a:extLst>
              <a:ext uri="{FF2B5EF4-FFF2-40B4-BE49-F238E27FC236}">
                <a16:creationId xmlns:a16="http://schemas.microsoft.com/office/drawing/2014/main" id="{C3F09501-7082-1612-E277-429C55D52C59}"/>
              </a:ext>
            </a:extLst>
          </p:cNvPr>
          <p:cNvSpPr/>
          <p:nvPr/>
        </p:nvSpPr>
        <p:spPr>
          <a:xfrm>
            <a:off x="1586146" y="3427663"/>
            <a:ext cx="76427" cy="102645"/>
          </a:xfrm>
          <a:prstGeom prst="ellipse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82" name="任意多边形 63">
            <a:extLst>
              <a:ext uri="{FF2B5EF4-FFF2-40B4-BE49-F238E27FC236}">
                <a16:creationId xmlns:a16="http://schemas.microsoft.com/office/drawing/2014/main" id="{0E253B78-4E73-44E9-BE35-1AF79CBC626D}"/>
              </a:ext>
            </a:extLst>
          </p:cNvPr>
          <p:cNvSpPr/>
          <p:nvPr/>
        </p:nvSpPr>
        <p:spPr>
          <a:xfrm>
            <a:off x="265390" y="1689559"/>
            <a:ext cx="1897280" cy="587313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>
              <a:lnSpc>
                <a:spcPct val="90000"/>
              </a:lnSpc>
              <a:spcAft>
                <a:spcPct val="35000"/>
              </a:spcAft>
            </a:pP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Piston helium expander</a:t>
            </a:r>
          </a:p>
        </p:txBody>
      </p:sp>
      <p:cxnSp>
        <p:nvCxnSpPr>
          <p:cNvPr id="83" name="直接连接符 82">
            <a:extLst>
              <a:ext uri="{FF2B5EF4-FFF2-40B4-BE49-F238E27FC236}">
                <a16:creationId xmlns:a16="http://schemas.microsoft.com/office/drawing/2014/main" id="{7E93F2F5-AF92-B2ED-C29C-7C4BB7A4B8FC}"/>
              </a:ext>
            </a:extLst>
          </p:cNvPr>
          <p:cNvCxnSpPr>
            <a:cxnSpLocks/>
            <a:endCxn id="75" idx="0"/>
          </p:cNvCxnSpPr>
          <p:nvPr/>
        </p:nvCxnSpPr>
        <p:spPr>
          <a:xfrm flipH="1">
            <a:off x="836472" y="2287955"/>
            <a:ext cx="374376" cy="882313"/>
          </a:xfrm>
          <a:prstGeom prst="line">
            <a:avLst/>
          </a:prstGeom>
          <a:ln w="19050">
            <a:solidFill>
              <a:srgbClr val="FF0000"/>
            </a:solidFill>
            <a:head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任意多边形 63">
            <a:extLst>
              <a:ext uri="{FF2B5EF4-FFF2-40B4-BE49-F238E27FC236}">
                <a16:creationId xmlns:a16="http://schemas.microsoft.com/office/drawing/2014/main" id="{1EC2AB5E-D2B3-C4B5-1B6E-2931D79DF0BF}"/>
              </a:ext>
            </a:extLst>
          </p:cNvPr>
          <p:cNvSpPr/>
          <p:nvPr/>
        </p:nvSpPr>
        <p:spPr>
          <a:xfrm>
            <a:off x="864867" y="4701245"/>
            <a:ext cx="1897280" cy="719921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/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Turbo helium expander</a:t>
            </a:r>
          </a:p>
        </p:txBody>
      </p:sp>
      <p:sp>
        <p:nvSpPr>
          <p:cNvPr id="95" name="任意多边形 6">
            <a:extLst>
              <a:ext uri="{FF2B5EF4-FFF2-40B4-BE49-F238E27FC236}">
                <a16:creationId xmlns:a16="http://schemas.microsoft.com/office/drawing/2014/main" id="{D9DABC22-0038-08E4-1D1D-BBE4F7B4870A}"/>
              </a:ext>
            </a:extLst>
          </p:cNvPr>
          <p:cNvSpPr/>
          <p:nvPr/>
        </p:nvSpPr>
        <p:spPr>
          <a:xfrm>
            <a:off x="4860595" y="4704123"/>
            <a:ext cx="1725773" cy="729414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  <a:noFill/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/>
            <a:r>
              <a:rPr lang="en-US" alt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itchFamily="34" charset="0"/>
              </a:rPr>
              <a:t>10kW@20K</a:t>
            </a:r>
          </a:p>
          <a:p>
            <a:pPr lvl="0" algn="ctr" defTabSz="488950"/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Helium CR</a:t>
            </a: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07" name="任意多边形 50">
            <a:extLst>
              <a:ext uri="{FF2B5EF4-FFF2-40B4-BE49-F238E27FC236}">
                <a16:creationId xmlns:a16="http://schemas.microsoft.com/office/drawing/2014/main" id="{D842A553-C9B6-84D3-9C97-1B08B04F0ECC}"/>
              </a:ext>
            </a:extLst>
          </p:cNvPr>
          <p:cNvSpPr/>
          <p:nvPr/>
        </p:nvSpPr>
        <p:spPr>
          <a:xfrm>
            <a:off x="5723481" y="1650004"/>
            <a:ext cx="1855432" cy="626868"/>
          </a:xfrm>
          <a:custGeom>
            <a:avLst/>
            <a:gdLst>
              <a:gd name="connsiteX0" fmla="*/ 0 w 1225571"/>
              <a:gd name="connsiteY0" fmla="*/ 0 h 2057164"/>
              <a:gd name="connsiteX1" fmla="*/ 1225571 w 1225571"/>
              <a:gd name="connsiteY1" fmla="*/ 0 h 2057164"/>
              <a:gd name="connsiteX2" fmla="*/ 1225571 w 1225571"/>
              <a:gd name="connsiteY2" fmla="*/ 2057164 h 2057164"/>
              <a:gd name="connsiteX3" fmla="*/ 0 w 1225571"/>
              <a:gd name="connsiteY3" fmla="*/ 2057164 h 2057164"/>
              <a:gd name="connsiteX4" fmla="*/ 0 w 1225571"/>
              <a:gd name="connsiteY4" fmla="*/ 0 h 2057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5571" h="2057164">
                <a:moveTo>
                  <a:pt x="0" y="0"/>
                </a:moveTo>
                <a:lnTo>
                  <a:pt x="1225571" y="0"/>
                </a:lnTo>
                <a:lnTo>
                  <a:pt x="1225571" y="2057164"/>
                </a:lnTo>
                <a:lnTo>
                  <a:pt x="0" y="205716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000" tIns="72000" rIns="36000" bIns="72000" numCol="1" spcCol="1270" anchor="t" anchorCtr="0">
            <a:noAutofit/>
          </a:bodyPr>
          <a:lstStyle/>
          <a:p>
            <a:pPr lvl="0" algn="ctr" defTabSz="488950">
              <a:spcAft>
                <a:spcPts val="0"/>
              </a:spcAft>
            </a:pPr>
            <a:r>
              <a:rPr lang="en-US" altLang="en-US" b="1" kern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40L/h </a:t>
            </a:r>
            <a:r>
              <a:rPr lang="en-US" altLang="zh-CN" b="1" kern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Helium Liquefier B</a:t>
            </a:r>
            <a:endParaRPr lang="en-US" altLang="en-US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03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9BE85939-C0AB-45AD-911F-09261A0E5D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53" y="2348174"/>
            <a:ext cx="4752528" cy="2660656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 rot="20910709">
            <a:off x="287740" y="2464036"/>
            <a:ext cx="4766348" cy="1034865"/>
          </a:xfrm>
          <a:prstGeom prst="ellipse">
            <a:avLst/>
          </a:prstGeom>
          <a:solidFill>
            <a:srgbClr val="FF00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9FA77C9-57A0-4654-9E65-4C50653A41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25"/>
          <a:stretch/>
        </p:blipFill>
        <p:spPr>
          <a:xfrm>
            <a:off x="5375920" y="2159361"/>
            <a:ext cx="6287379" cy="297186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04DF2527-C4AF-4778-942C-E3BC5C807800}"/>
              </a:ext>
            </a:extLst>
          </p:cNvPr>
          <p:cNvSpPr/>
          <p:nvPr/>
        </p:nvSpPr>
        <p:spPr>
          <a:xfrm>
            <a:off x="384685" y="1032392"/>
            <a:ext cx="11422630" cy="5118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 marL="268288" indent="-268288" algn="ctr">
              <a:lnSpc>
                <a:spcPct val="125000"/>
              </a:lnSpc>
              <a:buClr>
                <a:srgbClr val="000099"/>
              </a:buClr>
            </a:pPr>
            <a:r>
              <a:rPr lang="en-US" altLang="zh-CN" sz="2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ULCPs are the indispensable core equipment for LS-Facilities</a:t>
            </a:r>
            <a:endParaRPr lang="zh-CN" altLang="en-US" sz="24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0508EBF-44D1-49BB-991B-1463A923B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685" y="5589240"/>
            <a:ext cx="11517030" cy="829138"/>
          </a:xfrm>
          <a:prstGeom prst="rect">
            <a:avLst/>
          </a:prstGeom>
          <a:solidFill>
            <a:srgbClr val="F2F2F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5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sym typeface="Symbol"/>
              </a:rPr>
              <a:t>ULCPs and their related systems usually account for 1/4 of the investment and 1/2 of the space</a:t>
            </a:r>
          </a:p>
          <a:p>
            <a:pPr marL="342900" indent="-342900" algn="just">
              <a:lnSpc>
                <a:spcPct val="1250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More and more LSF need ULCP </a:t>
            </a:r>
            <a:r>
              <a:rPr lang="zh-CN" altLang="en-US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  <a:sym typeface="Symbol"/>
              </a:rPr>
              <a:t>  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LHC</a:t>
            </a:r>
            <a:r>
              <a:rPr lang="zh-CN" altLang="en-US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ITER</a:t>
            </a:r>
            <a:r>
              <a:rPr lang="zh-CN" altLang="en-US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E-XFEL</a:t>
            </a:r>
            <a:r>
              <a:rPr lang="en-US" altLang="zh-CN" sz="1600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, ESS</a:t>
            </a:r>
            <a:r>
              <a:rPr lang="zh-CN" altLang="en-US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LCLS-II</a:t>
            </a:r>
            <a:r>
              <a:rPr lang="zh-CN" altLang="en-US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en-US" altLang="zh-CN" b="1" kern="0" dirty="0">
                <a:solidFill>
                  <a:schemeClr val="tx2"/>
                </a:solidFill>
                <a:latin typeface="微软雅黑" pitchFamily="34" charset="-122"/>
                <a:ea typeface="微软雅黑" pitchFamily="34" charset="-122"/>
              </a:rPr>
              <a:t>KSTAR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374BB3B-51B6-E35C-2BD1-DFA5127FB135}"/>
              </a:ext>
            </a:extLst>
          </p:cNvPr>
          <p:cNvSpPr/>
          <p:nvPr/>
        </p:nvSpPr>
        <p:spPr>
          <a:xfrm>
            <a:off x="860926" y="7335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Demands – LS-Facilities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026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00D1812D-2EBE-44D7-A798-C71B6545E642}"/>
              </a:ext>
            </a:extLst>
          </p:cNvPr>
          <p:cNvGrpSpPr/>
          <p:nvPr/>
        </p:nvGrpSpPr>
        <p:grpSpPr>
          <a:xfrm>
            <a:off x="6079295" y="2679246"/>
            <a:ext cx="5599921" cy="3176133"/>
            <a:chOff x="4755518" y="3140968"/>
            <a:chExt cx="3560898" cy="2188502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F5C02FB8-3E59-4EB7-931D-C33B701B97DE}"/>
                </a:ext>
              </a:extLst>
            </p:cNvPr>
            <p:cNvGrpSpPr/>
            <p:nvPr/>
          </p:nvGrpSpPr>
          <p:grpSpPr>
            <a:xfrm>
              <a:off x="4755518" y="3140968"/>
              <a:ext cx="3560898" cy="2188502"/>
              <a:chOff x="4755518" y="3140968"/>
              <a:chExt cx="3560898" cy="2188502"/>
            </a:xfrm>
          </p:grpSpPr>
          <p:pic>
            <p:nvPicPr>
              <p:cNvPr id="16" name="Picture 2">
                <a:extLst>
                  <a:ext uri="{FF2B5EF4-FFF2-40B4-BE49-F238E27FC236}">
                    <a16:creationId xmlns:a16="http://schemas.microsoft.com/office/drawing/2014/main" id="{25A03A24-9ABB-4FF8-BAC6-E3CE8D1C17A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contras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4755518" y="3140968"/>
                <a:ext cx="3560898" cy="2188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TextBox 12">
                <a:extLst>
                  <a:ext uri="{FF2B5EF4-FFF2-40B4-BE49-F238E27FC236}">
                    <a16:creationId xmlns:a16="http://schemas.microsoft.com/office/drawing/2014/main" id="{8537A034-985B-4ACE-8521-7D0DDBACB173}"/>
                  </a:ext>
                </a:extLst>
              </p:cNvPr>
              <p:cNvSpPr txBox="1"/>
              <p:nvPr/>
            </p:nvSpPr>
            <p:spPr>
              <a:xfrm>
                <a:off x="5350772" y="3890582"/>
                <a:ext cx="1602606" cy="254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rgbClr val="00009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High pressure GH</a:t>
                </a:r>
                <a:r>
                  <a:rPr lang="en-US" altLang="zh-CN" b="1" baseline="-25000" dirty="0">
                    <a:solidFill>
                      <a:srgbClr val="00009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b="1" baseline="-25000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5" name="TextBox 10">
              <a:extLst>
                <a:ext uri="{FF2B5EF4-FFF2-40B4-BE49-F238E27FC236}">
                  <a16:creationId xmlns:a16="http://schemas.microsoft.com/office/drawing/2014/main" id="{AE616A56-DD2C-4914-A0F7-AEFBF1A1C6B2}"/>
                </a:ext>
              </a:extLst>
            </p:cNvPr>
            <p:cNvSpPr txBox="1"/>
            <p:nvPr/>
          </p:nvSpPr>
          <p:spPr>
            <a:xfrm>
              <a:off x="7372632" y="4436367"/>
              <a:ext cx="378373" cy="25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b="1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LH</a:t>
              </a:r>
              <a:r>
                <a:rPr lang="en-US" altLang="zh-CN" b="1" baseline="-25000" dirty="0">
                  <a:solidFill>
                    <a:srgbClr val="00009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b="1" baseline="-25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8638FFDB-D875-4809-A51C-A9CA385F4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479376" y="3176600"/>
            <a:ext cx="5040560" cy="2937395"/>
          </a:xfrm>
          <a:prstGeom prst="rect">
            <a:avLst/>
          </a:prstGeom>
        </p:spPr>
      </p:pic>
      <p:sp>
        <p:nvSpPr>
          <p:cNvPr id="27" name="文本框 6">
            <a:extLst>
              <a:ext uri="{FF2B5EF4-FFF2-40B4-BE49-F238E27FC236}">
                <a16:creationId xmlns:a16="http://schemas.microsoft.com/office/drawing/2014/main" id="{C853131A-7BD3-44AE-AE5F-0E2091D9A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39" y="1032901"/>
            <a:ext cx="11695922" cy="1365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342900" indent="-342900" algn="just" eaLnBrk="0" hangingPunct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The bottleneck of H</a:t>
            </a:r>
            <a:r>
              <a:rPr lang="en-US" altLang="zh-CN" sz="2000" b="1" baseline="-25000" dirty="0">
                <a:latin typeface="微软雅黑" pitchFamily="34" charset="-122"/>
                <a:ea typeface="微软雅黑" pitchFamily="34" charset="-122"/>
                <a:sym typeface="+mn-lt"/>
              </a:rPr>
              <a:t>2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 energy utilization: transportation cost is too high </a:t>
            </a:r>
          </a:p>
          <a:p>
            <a:pPr marL="342900" indent="-342900" algn="just" eaLnBrk="0" hangingPunct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LH</a:t>
            </a:r>
            <a:r>
              <a:rPr lang="en-US" altLang="zh-CN" sz="2000" b="1" baseline="-25000" dirty="0">
                <a:latin typeface="微软雅黑" pitchFamily="34" charset="-122"/>
                <a:ea typeface="微软雅黑" pitchFamily="34" charset="-122"/>
                <a:sym typeface="+mn-lt"/>
              </a:rPr>
              <a:t>2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: Best means for L-distance, L-scale, L-cost and Uh-purity Storage &amp; Transportation </a:t>
            </a:r>
          </a:p>
          <a:p>
            <a:pPr marL="342900" indent="-342900" algn="just" eaLnBrk="0" hangingPunct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Industrial threshold level: 5 tons/day H</a:t>
            </a:r>
            <a:r>
              <a:rPr lang="en-US" altLang="zh-CN" sz="2000" b="1" baseline="-25000" dirty="0">
                <a:latin typeface="微软雅黑" pitchFamily="34" charset="-122"/>
                <a:ea typeface="微软雅黑" pitchFamily="34" charset="-122"/>
                <a:sym typeface="+mn-lt"/>
              </a:rPr>
              <a:t>2</a:t>
            </a:r>
            <a:r>
              <a:rPr lang="en-US" altLang="zh-CN" sz="2000" b="1" dirty="0">
                <a:latin typeface="微软雅黑" pitchFamily="34" charset="-122"/>
                <a:ea typeface="微软雅黑" pitchFamily="34" charset="-122"/>
                <a:sym typeface="+mn-lt"/>
              </a:rPr>
              <a:t> Liquefier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7F7FA99-09F1-CD8B-753F-B2F94664A728}"/>
              </a:ext>
            </a:extLst>
          </p:cNvPr>
          <p:cNvSpPr/>
          <p:nvPr/>
        </p:nvSpPr>
        <p:spPr>
          <a:xfrm>
            <a:off x="839416" y="8158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Demands – H</a:t>
            </a:r>
            <a:r>
              <a:rPr lang="en-US" altLang="zh-CN" sz="2400" b="1" baseline="-25000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Energy Utilization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CEE6C916-E6F5-B6D5-D752-65956F3A7337}"/>
              </a:ext>
            </a:extLst>
          </p:cNvPr>
          <p:cNvSpPr txBox="1"/>
          <p:nvPr/>
        </p:nvSpPr>
        <p:spPr>
          <a:xfrm>
            <a:off x="6968228" y="5855379"/>
            <a:ext cx="4079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Transportation distance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[km]</a:t>
            </a:r>
            <a:endParaRPr lang="zh-CN" altLang="en-US" sz="1600" baseline="-2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F72888F-04F5-8DF6-3200-42D61C6CA0CA}"/>
              </a:ext>
            </a:extLst>
          </p:cNvPr>
          <p:cNvSpPr txBox="1"/>
          <p:nvPr/>
        </p:nvSpPr>
        <p:spPr>
          <a:xfrm>
            <a:off x="6392034" y="2708104"/>
            <a:ext cx="523200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Economic analysis of H</a:t>
            </a:r>
            <a:r>
              <a:rPr lang="en-US" altLang="zh-CN" b="1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transportation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12">
            <a:extLst>
              <a:ext uri="{FF2B5EF4-FFF2-40B4-BE49-F238E27FC236}">
                <a16:creationId xmlns:a16="http://schemas.microsoft.com/office/drawing/2014/main" id="{35556BA9-1300-B4A3-0D64-1FE908C0D14B}"/>
              </a:ext>
            </a:extLst>
          </p:cNvPr>
          <p:cNvSpPr txBox="1"/>
          <p:nvPr/>
        </p:nvSpPr>
        <p:spPr>
          <a:xfrm rot="16200000">
            <a:off x="5091665" y="4297129"/>
            <a:ext cx="233449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Price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[CNY]</a:t>
            </a:r>
            <a:endParaRPr lang="zh-CN" altLang="en-US" sz="1600" baseline="-25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3139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0BA1DDE0-5368-401E-A02F-345913369F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26594" y="1700808"/>
            <a:ext cx="5458038" cy="3086570"/>
          </a:xfrm>
          <a:prstGeom prst="rect">
            <a:avLst/>
          </a:prstGeom>
          <a:ln w="38100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42E7FD27-8A04-4D21-BD69-230A08BA29E7}"/>
              </a:ext>
            </a:extLst>
          </p:cNvPr>
          <p:cNvSpPr/>
          <p:nvPr/>
        </p:nvSpPr>
        <p:spPr>
          <a:xfrm>
            <a:off x="6175293" y="5082086"/>
            <a:ext cx="5760640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lvl="2" algn="ctr">
              <a:spcBef>
                <a:spcPts val="0"/>
              </a:spcBef>
              <a:defRPr/>
            </a:pP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itchFamily="34" charset="0"/>
              </a:rPr>
              <a:t>ULCP is the key equipment for helium exploitation from NG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itchFamily="34" charset="0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63352" y="1124746"/>
            <a:ext cx="5328592" cy="5168688"/>
            <a:chOff x="3228669" y="4392509"/>
            <a:chExt cx="2762221" cy="2136917"/>
          </a:xfrm>
        </p:grpSpPr>
        <p:sp>
          <p:nvSpPr>
            <p:cNvPr id="20" name="圆角矩形 8"/>
            <p:cNvSpPr/>
            <p:nvPr/>
          </p:nvSpPr>
          <p:spPr>
            <a:xfrm>
              <a:off x="3228669" y="4392509"/>
              <a:ext cx="2762221" cy="300985"/>
            </a:xfrm>
            <a:prstGeom prst="rect">
              <a:avLst/>
            </a:prstGeom>
            <a:solidFill>
              <a:srgbClr val="FFFFCC"/>
            </a:solidFill>
            <a:ln w="19050">
              <a:solidFill>
                <a:srgbClr val="00206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400" b="1" kern="1200" dirty="0">
                  <a:solidFill>
                    <a:schemeClr val="accent6"/>
                  </a:solidFill>
                  <a:effectLst/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NG containing Helium or BOG</a:t>
              </a:r>
            </a:p>
          </p:txBody>
        </p:sp>
        <p:sp>
          <p:nvSpPr>
            <p:cNvPr id="21" name="圆角矩形 8"/>
            <p:cNvSpPr/>
            <p:nvPr/>
          </p:nvSpPr>
          <p:spPr>
            <a:xfrm>
              <a:off x="3303324" y="4845894"/>
              <a:ext cx="2612911" cy="300985"/>
            </a:xfrm>
            <a:prstGeom prst="rect">
              <a:avLst/>
            </a:prstGeom>
            <a:solidFill>
              <a:srgbClr val="FFFFCC"/>
            </a:solidFill>
            <a:ln w="19050">
              <a:solidFill>
                <a:srgbClr val="00206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Pretreatment</a:t>
              </a:r>
            </a:p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0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 (deacidification and dehydration)</a:t>
              </a:r>
            </a:p>
          </p:txBody>
        </p:sp>
        <p:sp>
          <p:nvSpPr>
            <p:cNvPr id="22" name="圆角矩形 8"/>
            <p:cNvSpPr/>
            <p:nvPr/>
          </p:nvSpPr>
          <p:spPr>
            <a:xfrm>
              <a:off x="3811019" y="5301208"/>
              <a:ext cx="1597522" cy="300985"/>
            </a:xfrm>
            <a:prstGeom prst="rect">
              <a:avLst/>
            </a:prstGeom>
            <a:solidFill>
              <a:srgbClr val="FFFFCC"/>
            </a:solidFill>
            <a:ln w="19050">
              <a:solidFill>
                <a:srgbClr val="00206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Concentration</a:t>
              </a:r>
            </a:p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zh-CN" altLang="en-US" sz="24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 </a:t>
              </a:r>
              <a:r>
                <a:rPr lang="en-US" altLang="zh-CN" sz="20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(60-90%)</a:t>
              </a:r>
              <a:endParaRPr lang="en-US" altLang="zh-CN" sz="2400" b="1" dirty="0">
                <a:solidFill>
                  <a:schemeClr val="accent6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23" name="圆角矩形 8"/>
            <p:cNvSpPr/>
            <p:nvPr/>
          </p:nvSpPr>
          <p:spPr>
            <a:xfrm>
              <a:off x="3303324" y="5770374"/>
              <a:ext cx="2612911" cy="300985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Purification and liquefaction </a:t>
              </a:r>
              <a:r>
                <a:rPr lang="en-US" altLang="zh-CN" sz="20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(99.999% -- &gt;99.9999%)</a:t>
              </a:r>
              <a:endParaRPr lang="en-US" altLang="zh-CN" sz="2400" b="1" dirty="0">
                <a:solidFill>
                  <a:schemeClr val="accent6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endParaRPr>
            </a:p>
          </p:txBody>
        </p:sp>
        <p:sp>
          <p:nvSpPr>
            <p:cNvPr id="24" name="圆角矩形 8"/>
            <p:cNvSpPr/>
            <p:nvPr/>
          </p:nvSpPr>
          <p:spPr>
            <a:xfrm>
              <a:off x="3497513" y="6228441"/>
              <a:ext cx="2226615" cy="300985"/>
            </a:xfrm>
            <a:prstGeom prst="rect">
              <a:avLst/>
            </a:prstGeom>
            <a:solidFill>
              <a:srgbClr val="FFFFCC"/>
            </a:solidFill>
            <a:ln w="19050">
              <a:solidFill>
                <a:srgbClr val="00206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altLang="zh-CN" sz="2400" b="1" dirty="0">
                  <a:solidFill>
                    <a:schemeClr val="accent6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External transportation</a:t>
              </a:r>
            </a:p>
          </p:txBody>
        </p:sp>
        <p:sp>
          <p:nvSpPr>
            <p:cNvPr id="25" name="下箭头 24"/>
            <p:cNvSpPr/>
            <p:nvPr/>
          </p:nvSpPr>
          <p:spPr>
            <a:xfrm>
              <a:off x="4427984" y="4693494"/>
              <a:ext cx="360040" cy="152400"/>
            </a:xfrm>
            <a:prstGeom prst="downArrow">
              <a:avLst/>
            </a:prstGeom>
            <a:solidFill>
              <a:srgbClr val="0066FF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下箭头 25"/>
            <p:cNvSpPr/>
            <p:nvPr/>
          </p:nvSpPr>
          <p:spPr>
            <a:xfrm>
              <a:off x="4427984" y="5148808"/>
              <a:ext cx="360040" cy="152400"/>
            </a:xfrm>
            <a:prstGeom prst="downArrow">
              <a:avLst/>
            </a:prstGeom>
            <a:solidFill>
              <a:srgbClr val="0066FF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下箭头 26"/>
            <p:cNvSpPr/>
            <p:nvPr/>
          </p:nvSpPr>
          <p:spPr>
            <a:xfrm>
              <a:off x="4427984" y="5607712"/>
              <a:ext cx="360040" cy="152400"/>
            </a:xfrm>
            <a:prstGeom prst="downArrow">
              <a:avLst/>
            </a:prstGeom>
            <a:solidFill>
              <a:srgbClr val="0066FF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下箭头 27"/>
            <p:cNvSpPr/>
            <p:nvPr/>
          </p:nvSpPr>
          <p:spPr>
            <a:xfrm>
              <a:off x="4427984" y="6071359"/>
              <a:ext cx="360040" cy="152400"/>
            </a:xfrm>
            <a:prstGeom prst="downArrow">
              <a:avLst/>
            </a:prstGeom>
            <a:solidFill>
              <a:srgbClr val="0066FF"/>
            </a:soli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" name="直接箭头连接符 28"/>
          <p:cNvCxnSpPr>
            <a:cxnSpLocks/>
            <a:stCxn id="23" idx="3"/>
            <a:endCxn id="14" idx="1"/>
          </p:cNvCxnSpPr>
          <p:nvPr/>
        </p:nvCxnSpPr>
        <p:spPr>
          <a:xfrm flipV="1">
            <a:off x="5447928" y="3244093"/>
            <a:ext cx="878666" cy="15773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8C5F67CD-BA89-952B-29E0-CE1B34D668DC}"/>
              </a:ext>
            </a:extLst>
          </p:cNvPr>
          <p:cNvSpPr/>
          <p:nvPr/>
        </p:nvSpPr>
        <p:spPr>
          <a:xfrm>
            <a:off x="864866" y="91494"/>
            <a:ext cx="84249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Demands – Helium Exploitation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81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14EE3B1-685D-4078-A3C7-1C509DAF47E9}"/>
              </a:ext>
            </a:extLst>
          </p:cNvPr>
          <p:cNvSpPr/>
          <p:nvPr/>
        </p:nvSpPr>
        <p:spPr>
          <a:xfrm>
            <a:off x="2351584" y="1226540"/>
            <a:ext cx="9011001" cy="1626395"/>
          </a:xfrm>
          <a:prstGeom prst="rect">
            <a:avLst/>
          </a:prstGeom>
          <a:solidFill>
            <a:srgbClr val="CCFFCC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右箭头 36">
            <a:extLst>
              <a:ext uri="{FF2B5EF4-FFF2-40B4-BE49-F238E27FC236}">
                <a16:creationId xmlns:a16="http://schemas.microsoft.com/office/drawing/2014/main" id="{4F23F4C2-0283-4900-B335-9A0C29D71663}"/>
              </a:ext>
            </a:extLst>
          </p:cNvPr>
          <p:cNvSpPr/>
          <p:nvPr/>
        </p:nvSpPr>
        <p:spPr>
          <a:xfrm>
            <a:off x="4953873" y="1751109"/>
            <a:ext cx="274965" cy="309739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83DECD-E8ED-4A48-8859-EDD2AD7D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706" y="1447612"/>
            <a:ext cx="2877527" cy="1223425"/>
          </a:xfrm>
          <a:prstGeom prst="rect">
            <a:avLst/>
          </a:prstGeom>
          <a:solidFill>
            <a:srgbClr val="3399FF"/>
          </a:solidFill>
          <a:ln w="19050">
            <a:solidFill>
              <a:schemeClr val="accent6"/>
            </a:solidFill>
          </a:ln>
        </p:spPr>
        <p:txBody>
          <a:bodyPr wrap="none" anchor="ctr"/>
          <a:lstStyle>
            <a:lvl1pPr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 Box 70">
            <a:extLst>
              <a:ext uri="{FF2B5EF4-FFF2-40B4-BE49-F238E27FC236}">
                <a16:creationId xmlns:a16="http://schemas.microsoft.com/office/drawing/2014/main" id="{CBA8CB14-DA9E-43AF-B2FB-B96F71A22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2727" y="1574419"/>
            <a:ext cx="970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zh-CN" sz="18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4K CB</a:t>
            </a:r>
            <a:endParaRPr lang="zh-CN" altLang="en-US" sz="18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5515098" y="2136391"/>
            <a:ext cx="1354407" cy="464331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T.E.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55">
            <a:extLst>
              <a:ext uri="{FF2B5EF4-FFF2-40B4-BE49-F238E27FC236}">
                <a16:creationId xmlns:a16="http://schemas.microsoft.com/office/drawing/2014/main" id="{3CF47177-9580-4B4F-8F44-D3D3DF7721D5}"/>
              </a:ext>
            </a:extLst>
          </p:cNvPr>
          <p:cNvSpPr txBox="1"/>
          <p:nvPr/>
        </p:nvSpPr>
        <p:spPr>
          <a:xfrm>
            <a:off x="7033882" y="2167169"/>
            <a:ext cx="899160" cy="433553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HX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Text Box 70">
            <a:extLst>
              <a:ext uri="{FF2B5EF4-FFF2-40B4-BE49-F238E27FC236}">
                <a16:creationId xmlns:a16="http://schemas.microsoft.com/office/drawing/2014/main" id="{CB88065B-00AF-4C3F-8612-3C36DE7E5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043" y="1717623"/>
            <a:ext cx="1913874" cy="82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lnSpc>
                <a:spcPct val="125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ULCP 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System composition</a:t>
            </a:r>
            <a:endParaRPr lang="zh-CN" altLang="en-US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55">
            <a:extLst>
              <a:ext uri="{FF2B5EF4-FFF2-40B4-BE49-F238E27FC236}">
                <a16:creationId xmlns:a16="http://schemas.microsoft.com/office/drawing/2014/main" id="{3CF47177-9580-4B4F-8F44-D3D3DF7721D5}"/>
              </a:ext>
            </a:extLst>
          </p:cNvPr>
          <p:cNvSpPr txBox="1"/>
          <p:nvPr/>
        </p:nvSpPr>
        <p:spPr>
          <a:xfrm>
            <a:off x="6345468" y="1561126"/>
            <a:ext cx="634327" cy="433553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Val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55">
            <a:extLst>
              <a:ext uri="{FF2B5EF4-FFF2-40B4-BE49-F238E27FC236}">
                <a16:creationId xmlns:a16="http://schemas.microsoft.com/office/drawing/2014/main" id="{3CF47177-9580-4B4F-8F44-D3D3DF7721D5}"/>
              </a:ext>
            </a:extLst>
          </p:cNvPr>
          <p:cNvSpPr txBox="1"/>
          <p:nvPr/>
        </p:nvSpPr>
        <p:spPr>
          <a:xfrm>
            <a:off x="7066447" y="1545737"/>
            <a:ext cx="1036304" cy="464331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 </a:t>
            </a:r>
            <a:r>
              <a:rPr lang="en-US" altLang="zh-CN" sz="1600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Pur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右箭头 36">
            <a:extLst>
              <a:ext uri="{FF2B5EF4-FFF2-40B4-BE49-F238E27FC236}">
                <a16:creationId xmlns:a16="http://schemas.microsoft.com/office/drawing/2014/main" id="{4F23F4C2-0283-4900-B335-9A0C29D71663}"/>
              </a:ext>
            </a:extLst>
          </p:cNvPr>
          <p:cNvSpPr/>
          <p:nvPr/>
        </p:nvSpPr>
        <p:spPr>
          <a:xfrm>
            <a:off x="8279308" y="1885115"/>
            <a:ext cx="274965" cy="309739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2D83DECD-E8ED-4A48-8859-EDD2AD7D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1388" y="1449306"/>
            <a:ext cx="2467967" cy="1223425"/>
          </a:xfrm>
          <a:prstGeom prst="rect">
            <a:avLst/>
          </a:prstGeom>
          <a:solidFill>
            <a:srgbClr val="3399FF"/>
          </a:solidFill>
          <a:ln w="19050">
            <a:solidFill>
              <a:schemeClr val="accent6"/>
            </a:solidFill>
          </a:ln>
        </p:spPr>
        <p:txBody>
          <a:bodyPr wrap="none" anchor="ctr"/>
          <a:lstStyle>
            <a:lvl1pPr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 Box 70">
            <a:extLst>
              <a:ext uri="{FF2B5EF4-FFF2-40B4-BE49-F238E27FC236}">
                <a16:creationId xmlns:a16="http://schemas.microsoft.com/office/drawing/2014/main" id="{CBA8CB14-DA9E-43AF-B2FB-B96F71A22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0931" y="2149396"/>
            <a:ext cx="970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FF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en-US" altLang="zh-CN" sz="18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2K CB</a:t>
            </a:r>
            <a:endParaRPr lang="zh-CN" altLang="en-US" sz="18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50">
            <a:extLst>
              <a:ext uri="{FF2B5EF4-FFF2-40B4-BE49-F238E27FC236}">
                <a16:creationId xmlns:a16="http://schemas.microsoft.com/office/drawing/2014/main" id="{053EA3E9-703D-448E-B36E-45386FAA7423}"/>
              </a:ext>
            </a:extLst>
          </p:cNvPr>
          <p:cNvSpPr txBox="1"/>
          <p:nvPr/>
        </p:nvSpPr>
        <p:spPr>
          <a:xfrm>
            <a:off x="8949850" y="1545738"/>
            <a:ext cx="1109251" cy="464331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C.C.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TextBox 55">
            <a:extLst>
              <a:ext uri="{FF2B5EF4-FFF2-40B4-BE49-F238E27FC236}">
                <a16:creationId xmlns:a16="http://schemas.microsoft.com/office/drawing/2014/main" id="{3CF47177-9580-4B4F-8F44-D3D3DF7721D5}"/>
              </a:ext>
            </a:extLst>
          </p:cNvPr>
          <p:cNvSpPr txBox="1"/>
          <p:nvPr/>
        </p:nvSpPr>
        <p:spPr>
          <a:xfrm>
            <a:off x="8823028" y="2117286"/>
            <a:ext cx="1236073" cy="433553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VLP-HX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55">
            <a:extLst>
              <a:ext uri="{FF2B5EF4-FFF2-40B4-BE49-F238E27FC236}">
                <a16:creationId xmlns:a16="http://schemas.microsoft.com/office/drawing/2014/main" id="{3CF47177-9580-4B4F-8F44-D3D3DF7721D5}"/>
              </a:ext>
            </a:extLst>
          </p:cNvPr>
          <p:cNvSpPr txBox="1"/>
          <p:nvPr/>
        </p:nvSpPr>
        <p:spPr>
          <a:xfrm>
            <a:off x="10219967" y="1556963"/>
            <a:ext cx="634327" cy="433553"/>
          </a:xfrm>
          <a:prstGeom prst="rect">
            <a:avLst/>
          </a:prstGeom>
          <a:solidFill>
            <a:srgbClr val="FFFFCC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Val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1"/>
          <p:cNvSpPr txBox="1"/>
          <p:nvPr/>
        </p:nvSpPr>
        <p:spPr>
          <a:xfrm>
            <a:off x="2999656" y="3335852"/>
            <a:ext cx="604867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Core Technologies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6" name="表格 25"/>
          <p:cNvGraphicFramePr>
            <a:graphicFrameLocks noGrp="1"/>
          </p:cNvGraphicFramePr>
          <p:nvPr/>
        </p:nvGraphicFramePr>
        <p:xfrm>
          <a:off x="533711" y="3847876"/>
          <a:ext cx="11317180" cy="2792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900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468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616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Equipment/system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Function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Core Technologies</a:t>
                      </a:r>
                      <a:endParaRPr lang="zh-CN" altLang="en-US" sz="16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T.E.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（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heavy load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）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The only moving and cooling part of 4K system (4K heart)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Stability technology of heavy duty, low-T and high speed turbine machinery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C.C.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（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Large flow</a:t>
                      </a:r>
                      <a:r>
                        <a:rPr lang="zh-CN" altLang="en-US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）</a:t>
                      </a: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The only moving and cooling part of 2K system (2K heart)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600" b="1" kern="1200" dirty="0">
                        <a:solidFill>
                          <a:schemeClr val="accent2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Internal Purifier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Purification of contaminated helium (Liver detoxification)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High-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  <a:sym typeface="Symbol" panose="05050102010706020507" pitchFamily="18" charset="2"/>
                        </a:rPr>
                        <a:t>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 low-T internal purification technology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System design and Integration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Overall system construction and control (brain command)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High-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  <a:sym typeface="Symbol" panose="05050102010706020507" pitchFamily="18" charset="2"/>
                        </a:rPr>
                        <a:t></a:t>
                      </a:r>
                      <a:r>
                        <a:rPr lang="en-US" altLang="zh-CN" sz="1600" b="1" kern="12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itchFamily="34" charset="0"/>
                        </a:rPr>
                        <a:t> and high-reliability system design and integration technology</a:t>
                      </a:r>
                      <a:endParaRPr lang="zh-CN" altLang="en-US" sz="1600" b="1" kern="12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矩形 26"/>
          <p:cNvSpPr/>
          <p:nvPr/>
        </p:nvSpPr>
        <p:spPr bwMode="auto">
          <a:xfrm>
            <a:off x="2639616" y="1370556"/>
            <a:ext cx="2196070" cy="1338363"/>
          </a:xfrm>
          <a:prstGeom prst="rect">
            <a:avLst/>
          </a:prstGeom>
          <a:solidFill>
            <a:srgbClr val="FFFFEB"/>
          </a:solidFill>
          <a:ln w="9525" cap="flat" cmpd="sng" algn="ctr">
            <a:solidFill>
              <a:schemeClr val="tx1"/>
            </a:solidFill>
            <a:prstDash val="lgDashDot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  <p:sp>
        <p:nvSpPr>
          <p:cNvPr id="28" name="右箭头 35">
            <a:extLst>
              <a:ext uri="{FF2B5EF4-FFF2-40B4-BE49-F238E27FC236}">
                <a16:creationId xmlns:a16="http://schemas.microsoft.com/office/drawing/2014/main" id="{1C7F66C8-BD48-4171-A000-E98C4D2628E8}"/>
              </a:ext>
            </a:extLst>
          </p:cNvPr>
          <p:cNvSpPr/>
          <p:nvPr/>
        </p:nvSpPr>
        <p:spPr>
          <a:xfrm>
            <a:off x="3549543" y="1613800"/>
            <a:ext cx="318545" cy="344416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59">
            <a:extLst>
              <a:ext uri="{FF2B5EF4-FFF2-40B4-BE49-F238E27FC236}">
                <a16:creationId xmlns:a16="http://schemas.microsoft.com/office/drawing/2014/main" id="{ABC45AB9-1C75-4C0F-B710-8B89E7FDE550}"/>
              </a:ext>
            </a:extLst>
          </p:cNvPr>
          <p:cNvSpPr txBox="1"/>
          <p:nvPr/>
        </p:nvSpPr>
        <p:spPr>
          <a:xfrm>
            <a:off x="2765255" y="1442565"/>
            <a:ext cx="665705" cy="433553"/>
          </a:xfrm>
          <a:prstGeom prst="rect">
            <a:avLst/>
          </a:prstGeom>
          <a:solidFill>
            <a:srgbClr val="FFC000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M.C.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41">
            <a:extLst>
              <a:ext uri="{FF2B5EF4-FFF2-40B4-BE49-F238E27FC236}">
                <a16:creationId xmlns:a16="http://schemas.microsoft.com/office/drawing/2014/main" id="{DB3B1903-64B6-4125-992A-B150229B792C}"/>
              </a:ext>
            </a:extLst>
          </p:cNvPr>
          <p:cNvSpPr txBox="1"/>
          <p:nvPr/>
        </p:nvSpPr>
        <p:spPr>
          <a:xfrm>
            <a:off x="3981591" y="1468538"/>
            <a:ext cx="736142" cy="648997"/>
          </a:xfrm>
          <a:prstGeom prst="rect">
            <a:avLst/>
          </a:prstGeom>
          <a:solidFill>
            <a:srgbClr val="FFC000"/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 &amp; ORS</a:t>
            </a:r>
            <a:endParaRPr lang="zh-CN" altLang="en-US" sz="1400" b="1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1">
            <a:extLst>
              <a:ext uri="{FF2B5EF4-FFF2-40B4-BE49-F238E27FC236}">
                <a16:creationId xmlns:a16="http://schemas.microsoft.com/office/drawing/2014/main" id="{DB3B1903-64B6-4125-992A-B150229B792C}"/>
              </a:ext>
            </a:extLst>
          </p:cNvPr>
          <p:cNvSpPr txBox="1"/>
          <p:nvPr/>
        </p:nvSpPr>
        <p:spPr>
          <a:xfrm>
            <a:off x="3165763" y="2203359"/>
            <a:ext cx="951813" cy="4335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6"/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 algn="ctr"/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Control</a:t>
            </a:r>
            <a:endParaRPr lang="zh-CN" altLang="en-US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BB54A2B-C842-F98E-DBAD-BD24062710FA}"/>
              </a:ext>
            </a:extLst>
          </p:cNvPr>
          <p:cNvSpPr/>
          <p:nvPr/>
        </p:nvSpPr>
        <p:spPr>
          <a:xfrm>
            <a:off x="842883" y="81932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Background</a:t>
            </a: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Core Technologies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8494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11424" y="44624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b="1" dirty="0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3200" b="1" dirty="0">
              <a:solidFill>
                <a:schemeClr val="accent6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5375920" y="1037350"/>
            <a:ext cx="6624736" cy="51125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 marL="514350" indent="-5143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  <a:lvl2pPr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2pPr>
            <a:lvl3pPr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3pPr>
            <a:lvl4pPr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kumimoji="1" lang="en-US" altLang="zh-CN" sz="2800" b="1" kern="0" dirty="0">
                <a:cs typeface="+mj-cs"/>
              </a:rPr>
              <a:t>1. Background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2. Advances in Key Parts/Tech.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3. Advances in Systems</a:t>
            </a:r>
          </a:p>
          <a:p>
            <a:pPr marL="0" indent="0" eaLnBrk="1" hangingPunct="1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kumimoji="1" lang="en-US" altLang="zh-CN" sz="2800" b="1" kern="0" dirty="0"/>
              <a:t>4. Conclusions &amp; Prospects</a:t>
            </a:r>
            <a:endParaRPr kumimoji="1" lang="en-US" altLang="zh-CN" sz="2800" b="1" kern="0" dirty="0">
              <a:cs typeface="+mj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874895"/>
            <a:ext cx="3935760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5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079776" y="2874895"/>
            <a:ext cx="432048" cy="14374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317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14b915b7-d796-459f-b3d9-ee9758115620}"/>
</p:tagLst>
</file>

<file path=ppt/theme/theme1.xml><?xml version="1.0" encoding="utf-8"?>
<a:theme xmlns:a="http://schemas.openxmlformats.org/drawingml/2006/main" name="2_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11594</TotalTime>
  <Words>1863</Words>
  <Application>Microsoft Office PowerPoint</Application>
  <PresentationFormat>宽屏</PresentationFormat>
  <Paragraphs>357</Paragraphs>
  <Slides>29</Slides>
  <Notes>20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2" baseType="lpstr">
      <vt:lpstr>黑体</vt:lpstr>
      <vt:lpstr>微软雅黑</vt:lpstr>
      <vt:lpstr>Arial</vt:lpstr>
      <vt:lpstr>Arial Black</vt:lpstr>
      <vt:lpstr>Calibri</vt:lpstr>
      <vt:lpstr>Tahoma</vt:lpstr>
      <vt:lpstr>Times New Roman</vt:lpstr>
      <vt:lpstr>Wingdings</vt:lpstr>
      <vt:lpstr>2_默认设计模板</vt:lpstr>
      <vt:lpstr>2_自定义设计方案</vt:lpstr>
      <vt:lpstr>1_自定义设计方案</vt:lpstr>
      <vt:lpstr>自定义设计方案</vt:lpstr>
      <vt:lpstr>Visio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unknown</dc:creator>
  <cp:lastModifiedBy>l l</cp:lastModifiedBy>
  <cp:revision>868</cp:revision>
  <dcterms:created xsi:type="dcterms:W3CDTF">2017-12-21T03:28:15Z</dcterms:created>
  <dcterms:modified xsi:type="dcterms:W3CDTF">2023-03-31T14:40:04Z</dcterms:modified>
</cp:coreProperties>
</file>