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tags/tag10.xml" ContentType="application/vnd.openxmlformats-officedocument.presentationml.tags+xml"/>
  <Override PartName="/ppt/notesSlides/notesSlide8.xml" ContentType="application/vnd.openxmlformats-officedocument.presentationml.notesSlide+xml"/>
  <Override PartName="/ppt/tags/tag11.xml" ContentType="application/vnd.openxmlformats-officedocument.presentationml.tags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364" r:id="rId2"/>
    <p:sldId id="2548" r:id="rId3"/>
    <p:sldId id="2569" r:id="rId4"/>
    <p:sldId id="2549" r:id="rId5"/>
    <p:sldId id="2550" r:id="rId6"/>
    <p:sldId id="2551" r:id="rId7"/>
    <p:sldId id="2571" r:id="rId8"/>
    <p:sldId id="2572" r:id="rId9"/>
    <p:sldId id="2573" r:id="rId10"/>
    <p:sldId id="2574" r:id="rId11"/>
    <p:sldId id="2576" r:id="rId12"/>
    <p:sldId id="2557" r:id="rId13"/>
    <p:sldId id="2539" r:id="rId14"/>
    <p:sldId id="2560" r:id="rId15"/>
    <p:sldId id="2566" r:id="rId16"/>
  </p:sldIdLst>
  <p:sldSz cx="9144000" cy="6858000" type="screen4x3"/>
  <p:notesSz cx="6797675" cy="9928225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512051" algn="l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024103" algn="l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536153" algn="l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48205" algn="l" rtl="0" fontAlgn="base">
      <a:spcBef>
        <a:spcPct val="0"/>
      </a:spcBef>
      <a:spcAft>
        <a:spcPct val="0"/>
      </a:spcAft>
      <a:defRPr sz="3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560256" algn="l" defTabSz="1024103" rtl="0" eaLnBrk="1" latinLnBrk="0" hangingPunct="1">
      <a:defRPr sz="3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3072308" algn="l" defTabSz="1024103" rtl="0" eaLnBrk="1" latinLnBrk="0" hangingPunct="1">
      <a:defRPr sz="3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584358" algn="l" defTabSz="1024103" rtl="0" eaLnBrk="1" latinLnBrk="0" hangingPunct="1">
      <a:defRPr sz="3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4096410" algn="l" defTabSz="1024103" rtl="0" eaLnBrk="1" latinLnBrk="0" hangingPunct="1">
      <a:defRPr sz="31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0000FF"/>
    <a:srgbClr val="7DA0D0"/>
    <a:srgbClr val="000099"/>
    <a:srgbClr val="0066FF"/>
    <a:srgbClr val="FFC7BA"/>
    <a:srgbClr val="0033CC"/>
    <a:srgbClr val="1D4F98"/>
    <a:srgbClr val="006FBE"/>
    <a:srgbClr val="7477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中度样式 1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799B23B-EC83-4686-B30A-512413B5E67A}" styleName="浅色样式 3 - 强调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浅色样式 3 - 强调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1" autoAdjust="0"/>
    <p:restoredTop sz="87212" autoAdjust="0"/>
  </p:normalViewPr>
  <p:slideViewPr>
    <p:cSldViewPr>
      <p:cViewPr varScale="1">
        <p:scale>
          <a:sx n="96" d="100"/>
          <a:sy n="96" d="100"/>
        </p:scale>
        <p:origin x="1472" y="48"/>
      </p:cViewPr>
      <p:guideLst>
        <p:guide orient="horz" pos="2296"/>
        <p:guide pos="2880"/>
      </p:guideLst>
    </p:cSldViewPr>
  </p:slideViewPr>
  <p:outlineViewPr>
    <p:cViewPr>
      <p:scale>
        <a:sx n="33" d="100"/>
        <a:sy n="33" d="100"/>
      </p:scale>
      <p:origin x="24" y="161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7420"/>
    </p:cViewPr>
  </p:sorterViewPr>
  <p:notesViewPr>
    <p:cSldViewPr>
      <p:cViewPr varScale="1">
        <p:scale>
          <a:sx n="63" d="100"/>
          <a:sy n="63" d="100"/>
        </p:scale>
        <p:origin x="-2994" y="-114"/>
      </p:cViewPr>
      <p:guideLst>
        <p:guide orient="horz" pos="3127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925" cy="496810"/>
          </a:xfrm>
          <a:prstGeom prst="rect">
            <a:avLst/>
          </a:prstGeom>
        </p:spPr>
        <p:txBody>
          <a:bodyPr vert="horz" lIns="92000" tIns="46001" rIns="92000" bIns="4600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154" y="2"/>
            <a:ext cx="2945925" cy="496810"/>
          </a:xfrm>
          <a:prstGeom prst="rect">
            <a:avLst/>
          </a:prstGeom>
        </p:spPr>
        <p:txBody>
          <a:bodyPr vert="horz" lIns="92000" tIns="46001" rIns="92000" bIns="4600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93706E1F-3E7E-43AC-A191-16957EFBF967}" type="datetimeFigureOut">
              <a:rPr lang="zh-CN" altLang="en-US"/>
              <a:pPr>
                <a:defRPr/>
              </a:pPr>
              <a:t>2023/4/11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2" y="9429818"/>
            <a:ext cx="2945925" cy="496810"/>
          </a:xfrm>
          <a:prstGeom prst="rect">
            <a:avLst/>
          </a:prstGeom>
        </p:spPr>
        <p:txBody>
          <a:bodyPr vert="horz" lIns="92000" tIns="46001" rIns="92000" bIns="4600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154" y="9429818"/>
            <a:ext cx="2945925" cy="496810"/>
          </a:xfrm>
          <a:prstGeom prst="rect">
            <a:avLst/>
          </a:prstGeom>
        </p:spPr>
        <p:txBody>
          <a:bodyPr vert="horz" lIns="92000" tIns="46001" rIns="92000" bIns="4600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7FB9FF6F-41B6-4B3E-92D7-1B5B25BD234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4042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945925" cy="496810"/>
          </a:xfrm>
          <a:prstGeom prst="rect">
            <a:avLst/>
          </a:prstGeom>
        </p:spPr>
        <p:txBody>
          <a:bodyPr vert="horz" lIns="92000" tIns="46001" rIns="92000" bIns="46001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154" y="2"/>
            <a:ext cx="2945925" cy="496810"/>
          </a:xfrm>
          <a:prstGeom prst="rect">
            <a:avLst/>
          </a:prstGeom>
        </p:spPr>
        <p:txBody>
          <a:bodyPr vert="horz" lIns="92000" tIns="46001" rIns="92000" bIns="46001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D7E48FC8-8B02-4957-94CE-9CDEFA361CA4}" type="datetimeFigureOut">
              <a:rPr lang="zh-CN" altLang="en-US"/>
              <a:pPr>
                <a:defRPr/>
              </a:pPr>
              <a:t>2023/4/11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0" tIns="46001" rIns="92000" bIns="46001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0566" y="4715708"/>
            <a:ext cx="5438140" cy="4468100"/>
          </a:xfrm>
          <a:prstGeom prst="rect">
            <a:avLst/>
          </a:prstGeom>
        </p:spPr>
        <p:txBody>
          <a:bodyPr vert="horz" lIns="92000" tIns="46001" rIns="92000" bIns="46001" rtlCol="0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2" y="9429818"/>
            <a:ext cx="2945925" cy="496810"/>
          </a:xfrm>
          <a:prstGeom prst="rect">
            <a:avLst/>
          </a:prstGeom>
        </p:spPr>
        <p:txBody>
          <a:bodyPr vert="horz" lIns="92000" tIns="46001" rIns="92000" bIns="46001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154" y="9429818"/>
            <a:ext cx="2945925" cy="496810"/>
          </a:xfrm>
          <a:prstGeom prst="rect">
            <a:avLst/>
          </a:prstGeom>
        </p:spPr>
        <p:txBody>
          <a:bodyPr vert="horz" lIns="92000" tIns="46001" rIns="92000" bIns="46001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</a:defRPr>
            </a:lvl1pPr>
          </a:lstStyle>
          <a:p>
            <a:pPr>
              <a:defRPr/>
            </a:pPr>
            <a:fld id="{65B2915A-1328-4A52-B751-E1E27DF05E6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587981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12051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2410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3615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48205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60256" algn="l" defTabSz="10241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72308" algn="l" defTabSz="10241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84358" algn="l" defTabSz="10241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96410" algn="l" defTabSz="102410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90600" y="766763"/>
            <a:ext cx="5119688" cy="383857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I will give my talk from the following aspect,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44702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67365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61022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0A58B6-7FBA-49AD-B451-EC7526D69000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2337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0A58B6-7FBA-49AD-B451-EC7526D69000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6725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087632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2756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66596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2398" tIns="51199" rIns="102398" bIns="51199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标题 8"/>
          <p:cNvSpPr>
            <a:spLocks noGrp="1"/>
          </p:cNvSpPr>
          <p:nvPr>
            <p:ph type="ctrTitle"/>
          </p:nvPr>
        </p:nvSpPr>
        <p:spPr>
          <a:xfrm>
            <a:off x="685800" y="1752603"/>
            <a:ext cx="7772400" cy="1829761"/>
          </a:xfrm>
          <a:prstGeom prst="rect">
            <a:avLst/>
          </a:prstGeom>
        </p:spPr>
        <p:txBody>
          <a:bodyPr vert="horz" lIns="102398" tIns="51199" rIns="102398" bIns="51199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54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7" name="副标题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  <a:prstGeom prst="rect">
            <a:avLst/>
          </a:prstGeom>
        </p:spPr>
        <p:txBody>
          <a:bodyPr lIns="51199" tIns="51199" rIns="51199" bIns="51199"/>
          <a:lstStyle>
            <a:lvl1pPr marL="0" marR="71829" indent="0" algn="r">
              <a:buNone/>
              <a:defRPr>
                <a:solidFill>
                  <a:schemeClr val="tx2"/>
                </a:solidFill>
              </a:defRPr>
            </a:lvl1pPr>
            <a:lvl2pPr marL="512051" indent="0" algn="ctr">
              <a:buNone/>
            </a:lvl2pPr>
            <a:lvl3pPr marL="1024103" indent="0" algn="ctr">
              <a:buNone/>
            </a:lvl3pPr>
            <a:lvl4pPr marL="1536153" indent="0" algn="ctr">
              <a:buNone/>
            </a:lvl4pPr>
            <a:lvl5pPr marL="2048205" indent="0" algn="ctr">
              <a:buNone/>
            </a:lvl5pPr>
            <a:lvl6pPr marL="2560256" indent="0" algn="ctr">
              <a:buNone/>
            </a:lvl6pPr>
            <a:lvl7pPr marL="3072308" indent="0" algn="ctr">
              <a:buNone/>
            </a:lvl7pPr>
            <a:lvl8pPr marL="3584358" indent="0" algn="ctr">
              <a:buNone/>
            </a:lvl8pPr>
            <a:lvl9pPr marL="409641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30" name="日期占位符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7" name="灯片编号占位符 26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E3377F1-4362-46D4-A501-EF047475084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052736"/>
            <a:ext cx="9144000" cy="5805264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EE28AAE2-3715-4B18-A09E-41D4C5D17BF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683" t="-1" r="1337" b="43349"/>
          <a:stretch/>
        </p:blipFill>
        <p:spPr bwMode="auto">
          <a:xfrm>
            <a:off x="0" y="0"/>
            <a:ext cx="9144000" cy="1196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图片 11" descr="中国工程物理研究院-标志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278682" y="5841403"/>
            <a:ext cx="3125736" cy="577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图片 12" descr="十所新标志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4879082" y="5805336"/>
            <a:ext cx="2902428" cy="64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357158" y="714357"/>
            <a:ext cx="4686304" cy="428628"/>
          </a:xfrm>
          <a:prstGeom prst="rect">
            <a:avLst/>
          </a:prstGeom>
        </p:spPr>
        <p:txBody>
          <a:bodyPr lIns="102398" tIns="51199" rIns="102398" bIns="51199" rtlCol="0"/>
          <a:lstStyle>
            <a:lvl1pPr>
              <a:defRPr sz="3100"/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pic>
        <p:nvPicPr>
          <p:cNvPr id="14" name="Picture 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75508" y="6121762"/>
            <a:ext cx="521705" cy="6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 userDrawn="1"/>
        </p:nvSpPr>
        <p:spPr>
          <a:xfrm>
            <a:off x="8516802" y="6193770"/>
            <a:ext cx="423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3760DB5D-4E3E-4076-A61F-603EF3FE336F}" type="slidenum">
              <a:rPr lang="zh-CN" altLang="en-US" sz="140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pPr algn="ctr"/>
              <a:t>‹#›</a:t>
            </a:fld>
            <a:endParaRPr lang="zh-CN" altLang="en-US" sz="1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>
            <a:lvl1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  <a:lvl2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lnSpc>
                <a:spcPct val="150000"/>
              </a:lnSpc>
              <a:defRPr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525EA841-8521-4624-8989-DE719FF3CE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52917B-C925-4490-AE51-1C2D9B4E2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16FDFF0-6595-462B-96F1-44CCCC0BF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16B54D-7840-4330-8348-3DB033C53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538379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77" y="1059713"/>
            <a:ext cx="7772400" cy="1828800"/>
          </a:xfrm>
          <a:prstGeom prst="rect">
            <a:avLst/>
          </a:prstGeom>
        </p:spPr>
        <p:txBody>
          <a:bodyPr vert="horz" lIns="102398" tIns="51199" rIns="102398" bIns="51199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4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922713" y="2931713"/>
            <a:ext cx="4572000" cy="1454888"/>
          </a:xfrm>
          <a:prstGeom prst="rect">
            <a:avLst/>
          </a:prstGeom>
        </p:spPr>
        <p:txBody>
          <a:bodyPr lIns="102398" tIns="51199" rIns="102398" bIns="51199" anchor="t"/>
          <a:lstStyle>
            <a:lvl1pPr marL="0" indent="0" algn="l">
              <a:buNone/>
              <a:defRPr sz="26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燕尾形 6"/>
          <p:cNvSpPr/>
          <p:nvPr/>
        </p:nvSpPr>
        <p:spPr>
          <a:xfrm>
            <a:off x="3636680" y="3005473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2398" tIns="51199" rIns="102398" bIns="51199"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燕尾形 7"/>
          <p:cNvSpPr/>
          <p:nvPr/>
        </p:nvSpPr>
        <p:spPr>
          <a:xfrm>
            <a:off x="3450264" y="3005473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2398" tIns="51199" rIns="102398" bIns="51199"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457201" y="1481329"/>
            <a:ext cx="4038600" cy="4525963"/>
          </a:xfrm>
          <a:prstGeom prst="rect">
            <a:avLst/>
          </a:prstGeom>
        </p:spPr>
        <p:txBody>
          <a:bodyPr lIns="102398" tIns="51199" rIns="102398" bIns="51199"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48200" y="1481329"/>
            <a:ext cx="4038600" cy="4525963"/>
          </a:xfrm>
          <a:prstGeom prst="rect">
            <a:avLst/>
          </a:prstGeom>
        </p:spPr>
        <p:txBody>
          <a:bodyPr lIns="102398" tIns="51199" rIns="102398" bIns="51199"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标题 6"/>
          <p:cNvSpPr>
            <a:spLocks noGrp="1"/>
          </p:cNvSpPr>
          <p:nvPr>
            <p:ph type="title"/>
          </p:nvPr>
        </p:nvSpPr>
        <p:spPr>
          <a:xfrm>
            <a:off x="357158" y="714357"/>
            <a:ext cx="4686304" cy="428628"/>
          </a:xfrm>
          <a:prstGeom prst="rect">
            <a:avLst/>
          </a:prstGeom>
        </p:spPr>
        <p:txBody>
          <a:bodyPr lIns="102398" tIns="51199" rIns="102398" bIns="51199" rtlCol="0"/>
          <a:lstStyle>
            <a:lvl1pPr>
              <a:defRPr sz="3100"/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/>
          <a:p>
            <a:pPr>
              <a:defRPr/>
            </a:pPr>
            <a:fld id="{CE3377F1-4362-46D4-A501-EF047475084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6" name="标题 6"/>
          <p:cNvSpPr txBox="1"/>
          <p:nvPr userDrawn="1"/>
        </p:nvSpPr>
        <p:spPr>
          <a:xfrm>
            <a:off x="357158" y="714357"/>
            <a:ext cx="4686304" cy="428628"/>
          </a:xfrm>
          <a:prstGeom prst="rect">
            <a:avLst/>
          </a:prstGeom>
        </p:spPr>
        <p:txBody>
          <a:bodyPr lIns="102398" tIns="51199" rIns="102398" bIns="51199" rtlCol="0"/>
          <a:lstStyle>
            <a:lvl1pPr>
              <a:defRPr sz="2800"/>
            </a:lvl1pPr>
          </a:lstStyle>
          <a:p>
            <a:pPr marL="0" marR="0" lvl="0" indent="0" algn="l" defTabSz="10241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1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1928794" y="2714621"/>
            <a:ext cx="5357850" cy="3500462"/>
          </a:xfrm>
          <a:prstGeom prst="rect">
            <a:avLst/>
          </a:prstGeom>
        </p:spPr>
        <p:txBody>
          <a:bodyPr lIns="102398" tIns="51199" rIns="102398" bIns="51199"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1" eaLnBrk="1" latinLnBrk="0" hangingPunct="1"/>
            <a:r>
              <a:rPr lang="zh-CN" altLang="en-US" dirty="0"/>
              <a:t>第二级</a:t>
            </a:r>
          </a:p>
          <a:p>
            <a:pPr lvl="2" eaLnBrk="1" latinLnBrk="0" hangingPunct="1"/>
            <a:r>
              <a:rPr lang="zh-CN" altLang="en-US" dirty="0"/>
              <a:t>第三级</a:t>
            </a:r>
          </a:p>
          <a:p>
            <a:pPr lvl="3" eaLnBrk="1" latinLnBrk="0" hangingPunct="1"/>
            <a:r>
              <a:rPr lang="zh-CN" altLang="en-US" dirty="0"/>
              <a:t>第四级</a:t>
            </a:r>
          </a:p>
          <a:p>
            <a:pPr lvl="4" eaLnBrk="1" latinLnBrk="0" hangingPunct="1"/>
            <a:r>
              <a:rPr lang="zh-CN" altLang="en-US" dirty="0"/>
              <a:t>第五级</a:t>
            </a:r>
            <a:endParaRPr kumimoji="0" lang="en-US" dirty="0"/>
          </a:p>
        </p:txBody>
      </p:sp>
      <p:sp>
        <p:nvSpPr>
          <p:cNvPr id="8" name="内容占位符 2"/>
          <p:cNvSpPr>
            <a:spLocks noGrp="1"/>
          </p:cNvSpPr>
          <p:nvPr>
            <p:ph sz="half" idx="13" hasCustomPrompt="1"/>
          </p:nvPr>
        </p:nvSpPr>
        <p:spPr>
          <a:xfrm>
            <a:off x="1000100" y="1428736"/>
            <a:ext cx="7072362" cy="1295408"/>
          </a:xfrm>
          <a:prstGeom prst="rect">
            <a:avLst/>
          </a:prstGeom>
        </p:spPr>
        <p:txBody>
          <a:bodyPr lIns="102398" tIns="51199" rIns="102398" bIns="51199"/>
          <a:lstStyle>
            <a:lvl1pPr>
              <a:defRPr sz="3100"/>
            </a:lvl1pPr>
            <a:lvl2pPr>
              <a:defRPr lang="zh-CN" altLang="en-US" sz="2400" kern="1200" dirty="0" smtClean="0">
                <a:solidFill>
                  <a:srgbClr val="000099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>
              <a:defRPr sz="2300"/>
            </a:lvl3pPr>
            <a:lvl4pPr>
              <a:defRPr sz="2000"/>
            </a:lvl4pPr>
            <a:lvl5pPr>
              <a:defRPr sz="2000"/>
            </a:lvl5pPr>
          </a:lstStyle>
          <a:p>
            <a:pPr lvl="1" eaLnBrk="1" latinLnBrk="0" hangingPunct="1"/>
            <a:r>
              <a:rPr lang="zh-CN" altLang="en-US" dirty="0"/>
              <a:t>第二级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/>
          <a:p>
            <a:pPr>
              <a:defRPr/>
            </a:pPr>
            <a:fld id="{CE3377F1-4362-46D4-A501-EF047475084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7" name="标题 6"/>
          <p:cNvSpPr>
            <a:spLocks noGrp="1"/>
          </p:cNvSpPr>
          <p:nvPr>
            <p:ph type="title"/>
          </p:nvPr>
        </p:nvSpPr>
        <p:spPr>
          <a:xfrm>
            <a:off x="357158" y="714357"/>
            <a:ext cx="4686304" cy="428628"/>
          </a:xfrm>
          <a:prstGeom prst="rect">
            <a:avLst/>
          </a:prstGeom>
        </p:spPr>
        <p:txBody>
          <a:bodyPr lIns="102398" tIns="51199" rIns="102398" bIns="51199" rtlCol="0"/>
          <a:lstStyle>
            <a:lvl1pPr>
              <a:defRPr sz="3100"/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514952" y="6407944"/>
            <a:ext cx="498081" cy="365125"/>
          </a:xfrm>
          <a:prstGeom prst="rect">
            <a:avLst/>
          </a:prstGeom>
        </p:spPr>
        <p:txBody>
          <a:bodyPr lIns="76800" tIns="38400" rIns="76800" bIns="38400"/>
          <a:lstStyle/>
          <a:p>
            <a:pPr>
              <a:defRPr/>
            </a:pPr>
            <a:r>
              <a:rPr lang="en-US" altLang="ko-KR" dirty="0"/>
              <a:t>-</a:t>
            </a:r>
            <a:fld id="{5D6AD80C-AB28-45A3-AED7-72E25381C3FF}" type="slidenum">
              <a:rPr lang="en-US" altLang="ko-KR" smtClean="0"/>
              <a:pPr>
                <a:defRPr/>
              </a:pPr>
              <a:t>‹#›</a:t>
            </a:fld>
            <a:r>
              <a:rPr lang="en-US" altLang="ko-KR" dirty="0"/>
              <a:t>-</a:t>
            </a:r>
          </a:p>
        </p:txBody>
      </p:sp>
      <p:sp>
        <p:nvSpPr>
          <p:cNvPr id="9" name="标题 6"/>
          <p:cNvSpPr>
            <a:spLocks noGrp="1"/>
          </p:cNvSpPr>
          <p:nvPr>
            <p:ph type="title"/>
          </p:nvPr>
        </p:nvSpPr>
        <p:spPr>
          <a:xfrm>
            <a:off x="357158" y="714357"/>
            <a:ext cx="4686304" cy="428628"/>
          </a:xfrm>
          <a:prstGeom prst="rect">
            <a:avLst/>
          </a:prstGeom>
        </p:spPr>
        <p:txBody>
          <a:bodyPr lIns="102398" tIns="51199" rIns="102398" bIns="51199" rtlCol="0"/>
          <a:lstStyle>
            <a:lvl1pPr>
              <a:defRPr sz="3100"/>
            </a:lvl1pPr>
          </a:lstStyle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981201"/>
            <a:ext cx="7772400" cy="4114800"/>
          </a:xfrm>
          <a:prstGeom prst="rect">
            <a:avLst/>
          </a:prstGeom>
        </p:spPr>
        <p:txBody>
          <a:bodyPr lIns="102398" tIns="51199" rIns="102398" bIns="51199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lIns="76800" tIns="38400" rIns="76800" bIns="38400"/>
          <a:lstStyle>
            <a:lvl1pPr>
              <a:defRPr/>
            </a:lvl1pPr>
          </a:lstStyle>
          <a:p>
            <a:pPr>
              <a:defRPr/>
            </a:pPr>
            <a:fld id="{AE978B05-608A-4AEA-B052-FBD40030E99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日期占位符 9"/>
          <p:cNvSpPr>
            <a:spLocks noGrp="1"/>
          </p:cNvSpPr>
          <p:nvPr>
            <p:ph type="dt" sz="half" idx="2"/>
          </p:nvPr>
        </p:nvSpPr>
        <p:spPr>
          <a:xfrm>
            <a:off x="6727032" y="6407945"/>
            <a:ext cx="1920240" cy="365760"/>
          </a:xfrm>
          <a:prstGeom prst="rect">
            <a:avLst/>
          </a:prstGeom>
        </p:spPr>
        <p:txBody>
          <a:bodyPr vert="horz" lIns="102398" tIns="51199" rIns="102398" bIns="51199" anchor="b"/>
          <a:lstStyle>
            <a:lvl1pPr algn="l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2" name="页脚占位符 21"/>
          <p:cNvSpPr>
            <a:spLocks noGrp="1"/>
          </p:cNvSpPr>
          <p:nvPr>
            <p:ph type="ftr" sz="quarter" idx="3"/>
          </p:nvPr>
        </p:nvSpPr>
        <p:spPr>
          <a:xfrm>
            <a:off x="4380074" y="6407944"/>
            <a:ext cx="2350681" cy="365125"/>
          </a:xfrm>
          <a:prstGeom prst="rect">
            <a:avLst/>
          </a:prstGeom>
        </p:spPr>
        <p:txBody>
          <a:bodyPr vert="horz" lIns="102398" tIns="51199" rIns="102398" bIns="51199" anchor="b"/>
          <a:lstStyle>
            <a:lvl1pPr algn="r" eaLnBrk="1" latinLnBrk="0" hangingPunct="1">
              <a:defRPr kumimoji="0" sz="11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5" r:id="rId26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6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09641" indent="-286606" algn="l" rtl="0" eaLnBrk="1" latinLnBrk="0" hangingPunct="1">
        <a:spcBef>
          <a:spcPts val="448"/>
        </a:spcBef>
        <a:spcAft>
          <a:spcPts val="0"/>
        </a:spcAft>
        <a:buClr>
          <a:schemeClr val="accent1"/>
        </a:buClr>
        <a:buSzPct val="68000"/>
        <a:buFont typeface="Wingdings 3" panose="05040102010807070707"/>
        <a:buChar char="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6247" indent="-256025" algn="l" rtl="0" eaLnBrk="1" latinLnBrk="0" hangingPunct="1">
        <a:spcBef>
          <a:spcPts val="364"/>
        </a:spcBef>
        <a:buClr>
          <a:schemeClr val="accent1"/>
        </a:buClr>
        <a:buFont typeface="Verdana" panose="020B0604030504040204"/>
        <a:buChar char="◦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62941" indent="-256025" algn="l" rtl="0" eaLnBrk="1" latinLnBrk="0" hangingPunct="1">
        <a:spcBef>
          <a:spcPts val="392"/>
        </a:spcBef>
        <a:buClr>
          <a:schemeClr val="accent2"/>
        </a:buClr>
        <a:buSzPct val="100000"/>
        <a:buFont typeface="Wingdings 2" panose="05020102010507070707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28" indent="-256025" algn="l" rtl="0" eaLnBrk="1" latinLnBrk="0" hangingPunct="1">
        <a:spcBef>
          <a:spcPts val="392"/>
        </a:spcBef>
        <a:buClr>
          <a:schemeClr val="accent2"/>
        </a:buClr>
        <a:buFont typeface="Wingdings 2" panose="05020102010507070707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536153" indent="-256025" algn="l" rtl="0" eaLnBrk="1" latinLnBrk="0" hangingPunct="1">
        <a:spcBef>
          <a:spcPts val="392"/>
        </a:spcBef>
        <a:buClr>
          <a:schemeClr val="accent2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92179" indent="-256025" algn="l" rtl="0" eaLnBrk="1" latinLnBrk="0" hangingPunct="1">
        <a:spcBef>
          <a:spcPts val="392"/>
        </a:spcBef>
        <a:buClr>
          <a:schemeClr val="accent3"/>
        </a:buClr>
        <a:buFont typeface="Wingdings 2" panose="05020102010507070707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048205" indent="-256025" algn="l" rtl="0" eaLnBrk="1" latinLnBrk="0" hangingPunct="1">
        <a:spcBef>
          <a:spcPts val="392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304230" indent="-256025" algn="l" rtl="0" eaLnBrk="1" latinLnBrk="0" hangingPunct="1">
        <a:spcBef>
          <a:spcPts val="392"/>
        </a:spcBef>
        <a:buClr>
          <a:schemeClr val="accent3"/>
        </a:buClr>
        <a:buFont typeface="Wingdings 2" panose="05020102010507070707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256" indent="-256025" algn="l" rtl="0" eaLnBrk="1" latinLnBrk="0" hangingPunct="1">
        <a:spcBef>
          <a:spcPts val="392"/>
        </a:spcBef>
        <a:buClr>
          <a:schemeClr val="accent3"/>
        </a:buClr>
        <a:buFont typeface="Wingdings 2" panose="05020102010507070707"/>
        <a:buChar char="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1205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241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3615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4820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602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7230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843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964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8.emf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20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23.png"/><Relationship Id="rId5" Type="http://schemas.openxmlformats.org/officeDocument/2006/relationships/image" Target="../media/image22.tiff"/><Relationship Id="rId4" Type="http://schemas.openxmlformats.org/officeDocument/2006/relationships/image" Target="../media/image2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2" y="0"/>
            <a:ext cx="9144000" cy="69885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6BF8831-3063-DAF2-68B4-D1BD29AC1C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504" y="1818577"/>
            <a:ext cx="8784976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marR="0" lvl="0" indent="0" algn="ctr" defTabSz="914400" eaLnBrk="1" latinLnBrk="0" hangingPunct="1">
              <a:spcBef>
                <a:spcPct val="20000"/>
              </a:spcBef>
              <a:buClrTx/>
              <a:buSzTx/>
              <a:tabLst/>
              <a:defRPr/>
            </a:pPr>
            <a:r>
              <a:rPr lang="en-US" altLang="zh-CN" sz="4600" b="1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微软雅黑" pitchFamily="34" charset="-122"/>
                <a:cs typeface="Times New Roman" pitchFamily="18" charset="0"/>
                <a:sym typeface="Calibri" panose="020F0502020204030204" pitchFamily="34" charset="0"/>
              </a:rPr>
              <a:t>High brightness photoinjector driven high-resolution high-energy X-ray CT</a:t>
            </a:r>
            <a:endParaRPr lang="zh-CN" altLang="en-US" sz="4600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微软雅黑" pitchFamily="34" charset="-122"/>
              <a:cs typeface="Times New Roman" pitchFamily="18" charset="0"/>
              <a:sym typeface="Calibri" panose="020F0502020204030204" pitchFamily="34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55D2426-2B1B-8524-106D-1CD5266DC85E}"/>
              </a:ext>
            </a:extLst>
          </p:cNvPr>
          <p:cNvSpPr txBox="1"/>
          <p:nvPr/>
        </p:nvSpPr>
        <p:spPr>
          <a:xfrm>
            <a:off x="2195736" y="4594593"/>
            <a:ext cx="4176464" cy="1080120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algn="r"/>
            <a:endParaRPr lang="zh-CN" altLang="en-US" sz="1100" b="1" dirty="0">
              <a:solidFill>
                <a:schemeClr val="dk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B2F698E-BB86-61EF-91A1-E863A53F33FC}"/>
              </a:ext>
            </a:extLst>
          </p:cNvPr>
          <p:cNvSpPr txBox="1"/>
          <p:nvPr/>
        </p:nvSpPr>
        <p:spPr>
          <a:xfrm>
            <a:off x="465602" y="5115127"/>
            <a:ext cx="82089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Institute of Applied Electronics, China Academy of Engineering Physics</a:t>
            </a:r>
            <a:endParaRPr lang="zh-CN" altLang="en-US" sz="18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6B4EC4CD-F2CE-9912-9FDA-4B97DB353412}"/>
              </a:ext>
            </a:extLst>
          </p:cNvPr>
          <p:cNvSpPr txBox="1"/>
          <p:nvPr/>
        </p:nvSpPr>
        <p:spPr>
          <a:xfrm>
            <a:off x="2789548" y="4402279"/>
            <a:ext cx="3312368" cy="56956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algn="ctr"/>
            <a:r>
              <a:rPr lang="en-US" altLang="zh-CN" sz="2000" b="1" dirty="0">
                <a:solidFill>
                  <a:schemeClr val="dk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Zheng Zhou</a:t>
            </a:r>
            <a:endParaRPr lang="zh-CN" altLang="en-US" sz="2000" b="1" dirty="0">
              <a:solidFill>
                <a:schemeClr val="dk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2CB1E24-DB73-7DD5-FC8D-4C16B268A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8374"/>
            <a:ext cx="2880320" cy="107162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62"/>
    </mc:Choice>
    <mc:Fallback>
      <p:transition spd="slow" advTm="2162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9BF6E492-9786-6602-8C7B-ED59941DF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94" y="188640"/>
            <a:ext cx="744413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文本框 9">
            <a:extLst>
              <a:ext uri="{FF2B5EF4-FFF2-40B4-BE49-F238E27FC236}">
                <a16:creationId xmlns:a16="http://schemas.microsoft.com/office/drawing/2014/main" id="{A4A8A1E0-2125-96BB-56FA-F2F36970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929015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Proof-of-principle experiments</a:t>
            </a:r>
            <a:endParaRPr lang="en-US" altLang="zh-CN" sz="14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9F40204-0C76-220E-EDF7-818CA043B41E}"/>
              </a:ext>
            </a:extLst>
          </p:cNvPr>
          <p:cNvSpPr/>
          <p:nvPr/>
        </p:nvSpPr>
        <p:spPr>
          <a:xfrm>
            <a:off x="80194" y="955941"/>
            <a:ext cx="398775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Imaging results using line-pair: 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E4445D5-FFD3-5F5D-5D54-6FBA8FD352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5809"/>
            <a:ext cx="4431342" cy="345333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AD2429D-BD43-0BC1-F8B1-D1EEAEC80A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033" y="1834405"/>
            <a:ext cx="4608277" cy="363621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CDE7F504-F577-266D-B3D4-FACFAA7E4EAC}"/>
              </a:ext>
            </a:extLst>
          </p:cNvPr>
          <p:cNvSpPr txBox="1"/>
          <p:nvPr/>
        </p:nvSpPr>
        <p:spPr>
          <a:xfrm>
            <a:off x="4945484" y="1772816"/>
            <a:ext cx="1368152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b="1" dirty="0">
                <a:solidFill>
                  <a:srgbClr val="FFFF00"/>
                </a:solidFill>
              </a:rPr>
              <a:t>This  CT</a:t>
            </a:r>
            <a:endParaRPr lang="zh-CN" altLang="zh-CN" sz="1800" b="1" dirty="0">
              <a:solidFill>
                <a:srgbClr val="FFFF00"/>
              </a:solidFill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3E427AC-465A-06E3-3A7F-7F5DD6B45E58}"/>
              </a:ext>
            </a:extLst>
          </p:cNvPr>
          <p:cNvSpPr txBox="1"/>
          <p:nvPr/>
        </p:nvSpPr>
        <p:spPr>
          <a:xfrm>
            <a:off x="4860032" y="2956413"/>
            <a:ext cx="180020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b="1" dirty="0">
                <a:solidFill>
                  <a:srgbClr val="FFFF00"/>
                </a:solidFill>
              </a:rPr>
              <a:t>450 kV MF CT</a:t>
            </a:r>
            <a:endParaRPr lang="zh-CN" altLang="zh-CN" sz="1800" b="1" dirty="0">
              <a:solidFill>
                <a:srgbClr val="FFFF00"/>
              </a:solidFill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39367CB-1896-6511-C70E-6BB74DC82C0F}"/>
              </a:ext>
            </a:extLst>
          </p:cNvPr>
          <p:cNvSpPr txBox="1"/>
          <p:nvPr/>
        </p:nvSpPr>
        <p:spPr>
          <a:xfrm>
            <a:off x="4860032" y="4114239"/>
            <a:ext cx="1368152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b="1" dirty="0">
                <a:solidFill>
                  <a:srgbClr val="FFFF00"/>
                </a:solidFill>
              </a:rPr>
              <a:t>9 MeV CT</a:t>
            </a:r>
            <a:endParaRPr lang="zh-CN" altLang="zh-CN" sz="1800" b="1" dirty="0">
              <a:solidFill>
                <a:srgbClr val="FFFF00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3607FC77-3C0E-D6DB-AD1C-0C1FE83A50B2}"/>
              </a:ext>
            </a:extLst>
          </p:cNvPr>
          <p:cNvSpPr/>
          <p:nvPr/>
        </p:nvSpPr>
        <p:spPr>
          <a:xfrm>
            <a:off x="107504" y="5019140"/>
            <a:ext cx="24755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Benefits: 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AC2589AB-6A51-FDC0-BDFF-663710E5E20C}"/>
              </a:ext>
            </a:extLst>
          </p:cNvPr>
          <p:cNvSpPr txBox="1"/>
          <p:nvPr/>
        </p:nvSpPr>
        <p:spPr>
          <a:xfrm>
            <a:off x="465693" y="5556156"/>
            <a:ext cx="38884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000" b="1" dirty="0"/>
              <a:t>Penetration: </a:t>
            </a:r>
            <a:r>
              <a:rPr lang="en-US" altLang="zh-CN" sz="2000" b="1" dirty="0">
                <a:solidFill>
                  <a:srgbClr val="00B050"/>
                </a:solidFill>
              </a:rPr>
              <a:t>deep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000" b="1" dirty="0"/>
              <a:t>Resolution: </a:t>
            </a:r>
            <a:r>
              <a:rPr lang="en-US" altLang="zh-CN" sz="2000" b="1" dirty="0">
                <a:solidFill>
                  <a:srgbClr val="00B050"/>
                </a:solidFill>
              </a:rPr>
              <a:t>&lt; 100 μm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000" b="1" i="0" dirty="0">
                <a:effectLst/>
                <a:latin typeface="Arial" panose="020B0604020202020204" pitchFamily="34" charset="0"/>
              </a:rPr>
              <a:t>D</a:t>
            </a:r>
            <a:r>
              <a:rPr lang="en-US" altLang="zh-CN" sz="2000" b="1" dirty="0"/>
              <a:t>ose rate: </a:t>
            </a:r>
            <a:r>
              <a:rPr lang="en-US" altLang="zh-CN" sz="2000" b="1" dirty="0">
                <a:solidFill>
                  <a:srgbClr val="00B050"/>
                </a:solidFill>
              </a:rPr>
              <a:t>3000 Rad/min</a:t>
            </a:r>
            <a:endParaRPr lang="en-US" altLang="zh-CN" sz="2000" b="1" i="0" dirty="0"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A73603A-D051-6A25-7D44-58F1C0B9578B}"/>
              </a:ext>
            </a:extLst>
          </p:cNvPr>
          <p:cNvSpPr txBox="1"/>
          <p:nvPr/>
        </p:nvSpPr>
        <p:spPr>
          <a:xfrm>
            <a:off x="3275856" y="6515471"/>
            <a:ext cx="54274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1" dirty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Hu D, </a:t>
            </a:r>
            <a:r>
              <a:rPr lang="en-US" altLang="zh-CN" sz="1400" b="1" i="1" dirty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Zhou Z</a:t>
            </a:r>
            <a:r>
              <a:rPr lang="en-US" altLang="zh-CN" sz="1400" b="0" i="1" dirty="0">
                <a:solidFill>
                  <a:srgbClr val="00B0F0"/>
                </a:solidFill>
                <a:effectLst/>
                <a:cs typeface="Arial" panose="020B0604020202020204" pitchFamily="34" charset="0"/>
              </a:rPr>
              <a:t>, Wang J, et al. J Xray Sci Technol. 2022;30(1):1-12. </a:t>
            </a:r>
            <a:endParaRPr lang="zh-CN" altLang="en-US" sz="1400" i="1" dirty="0">
              <a:solidFill>
                <a:srgbClr val="00B0F0"/>
              </a:solidFill>
              <a:cs typeface="Arial" panose="020B0604020202020204" pitchFamily="34" charset="0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ADBAD8BD-653C-3A53-7A67-213B2AFAE49F}"/>
              </a:ext>
            </a:extLst>
          </p:cNvPr>
          <p:cNvSpPr/>
          <p:nvPr/>
        </p:nvSpPr>
        <p:spPr>
          <a:xfrm>
            <a:off x="4572000" y="1010430"/>
            <a:ext cx="39877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Comparison of turbine blade using different CT  </a:t>
            </a:r>
          </a:p>
        </p:txBody>
      </p:sp>
      <p:sp>
        <p:nvSpPr>
          <p:cNvPr id="9" name="箭头: 右 8">
            <a:extLst>
              <a:ext uri="{FF2B5EF4-FFF2-40B4-BE49-F238E27FC236}">
                <a16:creationId xmlns:a16="http://schemas.microsoft.com/office/drawing/2014/main" id="{9657C16F-AFB3-3089-D503-F1084773ACB0}"/>
              </a:ext>
            </a:extLst>
          </p:cNvPr>
          <p:cNvSpPr/>
          <p:nvPr/>
        </p:nvSpPr>
        <p:spPr>
          <a:xfrm>
            <a:off x="6814659" y="4570774"/>
            <a:ext cx="437731" cy="298386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6B8B1FC2-4D28-EF0B-4BCF-97DC70B61C04}"/>
              </a:ext>
            </a:extLst>
          </p:cNvPr>
          <p:cNvSpPr/>
          <p:nvPr/>
        </p:nvSpPr>
        <p:spPr>
          <a:xfrm>
            <a:off x="7283966" y="4298479"/>
            <a:ext cx="1656184" cy="93610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5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Not clear, </a:t>
            </a:r>
          </a:p>
          <a:p>
            <a:pPr algn="ctr"/>
            <a:r>
              <a:rPr lang="en-US" altLang="zh-CN" sz="15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low resolution</a:t>
            </a:r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D66A24E5-9A7C-0449-BD63-5E8A08434ED4}"/>
              </a:ext>
            </a:extLst>
          </p:cNvPr>
          <p:cNvSpPr/>
          <p:nvPr/>
        </p:nvSpPr>
        <p:spPr>
          <a:xfrm>
            <a:off x="7230094" y="3082262"/>
            <a:ext cx="1734276" cy="93610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5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Low energy,</a:t>
            </a:r>
          </a:p>
          <a:p>
            <a:pPr algn="ctr"/>
            <a:r>
              <a:rPr lang="en-US" altLang="zh-CN" sz="155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cannot penetrate</a:t>
            </a:r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箭头: 右 17">
            <a:extLst>
              <a:ext uri="{FF2B5EF4-FFF2-40B4-BE49-F238E27FC236}">
                <a16:creationId xmlns:a16="http://schemas.microsoft.com/office/drawing/2014/main" id="{F923A07D-BD83-DAC9-8A8C-2CEE2F97F6A0}"/>
              </a:ext>
            </a:extLst>
          </p:cNvPr>
          <p:cNvSpPr/>
          <p:nvPr/>
        </p:nvSpPr>
        <p:spPr>
          <a:xfrm>
            <a:off x="6792363" y="3401121"/>
            <a:ext cx="437731" cy="298386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5954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778"/>
    </mc:Choice>
    <mc:Fallback>
      <p:transition spd="slow" advTm="102778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9BF6E492-9786-6602-8C7B-ED59941DF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94" y="188640"/>
            <a:ext cx="744413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文本框 9">
            <a:extLst>
              <a:ext uri="{FF2B5EF4-FFF2-40B4-BE49-F238E27FC236}">
                <a16:creationId xmlns:a16="http://schemas.microsoft.com/office/drawing/2014/main" id="{A4A8A1E0-2125-96BB-56FA-F2F36970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929015" cy="6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Upgraded </a:t>
            </a:r>
            <a:r>
              <a:rPr lang="en-US" altLang="zh-CN" b="1" i="0" dirty="0">
                <a:solidFill>
                  <a:srgbClr val="FFFF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apparatus</a:t>
            </a: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252CD31-3895-508B-118D-D81333A2FB81}"/>
              </a:ext>
            </a:extLst>
          </p:cNvPr>
          <p:cNvSpPr/>
          <p:nvPr/>
        </p:nvSpPr>
        <p:spPr>
          <a:xfrm>
            <a:off x="80194" y="936302"/>
            <a:ext cx="88745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Based on high-brightness photoinjector roadmap, an upgraded apparatus using normal-conducting S-band </a:t>
            </a:r>
            <a:r>
              <a:rPr lang="en-US" altLang="zh-CN" sz="2200" dirty="0" err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linac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is built: </a:t>
            </a:r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C0B734D8-38CF-944A-5645-8559F6FB00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068" y="1727992"/>
            <a:ext cx="5977566" cy="2311375"/>
          </a:xfrm>
          <a:prstGeom prst="rect">
            <a:avLst/>
          </a:prstGeom>
        </p:spPr>
      </p:pic>
      <p:sp>
        <p:nvSpPr>
          <p:cNvPr id="20" name="文本框 19">
            <a:extLst>
              <a:ext uri="{FF2B5EF4-FFF2-40B4-BE49-F238E27FC236}">
                <a16:creationId xmlns:a16="http://schemas.microsoft.com/office/drawing/2014/main" id="{605E8A52-C413-695B-DB1F-DD337BFABD2C}"/>
              </a:ext>
            </a:extLst>
          </p:cNvPr>
          <p:cNvSpPr txBox="1"/>
          <p:nvPr/>
        </p:nvSpPr>
        <p:spPr>
          <a:xfrm>
            <a:off x="6253634" y="1816254"/>
            <a:ext cx="270110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Compact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000" b="1" i="0" dirty="0">
                <a:solidFill>
                  <a:srgbClr val="00B050"/>
                </a:solidFill>
                <a:effectLst/>
                <a:latin typeface="Arial" panose="020B0604020202020204" pitchFamily="34" charset="0"/>
              </a:rPr>
              <a:t>High</a:t>
            </a:r>
            <a:r>
              <a:rPr lang="en-US" altLang="zh-CN" sz="2000" b="1" dirty="0">
                <a:solidFill>
                  <a:srgbClr val="00B050"/>
                </a:solidFill>
              </a:rPr>
              <a:t> duty factor to ~1%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B050"/>
                </a:solidFill>
              </a:rPr>
              <a:t>Dose rate up to 1500 Rad/min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00B050"/>
                </a:solidFill>
              </a:rPr>
              <a:t>Small beam size to &lt; 50 μm</a:t>
            </a:r>
            <a:endParaRPr lang="en-US" altLang="zh-CN" sz="2000" b="1" i="0" dirty="0">
              <a:solidFill>
                <a:srgbClr val="00B05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52590085-92A6-9599-F8BC-3BBF198549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6068" y="4539815"/>
            <a:ext cx="5419731" cy="2275863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079E433-E29E-14CD-57D0-90182CFB89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95799" y="4641677"/>
            <a:ext cx="2622191" cy="2206158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6F5404E8-B628-8D8C-2FFE-20AF2FD77237}"/>
              </a:ext>
            </a:extLst>
          </p:cNvPr>
          <p:cNvSpPr/>
          <p:nvPr/>
        </p:nvSpPr>
        <p:spPr>
          <a:xfrm>
            <a:off x="99244" y="4061616"/>
            <a:ext cx="88745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Beam simulations: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96825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1858"/>
    </mc:Choice>
    <mc:Fallback>
      <p:transition spd="slow" advTm="81858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9BF6E492-9786-6602-8C7B-ED59941DF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94" y="188640"/>
            <a:ext cx="787618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文本框 9">
            <a:extLst>
              <a:ext uri="{FF2B5EF4-FFF2-40B4-BE49-F238E27FC236}">
                <a16:creationId xmlns:a16="http://schemas.microsoft.com/office/drawing/2014/main" id="{A4A8A1E0-2125-96BB-56FA-F2F36970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929015" cy="66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Upgraded </a:t>
            </a:r>
            <a:r>
              <a:rPr lang="en-US" altLang="zh-CN" b="1" i="0" dirty="0">
                <a:solidFill>
                  <a:srgbClr val="FFFF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apparatus: testing results</a:t>
            </a: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B252CD31-3895-508B-118D-D81333A2FB81}"/>
              </a:ext>
            </a:extLst>
          </p:cNvPr>
          <p:cNvSpPr/>
          <p:nvPr/>
        </p:nvSpPr>
        <p:spPr>
          <a:xfrm>
            <a:off x="80194" y="1008310"/>
            <a:ext cx="49238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Ultra-small beam size measurement:</a:t>
            </a:r>
          </a:p>
        </p:txBody>
      </p:sp>
      <p:pic>
        <p:nvPicPr>
          <p:cNvPr id="27" name="图片 26" descr="beam_profile_at_focal_plane">
            <a:extLst>
              <a:ext uri="{FF2B5EF4-FFF2-40B4-BE49-F238E27FC236}">
                <a16:creationId xmlns:a16="http://schemas.microsoft.com/office/drawing/2014/main" id="{2CD35BC9-250A-AF7F-2B85-7D74EA4827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37" t="10744" r="7517"/>
          <a:stretch/>
        </p:blipFill>
        <p:spPr>
          <a:xfrm>
            <a:off x="111360" y="1700808"/>
            <a:ext cx="4748672" cy="36724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3CA3D9F3-6E26-5346-E998-91AF4882AFA7}"/>
              </a:ext>
            </a:extLst>
          </p:cNvPr>
          <p:cNvSpPr txBox="1"/>
          <p:nvPr/>
        </p:nvSpPr>
        <p:spPr>
          <a:xfrm>
            <a:off x="1747735" y="4930174"/>
            <a:ext cx="1872208" cy="4540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00" b="1" dirty="0">
                <a:solidFill>
                  <a:srgbClr val="C00000"/>
                </a:solidFill>
              </a:rPr>
              <a:t>σ</a:t>
            </a:r>
            <a:r>
              <a:rPr lang="zh-CN" altLang="en-US" sz="1800" b="1" dirty="0">
                <a:solidFill>
                  <a:srgbClr val="C00000"/>
                </a:solidFill>
              </a:rPr>
              <a:t>：</a:t>
            </a:r>
            <a:r>
              <a:rPr lang="en-US" altLang="zh-CN" sz="1800" b="1" dirty="0">
                <a:solidFill>
                  <a:srgbClr val="C00000"/>
                </a:solidFill>
              </a:rPr>
              <a:t>44/45 μm</a:t>
            </a:r>
            <a:endParaRPr lang="zh-CN" altLang="zh-CN" sz="1800" b="1" dirty="0">
              <a:solidFill>
                <a:srgbClr val="C00000"/>
              </a:solidFill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993DF85C-1E11-5E16-1AC0-22130D7AAD18}"/>
              </a:ext>
            </a:extLst>
          </p:cNvPr>
          <p:cNvSpPr/>
          <p:nvPr/>
        </p:nvSpPr>
        <p:spPr>
          <a:xfrm>
            <a:off x="5436096" y="1027949"/>
            <a:ext cx="295232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Line-pair imaging :</a:t>
            </a: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4C743092-5252-3614-8917-AC1F352F8B3E}"/>
              </a:ext>
            </a:extLst>
          </p:cNvPr>
          <p:cNvGrpSpPr/>
          <p:nvPr/>
        </p:nvGrpSpPr>
        <p:grpSpPr>
          <a:xfrm>
            <a:off x="4998077" y="1700809"/>
            <a:ext cx="4028592" cy="1656183"/>
            <a:chOff x="3216896" y="2794370"/>
            <a:chExt cx="5084630" cy="2184851"/>
          </a:xfrm>
        </p:grpSpPr>
        <p:pic>
          <p:nvPicPr>
            <p:cNvPr id="32" name="图片 31" descr="图片包含 建筑, 标志, 停止, 前">
              <a:extLst>
                <a:ext uri="{FF2B5EF4-FFF2-40B4-BE49-F238E27FC236}">
                  <a16:creationId xmlns:a16="http://schemas.microsoft.com/office/drawing/2014/main" id="{588BB991-6A1B-A980-2141-4D0A51441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6896" y="2794370"/>
              <a:ext cx="5084630" cy="218485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33" name="文本框 32">
              <a:extLst>
                <a:ext uri="{FF2B5EF4-FFF2-40B4-BE49-F238E27FC236}">
                  <a16:creationId xmlns:a16="http://schemas.microsoft.com/office/drawing/2014/main" id="{5568DE63-881C-556A-C613-C86E12E0A5B6}"/>
                </a:ext>
              </a:extLst>
            </p:cNvPr>
            <p:cNvSpPr txBox="1"/>
            <p:nvPr/>
          </p:nvSpPr>
          <p:spPr>
            <a:xfrm>
              <a:off x="7074956" y="4619674"/>
              <a:ext cx="999721" cy="359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75 </a:t>
              </a:r>
              <a:r>
                <a:rPr lang="en-US" altLang="zh-CN" sz="1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μm</a:t>
              </a:r>
              <a:endParaRPr lang="zh-CN" altLang="en-US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B2C17735-04F2-287A-DCD1-E91E2E62A3FF}"/>
                </a:ext>
              </a:extLst>
            </p:cNvPr>
            <p:cNvSpPr txBox="1"/>
            <p:nvPr/>
          </p:nvSpPr>
          <p:spPr>
            <a:xfrm>
              <a:off x="5919618" y="4620048"/>
              <a:ext cx="883787" cy="359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 </a:t>
              </a:r>
              <a:r>
                <a:rPr lang="en-US" altLang="zh-CN" sz="1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μm</a:t>
              </a:r>
              <a:endParaRPr lang="zh-CN" altLang="en-US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253E0F56-41CD-6469-C1FE-BAEC4F4D2064}"/>
                </a:ext>
              </a:extLst>
            </p:cNvPr>
            <p:cNvSpPr txBox="1"/>
            <p:nvPr/>
          </p:nvSpPr>
          <p:spPr>
            <a:xfrm>
              <a:off x="3943967" y="4619674"/>
              <a:ext cx="999723" cy="3591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 </a:t>
              </a:r>
              <a:r>
                <a:rPr lang="en-US" altLang="zh-CN" sz="1400" b="1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μm</a:t>
              </a:r>
              <a:endParaRPr lang="zh-CN" altLang="en-US" sz="1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5B2742AD-DE04-D8DB-2322-5DCF3D451BE6}"/>
              </a:ext>
            </a:extLst>
          </p:cNvPr>
          <p:cNvGrpSpPr/>
          <p:nvPr/>
        </p:nvGrpSpPr>
        <p:grpSpPr>
          <a:xfrm>
            <a:off x="4932040" y="3501008"/>
            <a:ext cx="4176464" cy="1872208"/>
            <a:chOff x="0" y="2794370"/>
            <a:chExt cx="3261022" cy="2221196"/>
          </a:xfrm>
        </p:grpSpPr>
        <p:pic>
          <p:nvPicPr>
            <p:cNvPr id="37" name="图片 36" descr="黑暗中的灯光&#10;&#10;中度可信度描述已自动生成">
              <a:extLst>
                <a:ext uri="{FF2B5EF4-FFF2-40B4-BE49-F238E27FC236}">
                  <a16:creationId xmlns:a16="http://schemas.microsoft.com/office/drawing/2014/main" id="{B5CB6115-EA96-8B0F-A272-88025C0FA7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731" b="27959"/>
            <a:stretch/>
          </p:blipFill>
          <p:spPr>
            <a:xfrm flipH="1">
              <a:off x="63434" y="2794370"/>
              <a:ext cx="3134154" cy="2221196"/>
            </a:xfrm>
            <a:prstGeom prst="rect">
              <a:avLst/>
            </a:prstGeom>
          </p:spPr>
        </p:pic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776C484F-3170-8749-882F-E5A2B65EB86A}"/>
                </a:ext>
              </a:extLst>
            </p:cNvPr>
            <p:cNvSpPr txBox="1"/>
            <p:nvPr/>
          </p:nvSpPr>
          <p:spPr>
            <a:xfrm>
              <a:off x="2375955" y="2857900"/>
              <a:ext cx="88506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 </a:t>
              </a:r>
              <a:r>
                <a:rPr lang="en-US" altLang="zh-CN" sz="1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Lp</a:t>
              </a:r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/mm</a:t>
              </a:r>
              <a:endPara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033240E6-B92F-3F64-68C3-3F924A0FFD02}"/>
                </a:ext>
              </a:extLst>
            </p:cNvPr>
            <p:cNvSpPr txBox="1"/>
            <p:nvPr/>
          </p:nvSpPr>
          <p:spPr>
            <a:xfrm>
              <a:off x="2348630" y="4670765"/>
              <a:ext cx="810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 </a:t>
              </a:r>
              <a:r>
                <a:rPr lang="en-US" altLang="zh-CN" sz="1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μm</a:t>
              </a:r>
              <a:endPara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C3434EA4-7D2C-A28C-3060-90200F211EFE}"/>
                </a:ext>
              </a:extLst>
            </p:cNvPr>
            <p:cNvSpPr txBox="1"/>
            <p:nvPr/>
          </p:nvSpPr>
          <p:spPr>
            <a:xfrm>
              <a:off x="1761474" y="4670765"/>
              <a:ext cx="810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85 </a:t>
              </a:r>
              <a:r>
                <a:rPr lang="en-US" altLang="zh-CN" sz="1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μm</a:t>
              </a:r>
              <a:endPara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CE9FEF65-9680-0FF0-9D93-046111A10956}"/>
                </a:ext>
              </a:extLst>
            </p:cNvPr>
            <p:cNvSpPr txBox="1"/>
            <p:nvPr/>
          </p:nvSpPr>
          <p:spPr>
            <a:xfrm>
              <a:off x="1174316" y="4670764"/>
              <a:ext cx="810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75 </a:t>
              </a:r>
              <a:r>
                <a:rPr lang="en-US" altLang="zh-CN" sz="1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μm</a:t>
              </a:r>
              <a:endPara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C99E6BA3-0F0B-C260-8BA5-FCC39AEACA82}"/>
                </a:ext>
              </a:extLst>
            </p:cNvPr>
            <p:cNvSpPr txBox="1"/>
            <p:nvPr/>
          </p:nvSpPr>
          <p:spPr>
            <a:xfrm>
              <a:off x="587158" y="4670043"/>
              <a:ext cx="810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60 </a:t>
              </a:r>
              <a:r>
                <a:rPr lang="en-US" altLang="zh-CN" sz="1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μm</a:t>
              </a:r>
              <a:endPara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8EE624C3-BDC3-04BF-5FDE-9125B829A0E1}"/>
                </a:ext>
              </a:extLst>
            </p:cNvPr>
            <p:cNvSpPr txBox="1"/>
            <p:nvPr/>
          </p:nvSpPr>
          <p:spPr>
            <a:xfrm>
              <a:off x="0" y="4669322"/>
              <a:ext cx="8107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 </a:t>
              </a:r>
              <a:r>
                <a:rPr lang="en-US" altLang="zh-CN" sz="1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μm</a:t>
              </a:r>
              <a:endPara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148FDB56-FDEF-98DB-AC52-394599153EC4}"/>
                </a:ext>
              </a:extLst>
            </p:cNvPr>
            <p:cNvSpPr txBox="1"/>
            <p:nvPr/>
          </p:nvSpPr>
          <p:spPr>
            <a:xfrm>
              <a:off x="0" y="2836572"/>
              <a:ext cx="101379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 </a:t>
              </a:r>
              <a:r>
                <a:rPr lang="en-US" altLang="zh-CN" sz="1400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Lp</a:t>
              </a:r>
              <a:r>
                <a:rPr lang="en-US" altLang="zh-CN" sz="1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/mm</a:t>
              </a:r>
              <a:endParaRPr lang="zh-CN" altLang="en-US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文本框 44">
            <a:extLst>
              <a:ext uri="{FF2B5EF4-FFF2-40B4-BE49-F238E27FC236}">
                <a16:creationId xmlns:a16="http://schemas.microsoft.com/office/drawing/2014/main" id="{832964ED-B809-EF96-F77C-AF9E91F800B3}"/>
              </a:ext>
            </a:extLst>
          </p:cNvPr>
          <p:cNvSpPr txBox="1"/>
          <p:nvPr/>
        </p:nvSpPr>
        <p:spPr>
          <a:xfrm>
            <a:off x="5970185" y="1690826"/>
            <a:ext cx="1440160" cy="430856"/>
          </a:xfrm>
          <a:prstGeom prst="rect">
            <a:avLst/>
          </a:prstGeom>
          <a:noFill/>
        </p:spPr>
        <p:txBody>
          <a:bodyPr wrap="none" lIns="91440" tIns="45720" rIns="91440" bIns="45720" rtlCol="0" anchor="ctr">
            <a:normAutofit/>
          </a:bodyPr>
          <a:lstStyle/>
          <a:p>
            <a:pPr algn="ctr"/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DR image</a:t>
            </a:r>
            <a:endParaRPr lang="zh-CN" altLang="en-US" sz="1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97828C9E-9891-0C00-1656-9B177C389658}"/>
              </a:ext>
            </a:extLst>
          </p:cNvPr>
          <p:cNvSpPr txBox="1"/>
          <p:nvPr/>
        </p:nvSpPr>
        <p:spPr>
          <a:xfrm>
            <a:off x="6002262" y="3468838"/>
            <a:ext cx="1440160" cy="430856"/>
          </a:xfrm>
          <a:prstGeom prst="rect">
            <a:avLst/>
          </a:prstGeom>
          <a:noFill/>
        </p:spPr>
        <p:txBody>
          <a:bodyPr wrap="none" lIns="91440" tIns="45720" rIns="91440" bIns="45720" rtlCol="0" anchor="ctr">
            <a:normAutofit/>
          </a:bodyPr>
          <a:lstStyle/>
          <a:p>
            <a:pPr algn="ctr"/>
            <a:r>
              <a:rPr lang="en-US" altLang="zh-CN" sz="1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CT image</a:t>
            </a:r>
            <a:endParaRPr lang="zh-CN" altLang="en-US" sz="18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id="{2B18A40C-BE9B-D58C-3E1F-5BFB7A5C4AA9}"/>
              </a:ext>
            </a:extLst>
          </p:cNvPr>
          <p:cNvSpPr txBox="1"/>
          <p:nvPr/>
        </p:nvSpPr>
        <p:spPr>
          <a:xfrm>
            <a:off x="101457" y="5974632"/>
            <a:ext cx="8853128" cy="430856"/>
          </a:xfrm>
          <a:prstGeom prst="rect">
            <a:avLst/>
          </a:prstGeom>
          <a:noFill/>
        </p:spPr>
        <p:txBody>
          <a:bodyPr wrap="none" lIns="91440" tIns="45720" rIns="91440" bIns="45720" rtlCol="0" anchor="ctr">
            <a:normAutofit fontScale="92500" lnSpcReduction="20000"/>
          </a:bodyPr>
          <a:lstStyle/>
          <a:p>
            <a:pPr algn="ctr"/>
            <a:r>
              <a:rPr lang="en-US" altLang="zh-CN" sz="2800" b="1" dirty="0">
                <a:solidFill>
                  <a:srgbClr val="C00000"/>
                </a:solidFill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Best ever resolution of high-energy X-ray CT ! </a:t>
            </a:r>
            <a:endParaRPr lang="zh-CN" altLang="en-US" sz="2800" b="1" dirty="0">
              <a:solidFill>
                <a:srgbClr val="C00000"/>
              </a:solidFill>
              <a:highlight>
                <a:srgbClr val="FFFFFF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85ADFB06-5DD6-37EF-AF19-3384C3893CC6}"/>
              </a:ext>
            </a:extLst>
          </p:cNvPr>
          <p:cNvSpPr txBox="1"/>
          <p:nvPr/>
        </p:nvSpPr>
        <p:spPr>
          <a:xfrm>
            <a:off x="1669199" y="5454091"/>
            <a:ext cx="719788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b="0" i="1" dirty="0">
                <a:solidFill>
                  <a:srgbClr val="00B0F0"/>
                </a:solidFill>
                <a:effectLst/>
                <a:latin typeface="Times New Roman" panose="02020603050405020304" pitchFamily="18" charset="0"/>
              </a:rPr>
              <a:t>Liu </a:t>
            </a:r>
            <a:r>
              <a:rPr lang="en-US" altLang="zh-CN" sz="1400" b="0" i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</a:rPr>
              <a:t>Qinghua</a:t>
            </a:r>
            <a:r>
              <a:rPr lang="en-US" altLang="zh-CN" sz="1400" b="0" i="1" dirty="0">
                <a:solidFill>
                  <a:srgbClr val="00B0F0"/>
                </a:solidFill>
                <a:effectLst/>
                <a:latin typeface="Times New Roman" panose="02020603050405020304" pitchFamily="18" charset="0"/>
              </a:rPr>
              <a:t>, Li Jing, Shan Lijun, et al. High Power Laser and Particle Beams, 2022, 34: 124001.</a:t>
            </a:r>
            <a:endParaRPr lang="zh-CN" altLang="en-US" sz="1400" i="1" dirty="0">
              <a:solidFill>
                <a:srgbClr val="00B0F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01903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437"/>
    </mc:Choice>
    <mc:Fallback>
      <p:transition spd="slow" advTm="4343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38818C60-6ABC-ED49-3909-EF66B577A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94" y="188640"/>
            <a:ext cx="794819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文本框 9">
            <a:extLst>
              <a:ext uri="{FF2B5EF4-FFF2-40B4-BE49-F238E27FC236}">
                <a16:creationId xmlns:a16="http://schemas.microsoft.com/office/drawing/2014/main" id="{813BF5E3-915C-FDEC-F87D-911EA0078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857007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Upgraded </a:t>
            </a:r>
            <a:r>
              <a:rPr lang="en-US" altLang="zh-CN" b="1" i="0" dirty="0">
                <a:solidFill>
                  <a:srgbClr val="FFFF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apparatus: testing results</a:t>
            </a: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F16A838F-8329-111D-FB66-FD2A051E75AC}"/>
              </a:ext>
            </a:extLst>
          </p:cNvPr>
          <p:cNvSpPr/>
          <p:nvPr/>
        </p:nvSpPr>
        <p:spPr>
          <a:xfrm>
            <a:off x="80194" y="1008310"/>
            <a:ext cx="492385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Long-term dose-rate stability test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9DC0F2D-B549-F8A7-81DE-C1ABD2C7BC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94" y="1563542"/>
            <a:ext cx="9000789" cy="1649434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01991F39-2E1D-5396-5BA3-613A597EB4C5}"/>
              </a:ext>
            </a:extLst>
          </p:cNvPr>
          <p:cNvSpPr/>
          <p:nvPr/>
        </p:nvSpPr>
        <p:spPr>
          <a:xfrm>
            <a:off x="80194" y="3214138"/>
            <a:ext cx="888429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Typical application: 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overwhelming superiority 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over the conventional CT  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FC86144D-73F4-D962-F1B8-13D4C9ED3D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3824" y="4204190"/>
            <a:ext cx="1994243" cy="2100806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FE0EC5FD-933C-EEFF-172C-22B7D1F9A0CB}"/>
              </a:ext>
            </a:extLst>
          </p:cNvPr>
          <p:cNvSpPr txBox="1"/>
          <p:nvPr/>
        </p:nvSpPr>
        <p:spPr>
          <a:xfrm>
            <a:off x="310805" y="6300028"/>
            <a:ext cx="2520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 i="0" u="none" strike="noStrike" dirty="0">
                <a:effectLst/>
                <a:cs typeface="Arial" panose="020B0604020202020204" pitchFamily="34" charset="0"/>
              </a:rPr>
              <a:t>wire diameter: 0.7mm</a:t>
            </a:r>
            <a:endParaRPr lang="zh-CN" altLang="en-US" sz="1800" dirty="0">
              <a:cs typeface="Arial" panose="020B060402020202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9DB44EC-2D00-00DE-74EA-7A3B35C39EF5}"/>
              </a:ext>
            </a:extLst>
          </p:cNvPr>
          <p:cNvSpPr txBox="1"/>
          <p:nvPr/>
        </p:nvSpPr>
        <p:spPr>
          <a:xfrm>
            <a:off x="420762" y="3624382"/>
            <a:ext cx="231995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b="1" i="0" u="none" strike="noStrike" dirty="0">
                <a:solidFill>
                  <a:srgbClr val="5A75E0"/>
                </a:solidFill>
                <a:effectLst/>
                <a:cs typeface="Arial" panose="020B0604020202020204" pitchFamily="34" charset="0"/>
              </a:rPr>
              <a:t>superconducting coil in Tokamak </a:t>
            </a:r>
            <a:endParaRPr lang="zh-CN" altLang="en-US" sz="1600" dirty="0">
              <a:cs typeface="Arial" panose="020B06040202020202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2E35AB6B-EA18-CFB7-543A-15D2397D51AD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47" t="7883" r="68014" b="69144"/>
          <a:stretch/>
        </p:blipFill>
        <p:spPr>
          <a:xfrm rot="10800000">
            <a:off x="2930647" y="4065971"/>
            <a:ext cx="2718931" cy="2556948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D687243A-426E-6749-4112-147FCFC900BC}"/>
              </a:ext>
            </a:extLst>
          </p:cNvPr>
          <p:cNvSpPr txBox="1"/>
          <p:nvPr/>
        </p:nvSpPr>
        <p:spPr>
          <a:xfrm>
            <a:off x="3037221" y="3727417"/>
            <a:ext cx="25057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cs typeface="Arial" panose="020B0604020202020204" pitchFamily="34" charset="0"/>
              </a:rPr>
              <a:t>Conventional 9 MeV CT</a:t>
            </a:r>
            <a:endParaRPr lang="zh-CN" altLang="en-US" sz="1600" dirty="0">
              <a:cs typeface="Arial" panose="020B0604020202020204" pitchFamily="34" charset="0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ECF70498-A79B-EA57-7F25-FFEF714A5FF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431" r="732" b="34193"/>
          <a:stretch/>
        </p:blipFill>
        <p:spPr>
          <a:xfrm rot="10800000">
            <a:off x="6049707" y="4074338"/>
            <a:ext cx="2872315" cy="2541750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id="{989B7D2C-36DF-CF3D-9C69-987DC76E4653}"/>
              </a:ext>
            </a:extLst>
          </p:cNvPr>
          <p:cNvSpPr txBox="1"/>
          <p:nvPr/>
        </p:nvSpPr>
        <p:spPr>
          <a:xfrm>
            <a:off x="6275439" y="3747492"/>
            <a:ext cx="25057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cs typeface="Arial" panose="020B0604020202020204" pitchFamily="34" charset="0"/>
              </a:rPr>
              <a:t>Our high-resolution CT</a:t>
            </a:r>
            <a:endParaRPr lang="zh-CN" altLang="en-US" sz="1600" dirty="0">
              <a:cs typeface="Arial" panose="020B0604020202020204" pitchFamily="34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9365608-A64C-7BA3-24DC-8C93D96616F4}"/>
              </a:ext>
            </a:extLst>
          </p:cNvPr>
          <p:cNvSpPr txBox="1"/>
          <p:nvPr/>
        </p:nvSpPr>
        <p:spPr>
          <a:xfrm>
            <a:off x="4590497" y="6400645"/>
            <a:ext cx="2533943" cy="430887"/>
          </a:xfrm>
          <a:prstGeom prst="rect">
            <a:avLst/>
          </a:prstGeom>
          <a:solidFill>
            <a:schemeClr val="bg1"/>
          </a:solidFill>
          <a:ln w="15875">
            <a:noFill/>
          </a:ln>
        </p:spPr>
        <p:txBody>
          <a:bodyPr wrap="none" lIns="91440" tIns="45720" rIns="91440" bIns="45720" rtlCol="0" anchor="ctr">
            <a:normAutofit/>
          </a:bodyPr>
          <a:lstStyle/>
          <a:p>
            <a:pPr algn="r"/>
            <a:r>
              <a:rPr lang="en-US" altLang="zh-CN" sz="1600" b="1" dirty="0">
                <a:solidFill>
                  <a:srgbClr val="C0000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Gap error in coil winding</a:t>
            </a:r>
            <a:endParaRPr lang="zh-CN" altLang="en-US" sz="1600" b="1" dirty="0">
              <a:solidFill>
                <a:srgbClr val="C000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7" name="直接箭头连接符 6">
            <a:extLst>
              <a:ext uri="{FF2B5EF4-FFF2-40B4-BE49-F238E27FC236}">
                <a16:creationId xmlns:a16="http://schemas.microsoft.com/office/drawing/2014/main" id="{4C395088-28AC-118D-B1BC-8A7A5CD9324B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5857469" y="5517232"/>
            <a:ext cx="946779" cy="883413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A983868E-FCA4-DD49-66E3-EB0DE5922774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4227918" y="5733256"/>
            <a:ext cx="1629551" cy="667389"/>
          </a:xfrm>
          <a:prstGeom prst="straightConnector1">
            <a:avLst/>
          </a:prstGeom>
          <a:ln w="158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87E49D92-E90F-5138-6E94-15213A7CDE90}"/>
              </a:ext>
            </a:extLst>
          </p:cNvPr>
          <p:cNvSpPr txBox="1"/>
          <p:nvPr/>
        </p:nvSpPr>
        <p:spPr>
          <a:xfrm>
            <a:off x="3779913" y="4096389"/>
            <a:ext cx="1825872" cy="430887"/>
          </a:xfrm>
          <a:prstGeom prst="rect">
            <a:avLst/>
          </a:prstGeom>
          <a:noFill/>
          <a:ln w="15875">
            <a:noFill/>
          </a:ln>
        </p:spPr>
        <p:txBody>
          <a:bodyPr wrap="none" lIns="91440" tIns="45720" rIns="91440" bIns="45720" rtlCol="0" anchor="ctr">
            <a:normAutofit/>
          </a:bodyPr>
          <a:lstStyle/>
          <a:p>
            <a:pPr algn="r"/>
            <a:r>
              <a:rPr lang="en-US" altLang="zh-CN" sz="1800" b="1" dirty="0">
                <a:solidFill>
                  <a:srgbClr val="FFFF0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See defects</a:t>
            </a:r>
            <a:endParaRPr lang="zh-CN" altLang="en-US" sz="1800" b="1" dirty="0">
              <a:solidFill>
                <a:srgbClr val="FFFF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32682CB-DD68-8082-17CC-44105B2FD1A8}"/>
              </a:ext>
            </a:extLst>
          </p:cNvPr>
          <p:cNvSpPr txBox="1"/>
          <p:nvPr/>
        </p:nvSpPr>
        <p:spPr>
          <a:xfrm>
            <a:off x="6134638" y="4096389"/>
            <a:ext cx="2346972" cy="430887"/>
          </a:xfrm>
          <a:prstGeom prst="rect">
            <a:avLst/>
          </a:prstGeom>
          <a:noFill/>
          <a:ln w="15875">
            <a:noFill/>
          </a:ln>
        </p:spPr>
        <p:txBody>
          <a:bodyPr wrap="none" lIns="91440" tIns="45720" rIns="91440" bIns="45720" rtlCol="0" anchor="ctr">
            <a:normAutofit/>
          </a:bodyPr>
          <a:lstStyle/>
          <a:p>
            <a:pPr algn="r"/>
            <a:r>
              <a:rPr lang="en-US" altLang="zh-CN" sz="1800" b="1" dirty="0">
                <a:solidFill>
                  <a:srgbClr val="FFFF0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Distinguish defects</a:t>
            </a:r>
            <a:endParaRPr lang="zh-CN" altLang="en-US" sz="1800" b="1" dirty="0">
              <a:solidFill>
                <a:srgbClr val="FFFF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4191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5144"/>
    </mc:Choice>
    <mc:Fallback>
      <p:transition spd="slow" advTm="8514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3">
            <a:extLst>
              <a:ext uri="{FF2B5EF4-FFF2-40B4-BE49-F238E27FC236}">
                <a16:creationId xmlns:a16="http://schemas.microsoft.com/office/drawing/2014/main" id="{38818C60-6ABC-ED49-3909-EF66B577A5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94" y="188640"/>
            <a:ext cx="744413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文本框 9">
            <a:extLst>
              <a:ext uri="{FF2B5EF4-FFF2-40B4-BE49-F238E27FC236}">
                <a16:creationId xmlns:a16="http://schemas.microsoft.com/office/drawing/2014/main" id="{813BF5E3-915C-FDEC-F87D-911EA0078D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232977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Conclusion</a:t>
            </a:r>
          </a:p>
        </p:txBody>
      </p:sp>
      <p:sp>
        <p:nvSpPr>
          <p:cNvPr id="13" name="文本框 18">
            <a:extLst>
              <a:ext uri="{FF2B5EF4-FFF2-40B4-BE49-F238E27FC236}">
                <a16:creationId xmlns:a16="http://schemas.microsoft.com/office/drawing/2014/main" id="{DA787CCC-3E39-5DD4-E1DD-DBE348542219}"/>
              </a:ext>
            </a:extLst>
          </p:cNvPr>
          <p:cNvSpPr txBox="1"/>
          <p:nvPr/>
        </p:nvSpPr>
        <p:spPr>
          <a:xfrm>
            <a:off x="323528" y="980728"/>
            <a:ext cx="8496944" cy="3076291"/>
          </a:xfrm>
          <a:prstGeom prst="rect">
            <a:avLst/>
          </a:prstGeom>
          <a:noFill/>
          <a:ln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 algn="just">
              <a:lnSpc>
                <a:spcPct val="150000"/>
              </a:lnSpc>
              <a:defRPr sz="2000" b="1">
                <a:latin typeface="微软雅黑" pitchFamily="34" charset="-122"/>
                <a:ea typeface="微软雅黑" pitchFamily="34" charset="-122"/>
              </a:defRPr>
            </a:lvl1pPr>
          </a:lstStyle>
          <a:p>
            <a:pPr marL="285750" indent="-285750" defTabSz="685800"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zh-CN" altLang="en-US" kern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kern="0" dirty="0">
                <a:latin typeface="Times New Roman" pitchFamily="18" charset="0"/>
                <a:cs typeface="Times New Roman" pitchFamily="18" charset="0"/>
              </a:rPr>
              <a:t>High-brightness photo-injector based high-resolution high-energy X-ray CT is feasible;</a:t>
            </a:r>
          </a:p>
          <a:p>
            <a:pPr marL="285750" indent="-285750" defTabSz="685800">
              <a:lnSpc>
                <a:spcPct val="200000"/>
              </a:lnSpc>
              <a:buFont typeface="Wingdings" pitchFamily="2" charset="2"/>
              <a:buChar char="Ø"/>
              <a:defRPr/>
            </a:pPr>
            <a:r>
              <a:rPr lang="en-US" altLang="zh-CN" kern="0" dirty="0">
                <a:latin typeface="Times New Roman" pitchFamily="18" charset="0"/>
                <a:cs typeface="Times New Roman" pitchFamily="18" charset="0"/>
              </a:rPr>
              <a:t> We have built a normal-conducting 9 MeV photo-injector driven high-resolution X-ray CT and unprecedented resolution of 50 μm has been readily obtained.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6727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882"/>
    </mc:Choice>
    <mc:Fallback>
      <p:transition spd="slow" advTm="2088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3481519F-79C7-91A4-602A-0761694C37F1}"/>
              </a:ext>
            </a:extLst>
          </p:cNvPr>
          <p:cNvSpPr txBox="1"/>
          <p:nvPr/>
        </p:nvSpPr>
        <p:spPr>
          <a:xfrm>
            <a:off x="1835696" y="2780928"/>
            <a:ext cx="5688632" cy="864096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 fontScale="92500"/>
          </a:bodyPr>
          <a:lstStyle/>
          <a:p>
            <a:pPr algn="ctr"/>
            <a:r>
              <a:rPr lang="en-US" altLang="zh-CN" sz="4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 for listening</a:t>
            </a:r>
            <a:r>
              <a:rPr lang="zh-CN" altLang="en-US" sz="4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！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24733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901273" y="1931336"/>
            <a:ext cx="7991206" cy="3790333"/>
          </a:xfrm>
          <a:prstGeom prst="rect">
            <a:avLst/>
          </a:prstGeom>
          <a:ln w="15875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lIns="68580" tIns="34290" rIns="68580" bIns="34290">
            <a:spAutoFit/>
          </a:bodyPr>
          <a:lstStyle/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Background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Research Status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High-brightness photoinjector method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Proof-of-principle experiments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Upgraded  apparatus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r>
              <a:rPr lang="en-US" altLang="zh-CN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Conclusion </a:t>
            </a:r>
          </a:p>
          <a:p>
            <a:pPr marL="514350" indent="-514350">
              <a:lnSpc>
                <a:spcPct val="125000"/>
              </a:lnSpc>
              <a:buFont typeface="+mj-lt"/>
              <a:buAutoNum type="arabicPeriod"/>
            </a:pPr>
            <a:endParaRPr lang="en-US" altLang="zh-CN" sz="28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标题 1"/>
          <p:cNvSpPr txBox="1"/>
          <p:nvPr/>
        </p:nvSpPr>
        <p:spPr>
          <a:xfrm>
            <a:off x="1043608" y="2494270"/>
            <a:ext cx="648072" cy="2518906"/>
          </a:xfrm>
          <a:prstGeom prst="rect">
            <a:avLst/>
          </a:prstGeom>
        </p:spPr>
        <p:txBody>
          <a:bodyPr rtlCol="0"/>
          <a:lstStyle>
            <a:lvl1pPr algn="l" rtl="0" eaLnBrk="1" latinLnBrk="0" hangingPunct="1">
              <a:spcBef>
                <a:spcPct val="0"/>
              </a:spcBef>
              <a:buNone/>
              <a:defRPr kumimoji="0" sz="2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zh-CN" altLang="en-US" sz="3600" dirty="0">
              <a:solidFill>
                <a:srgbClr val="00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683568" y="1930143"/>
            <a:ext cx="0" cy="3252917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3">
            <a:extLst>
              <a:ext uri="{FF2B5EF4-FFF2-40B4-BE49-F238E27FC236}">
                <a16:creationId xmlns:a16="http://schemas.microsoft.com/office/drawing/2014/main" id="{16692E8F-ADC9-ABF0-E2FF-A56752609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94" y="188640"/>
            <a:ext cx="744413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文本框 9">
            <a:extLst>
              <a:ext uri="{FF2B5EF4-FFF2-40B4-BE49-F238E27FC236}">
                <a16:creationId xmlns:a16="http://schemas.microsoft.com/office/drawing/2014/main" id="{B11333F9-A3B2-DE32-5867-1F8CB402CE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232977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</a:t>
            </a:r>
          </a:p>
        </p:txBody>
      </p:sp>
    </p:spTree>
    <p:extLst>
      <p:ext uri="{BB962C8B-B14F-4D97-AF65-F5344CB8AC3E}">
        <p14:creationId xmlns:p14="http://schemas.microsoft.com/office/powerpoint/2010/main" val="3335466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75"/>
    </mc:Choice>
    <mc:Fallback>
      <p:transition spd="slow" advTm="3575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9BF6E492-9786-6602-8C7B-ED59941DF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94" y="188640"/>
            <a:ext cx="744413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文本框 9">
            <a:extLst>
              <a:ext uri="{FF2B5EF4-FFF2-40B4-BE49-F238E27FC236}">
                <a16:creationId xmlns:a16="http://schemas.microsoft.com/office/drawing/2014/main" id="{A4A8A1E0-2125-96BB-56FA-F2F36970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232977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Background</a:t>
            </a:r>
          </a:p>
        </p:txBody>
      </p:sp>
      <p:sp>
        <p:nvSpPr>
          <p:cNvPr id="6" name="矩形 5"/>
          <p:cNvSpPr/>
          <p:nvPr/>
        </p:nvSpPr>
        <p:spPr>
          <a:xfrm>
            <a:off x="100226" y="910323"/>
            <a:ext cx="87882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As one of the most powerful tools in non-destructive testing, high energy,</a:t>
            </a:r>
            <a:r>
              <a:rPr lang="zh-CN" altLang="en-US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high resolution industrial X-ray computed tomography (CT) has attracted growing interest in numerous areas:</a:t>
            </a:r>
            <a:endParaRPr lang="zh-CN" altLang="en-US" sz="22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F499C8B-F9F0-7E4A-7F0D-8C7E07560E2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b="9450"/>
          <a:stretch/>
        </p:blipFill>
        <p:spPr>
          <a:xfrm>
            <a:off x="3230106" y="2074000"/>
            <a:ext cx="2244306" cy="2236418"/>
          </a:xfrm>
          <a:prstGeom prst="rect">
            <a:avLst/>
          </a:prstGeom>
        </p:spPr>
      </p:pic>
      <p:pic>
        <p:nvPicPr>
          <p:cNvPr id="11" name="Picture 2" descr="C:\Users\dell\Desktop\JG SAMPLE\7.bmp">
            <a:extLst>
              <a:ext uri="{FF2B5EF4-FFF2-40B4-BE49-F238E27FC236}">
                <a16:creationId xmlns:a16="http://schemas.microsoft.com/office/drawing/2014/main" id="{7565C9FA-1546-9BB4-FA44-E4D67D021B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73" t="50000" r="6314"/>
          <a:stretch/>
        </p:blipFill>
        <p:spPr bwMode="auto">
          <a:xfrm>
            <a:off x="585305" y="4432942"/>
            <a:ext cx="2497516" cy="223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4D1F5C35-31DF-B08C-5ACA-82E269F16F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552" y="2126186"/>
            <a:ext cx="2589021" cy="2280805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4202591B-B561-C168-73AC-D243D7DF3FAE}"/>
              </a:ext>
            </a:extLst>
          </p:cNvPr>
          <p:cNvSpPr/>
          <p:nvPr/>
        </p:nvSpPr>
        <p:spPr>
          <a:xfrm>
            <a:off x="5739046" y="1963471"/>
            <a:ext cx="309233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Important Parameters</a:t>
            </a:r>
            <a:r>
              <a:rPr lang="zh-CN" altLang="en-US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：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endParaRPr lang="zh-CN" altLang="en-US" sz="22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D10A6057-D616-18B6-0E7C-A456CA35F228}"/>
              </a:ext>
            </a:extLst>
          </p:cNvPr>
          <p:cNvSpPr txBox="1"/>
          <p:nvPr/>
        </p:nvSpPr>
        <p:spPr>
          <a:xfrm>
            <a:off x="5714678" y="2444449"/>
            <a:ext cx="252028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Beam energy</a:t>
            </a:r>
            <a:endParaRPr lang="zh-CN" altLang="en-US" sz="20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79948D84-BBFB-CE2C-DAB3-70EB2FB8A067}"/>
              </a:ext>
            </a:extLst>
          </p:cNvPr>
          <p:cNvSpPr txBox="1"/>
          <p:nvPr/>
        </p:nvSpPr>
        <p:spPr>
          <a:xfrm>
            <a:off x="5739046" y="3289749"/>
            <a:ext cx="252028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Dose rate</a:t>
            </a:r>
            <a:endParaRPr lang="zh-CN" altLang="en-US" sz="20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8B2E4521-C512-D2DC-BAA0-6732840409CB}"/>
              </a:ext>
            </a:extLst>
          </p:cNvPr>
          <p:cNvSpPr txBox="1"/>
          <p:nvPr/>
        </p:nvSpPr>
        <p:spPr>
          <a:xfrm>
            <a:off x="5724128" y="4310418"/>
            <a:ext cx="252028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Resolution </a:t>
            </a:r>
            <a:endParaRPr lang="zh-CN" altLang="en-US" sz="20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12B4FB59-CA14-B26D-2EE1-11DEF909DB5F}"/>
              </a:ext>
            </a:extLst>
          </p:cNvPr>
          <p:cNvSpPr txBox="1"/>
          <p:nvPr/>
        </p:nvSpPr>
        <p:spPr>
          <a:xfrm>
            <a:off x="5724128" y="5252730"/>
            <a:ext cx="252028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Stability </a:t>
            </a:r>
            <a:endParaRPr lang="zh-CN" altLang="en-US" sz="2000" b="1" dirty="0">
              <a:solidFill>
                <a:srgbClr val="C0000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1DC2A52B-6B94-3BF7-DBB3-B100EE436F32}"/>
              </a:ext>
            </a:extLst>
          </p:cNvPr>
          <p:cNvSpPr txBox="1"/>
          <p:nvPr/>
        </p:nvSpPr>
        <p:spPr>
          <a:xfrm>
            <a:off x="6060467" y="2776937"/>
            <a:ext cx="252028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r>
              <a:rPr lang="en-US" altLang="zh-CN" sz="1800" dirty="0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  Penetration depth</a:t>
            </a:r>
            <a:endParaRPr lang="zh-CN" altLang="en-US" sz="1800" dirty="0">
              <a:solidFill>
                <a:schemeClr val="dk1">
                  <a:lumMod val="10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D9E1250-15A5-DBBF-F87A-7B83664D321D}"/>
              </a:ext>
            </a:extLst>
          </p:cNvPr>
          <p:cNvSpPr txBox="1"/>
          <p:nvPr/>
        </p:nvSpPr>
        <p:spPr>
          <a:xfrm>
            <a:off x="6090745" y="3669489"/>
            <a:ext cx="2520280" cy="64092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marL="285750" indent="-285750">
              <a:buFontTx/>
              <a:buChar char="-"/>
            </a:pPr>
            <a:r>
              <a:rPr lang="en-US" altLang="zh-CN" sz="1800" dirty="0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Signal-to-noise ratio</a:t>
            </a:r>
          </a:p>
          <a:p>
            <a:pPr marL="285750" indent="-285750">
              <a:buFontTx/>
              <a:buChar char="-"/>
            </a:pPr>
            <a:r>
              <a:rPr lang="en-US" altLang="zh-CN" sz="1800" dirty="0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Scanning time</a:t>
            </a:r>
            <a:endParaRPr lang="zh-CN" altLang="en-US" sz="1800" dirty="0">
              <a:solidFill>
                <a:schemeClr val="dk1">
                  <a:lumMod val="10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3868D764-60D3-3EB4-4FA2-8E178C39F9F7}"/>
              </a:ext>
            </a:extLst>
          </p:cNvPr>
          <p:cNvSpPr txBox="1"/>
          <p:nvPr/>
        </p:nvSpPr>
        <p:spPr>
          <a:xfrm>
            <a:off x="6126032" y="4690602"/>
            <a:ext cx="2520280" cy="64092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marL="285750" indent="-285750">
              <a:buFontTx/>
              <a:buChar char="-"/>
            </a:pPr>
            <a:r>
              <a:rPr lang="en-US" altLang="zh-CN" sz="1800" dirty="0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How fine features can be distinguished ?</a:t>
            </a:r>
            <a:endParaRPr lang="zh-CN" altLang="en-US" sz="1800" dirty="0">
              <a:solidFill>
                <a:schemeClr val="dk1">
                  <a:lumMod val="10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5830B0C9-5D0E-8768-0404-93E901D102A4}"/>
              </a:ext>
            </a:extLst>
          </p:cNvPr>
          <p:cNvSpPr txBox="1"/>
          <p:nvPr/>
        </p:nvSpPr>
        <p:spPr>
          <a:xfrm>
            <a:off x="6126032" y="5563635"/>
            <a:ext cx="2520280" cy="64092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marL="285750" indent="-285750">
              <a:buFontTx/>
              <a:buChar char="-"/>
            </a:pPr>
            <a:r>
              <a:rPr lang="en-US" altLang="zh-CN" sz="1800" dirty="0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Reliability</a:t>
            </a:r>
            <a:endParaRPr lang="zh-CN" altLang="en-US" sz="1800" dirty="0">
              <a:solidFill>
                <a:schemeClr val="dk1">
                  <a:lumMod val="100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9E023B57-993C-BE79-F54E-102B4239101D}"/>
              </a:ext>
            </a:extLst>
          </p:cNvPr>
          <p:cNvSpPr txBox="1"/>
          <p:nvPr/>
        </p:nvSpPr>
        <p:spPr>
          <a:xfrm>
            <a:off x="585305" y="4372584"/>
            <a:ext cx="206997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i="0" u="none" strike="noStrike" dirty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aerospace</a:t>
            </a:r>
            <a:endParaRPr lang="zh-CN" altLang="en-US" sz="20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FBC60E6-DD22-CAF0-2FB9-C440C39AC0CA}"/>
              </a:ext>
            </a:extLst>
          </p:cNvPr>
          <p:cNvSpPr txBox="1"/>
          <p:nvPr/>
        </p:nvSpPr>
        <p:spPr>
          <a:xfrm>
            <a:off x="3320059" y="1990071"/>
            <a:ext cx="22125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cs typeface="Arial" panose="020B0604020202020204" pitchFamily="34" charset="0"/>
              </a:rPr>
              <a:t>auto industry</a:t>
            </a:r>
            <a:endParaRPr lang="zh-CN" altLang="en-US" sz="2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1028" name="Picture 4" descr="Additive Manufacturing Overview | UAMMI">
            <a:extLst>
              <a:ext uri="{FF2B5EF4-FFF2-40B4-BE49-F238E27FC236}">
                <a16:creationId xmlns:a16="http://schemas.microsoft.com/office/drawing/2014/main" id="{2659ADAF-486C-F4B0-F329-1618815B9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573" y="4418285"/>
            <a:ext cx="2373264" cy="2271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A7C4CCC-56F7-9C9A-8B61-EA9DA707D966}"/>
              </a:ext>
            </a:extLst>
          </p:cNvPr>
          <p:cNvSpPr txBox="1"/>
          <p:nvPr/>
        </p:nvSpPr>
        <p:spPr>
          <a:xfrm>
            <a:off x="2936528" y="4412657"/>
            <a:ext cx="231969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2000" b="1" i="0" u="none" strike="noStrike" dirty="0"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additive manufacturing</a:t>
            </a:r>
            <a:endParaRPr lang="zh-CN" altLang="en-US" sz="36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6539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874"/>
    </mc:Choice>
    <mc:Fallback>
      <p:transition spd="slow" advTm="4887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9BF6E492-9786-6602-8C7B-ED59941DF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94" y="188640"/>
            <a:ext cx="7732166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文本框 9">
            <a:extLst>
              <a:ext uri="{FF2B5EF4-FFF2-40B4-BE49-F238E27FC236}">
                <a16:creationId xmlns:a16="http://schemas.microsoft.com/office/drawing/2014/main" id="{A4A8A1E0-2125-96BB-56FA-F2F36970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720395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Conventional high-energy X-ray CT</a:t>
            </a:r>
          </a:p>
        </p:txBody>
      </p:sp>
      <p:sp>
        <p:nvSpPr>
          <p:cNvPr id="6" name="矩形 5"/>
          <p:cNvSpPr/>
          <p:nvPr/>
        </p:nvSpPr>
        <p:spPr>
          <a:xfrm>
            <a:off x="395536" y="797803"/>
            <a:ext cx="828092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zh-CN" altLang="en-US" sz="17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AED6B87-DC07-0CB4-D6A7-DCF2C7DDABDD}"/>
              </a:ext>
            </a:extLst>
          </p:cNvPr>
          <p:cNvSpPr/>
          <p:nvPr/>
        </p:nvSpPr>
        <p:spPr>
          <a:xfrm>
            <a:off x="80195" y="936302"/>
            <a:ext cx="65800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 </a:t>
            </a:r>
            <a:r>
              <a:rPr lang="en-US" altLang="zh-CN" sz="2200" dirty="0" err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Linac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accelerator driven high-energy X-ray CT </a:t>
            </a:r>
            <a:endParaRPr lang="zh-CN" altLang="en-US" sz="22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E2DCA98-3193-6308-78F5-65065878AD8A}"/>
              </a:ext>
            </a:extLst>
          </p:cNvPr>
          <p:cNvSpPr/>
          <p:nvPr/>
        </p:nvSpPr>
        <p:spPr>
          <a:xfrm>
            <a:off x="1155275" y="1996130"/>
            <a:ext cx="3456384" cy="50405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0C87EB5D-AEF7-7140-66BB-B6AE03B0F938}"/>
              </a:ext>
            </a:extLst>
          </p:cNvPr>
          <p:cNvSpPr/>
          <p:nvPr/>
        </p:nvSpPr>
        <p:spPr>
          <a:xfrm>
            <a:off x="1011259" y="2104142"/>
            <a:ext cx="144016" cy="28803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5E8EDC36-A279-EFEC-8CD9-4BE04D0938A3}"/>
              </a:ext>
            </a:extLst>
          </p:cNvPr>
          <p:cNvSpPr/>
          <p:nvPr/>
        </p:nvSpPr>
        <p:spPr>
          <a:xfrm>
            <a:off x="4611659" y="2050136"/>
            <a:ext cx="72008" cy="39604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B31DF8C7-262D-D945-89F9-F0FA2E95B016}"/>
              </a:ext>
            </a:extLst>
          </p:cNvPr>
          <p:cNvSpPr txBox="1"/>
          <p:nvPr/>
        </p:nvSpPr>
        <p:spPr>
          <a:xfrm>
            <a:off x="1623327" y="1525785"/>
            <a:ext cx="252028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altLang="zh-CN" sz="16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Electron linear accelerator</a:t>
            </a:r>
          </a:p>
          <a:p>
            <a:pPr algn="ctr"/>
            <a:r>
              <a:rPr lang="en-US" altLang="zh-CN" sz="16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2/4/6/9/12/15</a:t>
            </a:r>
            <a:r>
              <a:rPr lang="zh-CN" altLang="en-US" sz="16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MeV</a:t>
            </a:r>
            <a:endParaRPr lang="zh-CN" altLang="en-US" sz="1600" dirty="0">
              <a:solidFill>
                <a:srgbClr val="00B0F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2EB40DB1-36FF-3AB3-03B7-C22E6C022644}"/>
              </a:ext>
            </a:extLst>
          </p:cNvPr>
          <p:cNvSpPr txBox="1"/>
          <p:nvPr/>
        </p:nvSpPr>
        <p:spPr>
          <a:xfrm>
            <a:off x="175260" y="1556247"/>
            <a:ext cx="968207" cy="685222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r>
              <a:rPr lang="en-US" altLang="zh-CN" sz="16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Thermal gun</a:t>
            </a:r>
            <a:endParaRPr lang="zh-CN" altLang="en-US" sz="1600" dirty="0">
              <a:solidFill>
                <a:srgbClr val="00B0F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id="{04A66735-3A5E-9D5E-666E-D23BF37279BB}"/>
              </a:ext>
            </a:extLst>
          </p:cNvPr>
          <p:cNvCxnSpPr>
            <a:cxnSpLocks/>
          </p:cNvCxnSpPr>
          <p:nvPr/>
        </p:nvCxnSpPr>
        <p:spPr>
          <a:xfrm>
            <a:off x="1227283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08E9BE28-3E57-5FDB-50B9-0066816DF443}"/>
              </a:ext>
            </a:extLst>
          </p:cNvPr>
          <p:cNvCxnSpPr>
            <a:cxnSpLocks/>
          </p:cNvCxnSpPr>
          <p:nvPr/>
        </p:nvCxnSpPr>
        <p:spPr>
          <a:xfrm>
            <a:off x="1371299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>
            <a:extLst>
              <a:ext uri="{FF2B5EF4-FFF2-40B4-BE49-F238E27FC236}">
                <a16:creationId xmlns:a16="http://schemas.microsoft.com/office/drawing/2014/main" id="{76DCEDC1-DD18-CCBE-536E-0EBC36B2AFCC}"/>
              </a:ext>
            </a:extLst>
          </p:cNvPr>
          <p:cNvCxnSpPr>
            <a:cxnSpLocks/>
          </p:cNvCxnSpPr>
          <p:nvPr/>
        </p:nvCxnSpPr>
        <p:spPr>
          <a:xfrm>
            <a:off x="1587323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>
            <a:extLst>
              <a:ext uri="{FF2B5EF4-FFF2-40B4-BE49-F238E27FC236}">
                <a16:creationId xmlns:a16="http://schemas.microsoft.com/office/drawing/2014/main" id="{EC5206D7-3AAB-CC33-3581-D080907D4DFC}"/>
              </a:ext>
            </a:extLst>
          </p:cNvPr>
          <p:cNvCxnSpPr>
            <a:cxnSpLocks/>
          </p:cNvCxnSpPr>
          <p:nvPr/>
        </p:nvCxnSpPr>
        <p:spPr>
          <a:xfrm>
            <a:off x="1803347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>
            <a:extLst>
              <a:ext uri="{FF2B5EF4-FFF2-40B4-BE49-F238E27FC236}">
                <a16:creationId xmlns:a16="http://schemas.microsoft.com/office/drawing/2014/main" id="{BBF20080-A9B5-9F8E-6C38-CE6788BFFB13}"/>
              </a:ext>
            </a:extLst>
          </p:cNvPr>
          <p:cNvCxnSpPr>
            <a:cxnSpLocks/>
          </p:cNvCxnSpPr>
          <p:nvPr/>
        </p:nvCxnSpPr>
        <p:spPr>
          <a:xfrm>
            <a:off x="2019371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>
            <a:extLst>
              <a:ext uri="{FF2B5EF4-FFF2-40B4-BE49-F238E27FC236}">
                <a16:creationId xmlns:a16="http://schemas.microsoft.com/office/drawing/2014/main" id="{2D78A320-9DA1-A041-B059-8B40D98E282B}"/>
              </a:ext>
            </a:extLst>
          </p:cNvPr>
          <p:cNvCxnSpPr>
            <a:cxnSpLocks/>
          </p:cNvCxnSpPr>
          <p:nvPr/>
        </p:nvCxnSpPr>
        <p:spPr>
          <a:xfrm>
            <a:off x="2235395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C79498BC-CB2E-0073-17D1-0029F6B9C2CC}"/>
              </a:ext>
            </a:extLst>
          </p:cNvPr>
          <p:cNvCxnSpPr>
            <a:cxnSpLocks/>
          </p:cNvCxnSpPr>
          <p:nvPr/>
        </p:nvCxnSpPr>
        <p:spPr>
          <a:xfrm>
            <a:off x="2451419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>
            <a:extLst>
              <a:ext uri="{FF2B5EF4-FFF2-40B4-BE49-F238E27FC236}">
                <a16:creationId xmlns:a16="http://schemas.microsoft.com/office/drawing/2014/main" id="{BA8C547A-FAE3-1FFF-7572-852AE2E0BE9F}"/>
              </a:ext>
            </a:extLst>
          </p:cNvPr>
          <p:cNvCxnSpPr>
            <a:cxnSpLocks/>
          </p:cNvCxnSpPr>
          <p:nvPr/>
        </p:nvCxnSpPr>
        <p:spPr>
          <a:xfrm>
            <a:off x="2667443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>
            <a:extLst>
              <a:ext uri="{FF2B5EF4-FFF2-40B4-BE49-F238E27FC236}">
                <a16:creationId xmlns:a16="http://schemas.microsoft.com/office/drawing/2014/main" id="{E92AF6A4-5507-61E8-5909-3A3482C01DB3}"/>
              </a:ext>
            </a:extLst>
          </p:cNvPr>
          <p:cNvCxnSpPr>
            <a:cxnSpLocks/>
          </p:cNvCxnSpPr>
          <p:nvPr/>
        </p:nvCxnSpPr>
        <p:spPr>
          <a:xfrm>
            <a:off x="2876706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>
            <a:extLst>
              <a:ext uri="{FF2B5EF4-FFF2-40B4-BE49-F238E27FC236}">
                <a16:creationId xmlns:a16="http://schemas.microsoft.com/office/drawing/2014/main" id="{4AAE92CF-F43B-5562-7CB4-D76DB7930DEE}"/>
              </a:ext>
            </a:extLst>
          </p:cNvPr>
          <p:cNvCxnSpPr>
            <a:cxnSpLocks/>
          </p:cNvCxnSpPr>
          <p:nvPr/>
        </p:nvCxnSpPr>
        <p:spPr>
          <a:xfrm>
            <a:off x="3099491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599003D2-C16D-8E79-208C-E1DFE435DBB4}"/>
              </a:ext>
            </a:extLst>
          </p:cNvPr>
          <p:cNvCxnSpPr>
            <a:cxnSpLocks/>
          </p:cNvCxnSpPr>
          <p:nvPr/>
        </p:nvCxnSpPr>
        <p:spPr>
          <a:xfrm>
            <a:off x="3315515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69426281-D926-4BD8-D1FF-5A6CEC792AAA}"/>
              </a:ext>
            </a:extLst>
          </p:cNvPr>
          <p:cNvCxnSpPr>
            <a:cxnSpLocks/>
          </p:cNvCxnSpPr>
          <p:nvPr/>
        </p:nvCxnSpPr>
        <p:spPr>
          <a:xfrm>
            <a:off x="3531539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078C20A4-EC48-111A-75C1-96D28ECA2610}"/>
              </a:ext>
            </a:extLst>
          </p:cNvPr>
          <p:cNvCxnSpPr>
            <a:cxnSpLocks/>
          </p:cNvCxnSpPr>
          <p:nvPr/>
        </p:nvCxnSpPr>
        <p:spPr>
          <a:xfrm>
            <a:off x="3747563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F68A3F02-C143-5C24-63D4-13FE91D411CA}"/>
              </a:ext>
            </a:extLst>
          </p:cNvPr>
          <p:cNvCxnSpPr>
            <a:cxnSpLocks/>
          </p:cNvCxnSpPr>
          <p:nvPr/>
        </p:nvCxnSpPr>
        <p:spPr>
          <a:xfrm>
            <a:off x="3963587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616F1008-6F5E-56D6-5FA2-272EC20A9F73}"/>
              </a:ext>
            </a:extLst>
          </p:cNvPr>
          <p:cNvCxnSpPr>
            <a:cxnSpLocks/>
          </p:cNvCxnSpPr>
          <p:nvPr/>
        </p:nvCxnSpPr>
        <p:spPr>
          <a:xfrm>
            <a:off x="4167382" y="198884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>
            <a:extLst>
              <a:ext uri="{FF2B5EF4-FFF2-40B4-BE49-F238E27FC236}">
                <a16:creationId xmlns:a16="http://schemas.microsoft.com/office/drawing/2014/main" id="{88A22803-FA42-3E18-9CDD-D5C2F6F7647A}"/>
              </a:ext>
            </a:extLst>
          </p:cNvPr>
          <p:cNvCxnSpPr>
            <a:cxnSpLocks/>
          </p:cNvCxnSpPr>
          <p:nvPr/>
        </p:nvCxnSpPr>
        <p:spPr>
          <a:xfrm>
            <a:off x="4395635" y="1996130"/>
            <a:ext cx="0" cy="5040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椭圆 42">
            <a:extLst>
              <a:ext uri="{FF2B5EF4-FFF2-40B4-BE49-F238E27FC236}">
                <a16:creationId xmlns:a16="http://schemas.microsoft.com/office/drawing/2014/main" id="{56009EC4-BEF5-D5FE-D575-58D269DBAC13}"/>
              </a:ext>
            </a:extLst>
          </p:cNvPr>
          <p:cNvSpPr/>
          <p:nvPr/>
        </p:nvSpPr>
        <p:spPr>
          <a:xfrm>
            <a:off x="4488126" y="2139834"/>
            <a:ext cx="87203" cy="218317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4" name="等腰三角形 43">
            <a:extLst>
              <a:ext uri="{FF2B5EF4-FFF2-40B4-BE49-F238E27FC236}">
                <a16:creationId xmlns:a16="http://schemas.microsoft.com/office/drawing/2014/main" id="{2CBBBBFF-473A-9B67-2325-C7527A8060DD}"/>
              </a:ext>
            </a:extLst>
          </p:cNvPr>
          <p:cNvSpPr/>
          <p:nvPr/>
        </p:nvSpPr>
        <p:spPr>
          <a:xfrm rot="16200000">
            <a:off x="5340044" y="1133295"/>
            <a:ext cx="792088" cy="2215145"/>
          </a:xfrm>
          <a:prstGeom prst="triangle">
            <a:avLst/>
          </a:prstGeom>
          <a:solidFill>
            <a:srgbClr val="7030A0">
              <a:alpha val="4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F0F765D6-B6B3-3BC1-D9D9-0382F7BB62FD}"/>
              </a:ext>
            </a:extLst>
          </p:cNvPr>
          <p:cNvSpPr txBox="1"/>
          <p:nvPr/>
        </p:nvSpPr>
        <p:spPr>
          <a:xfrm>
            <a:off x="5614094" y="1629379"/>
            <a:ext cx="1127670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r>
              <a:rPr lang="en-US" altLang="zh-CN" sz="16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X-ray</a:t>
            </a:r>
            <a:endParaRPr lang="zh-CN" altLang="en-US" sz="1600" dirty="0">
              <a:solidFill>
                <a:srgbClr val="00B0F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D564FED8-1B55-141B-B95E-B77723B5D2DE}"/>
              </a:ext>
            </a:extLst>
          </p:cNvPr>
          <p:cNvSpPr/>
          <p:nvPr/>
        </p:nvSpPr>
        <p:spPr>
          <a:xfrm>
            <a:off x="93028" y="2757922"/>
            <a:ext cx="851141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 In conventional CT,</a:t>
            </a:r>
            <a:r>
              <a:rPr lang="zh-CN" altLang="en-US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electron beam size has determined X-ray focal size to </a:t>
            </a:r>
            <a:r>
              <a:rPr lang="en-US" altLang="zh-CN" sz="2200" dirty="0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1~2mm, 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limiting resolution to </a:t>
            </a:r>
            <a:r>
              <a:rPr lang="en-US" altLang="zh-CN" sz="2200" dirty="0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2 </a:t>
            </a:r>
            <a:r>
              <a:rPr lang="en-US" altLang="zh-CN" sz="2200" dirty="0" err="1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Lp</a:t>
            </a:r>
            <a:r>
              <a:rPr lang="en-US" altLang="zh-CN" sz="2200" dirty="0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/mm (250 </a:t>
            </a:r>
            <a:r>
              <a:rPr lang="en-US" altLang="zh-CN" sz="2200" dirty="0" err="1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μm</a:t>
            </a:r>
            <a:r>
              <a:rPr lang="en-US" altLang="zh-CN" sz="2200" dirty="0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)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endParaRPr lang="zh-CN" altLang="en-US" sz="22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F8B4DB53-AB59-1AA1-71D9-192BF5FFF01C}"/>
              </a:ext>
            </a:extLst>
          </p:cNvPr>
          <p:cNvSpPr txBox="1"/>
          <p:nvPr/>
        </p:nvSpPr>
        <p:spPr>
          <a:xfrm>
            <a:off x="118306" y="3645024"/>
            <a:ext cx="3845281" cy="54605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Conventional X-ray CT </a:t>
            </a:r>
          </a:p>
          <a:p>
            <a:pPr algn="ctr"/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performance</a:t>
            </a:r>
            <a:endParaRPr lang="zh-CN" altLang="en-US" sz="18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9" name="图片 58">
            <a:extLst>
              <a:ext uri="{FF2B5EF4-FFF2-40B4-BE49-F238E27FC236}">
                <a16:creationId xmlns:a16="http://schemas.microsoft.com/office/drawing/2014/main" id="{3E8361A2-800F-B80D-C2B1-BB0B233BD2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695" y="4247997"/>
            <a:ext cx="2360775" cy="2183976"/>
          </a:xfrm>
          <a:prstGeom prst="rect">
            <a:avLst/>
          </a:prstGeom>
        </p:spPr>
      </p:pic>
      <p:sp>
        <p:nvSpPr>
          <p:cNvPr id="62" name="文本框 61">
            <a:extLst>
              <a:ext uri="{FF2B5EF4-FFF2-40B4-BE49-F238E27FC236}">
                <a16:creationId xmlns:a16="http://schemas.microsoft.com/office/drawing/2014/main" id="{6BFC9D06-0E04-4818-80EF-8A8A263CE573}"/>
              </a:ext>
            </a:extLst>
          </p:cNvPr>
          <p:cNvSpPr txBox="1"/>
          <p:nvPr/>
        </p:nvSpPr>
        <p:spPr>
          <a:xfrm>
            <a:off x="4488126" y="3617664"/>
            <a:ext cx="3845281" cy="54605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High resolution X-ray CT </a:t>
            </a:r>
          </a:p>
          <a:p>
            <a:pPr algn="ctr"/>
            <a:r>
              <a:rPr lang="en-US" altLang="zh-CN" sz="18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performance</a:t>
            </a:r>
            <a:endParaRPr lang="zh-CN" altLang="en-US" sz="18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64" name="图片 63">
            <a:extLst>
              <a:ext uri="{FF2B5EF4-FFF2-40B4-BE49-F238E27FC236}">
                <a16:creationId xmlns:a16="http://schemas.microsoft.com/office/drawing/2014/main" id="{F40E17AF-D764-0A10-8207-E3DC96F401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57129" y="4255830"/>
            <a:ext cx="2360775" cy="2217537"/>
          </a:xfrm>
          <a:prstGeom prst="rect">
            <a:avLst/>
          </a:prstGeom>
        </p:spPr>
      </p:pic>
      <p:sp>
        <p:nvSpPr>
          <p:cNvPr id="65" name="箭头: 右 64">
            <a:extLst>
              <a:ext uri="{FF2B5EF4-FFF2-40B4-BE49-F238E27FC236}">
                <a16:creationId xmlns:a16="http://schemas.microsoft.com/office/drawing/2014/main" id="{F928F1DD-4136-43C2-6C28-377A27A092CA}"/>
              </a:ext>
            </a:extLst>
          </p:cNvPr>
          <p:cNvSpPr/>
          <p:nvPr/>
        </p:nvSpPr>
        <p:spPr>
          <a:xfrm rot="10800000">
            <a:off x="3274330" y="4987367"/>
            <a:ext cx="1056763" cy="36004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6" name="箭头: 右 65">
            <a:extLst>
              <a:ext uri="{FF2B5EF4-FFF2-40B4-BE49-F238E27FC236}">
                <a16:creationId xmlns:a16="http://schemas.microsoft.com/office/drawing/2014/main" id="{D3FFB0F8-52C0-4EA2-6F4B-AD2B87435FC3}"/>
              </a:ext>
            </a:extLst>
          </p:cNvPr>
          <p:cNvSpPr/>
          <p:nvPr/>
        </p:nvSpPr>
        <p:spPr>
          <a:xfrm>
            <a:off x="4211959" y="5447732"/>
            <a:ext cx="1056763" cy="360040"/>
          </a:xfrm>
          <a:prstGeom prst="right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7" name="文本框 66">
            <a:extLst>
              <a:ext uri="{FF2B5EF4-FFF2-40B4-BE49-F238E27FC236}">
                <a16:creationId xmlns:a16="http://schemas.microsoft.com/office/drawing/2014/main" id="{69EB883E-925C-E347-BA2C-763BFD271D59}"/>
              </a:ext>
            </a:extLst>
          </p:cNvPr>
          <p:cNvSpPr txBox="1"/>
          <p:nvPr/>
        </p:nvSpPr>
        <p:spPr>
          <a:xfrm>
            <a:off x="2699792" y="4525008"/>
            <a:ext cx="2315030" cy="54605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can see</a:t>
            </a:r>
            <a:endParaRPr lang="zh-CN" altLang="en-US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8" name="文本框 67">
            <a:extLst>
              <a:ext uri="{FF2B5EF4-FFF2-40B4-BE49-F238E27FC236}">
                <a16:creationId xmlns:a16="http://schemas.microsoft.com/office/drawing/2014/main" id="{C8C6357F-241C-FB37-8DF5-4046335370F8}"/>
              </a:ext>
            </a:extLst>
          </p:cNvPr>
          <p:cNvSpPr txBox="1"/>
          <p:nvPr/>
        </p:nvSpPr>
        <p:spPr>
          <a:xfrm>
            <a:off x="3571579" y="5754988"/>
            <a:ext cx="1994394" cy="546054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altLang="zh-CN" sz="24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can resolve</a:t>
            </a:r>
            <a:endParaRPr lang="zh-CN" altLang="en-US" sz="24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9" name="文本框 68">
            <a:extLst>
              <a:ext uri="{FF2B5EF4-FFF2-40B4-BE49-F238E27FC236}">
                <a16:creationId xmlns:a16="http://schemas.microsoft.com/office/drawing/2014/main" id="{C322BEE0-FC7F-5164-855C-356AB56278B0}"/>
              </a:ext>
            </a:extLst>
          </p:cNvPr>
          <p:cNvSpPr txBox="1"/>
          <p:nvPr/>
        </p:nvSpPr>
        <p:spPr>
          <a:xfrm rot="21429640">
            <a:off x="3210251" y="6305128"/>
            <a:ext cx="3372538" cy="456606"/>
          </a:xfrm>
          <a:prstGeom prst="rect">
            <a:avLst/>
          </a:prstGeom>
          <a:solidFill>
            <a:schemeClr val="bg1"/>
          </a:solidFill>
        </p:spPr>
        <p:txBody>
          <a:bodyPr wrap="none" lIns="91440" tIns="45720" rIns="91440" bIns="45720" rtlCol="0" anchor="ctr">
            <a:normAutofit fontScale="92500" lnSpcReduction="10000"/>
          </a:bodyPr>
          <a:lstStyle/>
          <a:p>
            <a:r>
              <a:rPr lang="en-US" altLang="zh-CN" sz="2800" b="1" dirty="0">
                <a:solidFill>
                  <a:srgbClr val="00B05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What can we do </a:t>
            </a:r>
            <a:r>
              <a:rPr lang="zh-CN" altLang="en-US" sz="2800" b="1" dirty="0">
                <a:solidFill>
                  <a:srgbClr val="00B050"/>
                </a:solidFill>
                <a:latin typeface="Arial Black" panose="020B0A04020102020204" pitchFamily="34" charset="0"/>
                <a:ea typeface="微软雅黑" panose="020B0503020204020204" pitchFamily="34" charset="-122"/>
              </a:rPr>
              <a:t>？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4DA78AE5-4FF5-D12C-674E-E66328FB3EAC}"/>
              </a:ext>
            </a:extLst>
          </p:cNvPr>
          <p:cNvSpPr txBox="1"/>
          <p:nvPr/>
        </p:nvSpPr>
        <p:spPr>
          <a:xfrm>
            <a:off x="4331093" y="1430914"/>
            <a:ext cx="1292959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Autofit/>
          </a:bodyPr>
          <a:lstStyle/>
          <a:p>
            <a:pPr algn="ctr"/>
            <a:r>
              <a:rPr lang="en-US" altLang="zh-CN" sz="16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Conversion </a:t>
            </a:r>
          </a:p>
          <a:p>
            <a:pPr algn="ctr"/>
            <a:r>
              <a:rPr lang="en-US" altLang="zh-CN" sz="1600" dirty="0">
                <a:solidFill>
                  <a:srgbClr val="00B0F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target</a:t>
            </a:r>
            <a:endParaRPr lang="zh-CN" altLang="en-US" sz="1600" dirty="0">
              <a:solidFill>
                <a:srgbClr val="00B0F0"/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4" name="直接箭头连接符 3">
            <a:extLst>
              <a:ext uri="{FF2B5EF4-FFF2-40B4-BE49-F238E27FC236}">
                <a16:creationId xmlns:a16="http://schemas.microsoft.com/office/drawing/2014/main" id="{227082E6-6E7B-94F1-1E6E-0C7E745459F7}"/>
              </a:ext>
            </a:extLst>
          </p:cNvPr>
          <p:cNvCxnSpPr/>
          <p:nvPr/>
        </p:nvCxnSpPr>
        <p:spPr>
          <a:xfrm>
            <a:off x="683568" y="1996130"/>
            <a:ext cx="288032" cy="2087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5E75C7E9-2D1A-CB64-1974-EB0EA6833BDB}"/>
              </a:ext>
            </a:extLst>
          </p:cNvPr>
          <p:cNvCxnSpPr>
            <a:cxnSpLocks/>
          </p:cNvCxnSpPr>
          <p:nvPr/>
        </p:nvCxnSpPr>
        <p:spPr>
          <a:xfrm flipH="1">
            <a:off x="4674437" y="1890464"/>
            <a:ext cx="257576" cy="187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36858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068"/>
    </mc:Choice>
    <mc:Fallback>
      <p:transition spd="slow" advTm="64068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9BF6E492-9786-6602-8C7B-ED59941DF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94" y="188640"/>
            <a:ext cx="679606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文本框 9">
            <a:extLst>
              <a:ext uri="{FF2B5EF4-FFF2-40B4-BE49-F238E27FC236}">
                <a16:creationId xmlns:a16="http://schemas.microsoft.com/office/drawing/2014/main" id="{A4A8A1E0-2125-96BB-56FA-F2F36970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232977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Way to get higher resolution</a:t>
            </a:r>
            <a:endParaRPr lang="en-US" altLang="zh-CN" sz="20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B2B2C4C6-7E71-59CD-024B-2C3D5EBC7027}"/>
              </a:ext>
            </a:extLst>
          </p:cNvPr>
          <p:cNvSpPr/>
          <p:nvPr/>
        </p:nvSpPr>
        <p:spPr>
          <a:xfrm>
            <a:off x="80195" y="936302"/>
            <a:ext cx="65800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 An useful formula: 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equivalent beam width (BW) </a:t>
            </a:r>
            <a:endParaRPr lang="zh-CN" altLang="en-US" sz="2200" b="1" dirty="0">
              <a:solidFill>
                <a:srgbClr val="C00000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66EDF575-A6EA-C7ED-8F67-3B27231592C7}"/>
              </a:ext>
            </a:extLst>
          </p:cNvPr>
          <p:cNvSpPr/>
          <p:nvPr/>
        </p:nvSpPr>
        <p:spPr>
          <a:xfrm>
            <a:off x="80194" y="5141058"/>
            <a:ext cx="65800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Strategies to improve resolution: </a:t>
            </a:r>
            <a:endParaRPr lang="zh-CN" altLang="en-US" sz="22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21307510-4CE9-9E94-7393-F4FBBD346F6E}"/>
              </a:ext>
            </a:extLst>
          </p:cNvPr>
          <p:cNvSpPr txBox="1"/>
          <p:nvPr/>
        </p:nvSpPr>
        <p:spPr>
          <a:xfrm>
            <a:off x="467544" y="5536778"/>
            <a:ext cx="5373087" cy="100961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Lowering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detector pixel size 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en-US" altLang="zh-CN" sz="2000" dirty="0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Lowering </a:t>
            </a:r>
            <a:r>
              <a:rPr lang="en-US" altLang="zh-CN" sz="2000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X-ray focal size </a:t>
            </a:r>
            <a:r>
              <a:rPr lang="en-US" altLang="zh-CN" sz="2000" b="1" i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7E0FD632-2E22-2B1B-03B4-218B60075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94" y="1518213"/>
            <a:ext cx="5211886" cy="324147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25">
                <a:extLst>
                  <a:ext uri="{FF2B5EF4-FFF2-40B4-BE49-F238E27FC236}">
                    <a16:creationId xmlns:a16="http://schemas.microsoft.com/office/drawing/2014/main" id="{A2B363AA-FA18-1DF5-9049-F2F2C1116041}"/>
                  </a:ext>
                </a:extLst>
              </p:cNvPr>
              <p:cNvSpPr txBox="1"/>
              <p:nvPr/>
            </p:nvSpPr>
            <p:spPr>
              <a:xfrm>
                <a:off x="5461982" y="1401547"/>
                <a:ext cx="3358490" cy="954107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M=1 (</a:t>
                </a:r>
                <a14:m>
                  <m:oMath xmlns:m="http://schemas.openxmlformats.org/officeDocument/2006/math">
                    <m:r>
                      <a:rPr lang="en-US" altLang="zh-CN" sz="2000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𝐝</m:t>
                    </m:r>
                    <m:r>
                      <a:rPr lang="en-US" altLang="zh-CN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≪</m:t>
                    </m:r>
                    <m:r>
                      <a:rPr lang="en-US" altLang="zh-CN" sz="20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𝒂</m:t>
                    </m:r>
                  </m:oMath>
                </a14:m>
                <a:r>
                  <a:rPr lang="en-US" altLang="zh-CN" sz="2000" b="1" dirty="0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): </a:t>
                </a:r>
              </a:p>
              <a:p>
                <a:r>
                  <a:rPr lang="en-US" altLang="zh-CN" sz="1800" dirty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Object close to detector and resolution is determined as : </a:t>
                </a:r>
                <a:r>
                  <a:rPr lang="en-US" altLang="zh-CN" sz="1800" b="1" i="1" dirty="0">
                    <a:solidFill>
                      <a:srgbClr val="C0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d</a:t>
                </a:r>
                <a:r>
                  <a:rPr lang="en-US" altLang="zh-CN" sz="1800" b="1" dirty="0">
                    <a:solidFill>
                      <a:srgbClr val="C0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/2</a:t>
                </a:r>
                <a:endParaRPr lang="zh-CN" altLang="en-US" sz="1800" b="1" dirty="0">
                  <a:solidFill>
                    <a:srgbClr val="C0000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TextBox 25">
                <a:extLst>
                  <a:ext uri="{FF2B5EF4-FFF2-40B4-BE49-F238E27FC236}">
                    <a16:creationId xmlns:a16="http://schemas.microsoft.com/office/drawing/2014/main" id="{A2B363AA-FA18-1DF5-9049-F2F2C11160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1982" y="1401547"/>
                <a:ext cx="3358490" cy="9541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26">
                <a:extLst>
                  <a:ext uri="{FF2B5EF4-FFF2-40B4-BE49-F238E27FC236}">
                    <a16:creationId xmlns:a16="http://schemas.microsoft.com/office/drawing/2014/main" id="{118EEDF7-A9D3-2074-89DB-27516761FC2B}"/>
                  </a:ext>
                </a:extLst>
              </p:cNvPr>
              <p:cNvSpPr txBox="1"/>
              <p:nvPr/>
            </p:nvSpPr>
            <p:spPr>
              <a:xfrm>
                <a:off x="5459582" y="4161854"/>
                <a:ext cx="3328991" cy="923330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US" altLang="zh-CN" sz="1800" b="1" dirty="0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M=</a:t>
                </a:r>
                <a:r>
                  <a:rPr lang="zh-CN" altLang="en-US" sz="1800" b="1" dirty="0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∞</a:t>
                </a:r>
                <a:r>
                  <a:rPr lang="en-US" altLang="zh-CN" sz="1800" b="1" dirty="0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en-US" altLang="zh-CN" sz="1800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𝐚</m:t>
                    </m:r>
                    <m:r>
                      <a:rPr lang="en-US" altLang="zh-CN" sz="1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≪</m:t>
                    </m:r>
                    <m:r>
                      <a:rPr lang="en-US" altLang="zh-CN" sz="18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𝒅</m:t>
                    </m:r>
                  </m:oMath>
                </a14:m>
                <a:r>
                  <a:rPr lang="en-US" altLang="zh-CN" sz="1800" b="1" dirty="0">
                    <a:solidFill>
                      <a:srgbClr val="0000FF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): </a:t>
                </a:r>
              </a:p>
              <a:p>
                <a:r>
                  <a:rPr lang="en-US" altLang="zh-CN" sz="1800" dirty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Object</a:t>
                </a:r>
                <a:r>
                  <a:rPr lang="zh-CN" altLang="en-US" sz="1800" dirty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 </a:t>
                </a:r>
                <a:r>
                  <a:rPr lang="en-US" altLang="zh-CN" sz="1800" dirty="0"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close to source and resolution is determined as : </a:t>
                </a:r>
                <a:r>
                  <a:rPr lang="en-US" altLang="zh-CN" sz="1800" b="1" dirty="0">
                    <a:solidFill>
                      <a:srgbClr val="C00000"/>
                    </a:solidFill>
                    <a:latin typeface="Times New Roman" pitchFamily="18" charset="0"/>
                    <a:ea typeface="微软雅黑" pitchFamily="34" charset="-122"/>
                    <a:cs typeface="Times New Roman" pitchFamily="18" charset="0"/>
                  </a:rPr>
                  <a:t>a/2</a:t>
                </a:r>
                <a:endParaRPr lang="zh-CN" altLang="en-US" sz="1800" b="1" dirty="0">
                  <a:solidFill>
                    <a:srgbClr val="C00000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7" name="TextBox 26">
                <a:extLst>
                  <a:ext uri="{FF2B5EF4-FFF2-40B4-BE49-F238E27FC236}">
                    <a16:creationId xmlns:a16="http://schemas.microsoft.com/office/drawing/2014/main" id="{118EEDF7-A9D3-2074-89DB-27516761F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9582" y="4161854"/>
                <a:ext cx="3328991" cy="92333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椭圆 47">
            <a:extLst>
              <a:ext uri="{FF2B5EF4-FFF2-40B4-BE49-F238E27FC236}">
                <a16:creationId xmlns:a16="http://schemas.microsoft.com/office/drawing/2014/main" id="{43D5D792-08FC-08A4-4C74-DA5DCF1A0D32}"/>
              </a:ext>
            </a:extLst>
          </p:cNvPr>
          <p:cNvSpPr/>
          <p:nvPr/>
        </p:nvSpPr>
        <p:spPr>
          <a:xfrm>
            <a:off x="6280351" y="2816351"/>
            <a:ext cx="1721751" cy="755438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600" b="1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Ideal situations</a:t>
            </a:r>
            <a:endParaRPr lang="zh-CN" altLang="en-US" sz="1600" b="1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9" name="下箭头 28">
            <a:extLst>
              <a:ext uri="{FF2B5EF4-FFF2-40B4-BE49-F238E27FC236}">
                <a16:creationId xmlns:a16="http://schemas.microsoft.com/office/drawing/2014/main" id="{C00577AA-E6AE-2DD5-EE15-667326123060}"/>
              </a:ext>
            </a:extLst>
          </p:cNvPr>
          <p:cNvSpPr/>
          <p:nvPr/>
        </p:nvSpPr>
        <p:spPr>
          <a:xfrm>
            <a:off x="6918760" y="3647529"/>
            <a:ext cx="444931" cy="468052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下箭头 29">
            <a:extLst>
              <a:ext uri="{FF2B5EF4-FFF2-40B4-BE49-F238E27FC236}">
                <a16:creationId xmlns:a16="http://schemas.microsoft.com/office/drawing/2014/main" id="{BF685E81-22B1-DCD6-9F72-B5F99A998164}"/>
              </a:ext>
            </a:extLst>
          </p:cNvPr>
          <p:cNvSpPr/>
          <p:nvPr/>
        </p:nvSpPr>
        <p:spPr>
          <a:xfrm rot="10800000">
            <a:off x="6901613" y="2413240"/>
            <a:ext cx="444931" cy="380704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C537C2D-1D4B-97D1-FE27-5185C7931A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7703" y="3859437"/>
            <a:ext cx="1734157" cy="648472"/>
          </a:xfrm>
          <a:prstGeom prst="rect">
            <a:avLst/>
          </a:prstGeom>
          <a:ln w="22225">
            <a:solidFill>
              <a:srgbClr val="C00000"/>
            </a:solidFill>
          </a:ln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18DEF61B-7FE3-0B9C-8A73-A83D0995A19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90515" y="4700376"/>
            <a:ext cx="1568531" cy="330217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5645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593"/>
    </mc:Choice>
    <mc:Fallback>
      <p:transition spd="slow" advTm="7459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9BF6E492-9786-6602-8C7B-ED59941DF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94" y="188640"/>
            <a:ext cx="744413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文本框 9">
            <a:extLst>
              <a:ext uri="{FF2B5EF4-FFF2-40B4-BE49-F238E27FC236}">
                <a16:creationId xmlns:a16="http://schemas.microsoft.com/office/drawing/2014/main" id="{A4A8A1E0-2125-96BB-56FA-F2F36970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232977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Status- </a:t>
            </a: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optimizing detector</a:t>
            </a:r>
            <a:endParaRPr lang="en-US" altLang="zh-CN" sz="20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027" name="Picture 3" descr="C:\Users\lij110430\Desktop\内部★核武器状态监测检测技术国内外进展第10期 X射线.tif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85544"/>
            <a:ext cx="8208912" cy="224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 18"/>
          <p:cNvSpPr/>
          <p:nvPr/>
        </p:nvSpPr>
        <p:spPr>
          <a:xfrm>
            <a:off x="1569438" y="4889321"/>
            <a:ext cx="48988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3035" algn="ctr"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  <a:buSzPct val="68000"/>
            </a:pPr>
            <a:r>
              <a:rPr lang="en-US" altLang="zh-CN" sz="1800" b="1" dirty="0" err="1">
                <a:solidFill>
                  <a:schemeClr val="dk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Arial" pitchFamily="34" charset="0"/>
              </a:rPr>
              <a:t>CoLOSSIS</a:t>
            </a:r>
            <a:r>
              <a:rPr lang="en-US" altLang="zh-CN" sz="1800" b="1" dirty="0">
                <a:solidFill>
                  <a:schemeClr val="dk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  <a:sym typeface="Arial" pitchFamily="34" charset="0"/>
              </a:rPr>
              <a:t> high resolution X-ray CT</a:t>
            </a:r>
            <a:endParaRPr lang="zh-CN" altLang="en-US" sz="1800" b="1" dirty="0">
              <a:solidFill>
                <a:schemeClr val="dk1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7BAACDD8-B55E-762B-4F13-58ACDA0740B2}"/>
              </a:ext>
            </a:extLst>
          </p:cNvPr>
          <p:cNvSpPr/>
          <p:nvPr/>
        </p:nvSpPr>
        <p:spPr>
          <a:xfrm>
            <a:off x="80194" y="936302"/>
            <a:ext cx="906380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 err="1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CoLOSSIS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high energy industrial CT in Lawrence Livermore National Lab: </a:t>
            </a:r>
            <a:endParaRPr lang="zh-CN" altLang="en-US" sz="22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BA265BF5-F683-24F2-665E-9E97E263C8B5}"/>
              </a:ext>
            </a:extLst>
          </p:cNvPr>
          <p:cNvSpPr txBox="1"/>
          <p:nvPr/>
        </p:nvSpPr>
        <p:spPr>
          <a:xfrm>
            <a:off x="395536" y="1419526"/>
            <a:ext cx="5760640" cy="100961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Conventional 9MeV electron </a:t>
            </a:r>
            <a:r>
              <a:rPr lang="en-US" altLang="zh-CN" sz="2000" dirty="0" err="1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linac</a:t>
            </a:r>
            <a:r>
              <a:rPr lang="en-US" altLang="zh-CN" sz="2000" dirty="0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with </a:t>
            </a: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a: 1~2mm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solidFill>
                  <a:schemeClr val="dk1">
                    <a:lumMod val="100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Specially designed detector with </a:t>
            </a:r>
            <a:r>
              <a:rPr lang="en-US" altLang="zh-CN" sz="2000" b="1" dirty="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d: 50μm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Magnification factor: ~1</a:t>
            </a:r>
            <a:endParaRPr lang="zh-CN" altLang="en-US" sz="2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7" name="箭头: 右 6">
            <a:extLst>
              <a:ext uri="{FF2B5EF4-FFF2-40B4-BE49-F238E27FC236}">
                <a16:creationId xmlns:a16="http://schemas.microsoft.com/office/drawing/2014/main" id="{FC3640D9-5DBC-3148-F6C3-7CF6D4B6423F}"/>
              </a:ext>
            </a:extLst>
          </p:cNvPr>
          <p:cNvSpPr/>
          <p:nvPr/>
        </p:nvSpPr>
        <p:spPr>
          <a:xfrm>
            <a:off x="6300193" y="1615487"/>
            <a:ext cx="720079" cy="430887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sz="155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TextBox 26">
            <a:extLst>
              <a:ext uri="{FF2B5EF4-FFF2-40B4-BE49-F238E27FC236}">
                <a16:creationId xmlns:a16="http://schemas.microsoft.com/office/drawing/2014/main" id="{F50BC794-1715-D463-13AE-E824E6DAFF1A}"/>
              </a:ext>
            </a:extLst>
          </p:cNvPr>
          <p:cNvSpPr txBox="1"/>
          <p:nvPr/>
        </p:nvSpPr>
        <p:spPr>
          <a:xfrm>
            <a:off x="7164289" y="1677933"/>
            <a:ext cx="1080119" cy="369332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1800" b="1" dirty="0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100 μm</a:t>
            </a:r>
            <a:endParaRPr lang="zh-CN" altLang="en-US" sz="1800" b="1" dirty="0">
              <a:solidFill>
                <a:srgbClr val="C00000"/>
              </a:solidFill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14A513BD-1B29-EC33-13F6-3E8C963F2E06}"/>
              </a:ext>
            </a:extLst>
          </p:cNvPr>
          <p:cNvSpPr/>
          <p:nvPr/>
        </p:nvSpPr>
        <p:spPr>
          <a:xfrm>
            <a:off x="235273" y="5296797"/>
            <a:ext cx="65800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Practical restrictions: </a:t>
            </a:r>
            <a:endParaRPr lang="zh-CN" altLang="en-US" sz="22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860A689-AF0A-C5DE-F098-69E9E40FBBD0}"/>
              </a:ext>
            </a:extLst>
          </p:cNvPr>
          <p:cNvSpPr txBox="1"/>
          <p:nvPr/>
        </p:nvSpPr>
        <p:spPr>
          <a:xfrm>
            <a:off x="827583" y="5659741"/>
            <a:ext cx="7416825" cy="1009619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Expensive detection system (Scintillator, CCD camera </a:t>
            </a:r>
            <a:r>
              <a:rPr lang="en-US" altLang="zh-CN" sz="2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etc</a:t>
            </a: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Dose rate drops  as object far away from X-ray source, causing long scanning time (10 hours)</a:t>
            </a:r>
            <a:endParaRPr lang="zh-CN" altLang="en-US" sz="2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417907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857"/>
    </mc:Choice>
    <mc:Fallback>
      <p:transition spd="slow" advTm="51857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3">
            <a:extLst>
              <a:ext uri="{FF2B5EF4-FFF2-40B4-BE49-F238E27FC236}">
                <a16:creationId xmlns:a16="http://schemas.microsoft.com/office/drawing/2014/main" id="{9BF6E492-9786-6602-8C7B-ED59941DF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94" y="188640"/>
            <a:ext cx="7444134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文本框 9">
            <a:extLst>
              <a:ext uri="{FF2B5EF4-FFF2-40B4-BE49-F238E27FC236}">
                <a16:creationId xmlns:a16="http://schemas.microsoft.com/office/drawing/2014/main" id="{A4A8A1E0-2125-96BB-56FA-F2F36970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6232977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Status- </a:t>
            </a: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optimizing X-ray source</a:t>
            </a:r>
            <a:endParaRPr lang="en-US" altLang="zh-CN" sz="20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TextBox 22">
            <a:extLst>
              <a:ext uri="{FF2B5EF4-FFF2-40B4-BE49-F238E27FC236}">
                <a16:creationId xmlns:a16="http://schemas.microsoft.com/office/drawing/2014/main" id="{35C5524C-D1AF-6C9F-4BF5-AFF74B811069}"/>
              </a:ext>
            </a:extLst>
          </p:cNvPr>
          <p:cNvSpPr txBox="1"/>
          <p:nvPr/>
        </p:nvSpPr>
        <p:spPr>
          <a:xfrm>
            <a:off x="395536" y="1509391"/>
            <a:ext cx="1874259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tx1"/>
                </a:solidFill>
              </a:rPr>
              <a:t>Micro Target</a:t>
            </a:r>
          </a:p>
        </p:txBody>
      </p:sp>
      <p:sp>
        <p:nvSpPr>
          <p:cNvPr id="8" name="TextBox 23">
            <a:extLst>
              <a:ext uri="{FF2B5EF4-FFF2-40B4-BE49-F238E27FC236}">
                <a16:creationId xmlns:a16="http://schemas.microsoft.com/office/drawing/2014/main" id="{7EFAABB4-4536-2E3E-51D1-DFAD7677F28D}"/>
              </a:ext>
            </a:extLst>
          </p:cNvPr>
          <p:cNvSpPr txBox="1"/>
          <p:nvPr/>
        </p:nvSpPr>
        <p:spPr>
          <a:xfrm>
            <a:off x="6427206" y="1509391"/>
            <a:ext cx="2304569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>
                <a:solidFill>
                  <a:schemeClr val="tx1"/>
                </a:solidFill>
              </a:rPr>
              <a:t>Collimation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4D92BE2-75EA-CE73-6E5A-3A3B9A0A5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52" y="2051703"/>
            <a:ext cx="2337571" cy="2100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24">
            <a:extLst>
              <a:ext uri="{FF2B5EF4-FFF2-40B4-BE49-F238E27FC236}">
                <a16:creationId xmlns:a16="http://schemas.microsoft.com/office/drawing/2014/main" id="{08B9305A-4408-7788-B089-0DAB752EE0F6}"/>
              </a:ext>
            </a:extLst>
          </p:cNvPr>
          <p:cNvSpPr txBox="1"/>
          <p:nvPr/>
        </p:nvSpPr>
        <p:spPr>
          <a:xfrm>
            <a:off x="3117017" y="1509391"/>
            <a:ext cx="273630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altLang="zh-CN" sz="2000" b="1" dirty="0">
                <a:solidFill>
                  <a:schemeClr val="tx1"/>
                </a:solidFill>
              </a:rPr>
              <a:t>Novel e- accelerator</a:t>
            </a:r>
          </a:p>
        </p:txBody>
      </p:sp>
      <p:sp>
        <p:nvSpPr>
          <p:cNvPr id="14" name="TextBox 26">
            <a:extLst>
              <a:ext uri="{FF2B5EF4-FFF2-40B4-BE49-F238E27FC236}">
                <a16:creationId xmlns:a16="http://schemas.microsoft.com/office/drawing/2014/main" id="{493D48DC-E6F7-5993-0D46-E97420135C3B}"/>
              </a:ext>
            </a:extLst>
          </p:cNvPr>
          <p:cNvSpPr txBox="1"/>
          <p:nvPr/>
        </p:nvSpPr>
        <p:spPr>
          <a:xfrm>
            <a:off x="2814162" y="4290628"/>
            <a:ext cx="33420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/>
              <a:t>China, Tsinghua Uni</a:t>
            </a:r>
            <a:r>
              <a:rPr lang="en-US" altLang="zh-CN" sz="1800" baseline="30000" dirty="0"/>
              <a:t>[2]</a:t>
            </a:r>
            <a:r>
              <a:rPr lang="zh-CN" altLang="en-US" sz="1800" dirty="0"/>
              <a:t>：</a:t>
            </a:r>
            <a:endParaRPr lang="en-US" altLang="zh-C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00B050"/>
                </a:solidFill>
              </a:rPr>
              <a:t>Compact laser plasma accelerator, ~40μm beam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00B050"/>
                </a:solidFill>
              </a:rPr>
              <a:t>100 μm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C00000"/>
                </a:solidFill>
              </a:rPr>
              <a:t> low dose rate: 10 Rad/min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946E98FA-5D7B-6630-9B03-E0A816E485D9}"/>
              </a:ext>
            </a:extLst>
          </p:cNvPr>
          <p:cNvSpPr/>
          <p:nvPr/>
        </p:nvSpPr>
        <p:spPr>
          <a:xfrm>
            <a:off x="80195" y="936302"/>
            <a:ext cx="658003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Attempts to achieve sub-mm focal size : </a:t>
            </a:r>
            <a:endParaRPr lang="zh-CN" altLang="en-US" sz="22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406705EF-FB34-E2AF-CEEA-293E19D81A14}"/>
              </a:ext>
            </a:extLst>
          </p:cNvPr>
          <p:cNvSpPr txBox="1"/>
          <p:nvPr/>
        </p:nvSpPr>
        <p:spPr>
          <a:xfrm>
            <a:off x="91442" y="4290628"/>
            <a:ext cx="265765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/>
              <a:t>Japan, </a:t>
            </a:r>
            <a:r>
              <a:rPr lang="en-US" altLang="zh-CN" sz="1800" dirty="0" err="1"/>
              <a:t>eXTRACT</a:t>
            </a:r>
            <a:r>
              <a:rPr lang="en-US" altLang="zh-CN" sz="1800" dirty="0"/>
              <a:t> </a:t>
            </a:r>
            <a:r>
              <a:rPr lang="en-US" altLang="zh-CN" sz="1800" baseline="30000" dirty="0"/>
              <a:t>[1]</a:t>
            </a:r>
            <a:r>
              <a:rPr lang="zh-CN" altLang="en-US" sz="1800" dirty="0"/>
              <a:t>：</a:t>
            </a:r>
            <a:endParaRPr lang="en-US" altLang="zh-C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00B050"/>
                </a:solidFill>
              </a:rPr>
              <a:t>100μm</a:t>
            </a:r>
            <a:r>
              <a:rPr lang="zh-CN" altLang="en-US" sz="1800" dirty="0">
                <a:solidFill>
                  <a:srgbClr val="00B050"/>
                </a:solidFill>
              </a:rPr>
              <a:t> </a:t>
            </a:r>
            <a:r>
              <a:rPr lang="en-US" altLang="zh-CN" sz="1800" dirty="0">
                <a:solidFill>
                  <a:srgbClr val="00B050"/>
                </a:solidFill>
              </a:rPr>
              <a:t>X-ray target:</a:t>
            </a:r>
          </a:p>
          <a:p>
            <a:r>
              <a:rPr lang="en-US" altLang="zh-CN" sz="1800" dirty="0">
                <a:solidFill>
                  <a:srgbClr val="00B050"/>
                </a:solidFill>
              </a:rPr>
              <a:t>     100μm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C00000"/>
                </a:solidFill>
              </a:rPr>
              <a:t>Low dose rate:</a:t>
            </a:r>
          </a:p>
          <a:p>
            <a:r>
              <a:rPr lang="en-US" altLang="zh-CN" sz="1800" dirty="0">
                <a:solidFill>
                  <a:srgbClr val="C00000"/>
                </a:solidFill>
              </a:rPr>
              <a:t>    0.1 </a:t>
            </a:r>
            <a:r>
              <a:rPr lang="en-US" altLang="zh-CN" sz="1800" dirty="0" err="1">
                <a:solidFill>
                  <a:srgbClr val="C00000"/>
                </a:solidFill>
              </a:rPr>
              <a:t>Gy</a:t>
            </a:r>
            <a:r>
              <a:rPr lang="en-US" altLang="zh-CN" sz="1800" dirty="0">
                <a:solidFill>
                  <a:srgbClr val="C00000"/>
                </a:solidFill>
              </a:rPr>
              <a:t>/min</a:t>
            </a:r>
          </a:p>
        </p:txBody>
      </p:sp>
      <p:pic>
        <p:nvPicPr>
          <p:cNvPr id="23" name="Picture 2" descr="D:\室里工作\2020\规划\小焦点\科工局\公开★一种双柱面电子直线加速器有效焦点尺寸调节装置及方法\CN201410199341_CN103945633A_CN\Full Text Images\000010.TIF">
            <a:extLst>
              <a:ext uri="{FF2B5EF4-FFF2-40B4-BE49-F238E27FC236}">
                <a16:creationId xmlns:a16="http://schemas.microsoft.com/office/drawing/2014/main" id="{F3E4F305-F393-F4D4-4116-D61E508C77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14"/>
          <a:stretch/>
        </p:blipFill>
        <p:spPr bwMode="auto">
          <a:xfrm>
            <a:off x="6084168" y="1997533"/>
            <a:ext cx="2762791" cy="229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6">
            <a:extLst>
              <a:ext uri="{FF2B5EF4-FFF2-40B4-BE49-F238E27FC236}">
                <a16:creationId xmlns:a16="http://schemas.microsoft.com/office/drawing/2014/main" id="{B7896066-A232-7C79-102A-1484C5E214FB}"/>
              </a:ext>
            </a:extLst>
          </p:cNvPr>
          <p:cNvSpPr txBox="1"/>
          <p:nvPr/>
        </p:nvSpPr>
        <p:spPr>
          <a:xfrm>
            <a:off x="6272366" y="4356959"/>
            <a:ext cx="29026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00" dirty="0"/>
              <a:t>China, Chongqing Uni</a:t>
            </a:r>
            <a:r>
              <a:rPr lang="en-US" altLang="zh-CN" sz="1800" baseline="30000" dirty="0"/>
              <a:t>[3]</a:t>
            </a:r>
            <a:r>
              <a:rPr lang="zh-CN" altLang="en-US" sz="1800" dirty="0"/>
              <a:t>：</a:t>
            </a:r>
            <a:endParaRPr lang="en-US" altLang="zh-CN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00B050"/>
                </a:solidFill>
              </a:rPr>
              <a:t>Specially designed bicylinder collimator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00B050"/>
                </a:solidFill>
              </a:rPr>
              <a:t>100 μm resolution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800" dirty="0">
                <a:solidFill>
                  <a:srgbClr val="C00000"/>
                </a:solidFill>
              </a:rPr>
              <a:t> low dose rate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D73C16CD-E5B6-3DB4-1F81-1D353EFA34A0}"/>
              </a:ext>
            </a:extLst>
          </p:cNvPr>
          <p:cNvSpPr/>
          <p:nvPr/>
        </p:nvSpPr>
        <p:spPr>
          <a:xfrm>
            <a:off x="113036" y="6044954"/>
            <a:ext cx="803590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i="1" dirty="0">
                <a:solidFill>
                  <a:srgbClr val="00B0F0"/>
                </a:solidFill>
              </a:rPr>
              <a:t>[1]</a:t>
            </a:r>
            <a:r>
              <a:rPr lang="en-US" altLang="zh-CN" sz="1400" i="1" dirty="0" err="1">
                <a:solidFill>
                  <a:srgbClr val="00B0F0"/>
                </a:solidFill>
              </a:rPr>
              <a:t>Katsutoshi</a:t>
            </a:r>
            <a:r>
              <a:rPr lang="en-US" altLang="zh-CN" sz="1400" i="1" dirty="0">
                <a:solidFill>
                  <a:srgbClr val="00B0F0"/>
                </a:solidFill>
              </a:rPr>
              <a:t> Sato, et al. Precision Engineering 2018 (</a:t>
            </a:r>
            <a:r>
              <a:rPr lang="en-US" altLang="zh-CN" sz="1400" b="1" i="1" dirty="0">
                <a:solidFill>
                  <a:srgbClr val="00B0F0"/>
                </a:solidFill>
              </a:rPr>
              <a:t>54</a:t>
            </a:r>
            <a:r>
              <a:rPr lang="en-US" altLang="zh-CN" sz="1400" i="1" dirty="0">
                <a:solidFill>
                  <a:srgbClr val="00B0F0"/>
                </a:solidFill>
              </a:rPr>
              <a:t>): </a:t>
            </a:r>
            <a:r>
              <a:rPr lang="zh-CN" altLang="en-US" sz="1400" i="1" dirty="0">
                <a:solidFill>
                  <a:srgbClr val="00B0F0"/>
                </a:solidFill>
              </a:rPr>
              <a:t> </a:t>
            </a:r>
            <a:r>
              <a:rPr lang="en-US" altLang="zh-CN" sz="1400" i="1" dirty="0">
                <a:solidFill>
                  <a:srgbClr val="00B0F0"/>
                </a:solidFill>
              </a:rPr>
              <a:t>276-283</a:t>
            </a:r>
          </a:p>
          <a:p>
            <a:r>
              <a:rPr lang="en-US" altLang="zh-CN" sz="1400" i="1" dirty="0">
                <a:solidFill>
                  <a:srgbClr val="00B0F0"/>
                </a:solidFill>
              </a:rPr>
              <a:t>[2]</a:t>
            </a:r>
            <a:r>
              <a:rPr lang="en-US" altLang="zh-CN" sz="1400" i="1" dirty="0" err="1">
                <a:solidFill>
                  <a:srgbClr val="00B0F0"/>
                </a:solidFill>
              </a:rPr>
              <a:t>Y.C.Wu</a:t>
            </a:r>
            <a:r>
              <a:rPr lang="en-US" altLang="zh-CN" sz="1400" i="1" dirty="0">
                <a:solidFill>
                  <a:srgbClr val="00B0F0"/>
                </a:solidFill>
              </a:rPr>
              <a:t> et al, Scientific Reports. 2018(</a:t>
            </a:r>
            <a:r>
              <a:rPr lang="en-US" altLang="zh-CN" sz="1400" b="1" i="1" dirty="0">
                <a:solidFill>
                  <a:srgbClr val="00B0F0"/>
                </a:solidFill>
              </a:rPr>
              <a:t>8</a:t>
            </a:r>
            <a:r>
              <a:rPr lang="en-US" altLang="zh-CN" sz="1400" i="1" dirty="0">
                <a:solidFill>
                  <a:srgbClr val="00B0F0"/>
                </a:solidFill>
              </a:rPr>
              <a:t>) :15888</a:t>
            </a:r>
          </a:p>
          <a:p>
            <a:r>
              <a:rPr lang="en-US" altLang="zh-CN" sz="1400" i="1" dirty="0">
                <a:solidFill>
                  <a:srgbClr val="00B0F0"/>
                </a:solidFill>
              </a:rPr>
              <a:t>[3] Patent: CN103945633B </a:t>
            </a:r>
          </a:p>
        </p:txBody>
      </p:sp>
      <p:pic>
        <p:nvPicPr>
          <p:cNvPr id="27" name="Picture 5">
            <a:extLst>
              <a:ext uri="{FF2B5EF4-FFF2-40B4-BE49-F238E27FC236}">
                <a16:creationId xmlns:a16="http://schemas.microsoft.com/office/drawing/2014/main" id="{F5550D5C-0184-6C89-30C4-BEC191416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4" b="7990"/>
          <a:stretch/>
        </p:blipFill>
        <p:spPr bwMode="auto">
          <a:xfrm>
            <a:off x="2862092" y="2244352"/>
            <a:ext cx="3153446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4799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861"/>
    </mc:Choice>
    <mc:Fallback>
      <p:transition spd="slow" advTm="628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4" grpId="0"/>
      <p:bldP spid="22" grpId="0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323528" y="1844824"/>
            <a:ext cx="3240360" cy="1863854"/>
          </a:xfrm>
          <a:prstGeom prst="rect">
            <a:avLst/>
          </a:prstGeom>
          <a:ln w="9525">
            <a:solidFill>
              <a:srgbClr val="000000"/>
            </a:solidFill>
            <a:prstDash val="solid"/>
          </a:ln>
        </p:spPr>
      </p:pic>
      <p:sp>
        <p:nvSpPr>
          <p:cNvPr id="25" name="文本框 7"/>
          <p:cNvSpPr txBox="1"/>
          <p:nvPr/>
        </p:nvSpPr>
        <p:spPr>
          <a:xfrm>
            <a:off x="3707904" y="1859849"/>
            <a:ext cx="2880320" cy="1863854"/>
          </a:xfrm>
          <a:prstGeom prst="rect">
            <a:avLst/>
          </a:prstGeom>
          <a:noFill/>
          <a:ln w="12700">
            <a:prstDash val="solid"/>
          </a:ln>
        </p:spPr>
        <p:txBody>
          <a:bodyPr/>
          <a:lstStyle>
            <a:lvl1pPr marL="0" lvl="0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1pPr>
            <a:lvl2pPr marL="457200" lvl="1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2pPr>
            <a:lvl3pPr marL="914400" lvl="2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3pPr>
            <a:lvl4pPr marL="1371600" lvl="3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4pPr>
            <a:lvl5pPr marL="1828800" lvl="4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5pPr>
            <a:lvl6pPr marL="2286000" lvl="5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6pPr>
            <a:lvl7pPr marL="2743200" lvl="6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7pPr>
            <a:lvl8pPr marL="3200400" lvl="7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8pPr>
            <a:lvl9pPr marL="3657600" lvl="8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zh-CN" dirty="0"/>
              <a:t>Requirements</a:t>
            </a:r>
            <a:r>
              <a:rPr lang="zh-CN" dirty="0"/>
              <a:t>：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0000FF"/>
                </a:solidFill>
              </a:rPr>
              <a:t>Small emittance</a:t>
            </a:r>
            <a:endParaRPr lang="zh-CN" b="1" dirty="0">
              <a:solidFill>
                <a:srgbClr val="0000FF"/>
              </a:solidFill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0000FF"/>
                </a:solidFill>
              </a:rPr>
              <a:t>Small energy spread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b="1" dirty="0">
                <a:solidFill>
                  <a:srgbClr val="0000FF"/>
                </a:solidFill>
              </a:rPr>
              <a:t>Tight focusing</a:t>
            </a:r>
            <a:endParaRPr lang="zh-CN" b="1" dirty="0">
              <a:solidFill>
                <a:srgbClr val="0000FF"/>
              </a:solidFill>
            </a:endParaRPr>
          </a:p>
        </p:txBody>
      </p:sp>
      <p:sp>
        <p:nvSpPr>
          <p:cNvPr id="33" name="箭头: 右 15"/>
          <p:cNvSpPr/>
          <p:nvPr/>
        </p:nvSpPr>
        <p:spPr>
          <a:xfrm>
            <a:off x="6434694" y="2558182"/>
            <a:ext cx="595092" cy="355863"/>
          </a:xfrm>
          <a:prstGeom prst="rightArrow">
            <a:avLst/>
          </a:prstGeom>
          <a:noFill/>
          <a:ln w="19050">
            <a:solidFill>
              <a:schemeClr val="tx1"/>
            </a:solidFill>
            <a:prstDash val="solid"/>
          </a:ln>
        </p:spPr>
        <p:txBody>
          <a:bodyPr/>
          <a:lstStyle>
            <a:lvl1pPr marL="0" lvl="0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1pPr>
            <a:lvl2pPr marL="457200" lvl="1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2pPr>
            <a:lvl3pPr marL="914400" lvl="2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3pPr>
            <a:lvl4pPr marL="1371600" lvl="3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4pPr>
            <a:lvl5pPr marL="1828800" lvl="4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5pPr>
            <a:lvl6pPr marL="2286000" lvl="5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6pPr>
            <a:lvl7pPr marL="2743200" lvl="6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7pPr>
            <a:lvl8pPr marL="3200400" lvl="7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8pPr>
            <a:lvl9pPr marL="3657600" lvl="8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9pPr>
          </a:lstStyle>
          <a:p>
            <a:endParaRPr sz="16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13B2EC-D3DB-0888-2936-A93BD5875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194" y="188640"/>
            <a:ext cx="850547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文本框 9">
            <a:extLst>
              <a:ext uri="{FF2B5EF4-FFF2-40B4-BE49-F238E27FC236}">
                <a16:creationId xmlns:a16="http://schemas.microsoft.com/office/drawing/2014/main" id="{A4A8A1E0-2125-96BB-56FA-F2F36970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73" y="116664"/>
            <a:ext cx="7865119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High-brightness</a:t>
            </a:r>
            <a:r>
              <a:rPr lang="zh-CN" altLang="en-US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photo-injector method</a:t>
            </a:r>
            <a:endParaRPr lang="en-US" altLang="zh-CN" sz="1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0FC35B4-5127-B79E-CA7A-F9525AB8B591}"/>
              </a:ext>
            </a:extLst>
          </p:cNvPr>
          <p:cNvSpPr/>
          <p:nvPr/>
        </p:nvSpPr>
        <p:spPr>
          <a:xfrm>
            <a:off x="80194" y="936302"/>
            <a:ext cx="887454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On-target electron beam size is crucial for X-ray focal size</a:t>
            </a: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Ultra-small electron beam need high quality electron beams!</a:t>
            </a:r>
            <a:endParaRPr lang="zh-CN" altLang="en-US" sz="22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5ACE1B9-3C99-7B92-52E2-0239FAB7E0F2}"/>
              </a:ext>
            </a:extLst>
          </p:cNvPr>
          <p:cNvSpPr txBox="1"/>
          <p:nvPr/>
        </p:nvSpPr>
        <p:spPr>
          <a:xfrm>
            <a:off x="467544" y="2632735"/>
            <a:ext cx="635934" cy="288032"/>
          </a:xfrm>
          <a:prstGeom prst="rect">
            <a:avLst/>
          </a:prstGeom>
          <a:noFill/>
        </p:spPr>
        <p:txBody>
          <a:bodyPr wrap="none" lIns="91440" tIns="45720" rIns="91440" bIns="45720" rtlCol="0" anchor="ctr">
            <a:normAutofit/>
          </a:bodyPr>
          <a:lstStyle/>
          <a:p>
            <a:pPr algn="r"/>
            <a:r>
              <a:rPr lang="en-US" altLang="zh-CN" sz="1100" b="1" dirty="0">
                <a:solidFill>
                  <a:srgbClr val="FFFF00"/>
                </a:solidFill>
                <a:highlight>
                  <a:srgbClr val="7DA0D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E-beam</a:t>
            </a:r>
            <a:endParaRPr lang="zh-CN" altLang="en-US" sz="1100" b="1" dirty="0">
              <a:solidFill>
                <a:srgbClr val="FFFF00"/>
              </a:solidFill>
              <a:highlight>
                <a:srgbClr val="7DA0D0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2AEEC0A7-8827-D717-1E19-5DF4AB1EAFDD}"/>
              </a:ext>
            </a:extLst>
          </p:cNvPr>
          <p:cNvSpPr txBox="1"/>
          <p:nvPr/>
        </p:nvSpPr>
        <p:spPr>
          <a:xfrm>
            <a:off x="1835696" y="1980486"/>
            <a:ext cx="792088" cy="410956"/>
          </a:xfrm>
          <a:prstGeom prst="rect">
            <a:avLst/>
          </a:prstGeom>
          <a:noFill/>
        </p:spPr>
        <p:txBody>
          <a:bodyPr wrap="none" lIns="91440" tIns="45720" rIns="91440" bIns="45720" rtlCol="0" anchor="ctr">
            <a:normAutofit lnSpcReduction="10000"/>
          </a:bodyPr>
          <a:lstStyle/>
          <a:p>
            <a:pPr algn="r"/>
            <a:r>
              <a:rPr lang="en-US" altLang="zh-CN" sz="1100" b="1" dirty="0"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Focusing</a:t>
            </a:r>
          </a:p>
          <a:p>
            <a:pPr algn="r"/>
            <a:r>
              <a:rPr lang="en-US" altLang="zh-CN" sz="1100" b="1" dirty="0">
                <a:highlight>
                  <a:srgbClr val="FFFFFF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  <a:t> element</a:t>
            </a:r>
            <a:endParaRPr lang="zh-CN" altLang="en-US" sz="1100" b="1" dirty="0">
              <a:highlight>
                <a:srgbClr val="FFFFFF"/>
              </a:highligh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BF3CFC83-4B06-EA5B-9910-27CB0E895FA6}"/>
              </a:ext>
            </a:extLst>
          </p:cNvPr>
          <p:cNvSpPr/>
          <p:nvPr/>
        </p:nvSpPr>
        <p:spPr>
          <a:xfrm>
            <a:off x="7164288" y="2157170"/>
            <a:ext cx="1871092" cy="1239161"/>
          </a:xfrm>
          <a:prstGeom prst="ellipse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sz="1550" b="1" dirty="0">
                <a:latin typeface="Arial Black" panose="020B0A040201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High –brightness electron source</a:t>
            </a:r>
            <a:endParaRPr lang="zh-CN" altLang="en-US" sz="1550" b="1" dirty="0">
              <a:latin typeface="Arial Black" panose="020B0A040201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D59495A-3CC8-F03B-DBE6-CB2ED7BA244A}"/>
              </a:ext>
            </a:extLst>
          </p:cNvPr>
          <p:cNvSpPr/>
          <p:nvPr/>
        </p:nvSpPr>
        <p:spPr>
          <a:xfrm>
            <a:off x="80194" y="3943986"/>
            <a:ext cx="86682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High-brightness photo-injector 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is state-of-the-art high-brightness electron source,</a:t>
            </a:r>
            <a:r>
              <a:rPr lang="zh-CN" altLang="en-US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should be suitable</a:t>
            </a:r>
            <a:r>
              <a:rPr lang="zh-CN" altLang="en-US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for</a:t>
            </a:r>
            <a:r>
              <a:rPr lang="zh-CN" altLang="en-US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high-resolution X-ray CT</a:t>
            </a:r>
            <a:endParaRPr lang="zh-CN" altLang="en-US" sz="2200" dirty="0">
              <a:latin typeface="Times New Roman" pitchFamily="18" charset="0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210FE6AC-525B-1EF6-EFFE-D750C36073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34" y="4706118"/>
            <a:ext cx="4423847" cy="1870374"/>
          </a:xfrm>
          <a:prstGeom prst="rect">
            <a:avLst/>
          </a:prstGeom>
        </p:spPr>
      </p:pic>
      <p:sp>
        <p:nvSpPr>
          <p:cNvPr id="11" name="左大括号 10">
            <a:extLst>
              <a:ext uri="{FF2B5EF4-FFF2-40B4-BE49-F238E27FC236}">
                <a16:creationId xmlns:a16="http://schemas.microsoft.com/office/drawing/2014/main" id="{15790C7F-8A53-1CB1-95DC-3B7556248657}"/>
              </a:ext>
            </a:extLst>
          </p:cNvPr>
          <p:cNvSpPr/>
          <p:nvPr/>
        </p:nvSpPr>
        <p:spPr>
          <a:xfrm>
            <a:off x="5347555" y="4816867"/>
            <a:ext cx="304565" cy="165618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箭头: 右 15">
            <a:extLst>
              <a:ext uri="{FF2B5EF4-FFF2-40B4-BE49-F238E27FC236}">
                <a16:creationId xmlns:a16="http://schemas.microsoft.com/office/drawing/2014/main" id="{E49371BF-E5F0-9F6F-EA25-9A6349A71435}"/>
              </a:ext>
            </a:extLst>
          </p:cNvPr>
          <p:cNvSpPr/>
          <p:nvPr/>
        </p:nvSpPr>
        <p:spPr>
          <a:xfrm>
            <a:off x="4855681" y="5463373"/>
            <a:ext cx="435974" cy="355863"/>
          </a:xfrm>
          <a:prstGeom prst="rightArrow">
            <a:avLst/>
          </a:prstGeom>
          <a:noFill/>
          <a:ln w="19050">
            <a:solidFill>
              <a:schemeClr val="tx1"/>
            </a:solidFill>
            <a:prstDash val="solid"/>
          </a:ln>
        </p:spPr>
        <p:txBody>
          <a:bodyPr/>
          <a:lstStyle>
            <a:lvl1pPr marL="0" lvl="0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1pPr>
            <a:lvl2pPr marL="457200" lvl="1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2pPr>
            <a:lvl3pPr marL="914400" lvl="2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3pPr>
            <a:lvl4pPr marL="1371600" lvl="3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4pPr>
            <a:lvl5pPr marL="1828800" lvl="4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5pPr>
            <a:lvl6pPr marL="2286000" lvl="5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6pPr>
            <a:lvl7pPr marL="2743200" lvl="6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7pPr>
            <a:lvl8pPr marL="3200400" lvl="7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8pPr>
            <a:lvl9pPr marL="3657600" lvl="8" algn="l" defTabSz="914400">
              <a:defRPr sz="1800" kern="1200">
                <a:solidFill>
                  <a:schemeClr val="tx1"/>
                </a:solidFill>
                <a:latin typeface="Arial"/>
                <a:ea typeface="微软雅黑"/>
              </a:defRPr>
            </a:lvl9pPr>
          </a:lstStyle>
          <a:p>
            <a:endParaRPr sz="160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BE66587A-E206-7445-74E9-A5DAAB604FCA}"/>
              </a:ext>
            </a:extLst>
          </p:cNvPr>
          <p:cNvSpPr txBox="1"/>
          <p:nvPr/>
        </p:nvSpPr>
        <p:spPr>
          <a:xfrm>
            <a:off x="5657868" y="4678614"/>
            <a:ext cx="3012840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b="1" dirty="0">
                <a:solidFill>
                  <a:srgbClr val="00B050"/>
                </a:solidFill>
              </a:rPr>
              <a:t>Excellent beam quality</a:t>
            </a:r>
            <a:endParaRPr lang="zh-CN" altLang="zh-CN" sz="1800" b="1" dirty="0">
              <a:solidFill>
                <a:srgbClr val="00B050"/>
              </a:solidFill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5BD52979-C2BC-C6A4-A14A-E24A24C3BA14}"/>
              </a:ext>
            </a:extLst>
          </p:cNvPr>
          <p:cNvSpPr txBox="1"/>
          <p:nvPr/>
        </p:nvSpPr>
        <p:spPr>
          <a:xfrm>
            <a:off x="5682530" y="5146614"/>
            <a:ext cx="3319138" cy="872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b="1" dirty="0">
                <a:solidFill>
                  <a:srgbClr val="00B050"/>
                </a:solidFill>
              </a:rPr>
              <a:t>High peak/average beam current</a:t>
            </a:r>
            <a:endParaRPr lang="zh-CN" altLang="zh-CN" sz="1800" b="1" dirty="0">
              <a:solidFill>
                <a:srgbClr val="00B050"/>
              </a:solidFill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E0D027F7-9290-0EF6-8C97-E2EEA967F90E}"/>
              </a:ext>
            </a:extLst>
          </p:cNvPr>
          <p:cNvSpPr txBox="1"/>
          <p:nvPr/>
        </p:nvSpPr>
        <p:spPr>
          <a:xfrm>
            <a:off x="5693062" y="5985966"/>
            <a:ext cx="3319138" cy="456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800" b="1" dirty="0">
                <a:solidFill>
                  <a:srgbClr val="00B050"/>
                </a:solidFill>
              </a:rPr>
              <a:t>Energy tunable</a:t>
            </a:r>
            <a:endParaRPr lang="zh-CN" altLang="zh-CN" sz="1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8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0745"/>
    </mc:Choice>
    <mc:Fallback>
      <p:transition spd="slow" advTm="7074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613B2EC-D3DB-0888-2936-A93BD5875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194" y="188640"/>
            <a:ext cx="850547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" name="文本框 9">
            <a:extLst>
              <a:ext uri="{FF2B5EF4-FFF2-40B4-BE49-F238E27FC236}">
                <a16:creationId xmlns:a16="http://schemas.microsoft.com/office/drawing/2014/main" id="{A4A8A1E0-2125-96BB-56FA-F2F369700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136303"/>
            <a:ext cx="7865119" cy="662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chemeClr val="accent2">
                  <a:lumMod val="75000"/>
                </a:schemeClr>
              </a:buClr>
            </a:pPr>
            <a:r>
              <a:rPr lang="en-US" altLang="zh-CN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Proof-of-principle experiments</a:t>
            </a:r>
            <a:endParaRPr lang="en-US" altLang="zh-CN" sz="1600" b="1" dirty="0">
              <a:solidFill>
                <a:srgbClr val="FFFF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D0FC35B4-5127-B79E-CA7A-F9525AB8B591}"/>
              </a:ext>
            </a:extLst>
          </p:cNvPr>
          <p:cNvSpPr/>
          <p:nvPr/>
        </p:nvSpPr>
        <p:spPr>
          <a:xfrm>
            <a:off x="80194" y="936302"/>
            <a:ext cx="887454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POP high energy X-ray CT  on CAEP THz FEL photoinjector beamline 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C4CC01E4-7374-17B0-1C75-D700F3A93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484784"/>
            <a:ext cx="9144000" cy="2354616"/>
          </a:xfrm>
          <a:prstGeom prst="rect">
            <a:avLst/>
          </a:prstGeom>
        </p:spPr>
      </p:pic>
      <p:sp>
        <p:nvSpPr>
          <p:cNvPr id="22" name="文本框 21">
            <a:extLst>
              <a:ext uri="{FF2B5EF4-FFF2-40B4-BE49-F238E27FC236}">
                <a16:creationId xmlns:a16="http://schemas.microsoft.com/office/drawing/2014/main" id="{793F0933-845F-FB1C-163F-67A22F61C6BE}"/>
              </a:ext>
            </a:extLst>
          </p:cNvPr>
          <p:cNvSpPr txBox="1"/>
          <p:nvPr/>
        </p:nvSpPr>
        <p:spPr>
          <a:xfrm>
            <a:off x="382434" y="4480664"/>
            <a:ext cx="511256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1800" b="0" i="0" dirty="0">
                <a:effectLst/>
                <a:latin typeface="Arial" panose="020B0604020202020204" pitchFamily="34" charset="0"/>
              </a:rPr>
              <a:t>Beam energy:                       4-9 MeV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1800" b="0" i="0" dirty="0">
                <a:effectLst/>
                <a:latin typeface="Arial" panose="020B0604020202020204" pitchFamily="34" charset="0"/>
              </a:rPr>
              <a:t>Beam average current:        </a:t>
            </a:r>
            <a:r>
              <a:rPr lang="en-US" altLang="zh-CN" sz="18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1.5 mA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1800" b="0" i="0" dirty="0">
                <a:effectLst/>
                <a:latin typeface="Arial" panose="020B0604020202020204" pitchFamily="34" charset="0"/>
              </a:rPr>
              <a:t>Normalized emittance :        &lt; 10 </a:t>
            </a:r>
            <a:r>
              <a:rPr lang="en-US" altLang="zh-CN" sz="1800" b="0" i="0" dirty="0" err="1">
                <a:effectLst/>
                <a:latin typeface="Arial" panose="020B0604020202020204" pitchFamily="34" charset="0"/>
              </a:rPr>
              <a:t>mm.mrad</a:t>
            </a:r>
            <a:endParaRPr lang="en-US" altLang="zh-CN" sz="1800" b="0" i="0" dirty="0">
              <a:effectLst/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1800" b="0" i="0" dirty="0">
                <a:effectLst/>
                <a:latin typeface="Arial" panose="020B0604020202020204" pitchFamily="34" charset="0"/>
              </a:rPr>
              <a:t>Bunch length:                       10 </a:t>
            </a:r>
            <a:r>
              <a:rPr lang="en-US" altLang="zh-CN" sz="1800" b="0" i="0" dirty="0" err="1">
                <a:effectLst/>
                <a:latin typeface="Arial" panose="020B0604020202020204" pitchFamily="34" charset="0"/>
              </a:rPr>
              <a:t>ps</a:t>
            </a:r>
            <a:endParaRPr lang="en-US" altLang="zh-CN" sz="1800" b="0" i="0" dirty="0">
              <a:effectLst/>
              <a:latin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1800" b="0" i="0" dirty="0">
                <a:effectLst/>
                <a:latin typeface="Arial" panose="020B0604020202020204" pitchFamily="34" charset="0"/>
              </a:rPr>
              <a:t>Energy spread:                     0.1%</a:t>
            </a:r>
            <a:endParaRPr lang="zh-CN" altLang="en-US" sz="1800" dirty="0"/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9202541-4CFF-A72A-21A9-99A7AF698ED8}"/>
              </a:ext>
            </a:extLst>
          </p:cNvPr>
          <p:cNvSpPr/>
          <p:nvPr/>
        </p:nvSpPr>
        <p:spPr>
          <a:xfrm>
            <a:off x="0" y="3836710"/>
            <a:ext cx="631877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p"/>
            </a:pP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 Beam parameters and obtained </a:t>
            </a: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100μm</a:t>
            </a:r>
            <a:r>
              <a:rPr lang="en-US" altLang="zh-CN" sz="2200" dirty="0"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beam size:  </a:t>
            </a: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22806615-F2FF-DD83-E33A-DFC832485D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160" y="4247178"/>
            <a:ext cx="2871029" cy="2526253"/>
          </a:xfrm>
          <a:prstGeom prst="rect">
            <a:avLst/>
          </a:prstGeom>
        </p:spPr>
      </p:pic>
      <p:sp>
        <p:nvSpPr>
          <p:cNvPr id="28" name="文本框 27">
            <a:extLst>
              <a:ext uri="{FF2B5EF4-FFF2-40B4-BE49-F238E27FC236}">
                <a16:creationId xmlns:a16="http://schemas.microsoft.com/office/drawing/2014/main" id="{87013FDF-1DB6-75E1-68F9-5AB65DFCC547}"/>
              </a:ext>
            </a:extLst>
          </p:cNvPr>
          <p:cNvSpPr txBox="1"/>
          <p:nvPr/>
        </p:nvSpPr>
        <p:spPr>
          <a:xfrm>
            <a:off x="6579703" y="4052153"/>
            <a:ext cx="2160240" cy="914400"/>
          </a:xfrm>
          <a:prstGeom prst="rect">
            <a:avLst/>
          </a:prstGeom>
          <a:noFill/>
        </p:spPr>
        <p:txBody>
          <a:bodyPr wrap="none" lIns="91440" tIns="45720" rIns="91440" bIns="45720" rtlCol="0" anchor="ctr">
            <a:normAutofit/>
          </a:bodyPr>
          <a:lstStyle/>
          <a:p>
            <a:pPr algn="r"/>
            <a:r>
              <a:rPr lang="en-US" altLang="zh-CN" sz="1600" b="1" dirty="0">
                <a:solidFill>
                  <a:srgbClr val="FFFF00"/>
                </a:solidFill>
                <a:ea typeface="微软雅黑" panose="020B0503020204020204" pitchFamily="34" charset="-122"/>
                <a:cs typeface="Arial" panose="020B0604020202020204" pitchFamily="34" charset="0"/>
              </a:rPr>
              <a:t>Beam profile on target</a:t>
            </a:r>
            <a:endParaRPr lang="zh-CN" altLang="en-US" sz="1600" b="1" dirty="0">
              <a:solidFill>
                <a:srgbClr val="FFFF00"/>
              </a:solidFill>
              <a:ea typeface="微软雅黑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C76AC8D8-316D-1E5F-04C5-8864064735C6}"/>
              </a:ext>
            </a:extLst>
          </p:cNvPr>
          <p:cNvSpPr txBox="1"/>
          <p:nvPr/>
        </p:nvSpPr>
        <p:spPr>
          <a:xfrm>
            <a:off x="611560" y="6386189"/>
            <a:ext cx="518457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 i="1" dirty="0">
                <a:solidFill>
                  <a:srgbClr val="00B0F0"/>
                </a:solidFill>
              </a:rPr>
              <a:t>High Power Laser and Particle Beams, 2020, 32: 000000</a:t>
            </a:r>
            <a:endParaRPr lang="zh-CN" altLang="en-US" sz="1400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0190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8230"/>
    </mc:Choice>
    <mc:Fallback>
      <p:transition spd="slow" advTm="8823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72973;#373098;#370109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72973;#373098;#370109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ICON" val="#72973;#373098;#370109;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聚合">
  <a:themeElements>
    <a:clrScheme name="聚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聚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聚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>
        <a:ln/>
      </a:spPr>
      <a:bodyPr rtlCol="0" anchor="ctr"/>
      <a:lstStyle>
        <a:defPPr algn="ctr">
          <a:defRPr sz="1550" dirty="0">
            <a:latin typeface="微软雅黑" panose="020B0503020204020204" pitchFamily="34" charset="-122"/>
            <a:ea typeface="微软雅黑" panose="020B0503020204020204" pitchFamily="34" charset="-122"/>
            <a:cs typeface="Times New Roman" panose="02020603050405020304" pitchFamily="18" charset="0"/>
          </a:defRPr>
        </a:defPPr>
      </a:lstStyle>
      <a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lIns="91440" tIns="45720" rIns="91440" bIns="45720" anchor="ctr">
        <a:normAutofit fontScale="92500"/>
      </a:bodyPr>
      <a:lstStyle>
        <a:defPPr algn="r">
          <a:defRPr sz="1100" b="1" dirty="0" smtClean="0">
            <a:solidFill>
              <a:schemeClr val="dk1">
                <a:lumMod val="100000"/>
              </a:schemeClr>
            </a:solidFill>
            <a:latin typeface="微软雅黑" panose="020B0503020204020204" pitchFamily="34" charset="-122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33140</TotalTime>
  <Words>870</Words>
  <Application>Microsoft Office PowerPoint</Application>
  <PresentationFormat>全屏显示(4:3)</PresentationFormat>
  <Paragraphs>164</Paragraphs>
  <Slides>15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7" baseType="lpstr">
      <vt:lpstr>微软雅黑</vt:lpstr>
      <vt:lpstr>Arial</vt:lpstr>
      <vt:lpstr>Arial Black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聚合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Lenovo (Beijing)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十所八所交流材料</dc:title>
  <dc:subject>十所八所交流材料</dc:subject>
  <dc:creator>吴岱</dc:creator>
  <cp:lastModifiedBy>周 征</cp:lastModifiedBy>
  <cp:revision>3815</cp:revision>
  <cp:lastPrinted>2022-06-27T01:50:17Z</cp:lastPrinted>
  <dcterms:created xsi:type="dcterms:W3CDTF">2008-04-01T07:47:00Z</dcterms:created>
  <dcterms:modified xsi:type="dcterms:W3CDTF">2023-04-11T15:31:25Z</dcterms:modified>
  <cp:category>宣传模板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