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5" r:id="rId2"/>
  </p:sldMasterIdLst>
  <p:notesMasterIdLst>
    <p:notesMasterId r:id="rId20"/>
  </p:notesMasterIdLst>
  <p:sldIdLst>
    <p:sldId id="256" r:id="rId3"/>
    <p:sldId id="724" r:id="rId4"/>
    <p:sldId id="725" r:id="rId5"/>
    <p:sldId id="746" r:id="rId6"/>
    <p:sldId id="734" r:id="rId7"/>
    <p:sldId id="745" r:id="rId8"/>
    <p:sldId id="736" r:id="rId9"/>
    <p:sldId id="731" r:id="rId10"/>
    <p:sldId id="726" r:id="rId11"/>
    <p:sldId id="747" r:id="rId12"/>
    <p:sldId id="748" r:id="rId13"/>
    <p:sldId id="737" r:id="rId14"/>
    <p:sldId id="739" r:id="rId15"/>
    <p:sldId id="741" r:id="rId16"/>
    <p:sldId id="749" r:id="rId17"/>
    <p:sldId id="578" r:id="rId18"/>
    <p:sldId id="650" r:id="rId1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-6370" initials="P" lastIdx="1" clrIdx="0">
    <p:extLst>
      <p:ext uri="{19B8F6BF-5375-455C-9EA6-DF929625EA0E}">
        <p15:presenceInfo xmlns:p15="http://schemas.microsoft.com/office/powerpoint/2012/main" userId="PC-637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FFCC"/>
    <a:srgbClr val="CCFFCC"/>
    <a:srgbClr val="F4D7A4"/>
    <a:srgbClr val="CC00CC"/>
    <a:srgbClr val="800000"/>
    <a:srgbClr val="CCFFFF"/>
    <a:srgbClr val="F8C7C6"/>
    <a:srgbClr val="F2F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457A78-3D6A-F951-34FE-62A64BF55E96}" v="49" dt="2023-03-14T15:35:39.527"/>
    <p1510:client id="{5CEF0A58-460B-1416-E0F5-2CC58E54A632}" v="65" dt="2023-04-08T15:25:16.766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>
      <p:cViewPr varScale="1">
        <p:scale>
          <a:sx n="70" d="100"/>
          <a:sy n="70" d="100"/>
        </p:scale>
        <p:origin x="13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, Zong-Kai [劉宗凱] *" userId="S::liu.zk@nsrrc.org.tw::34f7627a-04ae-4e57-b877-5f9a88861831" providerId="AD" clId="Web-{43457A78-3D6A-F951-34FE-62A64BF55E96}"/>
    <pc:docChg chg="modSld">
      <pc:chgData name="Liu, Zong-Kai [劉宗凱] *" userId="S::liu.zk@nsrrc.org.tw::34f7627a-04ae-4e57-b877-5f9a88861831" providerId="AD" clId="Web-{43457A78-3D6A-F951-34FE-62A64BF55E96}" dt="2023-03-14T15:35:37.714" v="43" actId="20577"/>
      <pc:docMkLst>
        <pc:docMk/>
      </pc:docMkLst>
      <pc:sldChg chg="modSp">
        <pc:chgData name="Liu, Zong-Kai [劉宗凱] *" userId="S::liu.zk@nsrrc.org.tw::34f7627a-04ae-4e57-b877-5f9a88861831" providerId="AD" clId="Web-{43457A78-3D6A-F951-34FE-62A64BF55E96}" dt="2023-03-14T15:34:59.618" v="8" actId="20577"/>
        <pc:sldMkLst>
          <pc:docMk/>
          <pc:sldMk cId="1746013002" sldId="732"/>
        </pc:sldMkLst>
        <pc:spChg chg="mod">
          <ac:chgData name="Liu, Zong-Kai [劉宗凱] *" userId="S::liu.zk@nsrrc.org.tw::34f7627a-04ae-4e57-b877-5f9a88861831" providerId="AD" clId="Web-{43457A78-3D6A-F951-34FE-62A64BF55E96}" dt="2023-03-14T15:34:59.618" v="8" actId="20577"/>
          <ac:spMkLst>
            <pc:docMk/>
            <pc:sldMk cId="1746013002" sldId="732"/>
            <ac:spMk id="2" creationId="{00000000-0000-0000-0000-000000000000}"/>
          </ac:spMkLst>
        </pc:spChg>
      </pc:sldChg>
      <pc:sldChg chg="modSp">
        <pc:chgData name="Liu, Zong-Kai [劉宗凱] *" userId="S::liu.zk@nsrrc.org.tw::34f7627a-04ae-4e57-b877-5f9a88861831" providerId="AD" clId="Web-{43457A78-3D6A-F951-34FE-62A64BF55E96}" dt="2023-03-14T15:33:16.891" v="6" actId="20577"/>
        <pc:sldMkLst>
          <pc:docMk/>
          <pc:sldMk cId="1198266827" sldId="733"/>
        </pc:sldMkLst>
        <pc:spChg chg="mod">
          <ac:chgData name="Liu, Zong-Kai [劉宗凱] *" userId="S::liu.zk@nsrrc.org.tw::34f7627a-04ae-4e57-b877-5f9a88861831" providerId="AD" clId="Web-{43457A78-3D6A-F951-34FE-62A64BF55E96}" dt="2023-03-14T15:33:16.891" v="6" actId="20577"/>
          <ac:spMkLst>
            <pc:docMk/>
            <pc:sldMk cId="1198266827" sldId="733"/>
            <ac:spMk id="4" creationId="{00000000-0000-0000-0000-000000000000}"/>
          </ac:spMkLst>
        </pc:spChg>
      </pc:sldChg>
      <pc:sldChg chg="modSp">
        <pc:chgData name="Liu, Zong-Kai [劉宗凱] *" userId="S::liu.zk@nsrrc.org.tw::34f7627a-04ae-4e57-b877-5f9a88861831" providerId="AD" clId="Web-{43457A78-3D6A-F951-34FE-62A64BF55E96}" dt="2023-03-14T15:33:09.859" v="1" actId="20577"/>
        <pc:sldMkLst>
          <pc:docMk/>
          <pc:sldMk cId="540964798" sldId="744"/>
        </pc:sldMkLst>
        <pc:spChg chg="mod">
          <ac:chgData name="Liu, Zong-Kai [劉宗凱] *" userId="S::liu.zk@nsrrc.org.tw::34f7627a-04ae-4e57-b877-5f9a88861831" providerId="AD" clId="Web-{43457A78-3D6A-F951-34FE-62A64BF55E96}" dt="2023-03-14T15:33:09.859" v="1" actId="20577"/>
          <ac:spMkLst>
            <pc:docMk/>
            <pc:sldMk cId="540964798" sldId="744"/>
            <ac:spMk id="2" creationId="{00000000-0000-0000-0000-000000000000}"/>
          </ac:spMkLst>
        </pc:spChg>
      </pc:sldChg>
      <pc:sldChg chg="modSp">
        <pc:chgData name="Liu, Zong-Kai [劉宗凱] *" userId="S::liu.zk@nsrrc.org.tw::34f7627a-04ae-4e57-b877-5f9a88861831" providerId="AD" clId="Web-{43457A78-3D6A-F951-34FE-62A64BF55E96}" dt="2023-03-14T15:35:37.714" v="43" actId="20577"/>
        <pc:sldMkLst>
          <pc:docMk/>
          <pc:sldMk cId="3317017659" sldId="748"/>
        </pc:sldMkLst>
        <pc:spChg chg="mod">
          <ac:chgData name="Liu, Zong-Kai [劉宗凱] *" userId="S::liu.zk@nsrrc.org.tw::34f7627a-04ae-4e57-b877-5f9a88861831" providerId="AD" clId="Web-{43457A78-3D6A-F951-34FE-62A64BF55E96}" dt="2023-03-14T15:35:37.714" v="43" actId="20577"/>
          <ac:spMkLst>
            <pc:docMk/>
            <pc:sldMk cId="3317017659" sldId="748"/>
            <ac:spMk id="40" creationId="{00000000-0000-0000-0000-000000000000}"/>
          </ac:spMkLst>
        </pc:spChg>
      </pc:sldChg>
    </pc:docChg>
  </pc:docChgLst>
  <pc:docChgLst>
    <pc:chgData name="Liu, Zong-Kai [劉宗凱] *" userId="S::liu.zk@nsrrc.org.tw::34f7627a-04ae-4e57-b877-5f9a88861831" providerId="AD" clId="Web-{5CEF0A58-460B-1416-E0F5-2CC58E54A632}"/>
    <pc:docChg chg="addSld modSld sldOrd">
      <pc:chgData name="Liu, Zong-Kai [劉宗凱] *" userId="S::liu.zk@nsrrc.org.tw::34f7627a-04ae-4e57-b877-5f9a88861831" providerId="AD" clId="Web-{5CEF0A58-460B-1416-E0F5-2CC58E54A632}" dt="2023-04-08T15:25:16.766" v="36" actId="20577"/>
      <pc:docMkLst>
        <pc:docMk/>
      </pc:docMkLst>
      <pc:sldChg chg="modSp">
        <pc:chgData name="Liu, Zong-Kai [劉宗凱] *" userId="S::liu.zk@nsrrc.org.tw::34f7627a-04ae-4e57-b877-5f9a88861831" providerId="AD" clId="Web-{5CEF0A58-460B-1416-E0F5-2CC58E54A632}" dt="2023-04-08T15:25:16.766" v="36" actId="20577"/>
        <pc:sldMkLst>
          <pc:docMk/>
          <pc:sldMk cId="0" sldId="256"/>
        </pc:sldMkLst>
        <pc:spChg chg="mod">
          <ac:chgData name="Liu, Zong-Kai [劉宗凱] *" userId="S::liu.zk@nsrrc.org.tw::34f7627a-04ae-4e57-b877-5f9a88861831" providerId="AD" clId="Web-{5CEF0A58-460B-1416-E0F5-2CC58E54A632}" dt="2023-04-08T15:25:16.766" v="36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Liu, Zong-Kai [劉宗凱] *" userId="S::liu.zk@nsrrc.org.tw::34f7627a-04ae-4e57-b877-5f9a88861831" providerId="AD" clId="Web-{5CEF0A58-460B-1416-E0F5-2CC58E54A632}" dt="2023-04-08T15:21:35.962" v="30" actId="20577"/>
          <ac:spMkLst>
            <pc:docMk/>
            <pc:sldMk cId="0" sldId="256"/>
            <ac:spMk id="2050" creationId="{00000000-0000-0000-0000-000000000000}"/>
          </ac:spMkLst>
        </pc:spChg>
      </pc:sldChg>
      <pc:sldChg chg="modSp">
        <pc:chgData name="Liu, Zong-Kai [劉宗凱] *" userId="S::liu.zk@nsrrc.org.tw::34f7627a-04ae-4e57-b877-5f9a88861831" providerId="AD" clId="Web-{5CEF0A58-460B-1416-E0F5-2CC58E54A632}" dt="2023-04-08T15:22:16.697" v="33" actId="20577"/>
        <pc:sldMkLst>
          <pc:docMk/>
          <pc:sldMk cId="1212244929" sldId="578"/>
        </pc:sldMkLst>
        <pc:spChg chg="mod">
          <ac:chgData name="Liu, Zong-Kai [劉宗凱] *" userId="S::liu.zk@nsrrc.org.tw::34f7627a-04ae-4e57-b877-5f9a88861831" providerId="AD" clId="Web-{5CEF0A58-460B-1416-E0F5-2CC58E54A632}" dt="2023-04-08T15:22:16.697" v="33" actId="20577"/>
          <ac:spMkLst>
            <pc:docMk/>
            <pc:sldMk cId="1212244929" sldId="578"/>
            <ac:spMk id="4" creationId="{00000000-0000-0000-0000-000000000000}"/>
          </ac:spMkLst>
        </pc:spChg>
      </pc:sldChg>
      <pc:sldChg chg="delSp modSp">
        <pc:chgData name="Liu, Zong-Kai [劉宗凱] *" userId="S::liu.zk@nsrrc.org.tw::34f7627a-04ae-4e57-b877-5f9a88861831" providerId="AD" clId="Web-{5CEF0A58-460B-1416-E0F5-2CC58E54A632}" dt="2023-04-08T15:17:13.205" v="24" actId="1076"/>
        <pc:sldMkLst>
          <pc:docMk/>
          <pc:sldMk cId="3444642786" sldId="650"/>
        </pc:sldMkLst>
        <pc:spChg chg="mod">
          <ac:chgData name="Liu, Zong-Kai [劉宗凱] *" userId="S::liu.zk@nsrrc.org.tw::34f7627a-04ae-4e57-b877-5f9a88861831" providerId="AD" clId="Web-{5CEF0A58-460B-1416-E0F5-2CC58E54A632}" dt="2023-04-08T15:17:13.205" v="24" actId="1076"/>
          <ac:spMkLst>
            <pc:docMk/>
            <pc:sldMk cId="3444642786" sldId="650"/>
            <ac:spMk id="3" creationId="{00000000-0000-0000-0000-000000000000}"/>
          </ac:spMkLst>
        </pc:spChg>
        <pc:picChg chg="del">
          <ac:chgData name="Liu, Zong-Kai [劉宗凱] *" userId="S::liu.zk@nsrrc.org.tw::34f7627a-04ae-4e57-b877-5f9a88861831" providerId="AD" clId="Web-{5CEF0A58-460B-1416-E0F5-2CC58E54A632}" dt="2023-04-08T15:17:01.768" v="19"/>
          <ac:picMkLst>
            <pc:docMk/>
            <pc:sldMk cId="3444642786" sldId="650"/>
            <ac:picMk id="4" creationId="{EB78ADD0-CB10-4161-B8DA-9BF62D08A795}"/>
          </ac:picMkLst>
        </pc:picChg>
        <pc:picChg chg="del">
          <ac:chgData name="Liu, Zong-Kai [劉宗凱] *" userId="S::liu.zk@nsrrc.org.tw::34f7627a-04ae-4e57-b877-5f9a88861831" providerId="AD" clId="Web-{5CEF0A58-460B-1416-E0F5-2CC58E54A632}" dt="2023-04-08T15:17:03.565" v="20"/>
          <ac:picMkLst>
            <pc:docMk/>
            <pc:sldMk cId="3444642786" sldId="650"/>
            <ac:picMk id="6" creationId="{74272D08-A5A5-4EF0-A7A5-2EDF27F52159}"/>
          </ac:picMkLst>
        </pc:picChg>
      </pc:sldChg>
      <pc:sldChg chg="new ord">
        <pc:chgData name="Liu, Zong-Kai [劉宗凱] *" userId="S::liu.zk@nsrrc.org.tw::34f7627a-04ae-4e57-b877-5f9a88861831" providerId="AD" clId="Web-{5CEF0A58-460B-1416-E0F5-2CC58E54A632}" dt="2023-04-08T15:20:33.710" v="26"/>
        <pc:sldMkLst>
          <pc:docMk/>
          <pc:sldMk cId="4015083686" sldId="749"/>
        </pc:sldMkLst>
      </pc:sldChg>
      <pc:sldChg chg="new">
        <pc:chgData name="Liu, Zong-Kai [劉宗凱] *" userId="S::liu.zk@nsrrc.org.tw::34f7627a-04ae-4e57-b877-5f9a88861831" providerId="AD" clId="Web-{5CEF0A58-460B-1416-E0F5-2CC58E54A632}" dt="2023-04-08T15:20:42.179" v="27"/>
        <pc:sldMkLst>
          <pc:docMk/>
          <pc:sldMk cId="1364972318" sldId="750"/>
        </pc:sldMkLst>
      </pc:sldChg>
      <pc:sldChg chg="new">
        <pc:chgData name="Liu, Zong-Kai [劉宗凱] *" userId="S::liu.zk@nsrrc.org.tw::34f7627a-04ae-4e57-b877-5f9a88861831" providerId="AD" clId="Web-{5CEF0A58-460B-1416-E0F5-2CC58E54A632}" dt="2023-04-08T15:20:48.242" v="28"/>
        <pc:sldMkLst>
          <pc:docMk/>
          <pc:sldMk cId="3697774986" sldId="751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FBE1E-6DE2-460A-962A-7D8FB597F259}" type="datetimeFigureOut">
              <a:rPr lang="zh-TW" altLang="en-US" smtClean="0"/>
              <a:t>2023/4/10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FF70A-85BD-4E97-AA7A-4E55563DBB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19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FF70A-85BD-4E97-AA7A-4E55563DBBEA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8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FF70A-85BD-4E97-AA7A-4E55563DBBE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6514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E2B79D-E4B4-434D-B3F0-C1EF697F028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3495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9558A-CA8C-43D7-A85E-585370C50C7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564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D5E95-90E5-45C4-A5D7-8F817212EBF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2330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B9E73-4D74-4845-9F5E-07DF7CD6B46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34245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8F0405-C410-42D9-AE2C-31AB05E7509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5055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F725B-035C-4AFF-8ABC-DB17C39A1B1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09527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B14DB-39DD-458D-9B3B-92E7218036E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4660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C6EA-8D52-4AB6-AF97-0D30FD23B0D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6623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1ABB9-342B-4130-9FFA-5D8DB587F60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2215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43D9B-5220-4F4F-98A9-396FBD0B77C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99442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98BB6E-83FA-458C-A2AB-3B85841E504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957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9F6A6-DFD0-451D-A52A-681649541D6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8115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B8C42-DFE7-48E4-AC6E-1803A42DE8A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0765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4ED794-BE21-44CB-8015-02EFE19CC34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614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55A01-5D9B-47B7-81E1-346A74D7763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94526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B218C-B5CA-4DCA-B30D-5434A224578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1948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C7D8C-9BC8-406E-BFB1-D9F5F943D37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166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4E60B6-C407-4768-A134-378BD302639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5957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04BC9-5ADD-4EF0-851D-F660FE57B81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4019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F0555-91C6-4952-B551-217090977CF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9071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0C1C5-16FE-42C3-8909-AA7AEB2D767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260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51B11-F999-4D3A-AA76-55D3A1B338B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98991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TW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TW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C50932D-F44F-476E-A7E9-03F6020D5CC8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TW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TW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D1A0CC2-C67D-4BCE-BB2B-609428A153E8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2132856"/>
            <a:ext cx="7772400" cy="2118097"/>
          </a:xfrm>
        </p:spPr>
        <p:txBody>
          <a:bodyPr anchor="ctr"/>
          <a:lstStyle/>
          <a:p>
            <a:r>
              <a:rPr lang="en-US" altLang="zh-TW" sz="3600" b="1" i="1" dirty="0">
                <a:solidFill>
                  <a:srgbClr val="FF0000"/>
                </a:solidFill>
                <a:latin typeface="Times New Roman"/>
                <a:ea typeface="標楷體"/>
                <a:cs typeface="Times New Roman"/>
              </a:rPr>
              <a:t>Operation status and future plans of the SRF module at NSRRC</a:t>
            </a:r>
            <a:endParaRPr lang="zh-TW" altLang="zh-TW" sz="2800" b="1" i="1" dirty="0">
              <a:solidFill>
                <a:srgbClr val="FF0000"/>
              </a:solidFill>
              <a:latin typeface="Times New Roman"/>
              <a:ea typeface="標楷體"/>
              <a:cs typeface="Times New Roman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259632" y="4250953"/>
            <a:ext cx="6696744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000" b="1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National Synchrotron Radiation Research Center</a:t>
            </a:r>
          </a:p>
          <a:p>
            <a:pPr algn="ctr"/>
            <a:r>
              <a:rPr lang="zh-TW" altLang="en-US" sz="2000" b="1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RF Group</a:t>
            </a:r>
          </a:p>
          <a:p>
            <a:pPr algn="ctr"/>
            <a:r>
              <a:rPr lang="en-US" altLang="zh-TW" sz="2000" b="1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Zong-Kai Liu</a:t>
            </a:r>
          </a:p>
          <a:p>
            <a:pPr algn="ctr"/>
            <a:r>
              <a:rPr lang="en-US" altLang="zh-TW" sz="2000" b="1" dirty="0">
                <a:solidFill>
                  <a:srgbClr val="00B050"/>
                </a:solidFill>
                <a:latin typeface="Times New Roman"/>
                <a:ea typeface="標楷體"/>
                <a:cs typeface="Times New Roman"/>
              </a:rPr>
              <a:t>2023/04/12</a:t>
            </a:r>
            <a:endParaRPr lang="en-US" altLang="zh-TW" sz="2000" b="1"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259632" y="1556792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Asian Forum for Accelerators and Detectors </a:t>
            </a:r>
            <a:r>
              <a:rPr lang="en-US" altLang="zh-TW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2023</a:t>
            </a:r>
            <a:br>
              <a:rPr lang="en-US" altLang="zh-TW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nn-NO" altLang="zh-TW" b="1" i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Melbourne, Australia, April 12-14 </a:t>
            </a:r>
            <a:r>
              <a:rPr lang="nn-NO" altLang="zh-TW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2023</a:t>
            </a:r>
            <a:endParaRPr lang="nn-NO" altLang="zh-TW" b="1" i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 Status of TPS SRF System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421196" y="1052736"/>
            <a:ext cx="49172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Trip during early stage of operation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Due to </a:t>
            </a:r>
            <a:r>
              <a:rPr lang="en-US" altLang="zh-TW" dirty="0" err="1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Multipacting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(MP)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in the coupler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It may continuously cause trip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Apply bias voltage (+1000 ~ +1200) to avoid MP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764703"/>
            <a:ext cx="3572462" cy="331947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2894082"/>
            <a:ext cx="7092280" cy="391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75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圖片 38"/>
          <p:cNvPicPr>
            <a:picLocks noChangeAspect="1"/>
          </p:cNvPicPr>
          <p:nvPr/>
        </p:nvPicPr>
        <p:blipFill rotWithShape="1">
          <a:blip r:embed="rId2"/>
          <a:srcRect t="21739"/>
          <a:stretch/>
        </p:blipFill>
        <p:spPr>
          <a:xfrm>
            <a:off x="5737301" y="3539648"/>
            <a:ext cx="1768554" cy="1301794"/>
          </a:xfrm>
          <a:prstGeom prst="rect">
            <a:avLst/>
          </a:prstGeom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118" y="1192485"/>
            <a:ext cx="1922024" cy="2582721"/>
          </a:xfrm>
          <a:prstGeom prst="rect">
            <a:avLst/>
          </a:prstGeom>
        </p:spPr>
      </p:pic>
      <p:grpSp>
        <p:nvGrpSpPr>
          <p:cNvPr id="35" name="群組 34"/>
          <p:cNvGrpSpPr/>
          <p:nvPr/>
        </p:nvGrpSpPr>
        <p:grpSpPr>
          <a:xfrm>
            <a:off x="222782" y="3994524"/>
            <a:ext cx="7220056" cy="2653275"/>
            <a:chOff x="162839" y="2502185"/>
            <a:chExt cx="7220056" cy="2653275"/>
          </a:xfrm>
        </p:grpSpPr>
        <p:sp>
          <p:nvSpPr>
            <p:cNvPr id="2" name="矩形 1"/>
            <p:cNvSpPr/>
            <p:nvPr/>
          </p:nvSpPr>
          <p:spPr>
            <a:xfrm>
              <a:off x="4417261" y="2502185"/>
              <a:ext cx="1439704" cy="247749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" name="群組 2"/>
            <p:cNvGrpSpPr/>
            <p:nvPr/>
          </p:nvGrpSpPr>
          <p:grpSpPr>
            <a:xfrm>
              <a:off x="4503373" y="2677222"/>
              <a:ext cx="1256159" cy="2144041"/>
              <a:chOff x="5546342" y="1341788"/>
              <a:chExt cx="1256159" cy="2144041"/>
            </a:xfrm>
          </p:grpSpPr>
          <p:sp>
            <p:nvSpPr>
              <p:cNvPr id="4" name="文字方塊 3"/>
              <p:cNvSpPr txBox="1"/>
              <p:nvPr/>
            </p:nvSpPr>
            <p:spPr>
              <a:xfrm>
                <a:off x="5663180" y="1415787"/>
                <a:ext cx="113093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LINE Message</a:t>
                </a:r>
              </a:p>
              <a:p>
                <a:r>
                  <a:rPr lang="en-US" altLang="zh-TW" dirty="0"/>
                  <a:t>API</a:t>
                </a:r>
                <a:endParaRPr lang="zh-TW" altLang="en-US" dirty="0"/>
              </a:p>
            </p:txBody>
          </p:sp>
          <p:sp>
            <p:nvSpPr>
              <p:cNvPr id="5" name="文字方塊 4"/>
              <p:cNvSpPr txBox="1"/>
              <p:nvPr/>
            </p:nvSpPr>
            <p:spPr>
              <a:xfrm>
                <a:off x="5739292" y="2619844"/>
                <a:ext cx="9959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LINE </a:t>
                </a:r>
              </a:p>
              <a:p>
                <a:r>
                  <a:rPr lang="en-US" altLang="zh-TW" dirty="0"/>
                  <a:t>Notify</a:t>
                </a:r>
                <a:endParaRPr lang="zh-TW" altLang="en-US" dirty="0"/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5548139" y="2463899"/>
                <a:ext cx="1254362" cy="102193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5546342" y="1341788"/>
                <a:ext cx="1247774" cy="1015941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9" name="文字方塊 8"/>
            <p:cNvSpPr txBox="1"/>
            <p:nvPr/>
          </p:nvSpPr>
          <p:spPr>
            <a:xfrm>
              <a:off x="343715" y="3616723"/>
              <a:ext cx="31947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2"/>
              </a:pPr>
              <a:r>
                <a:rPr lang="en-US" altLang="zh-TW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RF soft alarm</a:t>
              </a:r>
            </a:p>
            <a:p>
              <a:pPr marL="342900" indent="-342900">
                <a:buFont typeface="+mj-lt"/>
                <a:buAutoNum type="arabicPeriod" startAt="2"/>
              </a:pPr>
              <a:r>
                <a:rPr lang="en-US" altLang="zh-TW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Accelerator operation alarm </a:t>
              </a:r>
            </a:p>
            <a:p>
              <a:pPr marL="342900" indent="-342900">
                <a:buFont typeface="+mj-lt"/>
                <a:buAutoNum type="arabicPeriod" startAt="2"/>
              </a:pPr>
              <a:r>
                <a:rPr lang="en-US" altLang="zh-TW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SRF</a:t>
              </a:r>
              <a:r>
                <a:rPr lang="zh-TW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trip indicator</a:t>
              </a:r>
            </a:p>
            <a:p>
              <a:pPr marL="342900" indent="-342900">
                <a:buFont typeface="+mj-lt"/>
                <a:buAutoNum type="arabicPeriod" startAt="2"/>
              </a:pPr>
              <a:r>
                <a:rPr lang="en-US" altLang="zh-TW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RF Trip analysis</a:t>
              </a:r>
            </a:p>
            <a:p>
              <a:pPr marL="342900" indent="-342900">
                <a:buFont typeface="+mj-lt"/>
                <a:buAutoNum type="arabicPeriod" startAt="2"/>
              </a:pPr>
              <a:r>
                <a:rPr lang="en-US" altLang="zh-TW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Oscilloscope display</a:t>
              </a:r>
              <a:endParaRPr lang="zh-TW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345768" y="2731400"/>
              <a:ext cx="32078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US" altLang="zh-TW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Real time signal inquiry</a:t>
              </a:r>
              <a:r>
                <a:rPr lang="zh-TW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(check message machine status)</a:t>
              </a:r>
              <a:endParaRPr lang="zh-TW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20" name="向右箭號 19"/>
            <p:cNvSpPr/>
            <p:nvPr/>
          </p:nvSpPr>
          <p:spPr>
            <a:xfrm>
              <a:off x="3792930" y="2901535"/>
              <a:ext cx="727023" cy="369332"/>
            </a:xfrm>
            <a:prstGeom prst="rightArrow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向右箭號 20"/>
            <p:cNvSpPr/>
            <p:nvPr/>
          </p:nvSpPr>
          <p:spPr>
            <a:xfrm>
              <a:off x="3780670" y="4084098"/>
              <a:ext cx="727023" cy="369332"/>
            </a:xfrm>
            <a:prstGeom prst="rightArrow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162839" y="2731400"/>
              <a:ext cx="3624373" cy="648110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162839" y="3545498"/>
              <a:ext cx="3614503" cy="1434184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8" name="圖片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69130" y="3440475"/>
              <a:ext cx="676275" cy="781050"/>
            </a:xfrm>
            <a:prstGeom prst="rect">
              <a:avLst/>
            </a:prstGeom>
          </p:spPr>
        </p:pic>
        <p:sp>
          <p:nvSpPr>
            <p:cNvPr id="29" name="向右箭號 28"/>
            <p:cNvSpPr/>
            <p:nvPr/>
          </p:nvSpPr>
          <p:spPr>
            <a:xfrm>
              <a:off x="5878423" y="3598205"/>
              <a:ext cx="537765" cy="369332"/>
            </a:xfrm>
            <a:prstGeom prst="rightArrow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0" name="直線單箭頭接點 29"/>
            <p:cNvCxnSpPr/>
            <p:nvPr/>
          </p:nvCxnSpPr>
          <p:spPr>
            <a:xfrm flipV="1">
              <a:off x="6337877" y="4131530"/>
              <a:ext cx="277994" cy="417645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字方塊 33"/>
            <p:cNvSpPr txBox="1"/>
            <p:nvPr/>
          </p:nvSpPr>
          <p:spPr>
            <a:xfrm>
              <a:off x="5895251" y="4570685"/>
              <a:ext cx="14876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>
                  <a:solidFill>
                    <a:srgbClr val="00B05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Display on cell phone/PC</a:t>
              </a:r>
              <a:endParaRPr lang="zh-TW" altLang="en-US" sz="1600" b="1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pic>
        <p:nvPicPr>
          <p:cNvPr id="36" name="圖片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7256" y="4393874"/>
            <a:ext cx="1577843" cy="2274444"/>
          </a:xfrm>
          <a:prstGeom prst="rect">
            <a:avLst/>
          </a:prstGeom>
        </p:spPr>
      </p:pic>
      <p:sp>
        <p:nvSpPr>
          <p:cNvPr id="40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LINE-based RF Soft alarm System</a:t>
            </a:r>
            <a:endParaRPr lang="en-US" altLang="zh-TW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107505" y="1176570"/>
            <a:ext cx="3514280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Soft alarm system is developed to shorten the downtime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and diagnosis time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as well as to improve the reliability (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avoid trip due to slow changed signals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All messages and figures are sent to user’s smart phone and PC via LINE (an instant messaging app.)</a:t>
            </a:r>
          </a:p>
        </p:txBody>
      </p:sp>
      <p:pic>
        <p:nvPicPr>
          <p:cNvPr id="42" name="圖片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5406" y="1090671"/>
            <a:ext cx="1785971" cy="2453623"/>
          </a:xfrm>
          <a:prstGeom prst="rect">
            <a:avLst/>
          </a:prstGeom>
        </p:spPr>
      </p:pic>
      <p:pic>
        <p:nvPicPr>
          <p:cNvPr id="43" name="圖片 4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5"/>
          <a:stretch/>
        </p:blipFill>
        <p:spPr>
          <a:xfrm>
            <a:off x="3660071" y="1045949"/>
            <a:ext cx="1433182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17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Plan (1)</a:t>
            </a:r>
            <a:r>
              <a:rPr lang="zh-TW" altLang="en-US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Combine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82594"/>
            <a:ext cx="3528392" cy="585181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95735" y="5610725"/>
            <a:ext cx="149970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Vc#3 1.42 MV</a:t>
            </a:r>
            <a:endParaRPr lang="zh-TW" altLang="en-US" sz="16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2195734" y="6467579"/>
            <a:ext cx="149970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 err="1"/>
              <a:t>Ib</a:t>
            </a:r>
            <a:r>
              <a:rPr lang="en-US" altLang="zh-TW" sz="1600" dirty="0"/>
              <a:t> 500 mA</a:t>
            </a:r>
            <a:endParaRPr lang="zh-TW" altLang="en-US" sz="16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195736" y="4743299"/>
            <a:ext cx="149970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Pr#3 10 kW</a:t>
            </a:r>
            <a:endParaRPr lang="zh-TW" altLang="en-US" sz="16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2195736" y="3875873"/>
            <a:ext cx="149970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Pf#3 245 kW</a:t>
            </a:r>
            <a:endParaRPr lang="zh-TW" altLang="en-US" sz="16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2195734" y="3094369"/>
            <a:ext cx="149970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Vc#2 1.42 MV</a:t>
            </a:r>
            <a:endParaRPr lang="zh-TW" altLang="en-US" sz="16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2194510" y="2272266"/>
            <a:ext cx="149970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Pr#2 12 kW</a:t>
            </a:r>
            <a:endParaRPr lang="zh-TW" altLang="en-US" sz="1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2189166" y="1434696"/>
            <a:ext cx="149970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Pf#2 243 kW</a:t>
            </a:r>
            <a:endParaRPr lang="zh-TW" altLang="en-US" sz="16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3695435" y="893154"/>
            <a:ext cx="5197045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Stored current reached 500 mA at the end of 2020.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Several insertion devices will be installed into the storage 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RF power of 2 stations with 300 kW klystron may reach the limit in 3 years.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243921"/>
              </p:ext>
            </p:extLst>
          </p:nvPr>
        </p:nvGraphicFramePr>
        <p:xfrm>
          <a:off x="4067944" y="2460017"/>
          <a:ext cx="4039068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784">
                  <a:extLst>
                    <a:ext uri="{9D8B030D-6E8A-4147-A177-3AD203B41FA5}">
                      <a16:colId xmlns="" xmlns:a16="http://schemas.microsoft.com/office/drawing/2014/main" val="128505469"/>
                    </a:ext>
                  </a:extLst>
                </a:gridCol>
                <a:gridCol w="1272142">
                  <a:extLst>
                    <a:ext uri="{9D8B030D-6E8A-4147-A177-3AD203B41FA5}">
                      <a16:colId xmlns="" xmlns:a16="http://schemas.microsoft.com/office/drawing/2014/main" val="261252500"/>
                    </a:ext>
                  </a:extLst>
                </a:gridCol>
                <a:gridCol w="1272142">
                  <a:extLst>
                    <a:ext uri="{9D8B030D-6E8A-4147-A177-3AD203B41FA5}">
                      <a16:colId xmlns="" xmlns:a16="http://schemas.microsoft.com/office/drawing/2014/main" val="169532344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500 mA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Total</a:t>
                      </a:r>
                      <a:r>
                        <a:rPr lang="en-US" altLang="zh-TW" sz="14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sz="1400" b="0" baseline="0" dirty="0" err="1">
                          <a:solidFill>
                            <a:schemeClr val="tx1"/>
                          </a:solidFill>
                        </a:rPr>
                        <a:t>Pb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2 x RF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90039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w/o</a:t>
                      </a:r>
                      <a:r>
                        <a:rPr lang="en-US" altLang="zh-TW" sz="1400" b="0" baseline="0" dirty="0">
                          <a:solidFill>
                            <a:schemeClr val="tx1"/>
                          </a:solidFill>
                        </a:rPr>
                        <a:t> ID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427 kW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213 kW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539638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Phase I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476 kW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238 kW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1527892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Phase</a:t>
                      </a:r>
                      <a:r>
                        <a:rPr lang="en-US" altLang="zh-TW" sz="1400" b="0" baseline="0" dirty="0">
                          <a:solidFill>
                            <a:schemeClr val="tx1"/>
                          </a:solidFill>
                        </a:rPr>
                        <a:t> I+II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526 kW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rgbClr val="FF0000"/>
                          </a:solidFill>
                        </a:rPr>
                        <a:t>263 kW</a:t>
                      </a:r>
                      <a:endParaRPr lang="zh-TW" altLang="en-US" sz="1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611849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Phase I+II+III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576 kW</a:t>
                      </a:r>
                      <a:endParaRPr lang="zh-TW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rgbClr val="FF0000"/>
                          </a:solidFill>
                        </a:rPr>
                        <a:t>288 kW</a:t>
                      </a:r>
                      <a:endParaRPr lang="zh-TW" altLang="en-US" sz="1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4966512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6271432" y="4213248"/>
            <a:ext cx="2793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Beam power only and with all ID gap close to the minimum.</a:t>
            </a:r>
            <a:endParaRPr lang="zh-TW" altLang="en-US"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17" name="直線單箭頭接點 16"/>
          <p:cNvCxnSpPr/>
          <p:nvPr/>
        </p:nvCxnSpPr>
        <p:spPr>
          <a:xfrm flipV="1">
            <a:off x="7308304" y="3984017"/>
            <a:ext cx="0" cy="3609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圖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040" y="4059312"/>
            <a:ext cx="2553080" cy="2746821"/>
          </a:xfrm>
          <a:prstGeom prst="rect">
            <a:avLst/>
          </a:prstGeom>
        </p:spPr>
      </p:pic>
      <p:sp>
        <p:nvSpPr>
          <p:cNvPr id="22" name="文字方塊 21"/>
          <p:cNvSpPr txBox="1"/>
          <p:nvPr/>
        </p:nvSpPr>
        <p:spPr>
          <a:xfrm>
            <a:off x="6212120" y="5287559"/>
            <a:ext cx="289278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One solution is: Combination of an 80-kW SSPA to a 300-kW klystron in TPS.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3659040" y="4581129"/>
            <a:ext cx="1273000" cy="13231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2957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Plan (1)</a:t>
            </a:r>
            <a:r>
              <a:rPr lang="zh-TW" altLang="en-US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Combine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32" y="893154"/>
            <a:ext cx="9144000" cy="411102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085184"/>
            <a:ext cx="6336704" cy="155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線單箭頭接點 5"/>
          <p:cNvCxnSpPr/>
          <p:nvPr/>
        </p:nvCxnSpPr>
        <p:spPr>
          <a:xfrm flipH="1" flipV="1">
            <a:off x="8650796" y="4149081"/>
            <a:ext cx="97668" cy="9361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107504" y="5085184"/>
            <a:ext cx="23042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Combine method was tested in the RF Lab.</a:t>
            </a:r>
          </a:p>
        </p:txBody>
      </p:sp>
    </p:spTree>
    <p:extLst>
      <p:ext uri="{BB962C8B-B14F-4D97-AF65-F5344CB8AC3E}">
        <p14:creationId xmlns:p14="http://schemas.microsoft.com/office/powerpoint/2010/main" val="2430163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Plan (2)</a:t>
            </a:r>
            <a:r>
              <a:rPr lang="zh-TW" altLang="en-US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 Harmonic Cavity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3286208"/>
            <a:ext cx="2708929" cy="339823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922" y="3193189"/>
            <a:ext cx="2834148" cy="350851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674019AB-7476-479A-94C6-C0FDD61DE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2387" y="1209492"/>
            <a:ext cx="3863672" cy="142742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23527" y="893154"/>
            <a:ext cx="4896545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Bunch lengthening by the 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passive</a:t>
            </a:r>
            <a:r>
              <a:rPr lang="en-US" altLang="zh-TW" dirty="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3rd 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harmonic cavities: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to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reduce the beam-induced heat 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on magnet arrays of IDs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and to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improve the beam lifetime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1.5 GHz, Two-cell SRF cavity designed by NSRRC. (2016-2018</a:t>
            </a:r>
            <a:r>
              <a:rPr lang="en-US" altLang="zh-TW" dirty="0" smtClean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Niobium cavity contracted to MHI MS, Japan. (2020-2021</a:t>
            </a:r>
            <a:r>
              <a:rPr lang="en-US" altLang="zh-TW" dirty="0" smtClean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23528" y="3253554"/>
            <a:ext cx="2795394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EPs and annealing to be done at KEK. (2023)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Cryostat to be designed and assembled by NSRRC. (2022-2023)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 smtClean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HOM </a:t>
            </a:r>
            <a:r>
              <a:rPr lang="en-US" altLang="zh-TW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absorbers contracted to RI, Germany. (2022-2024)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Assembly and integration at NSRRC. (2024-2025)</a:t>
            </a:r>
          </a:p>
        </p:txBody>
      </p:sp>
    </p:spTree>
    <p:extLst>
      <p:ext uri="{BB962C8B-B14F-4D97-AF65-F5344CB8AC3E}">
        <p14:creationId xmlns:p14="http://schemas.microsoft.com/office/powerpoint/2010/main" val="585527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Plan (2)</a:t>
            </a:r>
            <a:r>
              <a:rPr lang="zh-TW" altLang="en-US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 Harmonic Cavity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2DBB5ADE-2825-4442-B1A3-8CCBE76A5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94" y="2883735"/>
            <a:ext cx="4005419" cy="224961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832640BB-FF06-4A26-B8E3-DC0DF7DA5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56" y="5168065"/>
            <a:ext cx="3394547" cy="129051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4F07E8D3-A9DA-474F-88A8-F2261663E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710" y="923253"/>
            <a:ext cx="4022794" cy="1925771"/>
          </a:xfrm>
          <a:prstGeom prst="rect">
            <a:avLst/>
          </a:prstGeom>
          <a:scene3d>
            <a:camera prst="orthographicFront">
              <a:rot lat="0" lon="0" rev="10800000"/>
            </a:camera>
            <a:lightRig rig="threePt" dir="t"/>
          </a:scene3d>
        </p:spPr>
      </p:pic>
      <p:sp>
        <p:nvSpPr>
          <p:cNvPr id="10" name="Text Box 12">
            <a:extLst>
              <a:ext uri="{FF2B5EF4-FFF2-40B4-BE49-F238E27FC236}">
                <a16:creationId xmlns="" xmlns:a16="http://schemas.microsoft.com/office/drawing/2014/main" id="{05C5D4A9-6FC8-4131-88CB-4703FAB0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710" y="6487481"/>
            <a:ext cx="4866269" cy="3129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6530" tIns="48265" rIns="96530" bIns="48265">
            <a:spAutoFit/>
          </a:bodyPr>
          <a:lstStyle>
            <a:lvl1pPr defTabSz="3365500">
              <a:spcBef>
                <a:spcPct val="20000"/>
              </a:spcBef>
              <a:buChar char="•"/>
              <a:defRPr kumimoji="1" sz="11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3365500">
              <a:spcBef>
                <a:spcPct val="20000"/>
              </a:spcBef>
              <a:buChar char="–"/>
              <a:defRPr kumimoji="1" sz="103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3365500">
              <a:spcBef>
                <a:spcPct val="20000"/>
              </a:spcBef>
              <a:buChar char="•"/>
              <a:defRPr kumimoji="1" sz="8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3365500">
              <a:spcBef>
                <a:spcPct val="20000"/>
              </a:spcBef>
              <a:buChar char="–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3365500">
              <a:spcBef>
                <a:spcPct val="20000"/>
              </a:spcBef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FontTx/>
              <a:buNone/>
            </a:pPr>
            <a:r>
              <a:rPr lang="en-US" altLang="zh-TW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Courtesy of</a:t>
            </a:r>
            <a:r>
              <a:rPr lang="zh-TW" alt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Ming-</a:t>
            </a:r>
            <a:r>
              <a:rPr lang="en-US" altLang="zh-TW" sz="1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Chyuan</a:t>
            </a:r>
            <a:r>
              <a:rPr lang="en-US" altLang="zh-TW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 (chyuan@nsrrc.org.tw</a:t>
            </a:r>
            <a:r>
              <a:rPr lang="en-US" altLang="zh-TW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Text Box 12">
            <a:extLst>
              <a:ext uri="{FF2B5EF4-FFF2-40B4-BE49-F238E27FC236}">
                <a16:creationId xmlns="" xmlns:a16="http://schemas.microsoft.com/office/drawing/2014/main" id="{05C5D4A9-6FC8-4131-88CB-4703FAB0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6353" y="4818564"/>
            <a:ext cx="3984174" cy="3129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6530" tIns="48265" rIns="96530" bIns="48265">
            <a:spAutoFit/>
          </a:bodyPr>
          <a:lstStyle>
            <a:lvl1pPr defTabSz="3365500">
              <a:spcBef>
                <a:spcPct val="20000"/>
              </a:spcBef>
              <a:buChar char="•"/>
              <a:defRPr kumimoji="1" sz="11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3365500">
              <a:spcBef>
                <a:spcPct val="20000"/>
              </a:spcBef>
              <a:buChar char="–"/>
              <a:defRPr kumimoji="1" sz="103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3365500">
              <a:spcBef>
                <a:spcPct val="20000"/>
              </a:spcBef>
              <a:buChar char="•"/>
              <a:defRPr kumimoji="1" sz="8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3365500">
              <a:spcBef>
                <a:spcPct val="20000"/>
              </a:spcBef>
              <a:buChar char="–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3365500">
              <a:spcBef>
                <a:spcPct val="20000"/>
              </a:spcBef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FontTx/>
              <a:buNone/>
            </a:pPr>
            <a:r>
              <a:rPr lang="en-US" altLang="zh-TW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Courtesy of</a:t>
            </a:r>
            <a:r>
              <a:rPr lang="zh-TW" alt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1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Chih</a:t>
            </a:r>
            <a:r>
              <a:rPr lang="en-US" altLang="zh-TW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-Hung Lo (lo.ch@nsrrc.org.tw)</a:t>
            </a: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1502" y="5253091"/>
            <a:ext cx="2298730" cy="1515920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0232" y="5222992"/>
            <a:ext cx="2370418" cy="1577405"/>
          </a:xfrm>
          <a:prstGeom prst="rect">
            <a:avLst/>
          </a:prstGeom>
        </p:spPr>
      </p:pic>
      <p:sp>
        <p:nvSpPr>
          <p:cNvPr id="16" name="Text Box 12">
            <a:extLst>
              <a:ext uri="{FF2B5EF4-FFF2-40B4-BE49-F238E27FC236}">
                <a16:creationId xmlns="" xmlns:a16="http://schemas.microsoft.com/office/drawing/2014/main" id="{EA28D5C1-E402-4FCC-A81A-9C062098A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585" y="882099"/>
            <a:ext cx="4023709" cy="37447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6530" tIns="48265" rIns="96530" bIns="48265">
            <a:spAutoFit/>
          </a:bodyPr>
          <a:lstStyle>
            <a:lvl1pPr defTabSz="3365500">
              <a:spcBef>
                <a:spcPct val="20000"/>
              </a:spcBef>
              <a:buChar char="•"/>
              <a:tabLst>
                <a:tab pos="541338" algn="l"/>
              </a:tabLst>
              <a:defRPr kumimoji="1" sz="11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2733675" indent="-1050925" defTabSz="3365500">
              <a:spcBef>
                <a:spcPct val="20000"/>
              </a:spcBef>
              <a:buChar char="–"/>
              <a:tabLst>
                <a:tab pos="541338" algn="l"/>
              </a:tabLst>
              <a:defRPr kumimoji="1" sz="103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3365500">
              <a:spcBef>
                <a:spcPct val="20000"/>
              </a:spcBef>
              <a:buChar char="•"/>
              <a:tabLst>
                <a:tab pos="541338" algn="l"/>
              </a:tabLst>
              <a:defRPr kumimoji="1" sz="8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3365500">
              <a:spcBef>
                <a:spcPct val="20000"/>
              </a:spcBef>
              <a:buChar char="–"/>
              <a:tabLst>
                <a:tab pos="541338" algn="l"/>
              </a:tabLst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3365500">
              <a:spcBef>
                <a:spcPct val="20000"/>
              </a:spcBef>
              <a:buChar char="»"/>
              <a:tabLst>
                <a:tab pos="541338" algn="l"/>
              </a:tabLst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1338" algn="l"/>
              </a:tabLst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1338" algn="l"/>
              </a:tabLst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1338" algn="l"/>
              </a:tabLst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3365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1338" algn="l"/>
              </a:tabLst>
              <a:defRPr kumimoji="1" sz="7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just">
              <a:spcBef>
                <a:spcPts val="0"/>
              </a:spcBef>
              <a:buNone/>
            </a:pPr>
            <a:r>
              <a:rPr lang="en-US" altLang="zh-TW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 absorbers of panel type: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="" xmlns:a16="http://schemas.microsoft.com/office/drawing/2014/main" id="{010A2DBE-0F0F-472C-B007-41415C2E34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2093" y="1348083"/>
            <a:ext cx="3888433" cy="3410354"/>
          </a:xfrm>
          <a:prstGeom prst="rect">
            <a:avLst/>
          </a:prstGeom>
          <a:ln w="19050">
            <a:solidFill>
              <a:srgbClr val="006600"/>
            </a:solidFill>
          </a:ln>
        </p:spPr>
      </p:pic>
    </p:spTree>
    <p:extLst>
      <p:ext uri="{BB962C8B-B14F-4D97-AF65-F5344CB8AC3E}">
        <p14:creationId xmlns:p14="http://schemas.microsoft.com/office/powerpoint/2010/main" val="17481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2131" y="46138"/>
            <a:ext cx="8810681" cy="861336"/>
          </a:xfrm>
        </p:spPr>
        <p:txBody>
          <a:bodyPr/>
          <a:lstStyle/>
          <a:p>
            <a:pPr algn="l"/>
            <a:r>
              <a:rPr lang="en-US" altLang="zh-TW" sz="28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Summary</a:t>
            </a:r>
            <a:endParaRPr lang="zh-TW" alt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24354" y="5404138"/>
            <a:ext cx="1360967" cy="201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323527" y="905696"/>
            <a:ext cx="8729285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zh-TW" b="1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Two light sources (TLS &amp; TPS) use 500 MHz SRF modules as their accelerating cavity, MTBF of both RF systems are all &gt; 500 hours in 2022.</a:t>
            </a:r>
          </a:p>
          <a:p>
            <a:pPr marL="457200" indent="-457200">
              <a:buFont typeface="+mj-lt"/>
              <a:buAutoNum type="arabicPeriod"/>
            </a:pPr>
            <a:endParaRPr lang="en-US" altLang="zh-TW" b="1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zh-TW" b="1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Major trip types and improvements in recent years: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7030A0"/>
                </a:solidFill>
                <a:latin typeface="Times New Roman"/>
                <a:ea typeface="標楷體"/>
                <a:cs typeface="Times New Roman"/>
              </a:rPr>
              <a:t>CESR type for 1.5 GeV TLS</a:t>
            </a:r>
            <a:endParaRPr lang="en-US" altLang="zh-TW" b="1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n-US" altLang="zh-TW" b="1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Unknown quench events: Partial warm up and lower operating RF voltage.</a:t>
            </a:r>
          </a:p>
          <a:p>
            <a:pPr marL="1371600" lvl="2" indent="-457200">
              <a:buFont typeface="Wingdings" panose="05000000000000000000" pitchFamily="2" charset="2"/>
              <a:buChar char="ü"/>
            </a:pPr>
            <a:endParaRPr lang="en-US" altLang="zh-TW" b="1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7030A0"/>
                </a:solidFill>
                <a:latin typeface="Times New Roman"/>
                <a:ea typeface="標楷體"/>
                <a:cs typeface="Times New Roman"/>
              </a:rPr>
              <a:t>KEKB type for 3.0 GeV TPS</a:t>
            </a:r>
            <a:endParaRPr lang="en-US" altLang="zh-TW" b="1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n-US" altLang="zh-TW" b="1" dirty="0" err="1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Multipacting</a:t>
            </a:r>
            <a:r>
              <a:rPr lang="en-US" altLang="zh-TW" b="1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in coaxial coupler: applying positive bias voltage.</a:t>
            </a: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n-US" altLang="zh-TW" b="1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Develop soft alarm system to shorten the downtime and improve the reliability.</a:t>
            </a:r>
          </a:p>
          <a:p>
            <a:pPr marL="457200" indent="-457200">
              <a:buFont typeface="+mj-lt"/>
              <a:buAutoNum type="arabicPeriod"/>
            </a:pPr>
            <a:endParaRPr lang="en-US" altLang="zh-TW" b="1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zh-TW" b="1" dirty="0">
                <a:solidFill>
                  <a:srgbClr val="7030A0"/>
                </a:solidFill>
                <a:latin typeface="Times New Roman"/>
                <a:ea typeface="標楷體"/>
                <a:cs typeface="Times New Roman"/>
              </a:rPr>
              <a:t>Future plans for TPS SRF activity: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7030A0"/>
                </a:solidFill>
                <a:latin typeface="Times New Roman"/>
                <a:ea typeface="標楷體"/>
                <a:cs typeface="Times New Roman"/>
              </a:rPr>
              <a:t>Power combination for each SRF module. </a:t>
            </a:r>
            <a:endParaRPr lang="en-US" altLang="zh-TW" b="1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7030A0"/>
                </a:solidFill>
                <a:latin typeface="Times New Roman"/>
                <a:ea typeface="標楷體"/>
                <a:cs typeface="Times New Roman"/>
              </a:rPr>
              <a:t>SC 3</a:t>
            </a:r>
            <a:r>
              <a:rPr lang="en-US" altLang="zh-TW" b="1" baseline="30000" dirty="0">
                <a:solidFill>
                  <a:srgbClr val="7030A0"/>
                </a:solidFill>
                <a:latin typeface="Times New Roman"/>
                <a:ea typeface="標楷體"/>
                <a:cs typeface="Times New Roman"/>
              </a:rPr>
              <a:t>rd</a:t>
            </a:r>
            <a:r>
              <a:rPr lang="en-US" altLang="zh-TW" b="1" dirty="0">
                <a:solidFill>
                  <a:srgbClr val="7030A0"/>
                </a:solidFill>
                <a:latin typeface="Times New Roman"/>
                <a:ea typeface="標楷體"/>
                <a:cs typeface="Times New Roman"/>
              </a:rPr>
              <a:t> harmonic cavity to lengthen the electron bunch.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b="1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244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395536" y="2725239"/>
            <a:ext cx="8568952" cy="707886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 anchor="ctr">
            <a:spAutoFit/>
          </a:bodyPr>
          <a:lstStyle/>
          <a:p>
            <a:pPr marL="1943100" indent="-19431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000" b="1" i="1" dirty="0">
                <a:solidFill>
                  <a:srgbClr val="0000CC"/>
                </a:solidFill>
                <a:latin typeface="Times New Roman"/>
                <a:ea typeface="華康魏碑體"/>
                <a:cs typeface="Times New Roman"/>
              </a:rPr>
              <a:t>Thank you </a:t>
            </a:r>
            <a:endParaRPr lang="zh-TW" altLang="en-US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華康魏碑體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44642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21196" y="44624"/>
            <a:ext cx="8229600" cy="504056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Two Light Sources in NSRRC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5" y="744268"/>
            <a:ext cx="8991841" cy="59971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49016" y="709652"/>
            <a:ext cx="17281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TLS Storage Ring </a:t>
            </a:r>
            <a:b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(1.5 GeV)</a:t>
            </a:r>
          </a:p>
          <a:p>
            <a: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25 beam lines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66655" y="5749805"/>
            <a:ext cx="295232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TPS Storage Ring </a:t>
            </a:r>
            <a:b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(3.0 GeV)</a:t>
            </a:r>
          </a:p>
          <a:p>
            <a: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Phase I + Phase II: 16 beam lines</a:t>
            </a:r>
          </a:p>
          <a:p>
            <a: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Phase III: 9 beam lines (~2026)</a:t>
            </a:r>
          </a:p>
        </p:txBody>
      </p:sp>
      <p:cxnSp>
        <p:nvCxnSpPr>
          <p:cNvPr id="8" name="直線單箭頭接點 7"/>
          <p:cNvCxnSpPr/>
          <p:nvPr/>
        </p:nvCxnSpPr>
        <p:spPr>
          <a:xfrm flipV="1">
            <a:off x="2123728" y="4941168"/>
            <a:ext cx="2304256" cy="12241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2123728" y="1485191"/>
            <a:ext cx="1800200" cy="75858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5868144" y="4077072"/>
            <a:ext cx="86409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Office &amp; Lab</a:t>
            </a:r>
          </a:p>
        </p:txBody>
      </p:sp>
      <p:cxnSp>
        <p:nvCxnSpPr>
          <p:cNvPr id="13" name="直線單箭頭接點 12"/>
          <p:cNvCxnSpPr/>
          <p:nvPr/>
        </p:nvCxnSpPr>
        <p:spPr>
          <a:xfrm flipH="1" flipV="1">
            <a:off x="5364088" y="3548061"/>
            <a:ext cx="504056" cy="6452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755576" y="4854347"/>
            <a:ext cx="164287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Administration Building</a:t>
            </a:r>
          </a:p>
        </p:txBody>
      </p:sp>
      <p:cxnSp>
        <p:nvCxnSpPr>
          <p:cNvPr id="17" name="直線單箭頭接點 16"/>
          <p:cNvCxnSpPr/>
          <p:nvPr/>
        </p:nvCxnSpPr>
        <p:spPr>
          <a:xfrm flipV="1">
            <a:off x="2339752" y="4193359"/>
            <a:ext cx="1008112" cy="7478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601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496000"/>
              </p:ext>
            </p:extLst>
          </p:nvPr>
        </p:nvGraphicFramePr>
        <p:xfrm>
          <a:off x="251521" y="1124743"/>
          <a:ext cx="8638156" cy="5015219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60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181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20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97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parameters</a:t>
                      </a:r>
                      <a:endParaRPr lang="zh-TW" sz="2400" kern="1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TLS</a:t>
                      </a:r>
                      <a:endParaRPr lang="zh-TW" sz="2400" kern="1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TPS</a:t>
                      </a:r>
                      <a:endParaRPr lang="zh-TW" sz="2400" kern="1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Circumference [m]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518.4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 energy E [GeV]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zh-TW" sz="18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en-US" altLang="zh-TW" sz="18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LINAC [MeV]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 current</a:t>
                      </a: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[mA]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zh-TW" sz="18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zh-TW" sz="18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Natural emittance </a:t>
                      </a:r>
                      <a:r>
                        <a:rPr lang="el-GR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en-US" altLang="zh-TW" sz="1800" kern="1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[nm-rad]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RF frequency [MHz]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499.654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499.654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Harmonic number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864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Momentum compaction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6.78</a:t>
                      </a: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10</a:t>
                      </a:r>
                      <a:r>
                        <a:rPr lang="en-US" altLang="zh-TW" sz="1800" kern="1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</a:t>
                      </a:r>
                      <a:r>
                        <a:rPr lang="en-US" altLang="zh-TW" sz="1800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10</a:t>
                      </a:r>
                      <a:r>
                        <a:rPr lang="en-US" altLang="zh-TW" sz="1800" kern="1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Energy spread </a:t>
                      </a:r>
                      <a:r>
                        <a:rPr lang="en-US" altLang="zh-TW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</a:t>
                      </a:r>
                      <a:r>
                        <a:rPr lang="en-US" altLang="zh-TW" sz="1800" kern="100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/E</a:t>
                      </a:r>
                      <a:endParaRPr lang="zh-TW" sz="1800" b="0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7.56 x 10</a:t>
                      </a:r>
                      <a:r>
                        <a:rPr lang="en-US" altLang="zh-TW" sz="1800" kern="1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zh-TW" altLang="zh-TW" sz="1800" b="0" kern="100" baseline="30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8.86 x 10</a:t>
                      </a:r>
                      <a:r>
                        <a:rPr lang="en-US" altLang="zh-TW" sz="1800" kern="1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zh-TW" sz="1800" b="0" kern="100" baseline="30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Energy loss/turn (dipole) [</a:t>
                      </a:r>
                      <a:r>
                        <a:rPr lang="en-US" altLang="zh-TW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keV</a:t>
                      </a: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852.7</a:t>
                      </a:r>
                      <a:endParaRPr lang="en-US" alt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RF voltage [MV]</a:t>
                      </a:r>
                      <a:endParaRPr lang="en-US" alt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zh-TW" altLang="zh-TW" sz="18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 (1.5x2)</a:t>
                      </a:r>
                      <a:endParaRPr lang="en-US" altLang="zh-TW" sz="18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RF</a:t>
                      </a:r>
                      <a:r>
                        <a:rPr lang="en-US" altLang="zh-TW" sz="18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Plant</a:t>
                      </a:r>
                      <a:endParaRPr lang="en-US" altLang="zh-TW" sz="18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CESR-type SRF module</a:t>
                      </a:r>
                      <a:endParaRPr lang="zh-TW" sz="18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KEKB-type SRF module</a:t>
                      </a:r>
                      <a:endParaRPr lang="zh-TW" sz="18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28299933"/>
                  </a:ext>
                </a:extLst>
              </a:tr>
              <a:tr h="3488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Straight sections [m]</a:t>
                      </a:r>
                      <a:endParaRPr lang="en-US" alt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6m X6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12m X6 &amp; 7m X18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3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Machine Parameters</a:t>
            </a:r>
          </a:p>
        </p:txBody>
      </p:sp>
    </p:spTree>
    <p:extLst>
      <p:ext uri="{BB962C8B-B14F-4D97-AF65-F5344CB8AC3E}">
        <p14:creationId xmlns:p14="http://schemas.microsoft.com/office/powerpoint/2010/main" val="3136006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3" r="12822"/>
          <a:stretch/>
        </p:blipFill>
        <p:spPr>
          <a:xfrm>
            <a:off x="179512" y="3431520"/>
            <a:ext cx="1728192" cy="3341379"/>
          </a:xfrm>
          <a:prstGeom prst="rect">
            <a:avLst/>
          </a:prstGeom>
        </p:spPr>
      </p:pic>
      <p:pic>
        <p:nvPicPr>
          <p:cNvPr id="4" name="Picture 57" descr="100_67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3" y="980728"/>
            <a:ext cx="307511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TLS RF System (Storage Ring)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7"/>
          <a:stretch/>
        </p:blipFill>
        <p:spPr>
          <a:xfrm>
            <a:off x="3187675" y="992079"/>
            <a:ext cx="3209712" cy="229290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82" y="3431520"/>
            <a:ext cx="2185770" cy="3278656"/>
          </a:xfrm>
          <a:prstGeom prst="rect">
            <a:avLst/>
          </a:prstGeom>
        </p:spPr>
      </p:pic>
      <p:pic>
        <p:nvPicPr>
          <p:cNvPr id="8" name="Picture 4" descr="S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489" y="3427182"/>
            <a:ext cx="4211419" cy="328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898061"/>
              </p:ext>
            </p:extLst>
          </p:nvPr>
        </p:nvGraphicFramePr>
        <p:xfrm>
          <a:off x="6415198" y="5127143"/>
          <a:ext cx="2710999" cy="15992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點陣圖影像" r:id="rId8" imgW="7361905" imgH="4342857" progId="PBrush">
                  <p:embed/>
                </p:oleObj>
              </mc:Choice>
              <mc:Fallback>
                <p:oleObj name="點陣圖影像" r:id="rId8" imgW="7361905" imgH="4342857" progId="PBrush">
                  <p:embed/>
                  <p:pic>
                    <p:nvPicPr>
                      <p:cNvPr id="4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5198" y="5127143"/>
                        <a:ext cx="2710999" cy="15992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6433001" y="949395"/>
            <a:ext cx="2693195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CESR type SRF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 kW klystron transmitter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Analog LLRF</a:t>
            </a:r>
          </a:p>
        </p:txBody>
      </p:sp>
    </p:spTree>
    <p:extLst>
      <p:ext uri="{BB962C8B-B14F-4D97-AF65-F5344CB8AC3E}">
        <p14:creationId xmlns:p14="http://schemas.microsoft.com/office/powerpoint/2010/main" val="1929451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 Status of TLS SRF System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161279"/>
            <a:ext cx="4536503" cy="260350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93154"/>
            <a:ext cx="8928992" cy="32445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719" y="3985627"/>
            <a:ext cx="3982745" cy="282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11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 Status of TLS SRF System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4263" y="893154"/>
            <a:ext cx="91439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Recent major SRF trip events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－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unknown quench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Vacuum activity in RBT/FBT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but there is no vacuum event in the window.</a:t>
            </a:r>
            <a:endParaRPr lang="zh-TW" altLang="en-US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 err="1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LHe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pressure does not change.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Pt falls rapidly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Pt/Tuner phase changes rapidly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 err="1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Pr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rises rapidly within ~ 12 us.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" y="2429706"/>
            <a:ext cx="5328592" cy="276376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3907034"/>
            <a:ext cx="5368350" cy="2784384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0" y="5261567"/>
            <a:ext cx="3635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Partial warm up (to 60 K) and run with lower RF voltage (from 1.6 MV to 1.3 MV).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827584" y="409465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Vacuum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535996" y="475434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rgbClr val="FF0000"/>
                </a:solidFill>
              </a:rPr>
              <a:t>Pr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437791" y="5628629"/>
            <a:ext cx="147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Pt/Pf phase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535996" y="446398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Pt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607779" y="2595799"/>
            <a:ext cx="3513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It may be the arc/MP/other activity in the cavity, which may be related to the heavy gas loading.</a:t>
            </a:r>
          </a:p>
        </p:txBody>
      </p:sp>
    </p:spTree>
    <p:extLst>
      <p:ext uri="{BB962C8B-B14F-4D97-AF65-F5344CB8AC3E}">
        <p14:creationId xmlns:p14="http://schemas.microsoft.com/office/powerpoint/2010/main" val="3653119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 Status of TLS SRF System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0" y="893154"/>
            <a:ext cx="91439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Recent major SRF trip events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－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Vacuum burst with tuning angle change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During the </a:t>
            </a:r>
            <a:r>
              <a:rPr lang="en-US" altLang="zh-TW" dirty="0" err="1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LHe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refilling of a SC wiggler (SW) at the down stream of SRF module.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There is always a 22 Hz beam tube vibration in Z direction, and resulting in a oscillation of tuning angle.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Occurred frequently during 2011~2013 with 1.6 MV operation (solved by optimizing the </a:t>
            </a:r>
            <a:r>
              <a:rPr lang="en-US" altLang="zh-TW" dirty="0" err="1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LHe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filling process of SW and applying beam processing/aging).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Repeated several times in 2022~2023 with 1.3 MV operation, no vacuum activity during aging/processing. (the original filling process is changed to reduce heat load of SW)</a:t>
            </a:r>
            <a: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zh-TW" altLang="en-US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en-US" altLang="zh-TW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274" y="3321904"/>
            <a:ext cx="6316725" cy="348262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3597"/>
            <a:ext cx="2827275" cy="174042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059881"/>
            <a:ext cx="2827275" cy="1744644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7415807" y="616530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7030A0"/>
                </a:solidFill>
              </a:rPr>
              <a:t>Window CCG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493057" y="556287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0070C0"/>
                </a:solidFill>
              </a:rPr>
              <a:t>Tuning angle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493057" y="6066785"/>
            <a:ext cx="2375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Beam Tube Vibration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9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TPS RF System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7" b="6600"/>
          <a:stretch/>
        </p:blipFill>
        <p:spPr>
          <a:xfrm>
            <a:off x="107504" y="1178361"/>
            <a:ext cx="4011842" cy="232264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291" y="2995510"/>
            <a:ext cx="2448491" cy="367385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r="369"/>
          <a:stretch/>
        </p:blipFill>
        <p:spPr>
          <a:xfrm>
            <a:off x="107504" y="3553122"/>
            <a:ext cx="4003616" cy="311623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282" y="2492896"/>
            <a:ext cx="2480299" cy="3721577"/>
          </a:xfrm>
          <a:prstGeom prst="rect">
            <a:avLst/>
          </a:prstGeom>
        </p:spPr>
      </p:pic>
      <p:sp>
        <p:nvSpPr>
          <p:cNvPr id="8" name="文字方塊 10"/>
          <p:cNvSpPr txBox="1">
            <a:spLocks noChangeArrowheads="1"/>
          </p:cNvSpPr>
          <p:nvPr/>
        </p:nvSpPr>
        <p:spPr bwMode="auto">
          <a:xfrm>
            <a:off x="2951820" y="6006116"/>
            <a:ext cx="2232248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TW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300 kW transmitter &amp; LLRF</a:t>
            </a: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9" name="文字方塊 10"/>
          <p:cNvSpPr txBox="1">
            <a:spLocks noChangeArrowheads="1"/>
          </p:cNvSpPr>
          <p:nvPr/>
        </p:nvSpPr>
        <p:spPr bwMode="auto">
          <a:xfrm>
            <a:off x="1331640" y="3131676"/>
            <a:ext cx="2736304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TW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KEKB type SRF module</a:t>
            </a: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0" name="文字方塊 10"/>
          <p:cNvSpPr txBox="1">
            <a:spLocks noChangeArrowheads="1"/>
          </p:cNvSpPr>
          <p:nvPr/>
        </p:nvSpPr>
        <p:spPr bwMode="auto">
          <a:xfrm>
            <a:off x="4672528" y="2496353"/>
            <a:ext cx="191669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TW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300 kW klystron</a:t>
            </a: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6905189" y="2698186"/>
            <a:ext cx="191669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TW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SRF electronics</a:t>
            </a: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201148" y="1106173"/>
            <a:ext cx="491423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Two RF plant in 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KEKB type SRF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300 kW klystron transmitter for 1 station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Analog LLRF</a:t>
            </a:r>
          </a:p>
        </p:txBody>
      </p:sp>
    </p:spTree>
    <p:extLst>
      <p:ext uri="{BB962C8B-B14F-4D97-AF65-F5344CB8AC3E}">
        <p14:creationId xmlns:p14="http://schemas.microsoft.com/office/powerpoint/2010/main" val="4009521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97" y="4065134"/>
            <a:ext cx="4286228" cy="2736000"/>
          </a:xfrm>
          <a:prstGeom prst="rect">
            <a:avLst/>
          </a:prstGeom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421196" y="116632"/>
            <a:ext cx="8229600" cy="776522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 Status of TPS SRF System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448" y="4041652"/>
            <a:ext cx="3888432" cy="276078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46" y="880672"/>
            <a:ext cx="8208000" cy="312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25111"/>
      </p:ext>
    </p:extLst>
  </p:cSld>
  <p:clrMapOvr>
    <a:masterClrMapping/>
  </p:clrMapOvr>
</p:sld>
</file>

<file path=ppt/theme/theme1.xml><?xml version="1.0" encoding="utf-8"?>
<a:theme xmlns:a="http://schemas.openxmlformats.org/drawingml/2006/main" name="EW">
  <a:themeElements>
    <a:clrScheme name="E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W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訂設計">
  <a:themeElements>
    <a:clrScheme name="6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6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Settings\grace\Local Settings\Temporary Internet Files\OLK2\EW.pot</Template>
  <TotalTime>13009</TotalTime>
  <Words>953</Words>
  <Application>Microsoft Office PowerPoint</Application>
  <PresentationFormat>如螢幕大小 (4:3)</PresentationFormat>
  <Paragraphs>176</Paragraphs>
  <Slides>17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7" baseType="lpstr">
      <vt:lpstr>華康魏碑體</vt:lpstr>
      <vt:lpstr>新細明體</vt:lpstr>
      <vt:lpstr>標楷體</vt:lpstr>
      <vt:lpstr>Arial</vt:lpstr>
      <vt:lpstr>Calibri</vt:lpstr>
      <vt:lpstr>Times New Roman</vt:lpstr>
      <vt:lpstr>Wingdings</vt:lpstr>
      <vt:lpstr>EW</vt:lpstr>
      <vt:lpstr>6_自訂設計</vt:lpstr>
      <vt:lpstr>點陣圖影像</vt:lpstr>
      <vt:lpstr>Operation status and future plans of the SRF module at NSRRC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Summary</vt:lpstr>
      <vt:lpstr>PowerPoint 簡報</vt:lpstr>
    </vt:vector>
  </TitlesOfParts>
  <Company>SRRC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Grace</dc:creator>
  <cp:lastModifiedBy>RF Group</cp:lastModifiedBy>
  <cp:revision>1099</cp:revision>
  <dcterms:created xsi:type="dcterms:W3CDTF">2003-07-11T09:12:09Z</dcterms:created>
  <dcterms:modified xsi:type="dcterms:W3CDTF">2023-04-10T15:20:32Z</dcterms:modified>
</cp:coreProperties>
</file>