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  <p:sldId id="278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4" d="100"/>
          <a:sy n="154" d="100"/>
        </p:scale>
        <p:origin x="53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576371-7244-48E4-817A-AD7B78BA530B}" type="doc">
      <dgm:prSet loTypeId="urn:microsoft.com/office/officeart/2005/8/layout/hProcess10" loCatId="picture" qsTypeId="urn:microsoft.com/office/officeart/2005/8/quickstyle/3d7" qsCatId="3D" csTypeId="urn:microsoft.com/office/officeart/2005/8/colors/accent2_5" csCatId="accent2" phldr="1"/>
      <dgm:spPr/>
      <dgm:t>
        <a:bodyPr/>
        <a:lstStyle/>
        <a:p>
          <a:endParaRPr lang="zh-CN" altLang="en-US"/>
        </a:p>
      </dgm:t>
    </dgm:pt>
    <dgm:pt modelId="{D6AEBB03-A58F-4491-BAFF-2FA22531C59A}">
      <dgm:prSet phldrT="[文本]"/>
      <dgm:spPr/>
      <dgm:t>
        <a:bodyPr/>
        <a:lstStyle/>
        <a:p>
          <a:r>
            <a:rPr lang="en-US" altLang="zh-CN" b="1" dirty="0"/>
            <a:t>2014</a:t>
          </a:r>
          <a:endParaRPr lang="zh-CN" altLang="en-US" b="1" dirty="0"/>
        </a:p>
      </dgm:t>
    </dgm:pt>
    <dgm:pt modelId="{218A291D-C67D-4A12-A29A-A46217926417}" type="parTrans" cxnId="{027325BD-FE7F-4FFE-8D5E-DB8CB54EEC61}">
      <dgm:prSet/>
      <dgm:spPr/>
      <dgm:t>
        <a:bodyPr/>
        <a:lstStyle/>
        <a:p>
          <a:endParaRPr lang="zh-CN" altLang="en-US" b="1"/>
        </a:p>
      </dgm:t>
    </dgm:pt>
    <dgm:pt modelId="{B0EF0F35-66AD-49A9-9C90-D0700FCF48C8}" type="sibTrans" cxnId="{027325BD-FE7F-4FFE-8D5E-DB8CB54EEC61}">
      <dgm:prSet/>
      <dgm:spPr/>
      <dgm:t>
        <a:bodyPr/>
        <a:lstStyle/>
        <a:p>
          <a:endParaRPr lang="zh-CN" altLang="en-US" b="1"/>
        </a:p>
      </dgm:t>
    </dgm:pt>
    <dgm:pt modelId="{48AD2326-DCFA-46F4-B1EF-281345FCB99C}">
      <dgm:prSet phldrT="[文本]"/>
      <dgm:spPr/>
      <dgm:t>
        <a:bodyPr/>
        <a:lstStyle/>
        <a:p>
          <a:r>
            <a:rPr lang="en-US" altLang="zh-CN" b="1" dirty="0"/>
            <a:t>FLASH first reported</a:t>
          </a:r>
          <a:endParaRPr lang="zh-CN" altLang="en-US" b="1" dirty="0"/>
        </a:p>
      </dgm:t>
    </dgm:pt>
    <dgm:pt modelId="{ACA00627-1865-4DD1-94F4-F4750412B7C4}" type="parTrans" cxnId="{1DAC84A3-1DD5-4FD1-8B75-1A1E87181BB3}">
      <dgm:prSet/>
      <dgm:spPr/>
      <dgm:t>
        <a:bodyPr/>
        <a:lstStyle/>
        <a:p>
          <a:endParaRPr lang="zh-CN" altLang="en-US" b="1"/>
        </a:p>
      </dgm:t>
    </dgm:pt>
    <dgm:pt modelId="{937F8E92-1B86-4212-8F1B-149886967AC7}" type="sibTrans" cxnId="{1DAC84A3-1DD5-4FD1-8B75-1A1E87181BB3}">
      <dgm:prSet/>
      <dgm:spPr/>
      <dgm:t>
        <a:bodyPr/>
        <a:lstStyle/>
        <a:p>
          <a:endParaRPr lang="zh-CN" altLang="en-US" b="1"/>
        </a:p>
      </dgm:t>
    </dgm:pt>
    <dgm:pt modelId="{D5EDF6D4-50EB-413F-B7A4-D011FE5F1CB7}">
      <dgm:prSet phldrT="[文本]"/>
      <dgm:spPr/>
      <dgm:t>
        <a:bodyPr/>
        <a:lstStyle/>
        <a:p>
          <a:r>
            <a:rPr lang="en-US" altLang="zh-CN" b="1" dirty="0"/>
            <a:t>V. </a:t>
          </a:r>
          <a:r>
            <a:rPr lang="en-US" altLang="zh-CN" b="1" dirty="0" err="1"/>
            <a:t>Favaudon</a:t>
          </a:r>
          <a:endParaRPr lang="zh-CN" altLang="en-US" b="1" dirty="0"/>
        </a:p>
      </dgm:t>
    </dgm:pt>
    <dgm:pt modelId="{C068F2E0-E90C-4A27-A7F8-29D9247B5E5F}" type="parTrans" cxnId="{1AF1479A-151F-4761-AE7A-8A6359A5BF2F}">
      <dgm:prSet/>
      <dgm:spPr/>
      <dgm:t>
        <a:bodyPr/>
        <a:lstStyle/>
        <a:p>
          <a:endParaRPr lang="zh-CN" altLang="en-US" b="1"/>
        </a:p>
      </dgm:t>
    </dgm:pt>
    <dgm:pt modelId="{41EA124B-F16C-41AE-8C86-FCFE43DF80F3}" type="sibTrans" cxnId="{1AF1479A-151F-4761-AE7A-8A6359A5BF2F}">
      <dgm:prSet/>
      <dgm:spPr/>
      <dgm:t>
        <a:bodyPr/>
        <a:lstStyle/>
        <a:p>
          <a:endParaRPr lang="zh-CN" altLang="en-US" b="1"/>
        </a:p>
      </dgm:t>
    </dgm:pt>
    <dgm:pt modelId="{240F923F-0EED-4CD3-B122-919DB7F80504}">
      <dgm:prSet phldrT="[文本]"/>
      <dgm:spPr/>
      <dgm:t>
        <a:bodyPr/>
        <a:lstStyle/>
        <a:p>
          <a:r>
            <a:rPr lang="en-US" altLang="zh-CN" b="1" dirty="0"/>
            <a:t>2019</a:t>
          </a:r>
          <a:endParaRPr lang="zh-CN" altLang="en-US" b="1" dirty="0"/>
        </a:p>
      </dgm:t>
    </dgm:pt>
    <dgm:pt modelId="{4B8EC320-E32B-43EC-9D14-833F5A9C9E16}" type="parTrans" cxnId="{4A57098B-2705-48F9-B51E-633FA9A0166C}">
      <dgm:prSet/>
      <dgm:spPr/>
      <dgm:t>
        <a:bodyPr/>
        <a:lstStyle/>
        <a:p>
          <a:endParaRPr lang="zh-CN" altLang="en-US" b="1"/>
        </a:p>
      </dgm:t>
    </dgm:pt>
    <dgm:pt modelId="{35710233-E2F7-48BE-81C6-38167D14F3C3}" type="sibTrans" cxnId="{4A57098B-2705-48F9-B51E-633FA9A0166C}">
      <dgm:prSet/>
      <dgm:spPr/>
      <dgm:t>
        <a:bodyPr/>
        <a:lstStyle/>
        <a:p>
          <a:endParaRPr lang="zh-CN" altLang="en-US" b="1"/>
        </a:p>
      </dgm:t>
    </dgm:pt>
    <dgm:pt modelId="{8D0E5B85-8A32-4B16-A539-4F25010FB9CD}">
      <dgm:prSet phldrT="[文本]"/>
      <dgm:spPr/>
      <dgm:t>
        <a:bodyPr/>
        <a:lstStyle/>
        <a:p>
          <a:r>
            <a:rPr lang="en-US" altLang="zh-CN" b="1" dirty="0"/>
            <a:t>First patient treatment</a:t>
          </a:r>
          <a:endParaRPr lang="zh-CN" altLang="en-US" b="1" dirty="0"/>
        </a:p>
      </dgm:t>
    </dgm:pt>
    <dgm:pt modelId="{E9A69CE5-EF62-4CB0-BC4F-60C8CE7D755F}" type="parTrans" cxnId="{2D22B895-0FE4-4D7B-A2B4-EF715B44D714}">
      <dgm:prSet/>
      <dgm:spPr/>
      <dgm:t>
        <a:bodyPr/>
        <a:lstStyle/>
        <a:p>
          <a:endParaRPr lang="zh-CN" altLang="en-US" b="1"/>
        </a:p>
      </dgm:t>
    </dgm:pt>
    <dgm:pt modelId="{C6A8F77A-DAE5-4C4A-BE45-FE70431EBA15}" type="sibTrans" cxnId="{2D22B895-0FE4-4D7B-A2B4-EF715B44D714}">
      <dgm:prSet/>
      <dgm:spPr/>
      <dgm:t>
        <a:bodyPr/>
        <a:lstStyle/>
        <a:p>
          <a:endParaRPr lang="zh-CN" altLang="en-US" b="1"/>
        </a:p>
      </dgm:t>
    </dgm:pt>
    <dgm:pt modelId="{732E24E6-CAEB-452A-8124-0F854F076E0F}">
      <dgm:prSet phldrT="[文本]"/>
      <dgm:spPr/>
      <dgm:t>
        <a:bodyPr/>
        <a:lstStyle/>
        <a:p>
          <a:r>
            <a:rPr lang="en-US" altLang="zh-CN" b="1" dirty="0"/>
            <a:t>Switzerland</a:t>
          </a:r>
          <a:endParaRPr lang="zh-CN" altLang="en-US" b="1" dirty="0"/>
        </a:p>
      </dgm:t>
    </dgm:pt>
    <dgm:pt modelId="{FD403B29-85D3-42E5-B58E-46D36067781F}" type="parTrans" cxnId="{E1D42000-47BE-46F9-97E1-CE1859697884}">
      <dgm:prSet/>
      <dgm:spPr/>
      <dgm:t>
        <a:bodyPr/>
        <a:lstStyle/>
        <a:p>
          <a:endParaRPr lang="zh-CN" altLang="en-US" b="1"/>
        </a:p>
      </dgm:t>
    </dgm:pt>
    <dgm:pt modelId="{51355D6D-5E75-465F-B77E-B6FA9FE89D4F}" type="sibTrans" cxnId="{E1D42000-47BE-46F9-97E1-CE1859697884}">
      <dgm:prSet/>
      <dgm:spPr/>
      <dgm:t>
        <a:bodyPr/>
        <a:lstStyle/>
        <a:p>
          <a:endParaRPr lang="zh-CN" altLang="en-US" b="1"/>
        </a:p>
      </dgm:t>
    </dgm:pt>
    <dgm:pt modelId="{AC0E5634-ADF9-42D2-8DC4-4B375CCFFAFF}">
      <dgm:prSet phldrT="[文本]"/>
      <dgm:spPr/>
      <dgm:t>
        <a:bodyPr/>
        <a:lstStyle/>
        <a:p>
          <a:r>
            <a:rPr lang="en-US" altLang="zh-CN" b="1" dirty="0"/>
            <a:t>2021</a:t>
          </a:r>
          <a:endParaRPr lang="zh-CN" altLang="en-US" b="1" dirty="0"/>
        </a:p>
      </dgm:t>
    </dgm:pt>
    <dgm:pt modelId="{9ED7FAFB-2085-4651-B4EB-0559F2AE8278}" type="parTrans" cxnId="{CC2D21A3-E766-4FEA-A3FE-F97B93ACB880}">
      <dgm:prSet/>
      <dgm:spPr/>
      <dgm:t>
        <a:bodyPr/>
        <a:lstStyle/>
        <a:p>
          <a:endParaRPr lang="zh-CN" altLang="en-US" b="1"/>
        </a:p>
      </dgm:t>
    </dgm:pt>
    <dgm:pt modelId="{A3AD34DB-4471-4BD5-8E6B-C3DE33E513CE}" type="sibTrans" cxnId="{CC2D21A3-E766-4FEA-A3FE-F97B93ACB880}">
      <dgm:prSet/>
      <dgm:spPr/>
      <dgm:t>
        <a:bodyPr/>
        <a:lstStyle/>
        <a:p>
          <a:endParaRPr lang="zh-CN" altLang="en-US" b="1"/>
        </a:p>
      </dgm:t>
    </dgm:pt>
    <dgm:pt modelId="{C24D8CE0-658D-4332-8286-4CE1D62DBFD0}">
      <dgm:prSet phldrT="[文本]"/>
      <dgm:spPr/>
      <dgm:t>
        <a:bodyPr/>
        <a:lstStyle/>
        <a:p>
          <a:r>
            <a:rPr lang="en-US" b="1" i="0" dirty="0"/>
            <a:t>first clinical trial</a:t>
          </a:r>
          <a:endParaRPr lang="zh-CN" altLang="en-US" b="1" dirty="0"/>
        </a:p>
      </dgm:t>
    </dgm:pt>
    <dgm:pt modelId="{F3C31D54-9F39-4938-87C7-D8DFB88F5A6D}" type="parTrans" cxnId="{2A84BC76-9C2A-4001-92FD-1C6D739234F9}">
      <dgm:prSet/>
      <dgm:spPr/>
      <dgm:t>
        <a:bodyPr/>
        <a:lstStyle/>
        <a:p>
          <a:endParaRPr lang="zh-CN" altLang="en-US" b="1"/>
        </a:p>
      </dgm:t>
    </dgm:pt>
    <dgm:pt modelId="{9CB7FC30-8ECC-4C19-9812-7912AE827A81}" type="sibTrans" cxnId="{2A84BC76-9C2A-4001-92FD-1C6D739234F9}">
      <dgm:prSet/>
      <dgm:spPr/>
      <dgm:t>
        <a:bodyPr/>
        <a:lstStyle/>
        <a:p>
          <a:endParaRPr lang="zh-CN" altLang="en-US" b="1"/>
        </a:p>
      </dgm:t>
    </dgm:pt>
    <dgm:pt modelId="{947F7912-5CCB-4AF8-B927-0C5354490762}">
      <dgm:prSet phldrT="[文本]"/>
      <dgm:spPr/>
      <dgm:t>
        <a:bodyPr/>
        <a:lstStyle/>
        <a:p>
          <a:r>
            <a:rPr lang="en-US" altLang="zh-CN" b="1" dirty="0"/>
            <a:t>Varian FAST-01</a:t>
          </a:r>
          <a:endParaRPr lang="zh-CN" altLang="en-US" b="1" dirty="0"/>
        </a:p>
      </dgm:t>
    </dgm:pt>
    <dgm:pt modelId="{5C1CD211-EDBD-44F9-AE1C-062B676CB323}" type="parTrans" cxnId="{4E5CB6A6-7D4A-4D3F-84C1-AF7066B1F9AA}">
      <dgm:prSet/>
      <dgm:spPr/>
      <dgm:t>
        <a:bodyPr/>
        <a:lstStyle/>
        <a:p>
          <a:endParaRPr lang="zh-CN" altLang="en-US" b="1"/>
        </a:p>
      </dgm:t>
    </dgm:pt>
    <dgm:pt modelId="{BDCE6874-7AE6-4851-A240-4089428FD4B7}" type="sibTrans" cxnId="{4E5CB6A6-7D4A-4D3F-84C1-AF7066B1F9AA}">
      <dgm:prSet/>
      <dgm:spPr/>
      <dgm:t>
        <a:bodyPr/>
        <a:lstStyle/>
        <a:p>
          <a:endParaRPr lang="zh-CN" altLang="en-US" b="1"/>
        </a:p>
      </dgm:t>
    </dgm:pt>
    <dgm:pt modelId="{C079F859-5875-4CAF-9B2D-0F65FC32DA5B}">
      <dgm:prSet phldrT="[文本]"/>
      <dgm:spPr/>
      <dgm:t>
        <a:bodyPr/>
        <a:lstStyle/>
        <a:p>
          <a:r>
            <a:rPr lang="en-US" altLang="zh-CN" b="1" dirty="0"/>
            <a:t>2023</a:t>
          </a:r>
          <a:endParaRPr lang="zh-CN" altLang="en-US" b="1" dirty="0"/>
        </a:p>
      </dgm:t>
    </dgm:pt>
    <dgm:pt modelId="{8438060B-4070-483B-A749-B47F98D73377}" type="parTrans" cxnId="{4BA7DE29-46F7-4904-B62F-33B1AD335F0A}">
      <dgm:prSet/>
      <dgm:spPr/>
      <dgm:t>
        <a:bodyPr/>
        <a:lstStyle/>
        <a:p>
          <a:endParaRPr lang="zh-CN" altLang="en-US" b="1"/>
        </a:p>
      </dgm:t>
    </dgm:pt>
    <dgm:pt modelId="{8FDDF21E-5A6E-4F2D-8ABA-ABA51D085E19}" type="sibTrans" cxnId="{4BA7DE29-46F7-4904-B62F-33B1AD335F0A}">
      <dgm:prSet/>
      <dgm:spPr/>
      <dgm:t>
        <a:bodyPr/>
        <a:lstStyle/>
        <a:p>
          <a:endParaRPr lang="zh-CN" altLang="en-US" b="1"/>
        </a:p>
      </dgm:t>
    </dgm:pt>
    <dgm:pt modelId="{65CCCF26-3365-4928-8672-F866C965BF65}">
      <dgm:prSet phldrT="[文本]"/>
      <dgm:spPr/>
      <dgm:t>
        <a:bodyPr/>
        <a:lstStyle/>
        <a:p>
          <a:r>
            <a:rPr lang="en-US" altLang="zh-CN" b="1" dirty="0"/>
            <a:t>FAST-02 clinical trial</a:t>
          </a:r>
          <a:endParaRPr lang="zh-CN" altLang="en-US" b="1" dirty="0"/>
        </a:p>
      </dgm:t>
    </dgm:pt>
    <dgm:pt modelId="{747AD9A0-BF33-4238-BA7E-3E26033D9603}" type="parTrans" cxnId="{8CE5DCBE-906C-45B4-A494-9B5C81C260AA}">
      <dgm:prSet/>
      <dgm:spPr/>
      <dgm:t>
        <a:bodyPr/>
        <a:lstStyle/>
        <a:p>
          <a:endParaRPr lang="zh-CN" altLang="en-US" b="1"/>
        </a:p>
      </dgm:t>
    </dgm:pt>
    <dgm:pt modelId="{6C7B848D-5934-447F-A81C-09EEBB212782}" type="sibTrans" cxnId="{8CE5DCBE-906C-45B4-A494-9B5C81C260AA}">
      <dgm:prSet/>
      <dgm:spPr/>
      <dgm:t>
        <a:bodyPr/>
        <a:lstStyle/>
        <a:p>
          <a:endParaRPr lang="zh-CN" altLang="en-US" b="1"/>
        </a:p>
      </dgm:t>
    </dgm:pt>
    <dgm:pt modelId="{94EC507E-5874-4871-AFE0-168B92910EE1}">
      <dgm:prSet phldrT="[文本]"/>
      <dgm:spPr/>
      <dgm:t>
        <a:bodyPr/>
        <a:lstStyle/>
        <a:p>
          <a:r>
            <a:rPr lang="en-US" altLang="zh-CN" b="1" dirty="0"/>
            <a:t>FLASH speed up</a:t>
          </a:r>
          <a:endParaRPr lang="zh-CN" altLang="en-US" b="1" dirty="0"/>
        </a:p>
      </dgm:t>
    </dgm:pt>
    <dgm:pt modelId="{5936E07C-5000-4700-8EB8-B38936C57D3E}" type="parTrans" cxnId="{D5B52A6A-99D9-43C5-87EA-8D47F9A6E1AB}">
      <dgm:prSet/>
      <dgm:spPr/>
      <dgm:t>
        <a:bodyPr/>
        <a:lstStyle/>
        <a:p>
          <a:endParaRPr lang="zh-CN" altLang="en-US" b="1"/>
        </a:p>
      </dgm:t>
    </dgm:pt>
    <dgm:pt modelId="{E0FF56A8-BB7D-4089-80E5-08420C0328D6}" type="sibTrans" cxnId="{D5B52A6A-99D9-43C5-87EA-8D47F9A6E1AB}">
      <dgm:prSet/>
      <dgm:spPr/>
      <dgm:t>
        <a:bodyPr/>
        <a:lstStyle/>
        <a:p>
          <a:endParaRPr lang="zh-CN" altLang="en-US" b="1"/>
        </a:p>
      </dgm:t>
    </dgm:pt>
    <dgm:pt modelId="{87ACD734-08B5-445A-B7AC-5F5CCACD4935}" type="pres">
      <dgm:prSet presAssocID="{FA576371-7244-48E4-817A-AD7B78BA530B}" presName="Name0" presStyleCnt="0">
        <dgm:presLayoutVars>
          <dgm:dir/>
          <dgm:resizeHandles val="exact"/>
        </dgm:presLayoutVars>
      </dgm:prSet>
      <dgm:spPr/>
    </dgm:pt>
    <dgm:pt modelId="{4CDFEAA9-0B52-4FA4-B4A3-E23DDDC453E7}" type="pres">
      <dgm:prSet presAssocID="{D6AEBB03-A58F-4491-BAFF-2FA22531C59A}" presName="composite" presStyleCnt="0"/>
      <dgm:spPr/>
    </dgm:pt>
    <dgm:pt modelId="{4D17377C-3329-4B4E-AC38-2978ABAF5B07}" type="pres">
      <dgm:prSet presAssocID="{D6AEBB03-A58F-4491-BAFF-2FA22531C59A}" presName="imagSh" presStyleLbl="bgImgPlace1" presStyleIdx="0" presStyleCnt="4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5CFA8C-16F6-46C1-BE2A-060A4EB8461B}" type="pres">
      <dgm:prSet presAssocID="{D6AEBB03-A58F-4491-BAFF-2FA22531C59A}" presName="txNode" presStyleLbl="node1" presStyleIdx="0" presStyleCnt="4">
        <dgm:presLayoutVars>
          <dgm:bulletEnabled val="1"/>
        </dgm:presLayoutVars>
      </dgm:prSet>
      <dgm:spPr/>
    </dgm:pt>
    <dgm:pt modelId="{BBCA3428-A0FD-4BD9-8123-C7317C19BD97}" type="pres">
      <dgm:prSet presAssocID="{B0EF0F35-66AD-49A9-9C90-D0700FCF48C8}" presName="sibTrans" presStyleLbl="sibTrans2D1" presStyleIdx="0" presStyleCnt="3"/>
      <dgm:spPr/>
    </dgm:pt>
    <dgm:pt modelId="{F468CD75-D6BC-48DB-85FF-F4C1BEAF00A5}" type="pres">
      <dgm:prSet presAssocID="{B0EF0F35-66AD-49A9-9C90-D0700FCF48C8}" presName="connTx" presStyleLbl="sibTrans2D1" presStyleIdx="0" presStyleCnt="3"/>
      <dgm:spPr/>
    </dgm:pt>
    <dgm:pt modelId="{5042BDE5-5BAE-475A-AD4D-2649E428EB80}" type="pres">
      <dgm:prSet presAssocID="{240F923F-0EED-4CD3-B122-919DB7F80504}" presName="composite" presStyleCnt="0"/>
      <dgm:spPr/>
    </dgm:pt>
    <dgm:pt modelId="{C7FF1C2E-6D03-4276-A0A3-522621D700FC}" type="pres">
      <dgm:prSet presAssocID="{240F923F-0EED-4CD3-B122-919DB7F80504}" presName="imagSh" presStyleLbl="bgImgPlace1" presStyleIdx="1" presStyleCnt="4"/>
      <dgm:spPr>
        <a:blipFill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81C76BEA-24D1-4C30-9495-9C1A5DFAA6E4}" type="pres">
      <dgm:prSet presAssocID="{240F923F-0EED-4CD3-B122-919DB7F80504}" presName="txNode" presStyleLbl="node1" presStyleIdx="1" presStyleCnt="4">
        <dgm:presLayoutVars>
          <dgm:bulletEnabled val="1"/>
        </dgm:presLayoutVars>
      </dgm:prSet>
      <dgm:spPr/>
    </dgm:pt>
    <dgm:pt modelId="{0A086EA9-57B0-4820-85F2-FE8F69E8489C}" type="pres">
      <dgm:prSet presAssocID="{35710233-E2F7-48BE-81C6-38167D14F3C3}" presName="sibTrans" presStyleLbl="sibTrans2D1" presStyleIdx="1" presStyleCnt="3"/>
      <dgm:spPr/>
    </dgm:pt>
    <dgm:pt modelId="{5800B03D-0981-4C9F-8EA5-B9F028CECBC3}" type="pres">
      <dgm:prSet presAssocID="{35710233-E2F7-48BE-81C6-38167D14F3C3}" presName="connTx" presStyleLbl="sibTrans2D1" presStyleIdx="1" presStyleCnt="3"/>
      <dgm:spPr/>
    </dgm:pt>
    <dgm:pt modelId="{8B39BFA0-C769-4FB7-B4BA-9C2A80640271}" type="pres">
      <dgm:prSet presAssocID="{AC0E5634-ADF9-42D2-8DC4-4B375CCFFAFF}" presName="composite" presStyleCnt="0"/>
      <dgm:spPr/>
    </dgm:pt>
    <dgm:pt modelId="{2A682765-F63D-4C6A-AB8E-21EE852FA98F}" type="pres">
      <dgm:prSet presAssocID="{AC0E5634-ADF9-42D2-8DC4-4B375CCFFAFF}" presName="imagSh" presStyleLbl="bgImgPlace1" presStyleIdx="2" presStyleCnt="4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381C393-FDAD-43B4-AB0C-75DAD45F125F}" type="pres">
      <dgm:prSet presAssocID="{AC0E5634-ADF9-42D2-8DC4-4B375CCFFAFF}" presName="txNode" presStyleLbl="node1" presStyleIdx="2" presStyleCnt="4">
        <dgm:presLayoutVars>
          <dgm:bulletEnabled val="1"/>
        </dgm:presLayoutVars>
      </dgm:prSet>
      <dgm:spPr/>
    </dgm:pt>
    <dgm:pt modelId="{99FF6A50-C157-438B-9D34-527B350010F0}" type="pres">
      <dgm:prSet presAssocID="{A3AD34DB-4471-4BD5-8E6B-C3DE33E513CE}" presName="sibTrans" presStyleLbl="sibTrans2D1" presStyleIdx="2" presStyleCnt="3"/>
      <dgm:spPr/>
    </dgm:pt>
    <dgm:pt modelId="{F6CE28B9-D6FA-46C8-90E6-53F53064261C}" type="pres">
      <dgm:prSet presAssocID="{A3AD34DB-4471-4BD5-8E6B-C3DE33E513CE}" presName="connTx" presStyleLbl="sibTrans2D1" presStyleIdx="2" presStyleCnt="3"/>
      <dgm:spPr/>
    </dgm:pt>
    <dgm:pt modelId="{7E86256C-E0F8-4625-9FCB-78522F2EF4D3}" type="pres">
      <dgm:prSet presAssocID="{C079F859-5875-4CAF-9B2D-0F65FC32DA5B}" presName="composite" presStyleCnt="0"/>
      <dgm:spPr/>
    </dgm:pt>
    <dgm:pt modelId="{0E120543-E3B5-4746-826B-9C7102ABD027}" type="pres">
      <dgm:prSet presAssocID="{C079F859-5875-4CAF-9B2D-0F65FC32DA5B}" presName="imagSh" presStyleLbl="bgImgPlace1" presStyleIdx="3" presStyleCnt="4" custLinFactNeighborX="-1643" custLinFactNeighborY="-657"/>
      <dgm:spPr>
        <a:blipFill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AA021BD0-7947-41D7-8917-DB4CCE3FA6AC}" type="pres">
      <dgm:prSet presAssocID="{C079F859-5875-4CAF-9B2D-0F65FC32DA5B}" presName="txNode" presStyleLbl="node1" presStyleIdx="3" presStyleCnt="4">
        <dgm:presLayoutVars>
          <dgm:bulletEnabled val="1"/>
        </dgm:presLayoutVars>
      </dgm:prSet>
      <dgm:spPr/>
    </dgm:pt>
  </dgm:ptLst>
  <dgm:cxnLst>
    <dgm:cxn modelId="{E1D42000-47BE-46F9-97E1-CE1859697884}" srcId="{240F923F-0EED-4CD3-B122-919DB7F80504}" destId="{732E24E6-CAEB-452A-8124-0F854F076E0F}" srcOrd="1" destOrd="0" parTransId="{FD403B29-85D3-42E5-B58E-46D36067781F}" sibTransId="{51355D6D-5E75-465F-B77E-B6FA9FE89D4F}"/>
    <dgm:cxn modelId="{ADAAED24-86E9-4E06-88EE-039DBC72AEB8}" type="presOf" srcId="{35710233-E2F7-48BE-81C6-38167D14F3C3}" destId="{0A086EA9-57B0-4820-85F2-FE8F69E8489C}" srcOrd="0" destOrd="0" presId="urn:microsoft.com/office/officeart/2005/8/layout/hProcess10"/>
    <dgm:cxn modelId="{4BA7DE29-46F7-4904-B62F-33B1AD335F0A}" srcId="{FA576371-7244-48E4-817A-AD7B78BA530B}" destId="{C079F859-5875-4CAF-9B2D-0F65FC32DA5B}" srcOrd="3" destOrd="0" parTransId="{8438060B-4070-483B-A749-B47F98D73377}" sibTransId="{8FDDF21E-5A6E-4F2D-8ABA-ABA51D085E19}"/>
    <dgm:cxn modelId="{B14E5133-D663-4DDB-82C2-7345B9934DBE}" type="presOf" srcId="{AC0E5634-ADF9-42D2-8DC4-4B375CCFFAFF}" destId="{F381C393-FDAD-43B4-AB0C-75DAD45F125F}" srcOrd="0" destOrd="0" presId="urn:microsoft.com/office/officeart/2005/8/layout/hProcess10"/>
    <dgm:cxn modelId="{AD4EBE5D-306C-46AC-91D4-C080A8C1D95B}" type="presOf" srcId="{A3AD34DB-4471-4BD5-8E6B-C3DE33E513CE}" destId="{F6CE28B9-D6FA-46C8-90E6-53F53064261C}" srcOrd="1" destOrd="0" presId="urn:microsoft.com/office/officeart/2005/8/layout/hProcess10"/>
    <dgm:cxn modelId="{2626FF49-6667-42B3-9FB7-D31B27D5FE4C}" type="presOf" srcId="{B0EF0F35-66AD-49A9-9C90-D0700FCF48C8}" destId="{F468CD75-D6BC-48DB-85FF-F4C1BEAF00A5}" srcOrd="1" destOrd="0" presId="urn:microsoft.com/office/officeart/2005/8/layout/hProcess10"/>
    <dgm:cxn modelId="{D5B52A6A-99D9-43C5-87EA-8D47F9A6E1AB}" srcId="{C079F859-5875-4CAF-9B2D-0F65FC32DA5B}" destId="{94EC507E-5874-4871-AFE0-168B92910EE1}" srcOrd="1" destOrd="0" parTransId="{5936E07C-5000-4700-8EB8-B38936C57D3E}" sibTransId="{E0FF56A8-BB7D-4089-80E5-08420C0328D6}"/>
    <dgm:cxn modelId="{E3F6054C-B991-470A-AF4D-60986FBB7E4A}" type="presOf" srcId="{B0EF0F35-66AD-49A9-9C90-D0700FCF48C8}" destId="{BBCA3428-A0FD-4BD9-8123-C7317C19BD97}" srcOrd="0" destOrd="0" presId="urn:microsoft.com/office/officeart/2005/8/layout/hProcess10"/>
    <dgm:cxn modelId="{66B8E153-2721-4202-9C07-21E2C9F3486B}" type="presOf" srcId="{A3AD34DB-4471-4BD5-8E6B-C3DE33E513CE}" destId="{99FF6A50-C157-438B-9D34-527B350010F0}" srcOrd="0" destOrd="0" presId="urn:microsoft.com/office/officeart/2005/8/layout/hProcess10"/>
    <dgm:cxn modelId="{2A84BC76-9C2A-4001-92FD-1C6D739234F9}" srcId="{AC0E5634-ADF9-42D2-8DC4-4B375CCFFAFF}" destId="{C24D8CE0-658D-4332-8286-4CE1D62DBFD0}" srcOrd="0" destOrd="0" parTransId="{F3C31D54-9F39-4938-87C7-D8DFB88F5A6D}" sibTransId="{9CB7FC30-8ECC-4C19-9812-7912AE827A81}"/>
    <dgm:cxn modelId="{8B82B979-56E1-4A88-BAC5-88B086FD7792}" type="presOf" srcId="{65CCCF26-3365-4928-8672-F866C965BF65}" destId="{AA021BD0-7947-41D7-8917-DB4CCE3FA6AC}" srcOrd="0" destOrd="1" presId="urn:microsoft.com/office/officeart/2005/8/layout/hProcess10"/>
    <dgm:cxn modelId="{FE5A0C85-4DED-4614-AF73-8EACC0C0648A}" type="presOf" srcId="{FA576371-7244-48E4-817A-AD7B78BA530B}" destId="{87ACD734-08B5-445A-B7AC-5F5CCACD4935}" srcOrd="0" destOrd="0" presId="urn:microsoft.com/office/officeart/2005/8/layout/hProcess10"/>
    <dgm:cxn modelId="{4A57098B-2705-48F9-B51E-633FA9A0166C}" srcId="{FA576371-7244-48E4-817A-AD7B78BA530B}" destId="{240F923F-0EED-4CD3-B122-919DB7F80504}" srcOrd="1" destOrd="0" parTransId="{4B8EC320-E32B-43EC-9D14-833F5A9C9E16}" sibTransId="{35710233-E2F7-48BE-81C6-38167D14F3C3}"/>
    <dgm:cxn modelId="{2D22B895-0FE4-4D7B-A2B4-EF715B44D714}" srcId="{240F923F-0EED-4CD3-B122-919DB7F80504}" destId="{8D0E5B85-8A32-4B16-A539-4F25010FB9CD}" srcOrd="0" destOrd="0" parTransId="{E9A69CE5-EF62-4CB0-BC4F-60C8CE7D755F}" sibTransId="{C6A8F77A-DAE5-4C4A-BE45-FE70431EBA15}"/>
    <dgm:cxn modelId="{1AF1479A-151F-4761-AE7A-8A6359A5BF2F}" srcId="{D6AEBB03-A58F-4491-BAFF-2FA22531C59A}" destId="{D5EDF6D4-50EB-413F-B7A4-D011FE5F1CB7}" srcOrd="1" destOrd="0" parTransId="{C068F2E0-E90C-4A27-A7F8-29D9247B5E5F}" sibTransId="{41EA124B-F16C-41AE-8C86-FCFE43DF80F3}"/>
    <dgm:cxn modelId="{C9EE729F-B0C7-4F71-AF4A-19E498F1B4F7}" type="presOf" srcId="{35710233-E2F7-48BE-81C6-38167D14F3C3}" destId="{5800B03D-0981-4C9F-8EA5-B9F028CECBC3}" srcOrd="1" destOrd="0" presId="urn:microsoft.com/office/officeart/2005/8/layout/hProcess10"/>
    <dgm:cxn modelId="{CC2D21A3-E766-4FEA-A3FE-F97B93ACB880}" srcId="{FA576371-7244-48E4-817A-AD7B78BA530B}" destId="{AC0E5634-ADF9-42D2-8DC4-4B375CCFFAFF}" srcOrd="2" destOrd="0" parTransId="{9ED7FAFB-2085-4651-B4EB-0559F2AE8278}" sibTransId="{A3AD34DB-4471-4BD5-8E6B-C3DE33E513CE}"/>
    <dgm:cxn modelId="{1DAC84A3-1DD5-4FD1-8B75-1A1E87181BB3}" srcId="{D6AEBB03-A58F-4491-BAFF-2FA22531C59A}" destId="{48AD2326-DCFA-46F4-B1EF-281345FCB99C}" srcOrd="0" destOrd="0" parTransId="{ACA00627-1865-4DD1-94F4-F4750412B7C4}" sibTransId="{937F8E92-1B86-4212-8F1B-149886967AC7}"/>
    <dgm:cxn modelId="{4E5CB6A6-7D4A-4D3F-84C1-AF7066B1F9AA}" srcId="{AC0E5634-ADF9-42D2-8DC4-4B375CCFFAFF}" destId="{947F7912-5CCB-4AF8-B927-0C5354490762}" srcOrd="1" destOrd="0" parTransId="{5C1CD211-EDBD-44F9-AE1C-062B676CB323}" sibTransId="{BDCE6874-7AE6-4851-A240-4089428FD4B7}"/>
    <dgm:cxn modelId="{5A025FAA-CF81-44CD-BAF7-9B334F76DABB}" type="presOf" srcId="{D6AEBB03-A58F-4491-BAFF-2FA22531C59A}" destId="{265CFA8C-16F6-46C1-BE2A-060A4EB8461B}" srcOrd="0" destOrd="0" presId="urn:microsoft.com/office/officeart/2005/8/layout/hProcess10"/>
    <dgm:cxn modelId="{125E2AAD-E3A9-4406-AC7D-3E2C8D410EC5}" type="presOf" srcId="{240F923F-0EED-4CD3-B122-919DB7F80504}" destId="{81C76BEA-24D1-4C30-9495-9C1A5DFAA6E4}" srcOrd="0" destOrd="0" presId="urn:microsoft.com/office/officeart/2005/8/layout/hProcess10"/>
    <dgm:cxn modelId="{237D0FB0-A661-447E-83D5-A901A8641E2C}" type="presOf" srcId="{732E24E6-CAEB-452A-8124-0F854F076E0F}" destId="{81C76BEA-24D1-4C30-9495-9C1A5DFAA6E4}" srcOrd="0" destOrd="2" presId="urn:microsoft.com/office/officeart/2005/8/layout/hProcess10"/>
    <dgm:cxn modelId="{CC138DB9-1F52-4244-AA47-18A324E89A0D}" type="presOf" srcId="{C079F859-5875-4CAF-9B2D-0F65FC32DA5B}" destId="{AA021BD0-7947-41D7-8917-DB4CCE3FA6AC}" srcOrd="0" destOrd="0" presId="urn:microsoft.com/office/officeart/2005/8/layout/hProcess10"/>
    <dgm:cxn modelId="{027325BD-FE7F-4FFE-8D5E-DB8CB54EEC61}" srcId="{FA576371-7244-48E4-817A-AD7B78BA530B}" destId="{D6AEBB03-A58F-4491-BAFF-2FA22531C59A}" srcOrd="0" destOrd="0" parTransId="{218A291D-C67D-4A12-A29A-A46217926417}" sibTransId="{B0EF0F35-66AD-49A9-9C90-D0700FCF48C8}"/>
    <dgm:cxn modelId="{8CE5DCBE-906C-45B4-A494-9B5C81C260AA}" srcId="{C079F859-5875-4CAF-9B2D-0F65FC32DA5B}" destId="{65CCCF26-3365-4928-8672-F866C965BF65}" srcOrd="0" destOrd="0" parTransId="{747AD9A0-BF33-4238-BA7E-3E26033D9603}" sibTransId="{6C7B848D-5934-447F-A81C-09EEBB212782}"/>
    <dgm:cxn modelId="{8D022BC4-B718-438E-9621-99EF601E4AA7}" type="presOf" srcId="{48AD2326-DCFA-46F4-B1EF-281345FCB99C}" destId="{265CFA8C-16F6-46C1-BE2A-060A4EB8461B}" srcOrd="0" destOrd="1" presId="urn:microsoft.com/office/officeart/2005/8/layout/hProcess10"/>
    <dgm:cxn modelId="{41F211C5-C8EA-4534-BC50-C800FCEF8235}" type="presOf" srcId="{94EC507E-5874-4871-AFE0-168B92910EE1}" destId="{AA021BD0-7947-41D7-8917-DB4CCE3FA6AC}" srcOrd="0" destOrd="2" presId="urn:microsoft.com/office/officeart/2005/8/layout/hProcess10"/>
    <dgm:cxn modelId="{E6B683CF-3EDD-4FE6-921C-9576C1B9374E}" type="presOf" srcId="{8D0E5B85-8A32-4B16-A539-4F25010FB9CD}" destId="{81C76BEA-24D1-4C30-9495-9C1A5DFAA6E4}" srcOrd="0" destOrd="1" presId="urn:microsoft.com/office/officeart/2005/8/layout/hProcess10"/>
    <dgm:cxn modelId="{A45631D2-4E2F-4EBA-832A-3CDAFBF42248}" type="presOf" srcId="{947F7912-5CCB-4AF8-B927-0C5354490762}" destId="{F381C393-FDAD-43B4-AB0C-75DAD45F125F}" srcOrd="0" destOrd="2" presId="urn:microsoft.com/office/officeart/2005/8/layout/hProcess10"/>
    <dgm:cxn modelId="{EC9EE5E2-9A24-4C00-BC34-82EFA3C7217F}" type="presOf" srcId="{C24D8CE0-658D-4332-8286-4CE1D62DBFD0}" destId="{F381C393-FDAD-43B4-AB0C-75DAD45F125F}" srcOrd="0" destOrd="1" presId="urn:microsoft.com/office/officeart/2005/8/layout/hProcess10"/>
    <dgm:cxn modelId="{FDFD27EB-9450-4803-9A7F-FC4CDDB72B60}" type="presOf" srcId="{D5EDF6D4-50EB-413F-B7A4-D011FE5F1CB7}" destId="{265CFA8C-16F6-46C1-BE2A-060A4EB8461B}" srcOrd="0" destOrd="2" presId="urn:microsoft.com/office/officeart/2005/8/layout/hProcess10"/>
    <dgm:cxn modelId="{EDC99FB7-B85B-4D34-A9D1-E529E4320768}" type="presParOf" srcId="{87ACD734-08B5-445A-B7AC-5F5CCACD4935}" destId="{4CDFEAA9-0B52-4FA4-B4A3-E23DDDC453E7}" srcOrd="0" destOrd="0" presId="urn:microsoft.com/office/officeart/2005/8/layout/hProcess10"/>
    <dgm:cxn modelId="{F82E3AED-0351-419B-9E60-16C44859B84B}" type="presParOf" srcId="{4CDFEAA9-0B52-4FA4-B4A3-E23DDDC453E7}" destId="{4D17377C-3329-4B4E-AC38-2978ABAF5B07}" srcOrd="0" destOrd="0" presId="urn:microsoft.com/office/officeart/2005/8/layout/hProcess10"/>
    <dgm:cxn modelId="{45B5E68F-64CB-4229-AF98-07B747AC14FD}" type="presParOf" srcId="{4CDFEAA9-0B52-4FA4-B4A3-E23DDDC453E7}" destId="{265CFA8C-16F6-46C1-BE2A-060A4EB8461B}" srcOrd="1" destOrd="0" presId="urn:microsoft.com/office/officeart/2005/8/layout/hProcess10"/>
    <dgm:cxn modelId="{92CDC1CF-B5EA-49E1-993B-BC33F2F4C728}" type="presParOf" srcId="{87ACD734-08B5-445A-B7AC-5F5CCACD4935}" destId="{BBCA3428-A0FD-4BD9-8123-C7317C19BD97}" srcOrd="1" destOrd="0" presId="urn:microsoft.com/office/officeart/2005/8/layout/hProcess10"/>
    <dgm:cxn modelId="{63406804-AA1D-4C79-80FA-D331E6BF540B}" type="presParOf" srcId="{BBCA3428-A0FD-4BD9-8123-C7317C19BD97}" destId="{F468CD75-D6BC-48DB-85FF-F4C1BEAF00A5}" srcOrd="0" destOrd="0" presId="urn:microsoft.com/office/officeart/2005/8/layout/hProcess10"/>
    <dgm:cxn modelId="{7CA0A2CD-8441-4364-BF71-CB850860F597}" type="presParOf" srcId="{87ACD734-08B5-445A-B7AC-5F5CCACD4935}" destId="{5042BDE5-5BAE-475A-AD4D-2649E428EB80}" srcOrd="2" destOrd="0" presId="urn:microsoft.com/office/officeart/2005/8/layout/hProcess10"/>
    <dgm:cxn modelId="{40521C6E-CB33-45F0-93AD-17DD3003B836}" type="presParOf" srcId="{5042BDE5-5BAE-475A-AD4D-2649E428EB80}" destId="{C7FF1C2E-6D03-4276-A0A3-522621D700FC}" srcOrd="0" destOrd="0" presId="urn:microsoft.com/office/officeart/2005/8/layout/hProcess10"/>
    <dgm:cxn modelId="{7D0FF2F4-4393-4279-A881-1AE717484EE3}" type="presParOf" srcId="{5042BDE5-5BAE-475A-AD4D-2649E428EB80}" destId="{81C76BEA-24D1-4C30-9495-9C1A5DFAA6E4}" srcOrd="1" destOrd="0" presId="urn:microsoft.com/office/officeart/2005/8/layout/hProcess10"/>
    <dgm:cxn modelId="{6828ABA4-86CE-4D8D-8A8A-206C514786EF}" type="presParOf" srcId="{87ACD734-08B5-445A-B7AC-5F5CCACD4935}" destId="{0A086EA9-57B0-4820-85F2-FE8F69E8489C}" srcOrd="3" destOrd="0" presId="urn:microsoft.com/office/officeart/2005/8/layout/hProcess10"/>
    <dgm:cxn modelId="{A12D075F-D7C5-4A53-AD40-0E3D40F1B760}" type="presParOf" srcId="{0A086EA9-57B0-4820-85F2-FE8F69E8489C}" destId="{5800B03D-0981-4C9F-8EA5-B9F028CECBC3}" srcOrd="0" destOrd="0" presId="urn:microsoft.com/office/officeart/2005/8/layout/hProcess10"/>
    <dgm:cxn modelId="{C2FB0583-4109-42B6-AAD4-115B20F92005}" type="presParOf" srcId="{87ACD734-08B5-445A-B7AC-5F5CCACD4935}" destId="{8B39BFA0-C769-4FB7-B4BA-9C2A80640271}" srcOrd="4" destOrd="0" presId="urn:microsoft.com/office/officeart/2005/8/layout/hProcess10"/>
    <dgm:cxn modelId="{EC3C73DF-E260-4311-A67C-12CD63CF18B0}" type="presParOf" srcId="{8B39BFA0-C769-4FB7-B4BA-9C2A80640271}" destId="{2A682765-F63D-4C6A-AB8E-21EE852FA98F}" srcOrd="0" destOrd="0" presId="urn:microsoft.com/office/officeart/2005/8/layout/hProcess10"/>
    <dgm:cxn modelId="{49D076EC-5BE7-47DD-A9CC-E6D78430E295}" type="presParOf" srcId="{8B39BFA0-C769-4FB7-B4BA-9C2A80640271}" destId="{F381C393-FDAD-43B4-AB0C-75DAD45F125F}" srcOrd="1" destOrd="0" presId="urn:microsoft.com/office/officeart/2005/8/layout/hProcess10"/>
    <dgm:cxn modelId="{7313A8F1-9DD4-44C1-9FB5-183AC0BB2B19}" type="presParOf" srcId="{87ACD734-08B5-445A-B7AC-5F5CCACD4935}" destId="{99FF6A50-C157-438B-9D34-527B350010F0}" srcOrd="5" destOrd="0" presId="urn:microsoft.com/office/officeart/2005/8/layout/hProcess10"/>
    <dgm:cxn modelId="{7CD943F4-232E-4C35-8561-DF55D0542C4C}" type="presParOf" srcId="{99FF6A50-C157-438B-9D34-527B350010F0}" destId="{F6CE28B9-D6FA-46C8-90E6-53F53064261C}" srcOrd="0" destOrd="0" presId="urn:microsoft.com/office/officeart/2005/8/layout/hProcess10"/>
    <dgm:cxn modelId="{048DC634-5651-4989-B424-FD94B349193E}" type="presParOf" srcId="{87ACD734-08B5-445A-B7AC-5F5CCACD4935}" destId="{7E86256C-E0F8-4625-9FCB-78522F2EF4D3}" srcOrd="6" destOrd="0" presId="urn:microsoft.com/office/officeart/2005/8/layout/hProcess10"/>
    <dgm:cxn modelId="{FE0DEF64-CB02-41EE-8E99-93C048FD0898}" type="presParOf" srcId="{7E86256C-E0F8-4625-9FCB-78522F2EF4D3}" destId="{0E120543-E3B5-4746-826B-9C7102ABD027}" srcOrd="0" destOrd="0" presId="urn:microsoft.com/office/officeart/2005/8/layout/hProcess10"/>
    <dgm:cxn modelId="{9D7955AB-3B56-4B1C-8B7D-1E735869942E}" type="presParOf" srcId="{7E86256C-E0F8-4625-9FCB-78522F2EF4D3}" destId="{AA021BD0-7947-41D7-8917-DB4CCE3FA6AC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17377C-3329-4B4E-AC38-2978ABAF5B07}">
      <dsp:nvSpPr>
        <dsp:cNvPr id="0" name=""/>
        <dsp:cNvSpPr/>
      </dsp:nvSpPr>
      <dsp:spPr>
        <a:xfrm>
          <a:off x="1030" y="138825"/>
          <a:ext cx="1341860" cy="13418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p3d z="-2118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65CFA8C-16F6-46C1-BE2A-060A4EB8461B}">
      <dsp:nvSpPr>
        <dsp:cNvPr id="0" name=""/>
        <dsp:cNvSpPr/>
      </dsp:nvSpPr>
      <dsp:spPr>
        <a:xfrm>
          <a:off x="219472" y="943941"/>
          <a:ext cx="1341860" cy="13418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/>
            <a:t>2014</a:t>
          </a:r>
          <a:endParaRPr lang="zh-CN" altLang="en-US" sz="14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CN" sz="1100" b="1" kern="1200" dirty="0"/>
            <a:t>FLASH first reported</a:t>
          </a:r>
          <a:endParaRPr lang="zh-CN" altLang="en-US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CN" sz="1100" b="1" kern="1200" dirty="0"/>
            <a:t>V. </a:t>
          </a:r>
          <a:r>
            <a:rPr lang="en-US" altLang="zh-CN" sz="1100" b="1" kern="1200" dirty="0" err="1"/>
            <a:t>Favaudon</a:t>
          </a:r>
          <a:endParaRPr lang="zh-CN" altLang="en-US" sz="1100" b="1" kern="1200" dirty="0"/>
        </a:p>
      </dsp:txBody>
      <dsp:txXfrm>
        <a:off x="258774" y="983243"/>
        <a:ext cx="1263256" cy="1263256"/>
      </dsp:txXfrm>
    </dsp:sp>
    <dsp:sp modelId="{BBCA3428-A0FD-4BD9-8123-C7317C19BD97}">
      <dsp:nvSpPr>
        <dsp:cNvPr id="0" name=""/>
        <dsp:cNvSpPr/>
      </dsp:nvSpPr>
      <dsp:spPr>
        <a:xfrm>
          <a:off x="1601363" y="648540"/>
          <a:ext cx="258471" cy="3224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100" b="1" kern="1200"/>
        </a:p>
      </dsp:txBody>
      <dsp:txXfrm>
        <a:off x="1601363" y="713026"/>
        <a:ext cx="180930" cy="193458"/>
      </dsp:txXfrm>
    </dsp:sp>
    <dsp:sp modelId="{C7FF1C2E-6D03-4276-A0A3-522621D700FC}">
      <dsp:nvSpPr>
        <dsp:cNvPr id="0" name=""/>
        <dsp:cNvSpPr/>
      </dsp:nvSpPr>
      <dsp:spPr>
        <a:xfrm>
          <a:off x="2081382" y="138825"/>
          <a:ext cx="1341860" cy="13418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p3d z="-2118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1C76BEA-24D1-4C30-9495-9C1A5DFAA6E4}">
      <dsp:nvSpPr>
        <dsp:cNvPr id="0" name=""/>
        <dsp:cNvSpPr/>
      </dsp:nvSpPr>
      <dsp:spPr>
        <a:xfrm>
          <a:off x="2299824" y="943941"/>
          <a:ext cx="1341860" cy="13418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/>
            <a:t>2019</a:t>
          </a:r>
          <a:endParaRPr lang="zh-CN" altLang="en-US" sz="14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CN" sz="1100" b="1" kern="1200" dirty="0"/>
            <a:t>First patient treatment</a:t>
          </a:r>
          <a:endParaRPr lang="zh-CN" altLang="en-US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CN" sz="1100" b="1" kern="1200" dirty="0"/>
            <a:t>Switzerland</a:t>
          </a:r>
          <a:endParaRPr lang="zh-CN" altLang="en-US" sz="1100" b="1" kern="1200" dirty="0"/>
        </a:p>
      </dsp:txBody>
      <dsp:txXfrm>
        <a:off x="2339126" y="983243"/>
        <a:ext cx="1263256" cy="1263256"/>
      </dsp:txXfrm>
    </dsp:sp>
    <dsp:sp modelId="{0A086EA9-57B0-4820-85F2-FE8F69E8489C}">
      <dsp:nvSpPr>
        <dsp:cNvPr id="0" name=""/>
        <dsp:cNvSpPr/>
      </dsp:nvSpPr>
      <dsp:spPr>
        <a:xfrm>
          <a:off x="3681715" y="648540"/>
          <a:ext cx="258471" cy="3224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-287340"/>
            <a:satOff val="204"/>
            <a:lumOff val="16057"/>
            <a:alphaOff val="0"/>
          </a:schemeClr>
        </a:solidFill>
        <a:ln>
          <a:noFill/>
        </a:ln>
        <a:effectLst/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100" b="1" kern="1200"/>
        </a:p>
      </dsp:txBody>
      <dsp:txXfrm>
        <a:off x="3681715" y="713026"/>
        <a:ext cx="180930" cy="193458"/>
      </dsp:txXfrm>
    </dsp:sp>
    <dsp:sp modelId="{2A682765-F63D-4C6A-AB8E-21EE852FA98F}">
      <dsp:nvSpPr>
        <dsp:cNvPr id="0" name=""/>
        <dsp:cNvSpPr/>
      </dsp:nvSpPr>
      <dsp:spPr>
        <a:xfrm>
          <a:off x="4161734" y="138825"/>
          <a:ext cx="1341860" cy="13418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p3d z="-2118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381C393-FDAD-43B4-AB0C-75DAD45F125F}">
      <dsp:nvSpPr>
        <dsp:cNvPr id="0" name=""/>
        <dsp:cNvSpPr/>
      </dsp:nvSpPr>
      <dsp:spPr>
        <a:xfrm>
          <a:off x="4380176" y="943941"/>
          <a:ext cx="1341860" cy="13418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/>
            <a:t>2021</a:t>
          </a:r>
          <a:endParaRPr lang="zh-CN" altLang="en-US" sz="14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1" i="0" kern="1200" dirty="0"/>
            <a:t>first clinical trial</a:t>
          </a:r>
          <a:endParaRPr lang="zh-CN" altLang="en-US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CN" sz="1100" b="1" kern="1200" dirty="0"/>
            <a:t>Varian FAST-01</a:t>
          </a:r>
          <a:endParaRPr lang="zh-CN" altLang="en-US" sz="1100" b="1" kern="1200" dirty="0"/>
        </a:p>
      </dsp:txBody>
      <dsp:txXfrm>
        <a:off x="4419478" y="983243"/>
        <a:ext cx="1263256" cy="1263256"/>
      </dsp:txXfrm>
    </dsp:sp>
    <dsp:sp modelId="{99FF6A50-C157-438B-9D34-527B350010F0}">
      <dsp:nvSpPr>
        <dsp:cNvPr id="0" name=""/>
        <dsp:cNvSpPr/>
      </dsp:nvSpPr>
      <dsp:spPr>
        <a:xfrm rot="21585276">
          <a:off x="5754349" y="644055"/>
          <a:ext cx="250757" cy="3224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-574681"/>
            <a:satOff val="409"/>
            <a:lumOff val="32114"/>
            <a:alphaOff val="0"/>
          </a:schemeClr>
        </a:solidFill>
        <a:ln>
          <a:noFill/>
        </a:ln>
        <a:effectLst/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100" b="1" kern="1200"/>
        </a:p>
      </dsp:txBody>
      <dsp:txXfrm>
        <a:off x="5754349" y="708702"/>
        <a:ext cx="175530" cy="193458"/>
      </dsp:txXfrm>
    </dsp:sp>
    <dsp:sp modelId="{0E120543-E3B5-4746-826B-9C7102ABD027}">
      <dsp:nvSpPr>
        <dsp:cNvPr id="0" name=""/>
        <dsp:cNvSpPr/>
      </dsp:nvSpPr>
      <dsp:spPr>
        <a:xfrm>
          <a:off x="6220039" y="130009"/>
          <a:ext cx="1341860" cy="13418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p3d z="-2118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A021BD0-7947-41D7-8917-DB4CCE3FA6AC}">
      <dsp:nvSpPr>
        <dsp:cNvPr id="0" name=""/>
        <dsp:cNvSpPr/>
      </dsp:nvSpPr>
      <dsp:spPr>
        <a:xfrm>
          <a:off x="6460528" y="943941"/>
          <a:ext cx="1341860" cy="13418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b="1" kern="1200" dirty="0"/>
            <a:t>2023</a:t>
          </a:r>
          <a:endParaRPr lang="zh-CN" altLang="en-US" sz="14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CN" sz="1100" b="1" kern="1200" dirty="0"/>
            <a:t>FAST-02 clinical trial</a:t>
          </a:r>
          <a:endParaRPr lang="zh-CN" altLang="en-US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CN" sz="1100" b="1" kern="1200" dirty="0"/>
            <a:t>FLASH speed up</a:t>
          </a:r>
          <a:endParaRPr lang="zh-CN" altLang="en-US" sz="1100" b="1" kern="1200" dirty="0"/>
        </a:p>
      </dsp:txBody>
      <dsp:txXfrm>
        <a:off x="6499830" y="983243"/>
        <a:ext cx="1263256" cy="12632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02B621-D0DE-4465-BEEB-CA4CB0824757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F34590-411B-458B-AB64-D35F5AC4BD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8243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ck/a?!&amp;&amp;p=5ee9421907142d35JmltdHM9MTY4MTE3MTIwMCZpZ3VpZD0wN2M1YWU4Yi1mODRkLTZkZTUtMWJmOC1iZTY1ZmM0ZDZmMWMmaW5zaWQ9NTIxMQ&amp;ptn=3&amp;hsh=3&amp;fclid=07c5ae8b-f84d-6de5-1bf8-be65fc4d6f1c&amp;psq=cebr3&amp;u=a1aHR0cHM6Ly93d3cuYmVya2VsZXludWNsZW9uaWNzLmNvbS9jZXJpdW0tYnJvbWlkZQ&amp;ntb=1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Limited by its low dose deposition efficiency,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34590-411B-458B-AB64-D35F5AC4BD08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4590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i="0" u="none" strike="noStrike" dirty="0">
                <a:solidFill>
                  <a:srgbClr val="1A0DAB"/>
                </a:solidFill>
                <a:effectLst/>
                <a:latin typeface="Roboto" panose="02000000000000000000" pitchFamily="2" charset="0"/>
                <a:hlinkClick r:id="rId3"/>
              </a:rPr>
              <a:t>Cerium Bromide</a:t>
            </a:r>
            <a:endParaRPr lang="en-US" altLang="zh-CN" b="1" dirty="0">
              <a:solidFill>
                <a:srgbClr val="71777D"/>
              </a:solidFill>
              <a:effectLst/>
              <a:latin typeface="Roboto" panose="02000000000000000000" pitchFamily="2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F34590-411B-458B-AB64-D35F5AC4BD08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8535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E288DC-7465-1E1D-4F7C-D8149E1DBD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38D9557-E806-185D-0FE4-9DA2B34484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7AF6DA-D222-88DE-257F-22E46D850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2B0D-DEB9-4F73-9D29-EE4F256FE5BB}" type="datetime1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6BD4B67-119E-8DD8-E7B5-2B7511BB7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08EEBA9-565E-08CF-40DC-EB831EE8F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4668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75AC16-C15C-2F23-4304-B8DD18F7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2BC5BE9-0C44-57D8-FCD8-1B0186858F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962F7A-2776-BFDF-272E-426652A87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16FBF-2DB2-454A-9B28-8C7672015F2F}" type="datetime1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775F593-5003-8D48-C4FA-4DE0A4409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0D7E8C6-0804-4541-5DF2-B3E850E73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2076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06AE2C2-2D51-4566-34AA-792EBB4390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D9BF3F0-56E5-2368-5CC7-CD32414A83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7F09126-5126-113D-A7C3-B6B70D9D6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1383-98B5-4F8B-B27D-D7E3042B4579}" type="datetime1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D58B402-C557-F8D6-0CE4-DDEB05E47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7EAF661-930A-84E4-A511-3D10DCB51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377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0EBEE2-47A3-8127-5678-90F60AB92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5B7CDF3-8EDA-15F0-B721-DAB583BAD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39136C4-B47E-7511-D9C3-F08AE7F05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F9FAD-C5C0-4D3A-8318-192DDB77328F}" type="datetime1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22F3A02-DD60-CC3B-E022-F311DA472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C3BAE8-E36F-9D10-A837-5D1BD59F7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2272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33CF33-282D-D181-23E3-4AC146A81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A86F5B-9AF4-B362-2CC8-6A67F4FE84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8A810B5-9A39-7888-0A80-225D4D19F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3482-CE05-418D-B7A8-8DCEBA9DA709}" type="datetime1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97B6BB-F741-C31D-10DA-E54B4BCBB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ED51386-ECFA-3279-2D5D-44CA7B7E8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9823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85AE88-204F-1EBE-7AE4-BC9BFB516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776D1F9-3B81-ADAB-5231-5B11E51642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FB2292D-8E00-87EB-9CBA-E7CF92017C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6260D97-A74C-F422-4C1E-7576108D9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B547-2924-4F0D-B928-045EEECB45B0}" type="datetime1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0C34936-4C46-671F-CDB8-4FC73252C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FD93C53-0C62-AE7C-5AF1-A377848BA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7489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E5C2A6-DF4E-CFE4-D3A8-E0BF0BBF5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5ACEAAF-62B1-1045-F27A-2583B2C9DB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2E2354B-2367-5797-3335-69B97ED175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3A74204-CA35-56CB-DE25-FBB8E995DF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829CC52-B19C-9A92-4006-09D57C3C1B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FB5B41E-88D3-9580-0D3F-9EF31B3DD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DC3F-0CF8-4E40-AD34-A6C953125C0F}" type="datetime1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8CF35D5-1EDD-5771-4386-168AD3298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2D299F3-543A-8CF4-5897-0524538D1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1475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EB80E5-D3D7-4DDF-578E-6AC5D57CE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40B1F4A-536F-0505-E827-7167B7A48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0FE11-826E-46EB-8C0A-D5A8971C06A4}" type="datetime1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C482678-B4CE-5101-972F-F7B567C57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2F2115E-0D7D-E030-1FB7-0CBB71A19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562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D900C25-B21E-E996-6F36-31306CDC8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457A2-11D2-4657-8754-73344E202ED4}" type="datetime1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595C39A-A31D-3FEB-E523-44979E441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9B07504-79CD-65F1-7EE1-C940E1B5F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9544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CD94BF5-E0B6-B32A-0CC3-7EFC16DED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B8B7EA9-2C31-783D-21F8-0BB4386ED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3C6C2B0-AAA7-81A7-51B3-1EDEC513CA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9595E39-2822-DD71-9B86-FB4F580BB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060AD-7A44-4173-A44D-233396E99707}" type="datetime1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F80E11C-8D6E-1BBA-5461-9F73D04F2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BCB3430-B473-FDEE-3A3F-FEA9CC5C2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265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CCA499-FC74-CA23-D023-194B29FB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03E8915-C2B7-FD43-357D-B2072E1ACE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BD53680-AA78-31AA-6C6B-9BDB6EB8B0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101EF05-D7E4-E372-EB86-D55A8390E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04D1-CB20-4740-9CEE-57BDAF7BB6DD}" type="datetime1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1DA335C-050F-D809-E5B7-E6C5EF744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6EEB7CA-6D43-B50A-72F6-7B09F4B4D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8241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B2C3D92-C762-D947-14FB-A090F13E8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B417FAC-E632-61CF-BFEF-112E683AC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E4CF4B-0971-1D61-CA39-CB9E87B14E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F654D-CF38-4693-BA7F-8D6B2F0729B1}" type="datetime1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CEA21B-BEE7-8B8E-260E-E148CCBBFF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CE04E96-FA2B-24CD-63E3-77496CE0FC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72756-E60D-4F44-B125-793B81E129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9042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tif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tmp"/><Relationship Id="rId7" Type="http://schemas.openxmlformats.org/officeDocument/2006/relationships/image" Target="../media/image53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emf"/><Relationship Id="rId5" Type="http://schemas.microsoft.com/office/2007/relationships/hdphoto" Target="../media/hdphoto1.wdp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tiff"/><Relationship Id="rId3" Type="http://schemas.openxmlformats.org/officeDocument/2006/relationships/image" Target="../media/image63.jpeg"/><Relationship Id="rId7" Type="http://schemas.openxmlformats.org/officeDocument/2006/relationships/image" Target="../media/image67.tiff"/><Relationship Id="rId2" Type="http://schemas.openxmlformats.org/officeDocument/2006/relationships/image" Target="../media/image6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tiff"/><Relationship Id="rId5" Type="http://schemas.openxmlformats.org/officeDocument/2006/relationships/image" Target="../media/image65.tiff"/><Relationship Id="rId10" Type="http://schemas.openxmlformats.org/officeDocument/2006/relationships/image" Target="../media/image70.tiff"/><Relationship Id="rId4" Type="http://schemas.openxmlformats.org/officeDocument/2006/relationships/image" Target="../media/image64.jpeg"/><Relationship Id="rId9" Type="http://schemas.openxmlformats.org/officeDocument/2006/relationships/image" Target="../media/image69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tiff"/><Relationship Id="rId4" Type="http://schemas.openxmlformats.org/officeDocument/2006/relationships/image" Target="../media/image72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59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tiff"/><Relationship Id="rId2" Type="http://schemas.openxmlformats.org/officeDocument/2006/relationships/image" Target="../media/image79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emf"/><Relationship Id="rId7" Type="http://schemas.openxmlformats.org/officeDocument/2006/relationships/image" Target="../media/image30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emf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937E1A-AA9B-1BAC-50AA-2687FD6044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CN" sz="4000" b="0" i="0" dirty="0"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FLASH radiotherapy using high energy X-rays: Metrological challenge and solution in dose measurement</a:t>
            </a:r>
            <a:endParaRPr lang="zh-CN" altLang="en-US" sz="4000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105E267-65A3-07B2-0AEC-93432C30C1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934125"/>
          </a:xfrm>
        </p:spPr>
        <p:txBody>
          <a:bodyPr>
            <a:normAutofit lnSpcReduction="10000"/>
          </a:bodyPr>
          <a:lstStyle/>
          <a:p>
            <a:r>
              <a:rPr lang="en-US" altLang="zh-CN" dirty="0" err="1"/>
              <a:t>Yiwei</a:t>
            </a:r>
            <a:r>
              <a:rPr lang="en-US" altLang="zh-CN" dirty="0"/>
              <a:t> Yang, Dai Wu, </a:t>
            </a:r>
            <a:r>
              <a:rPr lang="en-US" altLang="zh-CN" dirty="0" err="1"/>
              <a:t>Tangzhi</a:t>
            </a:r>
            <a:r>
              <a:rPr lang="en-US" altLang="zh-CN" dirty="0"/>
              <a:t> Dai, Zhen Liu</a:t>
            </a:r>
          </a:p>
          <a:p>
            <a:r>
              <a:rPr lang="en-US" altLang="zh-CN" sz="1700" dirty="0"/>
              <a:t>Institute of Applied Electronics, China Academy of Engineering Physics</a:t>
            </a:r>
          </a:p>
          <a:p>
            <a:r>
              <a:rPr lang="en-US" altLang="zh-CN" sz="1700" dirty="0" err="1"/>
              <a:t>Mianyang</a:t>
            </a:r>
            <a:r>
              <a:rPr lang="en-US" altLang="zh-CN" sz="1700" dirty="0"/>
              <a:t> Central Hospital</a:t>
            </a:r>
          </a:p>
          <a:p>
            <a:r>
              <a:rPr lang="en-US" altLang="zh-CN" sz="1700" dirty="0"/>
              <a:t>West China Hospital of Sichuan University</a:t>
            </a:r>
          </a:p>
          <a:p>
            <a:r>
              <a:rPr lang="en-US" altLang="zh-CN" dirty="0"/>
              <a:t>AFAD2023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90629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EDE53B-62E7-BE12-B930-AC43703CE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PARTER: Pulse structure</a:t>
            </a:r>
            <a:endParaRPr lang="zh-CN" altLang="en-US" dirty="0"/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57B62A1D-DED0-A7C7-9670-8E56BFDBD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0602" y="1897940"/>
            <a:ext cx="8783798" cy="3780686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3">
            <a:extLst>
              <a:ext uri="{FF2B5EF4-FFF2-40B4-BE49-F238E27FC236}">
                <a16:creationId xmlns:a16="http://schemas.microsoft.com/office/drawing/2014/main" id="{3859DD01-BC45-1589-3394-42DBA33D0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1394" y="5751078"/>
            <a:ext cx="453005" cy="273844"/>
          </a:xfrm>
        </p:spPr>
        <p:txBody>
          <a:bodyPr/>
          <a:lstStyle/>
          <a:p>
            <a:fld id="{48F63A3B-78C7-47BE-AE5E-E10140E04643}" type="slidenum">
              <a:rPr lang="en-US" smtClean="0"/>
              <a:t>10</a:t>
            </a:fld>
            <a:endParaRPr 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E1CA04A-47DC-4459-5927-6978E4EBE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102" y="1897941"/>
            <a:ext cx="3476175" cy="349904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8AEF9CC-96E8-16D8-09A0-6C61D41D3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7335" y="1466394"/>
            <a:ext cx="3250713" cy="1962606"/>
          </a:xfrm>
          <a:prstGeom prst="rect">
            <a:avLst/>
          </a:prstGeom>
        </p:spPr>
      </p:pic>
      <p:graphicFrame>
        <p:nvGraphicFramePr>
          <p:cNvPr id="8" name="表格 67">
            <a:extLst>
              <a:ext uri="{FF2B5EF4-FFF2-40B4-BE49-F238E27FC236}">
                <a16:creationId xmlns:a16="http://schemas.microsoft.com/office/drawing/2014/main" id="{BE45920E-8268-70A2-2878-4FDEDEFD8B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428971"/>
              </p:ext>
            </p:extLst>
          </p:nvPr>
        </p:nvGraphicFramePr>
        <p:xfrm>
          <a:off x="5267335" y="3647463"/>
          <a:ext cx="5898297" cy="26517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17668">
                  <a:extLst>
                    <a:ext uri="{9D8B030D-6E8A-4147-A177-3AD203B41FA5}">
                      <a16:colId xmlns:a16="http://schemas.microsoft.com/office/drawing/2014/main" val="2833959242"/>
                    </a:ext>
                  </a:extLst>
                </a:gridCol>
                <a:gridCol w="1323265">
                  <a:extLst>
                    <a:ext uri="{9D8B030D-6E8A-4147-A177-3AD203B41FA5}">
                      <a16:colId xmlns:a16="http://schemas.microsoft.com/office/drawing/2014/main" val="3826498710"/>
                    </a:ext>
                  </a:extLst>
                </a:gridCol>
                <a:gridCol w="1457364">
                  <a:extLst>
                    <a:ext uri="{9D8B030D-6E8A-4147-A177-3AD203B41FA5}">
                      <a16:colId xmlns:a16="http://schemas.microsoft.com/office/drawing/2014/main" val="2591535986"/>
                    </a:ext>
                  </a:extLst>
                </a:gridCol>
              </a:tblGrid>
              <a:tr h="408227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PARTER </a:t>
                      </a:r>
                    </a:p>
                    <a:p>
                      <a:r>
                        <a:rPr lang="en-US" altLang="zh-CN" dirty="0"/>
                        <a:t>X-rays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Kinetron</a:t>
                      </a:r>
                      <a:r>
                        <a:rPr lang="en-US" altLang="zh-CN" dirty="0"/>
                        <a:t> electrons </a:t>
                      </a:r>
                      <a:r>
                        <a:rPr lang="en-US" altLang="zh-CN" baseline="30000" dirty="0"/>
                        <a:t>b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721071"/>
                  </a:ext>
                </a:extLst>
              </a:tr>
              <a:tr h="408227">
                <a:tc>
                  <a:txBody>
                    <a:bodyPr/>
                    <a:lstStyle/>
                    <a:p>
                      <a:r>
                        <a:rPr lang="en-US" altLang="zh-CN" dirty="0"/>
                        <a:t>Pulse repetition frequency (Hz)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54.17 M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1-250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9709959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r>
                        <a:rPr lang="en-US" altLang="zh-CN" dirty="0"/>
                        <a:t>Pulse width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~8 </a:t>
                      </a:r>
                      <a:r>
                        <a:rPr lang="en-US" altLang="zh-CN" dirty="0" err="1"/>
                        <a:t>ps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0.05-2.2 </a:t>
                      </a:r>
                      <a:r>
                        <a:rPr lang="el-GR" altLang="zh-CN" dirty="0"/>
                        <a:t>μ</a:t>
                      </a:r>
                      <a:r>
                        <a:rPr lang="en-US" altLang="zh-CN" dirty="0"/>
                        <a:t>s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092334"/>
                  </a:ext>
                </a:extLst>
              </a:tr>
              <a:tr h="408227">
                <a:tc>
                  <a:txBody>
                    <a:bodyPr/>
                    <a:lstStyle/>
                    <a:p>
                      <a:r>
                        <a:rPr lang="en-US" altLang="zh-CN" dirty="0"/>
                        <a:t>Maximum average dose-rate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~400 </a:t>
                      </a:r>
                      <a:r>
                        <a:rPr lang="en-US" altLang="zh-CN" dirty="0" err="1"/>
                        <a:t>Gy</a:t>
                      </a:r>
                      <a:r>
                        <a:rPr lang="en-US" altLang="zh-CN" dirty="0"/>
                        <a:t>/s </a:t>
                      </a:r>
                      <a:r>
                        <a:rPr lang="en-US" altLang="zh-CN" baseline="30000" dirty="0"/>
                        <a:t>a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~400 </a:t>
                      </a:r>
                      <a:r>
                        <a:rPr lang="en-US" altLang="zh-CN" dirty="0" err="1"/>
                        <a:t>Gy</a:t>
                      </a:r>
                      <a:r>
                        <a:rPr lang="en-US" altLang="zh-CN" dirty="0"/>
                        <a:t>/s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509934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r>
                        <a:rPr lang="en-US" altLang="zh-CN" dirty="0"/>
                        <a:t>Maximum dose in 1 </a:t>
                      </a:r>
                      <a:r>
                        <a:rPr lang="el-GR" altLang="zh-CN" dirty="0"/>
                        <a:t>μ</a:t>
                      </a:r>
                      <a:r>
                        <a:rPr lang="en-US" altLang="zh-CN" dirty="0"/>
                        <a:t>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0.4 </a:t>
                      </a:r>
                      <a:r>
                        <a:rPr lang="en-US" altLang="zh-CN" dirty="0" err="1"/>
                        <a:t>mGy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1.7 </a:t>
                      </a:r>
                      <a:r>
                        <a:rPr lang="en-US" altLang="zh-CN" dirty="0" err="1"/>
                        <a:t>Gy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6055531"/>
                  </a:ext>
                </a:extLst>
              </a:tr>
            </a:tbl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943EE30C-CDD3-57A9-05F2-44BA9C38E37A}"/>
              </a:ext>
            </a:extLst>
          </p:cNvPr>
          <p:cNvSpPr txBox="1"/>
          <p:nvPr/>
        </p:nvSpPr>
        <p:spPr>
          <a:xfrm>
            <a:off x="431800" y="6299223"/>
            <a:ext cx="1092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aseline="30000" dirty="0"/>
              <a:t>a </a:t>
            </a:r>
            <a:r>
              <a:rPr lang="en-US" altLang="zh-CN" sz="1200" dirty="0"/>
              <a:t>The maximum average dose-rate on PARTER can achieve over 1 </a:t>
            </a:r>
            <a:r>
              <a:rPr lang="en-US" altLang="zh-CN" sz="1200" dirty="0" err="1"/>
              <a:t>kGy</a:t>
            </a:r>
            <a:r>
              <a:rPr lang="en-US" altLang="zh-CN" sz="1200" dirty="0"/>
              <a:t>/s at short SSD and around 400 </a:t>
            </a:r>
            <a:r>
              <a:rPr lang="en-US" altLang="zh-CN" sz="1200" dirty="0" err="1"/>
              <a:t>Gy</a:t>
            </a:r>
            <a:r>
              <a:rPr lang="en-US" altLang="zh-CN" sz="1200" dirty="0"/>
              <a:t>/s at most used SSD (~20 cm).</a:t>
            </a:r>
          </a:p>
          <a:p>
            <a:r>
              <a:rPr lang="en-US" altLang="zh-CN" sz="1200" baseline="30000" dirty="0"/>
              <a:t>b </a:t>
            </a:r>
            <a:r>
              <a:rPr lang="en-US" altLang="zh-CN" sz="1200" dirty="0"/>
              <a:t>V. </a:t>
            </a:r>
            <a:r>
              <a:rPr lang="en-US" altLang="zh-CN" sz="1200" dirty="0" err="1"/>
              <a:t>Favaudon</a:t>
            </a:r>
            <a:r>
              <a:rPr lang="en-US" altLang="zh-CN" sz="1200" dirty="0"/>
              <a:t>, et. al.  Nuclear Inst. and Methods in Physics Research, A 944(2019)</a:t>
            </a:r>
            <a:endParaRPr lang="zh-CN" altLang="en-US" sz="1200" baseline="30000" dirty="0"/>
          </a:p>
        </p:txBody>
      </p:sp>
    </p:spTree>
    <p:extLst>
      <p:ext uri="{BB962C8B-B14F-4D97-AF65-F5344CB8AC3E}">
        <p14:creationId xmlns:p14="http://schemas.microsoft.com/office/powerpoint/2010/main" val="1165601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307C67-6809-370D-A918-D805B144A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PARTER: Treatment area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BC184FE-29AF-0631-4134-014846A3705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580730" y="1627716"/>
            <a:ext cx="6156765" cy="461757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9C040F2-EB4D-769C-32A3-647558E902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834" y="3349499"/>
            <a:ext cx="5206361" cy="3364041"/>
          </a:xfrm>
          <a:prstGeom prst="rect">
            <a:avLst/>
          </a:prstGeom>
        </p:spPr>
      </p:pic>
      <p:sp>
        <p:nvSpPr>
          <p:cNvPr id="6" name="内容占位符 2">
            <a:extLst>
              <a:ext uri="{FF2B5EF4-FFF2-40B4-BE49-F238E27FC236}">
                <a16:creationId xmlns:a16="http://schemas.microsoft.com/office/drawing/2014/main" id="{4B0EE461-82C7-D9E5-E34F-491D9CFF6DC5}"/>
              </a:ext>
            </a:extLst>
          </p:cNvPr>
          <p:cNvSpPr txBox="1">
            <a:spLocks/>
          </p:cNvSpPr>
          <p:nvPr/>
        </p:nvSpPr>
        <p:spPr>
          <a:xfrm>
            <a:off x="838200" y="1449598"/>
            <a:ext cx="8783798" cy="37806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Target</a:t>
            </a:r>
          </a:p>
          <a:p>
            <a:r>
              <a:rPr lang="en-US" altLang="zh-CN" dirty="0"/>
              <a:t>Collimator</a:t>
            </a:r>
          </a:p>
          <a:p>
            <a:r>
              <a:rPr lang="en-US" altLang="zh-CN" dirty="0"/>
              <a:t>Flattening filter</a:t>
            </a:r>
          </a:p>
          <a:p>
            <a:r>
              <a:rPr lang="en-US" altLang="zh-CN" dirty="0"/>
              <a:t>Beam monitor</a:t>
            </a:r>
          </a:p>
          <a:p>
            <a:r>
              <a:rPr lang="en-US" altLang="zh-CN" dirty="0"/>
              <a:t>Sample holder</a:t>
            </a:r>
          </a:p>
          <a:p>
            <a:endParaRPr lang="zh-CN" altLang="en-US" dirty="0"/>
          </a:p>
        </p:txBody>
      </p:sp>
      <p:sp>
        <p:nvSpPr>
          <p:cNvPr id="8" name="箭头: 右 7">
            <a:extLst>
              <a:ext uri="{FF2B5EF4-FFF2-40B4-BE49-F238E27FC236}">
                <a16:creationId xmlns:a16="http://schemas.microsoft.com/office/drawing/2014/main" id="{93AF715C-48E0-648F-C145-D54C3EB86113}"/>
              </a:ext>
            </a:extLst>
          </p:cNvPr>
          <p:cNvSpPr/>
          <p:nvPr/>
        </p:nvSpPr>
        <p:spPr>
          <a:xfrm flipH="1">
            <a:off x="6678280" y="3562341"/>
            <a:ext cx="4257197" cy="714945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solidFill>
                  <a:srgbClr val="FF0000"/>
                </a:solidFill>
              </a:rPr>
              <a:t>             MV X-rays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97C30DF9-214C-6A84-9603-A8C8CB957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6350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FBC08BB-0F75-74C7-9B6B-CDA94BE66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Metrological challenge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212AC0A-FD3A-D499-2AFE-648479658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13918"/>
          </a:xfrm>
        </p:spPr>
        <p:txBody>
          <a:bodyPr>
            <a:normAutofit/>
          </a:bodyPr>
          <a:lstStyle/>
          <a:p>
            <a:r>
              <a:rPr lang="en-US" altLang="zh-CN" sz="2400" dirty="0"/>
              <a:t>Precise radiation dose measurement is essential in FLASH-RT;</a:t>
            </a:r>
          </a:p>
          <a:p>
            <a:r>
              <a:rPr lang="en-US" altLang="zh-CN" sz="2400" dirty="0"/>
              <a:t>Biggest metrological challenge: failure of active detectors in FLASH</a:t>
            </a:r>
          </a:p>
          <a:p>
            <a:r>
              <a:rPr lang="en-US" altLang="zh-CN" sz="2400" dirty="0"/>
              <a:t>Ionization chamber: saturation</a:t>
            </a:r>
          </a:p>
          <a:p>
            <a:r>
              <a:rPr lang="en-US" altLang="zh-CN" sz="2400" dirty="0" err="1"/>
              <a:t>UHDpulse</a:t>
            </a:r>
            <a:r>
              <a:rPr lang="en-US" altLang="zh-CN" sz="2400" dirty="0"/>
              <a:t> in EU</a:t>
            </a:r>
          </a:p>
          <a:p>
            <a:pPr marL="0" indent="0">
              <a:buNone/>
            </a:pPr>
            <a:endParaRPr lang="en-US" altLang="zh-CN" sz="2400" i="1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FDC811D-1AA7-0945-2549-6F6FD269F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7802" y="3551853"/>
            <a:ext cx="4403193" cy="309008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86162E3-A8EA-8817-2F55-C301995688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38461" y="2709814"/>
            <a:ext cx="4206551" cy="842039"/>
          </a:xfrm>
          <a:prstGeom prst="rect">
            <a:avLst/>
          </a:prstGeom>
          <a:noFill/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543B4B5-C31B-0712-176D-6554031D67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178" y="3777343"/>
            <a:ext cx="4523573" cy="292800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6F3433B6-896C-A4CC-8639-760B96E6A5EF}"/>
              </a:ext>
            </a:extLst>
          </p:cNvPr>
          <p:cNvSpPr txBox="1"/>
          <p:nvPr/>
        </p:nvSpPr>
        <p:spPr>
          <a:xfrm>
            <a:off x="3993502" y="645727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Physica Medica 80 (2020) 134–150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6AFF4D3-499A-DC16-A6D0-DE8470BBC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6447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B8FF49-89FD-D124-BFC2-8F6F6F21E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08165"/>
          </a:xfrm>
        </p:spPr>
        <p:txBody>
          <a:bodyPr/>
          <a:lstStyle/>
          <a:p>
            <a:r>
              <a:rPr lang="en-US" altLang="zh-CN" dirty="0" err="1"/>
              <a:t>UHDpulse</a:t>
            </a:r>
            <a:r>
              <a:rPr lang="en-US" altLang="zh-CN" dirty="0"/>
              <a:t>: FLASH measurement frame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CA4C5C3-B08B-EBBD-8B02-CB144B9D7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31759" cy="1748037"/>
          </a:xfrm>
        </p:spPr>
        <p:txBody>
          <a:bodyPr>
            <a:normAutofit fontScale="85000" lnSpcReduction="20000"/>
          </a:bodyPr>
          <a:lstStyle/>
          <a:p>
            <a:r>
              <a:rPr lang="en-US" altLang="zh-CN" dirty="0"/>
              <a:t>Develop a measurement framework at ultra-high pulse dose rates:</a:t>
            </a:r>
          </a:p>
          <a:p>
            <a:pPr lvl="1"/>
            <a:r>
              <a:rPr lang="en-US" altLang="zh-CN" dirty="0"/>
              <a:t>reference standards traceable to SI units</a:t>
            </a:r>
          </a:p>
          <a:p>
            <a:pPr lvl="1"/>
            <a:r>
              <a:rPr lang="en-US" altLang="zh-CN" u="sng" dirty="0"/>
              <a:t>Validated reference methods for dose measurements</a:t>
            </a:r>
          </a:p>
          <a:p>
            <a:r>
              <a:rPr lang="en-US" altLang="zh-CN" dirty="0"/>
              <a:t>Mainly for electron FLASH (rare proton and no X-ray FLASH machine)</a:t>
            </a:r>
          </a:p>
          <a:p>
            <a:r>
              <a:rPr lang="en-US" altLang="zh-CN" dirty="0"/>
              <a:t>Some hopeful solutions:</a:t>
            </a:r>
          </a:p>
          <a:p>
            <a:pPr lvl="1"/>
            <a:endParaRPr lang="zh-CN" altLang="en-US" dirty="0"/>
          </a:p>
        </p:txBody>
      </p:sp>
      <p:pic>
        <p:nvPicPr>
          <p:cNvPr id="4" name="Picture 2" descr="Keithley 616 Autoranging Digital Electrometer">
            <a:extLst>
              <a:ext uri="{FF2B5EF4-FFF2-40B4-BE49-F238E27FC236}">
                <a16:creationId xmlns:a16="http://schemas.microsoft.com/office/drawing/2014/main" id="{E17A3ACD-C4CD-92E2-D122-6C3A6BAF2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26960" y="5013960"/>
            <a:ext cx="2883034" cy="184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A591AAF-A30E-128D-3D73-EB3B0A6CE6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543" y="3573662"/>
            <a:ext cx="5784541" cy="134068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43E6F51-C566-82E2-8411-3B8035B477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6205" y="3573662"/>
            <a:ext cx="1244338" cy="134068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A16C6E4-41E5-8731-BDC9-61FD9DE40D3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97188" y="3573662"/>
            <a:ext cx="1627425" cy="13406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665ECBC-848D-2C54-61A7-A0F4A3C824E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6205" y="5194798"/>
            <a:ext cx="1244338" cy="148236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6D4C711-87D4-F21C-77B6-0CFD642DB1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09245" y="5149194"/>
            <a:ext cx="2215368" cy="148236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A709AED-C4CC-9367-9785-9004FE1A23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99968" y="5333044"/>
            <a:ext cx="3205163" cy="971761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2301C453-4039-50F6-C041-D7A6C511CB43}"/>
              </a:ext>
            </a:extLst>
          </p:cNvPr>
          <p:cNvSpPr txBox="1"/>
          <p:nvPr/>
        </p:nvSpPr>
        <p:spPr>
          <a:xfrm>
            <a:off x="552155" y="3714021"/>
            <a:ext cx="12988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Micro diamond</a:t>
            </a:r>
          </a:p>
          <a:p>
            <a:r>
              <a:rPr lang="en-US" altLang="zh-CN" dirty="0"/>
              <a:t>By PTW</a:t>
            </a:r>
          </a:p>
          <a:p>
            <a:r>
              <a:rPr lang="en-US" altLang="zh-CN" dirty="0"/>
              <a:t>@FRPT22</a:t>
            </a:r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A77D2E1-F390-A185-0D8E-7BD79BEE973E}"/>
              </a:ext>
            </a:extLst>
          </p:cNvPr>
          <p:cNvSpPr txBox="1"/>
          <p:nvPr/>
        </p:nvSpPr>
        <p:spPr>
          <a:xfrm>
            <a:off x="492134" y="5335815"/>
            <a:ext cx="1244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Small gap IC</a:t>
            </a:r>
          </a:p>
          <a:p>
            <a:r>
              <a:rPr lang="en-US" altLang="zh-CN" dirty="0"/>
              <a:t>By PTW</a:t>
            </a:r>
          </a:p>
          <a:p>
            <a:r>
              <a:rPr lang="en-US" altLang="zh-CN" dirty="0"/>
              <a:t>@FRPT22</a:t>
            </a:r>
            <a:endParaRPr lang="zh-CN" altLang="en-US" dirty="0"/>
          </a:p>
        </p:txBody>
      </p:sp>
      <p:sp>
        <p:nvSpPr>
          <p:cNvPr id="13" name="灯片编号占位符 12">
            <a:extLst>
              <a:ext uri="{FF2B5EF4-FFF2-40B4-BE49-F238E27FC236}">
                <a16:creationId xmlns:a16="http://schemas.microsoft.com/office/drawing/2014/main" id="{F1203E79-3A8D-FB4E-4FF1-EB519A385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3576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D0A1A1-60D3-E07E-9AA5-9A8E3EC82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Dose monitor: PPIC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C2A0BB2-16DD-AB8D-FBFC-FA7C8D216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625" y="1690688"/>
            <a:ext cx="10515600" cy="4351338"/>
          </a:xfrm>
        </p:spPr>
        <p:txBody>
          <a:bodyPr/>
          <a:lstStyle/>
          <a:p>
            <a:r>
              <a:rPr lang="en-US" altLang="zh-CN" dirty="0"/>
              <a:t>PPIC (Parallel Plate Ionization Chamber): standard detector in clinical radiotherapy 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098AAEC-8E49-5FAD-6ADF-A002471D5B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611" y="2749934"/>
            <a:ext cx="3652057" cy="3130666"/>
          </a:xfrm>
          <a:prstGeom prst="rect">
            <a:avLst/>
          </a:prstGeom>
        </p:spPr>
      </p:pic>
      <p:sp>
        <p:nvSpPr>
          <p:cNvPr id="5" name="梯形 4">
            <a:extLst>
              <a:ext uri="{FF2B5EF4-FFF2-40B4-BE49-F238E27FC236}">
                <a16:creationId xmlns:a16="http://schemas.microsoft.com/office/drawing/2014/main" id="{20A6F159-E71E-C9FB-8F94-39FC037F5479}"/>
              </a:ext>
            </a:extLst>
          </p:cNvPr>
          <p:cNvSpPr/>
          <p:nvPr/>
        </p:nvSpPr>
        <p:spPr>
          <a:xfrm>
            <a:off x="2661412" y="3036446"/>
            <a:ext cx="404312" cy="2844155"/>
          </a:xfrm>
          <a:prstGeom prst="trapezoid">
            <a:avLst>
              <a:gd name="adj" fmla="val 42857"/>
            </a:avLst>
          </a:prstGeom>
          <a:solidFill>
            <a:schemeClr val="accent3">
              <a:alpha val="76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90C4D052-8E53-3013-EEC7-56102C5366D7}"/>
              </a:ext>
            </a:extLst>
          </p:cNvPr>
          <p:cNvCxnSpPr>
            <a:cxnSpLocks/>
          </p:cNvCxnSpPr>
          <p:nvPr/>
        </p:nvCxnSpPr>
        <p:spPr>
          <a:xfrm flipH="1" flipV="1">
            <a:off x="3211750" y="3698621"/>
            <a:ext cx="1573918" cy="385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图片 8">
            <a:extLst>
              <a:ext uri="{FF2B5EF4-FFF2-40B4-BE49-F238E27FC236}">
                <a16:creationId xmlns:a16="http://schemas.microsoft.com/office/drawing/2014/main" id="{4AA54DAC-F98B-B731-74FB-5B0B2165FD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020978" y="2836853"/>
            <a:ext cx="2563907" cy="2921805"/>
          </a:xfrm>
          <a:prstGeom prst="rect">
            <a:avLst/>
          </a:prstGeom>
        </p:spPr>
      </p:pic>
      <p:sp>
        <p:nvSpPr>
          <p:cNvPr id="12" name="箭头: 右 11">
            <a:extLst>
              <a:ext uri="{FF2B5EF4-FFF2-40B4-BE49-F238E27FC236}">
                <a16:creationId xmlns:a16="http://schemas.microsoft.com/office/drawing/2014/main" id="{BCF31DE6-FC8B-62D2-69B4-640BA2F764D5}"/>
              </a:ext>
            </a:extLst>
          </p:cNvPr>
          <p:cNvSpPr/>
          <p:nvPr/>
        </p:nvSpPr>
        <p:spPr>
          <a:xfrm>
            <a:off x="7624233" y="3509518"/>
            <a:ext cx="765441" cy="327214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200" dirty="0"/>
              <a:t>signal</a:t>
            </a:r>
            <a:endParaRPr lang="zh-CN" altLang="en-US" sz="1200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4F500DEB-992F-0718-F658-3A3546F072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31" b="89689" l="5338" r="94662">
                        <a14:foregroundMark x1="92151" y1="52529" x2="92151" y2="52529"/>
                        <a14:foregroundMark x1="92465" y1="47082" x2="92465" y2="47082"/>
                        <a14:foregroundMark x1="95133" y1="52335" x2="95133" y2="52335"/>
                        <a14:foregroundMark x1="88540" y1="9922" x2="88540" y2="9922"/>
                        <a14:foregroundMark x1="5495" y1="61673" x2="5495" y2="61673"/>
                        <a14:foregroundMark x1="5338" y1="23346" x2="5338" y2="23346"/>
                        <a14:foregroundMark x1="93407" y1="6031" x2="93407" y2="6031"/>
                        <a14:foregroundMark x1="90110" y1="86187" x2="90110" y2="861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50073" y="2445928"/>
            <a:ext cx="2642466" cy="213222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3A8858F-0FA4-9E94-DBFF-E1E2D5B2872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3997" r="240" b="13201"/>
          <a:stretch/>
        </p:blipFill>
        <p:spPr>
          <a:xfrm>
            <a:off x="8246410" y="4627781"/>
            <a:ext cx="2699458" cy="1411223"/>
          </a:xfrm>
          <a:prstGeom prst="rect">
            <a:avLst/>
          </a:prstGeom>
        </p:spPr>
      </p:pic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B5FA16D-6E62-BD23-0368-607E2085D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96865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5FD8CA-A8C5-8E43-9687-677EF89AB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Dose monitor: PPIC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107E5F3-03C9-FC1B-F641-C36FC6A0D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Saturation: depend on pulse mode and dose-rate</a:t>
            </a:r>
          </a:p>
          <a:p>
            <a:r>
              <a:rPr lang="en-US" altLang="zh-CN" dirty="0"/>
              <a:t>New</a:t>
            </a:r>
            <a:r>
              <a:rPr lang="zh-CN" altLang="en-US" dirty="0"/>
              <a:t> </a:t>
            </a:r>
            <a:r>
              <a:rPr lang="en-US" altLang="zh-CN" dirty="0"/>
              <a:t>PPIC:</a:t>
            </a:r>
            <a:r>
              <a:rPr lang="zh-CN" altLang="en-US" dirty="0"/>
              <a:t> </a:t>
            </a:r>
            <a:r>
              <a:rPr lang="en-US" altLang="zh-CN" dirty="0"/>
              <a:t>small gap for </a:t>
            </a:r>
            <a:r>
              <a:rPr lang="en-US" altLang="zh-CN" dirty="0" err="1"/>
              <a:t>kGy</a:t>
            </a:r>
            <a:r>
              <a:rPr lang="en-US" altLang="zh-CN" dirty="0"/>
              <a:t>/s?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6ED25DF-F7A4-A4CE-15D1-27F32C5D8FC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3041002"/>
            <a:ext cx="4685522" cy="3514142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56F438AA-D93D-9EA2-7CFE-B9F3D951A65B}"/>
              </a:ext>
            </a:extLst>
          </p:cNvPr>
          <p:cNvSpPr txBox="1"/>
          <p:nvPr/>
        </p:nvSpPr>
        <p:spPr>
          <a:xfrm>
            <a:off x="1573763" y="4306372"/>
            <a:ext cx="3191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CW mode at CTFEL</a:t>
            </a:r>
          </a:p>
          <a:p>
            <a:r>
              <a:rPr lang="en-US" altLang="zh-CN" dirty="0"/>
              <a:t>saturation &lt; 0.5% in 1000 </a:t>
            </a:r>
            <a:r>
              <a:rPr lang="en-US" altLang="zh-CN" dirty="0" err="1"/>
              <a:t>Gy</a:t>
            </a:r>
            <a:r>
              <a:rPr lang="en-US" altLang="zh-CN" dirty="0"/>
              <a:t>/s </a:t>
            </a:r>
            <a:endParaRPr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3954F81-F51F-59FA-407E-5FA19D4173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4785" y="3744686"/>
            <a:ext cx="4785326" cy="2923657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9EBCC580-2423-BE2D-1960-FDA58E270406}"/>
              </a:ext>
            </a:extLst>
          </p:cNvPr>
          <p:cNvSpPr txBox="1"/>
          <p:nvPr/>
        </p:nvSpPr>
        <p:spPr>
          <a:xfrm>
            <a:off x="6244949" y="2791641"/>
            <a:ext cx="56811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PPIC for CONV-RT tested in Tsinghua Univ. </a:t>
            </a:r>
          </a:p>
          <a:p>
            <a:r>
              <a:rPr lang="en-US" altLang="zh-CN" dirty="0"/>
              <a:t>160 </a:t>
            </a:r>
            <a:r>
              <a:rPr lang="en-US" altLang="zh-CN" dirty="0" err="1"/>
              <a:t>Gy</a:t>
            </a:r>
            <a:r>
              <a:rPr lang="en-US" altLang="zh-CN" dirty="0"/>
              <a:t>/s maximum for 700 Hz , 500 V.</a:t>
            </a:r>
          </a:p>
          <a:p>
            <a:r>
              <a:rPr lang="en-US" altLang="zh-CN" dirty="0"/>
              <a:t>(~35 </a:t>
            </a:r>
            <a:r>
              <a:rPr lang="en-US" altLang="zh-CN" dirty="0" err="1"/>
              <a:t>Gy</a:t>
            </a:r>
            <a:r>
              <a:rPr lang="en-US" altLang="zh-CN" dirty="0"/>
              <a:t>/s saturation &gt;1% in our calculation. 200 V?)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153693C-21E4-B15E-DF45-92E849143A6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1013" y="4097090"/>
            <a:ext cx="1926611" cy="633784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1CBD781F-24CB-087C-B2EC-697190343F3E}"/>
              </a:ext>
            </a:extLst>
          </p:cNvPr>
          <p:cNvSpPr txBox="1"/>
          <p:nvPr/>
        </p:nvSpPr>
        <p:spPr>
          <a:xfrm>
            <a:off x="6562530" y="640413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altLang="zh-CN" dirty="0"/>
              <a:t>Focheng Liu et al. doi: 10.1002/mp.16199.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88DB20D-0E3E-4D9F-0689-D4D33A7B5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8332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65650B-4FEE-5915-0B7C-F6332CD76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Dose monitor: PARTER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4E8C0F-DCB3-345E-0E30-85DCA8E10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Three monitors adopted on PARTER </a:t>
            </a:r>
            <a:endParaRPr lang="zh-CN" altLang="en-US" dirty="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EEC46C0F-B4F6-4664-10D6-0F0E36967ADC}"/>
              </a:ext>
            </a:extLst>
          </p:cNvPr>
          <p:cNvGrpSpPr/>
          <p:nvPr/>
        </p:nvGrpSpPr>
        <p:grpSpPr>
          <a:xfrm>
            <a:off x="377593" y="3429000"/>
            <a:ext cx="4418053" cy="3034214"/>
            <a:chOff x="557413" y="2090230"/>
            <a:chExt cx="3822700" cy="2666679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314B29E-0B9D-A958-CF9B-53D4485C77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7413" y="2090230"/>
              <a:ext cx="3822700" cy="2666679"/>
            </a:xfrm>
            <a:prstGeom prst="rect">
              <a:avLst/>
            </a:prstGeom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BBBFF55A-6608-AB1B-9787-E81C0A3536C8}"/>
                </a:ext>
              </a:extLst>
            </p:cNvPr>
            <p:cNvSpPr txBox="1"/>
            <p:nvPr/>
          </p:nvSpPr>
          <p:spPr>
            <a:xfrm>
              <a:off x="3873645" y="2655945"/>
              <a:ext cx="2621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A</a:t>
              </a:r>
              <a:endParaRPr lang="zh-CN" altLang="en-US" b="1" dirty="0"/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A9CE7E2E-63FE-0803-6797-4456E6F096DF}"/>
                </a:ext>
              </a:extLst>
            </p:cNvPr>
            <p:cNvSpPr txBox="1"/>
            <p:nvPr/>
          </p:nvSpPr>
          <p:spPr>
            <a:xfrm>
              <a:off x="2978295" y="3238903"/>
              <a:ext cx="2621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B</a:t>
              </a:r>
              <a:endParaRPr lang="zh-CN" altLang="en-US" b="1" dirty="0"/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7C977D74-4E71-4D45-BA45-CEA1A0C600D3}"/>
                </a:ext>
              </a:extLst>
            </p:cNvPr>
            <p:cNvSpPr txBox="1"/>
            <p:nvPr/>
          </p:nvSpPr>
          <p:spPr>
            <a:xfrm>
              <a:off x="1270145" y="2655945"/>
              <a:ext cx="2621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C</a:t>
              </a:r>
              <a:endParaRPr lang="zh-CN" altLang="en-US" b="1" dirty="0"/>
            </a:p>
          </p:txBody>
        </p:sp>
      </p:grp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E1EBAF73-1EC8-1310-A021-7A39A4415ED0}"/>
              </a:ext>
            </a:extLst>
          </p:cNvPr>
          <p:cNvSpPr txBox="1">
            <a:spLocks/>
          </p:cNvSpPr>
          <p:nvPr/>
        </p:nvSpPr>
        <p:spPr>
          <a:xfrm>
            <a:off x="1181467" y="2396277"/>
            <a:ext cx="10373978" cy="37806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b="1" dirty="0"/>
              <a:t>A</a:t>
            </a:r>
            <a:r>
              <a:rPr lang="en-US" altLang="zh-CN" sz="2400" dirty="0"/>
              <a:t>: Fast Current Transformer (FCT) monitoring electron beam </a:t>
            </a:r>
          </a:p>
          <a:p>
            <a:r>
              <a:rPr lang="en-US" altLang="zh-CN" sz="2400" b="1" dirty="0"/>
              <a:t>B</a:t>
            </a:r>
            <a:r>
              <a:rPr lang="en-US" altLang="zh-CN" sz="2400" dirty="0"/>
              <a:t>: Diamond monitoring X-rays upstream</a:t>
            </a:r>
          </a:p>
          <a:p>
            <a:r>
              <a:rPr lang="en-US" altLang="zh-CN" sz="2400" b="1" dirty="0"/>
              <a:t>C</a:t>
            </a:r>
            <a:r>
              <a:rPr lang="en-US" altLang="zh-CN" sz="2400" dirty="0"/>
              <a:t>: Scintillator monitoring X-rays downstream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96395CB-0CE8-F534-4A75-41BF6B3B42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053770" y="3863669"/>
            <a:ext cx="1263644" cy="1128927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1FDC605E-3543-E634-61F1-62BC3F12DF33}"/>
              </a:ext>
            </a:extLst>
          </p:cNvPr>
          <p:cNvSpPr txBox="1"/>
          <p:nvPr/>
        </p:nvSpPr>
        <p:spPr>
          <a:xfrm>
            <a:off x="5121128" y="4588591"/>
            <a:ext cx="10710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B3, </a:t>
            </a:r>
            <a:r>
              <a:rPr lang="en-US" altLang="zh-CN" sz="1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CIVIDEC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41DD40AA-C710-E322-9A22-89CF99416D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006887" y="5384916"/>
            <a:ext cx="1193302" cy="1009791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CC330DE0-5C03-8C7B-27DE-E12E4BDAE2EF}"/>
              </a:ext>
            </a:extLst>
          </p:cNvPr>
          <p:cNvSpPr txBox="1"/>
          <p:nvPr/>
        </p:nvSpPr>
        <p:spPr>
          <a:xfrm>
            <a:off x="5031743" y="5640771"/>
            <a:ext cx="18449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ST401,</a:t>
            </a:r>
          </a:p>
          <a:p>
            <a:r>
              <a:rPr lang="en-US" altLang="zh-CN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CeBr</a:t>
            </a:r>
            <a:r>
              <a:rPr lang="en-US" altLang="zh-CN" sz="1800" baseline="-25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3</a:t>
            </a:r>
          </a:p>
          <a:p>
            <a:r>
              <a:rPr lang="en-US" altLang="zh-CN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scintillator</a:t>
            </a:r>
            <a:endParaRPr lang="zh-CN" altLang="en-US" dirty="0">
              <a:solidFill>
                <a:schemeClr val="bg1"/>
              </a:solidFill>
            </a:endParaRPr>
          </a:p>
        </p:txBody>
      </p: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D5E5C9F3-4ADB-9163-8533-7872F7E42E3B}"/>
              </a:ext>
            </a:extLst>
          </p:cNvPr>
          <p:cNvGrpSpPr/>
          <p:nvPr/>
        </p:nvGrpSpPr>
        <p:grpSpPr>
          <a:xfrm>
            <a:off x="6675386" y="3856028"/>
            <a:ext cx="4880059" cy="2506228"/>
            <a:chOff x="413362" y="153673"/>
            <a:chExt cx="4880059" cy="2506228"/>
          </a:xfrm>
        </p:grpSpPr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E012ED52-D9A8-08EE-2B24-D3AB3C03D4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591" y="153673"/>
              <a:ext cx="1642897" cy="1232173"/>
            </a:xfrm>
            <a:prstGeom prst="rect">
              <a:avLst/>
            </a:prstGeom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E5D82496-513A-D40C-2437-27435E77F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4146" y="1391370"/>
              <a:ext cx="1648591" cy="1236443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DF4F5741-B261-C9D7-9B35-10C837BFD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44489" y="154300"/>
              <a:ext cx="1648591" cy="1236443"/>
            </a:xfrm>
            <a:prstGeom prst="rect">
              <a:avLst/>
            </a:prstGeom>
          </p:spPr>
        </p:pic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6F16E309-1F91-01A3-19B0-8307A5C57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44489" y="1390743"/>
              <a:ext cx="1648591" cy="1236443"/>
            </a:xfrm>
            <a:prstGeom prst="rect">
              <a:avLst/>
            </a:prstGeom>
          </p:spPr>
        </p:pic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230F2D3B-5426-7C0C-44E9-35140499D9F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44830" y="154303"/>
              <a:ext cx="1648591" cy="1236443"/>
            </a:xfrm>
            <a:prstGeom prst="rect">
              <a:avLst/>
            </a:prstGeom>
          </p:spPr>
        </p:pic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2817E5AA-7901-EB4A-0BBD-441024DA07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44829" y="1390115"/>
              <a:ext cx="1648591" cy="1236443"/>
            </a:xfrm>
            <a:prstGeom prst="rect">
              <a:avLst/>
            </a:prstGeom>
          </p:spPr>
        </p:pic>
        <p:sp>
          <p:nvSpPr>
            <p:cNvPr id="34" name="矩形: 圆角 33">
              <a:extLst>
                <a:ext uri="{FF2B5EF4-FFF2-40B4-BE49-F238E27FC236}">
                  <a16:creationId xmlns:a16="http://schemas.microsoft.com/office/drawing/2014/main" id="{3069B07B-28E9-768D-5C8F-CD72FC8418FE}"/>
                </a:ext>
              </a:extLst>
            </p:cNvPr>
            <p:cNvSpPr/>
            <p:nvPr/>
          </p:nvSpPr>
          <p:spPr>
            <a:xfrm>
              <a:off x="1780706" y="330441"/>
              <a:ext cx="85099" cy="810948"/>
            </a:xfrm>
            <a:prstGeom prst="round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1" dirty="0"/>
            </a:p>
          </p:txBody>
        </p:sp>
        <p:sp>
          <p:nvSpPr>
            <p:cNvPr id="35" name="对话气泡: 矩形 34">
              <a:extLst>
                <a:ext uri="{FF2B5EF4-FFF2-40B4-BE49-F238E27FC236}">
                  <a16:creationId xmlns:a16="http://schemas.microsoft.com/office/drawing/2014/main" id="{00F60588-FAC9-BB74-6987-BE936AEF7F69}"/>
                </a:ext>
              </a:extLst>
            </p:cNvPr>
            <p:cNvSpPr/>
            <p:nvPr/>
          </p:nvSpPr>
          <p:spPr>
            <a:xfrm>
              <a:off x="492398" y="1441740"/>
              <a:ext cx="1504395" cy="1214835"/>
            </a:xfrm>
            <a:prstGeom prst="wedgeRectCallout">
              <a:avLst>
                <a:gd name="adj1" fmla="val 36555"/>
                <a:gd name="adj2" fmla="val -75272"/>
              </a:avLst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1" dirty="0"/>
            </a:p>
          </p:txBody>
        </p:sp>
        <p:sp>
          <p:nvSpPr>
            <p:cNvPr id="36" name="矩形: 圆角 35">
              <a:extLst>
                <a:ext uri="{FF2B5EF4-FFF2-40B4-BE49-F238E27FC236}">
                  <a16:creationId xmlns:a16="http://schemas.microsoft.com/office/drawing/2014/main" id="{C058F332-766D-2A3D-22AC-30EBA1504C68}"/>
                </a:ext>
              </a:extLst>
            </p:cNvPr>
            <p:cNvSpPr/>
            <p:nvPr/>
          </p:nvSpPr>
          <p:spPr>
            <a:xfrm>
              <a:off x="3375347" y="272128"/>
              <a:ext cx="90799" cy="957392"/>
            </a:xfrm>
            <a:prstGeom prst="round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1" dirty="0"/>
            </a:p>
          </p:txBody>
        </p:sp>
        <p:sp>
          <p:nvSpPr>
            <p:cNvPr id="37" name="对话气泡: 矩形 36">
              <a:extLst>
                <a:ext uri="{FF2B5EF4-FFF2-40B4-BE49-F238E27FC236}">
                  <a16:creationId xmlns:a16="http://schemas.microsoft.com/office/drawing/2014/main" id="{6B8B6B14-C43F-90C0-1388-3FE7E45106CC}"/>
                </a:ext>
              </a:extLst>
            </p:cNvPr>
            <p:cNvSpPr/>
            <p:nvPr/>
          </p:nvSpPr>
          <p:spPr>
            <a:xfrm>
              <a:off x="2069519" y="1439861"/>
              <a:ext cx="1504395" cy="1214835"/>
            </a:xfrm>
            <a:prstGeom prst="wedgeRectCallout">
              <a:avLst>
                <a:gd name="adj1" fmla="val 38726"/>
                <a:gd name="adj2" fmla="val -66439"/>
              </a:avLst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1" dirty="0"/>
            </a:p>
          </p:txBody>
        </p:sp>
        <p:sp>
          <p:nvSpPr>
            <p:cNvPr id="38" name="矩形: 圆角 37">
              <a:extLst>
                <a:ext uri="{FF2B5EF4-FFF2-40B4-BE49-F238E27FC236}">
                  <a16:creationId xmlns:a16="http://schemas.microsoft.com/office/drawing/2014/main" id="{F73EF69D-9BD3-9634-F072-A664174AB0E6}"/>
                </a:ext>
              </a:extLst>
            </p:cNvPr>
            <p:cNvSpPr/>
            <p:nvPr/>
          </p:nvSpPr>
          <p:spPr>
            <a:xfrm>
              <a:off x="4981384" y="272128"/>
              <a:ext cx="123404" cy="957392"/>
            </a:xfrm>
            <a:prstGeom prst="round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1" dirty="0"/>
            </a:p>
          </p:txBody>
        </p:sp>
        <p:sp>
          <p:nvSpPr>
            <p:cNvPr id="39" name="对话气泡: 矩形 38">
              <a:extLst>
                <a:ext uri="{FF2B5EF4-FFF2-40B4-BE49-F238E27FC236}">
                  <a16:creationId xmlns:a16="http://schemas.microsoft.com/office/drawing/2014/main" id="{0783B2DF-C7BB-DB2C-ABFD-B4452FFB48CF}"/>
                </a:ext>
              </a:extLst>
            </p:cNvPr>
            <p:cNvSpPr/>
            <p:nvPr/>
          </p:nvSpPr>
          <p:spPr>
            <a:xfrm>
              <a:off x="3716924" y="1445066"/>
              <a:ext cx="1504395" cy="1214835"/>
            </a:xfrm>
            <a:prstGeom prst="wedgeRectCallout">
              <a:avLst>
                <a:gd name="adj1" fmla="val 35625"/>
                <a:gd name="adj2" fmla="val -68360"/>
              </a:avLst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1" dirty="0"/>
            </a:p>
          </p:txBody>
        </p: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A05F9A8B-EB1A-00E3-50EA-8291AEC8D0BA}"/>
                </a:ext>
              </a:extLst>
            </p:cNvPr>
            <p:cNvSpPr txBox="1"/>
            <p:nvPr/>
          </p:nvSpPr>
          <p:spPr>
            <a:xfrm>
              <a:off x="413362" y="1131209"/>
              <a:ext cx="241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A</a:t>
              </a:r>
              <a:endParaRPr lang="zh-CN" altLang="en-US" dirty="0"/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805DFBB9-D3C9-F6C5-46C0-00B604626161}"/>
                </a:ext>
              </a:extLst>
            </p:cNvPr>
            <p:cNvSpPr txBox="1"/>
            <p:nvPr/>
          </p:nvSpPr>
          <p:spPr>
            <a:xfrm>
              <a:off x="2213226" y="1140061"/>
              <a:ext cx="241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B</a:t>
              </a:r>
              <a:endParaRPr lang="zh-CN" altLang="en-US" dirty="0"/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1404BABB-2C0B-B6AE-6654-B6C837492711}"/>
                </a:ext>
              </a:extLst>
            </p:cNvPr>
            <p:cNvSpPr txBox="1"/>
            <p:nvPr/>
          </p:nvSpPr>
          <p:spPr>
            <a:xfrm>
              <a:off x="3791540" y="1156959"/>
              <a:ext cx="241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C</a:t>
              </a:r>
              <a:endParaRPr lang="zh-CN" altLang="en-US" dirty="0"/>
            </a:p>
          </p:txBody>
        </p:sp>
      </p:grpSp>
      <p:sp>
        <p:nvSpPr>
          <p:cNvPr id="10" name="灯片编号占位符 9">
            <a:extLst>
              <a:ext uri="{FF2B5EF4-FFF2-40B4-BE49-F238E27FC236}">
                <a16:creationId xmlns:a16="http://schemas.microsoft.com/office/drawing/2014/main" id="{5B5ADAF6-B542-4E73-EBD9-A39966621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68156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1A88B65-C332-4058-633E-BBBA1D7F829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276" y="2628005"/>
            <a:ext cx="4118929" cy="329382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8775E49-6F7B-0367-E3DE-21FBA00091B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6230" y="2628005"/>
            <a:ext cx="4118929" cy="329382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A099615-EDB5-0B81-7674-16A2293DCC8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5939" y="2726593"/>
            <a:ext cx="3994047" cy="3195236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6A46A679-F338-3B3D-FDC6-503F24633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Dose monitor: PARTER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2ADA9C1-9297-B96A-B883-323E5AE51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72612"/>
          </a:xfrm>
        </p:spPr>
        <p:txBody>
          <a:bodyPr/>
          <a:lstStyle/>
          <a:p>
            <a:r>
              <a:rPr lang="en-US" altLang="zh-CN" dirty="0"/>
              <a:t>Good current linearity between monitors</a:t>
            </a:r>
          </a:p>
          <a:p>
            <a:r>
              <a:rPr lang="en-US" altLang="zh-CN" dirty="0"/>
              <a:t>Significant radiation damage for CeBr3 (~5% for ST401) </a:t>
            </a:r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1FD77B2-BED7-8816-FAC9-59C8BDAE1174}"/>
              </a:ext>
            </a:extLst>
          </p:cNvPr>
          <p:cNvSpPr txBox="1"/>
          <p:nvPr/>
        </p:nvSpPr>
        <p:spPr>
          <a:xfrm>
            <a:off x="838200" y="3615951"/>
            <a:ext cx="1972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diamond vs. FCT</a:t>
            </a:r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39BFA1B-4B9F-CB75-B655-49F773540AE2}"/>
              </a:ext>
            </a:extLst>
          </p:cNvPr>
          <p:cNvSpPr txBox="1"/>
          <p:nvPr/>
        </p:nvSpPr>
        <p:spPr>
          <a:xfrm>
            <a:off x="4781154" y="3615951"/>
            <a:ext cx="1972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scintillator vs. FCT</a:t>
            </a:r>
            <a:endParaRPr lang="zh-CN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8655292-4D2E-F81B-82B9-EA9BDD890A34}"/>
              </a:ext>
            </a:extLst>
          </p:cNvPr>
          <p:cNvSpPr/>
          <p:nvPr/>
        </p:nvSpPr>
        <p:spPr>
          <a:xfrm rot="19564028">
            <a:off x="1264023" y="3598154"/>
            <a:ext cx="570441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8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unpublished data</a:t>
            </a:r>
            <a:endParaRPr lang="zh-CN" altLang="en-US" sz="28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DF16EAA-22EF-32C7-31FB-46DACD0AE5B9}"/>
              </a:ext>
            </a:extLst>
          </p:cNvPr>
          <p:cNvSpPr/>
          <p:nvPr/>
        </p:nvSpPr>
        <p:spPr>
          <a:xfrm rot="19564028">
            <a:off x="5252953" y="4366626"/>
            <a:ext cx="570441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8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unpublished data</a:t>
            </a:r>
            <a:endParaRPr lang="zh-CN" altLang="en-US" sz="28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01AC0824-AE00-A94F-C875-26A2C479E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6715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9ED06B0-EE22-EEFD-8975-938EDE0636C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4128" y="3190492"/>
            <a:ext cx="4685522" cy="3514142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7A46C591-338E-2B5F-79B9-E5A5A5ECB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Dosimeter: Farmer type IC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C87E25D-D762-2112-25CE-A0003DD8A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7960"/>
            <a:ext cx="10515600" cy="1664024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dirty="0"/>
              <a:t>Reference class relative dosimeter in clinical radiotherapy</a:t>
            </a:r>
          </a:p>
          <a:p>
            <a:r>
              <a:rPr lang="en-US" altLang="zh-CN" dirty="0"/>
              <a:t>Similar FLASH saturation with PPIC: smaller gap better</a:t>
            </a:r>
          </a:p>
          <a:p>
            <a:r>
              <a:rPr lang="en-US" altLang="zh-CN" dirty="0"/>
              <a:t>Depend on pulse mode: CW @ CTFEL means less ion density in ion collection time so higher collection efficiency</a:t>
            </a:r>
            <a:endParaRPr lang="zh-CN" alt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099345D-92DC-8A29-6CB5-2C0A653132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64286" y="3489649"/>
            <a:ext cx="3195536" cy="2157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ome: emlix GmbH">
            <a:extLst>
              <a:ext uri="{FF2B5EF4-FFF2-40B4-BE49-F238E27FC236}">
                <a16:creationId xmlns:a16="http://schemas.microsoft.com/office/drawing/2014/main" id="{21A36506-B368-D90E-BD3E-4B1F40EF91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11109" y="5150945"/>
            <a:ext cx="2809406" cy="134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2FBE1CA7-6B40-281A-BCD6-1D83A6AFA630}"/>
              </a:ext>
            </a:extLst>
          </p:cNvPr>
          <p:cNvSpPr txBox="1"/>
          <p:nvPr/>
        </p:nvSpPr>
        <p:spPr>
          <a:xfrm>
            <a:off x="6541355" y="4187050"/>
            <a:ext cx="3191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PTW 31022 1.15mm gap</a:t>
            </a:r>
          </a:p>
          <a:p>
            <a:r>
              <a:rPr lang="en-US" altLang="zh-CN" dirty="0"/>
              <a:t>CW mode at CTFEL</a:t>
            </a:r>
          </a:p>
          <a:p>
            <a:r>
              <a:rPr lang="en-US" altLang="zh-CN" dirty="0"/>
              <a:t>saturation &lt; 0.5% in 1000 </a:t>
            </a:r>
            <a:r>
              <a:rPr lang="en-US" altLang="zh-CN" dirty="0" err="1"/>
              <a:t>Gy</a:t>
            </a:r>
            <a:r>
              <a:rPr lang="en-US" altLang="zh-CN" dirty="0"/>
              <a:t>/s </a:t>
            </a:r>
            <a:endParaRPr lang="zh-CN" altLang="en-US" dirty="0"/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9053C877-F8BB-1A6B-D100-1C9CB8FF6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3060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E83D8D-CEE6-2F91-4802-BB0024A79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Dosimeter: PARTER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B92B09B-1C7D-9D81-F13F-07AD0A0E6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Passive: EBT3 film, dose distribution measurement</a:t>
            </a:r>
          </a:p>
          <a:p>
            <a:r>
              <a:rPr lang="en-US" altLang="zh-CN" dirty="0"/>
              <a:t>Active: PTW 31022 IC &amp; UNIDOS electrometer, precisely point dose measurement.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C96B09C-232E-3985-C750-A953127CFA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522" y="3361060"/>
            <a:ext cx="2960414" cy="265366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D7435F2-B67A-7CC1-C6A4-321B8F4B9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634" y="3140917"/>
            <a:ext cx="5716432" cy="309394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8E0A279-E037-02D3-7151-AC6BD8A9F8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704812" y="3434033"/>
            <a:ext cx="2950840" cy="2210535"/>
          </a:xfrm>
          <a:prstGeom prst="rect">
            <a:avLst/>
          </a:prstGeom>
        </p:spPr>
      </p:pic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D076410-6DCD-A169-B8E4-F34A5B535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0680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3F2B88-A917-C76C-52FA-17A8B34E7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Outline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E693B55-72C5-8403-2090-DDDF7A6AE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Introduction: X-FLASH and PARTER</a:t>
            </a:r>
          </a:p>
          <a:p>
            <a:r>
              <a:rPr lang="en-US" altLang="zh-CN" dirty="0"/>
              <a:t>Metrological challenge in FLASH&amp;PARTER</a:t>
            </a:r>
          </a:p>
          <a:p>
            <a:r>
              <a:rPr lang="en-US" altLang="zh-CN" dirty="0"/>
              <a:t>Dose monitor for X-FLASH</a:t>
            </a:r>
          </a:p>
          <a:p>
            <a:r>
              <a:rPr lang="en-US" altLang="zh-CN" dirty="0"/>
              <a:t>Dosimeter for X-FLASH</a:t>
            </a:r>
          </a:p>
          <a:p>
            <a:r>
              <a:rPr lang="en-US" altLang="zh-CN" dirty="0"/>
              <a:t>Preclinical experiments</a:t>
            </a:r>
          </a:p>
          <a:p>
            <a:r>
              <a:rPr lang="en-US" altLang="zh-CN" dirty="0"/>
              <a:t>Conclusion 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CB3F4B4-3586-EE4A-D0C8-979E8D6D7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79270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72A127-2A2B-D618-0C03-BB6447C92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Dosimeter: PARTER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48121C5-CB3C-2FEB-EE55-38086584B11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485" y="1850096"/>
            <a:ext cx="5354331" cy="4015749"/>
          </a:xfrm>
          <a:prstGeom prst="rect">
            <a:avLst/>
          </a:prstGeom>
        </p:spPr>
      </p:pic>
      <p:pic>
        <p:nvPicPr>
          <p:cNvPr id="5" name="内容占位符 5">
            <a:extLst>
              <a:ext uri="{FF2B5EF4-FFF2-40B4-BE49-F238E27FC236}">
                <a16:creationId xmlns:a16="http://schemas.microsoft.com/office/drawing/2014/main" id="{9ED0D282-3CC8-7A02-C556-C639049738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9606" y="1850096"/>
            <a:ext cx="5354332" cy="4015749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C0BC7241-06CB-FC3D-6C03-15D1FEF072DE}"/>
              </a:ext>
            </a:extLst>
          </p:cNvPr>
          <p:cNvSpPr txBox="1"/>
          <p:nvPr/>
        </p:nvSpPr>
        <p:spPr>
          <a:xfrm>
            <a:off x="1847461" y="2911152"/>
            <a:ext cx="1287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PTW IC-diamond at different dose-rates</a:t>
            </a:r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1A743F7-BBB8-B188-F88B-15BF13D64D9D}"/>
              </a:ext>
            </a:extLst>
          </p:cNvPr>
          <p:cNvSpPr txBox="1"/>
          <p:nvPr/>
        </p:nvSpPr>
        <p:spPr>
          <a:xfrm>
            <a:off x="6749142" y="2842726"/>
            <a:ext cx="22517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PTW IC vs EBT3</a:t>
            </a:r>
          </a:p>
          <a:p>
            <a:r>
              <a:rPr lang="en-US" altLang="zh-CN" dirty="0"/>
              <a:t>Agreement </a:t>
            </a:r>
          </a:p>
          <a:p>
            <a:r>
              <a:rPr lang="en-US" altLang="zh-CN" dirty="0"/>
              <a:t>with different pulse width @ </a:t>
            </a:r>
          </a:p>
          <a:p>
            <a:r>
              <a:rPr lang="en-US" altLang="zh-CN" dirty="0"/>
              <a:t>160 </a:t>
            </a:r>
            <a:r>
              <a:rPr lang="en-US" altLang="zh-CN" dirty="0" err="1"/>
              <a:t>Gy</a:t>
            </a:r>
            <a:r>
              <a:rPr lang="en-US" altLang="zh-CN" dirty="0"/>
              <a:t>/s</a:t>
            </a:r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C8FB916-BCD8-ACBC-69E5-F4130AE24718}"/>
              </a:ext>
            </a:extLst>
          </p:cNvPr>
          <p:cNvSpPr txBox="1"/>
          <p:nvPr/>
        </p:nvSpPr>
        <p:spPr>
          <a:xfrm>
            <a:off x="6452543" y="5865845"/>
            <a:ext cx="4528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PTW diamond 60019 shows agreement with IC in 100-200 </a:t>
            </a:r>
            <a:r>
              <a:rPr lang="en-US" altLang="zh-CN" dirty="0" err="1"/>
              <a:t>Gy</a:t>
            </a:r>
            <a:r>
              <a:rPr lang="en-US" altLang="zh-CN" dirty="0"/>
              <a:t>/s FLASH @ CTFEL</a:t>
            </a:r>
            <a:endParaRPr lang="zh-CN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9A04C88-895B-BA28-BC31-8574B8AE819B}"/>
              </a:ext>
            </a:extLst>
          </p:cNvPr>
          <p:cNvSpPr/>
          <p:nvPr/>
        </p:nvSpPr>
        <p:spPr>
          <a:xfrm rot="19564028">
            <a:off x="945187" y="3749033"/>
            <a:ext cx="570441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8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unpublished data</a:t>
            </a:r>
            <a:endParaRPr lang="zh-CN" altLang="en-US" sz="28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640CF19-DDFC-D94F-A655-28928A69F59B}"/>
              </a:ext>
            </a:extLst>
          </p:cNvPr>
          <p:cNvSpPr/>
          <p:nvPr/>
        </p:nvSpPr>
        <p:spPr>
          <a:xfrm rot="19564028">
            <a:off x="6230967" y="4118181"/>
            <a:ext cx="570441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8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unpublished data</a:t>
            </a:r>
            <a:endParaRPr lang="zh-CN" altLang="en-US" sz="28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82F8D1B6-F57D-685E-9382-B8C815EAB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8770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3E784C-EAD5-6450-B064-7397FD058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Preclinical experiments: </a:t>
            </a:r>
            <a:endParaRPr lang="zh-CN" altLang="en-US" dirty="0"/>
          </a:p>
        </p:txBody>
      </p:sp>
      <p:pic>
        <p:nvPicPr>
          <p:cNvPr id="1026" name="Picture 2" descr="Investigation: Rat Dissection - Biology LibreTexts">
            <a:extLst>
              <a:ext uri="{FF2B5EF4-FFF2-40B4-BE49-F238E27FC236}">
                <a16:creationId xmlns:a16="http://schemas.microsoft.com/office/drawing/2014/main" id="{51D2F294-C6B3-E6C7-61E9-8CDE1C2BF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2965" y="1836084"/>
            <a:ext cx="3960466" cy="458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A9883175-68A0-76A9-C276-2AE50774D32C}"/>
              </a:ext>
            </a:extLst>
          </p:cNvPr>
          <p:cNvSpPr/>
          <p:nvPr/>
        </p:nvSpPr>
        <p:spPr>
          <a:xfrm>
            <a:off x="4970352" y="3576119"/>
            <a:ext cx="1125648" cy="778598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B2EF38F-7489-91A6-8013-60233C6A1E27}"/>
              </a:ext>
            </a:extLst>
          </p:cNvPr>
          <p:cNvSpPr/>
          <p:nvPr/>
        </p:nvSpPr>
        <p:spPr>
          <a:xfrm>
            <a:off x="4970352" y="4969135"/>
            <a:ext cx="816322" cy="66212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A2D1A5C-F995-BF53-62B3-66329BF2FBB8}"/>
              </a:ext>
            </a:extLst>
          </p:cNvPr>
          <p:cNvSpPr/>
          <p:nvPr/>
        </p:nvSpPr>
        <p:spPr>
          <a:xfrm>
            <a:off x="5107663" y="2011173"/>
            <a:ext cx="1000408" cy="587866"/>
          </a:xfrm>
          <a:prstGeom prst="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46877FF-52D1-855D-C2C7-25F5522C10EC}"/>
              </a:ext>
            </a:extLst>
          </p:cNvPr>
          <p:cNvSpPr/>
          <p:nvPr/>
        </p:nvSpPr>
        <p:spPr>
          <a:xfrm>
            <a:off x="4607459" y="4372756"/>
            <a:ext cx="1000408" cy="58786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D071AFB-5A2D-EA79-C727-4AA2901B57EF}"/>
              </a:ext>
            </a:extLst>
          </p:cNvPr>
          <p:cNvSpPr txBox="1"/>
          <p:nvPr/>
        </p:nvSpPr>
        <p:spPr>
          <a:xfrm>
            <a:off x="2147" y="1868049"/>
            <a:ext cx="3744904" cy="25853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b="1" dirty="0">
                <a:latin typeface="+mn-ea"/>
              </a:rPr>
              <a:t>FLASH effect: Whole-lung</a:t>
            </a:r>
          </a:p>
          <a:p>
            <a:r>
              <a:rPr lang="en-US" altLang="zh-CN" b="1" u="sng" dirty="0">
                <a:latin typeface="+mn-ea"/>
              </a:rPr>
              <a:t>F. Gao et al. </a:t>
            </a:r>
            <a:r>
              <a:rPr lang="en-US" altLang="zh-CN" b="1" u="sng" dirty="0" err="1">
                <a:latin typeface="+mn-ea"/>
              </a:rPr>
              <a:t>Radiother</a:t>
            </a:r>
            <a:r>
              <a:rPr lang="en-US" altLang="zh-CN" b="1" u="sng" dirty="0">
                <a:latin typeface="+mn-ea"/>
              </a:rPr>
              <a:t> Oncol,2022</a:t>
            </a:r>
          </a:p>
          <a:p>
            <a:r>
              <a:rPr lang="en-US" altLang="zh-CN" b="1" dirty="0">
                <a:latin typeface="+mn-ea"/>
              </a:rPr>
              <a:t>Tumor, tumor cells, oxygen depletion hypothesis dose fractionation tumor volume xenografted lung tumor</a:t>
            </a:r>
          </a:p>
          <a:p>
            <a:r>
              <a:rPr lang="en-US" altLang="zh-CN" b="1" u="sng" dirty="0">
                <a:latin typeface="+mn-ea"/>
              </a:rPr>
              <a:t>Y. Dai, et al. International Journal of Radiation Biology, DOI: 10.1080/09553002.2023.2194403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BC52E6D-E4E7-80D9-84F5-BD4B1A14BC1A}"/>
              </a:ext>
            </a:extLst>
          </p:cNvPr>
          <p:cNvSpPr txBox="1"/>
          <p:nvPr/>
        </p:nvSpPr>
        <p:spPr>
          <a:xfrm>
            <a:off x="88647" y="5011816"/>
            <a:ext cx="357234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b="1" dirty="0">
                <a:latin typeface="+mn-ea"/>
              </a:rPr>
              <a:t>FLASH effect: radiation enteritis and immunological effect</a:t>
            </a:r>
          </a:p>
          <a:p>
            <a:r>
              <a:rPr lang="en-US" altLang="zh-CN" b="1" u="sng" dirty="0">
                <a:latin typeface="+mn-ea"/>
              </a:rPr>
              <a:t>X. Shi et al. PNAS, 2022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E2A659A-9ABB-AD07-8781-CB8031C8075D}"/>
              </a:ext>
            </a:extLst>
          </p:cNvPr>
          <p:cNvSpPr/>
          <p:nvPr/>
        </p:nvSpPr>
        <p:spPr>
          <a:xfrm>
            <a:off x="5107663" y="4694883"/>
            <a:ext cx="1251857" cy="77859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FCAF3F6-FEF0-FE64-96FF-F760829D54ED}"/>
              </a:ext>
            </a:extLst>
          </p:cNvPr>
          <p:cNvSpPr txBox="1"/>
          <p:nvPr/>
        </p:nvSpPr>
        <p:spPr>
          <a:xfrm>
            <a:off x="7331372" y="2176700"/>
            <a:ext cx="4948803" cy="45243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b="1" i="0" dirty="0">
                <a:solidFill>
                  <a:srgbClr val="101214"/>
                </a:solidFill>
                <a:effectLst/>
                <a:latin typeface="+mn-ea"/>
              </a:rPr>
              <a:t>Tumor, CD8 + T cell, immune responses and reduce radiation-induced damage in the spleen and intestine;</a:t>
            </a:r>
          </a:p>
          <a:p>
            <a:r>
              <a:rPr lang="en-US" altLang="zh-CN" b="1" u="sng" dirty="0">
                <a:latin typeface="+mn-ea"/>
              </a:rPr>
              <a:t>H. Zhu, Clinical and Translational Radiation Oncology 38 (2023) 138–146</a:t>
            </a:r>
          </a:p>
          <a:p>
            <a:r>
              <a:rPr lang="en-US" altLang="zh-CN" b="1" dirty="0">
                <a:latin typeface="+mn-ea"/>
              </a:rPr>
              <a:t>intestinal damage, the inflammatory blood cell counts and pro-inflammatory cytokine concentrations, inflammatory blood cells and diminished pro-inflammatory cytokine at the late stage. reactive oxygen species (ROS) signal,</a:t>
            </a:r>
          </a:p>
          <a:p>
            <a:r>
              <a:rPr lang="en-US" altLang="zh-CN" b="1" u="sng" dirty="0">
                <a:latin typeface="+mn-ea"/>
              </a:rPr>
              <a:t>H. Zhu, Med Phys. 2022;1–11.</a:t>
            </a:r>
          </a:p>
          <a:p>
            <a:r>
              <a:rPr lang="en-US" altLang="zh-CN" b="1" u="sng" dirty="0">
                <a:latin typeface="+mn-ea"/>
              </a:rPr>
              <a:t>H. Zhu, et al. International Journal of Radiation Oncology*Biology*Physics, 2022</a:t>
            </a:r>
          </a:p>
          <a:p>
            <a:r>
              <a:rPr lang="en-US" altLang="zh-CN" b="1" u="sng" dirty="0">
                <a:latin typeface="+mn-ea"/>
              </a:rPr>
              <a:t>H. Zhu, et al. International Journal of Radiation Oncology*Biology*Physics, 2021</a:t>
            </a:r>
          </a:p>
        </p:txBody>
      </p: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F11E0F3C-5EA2-DD9A-ABA4-EFC5D546B955}"/>
              </a:ext>
            </a:extLst>
          </p:cNvPr>
          <p:cNvCxnSpPr/>
          <p:nvPr/>
        </p:nvCxnSpPr>
        <p:spPr>
          <a:xfrm flipH="1">
            <a:off x="6405328" y="4246075"/>
            <a:ext cx="926044" cy="44880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1E4CDF97-4E8B-8629-98E3-482912803939}"/>
              </a:ext>
            </a:extLst>
          </p:cNvPr>
          <p:cNvCxnSpPr>
            <a:cxnSpLocks/>
            <a:stCxn id="10" idx="3"/>
            <a:endCxn id="5" idx="1"/>
          </p:cNvCxnSpPr>
          <p:nvPr/>
        </p:nvCxnSpPr>
        <p:spPr>
          <a:xfrm flipV="1">
            <a:off x="3660995" y="5300195"/>
            <a:ext cx="1309357" cy="17328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4A451D1F-B6AD-F1FE-5099-FC73CA213839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3747051" y="3160711"/>
            <a:ext cx="1223301" cy="49950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A6D88A5F-51CE-362F-9CF0-80E0FDD9E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36873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3770C0-8AA4-EC32-959F-86229433C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Conclusion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34A06A-70CD-5769-0FAC-CB35F7DF6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68754" cy="4351338"/>
          </a:xfrm>
        </p:spPr>
        <p:txBody>
          <a:bodyPr>
            <a:normAutofit/>
          </a:bodyPr>
          <a:lstStyle/>
          <a:p>
            <a:r>
              <a:rPr lang="en-US" altLang="zh-CN" sz="2400" dirty="0"/>
              <a:t>A 3</a:t>
            </a:r>
            <a:r>
              <a:rPr lang="en-US" altLang="zh-CN" sz="2400" baseline="30000" dirty="0"/>
              <a:t>rd</a:t>
            </a:r>
            <a:r>
              <a:rPr lang="en-US" altLang="zh-CN" sz="2400" dirty="0"/>
              <a:t> technical revolution of radiotherapy being promoted by FLASH effect;</a:t>
            </a:r>
          </a:p>
          <a:p>
            <a:r>
              <a:rPr lang="en-US" altLang="zh-CN" sz="2400" dirty="0"/>
              <a:t>MVs X-rays can trigger FLASH effect, has hopeful clinical advantages;</a:t>
            </a:r>
          </a:p>
          <a:p>
            <a:r>
              <a:rPr lang="en-US" altLang="zh-CN" sz="2400" dirty="0"/>
              <a:t>Metrological method in CONV-RT fails in FLASH-RT, to be rebuilt;</a:t>
            </a:r>
          </a:p>
          <a:p>
            <a:r>
              <a:rPr lang="en-US" altLang="zh-CN" sz="2400" dirty="0"/>
              <a:t>Some preliminary methods for FLASH electron appear in </a:t>
            </a:r>
            <a:r>
              <a:rPr lang="en-US" altLang="zh-CN" sz="2400" dirty="0" err="1"/>
              <a:t>UHDpulse</a:t>
            </a:r>
            <a:r>
              <a:rPr lang="en-US" altLang="zh-CN" sz="2400" dirty="0"/>
              <a:t> ;</a:t>
            </a:r>
          </a:p>
          <a:p>
            <a:r>
              <a:rPr lang="en-US" altLang="zh-CN" sz="2400" dirty="0"/>
              <a:t>Dose measuring method for FLASH X-rays is been studied on PARTER;</a:t>
            </a:r>
          </a:p>
          <a:p>
            <a:r>
              <a:rPr lang="en-US" altLang="zh-CN" sz="2400" dirty="0"/>
              <a:t>Diamond/FCT (Scintillator/PPIC) provide reliable beam monitoring;</a:t>
            </a:r>
          </a:p>
          <a:p>
            <a:r>
              <a:rPr lang="en-US" altLang="zh-CN" sz="2400" dirty="0"/>
              <a:t>PTW small gap IC (diamond) and EBT3 provide traceable dosimetry;</a:t>
            </a:r>
          </a:p>
          <a:p>
            <a:r>
              <a:rPr lang="en-US" altLang="zh-CN" sz="2400" dirty="0"/>
              <a:t>Detector performances are highly depend on pulse structures and dose-rates;</a:t>
            </a:r>
          </a:p>
          <a:p>
            <a:r>
              <a:rPr lang="en-US" altLang="zh-CN" sz="2400" dirty="0"/>
              <a:t>The monitor &amp; dosimeter will be updated as accelerator improving; </a:t>
            </a:r>
          </a:p>
          <a:p>
            <a:endParaRPr lang="zh-CN" altLang="en-US" sz="2400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72F497C-B9CF-EA18-BB47-541955199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41869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22B1A1-B838-5F74-4374-B4241BFB3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7E9BD06-A820-3830-757E-503C8B92E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33BFF86-6200-BFBF-4B43-D35E22B01BE9}"/>
              </a:ext>
            </a:extLst>
          </p:cNvPr>
          <p:cNvSpPr/>
          <p:nvPr/>
        </p:nvSpPr>
        <p:spPr>
          <a:xfrm>
            <a:off x="3847630" y="2967335"/>
            <a:ext cx="44967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THANK YOU !</a:t>
            </a:r>
            <a:endParaRPr lang="zh-CN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5EC7B5A-5B8A-7569-9A53-05029C3F6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838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DB29956-9F0E-1E54-D05A-DCF4B0485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817" y="5124842"/>
            <a:ext cx="2520531" cy="1719349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6C6BD8D1-73F0-E73E-A61D-E06B0060E8E9}"/>
              </a:ext>
            </a:extLst>
          </p:cNvPr>
          <p:cNvGrpSpPr/>
          <p:nvPr/>
        </p:nvGrpSpPr>
        <p:grpSpPr>
          <a:xfrm>
            <a:off x="3980929" y="4802156"/>
            <a:ext cx="3476021" cy="1974770"/>
            <a:chOff x="3844019" y="2597970"/>
            <a:chExt cx="4202365" cy="2648734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B8536ABD-D857-5984-C75F-9619AC8E4E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6507" t="29851" r="30286" b="48403"/>
            <a:stretch/>
          </p:blipFill>
          <p:spPr>
            <a:xfrm>
              <a:off x="3844019" y="2597970"/>
              <a:ext cx="4202365" cy="2648734"/>
            </a:xfrm>
            <a:prstGeom prst="rect">
              <a:avLst/>
            </a:prstGeom>
          </p:spPr>
        </p:pic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1DBB9915-EF3F-5BBF-BF09-C80E99C84B41}"/>
                </a:ext>
              </a:extLst>
            </p:cNvPr>
            <p:cNvSpPr/>
            <p:nvPr/>
          </p:nvSpPr>
          <p:spPr>
            <a:xfrm>
              <a:off x="4065973" y="3359866"/>
              <a:ext cx="3852909" cy="1886838"/>
            </a:xfrm>
            <a:prstGeom prst="rect">
              <a:avLst/>
            </a:prstGeom>
            <a:noFill/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>
            <a:extLst>
              <a:ext uri="{FF2B5EF4-FFF2-40B4-BE49-F238E27FC236}">
                <a16:creationId xmlns:a16="http://schemas.microsoft.com/office/drawing/2014/main" id="{F1A33DB4-57C6-DE58-9B97-E8E74E96D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Introduction: FLASH-RT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205A5DF-9DAE-9759-95DB-F40162335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555" y="1690688"/>
            <a:ext cx="10515600" cy="4351338"/>
          </a:xfrm>
        </p:spPr>
        <p:txBody>
          <a:bodyPr>
            <a:normAutofit/>
          </a:bodyPr>
          <a:lstStyle/>
          <a:p>
            <a:r>
              <a:rPr lang="en-US" altLang="zh-CN" sz="2400" dirty="0"/>
              <a:t>FLASH radiotherapy: ultrahigh dose-rate radiation (&gt;40 </a:t>
            </a:r>
            <a:r>
              <a:rPr lang="en-US" altLang="zh-CN" sz="2400" dirty="0" err="1"/>
              <a:t>Gy</a:t>
            </a:r>
            <a:r>
              <a:rPr lang="en-US" altLang="zh-CN" sz="2400" dirty="0"/>
              <a:t>/s) enables tumor control to be maintained while reducing toxicity to surrounding non-malignant tissues.</a:t>
            </a:r>
          </a:p>
          <a:p>
            <a:r>
              <a:rPr lang="en-US" altLang="zh-CN" sz="2400" dirty="0"/>
              <a:t>Hottest spot in radiotherapy research.</a:t>
            </a:r>
            <a:endParaRPr lang="zh-CN" altLang="en-US" sz="2400" dirty="0"/>
          </a:p>
        </p:txBody>
      </p:sp>
      <p:graphicFrame>
        <p:nvGraphicFramePr>
          <p:cNvPr id="7" name="图示 6">
            <a:extLst>
              <a:ext uri="{FF2B5EF4-FFF2-40B4-BE49-F238E27FC236}">
                <a16:creationId xmlns:a16="http://schemas.microsoft.com/office/drawing/2014/main" id="{2B211A4E-B172-1F9B-C7A0-857C3F792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5169687"/>
              </p:ext>
            </p:extLst>
          </p:nvPr>
        </p:nvGraphicFramePr>
        <p:xfrm>
          <a:off x="-117362" y="3091553"/>
          <a:ext cx="7803420" cy="2424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图片 3">
            <a:extLst>
              <a:ext uri="{FF2B5EF4-FFF2-40B4-BE49-F238E27FC236}">
                <a16:creationId xmlns:a16="http://schemas.microsoft.com/office/drawing/2014/main" id="{89DD97BD-42F7-A53E-8588-5916792A99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86058" y="3436099"/>
            <a:ext cx="3568150" cy="25484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683F053-E8F8-853C-7ADC-699A6E629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9598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DFE2A0-65B8-A46E-9DFF-E1A6CA849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FLASH radiation: electron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6A1694-720C-9366-5B62-823A999AC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40463"/>
            <a:ext cx="2909888" cy="206381"/>
          </a:xfrm>
        </p:spPr>
        <p:txBody>
          <a:bodyPr/>
          <a:lstStyle/>
          <a:p>
            <a:fld id="{5DD3DB80-B894-403A-B48E-6FDC1A72010E}" type="slidenum">
              <a:rPr lang="zh-CN" altLang="en-US" smtClean="0"/>
              <a:pPr/>
              <a:t>4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BBF973E-1C14-D369-2662-B35A147CCB0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9091" y="1652515"/>
            <a:ext cx="2177835" cy="14801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0F0B6AF-6419-770A-0C1C-A6D9B7EF6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214" y="1574522"/>
            <a:ext cx="2919527" cy="1794651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43A5A3A6-81D4-3589-6CB4-F91E397D07B0}"/>
              </a:ext>
            </a:extLst>
          </p:cNvPr>
          <p:cNvSpPr txBox="1"/>
          <p:nvPr/>
        </p:nvSpPr>
        <p:spPr>
          <a:xfrm>
            <a:off x="827954" y="3415613"/>
            <a:ext cx="3589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/>
              <a:t>Institut</a:t>
            </a:r>
            <a:r>
              <a:rPr lang="en-US" altLang="zh-CN" dirty="0"/>
              <a:t>-curie: </a:t>
            </a:r>
            <a:r>
              <a:rPr lang="en-US" altLang="zh-CN" dirty="0" err="1"/>
              <a:t>Kinetron</a:t>
            </a:r>
            <a:r>
              <a:rPr lang="en-US" altLang="zh-CN" dirty="0"/>
              <a:t> 4.5 MeV 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9C1E4CB-DEA7-C099-6300-4F2D6CC34C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926" y="1766807"/>
            <a:ext cx="2287975" cy="128003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65E3D6F4-6C01-B885-68C1-B58EE004F321}"/>
              </a:ext>
            </a:extLst>
          </p:cNvPr>
          <p:cNvSpPr txBox="1"/>
          <p:nvPr/>
        </p:nvSpPr>
        <p:spPr>
          <a:xfrm>
            <a:off x="4921218" y="3283616"/>
            <a:ext cx="32479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200" i="0" u="none" strike="noStrike" baseline="0" dirty="0">
                <a:latin typeface="TimesNewRoman,Bold"/>
              </a:rPr>
              <a:t>*</a:t>
            </a:r>
            <a:r>
              <a:rPr lang="en-US" altLang="zh-CN" sz="1200" i="0" u="none" strike="noStrike" baseline="0" dirty="0">
                <a:latin typeface="TimesNewRoman,Bold"/>
              </a:rPr>
              <a:t>FLASH RADIATION THERAPY: ACCELERATOR ASPECTS</a:t>
            </a:r>
            <a:r>
              <a:rPr lang="zh-CN" altLang="en-US" sz="1200" i="0" u="none" strike="noStrike" baseline="0" dirty="0">
                <a:latin typeface="TimesNewRoman,Bold"/>
              </a:rPr>
              <a:t>，</a:t>
            </a:r>
            <a:r>
              <a:rPr lang="en-US" altLang="zh-CN" sz="1200" i="0" u="none" strike="noStrike" baseline="0" dirty="0">
                <a:latin typeface="TimesNewRoman,Bold"/>
              </a:rPr>
              <a:t>IPAC2020</a:t>
            </a:r>
            <a:endParaRPr lang="zh-CN" altLang="en-US" sz="120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FF2A66F-824F-ADED-0F73-7E1AD76A1353}"/>
              </a:ext>
            </a:extLst>
          </p:cNvPr>
          <p:cNvSpPr txBox="1"/>
          <p:nvPr/>
        </p:nvSpPr>
        <p:spPr>
          <a:xfrm>
            <a:off x="8504901" y="1545197"/>
            <a:ext cx="38017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Electron: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Currently main FLASH radiation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High dose deposition efficiency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Easy to achieve FLASH condition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Shallow penetration depth and big scattering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Rarely in clinical practice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D5045AF-914D-D1E6-C093-2EEEAD7001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8780" y="3745281"/>
            <a:ext cx="2639719" cy="267667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B1D7A5B-70E9-45A4-B3DC-E48FF824FE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6086" y="3784945"/>
            <a:ext cx="2211293" cy="154039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C985F86-A46A-2338-938F-D336BC51B3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8750" y="5181951"/>
            <a:ext cx="2703338" cy="127716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0E1070A-0235-A07E-E799-746DD17DD6DA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6595" y="3727295"/>
            <a:ext cx="2909385" cy="2093239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73ECF072-1AFF-D5F9-6871-018F5725A2A0}"/>
              </a:ext>
            </a:extLst>
          </p:cNvPr>
          <p:cNvSpPr txBox="1"/>
          <p:nvPr/>
        </p:nvSpPr>
        <p:spPr>
          <a:xfrm>
            <a:off x="8883987" y="5908578"/>
            <a:ext cx="31790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800" b="0" i="0" u="none" strike="noStrike" baseline="0" dirty="0">
                <a:latin typeface="AdvGulliv-R"/>
              </a:rPr>
              <a:t>J. </a:t>
            </a:r>
            <a:r>
              <a:rPr lang="en-US" altLang="zh-CN" sz="800" b="0" i="0" u="none" strike="noStrike" baseline="0" dirty="0" err="1">
                <a:latin typeface="AdvGulliv-R"/>
              </a:rPr>
              <a:t>Bourhis</a:t>
            </a:r>
            <a:r>
              <a:rPr lang="en-US" altLang="zh-CN" sz="800" b="0" i="0" u="none" strike="noStrike" baseline="0" dirty="0">
                <a:latin typeface="AdvGulliv-R"/>
              </a:rPr>
              <a:t>, W. J. </a:t>
            </a:r>
            <a:r>
              <a:rPr lang="en-US" altLang="zh-CN" sz="800" b="0" i="0" u="none" strike="noStrike" baseline="0" dirty="0" err="1">
                <a:latin typeface="AdvGulliv-R"/>
              </a:rPr>
              <a:t>Sozzi</a:t>
            </a:r>
            <a:r>
              <a:rPr lang="en-US" altLang="zh-CN" sz="800" b="0" i="0" u="none" strike="noStrike" baseline="0" dirty="0">
                <a:latin typeface="AdvGulliv-R"/>
              </a:rPr>
              <a:t>, P. G. Jorge et al., Treatment of a first patient with FLASH-radiotherapy, Radiotherapy and Oncology</a:t>
            </a:r>
            <a:endParaRPr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C674D63-72BC-A6FF-7FEB-E36FBEB8C0BB}"/>
              </a:ext>
            </a:extLst>
          </p:cNvPr>
          <p:cNvSpPr txBox="1"/>
          <p:nvPr/>
        </p:nvSpPr>
        <p:spPr>
          <a:xfrm>
            <a:off x="4118780" y="6320618"/>
            <a:ext cx="60946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VozeninMC</a:t>
            </a:r>
            <a:r>
              <a:rPr lang="en-US" altLang="zh-CN" sz="120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et al. </a:t>
            </a:r>
            <a:r>
              <a:rPr lang="en-US" altLang="zh-CN" sz="120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ClinCancer</a:t>
            </a:r>
            <a:r>
              <a:rPr lang="en-US" altLang="zh-CN" sz="120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Res 2018</a:t>
            </a:r>
            <a:endParaRPr lang="zh-CN" altLang="en-US" sz="1200" dirty="0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8B68A3FA-7F2A-C17A-AC16-47965671B6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7011" y="3966134"/>
            <a:ext cx="3046754" cy="2594629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6B77377C-AC91-FDDF-427C-06C50D45B125}"/>
              </a:ext>
            </a:extLst>
          </p:cNvPr>
          <p:cNvSpPr txBox="1"/>
          <p:nvPr/>
        </p:nvSpPr>
        <p:spPr>
          <a:xfrm>
            <a:off x="887816" y="4134897"/>
            <a:ext cx="29759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err="1"/>
              <a:t>Oriatron</a:t>
            </a:r>
            <a:r>
              <a:rPr lang="en-US" altLang="zh-CN" sz="1600" dirty="0"/>
              <a:t> eRT6—5.6MeV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949584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3E7FBA0F-004F-6392-FDA7-624592F2A689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FLASH radiation: electron</a:t>
            </a:r>
            <a:endParaRPr lang="zh-CN" altLang="en-US" dirty="0"/>
          </a:p>
        </p:txBody>
      </p:sp>
      <p:sp>
        <p:nvSpPr>
          <p:cNvPr id="5" name="灯片编号占位符 3">
            <a:extLst>
              <a:ext uri="{FF2B5EF4-FFF2-40B4-BE49-F238E27FC236}">
                <a16:creationId xmlns:a16="http://schemas.microsoft.com/office/drawing/2014/main" id="{6D7E494D-8AEF-F604-9B70-B70CBA9C4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40463"/>
            <a:ext cx="2909888" cy="206381"/>
          </a:xfrm>
        </p:spPr>
        <p:txBody>
          <a:bodyPr/>
          <a:lstStyle/>
          <a:p>
            <a:fld id="{5DD3DB80-B894-403A-B48E-6FDC1A72010E}" type="slidenum">
              <a:rPr lang="zh-CN" altLang="en-US" smtClean="0"/>
              <a:pPr/>
              <a:t>5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68BD872-E668-73CC-4D75-51717627C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924" y="1781702"/>
            <a:ext cx="4466853" cy="391357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DFCE3DFA-7065-D51C-0E59-FF136198712A}"/>
              </a:ext>
            </a:extLst>
          </p:cNvPr>
          <p:cNvSpPr txBox="1"/>
          <p:nvPr/>
        </p:nvSpPr>
        <p:spPr>
          <a:xfrm>
            <a:off x="669924" y="5639462"/>
            <a:ext cx="4942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Stanford</a:t>
            </a:r>
            <a:r>
              <a:rPr lang="zh-CN" altLang="en-US" dirty="0"/>
              <a:t> </a:t>
            </a:r>
            <a:r>
              <a:rPr lang="en-US" altLang="zh-CN" dirty="0"/>
              <a:t>way</a:t>
            </a:r>
            <a:r>
              <a:rPr lang="zh-CN" altLang="en-US" dirty="0"/>
              <a:t>，</a:t>
            </a:r>
            <a:r>
              <a:rPr lang="en-US" altLang="zh-CN" dirty="0"/>
              <a:t>modify Varian</a:t>
            </a:r>
            <a:r>
              <a:rPr lang="zh-CN" altLang="en-US" dirty="0"/>
              <a:t> </a:t>
            </a:r>
            <a:r>
              <a:rPr lang="en-US" altLang="zh-CN" dirty="0"/>
              <a:t>LINAC</a:t>
            </a:r>
            <a:r>
              <a:rPr lang="zh-CN" altLang="en-US" dirty="0"/>
              <a:t>：</a:t>
            </a:r>
            <a:r>
              <a:rPr lang="en-US" altLang="zh-CN" dirty="0"/>
              <a:t>74 </a:t>
            </a:r>
            <a:r>
              <a:rPr lang="en-US" altLang="zh-CN" dirty="0" err="1"/>
              <a:t>Gy</a:t>
            </a:r>
            <a:r>
              <a:rPr lang="en-US" altLang="zh-CN" dirty="0"/>
              <a:t>/s (8E4 </a:t>
            </a:r>
            <a:r>
              <a:rPr lang="en-US" altLang="zh-CN" dirty="0" err="1"/>
              <a:t>Gy</a:t>
            </a:r>
            <a:r>
              <a:rPr lang="en-US" altLang="zh-CN" dirty="0"/>
              <a:t>/s), field</a:t>
            </a:r>
            <a:r>
              <a:rPr lang="zh-CN" altLang="en-US" dirty="0"/>
              <a:t> </a:t>
            </a:r>
            <a:r>
              <a:rPr lang="en-US" altLang="zh-CN" dirty="0"/>
              <a:t>size</a:t>
            </a:r>
            <a:r>
              <a:rPr lang="zh-CN" altLang="en-US" dirty="0"/>
              <a:t> </a:t>
            </a:r>
            <a:r>
              <a:rPr lang="en-US" altLang="zh-CN" dirty="0"/>
              <a:t>1cm</a:t>
            </a:r>
            <a:r>
              <a:rPr lang="zh-CN" altLang="en-US" dirty="0"/>
              <a:t>，</a:t>
            </a:r>
            <a:r>
              <a:rPr lang="en-US" altLang="zh-CN" dirty="0"/>
              <a:t>bad</a:t>
            </a:r>
            <a:r>
              <a:rPr lang="zh-CN" altLang="en-US" dirty="0"/>
              <a:t> </a:t>
            </a:r>
            <a:r>
              <a:rPr lang="en-US" altLang="zh-CN" dirty="0"/>
              <a:t>uniformity</a:t>
            </a:r>
            <a:r>
              <a:rPr lang="zh-CN" altLang="en-US" dirty="0"/>
              <a:t>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3C8DD53-E28D-6446-CDE7-F01CCFBBFE24}"/>
              </a:ext>
            </a:extLst>
          </p:cNvPr>
          <p:cNvSpPr txBox="1"/>
          <p:nvPr/>
        </p:nvSpPr>
        <p:spPr>
          <a:xfrm>
            <a:off x="1091979" y="6239095"/>
            <a:ext cx="3048699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50" b="0" i="0" dirty="0">
                <a:solidFill>
                  <a:srgbClr val="222222"/>
                </a:solidFill>
                <a:effectLst/>
                <a:latin typeface="PingFangSC-Regular"/>
              </a:rPr>
              <a:t>E </a:t>
            </a:r>
            <a:r>
              <a:rPr lang="en-US" altLang="zh-CN" sz="1050" b="0" i="0" dirty="0" err="1">
                <a:solidFill>
                  <a:srgbClr val="222222"/>
                </a:solidFill>
                <a:effectLst/>
                <a:latin typeface="PingFangSC-Regular"/>
              </a:rPr>
              <a:t>Schüler</a:t>
            </a:r>
            <a:r>
              <a:rPr lang="en-US" altLang="zh-CN" sz="1050" b="0" i="0" dirty="0">
                <a:solidFill>
                  <a:srgbClr val="222222"/>
                </a:solidFill>
                <a:effectLst/>
                <a:latin typeface="PingFangSC-Regular"/>
              </a:rPr>
              <a:t>, et al. </a:t>
            </a:r>
            <a:r>
              <a:rPr lang="en-US" altLang="zh-CN" sz="1050" b="0" i="1" dirty="0">
                <a:solidFill>
                  <a:srgbClr val="222222"/>
                </a:solidFill>
                <a:effectLst/>
                <a:latin typeface="PingFangSC-Regular"/>
              </a:rPr>
              <a:t>International Journal of Radiation Oncology, Biology, Physics</a:t>
            </a:r>
            <a:r>
              <a:rPr lang="en-US" altLang="zh-CN" sz="1050" b="0" i="0" dirty="0">
                <a:solidFill>
                  <a:srgbClr val="222222"/>
                </a:solidFill>
                <a:effectLst/>
                <a:latin typeface="PingFangSC-Regular"/>
              </a:rPr>
              <a:t> 97.1(2016):195-203.</a:t>
            </a:r>
            <a:endParaRPr lang="zh-CN" altLang="en-US" sz="105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F432178-9274-2019-7467-744121690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514" y="1660912"/>
            <a:ext cx="2915212" cy="391357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AF4FFE37-8FF0-536F-9197-992627CFED5F}"/>
              </a:ext>
            </a:extLst>
          </p:cNvPr>
          <p:cNvSpPr txBox="1"/>
          <p:nvPr/>
        </p:nvSpPr>
        <p:spPr>
          <a:xfrm>
            <a:off x="6135100" y="5603146"/>
            <a:ext cx="56129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Swidden</a:t>
            </a:r>
            <a:r>
              <a:rPr lang="zh-CN" altLang="en-US" dirty="0"/>
              <a:t> </a:t>
            </a:r>
            <a:r>
              <a:rPr lang="en-US" altLang="zh-CN" dirty="0"/>
              <a:t>Lund</a:t>
            </a:r>
            <a:r>
              <a:rPr lang="zh-CN" altLang="en-US" dirty="0"/>
              <a:t>，</a:t>
            </a:r>
            <a:r>
              <a:rPr lang="en-US" altLang="zh-CN" dirty="0"/>
              <a:t>modify</a:t>
            </a:r>
            <a:r>
              <a:rPr lang="zh-CN" altLang="en-US" dirty="0"/>
              <a:t> </a:t>
            </a:r>
            <a:r>
              <a:rPr lang="en-US" altLang="zh-CN" dirty="0"/>
              <a:t>Elekta</a:t>
            </a:r>
            <a:r>
              <a:rPr lang="zh-CN" altLang="en-US" dirty="0"/>
              <a:t> </a:t>
            </a:r>
            <a:r>
              <a:rPr lang="en-US" altLang="zh-CN" dirty="0"/>
              <a:t>LINAC</a:t>
            </a:r>
            <a:r>
              <a:rPr lang="zh-CN" altLang="en-US" dirty="0"/>
              <a:t>，</a:t>
            </a:r>
            <a:r>
              <a:rPr lang="en-US" altLang="zh-CN" dirty="0"/>
              <a:t>mean dose-rate 1000Gy/s</a:t>
            </a:r>
            <a:r>
              <a:rPr lang="zh-CN" altLang="en-US" dirty="0"/>
              <a:t>（</a:t>
            </a:r>
            <a:r>
              <a:rPr lang="en-US" altLang="zh-CN" dirty="0"/>
              <a:t>instantaneous</a:t>
            </a:r>
            <a:r>
              <a:rPr lang="zh-CN" altLang="en-US" dirty="0"/>
              <a:t>＞</a:t>
            </a:r>
            <a:r>
              <a:rPr lang="en-US" altLang="zh-CN" dirty="0"/>
              <a:t>1E5 </a:t>
            </a:r>
            <a:r>
              <a:rPr lang="en-US" altLang="zh-CN" dirty="0" err="1"/>
              <a:t>Gy</a:t>
            </a:r>
            <a:r>
              <a:rPr lang="en-US" altLang="zh-CN" dirty="0"/>
              <a:t>/s </a:t>
            </a:r>
            <a:r>
              <a:rPr lang="zh-CN" altLang="en-US" dirty="0"/>
              <a:t>）。</a:t>
            </a:r>
            <a:endParaRPr lang="en-US" altLang="zh-CN" dirty="0"/>
          </a:p>
          <a:p>
            <a:r>
              <a:rPr lang="en-US" altLang="zh-CN" dirty="0"/>
              <a:t>Dog FLASH treatment</a:t>
            </a:r>
            <a:endParaRPr lang="zh-CN" altLang="en-US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D60D083-B2AE-F6FC-0D72-825F06B9E779}"/>
              </a:ext>
            </a:extLst>
          </p:cNvPr>
          <p:cNvSpPr txBox="1"/>
          <p:nvPr/>
        </p:nvSpPr>
        <p:spPr>
          <a:xfrm>
            <a:off x="6095205" y="5197088"/>
            <a:ext cx="31269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0" i="0" dirty="0" err="1">
                <a:solidFill>
                  <a:schemeClr val="bg1"/>
                </a:solidFill>
                <a:effectLst/>
                <a:latin typeface="BlinkMacSystemFont"/>
              </a:rPr>
              <a:t>Konradsson</a:t>
            </a:r>
            <a:r>
              <a:rPr lang="en-US" altLang="zh-CN" sz="1400" b="0" i="0" dirty="0">
                <a:solidFill>
                  <a:schemeClr val="bg1"/>
                </a:solidFill>
                <a:effectLst/>
                <a:latin typeface="BlinkMacSystemFont"/>
              </a:rPr>
              <a:t> . Front Oncol. 2021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CF435B28-2797-D75E-C09B-CC060BDD4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07983" y="3267241"/>
            <a:ext cx="1446939" cy="1929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DBFEB659-3A08-0739-240E-D7B6986F2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22202" y="3884765"/>
            <a:ext cx="2525887" cy="166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212D13E-46B2-7876-4932-1E9AEDB6D5C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7658" y="1849205"/>
            <a:ext cx="2471074" cy="151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67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97759A2B-D779-D830-7073-533A80F19D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FLASH radiation: electron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48DDCEB-7136-73FB-032C-5AD7F96C7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084" y="2342219"/>
            <a:ext cx="5926185" cy="2188765"/>
          </a:xfrm>
          <a:prstGeom prst="rect">
            <a:avLst/>
          </a:prstGeom>
        </p:spPr>
      </p:pic>
      <p:sp>
        <p:nvSpPr>
          <p:cNvPr id="6" name="灯片编号占位符 3">
            <a:extLst>
              <a:ext uri="{FF2B5EF4-FFF2-40B4-BE49-F238E27FC236}">
                <a16:creationId xmlns:a16="http://schemas.microsoft.com/office/drawing/2014/main" id="{898F9459-C8DB-EAC3-FBBD-004E50263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40463"/>
            <a:ext cx="2909888" cy="206381"/>
          </a:xfrm>
        </p:spPr>
        <p:txBody>
          <a:bodyPr/>
          <a:lstStyle/>
          <a:p>
            <a:fld id="{5DD3DB80-B894-403A-B48E-6FDC1A72010E}" type="slidenum">
              <a:rPr lang="zh-CN" altLang="en-US" smtClean="0"/>
              <a:pPr/>
              <a:t>6</a:t>
            </a:fld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F8B13F0-41F9-6DB3-3209-A88ABB9AE4DD}"/>
              </a:ext>
            </a:extLst>
          </p:cNvPr>
          <p:cNvSpPr txBox="1"/>
          <p:nvPr/>
        </p:nvSpPr>
        <p:spPr>
          <a:xfrm>
            <a:off x="595731" y="1382802"/>
            <a:ext cx="1010022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/>
              <a:t>VHEE: Very High Energy Electron</a:t>
            </a:r>
          </a:p>
          <a:p>
            <a:r>
              <a:rPr lang="en-US" altLang="zh-CN" sz="2400" dirty="0"/>
              <a:t>55-200 MeV: Deep penetration with ultrahigh dose-rate</a:t>
            </a:r>
          </a:p>
          <a:p>
            <a:pPr algn="l"/>
            <a:r>
              <a:rPr lang="en-US" altLang="zh-CN" sz="2400" b="1" dirty="0"/>
              <a:t>CERN: </a:t>
            </a:r>
            <a:r>
              <a:rPr lang="en-US" altLang="zh-CN" sz="2400" b="1" i="0" u="none" strike="noStrike" baseline="0" dirty="0" err="1">
                <a:latin typeface="AdvOT77db9845"/>
              </a:rPr>
              <a:t>TeraHertz</a:t>
            </a:r>
            <a:r>
              <a:rPr lang="en-US" altLang="zh-CN" sz="2400" b="1" i="0" u="none" strike="noStrike" baseline="0" dirty="0">
                <a:latin typeface="AdvOT77db9845"/>
              </a:rPr>
              <a:t> </a:t>
            </a:r>
            <a:r>
              <a:rPr lang="en-US" altLang="zh-CN" sz="2400" b="1" i="0" u="none" strike="noStrike" baseline="0" dirty="0">
                <a:latin typeface="AdvOTb0c9bf5d"/>
              </a:rPr>
              <a:t>(</a:t>
            </a:r>
            <a:r>
              <a:rPr lang="en-US" altLang="zh-CN" sz="2400" b="1" i="0" u="none" strike="noStrike" baseline="0" dirty="0">
                <a:latin typeface="AdvOT77db9845"/>
              </a:rPr>
              <a:t>THz</a:t>
            </a:r>
            <a:r>
              <a:rPr lang="en-US" altLang="zh-CN" sz="2400" b="1" i="0" u="none" strike="noStrike" baseline="0" dirty="0">
                <a:latin typeface="AdvOTb0c9bf5d"/>
              </a:rPr>
              <a:t>) </a:t>
            </a:r>
            <a:r>
              <a:rPr lang="en-US" altLang="zh-CN" sz="2400" b="1" i="0" u="none" strike="noStrike" baseline="0" dirty="0">
                <a:latin typeface="AdvOT77db9845"/>
              </a:rPr>
              <a:t>test stand at the CERN Linear Electron </a:t>
            </a:r>
          </a:p>
          <a:p>
            <a:pPr algn="l"/>
            <a:r>
              <a:rPr lang="en-US" altLang="zh-CN" sz="2400" b="1" i="0" u="none" strike="noStrike" baseline="0" dirty="0">
                <a:latin typeface="AdvOT77db9845"/>
              </a:rPr>
              <a:t>Accelerator for Research </a:t>
            </a:r>
            <a:r>
              <a:rPr lang="en-US" altLang="zh-CN" sz="2400" b="1" i="0" u="none" strike="noStrike" baseline="0" dirty="0">
                <a:latin typeface="AdvOTb0c9bf5d"/>
              </a:rPr>
              <a:t>(</a:t>
            </a:r>
            <a:r>
              <a:rPr lang="en-US" altLang="zh-CN" sz="2400" b="1" i="0" u="none" strike="noStrike" baseline="0" dirty="0">
                <a:latin typeface="AdvOT77db9845"/>
              </a:rPr>
              <a:t>CLEAR</a:t>
            </a:r>
            <a:r>
              <a:rPr lang="en-US" altLang="zh-CN" sz="2400" b="1" i="0" u="none" strike="noStrike" baseline="0" dirty="0">
                <a:latin typeface="AdvOTb0c9bf5d"/>
              </a:rPr>
              <a:t>)</a:t>
            </a:r>
            <a:endParaRPr lang="en-US" altLang="zh-CN" sz="2400" b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zh-CN" sz="2400" dirty="0"/>
              <a:t>Pencil</a:t>
            </a:r>
            <a:r>
              <a:rPr lang="zh-CN" altLang="en-US" sz="2400" dirty="0"/>
              <a:t> </a:t>
            </a:r>
            <a:r>
              <a:rPr lang="en-US" altLang="zh-CN" sz="2400" dirty="0"/>
              <a:t>beam scanning so good resolution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High cost and big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No preclinical result published</a:t>
            </a:r>
          </a:p>
          <a:p>
            <a:pPr algn="l"/>
            <a:endParaRPr lang="zh-CN" altLang="en-US" sz="2400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DE21255-3B2E-F81C-B37C-5CC26738CB05}"/>
              </a:ext>
            </a:extLst>
          </p:cNvPr>
          <p:cNvSpPr txBox="1"/>
          <p:nvPr/>
        </p:nvSpPr>
        <p:spPr>
          <a:xfrm>
            <a:off x="694177" y="6103178"/>
            <a:ext cx="990334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100" dirty="0"/>
              <a:t>Poppinga, D., et al. (2020). "VHEE beam dosimetry at CERN Linear Electron Accelerator for Research under ultra-high dose rate conditions."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E6C0A27-6F5C-9C24-B2E7-02FD339AD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495" y="3976632"/>
            <a:ext cx="2715339" cy="204449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3283AC2-616A-9520-97F9-F0A5B9CC42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5661" y="4699816"/>
            <a:ext cx="5760608" cy="118201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0B1E11D-767E-F72A-662C-A8B706C3F67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8503" y="4680471"/>
            <a:ext cx="1692867" cy="135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912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373B9B-2FA2-A62C-F840-1375151B3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FLASH radiation: proton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918E83E-A5CE-423D-FA2C-7402AA213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109" y="1616896"/>
            <a:ext cx="10515600" cy="484024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/>
              <a:t>FLASH proton: high energy and high cost, fastest in clinical trial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80769C1-5616-44E2-D64B-64998BB36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917" y="2390279"/>
            <a:ext cx="2124350" cy="144880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271580-9A82-E20E-4867-E6DD40047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65" y="2499574"/>
            <a:ext cx="1463040" cy="140451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065DD87-6C32-A56E-248A-72BBD1F2AB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4499" y="2091373"/>
            <a:ext cx="3188847" cy="1806047"/>
          </a:xfrm>
          <a:prstGeom prst="rect">
            <a:avLst/>
          </a:prstGeom>
        </p:spPr>
      </p:pic>
      <p:pic>
        <p:nvPicPr>
          <p:cNvPr id="9" name="Picture 2" descr="ProBeam">
            <a:extLst>
              <a:ext uri="{FF2B5EF4-FFF2-40B4-BE49-F238E27FC236}">
                <a16:creationId xmlns:a16="http://schemas.microsoft.com/office/drawing/2014/main" id="{67009744-0855-5FA9-7791-86C93539D9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26511" y="2053643"/>
            <a:ext cx="1627289" cy="182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6B3124EF-A233-F34D-95A6-F80276E8739F}"/>
              </a:ext>
            </a:extLst>
          </p:cNvPr>
          <p:cNvSpPr txBox="1"/>
          <p:nvPr/>
        </p:nvSpPr>
        <p:spPr>
          <a:xfrm>
            <a:off x="869614" y="3893814"/>
            <a:ext cx="32479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200" i="0" u="none" strike="noStrike" baseline="0" dirty="0">
                <a:latin typeface="TimesNewRoman,Bold"/>
              </a:rPr>
              <a:t>*</a:t>
            </a:r>
            <a:r>
              <a:rPr lang="en-US" altLang="zh-CN" sz="1200" i="0" u="none" strike="noStrike" baseline="0" dirty="0">
                <a:latin typeface="TimesNewRoman,Bold"/>
              </a:rPr>
              <a:t>FLASH RADIATION THERAPY: ACCELERATOR ASPECTS</a:t>
            </a:r>
            <a:r>
              <a:rPr lang="zh-CN" altLang="en-US" sz="1200" i="0" u="none" strike="noStrike" baseline="0" dirty="0">
                <a:latin typeface="TimesNewRoman,Bold"/>
              </a:rPr>
              <a:t>，</a:t>
            </a:r>
            <a:r>
              <a:rPr lang="en-US" altLang="zh-CN" sz="1200" i="0" u="none" strike="noStrike" baseline="0" dirty="0">
                <a:latin typeface="TimesNewRoman,Bold"/>
              </a:rPr>
              <a:t>IPAC2020</a:t>
            </a:r>
            <a:endParaRPr lang="zh-CN" altLang="en-US" sz="1200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F81AE7A-AFFA-1C5D-9C32-EE9126DDE0CB}"/>
              </a:ext>
            </a:extLst>
          </p:cNvPr>
          <p:cNvSpPr txBox="1"/>
          <p:nvPr/>
        </p:nvSpPr>
        <p:spPr>
          <a:xfrm>
            <a:off x="6980845" y="6189899"/>
            <a:ext cx="4227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Varian</a:t>
            </a:r>
            <a:r>
              <a:rPr lang="zh-CN" altLang="en-US" dirty="0"/>
              <a:t> </a:t>
            </a:r>
            <a:r>
              <a:rPr lang="en-US" altLang="zh-CN" dirty="0"/>
              <a:t>proBEAM360, FAST-01,</a:t>
            </a:r>
            <a:r>
              <a:rPr lang="zh-CN" altLang="en-US" dirty="0"/>
              <a:t> </a:t>
            </a:r>
            <a:r>
              <a:rPr lang="en-US" altLang="zh-CN" dirty="0"/>
              <a:t>FASH-02</a:t>
            </a:r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07FA388-D3C3-C8D5-F2E4-D37E6EC0156E}"/>
              </a:ext>
            </a:extLst>
          </p:cNvPr>
          <p:cNvSpPr txBox="1"/>
          <p:nvPr/>
        </p:nvSpPr>
        <p:spPr>
          <a:xfrm>
            <a:off x="738132" y="2150884"/>
            <a:ext cx="3589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/>
              <a:t>Institut</a:t>
            </a:r>
            <a:r>
              <a:rPr lang="en-US" altLang="zh-CN" dirty="0"/>
              <a:t>-curie: proton cyclotrons </a:t>
            </a:r>
            <a:endParaRPr lang="zh-CN" altLang="en-US" dirty="0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61618A71-CEDA-1416-D8C7-4A54F8A37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65499" y="3567659"/>
            <a:ext cx="5095556" cy="258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8FDB3FA-E637-975B-B23D-F653542FEE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9026" y="4324244"/>
            <a:ext cx="2380121" cy="2050321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A7175A89-C153-42CE-02B6-5635A8FD6D81}"/>
              </a:ext>
            </a:extLst>
          </p:cNvPr>
          <p:cNvSpPr txBox="1"/>
          <p:nvPr/>
        </p:nvSpPr>
        <p:spPr>
          <a:xfrm>
            <a:off x="3677" y="6214290"/>
            <a:ext cx="25994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err="1"/>
              <a:t>Mevion</a:t>
            </a:r>
            <a:r>
              <a:rPr lang="en-US" altLang="zh-CN" sz="1100" dirty="0"/>
              <a:t> cyclotron, </a:t>
            </a:r>
          </a:p>
          <a:p>
            <a:r>
              <a:rPr lang="en-US" altLang="zh-CN" sz="1100" dirty="0"/>
              <a:t>Medical Physics, doi:10.1002/MP.14253</a:t>
            </a:r>
            <a:endParaRPr lang="zh-CN" altLang="en-US" sz="1100" dirty="0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C9F63ECE-8610-B1D9-9BD5-7EF0E1813E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48923" y="4410208"/>
            <a:ext cx="2930077" cy="1926001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5A7223B0-F9D0-1987-AD85-310320E172D5}"/>
              </a:ext>
            </a:extLst>
          </p:cNvPr>
          <p:cNvSpPr txBox="1"/>
          <p:nvPr/>
        </p:nvSpPr>
        <p:spPr>
          <a:xfrm>
            <a:off x="2739147" y="6292820"/>
            <a:ext cx="38228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000" dirty="0"/>
              <a:t>IBA Proteus Plus</a:t>
            </a:r>
            <a:endParaRPr lang="en-US" altLang="zh-CN" sz="1000" dirty="0"/>
          </a:p>
          <a:p>
            <a:r>
              <a:rPr lang="en-US" altLang="zh-CN" sz="1000" dirty="0"/>
              <a:t>Int J Radiation Oncol Biol Phys, Vol. 106, No. 2, pp. 440e448, 2020</a:t>
            </a:r>
            <a:endParaRPr lang="zh-CN" altLang="en-US" sz="1000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034442A-FDF6-6190-79E9-D4CECEA85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3369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285D55-367B-ECEE-86C4-4DDFE333C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FLASH radiation: photon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644DB80-7348-881F-1486-F9A5458CA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903" y="1330479"/>
            <a:ext cx="10515600" cy="4351338"/>
          </a:xfrm>
        </p:spPr>
        <p:txBody>
          <a:bodyPr>
            <a:normAutofit/>
          </a:bodyPr>
          <a:lstStyle/>
          <a:p>
            <a:r>
              <a:rPr lang="en-US" altLang="zh-CN" sz="2400" dirty="0"/>
              <a:t>The majority of radiation treatments using MVs X-ray</a:t>
            </a:r>
          </a:p>
          <a:p>
            <a:r>
              <a:rPr lang="en-US" altLang="zh-CN" sz="2400" dirty="0"/>
              <a:t>MVs FLASH X-rays need ultrahigh current LINAC</a:t>
            </a:r>
          </a:p>
          <a:p>
            <a:r>
              <a:rPr lang="en-US" altLang="zh-CN" sz="2400" dirty="0"/>
              <a:t>Many equipment are under developing, aiming at clinic.</a:t>
            </a:r>
            <a:endParaRPr lang="zh-CN" altLang="en-US" sz="2400" dirty="0"/>
          </a:p>
        </p:txBody>
      </p:sp>
      <p:pic>
        <p:nvPicPr>
          <p:cNvPr id="4" name="Picture 2" descr="Details are in the caption following the image">
            <a:extLst>
              <a:ext uri="{FF2B5EF4-FFF2-40B4-BE49-F238E27FC236}">
                <a16:creationId xmlns:a16="http://schemas.microsoft.com/office/drawing/2014/main" id="{86C33197-201A-5DD8-CA90-75C259EAE0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393"/>
          <a:stretch/>
        </p:blipFill>
        <p:spPr bwMode="auto">
          <a:xfrm>
            <a:off x="7246880" y="4859385"/>
            <a:ext cx="2776484" cy="169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06FFE19-4962-0BC7-3C7C-DD2EE7CC23D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1987" y="4749423"/>
            <a:ext cx="2743876" cy="188544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7377C79-7312-5163-ED2E-2B98B8D3616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9925" y="2670724"/>
            <a:ext cx="2590394" cy="191851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07C25B1-E0D7-8848-E3F1-1D8C254C986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9846" y="2670724"/>
            <a:ext cx="3077415" cy="202817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9643635-21FB-12D4-8CE9-934527A8673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596133" y="2839609"/>
            <a:ext cx="2253870" cy="169040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5CA8AAF-7E89-2CD8-E827-3BE5240C65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3046" y="4749423"/>
            <a:ext cx="2864241" cy="188544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72ABDFE3-BBCE-BBF1-8C74-FCB0D2F63D8C}"/>
              </a:ext>
            </a:extLst>
          </p:cNvPr>
          <p:cNvSpPr txBox="1"/>
          <p:nvPr/>
        </p:nvSpPr>
        <p:spPr>
          <a:xfrm>
            <a:off x="1437434" y="2839608"/>
            <a:ext cx="31432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50" b="1" dirty="0"/>
              <a:t>A</a:t>
            </a:r>
            <a:endParaRPr lang="zh-CN" altLang="en-US" sz="1350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517B29C-602D-F569-C9C1-FD7474A170FE}"/>
              </a:ext>
            </a:extLst>
          </p:cNvPr>
          <p:cNvSpPr txBox="1"/>
          <p:nvPr/>
        </p:nvSpPr>
        <p:spPr>
          <a:xfrm>
            <a:off x="4310098" y="2839608"/>
            <a:ext cx="31432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50" b="1" dirty="0"/>
              <a:t>B</a:t>
            </a:r>
            <a:endParaRPr lang="zh-CN" altLang="en-US" sz="1350" b="1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467F6D5-CF0D-2A25-BE1C-D02D6AF01EA0}"/>
              </a:ext>
            </a:extLst>
          </p:cNvPr>
          <p:cNvSpPr txBox="1"/>
          <p:nvPr/>
        </p:nvSpPr>
        <p:spPr>
          <a:xfrm>
            <a:off x="7273903" y="2742125"/>
            <a:ext cx="31432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50" b="1" dirty="0"/>
              <a:t>C</a:t>
            </a:r>
            <a:endParaRPr lang="zh-CN" altLang="en-US" sz="1350" b="1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78E7B4D-648A-0DA0-953F-A4D74868DCE9}"/>
              </a:ext>
            </a:extLst>
          </p:cNvPr>
          <p:cNvSpPr txBox="1"/>
          <p:nvPr/>
        </p:nvSpPr>
        <p:spPr>
          <a:xfrm>
            <a:off x="1346530" y="4807728"/>
            <a:ext cx="31432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50" b="1" dirty="0"/>
              <a:t>D</a:t>
            </a:r>
            <a:endParaRPr lang="zh-CN" altLang="en-US" sz="1350" b="1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E009BB4-9C3E-E50B-316E-B41819ABCD72}"/>
              </a:ext>
            </a:extLst>
          </p:cNvPr>
          <p:cNvSpPr txBox="1"/>
          <p:nvPr/>
        </p:nvSpPr>
        <p:spPr>
          <a:xfrm>
            <a:off x="4438970" y="4807728"/>
            <a:ext cx="31432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50" b="1" dirty="0"/>
              <a:t>E</a:t>
            </a:r>
            <a:endParaRPr lang="zh-CN" altLang="en-US" sz="1350" b="1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AA6B1B3-73BD-6C59-E9E8-8933FAD9FC90}"/>
              </a:ext>
            </a:extLst>
          </p:cNvPr>
          <p:cNvSpPr/>
          <p:nvPr/>
        </p:nvSpPr>
        <p:spPr>
          <a:xfrm>
            <a:off x="7246880" y="4698897"/>
            <a:ext cx="314325" cy="408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6130338-21F9-0CF8-4A1A-3504A614B6FF}"/>
              </a:ext>
            </a:extLst>
          </p:cNvPr>
          <p:cNvSpPr txBox="1"/>
          <p:nvPr/>
        </p:nvSpPr>
        <p:spPr>
          <a:xfrm>
            <a:off x="7339925" y="4807728"/>
            <a:ext cx="31432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50" b="1" dirty="0"/>
              <a:t>F</a:t>
            </a:r>
            <a:endParaRPr lang="zh-CN" altLang="en-US" sz="1350" b="1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3B5155E6-5373-D3CC-CA15-CF739C7B9D30}"/>
              </a:ext>
            </a:extLst>
          </p:cNvPr>
          <p:cNvSpPr txBox="1"/>
          <p:nvPr/>
        </p:nvSpPr>
        <p:spPr>
          <a:xfrm>
            <a:off x="1437434" y="3811112"/>
            <a:ext cx="1412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PARTER @CTFEL</a:t>
            </a:r>
            <a:endParaRPr lang="zh-CN" altLang="en-US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D48C7FCB-6126-3F95-34D1-B7E2D845C80A}"/>
              </a:ext>
            </a:extLst>
          </p:cNvPr>
          <p:cNvSpPr txBox="1"/>
          <p:nvPr/>
        </p:nvSpPr>
        <p:spPr>
          <a:xfrm>
            <a:off x="9996341" y="2742125"/>
            <a:ext cx="13496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Compact MVs FLASH X-rays equipment in Tsinghua</a:t>
            </a:r>
            <a:endParaRPr lang="zh-CN" altLang="en-US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7F9F3C7-AC2C-671C-C001-C127BBB298D0}"/>
              </a:ext>
            </a:extLst>
          </p:cNvPr>
          <p:cNvSpPr txBox="1"/>
          <p:nvPr/>
        </p:nvSpPr>
        <p:spPr>
          <a:xfrm>
            <a:off x="3175244" y="5740561"/>
            <a:ext cx="1042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FLASH X-rays @LLNL</a:t>
            </a:r>
            <a:endParaRPr lang="zh-CN" altLang="en-US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3AB37E5E-C001-E9BD-7E39-88D3FED8DEB7}"/>
              </a:ext>
            </a:extLst>
          </p:cNvPr>
          <p:cNvSpPr txBox="1"/>
          <p:nvPr/>
        </p:nvSpPr>
        <p:spPr>
          <a:xfrm>
            <a:off x="6133820" y="5762061"/>
            <a:ext cx="1042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PHASER@SLAC</a:t>
            </a:r>
            <a:endParaRPr lang="zh-CN" altLang="en-US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925062C3-A31D-A768-077A-8358B6265AE4}"/>
              </a:ext>
            </a:extLst>
          </p:cNvPr>
          <p:cNvSpPr txBox="1"/>
          <p:nvPr/>
        </p:nvSpPr>
        <p:spPr>
          <a:xfrm>
            <a:off x="10093873" y="5850598"/>
            <a:ext cx="1252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Target</a:t>
            </a:r>
          </a:p>
          <a:p>
            <a:r>
              <a:rPr lang="en-US" altLang="zh-CN" dirty="0"/>
              <a:t>@TRIUMF</a:t>
            </a:r>
            <a:endParaRPr lang="zh-CN" altLang="en-US" dirty="0"/>
          </a:p>
        </p:txBody>
      </p:sp>
      <p:sp>
        <p:nvSpPr>
          <p:cNvPr id="22" name="灯片编号占位符 21">
            <a:extLst>
              <a:ext uri="{FF2B5EF4-FFF2-40B4-BE49-F238E27FC236}">
                <a16:creationId xmlns:a16="http://schemas.microsoft.com/office/drawing/2014/main" id="{C580D763-9F2C-9925-5A0E-32C93A18B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0637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673C19-45DC-D9A7-8198-A32A52119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PARTER: First MVs FLASH X-rays platform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D269644-B92B-889F-5AAF-DC1B25052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402078" cy="1732448"/>
          </a:xfrm>
        </p:spPr>
        <p:txBody>
          <a:bodyPr>
            <a:normAutofit fontScale="85000" lnSpcReduction="20000"/>
          </a:bodyPr>
          <a:lstStyle/>
          <a:p>
            <a:r>
              <a:rPr lang="en-US" altLang="zh-CN" dirty="0"/>
              <a:t>A Platform for Advanced Radiotherapy Research (PARTER) was set up at the Chengdu THz Free Electron Laser (CTFEL) facility to produce MV FLASH X-rays</a:t>
            </a:r>
          </a:p>
          <a:p>
            <a:r>
              <a:rPr lang="en-US" altLang="zh-CN" dirty="0"/>
              <a:t>Superconducting LINAC,  FLASH radiation system and FLASH dosimetry.</a:t>
            </a:r>
          </a:p>
          <a:p>
            <a:r>
              <a:rPr lang="en-US" altLang="zh-CN" dirty="0"/>
              <a:t>Over 20 biological experiments have been carried out</a:t>
            </a:r>
            <a:endParaRPr lang="zh-CN" altLang="en-US" dirty="0"/>
          </a:p>
          <a:p>
            <a:endParaRPr lang="zh-CN" altLang="en-US" dirty="0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70634987-9E4D-46CB-03D2-AB0E556B3813}"/>
              </a:ext>
            </a:extLst>
          </p:cNvPr>
          <p:cNvGrpSpPr/>
          <p:nvPr/>
        </p:nvGrpSpPr>
        <p:grpSpPr>
          <a:xfrm>
            <a:off x="5679175" y="3623117"/>
            <a:ext cx="5725447" cy="2699756"/>
            <a:chOff x="866437" y="4399066"/>
            <a:chExt cx="5784902" cy="1971467"/>
          </a:xfrm>
        </p:grpSpPr>
        <p:pic>
          <p:nvPicPr>
            <p:cNvPr id="8" name="图片 7" descr="工厂里有人&#10;&#10;描述已自动生成">
              <a:extLst>
                <a:ext uri="{FF2B5EF4-FFF2-40B4-BE49-F238E27FC236}">
                  <a16:creationId xmlns:a16="http://schemas.microsoft.com/office/drawing/2014/main" id="{BF269EEC-32A9-B056-12A9-CED47C05D9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6437" y="4399066"/>
              <a:ext cx="5784902" cy="1971467"/>
            </a:xfrm>
            <a:prstGeom prst="rect">
              <a:avLst/>
            </a:prstGeom>
          </p:spPr>
        </p:pic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C1290123-C5C7-5A08-8255-3BD14E0B32D0}"/>
                </a:ext>
              </a:extLst>
            </p:cNvPr>
            <p:cNvSpPr/>
            <p:nvPr/>
          </p:nvSpPr>
          <p:spPr>
            <a:xfrm>
              <a:off x="1955260" y="5364265"/>
              <a:ext cx="807395" cy="627973"/>
            </a:xfrm>
            <a:prstGeom prst="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271C3DE4-1C6F-CA0D-19E1-61E73D0E567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813" y="3665871"/>
            <a:ext cx="4328084" cy="2852428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84738523-7118-2534-FAB5-C9F881AF5F20}"/>
              </a:ext>
            </a:extLst>
          </p:cNvPr>
          <p:cNvGrpSpPr/>
          <p:nvPr/>
        </p:nvGrpSpPr>
        <p:grpSpPr>
          <a:xfrm>
            <a:off x="637007" y="4994299"/>
            <a:ext cx="1428168" cy="1524000"/>
            <a:chOff x="838200" y="1882775"/>
            <a:chExt cx="2864347" cy="2822575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10180A6-B6D6-9661-3139-07BF9878A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8200" y="1882775"/>
              <a:ext cx="2864347" cy="2822575"/>
            </a:xfrm>
            <a:prstGeom prst="rect">
              <a:avLst/>
            </a:prstGeom>
          </p:spPr>
        </p:pic>
        <p:cxnSp>
          <p:nvCxnSpPr>
            <p:cNvPr id="6" name="直接箭头连接符 5">
              <a:extLst>
                <a:ext uri="{FF2B5EF4-FFF2-40B4-BE49-F238E27FC236}">
                  <a16:creationId xmlns:a16="http://schemas.microsoft.com/office/drawing/2014/main" id="{DA585FE5-C1AD-D4EE-62B0-D0564A4B761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70373" y="3429000"/>
              <a:ext cx="425202" cy="43815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078F0FA5-B335-A294-A48A-C35639593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2756-E60D-4F44-B125-793B81E129F3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7639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1380</Words>
  <Application>Microsoft Office PowerPoint</Application>
  <PresentationFormat>宽屏</PresentationFormat>
  <Paragraphs>230</Paragraphs>
  <Slides>23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5" baseType="lpstr">
      <vt:lpstr>AdvGulliv-R</vt:lpstr>
      <vt:lpstr>AdvOT77db9845</vt:lpstr>
      <vt:lpstr>AdvOTb0c9bf5d</vt:lpstr>
      <vt:lpstr>BlinkMacSystemFont</vt:lpstr>
      <vt:lpstr>PingFangSC-Regular</vt:lpstr>
      <vt:lpstr>TimesNewRoman,Bold</vt:lpstr>
      <vt:lpstr>等线</vt:lpstr>
      <vt:lpstr>等线 Light</vt:lpstr>
      <vt:lpstr>Arial</vt:lpstr>
      <vt:lpstr>Roboto</vt:lpstr>
      <vt:lpstr>Times New Roman</vt:lpstr>
      <vt:lpstr>Office 主题​​</vt:lpstr>
      <vt:lpstr>FLASH radiotherapy using high energy X-rays: Metrological challenge and solution in dose measurement</vt:lpstr>
      <vt:lpstr>Outline</vt:lpstr>
      <vt:lpstr>Introduction: FLASH-RT</vt:lpstr>
      <vt:lpstr>FLASH radiation: electron</vt:lpstr>
      <vt:lpstr>PowerPoint 演示文稿</vt:lpstr>
      <vt:lpstr>FLASH radiation: electron</vt:lpstr>
      <vt:lpstr>FLASH radiation: proton</vt:lpstr>
      <vt:lpstr>FLASH radiation: photon</vt:lpstr>
      <vt:lpstr>PARTER: First MVs FLASH X-rays platform</vt:lpstr>
      <vt:lpstr>PARTER: Pulse structure</vt:lpstr>
      <vt:lpstr>PARTER: Treatment area</vt:lpstr>
      <vt:lpstr>Metrological challenge</vt:lpstr>
      <vt:lpstr>UHDpulse: FLASH measurement frame</vt:lpstr>
      <vt:lpstr>Dose monitor: PPIC</vt:lpstr>
      <vt:lpstr>Dose monitor: PPIC</vt:lpstr>
      <vt:lpstr>Dose monitor: PARTER</vt:lpstr>
      <vt:lpstr>Dose monitor: PARTER</vt:lpstr>
      <vt:lpstr>Dosimeter: Farmer type IC</vt:lpstr>
      <vt:lpstr>Dosimeter: PARTER</vt:lpstr>
      <vt:lpstr>Dosimeter: PARTER</vt:lpstr>
      <vt:lpstr>Preclinical experiments: </vt:lpstr>
      <vt:lpstr>Conclusion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FLASH radiotherapy using high energy X-rays: Metrological challenge and solution in dose measurement</dc:title>
  <dc:creator>WINFIELD</dc:creator>
  <cp:lastModifiedBy>WINFIELD</cp:lastModifiedBy>
  <cp:revision>35</cp:revision>
  <dcterms:created xsi:type="dcterms:W3CDTF">2023-04-10T02:36:07Z</dcterms:created>
  <dcterms:modified xsi:type="dcterms:W3CDTF">2023-04-13T02:59:29Z</dcterms:modified>
</cp:coreProperties>
</file>