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515" r:id="rId2"/>
    <p:sldId id="496" r:id="rId3"/>
    <p:sldId id="256" r:id="rId4"/>
    <p:sldId id="567" r:id="rId5"/>
    <p:sldId id="478" r:id="rId6"/>
    <p:sldId id="562" r:id="rId7"/>
    <p:sldId id="308" r:id="rId8"/>
    <p:sldId id="332" r:id="rId9"/>
    <p:sldId id="277" r:id="rId10"/>
    <p:sldId id="275" r:id="rId11"/>
    <p:sldId id="333" r:id="rId12"/>
    <p:sldId id="336" r:id="rId13"/>
    <p:sldId id="257" r:id="rId14"/>
    <p:sldId id="431" r:id="rId15"/>
    <p:sldId id="509" r:id="rId16"/>
    <p:sldId id="490" r:id="rId17"/>
    <p:sldId id="503" r:id="rId18"/>
    <p:sldId id="564" r:id="rId19"/>
    <p:sldId id="563" r:id="rId20"/>
    <p:sldId id="565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FE184F0-2F8C-2643-8F37-91EBB83E4C0F}">
          <p14:sldIdLst>
            <p14:sldId id="515"/>
            <p14:sldId id="496"/>
            <p14:sldId id="256"/>
            <p14:sldId id="567"/>
            <p14:sldId id="478"/>
            <p14:sldId id="562"/>
            <p14:sldId id="308"/>
            <p14:sldId id="332"/>
            <p14:sldId id="277"/>
            <p14:sldId id="275"/>
            <p14:sldId id="333"/>
            <p14:sldId id="336"/>
            <p14:sldId id="257"/>
            <p14:sldId id="431"/>
            <p14:sldId id="509"/>
            <p14:sldId id="490"/>
            <p14:sldId id="503"/>
            <p14:sldId id="564"/>
            <p14:sldId id="563"/>
            <p14:sldId id="5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FF12"/>
    <a:srgbClr val="00705F"/>
    <a:srgbClr val="383C6B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0"/>
    <p:restoredTop sz="94643"/>
  </p:normalViewPr>
  <p:slideViewPr>
    <p:cSldViewPr snapToGrid="0" snapToObjects="1">
      <p:cViewPr varScale="1">
        <p:scale>
          <a:sx n="114" d="100"/>
          <a:sy n="114" d="100"/>
        </p:scale>
        <p:origin x="17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2C293-C4A7-B742-B3E7-66D34DE0C359}" type="datetimeFigureOut">
              <a:rPr lang="en-GB" smtClean="0"/>
              <a:t>12/04/2023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A8C29-38CD-0E4E-BB53-B52BABC5C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225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11887200" cy="877824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034554"/>
            <a:ext cx="10668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D013-BAC1-7049-9E04-72460F7957FB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25A7B-4FB5-6B4D-B87E-1BAF984A4B2F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11887200" cy="9144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317317" y="2048256"/>
            <a:ext cx="4569884" cy="420624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039112"/>
            <a:ext cx="6096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274320" rIns="274320" bIns="274320" rtlCol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4508E-D8EB-7A46-907A-A39F4405AA61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FA96-0979-FE4D-855E-D2A5CFCE9B27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118872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002306"/>
            <a:ext cx="10668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10651067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981DD-3661-FB4A-9CA7-D4AD3A43C5DE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118872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002306"/>
            <a:ext cx="10668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5315712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571488" y="1129553"/>
            <a:ext cx="5315712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489B3-20D9-2043-A17E-4F7FC6BA3385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118872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002306"/>
            <a:ext cx="10668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8802624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058400" y="1129553"/>
            <a:ext cx="1828800" cy="1481328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058400" y="2629169"/>
            <a:ext cx="1828800" cy="1481328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7097E-DBB3-C642-AB1F-34B73F174DB4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5D00E-0F14-8E49-8936-6278C1D249FE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C10F5-F7AB-8842-9295-B5878A6BA3A6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50071" y="1129554"/>
            <a:ext cx="1219200" cy="5533278"/>
          </a:xfrm>
        </p:spPr>
        <p:txBody>
          <a:bodyPr vert="eaVert" lIns="274320" tIns="685800" bIns="685800"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133" y="1734671"/>
            <a:ext cx="8568267" cy="4542304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413D1-F906-6743-9941-435B1496A9C9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DF0E9-576B-CA40-B9D9-3A0785371AA0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54DBA-32D4-7E45-B37D-7625CFFE2BAB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A6E73-1E21-C546-ADB4-D8D274F4672B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11887200" cy="914400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943600"/>
            <a:ext cx="10668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10651067" cy="38862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</a:t>
            </a:r>
            <a:r>
              <a:rPr lang="es-ES_tradnl" noProof="0" dirty="0" err="1"/>
              <a:t>icon</a:t>
            </a:r>
            <a:r>
              <a:rPr lang="es-ES_tradnl" noProof="0" dirty="0"/>
              <a:t> </a:t>
            </a:r>
            <a:r>
              <a:rPr lang="es-ES_tradnl" noProof="0" dirty="0" err="1"/>
              <a:t>to</a:t>
            </a:r>
            <a:r>
              <a:rPr lang="es-ES_tradnl" noProof="0" dirty="0"/>
              <a:t> </a:t>
            </a:r>
            <a:r>
              <a:rPr lang="es-ES_tradnl" noProof="0" dirty="0" err="1"/>
              <a:t>add</a:t>
            </a:r>
            <a:r>
              <a:rPr lang="es-ES_tradnl" noProof="0"/>
              <a:t> picture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EC36-9A39-EB41-9DD1-F7973CD62C1A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11887200" cy="2286000"/>
          </a:xfrm>
          <a:solidFill>
            <a:schemeClr val="tx2"/>
          </a:solidFill>
        </p:spPr>
        <p:txBody>
          <a:bodyPr rtlCol="0" anchor="b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5484607"/>
            <a:ext cx="10668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ctr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EE2F-FB65-C94B-A285-FA9CB876866F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4D032-B626-FA4A-9894-D69E1A0E3164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133" y="2595563"/>
            <a:ext cx="475488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3379" y="2595563"/>
            <a:ext cx="475488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A5726-16BC-2E49-B561-A485BF4B15D4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AC582-E008-074D-8248-7921D3EA52FA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8"/>
          <p:cNvCxnSpPr/>
          <p:nvPr/>
        </p:nvCxnSpPr>
        <p:spPr>
          <a:xfrm>
            <a:off x="1615017" y="2905125"/>
            <a:ext cx="451273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9"/>
          <p:cNvCxnSpPr/>
          <p:nvPr/>
        </p:nvCxnSpPr>
        <p:spPr>
          <a:xfrm>
            <a:off x="6985001" y="2905125"/>
            <a:ext cx="4510617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0"/>
          <p:cNvCxnSpPr/>
          <p:nvPr/>
        </p:nvCxnSpPr>
        <p:spPr>
          <a:xfrm>
            <a:off x="1615017" y="2905125"/>
            <a:ext cx="451273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1"/>
          <p:cNvCxnSpPr/>
          <p:nvPr/>
        </p:nvCxnSpPr>
        <p:spPr>
          <a:xfrm>
            <a:off x="6985001" y="2905125"/>
            <a:ext cx="4510617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2"/>
          <p:cNvCxnSpPr/>
          <p:nvPr/>
        </p:nvCxnSpPr>
        <p:spPr>
          <a:xfrm>
            <a:off x="1615017" y="2905125"/>
            <a:ext cx="451273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3"/>
          <p:cNvCxnSpPr/>
          <p:nvPr/>
        </p:nvCxnSpPr>
        <p:spPr>
          <a:xfrm>
            <a:off x="6985001" y="2905125"/>
            <a:ext cx="4510617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4117" y="2017714"/>
            <a:ext cx="475488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4117" y="3065929"/>
            <a:ext cx="475488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63379" y="2017714"/>
            <a:ext cx="475488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63379" y="3065929"/>
            <a:ext cx="475488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BD6D3-29E7-584E-8DF6-5AAADBE95B69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D6916-091C-5D4C-9501-F441DF167920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74F99-5F2F-0B42-BD8C-071CF8D4C93C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44B16-4505-FF45-B176-EDF73D746AB4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730D5-8A1A-D74A-B614-ACFCCE5EF748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60ED6-5B44-F148-8089-293687518568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11887200" cy="9144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3379" y="2590801"/>
            <a:ext cx="475488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1269" y="2039111"/>
            <a:ext cx="475488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274320" rIns="274320" bIns="2743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CD761-254F-174E-BFED-7968957F8F28}" type="datetime1">
              <a:rPr lang="en-AU" altLang="it-IT" smtClean="0"/>
              <a:t>12/4/2023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E4306-F7B8-4048-8056-C16EF6E808F7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1123950"/>
            <a:ext cx="11885084" cy="9144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it-IT"/>
              <a:t>Click to edit Master title style</a:t>
            </a:r>
            <a:endParaRPr lang="en-GB" altLang="it-IT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5901" y="2595563"/>
            <a:ext cx="101473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it-IT"/>
              <a:t>Click to edit Master text styles</a:t>
            </a:r>
          </a:p>
          <a:p>
            <a:pPr lvl="1"/>
            <a:r>
              <a:rPr lang="es-ES_tradnl" altLang="it-IT"/>
              <a:t>Second level</a:t>
            </a:r>
          </a:p>
          <a:p>
            <a:pPr lvl="2"/>
            <a:r>
              <a:rPr lang="es-ES_tradnl" altLang="it-IT"/>
              <a:t>Third level</a:t>
            </a:r>
          </a:p>
          <a:p>
            <a:pPr lvl="3"/>
            <a:r>
              <a:rPr lang="es-ES_tradnl" altLang="it-IT"/>
              <a:t>Fourth level</a:t>
            </a:r>
          </a:p>
          <a:p>
            <a:pPr lvl="4"/>
            <a:r>
              <a:rPr lang="es-ES_tradnl" altLang="it-IT"/>
              <a:t>Fifth level</a:t>
            </a:r>
            <a:endParaRPr lang="en-GB" alt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73584" y="18891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595959"/>
                </a:solidFill>
                <a:latin typeface="Century Gothic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E880FA9-C9E0-CA48-805A-E632F3643796}" type="datetime1">
              <a:rPr lang="en-AU" altLang="it-IT" smtClean="0">
                <a:ea typeface="ＭＳ Ｐゴシック" charset="-128"/>
              </a:rPr>
              <a:t>12/4/2023</a:t>
            </a:fld>
            <a:endParaRPr lang="en-GB" altLang="it-IT">
              <a:ea typeface="ＭＳ Ｐゴシック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4367" y="18891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84" y="6569076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>
                <a:solidFill>
                  <a:srgbClr val="595959"/>
                </a:solidFill>
                <a:latin typeface="Century Gothic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A0B46CB-EB81-9149-A932-E66255983D18}" type="slidenum">
              <a:rPr lang="en-GB" altLang="it-IT" smtClean="0">
                <a:ea typeface="ＭＳ Ｐゴシック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it-IT">
              <a:ea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1" y="1"/>
            <a:ext cx="10665884" cy="18256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1" y="6675438"/>
            <a:ext cx="10665884" cy="18256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0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Font typeface="Wingdings 2" charset="2"/>
        <a:buChar char=""/>
        <a:defRPr sz="2000" kern="1200">
          <a:solidFill>
            <a:srgbClr val="595959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51640B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rgbClr val="51640B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264" y="255757"/>
            <a:ext cx="11783959" cy="964518"/>
          </a:xfrm>
          <a:solidFill>
            <a:schemeClr val="tx1"/>
          </a:solidFill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i="1" dirty="0">
                <a:ea typeface="+mj-ea"/>
                <a:cs typeface="+mj-cs"/>
              </a:rPr>
              <a:t>Commissioning of The first southern hemisphere’s first X-band radio-frequency test facility at the University of Melbourne. </a:t>
            </a: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2544763" y="6088063"/>
            <a:ext cx="4572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300" b="1" i="1" dirty="0"/>
              <a:t>	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8E36C-E2E0-A84A-8F58-692ADD39F355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FE7CCE-5C9D-9A46-8997-D7C16C61472E}"/>
              </a:ext>
            </a:extLst>
          </p:cNvPr>
          <p:cNvSpPr/>
          <p:nvPr/>
        </p:nvSpPr>
        <p:spPr>
          <a:xfrm>
            <a:off x="954081" y="6484023"/>
            <a:ext cx="10983685" cy="3592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ysClr val="windowText" lastClr="000000"/>
              </a:solidFill>
            </a:endParaRPr>
          </a:p>
        </p:txBody>
      </p:sp>
      <p:sp>
        <p:nvSpPr>
          <p:cNvPr id="19" name="Rettangolo 4">
            <a:extLst>
              <a:ext uri="{FF2B5EF4-FFF2-40B4-BE49-F238E27FC236}">
                <a16:creationId xmlns:a16="http://schemas.microsoft.com/office/drawing/2014/main" id="{B470BCB0-C25F-A647-B60F-181D79E855B1}"/>
              </a:ext>
            </a:extLst>
          </p:cNvPr>
          <p:cNvSpPr/>
          <p:nvPr/>
        </p:nvSpPr>
        <p:spPr>
          <a:xfrm>
            <a:off x="66906" y="5919922"/>
            <a:ext cx="12076771" cy="36933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u="sng" dirty="0"/>
              <a:t>Matteo Volpi </a:t>
            </a:r>
            <a:r>
              <a:rPr lang="en-US" b="1" dirty="0"/>
              <a:t>on behalf of the X-LAB group</a:t>
            </a:r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A89E8-D605-4445-88AA-9BD384430B2C}"/>
              </a:ext>
            </a:extLst>
          </p:cNvPr>
          <p:cNvSpPr txBox="1"/>
          <p:nvPr/>
        </p:nvSpPr>
        <p:spPr>
          <a:xfrm>
            <a:off x="2587460" y="6380163"/>
            <a:ext cx="6593472" cy="369332"/>
          </a:xfrm>
          <a:prstGeom prst="rect">
            <a:avLst/>
          </a:prstGeom>
          <a:solidFill>
            <a:schemeClr val="bg2">
              <a:lumMod val="20000"/>
              <a:lumOff val="80000"/>
              <a:alpha val="48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AU" b="0" i="0" u="none" strike="noStrike" dirty="0">
                <a:effectLst/>
                <a:latin typeface="Roboto" panose="02000000000000000000" pitchFamily="2" charset="0"/>
              </a:rPr>
              <a:t>The </a:t>
            </a:r>
            <a:r>
              <a:rPr lang="en-AU" b="1" i="0" u="none" strike="noStrike" dirty="0">
                <a:effectLst/>
                <a:latin typeface="Roboto" panose="02000000000000000000" pitchFamily="2" charset="0"/>
              </a:rPr>
              <a:t>Asian Forum for Accelerators and Detectors</a:t>
            </a:r>
            <a:r>
              <a:rPr lang="en-AU" b="0" i="0" u="none" strike="noStrike" dirty="0">
                <a:effectLst/>
                <a:latin typeface="Roboto" panose="02000000000000000000" pitchFamily="2" charset="0"/>
              </a:rPr>
              <a:t> (AFAD-2023)</a:t>
            </a:r>
            <a:endParaRPr lang="en-GB" b="1" i="0" u="none" strike="noStrike" dirty="0">
              <a:effectLst/>
              <a:latin typeface="Google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12FF35-A86B-80C4-3B6E-946B09CC36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2"/>
          <a:stretch/>
        </p:blipFill>
        <p:spPr>
          <a:xfrm>
            <a:off x="1475765" y="1343424"/>
            <a:ext cx="9034871" cy="345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78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2C64DF5-F2F5-D30A-41AE-C6586349216F}"/>
              </a:ext>
            </a:extLst>
          </p:cNvPr>
          <p:cNvSpPr txBox="1">
            <a:spLocks/>
          </p:cNvSpPr>
          <p:nvPr/>
        </p:nvSpPr>
        <p:spPr bwMode="auto">
          <a:xfrm>
            <a:off x="-144202" y="642069"/>
            <a:ext cx="4716202" cy="47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sz="15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514350" indent="-252413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51640B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776288" indent="-261938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028700" indent="-252413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51640B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290638" indent="-261938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4472C4"/>
              </a:buClr>
              <a:defRPr/>
            </a:pPr>
            <a:r>
              <a:rPr lang="en-AU" sz="2000" dirty="0">
                <a:solidFill>
                  <a:srgbClr val="002060"/>
                </a:solidFill>
                <a:latin typeface="LindeDaxOffice"/>
              </a:rPr>
              <a:t>Pulse width up to 5us</a:t>
            </a:r>
          </a:p>
          <a:p>
            <a:pPr lvl="1">
              <a:buClr>
                <a:srgbClr val="4472C4"/>
              </a:buClr>
              <a:defRPr/>
            </a:pPr>
            <a:r>
              <a:rPr lang="en-AU" sz="2000" dirty="0">
                <a:solidFill>
                  <a:srgbClr val="002060"/>
                </a:solidFill>
                <a:latin typeface="LindeDaxOffice"/>
              </a:rPr>
              <a:t>LCW ~ 80 l/m</a:t>
            </a:r>
          </a:p>
          <a:p>
            <a:pPr lvl="1">
              <a:buClr>
                <a:srgbClr val="4472C4"/>
              </a:buClr>
              <a:defRPr/>
            </a:pPr>
            <a:r>
              <a:rPr lang="en-AU" sz="2000" dirty="0">
                <a:solidFill>
                  <a:srgbClr val="002060"/>
                </a:solidFill>
                <a:latin typeface="LindeDaxOffice"/>
              </a:rPr>
              <a:t>Max repetition rate 400Hz</a:t>
            </a:r>
          </a:p>
          <a:p>
            <a:pPr lvl="1">
              <a:buClr>
                <a:srgbClr val="4472C4"/>
              </a:buClr>
              <a:defRPr/>
            </a:pPr>
            <a:r>
              <a:rPr lang="en-AU" sz="2000" dirty="0">
                <a:solidFill>
                  <a:srgbClr val="002060"/>
                </a:solidFill>
                <a:latin typeface="LindeDaxOffice"/>
              </a:rPr>
              <a:t>Nominal Voltage 950 Volts</a:t>
            </a:r>
          </a:p>
          <a:p>
            <a:pPr lvl="2">
              <a:buClr>
                <a:srgbClr val="4472C4"/>
              </a:buClr>
              <a:defRPr/>
            </a:pPr>
            <a:r>
              <a:rPr lang="en-AU" sz="2000" dirty="0">
                <a:solidFill>
                  <a:srgbClr val="002060"/>
                </a:solidFill>
                <a:latin typeface="LindeDaxOffice"/>
              </a:rPr>
              <a:t>To stabilize the power the klystron is pulsing at the nominal voltage. </a:t>
            </a:r>
          </a:p>
          <a:p>
            <a:pPr lvl="2">
              <a:buClr>
                <a:srgbClr val="4472C4"/>
              </a:buClr>
              <a:defRPr/>
            </a:pPr>
            <a:r>
              <a:rPr lang="en-AU" sz="2000" dirty="0">
                <a:solidFill>
                  <a:srgbClr val="374151"/>
                </a:solidFill>
                <a:latin typeface="Söhne"/>
              </a:rPr>
              <a:t>T</a:t>
            </a:r>
            <a:r>
              <a:rPr lang="en-AU" sz="2000" b="0" i="0" u="none" strike="noStrike" dirty="0">
                <a:solidFill>
                  <a:srgbClr val="374151"/>
                </a:solidFill>
                <a:effectLst/>
                <a:latin typeface="Söhne"/>
              </a:rPr>
              <a:t>he LLRF (low-level radio frequency) controls power by adjusting the input power to the SSA (solid-state amplifier)</a:t>
            </a:r>
            <a:endParaRPr lang="en-GB" sz="2000" dirty="0">
              <a:solidFill>
                <a:srgbClr val="002060"/>
              </a:solidFill>
              <a:latin typeface="LindeDaxOffice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D944C5-027C-9540-BB21-246CE582A3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30" r="3868"/>
          <a:stretch/>
        </p:blipFill>
        <p:spPr>
          <a:xfrm>
            <a:off x="4605025" y="763127"/>
            <a:ext cx="7438289" cy="605026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9B9937A-5020-E036-F000-5BFBCD0CAA92}"/>
              </a:ext>
            </a:extLst>
          </p:cNvPr>
          <p:cNvSpPr txBox="1">
            <a:spLocks/>
          </p:cNvSpPr>
          <p:nvPr/>
        </p:nvSpPr>
        <p:spPr bwMode="auto">
          <a:xfrm>
            <a:off x="1524001" y="74613"/>
            <a:ext cx="8736013" cy="5254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28FF10"/>
                </a:solidFill>
                <a:ea typeface="ＭＳ Ｐゴシック" panose="020B0600070205080204" pitchFamily="34" charset="-128"/>
              </a:rPr>
              <a:t>Klystron Conditioning</a:t>
            </a:r>
          </a:p>
        </p:txBody>
      </p:sp>
    </p:spTree>
    <p:extLst>
      <p:ext uri="{BB962C8B-B14F-4D97-AF65-F5344CB8AC3E}">
        <p14:creationId xmlns:p14="http://schemas.microsoft.com/office/powerpoint/2010/main" val="419648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6383CC-E7B4-C843-8C5D-70167E2E7D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24" t="7909" r="21708" b="13673"/>
          <a:stretch/>
        </p:blipFill>
        <p:spPr>
          <a:xfrm>
            <a:off x="6524786" y="2002507"/>
            <a:ext cx="5501899" cy="485549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0668D97-E4F0-CBA4-8CA4-8C1726995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70" y="84904"/>
            <a:ext cx="7786063" cy="575808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Read-out system/Interlocks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D1FAE7-4641-17C7-2066-DFB031D22CA2}"/>
              </a:ext>
            </a:extLst>
          </p:cNvPr>
          <p:cNvSpPr txBox="1"/>
          <p:nvPr/>
        </p:nvSpPr>
        <p:spPr>
          <a:xfrm>
            <a:off x="7935133" y="3059668"/>
            <a:ext cx="2045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RF window vacuum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8B34FB-5E96-7615-E90E-BE8D167C1010}"/>
              </a:ext>
            </a:extLst>
          </p:cNvPr>
          <p:cNvSpPr txBox="1"/>
          <p:nvPr/>
        </p:nvSpPr>
        <p:spPr>
          <a:xfrm>
            <a:off x="7514095" y="2032190"/>
            <a:ext cx="176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3D Load vacuum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E2CE49-30BD-8086-C052-DE0F984682F6}"/>
              </a:ext>
            </a:extLst>
          </p:cNvPr>
          <p:cNvSpPr txBox="1"/>
          <p:nvPr/>
        </p:nvSpPr>
        <p:spPr>
          <a:xfrm>
            <a:off x="6912577" y="3274017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C000"/>
                </a:solidFill>
              </a:rPr>
              <a:t>Klystron vacuum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9ADC9-71DA-6096-DEE0-902AFC8B9BCA}"/>
              </a:ext>
            </a:extLst>
          </p:cNvPr>
          <p:cNvSpPr txBox="1"/>
          <p:nvPr/>
        </p:nvSpPr>
        <p:spPr>
          <a:xfrm>
            <a:off x="7514095" y="4730193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Power ramp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C540D0-5CD2-6C41-014C-2F91E1617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76" t="4736" r="50366" b="41800"/>
          <a:stretch/>
        </p:blipFill>
        <p:spPr>
          <a:xfrm>
            <a:off x="-68605" y="3287956"/>
            <a:ext cx="6624387" cy="348514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EE65C2-A41D-EEB3-9F5E-28652A6BD6DA}"/>
              </a:ext>
            </a:extLst>
          </p:cNvPr>
          <p:cNvSpPr txBox="1">
            <a:spLocks/>
          </p:cNvSpPr>
          <p:nvPr/>
        </p:nvSpPr>
        <p:spPr bwMode="auto">
          <a:xfrm>
            <a:off x="-144202" y="642069"/>
            <a:ext cx="12336202" cy="47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sz="15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514350" indent="-252413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51640B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776288" indent="-261938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028700" indent="-252413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51640B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290638" indent="-261938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4472C4"/>
              </a:buClr>
              <a:defRPr/>
            </a:pPr>
            <a:r>
              <a:rPr lang="en-AU" sz="2400" dirty="0">
                <a:solidFill>
                  <a:srgbClr val="002060"/>
                </a:solidFill>
                <a:latin typeface="LindeDaxOffice"/>
              </a:rPr>
              <a:t>Klystron conditioning is limited by the 3D loads designed for CLIC pulses (~200ns)</a:t>
            </a:r>
          </a:p>
          <a:p>
            <a:pPr lvl="2">
              <a:buClr>
                <a:srgbClr val="4472C4"/>
              </a:buClr>
              <a:defRPr/>
            </a:pPr>
            <a:r>
              <a:rPr lang="en-AU" sz="2400" dirty="0">
                <a:solidFill>
                  <a:srgbClr val="002060"/>
                </a:solidFill>
                <a:latin typeface="LindeDaxOffice"/>
              </a:rPr>
              <a:t>Next week we will install the 1m long loads designed for 4/5 us pulse width and 50MW power.</a:t>
            </a:r>
          </a:p>
          <a:p>
            <a:pPr lvl="1">
              <a:buClr>
                <a:srgbClr val="4472C4"/>
              </a:buClr>
              <a:defRPr/>
            </a:pPr>
            <a:r>
              <a:rPr lang="en-AU" sz="2400" dirty="0">
                <a:solidFill>
                  <a:srgbClr val="002060"/>
                </a:solidFill>
                <a:latin typeface="LindeDaxOffice"/>
              </a:rPr>
              <a:t>Interlocks at this stage:</a:t>
            </a:r>
          </a:p>
          <a:p>
            <a:pPr lvl="2">
              <a:buClr>
                <a:srgbClr val="4472C4"/>
              </a:buClr>
              <a:defRPr/>
            </a:pPr>
            <a:r>
              <a:rPr lang="en-AU" sz="2400" dirty="0">
                <a:solidFill>
                  <a:srgbClr val="002060"/>
                </a:solidFill>
                <a:latin typeface="LindeDaxOffice"/>
              </a:rPr>
              <a:t>Reflected power</a:t>
            </a:r>
          </a:p>
          <a:p>
            <a:pPr lvl="2">
              <a:buClr>
                <a:srgbClr val="4472C4"/>
              </a:buClr>
              <a:defRPr/>
            </a:pPr>
            <a:r>
              <a:rPr lang="en-AU" sz="2400" dirty="0">
                <a:solidFill>
                  <a:srgbClr val="002060"/>
                </a:solidFill>
                <a:latin typeface="LindeDaxOffice"/>
              </a:rPr>
              <a:t>Vacuum </a:t>
            </a:r>
            <a:endParaRPr lang="en-GB" sz="2400" dirty="0">
              <a:solidFill>
                <a:srgbClr val="002060"/>
              </a:solidFill>
              <a:latin typeface="LindeDaxOffic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7AFE9F-BBC5-B0E8-AE39-182FB0E766D2}"/>
              </a:ext>
            </a:extLst>
          </p:cNvPr>
          <p:cNvSpPr txBox="1"/>
          <p:nvPr/>
        </p:nvSpPr>
        <p:spPr>
          <a:xfrm>
            <a:off x="433953" y="4914859"/>
            <a:ext cx="2432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Klystron input power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C95B73-FD68-F959-7072-9AC8DBB829D0}"/>
              </a:ext>
            </a:extLst>
          </p:cNvPr>
          <p:cNvSpPr txBox="1"/>
          <p:nvPr/>
        </p:nvSpPr>
        <p:spPr>
          <a:xfrm>
            <a:off x="2630418" y="5659311"/>
            <a:ext cx="206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Reflected power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F86B3A-C485-43B1-403F-3AA0EDFE2B16}"/>
              </a:ext>
            </a:extLst>
          </p:cNvPr>
          <p:cNvSpPr txBox="1"/>
          <p:nvPr/>
        </p:nvSpPr>
        <p:spPr>
          <a:xfrm>
            <a:off x="806642" y="4288968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Klystron output</a:t>
            </a:r>
          </a:p>
        </p:txBody>
      </p:sp>
    </p:spTree>
    <p:extLst>
      <p:ext uri="{BB962C8B-B14F-4D97-AF65-F5344CB8AC3E}">
        <p14:creationId xmlns:p14="http://schemas.microsoft.com/office/powerpoint/2010/main" val="3697168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B76C0FE-0F4E-7676-3308-EDAB7AE4A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70" y="84904"/>
            <a:ext cx="9898041" cy="575808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Gain curves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D97409-41AE-2BF6-5A97-134EE2C4A4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47" t="17019"/>
          <a:stretch/>
        </p:blipFill>
        <p:spPr>
          <a:xfrm>
            <a:off x="30146" y="2239765"/>
            <a:ext cx="5749875" cy="45346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8EF1EF-BC38-2C38-6A7C-D0B4E16F2C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416" t="17644"/>
          <a:stretch/>
        </p:blipFill>
        <p:spPr>
          <a:xfrm>
            <a:off x="6096001" y="2160087"/>
            <a:ext cx="6065854" cy="4682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A31AE8-B791-E20B-D21C-F969BC690ECE}"/>
              </a:ext>
            </a:extLst>
          </p:cNvPr>
          <p:cNvSpPr txBox="1"/>
          <p:nvPr/>
        </p:nvSpPr>
        <p:spPr>
          <a:xfrm>
            <a:off x="633183" y="1599778"/>
            <a:ext cx="3839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Klystron C 150ns pulse width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8E191A-2934-6673-D03D-0F6D2E324E13}"/>
              </a:ext>
            </a:extLst>
          </p:cNvPr>
          <p:cNvSpPr txBox="1"/>
          <p:nvPr/>
        </p:nvSpPr>
        <p:spPr>
          <a:xfrm>
            <a:off x="6973389" y="1642252"/>
            <a:ext cx="386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Klystron D 100ns pulse width </a:t>
            </a:r>
          </a:p>
        </p:txBody>
      </p:sp>
    </p:spTree>
    <p:extLst>
      <p:ext uri="{BB962C8B-B14F-4D97-AF65-F5344CB8AC3E}">
        <p14:creationId xmlns:p14="http://schemas.microsoft.com/office/powerpoint/2010/main" val="3418171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AB23AD-6B6C-D44F-9732-547CF77DE596}"/>
              </a:ext>
            </a:extLst>
          </p:cNvPr>
          <p:cNvSpPr/>
          <p:nvPr/>
        </p:nvSpPr>
        <p:spPr>
          <a:xfrm>
            <a:off x="340656" y="4087904"/>
            <a:ext cx="11295530" cy="2617696"/>
          </a:xfrm>
          <a:prstGeom prst="rect">
            <a:avLst/>
          </a:prstGeom>
          <a:solidFill>
            <a:srgbClr val="FFFF00">
              <a:alpha val="7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57FA85-07EB-3D4E-9146-4F5F51823591}"/>
              </a:ext>
            </a:extLst>
          </p:cNvPr>
          <p:cNvSpPr txBox="1">
            <a:spLocks/>
          </p:cNvSpPr>
          <p:nvPr/>
        </p:nvSpPr>
        <p:spPr bwMode="auto">
          <a:xfrm>
            <a:off x="163286" y="94118"/>
            <a:ext cx="10885715" cy="68965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 algn="ctr" eaLnBrk="1" hangingPunct="1"/>
            <a:r>
              <a:rPr lang="en-GB" altLang="it-IT" sz="3200" dirty="0">
                <a:solidFill>
                  <a:srgbClr val="28FF10"/>
                </a:solidFill>
                <a:ea typeface="ＭＳ Ｐゴシック" charset="-128"/>
              </a:rPr>
              <a:t>X-band for Industrial and medical technologies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A2C6D-D547-BA42-99A5-27C66B6583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222"/>
          <a:stretch/>
        </p:blipFill>
        <p:spPr>
          <a:xfrm>
            <a:off x="0" y="17929"/>
            <a:ext cx="12192000" cy="3962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82B227-46CB-874A-8BA4-851C16B36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71" y="4231342"/>
            <a:ext cx="7872511" cy="23207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F89FD0-1D76-D54D-BB1D-EBC1079FD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09" t="11111" b="47320"/>
          <a:stretch/>
        </p:blipFill>
        <p:spPr>
          <a:xfrm>
            <a:off x="6866964" y="788894"/>
            <a:ext cx="5338735" cy="3191429"/>
          </a:xfrm>
          <a:prstGeom prst="rect">
            <a:avLst/>
          </a:prstGeom>
        </p:spPr>
      </p:pic>
      <p:pic>
        <p:nvPicPr>
          <p:cNvPr id="11" name="Picture 10" descr="Whiteboard&#10;&#10;Description automatically generated">
            <a:extLst>
              <a:ext uri="{FF2B5EF4-FFF2-40B4-BE49-F238E27FC236}">
                <a16:creationId xmlns:a16="http://schemas.microsoft.com/office/drawing/2014/main" id="{1E3351DE-90C7-524E-93CB-FA2B49EDE0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68" r="18474" b="7553"/>
          <a:stretch/>
        </p:blipFill>
        <p:spPr>
          <a:xfrm>
            <a:off x="8447795" y="4212028"/>
            <a:ext cx="3009096" cy="2296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B3F83C-FA38-954C-BDED-29D1CAF2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13</a:t>
            </a:fld>
            <a:endParaRPr lang="en-GB" altLang="it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19DA09-DB8B-E74D-93CA-7AE2974249D7}"/>
              </a:ext>
            </a:extLst>
          </p:cNvPr>
          <p:cNvSpPr txBox="1"/>
          <p:nvPr/>
        </p:nvSpPr>
        <p:spPr>
          <a:xfrm>
            <a:off x="8389620" y="4171950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chemeClr val="accent5">
                    <a:lumMod val="50000"/>
                  </a:schemeClr>
                </a:solidFill>
              </a:rPr>
              <a:t>Phase II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E2999-393B-D745-B7BB-2DE32FB3B4DE}"/>
              </a:ext>
            </a:extLst>
          </p:cNvPr>
          <p:cNvSpPr txBox="1"/>
          <p:nvPr/>
        </p:nvSpPr>
        <p:spPr>
          <a:xfrm>
            <a:off x="465959" y="6237657"/>
            <a:ext cx="1108128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effectLst/>
                <a:latin typeface="Liberation Sans"/>
              </a:rPr>
              <a:t>See Scott W. talk: Beamline simulations for the University of Melbourne X-LAB </a:t>
            </a:r>
          </a:p>
        </p:txBody>
      </p:sp>
    </p:spTree>
    <p:extLst>
      <p:ext uri="{BB962C8B-B14F-4D97-AF65-F5344CB8AC3E}">
        <p14:creationId xmlns:p14="http://schemas.microsoft.com/office/powerpoint/2010/main" val="1987473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42754AC-5E28-6043-9406-B7DC3C340304}"/>
              </a:ext>
            </a:extLst>
          </p:cNvPr>
          <p:cNvSpPr txBox="1">
            <a:spLocks/>
          </p:cNvSpPr>
          <p:nvPr/>
        </p:nvSpPr>
        <p:spPr>
          <a:xfrm>
            <a:off x="0" y="-5"/>
            <a:ext cx="7629993" cy="59872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GB" altLang="it-IT" sz="3200" dirty="0">
                <a:solidFill>
                  <a:srgbClr val="28FF10"/>
                </a:solidFill>
                <a:ea typeface="ＭＳ Ｐゴシック" panose="020B0600070205080204" pitchFamily="34" charset="-128"/>
              </a:rPr>
              <a:t>Local Manufacturing</a:t>
            </a:r>
          </a:p>
        </p:txBody>
      </p:sp>
      <p:sp>
        <p:nvSpPr>
          <p:cNvPr id="16" name="Content Placeholder 13">
            <a:extLst>
              <a:ext uri="{FF2B5EF4-FFF2-40B4-BE49-F238E27FC236}">
                <a16:creationId xmlns:a16="http://schemas.microsoft.com/office/drawing/2014/main" id="{67690BD9-5DAB-CD45-876F-23C9D42F00A7}"/>
              </a:ext>
            </a:extLst>
          </p:cNvPr>
          <p:cNvSpPr txBox="1">
            <a:spLocks/>
          </p:cNvSpPr>
          <p:nvPr/>
        </p:nvSpPr>
        <p:spPr bwMode="auto">
          <a:xfrm>
            <a:off x="0" y="811520"/>
            <a:ext cx="7472363" cy="244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sz="20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10350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3716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7208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2C816"/>
              </a:buClr>
            </a:pPr>
            <a:r>
              <a:rPr lang="en-AU" b="1" dirty="0">
                <a:solidFill>
                  <a:schemeClr val="accent5">
                    <a:lumMod val="75000"/>
                  </a:schemeClr>
                </a:solidFill>
              </a:rPr>
              <a:t>Australian National Fabrication Facility </a:t>
            </a:r>
            <a:r>
              <a:rPr lang="en-AU" dirty="0"/>
              <a:t>(ANFF): </a:t>
            </a:r>
            <a:r>
              <a:rPr lang="en-AU" b="1" dirty="0"/>
              <a:t>manufactured a W90 to waveguide adaptor</a:t>
            </a:r>
          </a:p>
          <a:p>
            <a:pPr lvl="1">
              <a:buClr>
                <a:srgbClr val="A2C816"/>
              </a:buClr>
            </a:pPr>
            <a:r>
              <a:rPr lang="en-AU" sz="2000" dirty="0"/>
              <a:t>“This project has been a good chance to review some of our processes and equipment gaps.”</a:t>
            </a:r>
            <a:endParaRPr lang="en-GB" sz="2000" dirty="0">
              <a:latin typeface="Century Gothic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3C2E2-2F38-A64E-B277-271B9C6FE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248"/>
          <a:stretch/>
        </p:blipFill>
        <p:spPr>
          <a:xfrm>
            <a:off x="7581601" y="0"/>
            <a:ext cx="4610399" cy="3760660"/>
          </a:xfrm>
          <a:prstGeom prst="rect">
            <a:avLst/>
          </a:prstGeom>
        </p:spPr>
      </p:pic>
      <p:pic>
        <p:nvPicPr>
          <p:cNvPr id="1028" name="Picture 4" descr="😊">
            <a:extLst>
              <a:ext uri="{FF2B5EF4-FFF2-40B4-BE49-F238E27FC236}">
                <a16:creationId xmlns:a16="http://schemas.microsoft.com/office/drawing/2014/main" id="{C8D47CA2-6A23-3A42-815A-3744C0F85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8088" y="-465138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ontent Placeholder 13">
            <a:extLst>
              <a:ext uri="{FF2B5EF4-FFF2-40B4-BE49-F238E27FC236}">
                <a16:creationId xmlns:a16="http://schemas.microsoft.com/office/drawing/2014/main" id="{C0680BA1-3139-6E46-BD8D-98BE0C0E1FE3}"/>
              </a:ext>
            </a:extLst>
          </p:cNvPr>
          <p:cNvSpPr txBox="1">
            <a:spLocks/>
          </p:cNvSpPr>
          <p:nvPr/>
        </p:nvSpPr>
        <p:spPr bwMode="auto">
          <a:xfrm>
            <a:off x="0" y="2333429"/>
            <a:ext cx="6724186" cy="4524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sz="20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10350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3716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7208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2C816"/>
              </a:buClr>
            </a:pPr>
            <a:r>
              <a:rPr lang="en-AU" dirty="0"/>
              <a:t>They have been using monocrystal diamond tooling</a:t>
            </a:r>
          </a:p>
          <a:p>
            <a:pPr lvl="1">
              <a:buClr>
                <a:srgbClr val="A2C816"/>
              </a:buClr>
            </a:pPr>
            <a:r>
              <a:rPr lang="en-AU" sz="2000" dirty="0"/>
              <a:t>surface roughness  ~Ra 7nm (best measured so far)</a:t>
            </a:r>
          </a:p>
          <a:p>
            <a:pPr lvl="1">
              <a:buClr>
                <a:srgbClr val="A2C816"/>
              </a:buClr>
            </a:pPr>
            <a:r>
              <a:rPr lang="en-AU" sz="2000" dirty="0"/>
              <a:t>tolerances within 1µm </a:t>
            </a:r>
          </a:p>
          <a:p>
            <a:pPr>
              <a:buClr>
                <a:srgbClr val="A2C816"/>
              </a:buClr>
            </a:pPr>
            <a:r>
              <a:rPr lang="en-AU" dirty="0"/>
              <a:t>Be able to make disc? Not sure, but that our overall aim for the future is to have that capability.</a:t>
            </a:r>
          </a:p>
          <a:p>
            <a:pPr>
              <a:buClr>
                <a:srgbClr val="A2C816"/>
              </a:buClr>
            </a:pPr>
            <a:r>
              <a:rPr lang="en-AU" dirty="0"/>
              <a:t>In a few months they will make a disk </a:t>
            </a:r>
          </a:p>
          <a:p>
            <a:pPr>
              <a:buClr>
                <a:srgbClr val="A2C816"/>
              </a:buClr>
            </a:pPr>
            <a:r>
              <a:rPr lang="en-AU" dirty="0"/>
              <a:t>GOAL: try to build a low beta structure. </a:t>
            </a:r>
          </a:p>
          <a:p>
            <a:pPr marL="349250" lvl="1" indent="0">
              <a:buClr>
                <a:srgbClr val="A2C816"/>
              </a:buClr>
              <a:buNone/>
            </a:pPr>
            <a:endParaRPr lang="en-AU" sz="2400" dirty="0"/>
          </a:p>
          <a:p>
            <a:pPr lvl="1">
              <a:defRPr/>
            </a:pPr>
            <a:endParaRPr lang="en-GB" dirty="0">
              <a:latin typeface="Century Gothic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6866B6-3147-41A3-5A5F-C73535115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4261" y="2632529"/>
            <a:ext cx="3169895" cy="422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63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1B02C11-7EC0-374E-A2A3-56C82C949244}"/>
              </a:ext>
            </a:extLst>
          </p:cNvPr>
          <p:cNvSpPr txBox="1">
            <a:spLocks/>
          </p:cNvSpPr>
          <p:nvPr/>
        </p:nvSpPr>
        <p:spPr bwMode="auto">
          <a:xfrm>
            <a:off x="0" y="5998156"/>
            <a:ext cx="11946194" cy="859844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 eaLnBrk="1" hangingPunct="1"/>
            <a:endParaRPr lang="en-GB" sz="3400" dirty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"/>
          <a:stretch/>
        </p:blipFill>
        <p:spPr>
          <a:xfrm>
            <a:off x="273519" y="0"/>
            <a:ext cx="11744310" cy="6858001"/>
          </a:xfrm>
          <a:prstGeom prst="rect">
            <a:avLst/>
          </a:prstGeom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94310" y="166254"/>
            <a:ext cx="11910060" cy="62939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sz="3400" dirty="0">
                <a:ea typeface="ＭＳ Ｐゴシック" pitchFamily="-1" charset="-128"/>
                <a:cs typeface="ＭＳ Ｐゴシック" pitchFamily="-1" charset="-128"/>
              </a:rPr>
              <a:t>Conclusion and future plan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060331-7CD7-774D-8EC5-B5AF64827F58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74347" y="938644"/>
            <a:ext cx="9666712" cy="5753101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A multi-million-dollar X-band equipment has been commissioned at the UoM to serve as the central infrastructure for further development in the new X-Lab.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This project will shift Australia’s long-standing position as an excellent user of particle accelerators, to a world-leading developer of this cross-cutting technology. </a:t>
            </a:r>
            <a:r>
              <a:rPr lang="en-US" sz="2000" b="1" dirty="0">
                <a:solidFill>
                  <a:schemeClr val="bg1"/>
                </a:solidFill>
              </a:rPr>
              <a:t>    </a:t>
            </a:r>
            <a:endParaRPr lang="en-US" sz="2200" b="1" dirty="0">
              <a:solidFill>
                <a:schemeClr val="bg1"/>
              </a:solidFill>
            </a:endParaRPr>
          </a:p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n-GB" sz="2400" b="1" dirty="0">
                <a:solidFill>
                  <a:schemeClr val="bg1"/>
                </a:solidFill>
              </a:rPr>
              <a:t>14</a:t>
            </a:r>
            <a:r>
              <a:rPr lang="en-GB" sz="2400" b="1" baseline="30000" dirty="0">
                <a:solidFill>
                  <a:schemeClr val="bg1"/>
                </a:solidFill>
              </a:rPr>
              <a:t>th</a:t>
            </a:r>
            <a:r>
              <a:rPr lang="en-GB" sz="2400" b="1" dirty="0">
                <a:solidFill>
                  <a:schemeClr val="bg1"/>
                </a:solidFill>
              </a:rPr>
              <a:t> of February; first high power X-band pulses on the Sothern Hemisphere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A2C816"/>
              </a:buClr>
              <a:buSzTx/>
              <a:buFont typeface="Wingdings 2" charset="2"/>
              <a:buChar char="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ＭＳ Ｐゴシック" pitchFamily="-106" charset="-128"/>
              </a:rPr>
              <a:t>Both klystron have been conditioned up to their maximum power with ~200ns pulse width</a:t>
            </a:r>
            <a:endParaRPr lang="en-GB" sz="2400" b="1" dirty="0">
              <a:solidFill>
                <a:schemeClr val="bg1"/>
              </a:solidFill>
            </a:endParaRPr>
          </a:p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n-GB" sz="2400" b="1" dirty="0">
                <a:solidFill>
                  <a:schemeClr val="bg1"/>
                </a:solidFill>
              </a:rPr>
              <a:t>Welcome to visit the facility!</a:t>
            </a:r>
          </a:p>
          <a:p>
            <a:pPr marL="692150" lvl="2" indent="-342900">
              <a:spcBef>
                <a:spcPts val="2000"/>
              </a:spcBef>
            </a:pPr>
            <a:r>
              <a:rPr lang="en-GB" sz="2400" b="1" dirty="0">
                <a:solidFill>
                  <a:schemeClr val="bg1"/>
                </a:solidFill>
              </a:rPr>
              <a:t>Help and support are more than welcome !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415094-7256-E645-9E53-9E8ABB6911B9}"/>
              </a:ext>
            </a:extLst>
          </p:cNvPr>
          <p:cNvGrpSpPr/>
          <p:nvPr/>
        </p:nvGrpSpPr>
        <p:grpSpPr>
          <a:xfrm>
            <a:off x="10610561" y="1073311"/>
            <a:ext cx="1233595" cy="687204"/>
            <a:chOff x="1273628" y="877860"/>
            <a:chExt cx="10374086" cy="5207253"/>
          </a:xfrm>
        </p:grpSpPr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CE6F0ECB-39D6-3E4F-B23B-23D73BFA4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6196" y="877860"/>
              <a:ext cx="8893575" cy="520725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265578A-D304-3A4F-9104-474209829939}"/>
                </a:ext>
              </a:extLst>
            </p:cNvPr>
            <p:cNvSpPr/>
            <p:nvPr/>
          </p:nvSpPr>
          <p:spPr>
            <a:xfrm>
              <a:off x="1273628" y="947058"/>
              <a:ext cx="10374086" cy="4931228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44483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024360" cy="62503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2800" dirty="0">
                <a:solidFill>
                  <a:srgbClr val="28FF10"/>
                </a:solidFill>
                <a:ea typeface="ＭＳ Ｐゴシック" charset="-128"/>
              </a:rPr>
              <a:t>Dark current and radiation in high-gradient RF structures 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0" y="710416"/>
            <a:ext cx="11301413" cy="1736544"/>
          </a:xfrm>
        </p:spPr>
        <p:txBody>
          <a:bodyPr/>
          <a:lstStyle/>
          <a:p>
            <a:r>
              <a:rPr lang="en-AU" dirty="0"/>
              <a:t>High surface electric fields lead to spontaneous emission of electrons from the material surfaces.</a:t>
            </a:r>
          </a:p>
          <a:p>
            <a:r>
              <a:rPr lang="en-AU" dirty="0"/>
              <a:t>Field emitted electrons can be captured by the EM fields and be accelerated throughout the structures, causing the so-called dark currents. </a:t>
            </a:r>
          </a:p>
          <a:p>
            <a:r>
              <a:rPr lang="en-AU" dirty="0"/>
              <a:t>If these electrons become energetic enough they can also produce </a:t>
            </a:r>
            <a:r>
              <a:rPr lang="en-AU" b="1" dirty="0"/>
              <a:t>ionizing radiation </a:t>
            </a:r>
            <a:r>
              <a:rPr lang="en-AU" dirty="0"/>
              <a:t>when colliding with material walls. 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it-IT" sz="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4369F7-1623-3B4C-B977-07C1263AF14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t="37677" r="50961" b="42830"/>
          <a:stretch/>
        </p:blipFill>
        <p:spPr bwMode="auto">
          <a:xfrm>
            <a:off x="7438082" y="3343279"/>
            <a:ext cx="4506276" cy="34718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A29069-EF8E-3042-A920-CA6272DB6C8C}"/>
              </a:ext>
            </a:extLst>
          </p:cNvPr>
          <p:cNvSpPr txBox="1"/>
          <p:nvPr/>
        </p:nvSpPr>
        <p:spPr>
          <a:xfrm rot="16200000">
            <a:off x="10036076" y="4433500"/>
            <a:ext cx="40040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Curtesy of David Caballero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DC2C06-0C83-6C48-85E5-F7322D428E01}"/>
              </a:ext>
            </a:extLst>
          </p:cNvPr>
          <p:cNvSpPr txBox="1"/>
          <p:nvPr/>
        </p:nvSpPr>
        <p:spPr>
          <a:xfrm>
            <a:off x="9801226" y="4186238"/>
            <a:ext cx="1741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</a:t>
            </a:r>
            <a:r>
              <a:rPr lang="en-GB" baseline="30000" dirty="0"/>
              <a:t>-</a:t>
            </a:r>
            <a:r>
              <a:rPr lang="en-GB" dirty="0"/>
              <a:t> energy </a:t>
            </a:r>
          </a:p>
          <a:p>
            <a:r>
              <a:rPr lang="en-GB" dirty="0"/>
              <a:t>TD24 structure</a:t>
            </a:r>
          </a:p>
        </p:txBody>
      </p:sp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29BF6877-8719-F64E-9AF9-5737834F578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5" b="34933"/>
          <a:stretch/>
        </p:blipFill>
        <p:spPr>
          <a:xfrm>
            <a:off x="1" y="3429001"/>
            <a:ext cx="77152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71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66956" cy="62503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dirty="0">
                <a:solidFill>
                  <a:srgbClr val="28FF10"/>
                </a:solidFill>
                <a:ea typeface="ＭＳ Ｐゴシック" charset="-128"/>
              </a:rPr>
              <a:t>Radiation Simulation 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115643" y="710416"/>
            <a:ext cx="5842245" cy="6030941"/>
          </a:xfrm>
        </p:spPr>
        <p:txBody>
          <a:bodyPr>
            <a:normAutofit/>
          </a:bodyPr>
          <a:lstStyle/>
          <a:p>
            <a:r>
              <a:rPr lang="en-AU" dirty="0"/>
              <a:t>A simulation of the bunker area has been performed with FLUKA software. The simulation includes: </a:t>
            </a:r>
          </a:p>
          <a:p>
            <a:pPr lvl="1"/>
            <a:r>
              <a:rPr lang="en-AU" sz="2000" dirty="0"/>
              <a:t>Two high gradient structures with upstream, downstream and later electron sources</a:t>
            </a:r>
          </a:p>
          <a:p>
            <a:pPr lvl="1"/>
            <a:r>
              <a:rPr lang="en-AU" sz="2000" dirty="0"/>
              <a:t>Bunker geometry including old electron beam holes and emergency exit (weak point)</a:t>
            </a:r>
          </a:p>
          <a:p>
            <a:pPr lvl="2"/>
            <a:r>
              <a:rPr lang="en-AU" sz="2000" dirty="0"/>
              <a:t>The bunker area was hosting a 35 MeV electron beam </a:t>
            </a:r>
            <a:r>
              <a:rPr lang="en-AU" sz="2000" dirty="0" err="1"/>
              <a:t>betatron</a:t>
            </a:r>
            <a:r>
              <a:rPr lang="en-AU" sz="2000" dirty="0"/>
              <a:t>  </a:t>
            </a:r>
          </a:p>
          <a:p>
            <a:pPr lvl="1"/>
            <a:r>
              <a:rPr lang="en-AU" sz="2000" dirty="0"/>
              <a:t>Lead shielding around the structures:</a:t>
            </a:r>
          </a:p>
          <a:p>
            <a:pPr lvl="2"/>
            <a:r>
              <a:rPr lang="en-AU" sz="2000" dirty="0"/>
              <a:t>Downstream lead bricks around the faraday cup </a:t>
            </a:r>
          </a:p>
          <a:p>
            <a:pPr lvl="2"/>
            <a:r>
              <a:rPr lang="en-AU" sz="2000" dirty="0"/>
              <a:t>Two lead walls </a:t>
            </a:r>
          </a:p>
          <a:p>
            <a:pPr lvl="1"/>
            <a:r>
              <a:rPr lang="en-AU" sz="2000" dirty="0"/>
              <a:t>20 cm thick chicane wall plus interlock gate. </a:t>
            </a:r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  <a:p>
            <a:pPr marL="0" indent="0">
              <a:buNone/>
            </a:pPr>
            <a:endParaRPr lang="en-AU" sz="2400" dirty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11719984" y="6083291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it-IT" sz="8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7BDD9F-8035-1646-B42A-4AD5C30164B9}"/>
              </a:ext>
            </a:extLst>
          </p:cNvPr>
          <p:cNvGrpSpPr/>
          <p:nvPr/>
        </p:nvGrpSpPr>
        <p:grpSpPr>
          <a:xfrm>
            <a:off x="5984320" y="1"/>
            <a:ext cx="6207680" cy="4215630"/>
            <a:chOff x="2534357" y="1749044"/>
            <a:chExt cx="6207680" cy="40525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541691-AED5-274D-B60E-820030F1B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613953" y="673470"/>
              <a:ext cx="4048487" cy="620768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BFAE66-D059-1B4A-9B6F-578DE5CC499B}"/>
                </a:ext>
              </a:extLst>
            </p:cNvPr>
            <p:cNvSpPr txBox="1"/>
            <p:nvPr/>
          </p:nvSpPr>
          <p:spPr>
            <a:xfrm>
              <a:off x="5458729" y="5123968"/>
              <a:ext cx="16450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20MeV e</a:t>
              </a:r>
              <a:r>
                <a:rPr lang="en-AU" b="1" baseline="30000" dirty="0"/>
                <a:t>-</a:t>
              </a:r>
            </a:p>
            <a:p>
              <a:r>
                <a:rPr lang="en-AU" b="1" dirty="0"/>
                <a:t>Downstream</a:t>
              </a:r>
              <a:r>
                <a:rPr lang="en-AU" b="1" baseline="30000" dirty="0"/>
                <a:t> </a:t>
              </a:r>
              <a:endParaRPr lang="en-AU" b="1" dirty="0"/>
            </a:p>
          </p:txBody>
        </p:sp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A0A41CA2-1F95-A144-92BB-EC0AE8CEF0E4}"/>
                </a:ext>
              </a:extLst>
            </p:cNvPr>
            <p:cNvSpPr/>
            <p:nvPr/>
          </p:nvSpPr>
          <p:spPr>
            <a:xfrm rot="5400000">
              <a:off x="6591781" y="4878729"/>
              <a:ext cx="1319513" cy="21991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55D582-8089-F141-A871-76D55DE7A7DF}"/>
                </a:ext>
              </a:extLst>
            </p:cNvPr>
            <p:cNvSpPr txBox="1"/>
            <p:nvPr/>
          </p:nvSpPr>
          <p:spPr>
            <a:xfrm>
              <a:off x="2951001" y="1749044"/>
              <a:ext cx="1669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Faraday Cup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F7376D-DA7E-FE4E-BF1D-683579FA55FA}"/>
                </a:ext>
              </a:extLst>
            </p:cNvPr>
            <p:cNvSpPr txBox="1"/>
            <p:nvPr/>
          </p:nvSpPr>
          <p:spPr>
            <a:xfrm>
              <a:off x="5935582" y="1827835"/>
              <a:ext cx="12538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1MeV e</a:t>
              </a:r>
              <a:r>
                <a:rPr lang="en-AU" b="1" baseline="30000" dirty="0"/>
                <a:t>-</a:t>
              </a:r>
            </a:p>
            <a:p>
              <a:r>
                <a:rPr lang="en-AU" b="1" dirty="0"/>
                <a:t>Upstream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114983-F261-204B-9092-3D77E7127519}"/>
                </a:ext>
              </a:extLst>
            </p:cNvPr>
            <p:cNvSpPr txBox="1"/>
            <p:nvPr/>
          </p:nvSpPr>
          <p:spPr>
            <a:xfrm rot="5400000">
              <a:off x="7238035" y="3557286"/>
              <a:ext cx="12955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0.5MeV e</a:t>
              </a:r>
              <a:r>
                <a:rPr lang="en-AU" baseline="30000" dirty="0"/>
                <a:t>-</a:t>
              </a:r>
              <a:endParaRPr lang="en-AU" dirty="0"/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0D61E1BB-F942-4F42-A44B-4F5CB9E5129E}"/>
                </a:ext>
              </a:extLst>
            </p:cNvPr>
            <p:cNvSpPr/>
            <p:nvPr/>
          </p:nvSpPr>
          <p:spPr>
            <a:xfrm rot="16200000">
              <a:off x="7014259" y="2525208"/>
              <a:ext cx="499640" cy="14854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7FC2947-BB87-204C-9E14-95E9D9A325AC}"/>
                </a:ext>
              </a:extLst>
            </p:cNvPr>
            <p:cNvCxnSpPr/>
            <p:nvPr/>
          </p:nvCxnSpPr>
          <p:spPr>
            <a:xfrm flipV="1">
              <a:off x="4097438" y="2037144"/>
              <a:ext cx="162046" cy="75235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2AEE18-5D24-FC42-A8E9-44127AD42F3E}"/>
                </a:ext>
              </a:extLst>
            </p:cNvPr>
            <p:cNvSpPr txBox="1"/>
            <p:nvPr/>
          </p:nvSpPr>
          <p:spPr>
            <a:xfrm>
              <a:off x="4504481" y="2629382"/>
              <a:ext cx="1176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Structure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1D73F31-85C1-3C49-B724-80D5FFB15F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2516" y="2951544"/>
              <a:ext cx="484208" cy="88160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ight Arrow 16">
              <a:extLst>
                <a:ext uri="{FF2B5EF4-FFF2-40B4-BE49-F238E27FC236}">
                  <a16:creationId xmlns:a16="http://schemas.microsoft.com/office/drawing/2014/main" id="{189F69D8-9C47-4B4E-A9E4-01495E4925E4}"/>
                </a:ext>
              </a:extLst>
            </p:cNvPr>
            <p:cNvSpPr/>
            <p:nvPr/>
          </p:nvSpPr>
          <p:spPr>
            <a:xfrm>
              <a:off x="7398155" y="3275639"/>
              <a:ext cx="148540" cy="65011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7C5AA1C-B9BD-FC40-A5DE-7E374622F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038" y="4202940"/>
            <a:ext cx="3490912" cy="265506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1F78266-94BF-E54E-9136-F46496AB0A59}"/>
              </a:ext>
            </a:extLst>
          </p:cNvPr>
          <p:cNvSpPr txBox="1"/>
          <p:nvPr/>
        </p:nvSpPr>
        <p:spPr>
          <a:xfrm>
            <a:off x="6815077" y="5227285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/>
              <a:t>Bunker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8E7741-D1E2-2F45-B2A3-DB66AB600F78}"/>
              </a:ext>
            </a:extLst>
          </p:cNvPr>
          <p:cNvSpPr txBox="1"/>
          <p:nvPr/>
        </p:nvSpPr>
        <p:spPr>
          <a:xfrm rot="5400000">
            <a:off x="8851257" y="5218653"/>
            <a:ext cx="10262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/>
              <a:t>Structures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9B93BB-6F4A-3547-9689-E0054AEB99EC}"/>
              </a:ext>
            </a:extLst>
          </p:cNvPr>
          <p:cNvSpPr txBox="1"/>
          <p:nvPr/>
        </p:nvSpPr>
        <p:spPr>
          <a:xfrm>
            <a:off x="6395977" y="4122385"/>
            <a:ext cx="2209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Bunker Geometry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B365B6B-C285-734C-BAAA-8DF9AF9093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446" t="54258"/>
          <a:stretch/>
        </p:blipFill>
        <p:spPr>
          <a:xfrm>
            <a:off x="9552394" y="4843464"/>
            <a:ext cx="2611030" cy="175736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720D649-2F5C-BA4F-99FC-B4B277AABBFB}"/>
              </a:ext>
            </a:extLst>
          </p:cNvPr>
          <p:cNvSpPr txBox="1"/>
          <p:nvPr/>
        </p:nvSpPr>
        <p:spPr>
          <a:xfrm>
            <a:off x="10683613" y="4471083"/>
            <a:ext cx="13901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/>
              <a:t>Emergency exit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A45962E-C890-0F49-9BFE-96E03A1F8144}"/>
              </a:ext>
            </a:extLst>
          </p:cNvPr>
          <p:cNvCxnSpPr/>
          <p:nvPr/>
        </p:nvCxnSpPr>
        <p:spPr>
          <a:xfrm flipH="1">
            <a:off x="11558588" y="4686300"/>
            <a:ext cx="142875" cy="1857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9EDB0CF-3B3E-5544-9065-54B575E59AFD}"/>
              </a:ext>
            </a:extLst>
          </p:cNvPr>
          <p:cNvCxnSpPr/>
          <p:nvPr/>
        </p:nvCxnSpPr>
        <p:spPr>
          <a:xfrm>
            <a:off x="6586538" y="5986463"/>
            <a:ext cx="13430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90C695D-71D9-8A4F-A83E-EEB930CBCDE6}"/>
              </a:ext>
            </a:extLst>
          </p:cNvPr>
          <p:cNvSpPr txBox="1"/>
          <p:nvPr/>
        </p:nvSpPr>
        <p:spPr>
          <a:xfrm>
            <a:off x="7515225" y="567213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z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A452D64-F0EE-3F41-AAF8-5B5EDE42A893}"/>
              </a:ext>
            </a:extLst>
          </p:cNvPr>
          <p:cNvCxnSpPr>
            <a:cxnSpLocks/>
          </p:cNvCxnSpPr>
          <p:nvPr/>
        </p:nvCxnSpPr>
        <p:spPr>
          <a:xfrm flipV="1">
            <a:off x="6596063" y="5143501"/>
            <a:ext cx="0" cy="838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5D55EE7-CCFB-A047-B9A6-F69D4481AC10}"/>
              </a:ext>
            </a:extLst>
          </p:cNvPr>
          <p:cNvSpPr txBox="1"/>
          <p:nvPr/>
        </p:nvSpPr>
        <p:spPr>
          <a:xfrm>
            <a:off x="6253163" y="506730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x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4CC938-59B6-FC4C-A944-FDBD7FC5A596}"/>
              </a:ext>
            </a:extLst>
          </p:cNvPr>
          <p:cNvSpPr txBox="1"/>
          <p:nvPr/>
        </p:nvSpPr>
        <p:spPr>
          <a:xfrm>
            <a:off x="10325040" y="5222523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/>
              <a:t>Beam line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2F8797C-CCA7-6E40-8DC2-59D3A1515C22}"/>
              </a:ext>
            </a:extLst>
          </p:cNvPr>
          <p:cNvCxnSpPr/>
          <p:nvPr/>
        </p:nvCxnSpPr>
        <p:spPr>
          <a:xfrm>
            <a:off x="10125076" y="6081713"/>
            <a:ext cx="13430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C03BB90-F516-CE48-AF56-2A8C1388577F}"/>
              </a:ext>
            </a:extLst>
          </p:cNvPr>
          <p:cNvSpPr txBox="1"/>
          <p:nvPr/>
        </p:nvSpPr>
        <p:spPr>
          <a:xfrm>
            <a:off x="11082338" y="601027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x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85058D7-A75A-0044-A81B-FE06637A49F1}"/>
              </a:ext>
            </a:extLst>
          </p:cNvPr>
          <p:cNvCxnSpPr>
            <a:cxnSpLocks/>
          </p:cNvCxnSpPr>
          <p:nvPr/>
        </p:nvCxnSpPr>
        <p:spPr>
          <a:xfrm flipV="1">
            <a:off x="10134601" y="5238751"/>
            <a:ext cx="0" cy="838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FAE71D4-ED99-9948-A3DE-3657F59B036F}"/>
              </a:ext>
            </a:extLst>
          </p:cNvPr>
          <p:cNvSpPr txBox="1"/>
          <p:nvPr/>
        </p:nvSpPr>
        <p:spPr>
          <a:xfrm>
            <a:off x="9791701" y="5162551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36BA99B-3522-B142-8EDC-DEF64AAFBA47}"/>
              </a:ext>
            </a:extLst>
          </p:cNvPr>
          <p:cNvCxnSpPr>
            <a:cxnSpLocks/>
          </p:cNvCxnSpPr>
          <p:nvPr/>
        </p:nvCxnSpPr>
        <p:spPr>
          <a:xfrm>
            <a:off x="6224588" y="481013"/>
            <a:ext cx="0" cy="32623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A6D5A91-2380-FA4F-A778-92DDB4E7C871}"/>
              </a:ext>
            </a:extLst>
          </p:cNvPr>
          <p:cNvSpPr txBox="1"/>
          <p:nvPr/>
        </p:nvSpPr>
        <p:spPr>
          <a:xfrm>
            <a:off x="5953125" y="323850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z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2211E63-13A2-0C42-9689-4C7755B49477}"/>
              </a:ext>
            </a:extLst>
          </p:cNvPr>
          <p:cNvCxnSpPr>
            <a:cxnSpLocks/>
          </p:cNvCxnSpPr>
          <p:nvPr/>
        </p:nvCxnSpPr>
        <p:spPr>
          <a:xfrm>
            <a:off x="6219825" y="490539"/>
            <a:ext cx="85248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4CBF5B0A-EC10-B84F-9BF1-CB00C5B6D237}"/>
              </a:ext>
            </a:extLst>
          </p:cNvPr>
          <p:cNvSpPr txBox="1"/>
          <p:nvPr/>
        </p:nvSpPr>
        <p:spPr>
          <a:xfrm>
            <a:off x="6705600" y="43338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21435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268681" y="0"/>
            <a:ext cx="6817919" cy="62503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dirty="0">
                <a:solidFill>
                  <a:srgbClr val="28FF10"/>
                </a:solidFill>
                <a:ea typeface="ＭＳ Ｐゴシック" charset="-128"/>
              </a:rPr>
              <a:t>DOSE-EQ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12005734" y="6569076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it-IT" sz="8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093EE5-5CBF-6C4E-8111-E14721E96E2A}"/>
              </a:ext>
            </a:extLst>
          </p:cNvPr>
          <p:cNvGrpSpPr/>
          <p:nvPr/>
        </p:nvGrpSpPr>
        <p:grpSpPr>
          <a:xfrm>
            <a:off x="405230" y="3270000"/>
            <a:ext cx="4797422" cy="3714748"/>
            <a:chOff x="6975478" y="-157161"/>
            <a:chExt cx="5240332" cy="393024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4D64BA-ADDB-6044-9545-090E3B25D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75478" y="-157161"/>
              <a:ext cx="5240332" cy="393024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73ECC3-C689-934A-821D-4783142292B9}"/>
                </a:ext>
              </a:extLst>
            </p:cNvPr>
            <p:cNvSpPr txBox="1"/>
            <p:nvPr/>
          </p:nvSpPr>
          <p:spPr>
            <a:xfrm>
              <a:off x="8360778" y="733065"/>
              <a:ext cx="5229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600" b="1" dirty="0"/>
                <a:t>Soil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5DC0D5-128D-5046-B04A-85B8808AA233}"/>
                </a:ext>
              </a:extLst>
            </p:cNvPr>
            <p:cNvSpPr txBox="1"/>
            <p:nvPr/>
          </p:nvSpPr>
          <p:spPr>
            <a:xfrm rot="5400000">
              <a:off x="10483293" y="1700575"/>
              <a:ext cx="564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Soil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27AB60-0932-2A40-B3C3-21A8DEF59765}"/>
                </a:ext>
              </a:extLst>
            </p:cNvPr>
            <p:cNvSpPr txBox="1"/>
            <p:nvPr/>
          </p:nvSpPr>
          <p:spPr>
            <a:xfrm>
              <a:off x="8137001" y="2604305"/>
              <a:ext cx="15953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/>
                <a:t>Dark Matter Lab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D760C7C-391D-8E44-8A6F-1DD28E658E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04" r="8628"/>
          <a:stretch/>
        </p:blipFill>
        <p:spPr>
          <a:xfrm>
            <a:off x="7465438" y="3781609"/>
            <a:ext cx="4592241" cy="322649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9B0D585-43F2-9C48-8AB4-4DB22FE53D90}"/>
              </a:ext>
            </a:extLst>
          </p:cNvPr>
          <p:cNvSpPr txBox="1"/>
          <p:nvPr/>
        </p:nvSpPr>
        <p:spPr>
          <a:xfrm>
            <a:off x="4601899" y="3722287"/>
            <a:ext cx="287536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AU" sz="1800" b="1" dirty="0"/>
              <a:t>DOSE-EQ above the annual threshold 1mSv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ED3A7E-F01C-8343-8F76-D1680BCD214E}"/>
              </a:ext>
            </a:extLst>
          </p:cNvPr>
          <p:cNvSpPr txBox="1"/>
          <p:nvPr/>
        </p:nvSpPr>
        <p:spPr>
          <a:xfrm>
            <a:off x="8600363" y="3902077"/>
            <a:ext cx="2653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DOSE-EQ &gt; 1mSv/year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8F4842-AB62-6048-8D2A-CC6D14584061}"/>
              </a:ext>
            </a:extLst>
          </p:cNvPr>
          <p:cNvSpPr txBox="1"/>
          <p:nvPr/>
        </p:nvSpPr>
        <p:spPr>
          <a:xfrm rot="16200000">
            <a:off x="-823124" y="4799842"/>
            <a:ext cx="2183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No limits applied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3580FD-B9BF-4DF4-814F-23CEA35E6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62" y="687048"/>
            <a:ext cx="6455986" cy="2824565"/>
          </a:xfrm>
        </p:spPr>
        <p:txBody>
          <a:bodyPr>
            <a:noAutofit/>
          </a:bodyPr>
          <a:lstStyle/>
          <a:p>
            <a:r>
              <a:rPr lang="en-AU" sz="1600" b="1" dirty="0"/>
              <a:t>Setup Summary: </a:t>
            </a:r>
          </a:p>
          <a:p>
            <a:pPr lvl="1"/>
            <a:r>
              <a:rPr lang="en-AU" sz="1600" b="1" dirty="0"/>
              <a:t> 20 MeV</a:t>
            </a:r>
            <a:endParaRPr lang="en-AU" sz="1600" dirty="0"/>
          </a:p>
          <a:p>
            <a:pPr lvl="1"/>
            <a:r>
              <a:rPr lang="en-AU" sz="1600" b="1" dirty="0"/>
              <a:t>100ns flat top</a:t>
            </a:r>
            <a:endParaRPr lang="en-AU" sz="1600" dirty="0"/>
          </a:p>
          <a:p>
            <a:pPr lvl="1"/>
            <a:r>
              <a:rPr lang="en-AU" sz="1600" b="1" dirty="0"/>
              <a:t>0.5 mA dark current</a:t>
            </a:r>
          </a:p>
          <a:p>
            <a:pPr lvl="1"/>
            <a:r>
              <a:rPr lang="en-AU" sz="1600" b="1" dirty="0"/>
              <a:t>200 Hz repetition rate</a:t>
            </a:r>
          </a:p>
          <a:p>
            <a:pPr lvl="1"/>
            <a:r>
              <a:rPr lang="en-AU" sz="1600" b="1" dirty="0"/>
              <a:t>2000 working hours per year,  (40h/week x 50 weeks)</a:t>
            </a:r>
          </a:p>
          <a:p>
            <a:pPr lvl="1"/>
            <a:r>
              <a:rPr lang="en-AU" sz="1600" b="1" dirty="0"/>
              <a:t>Shields:</a:t>
            </a:r>
          </a:p>
          <a:p>
            <a:pPr lvl="2"/>
            <a:r>
              <a:rPr lang="en-AU" sz="1600" b="1" dirty="0"/>
              <a:t>Lead bricks around downstream faraday cup </a:t>
            </a:r>
          </a:p>
          <a:p>
            <a:pPr lvl="2"/>
            <a:r>
              <a:rPr lang="en-AU" sz="1600" b="1" dirty="0"/>
              <a:t>Wall bricks around the structures </a:t>
            </a:r>
            <a:endParaRPr lang="en-AU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40C362-72D9-3362-8BBC-6F3E67CE69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500" r="9723"/>
          <a:stretch/>
        </p:blipFill>
        <p:spPr>
          <a:xfrm>
            <a:off x="6663848" y="185738"/>
            <a:ext cx="5112508" cy="3673977"/>
          </a:xfrm>
          <a:prstGeom prst="rect">
            <a:avLst/>
          </a:prstGeom>
        </p:spPr>
      </p:pic>
      <p:sp>
        <p:nvSpPr>
          <p:cNvPr id="8" name="Striped Right Arrow 7">
            <a:extLst>
              <a:ext uri="{FF2B5EF4-FFF2-40B4-BE49-F238E27FC236}">
                <a16:creationId xmlns:a16="http://schemas.microsoft.com/office/drawing/2014/main" id="{929FA873-2E92-76DE-32DD-8BDF6475B308}"/>
              </a:ext>
            </a:extLst>
          </p:cNvPr>
          <p:cNvSpPr/>
          <p:nvPr/>
        </p:nvSpPr>
        <p:spPr>
          <a:xfrm>
            <a:off x="5145828" y="4579292"/>
            <a:ext cx="1491712" cy="1237349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843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5407-1C58-160E-45A1-E5CDAE136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8488"/>
            <a:ext cx="9144000" cy="701131"/>
          </a:xfrm>
          <a:solidFill>
            <a:schemeClr val="tx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GB" dirty="0">
                <a:solidFill>
                  <a:srgbClr val="06FF12"/>
                </a:solidFill>
              </a:rPr>
              <a:t>Structure production flow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A640A8-AF6B-D26C-2AC9-49BE3B0ABD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8" t="16322" r="3341" b="14980"/>
          <a:stretch/>
        </p:blipFill>
        <p:spPr>
          <a:xfrm>
            <a:off x="92617" y="917315"/>
            <a:ext cx="11767279" cy="594068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C66BE3C-28AB-A4BE-402B-91E3087D82AC}"/>
              </a:ext>
            </a:extLst>
          </p:cNvPr>
          <p:cNvSpPr/>
          <p:nvPr/>
        </p:nvSpPr>
        <p:spPr>
          <a:xfrm>
            <a:off x="5638797" y="1132707"/>
            <a:ext cx="304801" cy="26982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963934-31D4-9C31-76AA-3FE7F38BE3D7}"/>
              </a:ext>
            </a:extLst>
          </p:cNvPr>
          <p:cNvSpPr/>
          <p:nvPr/>
        </p:nvSpPr>
        <p:spPr>
          <a:xfrm>
            <a:off x="3951511" y="1126699"/>
            <a:ext cx="304801" cy="26982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59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1"/>
          <p:cNvSpPr txBox="1">
            <a:spLocks/>
          </p:cNvSpPr>
          <p:nvPr/>
        </p:nvSpPr>
        <p:spPr bwMode="auto">
          <a:xfrm>
            <a:off x="838201" y="39687"/>
            <a:ext cx="9599614" cy="1171129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dirty="0">
                <a:solidFill>
                  <a:srgbClr val="28FF10"/>
                </a:solidFill>
                <a:latin typeface="+mj-lt"/>
              </a:rPr>
              <a:t>X-band Laboratory for Accelerators and Beams (X-LAB)</a:t>
            </a:r>
          </a:p>
        </p:txBody>
      </p:sp>
      <p:sp>
        <p:nvSpPr>
          <p:cNvPr id="21" name="Content Placeholder 13"/>
          <p:cNvSpPr txBox="1">
            <a:spLocks/>
          </p:cNvSpPr>
          <p:nvPr/>
        </p:nvSpPr>
        <p:spPr bwMode="auto">
          <a:xfrm>
            <a:off x="1" y="1295204"/>
            <a:ext cx="8109994" cy="5400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sz="20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10350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3716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7208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A new laboratory is under commissioning at the University of Melbourne (UoM) to build a next generation compact light source.</a:t>
            </a:r>
          </a:p>
          <a:p>
            <a:pPr lvl="2">
              <a:defRPr/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First high-power, high-frequency accelerator laboratory in the South Hemisphere.</a:t>
            </a:r>
          </a:p>
          <a:p>
            <a:pPr lvl="2">
              <a:defRPr/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Testing high gradient structure prototype and RF components for CLIC</a:t>
            </a:r>
          </a:p>
          <a:p>
            <a:pPr lvl="2">
              <a:defRPr/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Ultra-precision manufacturing </a:t>
            </a:r>
          </a:p>
          <a:p>
            <a:pPr lvl="2">
              <a:defRPr/>
            </a:pPr>
            <a:r>
              <a:rPr lang="en-GB" sz="2000" dirty="0">
                <a:solidFill>
                  <a:schemeClr val="tx1"/>
                </a:solidFill>
              </a:rPr>
              <a:t>Design and develop more widely available high quality x-ray sources </a:t>
            </a:r>
          </a:p>
          <a:p>
            <a:pPr lvl="1">
              <a:defRPr/>
            </a:pPr>
            <a:r>
              <a:rPr lang="en-GB" altLang="it-IT" sz="2000" dirty="0">
                <a:solidFill>
                  <a:schemeClr val="tx1"/>
                </a:solidFill>
                <a:latin typeface="+mj-lt"/>
              </a:rPr>
              <a:t>This project will provide local researchers and students with an opportunity to make significant advances in accelerator design</a:t>
            </a:r>
          </a:p>
          <a:p>
            <a:pPr lvl="1">
              <a:defRPr/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Excellent potential for applications in medical radiation therapy and beyond </a:t>
            </a:r>
          </a:p>
          <a:p>
            <a:pPr lvl="1">
              <a:defRPr/>
            </a:pPr>
            <a:endParaRPr lang="en-GB" sz="2000" dirty="0"/>
          </a:p>
          <a:p>
            <a:pPr lvl="1">
              <a:defRPr/>
            </a:pPr>
            <a:endParaRPr lang="en-GB" sz="2000" dirty="0">
              <a:latin typeface="Century Gothic"/>
              <a:cs typeface="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  <a:p>
            <a:pPr lvl="1">
              <a:defRPr/>
            </a:pPr>
            <a:endParaRPr lang="en-GB" dirty="0">
              <a:latin typeface="Century Gothic"/>
              <a:cs typeface="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-1387366" y="4124448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latin typeface="Arial" charset="0"/>
              </a:rPr>
              <a:t> </a:t>
            </a:r>
          </a:p>
        </p:txBody>
      </p:sp>
      <p:pic>
        <p:nvPicPr>
          <p:cNvPr id="6" name="Picture 5" descr="university-of-melbourne-logo.jpg">
            <a:extLst>
              <a:ext uri="{FF2B5EF4-FFF2-40B4-BE49-F238E27FC236}">
                <a16:creationId xmlns:a16="http://schemas.microsoft.com/office/drawing/2014/main" id="{5F7E5C14-9EC6-1A49-9370-CA6F64135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8163" y="79937"/>
            <a:ext cx="911821" cy="918517"/>
          </a:xfrm>
          <a:prstGeom prst="rect">
            <a:avLst/>
          </a:prstGeom>
        </p:spPr>
      </p:pic>
      <p:pic>
        <p:nvPicPr>
          <p:cNvPr id="9" name="Picture 8" descr="CERN-logo.jpg">
            <a:extLst>
              <a:ext uri="{FF2B5EF4-FFF2-40B4-BE49-F238E27FC236}">
                <a16:creationId xmlns:a16="http://schemas.microsoft.com/office/drawing/2014/main" id="{FB06B06F-47BC-D542-A5FA-67C2799F53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89" y="179774"/>
            <a:ext cx="765496" cy="77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0284F2-AD16-784E-9CAF-C583A0AAF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7840" y="881407"/>
            <a:ext cx="1315057" cy="2739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DCBA30-69DD-714C-8EBE-148CA81A1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2</a:t>
            </a:fld>
            <a:endParaRPr lang="en-GB" altLang="it-IT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7E6E03-9FA4-3CE5-1640-B717AC17133D}"/>
              </a:ext>
            </a:extLst>
          </p:cNvPr>
          <p:cNvGrpSpPr/>
          <p:nvPr/>
        </p:nvGrpSpPr>
        <p:grpSpPr>
          <a:xfrm>
            <a:off x="8564137" y="1295204"/>
            <a:ext cx="3624073" cy="2272868"/>
            <a:chOff x="753693" y="770021"/>
            <a:chExt cx="10354920" cy="60879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577FF82-34F3-002E-3555-7D90DC1F2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658" t="16374" r="13027" b="3860"/>
            <a:stretch/>
          </p:blipFill>
          <p:spPr>
            <a:xfrm>
              <a:off x="753693" y="770021"/>
              <a:ext cx="10354920" cy="6087979"/>
            </a:xfrm>
            <a:prstGeom prst="rect">
              <a:avLst/>
            </a:prstGeom>
          </p:spPr>
        </p:pic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00C2CCF-1308-9A3B-D3CA-9E16876E7FE1}"/>
                </a:ext>
              </a:extLst>
            </p:cNvPr>
            <p:cNvSpPr/>
            <p:nvPr/>
          </p:nvSpPr>
          <p:spPr>
            <a:xfrm>
              <a:off x="5276803" y="2743200"/>
              <a:ext cx="4921213" cy="3561810"/>
            </a:xfrm>
            <a:custGeom>
              <a:avLst/>
              <a:gdLst>
                <a:gd name="connsiteX0" fmla="*/ 321892 w 4921213"/>
                <a:gd name="connsiteY0" fmla="*/ 0 h 3561810"/>
                <a:gd name="connsiteX1" fmla="*/ 33134 w 4921213"/>
                <a:gd name="connsiteY1" fmla="*/ 304800 h 3561810"/>
                <a:gd name="connsiteX2" fmla="*/ 33134 w 4921213"/>
                <a:gd name="connsiteY2" fmla="*/ 304800 h 3561810"/>
                <a:gd name="connsiteX3" fmla="*/ 65218 w 4921213"/>
                <a:gd name="connsiteY3" fmla="*/ 609600 h 3561810"/>
                <a:gd name="connsiteX4" fmla="*/ 803155 w 4921213"/>
                <a:gd name="connsiteY4" fmla="*/ 481263 h 3561810"/>
                <a:gd name="connsiteX5" fmla="*/ 1236292 w 4921213"/>
                <a:gd name="connsiteY5" fmla="*/ 577516 h 3561810"/>
                <a:gd name="connsiteX6" fmla="*/ 1525050 w 4921213"/>
                <a:gd name="connsiteY6" fmla="*/ 866274 h 3561810"/>
                <a:gd name="connsiteX7" fmla="*/ 1877976 w 4921213"/>
                <a:gd name="connsiteY7" fmla="*/ 1379621 h 3561810"/>
                <a:gd name="connsiteX8" fmla="*/ 2776334 w 4921213"/>
                <a:gd name="connsiteY8" fmla="*/ 1379621 h 3561810"/>
                <a:gd name="connsiteX9" fmla="*/ 3193429 w 4921213"/>
                <a:gd name="connsiteY9" fmla="*/ 1700463 h 3561810"/>
                <a:gd name="connsiteX10" fmla="*/ 3963450 w 4921213"/>
                <a:gd name="connsiteY10" fmla="*/ 2390274 h 3561810"/>
                <a:gd name="connsiteX11" fmla="*/ 3963450 w 4921213"/>
                <a:gd name="connsiteY11" fmla="*/ 2390274 h 3561810"/>
                <a:gd name="connsiteX12" fmla="*/ 3995534 w 4921213"/>
                <a:gd name="connsiteY12" fmla="*/ 2983832 h 3561810"/>
                <a:gd name="connsiteX13" fmla="*/ 3899281 w 4921213"/>
                <a:gd name="connsiteY13" fmla="*/ 3481137 h 3561810"/>
                <a:gd name="connsiteX14" fmla="*/ 4829723 w 4921213"/>
                <a:gd name="connsiteY14" fmla="*/ 3529263 h 3561810"/>
                <a:gd name="connsiteX15" fmla="*/ 4893892 w 4921213"/>
                <a:gd name="connsiteY15" fmla="*/ 3561347 h 3561810"/>
                <a:gd name="connsiteX16" fmla="*/ 4893892 w 4921213"/>
                <a:gd name="connsiteY16" fmla="*/ 3545305 h 356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921213" h="3561810">
                  <a:moveTo>
                    <a:pt x="321892" y="0"/>
                  </a:moveTo>
                  <a:lnTo>
                    <a:pt x="33134" y="304800"/>
                  </a:lnTo>
                  <a:lnTo>
                    <a:pt x="33134" y="304800"/>
                  </a:lnTo>
                  <a:cubicBezTo>
                    <a:pt x="38481" y="355600"/>
                    <a:pt x="-63119" y="580190"/>
                    <a:pt x="65218" y="609600"/>
                  </a:cubicBezTo>
                  <a:cubicBezTo>
                    <a:pt x="193555" y="639010"/>
                    <a:pt x="607976" y="486610"/>
                    <a:pt x="803155" y="481263"/>
                  </a:cubicBezTo>
                  <a:cubicBezTo>
                    <a:pt x="998334" y="475916"/>
                    <a:pt x="1115976" y="513348"/>
                    <a:pt x="1236292" y="577516"/>
                  </a:cubicBezTo>
                  <a:cubicBezTo>
                    <a:pt x="1356608" y="641684"/>
                    <a:pt x="1418103" y="732590"/>
                    <a:pt x="1525050" y="866274"/>
                  </a:cubicBezTo>
                  <a:cubicBezTo>
                    <a:pt x="1631997" y="999958"/>
                    <a:pt x="1669429" y="1294063"/>
                    <a:pt x="1877976" y="1379621"/>
                  </a:cubicBezTo>
                  <a:cubicBezTo>
                    <a:pt x="2086523" y="1465179"/>
                    <a:pt x="2557092" y="1326147"/>
                    <a:pt x="2776334" y="1379621"/>
                  </a:cubicBezTo>
                  <a:cubicBezTo>
                    <a:pt x="2995576" y="1433095"/>
                    <a:pt x="2995576" y="1532021"/>
                    <a:pt x="3193429" y="1700463"/>
                  </a:cubicBezTo>
                  <a:cubicBezTo>
                    <a:pt x="3391282" y="1868905"/>
                    <a:pt x="3963450" y="2390274"/>
                    <a:pt x="3963450" y="2390274"/>
                  </a:cubicBezTo>
                  <a:lnTo>
                    <a:pt x="3963450" y="2390274"/>
                  </a:lnTo>
                  <a:cubicBezTo>
                    <a:pt x="3968797" y="2489200"/>
                    <a:pt x="4006229" y="2802022"/>
                    <a:pt x="3995534" y="2983832"/>
                  </a:cubicBezTo>
                  <a:cubicBezTo>
                    <a:pt x="3984839" y="3165642"/>
                    <a:pt x="3760250" y="3390232"/>
                    <a:pt x="3899281" y="3481137"/>
                  </a:cubicBezTo>
                  <a:cubicBezTo>
                    <a:pt x="4038313" y="3572042"/>
                    <a:pt x="4663954" y="3515895"/>
                    <a:pt x="4829723" y="3529263"/>
                  </a:cubicBezTo>
                  <a:cubicBezTo>
                    <a:pt x="4995492" y="3542631"/>
                    <a:pt x="4883197" y="3558673"/>
                    <a:pt x="4893892" y="3561347"/>
                  </a:cubicBezTo>
                  <a:cubicBezTo>
                    <a:pt x="4904587" y="3564021"/>
                    <a:pt x="4899239" y="3554663"/>
                    <a:pt x="4893892" y="3545305"/>
                  </a:cubicBezTo>
                </a:path>
              </a:pathLst>
            </a:cu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926AD06-88B3-AB9A-2C2C-2B3C832BED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8743" y="3529924"/>
            <a:ext cx="3516351" cy="333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59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389" y="0"/>
            <a:ext cx="7886700" cy="708635"/>
          </a:xfrm>
          <a:solidFill>
            <a:schemeClr val="tx1"/>
          </a:solidFill>
        </p:spPr>
        <p:txBody>
          <a:bodyPr/>
          <a:lstStyle/>
          <a:p>
            <a:r>
              <a:rPr lang="en-GB" dirty="0" err="1">
                <a:solidFill>
                  <a:srgbClr val="06FF12"/>
                </a:solidFill>
              </a:rPr>
              <a:t>MeL</a:t>
            </a:r>
            <a:r>
              <a:rPr lang="en-GB" dirty="0">
                <a:solidFill>
                  <a:srgbClr val="06FF12"/>
                </a:solidFill>
              </a:rPr>
              <a:t>-BOX Layout</a:t>
            </a:r>
          </a:p>
        </p:txBody>
      </p:sp>
      <p:cxnSp>
        <p:nvCxnSpPr>
          <p:cNvPr id="368" name="AutoShape 75"/>
          <p:cNvCxnSpPr>
            <a:cxnSpLocks noChangeShapeType="1"/>
          </p:cNvCxnSpPr>
          <p:nvPr/>
        </p:nvCxnSpPr>
        <p:spPr bwMode="auto">
          <a:xfrm flipV="1">
            <a:off x="125811" y="6256070"/>
            <a:ext cx="0" cy="279131"/>
          </a:xfrm>
          <a:prstGeom prst="straightConnector1">
            <a:avLst/>
          </a:prstGeom>
          <a:noFill/>
          <a:ln w="44450">
            <a:solidFill>
              <a:srgbClr val="0070C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9" name="AutoShape 75"/>
          <p:cNvCxnSpPr>
            <a:cxnSpLocks noChangeShapeType="1"/>
          </p:cNvCxnSpPr>
          <p:nvPr/>
        </p:nvCxnSpPr>
        <p:spPr bwMode="auto">
          <a:xfrm flipV="1">
            <a:off x="139653" y="5534027"/>
            <a:ext cx="0" cy="279131"/>
          </a:xfrm>
          <a:prstGeom prst="straightConnector1">
            <a:avLst/>
          </a:prstGeom>
          <a:noFill/>
          <a:ln w="4445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0" name="AutoShape 75"/>
          <p:cNvCxnSpPr>
            <a:cxnSpLocks noChangeShapeType="1"/>
          </p:cNvCxnSpPr>
          <p:nvPr/>
        </p:nvCxnSpPr>
        <p:spPr bwMode="auto">
          <a:xfrm flipV="1">
            <a:off x="139653" y="5930496"/>
            <a:ext cx="0" cy="279131"/>
          </a:xfrm>
          <a:prstGeom prst="straightConnector1">
            <a:avLst/>
          </a:prstGeom>
          <a:noFill/>
          <a:ln w="44450">
            <a:solidFill>
              <a:srgbClr val="008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1" name="Rectangle 370"/>
          <p:cNvSpPr/>
          <p:nvPr/>
        </p:nvSpPr>
        <p:spPr>
          <a:xfrm>
            <a:off x="238342" y="5895634"/>
            <a:ext cx="12279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prstClr val="black"/>
                </a:solidFill>
              </a:rPr>
              <a:t>x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 FPGA IQ demodulation 400-MHz AC (228MSPS ADCs)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Phase and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 amplitude needed for reliable line/phase switching.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2" name="Rectangle 371"/>
          <p:cNvSpPr/>
          <p:nvPr/>
        </p:nvSpPr>
        <p:spPr>
          <a:xfrm>
            <a:off x="234019" y="6280862"/>
            <a:ext cx="100030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x6:3 FPGA IQ demodulation 400-MHz AC (1600MSPS ADCs)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 Most interesting signals for BD physics.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73" name="AutoShape 75"/>
          <p:cNvCxnSpPr>
            <a:cxnSpLocks noChangeShapeType="1"/>
          </p:cNvCxnSpPr>
          <p:nvPr/>
        </p:nvCxnSpPr>
        <p:spPr bwMode="auto">
          <a:xfrm flipV="1">
            <a:off x="139653" y="5229831"/>
            <a:ext cx="1496" cy="249291"/>
          </a:xfrm>
          <a:prstGeom prst="straightConnector1">
            <a:avLst/>
          </a:prstGeom>
          <a:noFill/>
          <a:ln w="44450">
            <a:solidFill>
              <a:srgbClr val="F79646">
                <a:lumMod val="75000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4" name="Rectangle 373"/>
          <p:cNvSpPr/>
          <p:nvPr/>
        </p:nvSpPr>
        <p:spPr>
          <a:xfrm>
            <a:off x="209716" y="5178359"/>
            <a:ext cx="112165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x4:2 Faraday Cups (250MSPS</a:t>
            </a:r>
            <a:r>
              <a:rPr lang="en-GB" sz="1600" kern="0" dirty="0">
                <a:solidFill>
                  <a:prstClr val="black"/>
                </a:solidFill>
              </a:rPr>
              <a:t> ADCs) </a:t>
            </a:r>
            <a:r>
              <a:rPr lang="en-GB" sz="1600" kern="0" dirty="0">
                <a:solidFill>
                  <a:prstClr val="black"/>
                </a:solidFill>
                <a:sym typeface="Wingdings" panose="05000000000000000000" pitchFamily="2" charset="2"/>
              </a:rPr>
              <a:t> Used to interlock the system and are interesting for high gradient physics.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5" name="Rectangle 374"/>
          <p:cNvSpPr/>
          <p:nvPr/>
        </p:nvSpPr>
        <p:spPr>
          <a:xfrm>
            <a:off x="238190" y="5543504"/>
            <a:ext cx="111299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x6 Log detectors ~50MHz Bandwidth,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45dB dynamic range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(250MSPS ADCs)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 Used for interlocking the system.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32" y="948880"/>
            <a:ext cx="10673131" cy="420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3E40B3-6132-0F41-99BD-A6150990E897}"/>
              </a:ext>
            </a:extLst>
          </p:cNvPr>
          <p:cNvSpPr/>
          <p:nvPr/>
        </p:nvSpPr>
        <p:spPr>
          <a:xfrm>
            <a:off x="3309256" y="3706587"/>
            <a:ext cx="1306287" cy="140262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335D27-417B-F945-8E1C-890EF7552C04}"/>
              </a:ext>
            </a:extLst>
          </p:cNvPr>
          <p:cNvSpPr/>
          <p:nvPr/>
        </p:nvSpPr>
        <p:spPr>
          <a:xfrm>
            <a:off x="3412671" y="2514601"/>
            <a:ext cx="326571" cy="5050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3058CF-1B06-DC4D-99DE-40D17F0A0097}"/>
              </a:ext>
            </a:extLst>
          </p:cNvPr>
          <p:cNvSpPr/>
          <p:nvPr/>
        </p:nvSpPr>
        <p:spPr>
          <a:xfrm>
            <a:off x="9100458" y="3037114"/>
            <a:ext cx="337456" cy="5587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F86EDB-2334-304E-B8ED-A877BAD2A29E}"/>
              </a:ext>
            </a:extLst>
          </p:cNvPr>
          <p:cNvSpPr/>
          <p:nvPr/>
        </p:nvSpPr>
        <p:spPr>
          <a:xfrm>
            <a:off x="9089572" y="3946071"/>
            <a:ext cx="293914" cy="3599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401E36-36A7-034B-9B43-F9B7F3B08513}"/>
              </a:ext>
            </a:extLst>
          </p:cNvPr>
          <p:cNvSpPr/>
          <p:nvPr/>
        </p:nvSpPr>
        <p:spPr>
          <a:xfrm>
            <a:off x="9911442" y="2139042"/>
            <a:ext cx="375557" cy="3547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B41631-41D2-214C-8E9D-E6E486A74556}"/>
              </a:ext>
            </a:extLst>
          </p:cNvPr>
          <p:cNvSpPr/>
          <p:nvPr/>
        </p:nvSpPr>
        <p:spPr>
          <a:xfrm>
            <a:off x="10570028" y="1785256"/>
            <a:ext cx="375557" cy="3547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CFC86B-F3FF-D642-AB0E-291FEB1FB936}"/>
              </a:ext>
            </a:extLst>
          </p:cNvPr>
          <p:cNvSpPr/>
          <p:nvPr/>
        </p:nvSpPr>
        <p:spPr>
          <a:xfrm>
            <a:off x="3445327" y="3233057"/>
            <a:ext cx="293916" cy="4729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D6AB24F-DFFF-3548-9648-F050D378FB93}"/>
              </a:ext>
            </a:extLst>
          </p:cNvPr>
          <p:cNvCxnSpPr>
            <a:cxnSpLocks/>
          </p:cNvCxnSpPr>
          <p:nvPr/>
        </p:nvCxnSpPr>
        <p:spPr>
          <a:xfrm>
            <a:off x="3385457" y="2879271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87785A6-D83C-5A42-996B-013E453E5C93}"/>
              </a:ext>
            </a:extLst>
          </p:cNvPr>
          <p:cNvCxnSpPr>
            <a:cxnSpLocks/>
          </p:cNvCxnSpPr>
          <p:nvPr/>
        </p:nvCxnSpPr>
        <p:spPr>
          <a:xfrm>
            <a:off x="3423554" y="3521533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11AE4F4-1B79-ED49-9EE2-83249B5CED3D}"/>
              </a:ext>
            </a:extLst>
          </p:cNvPr>
          <p:cNvCxnSpPr>
            <a:cxnSpLocks/>
          </p:cNvCxnSpPr>
          <p:nvPr/>
        </p:nvCxnSpPr>
        <p:spPr>
          <a:xfrm>
            <a:off x="9046035" y="4212782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0AD767-3867-D444-8B92-9284BBC547A1}"/>
              </a:ext>
            </a:extLst>
          </p:cNvPr>
          <p:cNvCxnSpPr>
            <a:cxnSpLocks/>
          </p:cNvCxnSpPr>
          <p:nvPr/>
        </p:nvCxnSpPr>
        <p:spPr>
          <a:xfrm>
            <a:off x="9084132" y="3469364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1111EDC-C01F-3046-B856-0AD4252B22A0}"/>
              </a:ext>
            </a:extLst>
          </p:cNvPr>
          <p:cNvCxnSpPr>
            <a:cxnSpLocks/>
          </p:cNvCxnSpPr>
          <p:nvPr/>
        </p:nvCxnSpPr>
        <p:spPr>
          <a:xfrm>
            <a:off x="10161825" y="1910444"/>
            <a:ext cx="0" cy="650346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B75F20-D776-F241-A377-2682F23D5A96}"/>
              </a:ext>
            </a:extLst>
          </p:cNvPr>
          <p:cNvCxnSpPr>
            <a:cxnSpLocks/>
          </p:cNvCxnSpPr>
          <p:nvPr/>
        </p:nvCxnSpPr>
        <p:spPr>
          <a:xfrm>
            <a:off x="10820415" y="1556655"/>
            <a:ext cx="0" cy="650346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7C1A816-E38E-254D-B9A5-8999BE710E5A}"/>
              </a:ext>
            </a:extLst>
          </p:cNvPr>
          <p:cNvSpPr txBox="1"/>
          <p:nvPr/>
        </p:nvSpPr>
        <p:spPr>
          <a:xfrm rot="16200000">
            <a:off x="10527031" y="2343150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DUT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041BAD-255D-A143-8F79-0C2C075BA8FA}"/>
              </a:ext>
            </a:extLst>
          </p:cNvPr>
          <p:cNvSpPr txBox="1"/>
          <p:nvPr/>
        </p:nvSpPr>
        <p:spPr>
          <a:xfrm rot="16200000">
            <a:off x="9856472" y="2769870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DUT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BB75ED1-EE50-0241-B362-8F213F49D1DB}"/>
              </a:ext>
            </a:extLst>
          </p:cNvPr>
          <p:cNvGrpSpPr/>
          <p:nvPr/>
        </p:nvGrpSpPr>
        <p:grpSpPr>
          <a:xfrm>
            <a:off x="4823460" y="880110"/>
            <a:ext cx="3684022" cy="1077218"/>
            <a:chOff x="4983480" y="880110"/>
            <a:chExt cx="3684022" cy="10772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FDA987-87E1-FE4B-9A79-2045A3E2F4CF}"/>
                </a:ext>
              </a:extLst>
            </p:cNvPr>
            <p:cNvSpPr txBox="1"/>
            <p:nvPr/>
          </p:nvSpPr>
          <p:spPr>
            <a:xfrm>
              <a:off x="4983480" y="880110"/>
              <a:ext cx="368402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AU" sz="1400" dirty="0"/>
                <a:t>  </a:t>
              </a:r>
              <a:r>
                <a:rPr lang="en-AU" sz="1600" dirty="0"/>
                <a:t>FPGA IQ demodulation slow ADCs</a:t>
              </a:r>
            </a:p>
            <a:p>
              <a:r>
                <a:rPr lang="en-AU" sz="1600" dirty="0"/>
                <a:t>  FPGA IQ demodulation fast ADCs </a:t>
              </a:r>
            </a:p>
            <a:p>
              <a:r>
                <a:rPr lang="en-AU" sz="1600" dirty="0"/>
                <a:t>  Faraday cups</a:t>
              </a:r>
            </a:p>
            <a:p>
              <a:r>
                <a:rPr lang="en-AU" sz="1600" dirty="0"/>
                <a:t>  Log detectors </a:t>
              </a:r>
            </a:p>
          </p:txBody>
        </p:sp>
        <p:cxnSp>
          <p:nvCxnSpPr>
            <p:cNvPr id="33" name="AutoShape 75">
              <a:extLst>
                <a:ext uri="{FF2B5EF4-FFF2-40B4-BE49-F238E27FC236}">
                  <a16:creationId xmlns:a16="http://schemas.microsoft.com/office/drawing/2014/main" id="{1563CE01-F4ED-0D4B-B54F-14379446D1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90241" y="1139242"/>
              <a:ext cx="0" cy="220928"/>
            </a:xfrm>
            <a:prstGeom prst="straightConnector1">
              <a:avLst/>
            </a:prstGeom>
            <a:noFill/>
            <a:ln w="44450">
              <a:solidFill>
                <a:srgbClr val="0070C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AutoShape 75">
              <a:extLst>
                <a:ext uri="{FF2B5EF4-FFF2-40B4-BE49-F238E27FC236}">
                  <a16:creationId xmlns:a16="http://schemas.microsoft.com/office/drawing/2014/main" id="{A18CAB3E-6219-0242-9775-109A972047A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81223" y="1651638"/>
              <a:ext cx="0" cy="222882"/>
            </a:xfrm>
            <a:prstGeom prst="straightConnector1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AutoShape 75">
              <a:extLst>
                <a:ext uri="{FF2B5EF4-FFF2-40B4-BE49-F238E27FC236}">
                  <a16:creationId xmlns:a16="http://schemas.microsoft.com/office/drawing/2014/main" id="{5907B135-F784-7449-AB7F-2D69255C60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81223" y="893677"/>
              <a:ext cx="0" cy="226463"/>
            </a:xfrm>
            <a:prstGeom prst="straightConnector1">
              <a:avLst/>
            </a:prstGeom>
            <a:noFill/>
            <a:ln w="44450">
              <a:solidFill>
                <a:srgbClr val="008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75">
              <a:extLst>
                <a:ext uri="{FF2B5EF4-FFF2-40B4-BE49-F238E27FC236}">
                  <a16:creationId xmlns:a16="http://schemas.microsoft.com/office/drawing/2014/main" id="{87AB25C1-AFAB-5841-92E6-34577F6DE0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82719" y="1393162"/>
              <a:ext cx="0" cy="229898"/>
            </a:xfrm>
            <a:prstGeom prst="straightConnector1">
              <a:avLst/>
            </a:prstGeom>
            <a:noFill/>
            <a:ln w="44450">
              <a:solidFill>
                <a:srgbClr val="F79646">
                  <a:lumMod val="75000"/>
                </a:srgbClr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8AAB7B4-5AE9-D648-BDF2-CAB418D11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20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659563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table, sitting, computer&#10;&#10;Description automatically generated">
            <a:extLst>
              <a:ext uri="{FF2B5EF4-FFF2-40B4-BE49-F238E27FC236}">
                <a16:creationId xmlns:a16="http://schemas.microsoft.com/office/drawing/2014/main" id="{AADE2FF5-7284-0845-B3DA-662BE1BA0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2128500" cy="68199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884E5-D67C-7B43-9C22-BB0DBFB1E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525A7B-4FB5-6B4D-B87E-1BAF984A4B2F}" type="slidenum">
              <a:rPr lang="en-GB" altLang="it-IT" smtClean="0"/>
              <a:pPr>
                <a:defRPr/>
              </a:pPr>
              <a:t>3</a:t>
            </a:fld>
            <a:endParaRPr lang="en-GB" altLang="it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D3CCC9-7046-9B4B-8BF8-F3EDA79C77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92" r="3781" b="5769"/>
          <a:stretch/>
        </p:blipFill>
        <p:spPr>
          <a:xfrm>
            <a:off x="4844716" y="0"/>
            <a:ext cx="7347284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8B2035-885D-DF49-9050-8F83737A1A66}"/>
              </a:ext>
            </a:extLst>
          </p:cNvPr>
          <p:cNvSpPr/>
          <p:nvPr/>
        </p:nvSpPr>
        <p:spPr>
          <a:xfrm>
            <a:off x="141513" y="5678465"/>
            <a:ext cx="8675916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AU" sz="2000" dirty="0">
                <a:latin typeface="Times" pitchFamily="2" charset="0"/>
              </a:rPr>
              <a:t>At the heart of the project is the X-band high power equipment including modulator and klystron (left) feeding rf power to two copper accelerating structures (right). An electron source will also enable acceleration of electron beams. </a:t>
            </a:r>
            <a:endParaRPr lang="en-AU" sz="2000" dirty="0">
              <a:effectLst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0E1B03-D592-6DFF-32C7-463BCCC363E5}"/>
              </a:ext>
            </a:extLst>
          </p:cNvPr>
          <p:cNvSpPr txBox="1">
            <a:spLocks/>
          </p:cNvSpPr>
          <p:nvPr/>
        </p:nvSpPr>
        <p:spPr bwMode="auto">
          <a:xfrm>
            <a:off x="276627" y="38100"/>
            <a:ext cx="9657788" cy="69742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 eaLnBrk="1" hangingPunct="1"/>
            <a:r>
              <a:rPr lang="en-GB" altLang="it-IT" sz="4000" dirty="0">
                <a:solidFill>
                  <a:srgbClr val="28FF10"/>
                </a:solidFill>
                <a:ea typeface="ＭＳ Ｐゴシック" charset="-128"/>
              </a:rPr>
              <a:t>CERN layout before the shipping</a:t>
            </a:r>
          </a:p>
        </p:txBody>
      </p:sp>
    </p:spTree>
    <p:extLst>
      <p:ext uri="{BB962C8B-B14F-4D97-AF65-F5344CB8AC3E}">
        <p14:creationId xmlns:p14="http://schemas.microsoft.com/office/powerpoint/2010/main" val="27133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588204" y="5569178"/>
            <a:ext cx="1851660" cy="2974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B6B443-058C-0B4D-9836-846A6BF0C890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it-IT" sz="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258BD1-2F53-D042-9AC6-84E6EE2C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1227"/>
            <a:ext cx="12192000" cy="670437"/>
          </a:xfrm>
          <a:solidFill>
            <a:schemeClr val="tx1"/>
          </a:solidFill>
        </p:spPr>
        <p:txBody>
          <a:bodyPr/>
          <a:lstStyle/>
          <a:p>
            <a:r>
              <a:rPr lang="en-GB" dirty="0">
                <a:solidFill>
                  <a:srgbClr val="06FF12"/>
                </a:solidFill>
              </a:rPr>
              <a:t>Conditioning CLIC prototype structures (TD24)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D9B330-90AE-D74C-9880-19768373D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893" y="1175662"/>
            <a:ext cx="5937067" cy="54946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4821B32-3047-1042-9577-3CA4AEC1BDAC}"/>
              </a:ext>
            </a:extLst>
          </p:cNvPr>
          <p:cNvSpPr/>
          <p:nvPr/>
        </p:nvSpPr>
        <p:spPr>
          <a:xfrm>
            <a:off x="7019530" y="784162"/>
            <a:ext cx="4738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CLIC structures high power tested so far.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CEFDF6-C16C-C64B-8941-918E0F534347}"/>
              </a:ext>
            </a:extLst>
          </p:cNvPr>
          <p:cNvSpPr/>
          <p:nvPr/>
        </p:nvSpPr>
        <p:spPr>
          <a:xfrm>
            <a:off x="206824" y="789688"/>
            <a:ext cx="550817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latin typeface="+mj-lt"/>
              </a:rPr>
              <a:t>Facilities need to be able to predict </a:t>
            </a:r>
            <a:r>
              <a:rPr lang="en-AU" b="1" dirty="0">
                <a:latin typeface="+mj-lt"/>
              </a:rPr>
              <a:t>breakdown</a:t>
            </a:r>
            <a:r>
              <a:rPr lang="en-AU" dirty="0">
                <a:latin typeface="+mj-lt"/>
              </a:rPr>
              <a:t> to ensure reliability of operation while in collider applications the large number of rf structures also require reduced likelihood of breakdown. Each RF breakdown causes a destructive sideways kick to the particle bunches. </a:t>
            </a:r>
            <a:r>
              <a:rPr lang="en-AU" b="1" dirty="0">
                <a:latin typeface="+mj-lt"/>
              </a:rPr>
              <a:t>This is why accelerating structures are conditioned</a:t>
            </a:r>
            <a:r>
              <a:rPr lang="en-AU" dirty="0">
                <a:latin typeface="+mj-lt"/>
              </a:rPr>
              <a:t> - or ‘broken in’ - before operation. The process of conditioning requires a variation of input pulses as</a:t>
            </a:r>
            <a:r>
              <a:rPr lang="en-AU" dirty="0"/>
              <a:t> gradient and pulse width to ensure reliability of operation </a:t>
            </a:r>
            <a:r>
              <a:rPr lang="en-AU" dirty="0">
                <a:latin typeface="+mj-lt"/>
              </a:rPr>
              <a:t>to attain the lowest possible breakdown rate. </a:t>
            </a:r>
          </a:p>
          <a:p>
            <a:endParaRPr lang="en-AU" sz="2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D3F883-F4D1-094A-A095-C1848C55D25F}"/>
              </a:ext>
            </a:extLst>
          </p:cNvPr>
          <p:cNvGrpSpPr/>
          <p:nvPr/>
        </p:nvGrpSpPr>
        <p:grpSpPr>
          <a:xfrm>
            <a:off x="129575" y="4190999"/>
            <a:ext cx="5631145" cy="2683331"/>
            <a:chOff x="129575" y="4190999"/>
            <a:chExt cx="5631145" cy="2683331"/>
          </a:xfrm>
        </p:grpSpPr>
        <p:pic>
          <p:nvPicPr>
            <p:cNvPr id="7" name="Picture 6" descr="A close up of a castle&#10;&#10;Description automatically generated">
              <a:extLst>
                <a:ext uri="{FF2B5EF4-FFF2-40B4-BE49-F238E27FC236}">
                  <a16:creationId xmlns:a16="http://schemas.microsoft.com/office/drawing/2014/main" id="{2557329E-6736-CA46-BE7F-ECF2A9AC66D7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75" y="4190999"/>
              <a:ext cx="5631145" cy="2683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BDCA64-4C43-8F4F-A296-BAF6B310017E}"/>
                </a:ext>
              </a:extLst>
            </p:cNvPr>
            <p:cNvSpPr/>
            <p:nvPr/>
          </p:nvSpPr>
          <p:spPr>
            <a:xfrm>
              <a:off x="5621110" y="4943475"/>
              <a:ext cx="81644" cy="1836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9EE52D3-69B6-124C-AE73-91503A9DF29B}"/>
                </a:ext>
              </a:extLst>
            </p:cNvPr>
            <p:cNvSpPr txBox="1"/>
            <p:nvPr/>
          </p:nvSpPr>
          <p:spPr>
            <a:xfrm rot="16200000">
              <a:off x="5470112" y="4952173"/>
              <a:ext cx="36222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8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(ns)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BC85EE2-739D-0743-B33C-E943588415D0}"/>
              </a:ext>
            </a:extLst>
          </p:cNvPr>
          <p:cNvSpPr/>
          <p:nvPr/>
        </p:nvSpPr>
        <p:spPr>
          <a:xfrm>
            <a:off x="432068" y="4206331"/>
            <a:ext cx="53394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C00000"/>
                </a:solidFill>
              </a:rPr>
              <a:t>TD24 structure so far reached 40.45 MW (97.9 MV/m)</a:t>
            </a:r>
          </a:p>
        </p:txBody>
      </p:sp>
    </p:spTree>
    <p:extLst>
      <p:ext uri="{BB962C8B-B14F-4D97-AF65-F5344CB8AC3E}">
        <p14:creationId xmlns:p14="http://schemas.microsoft.com/office/powerpoint/2010/main" val="299207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18011" y="0"/>
            <a:ext cx="11773989" cy="517525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4000" dirty="0">
                <a:solidFill>
                  <a:srgbClr val="28FF10"/>
                </a:solidFill>
                <a:ea typeface="ＭＳ Ｐゴシック" charset="-128"/>
              </a:rPr>
              <a:t>2022 Melbourne Bunker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it-IT" sz="800"/>
          </a:p>
        </p:txBody>
      </p:sp>
      <p:pic>
        <p:nvPicPr>
          <p:cNvPr id="3" name="Picture 2" descr="A picture containing text, indoor, counter, appliance&#10;&#10;Description automatically generated">
            <a:extLst>
              <a:ext uri="{FF2B5EF4-FFF2-40B4-BE49-F238E27FC236}">
                <a16:creationId xmlns:a16="http://schemas.microsoft.com/office/drawing/2014/main" id="{E4E858F9-6510-D44D-B85A-BB1B6393E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94" y="736828"/>
            <a:ext cx="9800866" cy="281068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 descr="A picture containing indoor, floor, bed&#10;&#10;Description automatically generated">
            <a:extLst>
              <a:ext uri="{FF2B5EF4-FFF2-40B4-BE49-F238E27FC236}">
                <a16:creationId xmlns:a16="http://schemas.microsoft.com/office/drawing/2014/main" id="{57F0CBD5-3BF5-804A-BA1F-E677F9E3E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63" y="3625935"/>
            <a:ext cx="9816737" cy="29457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9EB2981-3567-EB46-BF1E-0C9850094D5A}"/>
              </a:ext>
            </a:extLst>
          </p:cNvPr>
          <p:cNvGrpSpPr/>
          <p:nvPr/>
        </p:nvGrpSpPr>
        <p:grpSpPr>
          <a:xfrm>
            <a:off x="8976609" y="3825240"/>
            <a:ext cx="929392" cy="667715"/>
            <a:chOff x="1273628" y="877860"/>
            <a:chExt cx="10374086" cy="5207253"/>
          </a:xfrm>
        </p:grpSpPr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id="{DD2E82C3-D502-7D41-A3DC-1FC3CAB10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6196" y="877860"/>
              <a:ext cx="8893575" cy="520725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5DDFC58-55ED-324A-BA2F-210EC358156E}"/>
                </a:ext>
              </a:extLst>
            </p:cNvPr>
            <p:cNvSpPr/>
            <p:nvPr/>
          </p:nvSpPr>
          <p:spPr>
            <a:xfrm>
              <a:off x="1273628" y="947058"/>
              <a:ext cx="10374086" cy="4931228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993695-D561-E145-BB77-AAF7859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0" y="-859833"/>
            <a:ext cx="3695700" cy="2812730"/>
          </a:xfrm>
          <a:solidFill>
            <a:schemeClr val="bg1">
              <a:alpha val="42000"/>
            </a:schemeClr>
          </a:solidFill>
        </p:spPr>
        <p:txBody>
          <a:bodyPr/>
          <a:lstStyle/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Previously used for 35 MeV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betatron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</a:t>
            </a:r>
          </a:p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~70m</a:t>
            </a:r>
            <a:r>
              <a:rPr lang="en-GB" altLang="it-IT" b="1" baseline="30000" dirty="0">
                <a:solidFill>
                  <a:schemeClr val="bg1"/>
                </a:solidFill>
                <a:ea typeface="ＭＳ Ｐゴシック" charset="-128"/>
              </a:rPr>
              <a:t>2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: Space for x-band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linac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and medical applications </a:t>
            </a:r>
          </a:p>
          <a:p>
            <a:pPr marL="257175" lvl="1" indent="-257175" eaLnBrk="1" hangingPunct="1">
              <a:spcBef>
                <a:spcPts val="1500"/>
              </a:spcBef>
              <a:buClr>
                <a:schemeClr val="accent1"/>
              </a:buClr>
            </a:pPr>
            <a:r>
              <a:rPr lang="en-GB" altLang="it-IT" sz="2000" b="1" dirty="0">
                <a:solidFill>
                  <a:schemeClr val="bg1"/>
                </a:solidFill>
                <a:ea typeface="ＭＳ Ｐゴシック" charset="-128"/>
              </a:rPr>
              <a:t>  Refurbishing scheduled for the next months</a:t>
            </a: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3963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18011" y="0"/>
            <a:ext cx="11773989" cy="697424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4000" dirty="0">
                <a:solidFill>
                  <a:srgbClr val="28FF10"/>
                </a:solidFill>
                <a:ea typeface="ＭＳ Ｐゴシック" charset="-128"/>
              </a:rPr>
              <a:t>2023: Commissioning Melbourne Bunker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it-IT" sz="8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993695-D561-E145-BB77-AAF7859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0" y="-859833"/>
            <a:ext cx="3695700" cy="2812730"/>
          </a:xfrm>
          <a:solidFill>
            <a:schemeClr val="bg1">
              <a:alpha val="42000"/>
            </a:schemeClr>
          </a:solidFill>
        </p:spPr>
        <p:txBody>
          <a:bodyPr/>
          <a:lstStyle/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Previously used for 35 MeV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betatron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</a:t>
            </a:r>
          </a:p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~70m</a:t>
            </a:r>
            <a:r>
              <a:rPr lang="en-GB" altLang="it-IT" b="1" baseline="30000" dirty="0">
                <a:solidFill>
                  <a:schemeClr val="bg1"/>
                </a:solidFill>
                <a:ea typeface="ＭＳ Ｐゴシック" charset="-128"/>
              </a:rPr>
              <a:t>2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: Space for x-band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linac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and medical applications </a:t>
            </a:r>
          </a:p>
          <a:p>
            <a:pPr marL="257175" lvl="1" indent="-257175" eaLnBrk="1" hangingPunct="1">
              <a:spcBef>
                <a:spcPts val="1500"/>
              </a:spcBef>
              <a:buClr>
                <a:schemeClr val="accent1"/>
              </a:buClr>
            </a:pPr>
            <a:r>
              <a:rPr lang="en-GB" altLang="it-IT" sz="2000" b="1" dirty="0">
                <a:solidFill>
                  <a:schemeClr val="bg1"/>
                </a:solidFill>
                <a:ea typeface="ＭＳ Ｐゴシック" charset="-128"/>
              </a:rPr>
              <a:t>  Refurbishing scheduled for the next months</a:t>
            </a: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3DCFC2-BBC2-651C-EF04-A00F4A06F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1" y="678051"/>
            <a:ext cx="11531182" cy="61799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125948-9A5C-6607-72CB-41AB08AAF841}"/>
              </a:ext>
            </a:extLst>
          </p:cNvPr>
          <p:cNvSpPr/>
          <p:nvPr/>
        </p:nvSpPr>
        <p:spPr>
          <a:xfrm>
            <a:off x="10177554" y="5128937"/>
            <a:ext cx="1771639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Vacuum Rack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9F5679-84FD-DECD-99F7-FF16F1D5EC74}"/>
              </a:ext>
            </a:extLst>
          </p:cNvPr>
          <p:cNvSpPr txBox="1"/>
          <p:nvPr/>
        </p:nvSpPr>
        <p:spPr>
          <a:xfrm>
            <a:off x="376682" y="5606755"/>
            <a:ext cx="3227000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Total power up to ~50MW</a:t>
            </a:r>
          </a:p>
          <a:p>
            <a:r>
              <a:rPr lang="en-AU" b="1" dirty="0">
                <a:solidFill>
                  <a:schemeClr val="bg1"/>
                </a:solidFill>
              </a:rPr>
              <a:t>2x Toshiba 6MW klystron</a:t>
            </a:r>
          </a:p>
          <a:p>
            <a:r>
              <a:rPr lang="en-AU" b="1" dirty="0">
                <a:solidFill>
                  <a:schemeClr val="bg1"/>
                </a:solidFill>
              </a:rPr>
              <a:t>2x </a:t>
            </a:r>
            <a:r>
              <a:rPr lang="en-AU" b="1" dirty="0" err="1">
                <a:solidFill>
                  <a:schemeClr val="bg1"/>
                </a:solidFill>
              </a:rPr>
              <a:t>Scandinova</a:t>
            </a:r>
            <a:r>
              <a:rPr lang="en-AU" b="1" dirty="0">
                <a:solidFill>
                  <a:schemeClr val="bg1"/>
                </a:solidFill>
              </a:rPr>
              <a:t> Modulators</a:t>
            </a:r>
          </a:p>
          <a:p>
            <a:r>
              <a:rPr lang="en-AU" b="1" dirty="0">
                <a:solidFill>
                  <a:schemeClr val="bg1"/>
                </a:solidFill>
              </a:rPr>
              <a:t>Nominal Rep Rate 400 Hz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982FB0-88F3-C00F-A216-5C2D0213A8FC}"/>
              </a:ext>
            </a:extLst>
          </p:cNvPr>
          <p:cNvSpPr/>
          <p:nvPr/>
        </p:nvSpPr>
        <p:spPr>
          <a:xfrm>
            <a:off x="8588320" y="5313603"/>
            <a:ext cx="15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NI-PXI Crate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E12326-C70A-990E-7F17-0223FB9C2238}"/>
              </a:ext>
            </a:extLst>
          </p:cNvPr>
          <p:cNvSpPr txBox="1"/>
          <p:nvPr/>
        </p:nvSpPr>
        <p:spPr>
          <a:xfrm>
            <a:off x="8746780" y="2202275"/>
            <a:ext cx="138653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LLRF Rack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917542-B6BA-EA7F-C0A9-33E47318BCFC}"/>
              </a:ext>
            </a:extLst>
          </p:cNvPr>
          <p:cNvSpPr/>
          <p:nvPr/>
        </p:nvSpPr>
        <p:spPr>
          <a:xfrm>
            <a:off x="4561808" y="3093121"/>
            <a:ext cx="18036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/>
              <a:t>Pulse Compressors</a:t>
            </a:r>
            <a:endParaRPr lang="en-AU" sz="1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0AF59E-13DA-65BD-DD3F-32CD77711DC9}"/>
              </a:ext>
            </a:extLst>
          </p:cNvPr>
          <p:cNvSpPr/>
          <p:nvPr/>
        </p:nvSpPr>
        <p:spPr>
          <a:xfrm>
            <a:off x="6332054" y="5068163"/>
            <a:ext cx="1572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Modulator C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4F8263-03C0-19D6-2A27-B43B05C06A46}"/>
              </a:ext>
            </a:extLst>
          </p:cNvPr>
          <p:cNvSpPr/>
          <p:nvPr/>
        </p:nvSpPr>
        <p:spPr>
          <a:xfrm>
            <a:off x="3005277" y="5068163"/>
            <a:ext cx="1555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Modulator D</a:t>
            </a:r>
            <a:endParaRPr lang="en-A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0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389" y="0"/>
            <a:ext cx="7886700" cy="708635"/>
          </a:xfrm>
          <a:solidFill>
            <a:schemeClr val="tx1"/>
          </a:solidFill>
        </p:spPr>
        <p:txBody>
          <a:bodyPr/>
          <a:lstStyle/>
          <a:p>
            <a:r>
              <a:rPr lang="en-GB" dirty="0" err="1">
                <a:solidFill>
                  <a:srgbClr val="06FF12"/>
                </a:solidFill>
              </a:rPr>
              <a:t>MeL</a:t>
            </a:r>
            <a:r>
              <a:rPr lang="en-GB" dirty="0">
                <a:solidFill>
                  <a:srgbClr val="06FF12"/>
                </a:solidFill>
              </a:rPr>
              <a:t>-BOX Layout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8AAB7B4-5AE9-D648-BDF2-CAB418D11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7</a:t>
            </a:fld>
            <a:endParaRPr lang="en-GB" alt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BB3411-AF02-2F65-F5E6-BC6D15B00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9" y="1951462"/>
            <a:ext cx="8091605" cy="33119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0FE034-E76C-F0FC-3ECF-710CC55D7AE1}"/>
              </a:ext>
            </a:extLst>
          </p:cNvPr>
          <p:cNvSpPr txBox="1"/>
          <p:nvPr/>
        </p:nvSpPr>
        <p:spPr>
          <a:xfrm>
            <a:off x="50181" y="740983"/>
            <a:ext cx="80902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 dirty="0">
                <a:latin typeface="+mj-lt"/>
              </a:rPr>
              <a:t>Schematic of the X-lab setup for experimental structure testing and conditioning CLIC prototype structures. 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D5554B4-7BE0-0245-47F1-7AF5AC611786}"/>
              </a:ext>
            </a:extLst>
          </p:cNvPr>
          <p:cNvCxnSpPr>
            <a:cxnSpLocks/>
          </p:cNvCxnSpPr>
          <p:nvPr/>
        </p:nvCxnSpPr>
        <p:spPr>
          <a:xfrm>
            <a:off x="2988528" y="3155794"/>
            <a:ext cx="0" cy="2620538"/>
          </a:xfrm>
          <a:prstGeom prst="line">
            <a:avLst/>
          </a:prstGeom>
          <a:ln w="57150">
            <a:solidFill>
              <a:srgbClr val="7030A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CC4AF8D-E85A-23A9-DBB5-C622100E485B}"/>
              </a:ext>
            </a:extLst>
          </p:cNvPr>
          <p:cNvSpPr txBox="1"/>
          <p:nvPr/>
        </p:nvSpPr>
        <p:spPr>
          <a:xfrm>
            <a:off x="50181" y="5854728"/>
            <a:ext cx="3350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Klystron Conditioning Layout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087A77-7330-2605-D94D-5429B29B8F1C}"/>
              </a:ext>
            </a:extLst>
          </p:cNvPr>
          <p:cNvGrpSpPr/>
          <p:nvPr/>
        </p:nvGrpSpPr>
        <p:grpSpPr>
          <a:xfrm>
            <a:off x="8149548" y="359628"/>
            <a:ext cx="3998997" cy="6271966"/>
            <a:chOff x="8071491" y="571500"/>
            <a:chExt cx="3998997" cy="627196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A5BDB4A-BECC-821E-16AE-AEC55735A41D}"/>
                </a:ext>
              </a:extLst>
            </p:cNvPr>
            <p:cNvSpPr/>
            <p:nvPr/>
          </p:nvSpPr>
          <p:spPr>
            <a:xfrm>
              <a:off x="9822425" y="3923070"/>
              <a:ext cx="1887793" cy="29496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C6ED288-EE4D-FB14-000B-1C4D275215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772" r="8814"/>
            <a:stretch/>
          </p:blipFill>
          <p:spPr>
            <a:xfrm rot="5400000">
              <a:off x="6963723" y="1736701"/>
              <a:ext cx="6214533" cy="399899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B12226-DA3E-CB2C-8CCE-3F797C8C685E}"/>
                </a:ext>
              </a:extLst>
            </p:cNvPr>
            <p:cNvSpPr txBox="1"/>
            <p:nvPr/>
          </p:nvSpPr>
          <p:spPr>
            <a:xfrm>
              <a:off x="8482504" y="791690"/>
              <a:ext cx="966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800" b="1" dirty="0">
                  <a:solidFill>
                    <a:srgbClr val="002060"/>
                  </a:solidFill>
                </a:rPr>
                <a:t>UoM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D2FFA4-9958-6433-B98F-02B773BC719F}"/>
                </a:ext>
              </a:extLst>
            </p:cNvPr>
            <p:cNvSpPr txBox="1"/>
            <p:nvPr/>
          </p:nvSpPr>
          <p:spPr>
            <a:xfrm>
              <a:off x="10904220" y="571500"/>
              <a:ext cx="976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chemeClr val="accent5">
                      <a:lumMod val="50000"/>
                    </a:schemeClr>
                  </a:solidFill>
                </a:rPr>
                <a:t>Phase 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3A3ECE-E176-E731-7880-1A0BE76280F9}"/>
                </a:ext>
              </a:extLst>
            </p:cNvPr>
            <p:cNvSpPr txBox="1"/>
            <p:nvPr/>
          </p:nvSpPr>
          <p:spPr>
            <a:xfrm>
              <a:off x="9978390" y="6572250"/>
              <a:ext cx="10903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100" b="1" dirty="0"/>
                <a:t>Control room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1B0A91A-7426-BA87-5E42-6F974065434E}"/>
              </a:ext>
            </a:extLst>
          </p:cNvPr>
          <p:cNvSpPr txBox="1"/>
          <p:nvPr/>
        </p:nvSpPr>
        <p:spPr>
          <a:xfrm rot="5400000">
            <a:off x="749953" y="4309948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KLY 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4DFD55-ED6D-B8A8-E1B7-FE8E89EC1FAD}"/>
              </a:ext>
            </a:extLst>
          </p:cNvPr>
          <p:cNvSpPr txBox="1"/>
          <p:nvPr/>
        </p:nvSpPr>
        <p:spPr>
          <a:xfrm rot="5400000">
            <a:off x="746817" y="2999266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KLY 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F08B91-2148-012E-FA1C-DC1E373723A8}"/>
              </a:ext>
            </a:extLst>
          </p:cNvPr>
          <p:cNvSpPr txBox="1"/>
          <p:nvPr/>
        </p:nvSpPr>
        <p:spPr>
          <a:xfrm>
            <a:off x="10265692" y="3319896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/>
              <a:t>KLY 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72C7CA-9A92-635B-419D-24FADC9AC240}"/>
              </a:ext>
            </a:extLst>
          </p:cNvPr>
          <p:cNvSpPr txBox="1"/>
          <p:nvPr/>
        </p:nvSpPr>
        <p:spPr>
          <a:xfrm>
            <a:off x="9439915" y="3319895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KLY D</a:t>
            </a:r>
          </a:p>
        </p:txBody>
      </p:sp>
    </p:spTree>
    <p:extLst>
      <p:ext uri="{BB962C8B-B14F-4D97-AF65-F5344CB8AC3E}">
        <p14:creationId xmlns:p14="http://schemas.microsoft.com/office/powerpoint/2010/main" val="369457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DD740168-FC8D-848C-507F-E96C60EC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74613"/>
            <a:ext cx="8736013" cy="525462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dirty="0">
                <a:solidFill>
                  <a:srgbClr val="28FF10"/>
                </a:solidFill>
                <a:ea typeface="ＭＳ Ｐゴシック" panose="020B0600070205080204" pitchFamily="34" charset="-128"/>
              </a:rPr>
              <a:t>Klystron Conditioning Layout </a:t>
            </a:r>
          </a:p>
        </p:txBody>
      </p:sp>
      <p:sp>
        <p:nvSpPr>
          <p:cNvPr id="22531" name="TextBox 4">
            <a:extLst>
              <a:ext uri="{FF2B5EF4-FFF2-40B4-BE49-F238E27FC236}">
                <a16:creationId xmlns:a16="http://schemas.microsoft.com/office/drawing/2014/main" id="{B2ABF35E-4394-4EF0-5FAB-2ECCB6F99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9934" y="696913"/>
            <a:ext cx="25593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/>
              <a:t>3D load 3T N8 (~25dB)</a:t>
            </a:r>
          </a:p>
        </p:txBody>
      </p:sp>
      <p:grpSp>
        <p:nvGrpSpPr>
          <p:cNvPr id="22532" name="Group 21">
            <a:extLst>
              <a:ext uri="{FF2B5EF4-FFF2-40B4-BE49-F238E27FC236}">
                <a16:creationId xmlns:a16="http://schemas.microsoft.com/office/drawing/2014/main" id="{6B43156E-340A-FCEA-6A6C-39E3B9655525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-621290" y="3278189"/>
            <a:ext cx="5921375" cy="1457325"/>
            <a:chOff x="33191" y="2100942"/>
            <a:chExt cx="5921296" cy="1456997"/>
          </a:xfrm>
        </p:grpSpPr>
        <p:pic>
          <p:nvPicPr>
            <p:cNvPr id="22560" name="Picture 1">
              <a:extLst>
                <a:ext uri="{FF2B5EF4-FFF2-40B4-BE49-F238E27FC236}">
                  <a16:creationId xmlns:a16="http://schemas.microsoft.com/office/drawing/2014/main" id="{AFEDCF4E-EF4B-50FE-610C-9F8807DDAB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858" r="74670" b="52888"/>
            <a:stretch>
              <a:fillRect/>
            </a:stretch>
          </p:blipFill>
          <p:spPr bwMode="auto">
            <a:xfrm>
              <a:off x="33191" y="2144486"/>
              <a:ext cx="3003923" cy="1413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3CBCA8D-49F7-559C-5F75-6D5DDE27C16A}"/>
                </a:ext>
              </a:extLst>
            </p:cNvPr>
            <p:cNvSpPr/>
            <p:nvPr/>
          </p:nvSpPr>
          <p:spPr>
            <a:xfrm>
              <a:off x="5508172" y="2601060"/>
              <a:ext cx="446315" cy="47897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22562" name="Picture 7">
              <a:extLst>
                <a:ext uri="{FF2B5EF4-FFF2-40B4-BE49-F238E27FC236}">
                  <a16:creationId xmlns:a16="http://schemas.microsoft.com/office/drawing/2014/main" id="{E52D70D3-DEF4-9ED2-EEC9-34153A3BFF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53" t="19003" r="9238" b="72224"/>
            <a:stretch>
              <a:fillRect/>
            </a:stretch>
          </p:blipFill>
          <p:spPr bwMode="auto">
            <a:xfrm rot="5400000">
              <a:off x="4162366" y="2328359"/>
              <a:ext cx="854765" cy="399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0237EB4-4582-FC63-0A31-35DAF3A7EC13}"/>
                </a:ext>
              </a:extLst>
            </p:cNvPr>
            <p:cNvCxnSpPr>
              <a:cxnSpLocks/>
              <a:stCxn id="22560" idx="3"/>
            </p:cNvCxnSpPr>
            <p:nvPr/>
          </p:nvCxnSpPr>
          <p:spPr>
            <a:xfrm>
              <a:off x="3039876" y="2851661"/>
              <a:ext cx="2471705" cy="11109"/>
            </a:xfrm>
            <a:prstGeom prst="line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AC59219-C411-A412-2FB7-03FB8C8CBECA}"/>
                </a:ext>
              </a:extLst>
            </p:cNvPr>
            <p:cNvSpPr/>
            <p:nvPr/>
          </p:nvSpPr>
          <p:spPr>
            <a:xfrm>
              <a:off x="3842657" y="2666546"/>
              <a:ext cx="163286" cy="41348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DFA6CED-F6B8-C5AD-58B5-EE4FB4ED8A05}"/>
                </a:ext>
              </a:extLst>
            </p:cNvPr>
            <p:cNvSpPr/>
            <p:nvPr/>
          </p:nvSpPr>
          <p:spPr>
            <a:xfrm>
              <a:off x="5203372" y="2579915"/>
              <a:ext cx="195943" cy="24516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9A5693-336A-39C6-C4D4-9671CC3DCF06}"/>
                </a:ext>
              </a:extLst>
            </p:cNvPr>
            <p:cNvSpPr/>
            <p:nvPr/>
          </p:nvSpPr>
          <p:spPr>
            <a:xfrm>
              <a:off x="3287485" y="2573079"/>
              <a:ext cx="195943" cy="24516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2533" name="TextBox 19">
            <a:extLst>
              <a:ext uri="{FF2B5EF4-FFF2-40B4-BE49-F238E27FC236}">
                <a16:creationId xmlns:a16="http://schemas.microsoft.com/office/drawing/2014/main" id="{1AD443B4-3EE7-BA04-252A-64F704581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0798" y="3427414"/>
            <a:ext cx="1976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Pump: IP_KLY_C</a:t>
            </a:r>
          </a:p>
        </p:txBody>
      </p:sp>
      <p:grpSp>
        <p:nvGrpSpPr>
          <p:cNvPr id="22534" name="Group 22">
            <a:extLst>
              <a:ext uri="{FF2B5EF4-FFF2-40B4-BE49-F238E27FC236}">
                <a16:creationId xmlns:a16="http://schemas.microsoft.com/office/drawing/2014/main" id="{A0211186-D160-78E4-986F-F357AFC0FCD5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3868160" y="3278189"/>
            <a:ext cx="5921375" cy="1457325"/>
            <a:chOff x="33191" y="2100942"/>
            <a:chExt cx="5921296" cy="1456997"/>
          </a:xfrm>
        </p:grpSpPr>
        <p:pic>
          <p:nvPicPr>
            <p:cNvPr id="22553" name="Picture 23">
              <a:extLst>
                <a:ext uri="{FF2B5EF4-FFF2-40B4-BE49-F238E27FC236}">
                  <a16:creationId xmlns:a16="http://schemas.microsoft.com/office/drawing/2014/main" id="{1B77CE92-DBA1-FC10-FC70-709D333D99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858" r="74670" b="52888"/>
            <a:stretch>
              <a:fillRect/>
            </a:stretch>
          </p:blipFill>
          <p:spPr bwMode="auto">
            <a:xfrm>
              <a:off x="33191" y="2144486"/>
              <a:ext cx="3003923" cy="1413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9D33B0-C414-4414-BBEA-F0469DCD8A95}"/>
                </a:ext>
              </a:extLst>
            </p:cNvPr>
            <p:cNvSpPr/>
            <p:nvPr/>
          </p:nvSpPr>
          <p:spPr>
            <a:xfrm>
              <a:off x="5508172" y="2601060"/>
              <a:ext cx="446315" cy="47897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22555" name="Picture 25">
              <a:extLst>
                <a:ext uri="{FF2B5EF4-FFF2-40B4-BE49-F238E27FC236}">
                  <a16:creationId xmlns:a16="http://schemas.microsoft.com/office/drawing/2014/main" id="{D1DA8D6A-BF84-97DF-2FD4-7949FAB3DD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53" t="19003" r="9238" b="72224"/>
            <a:stretch>
              <a:fillRect/>
            </a:stretch>
          </p:blipFill>
          <p:spPr bwMode="auto">
            <a:xfrm rot="5400000">
              <a:off x="4162366" y="2328359"/>
              <a:ext cx="854765" cy="399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11996E4-82F4-228C-CB52-DA8998B1D401}"/>
                </a:ext>
              </a:extLst>
            </p:cNvPr>
            <p:cNvCxnSpPr>
              <a:cxnSpLocks/>
              <a:stCxn id="22553" idx="3"/>
            </p:cNvCxnSpPr>
            <p:nvPr/>
          </p:nvCxnSpPr>
          <p:spPr>
            <a:xfrm>
              <a:off x="3039876" y="2851661"/>
              <a:ext cx="2471705" cy="11109"/>
            </a:xfrm>
            <a:prstGeom prst="line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F36BE8D-F5D4-C57B-3A21-B1826C22F5A2}"/>
                </a:ext>
              </a:extLst>
            </p:cNvPr>
            <p:cNvSpPr/>
            <p:nvPr/>
          </p:nvSpPr>
          <p:spPr>
            <a:xfrm>
              <a:off x="3842657" y="2666546"/>
              <a:ext cx="163286" cy="41348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2748D60-F0C7-460B-C483-563730E862AE}"/>
                </a:ext>
              </a:extLst>
            </p:cNvPr>
            <p:cNvSpPr/>
            <p:nvPr/>
          </p:nvSpPr>
          <p:spPr>
            <a:xfrm>
              <a:off x="5203372" y="2579915"/>
              <a:ext cx="195943" cy="24516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23B8E9B-8456-7C1B-B635-DCF69A2A97C7}"/>
                </a:ext>
              </a:extLst>
            </p:cNvPr>
            <p:cNvSpPr/>
            <p:nvPr/>
          </p:nvSpPr>
          <p:spPr>
            <a:xfrm>
              <a:off x="3287485" y="2573079"/>
              <a:ext cx="195943" cy="24516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2535" name="TextBox 30">
            <a:extLst>
              <a:ext uri="{FF2B5EF4-FFF2-40B4-BE49-F238E27FC236}">
                <a16:creationId xmlns:a16="http://schemas.microsoft.com/office/drawing/2014/main" id="{7D4C4484-513C-D90F-3424-EE5F4E6A6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0547" y="5205414"/>
            <a:ext cx="830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KLY C</a:t>
            </a:r>
          </a:p>
        </p:txBody>
      </p:sp>
      <p:sp>
        <p:nvSpPr>
          <p:cNvPr id="22536" name="TextBox 31">
            <a:extLst>
              <a:ext uri="{FF2B5EF4-FFF2-40B4-BE49-F238E27FC236}">
                <a16:creationId xmlns:a16="http://schemas.microsoft.com/office/drawing/2014/main" id="{635FCC07-450C-7404-F057-EE386785D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6984" y="1514475"/>
            <a:ext cx="1993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Pump: IP_HYB_3</a:t>
            </a:r>
          </a:p>
        </p:txBody>
      </p:sp>
      <p:sp>
        <p:nvSpPr>
          <p:cNvPr id="22537" name="TextBox 32">
            <a:extLst>
              <a:ext uri="{FF2B5EF4-FFF2-40B4-BE49-F238E27FC236}">
                <a16:creationId xmlns:a16="http://schemas.microsoft.com/office/drawing/2014/main" id="{2CD6ECF8-0B29-2AD6-38B0-303346877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798" y="673100"/>
            <a:ext cx="2947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3D load CERN N5 (~30dB)</a:t>
            </a:r>
          </a:p>
        </p:txBody>
      </p:sp>
      <p:sp>
        <p:nvSpPr>
          <p:cNvPr id="22538" name="TextBox 33">
            <a:extLst>
              <a:ext uri="{FF2B5EF4-FFF2-40B4-BE49-F238E27FC236}">
                <a16:creationId xmlns:a16="http://schemas.microsoft.com/office/drawing/2014/main" id="{4E9D0CBD-9704-6DE8-58C6-262586F67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2884" y="5849939"/>
            <a:ext cx="1257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KLY_IN_C</a:t>
            </a:r>
          </a:p>
        </p:txBody>
      </p:sp>
      <p:sp>
        <p:nvSpPr>
          <p:cNvPr id="22539" name="TextBox 34">
            <a:extLst>
              <a:ext uri="{FF2B5EF4-FFF2-40B4-BE49-F238E27FC236}">
                <a16:creationId xmlns:a16="http://schemas.microsoft.com/office/drawing/2014/main" id="{C43D15C2-D1E5-011F-441C-09C8E1D89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047" y="2025650"/>
            <a:ext cx="850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PKI_C</a:t>
            </a:r>
          </a:p>
        </p:txBody>
      </p:sp>
      <p:sp>
        <p:nvSpPr>
          <p:cNvPr id="22540" name="TextBox 36">
            <a:extLst>
              <a:ext uri="{FF2B5EF4-FFF2-40B4-BE49-F238E27FC236}">
                <a16:creationId xmlns:a16="http://schemas.microsoft.com/office/drawing/2014/main" id="{786EBD0A-F84D-7411-4EF4-7295B908F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048" y="2366964"/>
            <a:ext cx="954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PKR_C</a:t>
            </a:r>
          </a:p>
        </p:txBody>
      </p:sp>
      <p:sp>
        <p:nvSpPr>
          <p:cNvPr id="22541" name="TextBox 37">
            <a:extLst>
              <a:ext uri="{FF2B5EF4-FFF2-40B4-BE49-F238E27FC236}">
                <a16:creationId xmlns:a16="http://schemas.microsoft.com/office/drawing/2014/main" id="{4AF0BBBD-5FE2-4E96-530E-DDE6C4E0B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560" y="2895600"/>
            <a:ext cx="1198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/>
              <a:t>RF widow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8040A3-8B31-4211-338B-8113404C778D}"/>
              </a:ext>
            </a:extLst>
          </p:cNvPr>
          <p:cNvSpPr/>
          <p:nvPr/>
        </p:nvSpPr>
        <p:spPr>
          <a:xfrm>
            <a:off x="6868733" y="1658009"/>
            <a:ext cx="334980" cy="86552"/>
          </a:xfrm>
          <a:prstGeom prst="rect">
            <a:avLst/>
          </a:prstGeom>
          <a:solidFill>
            <a:srgbClr val="FF81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543" name="TextBox 39">
            <a:extLst>
              <a:ext uri="{FF2B5EF4-FFF2-40B4-BE49-F238E27FC236}">
                <a16:creationId xmlns:a16="http://schemas.microsoft.com/office/drawing/2014/main" id="{6506E007-EC82-F9DB-789E-2AB562DFA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2847" y="1339850"/>
            <a:ext cx="1992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Gage: Load_3 B1</a:t>
            </a:r>
          </a:p>
        </p:txBody>
      </p:sp>
      <p:sp>
        <p:nvSpPr>
          <p:cNvPr id="22544" name="TextBox 40">
            <a:extLst>
              <a:ext uri="{FF2B5EF4-FFF2-40B4-BE49-F238E27FC236}">
                <a16:creationId xmlns:a16="http://schemas.microsoft.com/office/drawing/2014/main" id="{511B7D74-FCEB-E31E-2CB2-65E85C088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9572" y="1343025"/>
            <a:ext cx="19034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Gage: Line_3 A1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4CD6100-872C-E967-980F-6BC2ED618336}"/>
              </a:ext>
            </a:extLst>
          </p:cNvPr>
          <p:cNvSpPr/>
          <p:nvPr/>
        </p:nvSpPr>
        <p:spPr>
          <a:xfrm>
            <a:off x="2348600" y="1646881"/>
            <a:ext cx="334980" cy="86552"/>
          </a:xfrm>
          <a:prstGeom prst="rect">
            <a:avLst/>
          </a:prstGeom>
          <a:solidFill>
            <a:srgbClr val="FF81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546" name="TextBox 42">
            <a:extLst>
              <a:ext uri="{FF2B5EF4-FFF2-40B4-BE49-F238E27FC236}">
                <a16:creationId xmlns:a16="http://schemas.microsoft.com/office/drawing/2014/main" id="{A2923D51-B9FA-59CD-8B42-A9C1CC608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860" y="3375025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Pump: IP_PC_3</a:t>
            </a:r>
          </a:p>
        </p:txBody>
      </p:sp>
      <p:sp>
        <p:nvSpPr>
          <p:cNvPr id="22547" name="TextBox 43">
            <a:extLst>
              <a:ext uri="{FF2B5EF4-FFF2-40B4-BE49-F238E27FC236}">
                <a16:creationId xmlns:a16="http://schemas.microsoft.com/office/drawing/2014/main" id="{0CBBB374-2BA0-4178-09EB-C49A1D1C9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35" y="1460500"/>
            <a:ext cx="2030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Pump: IP_LINE_3</a:t>
            </a:r>
          </a:p>
        </p:txBody>
      </p:sp>
      <p:sp>
        <p:nvSpPr>
          <p:cNvPr id="22548" name="TextBox 44">
            <a:extLst>
              <a:ext uri="{FF2B5EF4-FFF2-40B4-BE49-F238E27FC236}">
                <a16:creationId xmlns:a16="http://schemas.microsoft.com/office/drawing/2014/main" id="{52E7AD07-2DE6-2A78-9129-C3CEF4125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47" y="5797550"/>
            <a:ext cx="1257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KLY_IN_D</a:t>
            </a:r>
          </a:p>
        </p:txBody>
      </p:sp>
      <p:sp>
        <p:nvSpPr>
          <p:cNvPr id="22549" name="TextBox 45">
            <a:extLst>
              <a:ext uri="{FF2B5EF4-FFF2-40B4-BE49-F238E27FC236}">
                <a16:creationId xmlns:a16="http://schemas.microsoft.com/office/drawing/2014/main" id="{2AF07103-AEDC-B1E7-4C1C-AABCFEF11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009" y="1973263"/>
            <a:ext cx="850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PKI_D</a:t>
            </a:r>
          </a:p>
        </p:txBody>
      </p:sp>
      <p:sp>
        <p:nvSpPr>
          <p:cNvPr id="22550" name="TextBox 46">
            <a:extLst>
              <a:ext uri="{FF2B5EF4-FFF2-40B4-BE49-F238E27FC236}">
                <a16:creationId xmlns:a16="http://schemas.microsoft.com/office/drawing/2014/main" id="{0E1B3758-1D02-8D37-29EF-C23A6B248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009" y="2314575"/>
            <a:ext cx="954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PKR_D</a:t>
            </a:r>
          </a:p>
        </p:txBody>
      </p:sp>
      <p:sp>
        <p:nvSpPr>
          <p:cNvPr id="22551" name="TextBox 47">
            <a:extLst>
              <a:ext uri="{FF2B5EF4-FFF2-40B4-BE49-F238E27FC236}">
                <a16:creationId xmlns:a16="http://schemas.microsoft.com/office/drawing/2014/main" id="{19C776CC-D87F-3748-4EA1-821695AF9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997" y="5205414"/>
            <a:ext cx="830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/>
              <a:t>KLY D</a:t>
            </a:r>
          </a:p>
        </p:txBody>
      </p:sp>
      <p:pic>
        <p:nvPicPr>
          <p:cNvPr id="22552" name="Picture 1">
            <a:extLst>
              <a:ext uri="{FF2B5EF4-FFF2-40B4-BE49-F238E27FC236}">
                <a16:creationId xmlns:a16="http://schemas.microsoft.com/office/drawing/2014/main" id="{CEE7E699-83B6-179F-97BD-3AA6F9353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498" y="2969233"/>
            <a:ext cx="2751244" cy="366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49436B-66C7-3DFE-0CE8-1406616FE5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383" t="38062" r="4471" b="33738"/>
          <a:stretch/>
        </p:blipFill>
        <p:spPr>
          <a:xfrm>
            <a:off x="9326294" y="774682"/>
            <a:ext cx="2819577" cy="222005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01973A1-59E2-EB8B-B52D-17C1CD13E183}"/>
              </a:ext>
            </a:extLst>
          </p:cNvPr>
          <p:cNvCxnSpPr/>
          <p:nvPr/>
        </p:nvCxnSpPr>
        <p:spPr>
          <a:xfrm>
            <a:off x="7203713" y="1148576"/>
            <a:ext cx="2330580" cy="191274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D0F8C1-B30F-4E49-773D-BFAE70860671}"/>
              </a:ext>
            </a:extLst>
          </p:cNvPr>
          <p:cNvCxnSpPr>
            <a:cxnSpLocks/>
          </p:cNvCxnSpPr>
          <p:nvPr/>
        </p:nvCxnSpPr>
        <p:spPr>
          <a:xfrm>
            <a:off x="8206620" y="3115288"/>
            <a:ext cx="2353585" cy="133765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37">
            <a:extLst>
              <a:ext uri="{FF2B5EF4-FFF2-40B4-BE49-F238E27FC236}">
                <a16:creationId xmlns:a16="http://schemas.microsoft.com/office/drawing/2014/main" id="{97E39BAA-1BA3-75BB-5D9E-F45C1521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3328" y="3784113"/>
            <a:ext cx="17235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/>
              <a:t>Klystron widow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3537F1-FFBA-7845-714F-A424BE74297D}"/>
              </a:ext>
            </a:extLst>
          </p:cNvPr>
          <p:cNvSpPr/>
          <p:nvPr/>
        </p:nvSpPr>
        <p:spPr bwMode="auto">
          <a:xfrm rot="16200000">
            <a:off x="6820800" y="3791419"/>
            <a:ext cx="163288" cy="41357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1FC22C-D6FD-E88C-E076-0496AA8E437E}"/>
              </a:ext>
            </a:extLst>
          </p:cNvPr>
          <p:cNvCxnSpPr>
            <a:cxnSpLocks/>
          </p:cNvCxnSpPr>
          <p:nvPr/>
        </p:nvCxnSpPr>
        <p:spPr>
          <a:xfrm>
            <a:off x="8765459" y="4126535"/>
            <a:ext cx="2062375" cy="1339022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37">
            <a:extLst>
              <a:ext uri="{FF2B5EF4-FFF2-40B4-BE49-F238E27FC236}">
                <a16:creationId xmlns:a16="http://schemas.microsoft.com/office/drawing/2014/main" id="{5D17400D-1486-F1BA-3FD0-4F2937385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347" y="3835445"/>
            <a:ext cx="17235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/>
              <a:t>Klystron widow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5BECD-B2F3-0222-6840-392DB918774E}"/>
              </a:ext>
            </a:extLst>
          </p:cNvPr>
          <p:cNvSpPr/>
          <p:nvPr/>
        </p:nvSpPr>
        <p:spPr bwMode="auto">
          <a:xfrm rot="16200000">
            <a:off x="2335819" y="3842751"/>
            <a:ext cx="163288" cy="41357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TextBox 37">
            <a:extLst>
              <a:ext uri="{FF2B5EF4-FFF2-40B4-BE49-F238E27FC236}">
                <a16:creationId xmlns:a16="http://schemas.microsoft.com/office/drawing/2014/main" id="{3E10D986-868C-E22E-F06D-62517F348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397" y="2881451"/>
            <a:ext cx="1198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/>
              <a:t>RF widow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ADCEF0-02C9-0CE5-CA4B-FF73354C9AE1}"/>
              </a:ext>
            </a:extLst>
          </p:cNvPr>
          <p:cNvSpPr txBox="1">
            <a:spLocks/>
          </p:cNvSpPr>
          <p:nvPr/>
        </p:nvSpPr>
        <p:spPr bwMode="auto">
          <a:xfrm>
            <a:off x="774915" y="726947"/>
            <a:ext cx="11417085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sz="15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514350" indent="-252413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51640B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776288" indent="-261938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028700" indent="-252413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51640B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290638" indent="-261938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Font typeface="Wingdings 2" pitchFamily="2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4472C4"/>
              </a:buClr>
              <a:defRPr/>
            </a:pPr>
            <a:r>
              <a:rPr lang="en-GB" sz="2400" dirty="0">
                <a:solidFill>
                  <a:srgbClr val="002060"/>
                </a:solidFill>
                <a:latin typeface="LindeDaxOffice"/>
              </a:rPr>
              <a:t>New RF window; designed for 4/5us pulse width up to 20MW</a:t>
            </a:r>
          </a:p>
          <a:p>
            <a:pPr lvl="1">
              <a:buClr>
                <a:srgbClr val="4472C4"/>
              </a:buClr>
              <a:defRPr/>
            </a:pPr>
            <a:r>
              <a:rPr lang="en-GB" sz="2400" dirty="0">
                <a:solidFill>
                  <a:srgbClr val="002060"/>
                </a:solidFill>
                <a:latin typeface="LindeDaxOffice"/>
              </a:rPr>
              <a:t>S</a:t>
            </a:r>
            <a:r>
              <a:rPr lang="en-GB" sz="2400" baseline="-25000" dirty="0">
                <a:solidFill>
                  <a:srgbClr val="002060"/>
                </a:solidFill>
                <a:latin typeface="LindeDaxOffice"/>
              </a:rPr>
              <a:t>11</a:t>
            </a:r>
            <a:r>
              <a:rPr lang="en-GB" sz="2400" dirty="0">
                <a:solidFill>
                  <a:srgbClr val="002060"/>
                </a:solidFill>
                <a:latin typeface="LindeDaxOffice"/>
              </a:rPr>
              <a:t> ; S</a:t>
            </a:r>
            <a:r>
              <a:rPr lang="en-GB" sz="2400" baseline="-25000" dirty="0">
                <a:solidFill>
                  <a:srgbClr val="002060"/>
                </a:solidFill>
                <a:latin typeface="LindeDaxOffice"/>
              </a:rPr>
              <a:t>22</a:t>
            </a:r>
            <a:r>
              <a:rPr lang="en-GB" sz="2400" dirty="0">
                <a:solidFill>
                  <a:srgbClr val="002060"/>
                </a:solidFill>
                <a:latin typeface="LindeDaxOffice"/>
              </a:rPr>
              <a:t>~-25 dB attenuation</a:t>
            </a:r>
          </a:p>
          <a:p>
            <a:pPr lvl="1">
              <a:buClr>
                <a:srgbClr val="4472C4"/>
              </a:buClr>
              <a:defRPr/>
            </a:pPr>
            <a:r>
              <a:rPr lang="en-GB" sz="2400" dirty="0">
                <a:solidFill>
                  <a:srgbClr val="002060"/>
                </a:solidFill>
                <a:latin typeface="LindeDaxOffice"/>
              </a:rPr>
              <a:t> S</a:t>
            </a:r>
            <a:r>
              <a:rPr lang="en-GB" sz="2400" baseline="-25000" dirty="0">
                <a:solidFill>
                  <a:srgbClr val="002060"/>
                </a:solidFill>
                <a:latin typeface="LindeDaxOffice"/>
              </a:rPr>
              <a:t>12 </a:t>
            </a:r>
            <a:r>
              <a:rPr lang="en-GB" sz="2400" dirty="0">
                <a:solidFill>
                  <a:srgbClr val="002060"/>
                </a:solidFill>
                <a:latin typeface="LindeDaxOffice"/>
              </a:rPr>
              <a:t>~ 0.05 dB transmission </a:t>
            </a:r>
          </a:p>
          <a:p>
            <a:pPr lvl="1">
              <a:buClr>
                <a:srgbClr val="4472C4"/>
              </a:buClr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indeDaxOffice"/>
                <a:ea typeface="ＭＳ Ｐゴシック" pitchFamily="-106" charset="-128"/>
                <a:cs typeface="+mn-cs"/>
              </a:rPr>
              <a:t>Vacuum : ~10</a:t>
            </a:r>
            <a:r>
              <a:rPr kumimoji="0" lang="en-GB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indeDaxOffice"/>
                <a:ea typeface="ＭＳ Ｐゴシック" pitchFamily="-106" charset="-128"/>
                <a:cs typeface="+mn-cs"/>
              </a:rPr>
              <a:t>-10 </a:t>
            </a:r>
            <a:r>
              <a:rPr kumimoji="0" lang="en-GB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indeDaxOffice"/>
                <a:ea typeface="ＭＳ Ｐゴシック" pitchFamily="-106" charset="-128"/>
                <a:cs typeface="+mn-cs"/>
              </a:rPr>
              <a:t>mbar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ＭＳ Ｐゴシック" pitchFamily="-106" charset="-128"/>
              <a:cs typeface="+mn-cs"/>
            </a:endParaRPr>
          </a:p>
          <a:p>
            <a:pPr marL="0" indent="0">
              <a:buClr>
                <a:srgbClr val="4472C4"/>
              </a:buClr>
              <a:buNone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ＭＳ Ｐゴシック" pitchFamily="-106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FB0D2-70DA-6663-94E6-BAC2CEB2CE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03" b="25677"/>
          <a:stretch/>
        </p:blipFill>
        <p:spPr>
          <a:xfrm>
            <a:off x="6247266" y="1642821"/>
            <a:ext cx="5577941" cy="49545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F2BB4C-D482-3BE1-FAEE-ACB58B1DAF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11" b="12222"/>
          <a:stretch/>
        </p:blipFill>
        <p:spPr>
          <a:xfrm>
            <a:off x="1524001" y="2619781"/>
            <a:ext cx="4285839" cy="423821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685570A-455A-64DF-2876-623761167670}"/>
              </a:ext>
            </a:extLst>
          </p:cNvPr>
          <p:cNvSpPr txBox="1">
            <a:spLocks/>
          </p:cNvSpPr>
          <p:nvPr/>
        </p:nvSpPr>
        <p:spPr bwMode="auto">
          <a:xfrm>
            <a:off x="1524001" y="74613"/>
            <a:ext cx="8736013" cy="5254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28FF10"/>
                </a:solidFill>
                <a:ea typeface="ＭＳ Ｐゴシック" panose="020B0600070205080204" pitchFamily="34" charset="-128"/>
              </a:rPr>
              <a:t>High Power RF Window </a:t>
            </a:r>
          </a:p>
        </p:txBody>
      </p:sp>
    </p:spTree>
    <p:extLst>
      <p:ext uri="{BB962C8B-B14F-4D97-AF65-F5344CB8AC3E}">
        <p14:creationId xmlns:p14="http://schemas.microsoft.com/office/powerpoint/2010/main" val="380296291"/>
      </p:ext>
    </p:extLst>
  </p:cSld>
  <p:clrMapOvr>
    <a:masterClrMapping/>
  </p:clrMapOvr>
</p:sld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spective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erspective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18505</TotalTime>
  <Words>1241</Words>
  <Application>Microsoft Macintosh PowerPoint</Application>
  <PresentationFormat>Widescreen</PresentationFormat>
  <Paragraphs>196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Century Gothic</vt:lpstr>
      <vt:lpstr>Google Sans</vt:lpstr>
      <vt:lpstr>Liberation Sans</vt:lpstr>
      <vt:lpstr>LindeDaxOffice</vt:lpstr>
      <vt:lpstr>Roboto</vt:lpstr>
      <vt:lpstr>Söhne</vt:lpstr>
      <vt:lpstr>Times</vt:lpstr>
      <vt:lpstr>Wingdings 2</vt:lpstr>
      <vt:lpstr>Perspective</vt:lpstr>
      <vt:lpstr>Commissioning of The first southern hemisphere’s first X-band radio-frequency test facility at the University of Melbourne. </vt:lpstr>
      <vt:lpstr>PowerPoint Presentation</vt:lpstr>
      <vt:lpstr>PowerPoint Presentation</vt:lpstr>
      <vt:lpstr>Conditioning CLIC prototype structures (TD24)</vt:lpstr>
      <vt:lpstr>2022 Melbourne Bunker</vt:lpstr>
      <vt:lpstr>2023: Commissioning Melbourne Bunker</vt:lpstr>
      <vt:lpstr>MeL-BOX Layout</vt:lpstr>
      <vt:lpstr>Klystron Conditioning Layout </vt:lpstr>
      <vt:lpstr>PowerPoint Presentation</vt:lpstr>
      <vt:lpstr>PowerPoint Presentation</vt:lpstr>
      <vt:lpstr>Read-out system/Interlocks </vt:lpstr>
      <vt:lpstr>Gain curves</vt:lpstr>
      <vt:lpstr>PowerPoint Presentation</vt:lpstr>
      <vt:lpstr>PowerPoint Presentation</vt:lpstr>
      <vt:lpstr>Conclusion and future plan  </vt:lpstr>
      <vt:lpstr>Dark current and radiation in high-gradient RF structures </vt:lpstr>
      <vt:lpstr>Radiation Simulation </vt:lpstr>
      <vt:lpstr>DOSE-EQ</vt:lpstr>
      <vt:lpstr>Structure production flow </vt:lpstr>
      <vt:lpstr>MeL-BOX Layout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</dc:title>
  <dc:creator>Utente di Microsoft Office</dc:creator>
  <cp:lastModifiedBy>Matteo Volpi</cp:lastModifiedBy>
  <cp:revision>258</cp:revision>
  <dcterms:created xsi:type="dcterms:W3CDTF">2017-11-06T22:57:36Z</dcterms:created>
  <dcterms:modified xsi:type="dcterms:W3CDTF">2023-04-11T22:22:33Z</dcterms:modified>
</cp:coreProperties>
</file>