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76" r:id="rId2"/>
    <p:sldId id="295" r:id="rId3"/>
    <p:sldId id="296" r:id="rId4"/>
    <p:sldId id="268" r:id="rId5"/>
    <p:sldId id="297" r:id="rId6"/>
    <p:sldId id="298" r:id="rId7"/>
    <p:sldId id="299" r:id="rId8"/>
    <p:sldId id="301" r:id="rId9"/>
    <p:sldId id="302" r:id="rId10"/>
    <p:sldId id="303" r:id="rId11"/>
    <p:sldId id="304" r:id="rId12"/>
    <p:sldId id="305" r:id="rId13"/>
    <p:sldId id="306" r:id="rId14"/>
    <p:sldId id="307" r:id="rId15"/>
    <p:sldId id="264" r:id="rId16"/>
    <p:sldId id="308" r:id="rId17"/>
    <p:sldId id="284" r:id="rId18"/>
    <p:sldId id="265" r:id="rId19"/>
    <p:sldId id="266" r:id="rId20"/>
    <p:sldId id="270" r:id="rId21"/>
    <p:sldId id="271" r:id="rId22"/>
    <p:sldId id="312" r:id="rId23"/>
    <p:sldId id="313" r:id="rId24"/>
    <p:sldId id="314" r:id="rId25"/>
    <p:sldId id="272" r:id="rId26"/>
    <p:sldId id="277" r:id="rId27"/>
    <p:sldId id="274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Aleksandr%20Bryazgin\conference\IMRP%202016\&#1050;_&#1076;&#1086;&#1082;&#1083;&#1072;&#1076;&#1091;\&#1050;%20&#1076;&#1086;&#1082;&#1083;&#1072;&#1076;&#1091;_&#1050;&#1072;&#1085;&#1072;&#1076;&#1072;_v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844117821748733"/>
          <c:y val="0.16425127230339498"/>
          <c:w val="0.62365734653314708"/>
          <c:h val="0.66022570239600065"/>
        </c:manualLayout>
      </c:layout>
      <c:scatterChart>
        <c:scatterStyle val="smoothMarker"/>
        <c:varyColors val="0"/>
        <c:ser>
          <c:idx val="1"/>
          <c:order val="0"/>
          <c:tx>
            <c:strRef>
              <c:f>Лист1!$E$5</c:f>
              <c:strCache>
                <c:ptCount val="1"/>
                <c:pt idx="0">
                  <c:v>8MW</c:v>
                </c:pt>
              </c:strCache>
            </c:strRef>
          </c:tx>
          <c:spPr>
            <a:ln w="12700">
              <a:solidFill>
                <a:srgbClr val="FF00FF"/>
              </a:solidFill>
              <a:prstDash val="solid"/>
            </a:ln>
          </c:spPr>
          <c:marker>
            <c:symbol val="square"/>
            <c:size val="5"/>
            <c:spPr>
              <a:solidFill>
                <a:srgbClr val="FF00FF"/>
              </a:solidFill>
              <a:ln>
                <a:solidFill>
                  <a:srgbClr val="FF00FF"/>
                </a:solidFill>
                <a:prstDash val="solid"/>
              </a:ln>
            </c:spPr>
          </c:marker>
          <c:xVal>
            <c:numRef>
              <c:f>Лист1!#REF!</c:f>
            </c:numRef>
          </c:xVal>
          <c:yVal>
            <c:numRef>
              <c:f>Лист1!$E$6:$E$18</c:f>
              <c:numCache>
                <c:formatCode>General</c:formatCode>
                <c:ptCount val="13"/>
                <c:pt idx="3">
                  <c:v>0.55600000000000005</c:v>
                </c:pt>
                <c:pt idx="4">
                  <c:v>0.65</c:v>
                </c:pt>
                <c:pt idx="5">
                  <c:v>0.71</c:v>
                </c:pt>
                <c:pt idx="6">
                  <c:v>0.75</c:v>
                </c:pt>
                <c:pt idx="7">
                  <c:v>0.78</c:v>
                </c:pt>
                <c:pt idx="8">
                  <c:v>0.8</c:v>
                </c:pt>
                <c:pt idx="9">
                  <c:v>0.82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AFE2-4931-889C-DB97F2E78D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5765648"/>
        <c:axId val="235766040"/>
      </c:scatterChart>
      <c:valAx>
        <c:axId val="235765648"/>
        <c:scaling>
          <c:orientation val="minMax"/>
          <c:max val="11"/>
          <c:min val="2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 sz="1025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r>
                  <a:rPr lang="en-US" dirty="0" smtClean="0"/>
                  <a:t>Efficiency on Number </a:t>
                </a:r>
                <a:r>
                  <a:rPr lang="en-US" dirty="0"/>
                  <a:t>of cells</a:t>
                </a:r>
                <a:endParaRPr lang="ru-RU" dirty="0"/>
              </a:p>
            </c:rich>
          </c:tx>
          <c:layout>
            <c:manualLayout>
              <c:xMode val="edge"/>
              <c:yMode val="edge"/>
              <c:x val="0.11170136433956585"/>
              <c:y val="9.4170108427784162E-4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25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235766040"/>
        <c:crosses val="autoZero"/>
        <c:crossBetween val="midCat"/>
        <c:majorUnit val="1"/>
        <c:minorUnit val="1"/>
      </c:valAx>
      <c:valAx>
        <c:axId val="235766040"/>
        <c:scaling>
          <c:orientation val="minMax"/>
          <c:max val="1"/>
          <c:min val="0.30000000000000032"/>
        </c:scaling>
        <c:delete val="0"/>
        <c:axPos val="r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25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235765648"/>
        <c:crosses val="max"/>
        <c:crossBetween val="midCat"/>
      </c:valAx>
      <c:spPr>
        <a:noFill/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025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4A472E-3422-45E4-A184-2FF1F8160AEA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493F2F-3104-434E-BE55-7618205A6B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502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0AD2B-39D9-45AC-A319-3BE2319FF356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E624D-50B9-4F3A-9BA6-D3B6F7605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008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0AD2B-39D9-45AC-A319-3BE2319FF356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E624D-50B9-4F3A-9BA6-D3B6F7605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238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0AD2B-39D9-45AC-A319-3BE2319FF356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E624D-50B9-4F3A-9BA6-D3B6F7605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0595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3467" y="274638"/>
            <a:ext cx="9999133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913467" y="1447800"/>
            <a:ext cx="9999133" cy="48006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D1D1A-002D-4EAE-88F2-B9C0C360CD78}" type="datetimeFigureOut">
              <a:rPr lang="ru-RU"/>
              <a:pPr>
                <a:defRPr/>
              </a:pPr>
              <a:t>11.04.2023</a:t>
            </a:fld>
            <a:endParaRPr lang="ru-RU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851369-7204-4981-82A7-5ECE9B5D9C9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814334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3467" y="274638"/>
            <a:ext cx="9999133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913467" y="1447800"/>
            <a:ext cx="4897967" cy="4800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014634" y="1447800"/>
            <a:ext cx="4897967" cy="4800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CB01AC-29E1-481F-B7E0-8B637806EDC4}" type="datetimeFigureOut">
              <a:rPr lang="ru-RU"/>
              <a:pPr>
                <a:defRPr/>
              </a:pPr>
              <a:t>11.04.2023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485033" y="6305550"/>
            <a:ext cx="609600" cy="476250"/>
          </a:xfrm>
        </p:spPr>
        <p:txBody>
          <a:bodyPr/>
          <a:lstStyle>
            <a:lvl1pPr>
              <a:defRPr/>
            </a:lvl1pPr>
          </a:lstStyle>
          <a:p>
            <a:fld id="{62D1DC85-953A-4808-991D-A65E0B3EC84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22908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0AD2B-39D9-45AC-A319-3BE2319FF356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E624D-50B9-4F3A-9BA6-D3B6F7605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658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0AD2B-39D9-45AC-A319-3BE2319FF356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E624D-50B9-4F3A-9BA6-D3B6F7605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39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0AD2B-39D9-45AC-A319-3BE2319FF356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E624D-50B9-4F3A-9BA6-D3B6F7605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852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0AD2B-39D9-45AC-A319-3BE2319FF356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E624D-50B9-4F3A-9BA6-D3B6F7605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5178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0AD2B-39D9-45AC-A319-3BE2319FF356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E624D-50B9-4F3A-9BA6-D3B6F7605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438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0AD2B-39D9-45AC-A319-3BE2319FF356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E624D-50B9-4F3A-9BA6-D3B6F7605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578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0AD2B-39D9-45AC-A319-3BE2319FF356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E624D-50B9-4F3A-9BA6-D3B6F7605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120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0AD2B-39D9-45AC-A319-3BE2319FF356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E624D-50B9-4F3A-9BA6-D3B6F7605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040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0AD2B-39D9-45AC-A319-3BE2319FF356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E624D-50B9-4F3A-9BA6-D3B6F7605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371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3.png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7.jpeg"/><Relationship Id="rId5" Type="http://schemas.openxmlformats.org/officeDocument/2006/relationships/image" Target="../media/image1.png"/><Relationship Id="rId10" Type="http://schemas.openxmlformats.org/officeDocument/2006/relationships/image" Target="../media/image6.jpeg"/><Relationship Id="rId4" Type="http://schemas.openxmlformats.org/officeDocument/2006/relationships/oleObject" Target="../embeddings/oleObject1.bin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6.gif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3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6" Type="http://schemas.openxmlformats.org/officeDocument/2006/relationships/chart" Target="../charts/chart1.xml"/><Relationship Id="rId5" Type="http://schemas.openxmlformats.org/officeDocument/2006/relationships/image" Target="../media/image220.png"/><Relationship Id="rId4" Type="http://schemas.openxmlformats.org/officeDocument/2006/relationships/image" Target="../media/image2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5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3.jpeg"/><Relationship Id="rId7" Type="http://schemas.openxmlformats.org/officeDocument/2006/relationships/image" Target="../media/image12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1.wmf"/><Relationship Id="rId4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ctrTitle"/>
          </p:nvPr>
        </p:nvSpPr>
        <p:spPr bwMode="auto">
          <a:xfrm>
            <a:off x="2495551" y="728469"/>
            <a:ext cx="7407275" cy="532843"/>
          </a:xfrm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Autofit/>
          </a:bodyPr>
          <a:lstStyle/>
          <a:p>
            <a:r>
              <a:rPr lang="en-GB" sz="2800" b="1" cap="all" dirty="0"/>
              <a:t>ILU RF electron accelerators for e-beam and X-ray applications.</a:t>
            </a:r>
            <a:endParaRPr lang="ru-RU" sz="2800" b="1" cap="all" dirty="0"/>
          </a:p>
        </p:txBody>
      </p:sp>
      <p:sp>
        <p:nvSpPr>
          <p:cNvPr id="9219" name="Subtitle 2"/>
          <p:cNvSpPr>
            <a:spLocks noGrp="1"/>
          </p:cNvSpPr>
          <p:nvPr>
            <p:ph type="subTitle" idx="1"/>
          </p:nvPr>
        </p:nvSpPr>
        <p:spPr>
          <a:xfrm>
            <a:off x="2512219" y="1679103"/>
            <a:ext cx="7929562" cy="1057749"/>
          </a:xfrm>
        </p:spPr>
        <p:txBody>
          <a:bodyPr/>
          <a:lstStyle/>
          <a:p>
            <a:pPr marL="26988"/>
            <a:r>
              <a:rPr lang="en-US" altLang="ru-RU" sz="1600" dirty="0" err="1"/>
              <a:t>Aleksandr</a:t>
            </a:r>
            <a:r>
              <a:rPr lang="en-US" altLang="ru-RU" sz="1600" dirty="0"/>
              <a:t> </a:t>
            </a:r>
            <a:r>
              <a:rPr lang="en-US" altLang="ru-RU" sz="1600" dirty="0" err="1"/>
              <a:t>Bryazgin</a:t>
            </a:r>
            <a:endParaRPr lang="ru-RU" altLang="ru-RU" sz="1600" dirty="0">
              <a:solidFill>
                <a:srgbClr val="320E04"/>
              </a:solidFill>
            </a:endParaRPr>
          </a:p>
          <a:p>
            <a:pPr marL="26988"/>
            <a:r>
              <a:rPr lang="en-US" altLang="ru-RU" sz="1600" dirty="0" err="1" smtClean="0">
                <a:solidFill>
                  <a:srgbClr val="320E04"/>
                </a:solidFill>
                <a:latin typeface="Arial" panose="020B0604020202020204" pitchFamily="34" charset="0"/>
              </a:rPr>
              <a:t>Budker</a:t>
            </a:r>
            <a:r>
              <a:rPr lang="en-US" altLang="ru-RU" sz="1600" dirty="0" smtClean="0">
                <a:solidFill>
                  <a:srgbClr val="320E04"/>
                </a:solidFill>
                <a:latin typeface="Arial" panose="020B0604020202020204" pitchFamily="34" charset="0"/>
              </a:rPr>
              <a:t> Institute </a:t>
            </a:r>
            <a:r>
              <a:rPr lang="en-US" altLang="ru-RU" sz="1600" dirty="0">
                <a:solidFill>
                  <a:srgbClr val="320E04"/>
                </a:solidFill>
                <a:latin typeface="Arial" panose="020B0604020202020204" pitchFamily="34" charset="0"/>
              </a:rPr>
              <a:t>of Nuclear Physics</a:t>
            </a:r>
          </a:p>
          <a:p>
            <a:pPr marL="26988"/>
            <a:r>
              <a:rPr lang="en-US" altLang="ru-RU" sz="1600" dirty="0">
                <a:solidFill>
                  <a:srgbClr val="320E04"/>
                </a:solidFill>
                <a:latin typeface="Arial" panose="020B0604020202020204" pitchFamily="34" charset="0"/>
              </a:rPr>
              <a:t>Novosibirsk, Russia</a:t>
            </a:r>
          </a:p>
          <a:p>
            <a:pPr marL="26988"/>
            <a:endParaRPr lang="ru-RU" altLang="ru-RU" b="1" i="1" dirty="0">
              <a:solidFill>
                <a:srgbClr val="320E04"/>
              </a:solidFill>
              <a:latin typeface="Arial" panose="020B0604020202020204" pitchFamily="34" charset="0"/>
            </a:endParaRPr>
          </a:p>
          <a:p>
            <a:pPr marL="26988"/>
            <a:endParaRPr lang="ru-RU" altLang="ru-RU" dirty="0">
              <a:solidFill>
                <a:srgbClr val="320E04"/>
              </a:solidFill>
            </a:endParaRPr>
          </a:p>
        </p:txBody>
      </p:sp>
      <p:pic>
        <p:nvPicPr>
          <p:cNvPr id="922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1" y="5357814"/>
            <a:ext cx="7872413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221" name="Object 7"/>
          <p:cNvGraphicFramePr>
            <a:graphicFrameLocks noChangeAspect="1"/>
          </p:cNvGraphicFramePr>
          <p:nvPr/>
        </p:nvGraphicFramePr>
        <p:xfrm>
          <a:off x="2495551" y="2997200"/>
          <a:ext cx="1776413" cy="2376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50" name="Рисунок" r:id="rId4" imgW="1797815" imgH="2401459" progId="Word.Picture.8">
                  <p:embed/>
                </p:oleObj>
              </mc:Choice>
              <mc:Fallback>
                <p:oleObj name="Рисунок" r:id="rId4" imgW="1797815" imgH="240145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5551" y="2997200"/>
                        <a:ext cx="1776413" cy="2376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2" name="Object 8"/>
          <p:cNvGraphicFramePr>
            <a:graphicFrameLocks noChangeAspect="1"/>
          </p:cNvGraphicFramePr>
          <p:nvPr/>
        </p:nvGraphicFramePr>
        <p:xfrm>
          <a:off x="8040689" y="2924175"/>
          <a:ext cx="2314575" cy="2520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51" name="Рисунок" r:id="rId6" imgW="5117609" imgH="2980641" progId="Imaging.Document">
                  <p:embed/>
                </p:oleObj>
              </mc:Choice>
              <mc:Fallback>
                <p:oleObj name="Рисунок" r:id="rId6" imgW="5117609" imgH="2980641" progId="Imaging.Document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40689" y="2924175"/>
                        <a:ext cx="2314575" cy="2520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223" name="Picture 9" descr="PA17000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4" y="4292601"/>
            <a:ext cx="1512887" cy="113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776" y="2997200"/>
            <a:ext cx="1965325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Picture 11" descr="STER0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464" y="2997200"/>
            <a:ext cx="1800225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Picture 12" descr="ILU in shield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463" y="4221164"/>
            <a:ext cx="129540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547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>
              <a:defRPr/>
            </a:pPr>
            <a:r>
              <a:rPr lang="en-US" altLang="ru-RU" sz="3900">
                <a:latin typeface="Times New Roman" panose="02020603050405020304" pitchFamily="18" charset="0"/>
              </a:rPr>
              <a:t>ILU-10 in Novosibirsk pharmaceutical plant 2013</a:t>
            </a:r>
            <a:endParaRPr lang="ru-RU" altLang="ru-RU" sz="3900">
              <a:latin typeface="Times New Roman" panose="02020603050405020304" pitchFamily="18" charset="0"/>
            </a:endParaRPr>
          </a:p>
        </p:txBody>
      </p:sp>
      <p:pic>
        <p:nvPicPr>
          <p:cNvPr id="27651" name="Picture 4" descr="P10404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350" y="1844675"/>
            <a:ext cx="7416800" cy="417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832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 smtClean="0"/>
              <a:t>Centre of radiation technologies in </a:t>
            </a:r>
            <a:r>
              <a:rPr lang="en-US" dirty="0" err="1" smtClean="0"/>
              <a:t>Budker</a:t>
            </a:r>
            <a:r>
              <a:rPr lang="en-US" dirty="0" smtClean="0"/>
              <a:t> Institute (started 2014) </a:t>
            </a:r>
            <a:endParaRPr lang="ru-RU" dirty="0"/>
          </a:p>
        </p:txBody>
      </p:sp>
      <p:sp>
        <p:nvSpPr>
          <p:cNvPr id="31747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31748" name="Picture 3" descr="F:\фото и презент\РВК\813A97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026" y="1557338"/>
            <a:ext cx="7019925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9566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dirty="0"/>
              <a:t>Centre of radiation technologies in </a:t>
            </a:r>
            <a:r>
              <a:rPr lang="en-US" dirty="0" err="1"/>
              <a:t>Budker</a:t>
            </a:r>
            <a:r>
              <a:rPr lang="en-US" dirty="0"/>
              <a:t> Institute (started 2014)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                          </a:t>
            </a:r>
            <a:endParaRPr lang="ru-RU" dirty="0"/>
          </a:p>
        </p:txBody>
      </p:sp>
      <p:sp>
        <p:nvSpPr>
          <p:cNvPr id="32771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32772" name="Picture 2" descr="F:\фото и презент\РВК\813A98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726" y="1279525"/>
            <a:ext cx="7705725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5763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/>
              <a:t>Centre of radiation </a:t>
            </a:r>
            <a:r>
              <a:rPr lang="en-US" dirty="0" smtClean="0"/>
              <a:t>technologies.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             </a:t>
            </a:r>
            <a:r>
              <a:rPr lang="en-US" dirty="0" smtClean="0"/>
              <a:t>Conveyor load zone.</a:t>
            </a:r>
            <a:endParaRPr lang="ru-RU" dirty="0"/>
          </a:p>
        </p:txBody>
      </p:sp>
      <p:sp>
        <p:nvSpPr>
          <p:cNvPr id="33795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33796" name="Picture 2" descr="F:\фото и презент\РВК\813A94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88" y="1557339"/>
            <a:ext cx="7453312" cy="496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077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6988" y="25400"/>
            <a:ext cx="7499350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dirty="0"/>
              <a:t>Centre of radiation </a:t>
            </a:r>
            <a:r>
              <a:rPr lang="en-US" dirty="0" smtClean="0"/>
              <a:t>technologies.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</a:t>
            </a:r>
            <a:r>
              <a:rPr lang="en-US" dirty="0" smtClean="0"/>
              <a:t>Control cabinet.</a:t>
            </a:r>
            <a:endParaRPr lang="ru-RU" dirty="0"/>
          </a:p>
        </p:txBody>
      </p:sp>
      <p:sp>
        <p:nvSpPr>
          <p:cNvPr id="35843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35844" name="Picture 2" descr="F:\фото и презент\РВК\813A96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6" y="1365250"/>
            <a:ext cx="7667625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989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4" descr="IMG_624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0911" y="3493829"/>
            <a:ext cx="3914037" cy="2609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9" name="Picture 5" descr="IMG_622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5242" y="3498098"/>
            <a:ext cx="3968025" cy="2645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6" descr="Logo_head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7747" y="1440978"/>
            <a:ext cx="2924248" cy="1146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im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498098"/>
            <a:ext cx="4030617" cy="2689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25410" y="171621"/>
            <a:ext cx="67764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Sterilization center based on ILU-10 in Semipalatinsk </a:t>
            </a:r>
          </a:p>
          <a:p>
            <a:pPr algn="ctr"/>
            <a:r>
              <a:rPr lang="en-US" sz="2400" dirty="0"/>
              <a:t>nuclear test </a:t>
            </a:r>
            <a:r>
              <a:rPr lang="en-US" sz="2400"/>
              <a:t>site (STS) in </a:t>
            </a:r>
            <a:r>
              <a:rPr lang="en-US" sz="2400" dirty="0"/>
              <a:t>Kazakhstan.</a:t>
            </a:r>
            <a:endParaRPr lang="ru-RU" sz="2400" dirty="0"/>
          </a:p>
        </p:txBody>
      </p:sp>
      <p:pic>
        <p:nvPicPr>
          <p:cNvPr id="9" name="Picture 4" descr="krs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75" y="1209066"/>
            <a:ext cx="4143311" cy="2061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im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0149" y="1167876"/>
            <a:ext cx="3099036" cy="206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9459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ILU-10 in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Kaitech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university, Korea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530" name="Picture 2" descr="https://lh3.googleusercontent.com/BwdONXi0OXT7bke-a6C6W8QLvlLwYN99HZwMM0GEhbKUQV-TiRxTEq1snPInwIddDU2exXEThs7Ow2ReUHNeoco69Rzd8dnHjy0_vzVL5cz2SUGZcFsfCzOda_MHA2X2eYYuLXt8rL6MBN-CGF-zwyvAakOrvFHZosDCyX0XtCbAwSJlMMmva2vDQFRWC4NEBjTLZYGjHj10WAZzYwGeO8UGaAv1xPtasTexrJtQXsktjd36jg__7Q-Wl9cX_8gktFmEyL8Vo5gb9bp_1MUQacgtqqaYKQZLUv1inRjFsHYjiNJj358r1l8yOVWHr7v8-gCRJKPh2YjHlVZib39ATEeBtPvFh4HcXv_x8DbvbawmkxpCrEAFpsX-URcL7ejop9L-P5w3X72qJjy807zjsyROpHQJz0hPJ83BALxb7Rqc3XzaUUerUImZy8WwcEDwObs2IaFtOh-1nDPNApQRtuPc1K-grbhPWV3BnUYmw_guEVhpSKlVLvleES02ESeT2ZCyVrOT7b9-9MxS7XbXmxVlUPFqaP2gYXRCvkcbpZXHYnwsyvreExtcLlYd8e-yBdoLMEZwG9QBpKCJqUZty-DbKrSDNzXU45wy7AJNgQ=w1266-h949-n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798" y="2348880"/>
            <a:ext cx="4415327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https://lh3.googleusercontent.com/aSMrOxVL59IiV6xMwjvvxJvq3WsM5v8xZn0x1BB6SmWfP-J86qV0Fhe17_mriuuQr_cDG5EEKRUhOVJLaH69iYObzJ8pnz-c5gmaffl_0ObCqHh24Fn5ZU9SaGzMPov10GetLWEFBkKGbkrOWc5gfChHLZDyTKt10EB6UwtHfY4afcJb4Ds2U6tDZy-rPxIEjCUnpfKX_WvsBpZV7mHvQADmTasV9m9N6p_rGkCHHOBBGiGzdStWTgoWpOuKF5xsN-IySnkgZFVlUPiePHJ50f77kvSZ0yy6OUIzYKYfCZeoBwWg2n3MMGKuQT0VY2pQ3wlDgZakgA9Gnl21kdI7qNcng6dYs1eG96pov4_3vbb_UojDt3_RKdUO9eIKmUXzRUUDJbopJVPPTowzlXPiR7TaLoA7lSZT_ENX2VqVGSdT6kiW9FSycIbEWYrK1tn7c5sxuw67ycSA9IV7G0mOHzDZAuXya9IN6taeUllmTPdZSTKOvCV3GdlZ3iWHElLYnULxEtuvtjncUhJLaJRDPm_J8jw7I_Ze4SM3AAlnLVxjwkNOAj48exu5Ntrwo8l9Q9g47woOFSe9MfpKE8lWr5PsG83dn8koIhZaDXCfPQ=w1266-h949-n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3124" y="2348880"/>
            <a:ext cx="4415326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804" y="5913440"/>
            <a:ext cx="1695526" cy="846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Институт ядерной физики имени Г.И.Будкера СО РАН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5012" y="5821703"/>
            <a:ext cx="558021" cy="668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456556" y="6490009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BINP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73874" y="6190291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+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887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4013" y="-245752"/>
            <a:ext cx="9999133" cy="1143000"/>
          </a:xfrm>
        </p:spPr>
        <p:txBody>
          <a:bodyPr/>
          <a:lstStyle/>
          <a:p>
            <a:pPr algn="ctr"/>
            <a:r>
              <a:rPr lang="en-US" dirty="0" smtClean="0"/>
              <a:t>Increasing power of ILU-10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sz="half" idx="1"/>
              </p:nvPr>
            </p:nvSpPr>
            <p:spPr>
              <a:xfrm>
                <a:off x="710742" y="731108"/>
                <a:ext cx="4897967" cy="48006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ru-RU" i="1">
                            <a:latin typeface="Cambria Math" panose="02040503050406030204" pitchFamily="18" charset="0"/>
                          </a:rPr>
                          <m:t>𝑙𝑜𝑠𝑠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i="1">
                                <a:latin typeface="Cambria Math" panose="02040503050406030204" pitchFamily="18" charset="0"/>
                              </a:rPr>
                              <m:t>𝑈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ru-RU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h</m:t>
                            </m:r>
                            <m:r>
                              <a:rPr lang="ru-RU" i="1">
                                <a:latin typeface="Cambria Math" panose="02040503050406030204" pitchFamily="18" charset="0"/>
                              </a:rPr>
                              <m:t>𝑢𝑛𝑡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 smtClean="0"/>
                  <a:t> = 1.77 MW</a:t>
                </a:r>
              </a:p>
              <a:p>
                <a:pPr marL="0" indent="0">
                  <a:buNone/>
                </a:pPr>
                <a:r>
                  <a:rPr lang="en-US" sz="1400" dirty="0" err="1" smtClean="0"/>
                  <a:t>Rshunt</a:t>
                </a:r>
                <a:r>
                  <a:rPr lang="en-US" sz="1400" dirty="0" smtClean="0"/>
                  <a:t>=7 </a:t>
                </a:r>
                <a:r>
                  <a:rPr lang="en-US" sz="1400" dirty="0" err="1" smtClean="0"/>
                  <a:t>Mohm</a:t>
                </a:r>
                <a:r>
                  <a:rPr lang="en-US" sz="1400" dirty="0" smtClean="0"/>
                  <a:t>, U=5 MV</a:t>
                </a:r>
              </a:p>
              <a:p>
                <a:pPr marL="0" indent="0">
                  <a:buNone/>
                </a:pPr>
                <a:r>
                  <a:rPr lang="en-US" sz="1400" dirty="0" err="1" smtClean="0"/>
                  <a:t>Ploss_av</a:t>
                </a:r>
                <a:r>
                  <a:rPr lang="en-US" sz="1400" dirty="0" smtClean="0"/>
                  <a:t>=1770*0.025=44.25 kW </a:t>
                </a:r>
                <a:endParaRPr lang="en-US" sz="1400" dirty="0"/>
              </a:p>
              <a:p>
                <a:pPr marL="0" indent="0">
                  <a:buNone/>
                </a:pPr>
                <a:r>
                  <a:rPr lang="en-US" sz="1400" dirty="0" smtClean="0"/>
                  <a:t>RF power of 1 generator – 2 MW of pulse power or 50 kW of average power for duty cycle 0.025 (F=50 Hz, </a:t>
                </a:r>
                <a:r>
                  <a:rPr lang="en-US" sz="1400" dirty="0" err="1" smtClean="0"/>
                  <a:t>Tpulse</a:t>
                </a:r>
                <a:r>
                  <a:rPr lang="en-US" sz="1400" dirty="0" smtClean="0"/>
                  <a:t>= 500 </a:t>
                </a:r>
                <a:r>
                  <a:rPr lang="en-US" sz="1400" dirty="0" err="1" smtClean="0"/>
                  <a:t>mkS</a:t>
                </a:r>
                <a:r>
                  <a:rPr lang="en-US" sz="1400" dirty="0" smtClean="0"/>
                  <a:t>)</a:t>
                </a: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1"/>
              </p:nvPr>
            </p:nvSpPr>
            <p:spPr>
              <a:xfrm>
                <a:off x="710742" y="731108"/>
                <a:ext cx="4897967" cy="4800600"/>
              </a:xfrm>
              <a:blipFill rotWithShape="0">
                <a:blip r:embed="rId2"/>
                <a:stretch>
                  <a:fillRect l="-3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Объект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440208203"/>
              </p:ext>
            </p:extLst>
          </p:nvPr>
        </p:nvGraphicFramePr>
        <p:xfrm>
          <a:off x="6717333" y="544933"/>
          <a:ext cx="3264958" cy="184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24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24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Number generators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Average beam power for 5 MeV  (kW)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2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50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3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100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1289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4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150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013" y="2636730"/>
            <a:ext cx="4175644" cy="189802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6192" y="2645191"/>
            <a:ext cx="4031149" cy="183234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013" y="4903160"/>
            <a:ext cx="4011808" cy="182354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6192" y="4903160"/>
            <a:ext cx="4199712" cy="190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60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Medical sterilization and food irradiation markets required more energy and power.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Food irradiation requirements 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10 MeV E-beam → small power</a:t>
            </a:r>
          </a:p>
          <a:p>
            <a:endParaRPr lang="en-US" dirty="0" smtClean="0"/>
          </a:p>
          <a:p>
            <a:r>
              <a:rPr lang="en-US" dirty="0" smtClean="0"/>
              <a:t>X-ray 5 MeV </a:t>
            </a:r>
            <a:r>
              <a:rPr lang="en-US" dirty="0"/>
              <a:t>→ </a:t>
            </a:r>
            <a:r>
              <a:rPr lang="en-US" dirty="0" smtClean="0"/>
              <a:t>huge power (conversion rate ~8%)</a:t>
            </a:r>
          </a:p>
          <a:p>
            <a:endParaRPr lang="en-US" dirty="0" smtClean="0"/>
          </a:p>
          <a:p>
            <a:r>
              <a:rPr lang="en-US" dirty="0" smtClean="0"/>
              <a:t>X-ray </a:t>
            </a:r>
            <a:r>
              <a:rPr lang="en-US" dirty="0"/>
              <a:t>7.5 MeV </a:t>
            </a:r>
            <a:r>
              <a:rPr lang="en-US" dirty="0" smtClean="0"/>
              <a:t> (USA, Indonesia, Canada, India, Korea) → high power (conversion rate~13%)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6983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" charset="0"/>
              </a:rPr>
              <a:t>New multi-cavity ILU </a:t>
            </a:r>
            <a:r>
              <a:rPr lang="en-US" dirty="0" smtClean="0">
                <a:latin typeface="Arial" charset="0"/>
              </a:rPr>
              <a:t>accelerator.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006027"/>
            <a:ext cx="5386917" cy="639763"/>
          </a:xfrm>
        </p:spPr>
        <p:txBody>
          <a:bodyPr/>
          <a:lstStyle/>
          <a:p>
            <a:r>
              <a:rPr lang="en-US" dirty="0" smtClean="0"/>
              <a:t>One cavity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453317" y="1037041"/>
            <a:ext cx="2861387" cy="639763"/>
          </a:xfrm>
        </p:spPr>
        <p:txBody>
          <a:bodyPr/>
          <a:lstStyle/>
          <a:p>
            <a:r>
              <a:rPr lang="en-US" dirty="0" smtClean="0"/>
              <a:t>Multi-cavity</a:t>
            </a:r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645790"/>
            <a:ext cx="2408333" cy="2408333"/>
          </a:xfrm>
        </p:spPr>
      </p:pic>
      <p:pic>
        <p:nvPicPr>
          <p:cNvPr id="9" name="Picture 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739" y="1676804"/>
            <a:ext cx="4157581" cy="1400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72738" y="5354831"/>
                <a:ext cx="260853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𝑙𝑜𝑠𝑠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 panose="02040503050406030204" pitchFamily="18" charset="0"/>
                        </a:rPr>
                        <m:t>/2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𝑠h𝑢𝑛𝑡</m:t>
                          </m:r>
                        </m:sub>
                      </m:sSub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553" y="4016123"/>
                <a:ext cx="1970348" cy="276999"/>
              </a:xfrm>
              <a:prstGeom prst="rect">
                <a:avLst/>
              </a:prstGeom>
              <a:blipFill rotWithShape="0">
                <a:blip r:embed="rId4"/>
                <a:stretch>
                  <a:fillRect l="-1852" t="-2222" r="-309" b="-37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453318" y="4994769"/>
                <a:ext cx="3067827" cy="8962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𝑙𝑜𝑠𝑠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/>
                        <m:e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/2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𝑠h𝑢𝑛𝑡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9988" y="3746076"/>
                <a:ext cx="2314800" cy="67217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3" name="Chart 5"/>
          <p:cNvGraphicFramePr>
            <a:graphicFrameLocks/>
          </p:cNvGraphicFramePr>
          <p:nvPr>
            <p:extLst/>
          </p:nvPr>
        </p:nvGraphicFramePr>
        <p:xfrm>
          <a:off x="8917360" y="682434"/>
          <a:ext cx="3047531" cy="25726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3074" name="Picture 2" descr="http://files3.vunivere.ru/workbase/00/02/49/54/images/image00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1290" y="3497608"/>
            <a:ext cx="2527660" cy="2041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966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2855913" y="0"/>
            <a:ext cx="7499350" cy="922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en-US" altLang="ru-RU" smtClean="0">
                <a:effectLst/>
                <a:latin typeface="Arial" panose="020B0604020202020204" pitchFamily="34" charset="0"/>
              </a:rPr>
              <a:t>ILU-8 in Local Shield</a:t>
            </a:r>
            <a:endParaRPr lang="ru-RU" altLang="ru-RU" smtClean="0">
              <a:effectLst/>
              <a:latin typeface="Arial" panose="020B0604020202020204" pitchFamily="34" charset="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566988" y="5084763"/>
            <a:ext cx="4038600" cy="1439862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ru-RU">
                <a:latin typeface="Times New Roman" panose="02020603050405020304" pitchFamily="18" charset="0"/>
              </a:rPr>
              <a:t>Energy 0.8-1 MeV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>
                <a:latin typeface="Times New Roman" panose="02020603050405020304" pitchFamily="18" charset="0"/>
              </a:rPr>
              <a:t>Av. Current 0-20 mA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>
                <a:latin typeface="Times New Roman" panose="02020603050405020304" pitchFamily="18" charset="0"/>
              </a:rPr>
              <a:t>Pulse current 0-500 mA</a:t>
            </a:r>
            <a:endParaRPr lang="ru-RU" altLang="ru-RU">
              <a:latin typeface="Times New Roman" panose="02020603050405020304" pitchFamily="18" charset="0"/>
            </a:endParaRP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0" y="765175"/>
            <a:ext cx="4895850" cy="394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Text Box 7"/>
          <p:cNvSpPr txBox="1">
            <a:spLocks noChangeArrowheads="1"/>
          </p:cNvSpPr>
          <p:nvPr/>
        </p:nvSpPr>
        <p:spPr bwMode="auto">
          <a:xfrm>
            <a:off x="7608888" y="1125538"/>
            <a:ext cx="2735262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2400"/>
              <a:t>Main </a:t>
            </a:r>
            <a:r>
              <a:rPr lang="ru-RU" altLang="ru-RU" sz="2400"/>
              <a:t>feature</a:t>
            </a:r>
            <a:r>
              <a:rPr lang="en-US" altLang="ru-RU" sz="2400"/>
              <a:t>s of ILU accelerators</a:t>
            </a:r>
          </a:p>
          <a:p>
            <a:pPr algn="ctr" eaLnBrk="1" hangingPunct="1"/>
            <a:endParaRPr lang="en-US" altLang="ru-RU" sz="2400"/>
          </a:p>
          <a:p>
            <a:pPr eaLnBrk="1" hangingPunct="1">
              <a:buFontTx/>
              <a:buChar char="•"/>
            </a:pPr>
            <a:r>
              <a:rPr lang="en-US" altLang="ru-RU" sz="2400"/>
              <a:t>Compact</a:t>
            </a:r>
          </a:p>
          <a:p>
            <a:pPr eaLnBrk="1" hangingPunct="1">
              <a:buFontTx/>
              <a:buChar char="•"/>
            </a:pPr>
            <a:r>
              <a:rPr lang="en-US" altLang="ru-RU" sz="2400"/>
              <a:t>Self-excitation</a:t>
            </a:r>
          </a:p>
          <a:p>
            <a:pPr eaLnBrk="1" hangingPunct="1">
              <a:buFontTx/>
              <a:buChar char="•"/>
            </a:pPr>
            <a:r>
              <a:rPr lang="en-US" altLang="ru-RU" sz="2400"/>
              <a:t>No insulation and gas systems</a:t>
            </a:r>
          </a:p>
          <a:p>
            <a:pPr eaLnBrk="1" hangingPunct="1">
              <a:buFontTx/>
              <a:buChar char="•"/>
            </a:pPr>
            <a:r>
              <a:rPr lang="en-US" altLang="ru-RU" sz="2400"/>
              <a:t>Pulse</a:t>
            </a:r>
          </a:p>
          <a:p>
            <a:pPr eaLnBrk="1" hangingPunct="1">
              <a:buFontTx/>
              <a:buChar char="•"/>
            </a:pPr>
            <a:r>
              <a:rPr lang="en-US" altLang="ru-RU" sz="2400"/>
              <a:t>GI-50</a:t>
            </a:r>
            <a:endParaRPr lang="ru-RU" altLang="ru-RU" sz="2400"/>
          </a:p>
        </p:txBody>
      </p:sp>
      <p:sp>
        <p:nvSpPr>
          <p:cNvPr id="20486" name="Rectangle 8"/>
          <p:cNvSpPr>
            <a:spLocks noChangeArrowheads="1"/>
          </p:cNvSpPr>
          <p:nvPr/>
        </p:nvSpPr>
        <p:spPr bwMode="auto">
          <a:xfrm>
            <a:off x="6629400" y="5013326"/>
            <a:ext cx="4038600" cy="1655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65125" indent="-282575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639763" indent="-236538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885825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096963" indent="-173038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1296988" indent="-182563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175418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21138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266858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12578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ru-RU" sz="2800">
                <a:latin typeface="Times New Roman" panose="02020603050405020304" pitchFamily="18" charset="0"/>
              </a:rPr>
              <a:t>Pulse duration 800 mks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800">
                <a:latin typeface="Times New Roman" panose="02020603050405020304" pitchFamily="18" charset="0"/>
              </a:rPr>
              <a:t>Pulse repetition 1-50 Hz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800">
                <a:latin typeface="Times New Roman" panose="02020603050405020304" pitchFamily="18" charset="0"/>
              </a:rPr>
              <a:t>RF frequency 175 MHz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800">
                <a:latin typeface="Times New Roman" panose="02020603050405020304" pitchFamily="18" charset="0"/>
              </a:rPr>
              <a:t>Dim D800x800 mm</a:t>
            </a:r>
          </a:p>
          <a:p>
            <a:pPr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endParaRPr lang="ru-RU" altLang="ru-RU" sz="28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16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ILU-14 10 MeV 100 kW</a:t>
            </a:r>
            <a:endParaRPr lang="ru-RU" dirty="0"/>
          </a:p>
        </p:txBody>
      </p:sp>
      <p:pic>
        <p:nvPicPr>
          <p:cNvPr id="9" name="Picture 50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083" y="1218266"/>
            <a:ext cx="5386917" cy="3360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8627483"/>
              </p:ext>
            </p:extLst>
          </p:nvPr>
        </p:nvGraphicFramePr>
        <p:xfrm>
          <a:off x="4212677" y="4578569"/>
          <a:ext cx="6899276" cy="1294947"/>
        </p:xfrm>
        <a:graphic>
          <a:graphicData uri="http://schemas.openxmlformats.org/drawingml/2006/table">
            <a:tbl>
              <a:tblPr/>
              <a:tblGrid>
                <a:gridCol w="2663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58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31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64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5944"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C32D2E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buNone/>
                        <a:tabLst/>
                      </a:pP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</a:rPr>
                        <a:t>Operating frequency, MHz</a:t>
                      </a:r>
                      <a:endParaRPr kumimoji="0" lang="ru-RU" altLang="ru-RU" sz="15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C32D2E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buNone/>
                        <a:tabLst/>
                      </a:pPr>
                      <a:r>
                        <a:rPr kumimoji="0" lang="ru-RU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</a:rPr>
                        <a:t>176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C32D2E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buNone/>
                        <a:tabLst/>
                      </a:pP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</a:rPr>
                        <a:t>Full efficiency</a:t>
                      </a:r>
                      <a:r>
                        <a:rPr kumimoji="0" lang="ru-RU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</a:rPr>
                        <a:t>,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C32D2E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buNone/>
                        <a:tabLst/>
                      </a:pPr>
                      <a:r>
                        <a:rPr kumimoji="0" lang="ru-RU" altLang="ru-RU" sz="15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</a:rPr>
                        <a:t>2</a:t>
                      </a:r>
                      <a:r>
                        <a:rPr kumimoji="0" lang="en-US" altLang="ru-RU" sz="15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</a:rPr>
                        <a:t>6</a:t>
                      </a:r>
                      <a:endParaRPr kumimoji="0" lang="ru-RU" altLang="ru-RU" sz="15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363"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C32D2E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buNone/>
                        <a:tabLst/>
                      </a:pPr>
                      <a:r>
                        <a:rPr kumimoji="0" lang="en-US" altLang="ru-RU" sz="15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</a:rPr>
                        <a:t>Electron energy, MeV</a:t>
                      </a:r>
                      <a:endParaRPr kumimoji="0" lang="ru-RU" altLang="ru-RU" sz="15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C32D2E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buNone/>
                        <a:tabLst/>
                      </a:pPr>
                      <a:r>
                        <a:rPr kumimoji="0" lang="ru-RU" altLang="ru-RU" sz="15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</a:rPr>
                        <a:t>7,5-10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C32D2E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buNone/>
                        <a:tabLst/>
                      </a:pP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</a:rPr>
                        <a:t>Modulator pulse duration, </a:t>
                      </a:r>
                      <a:r>
                        <a:rPr kumimoji="0" lang="el-GR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</a:rPr>
                        <a:t>μ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</a:rPr>
                        <a:t>s</a:t>
                      </a:r>
                      <a:endParaRPr kumimoji="0" lang="ru-RU" altLang="ru-RU" sz="15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C32D2E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buNone/>
                        <a:tabLst/>
                      </a:pPr>
                      <a:r>
                        <a:rPr kumimoji="0" lang="ru-RU" altLang="ru-RU" sz="15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</a:rPr>
                        <a:t>500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8480"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C32D2E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buNone/>
                        <a:tabLst/>
                      </a:pP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</a:rPr>
                        <a:t>Average beam power, kW</a:t>
                      </a:r>
                      <a:endParaRPr kumimoji="0" lang="ru-RU" altLang="ru-RU" sz="15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C32D2E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buNone/>
                        <a:tabLst/>
                      </a:pPr>
                      <a:r>
                        <a:rPr kumimoji="0" lang="ru-RU" altLang="ru-RU" sz="15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C32D2E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buNone/>
                        <a:tabLst/>
                      </a:pP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</a:rPr>
                        <a:t>Repetition rate, Hz</a:t>
                      </a:r>
                      <a:endParaRPr kumimoji="0" lang="ru-RU" altLang="ru-RU" sz="15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C32D2E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buNone/>
                        <a:tabLst/>
                      </a:pP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</a:rPr>
                        <a:t>Up to </a:t>
                      </a:r>
                      <a:r>
                        <a:rPr kumimoji="0" lang="ru-RU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</a:rPr>
                        <a:t>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Picture 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10" y="5302219"/>
            <a:ext cx="2965621" cy="999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85" y="451647"/>
            <a:ext cx="5105400" cy="36791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38229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>
                <a:latin typeface="Arial" charset="0"/>
              </a:rPr>
              <a:t>New multi-cavity ILU </a:t>
            </a:r>
            <a:r>
              <a:rPr lang="en-US" dirty="0" smtClean="0">
                <a:latin typeface="Arial" charset="0"/>
              </a:rPr>
              <a:t>accelerator.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01484" y="885088"/>
            <a:ext cx="5389033" cy="639763"/>
          </a:xfrm>
        </p:spPr>
        <p:txBody>
          <a:bodyPr>
            <a:normAutofit/>
          </a:bodyPr>
          <a:lstStyle/>
          <a:p>
            <a:r>
              <a:rPr lang="en-US" dirty="0" smtClean="0"/>
              <a:t>In operation from 2014 in Moscow</a:t>
            </a:r>
            <a:endParaRPr lang="ru-RU" dirty="0"/>
          </a:p>
        </p:txBody>
      </p:sp>
      <p:pic>
        <p:nvPicPr>
          <p:cNvPr id="7" name="Рисунок 49" descr="left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29" y="1632066"/>
            <a:ext cx="5266267" cy="394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P1010097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9151" y="1632067"/>
            <a:ext cx="5263852" cy="394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16012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ILU-14 for food irradiation in Vietnam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9122" y="2058561"/>
            <a:ext cx="7687605" cy="4326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8834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ILU-14 for food irradiation in Vietnam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6419" y="1848305"/>
            <a:ext cx="8697544" cy="489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5958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ILU-14 for food irradiation in Vietnam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5258" y="1879110"/>
            <a:ext cx="8082305" cy="4546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661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Shorter version – ILU-12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364946" y="3731769"/>
            <a:ext cx="5389033" cy="3951288"/>
          </a:xfrm>
        </p:spPr>
        <p:txBody>
          <a:bodyPr/>
          <a:lstStyle/>
          <a:p>
            <a:r>
              <a:rPr lang="en-US" dirty="0" smtClean="0"/>
              <a:t>5 MeV 60 kW</a:t>
            </a:r>
          </a:p>
          <a:p>
            <a:r>
              <a:rPr lang="en-US" dirty="0" smtClean="0"/>
              <a:t>7.5 MeV 40 kW</a:t>
            </a:r>
          </a:p>
          <a:p>
            <a:r>
              <a:rPr lang="en-US" dirty="0" smtClean="0"/>
              <a:t>4 cavities</a:t>
            </a:r>
          </a:p>
          <a:p>
            <a:r>
              <a:rPr lang="en-US" dirty="0" smtClean="0"/>
              <a:t>Possible upgrade to ILU-14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143" y="1707875"/>
            <a:ext cx="5384800" cy="367030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50" b="2060"/>
          <a:stretch>
            <a:fillRect/>
          </a:stretch>
        </p:blipFill>
        <p:spPr bwMode="auto">
          <a:xfrm>
            <a:off x="4690185" y="1833170"/>
            <a:ext cx="3616164" cy="1648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891" y="393557"/>
            <a:ext cx="3504848" cy="2628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2875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/>
            <a:r>
              <a:rPr lang="en-US" altLang="ru-RU" smtClean="0">
                <a:effectLst/>
                <a:latin typeface="Corbel" panose="020B0503020204020204" pitchFamily="34" charset="0"/>
              </a:rPr>
              <a:t>X-ray converter</a:t>
            </a:r>
            <a:endParaRPr lang="ru-RU" altLang="ru-RU" smtClean="0">
              <a:effectLst/>
            </a:endParaRPr>
          </a:p>
        </p:txBody>
      </p:sp>
      <p:pic>
        <p:nvPicPr>
          <p:cNvPr id="50179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1196976"/>
            <a:ext cx="4465638" cy="261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2928" name="Group 4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1919231"/>
              </p:ext>
            </p:extLst>
          </p:nvPr>
        </p:nvGraphicFramePr>
        <p:xfrm>
          <a:off x="1774825" y="4581525"/>
          <a:ext cx="4679950" cy="1792288"/>
        </p:xfrm>
        <a:graphic>
          <a:graphicData uri="http://schemas.openxmlformats.org/drawingml/2006/table">
            <a:tbl>
              <a:tblPr/>
              <a:tblGrid>
                <a:gridCol w="10080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2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09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6900">
                <a:tc>
                  <a:txBody>
                    <a:bodyPr/>
                    <a:lstStyle>
                      <a:lvl1pPr marL="8255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403225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65722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923925">
                        <a:spcBef>
                          <a:spcPct val="20000"/>
                        </a:spcBef>
                        <a:buClr>
                          <a:srgbClr val="C32D2E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1114425">
                        <a:spcBef>
                          <a:spcPct val="20000"/>
                        </a:spcBef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15716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0288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24860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2943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825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E(MeV)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8255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403225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65722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923925">
                        <a:spcBef>
                          <a:spcPct val="20000"/>
                        </a:spcBef>
                        <a:buClr>
                          <a:srgbClr val="C32D2E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1114425">
                        <a:spcBef>
                          <a:spcPct val="20000"/>
                        </a:spcBef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15716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0288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24860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2943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825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Ta thickness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8255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403225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65722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923925">
                        <a:spcBef>
                          <a:spcPct val="20000"/>
                        </a:spcBef>
                        <a:buClr>
                          <a:srgbClr val="C32D2E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1114425">
                        <a:spcBef>
                          <a:spcPct val="20000"/>
                        </a:spcBef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15716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0288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24860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2943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825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60 </a:t>
                      </a:r>
                      <a:r>
                        <a:rPr kumimoji="0" lang="en-US" alt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deg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8255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403225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65722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923925">
                        <a:spcBef>
                          <a:spcPct val="20000"/>
                        </a:spcBef>
                        <a:buClr>
                          <a:srgbClr val="C32D2E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1114425">
                        <a:spcBef>
                          <a:spcPct val="20000"/>
                        </a:spcBef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15716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0288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24860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2943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825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360 deg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8488">
                <a:tc>
                  <a:txBody>
                    <a:bodyPr/>
                    <a:lstStyle>
                      <a:lvl1pPr marL="8255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403225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65722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923925">
                        <a:spcBef>
                          <a:spcPct val="20000"/>
                        </a:spcBef>
                        <a:buClr>
                          <a:srgbClr val="C32D2E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1114425">
                        <a:spcBef>
                          <a:spcPct val="20000"/>
                        </a:spcBef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15716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0288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24860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2943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825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7.5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8255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403225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65722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923925">
                        <a:spcBef>
                          <a:spcPct val="20000"/>
                        </a:spcBef>
                        <a:buClr>
                          <a:srgbClr val="C32D2E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1114425">
                        <a:spcBef>
                          <a:spcPct val="20000"/>
                        </a:spcBef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15716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0288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24860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2943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825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0.9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8255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403225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65722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923925">
                        <a:spcBef>
                          <a:spcPct val="20000"/>
                        </a:spcBef>
                        <a:buClr>
                          <a:srgbClr val="C32D2E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1114425">
                        <a:spcBef>
                          <a:spcPct val="20000"/>
                        </a:spcBef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15716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0288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24860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2943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825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13,2%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8255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403225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65722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923925">
                        <a:spcBef>
                          <a:spcPct val="20000"/>
                        </a:spcBef>
                        <a:buClr>
                          <a:srgbClr val="C32D2E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1114425">
                        <a:spcBef>
                          <a:spcPct val="20000"/>
                        </a:spcBef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15716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0288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24860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2943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825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16,9 %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6900">
                <a:tc>
                  <a:txBody>
                    <a:bodyPr/>
                    <a:lstStyle>
                      <a:lvl1pPr marL="8255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403225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65722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923925">
                        <a:spcBef>
                          <a:spcPct val="20000"/>
                        </a:spcBef>
                        <a:buClr>
                          <a:srgbClr val="C32D2E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1114425">
                        <a:spcBef>
                          <a:spcPct val="20000"/>
                        </a:spcBef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15716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0288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24860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2943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825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8255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403225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65722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923925">
                        <a:spcBef>
                          <a:spcPct val="20000"/>
                        </a:spcBef>
                        <a:buClr>
                          <a:srgbClr val="C32D2E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1114425">
                        <a:spcBef>
                          <a:spcPct val="20000"/>
                        </a:spcBef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15716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0288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24860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2943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825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0,7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8255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403225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65722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923925">
                        <a:spcBef>
                          <a:spcPct val="20000"/>
                        </a:spcBef>
                        <a:buClr>
                          <a:srgbClr val="C32D2E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1114425">
                        <a:spcBef>
                          <a:spcPct val="20000"/>
                        </a:spcBef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15716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0288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24860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2943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825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8,3%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8255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403225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65722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923925">
                        <a:spcBef>
                          <a:spcPct val="20000"/>
                        </a:spcBef>
                        <a:buClr>
                          <a:srgbClr val="C32D2E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1114425">
                        <a:spcBef>
                          <a:spcPct val="20000"/>
                        </a:spcBef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15716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0288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24860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2943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4AA33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825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12%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0202" name="Text Box 49"/>
          <p:cNvSpPr txBox="1">
            <a:spLocks noChangeArrowheads="1"/>
          </p:cNvSpPr>
          <p:nvPr/>
        </p:nvSpPr>
        <p:spPr bwMode="auto">
          <a:xfrm>
            <a:off x="1992313" y="3933826"/>
            <a:ext cx="3867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/>
              <a:t>Conversion rate X/ray/Ebeam power</a:t>
            </a:r>
            <a:endParaRPr lang="ru-RU" altLang="ru-RU"/>
          </a:p>
        </p:txBody>
      </p:sp>
      <p:pic>
        <p:nvPicPr>
          <p:cNvPr id="50203" name="Picture 50" descr="s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776" y="1773239"/>
            <a:ext cx="4213225" cy="27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379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66939" y="2286000"/>
            <a:ext cx="7786687" cy="1754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5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for your attention</a:t>
            </a:r>
            <a:endParaRPr lang="ru-RU" sz="5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32072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23838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Features of ILU accelerators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1524000" y="1516063"/>
            <a:ext cx="7962900" cy="1649412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Not expensive RF tube GI-50 with lifetime&gt;7000 hour  (~10000 USD) and pulse power 2 MW.</a:t>
            </a:r>
          </a:p>
          <a:p>
            <a:r>
              <a:rPr lang="en-US" dirty="0" smtClean="0"/>
              <a:t>Soft requirements for temperature stabilization cooling water  ~5-10 </a:t>
            </a:r>
            <a:r>
              <a:rPr lang="en-US" dirty="0"/>
              <a:t>degrees </a:t>
            </a:r>
            <a:r>
              <a:rPr lang="en-US" dirty="0" smtClean="0"/>
              <a:t>of Celsius. </a:t>
            </a:r>
          </a:p>
          <a:p>
            <a:r>
              <a:rPr lang="en-US" dirty="0" smtClean="0"/>
              <a:t>Fast start: not necessary warming of cavity, just fast warming of filaments.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7" name="Блок-схема: магнитный диск 6"/>
          <p:cNvSpPr/>
          <p:nvPr/>
        </p:nvSpPr>
        <p:spPr>
          <a:xfrm>
            <a:off x="4582298" y="4507257"/>
            <a:ext cx="685800" cy="1027897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магнитный диск 7"/>
          <p:cNvSpPr/>
          <p:nvPr/>
        </p:nvSpPr>
        <p:spPr>
          <a:xfrm>
            <a:off x="4813987" y="3716696"/>
            <a:ext cx="222422" cy="459486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>
            <a:stCxn id="8" idx="3"/>
          </p:cNvCxnSpPr>
          <p:nvPr/>
        </p:nvCxnSpPr>
        <p:spPr>
          <a:xfrm>
            <a:off x="4925198" y="4176183"/>
            <a:ext cx="0" cy="474592"/>
          </a:xfrm>
          <a:prstGeom prst="straightConnector1">
            <a:avLst/>
          </a:prstGeom>
          <a:ln cmpd="sng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3631933" y="3750625"/>
            <a:ext cx="685800" cy="2165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>
            <a:stCxn id="12" idx="3"/>
          </p:cNvCxnSpPr>
          <p:nvPr/>
        </p:nvCxnSpPr>
        <p:spPr>
          <a:xfrm flipV="1">
            <a:off x="4317733" y="3845894"/>
            <a:ext cx="496254" cy="130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185482" y="3480896"/>
            <a:ext cx="1840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Master-generator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5139405" y="3807940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Amplifier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5436670" y="5021204"/>
            <a:ext cx="805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Cavity </a:t>
            </a:r>
            <a:endParaRPr lang="ru-RU" dirty="0"/>
          </a:p>
        </p:txBody>
      </p:sp>
      <p:sp>
        <p:nvSpPr>
          <p:cNvPr id="18" name="Блок-схема: магнитный диск 17"/>
          <p:cNvSpPr/>
          <p:nvPr/>
        </p:nvSpPr>
        <p:spPr>
          <a:xfrm>
            <a:off x="8031752" y="4598500"/>
            <a:ext cx="685800" cy="1027897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магнитный диск 18"/>
          <p:cNvSpPr/>
          <p:nvPr/>
        </p:nvSpPr>
        <p:spPr>
          <a:xfrm>
            <a:off x="8263441" y="3807940"/>
            <a:ext cx="222422" cy="459486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 стрелкой 19"/>
          <p:cNvCxnSpPr>
            <a:stCxn id="19" idx="3"/>
          </p:cNvCxnSpPr>
          <p:nvPr/>
        </p:nvCxnSpPr>
        <p:spPr>
          <a:xfrm>
            <a:off x="8374652" y="4267426"/>
            <a:ext cx="0" cy="474592"/>
          </a:xfrm>
          <a:prstGeom prst="straightConnector1">
            <a:avLst/>
          </a:prstGeom>
          <a:ln cmpd="sng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8588859" y="3899183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Amplifier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8886124" y="5112447"/>
            <a:ext cx="805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Cavity </a:t>
            </a:r>
            <a:endParaRPr lang="ru-RU" dirty="0"/>
          </a:p>
        </p:txBody>
      </p:sp>
      <p:cxnSp>
        <p:nvCxnSpPr>
          <p:cNvPr id="35" name="Соединительная линия уступом 34"/>
          <p:cNvCxnSpPr>
            <a:stCxn id="18" idx="3"/>
          </p:cNvCxnSpPr>
          <p:nvPr/>
        </p:nvCxnSpPr>
        <p:spPr>
          <a:xfrm rot="5400000" flipH="1">
            <a:off x="7489446" y="4741191"/>
            <a:ext cx="1659203" cy="111211"/>
          </a:xfrm>
          <a:prstGeom prst="bentConnector5">
            <a:avLst>
              <a:gd name="adj1" fmla="val -10333"/>
              <a:gd name="adj2" fmla="val 462500"/>
              <a:gd name="adj3" fmla="val 9881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 rot="16200000">
            <a:off x="6731353" y="4612128"/>
            <a:ext cx="1815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Positive feedback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6986614" y="3838624"/>
            <a:ext cx="685800" cy="2165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6540163" y="3568895"/>
            <a:ext cx="1840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Master-generator</a:t>
            </a:r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6540164" y="3480897"/>
            <a:ext cx="1237247" cy="63523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6540163" y="3480896"/>
            <a:ext cx="1380378" cy="78653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9218" name="Picture 2" descr="http://elecsar.ru/sites/default/files/styles/800x600/public/production/gi-50a.jpg?itok=WlG5eVZ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10" y="3858908"/>
            <a:ext cx="2255024" cy="2536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45147" y="6488668"/>
            <a:ext cx="1335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Tube GI-50A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130247" y="5865139"/>
            <a:ext cx="1196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Usual </a:t>
            </a:r>
            <a:r>
              <a:rPr lang="en-US" dirty="0" err="1" smtClean="0"/>
              <a:t>linac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7543958" y="6218206"/>
            <a:ext cx="1586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ILU accelerator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6250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Cavity voltage and beam current for one cavity.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0688"/>
            <a:ext cx="12192000" cy="32783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8932" y="1286558"/>
            <a:ext cx="6222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CW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8420017" y="1277786"/>
            <a:ext cx="8499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Pulse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6524367" y="3682313"/>
            <a:ext cx="17957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 energy looses</a:t>
            </a:r>
          </a:p>
          <a:p>
            <a:r>
              <a:rPr lang="en-US" dirty="0" smtClean="0"/>
              <a:t>here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652953" y="3682313"/>
            <a:ext cx="179574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No energy looses</a:t>
            </a:r>
          </a:p>
          <a:p>
            <a:r>
              <a:rPr lang="en-US" dirty="0"/>
              <a:t>here </a:t>
            </a:r>
            <a:endParaRPr lang="ru-RU" dirty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473470" y="6458402"/>
            <a:ext cx="49465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Pulse Linear Accelerator PLA=</a:t>
            </a:r>
            <a:r>
              <a:rPr lang="ru-RU" b="1" dirty="0"/>
              <a:t>ИЛУ (</a:t>
            </a:r>
            <a:r>
              <a:rPr lang="en-US" b="1" dirty="0"/>
              <a:t>ILU) in Russian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164057" y="5352164"/>
            <a:ext cx="1494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Ibeam</a:t>
            </a:r>
            <a:r>
              <a:rPr lang="en-US" dirty="0" smtClean="0"/>
              <a:t>=10 mA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191994" y="5348176"/>
            <a:ext cx="24209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Ibeam</a:t>
            </a:r>
            <a:r>
              <a:rPr lang="en-US" dirty="0" smtClean="0"/>
              <a:t> (average)=10 mA</a:t>
            </a:r>
            <a:endParaRPr lang="ru-RU" dirty="0"/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639229" y="3497647"/>
            <a:ext cx="2967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Energy looses in cavity always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2164057" y="5705978"/>
            <a:ext cx="1689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Efficiency lower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420017" y="5721496"/>
            <a:ext cx="1752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92D050"/>
                </a:solidFill>
              </a:rPr>
              <a:t>Efficiency higher</a:t>
            </a:r>
            <a:endParaRPr lang="ru-RU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5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2855913" y="0"/>
            <a:ext cx="7499350" cy="922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en-US" altLang="ru-RU" smtClean="0">
                <a:effectLst/>
                <a:latin typeface="Arial" panose="020B0604020202020204" pitchFamily="34" charset="0"/>
              </a:rPr>
              <a:t>4-sided cable irradiation</a:t>
            </a:r>
            <a:endParaRPr lang="ru-RU" altLang="ru-RU" smtClean="0">
              <a:effectLst/>
              <a:latin typeface="Arial" panose="020B0604020202020204" pitchFamily="34" charset="0"/>
            </a:endParaRPr>
          </a:p>
        </p:txBody>
      </p:sp>
      <p:pic>
        <p:nvPicPr>
          <p:cNvPr id="21507" name="Picture 3" descr="extracto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938" y="836614"/>
            <a:ext cx="5580062" cy="401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21508" name="Object 4"/>
          <p:cNvGraphicFramePr>
            <a:graphicFrameLocks noGrp="1" noChangeAspect="1"/>
          </p:cNvGraphicFramePr>
          <p:nvPr>
            <p:ph sz="quarter" idx="4294967295"/>
          </p:nvPr>
        </p:nvGraphicFramePr>
        <p:xfrm>
          <a:off x="5159375" y="4845050"/>
          <a:ext cx="2089150" cy="201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8" name="Документ" r:id="rId4" imgW="1953768" imgH="1880616" progId="Word.Document.8">
                  <p:embed/>
                </p:oleObj>
              </mc:Choice>
              <mc:Fallback>
                <p:oleObj name="Документ" r:id="rId4" imgW="1953768" imgH="188061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9375" y="4845050"/>
                        <a:ext cx="2089150" cy="2012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9" name="Object 5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7391401" y="5013325"/>
          <a:ext cx="2951163" cy="1804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9" name="Рисунок" r:id="rId6" imgW="3553968" imgH="1353312" progId="Word.Picture.8">
                  <p:embed/>
                </p:oleObj>
              </mc:Choice>
              <mc:Fallback>
                <p:oleObj name="Рисунок" r:id="rId6" imgW="3553968" imgH="1353312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1401" y="5013325"/>
                        <a:ext cx="2951163" cy="1804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1703388" y="1052513"/>
            <a:ext cx="3313112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kumimoji="1" lang="en-US" altLang="ru-RU" sz="2400">
                <a:latin typeface="Tahoma" panose="020B0604030504040204" pitchFamily="34" charset="0"/>
              </a:rPr>
              <a:t>Beam extraction device for 4-sided irradiation</a:t>
            </a:r>
          </a:p>
          <a:p>
            <a:pPr>
              <a:spcBef>
                <a:spcPct val="20000"/>
              </a:spcBef>
            </a:pPr>
            <a:r>
              <a:rPr kumimoji="1" lang="en-US" altLang="ru-RU" sz="2400">
                <a:latin typeface="Tahoma" panose="020B0604030504040204" pitchFamily="34" charset="0"/>
              </a:rPr>
              <a:t>allows to increase </a:t>
            </a:r>
          </a:p>
          <a:p>
            <a:pPr>
              <a:spcBef>
                <a:spcPct val="20000"/>
              </a:spcBef>
            </a:pPr>
            <a:r>
              <a:rPr kumimoji="1" lang="en-US" altLang="ru-RU" sz="2400">
                <a:latin typeface="Tahoma" panose="020B0604030504040204" pitchFamily="34" charset="0"/>
              </a:rPr>
              <a:t>beam usage efficiency</a:t>
            </a:r>
          </a:p>
          <a:p>
            <a:pPr>
              <a:spcBef>
                <a:spcPct val="20000"/>
              </a:spcBef>
            </a:pPr>
            <a:r>
              <a:rPr kumimoji="1" lang="en-US" altLang="ru-RU" sz="2400">
                <a:latin typeface="Tahoma" panose="020B0604030504040204" pitchFamily="34" charset="0"/>
              </a:rPr>
              <a:t>comparing with</a:t>
            </a:r>
          </a:p>
          <a:p>
            <a:pPr>
              <a:spcBef>
                <a:spcPct val="20000"/>
              </a:spcBef>
            </a:pPr>
            <a:r>
              <a:rPr kumimoji="1" lang="en-US" altLang="ru-RU" sz="2400">
                <a:latin typeface="Tahoma" panose="020B0604030504040204" pitchFamily="34" charset="0"/>
              </a:rPr>
              <a:t>2 sided irradiation 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kumimoji="1" lang="en-US" altLang="ru-RU" sz="2400">
                <a:latin typeface="Tahoma" panose="020B0604030504040204" pitchFamily="34" charset="0"/>
              </a:rPr>
              <a:t>No cable twist</a:t>
            </a:r>
            <a:endParaRPr kumimoji="1" lang="ru-RU" altLang="ru-RU" sz="2400">
              <a:latin typeface="Tahoma" panose="020B0604030504040204" pitchFamily="34" charset="0"/>
            </a:endParaRPr>
          </a:p>
        </p:txBody>
      </p:sp>
      <p:pic>
        <p:nvPicPr>
          <p:cNvPr id="21511" name="Picture 7" descr="scan4sided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0" y="4437064"/>
            <a:ext cx="1481138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7228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719514" y="-242888"/>
            <a:ext cx="6264275" cy="114300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en-US" altLang="ru-RU" sz="3200">
                <a:latin typeface="Corbel" panose="020B0503020204020204" pitchFamily="34" charset="0"/>
              </a:rPr>
              <a:t>Accelerator ILU-8 in local shielding</a:t>
            </a:r>
          </a:p>
        </p:txBody>
      </p:sp>
      <p:sp>
        <p:nvSpPr>
          <p:cNvPr id="22531" name="Text Box 4"/>
          <p:cNvSpPr txBox="1">
            <a:spLocks noChangeArrowheads="1"/>
          </p:cNvSpPr>
          <p:nvPr/>
        </p:nvSpPr>
        <p:spPr bwMode="auto">
          <a:xfrm>
            <a:off x="9661526" y="2624139"/>
            <a:ext cx="10064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endParaRPr lang="ru-RU" altLang="ru-RU" sz="3000">
              <a:latin typeface="Tahoma" panose="020B0604030504040204" pitchFamily="34" charset="0"/>
            </a:endParaRPr>
          </a:p>
        </p:txBody>
      </p:sp>
      <p:pic>
        <p:nvPicPr>
          <p:cNvPr id="22532" name="Picture 5" descr="Фото0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264" y="3789363"/>
            <a:ext cx="3671887" cy="275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8" descr="РУОК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539" y="981076"/>
            <a:ext cx="2663825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9" descr="РУОКТ-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263" y="981075"/>
            <a:ext cx="2736850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6" name="Picture 11" descr="1288370626_fil_4171_resiz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9" y="3789363"/>
            <a:ext cx="4105275" cy="273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472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1" y="0"/>
            <a:ext cx="4067175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en-US" altLang="ru-RU" smtClean="0">
                <a:effectLst/>
                <a:latin typeface="Arial" panose="020B0604020202020204" pitchFamily="34" charset="0"/>
              </a:rPr>
              <a:t>ILU-10</a:t>
            </a:r>
            <a:endParaRPr lang="ru-RU" altLang="ru-RU" smtClean="0">
              <a:effectLst/>
              <a:latin typeface="Arial" panose="020B0604020202020204" pitchFamily="34" charset="0"/>
            </a:endParaRPr>
          </a:p>
        </p:txBody>
      </p:sp>
      <p:pic>
        <p:nvPicPr>
          <p:cNvPr id="23555" name="Picture 1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45" t="10349" r="42979" b="28514"/>
          <a:stretch>
            <a:fillRect/>
          </a:stretch>
        </p:blipFill>
        <p:spPr bwMode="auto">
          <a:xfrm>
            <a:off x="4872038" y="38100"/>
            <a:ext cx="5619750" cy="681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Rectangle 17"/>
          <p:cNvSpPr>
            <a:spLocks noChangeArrowheads="1"/>
          </p:cNvSpPr>
          <p:nvPr/>
        </p:nvSpPr>
        <p:spPr bwMode="auto">
          <a:xfrm>
            <a:off x="1703388" y="1052514"/>
            <a:ext cx="3384550" cy="266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65125" indent="-282575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639763" indent="-236538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885825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096963" indent="-173038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1296988" indent="-182563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175418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21138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266858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12578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ru-RU" sz="2800">
                <a:latin typeface="Times New Roman" panose="02020603050405020304" pitchFamily="18" charset="0"/>
              </a:rPr>
              <a:t>Energy 4-5 MeV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800">
                <a:latin typeface="Times New Roman" panose="02020603050405020304" pitchFamily="18" charset="0"/>
              </a:rPr>
              <a:t>Av. Current 0-10 mA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800">
                <a:latin typeface="Times New Roman" panose="02020603050405020304" pitchFamily="18" charset="0"/>
              </a:rPr>
              <a:t>Pulse current 0-400 mA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23557" name="Rectangle 18"/>
          <p:cNvSpPr>
            <a:spLocks noChangeArrowheads="1"/>
          </p:cNvSpPr>
          <p:nvPr/>
        </p:nvSpPr>
        <p:spPr bwMode="auto">
          <a:xfrm>
            <a:off x="1703388" y="3429001"/>
            <a:ext cx="3313112" cy="266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65125" indent="-282575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639763" indent="-236538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885825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096963" indent="-173038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1296988" indent="-182563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175418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21138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266858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12578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ru-RU" sz="2800">
                <a:latin typeface="Times New Roman" panose="02020603050405020304" pitchFamily="18" charset="0"/>
              </a:rPr>
              <a:t>Pulse duration 500 mks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800">
                <a:latin typeface="Times New Roman" panose="02020603050405020304" pitchFamily="18" charset="0"/>
              </a:rPr>
              <a:t>Pulse repetition 1-50 Hz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800">
                <a:latin typeface="Times New Roman" panose="02020603050405020304" pitchFamily="18" charset="0"/>
              </a:rPr>
              <a:t>RF frequency 115 MHz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800">
                <a:latin typeface="Times New Roman" panose="02020603050405020304" pitchFamily="18" charset="0"/>
              </a:rPr>
              <a:t>Dim. D1280x1480 mm</a:t>
            </a:r>
          </a:p>
          <a:p>
            <a:pPr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endParaRPr lang="ru-RU" altLang="ru-RU" sz="28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772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>
              <a:defRPr/>
            </a:pPr>
            <a:r>
              <a:rPr lang="en-US" altLang="ru-RU" sz="3900">
                <a:latin typeface="Times New Roman" panose="02020603050405020304" pitchFamily="18" charset="0"/>
              </a:rPr>
              <a:t>ILU-10 in Novosibirsk pharmaceutical plant 2013</a:t>
            </a:r>
            <a:endParaRPr lang="ru-RU" altLang="ru-RU" sz="3900">
              <a:latin typeface="Times New Roman" panose="02020603050405020304" pitchFamily="18" charset="0"/>
            </a:endParaRPr>
          </a:p>
        </p:txBody>
      </p:sp>
      <p:pic>
        <p:nvPicPr>
          <p:cNvPr id="25603" name="Picture 4" descr="P104045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451" y="1628776"/>
            <a:ext cx="7561263" cy="425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913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>
              <a:defRPr/>
            </a:pPr>
            <a:r>
              <a:rPr lang="en-US" altLang="ru-RU" sz="3900">
                <a:latin typeface="Times New Roman" panose="02020603050405020304" pitchFamily="18" charset="0"/>
              </a:rPr>
              <a:t>ILU-10 in Novosibirsk pharmaceutical plant 2013</a:t>
            </a:r>
            <a:endParaRPr lang="ru-RU" altLang="ru-RU" sz="3900">
              <a:latin typeface="Times New Roman" panose="02020603050405020304" pitchFamily="18" charset="0"/>
            </a:endParaRPr>
          </a:p>
        </p:txBody>
      </p:sp>
      <p:pic>
        <p:nvPicPr>
          <p:cNvPr id="26627" name="Picture 4" descr="P104045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450" y="1628775"/>
            <a:ext cx="7634288" cy="429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0031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1358</TotalTime>
  <Words>640</Words>
  <Application>Microsoft Office PowerPoint</Application>
  <PresentationFormat>Широкоэкранный</PresentationFormat>
  <Paragraphs>140</Paragraphs>
  <Slides>27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27</vt:i4>
      </vt:variant>
    </vt:vector>
  </HeadingPairs>
  <TitlesOfParts>
    <vt:vector size="39" baseType="lpstr">
      <vt:lpstr>Arial</vt:lpstr>
      <vt:lpstr>Arial Cyr</vt:lpstr>
      <vt:lpstr>Calibri</vt:lpstr>
      <vt:lpstr>Calibri Light</vt:lpstr>
      <vt:lpstr>Cambria Math</vt:lpstr>
      <vt:lpstr>Corbel</vt:lpstr>
      <vt:lpstr>Tahoma</vt:lpstr>
      <vt:lpstr>Times New Roman</vt:lpstr>
      <vt:lpstr>Wingdings 2</vt:lpstr>
      <vt:lpstr>Тема Office</vt:lpstr>
      <vt:lpstr>Рисунок</vt:lpstr>
      <vt:lpstr>Документ</vt:lpstr>
      <vt:lpstr>ILU RF electron accelerators for e-beam and X-ray applications.</vt:lpstr>
      <vt:lpstr>ILU-8 in Local Shield</vt:lpstr>
      <vt:lpstr>Features of ILU accelerators </vt:lpstr>
      <vt:lpstr>Cavity voltage and beam current for one cavity.</vt:lpstr>
      <vt:lpstr>4-sided cable irradiation</vt:lpstr>
      <vt:lpstr>Accelerator ILU-8 in local shielding</vt:lpstr>
      <vt:lpstr>ILU-10</vt:lpstr>
      <vt:lpstr>ILU-10 in Novosibirsk pharmaceutical plant 2013</vt:lpstr>
      <vt:lpstr>ILU-10 in Novosibirsk pharmaceutical plant 2013</vt:lpstr>
      <vt:lpstr>ILU-10 in Novosibirsk pharmaceutical plant 2013</vt:lpstr>
      <vt:lpstr>Centre of radiation technologies in Budker Institute (started 2014) </vt:lpstr>
      <vt:lpstr>Centre of radiation technologies in Budker Institute (started 2014)                              </vt:lpstr>
      <vt:lpstr>Centre of radiation technologies.                Conveyor load zone.</vt:lpstr>
      <vt:lpstr>Centre of radiation technologies.  Control cabinet.</vt:lpstr>
      <vt:lpstr>Презентация PowerPoint</vt:lpstr>
      <vt:lpstr>ILU-10 in Kaitech university, Korea</vt:lpstr>
      <vt:lpstr>Increasing power of ILU-10</vt:lpstr>
      <vt:lpstr>Medical sterilization and food irradiation markets required more energy and power.</vt:lpstr>
      <vt:lpstr>New multi-cavity ILU accelerator. </vt:lpstr>
      <vt:lpstr>ILU-14 10 MeV 100 kW</vt:lpstr>
      <vt:lpstr>New multi-cavity ILU accelerator. </vt:lpstr>
      <vt:lpstr>ILU-14 for food irradiation in Vietnam</vt:lpstr>
      <vt:lpstr>ILU-14 for food irradiation in Vietnam</vt:lpstr>
      <vt:lpstr>ILU-14 for food irradiation in Vietnam</vt:lpstr>
      <vt:lpstr>Shorter version – ILU-12</vt:lpstr>
      <vt:lpstr>X-ray converter</vt:lpstr>
      <vt:lpstr>Презентация PowerPoint</vt:lpstr>
    </vt:vector>
  </TitlesOfParts>
  <Company>BINP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BINP User</dc:creator>
  <cp:lastModifiedBy>Alexander A. Bryazgin</cp:lastModifiedBy>
  <cp:revision>104</cp:revision>
  <dcterms:created xsi:type="dcterms:W3CDTF">2017-04-03T03:01:38Z</dcterms:created>
  <dcterms:modified xsi:type="dcterms:W3CDTF">2023-04-11T08:47:33Z</dcterms:modified>
</cp:coreProperties>
</file>