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media/image22.jpg" ContentType="image/jpeg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media/image28.jpg" ContentType="image/jpeg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1"/>
  </p:sldMasterIdLst>
  <p:notesMasterIdLst>
    <p:notesMasterId r:id="rId32"/>
  </p:notesMasterIdLst>
  <p:handoutMasterIdLst>
    <p:handoutMasterId r:id="rId33"/>
  </p:handoutMasterIdLst>
  <p:sldIdLst>
    <p:sldId id="256" r:id="rId2"/>
    <p:sldId id="442" r:id="rId3"/>
    <p:sldId id="478" r:id="rId4"/>
    <p:sldId id="485" r:id="rId5"/>
    <p:sldId id="517" r:id="rId6"/>
    <p:sldId id="448" r:id="rId7"/>
    <p:sldId id="493" r:id="rId8"/>
    <p:sldId id="488" r:id="rId9"/>
    <p:sldId id="512" r:id="rId10"/>
    <p:sldId id="497" r:id="rId11"/>
    <p:sldId id="500" r:id="rId12"/>
    <p:sldId id="499" r:id="rId13"/>
    <p:sldId id="501" r:id="rId14"/>
    <p:sldId id="502" r:id="rId15"/>
    <p:sldId id="498" r:id="rId16"/>
    <p:sldId id="504" r:id="rId17"/>
    <p:sldId id="503" r:id="rId18"/>
    <p:sldId id="505" r:id="rId19"/>
    <p:sldId id="506" r:id="rId20"/>
    <p:sldId id="507" r:id="rId21"/>
    <p:sldId id="508" r:id="rId22"/>
    <p:sldId id="509" r:id="rId23"/>
    <p:sldId id="510" r:id="rId24"/>
    <p:sldId id="513" r:id="rId25"/>
    <p:sldId id="514" r:id="rId26"/>
    <p:sldId id="515" r:id="rId27"/>
    <p:sldId id="516" r:id="rId28"/>
    <p:sldId id="511" r:id="rId29"/>
    <p:sldId id="403" r:id="rId30"/>
    <p:sldId id="460" r:id="rId31"/>
  </p:sldIdLst>
  <p:sldSz cx="9144000" cy="6858000" type="screen4x3"/>
  <p:notesSz cx="6797675" cy="9928225"/>
  <p:defaultTextStyle>
    <a:defPPr>
      <a:defRPr lang="en-US"/>
    </a:defPPr>
    <a:lvl1pPr algn="l" rtl="0" fontAlgn="base">
      <a:spcBef>
        <a:spcPct val="20000"/>
      </a:spcBef>
      <a:spcAft>
        <a:spcPct val="0"/>
      </a:spcAft>
      <a:buFont typeface="Wingdings" panose="05000000000000000000" pitchFamily="2" charset="2"/>
      <a:buChar char="§"/>
      <a:defRPr sz="2400" b="1" kern="1200">
        <a:solidFill>
          <a:schemeClr val="bg1"/>
        </a:solidFill>
        <a:latin typeface="Arial Narrow" panose="020B0606020202030204" pitchFamily="34" charset="0"/>
        <a:ea typeface="+mn-ea"/>
        <a:cs typeface="+mn-cs"/>
      </a:defRPr>
    </a:lvl1pPr>
    <a:lvl2pPr marL="457200" algn="l" rtl="0" fontAlgn="base">
      <a:spcBef>
        <a:spcPct val="20000"/>
      </a:spcBef>
      <a:spcAft>
        <a:spcPct val="0"/>
      </a:spcAft>
      <a:buFont typeface="Wingdings" panose="05000000000000000000" pitchFamily="2" charset="2"/>
      <a:buChar char="§"/>
      <a:defRPr sz="2400" b="1" kern="1200">
        <a:solidFill>
          <a:schemeClr val="bg1"/>
        </a:solidFill>
        <a:latin typeface="Arial Narrow" panose="020B0606020202030204" pitchFamily="34" charset="0"/>
        <a:ea typeface="+mn-ea"/>
        <a:cs typeface="+mn-cs"/>
      </a:defRPr>
    </a:lvl2pPr>
    <a:lvl3pPr marL="914400" algn="l" rtl="0" fontAlgn="base">
      <a:spcBef>
        <a:spcPct val="20000"/>
      </a:spcBef>
      <a:spcAft>
        <a:spcPct val="0"/>
      </a:spcAft>
      <a:buFont typeface="Wingdings" panose="05000000000000000000" pitchFamily="2" charset="2"/>
      <a:buChar char="§"/>
      <a:defRPr sz="2400" b="1" kern="1200">
        <a:solidFill>
          <a:schemeClr val="bg1"/>
        </a:solidFill>
        <a:latin typeface="Arial Narrow" panose="020B0606020202030204" pitchFamily="34" charset="0"/>
        <a:ea typeface="+mn-ea"/>
        <a:cs typeface="+mn-cs"/>
      </a:defRPr>
    </a:lvl3pPr>
    <a:lvl4pPr marL="1371600" algn="l" rtl="0" fontAlgn="base">
      <a:spcBef>
        <a:spcPct val="20000"/>
      </a:spcBef>
      <a:spcAft>
        <a:spcPct val="0"/>
      </a:spcAft>
      <a:buFont typeface="Wingdings" panose="05000000000000000000" pitchFamily="2" charset="2"/>
      <a:buChar char="§"/>
      <a:defRPr sz="2400" b="1" kern="1200">
        <a:solidFill>
          <a:schemeClr val="bg1"/>
        </a:solidFill>
        <a:latin typeface="Arial Narrow" panose="020B0606020202030204" pitchFamily="34" charset="0"/>
        <a:ea typeface="+mn-ea"/>
        <a:cs typeface="+mn-cs"/>
      </a:defRPr>
    </a:lvl4pPr>
    <a:lvl5pPr marL="1828800" algn="l" rtl="0" fontAlgn="base">
      <a:spcBef>
        <a:spcPct val="20000"/>
      </a:spcBef>
      <a:spcAft>
        <a:spcPct val="0"/>
      </a:spcAft>
      <a:buFont typeface="Wingdings" panose="05000000000000000000" pitchFamily="2" charset="2"/>
      <a:buChar char="§"/>
      <a:defRPr sz="2400" b="1" kern="1200">
        <a:solidFill>
          <a:schemeClr val="bg1"/>
        </a:solidFill>
        <a:latin typeface="Arial Narrow" panose="020B0606020202030204" pitchFamily="34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bg1"/>
        </a:solidFill>
        <a:latin typeface="Arial Narrow" panose="020B0606020202030204" pitchFamily="34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bg1"/>
        </a:solidFill>
        <a:latin typeface="Arial Narrow" panose="020B0606020202030204" pitchFamily="34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bg1"/>
        </a:solidFill>
        <a:latin typeface="Arial Narrow" panose="020B0606020202030204" pitchFamily="34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bg1"/>
        </a:solidFill>
        <a:latin typeface="Arial Narrow" panose="020B0606020202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33CC33"/>
    <a:srgbClr val="FFFF00"/>
    <a:srgbClr val="FF9966"/>
    <a:srgbClr val="66FF33"/>
    <a:srgbClr val="FFCC66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6357" autoAdjust="0"/>
  </p:normalViewPr>
  <p:slideViewPr>
    <p:cSldViewPr>
      <p:cViewPr varScale="1">
        <p:scale>
          <a:sx n="101" d="100"/>
          <a:sy n="101" d="100"/>
        </p:scale>
        <p:origin x="688" y="72"/>
      </p:cViewPr>
      <p:guideLst>
        <p:guide orient="horz" pos="2256"/>
        <p:guide pos="2880"/>
      </p:guideLst>
    </p:cSldViewPr>
  </p:slideViewPr>
  <p:outlineViewPr>
    <p:cViewPr>
      <p:scale>
        <a:sx n="100" d="100"/>
        <a:sy n="100" d="100"/>
      </p:scale>
      <p:origin x="0" y="-1338"/>
    </p:cViewPr>
    <p:sldLst>
      <p:sld r:id="rId1" collapse="1"/>
      <p:sld r:id="rId2" collapse="1"/>
      <p:sld r:id="rId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76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30.xml"/><Relationship Id="rId2" Type="http://schemas.openxmlformats.org/officeDocument/2006/relationships/slide" Target="slides/slide29.xml"/><Relationship Id="rId1" Type="http://schemas.openxmlformats.org/officeDocument/2006/relationships/slide" Target="slides/slide2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05" tIns="45853" rIns="91705" bIns="45853" numCol="1" anchor="t" anchorCtr="0" compatLnSpc="1">
            <a:prstTxWarp prst="textNoShape">
              <a:avLst/>
            </a:prstTxWarp>
          </a:bodyPr>
          <a:lstStyle>
            <a:lvl1pPr defTabSz="917575">
              <a:defRPr sz="1200"/>
            </a:lvl1pPr>
          </a:lstStyle>
          <a:p>
            <a:pPr>
              <a:defRPr/>
            </a:pPr>
            <a:r>
              <a:rPr lang="en-US"/>
              <a:t>mmmmmmmmmmm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05" tIns="45853" rIns="91705" bIns="45853" numCol="1" anchor="t" anchorCtr="0" compatLnSpc="1">
            <a:prstTxWarp prst="textNoShape">
              <a:avLst/>
            </a:prstTxWarp>
          </a:bodyPr>
          <a:lstStyle>
            <a:lvl1pPr algn="r" defTabSz="91757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338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05" tIns="45853" rIns="91705" bIns="45853" numCol="1" anchor="b" anchorCtr="0" compatLnSpc="1">
            <a:prstTxWarp prst="textNoShape">
              <a:avLst/>
            </a:prstTxWarp>
          </a:bodyPr>
          <a:lstStyle>
            <a:lvl1pPr defTabSz="917575">
              <a:defRPr sz="1200"/>
            </a:lvl1pPr>
          </a:lstStyle>
          <a:p>
            <a:pPr>
              <a:defRPr/>
            </a:pPr>
            <a:r>
              <a:rPr lang="en-US"/>
              <a:t>mmmmmmmmmmm</a:t>
            </a:r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31338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05" tIns="45853" rIns="91705" bIns="45853" numCol="1" anchor="b" anchorCtr="0" compatLnSpc="1">
            <a:prstTxWarp prst="textNoShape">
              <a:avLst/>
            </a:prstTxWarp>
          </a:bodyPr>
          <a:lstStyle>
            <a:lvl1pPr algn="r" defTabSz="917575">
              <a:defRPr sz="1200"/>
            </a:lvl1pPr>
          </a:lstStyle>
          <a:p>
            <a:fld id="{CD4F8419-D965-445C-B136-BABEC1E4D43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36422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05" tIns="45853" rIns="91705" bIns="45853" numCol="1" anchor="t" anchorCtr="0" compatLnSpc="1">
            <a:prstTxWarp prst="textNoShape">
              <a:avLst/>
            </a:prstTxWarp>
          </a:bodyPr>
          <a:lstStyle>
            <a:lvl1pPr defTabSz="917575">
              <a:defRPr sz="1200"/>
            </a:lvl1pPr>
          </a:lstStyle>
          <a:p>
            <a:pPr>
              <a:defRPr/>
            </a:pPr>
            <a:r>
              <a:rPr lang="en-US"/>
              <a:t>mmmmmmmmmmm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05" tIns="45853" rIns="91705" bIns="45853" numCol="1" anchor="t" anchorCtr="0" compatLnSpc="1">
            <a:prstTxWarp prst="textNoShape">
              <a:avLst/>
            </a:prstTxWarp>
          </a:bodyPr>
          <a:lstStyle>
            <a:lvl1pPr algn="r" defTabSz="91757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05" tIns="45853" rIns="91705" bIns="458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05" tIns="45853" rIns="91705" bIns="45853" numCol="1" anchor="b" anchorCtr="0" compatLnSpc="1">
            <a:prstTxWarp prst="textNoShape">
              <a:avLst/>
            </a:prstTxWarp>
          </a:bodyPr>
          <a:lstStyle>
            <a:lvl1pPr defTabSz="917575">
              <a:defRPr sz="1200"/>
            </a:lvl1pPr>
          </a:lstStyle>
          <a:p>
            <a:pPr>
              <a:defRPr/>
            </a:pPr>
            <a:r>
              <a:rPr lang="en-US"/>
              <a:t>mmmmmmmmmmm</a:t>
            </a:r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31338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05" tIns="45853" rIns="91705" bIns="45853" numCol="1" anchor="b" anchorCtr="0" compatLnSpc="1">
            <a:prstTxWarp prst="textNoShape">
              <a:avLst/>
            </a:prstTxWarp>
          </a:bodyPr>
          <a:lstStyle>
            <a:lvl1pPr algn="r" defTabSz="917575">
              <a:defRPr sz="1200"/>
            </a:lvl1pPr>
          </a:lstStyle>
          <a:p>
            <a:fld id="{D3EE3524-5157-4B7A-98E2-5790684BB0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5010081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 eaLnBrk="0" hangingPunct="0"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 defTabSz="917575" eaLnBrk="0" hangingPunct="0"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 defTabSz="917575" eaLnBrk="0" hangingPunct="0"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 defTabSz="917575" eaLnBrk="0" hangingPunct="0"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 defTabSz="917575" eaLnBrk="0" hangingPunct="0"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defTabSz="917575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defTabSz="917575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defTabSz="917575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defTabSz="917575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US" altLang="en-US" sz="1200" smtClean="0"/>
              <a:t>mmmmmmmmmmm</a:t>
            </a:r>
          </a:p>
        </p:txBody>
      </p:sp>
      <p:sp>
        <p:nvSpPr>
          <p:cNvPr id="3686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 eaLnBrk="0" hangingPunct="0"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 defTabSz="917575" eaLnBrk="0" hangingPunct="0"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 defTabSz="917575" eaLnBrk="0" hangingPunct="0"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 defTabSz="917575" eaLnBrk="0" hangingPunct="0"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 defTabSz="917575" eaLnBrk="0" hangingPunct="0"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defTabSz="917575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defTabSz="917575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defTabSz="917575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defTabSz="917575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US" altLang="en-US" sz="1200" smtClean="0"/>
              <a:t>mmmmmmmmmmm</a:t>
            </a:r>
          </a:p>
        </p:txBody>
      </p:sp>
      <p:sp>
        <p:nvSpPr>
          <p:cNvPr id="3686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 eaLnBrk="0" hangingPunct="0"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 defTabSz="917575" eaLnBrk="0" hangingPunct="0"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 defTabSz="917575" eaLnBrk="0" hangingPunct="0"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 defTabSz="917575" eaLnBrk="0" hangingPunct="0"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 defTabSz="917575" eaLnBrk="0" hangingPunct="0"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defTabSz="917575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defTabSz="917575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defTabSz="917575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defTabSz="917575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fld id="{AC6AE9FC-FB20-4236-A89C-1C04F5BF47D9}" type="slidenum">
              <a:rPr lang="en-US" altLang="en-US" sz="1200"/>
              <a:pPr eaLnBrk="1" hangingPunct="1"/>
              <a:t>1</a:t>
            </a:fld>
            <a:endParaRPr lang="en-US" altLang="en-US" sz="1200"/>
          </a:p>
        </p:txBody>
      </p:sp>
      <p:sp>
        <p:nvSpPr>
          <p:cNvPr id="368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AU" altLang="en-US" smtClean="0"/>
          </a:p>
        </p:txBody>
      </p:sp>
    </p:spTree>
    <p:extLst>
      <p:ext uri="{BB962C8B-B14F-4D97-AF65-F5344CB8AC3E}">
        <p14:creationId xmlns:p14="http://schemas.microsoft.com/office/powerpoint/2010/main" val="32456838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64906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927012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767067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552893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885896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471205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31196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092747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036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44109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40572843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22830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817450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245194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965493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215537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24510555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75867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158243716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2620838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3121916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448513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41662977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12112215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558017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563170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7703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73663E-BEC6-4DF4-930D-B684055532E5}" type="slidenum">
              <a:rPr lang="en-US" altLang="en-US"/>
              <a:pPr/>
              <a:t>‹#›</a:t>
            </a:fld>
            <a:endParaRPr lang="en-US" altLang="en-US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6291879"/>
      </p:ext>
    </p:extLst>
  </p:cSld>
  <p:clrMapOvr>
    <a:masterClrMapping/>
  </p:clrMapOvr>
  <p:transition>
    <p:pull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3ECB34-2C25-4D21-B112-FCAC75B0CCC5}" type="slidenum">
              <a:rPr lang="en-US" altLang="en-US"/>
              <a:pPr/>
              <a:t>‹#›</a:t>
            </a:fld>
            <a:endParaRPr lang="en-US" altLang="en-US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207468"/>
      </p:ext>
    </p:extLst>
  </p:cSld>
  <p:clrMapOvr>
    <a:masterClrMapping/>
  </p:clrMapOvr>
  <p:transition>
    <p:pull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609600"/>
            <a:ext cx="200025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84835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D2EBC0-2F29-4142-AD57-11B019FD9E49}" type="slidenum">
              <a:rPr lang="en-US" altLang="en-US"/>
              <a:pPr/>
              <a:t>‹#›</a:t>
            </a:fld>
            <a:endParaRPr lang="en-US" altLang="en-US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2524293"/>
      </p:ext>
    </p:extLst>
  </p:cSld>
  <p:clrMapOvr>
    <a:masterClrMapping/>
  </p:clrMapOvr>
  <p:transition>
    <p:pull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1EF766-C45E-45BA-BB48-12C90AA9286D}" type="slidenum">
              <a:rPr lang="en-US" altLang="en-US"/>
              <a:pPr/>
              <a:t>‹#›</a:t>
            </a:fld>
            <a:endParaRPr lang="en-US" altLang="en-US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628619"/>
      </p:ext>
    </p:extLst>
  </p:cSld>
  <p:clrMapOvr>
    <a:masterClrMapping/>
  </p:clrMapOvr>
  <p:transition>
    <p:pull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0056E9-DC02-4AA9-927B-936AD56B362F}" type="slidenum">
              <a:rPr lang="en-US" altLang="en-US"/>
              <a:pPr/>
              <a:t>‹#›</a:t>
            </a:fld>
            <a:endParaRPr lang="en-US" altLang="en-US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964872"/>
      </p:ext>
    </p:extLst>
  </p:cSld>
  <p:clrMapOvr>
    <a:masterClrMapping/>
  </p:clrMapOvr>
  <p:transition>
    <p:pull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9243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981200"/>
            <a:ext cx="39243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5EAD38-C097-4F9C-A81D-283991ECD7F5}" type="slidenum">
              <a:rPr lang="en-US" altLang="en-US"/>
              <a:pPr/>
              <a:t>‹#›</a:t>
            </a:fld>
            <a:endParaRPr lang="en-US" altLang="en-US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323954"/>
      </p:ext>
    </p:extLst>
  </p:cSld>
  <p:clrMapOvr>
    <a:masterClrMapping/>
  </p:clrMapOvr>
  <p:transition>
    <p:pull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0D4048-21AD-4004-ABFB-2804E78578AF}" type="slidenum">
              <a:rPr lang="en-US" altLang="en-US"/>
              <a:pPr/>
              <a:t>‹#›</a:t>
            </a:fld>
            <a:endParaRPr lang="en-US" altLang="en-US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867875"/>
      </p:ext>
    </p:extLst>
  </p:cSld>
  <p:clrMapOvr>
    <a:masterClrMapping/>
  </p:clrMapOvr>
  <p:transition>
    <p:pull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33BFD8-7BA4-43C0-A4D7-2A27E3BB2B97}" type="slidenum">
              <a:rPr lang="en-US" altLang="en-US"/>
              <a:pPr/>
              <a:t>‹#›</a:t>
            </a:fld>
            <a:endParaRPr lang="en-US" altLang="en-US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4588022"/>
      </p:ext>
    </p:extLst>
  </p:cSld>
  <p:clrMapOvr>
    <a:masterClrMapping/>
  </p:clrMapOvr>
  <p:transition>
    <p:pull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9EC6F1-9EC4-4CB9-987A-BDB272BDBD64}" type="slidenum">
              <a:rPr lang="en-US" altLang="en-US"/>
              <a:pPr/>
              <a:t>‹#›</a:t>
            </a:fld>
            <a:endParaRPr lang="en-US" altLang="en-US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57067"/>
      </p:ext>
    </p:extLst>
  </p:cSld>
  <p:clrMapOvr>
    <a:masterClrMapping/>
  </p:clrMapOvr>
  <p:transition>
    <p:pull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018809-9BCC-4CC8-BB43-80E8F9BF1069}" type="slidenum">
              <a:rPr lang="en-US" altLang="en-US"/>
              <a:pPr/>
              <a:t>‹#›</a:t>
            </a:fld>
            <a:endParaRPr lang="en-US" altLang="en-US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729213"/>
      </p:ext>
    </p:extLst>
  </p:cSld>
  <p:clrMapOvr>
    <a:masterClrMapping/>
  </p:clrMapOvr>
  <p:transition>
    <p:pull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2F0FA4-8264-4926-8097-E3F4C745222B}" type="slidenum">
              <a:rPr lang="en-US" altLang="en-US"/>
              <a:pPr/>
              <a:t>‹#›</a:t>
            </a:fld>
            <a:endParaRPr lang="en-US" altLang="en-US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77430"/>
      </p:ext>
    </p:extLst>
  </p:cSld>
  <p:clrMapOvr>
    <a:masterClrMapping/>
  </p:clrMapOvr>
  <p:transition>
    <p:pull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tx1"/>
            </a:gs>
            <a:gs pos="100000">
              <a:srgbClr val="00397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05000" y="609600"/>
            <a:ext cx="6629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The Beam Bunching System of the ANU Heavy Ion Facility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8001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4770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FontTx/>
              <a:buNone/>
              <a:defRPr sz="1400" b="0"/>
            </a:lvl1pPr>
          </a:lstStyle>
          <a:p>
            <a:fld id="{C8E9BDAF-AC1F-4C34-977F-B4242557BF61}" type="slidenum">
              <a:rPr lang="en-US" altLang="en-US"/>
              <a:pPr/>
              <a:t>‹#›</a:t>
            </a:fld>
            <a:endParaRPr lang="en-US" altLang="en-US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pic>
        <p:nvPicPr>
          <p:cNvPr id="1029" name="Picture 10" descr="O:\Publications Unit\Logos\ANU 2003 logos\Special versions\ANU_AcronymPPT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4788"/>
            <a:ext cx="1063625" cy="55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ransition>
    <p:pull dir="ru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800" b="1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400" b="1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b="1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bg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g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12" Type="http://schemas.openxmlformats.org/officeDocument/2006/relationships/image" Target="../media/image3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11" Type="http://schemas.openxmlformats.org/officeDocument/2006/relationships/image" Target="../media/image38.jpeg"/><Relationship Id="rId5" Type="http://schemas.openxmlformats.org/officeDocument/2006/relationships/image" Target="../media/image32.jpeg"/><Relationship Id="rId10" Type="http://schemas.openxmlformats.org/officeDocument/2006/relationships/image" Target="../media/image37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23528" y="3573016"/>
            <a:ext cx="8534400" cy="648072"/>
          </a:xfrm>
        </p:spPr>
        <p:txBody>
          <a:bodyPr/>
          <a:lstStyle/>
          <a:p>
            <a:r>
              <a:rPr lang="en-AU" sz="3200" dirty="0" smtClean="0"/>
              <a:t>Stand-alone </a:t>
            </a:r>
            <a:r>
              <a:rPr lang="en-AU" sz="3200" dirty="0" err="1" smtClean="0"/>
              <a:t>Cryomodule</a:t>
            </a:r>
            <a:r>
              <a:rPr lang="en-AU" sz="3200" dirty="0" smtClean="0"/>
              <a:t> for ANU HIAF upgrade</a:t>
            </a:r>
            <a:endParaRPr lang="en-AU" sz="3200" dirty="0"/>
          </a:p>
        </p:txBody>
      </p:sp>
      <p:sp>
        <p:nvSpPr>
          <p:cNvPr id="2051" name="Text Box 9"/>
          <p:cNvSpPr txBox="1">
            <a:spLocks noChangeArrowheads="1"/>
          </p:cNvSpPr>
          <p:nvPr/>
        </p:nvSpPr>
        <p:spPr bwMode="auto">
          <a:xfrm>
            <a:off x="1187624" y="4581128"/>
            <a:ext cx="6609438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dirty="0" smtClean="0">
                <a:latin typeface="Arial" panose="020B0604020202020204" pitchFamily="34" charset="0"/>
              </a:rPr>
              <a:t>Nikolai Lobanov</a:t>
            </a:r>
            <a:endParaRPr lang="en-US" altLang="en-US" dirty="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dirty="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Arial" panose="020B0604020202020204" pitchFamily="34" charset="0"/>
              </a:rPr>
              <a:t>on behalf of Accelerator Operation and Development </a:t>
            </a:r>
            <a:r>
              <a:rPr lang="en-US" altLang="en-US" sz="1800" dirty="0" smtClean="0">
                <a:latin typeface="Arial" panose="020B0604020202020204" pitchFamily="34" charset="0"/>
              </a:rPr>
              <a:t>Team</a:t>
            </a:r>
          </a:p>
        </p:txBody>
      </p:sp>
      <p:sp>
        <p:nvSpPr>
          <p:cNvPr id="2052" name="Text Box 10"/>
          <p:cNvSpPr txBox="1">
            <a:spLocks noChangeArrowheads="1"/>
          </p:cNvSpPr>
          <p:nvPr/>
        </p:nvSpPr>
        <p:spPr bwMode="auto">
          <a:xfrm>
            <a:off x="2987824" y="332656"/>
            <a:ext cx="36090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000" dirty="0" smtClean="0">
                <a:solidFill>
                  <a:srgbClr val="FFFF00"/>
                </a:solidFill>
                <a:latin typeface="Arial" panose="020B0604020202020204" pitchFamily="34" charset="0"/>
              </a:rPr>
              <a:t>AFAD April 2023 Melbourne</a:t>
            </a:r>
            <a:endParaRPr lang="en-US" alt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100000">
              <a:schemeClr val="bg1"/>
            </a:gs>
            <a:gs pos="100000">
              <a:srgbClr val="00397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756592" y="166944"/>
            <a:ext cx="10153128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51860">
              <a:lnSpc>
                <a:spcPct val="100000"/>
              </a:lnSpc>
            </a:pPr>
            <a:r>
              <a:rPr lang="en-US" sz="2800" spc="-5" dirty="0" smtClean="0">
                <a:solidFill>
                  <a:schemeClr val="tx1"/>
                </a:solidFill>
              </a:rPr>
              <a:t>Commercial 4K refrigerator</a:t>
            </a:r>
            <a:endParaRPr sz="2800" spc="-5" dirty="0">
              <a:solidFill>
                <a:schemeClr val="tx1"/>
              </a:solidFill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4294967295"/>
          </p:nvPr>
        </p:nvSpPr>
        <p:spPr>
          <a:xfrm>
            <a:off x="8372729" y="6659971"/>
            <a:ext cx="249554" cy="2038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  <p:sp>
        <p:nvSpPr>
          <p:cNvPr id="4" name="Rectangle 3"/>
          <p:cNvSpPr/>
          <p:nvPr/>
        </p:nvSpPr>
        <p:spPr>
          <a:xfrm>
            <a:off x="699264" y="6392556"/>
            <a:ext cx="78331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AU" sz="1600" dirty="0">
                <a:solidFill>
                  <a:schemeClr val="tx1"/>
                </a:solidFill>
              </a:rPr>
              <a:t>R. </a:t>
            </a:r>
            <a:r>
              <a:rPr lang="en-AU" sz="1600" dirty="0" err="1">
                <a:solidFill>
                  <a:schemeClr val="tx1"/>
                </a:solidFill>
              </a:rPr>
              <a:t>Kephart</a:t>
            </a:r>
            <a:r>
              <a:rPr lang="en-AU" sz="1600" dirty="0">
                <a:solidFill>
                  <a:schemeClr val="tx1"/>
                </a:solidFill>
              </a:rPr>
              <a:t> et al Proceedings of SRF2015, Whistler, BC, Canada, </a:t>
            </a:r>
            <a:r>
              <a:rPr lang="en-AU" sz="1600" dirty="0" err="1">
                <a:solidFill>
                  <a:schemeClr val="tx1"/>
                </a:solidFill>
              </a:rPr>
              <a:t>Fermilab</a:t>
            </a:r>
            <a:endParaRPr lang="en-AU" sz="1600" dirty="0">
              <a:solidFill>
                <a:schemeClr val="tx1"/>
              </a:solidFill>
            </a:endParaRPr>
          </a:p>
        </p:txBody>
      </p:sp>
      <p:pic>
        <p:nvPicPr>
          <p:cNvPr id="11" name="Picture 10" descr="C:\Users\nikolai\Desktop\AFAD 2023\Kephart\frba03_Page_3 fig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16935"/>
            <a:ext cx="7272808" cy="446449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791580" y="5128655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AU" sz="1800" dirty="0">
                <a:solidFill>
                  <a:schemeClr val="tx1"/>
                </a:solidFill>
              </a:rPr>
              <a:t>Typical commercial 4K refrigerators or </a:t>
            </a:r>
            <a:r>
              <a:rPr lang="en-AU" sz="1800" dirty="0" err="1">
                <a:solidFill>
                  <a:schemeClr val="tx1"/>
                </a:solidFill>
              </a:rPr>
              <a:t>liquifiers</a:t>
            </a:r>
            <a:r>
              <a:rPr lang="en-AU" sz="1800" dirty="0">
                <a:solidFill>
                  <a:schemeClr val="tx1"/>
                </a:solidFill>
              </a:rPr>
              <a:t> require many systems: compressors, water cooling, electrical infrastructure, LN2 and </a:t>
            </a:r>
            <a:r>
              <a:rPr lang="en-AU" sz="1800" dirty="0" err="1">
                <a:solidFill>
                  <a:schemeClr val="tx1"/>
                </a:solidFill>
              </a:rPr>
              <a:t>LHe</a:t>
            </a:r>
            <a:r>
              <a:rPr lang="en-AU" sz="1800" dirty="0">
                <a:solidFill>
                  <a:schemeClr val="tx1"/>
                </a:solidFill>
              </a:rPr>
              <a:t> storage vessels, He gas storage and recovery systems, a He purification system, extensive piping, so maintenance, operation and reliability are always an issue.</a:t>
            </a:r>
          </a:p>
        </p:txBody>
      </p:sp>
    </p:spTree>
    <p:extLst>
      <p:ext uri="{BB962C8B-B14F-4D97-AF65-F5344CB8AC3E}">
        <p14:creationId xmlns:p14="http://schemas.microsoft.com/office/powerpoint/2010/main" val="2875176406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100000">
              <a:schemeClr val="bg1"/>
            </a:gs>
            <a:gs pos="100000">
              <a:srgbClr val="00397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1348352" y="282137"/>
            <a:ext cx="10153128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51860">
              <a:lnSpc>
                <a:spcPct val="100000"/>
              </a:lnSpc>
            </a:pPr>
            <a:r>
              <a:rPr lang="en-US" spc="-5" dirty="0" smtClean="0">
                <a:solidFill>
                  <a:schemeClr val="tx1"/>
                </a:solidFill>
              </a:rPr>
              <a:t>Stand-alone </a:t>
            </a:r>
            <a:r>
              <a:rPr lang="en-US" spc="-5" dirty="0" err="1" smtClean="0">
                <a:solidFill>
                  <a:schemeClr val="tx1"/>
                </a:solidFill>
              </a:rPr>
              <a:t>cryomodule</a:t>
            </a:r>
            <a:r>
              <a:rPr lang="en-US" spc="-5" dirty="0" smtClean="0">
                <a:solidFill>
                  <a:schemeClr val="tx1"/>
                </a:solidFill>
              </a:rPr>
              <a:t> concept</a:t>
            </a:r>
            <a:endParaRPr spc="-5" dirty="0">
              <a:solidFill>
                <a:schemeClr val="tx1"/>
              </a:solidFill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4294967295"/>
          </p:nvPr>
        </p:nvSpPr>
        <p:spPr>
          <a:xfrm>
            <a:off x="8372729" y="6659971"/>
            <a:ext cx="249554" cy="2038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  <p:sp>
        <p:nvSpPr>
          <p:cNvPr id="4" name="Rectangle 3"/>
          <p:cNvSpPr/>
          <p:nvPr/>
        </p:nvSpPr>
        <p:spPr>
          <a:xfrm>
            <a:off x="971600" y="5949280"/>
            <a:ext cx="78331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AU" sz="1800" dirty="0">
                <a:solidFill>
                  <a:schemeClr val="tx1"/>
                </a:solidFill>
              </a:rPr>
              <a:t>Sergey V. Kutsaev et al IEEE Transactions on Applied Superconductivity ( Volume: 30, Issue: 8, December 2020)</a:t>
            </a:r>
          </a:p>
        </p:txBody>
      </p:sp>
      <p:sp>
        <p:nvSpPr>
          <p:cNvPr id="5" name="Rectangle 4"/>
          <p:cNvSpPr/>
          <p:nvPr/>
        </p:nvSpPr>
        <p:spPr>
          <a:xfrm>
            <a:off x="611560" y="1124744"/>
            <a:ext cx="81376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AU" sz="1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SRF accelerators rely on central refrigeration systems and piping to distribute </a:t>
            </a:r>
            <a:r>
              <a:rPr lang="en-AU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liquid helium </a:t>
            </a:r>
            <a:r>
              <a:rPr lang="en-AU" sz="1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nitrogen coolants. </a:t>
            </a:r>
            <a:endParaRPr lang="en-AU" sz="18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AU" sz="18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lang="en-AU" sz="1800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stand-alone </a:t>
            </a:r>
            <a:r>
              <a:rPr lang="en-AU" sz="1800" dirty="0" err="1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cryomodule</a:t>
            </a:r>
            <a:r>
              <a:rPr lang="en-AU" sz="1800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would </a:t>
            </a:r>
            <a:r>
              <a:rPr lang="en-AU" sz="18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eliminate the </a:t>
            </a:r>
            <a:r>
              <a:rPr lang="en-AU" sz="1800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need for </a:t>
            </a:r>
            <a:r>
              <a:rPr lang="en-AU" sz="1800" dirty="0" err="1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cryoplants</a:t>
            </a:r>
            <a:r>
              <a:rPr lang="en-AU" sz="18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AU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 can </a:t>
            </a:r>
            <a:r>
              <a:rPr lang="en-AU" sz="1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 placed in locations where extending the cryogenic distribution system is </a:t>
            </a:r>
            <a:r>
              <a:rPr lang="en-AU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 feasible, </a:t>
            </a:r>
            <a:r>
              <a:rPr lang="en-AU" sz="1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 at facilities that never had cryogenics before and do not need the specialized </a:t>
            </a:r>
            <a:r>
              <a:rPr lang="en-AU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staff/ </a:t>
            </a:r>
            <a:r>
              <a:rPr lang="en-AU" sz="1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infrastructure required for operation. </a:t>
            </a:r>
            <a:endParaRPr lang="en-AU" sz="18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AU" sz="18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lang="en-AU" sz="1800" dirty="0" err="1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cryomodules</a:t>
            </a:r>
            <a:r>
              <a:rPr lang="en-AU" sz="1800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still need liquid helium for initial </a:t>
            </a:r>
            <a:r>
              <a:rPr lang="en-AU" sz="1800" dirty="0" err="1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cooldown</a:t>
            </a:r>
            <a:r>
              <a:rPr lang="en-AU" sz="1800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filling the bath, which will be done once via </a:t>
            </a:r>
            <a:r>
              <a:rPr lang="en-AU" sz="1800" dirty="0" err="1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dewar</a:t>
            </a:r>
            <a:r>
              <a:rPr lang="en-AU" sz="1800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AU" sz="18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unless use conduction cooling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AU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Stand-alone </a:t>
            </a:r>
            <a:r>
              <a:rPr lang="en-AU" sz="18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cryomodules</a:t>
            </a:r>
            <a:r>
              <a:rPr lang="en-AU" sz="1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require less frequent and simpler maintenance relative to </a:t>
            </a:r>
            <a:r>
              <a:rPr lang="en-AU" sz="18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cryoplants</a:t>
            </a:r>
            <a:r>
              <a:rPr lang="en-AU" sz="1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endParaRPr lang="en-AU" sz="18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AU" sz="1800" dirty="0" err="1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Cryocoolers</a:t>
            </a:r>
            <a:r>
              <a:rPr lang="en-AU" sz="18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AU" sz="1800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 not economical for </a:t>
            </a:r>
            <a:r>
              <a:rPr lang="en-AU" sz="18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large-scale </a:t>
            </a:r>
            <a:r>
              <a:rPr lang="en-AU" sz="1800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cooling demand due to </a:t>
            </a:r>
            <a:r>
              <a:rPr lang="en-AU" sz="18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lower </a:t>
            </a:r>
            <a:r>
              <a:rPr lang="en-AU" sz="1800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efficiency: a large helium </a:t>
            </a:r>
            <a:r>
              <a:rPr lang="en-AU" sz="1800" dirty="0" err="1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cryoplant</a:t>
            </a:r>
            <a:r>
              <a:rPr lang="en-AU" sz="1800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requires ~0.4–0.8 kW(electrical)/W(cooling) while a </a:t>
            </a:r>
            <a:r>
              <a:rPr lang="en-AU" sz="1800" dirty="0" err="1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cryocooler</a:t>
            </a:r>
            <a:r>
              <a:rPr lang="en-AU" sz="18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requires </a:t>
            </a:r>
            <a:r>
              <a:rPr lang="en-AU" sz="1800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 10 kW(electrical)/W(cooling).</a:t>
            </a:r>
            <a:endParaRPr lang="en-AU" sz="1800" dirty="0">
              <a:solidFill>
                <a:srgbClr val="0000FF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670388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100000">
              <a:schemeClr val="bg1"/>
            </a:gs>
            <a:gs pos="100000">
              <a:srgbClr val="00397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972616" y="146462"/>
            <a:ext cx="7416824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51860">
              <a:lnSpc>
                <a:spcPct val="100000"/>
              </a:lnSpc>
            </a:pPr>
            <a:r>
              <a:rPr lang="en-US" sz="2800" spc="-5" dirty="0" smtClean="0">
                <a:solidFill>
                  <a:schemeClr val="tx1"/>
                </a:solidFill>
              </a:rPr>
              <a:t>Typical </a:t>
            </a:r>
            <a:r>
              <a:rPr lang="en-US" sz="2800" spc="-5" dirty="0" err="1" smtClean="0">
                <a:solidFill>
                  <a:schemeClr val="tx1"/>
                </a:solidFill>
              </a:rPr>
              <a:t>cryocooler</a:t>
            </a:r>
            <a:r>
              <a:rPr lang="en-US" sz="2800" spc="-5" dirty="0" smtClean="0">
                <a:solidFill>
                  <a:schemeClr val="tx1"/>
                </a:solidFill>
              </a:rPr>
              <a:t> load map</a:t>
            </a:r>
            <a:endParaRPr sz="2800" spc="-5" dirty="0">
              <a:solidFill>
                <a:schemeClr val="tx1"/>
              </a:solidFill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4294967295"/>
          </p:nvPr>
        </p:nvSpPr>
        <p:spPr>
          <a:xfrm>
            <a:off x="8372729" y="6659971"/>
            <a:ext cx="249554" cy="2038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  <p:sp>
        <p:nvSpPr>
          <p:cNvPr id="4" name="Rectangle 3"/>
          <p:cNvSpPr/>
          <p:nvPr/>
        </p:nvSpPr>
        <p:spPr>
          <a:xfrm>
            <a:off x="4139952" y="6399593"/>
            <a:ext cx="46085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AU" sz="1600" dirty="0">
                <a:solidFill>
                  <a:schemeClr val="tx1"/>
                </a:solidFill>
              </a:rPr>
              <a:t>A</a:t>
            </a:r>
            <a:r>
              <a:rPr lang="en-AU" sz="1600" dirty="0" smtClean="0">
                <a:solidFill>
                  <a:schemeClr val="tx1"/>
                </a:solidFill>
              </a:rPr>
              <a:t>. </a:t>
            </a:r>
            <a:r>
              <a:rPr lang="en-AU" sz="1600" dirty="0" err="1" smtClean="0">
                <a:solidFill>
                  <a:schemeClr val="tx1"/>
                </a:solidFill>
              </a:rPr>
              <a:t>Nassiri</a:t>
            </a:r>
            <a:r>
              <a:rPr lang="en-AU" sz="1600" dirty="0" smtClean="0">
                <a:solidFill>
                  <a:schemeClr val="tx1"/>
                </a:solidFill>
              </a:rPr>
              <a:t> </a:t>
            </a:r>
            <a:r>
              <a:rPr lang="en-AU" sz="1600" dirty="0">
                <a:solidFill>
                  <a:schemeClr val="tx1"/>
                </a:solidFill>
              </a:rPr>
              <a:t>Proceedings of SRF 2013, (ANL)</a:t>
            </a:r>
          </a:p>
        </p:txBody>
      </p:sp>
      <p:pic>
        <p:nvPicPr>
          <p:cNvPr id="6" name="Picture 5" descr="C:\Users\nikolai\Desktop\AFAD 2023\Nasiri\Load_map_of_sumitomo_415DP_cryocooler_in_the_tempe_Page_3 fig 1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6" b="3534"/>
          <a:stretch/>
        </p:blipFill>
        <p:spPr bwMode="auto">
          <a:xfrm>
            <a:off x="755775" y="777693"/>
            <a:ext cx="7578278" cy="44644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492624" y="5284483"/>
            <a:ext cx="81547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AU" sz="1800" dirty="0">
                <a:solidFill>
                  <a:schemeClr val="tx1"/>
                </a:solidFill>
              </a:rPr>
              <a:t>The cooling capacity on the second stage of the </a:t>
            </a:r>
            <a:r>
              <a:rPr lang="en-AU" sz="1800" dirty="0" err="1">
                <a:solidFill>
                  <a:schemeClr val="tx1"/>
                </a:solidFill>
              </a:rPr>
              <a:t>cryocooler</a:t>
            </a:r>
            <a:r>
              <a:rPr lang="en-AU" sz="1800" dirty="0">
                <a:solidFill>
                  <a:schemeClr val="tx1"/>
                </a:solidFill>
              </a:rPr>
              <a:t> over the range of 8 K to 12 K is between 10 and 20 watts, and is almost independent of the first stage temperature over the range of 30 K to 70 K. The second-stage cooling capacity is up to 80 watts at 90 K and over 40 watts at 60 K.</a:t>
            </a:r>
          </a:p>
        </p:txBody>
      </p:sp>
    </p:spTree>
    <p:extLst>
      <p:ext uri="{BB962C8B-B14F-4D97-AF65-F5344CB8AC3E}">
        <p14:creationId xmlns:p14="http://schemas.microsoft.com/office/powerpoint/2010/main" val="2528299713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100000">
              <a:schemeClr val="bg1"/>
            </a:gs>
            <a:gs pos="100000">
              <a:srgbClr val="00397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1222170" y="251451"/>
            <a:ext cx="9594899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51860">
              <a:lnSpc>
                <a:spcPct val="100000"/>
              </a:lnSpc>
            </a:pPr>
            <a:r>
              <a:rPr lang="en-US" sz="2800" spc="-5" dirty="0" smtClean="0">
                <a:solidFill>
                  <a:schemeClr val="tx1"/>
                </a:solidFill>
              </a:rPr>
              <a:t>New class of compact </a:t>
            </a:r>
            <a:r>
              <a:rPr lang="en-US" sz="2800" spc="-5" dirty="0" err="1" smtClean="0">
                <a:solidFill>
                  <a:schemeClr val="tx1"/>
                </a:solidFill>
              </a:rPr>
              <a:t>srf</a:t>
            </a:r>
            <a:r>
              <a:rPr lang="en-US" sz="2800" spc="-5" dirty="0" smtClean="0">
                <a:solidFill>
                  <a:schemeClr val="tx1"/>
                </a:solidFill>
              </a:rPr>
              <a:t> accelerators</a:t>
            </a:r>
            <a:endParaRPr sz="2800" spc="-5" dirty="0">
              <a:solidFill>
                <a:schemeClr val="tx1"/>
              </a:solidFill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4294967295"/>
          </p:nvPr>
        </p:nvSpPr>
        <p:spPr>
          <a:xfrm>
            <a:off x="8372729" y="6659971"/>
            <a:ext cx="249554" cy="2038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  <p:sp>
        <p:nvSpPr>
          <p:cNvPr id="4" name="Rectangle 3"/>
          <p:cNvSpPr/>
          <p:nvPr/>
        </p:nvSpPr>
        <p:spPr>
          <a:xfrm>
            <a:off x="539552" y="6399593"/>
            <a:ext cx="82089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AU" sz="1600" dirty="0">
                <a:solidFill>
                  <a:schemeClr val="tx1"/>
                </a:solidFill>
              </a:rPr>
              <a:t>R. </a:t>
            </a:r>
            <a:r>
              <a:rPr lang="en-AU" sz="1600" dirty="0" err="1">
                <a:solidFill>
                  <a:schemeClr val="tx1"/>
                </a:solidFill>
              </a:rPr>
              <a:t>Kephart</a:t>
            </a:r>
            <a:r>
              <a:rPr lang="en-AU" sz="1600" dirty="0">
                <a:solidFill>
                  <a:schemeClr val="tx1"/>
                </a:solidFill>
              </a:rPr>
              <a:t> et al Proceedings of SRF2015, Whistler, BC, Canada, </a:t>
            </a:r>
            <a:r>
              <a:rPr lang="en-AU" sz="1600" dirty="0" err="1">
                <a:solidFill>
                  <a:schemeClr val="tx1"/>
                </a:solidFill>
              </a:rPr>
              <a:t>Fermilab</a:t>
            </a:r>
            <a:endParaRPr lang="en-AU" sz="16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4618" y="908720"/>
            <a:ext cx="7992888" cy="5038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1800" dirty="0">
                <a:solidFill>
                  <a:schemeClr val="tx1"/>
                </a:solidFill>
                <a:latin typeface="Times-Roman"/>
                <a:ea typeface="Calibri" panose="020F0502020204030204" pitchFamily="34" charset="0"/>
                <a:cs typeface="Times-Roman"/>
              </a:rPr>
              <a:t>When technological advances are integrated into a single design they enable an entire new class of </a:t>
            </a:r>
            <a:r>
              <a:rPr lang="en-AU" sz="1800" dirty="0" smtClean="0">
                <a:solidFill>
                  <a:schemeClr val="tx1"/>
                </a:solidFill>
                <a:latin typeface="Times-Roman"/>
                <a:ea typeface="Calibri" panose="020F0502020204030204" pitchFamily="34" charset="0"/>
                <a:cs typeface="Times-Roman"/>
              </a:rPr>
              <a:t>high-power </a:t>
            </a:r>
            <a:r>
              <a:rPr lang="en-AU" sz="1800" dirty="0" err="1">
                <a:solidFill>
                  <a:schemeClr val="tx1"/>
                </a:solidFill>
                <a:latin typeface="Times-Roman"/>
                <a:ea typeface="Calibri" panose="020F0502020204030204" pitchFamily="34" charset="0"/>
                <a:cs typeface="Times-Roman"/>
              </a:rPr>
              <a:t>srf</a:t>
            </a:r>
            <a:r>
              <a:rPr lang="en-AU" sz="1800" dirty="0">
                <a:solidFill>
                  <a:schemeClr val="tx1"/>
                </a:solidFill>
                <a:latin typeface="Times-Roman"/>
                <a:ea typeface="Calibri" panose="020F0502020204030204" pitchFamily="34" charset="0"/>
                <a:cs typeface="Times-Roman"/>
              </a:rPr>
              <a:t> </a:t>
            </a:r>
            <a:r>
              <a:rPr lang="en-AU" sz="1800" dirty="0" err="1" smtClean="0">
                <a:solidFill>
                  <a:schemeClr val="tx1"/>
                </a:solidFill>
                <a:latin typeface="Times-Roman"/>
                <a:ea typeface="Calibri" panose="020F0502020204030204" pitchFamily="34" charset="0"/>
                <a:cs typeface="Times-Roman"/>
              </a:rPr>
              <a:t>accelerators.These</a:t>
            </a:r>
            <a:r>
              <a:rPr lang="en-AU" sz="1800" dirty="0" smtClean="0">
                <a:solidFill>
                  <a:schemeClr val="tx1"/>
                </a:solidFill>
                <a:latin typeface="Times-Roman"/>
                <a:ea typeface="Calibri" panose="020F0502020204030204" pitchFamily="34" charset="0"/>
                <a:cs typeface="Times-Roman"/>
              </a:rPr>
              <a:t> </a:t>
            </a:r>
            <a:r>
              <a:rPr lang="en-AU" sz="1800" dirty="0">
                <a:solidFill>
                  <a:schemeClr val="tx1"/>
                </a:solidFill>
                <a:latin typeface="Times-Roman"/>
                <a:ea typeface="Calibri" panose="020F0502020204030204" pitchFamily="34" charset="0"/>
                <a:cs typeface="Times-Roman"/>
              </a:rPr>
              <a:t>technologies are</a:t>
            </a:r>
            <a:r>
              <a:rPr lang="en-AU" sz="1800" dirty="0" smtClean="0">
                <a:solidFill>
                  <a:schemeClr val="tx1"/>
                </a:solidFill>
                <a:latin typeface="Times-Roman"/>
                <a:ea typeface="Calibri" panose="020F0502020204030204" pitchFamily="34" charset="0"/>
                <a:cs typeface="Times-Roman"/>
              </a:rPr>
              <a:t>: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en-AU" sz="18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AU" sz="1800" dirty="0">
                <a:solidFill>
                  <a:schemeClr val="tx1"/>
                </a:solidFill>
                <a:latin typeface="Times-Roman"/>
                <a:ea typeface="Calibri" panose="020F0502020204030204" pitchFamily="34" charset="0"/>
                <a:cs typeface="Times-Roman"/>
              </a:rPr>
              <a:t>A new niobium surface processing technique “N-doping” dramatically reduces the cryogenic requirement at 1.8K and 4.4 K (Fermi Lab). Cavities prepared in this way and operated at 4.4 K achieve a Q</a:t>
            </a:r>
            <a:r>
              <a:rPr lang="en-AU" sz="1800" baseline="-25000" dirty="0">
                <a:solidFill>
                  <a:schemeClr val="tx1"/>
                </a:solidFill>
                <a:latin typeface="Times-Roman"/>
                <a:ea typeface="Calibri" panose="020F0502020204030204" pitchFamily="34" charset="0"/>
                <a:cs typeface="Times-Roman"/>
              </a:rPr>
              <a:t>0</a:t>
            </a:r>
            <a:r>
              <a:rPr lang="en-AU" sz="1800" dirty="0">
                <a:solidFill>
                  <a:schemeClr val="tx1"/>
                </a:solidFill>
                <a:latin typeface="Times-Roman"/>
                <a:ea typeface="Calibri" panose="020F0502020204030204" pitchFamily="34" charset="0"/>
                <a:cs typeface="Times-Roman"/>
              </a:rPr>
              <a:t> of ~6-7 x 10</a:t>
            </a:r>
            <a:r>
              <a:rPr lang="en-AU" sz="1800" baseline="30000" dirty="0">
                <a:solidFill>
                  <a:schemeClr val="tx1"/>
                </a:solidFill>
                <a:latin typeface="Times-Roman"/>
                <a:ea typeface="Calibri" panose="020F0502020204030204" pitchFamily="34" charset="0"/>
                <a:cs typeface="Times-Roman"/>
              </a:rPr>
              <a:t>8</a:t>
            </a:r>
            <a:r>
              <a:rPr lang="en-AU" sz="1800" dirty="0">
                <a:solidFill>
                  <a:schemeClr val="tx1"/>
                </a:solidFill>
                <a:latin typeface="Times-Roman"/>
                <a:ea typeface="Calibri" panose="020F0502020204030204" pitchFamily="34" charset="0"/>
                <a:cs typeface="Times-Roman"/>
              </a:rPr>
              <a:t> at 6 MV/m.</a:t>
            </a:r>
            <a:endParaRPr lang="en-AU" sz="18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AU" sz="1800" dirty="0">
                <a:solidFill>
                  <a:srgbClr val="0000FF"/>
                </a:solidFill>
                <a:latin typeface="Times-Roman"/>
                <a:ea typeface="Calibri" panose="020F0502020204030204" pitchFamily="34" charset="0"/>
                <a:cs typeface="Times-Roman"/>
              </a:rPr>
              <a:t>Single cell niobium cavities coated with Nb</a:t>
            </a:r>
            <a:r>
              <a:rPr lang="en-AU" sz="1800" baseline="-25000" dirty="0">
                <a:solidFill>
                  <a:srgbClr val="0000FF"/>
                </a:solidFill>
                <a:latin typeface="Times-Roman"/>
                <a:ea typeface="Calibri" panose="020F0502020204030204" pitchFamily="34" charset="0"/>
                <a:cs typeface="Times-Roman"/>
              </a:rPr>
              <a:t>3</a:t>
            </a:r>
            <a:r>
              <a:rPr lang="en-AU" sz="1800" dirty="0">
                <a:solidFill>
                  <a:srgbClr val="0000FF"/>
                </a:solidFill>
                <a:latin typeface="Times-Roman"/>
                <a:ea typeface="Calibri" panose="020F0502020204030204" pitchFamily="34" charset="0"/>
                <a:cs typeface="Times-Roman"/>
              </a:rPr>
              <a:t>Sn </a:t>
            </a:r>
            <a:r>
              <a:rPr lang="en-AU" sz="1800" dirty="0" smtClean="0">
                <a:solidFill>
                  <a:srgbClr val="0000FF"/>
                </a:solidFill>
                <a:latin typeface="Times-Roman"/>
                <a:ea typeface="Calibri" panose="020F0502020204030204" pitchFamily="34" charset="0"/>
                <a:cs typeface="Times-Roman"/>
              </a:rPr>
              <a:t>(or MgB</a:t>
            </a:r>
            <a:r>
              <a:rPr lang="en-AU" sz="1800" baseline="-25000" dirty="0" smtClean="0">
                <a:solidFill>
                  <a:srgbClr val="0000FF"/>
                </a:solidFill>
                <a:latin typeface="Times-Roman"/>
                <a:ea typeface="Calibri" panose="020F0502020204030204" pitchFamily="34" charset="0"/>
                <a:cs typeface="Times-Roman"/>
              </a:rPr>
              <a:t>2</a:t>
            </a:r>
            <a:r>
              <a:rPr lang="en-AU" sz="1800" dirty="0" smtClean="0">
                <a:solidFill>
                  <a:srgbClr val="0000FF"/>
                </a:solidFill>
                <a:latin typeface="Times-Roman"/>
                <a:ea typeface="Calibri" panose="020F0502020204030204" pitchFamily="34" charset="0"/>
                <a:cs typeface="Times-Roman"/>
              </a:rPr>
              <a:t>) can </a:t>
            </a:r>
            <a:r>
              <a:rPr lang="en-AU" sz="1800" dirty="0">
                <a:solidFill>
                  <a:srgbClr val="0000FF"/>
                </a:solidFill>
                <a:latin typeface="Times-Roman"/>
                <a:ea typeface="Calibri" panose="020F0502020204030204" pitchFamily="34" charset="0"/>
                <a:cs typeface="Times-Roman"/>
              </a:rPr>
              <a:t>be operated with gradients of 10 MV/m with a quality factor (Q</a:t>
            </a:r>
            <a:r>
              <a:rPr lang="en-AU" sz="1800" baseline="-25000" dirty="0">
                <a:solidFill>
                  <a:srgbClr val="0000FF"/>
                </a:solidFill>
                <a:latin typeface="Times-Roman"/>
                <a:ea typeface="Calibri" panose="020F0502020204030204" pitchFamily="34" charset="0"/>
                <a:cs typeface="Times-Roman"/>
              </a:rPr>
              <a:t>0</a:t>
            </a:r>
            <a:r>
              <a:rPr lang="en-AU" sz="1800" dirty="0">
                <a:solidFill>
                  <a:srgbClr val="0000FF"/>
                </a:solidFill>
                <a:latin typeface="Times-Roman"/>
                <a:ea typeface="Calibri" panose="020F0502020204030204" pitchFamily="34" charset="0"/>
                <a:cs typeface="Times-Roman"/>
              </a:rPr>
              <a:t>) of 2 x 10</a:t>
            </a:r>
            <a:r>
              <a:rPr lang="en-AU" sz="1800" baseline="30000" dirty="0">
                <a:solidFill>
                  <a:srgbClr val="0000FF"/>
                </a:solidFill>
                <a:latin typeface="Times-Roman"/>
                <a:ea typeface="Calibri" panose="020F0502020204030204" pitchFamily="34" charset="0"/>
                <a:cs typeface="Times-Roman"/>
              </a:rPr>
              <a:t>10</a:t>
            </a:r>
            <a:r>
              <a:rPr lang="en-AU" sz="1800" dirty="0">
                <a:solidFill>
                  <a:srgbClr val="0000FF"/>
                </a:solidFill>
                <a:latin typeface="Times-Roman"/>
                <a:ea typeface="Calibri" panose="020F0502020204030204" pitchFamily="34" charset="0"/>
                <a:cs typeface="Times-Roman"/>
              </a:rPr>
              <a:t> at a temperature of 4.2K (Cornell)</a:t>
            </a:r>
            <a:endParaRPr lang="en-AU" sz="1800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AU" sz="1800" dirty="0">
                <a:solidFill>
                  <a:schemeClr val="tx1"/>
                </a:solidFill>
                <a:latin typeface="Times-Roman"/>
                <a:ea typeface="Calibri" panose="020F0502020204030204" pitchFamily="34" charset="0"/>
                <a:cs typeface="Times-Roman"/>
              </a:rPr>
              <a:t>With reduced dynamic heating due to the advancements highlighted in 1) and 2), one can then envision conduction cooling </a:t>
            </a:r>
            <a:r>
              <a:rPr lang="en-AU" sz="1800" dirty="0" smtClean="0">
                <a:solidFill>
                  <a:schemeClr val="tx1"/>
                </a:solidFill>
                <a:latin typeface="Times-Roman"/>
                <a:ea typeface="Calibri" panose="020F0502020204030204" pitchFamily="34" charset="0"/>
                <a:cs typeface="Times-Roman"/>
              </a:rPr>
              <a:t>of </a:t>
            </a:r>
            <a:r>
              <a:rPr lang="en-AU" sz="1800" dirty="0">
                <a:solidFill>
                  <a:schemeClr val="tx1"/>
                </a:solidFill>
                <a:latin typeface="Times-Roman"/>
                <a:ea typeface="Calibri" panose="020F0502020204030204" pitchFamily="34" charset="0"/>
                <a:cs typeface="Times-Roman"/>
              </a:rPr>
              <a:t>the SRF cavity resulting in a drastically simplified cryogenic system requiring no gas or liquid Helium inventory.</a:t>
            </a:r>
            <a:endParaRPr lang="en-AU" sz="18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AU" sz="1800" dirty="0">
                <a:solidFill>
                  <a:srgbClr val="0000FF"/>
                </a:solidFill>
                <a:latin typeface="Times-Roman"/>
                <a:ea typeface="Calibri" panose="020F0502020204030204" pitchFamily="34" charset="0"/>
                <a:cs typeface="Times-Roman"/>
              </a:rPr>
              <a:t>Recent technologies of RF control (</a:t>
            </a:r>
            <a:r>
              <a:rPr lang="en-AU" sz="1800" dirty="0" err="1">
                <a:solidFill>
                  <a:srgbClr val="0000FF"/>
                </a:solidFill>
                <a:latin typeface="Times-Roman"/>
                <a:ea typeface="Calibri" panose="020F0502020204030204" pitchFamily="34" charset="0"/>
                <a:cs typeface="Times-Roman"/>
              </a:rPr>
              <a:t>Fermilab</a:t>
            </a:r>
            <a:r>
              <a:rPr lang="en-AU" sz="1800" dirty="0">
                <a:solidFill>
                  <a:srgbClr val="0000FF"/>
                </a:solidFill>
                <a:latin typeface="Times-Roman"/>
                <a:ea typeface="Calibri" panose="020F0502020204030204" pitchFamily="34" charset="0"/>
                <a:cs typeface="Times-Roman"/>
              </a:rPr>
              <a:t>) and low heat leak fundamental RF power coupler with reduced static heat losses.</a:t>
            </a:r>
            <a:endParaRPr lang="en-AU" sz="1800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707425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100000">
              <a:schemeClr val="bg1"/>
            </a:gs>
            <a:gs pos="100000">
              <a:srgbClr val="00397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1222170" y="399067"/>
            <a:ext cx="9594899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51860">
              <a:lnSpc>
                <a:spcPct val="100000"/>
              </a:lnSpc>
            </a:pPr>
            <a:r>
              <a:rPr lang="en-US" sz="2800" spc="-5" dirty="0" smtClean="0">
                <a:solidFill>
                  <a:schemeClr val="tx1"/>
                </a:solidFill>
              </a:rPr>
              <a:t>New class of </a:t>
            </a:r>
            <a:r>
              <a:rPr lang="en-US" sz="2800" spc="-5" dirty="0" err="1" smtClean="0">
                <a:solidFill>
                  <a:schemeClr val="tx1"/>
                </a:solidFill>
              </a:rPr>
              <a:t>rf</a:t>
            </a:r>
            <a:r>
              <a:rPr lang="en-US" sz="2800" spc="-5" dirty="0" smtClean="0">
                <a:solidFill>
                  <a:schemeClr val="tx1"/>
                </a:solidFill>
              </a:rPr>
              <a:t> superconductors</a:t>
            </a:r>
            <a:endParaRPr sz="2800" spc="-5" dirty="0">
              <a:solidFill>
                <a:schemeClr val="tx1"/>
              </a:solidFill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4294967295"/>
          </p:nvPr>
        </p:nvSpPr>
        <p:spPr>
          <a:xfrm>
            <a:off x="8372729" y="6659971"/>
            <a:ext cx="249554" cy="2038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  <p:sp>
        <p:nvSpPr>
          <p:cNvPr id="4" name="Rectangle 3"/>
          <p:cNvSpPr/>
          <p:nvPr/>
        </p:nvSpPr>
        <p:spPr>
          <a:xfrm>
            <a:off x="539552" y="6399593"/>
            <a:ext cx="82089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AU" sz="1600" dirty="0">
                <a:solidFill>
                  <a:schemeClr val="tx1"/>
                </a:solidFill>
              </a:rPr>
              <a:t>R. </a:t>
            </a:r>
            <a:r>
              <a:rPr lang="en-AU" sz="1600" dirty="0" err="1">
                <a:solidFill>
                  <a:schemeClr val="tx1"/>
                </a:solidFill>
              </a:rPr>
              <a:t>Kephart</a:t>
            </a:r>
            <a:r>
              <a:rPr lang="en-AU" sz="1600" dirty="0">
                <a:solidFill>
                  <a:schemeClr val="tx1"/>
                </a:solidFill>
              </a:rPr>
              <a:t> et al Proceedings of SRF2015, Whistler, BC, Canada, </a:t>
            </a:r>
            <a:r>
              <a:rPr lang="en-AU" sz="1600" dirty="0" err="1">
                <a:solidFill>
                  <a:schemeClr val="tx1"/>
                </a:solidFill>
              </a:rPr>
              <a:t>Fermilab</a:t>
            </a:r>
            <a:endParaRPr lang="en-AU" sz="16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98166" y="1052736"/>
            <a:ext cx="7992888" cy="4987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1800" dirty="0">
                <a:solidFill>
                  <a:schemeClr val="tx1"/>
                </a:solidFill>
                <a:latin typeface="Times-Roman"/>
                <a:ea typeface="Calibri" panose="020F0502020204030204" pitchFamily="34" charset="0"/>
                <a:cs typeface="Times-Roman"/>
              </a:rPr>
              <a:t>Heating in a SRF cavity is the result of non-zero resistance due to scattering of unpaired electrons excited by the radio frequency alternating fields. These “dynamic losses” can be reduced by</a:t>
            </a:r>
            <a:r>
              <a:rPr lang="en-AU" sz="1800" dirty="0" smtClean="0">
                <a:solidFill>
                  <a:schemeClr val="tx1"/>
                </a:solidFill>
                <a:latin typeface="Times-Roman"/>
                <a:ea typeface="Calibri" panose="020F0502020204030204" pitchFamily="34" charset="0"/>
                <a:cs typeface="Times-Roman"/>
              </a:rPr>
              <a:t>: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en-AU" sz="18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AU" sz="1800" dirty="0" smtClean="0">
                <a:solidFill>
                  <a:schemeClr val="tx1"/>
                </a:solidFill>
                <a:latin typeface="Times-Roman"/>
                <a:ea typeface="Calibri" panose="020F0502020204030204" pitchFamily="34" charset="0"/>
                <a:cs typeface="Times-Roman"/>
              </a:rPr>
              <a:t>improved </a:t>
            </a:r>
            <a:r>
              <a:rPr lang="en-AU" sz="1800" dirty="0">
                <a:solidFill>
                  <a:schemeClr val="tx1"/>
                </a:solidFill>
                <a:latin typeface="Times-Roman"/>
                <a:ea typeface="Calibri" panose="020F0502020204030204" pitchFamily="34" charset="0"/>
                <a:cs typeface="Times-Roman"/>
              </a:rPr>
              <a:t>cavity surface processing to decrease surface impedance</a:t>
            </a:r>
            <a:r>
              <a:rPr lang="en-AU" sz="1800" dirty="0" smtClean="0">
                <a:solidFill>
                  <a:schemeClr val="tx1"/>
                </a:solidFill>
                <a:latin typeface="Times-Roman"/>
                <a:ea typeface="Calibri" panose="020F0502020204030204" pitchFamily="34" charset="0"/>
                <a:cs typeface="Times-Roman"/>
              </a:rPr>
              <a:t>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AU" sz="1800" dirty="0" smtClean="0">
              <a:solidFill>
                <a:schemeClr val="tx1"/>
              </a:solidFill>
              <a:latin typeface="Times-Roman"/>
              <a:ea typeface="Calibri" panose="020F0502020204030204" pitchFamily="34" charset="0"/>
              <a:cs typeface="Times-Roman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AU" sz="1800" dirty="0" smtClean="0">
                <a:solidFill>
                  <a:srgbClr val="0000FF"/>
                </a:solidFill>
                <a:latin typeface="Times-Roman"/>
                <a:ea typeface="Calibri" panose="020F0502020204030204" pitchFamily="34" charset="0"/>
                <a:cs typeface="Times-Roman"/>
              </a:rPr>
              <a:t>lower </a:t>
            </a:r>
            <a:r>
              <a:rPr lang="en-AU" sz="1800" dirty="0">
                <a:solidFill>
                  <a:srgbClr val="0000FF"/>
                </a:solidFill>
                <a:latin typeface="Times-Roman"/>
                <a:ea typeface="Calibri" panose="020F0502020204030204" pitchFamily="34" charset="0"/>
                <a:cs typeface="Times-Roman"/>
              </a:rPr>
              <a:t>the operating frequency since an electrons scale as the frequency squared</a:t>
            </a:r>
            <a:r>
              <a:rPr lang="en-AU" sz="1800" dirty="0" smtClean="0">
                <a:solidFill>
                  <a:srgbClr val="0000FF"/>
                </a:solidFill>
                <a:latin typeface="Times-Roman"/>
                <a:ea typeface="Calibri" panose="020F0502020204030204" pitchFamily="34" charset="0"/>
                <a:cs typeface="Times-Roman"/>
              </a:rPr>
              <a:t>;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AU" sz="1800" dirty="0" smtClean="0">
              <a:solidFill>
                <a:srgbClr val="0000FF"/>
              </a:solidFill>
              <a:latin typeface="Times-Roman"/>
              <a:ea typeface="Calibri" panose="020F0502020204030204" pitchFamily="34" charset="0"/>
              <a:cs typeface="Times-Roman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AU" sz="1800" dirty="0" smtClean="0">
                <a:solidFill>
                  <a:schemeClr val="tx1"/>
                </a:solidFill>
                <a:latin typeface="Times-Roman"/>
                <a:ea typeface="Calibri" panose="020F0502020204030204" pitchFamily="34" charset="0"/>
                <a:cs typeface="Times-Roman"/>
              </a:rPr>
              <a:t>lower </a:t>
            </a:r>
            <a:r>
              <a:rPr lang="en-AU" sz="1800" dirty="0">
                <a:solidFill>
                  <a:schemeClr val="tx1"/>
                </a:solidFill>
                <a:latin typeface="Times-Roman"/>
                <a:ea typeface="Calibri" panose="020F0502020204030204" pitchFamily="34" charset="0"/>
                <a:cs typeface="Times-Roman"/>
              </a:rPr>
              <a:t>the operating temperature, resulting in fewer unpaired electrons (e.g. 1.8 K for </a:t>
            </a:r>
            <a:r>
              <a:rPr lang="en-AU" sz="1800" dirty="0" err="1">
                <a:solidFill>
                  <a:schemeClr val="tx1"/>
                </a:solidFill>
                <a:latin typeface="Times-Roman"/>
                <a:ea typeface="Calibri" panose="020F0502020204030204" pitchFamily="34" charset="0"/>
                <a:cs typeface="Times-Roman"/>
              </a:rPr>
              <a:t>Nb</a:t>
            </a:r>
            <a:r>
              <a:rPr lang="en-AU" sz="1800" dirty="0">
                <a:solidFill>
                  <a:schemeClr val="tx1"/>
                </a:solidFill>
                <a:latin typeface="Times-Roman"/>
                <a:ea typeface="Calibri" panose="020F0502020204030204" pitchFamily="34" charset="0"/>
                <a:cs typeface="Times-Roman"/>
              </a:rPr>
              <a:t>), but with increasingly complex refrigeration requirements</a:t>
            </a:r>
            <a:r>
              <a:rPr lang="en-AU" sz="1800" dirty="0" smtClean="0">
                <a:solidFill>
                  <a:schemeClr val="tx1"/>
                </a:solidFill>
                <a:latin typeface="Times-Roman"/>
                <a:ea typeface="Calibri" panose="020F0502020204030204" pitchFamily="34" charset="0"/>
                <a:cs typeface="Times-Roman"/>
              </a:rPr>
              <a:t>;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AU" sz="1800" dirty="0" smtClean="0">
              <a:solidFill>
                <a:schemeClr val="tx1"/>
              </a:solidFill>
              <a:latin typeface="Times-Roman"/>
              <a:ea typeface="Calibri" panose="020F0502020204030204" pitchFamily="34" charset="0"/>
              <a:cs typeface="Times-Roman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AU" sz="1800" dirty="0" smtClean="0">
                <a:solidFill>
                  <a:srgbClr val="0000FF"/>
                </a:solidFill>
                <a:latin typeface="Times-Roman"/>
                <a:ea typeface="Calibri" panose="020F0502020204030204" pitchFamily="34" charset="0"/>
                <a:cs typeface="Times-Roman"/>
              </a:rPr>
              <a:t>use </a:t>
            </a:r>
            <a:r>
              <a:rPr lang="en-AU" sz="1800" dirty="0">
                <a:solidFill>
                  <a:srgbClr val="0000FF"/>
                </a:solidFill>
                <a:latin typeface="Times-Roman"/>
                <a:ea typeface="Calibri" panose="020F0502020204030204" pitchFamily="34" charset="0"/>
                <a:cs typeface="Times-Roman"/>
              </a:rPr>
              <a:t>a superconductor with a higher transition temperature (Tc) such as Nb</a:t>
            </a:r>
            <a:r>
              <a:rPr lang="en-AU" sz="1800" baseline="-25000" dirty="0">
                <a:solidFill>
                  <a:srgbClr val="0000FF"/>
                </a:solidFill>
                <a:latin typeface="Times-Roman"/>
                <a:ea typeface="Calibri" panose="020F0502020204030204" pitchFamily="34" charset="0"/>
                <a:cs typeface="Times-Roman"/>
              </a:rPr>
              <a:t>3</a:t>
            </a:r>
            <a:r>
              <a:rPr lang="en-AU" sz="1800" dirty="0">
                <a:solidFill>
                  <a:srgbClr val="0000FF"/>
                </a:solidFill>
                <a:latin typeface="Times-Roman"/>
                <a:ea typeface="Calibri" panose="020F0502020204030204" pitchFamily="34" charset="0"/>
                <a:cs typeface="Times-Roman"/>
              </a:rPr>
              <a:t>Sn or MgB</a:t>
            </a:r>
            <a:r>
              <a:rPr lang="en-AU" sz="1800" baseline="-25000" dirty="0">
                <a:solidFill>
                  <a:srgbClr val="0000FF"/>
                </a:solidFill>
                <a:latin typeface="Times-Roman"/>
                <a:ea typeface="Calibri" panose="020F0502020204030204" pitchFamily="34" charset="0"/>
                <a:cs typeface="Times-Roman"/>
              </a:rPr>
              <a:t>2</a:t>
            </a:r>
            <a:r>
              <a:rPr lang="en-AU" sz="1800" dirty="0">
                <a:solidFill>
                  <a:srgbClr val="0000FF"/>
                </a:solidFill>
                <a:latin typeface="Times-Roman"/>
                <a:ea typeface="Calibri" panose="020F0502020204030204" pitchFamily="34" charset="0"/>
                <a:cs typeface="Times-Roman"/>
              </a:rPr>
              <a:t> (Tc ~39K). </a:t>
            </a:r>
            <a:r>
              <a:rPr lang="en-AU" sz="1600" dirty="0">
                <a:solidFill>
                  <a:srgbClr val="0000FF"/>
                </a:solidFill>
                <a:latin typeface="Times-Roman"/>
                <a:ea typeface="Calibri" panose="020F0502020204030204" pitchFamily="34" charset="0"/>
                <a:cs typeface="Times-Roman"/>
              </a:rPr>
              <a:t>A</a:t>
            </a:r>
            <a:r>
              <a:rPr lang="en-AU" sz="1600" dirty="0" smtClean="0">
                <a:solidFill>
                  <a:srgbClr val="0000FF"/>
                </a:solidFill>
                <a:latin typeface="Times-Roman"/>
                <a:ea typeface="Calibri" panose="020F0502020204030204" pitchFamily="34" charset="0"/>
                <a:cs typeface="Times-Roman"/>
              </a:rPr>
              <a:t>. </a:t>
            </a:r>
            <a:r>
              <a:rPr lang="en-AU" sz="1600" dirty="0" err="1" smtClean="0">
                <a:solidFill>
                  <a:srgbClr val="0000FF"/>
                </a:solidFill>
                <a:latin typeface="Times-Roman"/>
                <a:ea typeface="Calibri" panose="020F0502020204030204" pitchFamily="34" charset="0"/>
                <a:cs typeface="Times-Roman"/>
              </a:rPr>
              <a:t>Nassiri</a:t>
            </a:r>
            <a:r>
              <a:rPr lang="en-AU" sz="1600" dirty="0" smtClean="0">
                <a:solidFill>
                  <a:srgbClr val="0000FF"/>
                </a:solidFill>
                <a:latin typeface="Times-Roman"/>
                <a:ea typeface="Calibri" panose="020F0502020204030204" pitchFamily="34" charset="0"/>
                <a:cs typeface="Times-Roman"/>
              </a:rPr>
              <a:t> </a:t>
            </a:r>
            <a:r>
              <a:rPr lang="en-AU" sz="1600" dirty="0">
                <a:solidFill>
                  <a:srgbClr val="0000FF"/>
                </a:solidFill>
                <a:latin typeface="Times-Roman"/>
                <a:ea typeface="Calibri" panose="020F0502020204030204" pitchFamily="34" charset="0"/>
                <a:cs typeface="Times-Roman"/>
              </a:rPr>
              <a:t>Proceedings of SRF 2013, (</a:t>
            </a:r>
            <a:r>
              <a:rPr lang="en-AU" sz="1600" dirty="0" smtClean="0">
                <a:solidFill>
                  <a:srgbClr val="0000FF"/>
                </a:solidFill>
                <a:latin typeface="Times-Roman"/>
                <a:ea typeface="Calibri" panose="020F0502020204030204" pitchFamily="34" charset="0"/>
                <a:cs typeface="Times-Roman"/>
              </a:rPr>
              <a:t>ANL) Studies </a:t>
            </a:r>
            <a:r>
              <a:rPr lang="en-AU" sz="1600" dirty="0">
                <a:solidFill>
                  <a:srgbClr val="0000FF"/>
                </a:solidFill>
                <a:latin typeface="Times-Roman"/>
                <a:ea typeface="Calibri" panose="020F0502020204030204" pitchFamily="34" charset="0"/>
                <a:cs typeface="Times-Roman"/>
              </a:rPr>
              <a:t>on the application of magnesium </a:t>
            </a:r>
            <a:r>
              <a:rPr lang="en-AU" sz="1600" dirty="0" err="1">
                <a:solidFill>
                  <a:srgbClr val="0000FF"/>
                </a:solidFill>
                <a:latin typeface="Times-Roman"/>
                <a:ea typeface="Calibri" panose="020F0502020204030204" pitchFamily="34" charset="0"/>
                <a:cs typeface="Times-Roman"/>
              </a:rPr>
              <a:t>diboride</a:t>
            </a:r>
            <a:r>
              <a:rPr lang="en-AU" sz="1600" dirty="0">
                <a:solidFill>
                  <a:srgbClr val="0000FF"/>
                </a:solidFill>
                <a:latin typeface="Times-Roman"/>
                <a:ea typeface="Calibri" panose="020F0502020204030204" pitchFamily="34" charset="0"/>
                <a:cs typeface="Times-Roman"/>
              </a:rPr>
              <a:t> (MgB2) high-Tc superconducting films</a:t>
            </a:r>
            <a:r>
              <a:rPr lang="en-AU" sz="1600" dirty="0" smtClean="0">
                <a:solidFill>
                  <a:srgbClr val="0000FF"/>
                </a:solidFill>
                <a:latin typeface="Times-Roman"/>
                <a:ea typeface="Calibri" panose="020F0502020204030204" pitchFamily="34" charset="0"/>
                <a:cs typeface="Times-Roman"/>
              </a:rPr>
              <a:t>.</a:t>
            </a:r>
            <a:endParaRPr lang="en-AU" sz="1600" dirty="0">
              <a:solidFill>
                <a:srgbClr val="0000FF"/>
              </a:solidFill>
              <a:latin typeface="Times-Roman"/>
              <a:ea typeface="Calibri" panose="020F0502020204030204" pitchFamily="34" charset="0"/>
              <a:cs typeface="Times-Roman"/>
            </a:endParaRPr>
          </a:p>
        </p:txBody>
      </p:sp>
    </p:spTree>
    <p:extLst>
      <p:ext uri="{BB962C8B-B14F-4D97-AF65-F5344CB8AC3E}">
        <p14:creationId xmlns:p14="http://schemas.microsoft.com/office/powerpoint/2010/main" val="2905942395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100000">
              <a:schemeClr val="bg1"/>
            </a:gs>
            <a:gs pos="100000">
              <a:srgbClr val="00397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900608" y="310300"/>
            <a:ext cx="8784976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51860">
              <a:lnSpc>
                <a:spcPct val="100000"/>
              </a:lnSpc>
            </a:pPr>
            <a:r>
              <a:rPr lang="en-US" sz="3200" spc="-5" dirty="0" smtClean="0">
                <a:solidFill>
                  <a:schemeClr val="tx1"/>
                </a:solidFill>
              </a:rPr>
              <a:t>Bulk </a:t>
            </a:r>
            <a:r>
              <a:rPr lang="en-US" sz="3200" spc="-5" dirty="0" err="1" smtClean="0">
                <a:solidFill>
                  <a:schemeClr val="tx1"/>
                </a:solidFill>
              </a:rPr>
              <a:t>Nb</a:t>
            </a:r>
            <a:r>
              <a:rPr lang="en-US" sz="3200" spc="-5" dirty="0" smtClean="0">
                <a:solidFill>
                  <a:schemeClr val="tx1"/>
                </a:solidFill>
              </a:rPr>
              <a:t> QWR ANL/</a:t>
            </a:r>
            <a:r>
              <a:rPr lang="en-US" sz="3200" spc="-5" dirty="0" err="1" smtClean="0">
                <a:solidFill>
                  <a:schemeClr val="tx1"/>
                </a:solidFill>
              </a:rPr>
              <a:t>RadiaBeam</a:t>
            </a:r>
            <a:r>
              <a:rPr lang="en-US" sz="3200" spc="-5" dirty="0" smtClean="0">
                <a:solidFill>
                  <a:schemeClr val="tx1"/>
                </a:solidFill>
              </a:rPr>
              <a:t> </a:t>
            </a:r>
            <a:endParaRPr sz="3200" spc="-5" dirty="0">
              <a:solidFill>
                <a:schemeClr val="tx1"/>
              </a:solidFill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4294967295"/>
          </p:nvPr>
        </p:nvSpPr>
        <p:spPr>
          <a:xfrm>
            <a:off x="8372729" y="6659971"/>
            <a:ext cx="249554" cy="2038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  <p:sp>
        <p:nvSpPr>
          <p:cNvPr id="3" name="Rectangle 2"/>
          <p:cNvSpPr/>
          <p:nvPr/>
        </p:nvSpPr>
        <p:spPr>
          <a:xfrm>
            <a:off x="467544" y="908720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AU" sz="1800" dirty="0" err="1" smtClean="0">
                <a:solidFill>
                  <a:schemeClr val="tx1"/>
                </a:solidFill>
              </a:rPr>
              <a:t>RadiaBeam</a:t>
            </a:r>
            <a:r>
              <a:rPr lang="en-AU" sz="1800" dirty="0" smtClean="0">
                <a:solidFill>
                  <a:schemeClr val="tx1"/>
                </a:solidFill>
              </a:rPr>
              <a:t> with ANL developed a stand-alone </a:t>
            </a:r>
            <a:r>
              <a:rPr lang="en-AU" sz="1800" dirty="0" err="1">
                <a:solidFill>
                  <a:schemeClr val="tx1"/>
                </a:solidFill>
              </a:rPr>
              <a:t>cryomodule</a:t>
            </a:r>
            <a:r>
              <a:rPr lang="en-AU" sz="1800" dirty="0">
                <a:solidFill>
                  <a:schemeClr val="tx1"/>
                </a:solidFill>
              </a:rPr>
              <a:t>, based on a commercially available </a:t>
            </a:r>
            <a:r>
              <a:rPr lang="en-AU" sz="1800" dirty="0" err="1">
                <a:solidFill>
                  <a:schemeClr val="tx1"/>
                </a:solidFill>
              </a:rPr>
              <a:t>cryocooler</a:t>
            </a:r>
            <a:r>
              <a:rPr lang="en-AU" sz="1800" dirty="0">
                <a:solidFill>
                  <a:schemeClr val="tx1"/>
                </a:solidFill>
              </a:rPr>
              <a:t>, for a ‘dressed’ 72.75 MHz </a:t>
            </a:r>
            <a:r>
              <a:rPr lang="en-AU" sz="1800" dirty="0" smtClean="0">
                <a:solidFill>
                  <a:schemeClr val="tx1"/>
                </a:solidFill>
              </a:rPr>
              <a:t>QWR.</a:t>
            </a:r>
            <a:endParaRPr lang="en-AU" sz="18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544" y="1532153"/>
            <a:ext cx="8082731" cy="30480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1800" dirty="0">
                <a:solidFill>
                  <a:schemeClr val="tx1"/>
                </a:solidFill>
                <a:latin typeface="+mn-lt"/>
                <a:ea typeface="TimesNewRomanPSMT"/>
              </a:rPr>
              <a:t>Several particular reasons not to use conduction cooling:</a:t>
            </a:r>
            <a:endParaRPr lang="en-AU" sz="1800" dirty="0">
              <a:solidFill>
                <a:schemeClr val="tx1"/>
              </a:solidFill>
              <a:latin typeface="+mn-lt"/>
              <a:ea typeface="Calibri" panose="020F050202020403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en-AU" sz="1800" dirty="0">
                <a:solidFill>
                  <a:srgbClr val="0000FF"/>
                </a:solidFill>
                <a:latin typeface="+mn-lt"/>
                <a:ea typeface="TimesNewRomanPSMT"/>
                <a:cs typeface="Times New Roman" panose="02020603050405020304" pitchFamily="18" charset="0"/>
              </a:rPr>
              <a:t>The existing cavity with known good performance already has an integral helium jacket</a:t>
            </a:r>
            <a:endParaRPr lang="en-AU" sz="1800" dirty="0">
              <a:solidFill>
                <a:srgbClr val="0000FF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arenR"/>
            </a:pPr>
            <a:r>
              <a:rPr lang="en-AU" sz="1800" dirty="0">
                <a:solidFill>
                  <a:schemeClr val="tx1"/>
                </a:solidFill>
                <a:latin typeface="+mn-lt"/>
                <a:ea typeface="TimesNewRomanPSMT"/>
                <a:cs typeface="Times New Roman" panose="02020603050405020304" pitchFamily="18" charset="0"/>
              </a:rPr>
              <a:t>The </a:t>
            </a:r>
            <a:r>
              <a:rPr lang="en-AU" sz="1800" dirty="0" smtClean="0">
                <a:solidFill>
                  <a:schemeClr val="tx1"/>
                </a:solidFill>
                <a:latin typeface="+mn-lt"/>
                <a:ea typeface="TimesNewRomanPSMT"/>
                <a:cs typeface="Times New Roman" panose="02020603050405020304" pitchFamily="18" charset="0"/>
              </a:rPr>
              <a:t>two 5-Watt </a:t>
            </a:r>
            <a:r>
              <a:rPr lang="en-AU" sz="1800" dirty="0" err="1">
                <a:solidFill>
                  <a:schemeClr val="tx1"/>
                </a:solidFill>
                <a:latin typeface="+mn-lt"/>
                <a:ea typeface="TimesNewRomanPSMT"/>
                <a:cs typeface="Times New Roman" panose="02020603050405020304" pitchFamily="18" charset="0"/>
              </a:rPr>
              <a:t>cryocoolers</a:t>
            </a:r>
            <a:r>
              <a:rPr lang="en-AU" sz="1800" dirty="0">
                <a:solidFill>
                  <a:schemeClr val="tx1"/>
                </a:solidFill>
                <a:latin typeface="+mn-lt"/>
                <a:ea typeface="TimesNewRomanPSMT"/>
                <a:cs typeface="Times New Roman" panose="02020603050405020304" pitchFamily="18" charset="0"/>
              </a:rPr>
              <a:t> with a Joule-Thompson refrigerator coupled to a Gifford-McMahon </a:t>
            </a:r>
            <a:r>
              <a:rPr lang="en-AU" sz="1800" dirty="0" err="1">
                <a:solidFill>
                  <a:schemeClr val="tx1"/>
                </a:solidFill>
                <a:latin typeface="+mn-lt"/>
                <a:ea typeface="TimesNewRomanPSMT"/>
                <a:cs typeface="Times New Roman" panose="02020603050405020304" pitchFamily="18" charset="0"/>
              </a:rPr>
              <a:t>cryocooler</a:t>
            </a:r>
            <a:r>
              <a:rPr lang="en-AU" sz="1800" dirty="0">
                <a:solidFill>
                  <a:schemeClr val="tx1"/>
                </a:solidFill>
                <a:latin typeface="+mn-lt"/>
                <a:ea typeface="TimesNewRomanPSMT"/>
                <a:cs typeface="Times New Roman" panose="02020603050405020304" pitchFamily="18" charset="0"/>
              </a:rPr>
              <a:t> provide a natural way to </a:t>
            </a:r>
            <a:r>
              <a:rPr lang="en-AU" sz="1800" dirty="0" smtClean="0">
                <a:solidFill>
                  <a:schemeClr val="tx1"/>
                </a:solidFill>
                <a:latin typeface="+mn-lt"/>
                <a:ea typeface="TimesNewRomanPSMT"/>
                <a:cs typeface="Times New Roman" panose="02020603050405020304" pitchFamily="18" charset="0"/>
              </a:rPr>
              <a:t>maintain liquid and </a:t>
            </a:r>
            <a:r>
              <a:rPr lang="en-AU" sz="1800" dirty="0" err="1" smtClean="0">
                <a:solidFill>
                  <a:schemeClr val="tx1"/>
                </a:solidFill>
                <a:latin typeface="+mn-lt"/>
                <a:ea typeface="TimesNewRomanPSMT"/>
                <a:cs typeface="Times New Roman" panose="02020603050405020304" pitchFamily="18" charset="0"/>
              </a:rPr>
              <a:t>recilculate</a:t>
            </a:r>
            <a:r>
              <a:rPr lang="en-AU" sz="1800" dirty="0" smtClean="0">
                <a:solidFill>
                  <a:schemeClr val="tx1"/>
                </a:solidFill>
                <a:latin typeface="+mn-lt"/>
                <a:ea typeface="TimesNewRomanPSMT"/>
                <a:cs typeface="Times New Roman" panose="02020603050405020304" pitchFamily="18" charset="0"/>
              </a:rPr>
              <a:t> helium boil-off, </a:t>
            </a:r>
            <a:r>
              <a:rPr lang="en-AU" sz="1800" dirty="0">
                <a:solidFill>
                  <a:schemeClr val="tx1"/>
                </a:solidFill>
                <a:latin typeface="+mn-lt"/>
                <a:ea typeface="TimesNewRomanPSMT"/>
                <a:cs typeface="Times New Roman" panose="02020603050405020304" pitchFamily="18" charset="0"/>
              </a:rPr>
              <a:t>unlike for the GM-only, which are typically sold as closed </a:t>
            </a:r>
            <a:r>
              <a:rPr lang="en-AU" sz="1800" dirty="0" smtClean="0">
                <a:solidFill>
                  <a:schemeClr val="tx1"/>
                </a:solidFill>
                <a:latin typeface="+mn-lt"/>
                <a:ea typeface="TimesNewRomanPSMT"/>
                <a:cs typeface="Times New Roman" panose="02020603050405020304" pitchFamily="18" charset="0"/>
              </a:rPr>
              <a:t>systems.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arenR"/>
            </a:pPr>
            <a:r>
              <a:rPr lang="en-AU" sz="1800" dirty="0" smtClean="0">
                <a:solidFill>
                  <a:srgbClr val="0000FF"/>
                </a:solidFill>
                <a:latin typeface="+mn-lt"/>
                <a:ea typeface="TimesNewRomanPSMT"/>
              </a:rPr>
              <a:t>A </a:t>
            </a:r>
            <a:r>
              <a:rPr lang="en-AU" sz="1800" dirty="0">
                <a:solidFill>
                  <a:srgbClr val="0000FF"/>
                </a:solidFill>
                <a:latin typeface="+mn-lt"/>
                <a:ea typeface="TimesNewRomanPSMT"/>
              </a:rPr>
              <a:t>successful demonstration in this case does not </a:t>
            </a:r>
            <a:r>
              <a:rPr lang="en-AU" sz="1800" dirty="0" smtClean="0">
                <a:solidFill>
                  <a:srgbClr val="0000FF"/>
                </a:solidFill>
                <a:latin typeface="+mn-lt"/>
                <a:ea typeface="TimesNewRomanPSMT"/>
              </a:rPr>
              <a:t>require expensive  </a:t>
            </a:r>
            <a:r>
              <a:rPr lang="en-AU" sz="1800" dirty="0">
                <a:solidFill>
                  <a:srgbClr val="0000FF"/>
                </a:solidFill>
                <a:latin typeface="+mn-lt"/>
                <a:ea typeface="TimesNewRomanPSMT"/>
              </a:rPr>
              <a:t>cavity </a:t>
            </a:r>
            <a:r>
              <a:rPr lang="en-AU" sz="1800" dirty="0" smtClean="0">
                <a:solidFill>
                  <a:srgbClr val="0000FF"/>
                </a:solidFill>
                <a:latin typeface="+mn-lt"/>
                <a:ea typeface="TimesNewRomanPSMT"/>
              </a:rPr>
              <a:t>R&amp;D.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arenR"/>
            </a:pPr>
            <a:r>
              <a:rPr lang="en-AU" sz="1800" dirty="0" smtClean="0">
                <a:solidFill>
                  <a:schemeClr val="tx1"/>
                </a:solidFill>
                <a:latin typeface="+mn-lt"/>
              </a:rPr>
              <a:t>Static </a:t>
            </a:r>
            <a:r>
              <a:rPr lang="en-AU" sz="1800" dirty="0">
                <a:solidFill>
                  <a:schemeClr val="tx1"/>
                </a:solidFill>
                <a:latin typeface="+mn-lt"/>
              </a:rPr>
              <a:t>heat leaks are minimized to the level of 1.94 </a:t>
            </a:r>
            <a:r>
              <a:rPr lang="en-AU" sz="1800" dirty="0" smtClean="0">
                <a:solidFill>
                  <a:schemeClr val="tx1"/>
                </a:solidFill>
                <a:latin typeface="+mn-lt"/>
              </a:rPr>
              <a:t>W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arenR"/>
            </a:pPr>
            <a:r>
              <a:rPr lang="en-AU" sz="1800" dirty="0" smtClean="0">
                <a:solidFill>
                  <a:srgbClr val="0000FF"/>
                </a:solidFill>
                <a:latin typeface="+mn-lt"/>
              </a:rPr>
              <a:t>Efficient </a:t>
            </a:r>
            <a:r>
              <a:rPr lang="en-AU" sz="1800" dirty="0" err="1" smtClean="0">
                <a:solidFill>
                  <a:srgbClr val="0000FF"/>
                </a:solidFill>
                <a:latin typeface="+mn-lt"/>
              </a:rPr>
              <a:t>Nb</a:t>
            </a:r>
            <a:r>
              <a:rPr lang="en-AU" sz="1800" dirty="0" smtClean="0">
                <a:solidFill>
                  <a:srgbClr val="0000FF"/>
                </a:solidFill>
                <a:latin typeface="+mn-lt"/>
              </a:rPr>
              <a:t> </a:t>
            </a:r>
            <a:r>
              <a:rPr lang="en-AU" sz="1800" dirty="0">
                <a:solidFill>
                  <a:srgbClr val="0000FF"/>
                </a:solidFill>
                <a:latin typeface="+mn-lt"/>
              </a:rPr>
              <a:t>QWRs can provide 2 MV </a:t>
            </a:r>
            <a:r>
              <a:rPr lang="en-AU" sz="1800" dirty="0" err="1" smtClean="0">
                <a:solidFill>
                  <a:srgbClr val="0000FF"/>
                </a:solidFill>
                <a:latin typeface="+mn-lt"/>
              </a:rPr>
              <a:t>accel</a:t>
            </a:r>
            <a:r>
              <a:rPr lang="en-AU" sz="1800" dirty="0" smtClean="0">
                <a:solidFill>
                  <a:srgbClr val="0000FF"/>
                </a:solidFill>
                <a:latin typeface="+mn-lt"/>
              </a:rPr>
              <a:t> </a:t>
            </a:r>
            <a:r>
              <a:rPr lang="en-AU" sz="1800" dirty="0">
                <a:solidFill>
                  <a:srgbClr val="0000FF"/>
                </a:solidFill>
                <a:latin typeface="+mn-lt"/>
              </a:rPr>
              <a:t>voltage with </a:t>
            </a:r>
            <a:r>
              <a:rPr lang="en-AU" sz="1800" dirty="0" smtClean="0">
                <a:solidFill>
                  <a:srgbClr val="0000FF"/>
                </a:solidFill>
                <a:latin typeface="+mn-lt"/>
              </a:rPr>
              <a:t>4.6 </a:t>
            </a:r>
            <a:r>
              <a:rPr lang="en-AU" sz="1800" dirty="0">
                <a:solidFill>
                  <a:srgbClr val="0000FF"/>
                </a:solidFill>
                <a:latin typeface="+mn-lt"/>
              </a:rPr>
              <a:t>W dynamic losses;</a:t>
            </a:r>
          </a:p>
        </p:txBody>
      </p:sp>
      <p:sp>
        <p:nvSpPr>
          <p:cNvPr id="6" name="Rectangle 5"/>
          <p:cNvSpPr/>
          <p:nvPr/>
        </p:nvSpPr>
        <p:spPr>
          <a:xfrm>
            <a:off x="251520" y="6411338"/>
            <a:ext cx="87605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AU" sz="1400" dirty="0">
                <a:solidFill>
                  <a:schemeClr val="tx1"/>
                </a:solidFill>
              </a:rPr>
              <a:t>Sergey V. Kutsaev et al IEEE Transactions on Applied Superconductivity ( </a:t>
            </a:r>
            <a:r>
              <a:rPr lang="en-AU" sz="1400" dirty="0" smtClean="0">
                <a:solidFill>
                  <a:schemeClr val="tx1"/>
                </a:solidFill>
              </a:rPr>
              <a:t>Vol: </a:t>
            </a:r>
            <a:r>
              <a:rPr lang="en-AU" sz="1400" dirty="0">
                <a:solidFill>
                  <a:schemeClr val="tx1"/>
                </a:solidFill>
              </a:rPr>
              <a:t>30, Issue: 8, December 2020)</a:t>
            </a:r>
          </a:p>
        </p:txBody>
      </p:sp>
      <p:sp>
        <p:nvSpPr>
          <p:cNvPr id="7" name="Rectangle 6"/>
          <p:cNvSpPr/>
          <p:nvPr/>
        </p:nvSpPr>
        <p:spPr>
          <a:xfrm>
            <a:off x="467544" y="4840127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AU" sz="1800" dirty="0">
                <a:solidFill>
                  <a:schemeClr val="tx1"/>
                </a:solidFill>
              </a:rPr>
              <a:t>Three stage Gifford-McMahon Joule-Thomson style </a:t>
            </a:r>
            <a:r>
              <a:rPr lang="en-AU" sz="1800" dirty="0" err="1">
                <a:solidFill>
                  <a:schemeClr val="tx1"/>
                </a:solidFill>
              </a:rPr>
              <a:t>cryocooler</a:t>
            </a:r>
            <a:r>
              <a:rPr lang="en-AU" sz="1800" dirty="0">
                <a:solidFill>
                  <a:schemeClr val="tx1"/>
                </a:solidFill>
              </a:rPr>
              <a:t> supplied by Sumitomo, a 5 W </a:t>
            </a:r>
            <a:r>
              <a:rPr lang="en-AU" sz="1800" dirty="0" smtClean="0">
                <a:solidFill>
                  <a:schemeClr val="tx1"/>
                </a:solidFill>
              </a:rPr>
              <a:t>GM-JT. </a:t>
            </a:r>
            <a:r>
              <a:rPr lang="en-AU" sz="1800" dirty="0">
                <a:solidFill>
                  <a:schemeClr val="tx1"/>
                </a:solidFill>
              </a:rPr>
              <a:t>With a static heat load budget of </a:t>
            </a:r>
            <a:r>
              <a:rPr lang="en-AU" sz="1800" dirty="0" smtClean="0">
                <a:solidFill>
                  <a:schemeClr val="tx1"/>
                </a:solidFill>
              </a:rPr>
              <a:t>&lt;2 </a:t>
            </a:r>
            <a:r>
              <a:rPr lang="en-AU" sz="1800" dirty="0">
                <a:solidFill>
                  <a:schemeClr val="tx1"/>
                </a:solidFill>
              </a:rPr>
              <a:t>W, one of these </a:t>
            </a:r>
            <a:r>
              <a:rPr lang="en-AU" sz="1800" dirty="0" err="1">
                <a:solidFill>
                  <a:schemeClr val="tx1"/>
                </a:solidFill>
              </a:rPr>
              <a:t>cryocoolers</a:t>
            </a:r>
            <a:r>
              <a:rPr lang="en-AU" sz="1800" dirty="0">
                <a:solidFill>
                  <a:schemeClr val="tx1"/>
                </a:solidFill>
              </a:rPr>
              <a:t> should provide significant overhead for static losses. The second </a:t>
            </a:r>
            <a:r>
              <a:rPr lang="en-AU" sz="1800" dirty="0" err="1">
                <a:solidFill>
                  <a:schemeClr val="tx1"/>
                </a:solidFill>
              </a:rPr>
              <a:t>cryocooler</a:t>
            </a:r>
            <a:r>
              <a:rPr lang="en-AU" sz="1800" dirty="0">
                <a:solidFill>
                  <a:schemeClr val="tx1"/>
                </a:solidFill>
              </a:rPr>
              <a:t> should be fully available for the additional dynamic heat load</a:t>
            </a:r>
          </a:p>
        </p:txBody>
      </p:sp>
    </p:spTree>
    <p:extLst>
      <p:ext uri="{BB962C8B-B14F-4D97-AF65-F5344CB8AC3E}">
        <p14:creationId xmlns:p14="http://schemas.microsoft.com/office/powerpoint/2010/main" val="3825095068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1908720" y="210734"/>
            <a:ext cx="9145016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51860">
              <a:lnSpc>
                <a:spcPct val="100000"/>
              </a:lnSpc>
            </a:pPr>
            <a:r>
              <a:rPr lang="en-US" sz="3200" spc="-5" dirty="0" err="1" smtClean="0">
                <a:solidFill>
                  <a:schemeClr val="tx1"/>
                </a:solidFill>
              </a:rPr>
              <a:t>RadiaBeam</a:t>
            </a:r>
            <a:r>
              <a:rPr lang="en-US" sz="3200" spc="-5" dirty="0" smtClean="0">
                <a:solidFill>
                  <a:schemeClr val="tx1"/>
                </a:solidFill>
              </a:rPr>
              <a:t> </a:t>
            </a:r>
            <a:r>
              <a:rPr lang="en-US" sz="3200" spc="-5" dirty="0" err="1" smtClean="0">
                <a:solidFill>
                  <a:schemeClr val="tx1"/>
                </a:solidFill>
              </a:rPr>
              <a:t>cryomodule</a:t>
            </a:r>
            <a:r>
              <a:rPr lang="en-US" sz="3200" spc="-5" dirty="0" smtClean="0">
                <a:solidFill>
                  <a:schemeClr val="tx1"/>
                </a:solidFill>
              </a:rPr>
              <a:t> and QWR</a:t>
            </a:r>
            <a:endParaRPr sz="3200" spc="-5" dirty="0">
              <a:solidFill>
                <a:schemeClr val="tx1"/>
              </a:solidFill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4294967295"/>
          </p:nvPr>
        </p:nvSpPr>
        <p:spPr>
          <a:xfrm>
            <a:off x="8372729" y="6659971"/>
            <a:ext cx="249554" cy="2038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  <p:sp>
        <p:nvSpPr>
          <p:cNvPr id="12" name="object 12"/>
          <p:cNvSpPr txBox="1"/>
          <p:nvPr/>
        </p:nvSpPr>
        <p:spPr>
          <a:xfrm>
            <a:off x="971600" y="908720"/>
            <a:ext cx="7401129" cy="2271391"/>
          </a:xfrm>
          <a:prstGeom prst="rect">
            <a:avLst/>
          </a:prstGeom>
          <a:ln w="9525">
            <a:solidFill>
              <a:srgbClr val="0000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7630">
              <a:lnSpc>
                <a:spcPct val="100000"/>
              </a:lnSpc>
            </a:pPr>
            <a:r>
              <a:rPr lang="en-AU" sz="1800" b="1" spc="-55" dirty="0" smtClean="0">
                <a:solidFill>
                  <a:srgbClr val="0000FF"/>
                </a:solidFill>
                <a:latin typeface="Arial"/>
                <a:cs typeface="Arial"/>
              </a:rPr>
              <a:t>State of the art</a:t>
            </a:r>
            <a:r>
              <a:rPr sz="1800" b="1" spc="40" dirty="0" smtClean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lang="en-US" sz="1800" b="1" dirty="0" smtClean="0">
                <a:solidFill>
                  <a:srgbClr val="0000FF"/>
                </a:solidFill>
                <a:latin typeface="Arial"/>
                <a:cs typeface="Arial"/>
              </a:rPr>
              <a:t>stand-alone </a:t>
            </a:r>
            <a:r>
              <a:rPr lang="en-US" sz="1800" b="1" dirty="0" err="1" smtClean="0">
                <a:solidFill>
                  <a:srgbClr val="0000FF"/>
                </a:solidFill>
                <a:latin typeface="Arial"/>
                <a:cs typeface="Arial"/>
              </a:rPr>
              <a:t>cryomodule</a:t>
            </a:r>
            <a:r>
              <a:rPr lang="en-US" sz="1800" b="1" dirty="0" smtClean="0">
                <a:solidFill>
                  <a:srgbClr val="0000FF"/>
                </a:solidFill>
                <a:latin typeface="Arial"/>
                <a:cs typeface="Arial"/>
              </a:rPr>
              <a:t> based on </a:t>
            </a:r>
          </a:p>
          <a:p>
            <a:pPr marL="87630">
              <a:lnSpc>
                <a:spcPct val="100000"/>
              </a:lnSpc>
            </a:pPr>
            <a:r>
              <a:rPr lang="en-US" sz="1800" b="1" dirty="0" err="1" smtClean="0">
                <a:solidFill>
                  <a:srgbClr val="0000FF"/>
                </a:solidFill>
                <a:latin typeface="Arial"/>
                <a:cs typeface="Arial"/>
              </a:rPr>
              <a:t>Nb</a:t>
            </a:r>
            <a:r>
              <a:rPr lang="en-US" sz="1800" b="1" dirty="0" smtClean="0">
                <a:solidFill>
                  <a:srgbClr val="0000FF"/>
                </a:solidFill>
                <a:latin typeface="Arial"/>
                <a:cs typeface="Arial"/>
              </a:rPr>
              <a:t> QWR (</a:t>
            </a:r>
            <a:r>
              <a:rPr lang="en-US" sz="1800" b="1" dirty="0" err="1" smtClean="0">
                <a:solidFill>
                  <a:srgbClr val="0000FF"/>
                </a:solidFill>
                <a:latin typeface="Arial"/>
                <a:cs typeface="Arial"/>
              </a:rPr>
              <a:t>RadiaBeam</a:t>
            </a:r>
            <a:r>
              <a:rPr lang="en-US" sz="1800" b="1" dirty="0" smtClean="0">
                <a:solidFill>
                  <a:srgbClr val="0000FF"/>
                </a:solidFill>
                <a:latin typeface="Arial"/>
                <a:cs typeface="Arial"/>
              </a:rPr>
              <a:t> Systems and ANL)</a:t>
            </a:r>
            <a:endParaRPr sz="1850" dirty="0" smtClean="0">
              <a:latin typeface="Times New Roman"/>
              <a:cs typeface="Times New Roman"/>
            </a:endParaRPr>
          </a:p>
          <a:p>
            <a:pPr marL="374015" indent="-286385">
              <a:lnSpc>
                <a:spcPct val="100000"/>
              </a:lnSpc>
              <a:buFont typeface="Arial"/>
              <a:buChar char="•"/>
              <a:tabLst>
                <a:tab pos="374650" algn="l"/>
              </a:tabLst>
            </a:pPr>
            <a:r>
              <a:rPr sz="1800" dirty="0" smtClean="0">
                <a:solidFill>
                  <a:schemeClr val="tx1"/>
                </a:solidFill>
                <a:latin typeface="Arial"/>
                <a:cs typeface="Arial"/>
              </a:rPr>
              <a:t>2</a:t>
            </a:r>
            <a:r>
              <a:rPr sz="1800" spc="-5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fit 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res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nt</a:t>
            </a:r>
            <a:r>
              <a:rPr sz="1800" spc="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n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sz="1800" spc="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fo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o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tpri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n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t</a:t>
            </a:r>
          </a:p>
          <a:p>
            <a:pPr marL="831215" lvl="1" indent="-286385">
              <a:lnSpc>
                <a:spcPct val="100000"/>
              </a:lnSpc>
              <a:buFont typeface="Wingdings"/>
              <a:buChar char=""/>
              <a:tabLst>
                <a:tab pos="831850" algn="l"/>
              </a:tabLst>
            </a:pPr>
            <a:r>
              <a:rPr lang="en-US" sz="1800" spc="-80" dirty="0" smtClean="0">
                <a:solidFill>
                  <a:schemeClr val="tx1"/>
                </a:solidFill>
                <a:latin typeface="Arial"/>
                <a:cs typeface="Arial"/>
              </a:rPr>
              <a:t>One</a:t>
            </a:r>
            <a:r>
              <a:rPr sz="1800" spc="20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dirty="0" smtClean="0">
                <a:solidFill>
                  <a:schemeClr val="tx1"/>
                </a:solidFill>
                <a:latin typeface="Arial"/>
                <a:cs typeface="Arial"/>
              </a:rPr>
              <a:t>g</a:t>
            </a:r>
            <a:r>
              <a:rPr sz="1800" spc="-10" dirty="0" smtClean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sz="1800" dirty="0" smtClean="0">
                <a:solidFill>
                  <a:schemeClr val="tx1"/>
                </a:solidFill>
                <a:latin typeface="Arial"/>
                <a:cs typeface="Arial"/>
              </a:rPr>
              <a:t>ve</a:t>
            </a:r>
            <a:r>
              <a:rPr lang="en-US" sz="1800" dirty="0" smtClean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sz="1800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1800" spc="-10" dirty="0" smtClean="0">
                <a:solidFill>
                  <a:schemeClr val="tx1"/>
                </a:solidFill>
                <a:latin typeface="Arial"/>
                <a:cs typeface="Arial"/>
              </a:rPr>
              <a:t>2</a:t>
            </a:r>
            <a:r>
              <a:rPr sz="1800" spc="5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MV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b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o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ost</a:t>
            </a:r>
          </a:p>
          <a:p>
            <a:pPr marL="831215" lvl="1" indent="-286385">
              <a:lnSpc>
                <a:spcPct val="100000"/>
              </a:lnSpc>
              <a:buFont typeface="Wingdings"/>
              <a:buChar char=""/>
              <a:tabLst>
                <a:tab pos="831850" algn="l"/>
              </a:tabLst>
            </a:pPr>
            <a:r>
              <a:rPr lang="en-AU" sz="1800" dirty="0" smtClean="0">
                <a:solidFill>
                  <a:schemeClr val="tx1"/>
                </a:solidFill>
                <a:latin typeface="Arial"/>
                <a:cs typeface="Arial"/>
              </a:rPr>
              <a:t>3</a:t>
            </a:r>
            <a:r>
              <a:rPr sz="1800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1800" dirty="0" smtClean="0">
                <a:solidFill>
                  <a:schemeClr val="tx1"/>
                </a:solidFill>
                <a:latin typeface="Arial"/>
                <a:cs typeface="Arial"/>
              </a:rPr>
              <a:t>replace</a:t>
            </a:r>
            <a:r>
              <a:rPr sz="1800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pr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se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n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t</a:t>
            </a:r>
            <a:r>
              <a:rPr sz="1800" spc="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n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</a:p>
          <a:p>
            <a:pPr marL="831215" lvl="1" indent="-286385">
              <a:lnSpc>
                <a:spcPct val="100000"/>
              </a:lnSpc>
              <a:buFont typeface="Wingdings"/>
              <a:buChar char=""/>
              <a:tabLst>
                <a:tab pos="831850" algn="l"/>
              </a:tabLst>
            </a:pP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USD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1800" dirty="0" smtClean="0">
                <a:solidFill>
                  <a:schemeClr val="tx1"/>
                </a:solidFill>
                <a:latin typeface="Arial"/>
                <a:cs typeface="Arial"/>
              </a:rPr>
              <a:t>? $</a:t>
            </a:r>
          </a:p>
          <a:p>
            <a:pPr marL="831215" lvl="1" indent="-286385">
              <a:lnSpc>
                <a:spcPct val="100000"/>
              </a:lnSpc>
              <a:buFont typeface="Wingdings"/>
              <a:buChar char=""/>
              <a:tabLst>
                <a:tab pos="831850" algn="l"/>
              </a:tabLst>
            </a:pPr>
            <a:r>
              <a:rPr lang="en-US" sz="1800" dirty="0" err="1" smtClean="0">
                <a:solidFill>
                  <a:schemeClr val="tx1"/>
                </a:solidFill>
                <a:latin typeface="Arial"/>
                <a:cs typeface="Arial"/>
              </a:rPr>
              <a:t>Cryoplant</a:t>
            </a:r>
            <a:r>
              <a:rPr lang="en-US" sz="1800" dirty="0" smtClean="0">
                <a:solidFill>
                  <a:schemeClr val="tx1"/>
                </a:solidFill>
                <a:latin typeface="Arial"/>
                <a:cs typeface="Arial"/>
              </a:rPr>
              <a:t> and </a:t>
            </a:r>
            <a:r>
              <a:rPr lang="en-US" sz="1800" dirty="0" err="1" smtClean="0">
                <a:solidFill>
                  <a:schemeClr val="tx1"/>
                </a:solidFill>
                <a:latin typeface="Arial"/>
                <a:cs typeface="Arial"/>
              </a:rPr>
              <a:t>cryo</a:t>
            </a:r>
            <a:r>
              <a:rPr lang="en-US" sz="1800" dirty="0" smtClean="0">
                <a:solidFill>
                  <a:schemeClr val="tx1"/>
                </a:solidFill>
                <a:latin typeface="Arial"/>
                <a:cs typeface="Arial"/>
              </a:rPr>
              <a:t> crew are not required</a:t>
            </a:r>
            <a:endParaRPr sz="18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58" y="3495040"/>
            <a:ext cx="4126642" cy="303030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9173" y="5191"/>
            <a:ext cx="1584176" cy="420626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8798" y="4060519"/>
            <a:ext cx="3825609" cy="277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643359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100000">
              <a:schemeClr val="bg1"/>
            </a:gs>
            <a:gs pos="100000">
              <a:srgbClr val="00397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>
            <a:spLocks noGrp="1"/>
          </p:cNvSpPr>
          <p:nvPr>
            <p:ph type="sldNum" sz="quarter" idx="4294967295"/>
          </p:nvPr>
        </p:nvSpPr>
        <p:spPr>
          <a:xfrm>
            <a:off x="8372729" y="6659971"/>
            <a:ext cx="249554" cy="2038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  <p:sp>
        <p:nvSpPr>
          <p:cNvPr id="6" name="Rectangle 5"/>
          <p:cNvSpPr/>
          <p:nvPr/>
        </p:nvSpPr>
        <p:spPr>
          <a:xfrm>
            <a:off x="1090537" y="6237312"/>
            <a:ext cx="68407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AU" sz="1600" dirty="0">
                <a:solidFill>
                  <a:schemeClr val="tx1"/>
                </a:solidFill>
              </a:rPr>
              <a:t>G. </a:t>
            </a:r>
            <a:r>
              <a:rPr lang="en-AU" sz="1600" dirty="0" err="1">
                <a:solidFill>
                  <a:schemeClr val="tx1"/>
                </a:solidFill>
              </a:rPr>
              <a:t>Ciovati</a:t>
            </a:r>
            <a:r>
              <a:rPr lang="en-AU" sz="1600" dirty="0">
                <a:solidFill>
                  <a:schemeClr val="tx1"/>
                </a:solidFill>
              </a:rPr>
              <a:t> et al Superconductor Science and Technology, Volume 33, Number 7</a:t>
            </a:r>
          </a:p>
        </p:txBody>
      </p:sp>
      <p:sp>
        <p:nvSpPr>
          <p:cNvPr id="9" name="object 2"/>
          <p:cNvSpPr txBox="1">
            <a:spLocks noGrp="1"/>
          </p:cNvSpPr>
          <p:nvPr>
            <p:ph type="title"/>
          </p:nvPr>
        </p:nvSpPr>
        <p:spPr>
          <a:xfrm>
            <a:off x="-1188640" y="291426"/>
            <a:ext cx="9145016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51860">
              <a:lnSpc>
                <a:spcPct val="100000"/>
              </a:lnSpc>
            </a:pPr>
            <a:r>
              <a:rPr lang="en-US" sz="2800" spc="-5" dirty="0" err="1" smtClean="0">
                <a:solidFill>
                  <a:schemeClr val="tx1"/>
                </a:solidFill>
              </a:rPr>
              <a:t>Cryocooler</a:t>
            </a:r>
            <a:r>
              <a:rPr lang="en-US" sz="2800" spc="-5" dirty="0" smtClean="0">
                <a:solidFill>
                  <a:schemeClr val="tx1"/>
                </a:solidFill>
              </a:rPr>
              <a:t> with conductive cooling</a:t>
            </a:r>
            <a:endParaRPr sz="2800" spc="-5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91347" y="1268760"/>
            <a:ext cx="828092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AU" sz="2000" dirty="0" smtClean="0">
                <a:solidFill>
                  <a:schemeClr val="tx1"/>
                </a:solidFill>
              </a:rPr>
              <a:t>Jefferson lab developed multi-metallic </a:t>
            </a:r>
            <a:r>
              <a:rPr lang="en-AU" sz="2000" dirty="0">
                <a:solidFill>
                  <a:schemeClr val="tx1"/>
                </a:solidFill>
              </a:rPr>
              <a:t>1.495 GHz elliptical cavity conductively cooled by a </a:t>
            </a:r>
            <a:r>
              <a:rPr lang="en-AU" sz="2000" dirty="0" err="1">
                <a:solidFill>
                  <a:schemeClr val="tx1"/>
                </a:solidFill>
              </a:rPr>
              <a:t>cryocooler</a:t>
            </a:r>
            <a:r>
              <a:rPr lang="en-AU" sz="2000" dirty="0">
                <a:solidFill>
                  <a:schemeClr val="tx1"/>
                </a:solidFill>
              </a:rPr>
              <a:t>. </a:t>
            </a:r>
            <a:r>
              <a:rPr lang="en-AU" sz="2000" dirty="0" smtClean="0">
                <a:solidFill>
                  <a:schemeClr val="tx1"/>
                </a:solidFill>
              </a:rPr>
              <a:t>(Cu- </a:t>
            </a:r>
            <a:r>
              <a:rPr lang="en-AU" sz="2000" dirty="0" err="1" smtClean="0">
                <a:solidFill>
                  <a:schemeClr val="tx1"/>
                </a:solidFill>
              </a:rPr>
              <a:t>Nb</a:t>
            </a:r>
            <a:r>
              <a:rPr lang="en-AU" sz="2000" dirty="0" smtClean="0">
                <a:solidFill>
                  <a:schemeClr val="tx1"/>
                </a:solidFill>
              </a:rPr>
              <a:t>- Nb</a:t>
            </a:r>
            <a:r>
              <a:rPr lang="en-AU" sz="2000" baseline="-25000" dirty="0" smtClean="0">
                <a:solidFill>
                  <a:schemeClr val="tx1"/>
                </a:solidFill>
              </a:rPr>
              <a:t>3</a:t>
            </a:r>
            <a:r>
              <a:rPr lang="en-AU" sz="2000" dirty="0" smtClean="0">
                <a:solidFill>
                  <a:schemeClr val="tx1"/>
                </a:solidFill>
              </a:rPr>
              <a:t>Sn)</a:t>
            </a:r>
          </a:p>
          <a:p>
            <a:pPr>
              <a:buNone/>
            </a:pPr>
            <a:r>
              <a:rPr lang="en-AU" sz="2000" dirty="0" smtClean="0">
                <a:solidFill>
                  <a:srgbClr val="0000FF"/>
                </a:solidFill>
              </a:rPr>
              <a:t>The </a:t>
            </a:r>
            <a:r>
              <a:rPr lang="en-AU" sz="2000" dirty="0">
                <a:solidFill>
                  <a:srgbClr val="0000FF"/>
                </a:solidFill>
              </a:rPr>
              <a:t>cavity has a 2 </a:t>
            </a:r>
            <a:r>
              <a:rPr lang="en-AU" sz="2000" dirty="0" err="1">
                <a:solidFill>
                  <a:srgbClr val="0000FF"/>
                </a:solidFill>
              </a:rPr>
              <a:t>μm</a:t>
            </a:r>
            <a:r>
              <a:rPr lang="en-AU" sz="2000" dirty="0">
                <a:solidFill>
                  <a:srgbClr val="0000FF"/>
                </a:solidFill>
              </a:rPr>
              <a:t> thick layer of Nb</a:t>
            </a:r>
            <a:r>
              <a:rPr lang="en-AU" sz="2000" baseline="-25000" dirty="0">
                <a:solidFill>
                  <a:srgbClr val="0000FF"/>
                </a:solidFill>
              </a:rPr>
              <a:t>3</a:t>
            </a:r>
            <a:r>
              <a:rPr lang="en-AU" sz="2000" dirty="0">
                <a:solidFill>
                  <a:srgbClr val="0000FF"/>
                </a:solidFill>
              </a:rPr>
              <a:t>Sn on the inner surface, exposed to the </a:t>
            </a:r>
            <a:r>
              <a:rPr lang="en-AU" sz="2000" dirty="0" err="1">
                <a:solidFill>
                  <a:srgbClr val="0000FF"/>
                </a:solidFill>
              </a:rPr>
              <a:t>rf</a:t>
            </a:r>
            <a:r>
              <a:rPr lang="en-AU" sz="2000" dirty="0">
                <a:solidFill>
                  <a:srgbClr val="0000FF"/>
                </a:solidFill>
              </a:rPr>
              <a:t> field, deposited on a 3 mm thick bulk </a:t>
            </a:r>
            <a:r>
              <a:rPr lang="en-AU" sz="2000" dirty="0" err="1">
                <a:solidFill>
                  <a:srgbClr val="0000FF"/>
                </a:solidFill>
              </a:rPr>
              <a:t>Nb</a:t>
            </a:r>
            <a:r>
              <a:rPr lang="en-AU" sz="2000" dirty="0">
                <a:solidFill>
                  <a:srgbClr val="0000FF"/>
                </a:solidFill>
              </a:rPr>
              <a:t> shell and a bulk Cu shell, of thickness &gt; 5 mm deposited on the outer surface by electroplating. </a:t>
            </a:r>
            <a:endParaRPr lang="en-AU" sz="2000" dirty="0" smtClean="0">
              <a:solidFill>
                <a:srgbClr val="0000FF"/>
              </a:solidFill>
            </a:endParaRPr>
          </a:p>
          <a:p>
            <a:pPr>
              <a:buNone/>
            </a:pPr>
            <a:r>
              <a:rPr lang="en-AU" sz="2000" dirty="0" smtClean="0">
                <a:solidFill>
                  <a:schemeClr val="tx1"/>
                </a:solidFill>
              </a:rPr>
              <a:t>A </a:t>
            </a:r>
            <a:r>
              <a:rPr lang="en-AU" sz="2000" dirty="0">
                <a:solidFill>
                  <a:schemeClr val="tx1"/>
                </a:solidFill>
              </a:rPr>
              <a:t>bolt-on Cu plate 1.27 cm thick was used to thermally connect the cavity equator to the second stage of a Gifford-McMahon </a:t>
            </a:r>
            <a:r>
              <a:rPr lang="en-AU" sz="2000" dirty="0" err="1">
                <a:solidFill>
                  <a:schemeClr val="tx1"/>
                </a:solidFill>
              </a:rPr>
              <a:t>cryocooler</a:t>
            </a:r>
            <a:r>
              <a:rPr lang="en-AU" sz="2000" dirty="0">
                <a:solidFill>
                  <a:schemeClr val="tx1"/>
                </a:solidFill>
              </a:rPr>
              <a:t> with a nominal capacity of 2 W at 4.2 K. </a:t>
            </a:r>
            <a:endParaRPr lang="en-AU" sz="20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AU" sz="2000" dirty="0" smtClean="0">
                <a:solidFill>
                  <a:srgbClr val="0000FF"/>
                </a:solidFill>
              </a:rPr>
              <a:t>The </a:t>
            </a:r>
            <a:r>
              <a:rPr lang="en-AU" sz="2000" dirty="0">
                <a:solidFill>
                  <a:srgbClr val="0000FF"/>
                </a:solidFill>
              </a:rPr>
              <a:t>cavity was tested initially in liquid helium at 4.3 K and reached a peak surface magnetic field of 36 </a:t>
            </a:r>
            <a:r>
              <a:rPr lang="en-AU" sz="2000" dirty="0" err="1">
                <a:solidFill>
                  <a:srgbClr val="0000FF"/>
                </a:solidFill>
              </a:rPr>
              <a:t>mT</a:t>
            </a:r>
            <a:r>
              <a:rPr lang="en-AU" sz="2000" dirty="0">
                <a:solidFill>
                  <a:srgbClr val="0000FF"/>
                </a:solidFill>
              </a:rPr>
              <a:t> with a quality factor of 2 x10</a:t>
            </a:r>
            <a:r>
              <a:rPr lang="en-AU" sz="2000" baseline="30000" dirty="0">
                <a:solidFill>
                  <a:srgbClr val="0000FF"/>
                </a:solidFill>
              </a:rPr>
              <a:t>9</a:t>
            </a:r>
            <a:r>
              <a:rPr lang="en-AU" sz="2000" dirty="0">
                <a:solidFill>
                  <a:srgbClr val="0000FF"/>
                </a:solidFill>
              </a:rPr>
              <a:t>. </a:t>
            </a:r>
            <a:endParaRPr lang="en-AU" sz="2000" dirty="0" smtClean="0">
              <a:solidFill>
                <a:srgbClr val="0000FF"/>
              </a:solidFill>
            </a:endParaRPr>
          </a:p>
          <a:p>
            <a:pPr>
              <a:buNone/>
            </a:pPr>
            <a:r>
              <a:rPr lang="en-AU" sz="2000" dirty="0" smtClean="0">
                <a:solidFill>
                  <a:schemeClr val="tx1"/>
                </a:solidFill>
              </a:rPr>
              <a:t>The </a:t>
            </a:r>
            <a:r>
              <a:rPr lang="en-AU" sz="2000" dirty="0">
                <a:solidFill>
                  <a:schemeClr val="tx1"/>
                </a:solidFill>
              </a:rPr>
              <a:t>cavity cooled by the </a:t>
            </a:r>
            <a:r>
              <a:rPr lang="en-AU" sz="2000" dirty="0" err="1">
                <a:solidFill>
                  <a:schemeClr val="tx1"/>
                </a:solidFill>
              </a:rPr>
              <a:t>crycooler</a:t>
            </a:r>
            <a:r>
              <a:rPr lang="en-AU" sz="2000" dirty="0">
                <a:solidFill>
                  <a:schemeClr val="tx1"/>
                </a:solidFill>
              </a:rPr>
              <a:t> achieved a peak surface magnetic field of 29 </a:t>
            </a:r>
            <a:r>
              <a:rPr lang="en-AU" sz="2000" dirty="0" err="1">
                <a:solidFill>
                  <a:schemeClr val="tx1"/>
                </a:solidFill>
              </a:rPr>
              <a:t>mT</a:t>
            </a:r>
            <a:r>
              <a:rPr lang="en-AU" sz="2000" dirty="0">
                <a:solidFill>
                  <a:schemeClr val="tx1"/>
                </a:solidFill>
              </a:rPr>
              <a:t>, equivalent to an accelerating gradient of 6.5 MV/m, and it was able to operate in continuous-wave with as high as 5 W dissipation.</a:t>
            </a:r>
          </a:p>
        </p:txBody>
      </p:sp>
    </p:spTree>
    <p:extLst>
      <p:ext uri="{BB962C8B-B14F-4D97-AF65-F5344CB8AC3E}">
        <p14:creationId xmlns:p14="http://schemas.microsoft.com/office/powerpoint/2010/main" val="196729956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100000">
              <a:schemeClr val="bg1"/>
            </a:gs>
            <a:gs pos="100000">
              <a:srgbClr val="00397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>
            <a:spLocks noGrp="1"/>
          </p:cNvSpPr>
          <p:nvPr>
            <p:ph type="sldNum" sz="quarter" idx="4294967295"/>
          </p:nvPr>
        </p:nvSpPr>
        <p:spPr>
          <a:xfrm>
            <a:off x="8372729" y="6659971"/>
            <a:ext cx="249554" cy="2038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18</a:t>
            </a:fld>
            <a:endParaRPr dirty="0"/>
          </a:p>
        </p:txBody>
      </p:sp>
      <p:sp>
        <p:nvSpPr>
          <p:cNvPr id="6" name="Rectangle 5"/>
          <p:cNvSpPr/>
          <p:nvPr/>
        </p:nvSpPr>
        <p:spPr>
          <a:xfrm>
            <a:off x="1115616" y="6321417"/>
            <a:ext cx="68407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AU" sz="1600" dirty="0">
                <a:solidFill>
                  <a:schemeClr val="tx1"/>
                </a:solidFill>
              </a:rPr>
              <a:t>G. </a:t>
            </a:r>
            <a:r>
              <a:rPr lang="en-AU" sz="1600" dirty="0" err="1">
                <a:solidFill>
                  <a:schemeClr val="tx1"/>
                </a:solidFill>
              </a:rPr>
              <a:t>Ciovati</a:t>
            </a:r>
            <a:r>
              <a:rPr lang="en-AU" sz="1600" dirty="0">
                <a:solidFill>
                  <a:schemeClr val="tx1"/>
                </a:solidFill>
              </a:rPr>
              <a:t> et al Superconductor Science and Technology, Volume 33, Number 7</a:t>
            </a:r>
          </a:p>
        </p:txBody>
      </p:sp>
      <p:sp>
        <p:nvSpPr>
          <p:cNvPr id="9" name="object 2"/>
          <p:cNvSpPr txBox="1">
            <a:spLocks noGrp="1"/>
          </p:cNvSpPr>
          <p:nvPr>
            <p:ph type="title"/>
          </p:nvPr>
        </p:nvSpPr>
        <p:spPr>
          <a:xfrm>
            <a:off x="-1188640" y="291426"/>
            <a:ext cx="9145016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51860">
              <a:lnSpc>
                <a:spcPct val="100000"/>
              </a:lnSpc>
            </a:pPr>
            <a:r>
              <a:rPr lang="en-US" sz="2800" spc="-5" dirty="0" smtClean="0">
                <a:solidFill>
                  <a:schemeClr val="tx1"/>
                </a:solidFill>
              </a:rPr>
              <a:t>Jefferson single cell cavity</a:t>
            </a:r>
            <a:endParaRPr sz="2800" spc="-5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696" y="1052736"/>
            <a:ext cx="5075915" cy="31683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83568" y="4149080"/>
            <a:ext cx="813690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AU" sz="1800" dirty="0">
                <a:solidFill>
                  <a:schemeClr val="tx1"/>
                </a:solidFill>
              </a:rPr>
              <a:t>Nb</a:t>
            </a:r>
            <a:r>
              <a:rPr lang="en-AU" sz="1800" baseline="-25000" dirty="0">
                <a:solidFill>
                  <a:schemeClr val="tx1"/>
                </a:solidFill>
              </a:rPr>
              <a:t>3</a:t>
            </a:r>
            <a:r>
              <a:rPr lang="en-AU" sz="1800" dirty="0">
                <a:solidFill>
                  <a:schemeClr val="tx1"/>
                </a:solidFill>
              </a:rPr>
              <a:t>Sn, Tc ~ 18 K as compare to 9K for pure Nb. </a:t>
            </a:r>
            <a:r>
              <a:rPr lang="en-AU" sz="1800" dirty="0" err="1">
                <a:solidFill>
                  <a:schemeClr val="tx1"/>
                </a:solidFill>
              </a:rPr>
              <a:t>Nb</a:t>
            </a:r>
            <a:r>
              <a:rPr lang="en-AU" sz="1800" dirty="0">
                <a:solidFill>
                  <a:schemeClr val="tx1"/>
                </a:solidFill>
              </a:rPr>
              <a:t>/Cu bi-metallic samples were produced by electro- plating Cu directly onto a </a:t>
            </a:r>
            <a:r>
              <a:rPr lang="en-AU" sz="1800" dirty="0" err="1">
                <a:solidFill>
                  <a:schemeClr val="tx1"/>
                </a:solidFill>
              </a:rPr>
              <a:t>Nb</a:t>
            </a:r>
            <a:r>
              <a:rPr lang="en-AU" sz="1800" dirty="0">
                <a:solidFill>
                  <a:schemeClr val="tx1"/>
                </a:solidFill>
              </a:rPr>
              <a:t> and thermal conductivity measurements showed that values of ~ 1 kW/(m x K) could be achieved at 4.3 K, compared to ~75 W/(m x K) obtained on </a:t>
            </a:r>
            <a:r>
              <a:rPr lang="en-AU" sz="1800" dirty="0" err="1">
                <a:solidFill>
                  <a:schemeClr val="tx1"/>
                </a:solidFill>
              </a:rPr>
              <a:t>Nb</a:t>
            </a:r>
            <a:r>
              <a:rPr lang="en-AU" sz="1800" dirty="0">
                <a:solidFill>
                  <a:schemeClr val="tx1"/>
                </a:solidFill>
              </a:rPr>
              <a:t> only. A copper layer ~76 </a:t>
            </a:r>
            <a:r>
              <a:rPr lang="en-AU" sz="1800" dirty="0" err="1">
                <a:solidFill>
                  <a:schemeClr val="tx1"/>
                </a:solidFill>
              </a:rPr>
              <a:t>μm</a:t>
            </a:r>
            <a:r>
              <a:rPr lang="en-AU" sz="1800" dirty="0">
                <a:solidFill>
                  <a:schemeClr val="tx1"/>
                </a:solidFill>
              </a:rPr>
              <a:t> thick was deposited on the cavity outer surface by cold-spray. Copper powder of 99.9 % purity and ~40 </a:t>
            </a:r>
            <a:r>
              <a:rPr lang="en-AU" sz="1800" dirty="0" err="1">
                <a:solidFill>
                  <a:schemeClr val="tx1"/>
                </a:solidFill>
              </a:rPr>
              <a:t>μm</a:t>
            </a:r>
            <a:r>
              <a:rPr lang="en-AU" sz="1800" dirty="0">
                <a:solidFill>
                  <a:schemeClr val="tx1"/>
                </a:solidFill>
              </a:rPr>
              <a:t> size was used along with He as gas carrier. Oxygen-free copper was then electroplated onto the cold-sprayed layer.</a:t>
            </a:r>
          </a:p>
        </p:txBody>
      </p:sp>
    </p:spTree>
    <p:extLst>
      <p:ext uri="{BB962C8B-B14F-4D97-AF65-F5344CB8AC3E}">
        <p14:creationId xmlns:p14="http://schemas.microsoft.com/office/powerpoint/2010/main" val="3013928528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100000">
              <a:schemeClr val="bg1"/>
            </a:gs>
            <a:gs pos="100000">
              <a:srgbClr val="00397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>
            <a:spLocks noGrp="1"/>
          </p:cNvSpPr>
          <p:nvPr>
            <p:ph type="sldNum" sz="quarter" idx="4294967295"/>
          </p:nvPr>
        </p:nvSpPr>
        <p:spPr>
          <a:xfrm>
            <a:off x="8372729" y="6659971"/>
            <a:ext cx="249554" cy="2038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19</a:t>
            </a:fld>
            <a:endParaRPr dirty="0"/>
          </a:p>
        </p:txBody>
      </p:sp>
      <p:sp>
        <p:nvSpPr>
          <p:cNvPr id="6" name="Rectangle 5"/>
          <p:cNvSpPr/>
          <p:nvPr/>
        </p:nvSpPr>
        <p:spPr>
          <a:xfrm>
            <a:off x="1115616" y="6321417"/>
            <a:ext cx="68407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AU" sz="1600" dirty="0">
                <a:solidFill>
                  <a:schemeClr val="tx1"/>
                </a:solidFill>
              </a:rPr>
              <a:t>G. </a:t>
            </a:r>
            <a:r>
              <a:rPr lang="en-AU" sz="1600" dirty="0" err="1">
                <a:solidFill>
                  <a:schemeClr val="tx1"/>
                </a:solidFill>
              </a:rPr>
              <a:t>Ciovati</a:t>
            </a:r>
            <a:r>
              <a:rPr lang="en-AU" sz="1600" dirty="0">
                <a:solidFill>
                  <a:schemeClr val="tx1"/>
                </a:solidFill>
              </a:rPr>
              <a:t> et al Superconductor Science and Technology, Volume 33, Number 7</a:t>
            </a:r>
          </a:p>
        </p:txBody>
      </p:sp>
      <p:sp>
        <p:nvSpPr>
          <p:cNvPr id="9" name="object 2"/>
          <p:cNvSpPr txBox="1">
            <a:spLocks noGrp="1"/>
          </p:cNvSpPr>
          <p:nvPr>
            <p:ph type="title"/>
          </p:nvPr>
        </p:nvSpPr>
        <p:spPr>
          <a:xfrm>
            <a:off x="755576" y="203872"/>
            <a:ext cx="5112568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51860">
              <a:lnSpc>
                <a:spcPct val="100000"/>
              </a:lnSpc>
            </a:pPr>
            <a:r>
              <a:rPr lang="en-US" sz="2800" spc="-5" dirty="0" smtClean="0">
                <a:solidFill>
                  <a:schemeClr val="tx1"/>
                </a:solidFill>
              </a:rPr>
              <a:t>Q- test</a:t>
            </a:r>
            <a:endParaRPr sz="2800" spc="-5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08720"/>
            <a:ext cx="5400600" cy="531409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536475" y="765545"/>
            <a:ext cx="308580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AU" sz="2000" dirty="0">
                <a:solidFill>
                  <a:schemeClr val="tx1"/>
                </a:solidFill>
              </a:rPr>
              <a:t>Q drop may be caused by contamination of the Nb3Sn film by the plating solution. Another possibility is related to strain of the Nb</a:t>
            </a:r>
            <a:r>
              <a:rPr lang="en-AU" sz="2000" baseline="-25000" dirty="0">
                <a:solidFill>
                  <a:schemeClr val="tx1"/>
                </a:solidFill>
              </a:rPr>
              <a:t>3</a:t>
            </a:r>
            <a:r>
              <a:rPr lang="en-AU" sz="2000" dirty="0">
                <a:solidFill>
                  <a:schemeClr val="tx1"/>
                </a:solidFill>
              </a:rPr>
              <a:t>Sn film given by the differential thermal expansion coefficient between the Cu layer and the </a:t>
            </a:r>
            <a:r>
              <a:rPr lang="en-AU" sz="2000" dirty="0" err="1">
                <a:solidFill>
                  <a:schemeClr val="tx1"/>
                </a:solidFill>
              </a:rPr>
              <a:t>Nb</a:t>
            </a:r>
            <a:r>
              <a:rPr lang="en-AU" sz="2000" dirty="0">
                <a:solidFill>
                  <a:schemeClr val="tx1"/>
                </a:solidFill>
              </a:rPr>
              <a:t> layer.</a:t>
            </a:r>
          </a:p>
        </p:txBody>
      </p:sp>
      <p:sp>
        <p:nvSpPr>
          <p:cNvPr id="7" name="Rectangle 6"/>
          <p:cNvSpPr/>
          <p:nvPr/>
        </p:nvSpPr>
        <p:spPr>
          <a:xfrm>
            <a:off x="5556271" y="3835869"/>
            <a:ext cx="3114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AU" sz="2000" dirty="0">
                <a:solidFill>
                  <a:schemeClr val="tx1"/>
                </a:solidFill>
              </a:rPr>
              <a:t>29 </a:t>
            </a:r>
            <a:r>
              <a:rPr lang="en-AU" sz="2000" dirty="0" err="1">
                <a:solidFill>
                  <a:schemeClr val="tx1"/>
                </a:solidFill>
              </a:rPr>
              <a:t>mT</a:t>
            </a:r>
            <a:r>
              <a:rPr lang="en-AU" sz="2000" dirty="0">
                <a:solidFill>
                  <a:schemeClr val="tx1"/>
                </a:solidFill>
              </a:rPr>
              <a:t> peak surface magnetic field at 5 W of power dissipation results in </a:t>
            </a:r>
            <a:r>
              <a:rPr lang="en-AU" sz="2000" dirty="0" err="1">
                <a:solidFill>
                  <a:schemeClr val="tx1"/>
                </a:solidFill>
              </a:rPr>
              <a:t>E</a:t>
            </a:r>
            <a:r>
              <a:rPr lang="en-AU" sz="2000" baseline="-25000" dirty="0" err="1">
                <a:solidFill>
                  <a:schemeClr val="tx1"/>
                </a:solidFill>
              </a:rPr>
              <a:t>acc</a:t>
            </a:r>
            <a:r>
              <a:rPr lang="en-AU" sz="2000" dirty="0">
                <a:solidFill>
                  <a:schemeClr val="tx1"/>
                </a:solidFill>
              </a:rPr>
              <a:t>= 6.5 MV/m and ~2 MV accelerating voltage since </a:t>
            </a:r>
            <a:r>
              <a:rPr lang="en-AU" sz="2000" dirty="0" err="1">
                <a:solidFill>
                  <a:schemeClr val="tx1"/>
                </a:solidFill>
              </a:rPr>
              <a:t>L</a:t>
            </a:r>
            <a:r>
              <a:rPr lang="en-AU" sz="2000" baseline="-25000" dirty="0" err="1">
                <a:solidFill>
                  <a:schemeClr val="tx1"/>
                </a:solidFill>
              </a:rPr>
              <a:t>acc</a:t>
            </a:r>
            <a:r>
              <a:rPr lang="en-AU" sz="2000" dirty="0">
                <a:solidFill>
                  <a:schemeClr val="tx1"/>
                </a:solidFill>
              </a:rPr>
              <a:t>= </a:t>
            </a:r>
            <a:r>
              <a:rPr lang="en-AU" sz="2000" dirty="0" smtClean="0">
                <a:solidFill>
                  <a:schemeClr val="tx1"/>
                </a:solidFill>
              </a:rPr>
              <a:t>0.318 </a:t>
            </a:r>
            <a:r>
              <a:rPr lang="en-AU" sz="2000" dirty="0">
                <a:solidFill>
                  <a:schemeClr val="tx1"/>
                </a:solidFill>
              </a:rPr>
              <a:t>m.</a:t>
            </a:r>
          </a:p>
        </p:txBody>
      </p:sp>
    </p:spTree>
    <p:extLst>
      <p:ext uri="{BB962C8B-B14F-4D97-AF65-F5344CB8AC3E}">
        <p14:creationId xmlns:p14="http://schemas.microsoft.com/office/powerpoint/2010/main" val="95729774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098" descr="Z:\Linac\Engineering_Award\PRESENTATION_PPT\LINAC 3d 2005 LABEL_RE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52400"/>
            <a:ext cx="6934200" cy="644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 Box 4099"/>
          <p:cNvSpPr txBox="1">
            <a:spLocks noChangeArrowheads="1"/>
          </p:cNvSpPr>
          <p:nvPr/>
        </p:nvSpPr>
        <p:spPr bwMode="auto">
          <a:xfrm>
            <a:off x="4937125" y="2676525"/>
            <a:ext cx="13525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AU" altLang="en-US" sz="1400">
                <a:solidFill>
                  <a:srgbClr val="009900"/>
                </a:solidFill>
              </a:rPr>
              <a:t>22 tonnes of SF6</a:t>
            </a: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100000">
              <a:schemeClr val="bg1"/>
            </a:gs>
            <a:gs pos="100000">
              <a:srgbClr val="00397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>
            <a:spLocks noGrp="1"/>
          </p:cNvSpPr>
          <p:nvPr>
            <p:ph type="sldNum" sz="quarter" idx="4294967295"/>
          </p:nvPr>
        </p:nvSpPr>
        <p:spPr>
          <a:xfrm>
            <a:off x="8372729" y="6659971"/>
            <a:ext cx="249554" cy="2038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20</a:t>
            </a:fld>
            <a:endParaRPr dirty="0"/>
          </a:p>
        </p:txBody>
      </p:sp>
      <p:sp>
        <p:nvSpPr>
          <p:cNvPr id="6" name="Rectangle 5"/>
          <p:cNvSpPr/>
          <p:nvPr/>
        </p:nvSpPr>
        <p:spPr>
          <a:xfrm>
            <a:off x="1115616" y="6321417"/>
            <a:ext cx="68407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1600" dirty="0">
                <a:solidFill>
                  <a:schemeClr val="tx1"/>
                </a:solidFill>
              </a:rPr>
              <a:t>R C </a:t>
            </a:r>
            <a:r>
              <a:rPr lang="fr-FR" sz="1600" dirty="0" err="1">
                <a:solidFill>
                  <a:schemeClr val="tx1"/>
                </a:solidFill>
              </a:rPr>
              <a:t>Dhuley</a:t>
            </a:r>
            <a:r>
              <a:rPr lang="fr-FR" sz="1600" dirty="0">
                <a:solidFill>
                  <a:schemeClr val="tx1"/>
                </a:solidFill>
              </a:rPr>
              <a:t> et al 2020 </a:t>
            </a:r>
            <a:r>
              <a:rPr lang="fr-FR" sz="1600" dirty="0" err="1">
                <a:solidFill>
                  <a:schemeClr val="tx1"/>
                </a:solidFill>
              </a:rPr>
              <a:t>Supercond</a:t>
            </a:r>
            <a:r>
              <a:rPr lang="fr-FR" sz="1600" dirty="0">
                <a:solidFill>
                  <a:schemeClr val="tx1"/>
                </a:solidFill>
              </a:rPr>
              <a:t>. </a:t>
            </a:r>
            <a:r>
              <a:rPr lang="fr-FR" sz="1600" dirty="0" err="1">
                <a:solidFill>
                  <a:schemeClr val="tx1"/>
                </a:solidFill>
              </a:rPr>
              <a:t>Sci</a:t>
            </a:r>
            <a:r>
              <a:rPr lang="fr-FR" sz="1600" dirty="0">
                <a:solidFill>
                  <a:schemeClr val="tx1"/>
                </a:solidFill>
              </a:rPr>
              <a:t>. </a:t>
            </a:r>
            <a:r>
              <a:rPr lang="fr-FR" sz="1600" dirty="0" err="1">
                <a:solidFill>
                  <a:schemeClr val="tx1"/>
                </a:solidFill>
              </a:rPr>
              <a:t>Technol</a:t>
            </a:r>
            <a:r>
              <a:rPr lang="fr-FR" sz="1600" dirty="0">
                <a:solidFill>
                  <a:schemeClr val="tx1"/>
                </a:solidFill>
              </a:rPr>
              <a:t>. 33 06LT01</a:t>
            </a:r>
            <a:endParaRPr lang="en-AU" sz="1600" dirty="0">
              <a:solidFill>
                <a:schemeClr val="tx1"/>
              </a:solidFill>
            </a:endParaRPr>
          </a:p>
        </p:txBody>
      </p:sp>
      <p:sp>
        <p:nvSpPr>
          <p:cNvPr id="9" name="object 2"/>
          <p:cNvSpPr txBox="1">
            <a:spLocks noGrp="1"/>
          </p:cNvSpPr>
          <p:nvPr>
            <p:ph type="title"/>
          </p:nvPr>
        </p:nvSpPr>
        <p:spPr>
          <a:xfrm>
            <a:off x="-900608" y="204555"/>
            <a:ext cx="8064896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51860">
              <a:lnSpc>
                <a:spcPct val="100000"/>
              </a:lnSpc>
            </a:pPr>
            <a:r>
              <a:rPr lang="en-US" sz="2800" spc="-5" dirty="0" smtClean="0">
                <a:solidFill>
                  <a:schemeClr val="tx1"/>
                </a:solidFill>
              </a:rPr>
              <a:t>Conduction cooling at </a:t>
            </a:r>
            <a:r>
              <a:rPr lang="en-US" sz="2800" spc="-5" dirty="0" err="1" smtClean="0">
                <a:solidFill>
                  <a:schemeClr val="tx1"/>
                </a:solidFill>
              </a:rPr>
              <a:t>Fermilab</a:t>
            </a:r>
            <a:endParaRPr sz="2800" spc="-5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3728" y="764704"/>
            <a:ext cx="5472608" cy="405513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87946" y="4908909"/>
            <a:ext cx="770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AU" sz="1800" dirty="0">
                <a:solidFill>
                  <a:schemeClr val="tx1"/>
                </a:solidFill>
              </a:rPr>
              <a:t>650 MHz Nb</a:t>
            </a:r>
            <a:r>
              <a:rPr lang="en-AU" sz="1800" baseline="-25000" dirty="0">
                <a:solidFill>
                  <a:schemeClr val="tx1"/>
                </a:solidFill>
              </a:rPr>
              <a:t>3</a:t>
            </a:r>
            <a:r>
              <a:rPr lang="en-AU" sz="1800" dirty="0">
                <a:solidFill>
                  <a:schemeClr val="tx1"/>
                </a:solidFill>
              </a:rPr>
              <a:t>Sn cavity coupled using high purity </a:t>
            </a:r>
            <a:r>
              <a:rPr lang="en-AU" sz="1800" dirty="0" err="1">
                <a:solidFill>
                  <a:schemeClr val="tx1"/>
                </a:solidFill>
              </a:rPr>
              <a:t>aluminum</a:t>
            </a:r>
            <a:r>
              <a:rPr lang="en-AU" sz="1800" dirty="0">
                <a:solidFill>
                  <a:schemeClr val="tx1"/>
                </a:solidFill>
              </a:rPr>
              <a:t> thermal links to a 4 K pulse tube </a:t>
            </a:r>
            <a:r>
              <a:rPr lang="en-AU" sz="1800" dirty="0" err="1">
                <a:solidFill>
                  <a:schemeClr val="tx1"/>
                </a:solidFill>
              </a:rPr>
              <a:t>cryocooler</a:t>
            </a:r>
            <a:r>
              <a:rPr lang="en-AU" sz="1800" dirty="0">
                <a:solidFill>
                  <a:schemeClr val="tx1"/>
                </a:solidFill>
              </a:rPr>
              <a:t> generated accelerating gradients up to 6.6 MV/m at 100% duty cycle. </a:t>
            </a:r>
            <a:r>
              <a:rPr lang="en-AU" sz="1800" dirty="0" err="1">
                <a:solidFill>
                  <a:schemeClr val="tx1"/>
                </a:solidFill>
              </a:rPr>
              <a:t>Cryomech</a:t>
            </a:r>
            <a:r>
              <a:rPr lang="en-AU" sz="1800" dirty="0">
                <a:solidFill>
                  <a:schemeClr val="tx1"/>
                </a:solidFill>
              </a:rPr>
              <a:t> PT420 two-stage pulse tube </a:t>
            </a:r>
            <a:r>
              <a:rPr lang="en-AU" sz="1800" dirty="0" err="1">
                <a:solidFill>
                  <a:schemeClr val="tx1"/>
                </a:solidFill>
              </a:rPr>
              <a:t>cryocooler</a:t>
            </a:r>
            <a:r>
              <a:rPr lang="en-AU" sz="1800" dirty="0">
                <a:solidFill>
                  <a:schemeClr val="tx1"/>
                </a:solidFill>
              </a:rPr>
              <a:t> (rated to provide cooling of 2 W @ 4.2 K with 55 W @ 45 K).</a:t>
            </a:r>
          </a:p>
        </p:txBody>
      </p:sp>
    </p:spTree>
    <p:extLst>
      <p:ext uri="{BB962C8B-B14F-4D97-AF65-F5344CB8AC3E}">
        <p14:creationId xmlns:p14="http://schemas.microsoft.com/office/powerpoint/2010/main" val="3311457622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100000">
              <a:schemeClr val="bg1"/>
            </a:gs>
            <a:gs pos="100000">
              <a:srgbClr val="00397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>
            <a:spLocks noGrp="1"/>
          </p:cNvSpPr>
          <p:nvPr>
            <p:ph type="sldNum" sz="quarter" idx="4294967295"/>
          </p:nvPr>
        </p:nvSpPr>
        <p:spPr>
          <a:xfrm>
            <a:off x="8372729" y="6659971"/>
            <a:ext cx="249554" cy="2038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21</a:t>
            </a:fld>
            <a:endParaRPr dirty="0"/>
          </a:p>
        </p:txBody>
      </p:sp>
      <p:sp>
        <p:nvSpPr>
          <p:cNvPr id="6" name="Rectangle 5"/>
          <p:cNvSpPr/>
          <p:nvPr/>
        </p:nvSpPr>
        <p:spPr>
          <a:xfrm>
            <a:off x="1115616" y="6321417"/>
            <a:ext cx="68407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1600" dirty="0">
                <a:solidFill>
                  <a:schemeClr val="tx1"/>
                </a:solidFill>
              </a:rPr>
              <a:t>R C </a:t>
            </a:r>
            <a:r>
              <a:rPr lang="fr-FR" sz="1600" dirty="0" err="1">
                <a:solidFill>
                  <a:schemeClr val="tx1"/>
                </a:solidFill>
              </a:rPr>
              <a:t>Dhuley</a:t>
            </a:r>
            <a:r>
              <a:rPr lang="fr-FR" sz="1600" dirty="0">
                <a:solidFill>
                  <a:schemeClr val="tx1"/>
                </a:solidFill>
              </a:rPr>
              <a:t> et al 2020 </a:t>
            </a:r>
            <a:r>
              <a:rPr lang="fr-FR" sz="1600" dirty="0" err="1">
                <a:solidFill>
                  <a:schemeClr val="tx1"/>
                </a:solidFill>
              </a:rPr>
              <a:t>Supercond</a:t>
            </a:r>
            <a:r>
              <a:rPr lang="fr-FR" sz="1600" dirty="0">
                <a:solidFill>
                  <a:schemeClr val="tx1"/>
                </a:solidFill>
              </a:rPr>
              <a:t>. </a:t>
            </a:r>
            <a:r>
              <a:rPr lang="fr-FR" sz="1600" dirty="0" err="1">
                <a:solidFill>
                  <a:schemeClr val="tx1"/>
                </a:solidFill>
              </a:rPr>
              <a:t>Sci</a:t>
            </a:r>
            <a:r>
              <a:rPr lang="fr-FR" sz="1600" dirty="0">
                <a:solidFill>
                  <a:schemeClr val="tx1"/>
                </a:solidFill>
              </a:rPr>
              <a:t>. </a:t>
            </a:r>
            <a:r>
              <a:rPr lang="fr-FR" sz="1600" dirty="0" err="1">
                <a:solidFill>
                  <a:schemeClr val="tx1"/>
                </a:solidFill>
              </a:rPr>
              <a:t>Technol</a:t>
            </a:r>
            <a:r>
              <a:rPr lang="fr-FR" sz="1600" dirty="0">
                <a:solidFill>
                  <a:schemeClr val="tx1"/>
                </a:solidFill>
              </a:rPr>
              <a:t>. 33 06LT01</a:t>
            </a:r>
            <a:endParaRPr lang="en-AU" sz="1600" dirty="0">
              <a:solidFill>
                <a:schemeClr val="tx1"/>
              </a:solidFill>
            </a:endParaRPr>
          </a:p>
        </p:txBody>
      </p:sp>
      <p:sp>
        <p:nvSpPr>
          <p:cNvPr id="9" name="object 2"/>
          <p:cNvSpPr txBox="1">
            <a:spLocks noGrp="1"/>
          </p:cNvSpPr>
          <p:nvPr>
            <p:ph type="title"/>
          </p:nvPr>
        </p:nvSpPr>
        <p:spPr>
          <a:xfrm>
            <a:off x="-828600" y="476672"/>
            <a:ext cx="8064896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51860">
              <a:lnSpc>
                <a:spcPct val="100000"/>
              </a:lnSpc>
            </a:pPr>
            <a:r>
              <a:rPr lang="en-US" sz="2800" spc="-5" dirty="0" smtClean="0">
                <a:solidFill>
                  <a:schemeClr val="tx1"/>
                </a:solidFill>
              </a:rPr>
              <a:t>Single cell cavity at </a:t>
            </a:r>
            <a:r>
              <a:rPr lang="en-US" sz="2800" spc="-5" dirty="0" err="1" smtClean="0">
                <a:solidFill>
                  <a:schemeClr val="tx1"/>
                </a:solidFill>
              </a:rPr>
              <a:t>Fermilab</a:t>
            </a:r>
            <a:endParaRPr sz="2800" spc="-5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99921" y="1412776"/>
            <a:ext cx="685645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AU" sz="2000" dirty="0">
                <a:solidFill>
                  <a:schemeClr val="tx1"/>
                </a:solidFill>
              </a:rPr>
              <a:t>650 MHz niobium cavity (RRR&gt;300) for conduction-cooling: niobium rings electron-beam welded to the cavity near its equator (left) and a 5 N </a:t>
            </a:r>
            <a:r>
              <a:rPr lang="en-AU" sz="2000" dirty="0" err="1">
                <a:solidFill>
                  <a:schemeClr val="tx1"/>
                </a:solidFill>
              </a:rPr>
              <a:t>aluminum</a:t>
            </a:r>
            <a:r>
              <a:rPr lang="en-AU" sz="2000" dirty="0">
                <a:solidFill>
                  <a:schemeClr val="tx1"/>
                </a:solidFill>
              </a:rPr>
              <a:t> (purity &gt;99.999%) thermal link connecting the cavity to the 4 K stage of a </a:t>
            </a:r>
            <a:r>
              <a:rPr lang="en-AU" sz="2000" dirty="0" err="1">
                <a:solidFill>
                  <a:schemeClr val="tx1"/>
                </a:solidFill>
              </a:rPr>
              <a:t>cryocooler</a:t>
            </a:r>
            <a:r>
              <a:rPr lang="en-AU" sz="2000" dirty="0">
                <a:solidFill>
                  <a:schemeClr val="tx1"/>
                </a:solidFill>
              </a:rPr>
              <a:t> (right</a:t>
            </a:r>
            <a:r>
              <a:rPr lang="en-AU" sz="2000" dirty="0" smtClean="0">
                <a:solidFill>
                  <a:schemeClr val="tx1"/>
                </a:solidFill>
              </a:rPr>
              <a:t>).</a:t>
            </a:r>
          </a:p>
          <a:p>
            <a:pPr>
              <a:buNone/>
            </a:pPr>
            <a:r>
              <a:rPr lang="en-AU" sz="2000" dirty="0" smtClean="0">
                <a:solidFill>
                  <a:schemeClr val="tx1"/>
                </a:solidFill>
              </a:rPr>
              <a:t> </a:t>
            </a:r>
          </a:p>
          <a:p>
            <a:pPr>
              <a:buNone/>
            </a:pPr>
            <a:r>
              <a:rPr lang="en-AU" sz="2000" dirty="0" smtClean="0">
                <a:solidFill>
                  <a:srgbClr val="0000FF"/>
                </a:solidFill>
              </a:rPr>
              <a:t>The </a:t>
            </a:r>
            <a:r>
              <a:rPr lang="en-AU" sz="2000" dirty="0">
                <a:solidFill>
                  <a:srgbClr val="0000FF"/>
                </a:solidFill>
              </a:rPr>
              <a:t>bolting procedure involves interposing a 4 mil thick foil of indium between the niobium and </a:t>
            </a:r>
            <a:r>
              <a:rPr lang="en-AU" sz="2000" dirty="0" err="1">
                <a:solidFill>
                  <a:srgbClr val="0000FF"/>
                </a:solidFill>
              </a:rPr>
              <a:t>aluminum</a:t>
            </a:r>
            <a:r>
              <a:rPr lang="en-AU" sz="2000" dirty="0">
                <a:solidFill>
                  <a:srgbClr val="0000FF"/>
                </a:solidFill>
              </a:rPr>
              <a:t> plates and pressing the contact with 2 </a:t>
            </a:r>
            <a:r>
              <a:rPr lang="en-AU" sz="2000" dirty="0" err="1">
                <a:solidFill>
                  <a:srgbClr val="0000FF"/>
                </a:solidFill>
              </a:rPr>
              <a:t>kN</a:t>
            </a:r>
            <a:r>
              <a:rPr lang="en-AU" sz="2000" dirty="0">
                <a:solidFill>
                  <a:srgbClr val="0000FF"/>
                </a:solidFill>
              </a:rPr>
              <a:t> force applied by a silicon bronze screw, a brass nut, and stainless steel Belleville disc springs</a:t>
            </a:r>
            <a:r>
              <a:rPr lang="en-AU" sz="2000" dirty="0" smtClean="0">
                <a:solidFill>
                  <a:srgbClr val="0000FF"/>
                </a:solidFill>
              </a:rPr>
              <a:t>.</a:t>
            </a:r>
          </a:p>
          <a:p>
            <a:pPr>
              <a:buNone/>
            </a:pPr>
            <a:endParaRPr lang="en-AU" sz="20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AU" sz="2000" dirty="0" smtClean="0">
                <a:solidFill>
                  <a:schemeClr val="tx1"/>
                </a:solidFill>
              </a:rPr>
              <a:t>The </a:t>
            </a:r>
            <a:r>
              <a:rPr lang="en-AU" sz="2000" dirty="0">
                <a:solidFill>
                  <a:schemeClr val="tx1"/>
                </a:solidFill>
              </a:rPr>
              <a:t>cavity was coated internally with a ~2 </a:t>
            </a:r>
            <a:r>
              <a:rPr lang="en-AU" sz="2000" dirty="0" err="1">
                <a:solidFill>
                  <a:schemeClr val="tx1"/>
                </a:solidFill>
              </a:rPr>
              <a:t>μm</a:t>
            </a:r>
            <a:r>
              <a:rPr lang="en-AU" sz="2000" dirty="0">
                <a:solidFill>
                  <a:schemeClr val="tx1"/>
                </a:solidFill>
              </a:rPr>
              <a:t> thick Nb</a:t>
            </a:r>
            <a:r>
              <a:rPr lang="en-AU" sz="2000" baseline="-25000" dirty="0">
                <a:solidFill>
                  <a:schemeClr val="tx1"/>
                </a:solidFill>
              </a:rPr>
              <a:t>3</a:t>
            </a:r>
            <a:r>
              <a:rPr lang="en-AU" sz="2000" dirty="0">
                <a:solidFill>
                  <a:schemeClr val="tx1"/>
                </a:solidFill>
              </a:rPr>
              <a:t>Sn layer via vapour diffusion before cryogenic testing.</a:t>
            </a:r>
          </a:p>
        </p:txBody>
      </p:sp>
    </p:spTree>
    <p:extLst>
      <p:ext uri="{BB962C8B-B14F-4D97-AF65-F5344CB8AC3E}">
        <p14:creationId xmlns:p14="http://schemas.microsoft.com/office/powerpoint/2010/main" val="526016819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100000">
              <a:schemeClr val="bg1"/>
            </a:gs>
            <a:gs pos="100000">
              <a:srgbClr val="00397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>
            <a:spLocks noGrp="1"/>
          </p:cNvSpPr>
          <p:nvPr>
            <p:ph type="sldNum" sz="quarter" idx="4294967295"/>
          </p:nvPr>
        </p:nvSpPr>
        <p:spPr>
          <a:xfrm>
            <a:off x="8372729" y="6659971"/>
            <a:ext cx="249554" cy="2038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22</a:t>
            </a:fld>
            <a:endParaRPr dirty="0"/>
          </a:p>
        </p:txBody>
      </p:sp>
      <p:sp>
        <p:nvSpPr>
          <p:cNvPr id="9" name="object 2"/>
          <p:cNvSpPr txBox="1">
            <a:spLocks noGrp="1"/>
          </p:cNvSpPr>
          <p:nvPr>
            <p:ph type="title"/>
          </p:nvPr>
        </p:nvSpPr>
        <p:spPr>
          <a:xfrm>
            <a:off x="-108520" y="182978"/>
            <a:ext cx="8064896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51860">
              <a:lnSpc>
                <a:spcPct val="100000"/>
              </a:lnSpc>
            </a:pPr>
            <a:r>
              <a:rPr lang="en-US" sz="2800" spc="-5" dirty="0" smtClean="0">
                <a:solidFill>
                  <a:schemeClr val="tx1"/>
                </a:solidFill>
              </a:rPr>
              <a:t>Q-test at </a:t>
            </a:r>
            <a:r>
              <a:rPr lang="en-US" sz="2800" spc="-5" dirty="0" err="1" smtClean="0">
                <a:solidFill>
                  <a:schemeClr val="tx1"/>
                </a:solidFill>
              </a:rPr>
              <a:t>Fermilab</a:t>
            </a:r>
            <a:endParaRPr sz="2800" spc="-5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4233" b="1267"/>
          <a:stretch/>
        </p:blipFill>
        <p:spPr>
          <a:xfrm>
            <a:off x="1331639" y="627248"/>
            <a:ext cx="6943565" cy="409789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23528" y="4850245"/>
            <a:ext cx="8568952" cy="18097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AU" sz="1800" dirty="0">
                <a:solidFill>
                  <a:schemeClr val="tx1"/>
                </a:solidFill>
              </a:rPr>
              <a:t>Test 1 used a helium bath cooled cavity at 4.4 </a:t>
            </a:r>
            <a:r>
              <a:rPr lang="en-AU" sz="1800" dirty="0" smtClean="0">
                <a:solidFill>
                  <a:schemeClr val="tx1"/>
                </a:solidFill>
              </a:rPr>
              <a:t>K. In </a:t>
            </a:r>
            <a:r>
              <a:rPr lang="en-AU" sz="1800" dirty="0">
                <a:solidFill>
                  <a:schemeClr val="tx1"/>
                </a:solidFill>
              </a:rPr>
              <a:t>Tests 2 and 3, the cavity was conduction-cooled with a 2 W @ 4.2 K pulse tube </a:t>
            </a:r>
            <a:r>
              <a:rPr lang="en-AU" sz="1800" dirty="0" err="1">
                <a:solidFill>
                  <a:schemeClr val="tx1"/>
                </a:solidFill>
              </a:rPr>
              <a:t>cryocooler</a:t>
            </a:r>
            <a:r>
              <a:rPr lang="en-AU" sz="1800" dirty="0">
                <a:solidFill>
                  <a:schemeClr val="tx1"/>
                </a:solidFill>
              </a:rPr>
              <a:t>. The improvement in Test 3 resulted from the reduction of magnetic field around the cavity when magnetic disc springs (residual ~30 G) were replaced with cleaner disc springs (residual &lt; 1 G).</a:t>
            </a:r>
          </a:p>
          <a:p>
            <a:pPr>
              <a:buNone/>
            </a:pPr>
            <a:r>
              <a:rPr lang="en-AU" sz="1800" dirty="0" smtClean="0">
                <a:solidFill>
                  <a:schemeClr val="tx1"/>
                </a:solidFill>
              </a:rPr>
              <a:t>The </a:t>
            </a:r>
            <a:r>
              <a:rPr lang="en-AU" sz="1800" dirty="0">
                <a:solidFill>
                  <a:schemeClr val="tx1"/>
                </a:solidFill>
              </a:rPr>
              <a:t>colour gradient in the data for Test 2 and Test 3 reflects the cavity temperature vary from ~4 K to ~7 K depending on the </a:t>
            </a:r>
            <a:r>
              <a:rPr lang="en-AU" sz="1800" dirty="0" err="1">
                <a:solidFill>
                  <a:schemeClr val="tx1"/>
                </a:solidFill>
              </a:rPr>
              <a:t>E</a:t>
            </a:r>
            <a:r>
              <a:rPr lang="en-AU" sz="1800" baseline="-25000" dirty="0" err="1">
                <a:solidFill>
                  <a:schemeClr val="tx1"/>
                </a:solidFill>
              </a:rPr>
              <a:t>acc</a:t>
            </a:r>
            <a:r>
              <a:rPr lang="en-AU" sz="18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45816967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100000">
              <a:schemeClr val="bg1"/>
            </a:gs>
            <a:gs pos="100000">
              <a:srgbClr val="00397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>
            <a:spLocks noGrp="1"/>
          </p:cNvSpPr>
          <p:nvPr>
            <p:ph type="sldNum" sz="quarter" idx="4294967295"/>
          </p:nvPr>
        </p:nvSpPr>
        <p:spPr>
          <a:xfrm>
            <a:off x="8372729" y="6659971"/>
            <a:ext cx="249554" cy="2038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23</a:t>
            </a:fld>
            <a:endParaRPr dirty="0"/>
          </a:p>
        </p:txBody>
      </p:sp>
      <p:sp>
        <p:nvSpPr>
          <p:cNvPr id="9" name="object 2"/>
          <p:cNvSpPr txBox="1">
            <a:spLocks noGrp="1"/>
          </p:cNvSpPr>
          <p:nvPr>
            <p:ph type="title"/>
          </p:nvPr>
        </p:nvSpPr>
        <p:spPr>
          <a:xfrm>
            <a:off x="-108520" y="182978"/>
            <a:ext cx="8064896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51860">
              <a:lnSpc>
                <a:spcPct val="100000"/>
              </a:lnSpc>
            </a:pPr>
            <a:r>
              <a:rPr lang="en-US" sz="2800" spc="-5" dirty="0" smtClean="0">
                <a:solidFill>
                  <a:schemeClr val="tx1"/>
                </a:solidFill>
              </a:rPr>
              <a:t>Cavity surface temperature</a:t>
            </a:r>
            <a:endParaRPr sz="2800" spc="-5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909349"/>
            <a:ext cx="4392488" cy="39781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39552" y="4941168"/>
            <a:ext cx="801072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AU" sz="2000" dirty="0">
                <a:solidFill>
                  <a:schemeClr val="tx1"/>
                </a:solidFill>
              </a:rPr>
              <a:t>Simulated cavity surface temperature during operation at 6.6 MV/m </a:t>
            </a:r>
            <a:r>
              <a:rPr lang="en-AU" sz="2000" dirty="0" err="1">
                <a:solidFill>
                  <a:schemeClr val="tx1"/>
                </a:solidFill>
              </a:rPr>
              <a:t>E</a:t>
            </a:r>
            <a:r>
              <a:rPr lang="en-AU" sz="2000" baseline="-25000" dirty="0" err="1">
                <a:solidFill>
                  <a:schemeClr val="tx1"/>
                </a:solidFill>
              </a:rPr>
              <a:t>acc</a:t>
            </a:r>
            <a:r>
              <a:rPr lang="en-AU" sz="2000" dirty="0">
                <a:solidFill>
                  <a:schemeClr val="tx1"/>
                </a:solidFill>
              </a:rPr>
              <a:t>. The conduction ring inner faces are held at the measured temperature of 7.2 K and 4 W of RF heat is applied on the inner surface of the cavity.</a:t>
            </a:r>
          </a:p>
        </p:txBody>
      </p:sp>
      <p:sp>
        <p:nvSpPr>
          <p:cNvPr id="8" name="Rectangle 7"/>
          <p:cNvSpPr/>
          <p:nvPr/>
        </p:nvSpPr>
        <p:spPr>
          <a:xfrm>
            <a:off x="1187624" y="6237312"/>
            <a:ext cx="68407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1600" dirty="0">
                <a:solidFill>
                  <a:schemeClr val="tx1"/>
                </a:solidFill>
              </a:rPr>
              <a:t>R C </a:t>
            </a:r>
            <a:r>
              <a:rPr lang="fr-FR" sz="1600" dirty="0" err="1">
                <a:solidFill>
                  <a:schemeClr val="tx1"/>
                </a:solidFill>
              </a:rPr>
              <a:t>Dhuley</a:t>
            </a:r>
            <a:r>
              <a:rPr lang="fr-FR" sz="1600" dirty="0">
                <a:solidFill>
                  <a:schemeClr val="tx1"/>
                </a:solidFill>
              </a:rPr>
              <a:t> et al 2020 </a:t>
            </a:r>
            <a:r>
              <a:rPr lang="fr-FR" sz="1600" dirty="0" err="1">
                <a:solidFill>
                  <a:schemeClr val="tx1"/>
                </a:solidFill>
              </a:rPr>
              <a:t>Supercond</a:t>
            </a:r>
            <a:r>
              <a:rPr lang="fr-FR" sz="1600" dirty="0">
                <a:solidFill>
                  <a:schemeClr val="tx1"/>
                </a:solidFill>
              </a:rPr>
              <a:t>. </a:t>
            </a:r>
            <a:r>
              <a:rPr lang="fr-FR" sz="1600" dirty="0" err="1">
                <a:solidFill>
                  <a:schemeClr val="tx1"/>
                </a:solidFill>
              </a:rPr>
              <a:t>Sci</a:t>
            </a:r>
            <a:r>
              <a:rPr lang="fr-FR" sz="1600" dirty="0">
                <a:solidFill>
                  <a:schemeClr val="tx1"/>
                </a:solidFill>
              </a:rPr>
              <a:t>. </a:t>
            </a:r>
            <a:r>
              <a:rPr lang="fr-FR" sz="1600" dirty="0" err="1">
                <a:solidFill>
                  <a:schemeClr val="tx1"/>
                </a:solidFill>
              </a:rPr>
              <a:t>Technol</a:t>
            </a:r>
            <a:r>
              <a:rPr lang="fr-FR" sz="1600" dirty="0">
                <a:solidFill>
                  <a:schemeClr val="tx1"/>
                </a:solidFill>
              </a:rPr>
              <a:t>. 33 06LT01</a:t>
            </a:r>
            <a:endParaRPr lang="en-A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185237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100000">
              <a:schemeClr val="bg1"/>
            </a:gs>
            <a:gs pos="100000">
              <a:srgbClr val="00397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>
            <a:spLocks noGrp="1"/>
          </p:cNvSpPr>
          <p:nvPr>
            <p:ph type="sldNum" sz="quarter" idx="4294967295"/>
          </p:nvPr>
        </p:nvSpPr>
        <p:spPr>
          <a:xfrm>
            <a:off x="8372729" y="6659971"/>
            <a:ext cx="249554" cy="2038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24</a:t>
            </a:fld>
            <a:endParaRPr dirty="0"/>
          </a:p>
        </p:txBody>
      </p:sp>
      <p:sp>
        <p:nvSpPr>
          <p:cNvPr id="9" name="object 2"/>
          <p:cNvSpPr txBox="1">
            <a:spLocks noGrp="1"/>
          </p:cNvSpPr>
          <p:nvPr>
            <p:ph type="title"/>
          </p:nvPr>
        </p:nvSpPr>
        <p:spPr>
          <a:xfrm>
            <a:off x="-1332656" y="260648"/>
            <a:ext cx="9793088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51860">
              <a:lnSpc>
                <a:spcPct val="100000"/>
              </a:lnSpc>
            </a:pPr>
            <a:r>
              <a:rPr lang="en-US" sz="2800" spc="-5" dirty="0" smtClean="0">
                <a:solidFill>
                  <a:schemeClr val="tx1"/>
                </a:solidFill>
              </a:rPr>
              <a:t>Alternative option: </a:t>
            </a:r>
            <a:r>
              <a:rPr lang="en-US" sz="2800" spc="-5" dirty="0" err="1" smtClean="0">
                <a:solidFill>
                  <a:schemeClr val="tx1"/>
                </a:solidFill>
              </a:rPr>
              <a:t>Nb</a:t>
            </a:r>
            <a:r>
              <a:rPr lang="en-US" sz="2800" spc="-5" dirty="0" smtClean="0">
                <a:solidFill>
                  <a:schemeClr val="tx1"/>
                </a:solidFill>
              </a:rPr>
              <a:t> sputtered on Copper</a:t>
            </a:r>
            <a:endParaRPr sz="2800" spc="-5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9" t="6925" r="34098"/>
          <a:stretch/>
        </p:blipFill>
        <p:spPr>
          <a:xfrm>
            <a:off x="971600" y="908720"/>
            <a:ext cx="4844175" cy="532859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995936" y="6237312"/>
            <a:ext cx="30963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1600" dirty="0" smtClean="0">
                <a:solidFill>
                  <a:schemeClr val="tx1"/>
                </a:solidFill>
              </a:rPr>
              <a:t>W. </a:t>
            </a:r>
            <a:r>
              <a:rPr lang="fr-FR" sz="1600" dirty="0" err="1" smtClean="0">
                <a:solidFill>
                  <a:schemeClr val="tx1"/>
                </a:solidFill>
              </a:rPr>
              <a:t>Venturini</a:t>
            </a:r>
            <a:r>
              <a:rPr lang="fr-FR" sz="1600" dirty="0" smtClean="0">
                <a:solidFill>
                  <a:schemeClr val="tx1"/>
                </a:solidFill>
              </a:rPr>
              <a:t> et al SRF 2013 (CERN)</a:t>
            </a:r>
            <a:endParaRPr lang="en-AU" sz="16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905618" y="3789040"/>
            <a:ext cx="2716665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000" dirty="0" err="1" smtClean="0">
                <a:solidFill>
                  <a:schemeClr val="tx1"/>
                </a:solidFill>
              </a:rPr>
              <a:t>QWRs</a:t>
            </a:r>
            <a:r>
              <a:rPr lang="fr-FR" sz="2000" dirty="0" smtClean="0">
                <a:solidFill>
                  <a:schemeClr val="tx1"/>
                </a:solidFill>
              </a:rPr>
              <a:t> for HIE ISOLDE, CERN</a:t>
            </a:r>
          </a:p>
          <a:p>
            <a:pPr>
              <a:buNone/>
            </a:pPr>
            <a:r>
              <a:rPr lang="fr-FR" sz="2000" dirty="0" err="1" smtClean="0">
                <a:solidFill>
                  <a:schemeClr val="tx1"/>
                </a:solidFill>
              </a:rPr>
              <a:t>Strong</a:t>
            </a:r>
            <a:r>
              <a:rPr lang="fr-FR" sz="2000" dirty="0" smtClean="0">
                <a:solidFill>
                  <a:schemeClr val="tx1"/>
                </a:solidFill>
              </a:rPr>
              <a:t> </a:t>
            </a:r>
            <a:r>
              <a:rPr lang="fr-FR" sz="2000" dirty="0" err="1" smtClean="0">
                <a:solidFill>
                  <a:schemeClr val="tx1"/>
                </a:solidFill>
              </a:rPr>
              <a:t>development</a:t>
            </a:r>
            <a:r>
              <a:rPr lang="fr-FR" sz="2000" dirty="0" smtClean="0">
                <a:solidFill>
                  <a:schemeClr val="tx1"/>
                </a:solidFill>
              </a:rPr>
              <a:t> program </a:t>
            </a:r>
            <a:r>
              <a:rPr lang="fr-FR" sz="2000" dirty="0" err="1" smtClean="0">
                <a:solidFill>
                  <a:schemeClr val="tx1"/>
                </a:solidFill>
              </a:rPr>
              <a:t>focused</a:t>
            </a:r>
            <a:r>
              <a:rPr lang="fr-FR" sz="2000" dirty="0" smtClean="0">
                <a:solidFill>
                  <a:schemeClr val="tx1"/>
                </a:solidFill>
              </a:rPr>
              <a:t> on </a:t>
            </a:r>
            <a:r>
              <a:rPr lang="fr-FR" sz="2000" dirty="0" err="1" smtClean="0">
                <a:solidFill>
                  <a:schemeClr val="tx1"/>
                </a:solidFill>
              </a:rPr>
              <a:t>bias</a:t>
            </a:r>
            <a:r>
              <a:rPr lang="fr-FR" sz="2000" dirty="0" smtClean="0">
                <a:solidFill>
                  <a:schemeClr val="tx1"/>
                </a:solidFill>
              </a:rPr>
              <a:t> diode </a:t>
            </a:r>
            <a:r>
              <a:rPr lang="fr-FR" sz="2000" dirty="0" err="1" smtClean="0">
                <a:solidFill>
                  <a:schemeClr val="tx1"/>
                </a:solidFill>
              </a:rPr>
              <a:t>sputtering</a:t>
            </a:r>
            <a:r>
              <a:rPr lang="fr-FR" sz="2000" dirty="0" smtClean="0">
                <a:solidFill>
                  <a:schemeClr val="tx1"/>
                </a:solidFill>
              </a:rPr>
              <a:t> </a:t>
            </a:r>
            <a:r>
              <a:rPr lang="fr-FR" sz="2000" dirty="0" err="1" smtClean="0">
                <a:solidFill>
                  <a:schemeClr val="tx1"/>
                </a:solidFill>
              </a:rPr>
              <a:t>method</a:t>
            </a:r>
            <a:endParaRPr lang="en-AU" sz="20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815775" y="2492896"/>
            <a:ext cx="227978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000" dirty="0" smtClean="0">
                <a:solidFill>
                  <a:schemeClr val="tx1"/>
                </a:solidFill>
              </a:rPr>
              <a:t>Nb </a:t>
            </a:r>
            <a:r>
              <a:rPr lang="fr-FR" sz="2000" dirty="0" err="1" smtClean="0">
                <a:solidFill>
                  <a:schemeClr val="tx1"/>
                </a:solidFill>
              </a:rPr>
              <a:t>sputtered</a:t>
            </a:r>
            <a:r>
              <a:rPr lang="fr-FR" sz="2000" dirty="0" smtClean="0">
                <a:solidFill>
                  <a:schemeClr val="tx1"/>
                </a:solidFill>
              </a:rPr>
              <a:t> on Cu </a:t>
            </a:r>
          </a:p>
          <a:p>
            <a:pPr>
              <a:buNone/>
            </a:pPr>
            <a:r>
              <a:rPr lang="fr-FR" sz="2000" dirty="0" smtClean="0">
                <a:solidFill>
                  <a:schemeClr val="tx1"/>
                </a:solidFill>
              </a:rPr>
              <a:t>QWR</a:t>
            </a:r>
            <a:endParaRPr lang="en-A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730468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100000">
              <a:schemeClr val="bg1"/>
            </a:gs>
            <a:gs pos="100000">
              <a:srgbClr val="00397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>
            <a:spLocks noGrp="1"/>
          </p:cNvSpPr>
          <p:nvPr>
            <p:ph type="sldNum" sz="quarter" idx="4294967295"/>
          </p:nvPr>
        </p:nvSpPr>
        <p:spPr>
          <a:xfrm>
            <a:off x="8372729" y="6659971"/>
            <a:ext cx="249554" cy="2038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25</a:t>
            </a:fld>
            <a:endParaRPr dirty="0"/>
          </a:p>
        </p:txBody>
      </p:sp>
      <p:sp>
        <p:nvSpPr>
          <p:cNvPr id="9" name="object 2"/>
          <p:cNvSpPr txBox="1">
            <a:spLocks noGrp="1"/>
          </p:cNvSpPr>
          <p:nvPr>
            <p:ph type="title"/>
          </p:nvPr>
        </p:nvSpPr>
        <p:spPr>
          <a:xfrm>
            <a:off x="-36512" y="260648"/>
            <a:ext cx="648072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51860">
              <a:lnSpc>
                <a:spcPct val="100000"/>
              </a:lnSpc>
            </a:pPr>
            <a:r>
              <a:rPr lang="en-US" sz="2800" spc="-5" dirty="0" smtClean="0">
                <a:solidFill>
                  <a:schemeClr val="tx1"/>
                </a:solidFill>
              </a:rPr>
              <a:t>QWR performance</a:t>
            </a:r>
            <a:endParaRPr sz="2800" spc="-5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836712"/>
            <a:ext cx="6696744" cy="502255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785939" y="3147936"/>
            <a:ext cx="6845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000" dirty="0" smtClean="0">
                <a:solidFill>
                  <a:srgbClr val="0000FF"/>
                </a:solidFill>
              </a:rPr>
              <a:t>10 W</a:t>
            </a:r>
            <a:endParaRPr lang="en-AU" sz="2000" dirty="0">
              <a:solidFill>
                <a:srgbClr val="0000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20272" y="2636912"/>
            <a:ext cx="6845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000" dirty="0" smtClean="0"/>
              <a:t>7 W</a:t>
            </a:r>
            <a:endParaRPr lang="en-AU" sz="2000" dirty="0"/>
          </a:p>
        </p:txBody>
      </p:sp>
      <p:sp>
        <p:nvSpPr>
          <p:cNvPr id="8" name="Rectangle 7"/>
          <p:cNvSpPr/>
          <p:nvPr/>
        </p:nvSpPr>
        <p:spPr>
          <a:xfrm>
            <a:off x="333619" y="6004447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AU" sz="1800" dirty="0" smtClean="0">
                <a:solidFill>
                  <a:schemeClr val="tx1"/>
                </a:solidFill>
              </a:rPr>
              <a:t>Extrapolated field at </a:t>
            </a:r>
            <a:r>
              <a:rPr lang="en-AU" sz="1800" dirty="0">
                <a:solidFill>
                  <a:schemeClr val="tx1"/>
                </a:solidFill>
              </a:rPr>
              <a:t>5 W of power dissipation </a:t>
            </a:r>
            <a:r>
              <a:rPr lang="en-AU" sz="1800" dirty="0" err="1" smtClean="0">
                <a:solidFill>
                  <a:schemeClr val="tx1"/>
                </a:solidFill>
              </a:rPr>
              <a:t>E</a:t>
            </a:r>
            <a:r>
              <a:rPr lang="en-AU" sz="1800" baseline="-25000" dirty="0" err="1" smtClean="0">
                <a:solidFill>
                  <a:schemeClr val="tx1"/>
                </a:solidFill>
              </a:rPr>
              <a:t>acc</a:t>
            </a:r>
            <a:r>
              <a:rPr lang="en-AU" sz="1800" dirty="0">
                <a:solidFill>
                  <a:schemeClr val="tx1"/>
                </a:solidFill>
              </a:rPr>
              <a:t>= </a:t>
            </a:r>
            <a:r>
              <a:rPr lang="en-AU" sz="1800" dirty="0" smtClean="0">
                <a:solidFill>
                  <a:schemeClr val="tx1"/>
                </a:solidFill>
              </a:rPr>
              <a:t>5.5 </a:t>
            </a:r>
            <a:r>
              <a:rPr lang="en-AU" sz="1800" dirty="0">
                <a:solidFill>
                  <a:schemeClr val="tx1"/>
                </a:solidFill>
              </a:rPr>
              <a:t>MV/m and </a:t>
            </a:r>
            <a:r>
              <a:rPr lang="en-AU" sz="1800" dirty="0" smtClean="0">
                <a:solidFill>
                  <a:schemeClr val="tx1"/>
                </a:solidFill>
              </a:rPr>
              <a:t>~1.2 </a:t>
            </a:r>
            <a:r>
              <a:rPr lang="en-AU" sz="1800" dirty="0">
                <a:solidFill>
                  <a:schemeClr val="tx1"/>
                </a:solidFill>
              </a:rPr>
              <a:t>MV accelerating voltage since </a:t>
            </a:r>
            <a:r>
              <a:rPr lang="en-AU" sz="1800" dirty="0" err="1">
                <a:solidFill>
                  <a:schemeClr val="tx1"/>
                </a:solidFill>
              </a:rPr>
              <a:t>L</a:t>
            </a:r>
            <a:r>
              <a:rPr lang="en-AU" sz="1800" baseline="-25000" dirty="0" err="1">
                <a:solidFill>
                  <a:schemeClr val="tx1"/>
                </a:solidFill>
              </a:rPr>
              <a:t>acc</a:t>
            </a:r>
            <a:r>
              <a:rPr lang="en-AU" sz="1800" dirty="0">
                <a:solidFill>
                  <a:schemeClr val="tx1"/>
                </a:solidFill>
              </a:rPr>
              <a:t>= </a:t>
            </a:r>
            <a:r>
              <a:rPr lang="en-AU" sz="1800" dirty="0" smtClean="0">
                <a:solidFill>
                  <a:schemeClr val="tx1"/>
                </a:solidFill>
              </a:rPr>
              <a:t>0.22 </a:t>
            </a:r>
            <a:r>
              <a:rPr lang="en-AU" sz="1800" dirty="0">
                <a:solidFill>
                  <a:schemeClr val="tx1"/>
                </a:solidFill>
              </a:rPr>
              <a:t>m</a:t>
            </a:r>
            <a:r>
              <a:rPr lang="en-AU" sz="1800" dirty="0" smtClean="0">
                <a:solidFill>
                  <a:schemeClr val="tx1"/>
                </a:solidFill>
              </a:rPr>
              <a:t>.</a:t>
            </a:r>
            <a:endParaRPr lang="en-AU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826178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68538" y="188913"/>
            <a:ext cx="6048375" cy="685800"/>
          </a:xfrm>
        </p:spPr>
        <p:txBody>
          <a:bodyPr/>
          <a:lstStyle/>
          <a:p>
            <a:pPr marL="342900" indent="-342900" eaLnBrk="1" hangingPunct="1"/>
            <a:r>
              <a:rPr lang="en-AU" altLang="en-US" sz="2400" dirty="0" smtClean="0">
                <a:latin typeface="Comic Sans MS" panose="030F0702030302020204" pitchFamily="66" charset="0"/>
              </a:rPr>
              <a:t>Operation modes of bunching system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779838" y="2349500"/>
            <a:ext cx="1944687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42900" indent="-342900">
              <a:defRPr/>
            </a:pPr>
            <a:r>
              <a:rPr lang="en-AU" sz="1800" kern="0" dirty="0">
                <a:latin typeface="Comic Sans MS" pitchFamily="66" charset="0"/>
                <a:ea typeface="+mj-ea"/>
                <a:cs typeface="+mj-cs"/>
              </a:rPr>
              <a:t>(a) b</a:t>
            </a:r>
            <a:r>
              <a:rPr lang="en-AU" sz="1800" kern="0" dirty="0" err="1">
                <a:latin typeface="Comic Sans MS" pitchFamily="66" charset="0"/>
                <a:ea typeface="+mj-ea"/>
                <a:cs typeface="+mj-cs"/>
              </a:rPr>
              <a:t>unching</a:t>
            </a:r>
            <a:endParaRPr lang="en-AU" sz="1800" kern="0" dirty="0"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708400" y="4149725"/>
            <a:ext cx="244792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42900" indent="-342900">
              <a:defRPr/>
            </a:pPr>
            <a:r>
              <a:rPr lang="en-AU" sz="1800" kern="0" dirty="0">
                <a:latin typeface="Comic Sans MS" pitchFamily="66" charset="0"/>
                <a:ea typeface="+mj-ea"/>
                <a:cs typeface="+mj-cs"/>
              </a:rPr>
              <a:t>(b) de-bunching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3492500" y="6165850"/>
            <a:ext cx="259238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42900" indent="-342900">
              <a:defRPr/>
            </a:pPr>
            <a:r>
              <a:rPr lang="en-AU" sz="1800" kern="0" dirty="0">
                <a:latin typeface="Comic Sans MS" pitchFamily="66" charset="0"/>
                <a:ea typeface="+mj-ea"/>
                <a:cs typeface="+mj-cs"/>
              </a:rPr>
              <a:t>(c) b</a:t>
            </a:r>
            <a:r>
              <a:rPr lang="en-AU" sz="1800" kern="0" dirty="0" err="1">
                <a:latin typeface="Comic Sans MS" pitchFamily="66" charset="0"/>
                <a:ea typeface="+mj-ea"/>
                <a:cs typeface="+mj-cs"/>
              </a:rPr>
              <a:t>unch</a:t>
            </a:r>
            <a:r>
              <a:rPr lang="en-AU" sz="1800" kern="0" dirty="0">
                <a:latin typeface="Comic Sans MS" pitchFamily="66" charset="0"/>
                <a:ea typeface="+mj-ea"/>
                <a:cs typeface="+mj-cs"/>
              </a:rPr>
              <a:t> rotation</a:t>
            </a:r>
          </a:p>
        </p:txBody>
      </p:sp>
      <p:pic>
        <p:nvPicPr>
          <p:cNvPr id="44038" name="Picture 8" descr="SB_I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196975"/>
            <a:ext cx="18510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9" name="Picture 9" descr="SB_Ou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1196975"/>
            <a:ext cx="187007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0" name="Picture 10" descr="R1_1_In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1196975"/>
            <a:ext cx="1871663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1" name="Picture 11" descr="R4_3_Out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2924175"/>
            <a:ext cx="1873250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2" name="Picture 12" descr="TEL_In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997200"/>
            <a:ext cx="184467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3" name="Picture 13" descr="TEL_OUT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2997200"/>
            <a:ext cx="1871663" cy="114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4" name="Picture 14" descr="Linac 1 out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868863"/>
            <a:ext cx="1752600" cy="112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5" name="Picture 15" descr="Bunch Rotator in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4868863"/>
            <a:ext cx="1728787" cy="113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6" name="Picture 16" descr="Bunch Rotator out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4868863"/>
            <a:ext cx="17367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7" name="Picture 17" descr="Linac 2 in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4868863"/>
            <a:ext cx="1800225" cy="11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48" name="Right Arrow 18"/>
          <p:cNvSpPr>
            <a:spLocks noChangeArrowheads="1"/>
          </p:cNvSpPr>
          <p:nvPr/>
        </p:nvSpPr>
        <p:spPr bwMode="auto">
          <a:xfrm>
            <a:off x="3348038" y="1773238"/>
            <a:ext cx="287337" cy="215900"/>
          </a:xfrm>
          <a:prstGeom prst="rightArrow">
            <a:avLst>
              <a:gd name="adj1" fmla="val 50000"/>
              <a:gd name="adj2" fmla="val 49908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Wingdings" panose="05000000000000000000" pitchFamily="2" charset="2"/>
              <a:buChar char="§"/>
              <a:defRPr sz="28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b="1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 sz="2400"/>
          </a:p>
        </p:txBody>
      </p:sp>
      <p:sp>
        <p:nvSpPr>
          <p:cNvPr id="44049" name="Right Arrow 19"/>
          <p:cNvSpPr>
            <a:spLocks noChangeArrowheads="1"/>
          </p:cNvSpPr>
          <p:nvPr/>
        </p:nvSpPr>
        <p:spPr bwMode="auto">
          <a:xfrm>
            <a:off x="5795963" y="1700213"/>
            <a:ext cx="504825" cy="215900"/>
          </a:xfrm>
          <a:prstGeom prst="rightArrow">
            <a:avLst>
              <a:gd name="adj1" fmla="val 50000"/>
              <a:gd name="adj2" fmla="val 50110"/>
            </a:avLst>
          </a:prstGeom>
          <a:solidFill>
            <a:schemeClr val="accent2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 marL="342900" indent="-342900">
              <a:spcBef>
                <a:spcPct val="20000"/>
              </a:spcBef>
              <a:buFont typeface="Wingdings" panose="05000000000000000000" pitchFamily="2" charset="2"/>
              <a:buChar char="§"/>
              <a:defRPr sz="28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b="1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 sz="2400"/>
          </a:p>
        </p:txBody>
      </p:sp>
      <p:sp>
        <p:nvSpPr>
          <p:cNvPr id="44050" name="Right Arrow 20"/>
          <p:cNvSpPr>
            <a:spLocks noChangeArrowheads="1"/>
          </p:cNvSpPr>
          <p:nvPr/>
        </p:nvSpPr>
        <p:spPr bwMode="auto">
          <a:xfrm>
            <a:off x="3348038" y="1700213"/>
            <a:ext cx="431800" cy="21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 marL="342900" indent="-342900">
              <a:spcBef>
                <a:spcPct val="20000"/>
              </a:spcBef>
              <a:buFont typeface="Wingdings" panose="05000000000000000000" pitchFamily="2" charset="2"/>
              <a:buChar char="§"/>
              <a:defRPr sz="28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b="1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 sz="2400"/>
          </a:p>
        </p:txBody>
      </p:sp>
      <p:sp>
        <p:nvSpPr>
          <p:cNvPr id="44051" name="Right Arrow 21"/>
          <p:cNvSpPr>
            <a:spLocks noChangeArrowheads="1"/>
          </p:cNvSpPr>
          <p:nvPr/>
        </p:nvSpPr>
        <p:spPr bwMode="auto">
          <a:xfrm>
            <a:off x="5795963" y="3429000"/>
            <a:ext cx="504825" cy="215900"/>
          </a:xfrm>
          <a:prstGeom prst="rightArrow">
            <a:avLst>
              <a:gd name="adj1" fmla="val 50000"/>
              <a:gd name="adj2" fmla="val 50110"/>
            </a:avLst>
          </a:prstGeom>
          <a:solidFill>
            <a:schemeClr val="accent2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 marL="342900" indent="-342900">
              <a:spcBef>
                <a:spcPct val="20000"/>
              </a:spcBef>
              <a:buFont typeface="Wingdings" panose="05000000000000000000" pitchFamily="2" charset="2"/>
              <a:buChar char="§"/>
              <a:defRPr sz="28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b="1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 sz="2400"/>
          </a:p>
        </p:txBody>
      </p:sp>
      <p:sp>
        <p:nvSpPr>
          <p:cNvPr id="44052" name="Right Arrow 22"/>
          <p:cNvSpPr>
            <a:spLocks noChangeArrowheads="1"/>
          </p:cNvSpPr>
          <p:nvPr/>
        </p:nvSpPr>
        <p:spPr bwMode="auto">
          <a:xfrm>
            <a:off x="3348038" y="3429000"/>
            <a:ext cx="431800" cy="21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 marL="342900" indent="-342900">
              <a:spcBef>
                <a:spcPct val="20000"/>
              </a:spcBef>
              <a:buFont typeface="Wingdings" panose="05000000000000000000" pitchFamily="2" charset="2"/>
              <a:buChar char="§"/>
              <a:defRPr sz="28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b="1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 sz="2400"/>
          </a:p>
        </p:txBody>
      </p:sp>
      <p:sp>
        <p:nvSpPr>
          <p:cNvPr id="44053" name="Right Arrow 23"/>
          <p:cNvSpPr>
            <a:spLocks noChangeArrowheads="1"/>
          </p:cNvSpPr>
          <p:nvPr/>
        </p:nvSpPr>
        <p:spPr bwMode="auto">
          <a:xfrm>
            <a:off x="2124075" y="5300663"/>
            <a:ext cx="431800" cy="21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 marL="342900" indent="-342900">
              <a:spcBef>
                <a:spcPct val="20000"/>
              </a:spcBef>
              <a:buFont typeface="Wingdings" panose="05000000000000000000" pitchFamily="2" charset="2"/>
              <a:buChar char="§"/>
              <a:defRPr sz="28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b="1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 sz="2400"/>
          </a:p>
        </p:txBody>
      </p:sp>
      <p:sp>
        <p:nvSpPr>
          <p:cNvPr id="44054" name="Right Arrow 24"/>
          <p:cNvSpPr>
            <a:spLocks noChangeArrowheads="1"/>
          </p:cNvSpPr>
          <p:nvPr/>
        </p:nvSpPr>
        <p:spPr bwMode="auto">
          <a:xfrm>
            <a:off x="4427538" y="5300663"/>
            <a:ext cx="360362" cy="215900"/>
          </a:xfrm>
          <a:prstGeom prst="rightArrow">
            <a:avLst>
              <a:gd name="adj1" fmla="val 50000"/>
              <a:gd name="adj2" fmla="val 50073"/>
            </a:avLst>
          </a:prstGeom>
          <a:solidFill>
            <a:schemeClr val="accent2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 marL="342900" indent="-342900">
              <a:spcBef>
                <a:spcPct val="20000"/>
              </a:spcBef>
              <a:buFont typeface="Wingdings" panose="05000000000000000000" pitchFamily="2" charset="2"/>
              <a:buChar char="§"/>
              <a:defRPr sz="28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b="1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 sz="2400"/>
          </a:p>
        </p:txBody>
      </p:sp>
      <p:sp>
        <p:nvSpPr>
          <p:cNvPr id="44055" name="Right Arrow 25"/>
          <p:cNvSpPr>
            <a:spLocks noChangeArrowheads="1"/>
          </p:cNvSpPr>
          <p:nvPr/>
        </p:nvSpPr>
        <p:spPr bwMode="auto">
          <a:xfrm>
            <a:off x="6659563" y="5300663"/>
            <a:ext cx="360362" cy="215900"/>
          </a:xfrm>
          <a:prstGeom prst="rightArrow">
            <a:avLst>
              <a:gd name="adj1" fmla="val 50000"/>
              <a:gd name="adj2" fmla="val 50073"/>
            </a:avLst>
          </a:prstGeom>
          <a:solidFill>
            <a:schemeClr val="accent2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 marL="342900" indent="-342900">
              <a:spcBef>
                <a:spcPct val="20000"/>
              </a:spcBef>
              <a:buFont typeface="Wingdings" panose="05000000000000000000" pitchFamily="2" charset="2"/>
              <a:buChar char="§"/>
              <a:defRPr sz="28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b="1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 sz="2400"/>
          </a:p>
        </p:txBody>
      </p:sp>
    </p:spTree>
    <p:extLst>
      <p:ext uri="{BB962C8B-B14F-4D97-AF65-F5344CB8AC3E}">
        <p14:creationId xmlns:p14="http://schemas.microsoft.com/office/powerpoint/2010/main" val="1659006797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99792" y="182163"/>
            <a:ext cx="4268815" cy="503758"/>
          </a:xfrm>
          <a:prstGeom prst="rect">
            <a:avLst/>
          </a:prstGeom>
        </p:spPr>
        <p:txBody>
          <a:bodyPr vert="horz" wrap="square" lIns="0" tIns="11206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11206">
              <a:spcBef>
                <a:spcPts val="88"/>
              </a:spcBef>
            </a:pPr>
            <a:r>
              <a:rPr lang="en-US" sz="3200" dirty="0" smtClean="0"/>
              <a:t>RT Super-</a:t>
            </a:r>
            <a:r>
              <a:rPr lang="en-US" sz="3200" dirty="0" err="1" smtClean="0"/>
              <a:t>buncher</a:t>
            </a:r>
            <a:r>
              <a:rPr lang="en-US" sz="3200" dirty="0" smtClean="0"/>
              <a:t> option</a:t>
            </a:r>
            <a:endParaRPr sz="3200" spc="-9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5536" y="980728"/>
            <a:ext cx="2385061" cy="237626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4294967295"/>
          </p:nvPr>
        </p:nvSpPr>
        <p:spPr>
          <a:xfrm>
            <a:off x="134471" y="1"/>
            <a:ext cx="0" cy="5770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619">
              <a:lnSpc>
                <a:spcPts val="1452"/>
              </a:lnSpc>
            </a:pPr>
            <a:fld id="{81D60167-4931-47E6-BA6A-407CBD079E47}" type="slidenum">
              <a:rPr spc="-22" dirty="0"/>
              <a:pPr marL="33619">
                <a:lnSpc>
                  <a:spcPts val="1452"/>
                </a:lnSpc>
              </a:pPr>
              <a:t>27</a:t>
            </a:fld>
            <a:endParaRPr spc="-22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9584" r="5127"/>
          <a:stretch/>
        </p:blipFill>
        <p:spPr>
          <a:xfrm>
            <a:off x="6300192" y="1844824"/>
            <a:ext cx="2376264" cy="371278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13677" t="13483" r="7581" b="24494"/>
          <a:stretch/>
        </p:blipFill>
        <p:spPr>
          <a:xfrm>
            <a:off x="183909" y="3789040"/>
            <a:ext cx="3540915" cy="208823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8964" y="980728"/>
            <a:ext cx="2906859" cy="375058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83909" y="5963128"/>
            <a:ext cx="54543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AU" sz="2000" dirty="0"/>
              <a:t>Sourced unwanted resonators from decommissioned Heidelberg LINAC booster</a:t>
            </a:r>
          </a:p>
        </p:txBody>
      </p:sp>
      <p:sp>
        <p:nvSpPr>
          <p:cNvPr id="10" name="Rectangle 9"/>
          <p:cNvSpPr/>
          <p:nvPr/>
        </p:nvSpPr>
        <p:spPr>
          <a:xfrm>
            <a:off x="6372200" y="5763073"/>
            <a:ext cx="25202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AU" sz="2000" dirty="0" smtClean="0"/>
              <a:t>10 kW </a:t>
            </a:r>
            <a:r>
              <a:rPr lang="en-AU" sz="2000" dirty="0" err="1" smtClean="0"/>
              <a:t>cw</a:t>
            </a:r>
            <a:r>
              <a:rPr lang="en-AU" sz="2000" dirty="0" smtClean="0"/>
              <a:t> RF amplifier</a:t>
            </a:r>
            <a:endParaRPr lang="en-AU" sz="2000" dirty="0"/>
          </a:p>
        </p:txBody>
      </p:sp>
    </p:spTree>
    <p:extLst>
      <p:ext uri="{BB962C8B-B14F-4D97-AF65-F5344CB8AC3E}">
        <p14:creationId xmlns:p14="http://schemas.microsoft.com/office/powerpoint/2010/main" val="2126746789"/>
      </p:ext>
    </p:extLst>
  </p:cSld>
  <p:clrMapOvr>
    <a:masterClrMapping/>
  </p:clrMapOvr>
  <p:transition>
    <p:pull dir="r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100000">
              <a:schemeClr val="bg1"/>
            </a:gs>
            <a:gs pos="100000">
              <a:srgbClr val="00397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>
            <a:spLocks noGrp="1"/>
          </p:cNvSpPr>
          <p:nvPr>
            <p:ph type="sldNum" sz="quarter" idx="4294967295"/>
          </p:nvPr>
        </p:nvSpPr>
        <p:spPr>
          <a:xfrm>
            <a:off x="8372729" y="6659971"/>
            <a:ext cx="249554" cy="2038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28</a:t>
            </a:fld>
            <a:endParaRPr dirty="0"/>
          </a:p>
        </p:txBody>
      </p:sp>
      <p:sp>
        <p:nvSpPr>
          <p:cNvPr id="9" name="object 2"/>
          <p:cNvSpPr txBox="1">
            <a:spLocks noGrp="1"/>
          </p:cNvSpPr>
          <p:nvPr>
            <p:ph type="title"/>
          </p:nvPr>
        </p:nvSpPr>
        <p:spPr>
          <a:xfrm>
            <a:off x="-742963" y="327776"/>
            <a:ext cx="8064896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51860">
              <a:lnSpc>
                <a:spcPct val="100000"/>
              </a:lnSpc>
            </a:pPr>
            <a:r>
              <a:rPr lang="en-US" sz="2800" spc="-5" dirty="0" smtClean="0">
                <a:solidFill>
                  <a:schemeClr val="tx1"/>
                </a:solidFill>
              </a:rPr>
              <a:t>Conclusion</a:t>
            </a:r>
            <a:endParaRPr sz="2800" spc="-5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987824" y="1335424"/>
            <a:ext cx="3672408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AU" dirty="0" smtClean="0">
                <a:solidFill>
                  <a:schemeClr val="tx1"/>
                </a:solidFill>
              </a:rPr>
              <a:t>~ 3 </a:t>
            </a:r>
            <a:r>
              <a:rPr lang="en-AU" dirty="0">
                <a:solidFill>
                  <a:schemeClr val="tx1"/>
                </a:solidFill>
              </a:rPr>
              <a:t>M$/1 MV hardware cost; </a:t>
            </a:r>
            <a:endParaRPr lang="en-AU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AU" dirty="0" smtClean="0">
                <a:solidFill>
                  <a:schemeClr val="tx1"/>
                </a:solidFill>
              </a:rPr>
              <a:t>~ 0.6 </a:t>
            </a:r>
            <a:r>
              <a:rPr lang="en-AU" dirty="0">
                <a:solidFill>
                  <a:schemeClr val="tx1"/>
                </a:solidFill>
              </a:rPr>
              <a:t>kW/1 MV power cost</a:t>
            </a:r>
          </a:p>
        </p:txBody>
      </p:sp>
      <p:sp>
        <p:nvSpPr>
          <p:cNvPr id="10" name="Rectangle 9"/>
          <p:cNvSpPr/>
          <p:nvPr/>
        </p:nvSpPr>
        <p:spPr>
          <a:xfrm>
            <a:off x="1691680" y="1490358"/>
            <a:ext cx="10801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AU" dirty="0" smtClean="0">
                <a:solidFill>
                  <a:schemeClr val="tx1"/>
                </a:solidFill>
              </a:rPr>
              <a:t>14UD:</a:t>
            </a:r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1520" y="3253974"/>
            <a:ext cx="25922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 smtClean="0">
                <a:solidFill>
                  <a:schemeClr val="tx1"/>
                </a:solidFill>
              </a:rPr>
              <a:t>Conventional </a:t>
            </a:r>
            <a:r>
              <a:rPr lang="en-US" dirty="0" err="1" smtClean="0">
                <a:solidFill>
                  <a:schemeClr val="tx1"/>
                </a:solidFill>
              </a:rPr>
              <a:t>linac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67544" y="4869160"/>
            <a:ext cx="25922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 smtClean="0">
                <a:solidFill>
                  <a:schemeClr val="tx1"/>
                </a:solidFill>
              </a:rPr>
              <a:t>Stand alone </a:t>
            </a:r>
            <a:r>
              <a:rPr lang="en-US" dirty="0" err="1" smtClean="0">
                <a:solidFill>
                  <a:schemeClr val="tx1"/>
                </a:solidFill>
              </a:rPr>
              <a:t>linac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699792" y="3032376"/>
            <a:ext cx="3672408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AU" dirty="0" smtClean="0">
                <a:solidFill>
                  <a:schemeClr val="tx1"/>
                </a:solidFill>
              </a:rPr>
              <a:t>~ 2 </a:t>
            </a:r>
            <a:r>
              <a:rPr lang="en-AU" dirty="0">
                <a:solidFill>
                  <a:schemeClr val="tx1"/>
                </a:solidFill>
              </a:rPr>
              <a:t>M$/1 MV hardware cost; </a:t>
            </a:r>
            <a:endParaRPr lang="en-AU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AU" dirty="0" smtClean="0">
                <a:solidFill>
                  <a:schemeClr val="tx1"/>
                </a:solidFill>
              </a:rPr>
              <a:t>~ 3 </a:t>
            </a:r>
            <a:r>
              <a:rPr lang="en-AU" dirty="0">
                <a:solidFill>
                  <a:schemeClr val="tx1"/>
                </a:solidFill>
              </a:rPr>
              <a:t>kW/1 MV power cost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915816" y="4699594"/>
            <a:ext cx="3672408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AU" dirty="0" smtClean="0">
                <a:solidFill>
                  <a:schemeClr val="tx1"/>
                </a:solidFill>
              </a:rPr>
              <a:t>~ 1 </a:t>
            </a:r>
            <a:r>
              <a:rPr lang="en-AU" dirty="0">
                <a:solidFill>
                  <a:schemeClr val="tx1"/>
                </a:solidFill>
              </a:rPr>
              <a:t>M$/1 MV hardware cost; </a:t>
            </a:r>
            <a:endParaRPr lang="en-AU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AU" dirty="0" smtClean="0">
                <a:solidFill>
                  <a:schemeClr val="tx1"/>
                </a:solidFill>
              </a:rPr>
              <a:t>~ 3 </a:t>
            </a:r>
            <a:r>
              <a:rPr lang="en-AU" dirty="0">
                <a:solidFill>
                  <a:schemeClr val="tx1"/>
                </a:solidFill>
              </a:rPr>
              <a:t>kW/1 MV power cost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7318" y="476091"/>
            <a:ext cx="2174965" cy="19757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6175" y="2742572"/>
            <a:ext cx="2864825" cy="143074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2200" y="4725577"/>
            <a:ext cx="2567731" cy="1885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135671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7" name="Text Box 7"/>
          <p:cNvSpPr txBox="1">
            <a:spLocks noChangeArrowheads="1"/>
          </p:cNvSpPr>
          <p:nvPr/>
        </p:nvSpPr>
        <p:spPr bwMode="auto">
          <a:xfrm>
            <a:off x="539552" y="2924944"/>
            <a:ext cx="792088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defTabSz="381000" eaLnBrk="0" hangingPunct="0"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 defTabSz="381000" eaLnBrk="0" hangingPunct="0"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 defTabSz="381000" eaLnBrk="0" hangingPunct="0"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 defTabSz="381000" eaLnBrk="0" hangingPunct="0"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 defTabSz="381000" eaLnBrk="0" hangingPunct="0"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defTabSz="3810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defTabSz="3810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defTabSz="3810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defTabSz="3810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buNone/>
            </a:pPr>
            <a:r>
              <a:rPr lang="en-US" altLang="en-US" dirty="0">
                <a:latin typeface="Comic Sans MS" panose="030F0702030302020204" pitchFamily="66" charset="0"/>
              </a:rPr>
              <a:t>T. B. Tunningley, S. T. Battisson, A.C. Cooper, J. Heighway, C. Kafer, T. Kitchen, P. Linardakis, C. </a:t>
            </a:r>
            <a:r>
              <a:rPr lang="en-US" altLang="en-US" dirty="0" err="1">
                <a:latin typeface="Comic Sans MS" panose="030F0702030302020204" pitchFamily="66" charset="0"/>
              </a:rPr>
              <a:t>Notthoff</a:t>
            </a:r>
            <a:r>
              <a:rPr lang="en-US" altLang="en-US" dirty="0">
                <a:latin typeface="Comic Sans MS" panose="030F0702030302020204" pitchFamily="66" charset="0"/>
              </a:rPr>
              <a:t>, D. Tempra, M. Gwynneth and R. </a:t>
            </a:r>
            <a:r>
              <a:rPr lang="en-US" altLang="en-US" dirty="0" smtClean="0">
                <a:latin typeface="Comic Sans MS" panose="030F0702030302020204" pitchFamily="66" charset="0"/>
              </a:rPr>
              <a:t>Tranter</a:t>
            </a:r>
            <a:endParaRPr lang="en-US" altLang="en-US" dirty="0">
              <a:latin typeface="Comic Sans MS" panose="030F0702030302020204" pitchFamily="66" charset="0"/>
            </a:endParaRPr>
          </a:p>
        </p:txBody>
      </p:sp>
      <p:sp>
        <p:nvSpPr>
          <p:cNvPr id="33798" name="Text Box 7"/>
          <p:cNvSpPr txBox="1">
            <a:spLocks noChangeArrowheads="1"/>
          </p:cNvSpPr>
          <p:nvPr/>
        </p:nvSpPr>
        <p:spPr bwMode="auto">
          <a:xfrm>
            <a:off x="2267744" y="1834951"/>
            <a:ext cx="38164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defTabSz="381000" eaLnBrk="0" hangingPunct="0"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 defTabSz="381000" eaLnBrk="0" hangingPunct="0"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 defTabSz="381000" eaLnBrk="0" hangingPunct="0"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 defTabSz="381000" eaLnBrk="0" hangingPunct="0"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 defTabSz="381000" eaLnBrk="0" hangingPunct="0"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defTabSz="3810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defTabSz="3810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defTabSz="3810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defTabSz="3810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AU" altLang="en-US" dirty="0" smtClean="0">
                <a:latin typeface="Comic Sans MS" panose="030F0702030302020204" pitchFamily="66" charset="0"/>
              </a:rPr>
              <a:t>NP Technical </a:t>
            </a:r>
            <a:r>
              <a:rPr lang="en-AU" altLang="en-US" dirty="0">
                <a:latin typeface="Comic Sans MS" panose="030F0702030302020204" pitchFamily="66" charset="0"/>
              </a:rPr>
              <a:t>Staff: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2362200" y="381000"/>
            <a:ext cx="4572000" cy="609600"/>
          </a:xfrm>
        </p:spPr>
        <p:txBody>
          <a:bodyPr/>
          <a:lstStyle/>
          <a:p>
            <a:pPr algn="ctr" eaLnBrk="1" hangingPunct="1"/>
            <a:r>
              <a:rPr lang="en-US" altLang="en-US" sz="3200" dirty="0" smtClean="0">
                <a:latin typeface="Comic Sans MS" panose="030F0702030302020204" pitchFamily="66" charset="0"/>
              </a:rPr>
              <a:t>Acknowledgement</a:t>
            </a: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176213"/>
            <a:ext cx="7467600" cy="457200"/>
          </a:xfrm>
        </p:spPr>
        <p:txBody>
          <a:bodyPr/>
          <a:lstStyle/>
          <a:p>
            <a:pPr algn="ctr" eaLnBrk="1" hangingPunct="1"/>
            <a:r>
              <a:rPr lang="en-AU" altLang="en-US" sz="2400" dirty="0" smtClean="0"/>
              <a:t>SRF </a:t>
            </a:r>
            <a:r>
              <a:rPr lang="en-AU" altLang="en-US" sz="2400" dirty="0" err="1" smtClean="0"/>
              <a:t>linac</a:t>
            </a:r>
            <a:r>
              <a:rPr lang="en-AU" altLang="en-US" sz="2400" dirty="0" smtClean="0"/>
              <a:t> booster 6.5 MV effective voltage</a:t>
            </a:r>
            <a:endParaRPr lang="en-US" altLang="en-US" dirty="0" smtClean="0"/>
          </a:p>
        </p:txBody>
      </p:sp>
      <p:pic>
        <p:nvPicPr>
          <p:cNvPr id="38915" name="Picture 3" descr="Z:\Linac\Engineering_Award\Auxilary\Fig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657600"/>
            <a:ext cx="7010400" cy="301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4" descr="U:\Linac\Engineering_Award\National_Submission\linac high quality panoram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685800"/>
            <a:ext cx="7010400" cy="291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8" t="5031"/>
          <a:stretch/>
        </p:blipFill>
        <p:spPr>
          <a:xfrm>
            <a:off x="1691680" y="980728"/>
            <a:ext cx="6408712" cy="5436604"/>
          </a:xfrm>
          <a:prstGeom prst="rect">
            <a:avLst/>
          </a:prstGeom>
        </p:spPr>
      </p:pic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211960" y="116632"/>
            <a:ext cx="1655763" cy="1800225"/>
          </a:xfrm>
        </p:spPr>
        <p:txBody>
          <a:bodyPr/>
          <a:lstStyle/>
          <a:p>
            <a:pPr eaLnBrk="1" hangingPunct="1"/>
            <a:r>
              <a:rPr lang="en-US" altLang="en-US" sz="9600" dirty="0" smtClean="0">
                <a:latin typeface="Comic Sans MS" panose="030F0702030302020204" pitchFamily="66" charset="0"/>
              </a:rPr>
              <a:t>Q</a:t>
            </a: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64755"/>
            <a:ext cx="2879788" cy="58326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71600" y="126038"/>
            <a:ext cx="6568501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213735">
              <a:lnSpc>
                <a:spcPct val="100000"/>
              </a:lnSpc>
            </a:pPr>
            <a:r>
              <a:rPr lang="en-US" spc="-5" dirty="0" smtClean="0"/>
              <a:t>Ten Beam Lines</a:t>
            </a:r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2915792" y="813142"/>
            <a:ext cx="6192647" cy="57842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4294967295"/>
          </p:nvPr>
        </p:nvSpPr>
        <p:spPr>
          <a:xfrm>
            <a:off x="8372729" y="6659971"/>
            <a:ext cx="249554" cy="2038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528" y="1124744"/>
            <a:ext cx="8396354" cy="3771364"/>
          </a:xfrm>
          <a:prstGeom prst="rect">
            <a:avLst/>
          </a:prstGeom>
        </p:spPr>
      </p:pic>
      <p:sp>
        <p:nvSpPr>
          <p:cNvPr id="6" name="Rectangle 1026"/>
          <p:cNvSpPr txBox="1">
            <a:spLocks noChangeArrowheads="1"/>
          </p:cNvSpPr>
          <p:nvPr/>
        </p:nvSpPr>
        <p:spPr bwMode="auto">
          <a:xfrm>
            <a:off x="1547664" y="131152"/>
            <a:ext cx="6336704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kern="0" dirty="0" smtClean="0">
                <a:latin typeface="Comic Sans MS" panose="030F0702030302020204" pitchFamily="66" charset="0"/>
              </a:rPr>
              <a:t>Space Radiation beam line </a:t>
            </a:r>
            <a:endParaRPr lang="en-US" altLang="en-US" sz="2800" kern="0" dirty="0" smtClean="0">
              <a:latin typeface="Comic Sans MS" panose="030F0702030302020204" pitchFamily="66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700" y="3717032"/>
            <a:ext cx="1805175" cy="2098244"/>
          </a:xfrm>
          <a:prstGeom prst="rect">
            <a:avLst/>
          </a:prstGeom>
        </p:spPr>
      </p:pic>
      <p:sp>
        <p:nvSpPr>
          <p:cNvPr id="8" name="Rectangle 1026"/>
          <p:cNvSpPr txBox="1">
            <a:spLocks noChangeArrowheads="1"/>
          </p:cNvSpPr>
          <p:nvPr/>
        </p:nvSpPr>
        <p:spPr bwMode="auto">
          <a:xfrm>
            <a:off x="-36512" y="5812384"/>
            <a:ext cx="5343896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1800" kern="0" dirty="0" smtClean="0">
                <a:latin typeface="Comic Sans MS" panose="030F0702030302020204" pitchFamily="66" charset="0"/>
              </a:rPr>
              <a:t>Irradiation chamber   Beam characterization</a:t>
            </a:r>
            <a:endParaRPr lang="en-US" altLang="en-US" sz="1800" kern="0" dirty="0" smtClean="0">
              <a:latin typeface="Comic Sans MS" panose="030F0702030302020204" pitchFamily="66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1800" y="3719923"/>
            <a:ext cx="1800200" cy="209246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6216" y="1159852"/>
            <a:ext cx="1908961" cy="2166126"/>
          </a:xfrm>
          <a:prstGeom prst="rect">
            <a:avLst/>
          </a:prstGeom>
        </p:spPr>
      </p:pic>
      <p:sp>
        <p:nvSpPr>
          <p:cNvPr id="12" name="Rectangle 1026"/>
          <p:cNvSpPr txBox="1">
            <a:spLocks noChangeArrowheads="1"/>
          </p:cNvSpPr>
          <p:nvPr/>
        </p:nvSpPr>
        <p:spPr bwMode="auto">
          <a:xfrm>
            <a:off x="5957374" y="5126584"/>
            <a:ext cx="3348372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1800" kern="0" dirty="0" smtClean="0">
                <a:latin typeface="Comic Sans MS" panose="030F0702030302020204" pitchFamily="66" charset="0"/>
              </a:rPr>
              <a:t>Ion beam scanning</a:t>
            </a:r>
            <a:endParaRPr lang="en-US" altLang="en-US" sz="1800" kern="0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895362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26"/>
          <p:cNvSpPr>
            <a:spLocks noGrp="1" noChangeArrowheads="1"/>
          </p:cNvSpPr>
          <p:nvPr>
            <p:ph type="title" idx="4294967295"/>
          </p:nvPr>
        </p:nvSpPr>
        <p:spPr>
          <a:xfrm>
            <a:off x="1835696" y="188640"/>
            <a:ext cx="6336704" cy="685800"/>
          </a:xfrm>
          <a:noFill/>
        </p:spPr>
        <p:txBody>
          <a:bodyPr/>
          <a:lstStyle/>
          <a:p>
            <a:pPr algn="ctr" eaLnBrk="1" hangingPunct="1"/>
            <a:r>
              <a:rPr lang="en-US" altLang="en-US" sz="2800" dirty="0" smtClean="0">
                <a:latin typeface="Comic Sans MS" panose="030F0702030302020204" pitchFamily="66" charset="0"/>
              </a:rPr>
              <a:t>Past and present HIAF upgrades</a:t>
            </a:r>
          </a:p>
        </p:txBody>
      </p:sp>
      <p:sp>
        <p:nvSpPr>
          <p:cNvPr id="8" name="Rectangle 7"/>
          <p:cNvSpPr/>
          <p:nvPr/>
        </p:nvSpPr>
        <p:spPr>
          <a:xfrm>
            <a:off x="714268" y="1628800"/>
            <a:ext cx="7847789" cy="40257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AU" sz="1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14UD/</a:t>
            </a:r>
            <a:r>
              <a:rPr lang="en-AU" sz="1800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linac</a:t>
            </a:r>
            <a:r>
              <a:rPr lang="en-AU" sz="1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its instruments</a:t>
            </a: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>
              <a:buNone/>
            </a:pPr>
            <a:endParaRPr lang="en-A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/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Tube entrance lens control	</a:t>
            </a:r>
            <a:r>
              <a:rPr lang="en-A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NIMB 421 (2018) and NIMA 767 (2014)</a:t>
            </a:r>
          </a:p>
          <a:p>
            <a:pPr marL="285750" indent="-285750"/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L5 major upgrade and new He</a:t>
            </a:r>
            <a:r>
              <a:rPr lang="en-US" sz="18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ion source </a:t>
            </a:r>
          </a:p>
          <a:p>
            <a:pPr marL="285750" indent="-285750"/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Entire inventory of posts and tubes ordered from NEC  </a:t>
            </a:r>
          </a:p>
          <a:p>
            <a:pPr>
              <a:buNone/>
            </a:pPr>
            <a:r>
              <a:rPr lang="en-A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AU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(new e magnetic suppression- </a:t>
            </a:r>
            <a:r>
              <a:rPr lang="en-AU" sz="1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ondulator</a:t>
            </a:r>
            <a:r>
              <a:rPr lang="en-AU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/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New target area, and beam lines under investigation	</a:t>
            </a:r>
          </a:p>
          <a:p>
            <a:pPr marL="285750" indent="-285750"/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NP Department 3-6-9 years development plan has been updated</a:t>
            </a:r>
          </a:p>
          <a:p>
            <a:pPr marL="285750" indent="-285750"/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Upgraded SNICS and </a:t>
            </a:r>
            <a:r>
              <a:rPr lang="en-AU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McSNIC</a:t>
            </a: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for reliability 	</a:t>
            </a:r>
            <a:r>
              <a:rPr lang="en-A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 B 415 (2018)</a:t>
            </a:r>
            <a:endParaRPr lang="en-A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/>
            <a:r>
              <a:rPr lang="en-AU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Linac</a:t>
            </a: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beam pulse width monitor, tunes with </a:t>
            </a:r>
            <a:r>
              <a:rPr lang="en-AU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srf</a:t>
            </a: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phase detector  </a:t>
            </a:r>
          </a:p>
          <a:p>
            <a:pPr>
              <a:buNone/>
            </a:pPr>
            <a:r>
              <a:rPr lang="en-A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A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PRAB 19 (2016), Cryogenics 85 (2017) and </a:t>
            </a:r>
            <a:r>
              <a:rPr lang="en-AU" sz="1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Physica</a:t>
            </a:r>
            <a:r>
              <a:rPr lang="en-A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 519 (2015)</a:t>
            </a:r>
          </a:p>
          <a:p>
            <a:pPr marL="285750" indent="-285750"/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Linac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resonators upgrade </a:t>
            </a:r>
            <a:r>
              <a:rPr lang="en-US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x PRST AB 9 (2006),  and </a:t>
            </a:r>
            <a:r>
              <a:rPr lang="en-U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PRST AB </a:t>
            </a:r>
            <a:r>
              <a:rPr lang="en-US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2007)</a:t>
            </a:r>
            <a:endParaRPr lang="en-AU" sz="16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051720" y="206126"/>
            <a:ext cx="5544616" cy="609600"/>
          </a:xfrm>
        </p:spPr>
        <p:txBody>
          <a:bodyPr/>
          <a:lstStyle/>
          <a:p>
            <a:pPr eaLnBrk="1" hangingPunct="1"/>
            <a:r>
              <a:rPr lang="en-AU" altLang="en-US" sz="3200" dirty="0" smtClean="0"/>
              <a:t>Precool TAO mitigation </a:t>
            </a:r>
            <a:r>
              <a:rPr lang="en-AU" altLang="en-US" sz="3200" dirty="0" err="1" smtClean="0"/>
              <a:t>linac</a:t>
            </a:r>
            <a:r>
              <a:rPr lang="en-AU" altLang="en-US" sz="3200" dirty="0" smtClean="0"/>
              <a:t> #29</a:t>
            </a:r>
            <a:endParaRPr lang="en-US" altLang="en-US" sz="320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933056"/>
            <a:ext cx="3526136" cy="25400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507553"/>
            <a:ext cx="4824576" cy="290240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9912" y="957391"/>
            <a:ext cx="4322439" cy="24142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83568" y="1844824"/>
            <a:ext cx="2135521" cy="7017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AU" sz="1800" dirty="0" smtClean="0"/>
              <a:t>N. Lobanov, </a:t>
            </a:r>
          </a:p>
          <a:p>
            <a:pPr>
              <a:buNone/>
            </a:pPr>
            <a:r>
              <a:rPr lang="en-AU" sz="1800" dirty="0" smtClean="0"/>
              <a:t>Cryogenics </a:t>
            </a:r>
            <a:r>
              <a:rPr lang="en-AU" sz="1800" dirty="0"/>
              <a:t>85 (2017) </a:t>
            </a:r>
          </a:p>
        </p:txBody>
      </p:sp>
    </p:spTree>
    <p:extLst>
      <p:ext uri="{BB962C8B-B14F-4D97-AF65-F5344CB8AC3E}">
        <p14:creationId xmlns:p14="http://schemas.microsoft.com/office/powerpoint/2010/main" val="1906258541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100000">
              <a:schemeClr val="bg1"/>
            </a:gs>
            <a:gs pos="100000">
              <a:srgbClr val="00397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612576" y="185980"/>
            <a:ext cx="7742551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51860">
              <a:lnSpc>
                <a:spcPct val="100000"/>
              </a:lnSpc>
            </a:pPr>
            <a:r>
              <a:rPr lang="en-US" spc="-5" dirty="0" smtClean="0">
                <a:solidFill>
                  <a:schemeClr val="tx1"/>
                </a:solidFill>
              </a:rPr>
              <a:t>14UD acceleration unit</a:t>
            </a:r>
            <a:endParaRPr spc="-5" dirty="0">
              <a:solidFill>
                <a:schemeClr val="tx1"/>
              </a:solidFill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4294967295"/>
          </p:nvPr>
        </p:nvSpPr>
        <p:spPr>
          <a:xfrm>
            <a:off x="8372729" y="6659971"/>
            <a:ext cx="249554" cy="2038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8" r="4478"/>
          <a:stretch/>
        </p:blipFill>
        <p:spPr>
          <a:xfrm>
            <a:off x="251520" y="1268760"/>
            <a:ext cx="3547497" cy="367240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5" t="4462" r="6289" b="6283"/>
          <a:stretch/>
        </p:blipFill>
        <p:spPr>
          <a:xfrm>
            <a:off x="3726631" y="980728"/>
            <a:ext cx="4926007" cy="4478189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611560" y="4901693"/>
            <a:ext cx="2258700" cy="63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AU" sz="1600" dirty="0" smtClean="0">
                <a:solidFill>
                  <a:schemeClr val="tx1"/>
                </a:solidFill>
              </a:rPr>
              <a:t>14UD = 112 ceramic posts </a:t>
            </a:r>
          </a:p>
          <a:p>
            <a:pPr>
              <a:buNone/>
            </a:pPr>
            <a:r>
              <a:rPr lang="en-AU" sz="1600" dirty="0" smtClean="0">
                <a:solidFill>
                  <a:schemeClr val="tx1"/>
                </a:solidFill>
              </a:rPr>
              <a:t>and 98 acceleration tubes</a:t>
            </a:r>
            <a:endParaRPr lang="en-AU" sz="1600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11560" y="5859389"/>
            <a:ext cx="81369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AU" sz="2000" dirty="0" smtClean="0">
                <a:solidFill>
                  <a:schemeClr val="tx1"/>
                </a:solidFill>
              </a:rPr>
              <a:t>1 unit designed to 1 MV accelerating voltage per unit corresponding to ~1 MV/m accelerating field ;   ~3 M$/1 MV hardware cost; ~0.6 kW/1 MV power cost</a:t>
            </a:r>
            <a:endParaRPr lang="en-A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100000">
              <a:schemeClr val="bg1"/>
            </a:gs>
            <a:gs pos="100000">
              <a:srgbClr val="00397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324544" y="211427"/>
            <a:ext cx="7742551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51860">
              <a:lnSpc>
                <a:spcPct val="100000"/>
              </a:lnSpc>
            </a:pPr>
            <a:r>
              <a:rPr spc="-5" dirty="0">
                <a:solidFill>
                  <a:schemeClr val="tx1"/>
                </a:solidFill>
              </a:rPr>
              <a:t>6</a:t>
            </a:r>
            <a:r>
              <a:rPr dirty="0">
                <a:solidFill>
                  <a:schemeClr val="tx1"/>
                </a:solidFill>
              </a:rPr>
              <a:t>-9 </a:t>
            </a:r>
            <a:r>
              <a:rPr spc="-45" dirty="0">
                <a:solidFill>
                  <a:schemeClr val="tx1"/>
                </a:solidFill>
              </a:rPr>
              <a:t>y</a:t>
            </a:r>
            <a:r>
              <a:rPr spc="-5" dirty="0">
                <a:solidFill>
                  <a:schemeClr val="tx1"/>
                </a:solidFill>
              </a:rPr>
              <a:t>ea</a:t>
            </a:r>
            <a:r>
              <a:rPr spc="-60" dirty="0">
                <a:solidFill>
                  <a:schemeClr val="tx1"/>
                </a:solidFill>
              </a:rPr>
              <a:t>r</a:t>
            </a:r>
            <a:r>
              <a:rPr dirty="0">
                <a:solidFill>
                  <a:schemeClr val="tx1"/>
                </a:solidFill>
              </a:rPr>
              <a:t>s and b</a:t>
            </a:r>
            <a:r>
              <a:rPr spc="-15" dirty="0">
                <a:solidFill>
                  <a:schemeClr val="tx1"/>
                </a:solidFill>
              </a:rPr>
              <a:t>e</a:t>
            </a:r>
            <a:r>
              <a:rPr spc="-35" dirty="0">
                <a:solidFill>
                  <a:schemeClr val="tx1"/>
                </a:solidFill>
              </a:rPr>
              <a:t>y</a:t>
            </a:r>
            <a:r>
              <a:rPr spc="-5" dirty="0">
                <a:solidFill>
                  <a:schemeClr val="tx1"/>
                </a:solidFill>
              </a:rPr>
              <a:t>ond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45921" y="979225"/>
            <a:ext cx="4037329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55" dirty="0">
                <a:solidFill>
                  <a:srgbClr val="0000FF"/>
                </a:solidFill>
                <a:latin typeface="Arial"/>
                <a:cs typeface="Arial"/>
              </a:rPr>
              <a:t>A</a:t>
            </a:r>
            <a:r>
              <a:rPr sz="1800" b="1" dirty="0">
                <a:solidFill>
                  <a:srgbClr val="0000FF"/>
                </a:solidFill>
                <a:latin typeface="Arial"/>
                <a:cs typeface="Arial"/>
              </a:rPr>
              <a:t>c</a:t>
            </a:r>
            <a:r>
              <a:rPr sz="1800" b="1" spc="-10" dirty="0">
                <a:solidFill>
                  <a:srgbClr val="0000FF"/>
                </a:solidFill>
                <a:latin typeface="Arial"/>
                <a:cs typeface="Arial"/>
              </a:rPr>
              <a:t>c</a:t>
            </a:r>
            <a:r>
              <a:rPr sz="1800" b="1" dirty="0">
                <a:solidFill>
                  <a:srgbClr val="0000FF"/>
                </a:solidFill>
                <a:latin typeface="Arial"/>
                <a:cs typeface="Arial"/>
              </a:rPr>
              <a:t>eler</a:t>
            </a:r>
            <a:r>
              <a:rPr sz="1800" b="1" spc="-10" dirty="0">
                <a:solidFill>
                  <a:srgbClr val="0000FF"/>
                </a:solidFill>
                <a:latin typeface="Arial"/>
                <a:cs typeface="Arial"/>
              </a:rPr>
              <a:t>a</a:t>
            </a:r>
            <a:r>
              <a:rPr sz="1800" b="1" dirty="0">
                <a:solidFill>
                  <a:srgbClr val="0000FF"/>
                </a:solidFill>
                <a:latin typeface="Arial"/>
                <a:cs typeface="Arial"/>
              </a:rPr>
              <a:t>tor</a:t>
            </a:r>
            <a:r>
              <a:rPr sz="1800" b="1" spc="6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FF"/>
                </a:solidFill>
                <a:latin typeface="Arial"/>
                <a:cs typeface="Arial"/>
              </a:rPr>
              <a:t>de</a:t>
            </a:r>
            <a:r>
              <a:rPr sz="1800" b="1" spc="-45" dirty="0">
                <a:solidFill>
                  <a:srgbClr val="0000FF"/>
                </a:solidFill>
                <a:latin typeface="Arial"/>
                <a:cs typeface="Arial"/>
              </a:rPr>
              <a:t>v</a:t>
            </a:r>
            <a:r>
              <a:rPr sz="1800" b="1" dirty="0">
                <a:solidFill>
                  <a:srgbClr val="0000FF"/>
                </a:solidFill>
                <a:latin typeface="Arial"/>
                <a:cs typeface="Arial"/>
              </a:rPr>
              <a:t>elo</a:t>
            </a:r>
            <a:r>
              <a:rPr sz="1800" b="1" spc="5" dirty="0">
                <a:solidFill>
                  <a:srgbClr val="0000FF"/>
                </a:solidFill>
                <a:latin typeface="Arial"/>
                <a:cs typeface="Arial"/>
              </a:rPr>
              <a:t>p</a:t>
            </a:r>
            <a:r>
              <a:rPr sz="1800" b="1" dirty="0">
                <a:solidFill>
                  <a:srgbClr val="0000FF"/>
                </a:solidFill>
                <a:latin typeface="Arial"/>
                <a:cs typeface="Arial"/>
              </a:rPr>
              <a:t>m</a:t>
            </a:r>
            <a:r>
              <a:rPr sz="1800" b="1" spc="-10" dirty="0">
                <a:solidFill>
                  <a:srgbClr val="0000FF"/>
                </a:solidFill>
                <a:latin typeface="Arial"/>
                <a:cs typeface="Arial"/>
              </a:rPr>
              <a:t>e</a:t>
            </a:r>
            <a:r>
              <a:rPr sz="1800" b="1" dirty="0">
                <a:solidFill>
                  <a:srgbClr val="0000FF"/>
                </a:solidFill>
                <a:latin typeface="Arial"/>
                <a:cs typeface="Arial"/>
              </a:rPr>
              <a:t>nt</a:t>
            </a:r>
            <a:r>
              <a:rPr sz="1800" b="1" spc="3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FF"/>
                </a:solidFill>
                <a:latin typeface="Arial"/>
                <a:cs typeface="Arial"/>
              </a:rPr>
              <a:t>a</a:t>
            </a:r>
            <a:r>
              <a:rPr sz="1800" b="1" spc="-10" dirty="0">
                <a:solidFill>
                  <a:srgbClr val="0000FF"/>
                </a:solidFill>
                <a:latin typeface="Arial"/>
                <a:cs typeface="Arial"/>
              </a:rPr>
              <a:t>s</a:t>
            </a:r>
            <a:r>
              <a:rPr sz="1800" b="1" dirty="0">
                <a:solidFill>
                  <a:srgbClr val="0000FF"/>
                </a:solidFill>
                <a:latin typeface="Arial"/>
                <a:cs typeface="Arial"/>
              </a:rPr>
              <a:t>p</a:t>
            </a:r>
            <a:r>
              <a:rPr sz="1800" b="1" spc="5" dirty="0">
                <a:solidFill>
                  <a:srgbClr val="0000FF"/>
                </a:solidFill>
                <a:latin typeface="Arial"/>
                <a:cs typeface="Arial"/>
              </a:rPr>
              <a:t>i</a:t>
            </a:r>
            <a:r>
              <a:rPr sz="1800" b="1" dirty="0">
                <a:solidFill>
                  <a:srgbClr val="0000FF"/>
                </a:solidFill>
                <a:latin typeface="Arial"/>
                <a:cs typeface="Arial"/>
              </a:rPr>
              <a:t>r</a:t>
            </a:r>
            <a:r>
              <a:rPr sz="1800" b="1" spc="-10" dirty="0">
                <a:solidFill>
                  <a:srgbClr val="0000FF"/>
                </a:solidFill>
                <a:latin typeface="Arial"/>
                <a:cs typeface="Arial"/>
              </a:rPr>
              <a:t>a</a:t>
            </a:r>
            <a:r>
              <a:rPr sz="1800" b="1" dirty="0">
                <a:solidFill>
                  <a:srgbClr val="0000FF"/>
                </a:solidFill>
                <a:latin typeface="Arial"/>
                <a:cs typeface="Arial"/>
              </a:rPr>
              <a:t>ti</a:t>
            </a:r>
            <a:r>
              <a:rPr sz="1800" b="1" spc="5" dirty="0">
                <a:solidFill>
                  <a:srgbClr val="0000FF"/>
                </a:solidFill>
                <a:latin typeface="Arial"/>
                <a:cs typeface="Arial"/>
              </a:rPr>
              <a:t>o</a:t>
            </a:r>
            <a:r>
              <a:rPr sz="1800" b="1" dirty="0">
                <a:solidFill>
                  <a:srgbClr val="0000FF"/>
                </a:solidFill>
                <a:latin typeface="Arial"/>
                <a:cs typeface="Arial"/>
              </a:rPr>
              <a:t>ns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50442" y="1734247"/>
            <a:ext cx="4502785" cy="15511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N</a:t>
            </a:r>
            <a:r>
              <a:rPr sz="1800" spc="-15" dirty="0">
                <a:solidFill>
                  <a:schemeClr val="tx1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w</a:t>
            </a:r>
            <a:r>
              <a:rPr sz="1800" spc="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bea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m l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ine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N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w</a:t>
            </a:r>
            <a:r>
              <a:rPr sz="1800" spc="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n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sz="1800" spc="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chemeClr val="tx1"/>
                </a:solidFill>
                <a:latin typeface="Arial"/>
                <a:cs typeface="Arial"/>
              </a:rPr>
              <a:t>4</a:t>
            </a:r>
            <a:r>
              <a:rPr sz="1800" dirty="0">
                <a:solidFill>
                  <a:schemeClr val="tx1"/>
                </a:solidFill>
                <a:latin typeface="Symbol"/>
                <a:cs typeface="Symbol"/>
              </a:rPr>
              <a:t></a:t>
            </a:r>
            <a:r>
              <a:rPr sz="1800" spc="4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h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g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h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er</a:t>
            </a:r>
            <a:r>
              <a:rPr sz="1800" spc="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fie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d</a:t>
            </a:r>
            <a:r>
              <a:rPr sz="1800" spc="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gr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d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e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n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t</a:t>
            </a: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N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w</a:t>
            </a:r>
            <a:r>
              <a:rPr sz="1800" spc="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n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ac</a:t>
            </a:r>
            <a:r>
              <a:rPr sz="1800" spc="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n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j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ctor</a:t>
            </a:r>
          </a:p>
          <a:p>
            <a:pPr marL="756285" lvl="1" indent="-286385">
              <a:lnSpc>
                <a:spcPct val="100000"/>
              </a:lnSpc>
              <a:buFont typeface="Wingdings"/>
              <a:buChar char=""/>
              <a:tabLst>
                <a:tab pos="756920" algn="l"/>
              </a:tabLst>
            </a:pP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ra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sz="1800" spc="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o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er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tion</a:t>
            </a:r>
            <a:r>
              <a:rPr sz="1800" spc="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of 1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4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UD</a:t>
            </a:r>
            <a:r>
              <a:rPr sz="1800" spc="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n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d</a:t>
            </a:r>
            <a:r>
              <a:rPr sz="1800" spc="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n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5" name="object 5"/>
          <p:cNvSpPr/>
          <p:nvPr/>
        </p:nvSpPr>
        <p:spPr>
          <a:xfrm>
            <a:off x="288404" y="3910672"/>
            <a:ext cx="5219700" cy="26146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23532" y="1646173"/>
            <a:ext cx="702945" cy="2071370"/>
          </a:xfrm>
          <a:custGeom>
            <a:avLst/>
            <a:gdLst/>
            <a:ahLst/>
            <a:cxnLst/>
            <a:rect l="l" t="t" r="r" b="b"/>
            <a:pathLst>
              <a:path w="702944" h="2071370">
                <a:moveTo>
                  <a:pt x="702652" y="1719579"/>
                </a:moveTo>
                <a:lnTo>
                  <a:pt x="0" y="1719579"/>
                </a:lnTo>
                <a:lnTo>
                  <a:pt x="351320" y="2070862"/>
                </a:lnTo>
                <a:lnTo>
                  <a:pt x="702652" y="1719579"/>
                </a:lnTo>
                <a:close/>
              </a:path>
              <a:path w="702944" h="2071370">
                <a:moveTo>
                  <a:pt x="526986" y="0"/>
                </a:moveTo>
                <a:lnTo>
                  <a:pt x="175666" y="0"/>
                </a:lnTo>
                <a:lnTo>
                  <a:pt x="175666" y="1719579"/>
                </a:lnTo>
                <a:lnTo>
                  <a:pt x="526986" y="1719579"/>
                </a:lnTo>
                <a:lnTo>
                  <a:pt x="526986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23532" y="1646173"/>
            <a:ext cx="702945" cy="2071370"/>
          </a:xfrm>
          <a:custGeom>
            <a:avLst/>
            <a:gdLst/>
            <a:ahLst/>
            <a:cxnLst/>
            <a:rect l="l" t="t" r="r" b="b"/>
            <a:pathLst>
              <a:path w="702944" h="2071370">
                <a:moveTo>
                  <a:pt x="526986" y="0"/>
                </a:moveTo>
                <a:lnTo>
                  <a:pt x="526986" y="1719579"/>
                </a:lnTo>
                <a:lnTo>
                  <a:pt x="702652" y="1719579"/>
                </a:lnTo>
                <a:lnTo>
                  <a:pt x="351320" y="2070862"/>
                </a:lnTo>
                <a:lnTo>
                  <a:pt x="0" y="1719579"/>
                </a:lnTo>
                <a:lnTo>
                  <a:pt x="175666" y="1719579"/>
                </a:lnTo>
                <a:lnTo>
                  <a:pt x="175666" y="0"/>
                </a:lnTo>
                <a:lnTo>
                  <a:pt x="526986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37848" y="1916832"/>
            <a:ext cx="276999" cy="858143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60" dirty="0" smtClean="0">
                <a:solidFill>
                  <a:schemeClr val="tx1"/>
                </a:solidFill>
                <a:latin typeface="Arial"/>
                <a:cs typeface="Arial"/>
              </a:rPr>
              <a:t>T</a:t>
            </a:r>
            <a:r>
              <a:rPr sz="1800" dirty="0" smtClean="0">
                <a:solidFill>
                  <a:schemeClr val="tx1"/>
                </a:solidFill>
                <a:latin typeface="Arial"/>
                <a:cs typeface="Arial"/>
              </a:rPr>
              <a:t>ime</a:t>
            </a:r>
            <a:endParaRPr sz="18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724144" y="1628775"/>
            <a:ext cx="702945" cy="2071370"/>
          </a:xfrm>
          <a:custGeom>
            <a:avLst/>
            <a:gdLst/>
            <a:ahLst/>
            <a:cxnLst/>
            <a:rect l="l" t="t" r="r" b="b"/>
            <a:pathLst>
              <a:path w="702945" h="2071370">
                <a:moveTo>
                  <a:pt x="702690" y="1719452"/>
                </a:moveTo>
                <a:lnTo>
                  <a:pt x="0" y="1719452"/>
                </a:lnTo>
                <a:lnTo>
                  <a:pt x="351281" y="2070862"/>
                </a:lnTo>
                <a:lnTo>
                  <a:pt x="702690" y="1719452"/>
                </a:lnTo>
                <a:close/>
              </a:path>
              <a:path w="702945" h="2071370">
                <a:moveTo>
                  <a:pt x="526922" y="0"/>
                </a:moveTo>
                <a:lnTo>
                  <a:pt x="175640" y="0"/>
                </a:lnTo>
                <a:lnTo>
                  <a:pt x="175640" y="1719452"/>
                </a:lnTo>
                <a:lnTo>
                  <a:pt x="526922" y="1719452"/>
                </a:lnTo>
                <a:lnTo>
                  <a:pt x="526922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724144" y="1628775"/>
            <a:ext cx="702945" cy="2071370"/>
          </a:xfrm>
          <a:custGeom>
            <a:avLst/>
            <a:gdLst/>
            <a:ahLst/>
            <a:cxnLst/>
            <a:rect l="l" t="t" r="r" b="b"/>
            <a:pathLst>
              <a:path w="702945" h="2071370">
                <a:moveTo>
                  <a:pt x="526922" y="0"/>
                </a:moveTo>
                <a:lnTo>
                  <a:pt x="526922" y="1719452"/>
                </a:lnTo>
                <a:lnTo>
                  <a:pt x="702690" y="1719452"/>
                </a:lnTo>
                <a:lnTo>
                  <a:pt x="351281" y="2070862"/>
                </a:lnTo>
                <a:lnTo>
                  <a:pt x="0" y="1719452"/>
                </a:lnTo>
                <a:lnTo>
                  <a:pt x="175640" y="1719452"/>
                </a:lnTo>
                <a:lnTo>
                  <a:pt x="175640" y="0"/>
                </a:lnTo>
                <a:lnTo>
                  <a:pt x="526922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937116" y="1571069"/>
            <a:ext cx="276999" cy="1451966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 smtClean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sz="1800" spc="-10" dirty="0" smtClean="0">
                <a:solidFill>
                  <a:schemeClr val="tx1"/>
                </a:solidFill>
                <a:latin typeface="Arial"/>
                <a:cs typeface="Arial"/>
              </a:rPr>
              <a:t>o</a:t>
            </a:r>
            <a:r>
              <a:rPr sz="1800" dirty="0" smtClean="0">
                <a:solidFill>
                  <a:schemeClr val="tx1"/>
                </a:solidFill>
                <a:latin typeface="Arial"/>
                <a:cs typeface="Arial"/>
              </a:rPr>
              <a:t>st</a:t>
            </a:r>
            <a:endParaRPr sz="18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4294967295"/>
          </p:nvPr>
        </p:nvSpPr>
        <p:spPr>
          <a:xfrm>
            <a:off x="8372729" y="6659971"/>
            <a:ext cx="249554" cy="2038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  <p:sp>
        <p:nvSpPr>
          <p:cNvPr id="12" name="object 12"/>
          <p:cNvSpPr txBox="1"/>
          <p:nvPr/>
        </p:nvSpPr>
        <p:spPr>
          <a:xfrm>
            <a:off x="5508116" y="4482934"/>
            <a:ext cx="3204845" cy="1883593"/>
          </a:xfrm>
          <a:prstGeom prst="rect">
            <a:avLst/>
          </a:prstGeom>
          <a:ln w="9525">
            <a:solidFill>
              <a:srgbClr val="0000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7630">
              <a:lnSpc>
                <a:spcPct val="100000"/>
              </a:lnSpc>
            </a:pPr>
            <a:r>
              <a:rPr lang="en-AU" sz="1800" b="1" spc="-55" dirty="0" smtClean="0">
                <a:solidFill>
                  <a:srgbClr val="0000FF"/>
                </a:solidFill>
                <a:latin typeface="Arial"/>
                <a:cs typeface="Arial"/>
              </a:rPr>
              <a:t>State of the art</a:t>
            </a:r>
            <a:r>
              <a:rPr sz="1800" b="1" spc="40" dirty="0" smtClean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1800" b="1" dirty="0" err="1" smtClean="0">
                <a:solidFill>
                  <a:srgbClr val="0000FF"/>
                </a:solidFill>
                <a:latin typeface="Arial"/>
                <a:cs typeface="Arial"/>
              </a:rPr>
              <a:t>c</a:t>
            </a:r>
            <a:r>
              <a:rPr sz="1800" b="1" spc="-10" dirty="0" err="1" smtClean="0">
                <a:solidFill>
                  <a:srgbClr val="0000FF"/>
                </a:solidFill>
                <a:latin typeface="Arial"/>
                <a:cs typeface="Arial"/>
              </a:rPr>
              <a:t>r</a:t>
            </a:r>
            <a:r>
              <a:rPr sz="1800" b="1" spc="-20" dirty="0" err="1" smtClean="0">
                <a:solidFill>
                  <a:srgbClr val="0000FF"/>
                </a:solidFill>
                <a:latin typeface="Arial"/>
                <a:cs typeface="Arial"/>
              </a:rPr>
              <a:t>y</a:t>
            </a:r>
            <a:r>
              <a:rPr sz="1800" b="1" dirty="0" err="1" smtClean="0">
                <a:solidFill>
                  <a:srgbClr val="0000FF"/>
                </a:solidFill>
                <a:latin typeface="Arial"/>
                <a:cs typeface="Arial"/>
              </a:rPr>
              <a:t>omo</a:t>
            </a:r>
            <a:r>
              <a:rPr sz="1800" b="1" spc="5" dirty="0" err="1" smtClean="0">
                <a:solidFill>
                  <a:srgbClr val="0000FF"/>
                </a:solidFill>
                <a:latin typeface="Arial"/>
                <a:cs typeface="Arial"/>
              </a:rPr>
              <a:t>d</a:t>
            </a:r>
            <a:r>
              <a:rPr sz="1800" b="1" dirty="0" err="1" smtClean="0">
                <a:solidFill>
                  <a:srgbClr val="0000FF"/>
                </a:solidFill>
                <a:latin typeface="Arial"/>
                <a:cs typeface="Arial"/>
              </a:rPr>
              <a:t>u</a:t>
            </a:r>
            <a:r>
              <a:rPr sz="1800" b="1" spc="5" dirty="0" err="1" smtClean="0">
                <a:solidFill>
                  <a:srgbClr val="0000FF"/>
                </a:solidFill>
                <a:latin typeface="Arial"/>
                <a:cs typeface="Arial"/>
              </a:rPr>
              <a:t>l</a:t>
            </a:r>
            <a:r>
              <a:rPr sz="1800" b="1" dirty="0" err="1" smtClean="0">
                <a:solidFill>
                  <a:srgbClr val="0000FF"/>
                </a:solidFill>
                <a:latin typeface="Arial"/>
                <a:cs typeface="Arial"/>
              </a:rPr>
              <a:t>es</a:t>
            </a:r>
            <a:endParaRPr sz="1850" dirty="0" smtClean="0">
              <a:latin typeface="Times New Roman"/>
              <a:cs typeface="Times New Roman"/>
            </a:endParaRPr>
          </a:p>
          <a:p>
            <a:pPr marL="374015" indent="-286385">
              <a:lnSpc>
                <a:spcPct val="100000"/>
              </a:lnSpc>
              <a:buFont typeface="Arial"/>
              <a:buChar char="•"/>
              <a:tabLst>
                <a:tab pos="374650" algn="l"/>
              </a:tabLst>
            </a:pPr>
            <a:r>
              <a:rPr sz="1800" dirty="0" smtClean="0">
                <a:solidFill>
                  <a:schemeClr val="tx1"/>
                </a:solidFill>
                <a:latin typeface="Arial"/>
                <a:cs typeface="Arial"/>
              </a:rPr>
              <a:t>2</a:t>
            </a:r>
            <a:r>
              <a:rPr sz="1800" spc="-5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fit 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res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nt</a:t>
            </a:r>
            <a:r>
              <a:rPr sz="1800" spc="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n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sz="1800" spc="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fo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o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tpri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n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t</a:t>
            </a:r>
          </a:p>
          <a:p>
            <a:pPr marL="831215" lvl="1" indent="-286385">
              <a:lnSpc>
                <a:spcPct val="100000"/>
              </a:lnSpc>
              <a:buFont typeface="Wingdings"/>
              <a:buChar char=""/>
              <a:tabLst>
                <a:tab pos="831850" algn="l"/>
              </a:tabLst>
            </a:pPr>
            <a:r>
              <a:rPr sz="1800" spc="-80" dirty="0">
                <a:solidFill>
                  <a:schemeClr val="tx1"/>
                </a:solidFill>
                <a:latin typeface="Arial"/>
                <a:cs typeface="Arial"/>
              </a:rPr>
              <a:t>T</a:t>
            </a:r>
            <a:r>
              <a:rPr sz="1800" spc="-40" dirty="0">
                <a:solidFill>
                  <a:schemeClr val="tx1"/>
                </a:solidFill>
                <a:latin typeface="Arial"/>
                <a:cs typeface="Arial"/>
              </a:rPr>
              <a:t>w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o</a:t>
            </a:r>
            <a:r>
              <a:rPr sz="1800" spc="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g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ve 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3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5</a:t>
            </a:r>
            <a:r>
              <a:rPr sz="1800" spc="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MV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b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o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ost</a:t>
            </a:r>
          </a:p>
          <a:p>
            <a:pPr marL="831215" lvl="1" indent="-286385">
              <a:lnSpc>
                <a:spcPct val="100000"/>
              </a:lnSpc>
              <a:buFont typeface="Wingdings"/>
              <a:buChar char=""/>
              <a:tabLst>
                <a:tab pos="831850" algn="l"/>
              </a:tabLst>
            </a:pPr>
            <a:r>
              <a:rPr lang="en-AU" sz="1800" dirty="0">
                <a:solidFill>
                  <a:schemeClr val="tx1"/>
                </a:solidFill>
                <a:latin typeface="Arial"/>
                <a:cs typeface="Arial"/>
              </a:rPr>
              <a:t>5</a:t>
            </a:r>
            <a:r>
              <a:rPr sz="1800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tim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s pr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se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n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t</a:t>
            </a:r>
            <a:r>
              <a:rPr sz="1800" spc="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n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</a:p>
          <a:p>
            <a:pPr marL="831215" lvl="1" indent="-286385">
              <a:lnSpc>
                <a:spcPct val="100000"/>
              </a:lnSpc>
              <a:buFont typeface="Wingdings"/>
              <a:buChar char=""/>
              <a:tabLst>
                <a:tab pos="831850" algn="l"/>
              </a:tabLst>
            </a:pP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USD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1800" dirty="0" smtClean="0">
                <a:solidFill>
                  <a:schemeClr val="tx1"/>
                </a:solidFill>
                <a:latin typeface="Arial"/>
                <a:cs typeface="Arial"/>
              </a:rPr>
              <a:t>?M$</a:t>
            </a:r>
            <a:endParaRPr sz="18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523990" y="1673280"/>
            <a:ext cx="2152650" cy="5289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>
              <a:lnSpc>
                <a:spcPct val="100000"/>
              </a:lnSpc>
              <a:buClr>
                <a:srgbClr val="0000FF"/>
              </a:buClr>
              <a:buFont typeface="Arial"/>
              <a:buChar char="•"/>
              <a:tabLst>
                <a:tab pos="299720" algn="l"/>
              </a:tabLst>
            </a:pPr>
            <a:r>
              <a:rPr sz="1800" dirty="0">
                <a:solidFill>
                  <a:srgbClr val="0000FF"/>
                </a:solidFill>
                <a:latin typeface="Arial"/>
                <a:cs typeface="Arial"/>
              </a:rPr>
              <a:t>Sta</a:t>
            </a:r>
            <a:r>
              <a:rPr sz="1800" spc="-10" dirty="0">
                <a:solidFill>
                  <a:srgbClr val="0000FF"/>
                </a:solidFill>
                <a:latin typeface="Arial"/>
                <a:cs typeface="Arial"/>
              </a:rPr>
              <a:t>g</a:t>
            </a:r>
            <a:r>
              <a:rPr sz="1800" dirty="0">
                <a:solidFill>
                  <a:srgbClr val="0000FF"/>
                </a:solidFill>
                <a:latin typeface="Arial"/>
                <a:cs typeface="Arial"/>
              </a:rPr>
              <a:t>ed</a:t>
            </a:r>
            <a:r>
              <a:rPr sz="1800" spc="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0FF"/>
                </a:solidFill>
                <a:latin typeface="Arial"/>
                <a:cs typeface="Arial"/>
              </a:rPr>
              <a:t>as fu</a:t>
            </a:r>
            <a:r>
              <a:rPr sz="1800" spc="-10" dirty="0">
                <a:solidFill>
                  <a:srgbClr val="0000FF"/>
                </a:solidFill>
                <a:latin typeface="Arial"/>
                <a:cs typeface="Arial"/>
              </a:rPr>
              <a:t>n</a:t>
            </a:r>
            <a:r>
              <a:rPr sz="1800" dirty="0">
                <a:solidFill>
                  <a:srgbClr val="0000FF"/>
                </a:solidFill>
                <a:latin typeface="Arial"/>
                <a:cs typeface="Arial"/>
              </a:rPr>
              <a:t>d</a:t>
            </a:r>
            <a:r>
              <a:rPr sz="1800" spc="-10" dirty="0">
                <a:solidFill>
                  <a:srgbClr val="0000FF"/>
                </a:solidFill>
                <a:latin typeface="Arial"/>
                <a:cs typeface="Arial"/>
              </a:rPr>
              <a:t>i</a:t>
            </a:r>
            <a:r>
              <a:rPr sz="1800" dirty="0">
                <a:solidFill>
                  <a:srgbClr val="0000FF"/>
                </a:solidFill>
                <a:latin typeface="Arial"/>
                <a:cs typeface="Arial"/>
              </a:rPr>
              <a:t>ng av</a:t>
            </a:r>
            <a:r>
              <a:rPr sz="1800" spc="-10" dirty="0">
                <a:solidFill>
                  <a:srgbClr val="0000FF"/>
                </a:solidFill>
                <a:latin typeface="Arial"/>
                <a:cs typeface="Arial"/>
              </a:rPr>
              <a:t>a</a:t>
            </a:r>
            <a:r>
              <a:rPr sz="1800" dirty="0">
                <a:solidFill>
                  <a:srgbClr val="0000FF"/>
                </a:solidFill>
                <a:latin typeface="Arial"/>
                <a:cs typeface="Arial"/>
              </a:rPr>
              <a:t>i</a:t>
            </a:r>
            <a:r>
              <a:rPr sz="1800" spc="-10" dirty="0">
                <a:solidFill>
                  <a:srgbClr val="0000FF"/>
                </a:solidFill>
                <a:latin typeface="Arial"/>
                <a:cs typeface="Arial"/>
              </a:rPr>
              <a:t>l</a:t>
            </a:r>
            <a:r>
              <a:rPr sz="1800" dirty="0">
                <a:solidFill>
                  <a:srgbClr val="0000FF"/>
                </a:solidFill>
                <a:latin typeface="Arial"/>
                <a:cs typeface="Arial"/>
              </a:rPr>
              <a:t>a</a:t>
            </a:r>
            <a:r>
              <a:rPr sz="1800" spc="-10" dirty="0">
                <a:solidFill>
                  <a:srgbClr val="0000FF"/>
                </a:solidFill>
                <a:latin typeface="Arial"/>
                <a:cs typeface="Arial"/>
              </a:rPr>
              <a:t>b</a:t>
            </a:r>
            <a:r>
              <a:rPr sz="1800" dirty="0">
                <a:solidFill>
                  <a:srgbClr val="0000FF"/>
                </a:solidFill>
                <a:latin typeface="Arial"/>
                <a:cs typeface="Arial"/>
              </a:rPr>
              <a:t>le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523990" y="2496494"/>
            <a:ext cx="2419350" cy="8026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>
              <a:lnSpc>
                <a:spcPct val="100000"/>
              </a:lnSpc>
              <a:buClr>
                <a:srgbClr val="0000FF"/>
              </a:buClr>
              <a:buFont typeface="Arial"/>
              <a:buChar char="•"/>
              <a:tabLst>
                <a:tab pos="299720" algn="l"/>
              </a:tabLst>
            </a:pPr>
            <a:r>
              <a:rPr sz="1800" dirty="0">
                <a:solidFill>
                  <a:srgbClr val="0000FF"/>
                </a:solidFill>
                <a:latin typeface="Arial"/>
                <a:cs typeface="Arial"/>
              </a:rPr>
              <a:t>Pre</a:t>
            </a:r>
            <a:r>
              <a:rPr sz="1800" spc="-10" dirty="0">
                <a:solidFill>
                  <a:srgbClr val="0000FF"/>
                </a:solidFill>
                <a:latin typeface="Arial"/>
                <a:cs typeface="Arial"/>
              </a:rPr>
              <a:t>p</a:t>
            </a:r>
            <a:r>
              <a:rPr sz="1800" dirty="0">
                <a:solidFill>
                  <a:srgbClr val="0000FF"/>
                </a:solidFill>
                <a:latin typeface="Arial"/>
                <a:cs typeface="Arial"/>
              </a:rPr>
              <a:t>ar</a:t>
            </a:r>
            <a:r>
              <a:rPr sz="1800" spc="-10" dirty="0">
                <a:solidFill>
                  <a:srgbClr val="0000FF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rgbClr val="0000FF"/>
                </a:solidFill>
                <a:latin typeface="Arial"/>
                <a:cs typeface="Arial"/>
              </a:rPr>
              <a:t>d</a:t>
            </a:r>
            <a:r>
              <a:rPr sz="1800" spc="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0FF"/>
                </a:solidFill>
                <a:latin typeface="Arial"/>
                <a:cs typeface="Arial"/>
              </a:rPr>
              <a:t>for n</a:t>
            </a:r>
            <a:r>
              <a:rPr sz="1800" spc="-10" dirty="0">
                <a:solidFill>
                  <a:srgbClr val="0000FF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rgbClr val="0000FF"/>
                </a:solidFill>
                <a:latin typeface="Arial"/>
                <a:cs typeface="Arial"/>
              </a:rPr>
              <a:t>w N</a:t>
            </a:r>
            <a:r>
              <a:rPr sz="1800" spc="-10" dirty="0">
                <a:solidFill>
                  <a:srgbClr val="0000FF"/>
                </a:solidFill>
                <a:latin typeface="Arial"/>
                <a:cs typeface="Arial"/>
              </a:rPr>
              <a:t>C</a:t>
            </a:r>
            <a:r>
              <a:rPr sz="1800" dirty="0">
                <a:solidFill>
                  <a:srgbClr val="0000FF"/>
                </a:solidFill>
                <a:latin typeface="Arial"/>
                <a:cs typeface="Arial"/>
              </a:rPr>
              <a:t>RIS i</a:t>
            </a:r>
            <a:r>
              <a:rPr sz="1800" spc="-10" dirty="0">
                <a:solidFill>
                  <a:srgbClr val="0000FF"/>
                </a:solidFill>
                <a:latin typeface="Arial"/>
                <a:cs typeface="Arial"/>
              </a:rPr>
              <a:t>n</a:t>
            </a:r>
            <a:r>
              <a:rPr sz="1800" dirty="0">
                <a:solidFill>
                  <a:srgbClr val="0000FF"/>
                </a:solidFill>
                <a:latin typeface="Arial"/>
                <a:cs typeface="Arial"/>
              </a:rPr>
              <a:t>frastructure pr</a:t>
            </a:r>
            <a:r>
              <a:rPr sz="1800" spc="-10" dirty="0">
                <a:solidFill>
                  <a:srgbClr val="0000FF"/>
                </a:solidFill>
                <a:latin typeface="Arial"/>
                <a:cs typeface="Arial"/>
              </a:rPr>
              <a:t>o</a:t>
            </a:r>
            <a:r>
              <a:rPr sz="1800" dirty="0">
                <a:solidFill>
                  <a:srgbClr val="0000FF"/>
                </a:solidFill>
                <a:latin typeface="Arial"/>
                <a:cs typeface="Arial"/>
              </a:rPr>
              <a:t>gr</a:t>
            </a:r>
            <a:r>
              <a:rPr sz="1800" spc="-10" dirty="0">
                <a:solidFill>
                  <a:srgbClr val="0000FF"/>
                </a:solidFill>
                <a:latin typeface="Arial"/>
                <a:cs typeface="Arial"/>
              </a:rPr>
              <a:t>a</a:t>
            </a:r>
            <a:r>
              <a:rPr sz="1800" dirty="0">
                <a:solidFill>
                  <a:srgbClr val="0000FF"/>
                </a:solidFill>
                <a:latin typeface="Arial"/>
                <a:cs typeface="Arial"/>
              </a:rPr>
              <a:t>m</a:t>
            </a:r>
            <a:endParaRPr sz="1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22177277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 typeface="Wingdings" pitchFamily="2" charset="2"/>
          <a:buChar char="§"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 typeface="Wingdings" pitchFamily="2" charset="2"/>
          <a:buChar char="§"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16646</TotalTime>
  <Words>2201</Words>
  <Application>Microsoft Office PowerPoint</Application>
  <PresentationFormat>On-screen Show (4:3)</PresentationFormat>
  <Paragraphs>182</Paragraphs>
  <Slides>30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2" baseType="lpstr">
      <vt:lpstr>Arial</vt:lpstr>
      <vt:lpstr>Arial Narrow</vt:lpstr>
      <vt:lpstr>Calibri</vt:lpstr>
      <vt:lpstr>Comic Sans MS</vt:lpstr>
      <vt:lpstr>Symbol</vt:lpstr>
      <vt:lpstr>Tahoma</vt:lpstr>
      <vt:lpstr>Times</vt:lpstr>
      <vt:lpstr>Times New Roman</vt:lpstr>
      <vt:lpstr>TimesNewRomanPSMT</vt:lpstr>
      <vt:lpstr>Times-Roman</vt:lpstr>
      <vt:lpstr>Wingdings</vt:lpstr>
      <vt:lpstr>Default Design</vt:lpstr>
      <vt:lpstr>PowerPoint Presentation</vt:lpstr>
      <vt:lpstr>PowerPoint Presentation</vt:lpstr>
      <vt:lpstr>SRF linac booster 6.5 MV effective voltage</vt:lpstr>
      <vt:lpstr>Ten Beam Lines</vt:lpstr>
      <vt:lpstr>PowerPoint Presentation</vt:lpstr>
      <vt:lpstr>Past and present HIAF upgrades</vt:lpstr>
      <vt:lpstr>Precool TAO mitigation linac #29</vt:lpstr>
      <vt:lpstr>14UD acceleration unit</vt:lpstr>
      <vt:lpstr>6-9 years and beyond</vt:lpstr>
      <vt:lpstr>Commercial 4K refrigerator</vt:lpstr>
      <vt:lpstr>Stand-alone cryomodule concept</vt:lpstr>
      <vt:lpstr>Typical cryocooler load map</vt:lpstr>
      <vt:lpstr>New class of compact srf accelerators</vt:lpstr>
      <vt:lpstr>New class of rf superconductors</vt:lpstr>
      <vt:lpstr>Bulk Nb QWR ANL/RadiaBeam </vt:lpstr>
      <vt:lpstr>RadiaBeam cryomodule and QWR</vt:lpstr>
      <vt:lpstr>Cryocooler with conductive cooling</vt:lpstr>
      <vt:lpstr>Jefferson single cell cavity</vt:lpstr>
      <vt:lpstr>Q- test</vt:lpstr>
      <vt:lpstr>Conduction cooling at Fermilab</vt:lpstr>
      <vt:lpstr>Single cell cavity at Fermilab</vt:lpstr>
      <vt:lpstr>Q-test at Fermilab</vt:lpstr>
      <vt:lpstr>Cavity surface temperature</vt:lpstr>
      <vt:lpstr>Alternative option: Nb sputtered on Copper</vt:lpstr>
      <vt:lpstr>QWR performance</vt:lpstr>
      <vt:lpstr>Operation modes of bunching system</vt:lpstr>
      <vt:lpstr>RT Super-buncher option</vt:lpstr>
      <vt:lpstr>Conclusion</vt:lpstr>
      <vt:lpstr>Acknowledgement</vt:lpstr>
      <vt:lpstr>Q</vt:lpstr>
    </vt:vector>
  </TitlesOfParts>
  <Company>Australian National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u4052837</dc:creator>
  <cp:lastModifiedBy>Nikolai Lobanov</cp:lastModifiedBy>
  <cp:revision>589</cp:revision>
  <cp:lastPrinted>1904-01-01T00:00:00Z</cp:lastPrinted>
  <dcterms:created xsi:type="dcterms:W3CDTF">2005-01-27T00:24:44Z</dcterms:created>
  <dcterms:modified xsi:type="dcterms:W3CDTF">2023-04-05T02:34:11Z</dcterms:modified>
</cp:coreProperties>
</file>