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571" r:id="rId2"/>
    <p:sldId id="549" r:id="rId3"/>
    <p:sldId id="505" r:id="rId4"/>
    <p:sldId id="546" r:id="rId5"/>
    <p:sldId id="506" r:id="rId6"/>
    <p:sldId id="507" r:id="rId7"/>
    <p:sldId id="508" r:id="rId8"/>
    <p:sldId id="509" r:id="rId9"/>
    <p:sldId id="510" r:id="rId10"/>
    <p:sldId id="576" r:id="rId11"/>
    <p:sldId id="514" r:id="rId12"/>
    <p:sldId id="577" r:id="rId13"/>
    <p:sldId id="527" r:id="rId14"/>
    <p:sldId id="526" r:id="rId15"/>
    <p:sldId id="543" r:id="rId16"/>
    <p:sldId id="570" r:id="rId17"/>
    <p:sldId id="476" r:id="rId18"/>
    <p:sldId id="532" r:id="rId19"/>
    <p:sldId id="530" r:id="rId20"/>
    <p:sldId id="551" r:id="rId21"/>
    <p:sldId id="569" r:id="rId22"/>
    <p:sldId id="261" r:id="rId23"/>
    <p:sldId id="262" r:id="rId24"/>
    <p:sldId id="265" r:id="rId25"/>
    <p:sldId id="542" r:id="rId26"/>
    <p:sldId id="578" r:id="rId27"/>
    <p:sldId id="579" r:id="rId28"/>
    <p:sldId id="548" r:id="rId29"/>
  </p:sldIdLst>
  <p:sldSz cx="9144000" cy="6858000" type="screen4x3"/>
  <p:notesSz cx="6797675" cy="9926638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rgbClr val="0000CC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rgbClr val="0000CC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rgbClr val="0000CC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rgbClr val="0000CC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rgbClr val="0000CC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400" kern="1200">
        <a:solidFill>
          <a:srgbClr val="0000CC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400" kern="1200">
        <a:solidFill>
          <a:srgbClr val="0000CC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400" kern="1200">
        <a:solidFill>
          <a:srgbClr val="0000CC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400" kern="1200">
        <a:solidFill>
          <a:srgbClr val="0000CC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789B4BE-FBE2-4902-84DB-B9D9B6E9AFED}">
          <p14:sldIdLst>
            <p14:sldId id="571"/>
            <p14:sldId id="549"/>
            <p14:sldId id="505"/>
            <p14:sldId id="546"/>
            <p14:sldId id="506"/>
            <p14:sldId id="507"/>
            <p14:sldId id="508"/>
            <p14:sldId id="509"/>
            <p14:sldId id="510"/>
          </p14:sldIdLst>
        </p14:section>
        <p14:section name="简介" id="{D9BFD3F2-855E-4283-A398-95593D87EE22}">
          <p14:sldIdLst>
            <p14:sldId id="576"/>
            <p14:sldId id="514"/>
            <p14:sldId id="577"/>
            <p14:sldId id="527"/>
            <p14:sldId id="526"/>
            <p14:sldId id="543"/>
            <p14:sldId id="570"/>
            <p14:sldId id="476"/>
          </p14:sldIdLst>
        </p14:section>
        <p14:section name="1024设计&amp;冷热测" id="{7FC500B6-97FF-4456-BD79-9FACE0618F04}">
          <p14:sldIdLst>
            <p14:sldId id="532"/>
            <p14:sldId id="530"/>
            <p14:sldId id="551"/>
            <p14:sldId id="569"/>
            <p14:sldId id="261"/>
            <p14:sldId id="262"/>
            <p14:sldId id="265"/>
            <p14:sldId id="542"/>
            <p14:sldId id="578"/>
            <p14:sldId id="579"/>
            <p14:sldId id="54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80008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5" autoAdjust="0"/>
    <p:restoredTop sz="91888" autoAdjust="0"/>
  </p:normalViewPr>
  <p:slideViewPr>
    <p:cSldViewPr>
      <p:cViewPr varScale="1">
        <p:scale>
          <a:sx n="80" d="100"/>
          <a:sy n="80" d="100"/>
        </p:scale>
        <p:origin x="1445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kumimoji="0"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kumimoji="0"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kumimoji="0"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kumimoji="0"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fld id="{F68648EC-5A3F-4667-8BA0-9C7D5CC5CE4F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kumimoji="0"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kumimoji="0"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kumimoji="0"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kumimoji="0"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fld id="{DB8F4E5F-EBBA-4C7B-8036-212834372854}" type="slidenum">
              <a:rPr lang="en-US" altLang="zh-CN"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EE8A2A4A-6013-469D-BE3B-35D2DDB8DB50}" type="slidenum">
              <a:rPr lang="en-US" altLang="zh-CN"/>
              <a:t>1</a:t>
            </a:fld>
            <a:endParaRPr lang="en-US" altLang="zh-CN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82DD72B-7CB6-4A9C-8B4C-C94105B43A4F}" type="slidenum">
              <a:rPr lang="zh-CN" altLang="en-US" sz="1200"/>
              <a:pPr algn="r" eaLnBrk="1" hangingPunct="1"/>
              <a:t>17</a:t>
            </a:fld>
            <a:endParaRPr lang="en-US" altLang="zh-CN" sz="1200"/>
          </a:p>
        </p:txBody>
      </p:sp>
      <p:sp>
        <p:nvSpPr>
          <p:cNvPr id="368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BE421F3-5D06-45F8-8AAD-E4E514EDFF45}" type="slidenum">
              <a:rPr lang="en-US" altLang="zh-CN" sz="1200">
                <a:sym typeface="Symbol" panose="05050102010706020507" pitchFamily="18" charset="2"/>
              </a:rPr>
              <a:pPr algn="r" eaLnBrk="1" hangingPunct="1"/>
              <a:t>17</a:t>
            </a:fld>
            <a:endParaRPr lang="en-US" altLang="zh-CN" sz="1200">
              <a:sym typeface="Symbol" panose="05050102010706020507" pitchFamily="18" charset="2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026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8B52906-0BE0-4393-859C-E7DFACAFE9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52906-0BE0-4393-859C-E7DFACAFE9C5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F4E5F-EBBA-4C7B-8036-212834372854}" type="slidenum">
              <a:rPr lang="en-US" altLang="zh-CN" smtClean="0"/>
              <a:t>23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ic004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0350"/>
            <a:ext cx="3065463" cy="930275"/>
          </a:xfrm>
          <a:prstGeom prst="rect">
            <a:avLst/>
          </a:prstGeom>
          <a:noFill/>
        </p:spPr>
      </p:pic>
      <p:pic>
        <p:nvPicPr>
          <p:cNvPr id="25604" name="Picture 4" descr="LABMAR43"/>
          <p:cNvPicPr>
            <a:picLocks noChangeAspect="1" noChangeArrowheads="1"/>
          </p:cNvPicPr>
          <p:nvPr/>
        </p:nvPicPr>
        <p:blipFill>
          <a:blip r:embed="rId3" cstate="print"/>
          <a:srcRect r="17241"/>
          <a:stretch>
            <a:fillRect/>
          </a:stretch>
        </p:blipFill>
        <p:spPr bwMode="auto">
          <a:xfrm>
            <a:off x="539750" y="5445125"/>
            <a:ext cx="1371600" cy="1243013"/>
          </a:xfrm>
          <a:prstGeom prst="rect">
            <a:avLst/>
          </a:prstGeom>
          <a:noFill/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3276600" y="5949950"/>
            <a:ext cx="5653088" cy="396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solidFill>
                  <a:srgbClr val="800080"/>
                </a:solidFill>
                <a:latin typeface="Palatino Linotype" panose="02040502050505030304" pitchFamily="18" charset="0"/>
                <a:ea typeface="宋体" panose="02010600030101010101" pitchFamily="2" charset="-122"/>
              </a:rPr>
              <a:t>Accelerator Laboratory of Tsinghua University</a:t>
            </a:r>
          </a:p>
        </p:txBody>
      </p:sp>
      <p:sp>
        <p:nvSpPr>
          <p:cNvPr id="2561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altLang="zh-CN"/>
              <a:t>Click to edit Master title style</a:t>
            </a:r>
          </a:p>
        </p:txBody>
      </p:sp>
      <p:sp>
        <p:nvSpPr>
          <p:cNvPr id="2561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055688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en-US" altLang="zh-CN"/>
              <a:t>Click to edit Master subtitle style</a:t>
            </a:r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 flipH="1">
            <a:off x="323850" y="1341438"/>
            <a:ext cx="8424863" cy="0"/>
          </a:xfrm>
          <a:prstGeom prst="line">
            <a:avLst/>
          </a:prstGeom>
          <a:noFill/>
          <a:ln w="38100">
            <a:pattFill prst="ltHorz">
              <a:fgClr>
                <a:srgbClr val="800080"/>
              </a:fgClr>
              <a:bgClr>
                <a:srgbClr val="FFFFFF"/>
              </a:bgClr>
            </a:patt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Page </a:t>
            </a:r>
            <a:fld id="{E3A1A5F2-33A9-4621-BDC9-734302496E7E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Page </a:t>
            </a:r>
            <a:fld id="{FBCAA053-930F-4841-AF3B-734C456486F5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Page </a:t>
            </a:r>
            <a:fld id="{10BF0009-293E-4C5B-85F0-4E11BC785C75}" type="slidenum">
              <a:rPr lang="en-US" altLang="zh-CN"/>
              <a:t>‹#›</a:t>
            </a:fld>
            <a:endParaRPr lang="en-US" altLang="zh-CN"/>
          </a:p>
        </p:txBody>
      </p:sp>
      <p:pic>
        <p:nvPicPr>
          <p:cNvPr id="5" name="Picture 2" descr="pic004a">
            <a:extLst>
              <a:ext uri="{FF2B5EF4-FFF2-40B4-BE49-F238E27FC236}">
                <a16:creationId xmlns:a16="http://schemas.microsoft.com/office/drawing/2014/main" id="{6503A330-90C9-40BC-8652-A81DDAB7C8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1" y="260351"/>
            <a:ext cx="2159918" cy="65547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Page </a:t>
            </a:r>
            <a:fld id="{9C57AB23-5DED-4573-8AAE-2308756649E8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052513"/>
            <a:ext cx="4038600" cy="5073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052513"/>
            <a:ext cx="4038600" cy="5073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Page </a:t>
            </a:r>
            <a:fld id="{E1E43718-0E54-4CD7-805C-4FC79B0E3C36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Page </a:t>
            </a:r>
            <a:fld id="{99648152-72AB-49D4-A8E8-A858B1DACE44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Page </a:t>
            </a:r>
            <a:fld id="{47310C57-AC76-47C5-8711-381556332296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Page </a:t>
            </a:r>
            <a:fld id="{E39F73F9-0A0D-4D83-BFA4-2BA9A43EF3A6}" type="slidenum">
              <a:rPr lang="en-US" altLang="zh-CN"/>
              <a:t>‹#›</a:t>
            </a:fld>
            <a:endParaRPr lang="en-US" altLang="zh-CN"/>
          </a:p>
        </p:txBody>
      </p:sp>
      <p:sp>
        <p:nvSpPr>
          <p:cNvPr id="4" name="矩形 3"/>
          <p:cNvSpPr/>
          <p:nvPr userDrawn="1"/>
        </p:nvSpPr>
        <p:spPr bwMode="auto">
          <a:xfrm>
            <a:off x="5076056" y="1556792"/>
            <a:ext cx="2232248" cy="79208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en-US" sz="2400" b="0" i="0" u="none" strike="noStrike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Page </a:t>
            </a:r>
            <a:fld id="{75E02475-DE88-4DB4-A684-5E2D9481665A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Page </a:t>
            </a:r>
            <a:fld id="{2D10EF55-2C5A-4517-92BA-1512378112FA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79388" y="6309320"/>
            <a:ext cx="4032250" cy="5309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300"/>
              </a:spcBef>
            </a:pPr>
            <a:r>
              <a:rPr lang="zh-CN" altLang="en-US" sz="1300" b="0" baseline="0" dirty="0">
                <a:solidFill>
                  <a:srgbClr val="800080"/>
                </a:solidFill>
                <a:latin typeface="Palatino Linotype" panose="02040502050505030304" pitchFamily="18" charset="0"/>
                <a:ea typeface="华文行楷" panose="02010800040101010101" pitchFamily="2" charset="-122"/>
              </a:rPr>
              <a:t>清华大学工物系加速器实验室</a:t>
            </a:r>
            <a:endParaRPr lang="en-US" altLang="zh-CN" sz="1300" b="0" baseline="0" dirty="0">
              <a:solidFill>
                <a:srgbClr val="800080"/>
              </a:solidFill>
              <a:latin typeface="Palatino Linotype" panose="02040502050505030304" pitchFamily="18" charset="0"/>
              <a:ea typeface="华文行楷" panose="02010800040101010101" pitchFamily="2" charset="-122"/>
            </a:endParaRPr>
          </a:p>
          <a:p>
            <a:pPr>
              <a:spcBef>
                <a:spcPts val="300"/>
              </a:spcBef>
            </a:pPr>
            <a:r>
              <a:rPr lang="en-US" altLang="zh-CN" sz="1300" b="1" dirty="0">
                <a:solidFill>
                  <a:srgbClr val="800080"/>
                </a:solidFill>
                <a:latin typeface="Palatino Linotype" panose="02040502050505030304" pitchFamily="18" charset="0"/>
                <a:ea typeface="宋体" panose="02010600030101010101" pitchFamily="2" charset="-122"/>
              </a:rPr>
              <a:t>Accelerator Laboratory of Tsinghua University</a:t>
            </a:r>
          </a:p>
        </p:txBody>
      </p:sp>
      <p:pic>
        <p:nvPicPr>
          <p:cNvPr id="4099" name="Picture 3" descr="main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88" y="260350"/>
            <a:ext cx="1439862" cy="733425"/>
          </a:xfrm>
          <a:prstGeom prst="rect">
            <a:avLst/>
          </a:prstGeom>
          <a:noFill/>
        </p:spPr>
      </p:pic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323850" y="981075"/>
            <a:ext cx="8569325" cy="0"/>
          </a:xfrm>
          <a:prstGeom prst="line">
            <a:avLst/>
          </a:prstGeom>
          <a:noFill/>
          <a:ln w="38100">
            <a:pattFill prst="ltHorz">
              <a:fgClr>
                <a:srgbClr val="800080"/>
              </a:fgClr>
              <a:bgClr>
                <a:srgbClr val="FFFFFF"/>
              </a:bgClr>
            </a:patt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323850" y="6308725"/>
            <a:ext cx="8569325" cy="0"/>
          </a:xfrm>
          <a:prstGeom prst="line">
            <a:avLst/>
          </a:prstGeom>
          <a:noFill/>
          <a:ln w="38100">
            <a:pattFill prst="ltHorz">
              <a:fgClr>
                <a:srgbClr val="800080"/>
              </a:fgClr>
              <a:bgClr>
                <a:srgbClr val="FFFFFF"/>
              </a:bgClr>
            </a:patt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1908175" y="274638"/>
            <a:ext cx="5616575" cy="6334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52513"/>
            <a:ext cx="8229600" cy="50736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8125" y="6437313"/>
            <a:ext cx="2133600" cy="30480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>
            <a:lvl1pPr algn="r">
              <a:spcBef>
                <a:spcPct val="50000"/>
              </a:spcBef>
              <a:defRPr sz="1400" b="1">
                <a:solidFill>
                  <a:srgbClr val="800080"/>
                </a:solidFill>
                <a:latin typeface="Palatino Linotype" panose="02040502050505030304" pitchFamily="18" charset="0"/>
                <a:ea typeface="宋体" panose="02010600030101010101" pitchFamily="2" charset="-122"/>
              </a:defRPr>
            </a:lvl1pPr>
          </a:lstStyle>
          <a:p>
            <a:r>
              <a:rPr lang="en-US" altLang="zh-CN"/>
              <a:t>Page </a:t>
            </a:r>
            <a:fld id="{EDDC3B85-90BB-45E8-95E2-542FAB817FB3}" type="slidenum">
              <a:rPr lang="en-US" altLang="zh-CN"/>
              <a:t>‹#›</a:t>
            </a:fld>
            <a:endParaRPr lang="en-US" altLang="zh-CN"/>
          </a:p>
        </p:txBody>
      </p:sp>
      <p:sp>
        <p:nvSpPr>
          <p:cNvPr id="10" name="矩形 9"/>
          <p:cNvSpPr/>
          <p:nvPr userDrawn="1"/>
        </p:nvSpPr>
        <p:spPr bwMode="auto">
          <a:xfrm>
            <a:off x="6876256" y="116632"/>
            <a:ext cx="2232248" cy="79208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en-US" sz="2400" b="0" i="0" u="none" strike="noStrike" cap="none" normalizeH="0" baseline="0">
              <a:ln>
                <a:noFill/>
              </a:ln>
              <a:solidFill>
                <a:srgbClr val="0000CC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11" name="Picture 55" descr="无标题"/>
          <p:cNvPicPr>
            <a:picLocks noGrp="1"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068" y="195569"/>
            <a:ext cx="2250820" cy="275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pic004a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17172" y="92076"/>
            <a:ext cx="2647316" cy="70643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2800">
          <a:solidFill>
            <a:srgbClr val="80008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2800">
          <a:solidFill>
            <a:srgbClr val="800080"/>
          </a:solidFill>
          <a:latin typeface="Times New Roman" panose="02020603050405020304" pitchFamily="18" charset="0"/>
          <a:ea typeface="楷体_GB2312" pitchFamily="49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2800">
          <a:solidFill>
            <a:srgbClr val="800080"/>
          </a:solidFill>
          <a:latin typeface="Times New Roman" panose="02020603050405020304" pitchFamily="18" charset="0"/>
          <a:ea typeface="楷体_GB2312" pitchFamily="49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2800">
          <a:solidFill>
            <a:srgbClr val="800080"/>
          </a:solidFill>
          <a:latin typeface="Times New Roman" panose="02020603050405020304" pitchFamily="18" charset="0"/>
          <a:ea typeface="楷体_GB2312" pitchFamily="49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2800">
          <a:solidFill>
            <a:srgbClr val="800080"/>
          </a:solidFill>
          <a:latin typeface="Times New Roman" panose="02020603050405020304" pitchFamily="18" charset="0"/>
          <a:ea typeface="楷体_GB2312" pitchFamily="49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2800">
          <a:solidFill>
            <a:srgbClr val="800080"/>
          </a:solidFill>
          <a:latin typeface="Times New Roman" panose="02020603050405020304" pitchFamily="18" charset="0"/>
          <a:ea typeface="楷体_GB2312" pitchFamily="49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2800">
          <a:solidFill>
            <a:srgbClr val="800080"/>
          </a:solidFill>
          <a:latin typeface="Times New Roman" panose="02020603050405020304" pitchFamily="18" charset="0"/>
          <a:ea typeface="楷体_GB2312" pitchFamily="49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2800">
          <a:solidFill>
            <a:srgbClr val="800080"/>
          </a:solidFill>
          <a:latin typeface="Times New Roman" panose="02020603050405020304" pitchFamily="18" charset="0"/>
          <a:ea typeface="楷体_GB2312" pitchFamily="49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2800">
          <a:solidFill>
            <a:srgbClr val="800080"/>
          </a:solidFill>
          <a:latin typeface="Times New Roman" panose="02020603050405020304" pitchFamily="18" charset="0"/>
          <a:ea typeface="楷体_GB2312" pitchFamily="49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rgbClr val="80008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rgbClr val="800080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rgbClr val="800080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rgbClr val="800080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rgbClr val="800080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rgbClr val="800080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rgbClr val="800080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rgbClr val="800080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rgbClr val="800080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hyperlink" Target="../../&#20844;&#21496;&#23459;&#20256;&#36164;&#26009;/&#32473;&#23567;&#40595;/&#36752;&#29031;&#20013;&#24515;&#65293;&#36890;&#29992;%20&#22320;&#19978;(English).m2v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hyperlink" Target="&#32473;&#23567;&#40595;/&#36752;&#29031;&#20135;&#21697;&#21457;&#24067;/&#21271;&#20140;&#24066;&#20844;&#23433;&#23616;&#37038;&#20214;&#36752;&#29031;.mpg" TargetMode="Externa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hyperlink" Target="../../&#20844;&#21496;&#23459;&#20256;&#36164;&#26009;/&#32473;&#23567;&#40595;/&#36752;&#29031;&#20013;&#24515;&#65293;&#36890;&#29992;%20&#22320;&#19978;(English).m2v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899592" y="2060848"/>
            <a:ext cx="7344816" cy="1470025"/>
          </a:xfrm>
        </p:spPr>
        <p:txBody>
          <a:bodyPr/>
          <a:lstStyle/>
          <a:p>
            <a:r>
              <a:rPr lang="en-US" altLang="zh-CN" b="1" dirty="0"/>
              <a:t>Development of high-energy</a:t>
            </a:r>
            <a:br>
              <a:rPr lang="en-US" altLang="zh-CN" b="1" dirty="0"/>
            </a:br>
            <a:r>
              <a:rPr lang="en-US" altLang="zh-CN" b="1" dirty="0"/>
              <a:t>irradiation accelerators in China</a:t>
            </a:r>
            <a:endParaRPr lang="zh-CN" altLang="en-US" b="1" dirty="0">
              <a:latin typeface="+mn-lt"/>
            </a:endParaRP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575556" y="3645024"/>
            <a:ext cx="7992888" cy="2063080"/>
          </a:xfrm>
        </p:spPr>
        <p:txBody>
          <a:bodyPr/>
          <a:lstStyle/>
          <a:p>
            <a:r>
              <a:rPr lang="en-US" altLang="zh-CN" sz="2000" b="1" dirty="0">
                <a:solidFill>
                  <a:schemeClr val="tx1"/>
                </a:solidFill>
              </a:rPr>
              <a:t>Jiaru Shi</a:t>
            </a:r>
          </a:p>
          <a:p>
            <a:r>
              <a:rPr lang="en-US" altLang="zh-CN" sz="2000" b="1" dirty="0">
                <a:solidFill>
                  <a:schemeClr val="tx1"/>
                </a:solidFill>
              </a:rPr>
              <a:t>Tsinghua University</a:t>
            </a:r>
          </a:p>
          <a:p>
            <a:r>
              <a:rPr lang="en-US" altLang="zh-CN" sz="2000" b="1" dirty="0">
                <a:solidFill>
                  <a:schemeClr val="tx1"/>
                </a:solidFill>
              </a:rPr>
              <a:t>On</a:t>
            </a:r>
            <a:r>
              <a:rPr lang="zh-CN" altLang="en-US" sz="2000" b="1" dirty="0">
                <a:solidFill>
                  <a:schemeClr val="tx1"/>
                </a:solidFill>
              </a:rPr>
              <a:t> </a:t>
            </a:r>
            <a:r>
              <a:rPr lang="en-US" altLang="zh-CN" sz="2000" b="1" dirty="0">
                <a:solidFill>
                  <a:schemeClr val="tx1"/>
                </a:solidFill>
              </a:rPr>
              <a:t>behalf</a:t>
            </a:r>
            <a:r>
              <a:rPr lang="zh-CN" altLang="en-US" sz="2000" b="1" dirty="0">
                <a:solidFill>
                  <a:schemeClr val="tx1"/>
                </a:solidFill>
              </a:rPr>
              <a:t> </a:t>
            </a:r>
            <a:r>
              <a:rPr lang="en-US" altLang="zh-CN" sz="2000" b="1" dirty="0">
                <a:solidFill>
                  <a:schemeClr val="tx1"/>
                </a:solidFill>
              </a:rPr>
              <a:t>of</a:t>
            </a:r>
            <a:r>
              <a:rPr lang="zh-CN" altLang="en-US" sz="2000" b="1" dirty="0">
                <a:solidFill>
                  <a:schemeClr val="tx1"/>
                </a:solidFill>
              </a:rPr>
              <a:t> </a:t>
            </a:r>
            <a:r>
              <a:rPr lang="en-US" altLang="zh-CN" sz="2000" b="1" dirty="0">
                <a:solidFill>
                  <a:schemeClr val="tx1"/>
                </a:solidFill>
              </a:rPr>
              <a:t>the</a:t>
            </a:r>
            <a:r>
              <a:rPr lang="zh-CN" altLang="en-US" sz="2000" b="1" dirty="0">
                <a:solidFill>
                  <a:schemeClr val="tx1"/>
                </a:solidFill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</a:rPr>
              <a:t>linac</a:t>
            </a:r>
            <a:r>
              <a:rPr lang="zh-CN" altLang="en-US" sz="2000" b="1" dirty="0">
                <a:solidFill>
                  <a:schemeClr val="tx1"/>
                </a:solidFill>
              </a:rPr>
              <a:t> </a:t>
            </a:r>
            <a:r>
              <a:rPr lang="en-US" altLang="zh-CN" sz="2000" b="1" dirty="0">
                <a:solidFill>
                  <a:schemeClr val="tx1"/>
                </a:solidFill>
              </a:rPr>
              <a:t>team</a:t>
            </a:r>
            <a:endParaRPr lang="zh-CN" altLang="en-US" sz="20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F5FB4FA-B137-4D76-B7E9-6EDA1640B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5517232"/>
            <a:ext cx="6244114" cy="89565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90BF-5E29-4975-9EBE-6D5CFC9DE883}" type="datetime1">
              <a:rPr lang="zh-CN" altLang="en-US"/>
              <a:pPr/>
              <a:t>2023/4/12</a:t>
            </a:fld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67818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fld id="{AAB4851E-DA83-462E-8659-F10CAB9F420E}" type="slidenum">
              <a:rPr lang="en-US" altLang="zh-CN"/>
              <a:pPr/>
              <a:t>10</a:t>
            </a:fld>
            <a:endParaRPr lang="en-US" altLang="zh-CN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Introduction of BTW structure</a:t>
            </a:r>
            <a:endParaRPr lang="zh-CN" altLang="en-US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908050"/>
            <a:ext cx="7546776" cy="4403502"/>
          </a:xfrm>
        </p:spPr>
        <p:txBody>
          <a:bodyPr/>
          <a:lstStyle/>
          <a:p>
            <a:r>
              <a:rPr lang="en-US" altLang="zh-CN" sz="2800" dirty="0"/>
              <a:t>BTW structure</a:t>
            </a:r>
            <a:endParaRPr lang="zh-CN" altLang="en-US" sz="2800" dirty="0"/>
          </a:p>
          <a:p>
            <a:pPr lvl="1"/>
            <a:r>
              <a:rPr lang="en-US" altLang="zh-CN" sz="2400" dirty="0"/>
              <a:t>High-shunt impedance (~ Optimized shape)</a:t>
            </a:r>
          </a:p>
          <a:p>
            <a:pPr lvl="1"/>
            <a:r>
              <a:rPr lang="en-US" altLang="zh-CN" sz="2400" dirty="0"/>
              <a:t>Short filling time (~Traveling wave)</a:t>
            </a:r>
            <a:endParaRPr lang="zh-CN" altLang="en-US" sz="2400" dirty="0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423155"/>
              </p:ext>
            </p:extLst>
          </p:nvPr>
        </p:nvGraphicFramePr>
        <p:xfrm>
          <a:off x="142764" y="2283477"/>
          <a:ext cx="5616624" cy="29471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8219">
                  <a:extLst>
                    <a:ext uri="{9D8B030D-6E8A-4147-A177-3AD203B41FA5}">
                      <a16:colId xmlns:a16="http://schemas.microsoft.com/office/drawing/2014/main" val="2759229964"/>
                    </a:ext>
                  </a:extLst>
                </a:gridCol>
                <a:gridCol w="793627">
                  <a:extLst>
                    <a:ext uri="{9D8B030D-6E8A-4147-A177-3AD203B41FA5}">
                      <a16:colId xmlns:a16="http://schemas.microsoft.com/office/drawing/2014/main" val="3952618527"/>
                    </a:ext>
                  </a:extLst>
                </a:gridCol>
                <a:gridCol w="796594">
                  <a:extLst>
                    <a:ext uri="{9D8B030D-6E8A-4147-A177-3AD203B41FA5}">
                      <a16:colId xmlns:a16="http://schemas.microsoft.com/office/drawing/2014/main" val="2794050592"/>
                    </a:ext>
                  </a:extLst>
                </a:gridCol>
                <a:gridCol w="562724">
                  <a:extLst>
                    <a:ext uri="{9D8B030D-6E8A-4147-A177-3AD203B41FA5}">
                      <a16:colId xmlns:a16="http://schemas.microsoft.com/office/drawing/2014/main" val="719075347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540802114"/>
                    </a:ext>
                  </a:extLst>
                </a:gridCol>
                <a:gridCol w="1115380">
                  <a:extLst>
                    <a:ext uri="{9D8B030D-6E8A-4147-A177-3AD203B41FA5}">
                      <a16:colId xmlns:a16="http://schemas.microsoft.com/office/drawing/2014/main" val="529574861"/>
                    </a:ext>
                  </a:extLst>
                </a:gridCol>
              </a:tblGrid>
              <a:tr h="792090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Shunt impedance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Filling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1" baseline="0" dirty="0" smtClean="0"/>
                    </a:p>
                    <a:p>
                      <a:r>
                        <a:rPr lang="en-US" sz="1400" b="1" baseline="0" dirty="0" smtClean="0"/>
                        <a:t>AFC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Reflection</a:t>
                      </a:r>
                      <a:r>
                        <a:rPr lang="en-US" sz="1400" b="1" baseline="0" dirty="0"/>
                        <a:t> from input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Peak</a:t>
                      </a:r>
                      <a:r>
                        <a:rPr lang="en-US" sz="1400" b="1" baseline="0" dirty="0"/>
                        <a:t> surface field</a:t>
                      </a:r>
                      <a:endParaRPr lang="en-US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291901"/>
                  </a:ext>
                </a:extLst>
              </a:tr>
              <a:tr h="667429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Disk-loaded</a:t>
                      </a:r>
                    </a:p>
                    <a:p>
                      <a:r>
                        <a:rPr lang="en-US" sz="1800" b="1" dirty="0" smtClean="0"/>
                        <a:t>TW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Short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366576"/>
                  </a:ext>
                </a:extLst>
              </a:tr>
              <a:tr h="667429">
                <a:tc>
                  <a:txBody>
                    <a:bodyPr/>
                    <a:lstStyle/>
                    <a:p>
                      <a:r>
                        <a:rPr lang="en-US" sz="1800" b="1" dirty="0"/>
                        <a:t>Bi-periodic SW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Long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9761897"/>
                  </a:ext>
                </a:extLst>
              </a:tr>
              <a:tr h="667429">
                <a:tc>
                  <a:txBody>
                    <a:bodyPr/>
                    <a:lstStyle/>
                    <a:p>
                      <a:r>
                        <a:rPr lang="en-US" sz="1800" b="1" dirty="0"/>
                        <a:t>BTW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Short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3115826"/>
                  </a:ext>
                </a:extLst>
              </a:tr>
            </a:tbl>
          </a:graphicData>
        </a:graphic>
      </p:graphicFrame>
      <p:pic>
        <p:nvPicPr>
          <p:cNvPr id="7" name="Picture 5" descr="E:\PHOTO\XB1.JPG"/>
          <p:cNvPicPr>
            <a:picLocks noChangeAspect="1" noChangeArrowheads="1"/>
          </p:cNvPicPr>
          <p:nvPr/>
        </p:nvPicPr>
        <p:blipFill>
          <a:blip r:embed="rId2" cstate="print"/>
          <a:srcRect l="5081" r="14908" b="76404"/>
          <a:stretch>
            <a:fillRect/>
          </a:stretch>
        </p:blipFill>
        <p:spPr bwMode="auto">
          <a:xfrm>
            <a:off x="5920308" y="2250028"/>
            <a:ext cx="2864246" cy="1083972"/>
          </a:xfrm>
          <a:prstGeom prst="rect">
            <a:avLst/>
          </a:prstGeom>
          <a:solidFill>
            <a:srgbClr val="993366"/>
          </a:solidFill>
          <a:ln w="6350">
            <a:solidFill>
              <a:srgbClr val="333300"/>
            </a:solidFill>
            <a:miter lim="800000"/>
            <a:headEnd/>
            <a:tailEnd/>
          </a:ln>
        </p:spPr>
      </p:pic>
      <p:pic>
        <p:nvPicPr>
          <p:cNvPr id="8" name="Picture 6" descr="E:\PHOTO\ACC1.BMP"/>
          <p:cNvPicPr>
            <a:picLocks noChangeAspect="1" noChangeArrowheads="1"/>
          </p:cNvPicPr>
          <p:nvPr/>
        </p:nvPicPr>
        <p:blipFill>
          <a:blip r:embed="rId3" cstate="print"/>
          <a:srcRect l="6653" t="77509" r="12727"/>
          <a:stretch>
            <a:fillRect/>
          </a:stretch>
        </p:blipFill>
        <p:spPr bwMode="auto">
          <a:xfrm>
            <a:off x="5892960" y="3632486"/>
            <a:ext cx="2975281" cy="116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4288" y="5122711"/>
            <a:ext cx="3820924" cy="115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468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DA563-28D0-48AA-987B-15F85EB9ABEE}" type="datetime1">
              <a:rPr lang="zh-CN" altLang="en-US"/>
              <a:pPr/>
              <a:t>2023/4/12</a:t>
            </a:fld>
            <a:endParaRPr lang="en-US" altLang="zh-CN"/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67818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fld id="{E89A09E8-70B6-499F-A118-112F24AFE3D5}" type="slidenum">
              <a:rPr lang="en-US" altLang="zh-CN"/>
              <a:pPr/>
              <a:t>11</a:t>
            </a:fld>
            <a:endParaRPr lang="en-US" altLang="zh-CN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BTW structure</a:t>
            </a:r>
            <a:endParaRPr lang="zh-CN" altLang="en-US" dirty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2636912"/>
            <a:ext cx="7200800" cy="31066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400" dirty="0"/>
              <a:t>Cells coupled through coupling holes</a:t>
            </a:r>
          </a:p>
          <a:p>
            <a:pPr lvl="1">
              <a:lnSpc>
                <a:spcPct val="90000"/>
              </a:lnSpc>
            </a:pPr>
            <a:r>
              <a:rPr lang="en-US" altLang="zh-CN" sz="2400" dirty="0"/>
              <a:t>Beam-pipe cut off</a:t>
            </a:r>
          </a:p>
          <a:p>
            <a:pPr lvl="1">
              <a:lnSpc>
                <a:spcPct val="90000"/>
              </a:lnSpc>
            </a:pPr>
            <a:r>
              <a:rPr lang="en-US" altLang="zh-CN" sz="2400" dirty="0"/>
              <a:t>Easy for tuning a structure</a:t>
            </a:r>
          </a:p>
          <a:p>
            <a:pPr lvl="1">
              <a:lnSpc>
                <a:spcPct val="90000"/>
              </a:lnSpc>
            </a:pPr>
            <a:r>
              <a:rPr lang="en-US" altLang="zh-CN" sz="2400" dirty="0"/>
              <a:t>RF focusing</a:t>
            </a:r>
            <a:endParaRPr lang="zh-CN" altLang="en-US" sz="2400" dirty="0"/>
          </a:p>
          <a:p>
            <a:pPr>
              <a:lnSpc>
                <a:spcPct val="90000"/>
              </a:lnSpc>
            </a:pPr>
            <a:r>
              <a:rPr lang="en-US" altLang="zh-CN" sz="2400" dirty="0"/>
              <a:t>Power flow opposite direction to the beam</a:t>
            </a:r>
            <a:endParaRPr lang="zh-CN" altLang="en-US" sz="2400" dirty="0"/>
          </a:p>
          <a:p>
            <a:pPr lvl="1">
              <a:lnSpc>
                <a:spcPct val="90000"/>
              </a:lnSpc>
            </a:pPr>
            <a:r>
              <a:rPr lang="en-US" altLang="zh-CN" sz="2400" dirty="0"/>
              <a:t>High efficiency</a:t>
            </a:r>
          </a:p>
          <a:p>
            <a:pPr lvl="1">
              <a:lnSpc>
                <a:spcPct val="90000"/>
              </a:lnSpc>
            </a:pPr>
            <a:r>
              <a:rPr lang="en-US" altLang="zh-CN" sz="2400" dirty="0"/>
              <a:t>Easy for cooling the input coupler</a:t>
            </a:r>
            <a:endParaRPr lang="zh-CN" altLang="en-US" sz="2400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934572" y="1159669"/>
            <a:ext cx="5257800" cy="1600200"/>
            <a:chOff x="2160" y="3072"/>
            <a:chExt cx="3312" cy="1008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2400" y="3072"/>
              <a:ext cx="3072" cy="1008"/>
              <a:chOff x="1902" y="9588"/>
              <a:chExt cx="4854" cy="2148"/>
            </a:xfrm>
          </p:grpSpPr>
          <p:pic>
            <p:nvPicPr>
              <p:cNvPr id="86022" name="Picture 6" descr="E:\PHOTO\BTW3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</a:blip>
              <a:srcRect l="1302" t="14030" r="868" b="10704"/>
              <a:stretch>
                <a:fillRect/>
              </a:stretch>
            </p:blipFill>
            <p:spPr bwMode="auto">
              <a:xfrm>
                <a:off x="2133" y="9588"/>
                <a:ext cx="4060" cy="1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6023" name="Line 7"/>
              <p:cNvSpPr>
                <a:spLocks noChangeShapeType="1"/>
              </p:cNvSpPr>
              <p:nvPr/>
            </p:nvSpPr>
            <p:spPr bwMode="auto">
              <a:xfrm>
                <a:off x="2076" y="10164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CC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024" name="Line 8"/>
              <p:cNvSpPr>
                <a:spLocks noChangeShapeType="1"/>
              </p:cNvSpPr>
              <p:nvPr/>
            </p:nvSpPr>
            <p:spPr bwMode="auto">
              <a:xfrm flipV="1">
                <a:off x="5964" y="10956"/>
                <a:ext cx="0" cy="336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025" name="Text Box 9"/>
              <p:cNvSpPr txBox="1">
                <a:spLocks noChangeArrowheads="1"/>
              </p:cNvSpPr>
              <p:nvPr/>
            </p:nvSpPr>
            <p:spPr bwMode="auto">
              <a:xfrm>
                <a:off x="1902" y="10956"/>
                <a:ext cx="780" cy="7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just" eaLnBrk="0" hangingPunct="0"/>
                <a:r>
                  <a:rPr kumimoji="0" lang="en-US" altLang="zh-CN" sz="1400">
                    <a:latin typeface="Times New Roman" pitchFamily="18" charset="0"/>
                  </a:rPr>
                  <a:t>P</a:t>
                </a:r>
                <a:r>
                  <a:rPr kumimoji="0" lang="en-US" altLang="zh-CN" sz="1400" baseline="-25000">
                    <a:latin typeface="Times New Roman" pitchFamily="18" charset="0"/>
                  </a:rPr>
                  <a:t>out</a:t>
                </a:r>
              </a:p>
            </p:txBody>
          </p:sp>
          <p:sp>
            <p:nvSpPr>
              <p:cNvPr id="86026" name="Text Box 10"/>
              <p:cNvSpPr txBox="1">
                <a:spLocks noChangeArrowheads="1"/>
              </p:cNvSpPr>
              <p:nvPr/>
            </p:nvSpPr>
            <p:spPr bwMode="auto">
              <a:xfrm>
                <a:off x="5976" y="10884"/>
                <a:ext cx="780" cy="7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just" eaLnBrk="0" hangingPunct="0"/>
                <a:r>
                  <a:rPr kumimoji="0" lang="en-US" altLang="zh-CN" sz="1400">
                    <a:latin typeface="Times New Roman" pitchFamily="18" charset="0"/>
                  </a:rPr>
                  <a:t>P</a:t>
                </a:r>
                <a:r>
                  <a:rPr kumimoji="0" lang="en-US" altLang="zh-CN" sz="1400" baseline="-25000">
                    <a:latin typeface="Times New Roman" pitchFamily="18" charset="0"/>
                  </a:rPr>
                  <a:t>in</a:t>
                </a:r>
              </a:p>
            </p:txBody>
          </p:sp>
          <p:sp>
            <p:nvSpPr>
              <p:cNvPr id="86027" name="Line 11"/>
              <p:cNvSpPr>
                <a:spLocks noChangeShapeType="1"/>
              </p:cNvSpPr>
              <p:nvPr/>
            </p:nvSpPr>
            <p:spPr bwMode="auto">
              <a:xfrm>
                <a:off x="2400" y="10968"/>
                <a:ext cx="0" cy="336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86028" name="Text Box 12"/>
            <p:cNvSpPr txBox="1">
              <a:spLocks noChangeArrowheads="1"/>
            </p:cNvSpPr>
            <p:nvPr/>
          </p:nvSpPr>
          <p:spPr bwMode="auto">
            <a:xfrm>
              <a:off x="2160" y="3216"/>
              <a:ext cx="48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>
                  <a:latin typeface="Times New Roman" pitchFamily="18" charset="0"/>
                </a:rPr>
                <a:t>Beam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4576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BE05C-86B5-474B-80E2-217EA8A5A076}" type="datetime1">
              <a:rPr lang="zh-CN" altLang="en-US"/>
              <a:pPr/>
              <a:t>2023/4/12</a:t>
            </a:fld>
            <a:endParaRPr lang="en-US" altLang="zh-CN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67818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fld id="{31F799A1-1D12-41F9-A41B-22AD694AF915}" type="slidenum">
              <a:rPr lang="en-US" altLang="zh-CN"/>
              <a:pPr/>
              <a:t>12</a:t>
            </a:fld>
            <a:endParaRPr lang="en-US" altLang="zh-CN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776" y="364829"/>
            <a:ext cx="5616575" cy="633412"/>
          </a:xfrm>
        </p:spPr>
        <p:txBody>
          <a:bodyPr/>
          <a:lstStyle/>
          <a:p>
            <a:r>
              <a:rPr lang="en-US" altLang="zh-CN" dirty="0" smtClean="0"/>
              <a:t>History of BTW 10MeV-20kW</a:t>
            </a:r>
            <a:endParaRPr lang="zh-CN" alt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8444" y="1124744"/>
            <a:ext cx="5763716" cy="5073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400" dirty="0" err="1"/>
              <a:t>Ebeam</a:t>
            </a:r>
            <a:r>
              <a:rPr lang="en-US" altLang="zh-CN" sz="2400" dirty="0"/>
              <a:t>:</a:t>
            </a:r>
            <a:endParaRPr lang="zh-CN" altLang="en-US" sz="2400" dirty="0"/>
          </a:p>
          <a:p>
            <a:pPr lvl="1">
              <a:lnSpc>
                <a:spcPct val="90000"/>
              </a:lnSpc>
            </a:pPr>
            <a:r>
              <a:rPr lang="en-US" altLang="zh-CN" sz="2000" dirty="0"/>
              <a:t>Energy</a:t>
            </a:r>
            <a:r>
              <a:rPr lang="zh-CN" altLang="en-US" sz="2000" dirty="0"/>
              <a:t>：		</a:t>
            </a:r>
            <a:r>
              <a:rPr lang="en-US" altLang="zh-CN" sz="2000" dirty="0"/>
              <a:t>10MeV</a:t>
            </a:r>
          </a:p>
          <a:p>
            <a:pPr lvl="1">
              <a:lnSpc>
                <a:spcPct val="90000"/>
              </a:lnSpc>
            </a:pPr>
            <a:r>
              <a:rPr lang="en-US" altLang="zh-CN" sz="2000" dirty="0"/>
              <a:t>Peak current</a:t>
            </a:r>
            <a:r>
              <a:rPr lang="zh-CN" altLang="en-US" sz="2000" dirty="0"/>
              <a:t>：	</a:t>
            </a:r>
            <a:r>
              <a:rPr lang="en-US" altLang="zh-CN" sz="2000" dirty="0"/>
              <a:t>300mA</a:t>
            </a:r>
          </a:p>
          <a:p>
            <a:pPr lvl="1">
              <a:lnSpc>
                <a:spcPct val="90000"/>
              </a:lnSpc>
            </a:pPr>
            <a:r>
              <a:rPr lang="en-US" altLang="zh-CN" sz="2000" dirty="0"/>
              <a:t>Average power</a:t>
            </a:r>
            <a:r>
              <a:rPr lang="zh-CN" altLang="en-US" sz="2000" dirty="0"/>
              <a:t>：	</a:t>
            </a:r>
            <a:r>
              <a:rPr lang="en-US" altLang="zh-CN" sz="2000" dirty="0"/>
              <a:t>20kW</a:t>
            </a:r>
          </a:p>
          <a:p>
            <a:pPr>
              <a:lnSpc>
                <a:spcPct val="90000"/>
              </a:lnSpc>
            </a:pPr>
            <a:r>
              <a:rPr lang="en-US" altLang="zh-CN" sz="2400" dirty="0"/>
              <a:t>Accelerator tube:</a:t>
            </a:r>
            <a:endParaRPr lang="zh-CN" altLang="en-US" sz="2400" dirty="0"/>
          </a:p>
          <a:p>
            <a:pPr lvl="1">
              <a:lnSpc>
                <a:spcPct val="90000"/>
              </a:lnSpc>
            </a:pPr>
            <a:r>
              <a:rPr lang="en-US" altLang="zh-CN" sz="2000" dirty="0"/>
              <a:t>BTW type</a:t>
            </a:r>
            <a:endParaRPr lang="zh-CN" altLang="en-US" sz="2000" dirty="0"/>
          </a:p>
          <a:p>
            <a:pPr lvl="1">
              <a:lnSpc>
                <a:spcPct val="90000"/>
              </a:lnSpc>
            </a:pPr>
            <a:r>
              <a:rPr lang="en-US" altLang="zh-CN" sz="2000" dirty="0"/>
              <a:t>length</a:t>
            </a:r>
            <a:r>
              <a:rPr lang="zh-CN" altLang="en-US" sz="2000" dirty="0"/>
              <a:t>：</a:t>
            </a:r>
            <a:r>
              <a:rPr lang="en-US" altLang="zh-CN" sz="2000" dirty="0"/>
              <a:t>1.5meter</a:t>
            </a:r>
            <a:endParaRPr lang="zh-CN" altLang="en-US" sz="2000" dirty="0"/>
          </a:p>
          <a:p>
            <a:pPr>
              <a:lnSpc>
                <a:spcPct val="90000"/>
              </a:lnSpc>
            </a:pPr>
            <a:r>
              <a:rPr lang="en-US" altLang="zh-CN" sz="2400" dirty="0" smtClean="0"/>
              <a:t>RF </a:t>
            </a:r>
            <a:r>
              <a:rPr lang="en-US" altLang="zh-CN" sz="2400" dirty="0"/>
              <a:t>source:</a:t>
            </a:r>
          </a:p>
          <a:p>
            <a:pPr lvl="1">
              <a:lnSpc>
                <a:spcPct val="90000"/>
              </a:lnSpc>
            </a:pPr>
            <a:r>
              <a:rPr lang="en-US" altLang="zh-CN" sz="2000" dirty="0"/>
              <a:t>5MW/45kW </a:t>
            </a:r>
            <a:r>
              <a:rPr lang="en-US" altLang="zh-CN" sz="2000" dirty="0" smtClean="0"/>
              <a:t>klystron </a:t>
            </a:r>
            <a:r>
              <a:rPr lang="en-US" altLang="zh-CN" sz="2000" dirty="0"/>
              <a:t>@ </a:t>
            </a:r>
            <a:r>
              <a:rPr lang="en-US" altLang="zh-CN" sz="2000" dirty="0" smtClean="0"/>
              <a:t>2856MHz</a:t>
            </a:r>
          </a:p>
          <a:p>
            <a:pPr>
              <a:lnSpc>
                <a:spcPct val="90000"/>
              </a:lnSpc>
            </a:pPr>
            <a:r>
              <a:rPr lang="en-US" altLang="zh-CN" sz="2400" dirty="0"/>
              <a:t>Cooling jacket, Solenoid, Pumping port</a:t>
            </a:r>
            <a:endParaRPr lang="zh-CN" altLang="en-US" sz="2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890" y="908720"/>
            <a:ext cx="5053820" cy="3372760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4741947"/>
            <a:ext cx="2988903" cy="1582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 descr="返波加速管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1267" y="4926261"/>
            <a:ext cx="4020734" cy="16686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499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5" descr="无标题"/>
          <p:cNvPicPr>
            <a:picLocks noGrp="1"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513" y="6575425"/>
            <a:ext cx="194468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6985000" y="1304925"/>
            <a:ext cx="1871663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zh-CN">
                <a:ea typeface="宋体" panose="02010600030101010101" pitchFamily="2" charset="-122"/>
              </a:rPr>
              <a:t>Standing wave</a:t>
            </a:r>
          </a:p>
          <a:p>
            <a:pPr algn="l">
              <a:spcBef>
                <a:spcPct val="50000"/>
              </a:spcBef>
            </a:pPr>
            <a:r>
              <a:rPr lang="en-US" altLang="zh-CN">
                <a:ea typeface="宋体" panose="02010600030101010101" pitchFamily="2" charset="-122"/>
              </a:rPr>
              <a:t>Back wave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217613"/>
            <a:ext cx="8064500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标题 9"/>
          <p:cNvSpPr txBox="1">
            <a:spLocks/>
          </p:cNvSpPr>
          <p:nvPr/>
        </p:nvSpPr>
        <p:spPr>
          <a:xfrm>
            <a:off x="1908175" y="274638"/>
            <a:ext cx="5616575" cy="633412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r>
              <a:rPr lang="en-US" altLang="zh-CN" kern="0" dirty="0"/>
              <a:t>System integration (</a:t>
            </a:r>
            <a:r>
              <a:rPr lang="en-US" altLang="zh-CN" kern="0" dirty="0" err="1"/>
              <a:t>Nuctech</a:t>
            </a:r>
            <a:r>
              <a:rPr lang="en-US" altLang="zh-CN" kern="0" dirty="0"/>
              <a:t>)</a:t>
            </a:r>
            <a:endParaRPr lang="zh-CN" altLang="en-US" kern="0" dirty="0"/>
          </a:p>
        </p:txBody>
      </p:sp>
    </p:spTree>
    <p:extLst>
      <p:ext uri="{BB962C8B-B14F-4D97-AF65-F5344CB8AC3E}">
        <p14:creationId xmlns:p14="http://schemas.microsoft.com/office/powerpoint/2010/main" val="3388745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20150120_0954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196753"/>
            <a:ext cx="2322840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 r="20868"/>
          <a:stretch>
            <a:fillRect/>
          </a:stretch>
        </p:blipFill>
        <p:spPr bwMode="auto">
          <a:xfrm>
            <a:off x="2987824" y="1196753"/>
            <a:ext cx="2811078" cy="26642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 r="15450"/>
          <a:stretch>
            <a:fillRect/>
          </a:stretch>
        </p:blipFill>
        <p:spPr bwMode="auto">
          <a:xfrm>
            <a:off x="6084168" y="1196753"/>
            <a:ext cx="2678945" cy="23762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6" name="Picture 2" descr="IMG_057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45024"/>
            <a:ext cx="4222194" cy="2816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95" y="3861048"/>
            <a:ext cx="3875088" cy="257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9980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D:\公司宣传资料\IMRP17 展会\展台设计\补图\DSC07205-1.jpg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55926"/>
            <a:ext cx="3472238" cy="2274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3638"/>
            <a:ext cx="3472238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Rectangle 13">
            <a:hlinkClick r:id="rId4"/>
          </p:cNvPr>
          <p:cNvSpPr>
            <a:spLocks noChangeArrowheads="1"/>
          </p:cNvSpPr>
          <p:nvPr/>
        </p:nvSpPr>
        <p:spPr bwMode="auto">
          <a:xfrm>
            <a:off x="1858963" y="333375"/>
            <a:ext cx="72120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400" b="1">
                <a:solidFill>
                  <a:schemeClr val="bg1"/>
                </a:solidFill>
                <a:ea typeface="宋体" panose="02010600030101010101" pitchFamily="2" charset="-122"/>
              </a:rPr>
              <a:t>E-beam irradiation integrated processing center</a:t>
            </a:r>
          </a:p>
          <a:p>
            <a:r>
              <a:rPr lang="en-US" altLang="zh-CN" sz="2400" b="1">
                <a:solidFill>
                  <a:schemeClr val="bg1"/>
                </a:solidFill>
                <a:ea typeface="宋体" panose="02010600030101010101" pitchFamily="2" charset="-122"/>
              </a:rPr>
              <a:t>                                      Case 2  (Shanghai,2012)</a:t>
            </a:r>
          </a:p>
        </p:txBody>
      </p:sp>
      <p:pic>
        <p:nvPicPr>
          <p:cNvPr id="7" name="Picture 9" descr="D:\公司宣传资料\成都展会视频\物品传送分系统\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63638"/>
            <a:ext cx="3816424" cy="4870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3292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dirty="0">
                <a:ea typeface="楷体" panose="02010609060101010101" pitchFamily="49" charset="-122"/>
              </a:rPr>
              <a:t>System operation</a:t>
            </a:r>
            <a:endParaRPr lang="zh-CN" altLang="en-US" sz="3200" dirty="0">
              <a:ea typeface="楷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605" y="4941570"/>
            <a:ext cx="8509000" cy="1623695"/>
          </a:xfrm>
        </p:spPr>
        <p:txBody>
          <a:bodyPr/>
          <a:lstStyle/>
          <a:p>
            <a:r>
              <a:rPr lang="en-US" altLang="zh-CN" sz="2000" dirty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2013 Sept, first set in Shanghai, operated for more than </a:t>
            </a:r>
            <a:r>
              <a:rPr lang="en-US" altLang="zh-CN" sz="2400" b="1" dirty="0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50,000 hour</a:t>
            </a:r>
            <a:r>
              <a:rPr lang="en-US" altLang="zh-CN" sz="2000" dirty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 until now;</a:t>
            </a:r>
            <a:endParaRPr lang="zh-CN" altLang="en-US" sz="2000" dirty="0">
              <a:solidFill>
                <a:schemeClr val="tx1"/>
              </a:solidFill>
              <a:latin typeface="+mj-lt"/>
              <a:ea typeface="楷体" panose="02010609060101010101" pitchFamily="49" charset="-122"/>
            </a:endParaRPr>
          </a:p>
          <a:p>
            <a:r>
              <a:rPr lang="en-US" altLang="zh-CN" sz="2000" dirty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2014~2021, in Shanghai, Guangzhou, Chongqing and etc., export to Mexico, Italy and Pakistan, with more than 20</a:t>
            </a:r>
            <a:r>
              <a:rPr lang="zh-CN" altLang="en-US" sz="2000" dirty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set and all operating stably.</a:t>
            </a:r>
            <a:endParaRPr lang="zh-CN" altLang="en-US" sz="2000" dirty="0">
              <a:solidFill>
                <a:schemeClr val="tx1"/>
              </a:solidFill>
              <a:latin typeface="+mj-lt"/>
              <a:ea typeface="楷体" panose="02010609060101010101" pitchFamily="49" charset="-122"/>
            </a:endParaRPr>
          </a:p>
          <a:p>
            <a:pPr marL="0" indent="0">
              <a:buNone/>
            </a:pP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Page </a:t>
            </a:r>
            <a:fld id="{10BF0009-293E-4C5B-85F0-4E11BC785C75}" type="slidenum">
              <a:rPr lang="en-US" altLang="zh-CN" smtClean="0"/>
              <a:t>16</a:t>
            </a:fld>
            <a:endParaRPr lang="en-US" altLang="zh-CN"/>
          </a:p>
        </p:txBody>
      </p:sp>
      <p:pic>
        <p:nvPicPr>
          <p:cNvPr id="5" name="Picture 2" descr="IMG_0578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790" y="1082040"/>
            <a:ext cx="2545715" cy="1898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939790" y="2997200"/>
            <a:ext cx="2527300" cy="19843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584" y="1033780"/>
            <a:ext cx="4580255" cy="389255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555875" y="1125220"/>
            <a:ext cx="1210588" cy="101566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0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Mexico</a:t>
            </a:r>
          </a:p>
          <a:p>
            <a:r>
              <a:rPr lang="en-US" altLang="zh-CN" sz="20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Italy</a:t>
            </a:r>
          </a:p>
          <a:p>
            <a:r>
              <a:rPr lang="en-US" altLang="zh-CN" sz="20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Pakistan</a:t>
            </a:r>
            <a:endParaRPr lang="zh-CN" altLang="en-US" sz="20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5" descr="无标题"/>
          <p:cNvPicPr>
            <a:picLocks noGrp="1"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6453336"/>
            <a:ext cx="194468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" descr="SML55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24944"/>
            <a:ext cx="2341562" cy="162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4" name="Rectangle 3"/>
          <p:cNvSpPr>
            <a:spLocks noChangeArrowheads="1"/>
          </p:cNvSpPr>
          <p:nvPr/>
        </p:nvSpPr>
        <p:spPr bwMode="auto">
          <a:xfrm>
            <a:off x="431602" y="4653732"/>
            <a:ext cx="24479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b="1">
                <a:ea typeface="宋体" panose="02010600030101010101" pitchFamily="2" charset="-122"/>
                <a:sym typeface="Symbol" panose="05050102010706020507" pitchFamily="18" charset="2"/>
              </a:rPr>
              <a:t>Mail sterilization System (2002)</a:t>
            </a:r>
            <a:endParaRPr lang="zh-CN" altLang="en-US" sz="1800" b="1">
              <a:ea typeface="宋体" panose="02010600030101010101" pitchFamily="2" charset="-122"/>
              <a:sym typeface="Symbol" panose="05050102010706020507" pitchFamily="18" charset="2"/>
            </a:endParaRPr>
          </a:p>
        </p:txBody>
      </p:sp>
      <p:pic>
        <p:nvPicPr>
          <p:cNvPr id="15368" name="Picture 4" descr="公安局邮件－效果图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427" y="2890019"/>
            <a:ext cx="2663825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Rectangle 11"/>
          <p:cNvSpPr>
            <a:spLocks noChangeArrowheads="1"/>
          </p:cNvSpPr>
          <p:nvPr/>
        </p:nvSpPr>
        <p:spPr bwMode="gray">
          <a:xfrm>
            <a:off x="1187450" y="404813"/>
            <a:ext cx="76327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zh-CN" sz="3600" b="1" dirty="0">
                <a:solidFill>
                  <a:schemeClr val="bg1"/>
                </a:solidFill>
                <a:ea typeface="宋体" panose="02010600030101010101" pitchFamily="2" charset="-122"/>
              </a:rPr>
              <a:t>Products</a:t>
            </a:r>
            <a:endParaRPr lang="zh-CN" altLang="en-US" sz="3600" b="1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pic>
        <p:nvPicPr>
          <p:cNvPr id="15370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227" y="2853507"/>
            <a:ext cx="2555875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1" name="Rectangle 3"/>
          <p:cNvSpPr>
            <a:spLocks noChangeArrowheads="1"/>
          </p:cNvSpPr>
          <p:nvPr/>
        </p:nvSpPr>
        <p:spPr bwMode="auto">
          <a:xfrm>
            <a:off x="3203377" y="4690244"/>
            <a:ext cx="24479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b="1">
                <a:ea typeface="宋体" panose="02010600030101010101" pitchFamily="2" charset="-122"/>
                <a:sym typeface="Symbol" panose="05050102010706020507" pitchFamily="18" charset="2"/>
              </a:rPr>
              <a:t>Mail sterilization system (2008)</a:t>
            </a:r>
            <a:endParaRPr lang="zh-CN" altLang="en-US" b="1">
              <a:ea typeface="宋体" panose="02010600030101010101" pitchFamily="2" charset="-122"/>
              <a:sym typeface="Symbol" panose="05050102010706020507" pitchFamily="18" charset="2"/>
            </a:endParaRPr>
          </a:p>
        </p:txBody>
      </p:sp>
      <p:sp>
        <p:nvSpPr>
          <p:cNvPr id="15372" name="Rectangle 3"/>
          <p:cNvSpPr>
            <a:spLocks noChangeArrowheads="1"/>
          </p:cNvSpPr>
          <p:nvPr/>
        </p:nvSpPr>
        <p:spPr bwMode="auto">
          <a:xfrm>
            <a:off x="6011664" y="4690244"/>
            <a:ext cx="25923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b="1">
                <a:ea typeface="宋体" panose="02010600030101010101" pitchFamily="2" charset="-122"/>
                <a:sym typeface="Symbol" panose="05050102010706020507" pitchFamily="18" charset="2"/>
              </a:rPr>
              <a:t>Mobile sterilization system (2005)</a:t>
            </a:r>
            <a:endParaRPr lang="zh-CN" altLang="en-US" b="1">
              <a:ea typeface="宋体" panose="02010600030101010101" pitchFamily="2" charset="-122"/>
              <a:sym typeface="Symbol" panose="05050102010706020507" pitchFamily="18" charset="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31602" y="2215393"/>
            <a:ext cx="37970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ea typeface="黑体" panose="02010609060101010101" pitchFamily="49" charset="-122"/>
              </a:rPr>
              <a:t>5MeV/2kW</a:t>
            </a:r>
            <a:r>
              <a:rPr lang="zh-CN" altLang="en-US" dirty="0">
                <a:ea typeface="黑体" panose="02010609060101010101" pitchFamily="49" charset="-122"/>
              </a:rPr>
              <a:t> </a:t>
            </a:r>
            <a:r>
              <a:rPr lang="en-US" altLang="zh-CN" dirty="0">
                <a:ea typeface="黑体" panose="02010609060101010101" pitchFamily="49" charset="-122"/>
              </a:rPr>
              <a:t>mail sterilization</a:t>
            </a:r>
            <a:endParaRPr lang="en-US" altLang="zh-CN" dirty="0"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97023" y="1493403"/>
            <a:ext cx="18517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Lower Power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884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59832" y="-11326"/>
            <a:ext cx="5455518" cy="1325563"/>
          </a:xfrm>
        </p:spPr>
        <p:txBody>
          <a:bodyPr>
            <a:normAutofit/>
          </a:bodyPr>
          <a:lstStyle/>
          <a:p>
            <a:r>
              <a:rPr lang="en-US" altLang="zh-CN" dirty="0" smtClean="0">
                <a:ea typeface="楷体" panose="02010609060101010101" pitchFamily="49" charset="-122"/>
                <a:cs typeface="Times New Roman" panose="02020603050405020304" pitchFamily="18" charset="0"/>
              </a:rPr>
              <a:t>Problem of </a:t>
            </a:r>
            <a:r>
              <a:rPr lang="en-US" altLang="zh-CN" dirty="0" smtClean="0">
                <a:ea typeface="楷体" panose="02010609060101010101" pitchFamily="49" charset="-122"/>
                <a:cs typeface="Times New Roman" panose="02020603050405020304" pitchFamily="18" charset="0"/>
              </a:rPr>
              <a:t>Beam </a:t>
            </a:r>
            <a:r>
              <a:rPr lang="en-US" altLang="zh-CN" dirty="0">
                <a:ea typeface="楷体" panose="02010609060101010101" pitchFamily="49" charset="-122"/>
                <a:cs typeface="Times New Roman" panose="02020603050405020304" pitchFamily="18" charset="0"/>
              </a:rPr>
              <a:t>breakup (BBU</a:t>
            </a:r>
            <a:r>
              <a:rPr lang="en-US" altLang="zh-CN" dirty="0" smtClean="0"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endParaRPr lang="zh-CN" altLang="en-US" dirty="0"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4506" y="4638150"/>
            <a:ext cx="5597731" cy="1511716"/>
          </a:xfrm>
        </p:spPr>
        <p:txBody>
          <a:bodyPr>
            <a:normAutofit fontScale="92500" lnSpcReduction="20000"/>
          </a:bodyPr>
          <a:lstStyle/>
          <a:p>
            <a:r>
              <a:rPr lang="en-US" altLang="zh-CN" sz="2000" dirty="0">
                <a:latin typeface="+mj-lt"/>
                <a:ea typeface="楷体" panose="02010609060101010101" pitchFamily="49" charset="-122"/>
                <a:cs typeface="Times New Roman" panose="02020603050405020304" pitchFamily="18" charset="0"/>
              </a:rPr>
              <a:t>BBU experiment on 10MeV</a:t>
            </a:r>
            <a:r>
              <a:rPr lang="zh-CN" altLang="en-US" sz="2000" dirty="0">
                <a:latin typeface="+mj-lt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+mj-lt"/>
                <a:ea typeface="楷体" panose="02010609060101010101" pitchFamily="49" charset="-122"/>
                <a:cs typeface="Times New Roman" panose="02020603050405020304" pitchFamily="18" charset="0"/>
              </a:rPr>
              <a:t>BTW linac</a:t>
            </a:r>
          </a:p>
          <a:p>
            <a:r>
              <a:rPr lang="en-US" altLang="zh-CN" sz="2000" dirty="0">
                <a:latin typeface="+mj-lt"/>
                <a:ea typeface="楷体" panose="02010609060101010101" pitchFamily="49" charset="-122"/>
                <a:cs typeface="Times New Roman" panose="02020603050405020304" pitchFamily="18" charset="0"/>
              </a:rPr>
              <a:t>To observe BBU, sweeping the beam current and pulse width</a:t>
            </a:r>
            <a:endParaRPr lang="zh-CN" altLang="en-US" sz="2000" dirty="0">
              <a:latin typeface="+mj-lt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en-US" altLang="zh-CN" sz="2000" dirty="0">
                <a:latin typeface="+mj-lt"/>
                <a:ea typeface="楷体" panose="02010609060101010101" pitchFamily="49" charset="-122"/>
                <a:cs typeface="Times New Roman" panose="02020603050405020304" pitchFamily="18" charset="0"/>
              </a:rPr>
              <a:t>Current larger than 260mA will result in </a:t>
            </a:r>
            <a:r>
              <a:rPr lang="en-US" altLang="zh-CN" sz="2000" dirty="0" smtClean="0">
                <a:latin typeface="+mj-lt"/>
                <a:ea typeface="楷体" panose="02010609060101010101" pitchFamily="49" charset="-122"/>
                <a:cs typeface="Times New Roman" panose="02020603050405020304" pitchFamily="18" charset="0"/>
              </a:rPr>
              <a:t>BBU</a:t>
            </a:r>
          </a:p>
          <a:p>
            <a:r>
              <a:rPr lang="en-US" altLang="zh-CN" sz="2000" b="1" dirty="0" smtClean="0">
                <a:solidFill>
                  <a:srgbClr val="FF0000"/>
                </a:solidFill>
                <a:latin typeface="+mj-lt"/>
                <a:ea typeface="楷体" panose="02010609060101010101" pitchFamily="49" charset="-122"/>
                <a:cs typeface="Times New Roman" panose="02020603050405020304" pitchFamily="18" charset="0"/>
              </a:rPr>
              <a:t>Average Power Limited to 20kW</a:t>
            </a:r>
            <a:endParaRPr lang="zh-CN" altLang="en-US" sz="2000" b="1" dirty="0">
              <a:solidFill>
                <a:srgbClr val="FF0000"/>
              </a:solidFill>
              <a:latin typeface="+mj-lt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237" y="1033725"/>
            <a:ext cx="3011775" cy="2261449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566373" y="3280220"/>
            <a:ext cx="17139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ea"/>
                <a:ea typeface="+mn-ea"/>
                <a:cs typeface="Times New Roman" panose="02020603050405020304" pitchFamily="18" charset="0"/>
              </a:rPr>
              <a:t>BTW linac system</a:t>
            </a:r>
            <a:endParaRPr kumimoji="1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81" y="1095373"/>
            <a:ext cx="3364451" cy="2548827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662160" y="3826800"/>
            <a:ext cx="3987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楷体" panose="02010609060101010101" pitchFamily="49" charset="-122"/>
                <a:cs typeface="Times New Roman" panose="02020603050405020304" pitchFamily="18" charset="0"/>
              </a:rPr>
              <a:t>Pulses of BBU (</a:t>
            </a:r>
            <a:r>
              <a:rPr kumimoji="1" lang="en-US" altLang="zh-CN" sz="140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楷体" panose="02010609060101010101" pitchFamily="49" charset="-122"/>
                <a:cs typeface="Times New Roman" panose="02020603050405020304" pitchFamily="18" charset="0"/>
              </a:rPr>
              <a:t>Orange </a:t>
            </a:r>
            <a:r>
              <a:rPr kumimoji="1" lang="en-US" altLang="zh-CN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楷体" panose="02010609060101010101" pitchFamily="49" charset="-122"/>
                <a:cs typeface="Times New Roman" panose="02020603050405020304" pitchFamily="18" charset="0"/>
              </a:rPr>
              <a:t>gun emission</a:t>
            </a:r>
            <a:r>
              <a:rPr kumimoji="1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1" lang="en-US" altLang="zh-CN" sz="140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楷体" panose="02010609060101010101" pitchFamily="49" charset="-122"/>
                <a:cs typeface="Times New Roman" panose="02020603050405020304" pitchFamily="18" charset="0"/>
              </a:rPr>
              <a:t>green </a:t>
            </a:r>
            <a:r>
              <a:rPr kumimoji="1" lang="en-US" altLang="zh-CN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楷体" panose="02010609060101010101" pitchFamily="49" charset="-122"/>
                <a:cs typeface="Times New Roman" panose="02020603050405020304" pitchFamily="18" charset="0"/>
              </a:rPr>
              <a:t>Output of linac)</a:t>
            </a:r>
            <a:endParaRPr kumimoji="1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570499"/>
            <a:ext cx="3012107" cy="2464799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6324792" y="6002874"/>
            <a:ext cx="23599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ea"/>
                <a:ea typeface="+mn-ea"/>
                <a:cs typeface="Times New Roman" panose="02020603050405020304" pitchFamily="18" charset="0"/>
              </a:rPr>
              <a:t>Pulse width vs beam current</a:t>
            </a:r>
            <a:endParaRPr kumimoji="1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6588125" y="6437313"/>
            <a:ext cx="2133600" cy="304800"/>
          </a:xfrm>
        </p:spPr>
        <p:txBody>
          <a:bodyPr/>
          <a:lstStyle/>
          <a:p>
            <a:r>
              <a:rPr lang="en-US" altLang="zh-CN" dirty="0"/>
              <a:t>Page </a:t>
            </a:r>
            <a:fld id="{10BF0009-293E-4C5B-85F0-4E11BC785C75}" type="slidenum">
              <a:rPr lang="en-US" altLang="zh-CN" smtClean="0"/>
              <a:t>18</a:t>
            </a:fld>
            <a:endParaRPr lang="en-US" altLang="zh-CN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91563"/>
            <a:ext cx="7886700" cy="833182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ea typeface="楷体" panose="02010609060101010101" pitchFamily="49" charset="-122"/>
                <a:cs typeface="Times New Roman" panose="02020603050405020304" pitchFamily="18" charset="0"/>
              </a:rPr>
              <a:t>Beam breakup (BBU) study</a:t>
            </a:r>
            <a:endParaRPr lang="zh-CN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 descr="屏幕剪辑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080" y="1659699"/>
            <a:ext cx="3866920" cy="193017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84939" y="5889435"/>
            <a:ext cx="83715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Le Duff J. Beam break up[R]. Paris-11 Univ., 91-Orsay (France). Lab. de l'Accelerateur Lineaire, 1985.</a:t>
            </a:r>
            <a:endParaRPr lang="zh-CN" altLang="en-US" sz="1200" dirty="0"/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6588125" y="6437313"/>
            <a:ext cx="2133600" cy="304800"/>
          </a:xfrm>
        </p:spPr>
        <p:txBody>
          <a:bodyPr/>
          <a:lstStyle/>
          <a:p>
            <a:r>
              <a:rPr lang="en-US" altLang="zh-CN" dirty="0"/>
              <a:t>Page </a:t>
            </a:r>
            <a:fld id="{10BF0009-293E-4C5B-85F0-4E11BC785C75}" type="slidenum">
              <a:rPr lang="en-US" altLang="zh-CN" smtClean="0"/>
              <a:t>19</a:t>
            </a:fld>
            <a:endParaRPr lang="en-US" altLang="zh-CN" dirty="0"/>
          </a:p>
        </p:txBody>
      </p:sp>
      <p:grpSp>
        <p:nvGrpSpPr>
          <p:cNvPr id="31" name="组合 30"/>
          <p:cNvGrpSpPr/>
          <p:nvPr/>
        </p:nvGrpSpPr>
        <p:grpSpPr>
          <a:xfrm>
            <a:off x="4067944" y="4180523"/>
            <a:ext cx="4558115" cy="1708912"/>
            <a:chOff x="4079597" y="3920849"/>
            <a:chExt cx="4702131" cy="1643777"/>
          </a:xfrm>
        </p:grpSpPr>
        <p:sp>
          <p:nvSpPr>
            <p:cNvPr id="6" name="椭圆 5"/>
            <p:cNvSpPr/>
            <p:nvPr/>
          </p:nvSpPr>
          <p:spPr bwMode="auto">
            <a:xfrm>
              <a:off x="5080651" y="4651773"/>
              <a:ext cx="1188132" cy="270405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1" lang="zh-CN" altLang="en-US" sz="2400" b="0" i="0" u="none" strike="noStrike" cap="none" normalizeH="0" baseline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7321853" y="4531389"/>
              <a:ext cx="1256714" cy="377402"/>
              <a:chOff x="4989779" y="4614278"/>
              <a:chExt cx="1256714" cy="377402"/>
            </a:xfrm>
            <a:solidFill>
              <a:srgbClr val="0070C0"/>
            </a:solidFill>
          </p:grpSpPr>
          <p:sp>
            <p:nvSpPr>
              <p:cNvPr id="10" name="椭圆 9"/>
              <p:cNvSpPr/>
              <p:nvPr/>
            </p:nvSpPr>
            <p:spPr bwMode="auto">
              <a:xfrm>
                <a:off x="5646380" y="4797152"/>
                <a:ext cx="600113" cy="194528"/>
              </a:xfrm>
              <a:prstGeom prst="ellipse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1" lang="zh-CN" altLang="en-US" sz="2400" b="0" i="0" u="none" strike="noStrike" cap="none" normalizeH="0" baseline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 bwMode="auto">
              <a:xfrm rot="771966">
                <a:off x="5450221" y="4789517"/>
                <a:ext cx="600113" cy="194528"/>
              </a:xfrm>
              <a:prstGeom prst="ellipse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1" lang="zh-CN" altLang="en-US" sz="2400" b="0" i="0" u="none" strike="noStrike" cap="none" normalizeH="0" baseline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 bwMode="auto">
              <a:xfrm rot="1484009">
                <a:off x="5181100" y="4717512"/>
                <a:ext cx="600113" cy="194528"/>
              </a:xfrm>
              <a:prstGeom prst="ellipse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1" lang="zh-CN" altLang="en-US" sz="2400" b="0" i="0" u="none" strike="noStrike" cap="none" normalizeH="0" baseline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 bwMode="auto">
              <a:xfrm rot="2061073">
                <a:off x="4989779" y="4614278"/>
                <a:ext cx="600113" cy="194528"/>
              </a:xfrm>
              <a:prstGeom prst="ellipse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1" lang="zh-CN" altLang="en-US" sz="2400" b="0" i="0" u="none" strike="noStrike" cap="none" normalizeH="0" baseline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  <p:cxnSp>
          <p:nvCxnSpPr>
            <p:cNvPr id="17" name="直接连接符 16"/>
            <p:cNvCxnSpPr/>
            <p:nvPr/>
          </p:nvCxnSpPr>
          <p:spPr bwMode="auto">
            <a:xfrm>
              <a:off x="4677272" y="4518002"/>
              <a:ext cx="1771565" cy="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直接箭头连接符 18"/>
            <p:cNvCxnSpPr/>
            <p:nvPr/>
          </p:nvCxnSpPr>
          <p:spPr bwMode="auto">
            <a:xfrm>
              <a:off x="4115946" y="5179438"/>
              <a:ext cx="4665782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1" name="文本框 20"/>
            <p:cNvSpPr txBox="1"/>
            <p:nvPr/>
          </p:nvSpPr>
          <p:spPr>
            <a:xfrm>
              <a:off x="7950210" y="5226072"/>
              <a:ext cx="6976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err="1" smtClean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ebeam</a:t>
              </a:r>
              <a:endParaRPr lang="zh-CN" altLang="en-US" sz="16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5223311" y="4871661"/>
              <a:ext cx="8002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Normal</a:t>
              </a:r>
              <a:endParaRPr lang="zh-CN" altLang="en-US" sz="16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5" name="直接连接符 24"/>
            <p:cNvCxnSpPr/>
            <p:nvPr/>
          </p:nvCxnSpPr>
          <p:spPr bwMode="auto">
            <a:xfrm>
              <a:off x="6882387" y="4518002"/>
              <a:ext cx="1771565" cy="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6" name="文本框 25"/>
            <p:cNvSpPr txBox="1"/>
            <p:nvPr/>
          </p:nvSpPr>
          <p:spPr>
            <a:xfrm>
              <a:off x="7316683" y="4872278"/>
              <a:ext cx="4924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 smtClean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BBU</a:t>
              </a:r>
              <a:endParaRPr lang="zh-CN" altLang="en-US" sz="16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7" name="椭圆 26"/>
            <p:cNvSpPr/>
            <p:nvPr/>
          </p:nvSpPr>
          <p:spPr bwMode="auto">
            <a:xfrm rot="2619748">
              <a:off x="7148451" y="4384377"/>
              <a:ext cx="600113" cy="194528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1" lang="zh-CN" altLang="en-US" sz="2400" b="0" i="0" u="none" strike="noStrike" cap="none" normalizeH="0" baseline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4079597" y="4334478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管壁</a:t>
              </a:r>
            </a:p>
          </p:txBody>
        </p:sp>
        <p:sp>
          <p:nvSpPr>
            <p:cNvPr id="29" name="矩形 28"/>
            <p:cNvSpPr/>
            <p:nvPr/>
          </p:nvSpPr>
          <p:spPr bwMode="auto">
            <a:xfrm>
              <a:off x="7164288" y="4010142"/>
              <a:ext cx="549946" cy="815503"/>
            </a:xfrm>
            <a:prstGeom prst="rect">
              <a:avLst/>
            </a:prstGeom>
            <a:noFill/>
            <a:ln w="28575" cap="flat" cmpd="sng" algn="ctr">
              <a:solidFill>
                <a:srgbClr val="FF33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1" lang="zh-CN" altLang="en-US" sz="2400" b="0" i="0" u="none" strike="noStrike" cap="none" normalizeH="0" baseline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7088844" y="3920849"/>
              <a:ext cx="7040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="1" dirty="0" smtClean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Loss</a:t>
              </a:r>
              <a:endParaRPr lang="zh-CN" altLang="en-US" sz="2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32" name="内容占位符 2"/>
          <p:cNvSpPr>
            <a:spLocks noGrp="1"/>
          </p:cNvSpPr>
          <p:nvPr>
            <p:ph idx="1"/>
          </p:nvPr>
        </p:nvSpPr>
        <p:spPr>
          <a:xfrm>
            <a:off x="283034" y="1306286"/>
            <a:ext cx="4744539" cy="4787010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Phenomenon</a:t>
            </a:r>
          </a:p>
          <a:p>
            <a:pPr lvl="1"/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tail of pulse will be lost. The beam current is limited.</a:t>
            </a:r>
          </a:p>
          <a:p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Physics mechanism</a:t>
            </a:r>
          </a:p>
          <a:p>
            <a:pPr lvl="1"/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electron will be deflected by the wake field generated by the previous beam. </a:t>
            </a:r>
          </a:p>
          <a:p>
            <a:pPr lvl="1"/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Collective beam instability.</a:t>
            </a:r>
          </a:p>
          <a:p>
            <a:pPr lvl="1"/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m=1 transverse wake field</a:t>
            </a:r>
          </a:p>
          <a:p>
            <a:pPr marL="457200" lvl="1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(HEM11 mode) can be amplified by the beam itself.</a:t>
            </a:r>
          </a:p>
          <a:p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600" dirty="0">
                <a:latin typeface="楷体" panose="02010609060101010101" pitchFamily="49" charset="-122"/>
                <a:ea typeface="楷体" panose="02010609060101010101" pitchFamily="49" charset="-122"/>
              </a:rPr>
              <a:t>Outline</a:t>
            </a:r>
            <a:endParaRPr lang="zh-CN" altLang="en-US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073650"/>
          </a:xfrm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800" dirty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Introduction to the irradiation accelerators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800" dirty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Backward traveling-wave (BTW) </a:t>
            </a:r>
            <a:r>
              <a:rPr lang="en-US" altLang="zh-CN" sz="2800" dirty="0" err="1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linac</a:t>
            </a:r>
            <a:r>
              <a:rPr lang="en-US" altLang="zh-CN" sz="2800" dirty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800" dirty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Development of a 10-MeV, 24-kW</a:t>
            </a:r>
            <a:r>
              <a:rPr lang="zh-CN" altLang="en-US" sz="2800" dirty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 </a:t>
            </a:r>
            <a:r>
              <a:rPr lang="en-US" altLang="zh-CN" sz="2800" dirty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BTW </a:t>
            </a:r>
            <a:r>
              <a:rPr lang="en-US" altLang="zh-CN" sz="2800" dirty="0" err="1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linac</a:t>
            </a:r>
            <a:endParaRPr lang="en-US" altLang="zh-CN" sz="2800" dirty="0">
              <a:solidFill>
                <a:schemeClr val="tx1"/>
              </a:solidFill>
              <a:latin typeface="+mj-lt"/>
              <a:ea typeface="楷体" panose="02010609060101010101" pitchFamily="49" charset="-122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800" dirty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Other activities on 10-MeV high-power irradiation </a:t>
            </a:r>
            <a:endParaRPr lang="zh-CN" altLang="en-US" sz="2800" dirty="0">
              <a:solidFill>
                <a:schemeClr val="tx1"/>
              </a:solidFill>
              <a:latin typeface="+mj-lt"/>
              <a:ea typeface="楷体" panose="02010609060101010101" pitchFamily="49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dirty="0"/>
              <a:t>Page </a:t>
            </a:r>
            <a:fld id="{10BF0009-293E-4C5B-85F0-4E11BC785C75}" type="slidenum">
              <a:rPr lang="en-US" altLang="zh-CN" smtClean="0"/>
              <a:t>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5576" y="386512"/>
            <a:ext cx="7886700" cy="634052"/>
          </a:xfrm>
        </p:spPr>
        <p:txBody>
          <a:bodyPr>
            <a:normAutofit/>
          </a:bodyPr>
          <a:lstStyle/>
          <a:p>
            <a:r>
              <a:rPr lang="en-US" altLang="zh-CN" dirty="0">
                <a:ea typeface="楷体" panose="02010609060101010101" pitchFamily="49" charset="-122"/>
              </a:rPr>
              <a:t>Physics study and new linac design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268809" y="1112976"/>
            <a:ext cx="4955602" cy="4977948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latin typeface="+mj-lt"/>
                <a:ea typeface="楷体" panose="02010609060101010101" pitchFamily="49" charset="-122"/>
              </a:rPr>
              <a:t>Beam breakup mechanism</a:t>
            </a:r>
          </a:p>
          <a:p>
            <a:endParaRPr lang="en-US" altLang="zh-CN" sz="1800" dirty="0">
              <a:latin typeface="+mj-lt"/>
              <a:ea typeface="楷体" panose="02010609060101010101" pitchFamily="49" charset="-122"/>
            </a:endParaRPr>
          </a:p>
          <a:p>
            <a:r>
              <a:rPr lang="en-US" altLang="zh-CN" sz="1800" dirty="0">
                <a:latin typeface="+mj-lt"/>
                <a:ea typeface="楷体" panose="02010609060101010101" pitchFamily="49" charset="-122"/>
              </a:rPr>
              <a:t>Various beam experiments on 1020</a:t>
            </a:r>
            <a:r>
              <a:rPr lang="zh-CN" altLang="en-US" sz="1800" dirty="0">
                <a:latin typeface="+mj-lt"/>
                <a:ea typeface="楷体" panose="02010609060101010101" pitchFamily="49" charset="-122"/>
              </a:rPr>
              <a:t> </a:t>
            </a:r>
            <a:r>
              <a:rPr lang="en-US" altLang="zh-CN" sz="1800" dirty="0">
                <a:latin typeface="+mj-lt"/>
                <a:ea typeface="楷体" panose="02010609060101010101" pitchFamily="49" charset="-122"/>
              </a:rPr>
              <a:t>linac to analyze causes of BBU</a:t>
            </a:r>
          </a:p>
          <a:p>
            <a:pPr lvl="1"/>
            <a:r>
              <a:rPr lang="en-US" altLang="zh-CN" sz="1800" dirty="0">
                <a:latin typeface="+mj-lt"/>
                <a:ea typeface="楷体" panose="02010609060101010101" pitchFamily="49" charset="-122"/>
              </a:rPr>
              <a:t>Dose distribution after BBU</a:t>
            </a:r>
          </a:p>
          <a:p>
            <a:pPr lvl="1"/>
            <a:r>
              <a:rPr lang="en-US" altLang="zh-CN" sz="1800" dirty="0">
                <a:latin typeface="+mj-lt"/>
                <a:ea typeface="楷体" panose="02010609060101010101" pitchFamily="49" charset="-122"/>
              </a:rPr>
              <a:t>Beam spot after BBU</a:t>
            </a:r>
          </a:p>
          <a:p>
            <a:pPr lvl="1"/>
            <a:r>
              <a:rPr lang="en-US" altLang="zh-CN" sz="1800" dirty="0">
                <a:latin typeface="+mj-lt"/>
                <a:ea typeface="楷体" panose="02010609060101010101" pitchFamily="49" charset="-122"/>
              </a:rPr>
              <a:t>Microwave signal after BBU</a:t>
            </a:r>
          </a:p>
          <a:p>
            <a:pPr lvl="1"/>
            <a:r>
              <a:rPr lang="en-US" altLang="zh-CN" sz="1800" dirty="0">
                <a:latin typeface="+mj-lt"/>
                <a:ea typeface="楷体" panose="02010609060101010101" pitchFamily="49" charset="-122"/>
              </a:rPr>
              <a:t>……</a:t>
            </a:r>
          </a:p>
          <a:p>
            <a:pPr marL="457200" lvl="1" indent="0">
              <a:buNone/>
            </a:pPr>
            <a:endParaRPr lang="en-US" altLang="zh-CN" sz="1800" dirty="0">
              <a:latin typeface="+mj-lt"/>
              <a:ea typeface="楷体" panose="02010609060101010101" pitchFamily="49" charset="-122"/>
            </a:endParaRPr>
          </a:p>
          <a:p>
            <a:r>
              <a:rPr lang="en-US" altLang="zh-CN" sz="1800" dirty="0">
                <a:latin typeface="+mj-lt"/>
                <a:ea typeface="楷体" panose="02010609060101010101" pitchFamily="49" charset="-122"/>
              </a:rPr>
              <a:t>New linac design</a:t>
            </a:r>
          </a:p>
          <a:p>
            <a:pPr lvl="1"/>
            <a:r>
              <a:rPr lang="en-US" altLang="zh-CN" sz="1800" dirty="0">
                <a:latin typeface="+mj-lt"/>
                <a:ea typeface="楷体" panose="02010609060101010101" pitchFamily="49" charset="-122"/>
              </a:rPr>
              <a:t>Optimize bunching</a:t>
            </a:r>
          </a:p>
          <a:p>
            <a:pPr lvl="1"/>
            <a:r>
              <a:rPr lang="en-US" altLang="zh-CN" sz="1800" dirty="0">
                <a:latin typeface="+mj-lt"/>
                <a:ea typeface="楷体" panose="02010609060101010101" pitchFamily="49" charset="-122"/>
              </a:rPr>
              <a:t>Optimize coupler</a:t>
            </a:r>
          </a:p>
          <a:p>
            <a:pPr lvl="1"/>
            <a:r>
              <a:rPr lang="en-US" altLang="zh-CN" sz="1800" dirty="0" smtClean="0">
                <a:latin typeface="+mj-lt"/>
                <a:ea typeface="楷体" panose="02010609060101010101" pitchFamily="49" charset="-122"/>
              </a:rPr>
              <a:t>…………</a:t>
            </a:r>
            <a:endParaRPr lang="zh-CN" altLang="en-US" sz="1800" dirty="0">
              <a:latin typeface="+mj-lt"/>
              <a:ea typeface="楷体" panose="02010609060101010101" pitchFamily="49" charset="-122"/>
            </a:endParaRPr>
          </a:p>
        </p:txBody>
      </p:sp>
      <p:pic>
        <p:nvPicPr>
          <p:cNvPr id="9" name="Picture 2" descr="IMG_416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618" y="3347008"/>
            <a:ext cx="2157586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IMG_417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633" y="3357312"/>
            <a:ext cx="2161047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681" y="1108938"/>
            <a:ext cx="2879999" cy="2160000"/>
          </a:xfrm>
          <a:prstGeom prst="rect">
            <a:avLst/>
          </a:prstGeom>
        </p:spPr>
      </p:pic>
      <p:sp>
        <p:nvSpPr>
          <p:cNvPr id="11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6588125" y="6437313"/>
            <a:ext cx="2133600" cy="304800"/>
          </a:xfrm>
        </p:spPr>
        <p:txBody>
          <a:bodyPr/>
          <a:lstStyle/>
          <a:p>
            <a:r>
              <a:rPr lang="en-US" altLang="zh-CN" dirty="0"/>
              <a:t>Page </a:t>
            </a:r>
            <a:fld id="{10BF0009-293E-4C5B-85F0-4E11BC785C75}" type="slidenum">
              <a:rPr lang="en-US" altLang="zh-CN" smtClean="0"/>
              <a:t>20</a:t>
            </a:fld>
            <a:endParaRPr lang="en-US" altLang="zh-CN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l="8433" t="3598"/>
          <a:stretch>
            <a:fillRect/>
          </a:stretch>
        </p:blipFill>
        <p:spPr>
          <a:xfrm>
            <a:off x="15252" y="3934719"/>
            <a:ext cx="5090148" cy="268503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47495" y="260668"/>
            <a:ext cx="5616575" cy="633412"/>
          </a:xfrm>
        </p:spPr>
        <p:txBody>
          <a:bodyPr/>
          <a:lstStyle/>
          <a:p>
            <a:r>
              <a:rPr lang="en-US" altLang="zh-CN" dirty="0">
                <a:latin typeface="+mn-lt"/>
                <a:ea typeface="楷体" panose="02010609060101010101" pitchFamily="49" charset="-122"/>
                <a:sym typeface="+mn-ea"/>
              </a:rPr>
              <a:t>Timeline: low-power test</a:t>
            </a:r>
            <a:endParaRPr lang="zh-CN" altLang="en-US" dirty="0">
              <a:latin typeface="+mn-lt"/>
              <a:ea typeface="楷体" panose="02010609060101010101" pitchFamily="49" charset="-122"/>
            </a:endParaRP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76056" y="2790003"/>
            <a:ext cx="3862486" cy="2896865"/>
          </a:xfrm>
        </p:spPr>
      </p:pic>
      <p:sp>
        <p:nvSpPr>
          <p:cNvPr id="10" name="矩形 9"/>
          <p:cNvSpPr/>
          <p:nvPr/>
        </p:nvSpPr>
        <p:spPr>
          <a:xfrm>
            <a:off x="3563888" y="1520858"/>
            <a:ext cx="50962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CN" dirty="0" smtClean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Development of new Tube in 2020</a:t>
            </a:r>
            <a:endParaRPr lang="en-US" altLang="zh-CN" dirty="0">
              <a:solidFill>
                <a:schemeClr val="tx1"/>
              </a:solidFill>
              <a:latin typeface="+mj-lt"/>
              <a:ea typeface="楷体" panose="02010609060101010101" pitchFamily="49" charset="-122"/>
            </a:endParaRPr>
          </a:p>
        </p:txBody>
      </p:sp>
      <p:sp>
        <p:nvSpPr>
          <p:cNvPr id="12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6588125" y="6437313"/>
            <a:ext cx="2133600" cy="304800"/>
          </a:xfrm>
        </p:spPr>
        <p:txBody>
          <a:bodyPr/>
          <a:lstStyle/>
          <a:p>
            <a:r>
              <a:rPr lang="en-US" altLang="zh-CN" dirty="0"/>
              <a:t>Page </a:t>
            </a:r>
            <a:fld id="{10BF0009-293E-4C5B-85F0-4E11BC785C75}" type="slidenum">
              <a:rPr lang="en-US" altLang="zh-CN" smtClean="0"/>
              <a:t>21</a:t>
            </a:fld>
            <a:endParaRPr lang="en-US" altLang="zh-CN" dirty="0"/>
          </a:p>
        </p:txBody>
      </p:sp>
      <p:sp>
        <p:nvSpPr>
          <p:cNvPr id="9" name="文本框 8"/>
          <p:cNvSpPr txBox="1"/>
          <p:nvPr/>
        </p:nvSpPr>
        <p:spPr>
          <a:xfrm>
            <a:off x="4860032" y="5783128"/>
            <a:ext cx="4824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chemeClr val="tx1"/>
                </a:solidFill>
              </a:rPr>
              <a:t>RF meas. in </a:t>
            </a:r>
            <a:r>
              <a:rPr lang="en-US" altLang="zh-CN" b="1" dirty="0">
                <a:solidFill>
                  <a:schemeClr val="tx1"/>
                </a:solidFill>
              </a:rPr>
              <a:t>Tsinghua </a:t>
            </a:r>
            <a:r>
              <a:rPr lang="en-US" altLang="zh-CN" b="1" dirty="0" err="1">
                <a:solidFill>
                  <a:schemeClr val="tx1"/>
                </a:solidFill>
              </a:rPr>
              <a:t>Acc</a:t>
            </a:r>
            <a:r>
              <a:rPr lang="en-US" altLang="zh-CN" b="1" dirty="0">
                <a:solidFill>
                  <a:schemeClr val="tx1"/>
                </a:solidFill>
              </a:rPr>
              <a:t> Lab</a:t>
            </a:r>
            <a:endParaRPr lang="zh-CN" altLang="en-US" b="1" dirty="0">
              <a:solidFill>
                <a:schemeClr val="tx1"/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10" y="1556792"/>
            <a:ext cx="3312368" cy="22105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04179" y="1798943"/>
            <a:ext cx="2011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OLD design</a:t>
            </a:r>
            <a:endParaRPr 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2192843" y="4165551"/>
            <a:ext cx="2011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NEW design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32656"/>
            <a:ext cx="7886700" cy="615886"/>
          </a:xfrm>
        </p:spPr>
        <p:txBody>
          <a:bodyPr>
            <a:normAutofit/>
          </a:bodyPr>
          <a:lstStyle/>
          <a:p>
            <a:r>
              <a:rPr lang="en-US" altLang="zh-CN" dirty="0">
                <a:ea typeface="楷体" panose="02010609060101010101" pitchFamily="49" charset="-122"/>
                <a:sym typeface="+mn-ea"/>
              </a:rPr>
              <a:t>Timeline: high-power test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5025" y="1359365"/>
            <a:ext cx="7886700" cy="4977948"/>
          </a:xfrm>
        </p:spPr>
        <p:txBody>
          <a:bodyPr/>
          <a:lstStyle/>
          <a:p>
            <a:r>
              <a:rPr lang="en-US" altLang="zh-CN" sz="2400" dirty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2020 September, fabrication complete</a:t>
            </a:r>
          </a:p>
          <a:p>
            <a:r>
              <a:rPr lang="en-US" altLang="zh-CN" sz="2400" dirty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2020 Nov- 2021 Jan</a:t>
            </a:r>
            <a:r>
              <a:rPr lang="zh-CN" altLang="en-US" sz="2400" dirty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，</a:t>
            </a:r>
            <a:r>
              <a:rPr lang="en-US" altLang="zh-CN" sz="2400" dirty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High-power test at NUCTECH</a:t>
            </a:r>
            <a:endParaRPr lang="zh-CN" altLang="en-US" sz="2400" dirty="0">
              <a:solidFill>
                <a:schemeClr val="tx1"/>
              </a:solidFill>
              <a:latin typeface="+mj-lt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40" y="2637312"/>
            <a:ext cx="2025000" cy="3600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155" y="2631710"/>
            <a:ext cx="2044172" cy="3600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637312"/>
            <a:ext cx="2700000" cy="3600000"/>
          </a:xfrm>
          <a:prstGeom prst="rect">
            <a:avLst/>
          </a:prstGeom>
        </p:spPr>
      </p:pic>
      <p:sp>
        <p:nvSpPr>
          <p:cNvPr id="7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6588125" y="6437313"/>
            <a:ext cx="2133600" cy="304800"/>
          </a:xfrm>
        </p:spPr>
        <p:txBody>
          <a:bodyPr/>
          <a:lstStyle/>
          <a:p>
            <a:r>
              <a:rPr lang="en-US" altLang="zh-CN" dirty="0"/>
              <a:t>Page </a:t>
            </a:r>
            <a:fld id="{10BF0009-293E-4C5B-85F0-4E11BC785C75}" type="slidenum">
              <a:rPr lang="en-US" altLang="zh-CN" smtClean="0"/>
              <a:t>22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609"/>
            <a:ext cx="7886700" cy="682498"/>
          </a:xfrm>
        </p:spPr>
        <p:txBody>
          <a:bodyPr>
            <a:normAutofit/>
          </a:bodyPr>
          <a:lstStyle/>
          <a:p>
            <a:r>
              <a:rPr lang="en-US" dirty="0">
                <a:ea typeface="楷体" panose="02010609060101010101" pitchFamily="49" charset="-122"/>
              </a:rPr>
              <a:t>10</a:t>
            </a:r>
            <a:r>
              <a:rPr lang="en-US" altLang="zh-CN" dirty="0">
                <a:ea typeface="楷体" panose="02010609060101010101" pitchFamily="49" charset="-122"/>
              </a:rPr>
              <a:t>MeV 24kW BTW </a:t>
            </a:r>
            <a:endParaRPr lang="en-US" dirty="0">
              <a:ea typeface="楷体" panose="02010609060101010101" pitchFamily="49" charset="-122"/>
            </a:endParaRPr>
          </a:p>
        </p:txBody>
      </p:sp>
      <p:sp>
        <p:nvSpPr>
          <p:cNvPr id="7" name="内容占位符 2"/>
          <p:cNvSpPr txBox="1"/>
          <p:nvPr/>
        </p:nvSpPr>
        <p:spPr>
          <a:xfrm>
            <a:off x="467360" y="1196975"/>
            <a:ext cx="7886700" cy="2058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b="1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Full 24kW</a:t>
            </a:r>
            <a:r>
              <a:rPr lang="zh-CN" altLang="en-US" sz="2400" b="1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Beam Power Output</a:t>
            </a:r>
            <a:r>
              <a:rPr lang="zh-CN" altLang="en-US" sz="2400" b="1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！（</a:t>
            </a:r>
            <a:r>
              <a:rPr lang="en-US" altLang="zh-CN" sz="2400" b="1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2020.12.21</a:t>
            </a:r>
            <a:r>
              <a:rPr lang="zh-CN" altLang="en-US" sz="2400" b="1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en-US" altLang="zh-CN" sz="2400" b="1" u="sng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400" b="1" dirty="0">
                <a:solidFill>
                  <a:srgbClr val="00B0F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&gt;300mA</a:t>
            </a:r>
            <a:r>
              <a:rPr lang="zh-CN" altLang="en-US" sz="2400" b="1" dirty="0">
                <a:solidFill>
                  <a:srgbClr val="00B0F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>
                <a:solidFill>
                  <a:srgbClr val="00B0F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without BBU</a:t>
            </a:r>
          </a:p>
          <a:p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The new design solve the BBU problem!</a:t>
            </a: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6588125" y="6437313"/>
            <a:ext cx="2133600" cy="304800"/>
          </a:xfrm>
        </p:spPr>
        <p:txBody>
          <a:bodyPr/>
          <a:lstStyle/>
          <a:p>
            <a:r>
              <a:rPr lang="en-US" altLang="zh-CN" dirty="0"/>
              <a:t>Page </a:t>
            </a:r>
            <a:fld id="{10BF0009-293E-4C5B-85F0-4E11BC785C75}" type="slidenum">
              <a:rPr lang="en-US" altLang="zh-CN" smtClean="0"/>
              <a:t>23</a:t>
            </a:fld>
            <a:endParaRPr lang="en-US" altLang="zh-CN" dirty="0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3895" y="3284855"/>
            <a:ext cx="3363595" cy="251269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390" y="2997200"/>
            <a:ext cx="3164205" cy="157924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363085" y="4653280"/>
            <a:ext cx="3001143" cy="163121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000" dirty="0">
                <a:latin typeface="+mj-lt"/>
                <a:ea typeface="楷体" panose="02010609060101010101" pitchFamily="49" charset="-122"/>
                <a:sym typeface="+mn-ea"/>
              </a:rPr>
              <a:t>Rep frequency:	625pps</a:t>
            </a:r>
          </a:p>
          <a:p>
            <a:r>
              <a:rPr lang="en-US" altLang="zh-CN" sz="2000" dirty="0">
                <a:latin typeface="+mj-lt"/>
                <a:ea typeface="楷体" panose="02010609060101010101" pitchFamily="49" charset="-122"/>
                <a:sym typeface="+mn-ea"/>
              </a:rPr>
              <a:t>Pulse current:	300mA</a:t>
            </a:r>
            <a:endParaRPr lang="zh-CN" altLang="en-US" sz="2000" dirty="0">
              <a:latin typeface="+mj-lt"/>
              <a:ea typeface="楷体" panose="02010609060101010101" pitchFamily="49" charset="-122"/>
              <a:sym typeface="+mn-ea"/>
            </a:endParaRPr>
          </a:p>
          <a:p>
            <a:r>
              <a:rPr lang="en-US" altLang="zh-CN" sz="2000" dirty="0">
                <a:latin typeface="+mj-lt"/>
                <a:ea typeface="楷体" panose="02010609060101010101" pitchFamily="49" charset="-122"/>
                <a:sym typeface="+mn-ea"/>
              </a:rPr>
              <a:t>Pulse width</a:t>
            </a:r>
            <a:r>
              <a:rPr lang="zh-CN" altLang="en-US" sz="2000" dirty="0">
                <a:latin typeface="+mj-lt"/>
                <a:ea typeface="楷体" panose="02010609060101010101" pitchFamily="49" charset="-122"/>
                <a:sym typeface="+mn-ea"/>
              </a:rPr>
              <a:t>：</a:t>
            </a:r>
            <a:r>
              <a:rPr lang="en-US" altLang="zh-CN" sz="2000" dirty="0">
                <a:latin typeface="+mj-lt"/>
                <a:ea typeface="楷体" panose="02010609060101010101" pitchFamily="49" charset="-122"/>
                <a:sym typeface="+mn-ea"/>
              </a:rPr>
              <a:t>	12.5us</a:t>
            </a:r>
          </a:p>
          <a:p>
            <a:r>
              <a:rPr lang="en-US" altLang="zh-CN" sz="2000" dirty="0">
                <a:latin typeface="+mj-lt"/>
                <a:ea typeface="楷体" panose="02010609060101010101" pitchFamily="49" charset="-122"/>
                <a:sym typeface="+mn-ea"/>
              </a:rPr>
              <a:t>Energy:		10.5MeV</a:t>
            </a:r>
          </a:p>
          <a:p>
            <a:r>
              <a:rPr lang="en-US" altLang="zh-CN" sz="2000" dirty="0">
                <a:latin typeface="+mj-lt"/>
                <a:ea typeface="楷体" panose="02010609060101010101" pitchFamily="49" charset="-122"/>
                <a:sym typeface="+mn-ea"/>
              </a:rPr>
              <a:t>Ave  current:	2.4mA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240796" y="5229200"/>
            <a:ext cx="1877437" cy="83099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Beam power:</a:t>
            </a:r>
          </a:p>
          <a:p>
            <a:r>
              <a:rPr lang="en-US" altLang="zh-CN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25.2kW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4925" y="207712"/>
            <a:ext cx="1351936" cy="662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95167701"/>
              </p:ext>
            </p:extLst>
          </p:nvPr>
        </p:nvGraphicFramePr>
        <p:xfrm>
          <a:off x="1496416" y="1268760"/>
          <a:ext cx="6158509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1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8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59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5927">
                  <a:extLst>
                    <a:ext uri="{9D8B030D-6E8A-4147-A177-3AD203B41FA5}">
                      <a16:colId xmlns:a16="http://schemas.microsoft.com/office/drawing/2014/main" val="173043658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Old</a:t>
                      </a:r>
                      <a:endParaRPr lang="zh-CN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New</a:t>
                      </a:r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428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176955"/>
                  </a:ext>
                </a:extLst>
              </a:tr>
              <a:tr h="20242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Klystron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5MW 45kW</a:t>
                      </a:r>
                      <a:endParaRPr lang="zh-CN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5MW 45kW</a:t>
                      </a:r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15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Pulse current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u="sng" dirty="0">
                          <a:solidFill>
                            <a:srgbClr val="FF0000"/>
                          </a:solidFill>
                        </a:rPr>
                        <a:t>260mA</a:t>
                      </a:r>
                      <a:endParaRPr lang="zh-CN" altLang="en-US" b="1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b="1" u="sng" dirty="0" smtClean="0">
                          <a:solidFill>
                            <a:srgbClr val="FF0000"/>
                          </a:solidFill>
                        </a:rPr>
                        <a:t>310mA</a:t>
                      </a:r>
                      <a:endParaRPr lang="en-US" altLang="zh-CN" b="1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C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15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Beam</a:t>
                      </a:r>
                      <a:r>
                        <a:rPr lang="en-US" altLang="zh-CN" baseline="0" dirty="0"/>
                        <a:t> energy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10MeV</a:t>
                      </a:r>
                      <a:endParaRPr lang="zh-CN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10MeV</a:t>
                      </a:r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15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Rep.</a:t>
                      </a:r>
                      <a:r>
                        <a:rPr lang="en-US" altLang="zh-CN" baseline="0" dirty="0"/>
                        <a:t> frequency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650Hz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625Hz</a:t>
                      </a:r>
                      <a:endParaRPr lang="en-US" altLang="zh-C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650Hz</a:t>
                      </a:r>
                      <a:endParaRPr lang="en-US" altLang="zh-C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515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Current width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12us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altLang="zh-CN" dirty="0">
                          <a:solidFill>
                            <a:srgbClr val="FF0000"/>
                          </a:solidFill>
                        </a:rPr>
                        <a:t>12.5us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altLang="zh-CN" dirty="0">
                          <a:solidFill>
                            <a:srgbClr val="FF0000"/>
                          </a:solidFill>
                        </a:rPr>
                        <a:t>12.5us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515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Average current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2mA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</a:rPr>
                        <a:t>2.4mA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</a:rPr>
                        <a:t>2.4mA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515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Capture rate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30%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</a:rPr>
                        <a:t>35%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</a:rPr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515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Efficiency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</a:rPr>
                        <a:t>53%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</a:rPr>
                        <a:t>53%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515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Beam power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20kW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rgbClr val="FF0000"/>
                          </a:solidFill>
                        </a:rPr>
                        <a:t>25.2kW</a:t>
                      </a:r>
                      <a:endParaRPr lang="en-US" altLang="zh-C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rgbClr val="FF0000"/>
                          </a:solidFill>
                        </a:rPr>
                        <a:t>26kW</a:t>
                      </a:r>
                      <a:endParaRPr lang="en-US" altLang="zh-C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1547664" y="213740"/>
            <a:ext cx="6950596" cy="766988"/>
          </a:xfrm>
        </p:spPr>
        <p:txBody>
          <a:bodyPr>
            <a:normAutofit/>
          </a:bodyPr>
          <a:lstStyle/>
          <a:p>
            <a:r>
              <a:rPr lang="en-US" altLang="zh-CN" sz="3600" dirty="0">
                <a:ea typeface="楷体" panose="02010609060101010101" pitchFamily="49" charset="-122"/>
              </a:rPr>
              <a:t>Parameters comparison</a:t>
            </a:r>
            <a:endParaRPr lang="zh-CN" altLang="en-US" sz="3600" dirty="0">
              <a:ea typeface="楷体" panose="02010609060101010101" pitchFamily="49" charset="-122"/>
            </a:endParaRPr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6588125" y="6437313"/>
            <a:ext cx="2133600" cy="304800"/>
          </a:xfrm>
        </p:spPr>
        <p:txBody>
          <a:bodyPr/>
          <a:lstStyle/>
          <a:p>
            <a:r>
              <a:rPr lang="en-US" altLang="zh-CN" dirty="0"/>
              <a:t>Page </a:t>
            </a:r>
            <a:fld id="{10BF0009-293E-4C5B-85F0-4E11BC785C75}" type="slidenum">
              <a:rPr lang="en-US" altLang="zh-CN" smtClean="0"/>
              <a:t>24</a:t>
            </a:fld>
            <a:endParaRPr lang="en-US" altLang="zh-CN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902" y="5646435"/>
            <a:ext cx="1351936" cy="662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3">
            <a:hlinkClick r:id="rId2"/>
          </p:cNvPr>
          <p:cNvSpPr>
            <a:spLocks noChangeArrowheads="1"/>
          </p:cNvSpPr>
          <p:nvPr/>
        </p:nvSpPr>
        <p:spPr bwMode="auto">
          <a:xfrm>
            <a:off x="149672" y="692696"/>
            <a:ext cx="44967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400" b="1" dirty="0">
                <a:solidFill>
                  <a:srgbClr val="FF0000"/>
                </a:solidFill>
                <a:ea typeface="宋体" panose="02010600030101010101" pitchFamily="2" charset="-122"/>
              </a:rPr>
              <a:t>10MeV 24kW system </a:t>
            </a:r>
            <a:r>
              <a:rPr lang="en-US" altLang="zh-CN" sz="2400" b="1" dirty="0" smtClean="0">
                <a:solidFill>
                  <a:srgbClr val="FF0000"/>
                </a:solidFill>
                <a:ea typeface="宋体" panose="02010600030101010101" pitchFamily="2" charset="-122"/>
              </a:rPr>
              <a:t>upgrade</a:t>
            </a:r>
            <a:endParaRPr lang="en-US" altLang="zh-CN" sz="2400" b="1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529338" cy="415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3">
            <a:hlinkClick r:id="rId2"/>
          </p:cNvPr>
          <p:cNvSpPr>
            <a:spLocks noChangeArrowheads="1"/>
          </p:cNvSpPr>
          <p:nvPr/>
        </p:nvSpPr>
        <p:spPr bwMode="auto">
          <a:xfrm>
            <a:off x="323528" y="5484317"/>
            <a:ext cx="73468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400" b="1" dirty="0" smtClean="0">
                <a:solidFill>
                  <a:srgbClr val="FF0000"/>
                </a:solidFill>
                <a:ea typeface="宋体" panose="02010600030101010101" pitchFamily="2" charset="-122"/>
              </a:rPr>
              <a:t>More than 10 sets of 24kW </a:t>
            </a:r>
            <a:r>
              <a:rPr lang="en-US" altLang="zh-CN" sz="2400" b="1" dirty="0">
                <a:solidFill>
                  <a:srgbClr val="FF0000"/>
                </a:solidFill>
                <a:ea typeface="宋体" panose="02010600030101010101" pitchFamily="2" charset="-122"/>
              </a:rPr>
              <a:t>system </a:t>
            </a:r>
            <a:r>
              <a:rPr lang="en-US" altLang="zh-CN" sz="2400" b="1" dirty="0" smtClean="0">
                <a:solidFill>
                  <a:srgbClr val="FF0000"/>
                </a:solidFill>
                <a:ea typeface="宋体" panose="02010600030101010101" pitchFamily="2" charset="-122"/>
              </a:rPr>
              <a:t>in the pipeline</a:t>
            </a:r>
          </a:p>
          <a:p>
            <a:r>
              <a:rPr lang="en-US" altLang="zh-CN" sz="2400" b="1" dirty="0" smtClean="0">
                <a:solidFill>
                  <a:srgbClr val="FF0000"/>
                </a:solidFill>
                <a:ea typeface="宋体" panose="02010600030101010101" pitchFamily="2" charset="-122"/>
              </a:rPr>
              <a:t>Two finished in 2022 </a:t>
            </a:r>
            <a:endParaRPr lang="en-US" altLang="zh-CN" sz="2400" b="1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328" y="1154361"/>
            <a:ext cx="1351936" cy="66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676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Page </a:t>
            </a:r>
            <a:fld id="{E39F73F9-0A0D-4D83-BFA4-2BA9A43EF3A6}" type="slidenum">
              <a:rPr lang="en-US" altLang="zh-CN" smtClean="0"/>
              <a:t>26</a:t>
            </a:fld>
            <a:endParaRPr lang="en-US" altLang="zh-CN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3B8EA87-7EE9-4450-8E5C-31288AB9BAF8}"/>
              </a:ext>
            </a:extLst>
          </p:cNvPr>
          <p:cNvSpPr txBox="1"/>
          <p:nvPr/>
        </p:nvSpPr>
        <p:spPr>
          <a:xfrm>
            <a:off x="752508" y="370915"/>
            <a:ext cx="3834318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 u="sng" dirty="0" err="1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Ridgetron</a:t>
            </a:r>
            <a:r>
              <a:rPr lang="en-US" altLang="zh-CN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 prototype @ CIAE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E7DC7C8-F4C1-4EC6-AE11-3FBC5CD371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76" y="2115425"/>
            <a:ext cx="3436866" cy="258560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A6E0231-577E-48AC-BCCB-7300F559895E}"/>
              </a:ext>
            </a:extLst>
          </p:cNvPr>
          <p:cNvSpPr txBox="1"/>
          <p:nvPr/>
        </p:nvSpPr>
        <p:spPr>
          <a:xfrm>
            <a:off x="4475046" y="2115425"/>
            <a:ext cx="2183611" cy="83099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none" rtlCol="0" anchor="t">
            <a:spAutoFit/>
          </a:bodyPr>
          <a:lstStyle/>
          <a:p>
            <a:r>
              <a:rPr lang="en-US" altLang="zh-CN" dirty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Energy 9.8MeV</a:t>
            </a:r>
          </a:p>
          <a:p>
            <a:r>
              <a:rPr lang="en-US" altLang="zh-CN" u="sng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Power 56kW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8A2DB98-E20B-4B8D-A601-EBA57CBA7965}"/>
              </a:ext>
            </a:extLst>
          </p:cNvPr>
          <p:cNvSpPr txBox="1"/>
          <p:nvPr/>
        </p:nvSpPr>
        <p:spPr>
          <a:xfrm>
            <a:off x="538576" y="1594704"/>
            <a:ext cx="6095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/>
              <a:t>http://www.ciae.ac.cn/newsContent.jsp?RID=3627</a:t>
            </a:r>
            <a:endParaRPr lang="zh-CN" altLang="en-US" sz="1800" dirty="0"/>
          </a:p>
        </p:txBody>
      </p:sp>
      <p:sp>
        <p:nvSpPr>
          <p:cNvPr id="7" name="文本框 6"/>
          <p:cNvSpPr txBox="1"/>
          <p:nvPr/>
        </p:nvSpPr>
        <p:spPr>
          <a:xfrm>
            <a:off x="4207345" y="3105176"/>
            <a:ext cx="2380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Result of 2022.12</a:t>
            </a:r>
            <a:endParaRPr lang="en-US" dirty="0"/>
          </a:p>
        </p:txBody>
      </p:sp>
      <p:sp>
        <p:nvSpPr>
          <p:cNvPr id="8" name="矩形 7"/>
          <p:cNvSpPr/>
          <p:nvPr/>
        </p:nvSpPr>
        <p:spPr>
          <a:xfrm>
            <a:off x="447339" y="1154936"/>
            <a:ext cx="642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CIAE: China Institute of Atom Energy</a:t>
            </a:r>
            <a:r>
              <a:rPr lang="en-US" altLang="zh-CN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 </a:t>
            </a:r>
            <a:r>
              <a:rPr lang="en-US" altLang="zh-CN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(in Beijing)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566841"/>
            <a:ext cx="2686556" cy="2071561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4572000" y="5886793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600" dirty="0" smtClean="0"/>
              <a:t>Picture from: </a:t>
            </a:r>
            <a:r>
              <a:rPr lang="en-US" sz="1600" dirty="0" smtClean="0"/>
              <a:t>N </a:t>
            </a:r>
            <a:r>
              <a:rPr lang="en-US" sz="1600" dirty="0" err="1"/>
              <a:t>Hayashizaki</a:t>
            </a:r>
            <a:r>
              <a:rPr lang="en-US" sz="1600" dirty="0"/>
              <a:t>, </a:t>
            </a:r>
            <a:r>
              <a:rPr lang="en-US" altLang="zh-CN" sz="1600" dirty="0" smtClean="0"/>
              <a:t>et al. NIMA </a:t>
            </a:r>
            <a:r>
              <a:rPr lang="en-US" sz="1600" dirty="0" smtClean="0"/>
              <a:t>Volume </a:t>
            </a:r>
            <a:r>
              <a:rPr lang="en-US" sz="1600" dirty="0"/>
              <a:t>427, Issues 1–2</a:t>
            </a:r>
            <a:r>
              <a:rPr lang="en-US" sz="1600" dirty="0" smtClean="0"/>
              <a:t>, 1999,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927837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Page </a:t>
            </a:r>
            <a:fld id="{E39F73F9-0A0D-4D83-BFA4-2BA9A43EF3A6}" type="slidenum">
              <a:rPr lang="en-US" altLang="zh-CN" smtClean="0"/>
              <a:t>27</a:t>
            </a:fld>
            <a:endParaRPr lang="en-US" altLang="zh-CN"/>
          </a:p>
        </p:txBody>
      </p:sp>
      <p:sp>
        <p:nvSpPr>
          <p:cNvPr id="3" name="内容占位符 2"/>
          <p:cNvSpPr txBox="1">
            <a:spLocks/>
          </p:cNvSpPr>
          <p:nvPr/>
        </p:nvSpPr>
        <p:spPr>
          <a:xfrm>
            <a:off x="457200" y="1196752"/>
            <a:ext cx="8229600" cy="507365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rgbClr val="80008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rgbClr val="800080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rgbClr val="800080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rgbClr val="800080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800080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800080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800080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800080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800080"/>
                </a:solidFill>
                <a:latin typeface="+mn-lt"/>
                <a:ea typeface="+mn-ea"/>
              </a:defRPr>
            </a:lvl9pPr>
          </a:lstStyle>
          <a:p>
            <a:r>
              <a:rPr lang="en-US" altLang="zh-CN" sz="2400" kern="0" dirty="0" smtClean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10MeV </a:t>
            </a:r>
            <a:r>
              <a:rPr lang="en-US" altLang="zh-CN" sz="2400" kern="0" dirty="0" err="1" smtClean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linac</a:t>
            </a:r>
            <a:r>
              <a:rPr lang="en-US" altLang="zh-CN" sz="2400" kern="0" dirty="0" smtClean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 systems have been developed and widely installed in China</a:t>
            </a:r>
            <a:endParaRPr lang="en-US" altLang="zh-CN" sz="2400" kern="0" dirty="0">
              <a:solidFill>
                <a:schemeClr val="tx1"/>
              </a:solidFill>
              <a:latin typeface="+mj-lt"/>
              <a:ea typeface="楷体" panose="02010609060101010101" pitchFamily="49" charset="-122"/>
            </a:endParaRPr>
          </a:p>
          <a:p>
            <a:r>
              <a:rPr lang="en-US" altLang="zh-CN" sz="2400" kern="0" dirty="0" smtClean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10MeV-24kW systems successfully developed in Tsinghua University. Been operating for ~1 year. Beam-power and Efficiency upgrade</a:t>
            </a:r>
          </a:p>
          <a:p>
            <a:r>
              <a:rPr lang="en-US" altLang="zh-CN" sz="2400" kern="0" dirty="0" err="1" smtClean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Ridgetron</a:t>
            </a:r>
            <a:r>
              <a:rPr lang="en-US" altLang="zh-CN" sz="2400" kern="0" dirty="0" smtClean="0">
                <a:solidFill>
                  <a:schemeClr val="tx1"/>
                </a:solidFill>
                <a:latin typeface="+mj-lt"/>
                <a:ea typeface="楷体" panose="02010609060101010101" pitchFamily="49" charset="-122"/>
              </a:rPr>
              <a:t> (10MeV-50kW) prototype developed in CIAE in China</a:t>
            </a:r>
            <a:endParaRPr lang="zh-CN" altLang="en-US" sz="2400" kern="0" dirty="0">
              <a:solidFill>
                <a:schemeClr val="tx1"/>
              </a:solidFill>
              <a:latin typeface="+mj-lt"/>
              <a:ea typeface="楷体" panose="02010609060101010101" pitchFamily="49" charset="-122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251520" y="381224"/>
            <a:ext cx="4896495" cy="633412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800080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en-US" altLang="zh-CN" sz="36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Summary</a:t>
            </a:r>
            <a:endParaRPr lang="zh-CN" altLang="en-US" sz="3600" kern="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01394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7624" y="2708921"/>
            <a:ext cx="6768752" cy="1080120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5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Thanks for listening</a:t>
            </a:r>
            <a:r>
              <a:rPr lang="zh-CN" altLang="en-US" sz="5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！</a:t>
            </a:r>
            <a:endParaRPr lang="en-US" sz="5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Page </a:t>
            </a:r>
            <a:fld id="{10BF0009-293E-4C5B-85F0-4E11BC785C75}" type="slidenum">
              <a:rPr lang="en-US" altLang="zh-CN" smtClean="0"/>
              <a:t>28</a:t>
            </a:fld>
            <a:endParaRPr lang="en-US" altLang="zh-CN"/>
          </a:p>
        </p:txBody>
      </p:sp>
      <p:sp>
        <p:nvSpPr>
          <p:cNvPr id="5" name="内容占位符 2"/>
          <p:cNvSpPr txBox="1"/>
          <p:nvPr/>
        </p:nvSpPr>
        <p:spPr bwMode="auto">
          <a:xfrm>
            <a:off x="6588125" y="5805264"/>
            <a:ext cx="2376363" cy="43204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rgbClr val="80008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rgbClr val="800080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rgbClr val="800080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rgbClr val="800080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800080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800080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800080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800080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800080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zh-CN" sz="2000" kern="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E-mail</a:t>
            </a:r>
            <a:r>
              <a:rPr lang="zh-CN" altLang="en-US" sz="2000" kern="0" dirty="0">
                <a:latin typeface="Cambria" panose="020405030504060302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en-US" altLang="zh-CN" sz="2000" kern="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XXX </a:t>
            </a:r>
            <a:r>
              <a:rPr lang="en-US" altLang="zh-CN" sz="2000" kern="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XXX</a:t>
            </a:r>
            <a:endParaRPr lang="en-US" altLang="zh-CN" sz="2000" kern="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153194"/>
            <a:ext cx="6984776" cy="863600"/>
          </a:xfrm>
        </p:spPr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accelerator technology for </a:t>
            </a:r>
            <a:br>
              <a:rPr lang="en-US" altLang="zh-CN" dirty="0">
                <a:ea typeface="宋体" panose="02010600030101010101" pitchFamily="2" charset="-122"/>
              </a:rPr>
            </a:br>
            <a:r>
              <a:rPr lang="en-US" altLang="zh-CN" dirty="0">
                <a:ea typeface="宋体" panose="02010600030101010101" pitchFamily="2" charset="-122"/>
              </a:rPr>
              <a:t>irradiation &amp; sterilization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089548" y="2708920"/>
            <a:ext cx="54371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20000"/>
              </a:spcBef>
              <a:buClr>
                <a:schemeClr val="tx1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altLang="zh-CN" dirty="0">
                <a:solidFill>
                  <a:schemeClr val="tx2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Damage to the molecular of the harmful organism. To control insects, parasites and pathogens, reduce spoilage. 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3089548" y="4273996"/>
            <a:ext cx="4643438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altLang="zh-CN" sz="2000" dirty="0">
                <a:solidFill>
                  <a:schemeClr val="tx2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Inhibit sprouting, delay ripening and extend self-life for certain farm produce.</a:t>
            </a:r>
          </a:p>
        </p:txBody>
      </p:sp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3059832" y="1433777"/>
            <a:ext cx="5616624" cy="1006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20000"/>
              </a:spcBef>
              <a:buClr>
                <a:schemeClr val="tx1"/>
              </a:buClr>
              <a:buSzPct val="120000"/>
              <a:buFont typeface="Wingdings" panose="05000000000000000000" pitchFamily="2" charset="2"/>
              <a:buNone/>
            </a:pPr>
            <a:r>
              <a:rPr lang="en-US" altLang="zh-CN" dirty="0">
                <a:solidFill>
                  <a:srgbClr val="FF0000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Apply to  irradiation processing of food, medical product, quarantine treatments and etc. </a:t>
            </a:r>
          </a:p>
        </p:txBody>
      </p:sp>
      <p:grpSp>
        <p:nvGrpSpPr>
          <p:cNvPr id="5127" name="Group 7"/>
          <p:cNvGrpSpPr>
            <a:grpSpLocks/>
          </p:cNvGrpSpPr>
          <p:nvPr/>
        </p:nvGrpSpPr>
        <p:grpSpPr bwMode="auto">
          <a:xfrm>
            <a:off x="0" y="1304925"/>
            <a:ext cx="2914650" cy="4864100"/>
            <a:chOff x="0" y="822"/>
            <a:chExt cx="1836" cy="3064"/>
          </a:xfrm>
        </p:grpSpPr>
        <p:pic>
          <p:nvPicPr>
            <p:cNvPr id="5128" name="Picture 8" descr="irradiation machanism 拷贝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22"/>
              <a:ext cx="1836" cy="3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9" name="Rectangle 9"/>
            <p:cNvSpPr>
              <a:spLocks noChangeArrowheads="1"/>
            </p:cNvSpPr>
            <p:nvPr/>
          </p:nvSpPr>
          <p:spPr bwMode="auto">
            <a:xfrm>
              <a:off x="0" y="1185"/>
              <a:ext cx="499" cy="25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>
                <a:spcBef>
                  <a:spcPct val="20000"/>
                </a:spcBef>
                <a:buClr>
                  <a:schemeClr val="tx1"/>
                </a:buClr>
                <a:buSzPct val="120000"/>
                <a:buFont typeface="Wingdings" panose="05000000000000000000" pitchFamily="2" charset="2"/>
                <a:buNone/>
              </a:pPr>
              <a:endParaRPr lang="en-US" altLang="zh-CN" sz="2800" b="1">
                <a:latin typeface="Verdana" panose="020B0604030504040204" pitchFamily="34" charset="0"/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835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Low Energy</a:t>
            </a:r>
          </a:p>
          <a:p>
            <a:pPr lvl="1"/>
            <a:r>
              <a:rPr lang="en-US" altLang="zh-CN" dirty="0"/>
              <a:t>&lt;300keV</a:t>
            </a:r>
          </a:p>
          <a:p>
            <a:pPr lvl="1"/>
            <a:r>
              <a:rPr lang="en-US" altLang="zh-CN" dirty="0"/>
              <a:t>E-beam curing</a:t>
            </a:r>
          </a:p>
          <a:p>
            <a:r>
              <a:rPr lang="en-US" altLang="zh-CN" dirty="0"/>
              <a:t>Middle Energy</a:t>
            </a:r>
          </a:p>
          <a:p>
            <a:pPr lvl="1"/>
            <a:r>
              <a:rPr lang="en-US" altLang="zh-CN" dirty="0"/>
              <a:t>0.3-5MeV</a:t>
            </a:r>
          </a:p>
          <a:p>
            <a:pPr lvl="1"/>
            <a:r>
              <a:rPr lang="en-US" dirty="0"/>
              <a:t>Cross-linking of polymers, for cable / rubber …</a:t>
            </a:r>
            <a:endParaRPr lang="en-US" altLang="zh-CN" dirty="0"/>
          </a:p>
          <a:p>
            <a:r>
              <a:rPr lang="en-US" altLang="zh-CN" dirty="0"/>
              <a:t>High Energy</a:t>
            </a:r>
          </a:p>
          <a:p>
            <a:pPr lvl="1"/>
            <a:r>
              <a:rPr lang="en-US" dirty="0"/>
              <a:t>5-10MeV</a:t>
            </a:r>
          </a:p>
          <a:p>
            <a:pPr lvl="1"/>
            <a:r>
              <a:rPr lang="en-US" dirty="0"/>
              <a:t>Sterilization …Food irradiation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Page </a:t>
            </a:r>
            <a:fld id="{10BF0009-293E-4C5B-85F0-4E11BC785C75}" type="slidenum">
              <a:rPr lang="en-US" altLang="zh-CN" smtClean="0"/>
              <a:pPr/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908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日期占位符 3"/>
          <p:cNvSpPr>
            <a:spLocks noGrp="1"/>
          </p:cNvSpPr>
          <p:nvPr>
            <p:ph type="dt" sz="quarter" idx="4294967295"/>
          </p:nvPr>
        </p:nvSpPr>
        <p:spPr bwMode="auto">
          <a:xfrm>
            <a:off x="3276600" y="6477000"/>
            <a:ext cx="2133600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fld id="{82BCD12C-2F9A-49B4-8F26-35D9189D2E3B}" type="datetime1">
              <a:rPr lang="zh-CN" altLang="en-US" sz="12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Gulim" pitchFamily="34" charset="-127"/>
              </a:rPr>
              <a:pPr eaLnBrk="1" hangingPunct="1">
                <a:defRPr/>
              </a:pPr>
              <a:t>2023/4/12</a:t>
            </a:fld>
            <a:endParaRPr lang="en-US" altLang="zh-CN" sz="120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Gulim" pitchFamily="34" charset="-127"/>
            </a:endParaRP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6F0A23-B722-4703-9942-1DC34C2270A9}" type="slidenum">
              <a:rPr lang="en-US" altLang="zh-CN" sz="1200">
                <a:latin typeface="Verdana" panose="020B0604030504040204" pitchFamily="34" charset="0"/>
              </a:rPr>
              <a:pPr/>
              <a:t>5</a:t>
            </a:fld>
            <a:endParaRPr lang="en-US" altLang="zh-CN" sz="1200">
              <a:latin typeface="Verdana" panose="020B060403050404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96863"/>
            <a:ext cx="6368752" cy="611857"/>
          </a:xfrm>
        </p:spPr>
        <p:txBody>
          <a:bodyPr/>
          <a:lstStyle/>
          <a:p>
            <a:r>
              <a:rPr lang="en-US" altLang="zh-CN" sz="3600" dirty="0">
                <a:ea typeface="宋体" panose="02010600030101010101" pitchFamily="2" charset="-122"/>
              </a:rPr>
              <a:t>Application fields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</a:p>
        </p:txBody>
      </p:sp>
      <p:pic>
        <p:nvPicPr>
          <p:cNvPr id="614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150" y="1989138"/>
            <a:ext cx="2193925" cy="1755775"/>
          </a:xfrm>
          <a:noFill/>
        </p:spPr>
      </p:pic>
      <p:pic>
        <p:nvPicPr>
          <p:cNvPr id="615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989138"/>
            <a:ext cx="2409825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005263"/>
            <a:ext cx="2193925" cy="170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005263"/>
            <a:ext cx="2193925" cy="170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Rectangle 8"/>
          <p:cNvSpPr>
            <a:spLocks noChangeArrowheads="1"/>
          </p:cNvSpPr>
          <p:nvPr/>
        </p:nvSpPr>
        <p:spPr bwMode="auto">
          <a:xfrm>
            <a:off x="1008063" y="1304925"/>
            <a:ext cx="72009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b="1" dirty="0">
                <a:ea typeface="黑体" panose="02010609060101010101" pitchFamily="49" charset="-122"/>
              </a:rPr>
              <a:t>Medical products,  Medicine, Mails……Sterilization</a:t>
            </a:r>
          </a:p>
        </p:txBody>
      </p:sp>
      <p:pic>
        <p:nvPicPr>
          <p:cNvPr id="6154" name="Picture 9" descr="中成药保健品辐照灭菌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8" b="10799"/>
          <a:stretch>
            <a:fillRect/>
          </a:stretch>
        </p:blipFill>
        <p:spPr bwMode="auto">
          <a:xfrm>
            <a:off x="3203575" y="4005263"/>
            <a:ext cx="2303463" cy="170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6948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灯片编号占位符 5"/>
          <p:cNvSpPr>
            <a:spLocks noGrp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26F96B9-E356-48B7-B879-BF473B9FB219}" type="slidenum">
              <a:rPr lang="en-US" altLang="zh-CN" sz="1200">
                <a:latin typeface="Verdana" panose="020B0604030504040204" pitchFamily="34" charset="0"/>
              </a:rPr>
              <a:pPr/>
              <a:t>6</a:t>
            </a:fld>
            <a:endParaRPr lang="en-US" altLang="zh-CN" sz="1200">
              <a:latin typeface="Verdana" panose="020B0604030504040204" pitchFamily="34" charset="0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476251"/>
            <a:ext cx="6332748" cy="360462"/>
          </a:xfrm>
        </p:spPr>
        <p:txBody>
          <a:bodyPr/>
          <a:lstStyle/>
          <a:p>
            <a:r>
              <a:rPr lang="en-US" altLang="zh-CN" sz="3600" dirty="0">
                <a:ea typeface="宋体" panose="02010600030101010101" pitchFamily="2" charset="-122"/>
              </a:rPr>
              <a:t>Application fields</a:t>
            </a:r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684213" y="1196975"/>
            <a:ext cx="7772400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400" b="1" dirty="0">
                <a:ea typeface="黑体" panose="02010609060101010101" pitchFamily="49" charset="-122"/>
              </a:rPr>
              <a:t>Food irradiation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149725"/>
            <a:ext cx="2736850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916113"/>
            <a:ext cx="2663825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916113"/>
            <a:ext cx="267017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 descr="D:\调研资料\辐照用途照片\香辛料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4220182"/>
            <a:ext cx="2484276" cy="18731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47823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灯片编号占位符 5"/>
          <p:cNvSpPr>
            <a:spLocks noGrp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960AF64-6C0E-4A3F-80F3-802C7377B40C}" type="slidenum">
              <a:rPr lang="en-US" altLang="zh-CN" sz="1200">
                <a:latin typeface="Verdana" panose="020B0604030504040204" pitchFamily="34" charset="0"/>
              </a:rPr>
              <a:pPr/>
              <a:t>7</a:t>
            </a:fld>
            <a:endParaRPr lang="en-US" altLang="zh-CN" sz="1200">
              <a:latin typeface="Verdana" panose="020B0604030504040204" pitchFamily="34" charset="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441325"/>
            <a:ext cx="6480447" cy="467395"/>
          </a:xfrm>
          <a:noFill/>
        </p:spPr>
        <p:txBody>
          <a:bodyPr/>
          <a:lstStyle/>
          <a:p>
            <a:r>
              <a:rPr lang="en-US" altLang="zh-CN" sz="3600" dirty="0">
                <a:ea typeface="宋体" panose="02010600030101010101" pitchFamily="2" charset="-122"/>
              </a:rPr>
              <a:t>Application fields</a:t>
            </a:r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684213" y="1125538"/>
            <a:ext cx="7772400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400" b="1">
                <a:ea typeface="黑体" panose="02010609060101010101" pitchFamily="49" charset="-122"/>
              </a:rPr>
              <a:t>Irradiation phytosanitary treatment</a:t>
            </a:r>
            <a:r>
              <a:rPr lang="en-US" altLang="zh-CN" sz="4800">
                <a:ea typeface="黑体" panose="02010609060101010101" pitchFamily="49" charset="-122"/>
              </a:rPr>
              <a:t> </a:t>
            </a:r>
          </a:p>
        </p:txBody>
      </p:sp>
      <p:pic>
        <p:nvPicPr>
          <p:cNvPr id="8197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835150"/>
            <a:ext cx="2238375" cy="1687513"/>
          </a:xfrm>
          <a:noFill/>
        </p:spPr>
      </p:pic>
      <p:pic>
        <p:nvPicPr>
          <p:cNvPr id="819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700338"/>
            <a:ext cx="2659063" cy="189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140200"/>
            <a:ext cx="219392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068763"/>
            <a:ext cx="2238375" cy="166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835150"/>
            <a:ext cx="21939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3012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5"/>
          <p:cNvSpPr>
            <a:spLocks noGrp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AE0389E-8866-45AE-8363-5ACEBB650999}" type="slidenum">
              <a:rPr lang="en-US" altLang="zh-CN" sz="1200">
                <a:latin typeface="Verdana" panose="020B0604030504040204" pitchFamily="34" charset="0"/>
              </a:rPr>
              <a:pPr/>
              <a:t>8</a:t>
            </a:fld>
            <a:endParaRPr lang="en-US" altLang="zh-CN" sz="1200">
              <a:latin typeface="Verdana" panose="020B0604030504040204" pitchFamily="34" charset="0"/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1511300" y="404813"/>
            <a:ext cx="7632700" cy="720725"/>
          </a:xfrm>
        </p:spPr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Excellence of E-Beam system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775"/>
            <a:ext cx="8229600" cy="4713387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altLang="zh-CN" sz="2400" b="1" dirty="0">
                <a:ea typeface="宋体" panose="02010600030101010101" pitchFamily="2" charset="-122"/>
              </a:rPr>
              <a:t>No environmental pollution.</a:t>
            </a:r>
          </a:p>
          <a:p>
            <a:pPr>
              <a:spcAft>
                <a:spcPts val="1200"/>
              </a:spcAft>
            </a:pPr>
            <a:r>
              <a:rPr lang="en-US" altLang="zh-CN" sz="2400" b="1" dirty="0">
                <a:ea typeface="宋体" panose="02010600030101010101" pitchFamily="2" charset="-122"/>
              </a:rPr>
              <a:t>Quick processing, high efficiency. </a:t>
            </a:r>
          </a:p>
          <a:p>
            <a:pPr>
              <a:spcAft>
                <a:spcPts val="1200"/>
              </a:spcAft>
            </a:pPr>
            <a:r>
              <a:rPr lang="en-US" altLang="zh-CN" sz="2400" b="1" dirty="0">
                <a:ea typeface="宋体" panose="02010600030101010101" pitchFamily="2" charset="-122"/>
              </a:rPr>
              <a:t>Do not open the packing case, so it can get across quickly and safely.</a:t>
            </a:r>
          </a:p>
          <a:p>
            <a:pPr>
              <a:spcAft>
                <a:spcPts val="1200"/>
              </a:spcAft>
            </a:pPr>
            <a:r>
              <a:rPr lang="en-US" altLang="zh-CN" sz="2400" b="1" dirty="0">
                <a:ea typeface="宋体" panose="02010600030101010101" pitchFamily="2" charset="-122"/>
              </a:rPr>
              <a:t>No toxicity or remains. Do not add any chemical reagent, so no original element and quality of products is influenced.</a:t>
            </a:r>
            <a:endParaRPr lang="en-US" altLang="zh-CN" sz="3600" b="1" dirty="0">
              <a:ea typeface="宋体" panose="02010600030101010101" pitchFamily="2" charset="-122"/>
            </a:endParaRPr>
          </a:p>
          <a:p>
            <a:pPr>
              <a:buFontTx/>
              <a:buNone/>
            </a:pPr>
            <a:endParaRPr lang="en-US" altLang="zh-CN" dirty="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5392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388350" cy="4679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800" dirty="0"/>
              <a:t>Irritation E-beam facility</a:t>
            </a:r>
          </a:p>
          <a:p>
            <a:pPr lvl="1">
              <a:lnSpc>
                <a:spcPct val="90000"/>
              </a:lnSpc>
            </a:pPr>
            <a:r>
              <a:rPr lang="en-US" altLang="zh-CN" sz="2400" dirty="0" err="1"/>
              <a:t>Dynamitron</a:t>
            </a:r>
            <a:r>
              <a:rPr lang="en-US" altLang="zh-CN" sz="2400" dirty="0"/>
              <a:t>/</a:t>
            </a:r>
            <a:r>
              <a:rPr lang="en-US" altLang="zh-CN" sz="2400" dirty="0" err="1">
                <a:solidFill>
                  <a:srgbClr val="FF0000"/>
                </a:solidFill>
              </a:rPr>
              <a:t>Linac</a:t>
            </a:r>
            <a:r>
              <a:rPr lang="en-US" altLang="zh-CN" sz="2400" dirty="0">
                <a:solidFill>
                  <a:srgbClr val="FF0000"/>
                </a:solidFill>
              </a:rPr>
              <a:t>/</a:t>
            </a:r>
            <a:r>
              <a:rPr lang="en-US" altLang="zh-CN" sz="2400" dirty="0" err="1"/>
              <a:t>Rhodotron</a:t>
            </a:r>
            <a:r>
              <a:rPr lang="en-US" altLang="zh-CN" sz="2400" dirty="0"/>
              <a:t>/</a:t>
            </a:r>
            <a:r>
              <a:rPr lang="en-US" altLang="zh-CN" sz="2400" dirty="0" err="1"/>
              <a:t>Ridgetron</a:t>
            </a:r>
            <a:r>
              <a:rPr lang="en-US" altLang="zh-CN" sz="2400" dirty="0"/>
              <a:t>/</a:t>
            </a:r>
            <a:r>
              <a:rPr lang="en-US" altLang="zh-CN" sz="2400" dirty="0" err="1"/>
              <a:t>Fantron</a:t>
            </a:r>
            <a:endParaRPr lang="en-US" altLang="zh-CN" sz="2400" dirty="0"/>
          </a:p>
          <a:p>
            <a:pPr>
              <a:lnSpc>
                <a:spcPct val="90000"/>
              </a:lnSpc>
            </a:pPr>
            <a:r>
              <a:rPr lang="en-US" altLang="zh-CN" sz="2800" dirty="0"/>
              <a:t>LINAC</a:t>
            </a:r>
          </a:p>
          <a:p>
            <a:pPr lvl="1">
              <a:lnSpc>
                <a:spcPct val="90000"/>
              </a:lnSpc>
            </a:pPr>
            <a:r>
              <a:rPr lang="en-US" altLang="zh-CN" sz="2400" dirty="0"/>
              <a:t>Standing wave/Traveling Wave/</a:t>
            </a:r>
            <a:r>
              <a:rPr lang="en-US" altLang="zh-CN" sz="2400" dirty="0">
                <a:solidFill>
                  <a:srgbClr val="FF0000"/>
                </a:solidFill>
              </a:rPr>
              <a:t>Backward Traveling Wave</a:t>
            </a:r>
          </a:p>
          <a:p>
            <a:pPr>
              <a:lnSpc>
                <a:spcPct val="90000"/>
              </a:lnSpc>
            </a:pPr>
            <a:r>
              <a:rPr lang="en-US" altLang="zh-CN" sz="2800" dirty="0">
                <a:solidFill>
                  <a:schemeClr val="tx1"/>
                </a:solidFill>
              </a:rPr>
              <a:t>Parameters</a:t>
            </a:r>
          </a:p>
          <a:p>
            <a:pPr lvl="1">
              <a:lnSpc>
                <a:spcPct val="90000"/>
              </a:lnSpc>
            </a:pPr>
            <a:r>
              <a:rPr lang="en-US" altLang="zh-CN" sz="2400" dirty="0">
                <a:solidFill>
                  <a:schemeClr val="tx1"/>
                </a:solidFill>
              </a:rPr>
              <a:t>10MeV </a:t>
            </a:r>
            <a:r>
              <a:rPr lang="zh-CN" altLang="en-US" sz="2400" dirty="0">
                <a:solidFill>
                  <a:schemeClr val="tx1"/>
                </a:solidFill>
              </a:rPr>
              <a:t>（</a:t>
            </a:r>
            <a:r>
              <a:rPr lang="en-US" altLang="zh-CN" sz="2400" dirty="0">
                <a:solidFill>
                  <a:schemeClr val="tx1"/>
                </a:solidFill>
              </a:rPr>
              <a:t>most common for e-beam</a:t>
            </a:r>
            <a:r>
              <a:rPr lang="zh-CN" altLang="en-US" sz="2400" dirty="0">
                <a:solidFill>
                  <a:schemeClr val="tx1"/>
                </a:solidFill>
              </a:rPr>
              <a:t>）</a:t>
            </a:r>
          </a:p>
          <a:p>
            <a:pPr lvl="1">
              <a:lnSpc>
                <a:spcPct val="90000"/>
              </a:lnSpc>
            </a:pPr>
            <a:r>
              <a:rPr lang="en-US" altLang="zh-CN" sz="2400" dirty="0">
                <a:solidFill>
                  <a:schemeClr val="tx1"/>
                </a:solidFill>
              </a:rPr>
              <a:t>Beam power (higher is better: </a:t>
            </a:r>
            <a:r>
              <a:rPr lang="en-US" altLang="zh-CN" sz="2400" dirty="0" err="1">
                <a:solidFill>
                  <a:schemeClr val="tx1"/>
                </a:solidFill>
              </a:rPr>
              <a:t>linac</a:t>
            </a:r>
            <a:r>
              <a:rPr lang="en-US" altLang="zh-CN" sz="2400" dirty="0">
                <a:solidFill>
                  <a:schemeClr val="tx1"/>
                </a:solidFill>
              </a:rPr>
              <a:t> 20kW, </a:t>
            </a:r>
            <a:r>
              <a:rPr lang="en-US" altLang="zh-CN" sz="2400" dirty="0" err="1">
                <a:solidFill>
                  <a:schemeClr val="tx1"/>
                </a:solidFill>
              </a:rPr>
              <a:t>rhodotron</a:t>
            </a:r>
            <a:r>
              <a:rPr lang="en-US" altLang="zh-CN" sz="2400" dirty="0">
                <a:solidFill>
                  <a:schemeClr val="tx1"/>
                </a:solidFill>
              </a:rPr>
              <a:t> ~100kW)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5123" name="Rectangle 7"/>
          <p:cNvSpPr>
            <a:spLocks noGrp="1" noChangeArrowheads="1"/>
          </p:cNvSpPr>
          <p:nvPr>
            <p:ph type="title"/>
          </p:nvPr>
        </p:nvSpPr>
        <p:spPr>
          <a:xfrm>
            <a:off x="2555776" y="188913"/>
            <a:ext cx="5756374" cy="1143000"/>
          </a:xfrm>
          <a:noFill/>
        </p:spPr>
        <p:txBody>
          <a:bodyPr/>
          <a:lstStyle/>
          <a:p>
            <a:pPr algn="l" eaLnBrk="1" hangingPunct="1"/>
            <a:r>
              <a:rPr lang="en-US" altLang="zh-CN" sz="4000" dirty="0" err="1"/>
              <a:t>Linac</a:t>
            </a:r>
            <a:endParaRPr lang="zh-CN" altLang="en-US" sz="4000" dirty="0"/>
          </a:p>
        </p:txBody>
      </p:sp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1835150" y="6259513"/>
            <a:ext cx="61928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600" dirty="0"/>
              <a:t>[1]  </a:t>
            </a:r>
            <a:r>
              <a:rPr lang="zh-CN" altLang="en-US" sz="1600" dirty="0"/>
              <a:t>陈怀璧等； 返波型行波电子直线加速结构的理论研究  </a:t>
            </a:r>
          </a:p>
        </p:txBody>
      </p:sp>
    </p:spTree>
    <p:extLst>
      <p:ext uri="{BB962C8B-B14F-4D97-AF65-F5344CB8AC3E}">
        <p14:creationId xmlns:p14="http://schemas.microsoft.com/office/powerpoint/2010/main" val="20838931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815,&quot;width&quot;:3776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9290,&quot;width&quot;:11840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8422d37-6174-419c-9411-3f390c51a5fb}"/>
</p:tagLst>
</file>

<file path=ppt/theme/theme1.xml><?xml version="1.0" encoding="utf-8"?>
<a:theme xmlns:a="http://schemas.openxmlformats.org/drawingml/2006/main" name="AccLab Template">
  <a:themeElements>
    <a:clrScheme name="AccLab Templat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自定义 2">
      <a:majorFont>
        <a:latin typeface="等线"/>
        <a:ea typeface="等线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AccLab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cLab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Lab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Lab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Lab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Lab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Lab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AccLab Template</Template>
  <TotalTime>1440</TotalTime>
  <Words>953</Words>
  <Application>Microsoft Office PowerPoint</Application>
  <PresentationFormat>全屏显示(4:3)</PresentationFormat>
  <Paragraphs>247</Paragraphs>
  <Slides>28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3" baseType="lpstr">
      <vt:lpstr>Gulim</vt:lpstr>
      <vt:lpstr>等线</vt:lpstr>
      <vt:lpstr>黑体</vt:lpstr>
      <vt:lpstr>华文行楷</vt:lpstr>
      <vt:lpstr>楷体</vt:lpstr>
      <vt:lpstr>楷体_GB2312</vt:lpstr>
      <vt:lpstr>宋体</vt:lpstr>
      <vt:lpstr>Arial</vt:lpstr>
      <vt:lpstr>Cambria</vt:lpstr>
      <vt:lpstr>Palatino Linotype</vt:lpstr>
      <vt:lpstr>Symbol</vt:lpstr>
      <vt:lpstr>Times New Roman</vt:lpstr>
      <vt:lpstr>Verdana</vt:lpstr>
      <vt:lpstr>Wingdings</vt:lpstr>
      <vt:lpstr>AccLab Template</vt:lpstr>
      <vt:lpstr>Development of high-energy irradiation accelerators in China</vt:lpstr>
      <vt:lpstr>Outline</vt:lpstr>
      <vt:lpstr>accelerator technology for  irradiation &amp; sterilization</vt:lpstr>
      <vt:lpstr>PowerPoint 演示文稿</vt:lpstr>
      <vt:lpstr>Application fields </vt:lpstr>
      <vt:lpstr>Application fields</vt:lpstr>
      <vt:lpstr>Application fields</vt:lpstr>
      <vt:lpstr>Excellence of E-Beam system</vt:lpstr>
      <vt:lpstr>Linac</vt:lpstr>
      <vt:lpstr>Introduction of BTW structure</vt:lpstr>
      <vt:lpstr>BTW structure</vt:lpstr>
      <vt:lpstr>History of BTW 10MeV-20kW</vt:lpstr>
      <vt:lpstr>PowerPoint 演示文稿</vt:lpstr>
      <vt:lpstr>PowerPoint 演示文稿</vt:lpstr>
      <vt:lpstr>PowerPoint 演示文稿</vt:lpstr>
      <vt:lpstr>System operation</vt:lpstr>
      <vt:lpstr>PowerPoint 演示文稿</vt:lpstr>
      <vt:lpstr>Problem of Beam breakup (BBU)</vt:lpstr>
      <vt:lpstr>Beam breakup (BBU) study</vt:lpstr>
      <vt:lpstr>Physics study and new linac design</vt:lpstr>
      <vt:lpstr>Timeline: low-power test</vt:lpstr>
      <vt:lpstr>Timeline: high-power test</vt:lpstr>
      <vt:lpstr>10MeV 24kW BTW </vt:lpstr>
      <vt:lpstr>Parameters comparison</vt:lpstr>
      <vt:lpstr>PowerPoint 演示文稿</vt:lpstr>
      <vt:lpstr>PowerPoint 演示文稿</vt:lpstr>
      <vt:lpstr>PowerPoint 演示文稿</vt:lpstr>
      <vt:lpstr>PowerPoint 演示文稿</vt:lpstr>
    </vt:vector>
  </TitlesOfParts>
  <Company>DEP, Tsinghua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辐照用返波加速管耦合计算</dc:title>
  <dc:creator>Jiaru Shi</dc:creator>
  <cp:lastModifiedBy>ThinkPad</cp:lastModifiedBy>
  <cp:revision>246</cp:revision>
  <dcterms:created xsi:type="dcterms:W3CDTF">2006-11-07T02:10:00Z</dcterms:created>
  <dcterms:modified xsi:type="dcterms:W3CDTF">2023-04-12T03:59:29Z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F39F4610C30E4C4FB4116A01E3AB38B1</vt:lpwstr>
  </property>
  <property fmtid="{D5CDD505-2E9C-101B-9397-08002B2CF9AE}" pid="3" name="KSOProductBuildVer">
    <vt:lpwstr>2052-11.1.0.11045</vt:lpwstr>
  </property>
</Properties>
</file>