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1"/>
  </p:sldMasterIdLst>
  <p:notesMasterIdLst>
    <p:notesMasterId r:id="rId16"/>
  </p:notesMasterIdLst>
  <p:sldIdLst>
    <p:sldId id="544" r:id="rId2"/>
    <p:sldId id="569" r:id="rId3"/>
    <p:sldId id="535" r:id="rId4"/>
    <p:sldId id="562" r:id="rId5"/>
    <p:sldId id="561" r:id="rId6"/>
    <p:sldId id="560" r:id="rId7"/>
    <p:sldId id="559" r:id="rId8"/>
    <p:sldId id="563" r:id="rId9"/>
    <p:sldId id="564" r:id="rId10"/>
    <p:sldId id="565" r:id="rId11"/>
    <p:sldId id="566" r:id="rId12"/>
    <p:sldId id="567" r:id="rId13"/>
    <p:sldId id="568" r:id="rId14"/>
    <p:sldId id="557" r:id="rId15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E5"/>
    <a:srgbClr val="0000FF"/>
    <a:srgbClr val="00FF00"/>
    <a:srgbClr val="FF00FF"/>
    <a:srgbClr val="80FF80"/>
    <a:srgbClr val="FF80FF"/>
    <a:srgbClr val="00FFFF"/>
    <a:srgbClr val="E200E2"/>
    <a:srgbClr val="C5C600"/>
    <a:srgbClr val="E5E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768" autoAdjust="0"/>
    <p:restoredTop sz="96473" autoAdjust="0"/>
  </p:normalViewPr>
  <p:slideViewPr>
    <p:cSldViewPr>
      <p:cViewPr varScale="1">
        <p:scale>
          <a:sx n="118" d="100"/>
          <a:sy n="118" d="100"/>
        </p:scale>
        <p:origin x="900" y="96"/>
      </p:cViewPr>
      <p:guideLst>
        <p:guide orient="horz" pos="2160"/>
        <p:guide pos="384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74C76A88-3BDC-4683-8460-756173549BC6}" type="datetimeFigureOut">
              <a:rPr lang="ru-RU"/>
              <a:pPr>
                <a:defRPr/>
              </a:pPr>
              <a:t>12.04.2023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A2D4406D-39AC-43E1-83AA-98CCA086DA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33745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71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E090DF9-C81D-462D-8C7C-19B4E754796C}" type="slidenum">
              <a:rPr lang="ru-RU" altLang="ru-RU" sz="1200" smtClean="0"/>
              <a:pPr/>
              <a:t>4</a:t>
            </a:fld>
            <a:endParaRPr lang="ru-RU" altLang="ru-RU" sz="1200" smtClean="0"/>
          </a:p>
        </p:txBody>
      </p:sp>
    </p:spTree>
    <p:extLst>
      <p:ext uri="{BB962C8B-B14F-4D97-AF65-F5344CB8AC3E}">
        <p14:creationId xmlns:p14="http://schemas.microsoft.com/office/powerpoint/2010/main" val="997138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71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E090DF9-C81D-462D-8C7C-19B4E754796C}" type="slidenum">
              <a:rPr lang="ru-RU" altLang="ru-RU" sz="1200" smtClean="0"/>
              <a:pPr/>
              <a:t>13</a:t>
            </a:fld>
            <a:endParaRPr lang="ru-RU" altLang="ru-RU" sz="1200" smtClean="0"/>
          </a:p>
        </p:txBody>
      </p:sp>
    </p:spTree>
    <p:extLst>
      <p:ext uri="{BB962C8B-B14F-4D97-AF65-F5344CB8AC3E}">
        <p14:creationId xmlns:p14="http://schemas.microsoft.com/office/powerpoint/2010/main" val="38418614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71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E090DF9-C81D-462D-8C7C-19B4E754796C}" type="slidenum">
              <a:rPr lang="ru-RU" altLang="ru-RU" sz="1200" smtClean="0"/>
              <a:pPr/>
              <a:t>5</a:t>
            </a:fld>
            <a:endParaRPr lang="ru-RU" altLang="ru-RU" sz="1200" smtClean="0"/>
          </a:p>
        </p:txBody>
      </p:sp>
    </p:spTree>
    <p:extLst>
      <p:ext uri="{BB962C8B-B14F-4D97-AF65-F5344CB8AC3E}">
        <p14:creationId xmlns:p14="http://schemas.microsoft.com/office/powerpoint/2010/main" val="22144568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71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E090DF9-C81D-462D-8C7C-19B4E754796C}" type="slidenum">
              <a:rPr lang="ru-RU" altLang="ru-RU" sz="1200" smtClean="0"/>
              <a:pPr/>
              <a:t>6</a:t>
            </a:fld>
            <a:endParaRPr lang="ru-RU" altLang="ru-RU" sz="1200" smtClean="0"/>
          </a:p>
        </p:txBody>
      </p:sp>
    </p:spTree>
    <p:extLst>
      <p:ext uri="{BB962C8B-B14F-4D97-AF65-F5344CB8AC3E}">
        <p14:creationId xmlns:p14="http://schemas.microsoft.com/office/powerpoint/2010/main" val="1916742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71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E090DF9-C81D-462D-8C7C-19B4E754796C}" type="slidenum">
              <a:rPr lang="ru-RU" altLang="ru-RU" sz="1200" smtClean="0"/>
              <a:pPr/>
              <a:t>7</a:t>
            </a:fld>
            <a:endParaRPr lang="ru-RU" altLang="ru-RU" sz="1200" smtClean="0"/>
          </a:p>
        </p:txBody>
      </p:sp>
    </p:spTree>
    <p:extLst>
      <p:ext uri="{BB962C8B-B14F-4D97-AF65-F5344CB8AC3E}">
        <p14:creationId xmlns:p14="http://schemas.microsoft.com/office/powerpoint/2010/main" val="32923475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71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E090DF9-C81D-462D-8C7C-19B4E754796C}" type="slidenum">
              <a:rPr lang="ru-RU" altLang="ru-RU" sz="1200" smtClean="0"/>
              <a:pPr/>
              <a:t>8</a:t>
            </a:fld>
            <a:endParaRPr lang="ru-RU" altLang="ru-RU" sz="1200" smtClean="0"/>
          </a:p>
        </p:txBody>
      </p:sp>
    </p:spTree>
    <p:extLst>
      <p:ext uri="{BB962C8B-B14F-4D97-AF65-F5344CB8AC3E}">
        <p14:creationId xmlns:p14="http://schemas.microsoft.com/office/powerpoint/2010/main" val="9727449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71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E090DF9-C81D-462D-8C7C-19B4E754796C}" type="slidenum">
              <a:rPr lang="ru-RU" altLang="ru-RU" sz="1200" smtClean="0"/>
              <a:pPr/>
              <a:t>9</a:t>
            </a:fld>
            <a:endParaRPr lang="ru-RU" altLang="ru-RU" sz="1200" smtClean="0"/>
          </a:p>
        </p:txBody>
      </p:sp>
    </p:spTree>
    <p:extLst>
      <p:ext uri="{BB962C8B-B14F-4D97-AF65-F5344CB8AC3E}">
        <p14:creationId xmlns:p14="http://schemas.microsoft.com/office/powerpoint/2010/main" val="14166602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71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E090DF9-C81D-462D-8C7C-19B4E754796C}" type="slidenum">
              <a:rPr lang="ru-RU" altLang="ru-RU" sz="1200" smtClean="0"/>
              <a:pPr/>
              <a:t>10</a:t>
            </a:fld>
            <a:endParaRPr lang="ru-RU" altLang="ru-RU" sz="1200" smtClean="0"/>
          </a:p>
        </p:txBody>
      </p:sp>
    </p:spTree>
    <p:extLst>
      <p:ext uri="{BB962C8B-B14F-4D97-AF65-F5344CB8AC3E}">
        <p14:creationId xmlns:p14="http://schemas.microsoft.com/office/powerpoint/2010/main" val="19561978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71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E090DF9-C81D-462D-8C7C-19B4E754796C}" type="slidenum">
              <a:rPr lang="ru-RU" altLang="ru-RU" sz="1200" smtClean="0"/>
              <a:pPr/>
              <a:t>11</a:t>
            </a:fld>
            <a:endParaRPr lang="ru-RU" altLang="ru-RU" sz="1200" smtClean="0"/>
          </a:p>
        </p:txBody>
      </p:sp>
    </p:spTree>
    <p:extLst>
      <p:ext uri="{BB962C8B-B14F-4D97-AF65-F5344CB8AC3E}">
        <p14:creationId xmlns:p14="http://schemas.microsoft.com/office/powerpoint/2010/main" val="20554740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71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E090DF9-C81D-462D-8C7C-19B4E754796C}" type="slidenum">
              <a:rPr lang="ru-RU" altLang="ru-RU" sz="1200" smtClean="0"/>
              <a:pPr/>
              <a:t>12</a:t>
            </a:fld>
            <a:endParaRPr lang="ru-RU" altLang="ru-RU" sz="1200" smtClean="0"/>
          </a:p>
        </p:txBody>
      </p:sp>
    </p:spTree>
    <p:extLst>
      <p:ext uri="{BB962C8B-B14F-4D97-AF65-F5344CB8AC3E}">
        <p14:creationId xmlns:p14="http://schemas.microsoft.com/office/powerpoint/2010/main" val="9819436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084112-AB54-4F60-8F20-A7DDA0B8CE9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80966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83AB29-9027-4137-B25E-6F0C8062B97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78374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DEF759-922A-4FB2-A37C-6A7EB9030BE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993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B854CB-60A4-404E-9677-60AAFDB4C609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75313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7183A5-5340-46F0-BB6E-CA1665B426BC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16701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166D18-2A6D-4A97-B586-2A7333E815BE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53038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3FAB67-B8F1-4CC5-B512-493ABF11D623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95346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72123D-FC8D-4D90-958C-389A7E96D6C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01518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26A8CA-84C4-4D78-899A-D453352DF526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53448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46DD0D-FD15-47DC-807A-0A5B6B96D4E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30115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947EA0-52B3-422D-A868-8FA5872B87B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37822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C4315AF-B0CE-4C31-9CA4-D5C898B5FB2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03496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8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1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8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1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8.png"/><Relationship Id="rId7" Type="http://schemas.openxmlformats.org/officeDocument/2006/relationships/image" Target="../media/image30.png"/><Relationship Id="rId12" Type="http://schemas.openxmlformats.org/officeDocument/2006/relationships/image" Target="../media/image4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34.png"/><Relationship Id="rId5" Type="http://schemas.openxmlformats.org/officeDocument/2006/relationships/image" Target="../media/image13.png"/><Relationship Id="rId10" Type="http://schemas.openxmlformats.org/officeDocument/2006/relationships/image" Target="../media/image40.png"/><Relationship Id="rId4" Type="http://schemas.openxmlformats.org/officeDocument/2006/relationships/image" Target="../media/image12.png"/><Relationship Id="rId9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0"/>
          <p:cNvSpPr>
            <a:spLocks noChangeArrowheads="1"/>
          </p:cNvSpPr>
          <p:nvPr/>
        </p:nvSpPr>
        <p:spPr bwMode="auto">
          <a:xfrm>
            <a:off x="911225" y="887413"/>
            <a:ext cx="1051401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3200" dirty="0">
                <a:latin typeface="Calibri" panose="020F0502020204030204" pitchFamily="34" charset="0"/>
              </a:rPr>
              <a:t> </a:t>
            </a:r>
            <a:r>
              <a:rPr lang="en-US" sz="3200" dirty="0"/>
              <a:t>Advanced </a:t>
            </a:r>
            <a:r>
              <a:rPr lang="en-US" sz="3200" dirty="0" err="1"/>
              <a:t>Q</a:t>
            </a:r>
            <a:r>
              <a:rPr lang="en-US" sz="3200" dirty="0" err="1" smtClean="0"/>
              <a:t>uasistatic</a:t>
            </a:r>
            <a:r>
              <a:rPr lang="en-US" sz="3200" dirty="0" smtClean="0"/>
              <a:t> Approximation</a:t>
            </a:r>
            <a:endParaRPr lang="ru-RU" altLang="ru-RU" sz="3200" dirty="0">
              <a:latin typeface="Calibri" panose="020F0502020204030204" pitchFamily="34" charset="0"/>
            </a:endParaRPr>
          </a:p>
        </p:txBody>
      </p:sp>
      <p:sp>
        <p:nvSpPr>
          <p:cNvPr id="14338" name="Rectangle 11"/>
          <p:cNvSpPr>
            <a:spLocks noChangeArrowheads="1"/>
          </p:cNvSpPr>
          <p:nvPr/>
        </p:nvSpPr>
        <p:spPr bwMode="auto">
          <a:xfrm>
            <a:off x="3292149" y="2438400"/>
            <a:ext cx="553151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ctr" hangingPunct="1"/>
            <a:r>
              <a:rPr lang="en-US" altLang="ru-RU" sz="2400" u="sng" dirty="0">
                <a:latin typeface="Calibri" panose="020F0502020204030204" pitchFamily="34" charset="0"/>
              </a:rPr>
              <a:t>Konstantin </a:t>
            </a:r>
            <a:r>
              <a:rPr lang="en-US" altLang="ru-RU" sz="2400" u="sng" dirty="0" err="1" smtClean="0">
                <a:latin typeface="Calibri" panose="020F0502020204030204" pitchFamily="34" charset="0"/>
              </a:rPr>
              <a:t>Lotov</a:t>
            </a:r>
            <a:r>
              <a:rPr lang="en-US" altLang="ru-RU" sz="2400" dirty="0" smtClean="0">
                <a:latin typeface="Calibri" panose="020F0502020204030204" pitchFamily="34" charset="0"/>
              </a:rPr>
              <a:t>, Petr </a:t>
            </a:r>
            <a:r>
              <a:rPr lang="en-US" altLang="ru-RU" sz="2400" dirty="0" err="1" smtClean="0">
                <a:latin typeface="Calibri" panose="020F0502020204030204" pitchFamily="34" charset="0"/>
              </a:rPr>
              <a:t>Tuev</a:t>
            </a:r>
            <a:r>
              <a:rPr lang="en-US" altLang="ru-RU" sz="2400" dirty="0" smtClean="0">
                <a:latin typeface="Calibri" panose="020F0502020204030204" pitchFamily="34" charset="0"/>
              </a:rPr>
              <a:t>, Roman </a:t>
            </a:r>
            <a:r>
              <a:rPr lang="en-US" altLang="ru-RU" sz="2400" dirty="0" err="1" smtClean="0">
                <a:latin typeface="Calibri" panose="020F0502020204030204" pitchFamily="34" charset="0"/>
              </a:rPr>
              <a:t>Spitsyn</a:t>
            </a:r>
            <a:endParaRPr lang="ru-RU" altLang="ru-RU" sz="2400" dirty="0">
              <a:latin typeface="Calibri" panose="020F0502020204030204" pitchFamily="34" charset="0"/>
            </a:endParaRPr>
          </a:p>
        </p:txBody>
      </p:sp>
      <p:pic>
        <p:nvPicPr>
          <p:cNvPr id="14339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3856038"/>
            <a:ext cx="9350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3013" y="4449763"/>
            <a:ext cx="11525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5087938" y="3933825"/>
            <a:ext cx="3430587" cy="9223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ctr">
              <a:spcBef>
                <a:spcPct val="0"/>
              </a:spcBef>
              <a:buFontTx/>
              <a:buNone/>
              <a:defRPr/>
            </a:pPr>
            <a:r>
              <a:rPr lang="en-US" altLang="ru-RU" sz="1800" dirty="0" err="1" smtClean="0">
                <a:latin typeface="+mn-lt"/>
              </a:rPr>
              <a:t>Budker</a:t>
            </a:r>
            <a:r>
              <a:rPr lang="en-US" altLang="ru-RU" sz="1800" dirty="0" smtClean="0">
                <a:latin typeface="+mn-lt"/>
              </a:rPr>
              <a:t> Institute of Nuclear Physics</a:t>
            </a:r>
            <a:endParaRPr lang="en-US" altLang="ru-RU" sz="1800" dirty="0">
              <a:latin typeface="+mn-lt"/>
            </a:endParaRPr>
          </a:p>
          <a:p>
            <a:pPr fontAlgn="ctr">
              <a:spcBef>
                <a:spcPct val="0"/>
              </a:spcBef>
              <a:buFontTx/>
              <a:buNone/>
              <a:defRPr/>
            </a:pPr>
            <a:endParaRPr lang="en-US" altLang="ru-RU" sz="1800" dirty="0">
              <a:latin typeface="+mn-lt"/>
            </a:endParaRPr>
          </a:p>
          <a:p>
            <a:pPr fontAlgn="ctr">
              <a:spcBef>
                <a:spcPct val="0"/>
              </a:spcBef>
              <a:buFontTx/>
              <a:buNone/>
              <a:defRPr/>
            </a:pPr>
            <a:r>
              <a:rPr lang="en-US" altLang="ru-RU" sz="1800" dirty="0" smtClean="0">
                <a:latin typeface="+mn-lt"/>
              </a:rPr>
              <a:t>Novosibirsk State University</a:t>
            </a:r>
            <a:endParaRPr lang="ru-RU" altLang="ru-RU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65737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232" y="529327"/>
            <a:ext cx="55435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Advanced </a:t>
            </a:r>
            <a:r>
              <a:rPr lang="en-US" sz="2000" dirty="0" err="1" smtClean="0"/>
              <a:t>quasistatic</a:t>
            </a:r>
            <a:r>
              <a:rPr lang="en-US" sz="2000" dirty="0" smtClean="0"/>
              <a:t> approximation, equations</a:t>
            </a:r>
            <a:endParaRPr lang="ru-RU" sz="2000" dirty="0"/>
          </a:p>
        </p:txBody>
      </p:sp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20725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408" y="38830"/>
            <a:ext cx="1000783" cy="3736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4135" y="1357527"/>
            <a:ext cx="3507581" cy="11215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4135" y="2990395"/>
            <a:ext cx="3078956" cy="5143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44135" y="4016044"/>
            <a:ext cx="3050381" cy="50006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50993" y="4683267"/>
            <a:ext cx="757238" cy="22145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58422" y="5071883"/>
            <a:ext cx="3493294" cy="56435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58422" y="6187345"/>
            <a:ext cx="3400425" cy="54292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92943" y="1054645"/>
            <a:ext cx="35541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We start from Maxwell equations for fields: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492943" y="2581191"/>
            <a:ext cx="13580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combine them: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492943" y="3606637"/>
            <a:ext cx="15872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change variables: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492943" y="4632083"/>
            <a:ext cx="8114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assume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492943" y="5762429"/>
            <a:ext cx="29402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and similarly for the magnetic field:</a:t>
            </a:r>
            <a:endParaRPr lang="ru-RU" dirty="0"/>
          </a:p>
        </p:txBody>
      </p:sp>
      <p:sp>
        <p:nvSpPr>
          <p:cNvPr id="23" name="Левая фигурная скобка 22"/>
          <p:cNvSpPr/>
          <p:nvPr/>
        </p:nvSpPr>
        <p:spPr>
          <a:xfrm rot="16200000" flipH="1">
            <a:off x="2351565" y="4655850"/>
            <a:ext cx="72008" cy="792088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233576" y="4750407"/>
            <a:ext cx="25662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conventional QSA without this term</a:t>
            </a:r>
            <a:endParaRPr lang="ru-RU" sz="1200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64559" y="1357527"/>
            <a:ext cx="5264944" cy="52863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36160" y="2033281"/>
            <a:ext cx="750094" cy="457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64559" y="3020849"/>
            <a:ext cx="5407819" cy="5857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64559" y="4018898"/>
            <a:ext cx="3014663" cy="66436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750967" y="1054645"/>
            <a:ext cx="31277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Equations for particle parameters are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750967" y="2097211"/>
            <a:ext cx="17251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They have the form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754932" y="2666016"/>
            <a:ext cx="19030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We change variables: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5750967" y="3606637"/>
            <a:ext cx="10198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and obtain</a:t>
            </a:r>
            <a:endParaRPr lang="ru-RU" dirty="0"/>
          </a:p>
        </p:txBody>
      </p:sp>
      <p:sp>
        <p:nvSpPr>
          <p:cNvPr id="26" name="Левая фигурная скобка 25"/>
          <p:cNvSpPr/>
          <p:nvPr/>
        </p:nvSpPr>
        <p:spPr>
          <a:xfrm rot="5400000" flipH="1" flipV="1">
            <a:off x="8760296" y="4318359"/>
            <a:ext cx="72008" cy="792088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8400256" y="4774721"/>
            <a:ext cx="25662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conventional QSA without this term</a:t>
            </a:r>
            <a:endParaRPr lang="ru-RU" sz="1200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703737" y="5239209"/>
            <a:ext cx="5616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Other equations (calculation of currents and densities, beam motion) are the same as in QSA</a:t>
            </a:r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5703737" y="6059491"/>
            <a:ext cx="45214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new terms were added into LCODE solvers</a:t>
            </a:r>
            <a:endParaRPr lang="ru-RU" dirty="0"/>
          </a:p>
        </p:txBody>
      </p:sp>
      <p:sp>
        <p:nvSpPr>
          <p:cNvPr id="31" name="Text Box 2"/>
          <p:cNvSpPr txBox="1">
            <a:spLocks noChangeArrowheads="1"/>
          </p:cNvSpPr>
          <p:nvPr/>
        </p:nvSpPr>
        <p:spPr bwMode="auto">
          <a:xfrm>
            <a:off x="8629028" y="41056"/>
            <a:ext cx="344363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200" dirty="0" smtClean="0">
                <a:latin typeface="Tahoma" panose="020B0604030504040204" pitchFamily="34" charset="0"/>
              </a:rPr>
              <a:t>K. </a:t>
            </a:r>
            <a:r>
              <a:rPr lang="en-US" altLang="ru-RU" sz="1200" dirty="0" err="1" smtClean="0">
                <a:latin typeface="Tahoma" panose="020B0604030504040204" pitchFamily="34" charset="0"/>
              </a:rPr>
              <a:t>Lotov</a:t>
            </a:r>
            <a:r>
              <a:rPr lang="en-US" altLang="ru-RU" sz="1200" dirty="0" smtClean="0">
                <a:latin typeface="Tahoma" panose="020B0604030504040204" pitchFamily="34" charset="0"/>
              </a:rPr>
              <a:t>, AFAD-2023</a:t>
            </a:r>
            <a:r>
              <a:rPr lang="ru-RU" altLang="ru-RU" sz="1200" dirty="0" smtClean="0">
                <a:latin typeface="Tahoma" panose="020B0604030504040204" pitchFamily="34" charset="0"/>
              </a:rPr>
              <a:t>,</a:t>
            </a:r>
            <a:r>
              <a:rPr lang="en-US" altLang="ru-RU" sz="1200" dirty="0" smtClean="0">
                <a:latin typeface="Tahoma" panose="020B0604030504040204" pitchFamily="34" charset="0"/>
              </a:rPr>
              <a:t> 13.04.20</a:t>
            </a:r>
            <a:r>
              <a:rPr lang="ru-RU" altLang="ru-RU" sz="1200" dirty="0" smtClean="0">
                <a:latin typeface="Tahoma" panose="020B0604030504040204" pitchFamily="34" charset="0"/>
              </a:rPr>
              <a:t>2</a:t>
            </a:r>
            <a:r>
              <a:rPr lang="en-US" altLang="ru-RU" sz="1200" dirty="0" smtClean="0">
                <a:latin typeface="Tahoma" panose="020B0604030504040204" pitchFamily="34" charset="0"/>
              </a:rPr>
              <a:t>3</a:t>
            </a:r>
            <a:r>
              <a:rPr lang="ru-RU" altLang="ru-RU" sz="1200" dirty="0" smtClean="0">
                <a:latin typeface="Tahoma" panose="020B0604030504040204" pitchFamily="34" charset="0"/>
              </a:rPr>
              <a:t>,    </a:t>
            </a:r>
            <a:r>
              <a:rPr lang="en-US" altLang="ru-RU" sz="1200" dirty="0" smtClean="0">
                <a:latin typeface="Tahoma" panose="020B0604030504040204" pitchFamily="34" charset="0"/>
              </a:rPr>
              <a:t>p</a:t>
            </a:r>
            <a:r>
              <a:rPr lang="ru-RU" altLang="ru-RU" sz="1200" dirty="0" smtClean="0">
                <a:latin typeface="Tahoma" panose="020B0604030504040204" pitchFamily="34" charset="0"/>
              </a:rPr>
              <a:t>.</a:t>
            </a:r>
            <a:r>
              <a:rPr lang="en-US" altLang="ru-RU" sz="1200" dirty="0" smtClean="0">
                <a:latin typeface="Tahoma" panose="020B0604030504040204" pitchFamily="34" charset="0"/>
              </a:rPr>
              <a:t> 10</a:t>
            </a:r>
            <a:r>
              <a:rPr lang="ru-RU" altLang="ru-RU" sz="1200" dirty="0" smtClean="0">
                <a:latin typeface="Tahoma" panose="020B0604030504040204" pitchFamily="34" charset="0"/>
              </a:rPr>
              <a:t> </a:t>
            </a:r>
            <a:r>
              <a:rPr lang="en-US" altLang="ru-RU" sz="1200" dirty="0" smtClean="0">
                <a:latin typeface="Tahoma" panose="020B0604030504040204" pitchFamily="34" charset="0"/>
              </a:rPr>
              <a:t>of 13</a:t>
            </a:r>
            <a:endParaRPr lang="ru-RU" altLang="ru-RU" sz="1200" dirty="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903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232" y="529327"/>
            <a:ext cx="70375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Benchmarking the new model: laser pulse in uniform plasma</a:t>
            </a:r>
            <a:endParaRPr lang="ru-RU" sz="2000" dirty="0"/>
          </a:p>
        </p:txBody>
      </p:sp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20725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408" y="38830"/>
            <a:ext cx="1000783" cy="373697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7888" y="1023263"/>
            <a:ext cx="6923003" cy="2901699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1390" y="1175373"/>
            <a:ext cx="778669" cy="150019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7814" y="1461665"/>
            <a:ext cx="4557713" cy="542925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5960" y="1978938"/>
            <a:ext cx="600075" cy="161925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76320" y="1959887"/>
            <a:ext cx="876300" cy="200025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7814" y="3055015"/>
            <a:ext cx="3400425" cy="242888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62736" y="3993587"/>
            <a:ext cx="5830044" cy="271293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80200" y="3924962"/>
            <a:ext cx="483567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</a:t>
            </a:r>
            <a:r>
              <a:rPr lang="en-US" dirty="0" smtClean="0"/>
              <a:t>imulation </a:t>
            </a:r>
            <a:r>
              <a:rPr lang="en-US" dirty="0"/>
              <a:t>results quantitatively reproduce the theoretically predicted velocity of the wave packet and </a:t>
            </a:r>
            <a:r>
              <a:rPr lang="en-US" dirty="0" smtClean="0"/>
              <a:t>its transverse dispersion.</a:t>
            </a:r>
          </a:p>
          <a:p>
            <a:endParaRPr lang="en-US" dirty="0"/>
          </a:p>
          <a:p>
            <a:r>
              <a:rPr lang="en-US" dirty="0" smtClean="0"/>
              <a:t>Propagation </a:t>
            </a:r>
            <a:r>
              <a:rPr lang="en-US" dirty="0"/>
              <a:t>of this pulse </a:t>
            </a:r>
            <a:r>
              <a:rPr lang="en-US" dirty="0">
                <a:solidFill>
                  <a:srgbClr val="FF0000"/>
                </a:solidFill>
              </a:rPr>
              <a:t>is provided by the plasma </a:t>
            </a:r>
            <a:r>
              <a:rPr lang="en-US" dirty="0" smtClean="0">
                <a:solidFill>
                  <a:srgbClr val="FF0000"/>
                </a:solidFill>
              </a:rPr>
              <a:t>solver </a:t>
            </a:r>
            <a:r>
              <a:rPr lang="en-US" dirty="0" smtClean="0"/>
              <a:t>with</a:t>
            </a:r>
            <a:endParaRPr lang="ru-RU" dirty="0"/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7814" y="2140863"/>
            <a:ext cx="3621881" cy="221456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87814" y="2603002"/>
            <a:ext cx="2907506" cy="221456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94536" y="5247116"/>
            <a:ext cx="3500438" cy="221456"/>
          </a:xfrm>
          <a:prstGeom prst="rect">
            <a:avLst/>
          </a:prstGeom>
        </p:spPr>
      </p:pic>
      <p:sp>
        <p:nvSpPr>
          <p:cNvPr id="42" name="Прямоугольник 41"/>
          <p:cNvSpPr/>
          <p:nvPr/>
        </p:nvSpPr>
        <p:spPr>
          <a:xfrm>
            <a:off x="3224598" y="5191376"/>
            <a:ext cx="1172488" cy="3113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TextBox 42"/>
          <p:cNvSpPr txBox="1"/>
          <p:nvPr/>
        </p:nvSpPr>
        <p:spPr>
          <a:xfrm>
            <a:off x="180200" y="5666094"/>
            <a:ext cx="436802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AQSA </a:t>
            </a:r>
            <a:r>
              <a:rPr lang="en-US" dirty="0" smtClean="0"/>
              <a:t>can simulate perturbations that propagate from one plasma layer to another,</a:t>
            </a:r>
          </a:p>
          <a:p>
            <a:r>
              <a:rPr lang="en-US" dirty="0" smtClean="0"/>
              <a:t>and retains </a:t>
            </a:r>
            <a:r>
              <a:rPr lang="en-US" dirty="0"/>
              <a:t>the main advantage of </a:t>
            </a:r>
            <a:r>
              <a:rPr lang="en-US" dirty="0" smtClean="0"/>
              <a:t>QSA, speed.</a:t>
            </a:r>
            <a:endParaRPr lang="ru-RU" dirty="0"/>
          </a:p>
        </p:txBody>
      </p: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8629028" y="41056"/>
            <a:ext cx="344363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200" dirty="0" smtClean="0">
                <a:latin typeface="Tahoma" panose="020B0604030504040204" pitchFamily="34" charset="0"/>
              </a:rPr>
              <a:t>K. </a:t>
            </a:r>
            <a:r>
              <a:rPr lang="en-US" altLang="ru-RU" sz="1200" dirty="0" err="1" smtClean="0">
                <a:latin typeface="Tahoma" panose="020B0604030504040204" pitchFamily="34" charset="0"/>
              </a:rPr>
              <a:t>Lotov</a:t>
            </a:r>
            <a:r>
              <a:rPr lang="en-US" altLang="ru-RU" sz="1200" dirty="0" smtClean="0">
                <a:latin typeface="Tahoma" panose="020B0604030504040204" pitchFamily="34" charset="0"/>
              </a:rPr>
              <a:t>, AFAD-2023</a:t>
            </a:r>
            <a:r>
              <a:rPr lang="ru-RU" altLang="ru-RU" sz="1200" dirty="0" smtClean="0">
                <a:latin typeface="Tahoma" panose="020B0604030504040204" pitchFamily="34" charset="0"/>
              </a:rPr>
              <a:t>,</a:t>
            </a:r>
            <a:r>
              <a:rPr lang="en-US" altLang="ru-RU" sz="1200" dirty="0" smtClean="0">
                <a:latin typeface="Tahoma" panose="020B0604030504040204" pitchFamily="34" charset="0"/>
              </a:rPr>
              <a:t> 13.04.20</a:t>
            </a:r>
            <a:r>
              <a:rPr lang="ru-RU" altLang="ru-RU" sz="1200" dirty="0" smtClean="0">
                <a:latin typeface="Tahoma" panose="020B0604030504040204" pitchFamily="34" charset="0"/>
              </a:rPr>
              <a:t>2</a:t>
            </a:r>
            <a:r>
              <a:rPr lang="en-US" altLang="ru-RU" sz="1200" dirty="0" smtClean="0">
                <a:latin typeface="Tahoma" panose="020B0604030504040204" pitchFamily="34" charset="0"/>
              </a:rPr>
              <a:t>3</a:t>
            </a:r>
            <a:r>
              <a:rPr lang="ru-RU" altLang="ru-RU" sz="1200" dirty="0" smtClean="0">
                <a:latin typeface="Tahoma" panose="020B0604030504040204" pitchFamily="34" charset="0"/>
              </a:rPr>
              <a:t>,    </a:t>
            </a:r>
            <a:r>
              <a:rPr lang="en-US" altLang="ru-RU" sz="1200" dirty="0" smtClean="0">
                <a:latin typeface="Tahoma" panose="020B0604030504040204" pitchFamily="34" charset="0"/>
              </a:rPr>
              <a:t>p</a:t>
            </a:r>
            <a:r>
              <a:rPr lang="ru-RU" altLang="ru-RU" sz="1200" dirty="0" smtClean="0">
                <a:latin typeface="Tahoma" panose="020B0604030504040204" pitchFamily="34" charset="0"/>
              </a:rPr>
              <a:t>.</a:t>
            </a:r>
            <a:r>
              <a:rPr lang="en-US" altLang="ru-RU" sz="1200" dirty="0" smtClean="0">
                <a:latin typeface="Tahoma" panose="020B0604030504040204" pitchFamily="34" charset="0"/>
              </a:rPr>
              <a:t> 11</a:t>
            </a:r>
            <a:r>
              <a:rPr lang="ru-RU" altLang="ru-RU" sz="1200" dirty="0" smtClean="0">
                <a:latin typeface="Tahoma" panose="020B0604030504040204" pitchFamily="34" charset="0"/>
              </a:rPr>
              <a:t> </a:t>
            </a:r>
            <a:r>
              <a:rPr lang="en-US" altLang="ru-RU" sz="1200" dirty="0" smtClean="0">
                <a:latin typeface="Tahoma" panose="020B0604030504040204" pitchFamily="34" charset="0"/>
              </a:rPr>
              <a:t>of 13</a:t>
            </a:r>
            <a:endParaRPr lang="ru-RU" altLang="ru-RU" sz="1200" dirty="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364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232" y="529327"/>
            <a:ext cx="83086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Benchmarking the new model: plasma with </a:t>
            </a:r>
            <a:r>
              <a:rPr lang="en-US" sz="2000" dirty="0"/>
              <a:t>longitudinal density gradient</a:t>
            </a:r>
            <a:endParaRPr lang="ru-RU" sz="2000" dirty="0"/>
          </a:p>
        </p:txBody>
      </p:sp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20725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408" y="38830"/>
            <a:ext cx="1000783" cy="37369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644" y="2852936"/>
            <a:ext cx="4162533" cy="251517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3872" y="1341904"/>
            <a:ext cx="6307455" cy="10058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59896" y="2492896"/>
            <a:ext cx="6878479" cy="407050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0232" y="1126391"/>
            <a:ext cx="46396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Short electron beam propagates through non-uniform plasma in bubble regime</a:t>
            </a:r>
          </a:p>
          <a:p>
            <a:endParaRPr lang="en-US" dirty="0"/>
          </a:p>
          <a:p>
            <a:r>
              <a:rPr lang="en-US" dirty="0" smtClean="0"/>
              <a:t>Compare:</a:t>
            </a:r>
          </a:p>
          <a:p>
            <a:r>
              <a:rPr lang="en-US" dirty="0" smtClean="0"/>
              <a:t>QSA (LCODE), PIC (FBPIC), AQSA (based on LCODE)</a:t>
            </a:r>
          </a:p>
          <a:p>
            <a:endParaRPr lang="en-US" dirty="0"/>
          </a:p>
          <a:p>
            <a:r>
              <a:rPr lang="en-US" dirty="0" smtClean="0"/>
              <a:t>In regions of uniform plasma, the results perfectly agree: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63352" y="5589240"/>
            <a:ext cx="44644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 the gradient region, AQSA reproduces bubble features similarly to FBPIC, but 80 times faster</a:t>
            </a:r>
          </a:p>
          <a:p>
            <a:r>
              <a:rPr lang="en-US" dirty="0" smtClean="0"/>
              <a:t>(close to the theoretical estimate                        ).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7641508" y="5905102"/>
            <a:ext cx="576064" cy="414715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7896200" y="2726829"/>
            <a:ext cx="288032" cy="414715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8040216" y="3429000"/>
            <a:ext cx="288032" cy="414715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72197" y="6093296"/>
            <a:ext cx="1107579" cy="186603"/>
          </a:xfrm>
          <a:prstGeom prst="rect">
            <a:avLst/>
          </a:prstGeom>
        </p:spPr>
      </p:pic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8629028" y="41056"/>
            <a:ext cx="344363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200" dirty="0" smtClean="0">
                <a:latin typeface="Tahoma" panose="020B0604030504040204" pitchFamily="34" charset="0"/>
              </a:rPr>
              <a:t>K. </a:t>
            </a:r>
            <a:r>
              <a:rPr lang="en-US" altLang="ru-RU" sz="1200" dirty="0" err="1" smtClean="0">
                <a:latin typeface="Tahoma" panose="020B0604030504040204" pitchFamily="34" charset="0"/>
              </a:rPr>
              <a:t>Lotov</a:t>
            </a:r>
            <a:r>
              <a:rPr lang="en-US" altLang="ru-RU" sz="1200" dirty="0" smtClean="0">
                <a:latin typeface="Tahoma" panose="020B0604030504040204" pitchFamily="34" charset="0"/>
              </a:rPr>
              <a:t>, AFAD-2023</a:t>
            </a:r>
            <a:r>
              <a:rPr lang="ru-RU" altLang="ru-RU" sz="1200" dirty="0" smtClean="0">
                <a:latin typeface="Tahoma" panose="020B0604030504040204" pitchFamily="34" charset="0"/>
              </a:rPr>
              <a:t>,</a:t>
            </a:r>
            <a:r>
              <a:rPr lang="en-US" altLang="ru-RU" sz="1200" dirty="0" smtClean="0">
                <a:latin typeface="Tahoma" panose="020B0604030504040204" pitchFamily="34" charset="0"/>
              </a:rPr>
              <a:t> 13.04.20</a:t>
            </a:r>
            <a:r>
              <a:rPr lang="ru-RU" altLang="ru-RU" sz="1200" dirty="0" smtClean="0">
                <a:latin typeface="Tahoma" panose="020B0604030504040204" pitchFamily="34" charset="0"/>
              </a:rPr>
              <a:t>2</a:t>
            </a:r>
            <a:r>
              <a:rPr lang="en-US" altLang="ru-RU" sz="1200" dirty="0" smtClean="0">
                <a:latin typeface="Tahoma" panose="020B0604030504040204" pitchFamily="34" charset="0"/>
              </a:rPr>
              <a:t>3</a:t>
            </a:r>
            <a:r>
              <a:rPr lang="ru-RU" altLang="ru-RU" sz="1200" dirty="0" smtClean="0">
                <a:latin typeface="Tahoma" panose="020B0604030504040204" pitchFamily="34" charset="0"/>
              </a:rPr>
              <a:t>,    </a:t>
            </a:r>
            <a:r>
              <a:rPr lang="en-US" altLang="ru-RU" sz="1200" dirty="0" smtClean="0">
                <a:latin typeface="Tahoma" panose="020B0604030504040204" pitchFamily="34" charset="0"/>
              </a:rPr>
              <a:t>p</a:t>
            </a:r>
            <a:r>
              <a:rPr lang="ru-RU" altLang="ru-RU" sz="1200" dirty="0" smtClean="0">
                <a:latin typeface="Tahoma" panose="020B0604030504040204" pitchFamily="34" charset="0"/>
              </a:rPr>
              <a:t>.</a:t>
            </a:r>
            <a:r>
              <a:rPr lang="en-US" altLang="ru-RU" sz="1200" dirty="0" smtClean="0">
                <a:latin typeface="Tahoma" panose="020B0604030504040204" pitchFamily="34" charset="0"/>
              </a:rPr>
              <a:t> 12</a:t>
            </a:r>
            <a:r>
              <a:rPr lang="ru-RU" altLang="ru-RU" sz="1200" dirty="0" smtClean="0">
                <a:latin typeface="Tahoma" panose="020B0604030504040204" pitchFamily="34" charset="0"/>
              </a:rPr>
              <a:t> </a:t>
            </a:r>
            <a:r>
              <a:rPr lang="en-US" altLang="ru-RU" sz="1200" dirty="0" smtClean="0">
                <a:latin typeface="Tahoma" panose="020B0604030504040204" pitchFamily="34" charset="0"/>
              </a:rPr>
              <a:t>of 13</a:t>
            </a:r>
            <a:endParaRPr lang="ru-RU" altLang="ru-RU" sz="1200" dirty="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619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232" y="529327"/>
            <a:ext cx="16246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To conclude:</a:t>
            </a:r>
            <a:endParaRPr lang="ru-RU" sz="2000" dirty="0"/>
          </a:p>
        </p:txBody>
      </p:sp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20725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408" y="38830"/>
            <a:ext cx="1000783" cy="37369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27448" y="1340768"/>
            <a:ext cx="10369152" cy="44135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800" dirty="0" smtClean="0">
                <a:cs typeface="Arial" panose="020B0604020202020204" pitchFamily="34" charset="0"/>
              </a:rPr>
              <a:t>It is possible to switch to </a:t>
            </a:r>
            <a:r>
              <a:rPr lang="en-US" sz="1800" dirty="0" err="1" smtClean="0">
                <a:cs typeface="Arial" panose="020B0604020202020204" pitchFamily="34" charset="0"/>
              </a:rPr>
              <a:t>quasistatic</a:t>
            </a:r>
            <a:r>
              <a:rPr lang="en-US" sz="1800" dirty="0" smtClean="0">
                <a:cs typeface="Arial" panose="020B0604020202020204" pitchFamily="34" charset="0"/>
              </a:rPr>
              <a:t> variables</a:t>
            </a:r>
          </a:p>
          <a:p>
            <a:pPr>
              <a:lnSpc>
                <a:spcPct val="120000"/>
              </a:lnSpc>
            </a:pPr>
            <a:r>
              <a:rPr lang="en-US" sz="1800" dirty="0" smtClean="0">
                <a:cs typeface="Arial" panose="020B0604020202020204" pitchFamily="34" charset="0"/>
              </a:rPr>
              <a:t>		AND preserve </a:t>
            </a:r>
            <a:r>
              <a:rPr lang="en-US" sz="1800" dirty="0">
                <a:cs typeface="Arial" panose="020B0604020202020204" pitchFamily="34" charset="0"/>
              </a:rPr>
              <a:t>the generality of the description of physical </a:t>
            </a:r>
            <a:r>
              <a:rPr lang="en-US" sz="1800" dirty="0" smtClean="0">
                <a:cs typeface="Arial" panose="020B0604020202020204" pitchFamily="34" charset="0"/>
              </a:rPr>
              <a:t>processes.</a:t>
            </a:r>
          </a:p>
          <a:p>
            <a:pPr>
              <a:lnSpc>
                <a:spcPct val="120000"/>
              </a:lnSpc>
            </a:pPr>
            <a:endParaRPr lang="en-US" sz="1800" dirty="0" smtClean="0"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1800" dirty="0" smtClean="0">
                <a:cs typeface="Arial" panose="020B0604020202020204" pitchFamily="34" charset="0"/>
              </a:rPr>
              <a:t>Some </a:t>
            </a:r>
            <a:r>
              <a:rPr lang="en-US" sz="1800" dirty="0">
                <a:cs typeface="Arial" panose="020B0604020202020204" pitchFamily="34" charset="0"/>
              </a:rPr>
              <a:t>problems are more convenient to solve in ordinary variables, </a:t>
            </a:r>
            <a:endParaRPr lang="en-US" sz="1800" dirty="0" smtClean="0"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1800" dirty="0">
                <a:cs typeface="Arial" panose="020B0604020202020204" pitchFamily="34" charset="0"/>
              </a:rPr>
              <a:t>	</a:t>
            </a:r>
            <a:r>
              <a:rPr lang="en-US" sz="1800" dirty="0" smtClean="0">
                <a:cs typeface="Arial" panose="020B0604020202020204" pitchFamily="34" charset="0"/>
              </a:rPr>
              <a:t>	and </a:t>
            </a:r>
            <a:r>
              <a:rPr lang="en-US" sz="1800" dirty="0">
                <a:cs typeface="Arial" panose="020B0604020202020204" pitchFamily="34" charset="0"/>
              </a:rPr>
              <a:t>some in </a:t>
            </a:r>
            <a:r>
              <a:rPr lang="en-US" sz="1800" dirty="0" err="1" smtClean="0">
                <a:cs typeface="Arial" panose="020B0604020202020204" pitchFamily="34" charset="0"/>
              </a:rPr>
              <a:t>quasistatic</a:t>
            </a:r>
            <a:r>
              <a:rPr lang="en-US" sz="1800" dirty="0" smtClean="0">
                <a:cs typeface="Arial" panose="020B0604020202020204" pitchFamily="34" charset="0"/>
              </a:rPr>
              <a:t> variables (like PWFA or LWFA).</a:t>
            </a:r>
          </a:p>
          <a:p>
            <a:pPr>
              <a:lnSpc>
                <a:spcPct val="120000"/>
              </a:lnSpc>
            </a:pPr>
            <a:endParaRPr lang="en-US" sz="1800" dirty="0"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1800" dirty="0">
                <a:cs typeface="Arial" panose="020B0604020202020204" pitchFamily="34" charset="0"/>
              </a:rPr>
              <a:t>When describing </a:t>
            </a:r>
            <a:r>
              <a:rPr lang="en-US" sz="1800" dirty="0" smtClean="0">
                <a:cs typeface="Arial" panose="020B0604020202020204" pitchFamily="34" charset="0"/>
              </a:rPr>
              <a:t>plasma wakefield acceleration</a:t>
            </a:r>
            <a:r>
              <a:rPr lang="en-US" sz="1800" dirty="0">
                <a:cs typeface="Arial" panose="020B0604020202020204" pitchFamily="34" charset="0"/>
              </a:rPr>
              <a:t>, the new approach retains the main advantages of </a:t>
            </a:r>
            <a:endParaRPr lang="en-US" sz="1800" dirty="0" smtClean="0"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1800" dirty="0">
                <a:cs typeface="Arial" panose="020B0604020202020204" pitchFamily="34" charset="0"/>
              </a:rPr>
              <a:t>	</a:t>
            </a:r>
            <a:r>
              <a:rPr lang="en-US" sz="1800" dirty="0" smtClean="0">
                <a:cs typeface="Arial" panose="020B0604020202020204" pitchFamily="34" charset="0"/>
              </a:rPr>
              <a:t>	</a:t>
            </a:r>
            <a:r>
              <a:rPr lang="en-US" sz="1800" dirty="0" err="1" smtClean="0">
                <a:cs typeface="Arial" panose="020B0604020202020204" pitchFamily="34" charset="0"/>
              </a:rPr>
              <a:t>quasistatics</a:t>
            </a:r>
            <a:r>
              <a:rPr lang="en-US" sz="1800" dirty="0">
                <a:cs typeface="Arial" panose="020B0604020202020204" pitchFamily="34" charset="0"/>
              </a:rPr>
              <a:t>: </a:t>
            </a:r>
            <a:r>
              <a:rPr lang="en-US" sz="1800" dirty="0" smtClean="0">
                <a:cs typeface="Arial" panose="020B0604020202020204" pitchFamily="34" charset="0"/>
              </a:rPr>
              <a:t>speed </a:t>
            </a:r>
            <a:r>
              <a:rPr lang="en-US" sz="1800" dirty="0">
                <a:cs typeface="Arial" panose="020B0604020202020204" pitchFamily="34" charset="0"/>
              </a:rPr>
              <a:t>and reduced dimensionality</a:t>
            </a:r>
            <a:r>
              <a:rPr lang="en-US" sz="1800" dirty="0" smtClean="0"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20000"/>
              </a:lnSpc>
            </a:pPr>
            <a:endParaRPr lang="en-US" sz="1800" dirty="0"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1800" dirty="0">
                <a:cs typeface="Arial" panose="020B0604020202020204" pitchFamily="34" charset="0"/>
              </a:rPr>
              <a:t>We have only taken the first step toward creating a full physical model that will speed up </a:t>
            </a:r>
            <a:r>
              <a:rPr lang="en-US" sz="1800" dirty="0" smtClean="0">
                <a:cs typeface="Arial" panose="020B0604020202020204" pitchFamily="34" charset="0"/>
              </a:rPr>
              <a:t>calculations</a:t>
            </a:r>
          </a:p>
          <a:p>
            <a:pPr>
              <a:lnSpc>
                <a:spcPct val="120000"/>
              </a:lnSpc>
            </a:pPr>
            <a:r>
              <a:rPr lang="en-US" sz="1800" dirty="0" smtClean="0">
                <a:cs typeface="Arial" panose="020B0604020202020204" pitchFamily="34" charset="0"/>
              </a:rPr>
              <a:t>		by </a:t>
            </a:r>
            <a:r>
              <a:rPr lang="en-US" sz="1800" dirty="0">
                <a:cs typeface="Arial" panose="020B0604020202020204" pitchFamily="34" charset="0"/>
              </a:rPr>
              <a:t>2-3 orders of magnitude compared to PIC, there is still much work to be done</a:t>
            </a:r>
            <a:r>
              <a:rPr lang="en-US" sz="1800" dirty="0" smtClean="0"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20000"/>
              </a:lnSpc>
            </a:pPr>
            <a:endParaRPr lang="en-US" sz="1800" dirty="0"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1800" dirty="0">
                <a:cs typeface="Arial" panose="020B0604020202020204" pitchFamily="34" charset="0"/>
              </a:rPr>
              <a:t>More details: Plasma Physics Reports </a:t>
            </a:r>
            <a:r>
              <a:rPr lang="en-US" sz="1800" b="1" dirty="0">
                <a:cs typeface="Arial" panose="020B0604020202020204" pitchFamily="34" charset="0"/>
              </a:rPr>
              <a:t>49</a:t>
            </a:r>
            <a:r>
              <a:rPr lang="en-US" sz="1800" dirty="0">
                <a:cs typeface="Arial" panose="020B0604020202020204" pitchFamily="34" charset="0"/>
              </a:rPr>
              <a:t>, 229 (2023).</a:t>
            </a:r>
            <a:endParaRPr lang="ru-RU" sz="1800" dirty="0">
              <a:cs typeface="Arial" panose="020B060402020202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3992" y="1428937"/>
            <a:ext cx="2408873" cy="24003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9840416" y="5733256"/>
            <a:ext cx="13821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Thank you</a:t>
            </a:r>
            <a:endParaRPr lang="ru-RU" sz="2000" dirty="0"/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8629028" y="41056"/>
            <a:ext cx="344363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200" dirty="0" smtClean="0">
                <a:latin typeface="Tahoma" panose="020B0604030504040204" pitchFamily="34" charset="0"/>
              </a:rPr>
              <a:t>K. </a:t>
            </a:r>
            <a:r>
              <a:rPr lang="en-US" altLang="ru-RU" sz="1200" dirty="0" err="1" smtClean="0">
                <a:latin typeface="Tahoma" panose="020B0604030504040204" pitchFamily="34" charset="0"/>
              </a:rPr>
              <a:t>Lotov</a:t>
            </a:r>
            <a:r>
              <a:rPr lang="en-US" altLang="ru-RU" sz="1200" dirty="0" smtClean="0">
                <a:latin typeface="Tahoma" panose="020B0604030504040204" pitchFamily="34" charset="0"/>
              </a:rPr>
              <a:t>, AFAD-2023</a:t>
            </a:r>
            <a:r>
              <a:rPr lang="ru-RU" altLang="ru-RU" sz="1200" dirty="0" smtClean="0">
                <a:latin typeface="Tahoma" panose="020B0604030504040204" pitchFamily="34" charset="0"/>
              </a:rPr>
              <a:t>,</a:t>
            </a:r>
            <a:r>
              <a:rPr lang="en-US" altLang="ru-RU" sz="1200" dirty="0" smtClean="0">
                <a:latin typeface="Tahoma" panose="020B0604030504040204" pitchFamily="34" charset="0"/>
              </a:rPr>
              <a:t> 13.04.20</a:t>
            </a:r>
            <a:r>
              <a:rPr lang="ru-RU" altLang="ru-RU" sz="1200" dirty="0" smtClean="0">
                <a:latin typeface="Tahoma" panose="020B0604030504040204" pitchFamily="34" charset="0"/>
              </a:rPr>
              <a:t>2</a:t>
            </a:r>
            <a:r>
              <a:rPr lang="en-US" altLang="ru-RU" sz="1200" dirty="0" smtClean="0">
                <a:latin typeface="Tahoma" panose="020B0604030504040204" pitchFamily="34" charset="0"/>
              </a:rPr>
              <a:t>3</a:t>
            </a:r>
            <a:r>
              <a:rPr lang="ru-RU" altLang="ru-RU" sz="1200" dirty="0" smtClean="0">
                <a:latin typeface="Tahoma" panose="020B0604030504040204" pitchFamily="34" charset="0"/>
              </a:rPr>
              <a:t>,    </a:t>
            </a:r>
            <a:r>
              <a:rPr lang="en-US" altLang="ru-RU" sz="1200" dirty="0" smtClean="0">
                <a:latin typeface="Tahoma" panose="020B0604030504040204" pitchFamily="34" charset="0"/>
              </a:rPr>
              <a:t>p</a:t>
            </a:r>
            <a:r>
              <a:rPr lang="ru-RU" altLang="ru-RU" sz="1200" dirty="0" smtClean="0">
                <a:latin typeface="Tahoma" panose="020B0604030504040204" pitchFamily="34" charset="0"/>
              </a:rPr>
              <a:t>.</a:t>
            </a:r>
            <a:r>
              <a:rPr lang="en-US" altLang="ru-RU" sz="1200" dirty="0" smtClean="0">
                <a:latin typeface="Tahoma" panose="020B0604030504040204" pitchFamily="34" charset="0"/>
              </a:rPr>
              <a:t> 13</a:t>
            </a:r>
            <a:r>
              <a:rPr lang="ru-RU" altLang="ru-RU" sz="1200" dirty="0" smtClean="0">
                <a:latin typeface="Tahoma" panose="020B0604030504040204" pitchFamily="34" charset="0"/>
              </a:rPr>
              <a:t> </a:t>
            </a:r>
            <a:r>
              <a:rPr lang="en-US" altLang="ru-RU" sz="1200" dirty="0" smtClean="0">
                <a:latin typeface="Tahoma" panose="020B0604030504040204" pitchFamily="34" charset="0"/>
              </a:rPr>
              <a:t>of 13</a:t>
            </a:r>
            <a:endParaRPr lang="ru-RU" altLang="ru-RU" sz="1200" dirty="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731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247462" y="448900"/>
            <a:ext cx="95209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en-US" sz="2000" dirty="0">
                <a:latin typeface="+mn-lt"/>
              </a:rPr>
              <a:t>Advanced </a:t>
            </a:r>
            <a:r>
              <a:rPr lang="en-US" sz="2000" dirty="0" err="1">
                <a:latin typeface="+mn-lt"/>
              </a:rPr>
              <a:t>Quasistatic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smtClean="0">
                <a:latin typeface="+mn-lt"/>
              </a:rPr>
              <a:t>Approximation </a:t>
            </a:r>
            <a:r>
              <a:rPr lang="en-US" altLang="ru-RU" sz="2000" dirty="0" smtClean="0">
                <a:latin typeface="Calibri" panose="020F0502020204030204" pitchFamily="34" charset="0"/>
              </a:rPr>
              <a:t>(Konstantin </a:t>
            </a:r>
            <a:r>
              <a:rPr lang="en-US" altLang="ru-RU" sz="2000" dirty="0" err="1" smtClean="0">
                <a:latin typeface="Calibri" panose="020F0502020204030204" pitchFamily="34" charset="0"/>
              </a:rPr>
              <a:t>Lotov</a:t>
            </a:r>
            <a:r>
              <a:rPr lang="en-US" altLang="ru-RU" sz="2000" dirty="0" smtClean="0">
                <a:latin typeface="Calibri" panose="020F0502020204030204" pitchFamily="34" charset="0"/>
              </a:rPr>
              <a:t>, </a:t>
            </a:r>
            <a:r>
              <a:rPr lang="en-US" altLang="ru-RU" sz="2000" dirty="0" err="1" smtClean="0">
                <a:latin typeface="Calibri" panose="020F0502020204030204" pitchFamily="34" charset="0"/>
              </a:rPr>
              <a:t>Budker</a:t>
            </a:r>
            <a:r>
              <a:rPr lang="en-US" altLang="ru-RU" sz="2000" dirty="0" smtClean="0">
                <a:latin typeface="Calibri" panose="020F0502020204030204" pitchFamily="34" charset="0"/>
              </a:rPr>
              <a:t> INP, Novosibirsk, Russia):</a:t>
            </a:r>
            <a:endParaRPr lang="ru-RU" altLang="ru-RU" sz="2000" dirty="0">
              <a:latin typeface="Calibri" panose="020F0502020204030204" pitchFamily="34" charset="0"/>
            </a:endParaRPr>
          </a:p>
        </p:txBody>
      </p:sp>
      <p:pic>
        <p:nvPicPr>
          <p:cNvPr id="37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20725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408" y="38830"/>
            <a:ext cx="1000783" cy="373697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344" y="3029356"/>
            <a:ext cx="5137411" cy="381083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6692" y="997455"/>
            <a:ext cx="5056450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dirty="0" err="1" smtClean="0">
                <a:latin typeface="+mn-lt"/>
              </a:rPr>
              <a:t>Quasistatic</a:t>
            </a:r>
            <a:r>
              <a:rPr lang="en-US" dirty="0" smtClean="0">
                <a:latin typeface="+mn-lt"/>
              </a:rPr>
              <a:t> approximation offers advantages of speed and reduced dimensionality in simulations of plasma (laser) wakefield acceleration, but until now it was limited to very slowly changing beams in uniform plasmas.</a:t>
            </a:r>
          </a:p>
          <a:p>
            <a:pPr>
              <a:spcBef>
                <a:spcPts val="600"/>
              </a:spcBef>
            </a:pPr>
            <a:r>
              <a:rPr lang="en-US" dirty="0" smtClean="0">
                <a:latin typeface="+mn-lt"/>
              </a:rPr>
              <a:t>More accurate change of variables </a:t>
            </a:r>
          </a:p>
          <a:p>
            <a:pPr>
              <a:spcBef>
                <a:spcPts val="600"/>
              </a:spcBef>
            </a:pPr>
            <a:r>
              <a:rPr lang="en-US" dirty="0" smtClean="0">
                <a:latin typeface="+mn-lt"/>
              </a:rPr>
              <a:t>(retaining small terms in equations of plasma response) allows to extend the applicability area of </a:t>
            </a:r>
            <a:r>
              <a:rPr lang="en-US" dirty="0" err="1" smtClean="0">
                <a:latin typeface="+mn-lt"/>
              </a:rPr>
              <a:t>quasistatic</a:t>
            </a:r>
            <a:r>
              <a:rPr lang="en-US" dirty="0" smtClean="0">
                <a:latin typeface="+mn-lt"/>
              </a:rPr>
              <a:t> codes, and this was demonstrated with two examples.</a:t>
            </a:r>
            <a:endParaRPr lang="ru-RU" dirty="0">
              <a:latin typeface="+mn-lt"/>
            </a:endParaRP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4392" y="2003540"/>
            <a:ext cx="1622615" cy="161684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52919" y="2078517"/>
            <a:ext cx="4084046" cy="1711782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52172" y="980728"/>
            <a:ext cx="3377957" cy="15718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864687" y="980728"/>
            <a:ext cx="208823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Laser pulse propagation in uniform plasma: correct group </a:t>
            </a:r>
            <a:r>
              <a:rPr lang="en-US" dirty="0">
                <a:latin typeface="+mn-lt"/>
              </a:rPr>
              <a:t>velocity </a:t>
            </a:r>
            <a:r>
              <a:rPr lang="en-US" dirty="0" smtClean="0">
                <a:latin typeface="+mn-lt"/>
              </a:rPr>
              <a:t>and transverse dispersion are  </a:t>
            </a:r>
            <a:r>
              <a:rPr lang="en-US" dirty="0" smtClean="0">
                <a:solidFill>
                  <a:srgbClr val="FF0000"/>
                </a:solidFill>
                <a:latin typeface="+mn-lt"/>
              </a:rPr>
              <a:t>provided 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by the plasma </a:t>
            </a:r>
            <a:r>
              <a:rPr lang="en-US" dirty="0" smtClean="0">
                <a:solidFill>
                  <a:srgbClr val="FF0000"/>
                </a:solidFill>
                <a:latin typeface="+mn-lt"/>
              </a:rPr>
              <a:t>solver</a:t>
            </a:r>
            <a:r>
              <a:rPr lang="en-US" dirty="0" smtClean="0">
                <a:latin typeface="+mn-lt"/>
              </a:rPr>
              <a:t>.</a:t>
            </a:r>
            <a:endParaRPr lang="ru-RU" dirty="0">
              <a:latin typeface="+mn-lt"/>
            </a:endParaRPr>
          </a:p>
          <a:p>
            <a:endParaRPr lang="ru-RU" dirty="0">
              <a:latin typeface="+mn-lt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864687" y="4081299"/>
            <a:ext cx="208823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n-lt"/>
              </a:rPr>
              <a:t>Short electron beam </a:t>
            </a:r>
            <a:r>
              <a:rPr lang="en-US" dirty="0" smtClean="0">
                <a:latin typeface="+mn-lt"/>
              </a:rPr>
              <a:t>propagation </a:t>
            </a:r>
            <a:r>
              <a:rPr lang="en-US" dirty="0">
                <a:latin typeface="+mn-lt"/>
              </a:rPr>
              <a:t>through non-uniform plasma in bubble </a:t>
            </a:r>
            <a:r>
              <a:rPr lang="en-US" dirty="0" smtClean="0">
                <a:latin typeface="+mn-lt"/>
              </a:rPr>
              <a:t>regime:</a:t>
            </a:r>
            <a:endParaRPr lang="en-US" dirty="0">
              <a:latin typeface="+mn-lt"/>
            </a:endParaRPr>
          </a:p>
          <a:p>
            <a:endParaRPr lang="ru-RU" dirty="0">
              <a:latin typeface="+mn-lt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91321" y="5286464"/>
            <a:ext cx="2030423" cy="131013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80777" y="5255686"/>
            <a:ext cx="2030423" cy="133281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70233" y="5263778"/>
            <a:ext cx="2030423" cy="1310133"/>
          </a:xfrm>
          <a:prstGeom prst="rect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923299" y="3967269"/>
            <a:ext cx="2124290" cy="128358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17429" y="4361014"/>
            <a:ext cx="1550979" cy="527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88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60232" y="529327"/>
            <a:ext cx="11912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Plasma (or Laser) </a:t>
            </a:r>
            <a:r>
              <a:rPr lang="en-US" sz="2000" dirty="0" err="1" smtClean="0"/>
              <a:t>WakeField</a:t>
            </a:r>
            <a:r>
              <a:rPr lang="en-US" sz="2000" dirty="0" smtClean="0"/>
              <a:t> Acceleration: there are too different scales in the problem</a:t>
            </a:r>
            <a:endParaRPr lang="ru-RU" sz="2000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2423592" y="1203632"/>
            <a:ext cx="9217024" cy="6480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99" y="1203632"/>
            <a:ext cx="2217631" cy="645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9" name="Прямоугольник 58"/>
          <p:cNvSpPr/>
          <p:nvPr/>
        </p:nvSpPr>
        <p:spPr>
          <a:xfrm>
            <a:off x="6801950" y="1162044"/>
            <a:ext cx="495360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/>
              <a:t>(numerical example for n</a:t>
            </a:r>
            <a:r>
              <a:rPr lang="en-US" sz="1200" baseline="-25000" dirty="0" smtClean="0"/>
              <a:t>0</a:t>
            </a:r>
            <a:r>
              <a:rPr lang="en-US" sz="1200" dirty="0" smtClean="0"/>
              <a:t>=10</a:t>
            </a:r>
            <a:r>
              <a:rPr lang="en-US" sz="1200" baseline="30000" dirty="0" smtClean="0"/>
              <a:t>16</a:t>
            </a:r>
            <a:r>
              <a:rPr lang="ru-RU" sz="1200" dirty="0" smtClean="0"/>
              <a:t>см</a:t>
            </a:r>
            <a:r>
              <a:rPr lang="ru-RU" sz="1200" baseline="30000" dirty="0" smtClean="0"/>
              <a:t>-3</a:t>
            </a:r>
            <a:r>
              <a:rPr lang="ru-RU" sz="1200" dirty="0" smtClean="0"/>
              <a:t> </a:t>
            </a:r>
            <a:r>
              <a:rPr lang="en-US" sz="1200" dirty="0" smtClean="0"/>
              <a:t>and </a:t>
            </a:r>
            <a:r>
              <a:rPr lang="ru-RU" sz="1200" dirty="0" smtClean="0"/>
              <a:t>500 </a:t>
            </a:r>
            <a:r>
              <a:rPr lang="en-US" sz="1200" dirty="0" smtClean="0"/>
              <a:t>GeV (</a:t>
            </a:r>
            <a:r>
              <a:rPr lang="el-GR" sz="1200" dirty="0" smtClean="0">
                <a:cs typeface="Arial" panose="020B0604020202020204" pitchFamily="34" charset="0"/>
              </a:rPr>
              <a:t>γ</a:t>
            </a:r>
            <a:r>
              <a:rPr lang="en-US" sz="1200" dirty="0" smtClean="0">
                <a:cs typeface="Arial" panose="020B0604020202020204" pitchFamily="34" charset="0"/>
              </a:rPr>
              <a:t>=10</a:t>
            </a:r>
            <a:r>
              <a:rPr lang="en-US" sz="1200" baseline="30000" dirty="0" smtClean="0">
                <a:cs typeface="Arial" panose="020B0604020202020204" pitchFamily="34" charset="0"/>
              </a:rPr>
              <a:t>6</a:t>
            </a:r>
            <a:r>
              <a:rPr lang="en-US" sz="1200" dirty="0" smtClean="0"/>
              <a:t>) final energy)</a:t>
            </a:r>
            <a:endParaRPr lang="ru-RU" sz="1200" dirty="0"/>
          </a:p>
        </p:txBody>
      </p:sp>
      <p:cxnSp>
        <p:nvCxnSpPr>
          <p:cNvPr id="60" name="Прямая со стрелкой 59"/>
          <p:cNvCxnSpPr/>
          <p:nvPr/>
        </p:nvCxnSpPr>
        <p:spPr>
          <a:xfrm>
            <a:off x="666122" y="1308004"/>
            <a:ext cx="0" cy="454600"/>
          </a:xfrm>
          <a:prstGeom prst="straightConnector1">
            <a:avLst/>
          </a:prstGeom>
          <a:ln w="19050">
            <a:solidFill>
              <a:srgbClr val="0000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156215" y="1819356"/>
            <a:ext cx="11237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0000FF"/>
                </a:solidFill>
              </a:rPr>
              <a:t>accelerating structure size</a:t>
            </a:r>
            <a:r>
              <a:rPr lang="ru-RU" sz="1200" dirty="0" smtClean="0">
                <a:solidFill>
                  <a:srgbClr val="0000FF"/>
                </a:solidFill>
              </a:rPr>
              <a:t> </a:t>
            </a:r>
            <a:r>
              <a:rPr lang="en-US" sz="1200" dirty="0">
                <a:solidFill>
                  <a:srgbClr val="0000FF"/>
                </a:solidFill>
              </a:rPr>
              <a:t>c/</a:t>
            </a:r>
            <a:r>
              <a:rPr lang="el-GR" sz="1200" dirty="0">
                <a:solidFill>
                  <a:srgbClr val="0000FF"/>
                </a:solidFill>
              </a:rPr>
              <a:t>ω</a:t>
            </a:r>
            <a:r>
              <a:rPr lang="en-US" sz="1200" baseline="-25000" dirty="0">
                <a:solidFill>
                  <a:srgbClr val="0000FF"/>
                </a:solidFill>
              </a:rPr>
              <a:t>p</a:t>
            </a:r>
            <a:r>
              <a:rPr lang="en-US" sz="1200" dirty="0">
                <a:solidFill>
                  <a:srgbClr val="0000FF"/>
                </a:solidFill>
              </a:rPr>
              <a:t>≈5</a:t>
            </a:r>
            <a:r>
              <a:rPr lang="en-US" sz="1200" dirty="0">
                <a:solidFill>
                  <a:srgbClr val="0000FF"/>
                </a:solidFill>
                <a:cs typeface="Arial" panose="020B0604020202020204" pitchFamily="34" charset="0"/>
              </a:rPr>
              <a:t>0 </a:t>
            </a:r>
            <a:r>
              <a:rPr lang="el-GR" sz="1200" dirty="0" smtClean="0">
                <a:solidFill>
                  <a:srgbClr val="0000FF"/>
                </a:solidFill>
                <a:cs typeface="Arial" panose="020B0604020202020204" pitchFamily="34" charset="0"/>
              </a:rPr>
              <a:t>μ</a:t>
            </a:r>
            <a:r>
              <a:rPr lang="en-US" sz="1200" dirty="0" smtClean="0">
                <a:solidFill>
                  <a:srgbClr val="0000FF"/>
                </a:solidFill>
                <a:cs typeface="Arial" panose="020B0604020202020204" pitchFamily="34" charset="0"/>
              </a:rPr>
              <a:t>m</a:t>
            </a:r>
            <a:endParaRPr lang="ru-RU" sz="1200" dirty="0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1798174" y="1822159"/>
            <a:ext cx="1020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driver wavelength</a:t>
            </a:r>
          </a:p>
          <a:p>
            <a:r>
              <a:rPr lang="el-GR" sz="1200" dirty="0" smtClean="0">
                <a:solidFill>
                  <a:srgbClr val="FF0000"/>
                </a:solidFill>
                <a:cs typeface="Arial" panose="020B0604020202020204" pitchFamily="34" charset="0"/>
              </a:rPr>
              <a:t>λ</a:t>
            </a:r>
            <a:r>
              <a:rPr lang="en-US" sz="1200" dirty="0" smtClean="0">
                <a:solidFill>
                  <a:srgbClr val="FF0000"/>
                </a:solidFill>
              </a:rPr>
              <a:t>≈0.8 </a:t>
            </a:r>
            <a:r>
              <a:rPr lang="el-GR" sz="1200" dirty="0">
                <a:solidFill>
                  <a:srgbClr val="FF0000"/>
                </a:solidFill>
              </a:rPr>
              <a:t>μ</a:t>
            </a:r>
            <a:r>
              <a:rPr lang="en-US" sz="1200" dirty="0">
                <a:solidFill>
                  <a:srgbClr val="FF0000"/>
                </a:solidFill>
              </a:rPr>
              <a:t>m</a:t>
            </a:r>
            <a:endParaRPr lang="ru-RU" sz="1200" dirty="0">
              <a:solidFill>
                <a:srgbClr val="FF0000"/>
              </a:solidFill>
            </a:endParaRPr>
          </a:p>
        </p:txBody>
      </p:sp>
      <p:pic>
        <p:nvPicPr>
          <p:cNvPr id="63" name="Рисунок 6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08528" y="1275640"/>
            <a:ext cx="431990" cy="458140"/>
          </a:xfrm>
          <a:prstGeom prst="rect">
            <a:avLst/>
          </a:prstGeom>
        </p:spPr>
      </p:pic>
      <p:pic>
        <p:nvPicPr>
          <p:cNvPr id="64" name="Рисунок 6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33242" y="1439043"/>
            <a:ext cx="9707373" cy="192238"/>
          </a:xfrm>
          <a:prstGeom prst="rect">
            <a:avLst/>
          </a:prstGeom>
        </p:spPr>
      </p:pic>
      <p:cxnSp>
        <p:nvCxnSpPr>
          <p:cNvPr id="65" name="Прямая со стрелкой 64"/>
          <p:cNvCxnSpPr/>
          <p:nvPr/>
        </p:nvCxnSpPr>
        <p:spPr>
          <a:xfrm flipV="1">
            <a:off x="4537462" y="1707688"/>
            <a:ext cx="1927721" cy="1"/>
          </a:xfrm>
          <a:prstGeom prst="straightConnector1">
            <a:avLst/>
          </a:prstGeom>
          <a:ln w="1905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4813912" y="1878538"/>
                <a:ext cx="1591485" cy="4626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err="1" smtClean="0">
                    <a:solidFill>
                      <a:srgbClr val="00B050"/>
                    </a:solidFill>
                  </a:rPr>
                  <a:t>betatron</a:t>
                </a:r>
                <a:r>
                  <a:rPr lang="en-US" sz="1200" dirty="0" smtClean="0">
                    <a:solidFill>
                      <a:srgbClr val="00B050"/>
                    </a:solidFill>
                  </a:rPr>
                  <a:t> period, </a:t>
                </a:r>
                <a:endParaRPr lang="ru-RU" sz="1200" dirty="0" smtClean="0">
                  <a:solidFill>
                    <a:srgbClr val="00B050"/>
                  </a:solidFill>
                </a:endParaRPr>
              </a:p>
              <a:p>
                <a:r>
                  <a:rPr lang="en-US" sz="1200" dirty="0" smtClean="0">
                    <a:solidFill>
                      <a:srgbClr val="00B050"/>
                    </a:solidFill>
                  </a:rPr>
                  <a:t>up to </a:t>
                </a:r>
                <a14:m>
                  <m:oMath xmlns:m="http://schemas.openxmlformats.org/officeDocument/2006/math">
                    <m:r>
                      <a:rPr lang="ru-RU" sz="1200" b="0" i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ru-RU" sz="12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l-GR" sz="1200" dirty="0">
                            <a:solidFill>
                              <a:srgbClr val="00B050"/>
                            </a:solidFill>
                            <a:cs typeface="Arial" panose="020B0604020202020204" pitchFamily="34" charset="0"/>
                          </a:rPr>
                          <m:t>γ</m:t>
                        </m:r>
                      </m:e>
                    </m:rad>
                  </m:oMath>
                </a14:m>
                <a:r>
                  <a:rPr lang="ru-RU" sz="1200" dirty="0" smtClean="0">
                    <a:solidFill>
                      <a:srgbClr val="00B050"/>
                    </a:solidFill>
                  </a:rPr>
                  <a:t> </a:t>
                </a:r>
                <a:r>
                  <a:rPr lang="en-US" sz="1200" dirty="0" smtClean="0">
                    <a:solidFill>
                      <a:srgbClr val="00B050"/>
                    </a:solidFill>
                  </a:rPr>
                  <a:t>c/</a:t>
                </a:r>
                <a:r>
                  <a:rPr lang="el-GR" sz="1200" dirty="0">
                    <a:solidFill>
                      <a:srgbClr val="00B050"/>
                    </a:solidFill>
                  </a:rPr>
                  <a:t>ω</a:t>
                </a:r>
                <a:r>
                  <a:rPr lang="en-US" sz="1200" baseline="-25000" dirty="0" smtClean="0">
                    <a:solidFill>
                      <a:srgbClr val="00B050"/>
                    </a:solidFill>
                  </a:rPr>
                  <a:t>p</a:t>
                </a:r>
                <a:r>
                  <a:rPr lang="en-US" sz="1200" dirty="0" smtClean="0">
                    <a:solidFill>
                      <a:srgbClr val="00B050"/>
                    </a:solidFill>
                  </a:rPr>
                  <a:t>~5 cm</a:t>
                </a:r>
                <a:endParaRPr lang="ru-RU" sz="1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3912" y="1878538"/>
                <a:ext cx="1591485" cy="462691"/>
              </a:xfrm>
              <a:prstGeom prst="rect">
                <a:avLst/>
              </a:prstGeom>
              <a:blipFill rotWithShape="0">
                <a:blip r:embed="rId5"/>
                <a:stretch>
                  <a:fillRect l="-383" t="-1316" b="-78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TextBox 66"/>
          <p:cNvSpPr txBox="1"/>
          <p:nvPr/>
        </p:nvSpPr>
        <p:spPr>
          <a:xfrm>
            <a:off x="10157287" y="1893594"/>
            <a:ext cx="1598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FF00FF"/>
                </a:solidFill>
              </a:rPr>
              <a:t>Acceleration length</a:t>
            </a:r>
            <a:r>
              <a:rPr lang="ru-RU" sz="1200" dirty="0" smtClean="0">
                <a:solidFill>
                  <a:srgbClr val="FF00FF"/>
                </a:solidFill>
              </a:rPr>
              <a:t>,</a:t>
            </a:r>
          </a:p>
          <a:p>
            <a:r>
              <a:rPr lang="el-GR" sz="1200" dirty="0" smtClean="0">
                <a:solidFill>
                  <a:srgbClr val="FF00FF"/>
                </a:solidFill>
                <a:cs typeface="Arial" panose="020B0604020202020204" pitchFamily="34" charset="0"/>
              </a:rPr>
              <a:t>γ</a:t>
            </a:r>
            <a:r>
              <a:rPr lang="en-US" sz="1200" dirty="0" smtClean="0">
                <a:solidFill>
                  <a:srgbClr val="FF00FF"/>
                </a:solidFill>
              </a:rPr>
              <a:t>c/</a:t>
            </a:r>
            <a:r>
              <a:rPr lang="el-GR" sz="1200" dirty="0">
                <a:solidFill>
                  <a:srgbClr val="FF00FF"/>
                </a:solidFill>
              </a:rPr>
              <a:t>ω</a:t>
            </a:r>
            <a:r>
              <a:rPr lang="en-US" sz="1200" baseline="-25000" dirty="0" smtClean="0">
                <a:solidFill>
                  <a:srgbClr val="FF00FF"/>
                </a:solidFill>
              </a:rPr>
              <a:t>p</a:t>
            </a:r>
            <a:r>
              <a:rPr lang="en-US" sz="1200" dirty="0" smtClean="0">
                <a:solidFill>
                  <a:srgbClr val="FF00FF"/>
                </a:solidFill>
              </a:rPr>
              <a:t>~5</a:t>
            </a:r>
            <a:r>
              <a:rPr lang="ru-RU" sz="1200" dirty="0" smtClean="0">
                <a:solidFill>
                  <a:srgbClr val="FF00FF"/>
                </a:solidFill>
              </a:rPr>
              <a:t>0</a:t>
            </a:r>
            <a:r>
              <a:rPr lang="en-US" sz="1200" dirty="0" smtClean="0">
                <a:solidFill>
                  <a:srgbClr val="FF00FF"/>
                </a:solidFill>
              </a:rPr>
              <a:t> m</a:t>
            </a:r>
            <a:endParaRPr lang="ru-RU" sz="1200" dirty="0">
              <a:solidFill>
                <a:srgbClr val="FF00FF"/>
              </a:solidFill>
            </a:endParaRPr>
          </a:p>
        </p:txBody>
      </p:sp>
      <p:grpSp>
        <p:nvGrpSpPr>
          <p:cNvPr id="68" name="Группа 67"/>
          <p:cNvGrpSpPr/>
          <p:nvPr/>
        </p:nvGrpSpPr>
        <p:grpSpPr>
          <a:xfrm>
            <a:off x="479376" y="2434169"/>
            <a:ext cx="10662216" cy="324014"/>
            <a:chOff x="623392" y="3546543"/>
            <a:chExt cx="10662216" cy="818561"/>
          </a:xfrm>
        </p:grpSpPr>
        <p:cxnSp>
          <p:nvCxnSpPr>
            <p:cNvPr id="69" name="Прямая со стрелкой 68"/>
            <p:cNvCxnSpPr/>
            <p:nvPr/>
          </p:nvCxnSpPr>
          <p:spPr>
            <a:xfrm flipV="1">
              <a:off x="623392" y="3657880"/>
              <a:ext cx="0" cy="707224"/>
            </a:xfrm>
            <a:prstGeom prst="straightConnector1">
              <a:avLst/>
            </a:prstGeom>
            <a:ln w="38100">
              <a:solidFill>
                <a:srgbClr val="FF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я со стрелкой 69"/>
            <p:cNvCxnSpPr/>
            <p:nvPr/>
          </p:nvCxnSpPr>
          <p:spPr>
            <a:xfrm flipV="1">
              <a:off x="2279576" y="3645024"/>
              <a:ext cx="0" cy="707224"/>
            </a:xfrm>
            <a:prstGeom prst="straightConnector1">
              <a:avLst/>
            </a:prstGeom>
            <a:ln w="38100">
              <a:solidFill>
                <a:srgbClr val="FF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Прямая соединительная линия 70"/>
            <p:cNvCxnSpPr/>
            <p:nvPr/>
          </p:nvCxnSpPr>
          <p:spPr>
            <a:xfrm flipV="1">
              <a:off x="623392" y="4329060"/>
              <a:ext cx="10657184" cy="36044"/>
            </a:xfrm>
            <a:prstGeom prst="line">
              <a:avLst/>
            </a:prstGeom>
            <a:ln w="38100">
              <a:solidFill>
                <a:srgbClr val="FF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Прямая соединительная линия 71"/>
            <p:cNvCxnSpPr/>
            <p:nvPr/>
          </p:nvCxnSpPr>
          <p:spPr>
            <a:xfrm flipV="1">
              <a:off x="11285608" y="3546543"/>
              <a:ext cx="0" cy="782517"/>
            </a:xfrm>
            <a:prstGeom prst="line">
              <a:avLst/>
            </a:prstGeom>
            <a:ln w="38100">
              <a:solidFill>
                <a:srgbClr val="FF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TextBox 72"/>
          <p:cNvSpPr txBox="1"/>
          <p:nvPr/>
        </p:nvSpPr>
        <p:spPr>
          <a:xfrm>
            <a:off x="474344" y="2473151"/>
            <a:ext cx="5100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10</a:t>
            </a:r>
            <a:r>
              <a:rPr lang="en-US" baseline="30000" dirty="0" smtClean="0"/>
              <a:t>-</a:t>
            </a:r>
            <a:r>
              <a:rPr lang="ru-RU" baseline="30000" dirty="0" smtClean="0"/>
              <a:t>6</a:t>
            </a:r>
            <a:endParaRPr lang="ru-RU" baseline="30000" dirty="0"/>
          </a:p>
        </p:txBody>
      </p:sp>
      <p:sp>
        <p:nvSpPr>
          <p:cNvPr id="74" name="TextBox 73"/>
          <p:cNvSpPr txBox="1"/>
          <p:nvPr/>
        </p:nvSpPr>
        <p:spPr>
          <a:xfrm>
            <a:off x="2130528" y="2462840"/>
            <a:ext cx="6142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~</a:t>
            </a:r>
            <a:r>
              <a:rPr lang="ru-RU" dirty="0" smtClean="0"/>
              <a:t>10</a:t>
            </a:r>
            <a:r>
              <a:rPr lang="en-US" baseline="30000" dirty="0" smtClean="0"/>
              <a:t>-</a:t>
            </a:r>
            <a:r>
              <a:rPr lang="ru-RU" baseline="30000" dirty="0" smtClean="0"/>
              <a:t>8</a:t>
            </a:r>
            <a:endParaRPr lang="ru-RU" baseline="30000" dirty="0"/>
          </a:p>
        </p:txBody>
      </p:sp>
      <p:sp>
        <p:nvSpPr>
          <p:cNvPr id="5" name="TextBox 4"/>
          <p:cNvSpPr txBox="1"/>
          <p:nvPr/>
        </p:nvSpPr>
        <p:spPr>
          <a:xfrm>
            <a:off x="3928402" y="3588559"/>
            <a:ext cx="336250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 smtClean="0"/>
              <a:t>moving window, </a:t>
            </a:r>
          </a:p>
          <a:p>
            <a:r>
              <a:rPr lang="en-US" sz="1300" dirty="0" smtClean="0"/>
              <a:t>beam changes slowly, </a:t>
            </a:r>
          </a:p>
          <a:p>
            <a:r>
              <a:rPr lang="en-US" sz="1300" dirty="0" smtClean="0"/>
              <a:t>a</a:t>
            </a:r>
            <a:r>
              <a:rPr lang="en-US" altLang="ru-RU" sz="1300" dirty="0" smtClean="0"/>
              <a:t>ll </a:t>
            </a:r>
            <a:r>
              <a:rPr lang="en-US" altLang="ru-RU" sz="1300" dirty="0"/>
              <a:t>plasma particles started from </a:t>
            </a:r>
            <a:r>
              <a:rPr lang="en-US" altLang="ru-RU" sz="1300" dirty="0" smtClean="0"/>
              <a:t>r</a:t>
            </a:r>
            <a:r>
              <a:rPr lang="en-US" altLang="ru-RU" sz="1300" baseline="-25000" dirty="0" smtClean="0"/>
              <a:t>0</a:t>
            </a:r>
            <a:r>
              <a:rPr lang="en-US" altLang="ru-RU" sz="1300" dirty="0" smtClean="0"/>
              <a:t> </a:t>
            </a:r>
            <a:r>
              <a:rPr lang="en-US" altLang="ru-RU" sz="1300" dirty="0"/>
              <a:t>with </a:t>
            </a:r>
            <a:r>
              <a:rPr lang="en-US" altLang="ru-RU" sz="1300" b="1" dirty="0" smtClean="0"/>
              <a:t>p</a:t>
            </a:r>
            <a:r>
              <a:rPr lang="en-US" altLang="ru-RU" sz="1300" baseline="-25000" dirty="0" smtClean="0"/>
              <a:t>0</a:t>
            </a:r>
            <a:r>
              <a:rPr lang="en-US" altLang="ru-RU" sz="1300" dirty="0" smtClean="0"/>
              <a:t> (almost) copy </a:t>
            </a:r>
            <a:r>
              <a:rPr lang="en-US" altLang="ru-RU" sz="1300" dirty="0"/>
              <a:t>the motion of each </a:t>
            </a:r>
            <a:r>
              <a:rPr lang="en-US" altLang="ru-RU" sz="1300" dirty="0" smtClean="0"/>
              <a:t>other</a:t>
            </a:r>
            <a:r>
              <a:rPr lang="en-US" sz="1300" dirty="0" smtClean="0"/>
              <a:t>  </a:t>
            </a:r>
            <a:endParaRPr lang="ru-RU" sz="1300" dirty="0"/>
          </a:p>
        </p:txBody>
      </p:sp>
      <p:pic>
        <p:nvPicPr>
          <p:cNvPr id="81" name="Рисунок 8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73993" y="3590037"/>
            <a:ext cx="4280615" cy="2429538"/>
          </a:xfrm>
          <a:prstGeom prst="rect">
            <a:avLst/>
          </a:prstGeom>
        </p:spPr>
      </p:pic>
      <p:sp>
        <p:nvSpPr>
          <p:cNvPr id="91" name="TextBox 90"/>
          <p:cNvSpPr txBox="1"/>
          <p:nvPr/>
        </p:nvSpPr>
        <p:spPr>
          <a:xfrm>
            <a:off x="265168" y="2955909"/>
            <a:ext cx="357169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Difficult to simulate.</a:t>
            </a:r>
          </a:p>
          <a:p>
            <a:r>
              <a:rPr lang="en-US" dirty="0" smtClean="0"/>
              <a:t>Reduced or modified models are welcome: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fluid models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boosted frame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reduced geometry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envelope equation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>
                <a:solidFill>
                  <a:srgbClr val="FF0000"/>
                </a:solidFill>
              </a:rPr>
              <a:t>quasistatic</a:t>
            </a:r>
            <a:r>
              <a:rPr lang="en-US" dirty="0" smtClean="0">
                <a:solidFill>
                  <a:srgbClr val="FF0000"/>
                </a:solidFill>
              </a:rPr>
              <a:t> approximation: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33671" y="4665410"/>
            <a:ext cx="2868286" cy="124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 smtClean="0"/>
              <a:t>Calculation of plasma response:</a:t>
            </a:r>
          </a:p>
          <a:p>
            <a:pPr>
              <a:spcBef>
                <a:spcPts val="600"/>
              </a:spcBef>
            </a:pPr>
            <a:r>
              <a:rPr lang="en-US" altLang="ru-RU" sz="1300" dirty="0" smtClean="0"/>
              <a:t>In PIC:</a:t>
            </a:r>
            <a:endParaRPr lang="en-US" altLang="ru-RU" sz="1300" dirty="0" smtClean="0"/>
          </a:p>
          <a:p>
            <a:pPr>
              <a:spcBef>
                <a:spcPts val="600"/>
              </a:spcBef>
            </a:pPr>
            <a:r>
              <a:rPr lang="en-US" altLang="ru-RU" sz="1300" dirty="0" smtClean="0">
                <a:solidFill>
                  <a:srgbClr val="FF0000"/>
                </a:solidFill>
              </a:rPr>
              <a:t>Particle</a:t>
            </a:r>
            <a:r>
              <a:rPr lang="en-US" altLang="ru-RU" sz="1300" dirty="0" smtClean="0"/>
              <a:t> parameters: </a:t>
            </a:r>
            <a:r>
              <a:rPr lang="en-US" altLang="ru-RU" sz="1300" i="1" dirty="0" smtClean="0"/>
              <a:t>x, y, z, </a:t>
            </a:r>
            <a:r>
              <a:rPr lang="en-US" altLang="ru-RU" sz="1300" i="1" dirty="0" err="1" smtClean="0"/>
              <a:t>p</a:t>
            </a:r>
            <a:r>
              <a:rPr lang="en-US" altLang="ru-RU" sz="1300" i="1" baseline="-25000" dirty="0" err="1" smtClean="0"/>
              <a:t>x</a:t>
            </a:r>
            <a:r>
              <a:rPr lang="en-US" altLang="ru-RU" sz="1300" i="1" dirty="0" smtClean="0"/>
              <a:t>, </a:t>
            </a:r>
            <a:r>
              <a:rPr lang="en-US" altLang="ru-RU" sz="1300" i="1" dirty="0" err="1" smtClean="0"/>
              <a:t>p</a:t>
            </a:r>
            <a:r>
              <a:rPr lang="en-US" altLang="ru-RU" sz="1300" i="1" baseline="-25000" dirty="0" err="1" smtClean="0"/>
              <a:t>y</a:t>
            </a:r>
            <a:r>
              <a:rPr lang="en-US" altLang="ru-RU" sz="1300" i="1" dirty="0" smtClean="0"/>
              <a:t>, </a:t>
            </a:r>
            <a:r>
              <a:rPr lang="en-US" altLang="ru-RU" sz="1300" i="1" dirty="0" err="1" smtClean="0"/>
              <a:t>p</a:t>
            </a:r>
            <a:r>
              <a:rPr lang="en-US" altLang="ru-RU" sz="1300" i="1" baseline="-25000" dirty="0" err="1" smtClean="0"/>
              <a:t>z</a:t>
            </a:r>
            <a:endParaRPr lang="en-US" altLang="ru-RU" sz="1300" i="1" baseline="-25000" dirty="0" smtClean="0"/>
          </a:p>
          <a:p>
            <a:r>
              <a:rPr lang="en-US" altLang="ru-RU" sz="1300" dirty="0" smtClean="0"/>
              <a:t>Depend on: </a:t>
            </a:r>
            <a:r>
              <a:rPr lang="en-US" altLang="ru-RU" sz="1300" i="1" dirty="0" smtClean="0"/>
              <a:t>t     </a:t>
            </a:r>
            <a:endParaRPr lang="en-US" altLang="ru-RU" sz="1300" i="1" dirty="0" smtClean="0">
              <a:solidFill>
                <a:srgbClr val="FF0000"/>
              </a:solidFill>
            </a:endParaRPr>
          </a:p>
          <a:p>
            <a:r>
              <a:rPr lang="en-US" altLang="ru-RU" sz="1300" dirty="0" smtClean="0"/>
              <a:t>Simulation domain:</a:t>
            </a:r>
            <a:r>
              <a:rPr lang="en-US" altLang="ru-RU" sz="1300" i="1" dirty="0" smtClean="0"/>
              <a:t> x, y, z</a:t>
            </a:r>
          </a:p>
        </p:txBody>
      </p:sp>
      <p:pic>
        <p:nvPicPr>
          <p:cNvPr id="95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20725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6" name="Рисунок 9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7408" y="38830"/>
            <a:ext cx="1000783" cy="37369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2211" y="4665410"/>
            <a:ext cx="3091960" cy="2050627"/>
          </a:xfrm>
          <a:prstGeom prst="rect">
            <a:avLst/>
          </a:prstGeom>
        </p:spPr>
      </p:pic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8629028" y="41056"/>
            <a:ext cx="344363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200" dirty="0" smtClean="0">
                <a:latin typeface="Tahoma" panose="020B0604030504040204" pitchFamily="34" charset="0"/>
              </a:rPr>
              <a:t>K. </a:t>
            </a:r>
            <a:r>
              <a:rPr lang="en-US" altLang="ru-RU" sz="1200" dirty="0" err="1" smtClean="0">
                <a:latin typeface="Tahoma" panose="020B0604030504040204" pitchFamily="34" charset="0"/>
              </a:rPr>
              <a:t>Lotov</a:t>
            </a:r>
            <a:r>
              <a:rPr lang="en-US" altLang="ru-RU" sz="1200" dirty="0" smtClean="0">
                <a:latin typeface="Tahoma" panose="020B0604030504040204" pitchFamily="34" charset="0"/>
              </a:rPr>
              <a:t>, AFAD-2023</a:t>
            </a:r>
            <a:r>
              <a:rPr lang="ru-RU" altLang="ru-RU" sz="1200" dirty="0" smtClean="0">
                <a:latin typeface="Tahoma" panose="020B0604030504040204" pitchFamily="34" charset="0"/>
              </a:rPr>
              <a:t>,</a:t>
            </a:r>
            <a:r>
              <a:rPr lang="en-US" altLang="ru-RU" sz="1200" dirty="0" smtClean="0">
                <a:latin typeface="Tahoma" panose="020B0604030504040204" pitchFamily="34" charset="0"/>
              </a:rPr>
              <a:t> 13.04.20</a:t>
            </a:r>
            <a:r>
              <a:rPr lang="ru-RU" altLang="ru-RU" sz="1200" dirty="0" smtClean="0">
                <a:latin typeface="Tahoma" panose="020B0604030504040204" pitchFamily="34" charset="0"/>
              </a:rPr>
              <a:t>2</a:t>
            </a:r>
            <a:r>
              <a:rPr lang="en-US" altLang="ru-RU" sz="1200" dirty="0" smtClean="0">
                <a:latin typeface="Tahoma" panose="020B0604030504040204" pitchFamily="34" charset="0"/>
              </a:rPr>
              <a:t>3</a:t>
            </a:r>
            <a:r>
              <a:rPr lang="ru-RU" altLang="ru-RU" sz="1200" dirty="0" smtClean="0">
                <a:latin typeface="Tahoma" panose="020B0604030504040204" pitchFamily="34" charset="0"/>
              </a:rPr>
              <a:t>,    </a:t>
            </a:r>
            <a:r>
              <a:rPr lang="en-US" altLang="ru-RU" sz="1200" dirty="0" smtClean="0">
                <a:latin typeface="Tahoma" panose="020B0604030504040204" pitchFamily="34" charset="0"/>
              </a:rPr>
              <a:t>p</a:t>
            </a:r>
            <a:r>
              <a:rPr lang="ru-RU" altLang="ru-RU" sz="1200" dirty="0" smtClean="0">
                <a:latin typeface="Tahoma" panose="020B0604030504040204" pitchFamily="34" charset="0"/>
              </a:rPr>
              <a:t>.</a:t>
            </a:r>
            <a:r>
              <a:rPr lang="en-US" altLang="ru-RU" sz="1200" dirty="0" smtClean="0">
                <a:latin typeface="Tahoma" panose="020B0604030504040204" pitchFamily="34" charset="0"/>
              </a:rPr>
              <a:t> 2</a:t>
            </a:r>
            <a:r>
              <a:rPr lang="ru-RU" altLang="ru-RU" sz="1200" dirty="0" smtClean="0">
                <a:latin typeface="Tahoma" panose="020B0604030504040204" pitchFamily="34" charset="0"/>
              </a:rPr>
              <a:t> </a:t>
            </a:r>
            <a:r>
              <a:rPr lang="en-US" altLang="ru-RU" sz="1200" dirty="0" smtClean="0">
                <a:latin typeface="Tahoma" panose="020B0604030504040204" pitchFamily="34" charset="0"/>
              </a:rPr>
              <a:t>of 13</a:t>
            </a:r>
            <a:endParaRPr lang="ru-RU" altLang="ru-RU" sz="1200" dirty="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500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60232" y="529327"/>
            <a:ext cx="11912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Plasma (or Laser) </a:t>
            </a:r>
            <a:r>
              <a:rPr lang="en-US" sz="2000" dirty="0" err="1" smtClean="0"/>
              <a:t>WakeField</a:t>
            </a:r>
            <a:r>
              <a:rPr lang="en-US" sz="2000" dirty="0" smtClean="0"/>
              <a:t> Acceleration: there are too different scales in the problem</a:t>
            </a:r>
            <a:endParaRPr lang="ru-RU" sz="2000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2423592" y="1203632"/>
            <a:ext cx="9217024" cy="6480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99" y="1203632"/>
            <a:ext cx="2217631" cy="645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9" name="Прямоугольник 58"/>
          <p:cNvSpPr/>
          <p:nvPr/>
        </p:nvSpPr>
        <p:spPr>
          <a:xfrm>
            <a:off x="6801950" y="1162044"/>
            <a:ext cx="495360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/>
              <a:t>(numerical example for n</a:t>
            </a:r>
            <a:r>
              <a:rPr lang="en-US" sz="1200" baseline="-25000" dirty="0" smtClean="0"/>
              <a:t>0</a:t>
            </a:r>
            <a:r>
              <a:rPr lang="en-US" sz="1200" dirty="0" smtClean="0"/>
              <a:t>=10</a:t>
            </a:r>
            <a:r>
              <a:rPr lang="en-US" sz="1200" baseline="30000" dirty="0" smtClean="0"/>
              <a:t>16</a:t>
            </a:r>
            <a:r>
              <a:rPr lang="ru-RU" sz="1200" dirty="0" smtClean="0"/>
              <a:t>см</a:t>
            </a:r>
            <a:r>
              <a:rPr lang="ru-RU" sz="1200" baseline="30000" dirty="0" smtClean="0"/>
              <a:t>-3</a:t>
            </a:r>
            <a:r>
              <a:rPr lang="ru-RU" sz="1200" dirty="0" smtClean="0"/>
              <a:t> </a:t>
            </a:r>
            <a:r>
              <a:rPr lang="en-US" sz="1200" dirty="0" smtClean="0"/>
              <a:t>and </a:t>
            </a:r>
            <a:r>
              <a:rPr lang="ru-RU" sz="1200" dirty="0" smtClean="0"/>
              <a:t>500 </a:t>
            </a:r>
            <a:r>
              <a:rPr lang="en-US" sz="1200" dirty="0" smtClean="0"/>
              <a:t>GeV (</a:t>
            </a:r>
            <a:r>
              <a:rPr lang="el-GR" sz="1200" dirty="0" smtClean="0">
                <a:cs typeface="Arial" panose="020B0604020202020204" pitchFamily="34" charset="0"/>
              </a:rPr>
              <a:t>γ</a:t>
            </a:r>
            <a:r>
              <a:rPr lang="en-US" sz="1200" dirty="0" smtClean="0">
                <a:cs typeface="Arial" panose="020B0604020202020204" pitchFamily="34" charset="0"/>
              </a:rPr>
              <a:t>=10</a:t>
            </a:r>
            <a:r>
              <a:rPr lang="en-US" sz="1200" baseline="30000" dirty="0" smtClean="0">
                <a:cs typeface="Arial" panose="020B0604020202020204" pitchFamily="34" charset="0"/>
              </a:rPr>
              <a:t>6</a:t>
            </a:r>
            <a:r>
              <a:rPr lang="en-US" sz="1200" dirty="0" smtClean="0"/>
              <a:t>) final energy)</a:t>
            </a:r>
            <a:endParaRPr lang="ru-RU" sz="1200" dirty="0"/>
          </a:p>
        </p:txBody>
      </p:sp>
      <p:cxnSp>
        <p:nvCxnSpPr>
          <p:cNvPr id="60" name="Прямая со стрелкой 59"/>
          <p:cNvCxnSpPr/>
          <p:nvPr/>
        </p:nvCxnSpPr>
        <p:spPr>
          <a:xfrm>
            <a:off x="666122" y="1308004"/>
            <a:ext cx="0" cy="454600"/>
          </a:xfrm>
          <a:prstGeom prst="straightConnector1">
            <a:avLst/>
          </a:prstGeom>
          <a:ln w="19050">
            <a:solidFill>
              <a:srgbClr val="0000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156215" y="1819356"/>
            <a:ext cx="11237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0000FF"/>
                </a:solidFill>
              </a:rPr>
              <a:t>accelerating structure size</a:t>
            </a:r>
            <a:r>
              <a:rPr lang="ru-RU" sz="1200" dirty="0" smtClean="0">
                <a:solidFill>
                  <a:srgbClr val="0000FF"/>
                </a:solidFill>
              </a:rPr>
              <a:t> </a:t>
            </a:r>
            <a:r>
              <a:rPr lang="en-US" sz="1200" dirty="0">
                <a:solidFill>
                  <a:srgbClr val="0000FF"/>
                </a:solidFill>
              </a:rPr>
              <a:t>c/</a:t>
            </a:r>
            <a:r>
              <a:rPr lang="el-GR" sz="1200" dirty="0">
                <a:solidFill>
                  <a:srgbClr val="0000FF"/>
                </a:solidFill>
              </a:rPr>
              <a:t>ω</a:t>
            </a:r>
            <a:r>
              <a:rPr lang="en-US" sz="1200" baseline="-25000" dirty="0">
                <a:solidFill>
                  <a:srgbClr val="0000FF"/>
                </a:solidFill>
              </a:rPr>
              <a:t>p</a:t>
            </a:r>
            <a:r>
              <a:rPr lang="en-US" sz="1200" dirty="0">
                <a:solidFill>
                  <a:srgbClr val="0000FF"/>
                </a:solidFill>
              </a:rPr>
              <a:t>≈5</a:t>
            </a:r>
            <a:r>
              <a:rPr lang="en-US" sz="1200" dirty="0">
                <a:solidFill>
                  <a:srgbClr val="0000FF"/>
                </a:solidFill>
                <a:cs typeface="Arial" panose="020B0604020202020204" pitchFamily="34" charset="0"/>
              </a:rPr>
              <a:t>0 </a:t>
            </a:r>
            <a:r>
              <a:rPr lang="el-GR" sz="1200" dirty="0" smtClean="0">
                <a:solidFill>
                  <a:srgbClr val="0000FF"/>
                </a:solidFill>
                <a:cs typeface="Arial" panose="020B0604020202020204" pitchFamily="34" charset="0"/>
              </a:rPr>
              <a:t>μ</a:t>
            </a:r>
            <a:r>
              <a:rPr lang="en-US" sz="1200" dirty="0" smtClean="0">
                <a:solidFill>
                  <a:srgbClr val="0000FF"/>
                </a:solidFill>
                <a:cs typeface="Arial" panose="020B0604020202020204" pitchFamily="34" charset="0"/>
              </a:rPr>
              <a:t>m</a:t>
            </a:r>
            <a:endParaRPr lang="ru-RU" sz="1200" dirty="0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1798174" y="1822159"/>
            <a:ext cx="1020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driver wavelength</a:t>
            </a:r>
          </a:p>
          <a:p>
            <a:r>
              <a:rPr lang="el-GR" sz="1200" dirty="0" smtClean="0">
                <a:solidFill>
                  <a:srgbClr val="FF0000"/>
                </a:solidFill>
                <a:cs typeface="Arial" panose="020B0604020202020204" pitchFamily="34" charset="0"/>
              </a:rPr>
              <a:t>λ</a:t>
            </a:r>
            <a:r>
              <a:rPr lang="en-US" sz="1200" dirty="0" smtClean="0">
                <a:solidFill>
                  <a:srgbClr val="FF0000"/>
                </a:solidFill>
              </a:rPr>
              <a:t>≈0.8 </a:t>
            </a:r>
            <a:r>
              <a:rPr lang="el-GR" sz="1200" dirty="0">
                <a:solidFill>
                  <a:srgbClr val="FF0000"/>
                </a:solidFill>
              </a:rPr>
              <a:t>μ</a:t>
            </a:r>
            <a:r>
              <a:rPr lang="en-US" sz="1200" dirty="0">
                <a:solidFill>
                  <a:srgbClr val="FF0000"/>
                </a:solidFill>
              </a:rPr>
              <a:t>m</a:t>
            </a:r>
            <a:endParaRPr lang="ru-RU" sz="1200" dirty="0">
              <a:solidFill>
                <a:srgbClr val="FF0000"/>
              </a:solidFill>
            </a:endParaRPr>
          </a:p>
        </p:txBody>
      </p:sp>
      <p:pic>
        <p:nvPicPr>
          <p:cNvPr id="63" name="Рисунок 6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08528" y="1275640"/>
            <a:ext cx="431990" cy="458140"/>
          </a:xfrm>
          <a:prstGeom prst="rect">
            <a:avLst/>
          </a:prstGeom>
        </p:spPr>
      </p:pic>
      <p:pic>
        <p:nvPicPr>
          <p:cNvPr id="64" name="Рисунок 6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33242" y="1439043"/>
            <a:ext cx="9707373" cy="192238"/>
          </a:xfrm>
          <a:prstGeom prst="rect">
            <a:avLst/>
          </a:prstGeom>
        </p:spPr>
      </p:pic>
      <p:cxnSp>
        <p:nvCxnSpPr>
          <p:cNvPr id="65" name="Прямая со стрелкой 64"/>
          <p:cNvCxnSpPr/>
          <p:nvPr/>
        </p:nvCxnSpPr>
        <p:spPr>
          <a:xfrm flipV="1">
            <a:off x="4537462" y="1707688"/>
            <a:ext cx="1927721" cy="1"/>
          </a:xfrm>
          <a:prstGeom prst="straightConnector1">
            <a:avLst/>
          </a:prstGeom>
          <a:ln w="1905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4813912" y="1878538"/>
                <a:ext cx="1591485" cy="4626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err="1" smtClean="0">
                    <a:solidFill>
                      <a:srgbClr val="00B050"/>
                    </a:solidFill>
                  </a:rPr>
                  <a:t>betatron</a:t>
                </a:r>
                <a:r>
                  <a:rPr lang="en-US" sz="1200" dirty="0" smtClean="0">
                    <a:solidFill>
                      <a:srgbClr val="00B050"/>
                    </a:solidFill>
                  </a:rPr>
                  <a:t> period, </a:t>
                </a:r>
                <a:endParaRPr lang="ru-RU" sz="1200" dirty="0" smtClean="0">
                  <a:solidFill>
                    <a:srgbClr val="00B050"/>
                  </a:solidFill>
                </a:endParaRPr>
              </a:p>
              <a:p>
                <a:r>
                  <a:rPr lang="en-US" sz="1200" dirty="0" smtClean="0">
                    <a:solidFill>
                      <a:srgbClr val="00B050"/>
                    </a:solidFill>
                  </a:rPr>
                  <a:t>up to </a:t>
                </a:r>
                <a14:m>
                  <m:oMath xmlns:m="http://schemas.openxmlformats.org/officeDocument/2006/math">
                    <m:r>
                      <a:rPr lang="ru-RU" sz="1200" b="0" i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ru-RU" sz="12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l-GR" sz="1200" dirty="0">
                            <a:solidFill>
                              <a:srgbClr val="00B050"/>
                            </a:solidFill>
                            <a:cs typeface="Arial" panose="020B0604020202020204" pitchFamily="34" charset="0"/>
                          </a:rPr>
                          <m:t>γ</m:t>
                        </m:r>
                      </m:e>
                    </m:rad>
                  </m:oMath>
                </a14:m>
                <a:r>
                  <a:rPr lang="ru-RU" sz="1200" dirty="0" smtClean="0">
                    <a:solidFill>
                      <a:srgbClr val="00B050"/>
                    </a:solidFill>
                  </a:rPr>
                  <a:t> </a:t>
                </a:r>
                <a:r>
                  <a:rPr lang="en-US" sz="1200" dirty="0" smtClean="0">
                    <a:solidFill>
                      <a:srgbClr val="00B050"/>
                    </a:solidFill>
                  </a:rPr>
                  <a:t>c/</a:t>
                </a:r>
                <a:r>
                  <a:rPr lang="el-GR" sz="1200" dirty="0">
                    <a:solidFill>
                      <a:srgbClr val="00B050"/>
                    </a:solidFill>
                  </a:rPr>
                  <a:t>ω</a:t>
                </a:r>
                <a:r>
                  <a:rPr lang="en-US" sz="1200" baseline="-25000" dirty="0" smtClean="0">
                    <a:solidFill>
                      <a:srgbClr val="00B050"/>
                    </a:solidFill>
                  </a:rPr>
                  <a:t>p</a:t>
                </a:r>
                <a:r>
                  <a:rPr lang="en-US" sz="1200" dirty="0" smtClean="0">
                    <a:solidFill>
                      <a:srgbClr val="00B050"/>
                    </a:solidFill>
                  </a:rPr>
                  <a:t>~5 cm</a:t>
                </a:r>
                <a:endParaRPr lang="ru-RU" sz="1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3912" y="1878538"/>
                <a:ext cx="1591485" cy="462691"/>
              </a:xfrm>
              <a:prstGeom prst="rect">
                <a:avLst/>
              </a:prstGeom>
              <a:blipFill rotWithShape="0">
                <a:blip r:embed="rId5"/>
                <a:stretch>
                  <a:fillRect l="-383" t="-1316" b="-78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TextBox 66"/>
          <p:cNvSpPr txBox="1"/>
          <p:nvPr/>
        </p:nvSpPr>
        <p:spPr>
          <a:xfrm>
            <a:off x="10157287" y="1893594"/>
            <a:ext cx="1598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FF00FF"/>
                </a:solidFill>
              </a:rPr>
              <a:t>Acceleration length</a:t>
            </a:r>
            <a:r>
              <a:rPr lang="ru-RU" sz="1200" dirty="0" smtClean="0">
                <a:solidFill>
                  <a:srgbClr val="FF00FF"/>
                </a:solidFill>
              </a:rPr>
              <a:t>,</a:t>
            </a:r>
          </a:p>
          <a:p>
            <a:r>
              <a:rPr lang="el-GR" sz="1200" dirty="0" smtClean="0">
                <a:solidFill>
                  <a:srgbClr val="FF00FF"/>
                </a:solidFill>
                <a:cs typeface="Arial" panose="020B0604020202020204" pitchFamily="34" charset="0"/>
              </a:rPr>
              <a:t>γ</a:t>
            </a:r>
            <a:r>
              <a:rPr lang="en-US" sz="1200" dirty="0" smtClean="0">
                <a:solidFill>
                  <a:srgbClr val="FF00FF"/>
                </a:solidFill>
              </a:rPr>
              <a:t>c/</a:t>
            </a:r>
            <a:r>
              <a:rPr lang="el-GR" sz="1200" dirty="0">
                <a:solidFill>
                  <a:srgbClr val="FF00FF"/>
                </a:solidFill>
              </a:rPr>
              <a:t>ω</a:t>
            </a:r>
            <a:r>
              <a:rPr lang="en-US" sz="1200" baseline="-25000" dirty="0" smtClean="0">
                <a:solidFill>
                  <a:srgbClr val="FF00FF"/>
                </a:solidFill>
              </a:rPr>
              <a:t>p</a:t>
            </a:r>
            <a:r>
              <a:rPr lang="en-US" sz="1200" dirty="0" smtClean="0">
                <a:solidFill>
                  <a:srgbClr val="FF00FF"/>
                </a:solidFill>
              </a:rPr>
              <a:t>~5</a:t>
            </a:r>
            <a:r>
              <a:rPr lang="ru-RU" sz="1200" dirty="0" smtClean="0">
                <a:solidFill>
                  <a:srgbClr val="FF00FF"/>
                </a:solidFill>
              </a:rPr>
              <a:t>0</a:t>
            </a:r>
            <a:r>
              <a:rPr lang="en-US" sz="1200" dirty="0" smtClean="0">
                <a:solidFill>
                  <a:srgbClr val="FF00FF"/>
                </a:solidFill>
              </a:rPr>
              <a:t> m</a:t>
            </a:r>
            <a:endParaRPr lang="ru-RU" sz="1200" dirty="0">
              <a:solidFill>
                <a:srgbClr val="FF00FF"/>
              </a:solidFill>
            </a:endParaRPr>
          </a:p>
        </p:txBody>
      </p:sp>
      <p:grpSp>
        <p:nvGrpSpPr>
          <p:cNvPr id="68" name="Группа 67"/>
          <p:cNvGrpSpPr/>
          <p:nvPr/>
        </p:nvGrpSpPr>
        <p:grpSpPr>
          <a:xfrm>
            <a:off x="479376" y="2434169"/>
            <a:ext cx="10662216" cy="324014"/>
            <a:chOff x="623392" y="3546543"/>
            <a:chExt cx="10662216" cy="818561"/>
          </a:xfrm>
        </p:grpSpPr>
        <p:cxnSp>
          <p:nvCxnSpPr>
            <p:cNvPr id="69" name="Прямая со стрелкой 68"/>
            <p:cNvCxnSpPr/>
            <p:nvPr/>
          </p:nvCxnSpPr>
          <p:spPr>
            <a:xfrm flipV="1">
              <a:off x="623392" y="3657880"/>
              <a:ext cx="0" cy="707224"/>
            </a:xfrm>
            <a:prstGeom prst="straightConnector1">
              <a:avLst/>
            </a:prstGeom>
            <a:ln w="38100">
              <a:solidFill>
                <a:srgbClr val="FF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я со стрелкой 69"/>
            <p:cNvCxnSpPr/>
            <p:nvPr/>
          </p:nvCxnSpPr>
          <p:spPr>
            <a:xfrm flipV="1">
              <a:off x="2279576" y="3645024"/>
              <a:ext cx="0" cy="707224"/>
            </a:xfrm>
            <a:prstGeom prst="straightConnector1">
              <a:avLst/>
            </a:prstGeom>
            <a:ln w="38100">
              <a:solidFill>
                <a:srgbClr val="FF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Прямая соединительная линия 70"/>
            <p:cNvCxnSpPr/>
            <p:nvPr/>
          </p:nvCxnSpPr>
          <p:spPr>
            <a:xfrm flipV="1">
              <a:off x="623392" y="4329060"/>
              <a:ext cx="10657184" cy="36044"/>
            </a:xfrm>
            <a:prstGeom prst="line">
              <a:avLst/>
            </a:prstGeom>
            <a:ln w="38100">
              <a:solidFill>
                <a:srgbClr val="FF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Прямая соединительная линия 71"/>
            <p:cNvCxnSpPr/>
            <p:nvPr/>
          </p:nvCxnSpPr>
          <p:spPr>
            <a:xfrm flipV="1">
              <a:off x="11285608" y="3546543"/>
              <a:ext cx="0" cy="782517"/>
            </a:xfrm>
            <a:prstGeom prst="line">
              <a:avLst/>
            </a:prstGeom>
            <a:ln w="38100">
              <a:solidFill>
                <a:srgbClr val="FF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TextBox 72"/>
          <p:cNvSpPr txBox="1"/>
          <p:nvPr/>
        </p:nvSpPr>
        <p:spPr>
          <a:xfrm>
            <a:off x="474344" y="2473151"/>
            <a:ext cx="5100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10</a:t>
            </a:r>
            <a:r>
              <a:rPr lang="en-US" baseline="30000" dirty="0" smtClean="0"/>
              <a:t>-</a:t>
            </a:r>
            <a:r>
              <a:rPr lang="ru-RU" baseline="30000" dirty="0" smtClean="0"/>
              <a:t>6</a:t>
            </a:r>
            <a:endParaRPr lang="ru-RU" baseline="30000" dirty="0"/>
          </a:p>
        </p:txBody>
      </p:sp>
      <p:sp>
        <p:nvSpPr>
          <p:cNvPr id="74" name="TextBox 73"/>
          <p:cNvSpPr txBox="1"/>
          <p:nvPr/>
        </p:nvSpPr>
        <p:spPr>
          <a:xfrm>
            <a:off x="2130528" y="2462840"/>
            <a:ext cx="6142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~</a:t>
            </a:r>
            <a:r>
              <a:rPr lang="ru-RU" dirty="0" smtClean="0"/>
              <a:t>10</a:t>
            </a:r>
            <a:r>
              <a:rPr lang="en-US" baseline="30000" dirty="0" smtClean="0"/>
              <a:t>-</a:t>
            </a:r>
            <a:r>
              <a:rPr lang="ru-RU" baseline="30000" dirty="0" smtClean="0"/>
              <a:t>8</a:t>
            </a:r>
            <a:endParaRPr lang="ru-RU" baseline="30000" dirty="0"/>
          </a:p>
        </p:txBody>
      </p:sp>
      <p:sp>
        <p:nvSpPr>
          <p:cNvPr id="5" name="TextBox 4"/>
          <p:cNvSpPr txBox="1"/>
          <p:nvPr/>
        </p:nvSpPr>
        <p:spPr>
          <a:xfrm>
            <a:off x="3928402" y="3588559"/>
            <a:ext cx="336250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 smtClean="0"/>
              <a:t>moving window, </a:t>
            </a:r>
          </a:p>
          <a:p>
            <a:r>
              <a:rPr lang="en-US" sz="1300" dirty="0" smtClean="0"/>
              <a:t>beam changes slowly, </a:t>
            </a:r>
          </a:p>
          <a:p>
            <a:r>
              <a:rPr lang="en-US" sz="1300" dirty="0" smtClean="0"/>
              <a:t>a</a:t>
            </a:r>
            <a:r>
              <a:rPr lang="en-US" altLang="ru-RU" sz="1300" dirty="0" smtClean="0"/>
              <a:t>ll </a:t>
            </a:r>
            <a:r>
              <a:rPr lang="en-US" altLang="ru-RU" sz="1300" dirty="0"/>
              <a:t>plasma particles started from </a:t>
            </a:r>
            <a:r>
              <a:rPr lang="en-US" altLang="ru-RU" sz="1300" dirty="0" smtClean="0"/>
              <a:t>r</a:t>
            </a:r>
            <a:r>
              <a:rPr lang="en-US" altLang="ru-RU" sz="1300" baseline="-25000" dirty="0" smtClean="0"/>
              <a:t>0</a:t>
            </a:r>
            <a:r>
              <a:rPr lang="en-US" altLang="ru-RU" sz="1300" dirty="0" smtClean="0"/>
              <a:t> </a:t>
            </a:r>
            <a:r>
              <a:rPr lang="en-US" altLang="ru-RU" sz="1300" dirty="0"/>
              <a:t>with </a:t>
            </a:r>
            <a:r>
              <a:rPr lang="en-US" altLang="ru-RU" sz="1300" b="1" dirty="0" smtClean="0"/>
              <a:t>p</a:t>
            </a:r>
            <a:r>
              <a:rPr lang="en-US" altLang="ru-RU" sz="1300" baseline="-25000" dirty="0" smtClean="0"/>
              <a:t>0</a:t>
            </a:r>
            <a:r>
              <a:rPr lang="en-US" altLang="ru-RU" sz="1300" dirty="0" smtClean="0"/>
              <a:t> (almost) copy </a:t>
            </a:r>
            <a:r>
              <a:rPr lang="en-US" altLang="ru-RU" sz="1300" dirty="0"/>
              <a:t>the motion of each </a:t>
            </a:r>
            <a:r>
              <a:rPr lang="en-US" altLang="ru-RU" sz="1300" dirty="0" smtClean="0"/>
              <a:t>other</a:t>
            </a:r>
            <a:r>
              <a:rPr lang="en-US" sz="1300" dirty="0" smtClean="0"/>
              <a:t>  </a:t>
            </a:r>
            <a:endParaRPr lang="ru-RU" sz="1300" dirty="0"/>
          </a:p>
        </p:txBody>
      </p:sp>
      <p:pic>
        <p:nvPicPr>
          <p:cNvPr id="81" name="Рисунок 8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73993" y="3590037"/>
            <a:ext cx="4280615" cy="2429538"/>
          </a:xfrm>
          <a:prstGeom prst="rect">
            <a:avLst/>
          </a:prstGeom>
        </p:spPr>
      </p:pic>
      <p:sp>
        <p:nvSpPr>
          <p:cNvPr id="91" name="TextBox 90"/>
          <p:cNvSpPr txBox="1"/>
          <p:nvPr/>
        </p:nvSpPr>
        <p:spPr>
          <a:xfrm>
            <a:off x="265168" y="2955909"/>
            <a:ext cx="357169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Difficult to simulate.</a:t>
            </a:r>
          </a:p>
          <a:p>
            <a:r>
              <a:rPr lang="en-US" dirty="0" smtClean="0"/>
              <a:t>Reduced or modified models are welcome: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fluid models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boosted frame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reduced geometry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envelope equation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>
                <a:solidFill>
                  <a:srgbClr val="FF0000"/>
                </a:solidFill>
              </a:rPr>
              <a:t>quasistatic</a:t>
            </a:r>
            <a:r>
              <a:rPr lang="en-US" dirty="0" smtClean="0">
                <a:solidFill>
                  <a:srgbClr val="FF0000"/>
                </a:solidFill>
              </a:rPr>
              <a:t> approximation:</a:t>
            </a:r>
            <a:endParaRPr lang="ru-RU" dirty="0">
              <a:solidFill>
                <a:srgbClr val="FF0000"/>
              </a:solidFill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933671" y="4665410"/>
            <a:ext cx="2975943" cy="1923604"/>
            <a:chOff x="4215700" y="4770032"/>
            <a:chExt cx="2975943" cy="1923604"/>
          </a:xfrm>
        </p:grpSpPr>
        <p:sp>
          <p:nvSpPr>
            <p:cNvPr id="6" name="TextBox 5"/>
            <p:cNvSpPr txBox="1"/>
            <p:nvPr/>
          </p:nvSpPr>
          <p:spPr>
            <a:xfrm>
              <a:off x="4215700" y="4770032"/>
              <a:ext cx="2975943" cy="19236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00" dirty="0" smtClean="0"/>
                <a:t>Calculation of plasma response:</a:t>
              </a:r>
            </a:p>
            <a:p>
              <a:pPr>
                <a:spcBef>
                  <a:spcPts val="600"/>
                </a:spcBef>
              </a:pPr>
              <a:r>
                <a:rPr lang="en-US" sz="1300" dirty="0" smtClean="0"/>
                <a:t>Co-moving coordinate </a:t>
              </a:r>
              <a:r>
                <a:rPr lang="en-US" altLang="ru-RU" sz="1300" i="1" dirty="0">
                  <a:latin typeface="Symbol" panose="05050102010706020507" pitchFamily="18" charset="2"/>
                </a:rPr>
                <a:t>x </a:t>
              </a:r>
              <a:r>
                <a:rPr lang="en-US" altLang="ru-RU" sz="1300" dirty="0"/>
                <a:t>=</a:t>
              </a:r>
              <a:r>
                <a:rPr lang="en-US" altLang="ru-RU" sz="1300" i="1" dirty="0" smtClean="0"/>
                <a:t>z-</a:t>
              </a:r>
              <a:r>
                <a:rPr lang="en-US" altLang="ru-RU" sz="1300" i="1" dirty="0" err="1" smtClean="0"/>
                <a:t>ct</a:t>
              </a:r>
              <a:endParaRPr lang="en-US" altLang="ru-RU" sz="1300" i="1" dirty="0" smtClean="0"/>
            </a:p>
            <a:p>
              <a:pPr>
                <a:spcBef>
                  <a:spcPts val="600"/>
                </a:spcBef>
              </a:pPr>
              <a:r>
                <a:rPr lang="en-US" altLang="ru-RU" sz="1300" dirty="0" smtClean="0">
                  <a:solidFill>
                    <a:srgbClr val="FF0000"/>
                  </a:solidFill>
                </a:rPr>
                <a:t>Particle</a:t>
              </a:r>
              <a:r>
                <a:rPr lang="en-US" altLang="ru-RU" sz="1300" dirty="0" smtClean="0"/>
                <a:t> parameters: </a:t>
              </a:r>
              <a:r>
                <a:rPr lang="en-US" altLang="ru-RU" sz="1300" i="1" dirty="0" smtClean="0"/>
                <a:t>x, y, z, </a:t>
              </a:r>
              <a:r>
                <a:rPr lang="en-US" altLang="ru-RU" sz="1300" i="1" dirty="0" err="1" smtClean="0"/>
                <a:t>p</a:t>
              </a:r>
              <a:r>
                <a:rPr lang="en-US" altLang="ru-RU" sz="1300" i="1" baseline="-25000" dirty="0" err="1" smtClean="0"/>
                <a:t>x</a:t>
              </a:r>
              <a:r>
                <a:rPr lang="en-US" altLang="ru-RU" sz="1300" i="1" dirty="0" smtClean="0"/>
                <a:t>, </a:t>
              </a:r>
              <a:r>
                <a:rPr lang="en-US" altLang="ru-RU" sz="1300" i="1" dirty="0" err="1" smtClean="0"/>
                <a:t>p</a:t>
              </a:r>
              <a:r>
                <a:rPr lang="en-US" altLang="ru-RU" sz="1300" i="1" baseline="-25000" dirty="0" err="1" smtClean="0"/>
                <a:t>y</a:t>
              </a:r>
              <a:r>
                <a:rPr lang="en-US" altLang="ru-RU" sz="1300" i="1" dirty="0" smtClean="0"/>
                <a:t>, </a:t>
              </a:r>
              <a:r>
                <a:rPr lang="en-US" altLang="ru-RU" sz="1300" i="1" dirty="0" err="1" smtClean="0"/>
                <a:t>p</a:t>
              </a:r>
              <a:r>
                <a:rPr lang="en-US" altLang="ru-RU" sz="1300" i="1" baseline="-25000" dirty="0" err="1" smtClean="0"/>
                <a:t>z</a:t>
              </a:r>
              <a:endParaRPr lang="en-US" altLang="ru-RU" sz="1300" i="1" baseline="-25000" dirty="0" smtClean="0"/>
            </a:p>
            <a:p>
              <a:r>
                <a:rPr lang="en-US" altLang="ru-RU" sz="1300" dirty="0" smtClean="0"/>
                <a:t>Depend on: </a:t>
              </a:r>
              <a:r>
                <a:rPr lang="en-US" altLang="ru-RU" sz="1300" i="1" dirty="0" smtClean="0"/>
                <a:t>t     </a:t>
              </a:r>
              <a:r>
                <a:rPr lang="en-US" altLang="ru-RU" sz="1300" i="1" dirty="0" smtClean="0">
                  <a:solidFill>
                    <a:srgbClr val="FF0000"/>
                  </a:solidFill>
                  <a:latin typeface="Symbol" panose="05050102010706020507" pitchFamily="18" charset="2"/>
                </a:rPr>
                <a:t>x</a:t>
              </a:r>
              <a:endParaRPr lang="en-US" altLang="ru-RU" sz="1300" i="1" dirty="0" smtClean="0">
                <a:solidFill>
                  <a:srgbClr val="FF0000"/>
                </a:solidFill>
              </a:endParaRPr>
            </a:p>
            <a:p>
              <a:r>
                <a:rPr lang="en-US" altLang="ru-RU" sz="1300" dirty="0" smtClean="0"/>
                <a:t>Simulation domain:</a:t>
              </a:r>
              <a:r>
                <a:rPr lang="en-US" altLang="ru-RU" sz="1300" i="1" dirty="0" smtClean="0"/>
                <a:t> x, y, z</a:t>
              </a:r>
            </a:p>
            <a:p>
              <a:pPr>
                <a:spcBef>
                  <a:spcPts val="600"/>
                </a:spcBef>
              </a:pPr>
              <a:r>
                <a:rPr lang="en-US" altLang="ru-RU" sz="1300" dirty="0" smtClean="0">
                  <a:solidFill>
                    <a:srgbClr val="FF0000"/>
                  </a:solidFill>
                </a:rPr>
                <a:t>Trajectory </a:t>
              </a:r>
              <a:r>
                <a:rPr lang="en-US" altLang="ru-RU" sz="1300" dirty="0" smtClean="0"/>
                <a:t>parameters: </a:t>
              </a:r>
              <a:r>
                <a:rPr lang="en-US" altLang="ru-RU" sz="1300" i="1" dirty="0"/>
                <a:t>x, y, </a:t>
              </a:r>
              <a:r>
                <a:rPr lang="en-US" altLang="ru-RU" sz="1300" i="1" dirty="0" err="1" smtClean="0"/>
                <a:t>p</a:t>
              </a:r>
              <a:r>
                <a:rPr lang="en-US" altLang="ru-RU" sz="1300" i="1" baseline="-25000" dirty="0" err="1" smtClean="0"/>
                <a:t>x</a:t>
              </a:r>
              <a:r>
                <a:rPr lang="en-US" altLang="ru-RU" sz="1300" i="1" dirty="0"/>
                <a:t>, </a:t>
              </a:r>
              <a:r>
                <a:rPr lang="en-US" altLang="ru-RU" sz="1300" i="1" dirty="0" err="1"/>
                <a:t>p</a:t>
              </a:r>
              <a:r>
                <a:rPr lang="en-US" altLang="ru-RU" sz="1300" i="1" baseline="-25000" dirty="0" err="1"/>
                <a:t>y</a:t>
              </a:r>
              <a:r>
                <a:rPr lang="en-US" altLang="ru-RU" sz="1300" i="1" dirty="0"/>
                <a:t>, </a:t>
              </a:r>
              <a:r>
                <a:rPr lang="en-US" altLang="ru-RU" sz="1300" i="1" dirty="0" err="1"/>
                <a:t>p</a:t>
              </a:r>
              <a:r>
                <a:rPr lang="en-US" altLang="ru-RU" sz="1300" i="1" baseline="-25000" dirty="0" err="1"/>
                <a:t>z</a:t>
              </a:r>
              <a:endParaRPr lang="en-US" altLang="ru-RU" sz="1300" i="1" baseline="-25000" dirty="0"/>
            </a:p>
            <a:p>
              <a:r>
                <a:rPr lang="en-US" altLang="ru-RU" sz="1300" dirty="0"/>
                <a:t>Depend on: </a:t>
              </a:r>
              <a:r>
                <a:rPr lang="en-US" altLang="ru-RU" sz="1300" i="1" dirty="0">
                  <a:latin typeface="Symbol" panose="05050102010706020507" pitchFamily="18" charset="2"/>
                </a:rPr>
                <a:t>x</a:t>
              </a:r>
              <a:endParaRPr lang="en-US" altLang="ru-RU" sz="1300" i="1" dirty="0"/>
            </a:p>
            <a:p>
              <a:r>
                <a:rPr lang="en-US" altLang="ru-RU" sz="1300" dirty="0" smtClean="0"/>
                <a:t>Simulation </a:t>
              </a:r>
              <a:r>
                <a:rPr lang="en-US" altLang="ru-RU" sz="1300" dirty="0"/>
                <a:t>domain:</a:t>
              </a:r>
              <a:r>
                <a:rPr lang="en-US" altLang="ru-RU" sz="1300" i="1" dirty="0"/>
                <a:t> x, </a:t>
              </a:r>
              <a:r>
                <a:rPr lang="en-US" altLang="ru-RU" sz="1300" i="1" dirty="0" smtClean="0"/>
                <a:t>y</a:t>
              </a:r>
              <a:endParaRPr lang="ru-RU" altLang="ru-RU" sz="1300" i="1" dirty="0"/>
            </a:p>
          </p:txBody>
        </p:sp>
        <p:grpSp>
          <p:nvGrpSpPr>
            <p:cNvPr id="87" name="Группа 86"/>
            <p:cNvGrpSpPr/>
            <p:nvPr/>
          </p:nvGrpSpPr>
          <p:grpSpPr>
            <a:xfrm>
              <a:off x="6037660" y="5776104"/>
              <a:ext cx="188168" cy="215698"/>
              <a:chOff x="2207568" y="5805590"/>
              <a:chExt cx="188168" cy="215698"/>
            </a:xfrm>
          </p:grpSpPr>
          <p:cxnSp>
            <p:nvCxnSpPr>
              <p:cNvPr id="78" name="Прямая соединительная линия 77"/>
              <p:cNvCxnSpPr/>
              <p:nvPr/>
            </p:nvCxnSpPr>
            <p:spPr>
              <a:xfrm flipV="1">
                <a:off x="2209750" y="5805590"/>
                <a:ext cx="185986" cy="215698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Прямая соединительная линия 78"/>
              <p:cNvCxnSpPr/>
              <p:nvPr/>
            </p:nvCxnSpPr>
            <p:spPr>
              <a:xfrm flipH="1" flipV="1">
                <a:off x="2207568" y="5805590"/>
                <a:ext cx="185986" cy="215698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0" name="Прямая со стрелкой 79"/>
            <p:cNvCxnSpPr/>
            <p:nvPr/>
          </p:nvCxnSpPr>
          <p:spPr>
            <a:xfrm flipH="1">
              <a:off x="5600435" y="5598716"/>
              <a:ext cx="472958" cy="82724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8" name="Группа 87"/>
            <p:cNvGrpSpPr/>
            <p:nvPr/>
          </p:nvGrpSpPr>
          <p:grpSpPr>
            <a:xfrm>
              <a:off x="6105286" y="5376595"/>
              <a:ext cx="188168" cy="215698"/>
              <a:chOff x="2207568" y="5805590"/>
              <a:chExt cx="188168" cy="215698"/>
            </a:xfrm>
          </p:grpSpPr>
          <p:cxnSp>
            <p:nvCxnSpPr>
              <p:cNvPr id="89" name="Прямая соединительная линия 88"/>
              <p:cNvCxnSpPr/>
              <p:nvPr/>
            </p:nvCxnSpPr>
            <p:spPr>
              <a:xfrm flipV="1">
                <a:off x="2209750" y="5805590"/>
                <a:ext cx="185986" cy="215698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Прямая соединительная линия 89"/>
              <p:cNvCxnSpPr/>
              <p:nvPr/>
            </p:nvCxnSpPr>
            <p:spPr>
              <a:xfrm flipH="1" flipV="1">
                <a:off x="2207568" y="5805590"/>
                <a:ext cx="185986" cy="215698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3" name="Прямая со стрелкой 42"/>
            <p:cNvCxnSpPr/>
            <p:nvPr/>
          </p:nvCxnSpPr>
          <p:spPr>
            <a:xfrm>
              <a:off x="5304311" y="5666076"/>
              <a:ext cx="144016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5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20725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6" name="Рисунок 9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7408" y="38830"/>
            <a:ext cx="1000783" cy="37369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2211" y="4665410"/>
            <a:ext cx="3091960" cy="2050627"/>
          </a:xfrm>
          <a:prstGeom prst="rect">
            <a:avLst/>
          </a:prstGeom>
        </p:spPr>
      </p:pic>
      <p:sp>
        <p:nvSpPr>
          <p:cNvPr id="38" name="Text Box 2"/>
          <p:cNvSpPr txBox="1">
            <a:spLocks noChangeArrowheads="1"/>
          </p:cNvSpPr>
          <p:nvPr/>
        </p:nvSpPr>
        <p:spPr bwMode="auto">
          <a:xfrm>
            <a:off x="8629028" y="41056"/>
            <a:ext cx="344363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200" dirty="0" smtClean="0">
                <a:latin typeface="Tahoma" panose="020B0604030504040204" pitchFamily="34" charset="0"/>
              </a:rPr>
              <a:t>K. </a:t>
            </a:r>
            <a:r>
              <a:rPr lang="en-US" altLang="ru-RU" sz="1200" dirty="0" err="1" smtClean="0">
                <a:latin typeface="Tahoma" panose="020B0604030504040204" pitchFamily="34" charset="0"/>
              </a:rPr>
              <a:t>Lotov</a:t>
            </a:r>
            <a:r>
              <a:rPr lang="en-US" altLang="ru-RU" sz="1200" dirty="0" smtClean="0">
                <a:latin typeface="Tahoma" panose="020B0604030504040204" pitchFamily="34" charset="0"/>
              </a:rPr>
              <a:t>, AFAD-2023</a:t>
            </a:r>
            <a:r>
              <a:rPr lang="ru-RU" altLang="ru-RU" sz="1200" dirty="0" smtClean="0">
                <a:latin typeface="Tahoma" panose="020B0604030504040204" pitchFamily="34" charset="0"/>
              </a:rPr>
              <a:t>,</a:t>
            </a:r>
            <a:r>
              <a:rPr lang="en-US" altLang="ru-RU" sz="1200" dirty="0" smtClean="0">
                <a:latin typeface="Tahoma" panose="020B0604030504040204" pitchFamily="34" charset="0"/>
              </a:rPr>
              <a:t> 13.04.20</a:t>
            </a:r>
            <a:r>
              <a:rPr lang="ru-RU" altLang="ru-RU" sz="1200" dirty="0" smtClean="0">
                <a:latin typeface="Tahoma" panose="020B0604030504040204" pitchFamily="34" charset="0"/>
              </a:rPr>
              <a:t>2</a:t>
            </a:r>
            <a:r>
              <a:rPr lang="en-US" altLang="ru-RU" sz="1200" dirty="0" smtClean="0">
                <a:latin typeface="Tahoma" panose="020B0604030504040204" pitchFamily="34" charset="0"/>
              </a:rPr>
              <a:t>3</a:t>
            </a:r>
            <a:r>
              <a:rPr lang="ru-RU" altLang="ru-RU" sz="1200" dirty="0" smtClean="0">
                <a:latin typeface="Tahoma" panose="020B0604030504040204" pitchFamily="34" charset="0"/>
              </a:rPr>
              <a:t>,    </a:t>
            </a:r>
            <a:r>
              <a:rPr lang="en-US" altLang="ru-RU" sz="1200" dirty="0" smtClean="0">
                <a:latin typeface="Tahoma" panose="020B0604030504040204" pitchFamily="34" charset="0"/>
              </a:rPr>
              <a:t>p</a:t>
            </a:r>
            <a:r>
              <a:rPr lang="ru-RU" altLang="ru-RU" sz="1200" dirty="0" smtClean="0">
                <a:latin typeface="Tahoma" panose="020B0604030504040204" pitchFamily="34" charset="0"/>
              </a:rPr>
              <a:t>.</a:t>
            </a:r>
            <a:r>
              <a:rPr lang="en-US" altLang="ru-RU" sz="1200" dirty="0" smtClean="0">
                <a:latin typeface="Tahoma" panose="020B0604030504040204" pitchFamily="34" charset="0"/>
              </a:rPr>
              <a:t> 3</a:t>
            </a:r>
            <a:r>
              <a:rPr lang="ru-RU" altLang="ru-RU" sz="1200" dirty="0" smtClean="0">
                <a:latin typeface="Tahoma" panose="020B0604030504040204" pitchFamily="34" charset="0"/>
              </a:rPr>
              <a:t> </a:t>
            </a:r>
            <a:r>
              <a:rPr lang="en-US" altLang="ru-RU" sz="1200" dirty="0" smtClean="0">
                <a:latin typeface="Tahoma" panose="020B0604030504040204" pitchFamily="34" charset="0"/>
              </a:rPr>
              <a:t>of 13</a:t>
            </a:r>
            <a:endParaRPr lang="ru-RU" altLang="ru-RU" sz="1200" dirty="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168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232" y="529327"/>
            <a:ext cx="95846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The essence of </a:t>
            </a:r>
            <a:r>
              <a:rPr lang="en-US" sz="2000" dirty="0" err="1" smtClean="0"/>
              <a:t>quasistatic</a:t>
            </a:r>
            <a:r>
              <a:rPr lang="en-US" sz="2000" dirty="0" smtClean="0"/>
              <a:t> approximation (illustrated with a speed boat on the sea)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91344" y="1275577"/>
            <a:ext cx="285531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Suppose we need to simulate the motion of the boat on the sea</a:t>
            </a:r>
            <a:r>
              <a:rPr lang="en-US" dirty="0" smtClean="0"/>
              <a:t>.</a:t>
            </a:r>
          </a:p>
          <a:p>
            <a:endParaRPr lang="ru-RU" dirty="0"/>
          </a:p>
          <a:p>
            <a:r>
              <a:rPr lang="en-US" dirty="0"/>
              <a:t>We do not have the resources to simulate the whole sea. We can simulate only </a:t>
            </a:r>
            <a:r>
              <a:rPr lang="en-US" dirty="0" smtClean="0"/>
              <a:t>a small area.</a:t>
            </a:r>
          </a:p>
          <a:p>
            <a:endParaRPr lang="ru-RU" dirty="0"/>
          </a:p>
          <a:p>
            <a:r>
              <a:rPr lang="en-US" dirty="0"/>
              <a:t>To know how a liquid element behaves over time, we need to know the state of the neighboring areas, so we simulate not only the area immediately near the boat, but also around it</a:t>
            </a:r>
            <a:r>
              <a:rPr lang="en-US" dirty="0" smtClean="0"/>
              <a:t>.</a:t>
            </a:r>
          </a:p>
          <a:p>
            <a:endParaRPr lang="ru-RU" dirty="0"/>
          </a:p>
          <a:p>
            <a:r>
              <a:rPr lang="en-US" dirty="0" smtClean="0"/>
              <a:t>We </a:t>
            </a:r>
            <a:r>
              <a:rPr lang="en-US" dirty="0"/>
              <a:t>move the simulation window together with the </a:t>
            </a:r>
            <a:r>
              <a:rPr lang="en-US" dirty="0" smtClean="0"/>
              <a:t>boat.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>
                <a:solidFill>
                  <a:srgbClr val="0000FF"/>
                </a:solidFill>
              </a:rPr>
              <a:t>This </a:t>
            </a:r>
            <a:r>
              <a:rPr lang="en-US" dirty="0">
                <a:solidFill>
                  <a:srgbClr val="0000FF"/>
                </a:solidFill>
              </a:rPr>
              <a:t>is the classic PIC method</a:t>
            </a:r>
            <a:r>
              <a:rPr lang="en-US" dirty="0" smtClean="0">
                <a:solidFill>
                  <a:srgbClr val="0000FF"/>
                </a:solidFill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7688" y="1290745"/>
            <a:ext cx="5832648" cy="3282947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690980" y="2195272"/>
            <a:ext cx="1368152" cy="1440160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20725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408" y="38830"/>
            <a:ext cx="1000783" cy="373697"/>
          </a:xfrm>
          <a:prstGeom prst="rect">
            <a:avLst/>
          </a:prstGeom>
        </p:spPr>
      </p:pic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8629028" y="41056"/>
            <a:ext cx="344363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200" dirty="0" smtClean="0">
                <a:latin typeface="Tahoma" panose="020B0604030504040204" pitchFamily="34" charset="0"/>
              </a:rPr>
              <a:t>K. </a:t>
            </a:r>
            <a:r>
              <a:rPr lang="en-US" altLang="ru-RU" sz="1200" dirty="0" err="1" smtClean="0">
                <a:latin typeface="Tahoma" panose="020B0604030504040204" pitchFamily="34" charset="0"/>
              </a:rPr>
              <a:t>Lotov</a:t>
            </a:r>
            <a:r>
              <a:rPr lang="en-US" altLang="ru-RU" sz="1200" dirty="0" smtClean="0">
                <a:latin typeface="Tahoma" panose="020B0604030504040204" pitchFamily="34" charset="0"/>
              </a:rPr>
              <a:t>, AFAD-2023</a:t>
            </a:r>
            <a:r>
              <a:rPr lang="ru-RU" altLang="ru-RU" sz="1200" dirty="0" smtClean="0">
                <a:latin typeface="Tahoma" panose="020B0604030504040204" pitchFamily="34" charset="0"/>
              </a:rPr>
              <a:t>,</a:t>
            </a:r>
            <a:r>
              <a:rPr lang="en-US" altLang="ru-RU" sz="1200" dirty="0" smtClean="0">
                <a:latin typeface="Tahoma" panose="020B0604030504040204" pitchFamily="34" charset="0"/>
              </a:rPr>
              <a:t> 13.04.20</a:t>
            </a:r>
            <a:r>
              <a:rPr lang="ru-RU" altLang="ru-RU" sz="1200" dirty="0" smtClean="0">
                <a:latin typeface="Tahoma" panose="020B0604030504040204" pitchFamily="34" charset="0"/>
              </a:rPr>
              <a:t>2</a:t>
            </a:r>
            <a:r>
              <a:rPr lang="en-US" altLang="ru-RU" sz="1200" dirty="0" smtClean="0">
                <a:latin typeface="Tahoma" panose="020B0604030504040204" pitchFamily="34" charset="0"/>
              </a:rPr>
              <a:t>3</a:t>
            </a:r>
            <a:r>
              <a:rPr lang="ru-RU" altLang="ru-RU" sz="1200" dirty="0" smtClean="0">
                <a:latin typeface="Tahoma" panose="020B0604030504040204" pitchFamily="34" charset="0"/>
              </a:rPr>
              <a:t>,    </a:t>
            </a:r>
            <a:r>
              <a:rPr lang="en-US" altLang="ru-RU" sz="1200" dirty="0" smtClean="0">
                <a:latin typeface="Tahoma" panose="020B0604030504040204" pitchFamily="34" charset="0"/>
              </a:rPr>
              <a:t>p</a:t>
            </a:r>
            <a:r>
              <a:rPr lang="ru-RU" altLang="ru-RU" sz="1200" dirty="0" smtClean="0">
                <a:latin typeface="Tahoma" panose="020B0604030504040204" pitchFamily="34" charset="0"/>
              </a:rPr>
              <a:t>.</a:t>
            </a:r>
            <a:r>
              <a:rPr lang="en-US" altLang="ru-RU" sz="1200" dirty="0" smtClean="0">
                <a:latin typeface="Tahoma" panose="020B0604030504040204" pitchFamily="34" charset="0"/>
              </a:rPr>
              <a:t> 4</a:t>
            </a:r>
            <a:r>
              <a:rPr lang="ru-RU" altLang="ru-RU" sz="1200" dirty="0" smtClean="0">
                <a:latin typeface="Tahoma" panose="020B0604030504040204" pitchFamily="34" charset="0"/>
              </a:rPr>
              <a:t> </a:t>
            </a:r>
            <a:r>
              <a:rPr lang="en-US" altLang="ru-RU" sz="1200" dirty="0" smtClean="0">
                <a:latin typeface="Tahoma" panose="020B0604030504040204" pitchFamily="34" charset="0"/>
              </a:rPr>
              <a:t>of 13</a:t>
            </a:r>
            <a:endParaRPr lang="ru-RU" altLang="ru-RU" sz="1200" dirty="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320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232" y="529327"/>
            <a:ext cx="95846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The essence of </a:t>
            </a:r>
            <a:r>
              <a:rPr lang="en-US" sz="2000" dirty="0" err="1" smtClean="0"/>
              <a:t>quasistatic</a:t>
            </a:r>
            <a:r>
              <a:rPr lang="en-US" sz="2000" dirty="0" smtClean="0"/>
              <a:t> approximation (illustrated with a speed boat on the sea)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91344" y="1275577"/>
            <a:ext cx="285531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Suppose we need to simulate the motion of the boat on the sea</a:t>
            </a:r>
            <a:r>
              <a:rPr lang="en-US" dirty="0" smtClean="0"/>
              <a:t>.</a:t>
            </a:r>
          </a:p>
          <a:p>
            <a:endParaRPr lang="ru-RU" dirty="0"/>
          </a:p>
          <a:p>
            <a:r>
              <a:rPr lang="en-US" dirty="0"/>
              <a:t>We do not have the resources to simulate the whole sea. We can simulate only </a:t>
            </a:r>
            <a:r>
              <a:rPr lang="en-US" dirty="0" smtClean="0"/>
              <a:t>a small area.</a:t>
            </a:r>
          </a:p>
          <a:p>
            <a:endParaRPr lang="ru-RU" dirty="0"/>
          </a:p>
          <a:p>
            <a:r>
              <a:rPr lang="en-US" dirty="0"/>
              <a:t>To know how a liquid element behaves over time, we need to know the state of the neighboring areas, so we simulate not only the area immediately near the boat, but also around it</a:t>
            </a:r>
            <a:r>
              <a:rPr lang="en-US" dirty="0" smtClean="0"/>
              <a:t>.</a:t>
            </a:r>
          </a:p>
          <a:p>
            <a:endParaRPr lang="ru-RU" dirty="0"/>
          </a:p>
          <a:p>
            <a:r>
              <a:rPr lang="en-US" dirty="0"/>
              <a:t>We move the simulation window together with the boat. </a:t>
            </a:r>
          </a:p>
          <a:p>
            <a:endParaRPr lang="en-US" dirty="0"/>
          </a:p>
          <a:p>
            <a:r>
              <a:rPr lang="en-US" dirty="0" smtClean="0">
                <a:solidFill>
                  <a:srgbClr val="0000FF"/>
                </a:solidFill>
              </a:rPr>
              <a:t>This </a:t>
            </a:r>
            <a:r>
              <a:rPr lang="en-US" dirty="0">
                <a:solidFill>
                  <a:srgbClr val="0000FF"/>
                </a:solidFill>
              </a:rPr>
              <a:t>is the classic PIC method</a:t>
            </a:r>
            <a:r>
              <a:rPr lang="en-US" dirty="0" smtClean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217056" y="1268760"/>
            <a:ext cx="288032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However, each "layer" of fluid encountered by the boat behaves the same way, although with different time delay. Let us trace its dynamics only once, on the example of layer </a:t>
            </a:r>
            <a:r>
              <a:rPr lang="en-US" dirty="0" smtClean="0"/>
              <a:t>at z</a:t>
            </a:r>
            <a:r>
              <a:rPr lang="en-US" baseline="-25000" dirty="0" smtClean="0"/>
              <a:t>0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/>
              <a:t>We </a:t>
            </a:r>
            <a:r>
              <a:rPr lang="en-US" dirty="0" smtClean="0"/>
              <a:t>take </a:t>
            </a:r>
            <a:r>
              <a:rPr lang="en-US" dirty="0"/>
              <a:t>the states of our layer at other moments of time as the states of neighboring </a:t>
            </a:r>
            <a:r>
              <a:rPr lang="en-US" dirty="0" smtClean="0"/>
              <a:t>layers.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7688" y="1290745"/>
            <a:ext cx="5832648" cy="3282947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690980" y="2195272"/>
            <a:ext cx="1368152" cy="1440160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151784" y="2195272"/>
            <a:ext cx="0" cy="144016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098056" y="2175527"/>
            <a:ext cx="3417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z</a:t>
            </a:r>
            <a:r>
              <a:rPr lang="en-US" baseline="-25000" dirty="0" smtClean="0">
                <a:solidFill>
                  <a:srgbClr val="FFFF00"/>
                </a:solidFill>
              </a:rPr>
              <a:t>0</a:t>
            </a:r>
            <a:endParaRPr lang="ru-RU" baseline="-25000" dirty="0">
              <a:solidFill>
                <a:srgbClr val="FFFF00"/>
              </a:solidFill>
            </a:endParaRPr>
          </a:p>
        </p:txBody>
      </p:sp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20725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408" y="38830"/>
            <a:ext cx="1000783" cy="373697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/>
        </p:nvCxnSpPr>
        <p:spPr>
          <a:xfrm>
            <a:off x="4439816" y="2181862"/>
            <a:ext cx="0" cy="1440160"/>
          </a:xfrm>
          <a:prstGeom prst="line">
            <a:avLst/>
          </a:prstGeom>
          <a:ln w="19050">
            <a:solidFill>
              <a:srgbClr val="FFFF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410538" y="2173316"/>
            <a:ext cx="6110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z</a:t>
            </a:r>
            <a:r>
              <a:rPr lang="en-US" baseline="-25000" dirty="0" smtClean="0">
                <a:solidFill>
                  <a:srgbClr val="FFFF00"/>
                </a:solidFill>
              </a:rPr>
              <a:t>0</a:t>
            </a:r>
            <a:r>
              <a:rPr lang="ru-RU" dirty="0" smtClean="0">
                <a:solidFill>
                  <a:srgbClr val="FFFF00"/>
                </a:solidFill>
              </a:rPr>
              <a:t>-</a:t>
            </a:r>
            <a:r>
              <a:rPr lang="el-GR" dirty="0" smtClean="0">
                <a:solidFill>
                  <a:srgbClr val="FFFF00"/>
                </a:solidFill>
                <a:cs typeface="Arial" panose="020B0604020202020204" pitchFamily="34" charset="0"/>
              </a:rPr>
              <a:t>Δ</a:t>
            </a:r>
            <a:r>
              <a:rPr lang="en-US" dirty="0">
                <a:solidFill>
                  <a:srgbClr val="FFFF00"/>
                </a:solidFill>
                <a:cs typeface="Arial" panose="020B0604020202020204" pitchFamily="34" charset="0"/>
              </a:rPr>
              <a:t>z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8629028" y="41056"/>
            <a:ext cx="344363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200" dirty="0" smtClean="0">
                <a:latin typeface="Tahoma" panose="020B0604030504040204" pitchFamily="34" charset="0"/>
              </a:rPr>
              <a:t>K. </a:t>
            </a:r>
            <a:r>
              <a:rPr lang="en-US" altLang="ru-RU" sz="1200" dirty="0" err="1" smtClean="0">
                <a:latin typeface="Tahoma" panose="020B0604030504040204" pitchFamily="34" charset="0"/>
              </a:rPr>
              <a:t>Lotov</a:t>
            </a:r>
            <a:r>
              <a:rPr lang="en-US" altLang="ru-RU" sz="1200" dirty="0" smtClean="0">
                <a:latin typeface="Tahoma" panose="020B0604030504040204" pitchFamily="34" charset="0"/>
              </a:rPr>
              <a:t>, AFAD-2023</a:t>
            </a:r>
            <a:r>
              <a:rPr lang="ru-RU" altLang="ru-RU" sz="1200" dirty="0" smtClean="0">
                <a:latin typeface="Tahoma" panose="020B0604030504040204" pitchFamily="34" charset="0"/>
              </a:rPr>
              <a:t>,</a:t>
            </a:r>
            <a:r>
              <a:rPr lang="en-US" altLang="ru-RU" sz="1200" dirty="0" smtClean="0">
                <a:latin typeface="Tahoma" panose="020B0604030504040204" pitchFamily="34" charset="0"/>
              </a:rPr>
              <a:t> 13.04.20</a:t>
            </a:r>
            <a:r>
              <a:rPr lang="ru-RU" altLang="ru-RU" sz="1200" dirty="0" smtClean="0">
                <a:latin typeface="Tahoma" panose="020B0604030504040204" pitchFamily="34" charset="0"/>
              </a:rPr>
              <a:t>2</a:t>
            </a:r>
            <a:r>
              <a:rPr lang="en-US" altLang="ru-RU" sz="1200" dirty="0" smtClean="0">
                <a:latin typeface="Tahoma" panose="020B0604030504040204" pitchFamily="34" charset="0"/>
              </a:rPr>
              <a:t>3</a:t>
            </a:r>
            <a:r>
              <a:rPr lang="ru-RU" altLang="ru-RU" sz="1200" dirty="0" smtClean="0">
                <a:latin typeface="Tahoma" panose="020B0604030504040204" pitchFamily="34" charset="0"/>
              </a:rPr>
              <a:t>,    </a:t>
            </a:r>
            <a:r>
              <a:rPr lang="en-US" altLang="ru-RU" sz="1200" dirty="0" smtClean="0">
                <a:latin typeface="Tahoma" panose="020B0604030504040204" pitchFamily="34" charset="0"/>
              </a:rPr>
              <a:t>p</a:t>
            </a:r>
            <a:r>
              <a:rPr lang="ru-RU" altLang="ru-RU" sz="1200" dirty="0" smtClean="0">
                <a:latin typeface="Tahoma" panose="020B0604030504040204" pitchFamily="34" charset="0"/>
              </a:rPr>
              <a:t>.</a:t>
            </a:r>
            <a:r>
              <a:rPr lang="en-US" altLang="ru-RU" sz="1200" dirty="0" smtClean="0">
                <a:latin typeface="Tahoma" panose="020B0604030504040204" pitchFamily="34" charset="0"/>
              </a:rPr>
              <a:t> 5</a:t>
            </a:r>
            <a:r>
              <a:rPr lang="ru-RU" altLang="ru-RU" sz="1200" dirty="0" smtClean="0">
                <a:latin typeface="Tahoma" panose="020B0604030504040204" pitchFamily="34" charset="0"/>
              </a:rPr>
              <a:t> </a:t>
            </a:r>
            <a:r>
              <a:rPr lang="en-US" altLang="ru-RU" sz="1200" dirty="0" smtClean="0">
                <a:latin typeface="Tahoma" panose="020B0604030504040204" pitchFamily="34" charset="0"/>
              </a:rPr>
              <a:t>of 13</a:t>
            </a:r>
            <a:endParaRPr lang="ru-RU" altLang="ru-RU" sz="1200" dirty="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06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232" y="529327"/>
            <a:ext cx="95846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The essence of </a:t>
            </a:r>
            <a:r>
              <a:rPr lang="en-US" sz="2000" dirty="0" err="1" smtClean="0"/>
              <a:t>quasistatic</a:t>
            </a:r>
            <a:r>
              <a:rPr lang="en-US" sz="2000" dirty="0" smtClean="0"/>
              <a:t> approximation (illustrated with a speed boat on the sea)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91344" y="1275577"/>
            <a:ext cx="285531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Suppose we need to simulate the motion of the boat on the sea</a:t>
            </a:r>
            <a:r>
              <a:rPr lang="en-US" dirty="0" smtClean="0"/>
              <a:t>.</a:t>
            </a:r>
          </a:p>
          <a:p>
            <a:endParaRPr lang="ru-RU" dirty="0"/>
          </a:p>
          <a:p>
            <a:r>
              <a:rPr lang="en-US" dirty="0"/>
              <a:t>We do not have the resources to simulate the whole sea. We can simulate only </a:t>
            </a:r>
            <a:r>
              <a:rPr lang="en-US" dirty="0" smtClean="0"/>
              <a:t>a small area.</a:t>
            </a:r>
          </a:p>
          <a:p>
            <a:endParaRPr lang="ru-RU" dirty="0"/>
          </a:p>
          <a:p>
            <a:r>
              <a:rPr lang="en-US" dirty="0"/>
              <a:t>To know how a liquid element behaves over time, we need to know the state of the neighboring areas, so we simulate not only the area immediately near the boat, but also around it</a:t>
            </a:r>
            <a:r>
              <a:rPr lang="en-US" dirty="0" smtClean="0"/>
              <a:t>.</a:t>
            </a:r>
          </a:p>
          <a:p>
            <a:endParaRPr lang="ru-RU" dirty="0"/>
          </a:p>
          <a:p>
            <a:r>
              <a:rPr lang="en-US" dirty="0"/>
              <a:t>We move the simulation window together with the boat. </a:t>
            </a:r>
          </a:p>
          <a:p>
            <a:endParaRPr lang="en-US" dirty="0"/>
          </a:p>
          <a:p>
            <a:r>
              <a:rPr lang="en-US" dirty="0" smtClean="0">
                <a:solidFill>
                  <a:srgbClr val="0000FF"/>
                </a:solidFill>
              </a:rPr>
              <a:t>This </a:t>
            </a:r>
            <a:r>
              <a:rPr lang="en-US" dirty="0">
                <a:solidFill>
                  <a:srgbClr val="0000FF"/>
                </a:solidFill>
              </a:rPr>
              <a:t>is the classic PIC method</a:t>
            </a:r>
            <a:r>
              <a:rPr lang="en-US" dirty="0" smtClean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217056" y="1268760"/>
            <a:ext cx="288032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However, each "layer" of fluid encountered by the boat behaves the same way, although with different time delay. Let us trace its dynamics only once, on the example of layer </a:t>
            </a:r>
            <a:r>
              <a:rPr lang="en-US" dirty="0" smtClean="0"/>
              <a:t>at z</a:t>
            </a:r>
            <a:r>
              <a:rPr lang="en-US" baseline="-25000" dirty="0" smtClean="0"/>
              <a:t>0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/>
              <a:t>We </a:t>
            </a:r>
            <a:r>
              <a:rPr lang="en-US" dirty="0" smtClean="0"/>
              <a:t>take </a:t>
            </a:r>
            <a:r>
              <a:rPr lang="en-US" dirty="0"/>
              <a:t>the states of our layer at other moments of time as the states of neighboring </a:t>
            </a:r>
            <a:r>
              <a:rPr lang="en-US" dirty="0" smtClean="0"/>
              <a:t>layers.</a:t>
            </a:r>
          </a:p>
          <a:p>
            <a:endParaRPr lang="ru-RU" dirty="0"/>
          </a:p>
          <a:p>
            <a:r>
              <a:rPr lang="en-US" dirty="0"/>
              <a:t>When we find the state of fluid around the boat, calculate drag force and fuel consumption. Repeat the operation after 1 km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smtClean="0">
                <a:solidFill>
                  <a:srgbClr val="00B050"/>
                </a:solidFill>
              </a:rPr>
              <a:t>This </a:t>
            </a:r>
            <a:r>
              <a:rPr lang="en-US" dirty="0">
                <a:solidFill>
                  <a:srgbClr val="00B050"/>
                </a:solidFill>
              </a:rPr>
              <a:t>is </a:t>
            </a:r>
            <a:r>
              <a:rPr lang="en-US" dirty="0" err="1" smtClean="0">
                <a:solidFill>
                  <a:srgbClr val="00B050"/>
                </a:solidFill>
              </a:rPr>
              <a:t>quasistatic</a:t>
            </a:r>
            <a:r>
              <a:rPr lang="en-US" dirty="0" smtClean="0">
                <a:solidFill>
                  <a:srgbClr val="00B050"/>
                </a:solidFill>
              </a:rPr>
              <a:t> approximation.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7688" y="1290745"/>
            <a:ext cx="5832648" cy="3282947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690980" y="2195272"/>
            <a:ext cx="1368152" cy="1440160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2999366" y="1290744"/>
            <a:ext cx="5832938" cy="3282947"/>
          </a:xfrm>
          <a:prstGeom prst="rect">
            <a:avLst/>
          </a:prstGeom>
          <a:blipFill dpi="0" rotWithShape="1">
            <a:blip r:embed="rId4">
              <a:alphaModFix amt="54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151784" y="2195272"/>
            <a:ext cx="0" cy="144016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098056" y="2175527"/>
            <a:ext cx="3417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z</a:t>
            </a:r>
            <a:r>
              <a:rPr lang="en-US" baseline="-25000" dirty="0" smtClean="0">
                <a:solidFill>
                  <a:srgbClr val="FFFF00"/>
                </a:solidFill>
              </a:rPr>
              <a:t>0</a:t>
            </a:r>
            <a:endParaRPr lang="ru-RU" baseline="-25000" dirty="0">
              <a:solidFill>
                <a:srgbClr val="FFFF00"/>
              </a:solidFill>
            </a:endParaRPr>
          </a:p>
        </p:txBody>
      </p:sp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20725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7408" y="38830"/>
            <a:ext cx="1000783" cy="373697"/>
          </a:xfrm>
          <a:prstGeom prst="rect">
            <a:avLst/>
          </a:prstGeom>
        </p:spPr>
      </p:pic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8629028" y="41056"/>
            <a:ext cx="344363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200" dirty="0" smtClean="0">
                <a:latin typeface="Tahoma" panose="020B0604030504040204" pitchFamily="34" charset="0"/>
              </a:rPr>
              <a:t>K. </a:t>
            </a:r>
            <a:r>
              <a:rPr lang="en-US" altLang="ru-RU" sz="1200" dirty="0" err="1" smtClean="0">
                <a:latin typeface="Tahoma" panose="020B0604030504040204" pitchFamily="34" charset="0"/>
              </a:rPr>
              <a:t>Lotov</a:t>
            </a:r>
            <a:r>
              <a:rPr lang="en-US" altLang="ru-RU" sz="1200" dirty="0" smtClean="0">
                <a:latin typeface="Tahoma" panose="020B0604030504040204" pitchFamily="34" charset="0"/>
              </a:rPr>
              <a:t>, AFAD-2023</a:t>
            </a:r>
            <a:r>
              <a:rPr lang="ru-RU" altLang="ru-RU" sz="1200" dirty="0" smtClean="0">
                <a:latin typeface="Tahoma" panose="020B0604030504040204" pitchFamily="34" charset="0"/>
              </a:rPr>
              <a:t>,</a:t>
            </a:r>
            <a:r>
              <a:rPr lang="en-US" altLang="ru-RU" sz="1200" dirty="0" smtClean="0">
                <a:latin typeface="Tahoma" panose="020B0604030504040204" pitchFamily="34" charset="0"/>
              </a:rPr>
              <a:t> 13.04.20</a:t>
            </a:r>
            <a:r>
              <a:rPr lang="ru-RU" altLang="ru-RU" sz="1200" dirty="0" smtClean="0">
                <a:latin typeface="Tahoma" panose="020B0604030504040204" pitchFamily="34" charset="0"/>
              </a:rPr>
              <a:t>2</a:t>
            </a:r>
            <a:r>
              <a:rPr lang="en-US" altLang="ru-RU" sz="1200" dirty="0" smtClean="0">
                <a:latin typeface="Tahoma" panose="020B0604030504040204" pitchFamily="34" charset="0"/>
              </a:rPr>
              <a:t>3</a:t>
            </a:r>
            <a:r>
              <a:rPr lang="ru-RU" altLang="ru-RU" sz="1200" dirty="0" smtClean="0">
                <a:latin typeface="Tahoma" panose="020B0604030504040204" pitchFamily="34" charset="0"/>
              </a:rPr>
              <a:t>,    </a:t>
            </a:r>
            <a:r>
              <a:rPr lang="en-US" altLang="ru-RU" sz="1200" dirty="0" smtClean="0">
                <a:latin typeface="Tahoma" panose="020B0604030504040204" pitchFamily="34" charset="0"/>
              </a:rPr>
              <a:t>p</a:t>
            </a:r>
            <a:r>
              <a:rPr lang="ru-RU" altLang="ru-RU" sz="1200" dirty="0" smtClean="0">
                <a:latin typeface="Tahoma" panose="020B0604030504040204" pitchFamily="34" charset="0"/>
              </a:rPr>
              <a:t>.</a:t>
            </a:r>
            <a:r>
              <a:rPr lang="en-US" altLang="ru-RU" sz="1200" dirty="0" smtClean="0">
                <a:latin typeface="Tahoma" panose="020B0604030504040204" pitchFamily="34" charset="0"/>
              </a:rPr>
              <a:t> 6</a:t>
            </a:r>
            <a:r>
              <a:rPr lang="ru-RU" altLang="ru-RU" sz="1200" dirty="0" smtClean="0">
                <a:latin typeface="Tahoma" panose="020B0604030504040204" pitchFamily="34" charset="0"/>
              </a:rPr>
              <a:t> </a:t>
            </a:r>
            <a:r>
              <a:rPr lang="en-US" altLang="ru-RU" sz="1200" dirty="0" smtClean="0">
                <a:latin typeface="Tahoma" panose="020B0604030504040204" pitchFamily="34" charset="0"/>
              </a:rPr>
              <a:t>of</a:t>
            </a:r>
            <a:r>
              <a:rPr lang="ru-RU" altLang="ru-RU" sz="1200" dirty="0" smtClean="0">
                <a:latin typeface="Tahoma" panose="020B0604030504040204" pitchFamily="34" charset="0"/>
              </a:rPr>
              <a:t> </a:t>
            </a:r>
            <a:r>
              <a:rPr lang="en-US" altLang="ru-RU" sz="1200" dirty="0" smtClean="0">
                <a:latin typeface="Tahoma" panose="020B0604030504040204" pitchFamily="34" charset="0"/>
              </a:rPr>
              <a:t>13</a:t>
            </a:r>
            <a:endParaRPr lang="ru-RU" altLang="ru-RU" sz="1200" dirty="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8602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232" y="529327"/>
            <a:ext cx="95846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The essence of </a:t>
            </a:r>
            <a:r>
              <a:rPr lang="en-US" sz="2000" dirty="0" err="1" smtClean="0"/>
              <a:t>quasistatic</a:t>
            </a:r>
            <a:r>
              <a:rPr lang="en-US" sz="2000" dirty="0" smtClean="0"/>
              <a:t> approximation (illustrated with a speed boat on the sea)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91344" y="1275577"/>
            <a:ext cx="285531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Suppose we need to simulate the motion of the boat on the sea</a:t>
            </a:r>
            <a:r>
              <a:rPr lang="en-US" dirty="0" smtClean="0"/>
              <a:t>.</a:t>
            </a:r>
          </a:p>
          <a:p>
            <a:endParaRPr lang="ru-RU" dirty="0"/>
          </a:p>
          <a:p>
            <a:r>
              <a:rPr lang="en-US" dirty="0"/>
              <a:t>We do not have the resources to simulate the whole sea. We can simulate only </a:t>
            </a:r>
            <a:r>
              <a:rPr lang="en-US" dirty="0" smtClean="0"/>
              <a:t>a small area.</a:t>
            </a:r>
          </a:p>
          <a:p>
            <a:endParaRPr lang="ru-RU" dirty="0"/>
          </a:p>
          <a:p>
            <a:r>
              <a:rPr lang="en-US" dirty="0"/>
              <a:t>To know how a liquid element behaves over time, we need to know the state of the neighboring areas, so we simulate not only the area immediately near the boat, but also around it</a:t>
            </a:r>
            <a:r>
              <a:rPr lang="en-US" dirty="0" smtClean="0"/>
              <a:t>.</a:t>
            </a:r>
          </a:p>
          <a:p>
            <a:endParaRPr lang="ru-RU" dirty="0"/>
          </a:p>
          <a:p>
            <a:r>
              <a:rPr lang="en-US" dirty="0"/>
              <a:t>We move the simulation window together with the boat. </a:t>
            </a:r>
          </a:p>
          <a:p>
            <a:endParaRPr lang="en-US" dirty="0"/>
          </a:p>
          <a:p>
            <a:r>
              <a:rPr lang="en-US" dirty="0" smtClean="0">
                <a:solidFill>
                  <a:srgbClr val="0000FF"/>
                </a:solidFill>
              </a:rPr>
              <a:t>This </a:t>
            </a:r>
            <a:r>
              <a:rPr lang="en-US" dirty="0">
                <a:solidFill>
                  <a:srgbClr val="0000FF"/>
                </a:solidFill>
              </a:rPr>
              <a:t>is the classic PIC method</a:t>
            </a:r>
            <a:r>
              <a:rPr lang="en-US" dirty="0" smtClean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217056" y="1268760"/>
            <a:ext cx="288032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However, each "layer" of fluid encountered by the boat behaves the same way, although with different time delay. Let us trace its dynamics only once, on the example of layer </a:t>
            </a:r>
            <a:r>
              <a:rPr lang="en-US" dirty="0" smtClean="0"/>
              <a:t>at z</a:t>
            </a:r>
            <a:r>
              <a:rPr lang="en-US" baseline="-25000" dirty="0" smtClean="0"/>
              <a:t>0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/>
              <a:t>We </a:t>
            </a:r>
            <a:r>
              <a:rPr lang="en-US" dirty="0" smtClean="0"/>
              <a:t>take </a:t>
            </a:r>
            <a:r>
              <a:rPr lang="en-US" dirty="0"/>
              <a:t>the states of our layer </a:t>
            </a:r>
            <a:r>
              <a:rPr lang="en-US" dirty="0">
                <a:solidFill>
                  <a:srgbClr val="FF0000"/>
                </a:solidFill>
              </a:rPr>
              <a:t>at other moments of time </a:t>
            </a:r>
            <a:r>
              <a:rPr lang="en-US" dirty="0"/>
              <a:t>as the states of neighboring </a:t>
            </a:r>
            <a:r>
              <a:rPr lang="en-US" dirty="0" smtClean="0"/>
              <a:t>layers.</a:t>
            </a:r>
          </a:p>
          <a:p>
            <a:endParaRPr lang="ru-RU" dirty="0"/>
          </a:p>
          <a:p>
            <a:r>
              <a:rPr lang="en-US" dirty="0"/>
              <a:t>When we find the state of fluid around the boat, calculate drag force and fuel consumption. Repeat the operation after 1 km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smtClean="0">
                <a:solidFill>
                  <a:srgbClr val="00B050"/>
                </a:solidFill>
              </a:rPr>
              <a:t>This </a:t>
            </a:r>
            <a:r>
              <a:rPr lang="en-US" dirty="0">
                <a:solidFill>
                  <a:srgbClr val="00B050"/>
                </a:solidFill>
              </a:rPr>
              <a:t>is </a:t>
            </a:r>
            <a:r>
              <a:rPr lang="en-US" dirty="0" err="1" smtClean="0">
                <a:solidFill>
                  <a:srgbClr val="00B050"/>
                </a:solidFill>
              </a:rPr>
              <a:t>quasistatic</a:t>
            </a:r>
            <a:r>
              <a:rPr lang="en-US" dirty="0" smtClean="0">
                <a:solidFill>
                  <a:srgbClr val="00B050"/>
                </a:solidFill>
              </a:rPr>
              <a:t> approximation.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7688" y="1290745"/>
            <a:ext cx="5832648" cy="3282947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690980" y="2195272"/>
            <a:ext cx="1368152" cy="1440160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2999366" y="1290744"/>
            <a:ext cx="5832938" cy="3282947"/>
          </a:xfrm>
          <a:prstGeom prst="rect">
            <a:avLst/>
          </a:prstGeom>
          <a:blipFill dpi="0" rotWithShape="1">
            <a:blip r:embed="rId4">
              <a:alphaModFix amt="54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151784" y="2195272"/>
            <a:ext cx="0" cy="144016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098056" y="2175527"/>
            <a:ext cx="3417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z</a:t>
            </a:r>
            <a:r>
              <a:rPr lang="en-US" baseline="-25000" dirty="0" smtClean="0">
                <a:solidFill>
                  <a:srgbClr val="FFFF00"/>
                </a:solidFill>
              </a:rPr>
              <a:t>0</a:t>
            </a:r>
            <a:endParaRPr lang="ru-RU" baseline="-25000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73269" y="4848826"/>
            <a:ext cx="5832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The law of change of "our" fluid layer depends on its state in the future</a:t>
            </a:r>
            <a:r>
              <a:rPr lang="en-US" dirty="0" smtClean="0">
                <a:solidFill>
                  <a:srgbClr val="FF0000"/>
                </a:solidFill>
              </a:rPr>
              <a:t>!</a:t>
            </a:r>
          </a:p>
          <a:p>
            <a:r>
              <a:rPr lang="en-US" dirty="0" smtClean="0"/>
              <a:t>This is potentially unstable situation.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3173269" y="5452658"/>
            <a:ext cx="67391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Because of this, </a:t>
            </a:r>
            <a:r>
              <a:rPr lang="en-US" dirty="0"/>
              <a:t>making a stable difference scheme for </a:t>
            </a:r>
            <a:r>
              <a:rPr lang="en-US" dirty="0" err="1" smtClean="0"/>
              <a:t>quasistatics</a:t>
            </a:r>
            <a:r>
              <a:rPr lang="en-US" dirty="0" smtClean="0"/>
              <a:t> </a:t>
            </a:r>
            <a:r>
              <a:rPr lang="en-US" dirty="0"/>
              <a:t>is an art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smtClean="0"/>
              <a:t>Each </a:t>
            </a:r>
            <a:r>
              <a:rPr lang="en-US" dirty="0" err="1" smtClean="0"/>
              <a:t>quasistatic</a:t>
            </a:r>
            <a:r>
              <a:rPr lang="en-US" dirty="0" smtClean="0"/>
              <a:t> code</a:t>
            </a:r>
            <a:r>
              <a:rPr lang="en-US" dirty="0"/>
              <a:t> </a:t>
            </a:r>
            <a:r>
              <a:rPr lang="ru-RU" dirty="0"/>
              <a:t>(</a:t>
            </a:r>
            <a:r>
              <a:rPr lang="en-US" dirty="0"/>
              <a:t>WAKE, LCODE, </a:t>
            </a:r>
            <a:r>
              <a:rPr lang="en-US" dirty="0" err="1"/>
              <a:t>QuickPIC</a:t>
            </a:r>
            <a:r>
              <a:rPr lang="en-US" dirty="0"/>
              <a:t>, </a:t>
            </a:r>
            <a:r>
              <a:rPr lang="en-US" dirty="0" err="1"/>
              <a:t>HiPace</a:t>
            </a:r>
            <a:r>
              <a:rPr lang="en-US" dirty="0"/>
              <a:t>, QV3D)</a:t>
            </a:r>
            <a:r>
              <a:rPr lang="en-US" dirty="0" smtClean="0"/>
              <a:t> has its own way around the problem of “taking information from the future”.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20725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7408" y="38830"/>
            <a:ext cx="1000783" cy="373697"/>
          </a:xfrm>
          <a:prstGeom prst="rect">
            <a:avLst/>
          </a:prstGeom>
        </p:spPr>
      </p:pic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8629028" y="41056"/>
            <a:ext cx="344363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200" dirty="0" smtClean="0">
                <a:latin typeface="Tahoma" panose="020B0604030504040204" pitchFamily="34" charset="0"/>
              </a:rPr>
              <a:t>K. </a:t>
            </a:r>
            <a:r>
              <a:rPr lang="en-US" altLang="ru-RU" sz="1200" dirty="0" err="1" smtClean="0">
                <a:latin typeface="Tahoma" panose="020B0604030504040204" pitchFamily="34" charset="0"/>
              </a:rPr>
              <a:t>Lotov</a:t>
            </a:r>
            <a:r>
              <a:rPr lang="en-US" altLang="ru-RU" sz="1200" dirty="0" smtClean="0">
                <a:latin typeface="Tahoma" panose="020B0604030504040204" pitchFamily="34" charset="0"/>
              </a:rPr>
              <a:t>, AFAD-2023</a:t>
            </a:r>
            <a:r>
              <a:rPr lang="ru-RU" altLang="ru-RU" sz="1200" dirty="0" smtClean="0">
                <a:latin typeface="Tahoma" panose="020B0604030504040204" pitchFamily="34" charset="0"/>
              </a:rPr>
              <a:t>,</a:t>
            </a:r>
            <a:r>
              <a:rPr lang="en-US" altLang="ru-RU" sz="1200" dirty="0" smtClean="0">
                <a:latin typeface="Tahoma" panose="020B0604030504040204" pitchFamily="34" charset="0"/>
              </a:rPr>
              <a:t> 13.04.20</a:t>
            </a:r>
            <a:r>
              <a:rPr lang="ru-RU" altLang="ru-RU" sz="1200" dirty="0" smtClean="0">
                <a:latin typeface="Tahoma" panose="020B0604030504040204" pitchFamily="34" charset="0"/>
              </a:rPr>
              <a:t>2</a:t>
            </a:r>
            <a:r>
              <a:rPr lang="en-US" altLang="ru-RU" sz="1200" dirty="0" smtClean="0">
                <a:latin typeface="Tahoma" panose="020B0604030504040204" pitchFamily="34" charset="0"/>
              </a:rPr>
              <a:t>3</a:t>
            </a:r>
            <a:r>
              <a:rPr lang="ru-RU" altLang="ru-RU" sz="1200" dirty="0" smtClean="0">
                <a:latin typeface="Tahoma" panose="020B0604030504040204" pitchFamily="34" charset="0"/>
              </a:rPr>
              <a:t>,    </a:t>
            </a:r>
            <a:r>
              <a:rPr lang="en-US" altLang="ru-RU" sz="1200" dirty="0" smtClean="0">
                <a:latin typeface="Tahoma" panose="020B0604030504040204" pitchFamily="34" charset="0"/>
              </a:rPr>
              <a:t>p</a:t>
            </a:r>
            <a:r>
              <a:rPr lang="ru-RU" altLang="ru-RU" sz="1200" dirty="0" smtClean="0">
                <a:latin typeface="Tahoma" panose="020B0604030504040204" pitchFamily="34" charset="0"/>
              </a:rPr>
              <a:t>.</a:t>
            </a:r>
            <a:r>
              <a:rPr lang="en-US" altLang="ru-RU" sz="1200" dirty="0" smtClean="0">
                <a:latin typeface="Tahoma" panose="020B0604030504040204" pitchFamily="34" charset="0"/>
              </a:rPr>
              <a:t> 7</a:t>
            </a:r>
            <a:r>
              <a:rPr lang="ru-RU" altLang="ru-RU" sz="1200" dirty="0" smtClean="0">
                <a:latin typeface="Tahoma" panose="020B0604030504040204" pitchFamily="34" charset="0"/>
              </a:rPr>
              <a:t> </a:t>
            </a:r>
            <a:r>
              <a:rPr lang="en-US" altLang="ru-RU" sz="1200" dirty="0" smtClean="0">
                <a:latin typeface="Tahoma" panose="020B0604030504040204" pitchFamily="34" charset="0"/>
              </a:rPr>
              <a:t>of 13</a:t>
            </a:r>
            <a:endParaRPr lang="ru-RU" altLang="ru-RU" sz="1200" dirty="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74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232" y="529327"/>
            <a:ext cx="55691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Advantages of </a:t>
            </a:r>
            <a:r>
              <a:rPr lang="en-US" sz="2000" dirty="0" err="1" smtClean="0"/>
              <a:t>quasistatic</a:t>
            </a:r>
            <a:r>
              <a:rPr lang="en-US" sz="2000" dirty="0" smtClean="0"/>
              <a:t> approximation (QSA)</a:t>
            </a:r>
            <a:endParaRPr lang="ru-RU" sz="2000" dirty="0"/>
          </a:p>
        </p:txBody>
      </p:sp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20725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408" y="38830"/>
            <a:ext cx="1000783" cy="3736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2525" y="1079433"/>
            <a:ext cx="7631973" cy="566124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472264" y="1079433"/>
            <a:ext cx="33843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Objects simulated and the </a:t>
            </a:r>
            <a:r>
              <a:rPr lang="en-US" dirty="0"/>
              <a:t>simulation grids used in conventional PIC codes (5),(7) and </a:t>
            </a:r>
            <a:r>
              <a:rPr lang="en-US" dirty="0" smtClean="0"/>
              <a:t>in </a:t>
            </a:r>
            <a:r>
              <a:rPr lang="en-US" dirty="0" err="1" smtClean="0"/>
              <a:t>quasistatic</a:t>
            </a:r>
            <a:r>
              <a:rPr lang="en-US" dirty="0" smtClean="0"/>
              <a:t> </a:t>
            </a:r>
            <a:r>
              <a:rPr lang="en-US" dirty="0"/>
              <a:t>codes (6),(8) for modelling beam dynamics (5),(6) and temporal evolution of the plasma wave (7),(8). 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76320" y="2564904"/>
            <a:ext cx="2007394" cy="2000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472264" y="2961721"/>
            <a:ext cx="35283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1. The </a:t>
            </a:r>
            <a:r>
              <a:rPr lang="en-US" dirty="0"/>
              <a:t>gain in </a:t>
            </a:r>
            <a:r>
              <a:rPr lang="en-US" dirty="0" smtClean="0"/>
              <a:t>speed (ratio of grid steps): </a:t>
            </a:r>
          </a:p>
          <a:p>
            <a:r>
              <a:rPr lang="en-US" dirty="0" smtClean="0"/>
              <a:t>ratio of beam </a:t>
            </a:r>
            <a:r>
              <a:rPr lang="en-US" dirty="0"/>
              <a:t>evolution length to the plasma or laser </a:t>
            </a:r>
            <a:r>
              <a:rPr lang="en-US" dirty="0" smtClean="0"/>
              <a:t>wavelength (depending </a:t>
            </a:r>
            <a:r>
              <a:rPr lang="en-US" dirty="0"/>
              <a:t>on the driver </a:t>
            </a:r>
            <a:r>
              <a:rPr lang="en-US" dirty="0" smtClean="0"/>
              <a:t>type and laser model).</a:t>
            </a:r>
          </a:p>
          <a:p>
            <a:endParaRPr lang="en-US" dirty="0"/>
          </a:p>
          <a:p>
            <a:r>
              <a:rPr lang="en-US" dirty="0" smtClean="0"/>
              <a:t>2. Reduced dimensionality: </a:t>
            </a:r>
            <a:r>
              <a:rPr lang="en-US" sz="1800" dirty="0">
                <a:latin typeface="+mn-lt"/>
                <a:cs typeface="Arial" panose="020B0604020202020204" pitchFamily="34" charset="0"/>
              </a:rPr>
              <a:t>χ</a:t>
            </a:r>
            <a:r>
              <a:rPr lang="en-US" dirty="0" smtClean="0"/>
              <a:t>(x, y, z)</a:t>
            </a:r>
          </a:p>
          <a:p>
            <a:endParaRPr lang="en-US" dirty="0"/>
          </a:p>
          <a:p>
            <a:r>
              <a:rPr lang="en-US" dirty="0" smtClean="0"/>
              <a:t>3. </a:t>
            </a:r>
            <a:r>
              <a:rPr lang="en-US" dirty="0"/>
              <a:t>E</a:t>
            </a:r>
            <a:r>
              <a:rPr lang="en-US" dirty="0" smtClean="0"/>
              <a:t>ffectiveness </a:t>
            </a:r>
            <a:r>
              <a:rPr lang="en-US" dirty="0"/>
              <a:t>in simulating long-term dynamics of the plasma </a:t>
            </a:r>
            <a:r>
              <a:rPr lang="en-US" dirty="0" smtClean="0"/>
              <a:t>wave: </a:t>
            </a:r>
            <a:r>
              <a:rPr lang="en-US" dirty="0"/>
              <a:t>gain in speed is several times the ratio </a:t>
            </a:r>
            <a:r>
              <a:rPr lang="el-GR" dirty="0" smtClean="0">
                <a:cs typeface="Arial" panose="020B0604020202020204" pitchFamily="34" charset="0"/>
              </a:rPr>
              <a:t>λ</a:t>
            </a:r>
            <a:r>
              <a:rPr lang="en-US" baseline="-25000" dirty="0" smtClean="0"/>
              <a:t>p</a:t>
            </a:r>
            <a:r>
              <a:rPr lang="en-US" dirty="0" smtClean="0"/>
              <a:t>/</a:t>
            </a:r>
            <a:r>
              <a:rPr lang="el-GR" dirty="0">
                <a:cs typeface="Arial" panose="020B0604020202020204" pitchFamily="34" charset="0"/>
              </a:rPr>
              <a:t>Δ</a:t>
            </a:r>
            <a:r>
              <a:rPr lang="en-US" dirty="0" smtClean="0"/>
              <a:t>z</a:t>
            </a:r>
            <a:r>
              <a:rPr lang="en-US" dirty="0"/>
              <a:t>.</a:t>
            </a:r>
            <a:endParaRPr lang="ru-RU" dirty="0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V="1">
            <a:off x="11210750" y="4147606"/>
            <a:ext cx="185986" cy="21569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 flipV="1">
            <a:off x="11208568" y="4147606"/>
            <a:ext cx="185986" cy="21569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8472264" y="5373216"/>
            <a:ext cx="338437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QSA is good, but …</a:t>
            </a:r>
          </a:p>
          <a:p>
            <a:r>
              <a:rPr lang="en-US" dirty="0" smtClean="0"/>
              <a:t>… what if plasma particles do not copy the motion of each other because the beam changes its shape quickly or the plasma is not longitudinally uniform?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21354" y="1124744"/>
            <a:ext cx="4780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c=1</a:t>
            </a:r>
            <a:endParaRPr lang="ru-RU" dirty="0"/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8629028" y="41056"/>
            <a:ext cx="344363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200" dirty="0" smtClean="0">
                <a:latin typeface="Tahoma" panose="020B0604030504040204" pitchFamily="34" charset="0"/>
              </a:rPr>
              <a:t>K. </a:t>
            </a:r>
            <a:r>
              <a:rPr lang="en-US" altLang="ru-RU" sz="1200" dirty="0" err="1" smtClean="0">
                <a:latin typeface="Tahoma" panose="020B0604030504040204" pitchFamily="34" charset="0"/>
              </a:rPr>
              <a:t>Lotov</a:t>
            </a:r>
            <a:r>
              <a:rPr lang="en-US" altLang="ru-RU" sz="1200" dirty="0" smtClean="0">
                <a:latin typeface="Tahoma" panose="020B0604030504040204" pitchFamily="34" charset="0"/>
              </a:rPr>
              <a:t>, AFAD-2023</a:t>
            </a:r>
            <a:r>
              <a:rPr lang="ru-RU" altLang="ru-RU" sz="1200" dirty="0" smtClean="0">
                <a:latin typeface="Tahoma" panose="020B0604030504040204" pitchFamily="34" charset="0"/>
              </a:rPr>
              <a:t>,</a:t>
            </a:r>
            <a:r>
              <a:rPr lang="en-US" altLang="ru-RU" sz="1200" dirty="0" smtClean="0">
                <a:latin typeface="Tahoma" panose="020B0604030504040204" pitchFamily="34" charset="0"/>
              </a:rPr>
              <a:t> 13.04.20</a:t>
            </a:r>
            <a:r>
              <a:rPr lang="ru-RU" altLang="ru-RU" sz="1200" dirty="0" smtClean="0">
                <a:latin typeface="Tahoma" panose="020B0604030504040204" pitchFamily="34" charset="0"/>
              </a:rPr>
              <a:t>2</a:t>
            </a:r>
            <a:r>
              <a:rPr lang="en-US" altLang="ru-RU" sz="1200" dirty="0" smtClean="0">
                <a:latin typeface="Tahoma" panose="020B0604030504040204" pitchFamily="34" charset="0"/>
              </a:rPr>
              <a:t>3</a:t>
            </a:r>
            <a:r>
              <a:rPr lang="ru-RU" altLang="ru-RU" sz="1200" dirty="0" smtClean="0">
                <a:latin typeface="Tahoma" panose="020B0604030504040204" pitchFamily="34" charset="0"/>
              </a:rPr>
              <a:t>,    </a:t>
            </a:r>
            <a:r>
              <a:rPr lang="en-US" altLang="ru-RU" sz="1200" dirty="0" smtClean="0">
                <a:latin typeface="Tahoma" panose="020B0604030504040204" pitchFamily="34" charset="0"/>
              </a:rPr>
              <a:t>p</a:t>
            </a:r>
            <a:r>
              <a:rPr lang="ru-RU" altLang="ru-RU" sz="1200" dirty="0" smtClean="0">
                <a:latin typeface="Tahoma" panose="020B0604030504040204" pitchFamily="34" charset="0"/>
              </a:rPr>
              <a:t>.</a:t>
            </a:r>
            <a:r>
              <a:rPr lang="en-US" altLang="ru-RU" sz="1200" dirty="0" smtClean="0">
                <a:latin typeface="Tahoma" panose="020B0604030504040204" pitchFamily="34" charset="0"/>
              </a:rPr>
              <a:t> 8</a:t>
            </a:r>
            <a:r>
              <a:rPr lang="ru-RU" altLang="ru-RU" sz="1200" dirty="0" smtClean="0">
                <a:latin typeface="Tahoma" panose="020B0604030504040204" pitchFamily="34" charset="0"/>
              </a:rPr>
              <a:t> </a:t>
            </a:r>
            <a:r>
              <a:rPr lang="en-US" altLang="ru-RU" sz="1200" dirty="0" smtClean="0">
                <a:latin typeface="Tahoma" panose="020B0604030504040204" pitchFamily="34" charset="0"/>
              </a:rPr>
              <a:t>of 13</a:t>
            </a:r>
            <a:endParaRPr lang="ru-RU" altLang="ru-RU" sz="1200" dirty="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41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232" y="529327"/>
            <a:ext cx="62680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Need for advanced </a:t>
            </a:r>
            <a:r>
              <a:rPr lang="en-US" sz="2000" dirty="0" err="1" smtClean="0"/>
              <a:t>quasistatic</a:t>
            </a:r>
            <a:r>
              <a:rPr lang="en-US" sz="2000" dirty="0" smtClean="0"/>
              <a:t> approximation (AQSA)</a:t>
            </a:r>
            <a:endParaRPr lang="ru-RU" sz="2000" dirty="0"/>
          </a:p>
        </p:txBody>
      </p:sp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20725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408" y="38830"/>
            <a:ext cx="1000783" cy="3736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2525" y="1079433"/>
            <a:ext cx="7631973" cy="566124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48328" y="4221088"/>
            <a:ext cx="2007394" cy="20002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472264" y="980728"/>
            <a:ext cx="338437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QSA is good, but …</a:t>
            </a:r>
          </a:p>
          <a:p>
            <a:r>
              <a:rPr lang="en-US" dirty="0" smtClean="0"/>
              <a:t>… what if plasma particles do not copy the motion of each other because the beam changes its shape quickly or the plasma is not longitudinally uniform?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8472264" y="2150279"/>
            <a:ext cx="345638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QSA becomes imprecise. </a:t>
            </a:r>
          </a:p>
          <a:p>
            <a:pPr>
              <a:spcBef>
                <a:spcPts val="600"/>
              </a:spcBef>
            </a:pPr>
            <a:r>
              <a:rPr lang="en-US" dirty="0" smtClean="0"/>
              <a:t>When calculating the plasma response, we assume </a:t>
            </a:r>
            <a:r>
              <a:rPr lang="en-US" dirty="0"/>
              <a:t>that plasma and beam are </a:t>
            </a:r>
            <a:r>
              <a:rPr lang="en-US" dirty="0" smtClean="0"/>
              <a:t>exactly the </a:t>
            </a:r>
            <a:r>
              <a:rPr lang="en-US" dirty="0"/>
              <a:t>same at all z</a:t>
            </a:r>
            <a:r>
              <a:rPr lang="en-US" dirty="0" smtClean="0"/>
              <a:t>, but if they </a:t>
            </a:r>
            <a:r>
              <a:rPr lang="en-US" dirty="0"/>
              <a:t>are </a:t>
            </a:r>
            <a:r>
              <a:rPr lang="en-US" dirty="0" smtClean="0"/>
              <a:t>not, inaccuracy ~ </a:t>
            </a:r>
            <a:r>
              <a:rPr lang="el-GR" dirty="0" smtClean="0">
                <a:cs typeface="Arial" panose="020B0604020202020204" pitchFamily="34" charset="0"/>
              </a:rPr>
              <a:t>λ</a:t>
            </a:r>
            <a:r>
              <a:rPr lang="en-US" baseline="-25000" dirty="0" smtClean="0">
                <a:cs typeface="Arial" panose="020B0604020202020204" pitchFamily="34" charset="0"/>
              </a:rPr>
              <a:t>p</a:t>
            </a:r>
            <a:r>
              <a:rPr lang="en-US" dirty="0" smtClean="0">
                <a:cs typeface="Arial" panose="020B0604020202020204" pitchFamily="34" charset="0"/>
              </a:rPr>
              <a:t>/(scale of beam or plasma change).</a:t>
            </a:r>
          </a:p>
          <a:p>
            <a:pPr>
              <a:spcBef>
                <a:spcPts val="600"/>
              </a:spcBef>
            </a:pPr>
            <a:endParaRPr lang="en-US" dirty="0"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en-US" dirty="0" smtClean="0">
                <a:cs typeface="Arial" panose="020B0604020202020204" pitchFamily="34" charset="0"/>
              </a:rPr>
              <a:t>However, the change of variables</a:t>
            </a:r>
          </a:p>
          <a:p>
            <a:pPr>
              <a:spcBef>
                <a:spcPts val="600"/>
              </a:spcBef>
            </a:pPr>
            <a:endParaRPr lang="en-US" dirty="0"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en-US" dirty="0" smtClean="0">
                <a:cs typeface="Arial" panose="020B0604020202020204" pitchFamily="34" charset="0"/>
              </a:rPr>
              <a:t>does </a:t>
            </a:r>
            <a:r>
              <a:rPr lang="en-US" dirty="0">
                <a:cs typeface="Arial" panose="020B0604020202020204" pitchFamily="34" charset="0"/>
              </a:rPr>
              <a:t>not </a:t>
            </a:r>
            <a:r>
              <a:rPr lang="en-US" dirty="0" smtClean="0">
                <a:cs typeface="Arial" panose="020B0604020202020204" pitchFamily="34" charset="0"/>
              </a:rPr>
              <a:t>narrow </a:t>
            </a:r>
            <a:r>
              <a:rPr lang="en-US" dirty="0">
                <a:cs typeface="Arial" panose="020B0604020202020204" pitchFamily="34" charset="0"/>
              </a:rPr>
              <a:t>the generality of </a:t>
            </a:r>
            <a:r>
              <a:rPr lang="en-US" dirty="0" smtClean="0">
                <a:cs typeface="Arial" panose="020B0604020202020204" pitchFamily="34" charset="0"/>
              </a:rPr>
              <a:t>plasma description.</a:t>
            </a:r>
          </a:p>
          <a:p>
            <a:pPr>
              <a:spcBef>
                <a:spcPts val="600"/>
              </a:spcBef>
            </a:pPr>
            <a:endParaRPr lang="en-US" dirty="0"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en-US" dirty="0" smtClean="0">
                <a:cs typeface="Arial" panose="020B0604020202020204" pitchFamily="34" charset="0"/>
              </a:rPr>
              <a:t>Let us properly take into account the exchange of information between plasma layers.</a:t>
            </a:r>
          </a:p>
          <a:p>
            <a:pPr>
              <a:spcBef>
                <a:spcPts val="600"/>
              </a:spcBef>
            </a:pPr>
            <a:r>
              <a:rPr lang="en-US" dirty="0" smtClean="0">
                <a:cs typeface="Arial" panose="020B0604020202020204" pitchFamily="34" charset="0"/>
              </a:rPr>
              <a:t>	= AQSA</a:t>
            </a:r>
            <a:endParaRPr lang="ru-RU" dirty="0"/>
          </a:p>
        </p:txBody>
      </p:sp>
      <p:sp>
        <p:nvSpPr>
          <p:cNvPr id="4" name="Двойная стрелка влево/вправо 3"/>
          <p:cNvSpPr/>
          <p:nvPr/>
        </p:nvSpPr>
        <p:spPr>
          <a:xfrm>
            <a:off x="5087888" y="4365104"/>
            <a:ext cx="432048" cy="144016"/>
          </a:xfrm>
          <a:prstGeom prst="leftRightArrow">
            <a:avLst/>
          </a:prstGeom>
          <a:solidFill>
            <a:srgbClr val="FFFFE5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087888" y="4509120"/>
            <a:ext cx="3024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no information exchange between layers </a:t>
            </a:r>
            <a:r>
              <a:rPr lang="en-US" sz="1200" dirty="0" smtClean="0">
                <a:solidFill>
                  <a:srgbClr val="FF0000"/>
                </a:solidFill>
              </a:rPr>
              <a:t>in plasma solver (only </a:t>
            </a:r>
            <a:r>
              <a:rPr lang="en-US" sz="1200" dirty="0" smtClean="0">
                <a:solidFill>
                  <a:srgbClr val="FF0000"/>
                </a:solidFill>
              </a:rPr>
              <a:t>through beams)</a:t>
            </a:r>
            <a:endParaRPr lang="ru-RU" sz="1200" dirty="0">
              <a:solidFill>
                <a:srgbClr val="FF0000"/>
              </a:solidFill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8629028" y="41056"/>
            <a:ext cx="344363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200" dirty="0" smtClean="0">
                <a:latin typeface="Tahoma" panose="020B0604030504040204" pitchFamily="34" charset="0"/>
              </a:rPr>
              <a:t>K. </a:t>
            </a:r>
            <a:r>
              <a:rPr lang="en-US" altLang="ru-RU" sz="1200" dirty="0" err="1" smtClean="0">
                <a:latin typeface="Tahoma" panose="020B0604030504040204" pitchFamily="34" charset="0"/>
              </a:rPr>
              <a:t>Lotov</a:t>
            </a:r>
            <a:r>
              <a:rPr lang="en-US" altLang="ru-RU" sz="1200" dirty="0" smtClean="0">
                <a:latin typeface="Tahoma" panose="020B0604030504040204" pitchFamily="34" charset="0"/>
              </a:rPr>
              <a:t>, AFAD-2023</a:t>
            </a:r>
            <a:r>
              <a:rPr lang="ru-RU" altLang="ru-RU" sz="1200" dirty="0" smtClean="0">
                <a:latin typeface="Tahoma" panose="020B0604030504040204" pitchFamily="34" charset="0"/>
              </a:rPr>
              <a:t>,</a:t>
            </a:r>
            <a:r>
              <a:rPr lang="en-US" altLang="ru-RU" sz="1200" dirty="0" smtClean="0">
                <a:latin typeface="Tahoma" panose="020B0604030504040204" pitchFamily="34" charset="0"/>
              </a:rPr>
              <a:t> 13.04.20</a:t>
            </a:r>
            <a:r>
              <a:rPr lang="ru-RU" altLang="ru-RU" sz="1200" dirty="0" smtClean="0">
                <a:latin typeface="Tahoma" panose="020B0604030504040204" pitchFamily="34" charset="0"/>
              </a:rPr>
              <a:t>2</a:t>
            </a:r>
            <a:r>
              <a:rPr lang="en-US" altLang="ru-RU" sz="1200" dirty="0" smtClean="0">
                <a:latin typeface="Tahoma" panose="020B0604030504040204" pitchFamily="34" charset="0"/>
              </a:rPr>
              <a:t>3</a:t>
            </a:r>
            <a:r>
              <a:rPr lang="ru-RU" altLang="ru-RU" sz="1200" dirty="0" smtClean="0">
                <a:latin typeface="Tahoma" panose="020B0604030504040204" pitchFamily="34" charset="0"/>
              </a:rPr>
              <a:t>,    </a:t>
            </a:r>
            <a:r>
              <a:rPr lang="en-US" altLang="ru-RU" sz="1200" dirty="0" smtClean="0">
                <a:latin typeface="Tahoma" panose="020B0604030504040204" pitchFamily="34" charset="0"/>
              </a:rPr>
              <a:t>p</a:t>
            </a:r>
            <a:r>
              <a:rPr lang="ru-RU" altLang="ru-RU" sz="1200" dirty="0" smtClean="0">
                <a:latin typeface="Tahoma" panose="020B0604030504040204" pitchFamily="34" charset="0"/>
              </a:rPr>
              <a:t>.</a:t>
            </a:r>
            <a:r>
              <a:rPr lang="en-US" altLang="ru-RU" sz="1200" dirty="0" smtClean="0">
                <a:latin typeface="Tahoma" panose="020B0604030504040204" pitchFamily="34" charset="0"/>
              </a:rPr>
              <a:t> </a:t>
            </a:r>
            <a:r>
              <a:rPr lang="en-US" altLang="ru-RU" sz="1200" dirty="0">
                <a:latin typeface="Tahoma" panose="020B0604030504040204" pitchFamily="34" charset="0"/>
              </a:rPr>
              <a:t>9</a:t>
            </a:r>
            <a:r>
              <a:rPr lang="ru-RU" altLang="ru-RU" sz="1200" dirty="0" smtClean="0">
                <a:latin typeface="Tahoma" panose="020B0604030504040204" pitchFamily="34" charset="0"/>
              </a:rPr>
              <a:t> </a:t>
            </a:r>
            <a:r>
              <a:rPr lang="en-US" altLang="ru-RU" sz="1200" dirty="0" smtClean="0">
                <a:latin typeface="Tahoma" panose="020B0604030504040204" pitchFamily="34" charset="0"/>
              </a:rPr>
              <a:t>of 13</a:t>
            </a:r>
            <a:endParaRPr lang="ru-RU" altLang="ru-RU" sz="1200" dirty="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12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48341</TotalTime>
  <Words>1878</Words>
  <Application>Microsoft Office PowerPoint</Application>
  <PresentationFormat>Широкоэкранный</PresentationFormat>
  <Paragraphs>222</Paragraphs>
  <Slides>14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Symbol</vt:lpstr>
      <vt:lpstr>Tahoma</vt:lpstr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user1</dc:creator>
  <cp:lastModifiedBy>lot</cp:lastModifiedBy>
  <cp:revision>1209</cp:revision>
  <dcterms:created xsi:type="dcterms:W3CDTF">2009-06-16T07:28:13Z</dcterms:created>
  <dcterms:modified xsi:type="dcterms:W3CDTF">2023-04-12T04:16:29Z</dcterms:modified>
</cp:coreProperties>
</file>