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3"/>
    <p:sldId id="257" r:id="rId4"/>
    <p:sldId id="438" r:id="rId5"/>
    <p:sldId id="408" r:id="rId6"/>
    <p:sldId id="409" r:id="rId7"/>
    <p:sldId id="407" r:id="rId8"/>
    <p:sldId id="421" r:id="rId9"/>
    <p:sldId id="368" r:id="rId10"/>
    <p:sldId id="434" r:id="rId11"/>
    <p:sldId id="435" r:id="rId12"/>
    <p:sldId id="422" r:id="rId13"/>
    <p:sldId id="426" r:id="rId14"/>
    <p:sldId id="292" r:id="rId15"/>
    <p:sldId id="286" r:id="rId16"/>
    <p:sldId id="427" r:id="rId17"/>
    <p:sldId id="266" r:id="rId18"/>
    <p:sldId id="433" r:id="rId19"/>
    <p:sldId id="437" r:id="rId20"/>
    <p:sldId id="440" r:id="rId21"/>
    <p:sldId id="264" r:id="rId22"/>
    <p:sldId id="43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0033CC"/>
    <a:srgbClr val="9933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AAB95-D63A-4AA6-B0F6-190826254715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F48C6-5B1D-48DE-BC25-D7369FB1CA5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AF2E3-2498-418F-BE5F-E2286DD198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F89E1-311B-4F29-9B94-49174BB9A62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.tiff"/><Relationship Id="rId3" Type="http://schemas.openxmlformats.org/officeDocument/2006/relationships/image" Target="../media/image2.tiff"/><Relationship Id="rId2" Type="http://schemas.openxmlformats.org/officeDocument/2006/relationships/image" Target="../media/image34.png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662577"/>
            <a:ext cx="9144000" cy="1684587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rgbClr val="0033CC"/>
                </a:solidFill>
              </a:rPr>
              <a:t>Tapas Ganguli</a:t>
            </a:r>
            <a:endParaRPr lang="en-US" sz="2600" b="1" dirty="0">
              <a:solidFill>
                <a:srgbClr val="0033CC"/>
              </a:solidFill>
            </a:endParaRPr>
          </a:p>
          <a:p>
            <a:r>
              <a:rPr lang="en-US" sz="2600" b="1" dirty="0">
                <a:solidFill>
                  <a:srgbClr val="0033CC"/>
                </a:solidFill>
              </a:rPr>
              <a:t>Accelerator Physics and Synchrotrons Utilization Division</a:t>
            </a:r>
            <a:endParaRPr lang="en-US" sz="2600" b="1" dirty="0">
              <a:solidFill>
                <a:srgbClr val="0033CC"/>
              </a:solidFill>
            </a:endParaRPr>
          </a:p>
          <a:p>
            <a:r>
              <a:rPr lang="en-US" sz="2600" b="1" dirty="0">
                <a:solidFill>
                  <a:srgbClr val="0033CC"/>
                </a:solidFill>
              </a:rPr>
              <a:t>Raja </a:t>
            </a:r>
            <a:r>
              <a:rPr lang="en-US" sz="2600" b="1" dirty="0" err="1">
                <a:solidFill>
                  <a:srgbClr val="0033CC"/>
                </a:solidFill>
              </a:rPr>
              <a:t>Ramanna</a:t>
            </a:r>
            <a:r>
              <a:rPr lang="en-US" sz="2600" b="1" dirty="0">
                <a:solidFill>
                  <a:srgbClr val="0033CC"/>
                </a:solidFill>
              </a:rPr>
              <a:t> Centre for Advanced Technology</a:t>
            </a:r>
            <a:endParaRPr lang="en-US" sz="2600" b="1" dirty="0">
              <a:solidFill>
                <a:srgbClr val="0033CC"/>
              </a:solidFill>
            </a:endParaRPr>
          </a:p>
          <a:p>
            <a:r>
              <a:rPr lang="en-US" sz="2600" b="1" dirty="0">
                <a:solidFill>
                  <a:srgbClr val="0033CC"/>
                </a:solidFill>
              </a:rPr>
              <a:t>INDIA</a:t>
            </a:r>
            <a:endParaRPr lang="en-US" sz="2600" b="1" dirty="0">
              <a:solidFill>
                <a:srgbClr val="0033CC"/>
              </a:solidFill>
            </a:endParaRPr>
          </a:p>
        </p:txBody>
      </p:sp>
      <p:sp>
        <p:nvSpPr>
          <p:cNvPr id="4" name="Title 3"/>
          <p:cNvSpPr txBox="1">
            <a:spLocks noGrp="1"/>
          </p:cNvSpPr>
          <p:nvPr>
            <p:ph type="ctrTitle"/>
          </p:nvPr>
        </p:nvSpPr>
        <p:spPr>
          <a:xfrm>
            <a:off x="1524000" y="296589"/>
            <a:ext cx="9144000" cy="117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4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Materials science research at </a:t>
            </a:r>
            <a:br>
              <a:rPr lang="en-US" sz="34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400" b="1" kern="1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Indus beamlines</a:t>
            </a:r>
            <a:endParaRPr lang="en-US" sz="3400" kern="1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"/>
          <a:srcRect l="10176" t="26111" r="15939" b="32037"/>
          <a:stretch>
            <a:fillRect/>
          </a:stretch>
        </p:blipFill>
        <p:spPr>
          <a:xfrm>
            <a:off x="1685326" y="1684611"/>
            <a:ext cx="9008074" cy="2870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981200" y="101600"/>
            <a:ext cx="8229600" cy="508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2800" b="1" dirty="0">
                <a:solidFill>
                  <a:srgbClr val="0000FF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Some other beamlines</a:t>
            </a:r>
            <a:endParaRPr lang="en-US" altLang="en-US" sz="2800" b="1" dirty="0">
              <a:solidFill>
                <a:srgbClr val="0000FF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6697026" y="873689"/>
            <a:ext cx="449072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/>
              <a:t>X-ray Fluorescence Microprobe BL-16</a:t>
            </a:r>
            <a:endParaRPr lang="en-IN" sz="1900" b="1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8572500" y="1292379"/>
            <a:ext cx="325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Energy range: 4 keV to 20 keV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Element detection down to Carbon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Microprobe 4.5 x 7.5 micron</a:t>
            </a:r>
            <a:r>
              <a:rPr lang="en-US" baseline="30000" dirty="0"/>
              <a:t>2</a:t>
            </a:r>
            <a:endParaRPr lang="en-US" baseline="30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Total reflection XRF available for trace element detection, ppb level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905500" y="812801"/>
            <a:ext cx="6073775" cy="2628899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pic>
        <p:nvPicPr>
          <p:cNvPr id="7" name="Picture 6" descr="DSC04131"/>
          <p:cNvPicPr>
            <a:picLocks noChangeAspect="1"/>
          </p:cNvPicPr>
          <p:nvPr/>
        </p:nvPicPr>
        <p:blipFill>
          <a:blip r:embed="rId1"/>
          <a:srcRect r="-7917"/>
          <a:stretch>
            <a:fillRect/>
          </a:stretch>
        </p:blipFill>
        <p:spPr>
          <a:xfrm>
            <a:off x="6123941" y="1392578"/>
            <a:ext cx="2597150" cy="17317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38"/>
          <a:stretch>
            <a:fillRect/>
          </a:stretch>
        </p:blipFill>
        <p:spPr>
          <a:xfrm>
            <a:off x="234738" y="1428210"/>
            <a:ext cx="2372383" cy="15435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286385" y="835179"/>
            <a:ext cx="5165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Angle Resolved Photoelectron Spec. BL-10</a:t>
            </a:r>
            <a:endParaRPr lang="en-IN" sz="2000" b="1" dirty="0"/>
          </a:p>
        </p:txBody>
      </p:sp>
      <p:sp>
        <p:nvSpPr>
          <p:cNvPr id="10" name="TextBox 9"/>
          <p:cNvSpPr txBox="1"/>
          <p:nvPr/>
        </p:nvSpPr>
        <p:spPr>
          <a:xfrm flipH="1">
            <a:off x="2634849" y="1392578"/>
            <a:ext cx="31150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Energy range: 30 eV – 1 keV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20 </a:t>
            </a:r>
            <a:r>
              <a:rPr lang="en-US" dirty="0" err="1"/>
              <a:t>meV</a:t>
            </a:r>
            <a:r>
              <a:rPr lang="en-US" dirty="0"/>
              <a:t> resolution at 30 eV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Sample temperature ~ 20 K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Determine the electronic density of states and band structure</a:t>
            </a:r>
            <a:endParaRPr lang="en-US" dirty="0"/>
          </a:p>
        </p:txBody>
      </p:sp>
      <p:sp>
        <p:nvSpPr>
          <p:cNvPr id="11" name="Rectangle 5"/>
          <p:cNvSpPr/>
          <p:nvPr/>
        </p:nvSpPr>
        <p:spPr>
          <a:xfrm>
            <a:off x="207009" y="809778"/>
            <a:ext cx="5542915" cy="2628899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7"/>
          <a:stretch>
            <a:fillRect/>
          </a:stretch>
        </p:blipFill>
        <p:spPr bwMode="auto">
          <a:xfrm>
            <a:off x="6123941" y="4317117"/>
            <a:ext cx="2235200" cy="164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 flipH="1">
            <a:off x="6697026" y="3744309"/>
            <a:ext cx="449072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/>
              <a:t>Soft X-ray Reflectivity BL-03</a:t>
            </a:r>
            <a:endParaRPr lang="en-IN" sz="1900" b="1" dirty="0"/>
          </a:p>
        </p:txBody>
      </p:sp>
      <p:sp>
        <p:nvSpPr>
          <p:cNvPr id="14" name="TextBox 13"/>
          <p:cNvSpPr txBox="1"/>
          <p:nvPr/>
        </p:nvSpPr>
        <p:spPr>
          <a:xfrm flipH="1">
            <a:off x="8397842" y="4046002"/>
            <a:ext cx="34258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Energy range: 100 eV - 1500 eV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Reflectivity measurements of thin films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To be upgraded with an wavelength dispersive emission spectrometer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Buried interface quality, intermixing </a:t>
            </a:r>
            <a:endParaRPr lang="en-US" dirty="0"/>
          </a:p>
        </p:txBody>
      </p:sp>
      <p:sp>
        <p:nvSpPr>
          <p:cNvPr id="15" name="Rectangle 5"/>
          <p:cNvSpPr/>
          <p:nvPr/>
        </p:nvSpPr>
        <p:spPr>
          <a:xfrm>
            <a:off x="5905499" y="3704151"/>
            <a:ext cx="6073776" cy="2628899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596238" y="3752586"/>
            <a:ext cx="449072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/>
              <a:t>X-ray imaging BL-04</a:t>
            </a:r>
            <a:endParaRPr lang="en-IN" sz="1900" b="1" dirty="0"/>
          </a:p>
        </p:txBody>
      </p:sp>
      <p:pic>
        <p:nvPicPr>
          <p:cNvPr id="2" name="Picture 4" descr="Experimental hutc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685" y="4210386"/>
            <a:ext cx="2370602" cy="162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916822" y="4200111"/>
            <a:ext cx="2663632" cy="17543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•"/>
            </a:pPr>
            <a:r>
              <a:rPr lang="en-IN" altLang="en-US" dirty="0">
                <a:solidFill>
                  <a:srgbClr val="003300"/>
                </a:solidFill>
                <a:cs typeface="Arial" panose="020B0604020202020204" pitchFamily="34" charset="0"/>
              </a:rPr>
              <a:t>Energy range 8 to 35 keV</a:t>
            </a:r>
            <a:endParaRPr lang="en-IN" altLang="en-US" dirty="0">
              <a:solidFill>
                <a:srgbClr val="003300"/>
              </a:solidFill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•"/>
            </a:pPr>
            <a:r>
              <a:rPr lang="en-IN" altLang="en-US" dirty="0">
                <a:solidFill>
                  <a:srgbClr val="003300"/>
                </a:solidFill>
                <a:cs typeface="Arial" panose="020B0604020202020204" pitchFamily="34" charset="0"/>
              </a:rPr>
              <a:t>Absorption imaging </a:t>
            </a:r>
            <a:endParaRPr lang="en-IN" altLang="en-US" dirty="0">
              <a:solidFill>
                <a:srgbClr val="003300"/>
              </a:solidFill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•"/>
            </a:pPr>
            <a:r>
              <a:rPr lang="en-IN" altLang="en-US" dirty="0">
                <a:solidFill>
                  <a:srgbClr val="003300"/>
                </a:solidFill>
                <a:cs typeface="Arial" panose="020B0604020202020204" pitchFamily="34" charset="0"/>
              </a:rPr>
              <a:t>Phase contrast imaging</a:t>
            </a:r>
            <a:endParaRPr lang="en-IN" altLang="en-US" dirty="0">
              <a:solidFill>
                <a:srgbClr val="003300"/>
              </a:solidFill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•"/>
            </a:pPr>
            <a:r>
              <a:rPr lang="en-IN" altLang="en-US" dirty="0">
                <a:solidFill>
                  <a:srgbClr val="003300"/>
                </a:solidFill>
                <a:cs typeface="Arial" panose="020B0604020202020204" pitchFamily="34" charset="0"/>
              </a:rPr>
              <a:t>Micro tomography</a:t>
            </a:r>
            <a:endParaRPr lang="en-IN" altLang="en-US" dirty="0">
              <a:solidFill>
                <a:srgbClr val="003300"/>
              </a:solidFill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•"/>
            </a:pPr>
            <a:r>
              <a:rPr lang="en-IN" altLang="en-US" dirty="0" err="1">
                <a:solidFill>
                  <a:srgbClr val="003300"/>
                </a:solidFill>
                <a:cs typeface="Arial" panose="020B0604020202020204" pitchFamily="34" charset="0"/>
              </a:rPr>
              <a:t>Laminography</a:t>
            </a:r>
            <a:endParaRPr lang="en-IN" altLang="en-US" dirty="0">
              <a:solidFill>
                <a:srgbClr val="003300"/>
              </a:solidFill>
              <a:cs typeface="Arial" panose="020B0604020202020204" pitchFamily="34" charset="0"/>
            </a:endParaRPr>
          </a:p>
        </p:txBody>
      </p:sp>
      <p:sp>
        <p:nvSpPr>
          <p:cNvPr id="18" name="Rectangle 5"/>
          <p:cNvSpPr/>
          <p:nvPr/>
        </p:nvSpPr>
        <p:spPr>
          <a:xfrm>
            <a:off x="207009" y="3712715"/>
            <a:ext cx="5542915" cy="2628899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08251" y="2471405"/>
            <a:ext cx="81071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Some examples of interesting research carried out by users at Indus beamlines</a:t>
            </a:r>
            <a:endParaRPr lang="en-US" sz="28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755650"/>
            <a:ext cx="109975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Study 1: High Performance Lithium-Ion Batteries Using Layered 2H-MoTe</a:t>
            </a:r>
            <a:r>
              <a:rPr lang="en-US" sz="2000" b="1" i="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as Anode</a:t>
            </a:r>
            <a:endParaRPr lang="en-US" sz="20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Study 2: Fast Anodes for Lithium-Ion Batteries Based on the 1T′-MoTe</a:t>
            </a:r>
            <a:r>
              <a:rPr lang="en-US" sz="2000" b="1" i="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Phase Material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4"/>
          <p:cNvSpPr txBox="1"/>
          <p:nvPr/>
        </p:nvSpPr>
        <p:spPr>
          <a:xfrm>
            <a:off x="2432397" y="69816"/>
            <a:ext cx="6954148" cy="49244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IN" altLang="en-US" sz="2600" b="1" i="1" dirty="0">
                <a:solidFill>
                  <a:srgbClr val="0000FF"/>
                </a:solidFill>
                <a:latin typeface="Bookman Old Style" panose="02050604050505020204" pitchFamily="18" charset="0"/>
              </a:rPr>
              <a:t>In-operando</a:t>
            </a:r>
            <a:r>
              <a:rPr lang="en-IN" altLang="en-US" sz="26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 studies on Li ion batteries</a:t>
            </a:r>
            <a:endParaRPr lang="en-IN" altLang="en-US" sz="26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2528" y="5690329"/>
            <a:ext cx="82132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rgbClr val="0000FF"/>
                </a:solidFill>
              </a:rPr>
              <a:t>Ref: </a:t>
            </a:r>
            <a:endParaRPr lang="en-IN" sz="2000" b="1" dirty="0">
              <a:solidFill>
                <a:srgbClr val="0000FF"/>
              </a:solidFill>
            </a:endParaRPr>
          </a:p>
          <a:p>
            <a:r>
              <a:rPr lang="en-IN" sz="2000" b="1" dirty="0" err="1">
                <a:solidFill>
                  <a:srgbClr val="0000FF"/>
                </a:solidFill>
              </a:rPr>
              <a:t>M.R.Panda</a:t>
            </a:r>
            <a:r>
              <a:rPr lang="en-IN" sz="2000" b="1" dirty="0">
                <a:solidFill>
                  <a:srgbClr val="0000FF"/>
                </a:solidFill>
              </a:rPr>
              <a:t> et al. </a:t>
            </a:r>
            <a:r>
              <a:rPr lang="en-US" sz="2000" b="1" dirty="0">
                <a:solidFill>
                  <a:srgbClr val="0000FF"/>
                </a:solidFill>
              </a:rPr>
              <a:t>Small, Vol. 16, No. 2002669 (2020)</a:t>
            </a:r>
            <a:r>
              <a:rPr lang="en-IN" sz="2000" b="1" dirty="0">
                <a:solidFill>
                  <a:srgbClr val="0000FF"/>
                </a:solidFill>
              </a:rPr>
              <a:t> </a:t>
            </a:r>
            <a:endParaRPr lang="en-IN" sz="2000" b="1" dirty="0">
              <a:solidFill>
                <a:srgbClr val="0000FF"/>
              </a:solidFill>
            </a:endParaRPr>
          </a:p>
          <a:p>
            <a:r>
              <a:rPr lang="en-IN" sz="2000" b="1" dirty="0" err="1">
                <a:solidFill>
                  <a:srgbClr val="0000FF"/>
                </a:solidFill>
              </a:rPr>
              <a:t>M.R.Panda</a:t>
            </a:r>
            <a:r>
              <a:rPr lang="en-IN" sz="2000" b="1" dirty="0">
                <a:solidFill>
                  <a:srgbClr val="0000FF"/>
                </a:solidFill>
              </a:rPr>
              <a:t> et al. </a:t>
            </a:r>
            <a:r>
              <a:rPr lang="en-US" sz="2000" b="1" dirty="0">
                <a:solidFill>
                  <a:srgbClr val="0000FF"/>
                </a:solidFill>
              </a:rPr>
              <a:t>ACS Appl. Energy Mater., Vol. 5, pp 9625–9640 (2022)</a:t>
            </a:r>
            <a:endParaRPr lang="en-IN" sz="2000" b="1" dirty="0">
              <a:solidFill>
                <a:srgbClr val="0000FF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752849" y="1771049"/>
            <a:ext cx="5245768" cy="3534018"/>
            <a:chOff x="385011" y="1471119"/>
            <a:chExt cx="5044239" cy="322600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1"/>
            <a:srcRect l="581" t="559" r="45075" b="2140"/>
            <a:stretch>
              <a:fillRect/>
            </a:stretch>
          </p:blipFill>
          <p:spPr>
            <a:xfrm>
              <a:off x="385011" y="1471119"/>
              <a:ext cx="4593389" cy="3226009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4730750" y="3498850"/>
              <a:ext cx="698500" cy="8064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31526" y="1771049"/>
            <a:ext cx="571330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The X-ray absorption studies on battery anode materials with different extent of lithiation gives a picture of the changes that take place with charging and discharging.</a:t>
            </a:r>
            <a:endParaRPr lang="en-IN" sz="2000" b="1" dirty="0">
              <a:solidFill>
                <a:srgbClr val="C00000"/>
              </a:solidFill>
            </a:endParaRPr>
          </a:p>
          <a:p>
            <a:pPr algn="just"/>
            <a:endParaRPr lang="en-IN" sz="2000" b="1" dirty="0">
              <a:solidFill>
                <a:srgbClr val="C00000"/>
              </a:solidFill>
            </a:endParaRPr>
          </a:p>
          <a:p>
            <a:pPr algn="just"/>
            <a:r>
              <a:rPr lang="en-US" sz="2000" b="1" dirty="0">
                <a:solidFill>
                  <a:srgbClr val="002060"/>
                </a:solidFill>
              </a:rPr>
              <a:t>Unique lithium reaction pathway and storage mechanism, which is supported by density functional theory based calculations.</a:t>
            </a:r>
            <a:endParaRPr lang="en-US" sz="2000" b="1" dirty="0">
              <a:solidFill>
                <a:srgbClr val="002060"/>
              </a:solidFill>
            </a:endParaRPr>
          </a:p>
          <a:p>
            <a:pPr algn="just"/>
            <a:endParaRPr lang="en-IN" sz="2000" b="1" dirty="0">
              <a:solidFill>
                <a:srgbClr val="002060"/>
              </a:solidFill>
            </a:endParaRPr>
          </a:p>
          <a:p>
            <a:pPr algn="just"/>
            <a:r>
              <a:rPr lang="en-IN" sz="2000" b="1" i="1" dirty="0">
                <a:solidFill>
                  <a:srgbClr val="003300"/>
                </a:solidFill>
              </a:rPr>
              <a:t>In-operando</a:t>
            </a:r>
            <a:r>
              <a:rPr lang="en-IN" sz="2000" b="1" dirty="0">
                <a:solidFill>
                  <a:srgbClr val="003300"/>
                </a:solidFill>
              </a:rPr>
              <a:t> studies on the chemical and structural changes taking place in the anode, with charging and discharging have also been reported.</a:t>
            </a:r>
            <a:endParaRPr lang="en-IN" sz="2000" b="1" dirty="0">
              <a:solidFill>
                <a:srgbClr val="003300"/>
              </a:solidFill>
            </a:endParaRPr>
          </a:p>
          <a:p>
            <a:pPr algn="just"/>
            <a:endParaRPr lang="en-IN" sz="2000" b="1" dirty="0">
              <a:solidFill>
                <a:srgbClr val="0033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60846" y="4981956"/>
            <a:ext cx="3662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Schematic of the Synchrotron based XANES measurement setup</a:t>
            </a:r>
            <a:endParaRPr lang="en-IN" dirty="0"/>
          </a:p>
        </p:txBody>
      </p:sp>
      <p:sp>
        <p:nvSpPr>
          <p:cNvPr id="11" name="Rectangle 10"/>
          <p:cNvSpPr/>
          <p:nvPr/>
        </p:nvSpPr>
        <p:spPr>
          <a:xfrm>
            <a:off x="616017" y="680114"/>
            <a:ext cx="10915583" cy="883447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4039" y="1756540"/>
            <a:ext cx="5982244" cy="3824594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52849" y="1754938"/>
            <a:ext cx="4778752" cy="3824594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4413" y="5702911"/>
            <a:ext cx="10915583" cy="1065123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5"/>
          <p:cNvSpPr txBox="1">
            <a:spLocks noChangeArrowheads="1"/>
          </p:cNvSpPr>
          <p:nvPr/>
        </p:nvSpPr>
        <p:spPr bwMode="auto">
          <a:xfrm>
            <a:off x="0" y="-3414"/>
            <a:ext cx="12192000" cy="5921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ctr"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IN" sz="2600" b="1" i="1" dirty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Arial" panose="020B0604020202020204" pitchFamily="34" charset="0"/>
              </a:rPr>
              <a:t>In-situ</a:t>
            </a:r>
            <a:r>
              <a:rPr lang="en-IN" sz="2600" b="1" dirty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Arial" panose="020B0604020202020204" pitchFamily="34" charset="0"/>
              </a:rPr>
              <a:t> X ray Abs. </a:t>
            </a:r>
            <a:r>
              <a:rPr lang="en-IN" sz="2600" b="1" dirty="0" err="1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Arial" panose="020B0604020202020204" pitchFamily="34" charset="0"/>
              </a:rPr>
              <a:t>Spect</a:t>
            </a:r>
            <a:r>
              <a:rPr lang="en-IN" sz="2600" b="1" dirty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Arial" panose="020B0604020202020204" pitchFamily="34" charset="0"/>
              </a:rPr>
              <a:t>. study of Co catalysts </a:t>
            </a:r>
            <a:endParaRPr lang="en-IN" sz="2600" b="1" dirty="0">
              <a:solidFill>
                <a:srgbClr val="0000FF"/>
              </a:solidFill>
              <a:latin typeface="Bookman Old Style" panose="020506040505050202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397" y="720427"/>
            <a:ext cx="1123142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680" indent="-3606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In-situ</a:t>
            </a:r>
            <a:r>
              <a:rPr lang="en-I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studies on structure-activity correlation during catalytic reaction</a:t>
            </a:r>
            <a:endParaRPr lang="en-IN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680" indent="-3606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based catalyst during Fischer-</a:t>
            </a:r>
            <a:r>
              <a:rPr lang="en-IN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Tropsch</a:t>
            </a:r>
            <a:r>
              <a:rPr lang="en-I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reaction for the generation of CH</a:t>
            </a:r>
            <a:r>
              <a:rPr lang="en-IN" sz="20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I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CO + H</a:t>
            </a:r>
            <a:r>
              <a:rPr lang="en-IN" sz="20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I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reaction was studied </a:t>
            </a:r>
            <a:endParaRPr lang="en-IN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2219360"/>
            <a:ext cx="6373091" cy="298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697018" y="4572002"/>
            <a:ext cx="2175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b="1" dirty="0"/>
              <a:t>Schematic of the setup </a:t>
            </a:r>
            <a:endParaRPr lang="en-IN" sz="1600" b="1" dirty="0"/>
          </a:p>
          <a:p>
            <a:pPr algn="ctr"/>
            <a:r>
              <a:rPr lang="en-IN" sz="1600" b="1" dirty="0"/>
              <a:t>established</a:t>
            </a:r>
            <a:endParaRPr lang="en-IN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12799" y="5851441"/>
            <a:ext cx="4433455" cy="707886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>
                <a:solidFill>
                  <a:srgbClr val="0000FF"/>
                </a:solidFill>
              </a:rPr>
              <a:t>Ref.: </a:t>
            </a:r>
            <a:r>
              <a:rPr lang="en-IN" sz="2000" b="1" dirty="0" err="1">
                <a:solidFill>
                  <a:srgbClr val="0000FF"/>
                </a:solidFill>
              </a:rPr>
              <a:t>C.Nayak</a:t>
            </a:r>
            <a:r>
              <a:rPr lang="en-IN" sz="2000" b="1" dirty="0">
                <a:solidFill>
                  <a:srgbClr val="0000FF"/>
                </a:solidFill>
              </a:rPr>
              <a:t> et al. J. Synchrotron Rad.</a:t>
            </a:r>
            <a:endParaRPr lang="en-IN" sz="2000" b="1" dirty="0">
              <a:solidFill>
                <a:srgbClr val="0000FF"/>
              </a:solidFill>
            </a:endParaRPr>
          </a:p>
          <a:p>
            <a:pPr algn="ctr"/>
            <a:r>
              <a:rPr lang="en-IN" sz="2000" b="1" dirty="0">
                <a:solidFill>
                  <a:srgbClr val="0000FF"/>
                </a:solidFill>
              </a:rPr>
              <a:t> Vol. 26, p 137, 2019</a:t>
            </a:r>
            <a:endParaRPr lang="en-IN" sz="2000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26822" y="2405709"/>
            <a:ext cx="554182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680" indent="-36068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SBA-15 supported Co</a:t>
            </a:r>
            <a:r>
              <a:rPr lang="en-IN" sz="1900" b="1" baseline="-25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IN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IN" sz="1900" b="1" baseline="-25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IN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nanoparticle catalysts has been studied</a:t>
            </a:r>
            <a:endParaRPr lang="en-IN" sz="19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680" indent="-36068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has been observed that with reaction temperature increasing from 280ºC-320ºC, activity of the catalyst increases significantly</a:t>
            </a:r>
            <a:endParaRPr lang="en-IN" sz="19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680" indent="-36068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Deactivation of the catalyst also observed with time. </a:t>
            </a:r>
            <a:endParaRPr lang="en-IN" sz="19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680" indent="-36068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XANES data rules out the formation of </a:t>
            </a:r>
            <a:r>
              <a:rPr lang="en-IN" sz="1900" b="1" dirty="0" err="1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</a:t>
            </a:r>
            <a:r>
              <a:rPr lang="en-IN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the cause of deactivation</a:t>
            </a:r>
            <a:endParaRPr lang="en-IN" sz="19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680" indent="-36068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Tentatively deactivation attributed to carbon deposition on the catalyst surface. </a:t>
            </a:r>
            <a:endParaRPr lang="en-IN" sz="19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5209" y="611689"/>
            <a:ext cx="11682753" cy="1289030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5209" y="2118035"/>
            <a:ext cx="5781963" cy="3469397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01149" y="2118035"/>
            <a:ext cx="5776813" cy="4549893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1779" y="5687047"/>
            <a:ext cx="5776813" cy="980881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3281" y="1705170"/>
            <a:ext cx="4668623" cy="442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65" y="1780519"/>
            <a:ext cx="4898083" cy="245796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71922" y="-347895"/>
            <a:ext cx="12286609" cy="1325563"/>
          </a:xfrm>
        </p:spPr>
        <p:txBody>
          <a:bodyPr>
            <a:normAutofit/>
          </a:bodyPr>
          <a:lstStyle/>
          <a:p>
            <a:pPr algn="ctr"/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Observation of RT ferroelectricity in spark-plasma sintered GdCrO</a:t>
            </a:r>
            <a:r>
              <a:rPr lang="en-US" sz="2600" b="1" baseline="-25000" dirty="0">
                <a:solidFill>
                  <a:srgbClr val="0000FF"/>
                </a:solidFill>
                <a:latin typeface="Bookman Old Style" panose="02050604050505020204" pitchFamily="18" charset="0"/>
              </a:rPr>
              <a:t>3</a:t>
            </a:r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 </a:t>
            </a:r>
            <a:endParaRPr lang="en-IN" sz="2600" dirty="0"/>
          </a:p>
        </p:txBody>
      </p:sp>
      <p:sp>
        <p:nvSpPr>
          <p:cNvPr id="2" name="TextBox 1"/>
          <p:cNvSpPr txBox="1"/>
          <p:nvPr/>
        </p:nvSpPr>
        <p:spPr>
          <a:xfrm>
            <a:off x="1044417" y="553409"/>
            <a:ext cx="107224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rgbClr val="FF0000"/>
                </a:solidFill>
              </a:rPr>
              <a:t>GdCrO</a:t>
            </a:r>
            <a:r>
              <a:rPr lang="en-IN" sz="2000" b="1" baseline="-25000" dirty="0">
                <a:solidFill>
                  <a:srgbClr val="FF0000"/>
                </a:solidFill>
              </a:rPr>
              <a:t>3</a:t>
            </a:r>
            <a:r>
              <a:rPr lang="en-IN" sz="2000" b="1" dirty="0">
                <a:solidFill>
                  <a:srgbClr val="FF0000"/>
                </a:solidFill>
              </a:rPr>
              <a:t> prepared by solid state synthesis is paramagnetic at room temperature </a:t>
            </a:r>
            <a:endParaRPr lang="en-IN" sz="2000" b="1" dirty="0">
              <a:solidFill>
                <a:srgbClr val="FF0000"/>
              </a:solidFill>
            </a:endParaRP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rgbClr val="FF0000"/>
                </a:solidFill>
              </a:rPr>
              <a:t>Spark plasma sintered GdCrO</a:t>
            </a:r>
            <a:r>
              <a:rPr lang="en-IN" sz="2000" b="1" baseline="-25000" dirty="0">
                <a:solidFill>
                  <a:srgbClr val="FF0000"/>
                </a:solidFill>
              </a:rPr>
              <a:t>3</a:t>
            </a:r>
            <a:r>
              <a:rPr lang="en-IN" sz="2000" b="1" dirty="0">
                <a:solidFill>
                  <a:srgbClr val="FF0000"/>
                </a:solidFill>
              </a:rPr>
              <a:t> is ferromagnetic </a:t>
            </a:r>
            <a:r>
              <a:rPr lang="en-IN" sz="2000" b="1" dirty="0" err="1">
                <a:solidFill>
                  <a:srgbClr val="FF0000"/>
                </a:solidFill>
              </a:rPr>
              <a:t>upto</a:t>
            </a:r>
            <a:r>
              <a:rPr lang="en-IN" sz="2000" b="1" dirty="0">
                <a:solidFill>
                  <a:srgbClr val="FF0000"/>
                </a:solidFill>
              </a:rPr>
              <a:t> 450K</a:t>
            </a:r>
            <a:endParaRPr lang="en-IN" sz="2000" b="1" dirty="0">
              <a:solidFill>
                <a:srgbClr val="FF0000"/>
              </a:solidFill>
            </a:endParaRP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rgbClr val="FF0000"/>
                </a:solidFill>
              </a:rPr>
              <a:t>Structural refinement of high quality XRD data used to explain this observation</a:t>
            </a:r>
            <a:endParaRPr lang="en-IN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240" y="4278228"/>
            <a:ext cx="634637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IN" sz="2000" b="1" dirty="0"/>
              <a:t>The previously known low temperature phase orthorhombic Pna2</a:t>
            </a:r>
            <a:r>
              <a:rPr lang="en-IN" sz="2000" b="1" baseline="-25000" dirty="0"/>
              <a:t>1</a:t>
            </a:r>
            <a:r>
              <a:rPr lang="en-IN" sz="2000" b="1" dirty="0"/>
              <a:t> was stabilized at room temperature by Spark plasma sintering method</a:t>
            </a:r>
            <a:endParaRPr lang="en-IN" sz="2000" b="1" dirty="0"/>
          </a:p>
          <a:p>
            <a:pPr marL="285750" indent="-285750" algn="just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IN" sz="2000" b="1" dirty="0"/>
              <a:t>High resolution, low noise XRD data helped in resolving the fine differences in the XRD pattern of the two phases. </a:t>
            </a:r>
            <a:endParaRPr lang="en-IN" sz="2000" b="1" dirty="0"/>
          </a:p>
          <a:p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544281" y="6306334"/>
            <a:ext cx="6346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0000FF"/>
                </a:solidFill>
              </a:rPr>
              <a:t>Ref.: </a:t>
            </a:r>
            <a:r>
              <a:rPr lang="en-IN" b="1" dirty="0" err="1">
                <a:solidFill>
                  <a:srgbClr val="0000FF"/>
                </a:solidFill>
              </a:rPr>
              <a:t>Suryakanta</a:t>
            </a:r>
            <a:r>
              <a:rPr lang="en-IN" b="1" dirty="0">
                <a:solidFill>
                  <a:srgbClr val="0000FF"/>
                </a:solidFill>
              </a:rPr>
              <a:t> Mishra et al. Phys. Rev B 104, L 180101 (2021)</a:t>
            </a:r>
            <a:endParaRPr lang="en-IN" b="1" dirty="0">
              <a:solidFill>
                <a:srgbClr val="0000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4712" y="559585"/>
            <a:ext cx="11632488" cy="1086431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4712" y="4325744"/>
            <a:ext cx="6537567" cy="1913592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3002" y="1724666"/>
            <a:ext cx="6537567" cy="2513822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74023" y="1724666"/>
            <a:ext cx="4904737" cy="5007822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4712" y="6308648"/>
            <a:ext cx="6537567" cy="423840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20815" y="6060158"/>
            <a:ext cx="4313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XRD patterns of the two samples,</a:t>
            </a:r>
            <a:endParaRPr lang="en-US" dirty="0"/>
          </a:p>
          <a:p>
            <a:pPr algn="ctr"/>
            <a:r>
              <a:rPr lang="en-US" dirty="0"/>
              <a:t>comparison of the peak profiles in the inset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"/>
          <a:srcRect l="54984" t="16361" r="12813" b="9971"/>
          <a:stretch>
            <a:fillRect/>
          </a:stretch>
        </p:blipFill>
        <p:spPr>
          <a:xfrm>
            <a:off x="6335392" y="2768474"/>
            <a:ext cx="2362201" cy="3039606"/>
          </a:xfrm>
          <a:prstGeom prst="rect">
            <a:avLst/>
          </a:prstGeom>
        </p:spPr>
      </p:pic>
      <p:sp>
        <p:nvSpPr>
          <p:cNvPr id="3" name="TextBox 4"/>
          <p:cNvSpPr txBox="1"/>
          <p:nvPr/>
        </p:nvSpPr>
        <p:spPr>
          <a:xfrm>
            <a:off x="3585838" y="113237"/>
            <a:ext cx="5373587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IN" altLang="en-US" sz="28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Some other user results …. </a:t>
            </a:r>
            <a:endParaRPr lang="en-IN" altLang="en-US" sz="28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3535" y="680085"/>
            <a:ext cx="5821045" cy="6088380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54050" y="692150"/>
            <a:ext cx="53219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Green Conversion of Hazardous Red Mud into X-ray Shielding Tiles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60045" y="3302635"/>
            <a:ext cx="3775686" cy="2871576"/>
            <a:chOff x="1806" y="5138"/>
            <a:chExt cx="6181" cy="48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6" y="5138"/>
              <a:ext cx="6181" cy="414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3" y="9237"/>
              <a:ext cx="5512" cy="795"/>
            </a:xfrm>
            <a:prstGeom prst="rect">
              <a:avLst/>
            </a:prstGeom>
          </p:spPr>
        </p:pic>
      </p:grpSp>
      <p:sp>
        <p:nvSpPr>
          <p:cNvPr id="7" name="Text Box 6"/>
          <p:cNvSpPr txBox="1"/>
          <p:nvPr/>
        </p:nvSpPr>
        <p:spPr>
          <a:xfrm>
            <a:off x="488950" y="6148070"/>
            <a:ext cx="56095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 b="1" dirty="0">
                <a:solidFill>
                  <a:srgbClr val="0000FF"/>
                </a:solidFill>
              </a:rPr>
              <a:t>Ref.: Varsha Agrawal et al. J Hazardous Material, Vol. 424, p 127507 (2022)</a:t>
            </a:r>
            <a:endParaRPr lang="en-IN" altLang="en-US" b="1" dirty="0">
              <a:solidFill>
                <a:srgbClr val="0000FF"/>
              </a:solidFill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86080" y="1385570"/>
            <a:ext cx="57118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C00CC"/>
                </a:solidFill>
              </a:rPr>
              <a:t>Red mud is a solid hazardous alumina industrial</a:t>
            </a:r>
            <a:r>
              <a:rPr lang="en-IN" altLang="en-US" b="1" dirty="0">
                <a:solidFill>
                  <a:srgbClr val="CC00CC"/>
                </a:solidFill>
              </a:rPr>
              <a:t> </a:t>
            </a:r>
            <a:r>
              <a:rPr lang="en-US" b="1" dirty="0">
                <a:solidFill>
                  <a:srgbClr val="CC00CC"/>
                </a:solidFill>
              </a:rPr>
              <a:t>waste,  rich in iron, titanium, aluminum,</a:t>
            </a:r>
            <a:r>
              <a:rPr lang="en-IN" altLang="en-US" b="1" dirty="0">
                <a:solidFill>
                  <a:srgbClr val="CC00CC"/>
                </a:solidFill>
              </a:rPr>
              <a:t> </a:t>
            </a:r>
            <a:r>
              <a:rPr lang="en-US" b="1" dirty="0">
                <a:solidFill>
                  <a:srgbClr val="CC00CC"/>
                </a:solidFill>
              </a:rPr>
              <a:t>silicon, calcium, etc.</a:t>
            </a:r>
            <a:endParaRPr lang="en-US" b="1" dirty="0">
              <a:solidFill>
                <a:srgbClr val="CC00CC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The red mud contains 30–60% of</a:t>
            </a:r>
            <a:r>
              <a:rPr lang="en-IN" altLang="en-US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hematite, </a:t>
            </a:r>
            <a:r>
              <a:rPr lang="en-IN" altLang="en-US" b="1" dirty="0">
                <a:solidFill>
                  <a:srgbClr val="C00000"/>
                </a:solidFill>
              </a:rPr>
              <a:t>thus</a:t>
            </a:r>
            <a:r>
              <a:rPr lang="en-US" b="1" dirty="0">
                <a:solidFill>
                  <a:srgbClr val="C00000"/>
                </a:solidFill>
              </a:rPr>
              <a:t> suitable for shielding high energy</a:t>
            </a:r>
            <a:r>
              <a:rPr lang="en-IN" altLang="en-US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X-</a:t>
            </a:r>
            <a:r>
              <a:rPr lang="en-IN" altLang="en-US" b="1" dirty="0">
                <a:solidFill>
                  <a:srgbClr val="C00000"/>
                </a:solidFill>
              </a:rPr>
              <a:t>rays</a:t>
            </a:r>
            <a:r>
              <a:rPr lang="en-US" b="1" dirty="0">
                <a:solidFill>
                  <a:srgbClr val="C00000"/>
                </a:solidFill>
              </a:rPr>
              <a:t> and gamma rays. </a:t>
            </a:r>
            <a:endParaRPr lang="en-US" b="1" dirty="0">
              <a:solidFill>
                <a:srgbClr val="C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altLang="en-US" b="1" dirty="0">
                <a:solidFill>
                  <a:srgbClr val="13742F"/>
                </a:solidFill>
              </a:rPr>
              <a:t>I</a:t>
            </a:r>
            <a:r>
              <a:rPr lang="en-US" b="1" dirty="0" err="1">
                <a:solidFill>
                  <a:srgbClr val="13742F"/>
                </a:solidFill>
              </a:rPr>
              <a:t>ron</a:t>
            </a:r>
            <a:r>
              <a:rPr lang="en-US" b="1" dirty="0">
                <a:solidFill>
                  <a:srgbClr val="13742F"/>
                </a:solidFill>
              </a:rPr>
              <a:t> rich red mud was</a:t>
            </a:r>
            <a:r>
              <a:rPr lang="en-IN" altLang="en-US" b="1" dirty="0">
                <a:solidFill>
                  <a:srgbClr val="13742F"/>
                </a:solidFill>
              </a:rPr>
              <a:t> </a:t>
            </a:r>
            <a:r>
              <a:rPr lang="en-US" b="1" dirty="0">
                <a:solidFill>
                  <a:srgbClr val="13742F"/>
                </a:solidFill>
              </a:rPr>
              <a:t>converted into diagnostic X-ray shielding tiles through</a:t>
            </a:r>
            <a:r>
              <a:rPr lang="en-IN" altLang="en-US" b="1" dirty="0">
                <a:solidFill>
                  <a:srgbClr val="13742F"/>
                </a:solidFill>
              </a:rPr>
              <a:t> </a:t>
            </a:r>
            <a:r>
              <a:rPr lang="en-US" b="1" dirty="0">
                <a:solidFill>
                  <a:srgbClr val="13742F"/>
                </a:solidFill>
              </a:rPr>
              <a:t>ceramic route</a:t>
            </a:r>
            <a:endParaRPr lang="en-US" b="1" dirty="0">
              <a:solidFill>
                <a:srgbClr val="13742F"/>
              </a:solidFill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4202430" y="3557905"/>
            <a:ext cx="16598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/>
              <a:t>Diffraction data of red mud indicating the several components present in the sample</a:t>
            </a:r>
            <a:endParaRPr lang="en-IN" altLang="en-US"/>
          </a:p>
        </p:txBody>
      </p:sp>
      <p:sp>
        <p:nvSpPr>
          <p:cNvPr id="15" name="Text Box 14"/>
          <p:cNvSpPr txBox="1"/>
          <p:nvPr/>
        </p:nvSpPr>
        <p:spPr>
          <a:xfrm>
            <a:off x="6476365" y="694690"/>
            <a:ext cx="5224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Interfacial structure of epitaxial lattice-matched </a:t>
            </a:r>
            <a:r>
              <a:rPr lang="en-US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TiN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/Al</a:t>
            </a:r>
            <a:r>
              <a:rPr lang="en-US" alt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0.72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en-US" alt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0.28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 superlattices</a:t>
            </a: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63335" y="692150"/>
            <a:ext cx="5440680" cy="6076950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6826250" y="6160770"/>
            <a:ext cx="4806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 b="1" dirty="0">
                <a:solidFill>
                  <a:srgbClr val="0000FF"/>
                </a:solidFill>
              </a:rPr>
              <a:t>Ref.: </a:t>
            </a:r>
            <a:r>
              <a:rPr lang="en-IN" altLang="en-US" b="1" dirty="0" err="1">
                <a:solidFill>
                  <a:srgbClr val="0000FF"/>
                </a:solidFill>
              </a:rPr>
              <a:t>Bidesh</a:t>
            </a:r>
            <a:r>
              <a:rPr lang="en-IN" altLang="en-US" b="1" dirty="0">
                <a:solidFill>
                  <a:srgbClr val="0000FF"/>
                </a:solidFill>
              </a:rPr>
              <a:t> Biswas et al. J. Vac. Sci. Technol. A Vol. 38, p 053201 (2020)</a:t>
            </a:r>
            <a:endParaRPr lang="en-IN" altLang="en-US" b="1" dirty="0">
              <a:solidFill>
                <a:srgbClr val="0000FF"/>
              </a:solidFill>
            </a:endParaRPr>
          </a:p>
        </p:txBody>
      </p:sp>
      <p:sp>
        <p:nvSpPr>
          <p:cNvPr id="6" name="Text Box 1"/>
          <p:cNvSpPr txBox="1"/>
          <p:nvPr/>
        </p:nvSpPr>
        <p:spPr>
          <a:xfrm>
            <a:off x="6456680" y="1372870"/>
            <a:ext cx="50812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C00CC"/>
                </a:solidFill>
              </a:rPr>
              <a:t>Metal-semiconductor </a:t>
            </a:r>
            <a:r>
              <a:rPr lang="en-US" b="1" dirty="0" err="1">
                <a:solidFill>
                  <a:srgbClr val="CC00CC"/>
                </a:solidFill>
              </a:rPr>
              <a:t>TiN</a:t>
            </a:r>
            <a:r>
              <a:rPr lang="en-US" b="1" dirty="0">
                <a:solidFill>
                  <a:srgbClr val="CC00CC"/>
                </a:solidFill>
              </a:rPr>
              <a:t>/(</a:t>
            </a:r>
            <a:r>
              <a:rPr lang="en-US" b="1" dirty="0" err="1">
                <a:solidFill>
                  <a:srgbClr val="CC00CC"/>
                </a:solidFill>
              </a:rPr>
              <a:t>Al,Sc</a:t>
            </a:r>
            <a:r>
              <a:rPr lang="en-US" b="1" dirty="0">
                <a:solidFill>
                  <a:srgbClr val="CC00CC"/>
                </a:solidFill>
              </a:rPr>
              <a:t>)N superlattices have attracted significant interest in recent years for thermoelectric applications</a:t>
            </a:r>
            <a:endParaRPr lang="en-US" b="1" dirty="0">
              <a:solidFill>
                <a:srgbClr val="CC00CC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Interface plays a key role in determining its properties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03638" y="2584450"/>
            <a:ext cx="28968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/>
              <a:t>TiN</a:t>
            </a:r>
            <a:r>
              <a:rPr lang="en-US" dirty="0"/>
              <a:t>/(</a:t>
            </a:r>
            <a:r>
              <a:rPr lang="en-US" dirty="0" err="1"/>
              <a:t>Al,Sc</a:t>
            </a:r>
            <a:r>
              <a:rPr lang="en-US" dirty="0"/>
              <a:t>)N interfaces are abrupt, with an asymmetric interface roughness ranging from two-to-three unit cells.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Secondary structure or phase formation at the interfaces.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Understanding transport properties of metal-semiconductor structures for devices 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 flipH="1">
            <a:off x="6272261" y="5633016"/>
            <a:ext cx="27485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/>
              <a:t>Experimental and simulated scattering profile</a:t>
            </a:r>
            <a:endParaRPr lang="en-US" sz="1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9701" y="901503"/>
            <a:ext cx="3846033" cy="544266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-16296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Study of interface reaction in a B</a:t>
            </a:r>
            <a:r>
              <a:rPr lang="en-US" sz="2600" b="1" baseline="-25000" dirty="0">
                <a:solidFill>
                  <a:srgbClr val="0000FF"/>
                </a:solidFill>
                <a:latin typeface="Bookman Old Style" panose="02050604050505020204" pitchFamily="18" charset="0"/>
              </a:rPr>
              <a:t>4</a:t>
            </a:r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C/Cr mirror at</a:t>
            </a:r>
            <a:b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</a:rPr>
            </a:br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elevated temperature using soft X-ray reflectivity</a:t>
            </a:r>
            <a:endParaRPr lang="en-IN" sz="2600" dirty="0"/>
          </a:p>
        </p:txBody>
      </p:sp>
      <p:sp>
        <p:nvSpPr>
          <p:cNvPr id="2" name="TextBox 1"/>
          <p:cNvSpPr txBox="1"/>
          <p:nvPr/>
        </p:nvSpPr>
        <p:spPr>
          <a:xfrm>
            <a:off x="272144" y="927043"/>
            <a:ext cx="7937136" cy="1300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N" sz="1900" b="1" dirty="0">
                <a:solidFill>
                  <a:srgbClr val="FF0000"/>
                </a:solidFill>
              </a:rPr>
              <a:t>Boron carbide coated x-ray mirrors are used in high brilliance synchrotron </a:t>
            </a:r>
            <a:r>
              <a:rPr lang="en-IN" sz="1900" b="1" dirty="0" err="1">
                <a:solidFill>
                  <a:srgbClr val="FF0000"/>
                </a:solidFill>
              </a:rPr>
              <a:t>beamlines</a:t>
            </a:r>
            <a:r>
              <a:rPr lang="en-IN" sz="1900" b="1" dirty="0">
                <a:solidFill>
                  <a:srgbClr val="FF0000"/>
                </a:solidFill>
              </a:rPr>
              <a:t>. </a:t>
            </a:r>
            <a:endParaRPr lang="en-IN" sz="1900" b="1" dirty="0">
              <a:solidFill>
                <a:srgbClr val="FF0000"/>
              </a:solidFill>
            </a:endParaRPr>
          </a:p>
          <a:p>
            <a:pPr marL="342900" indent="-34290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N" sz="1900" b="1" i="1" dirty="0">
                <a:solidFill>
                  <a:srgbClr val="FF0000"/>
                </a:solidFill>
              </a:rPr>
              <a:t>In-situ</a:t>
            </a:r>
            <a:r>
              <a:rPr lang="en-IN" sz="1900" b="1" dirty="0">
                <a:solidFill>
                  <a:srgbClr val="FF0000"/>
                </a:solidFill>
              </a:rPr>
              <a:t> annealing of B</a:t>
            </a:r>
            <a:r>
              <a:rPr lang="en-IN" sz="1900" b="1" baseline="-25000" dirty="0">
                <a:solidFill>
                  <a:srgbClr val="FF0000"/>
                </a:solidFill>
              </a:rPr>
              <a:t>4</a:t>
            </a:r>
            <a:r>
              <a:rPr lang="en-IN" sz="1900" b="1" dirty="0">
                <a:solidFill>
                  <a:srgbClr val="FF0000"/>
                </a:solidFill>
              </a:rPr>
              <a:t>C/Cr sample and soft x-ray characterizations are performed at Indus-1 reflectivity beamline.</a:t>
            </a:r>
            <a:endParaRPr lang="en-IN" sz="19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2144" y="4639006"/>
            <a:ext cx="79371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2000" b="1" dirty="0"/>
              <a:t>At elevated temperature, reaction takes place at Cr/SiO</a:t>
            </a:r>
            <a:r>
              <a:rPr lang="en-IN" sz="2000" b="1" baseline="-25000" dirty="0"/>
              <a:t>2</a:t>
            </a:r>
            <a:r>
              <a:rPr lang="en-IN" sz="2000" b="1" dirty="0"/>
              <a:t> interface</a:t>
            </a:r>
            <a:endParaRPr lang="en-IN" sz="2000" b="1" dirty="0"/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2000" b="1" dirty="0"/>
              <a:t>Soft x-ray reflectivity and SIMS analyses reveal that Cr diffuses towards Si substrate after 500</a:t>
            </a:r>
            <a:r>
              <a:rPr lang="en-IN" sz="2000" b="1" baseline="30000" dirty="0"/>
              <a:t>o</a:t>
            </a:r>
            <a:r>
              <a:rPr lang="en-IN" sz="2000" b="1" dirty="0"/>
              <a:t>C temperature.</a:t>
            </a:r>
            <a:endParaRPr lang="en-IN" sz="2000" b="1" dirty="0"/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In this study the principal boron carbide layer was found intact </a:t>
            </a:r>
            <a:r>
              <a:rPr lang="en-US" sz="2000" b="1" dirty="0" err="1"/>
              <a:t>upto</a:t>
            </a:r>
            <a:r>
              <a:rPr lang="en-US" sz="2000" b="1" dirty="0"/>
              <a:t> 550</a:t>
            </a:r>
            <a:r>
              <a:rPr lang="en-US" sz="2000" b="1" baseline="30000" dirty="0"/>
              <a:t>o</a:t>
            </a:r>
            <a:r>
              <a:rPr lang="en-US" sz="2000" b="1" dirty="0"/>
              <a:t>C temperature </a:t>
            </a:r>
            <a:r>
              <a:rPr lang="en-IN" sz="2000" b="1" dirty="0"/>
              <a:t> </a:t>
            </a:r>
            <a:endParaRPr lang="en-IN" b="1" dirty="0"/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1578292" y="6467001"/>
            <a:ext cx="956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0000FF"/>
                </a:solidFill>
              </a:rPr>
              <a:t>Ref.: M.H. Modi  et al. </a:t>
            </a:r>
            <a:r>
              <a:rPr lang="sv-SE" b="1" dirty="0">
                <a:solidFill>
                  <a:srgbClr val="0000FF"/>
                </a:solidFill>
              </a:rPr>
              <a:t>J. Synchrotron Rad. (2022). 29</a:t>
            </a:r>
            <a:r>
              <a:rPr lang="fr-FR" b="1" dirty="0">
                <a:solidFill>
                  <a:srgbClr val="0000FF"/>
                </a:solidFill>
              </a:rPr>
              <a:t>; /doi.org/10.1107/S1600577522004738</a:t>
            </a:r>
            <a:endParaRPr lang="en-IN" b="1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741" y="2286709"/>
            <a:ext cx="2640190" cy="20254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01" y="2286709"/>
            <a:ext cx="2611734" cy="19155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7136" y="4112517"/>
            <a:ext cx="3662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Schematic of the structure</a:t>
            </a: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4451900" y="4178290"/>
            <a:ext cx="3662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Reflectivity with sample temperature</a:t>
            </a:r>
            <a:endParaRPr lang="en-IN" dirty="0"/>
          </a:p>
        </p:txBody>
      </p:sp>
      <p:sp>
        <p:nvSpPr>
          <p:cNvPr id="8" name="Rectangle 7"/>
          <p:cNvSpPr/>
          <p:nvPr/>
        </p:nvSpPr>
        <p:spPr>
          <a:xfrm>
            <a:off x="253002" y="935394"/>
            <a:ext cx="8034350" cy="1259931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1398" y="2252453"/>
            <a:ext cx="8034350" cy="2295169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9794" y="4628295"/>
            <a:ext cx="8034350" cy="1795816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410936" y="932189"/>
            <a:ext cx="3668769" cy="5491921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9793" y="6516830"/>
            <a:ext cx="11829911" cy="319504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172704" y="146404"/>
            <a:ext cx="12051697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8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Development of adaptable refractive correctors for X-ray optics</a:t>
            </a:r>
            <a:endParaRPr lang="en-US" altLang="en-US" sz="28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 cstate="print"/>
          <a:srcRect l="9038" r="10862"/>
          <a:stretch>
            <a:fillRect/>
          </a:stretch>
        </p:blipFill>
        <p:spPr bwMode="auto">
          <a:xfrm>
            <a:off x="5945506" y="815510"/>
            <a:ext cx="5413613" cy="405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59222" y="888954"/>
            <a:ext cx="488034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rgbClr val="C00000"/>
                </a:solidFill>
              </a:rPr>
              <a:t>Advances in x-ray sources put greater demands on x-ray optics. </a:t>
            </a:r>
            <a:endParaRPr lang="en-IN" sz="2000" b="1" dirty="0">
              <a:solidFill>
                <a:srgbClr val="C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IN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rgbClr val="CC00CC"/>
                </a:solidFill>
              </a:rPr>
              <a:t>Fabrication errors in optical elements lead to deformation of the radiation wavefront, which prevents diffraction-limited imaging of the source. </a:t>
            </a:r>
            <a:endParaRPr lang="en-IN" sz="2000" b="1" dirty="0">
              <a:solidFill>
                <a:srgbClr val="CC00CC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IN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b="1" dirty="0"/>
              <a:t>Adaptable x-ray phase compensator using refracting elements has been fabricated at the X-ray lithography beamline BL-07 at Indus-2 and tested/used at Diamond light source UK. </a:t>
            </a:r>
            <a:endParaRPr lang="en-IN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66758" y="5178411"/>
            <a:ext cx="6741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rgbClr val="0000FF"/>
                </a:solidFill>
              </a:rPr>
              <a:t>Ref: </a:t>
            </a:r>
            <a:endParaRPr lang="en-IN" sz="2000" b="1" dirty="0">
              <a:solidFill>
                <a:srgbClr val="0000FF"/>
              </a:solidFill>
            </a:endParaRPr>
          </a:p>
          <a:p>
            <a:r>
              <a:rPr lang="en-IN" sz="2000" b="1" dirty="0">
                <a:solidFill>
                  <a:srgbClr val="0000FF"/>
                </a:solidFill>
              </a:rPr>
              <a:t>David </a:t>
            </a:r>
            <a:r>
              <a:rPr lang="en-IN" sz="2000" b="1" dirty="0" err="1">
                <a:solidFill>
                  <a:srgbClr val="0000FF"/>
                </a:solidFill>
              </a:rPr>
              <a:t>Laundy</a:t>
            </a:r>
            <a:r>
              <a:rPr lang="en-IN" sz="2000" b="1" dirty="0">
                <a:solidFill>
                  <a:srgbClr val="0000FF"/>
                </a:solidFill>
              </a:rPr>
              <a:t> et al. Optica , Vol. 6, p 1484 (2019)</a:t>
            </a:r>
            <a:endParaRPr lang="en-IN" sz="2000" b="1" dirty="0">
              <a:solidFill>
                <a:srgbClr val="0000FF"/>
              </a:solidFill>
            </a:endParaRPr>
          </a:p>
          <a:p>
            <a:r>
              <a:rPr lang="en-IN" sz="2000" b="1" dirty="0">
                <a:solidFill>
                  <a:srgbClr val="0000FF"/>
                </a:solidFill>
              </a:rPr>
              <a:t>T. E.J. Moxham et al. </a:t>
            </a:r>
            <a:r>
              <a:rPr lang="en-US" sz="2000" b="1" dirty="0">
                <a:solidFill>
                  <a:srgbClr val="0000FF"/>
                </a:solidFill>
              </a:rPr>
              <a:t>Optics Express, Vol. 30, p 19185 (2022)</a:t>
            </a:r>
            <a:endParaRPr lang="en-IN" sz="2000" b="1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45506" y="830025"/>
            <a:ext cx="5586094" cy="4235009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6016" y="818163"/>
            <a:ext cx="5157007" cy="4235009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6016" y="5190273"/>
            <a:ext cx="10937775" cy="962523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6592" y="2474893"/>
            <a:ext cx="9709078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Brief review of materials research at APSUD, RRCAT </a:t>
            </a:r>
            <a:endParaRPr lang="en-US" sz="28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(Intermetallic alloys, large bandgap oxides)</a:t>
            </a:r>
            <a:endParaRPr lang="en-US" sz="28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135572" y="36586"/>
            <a:ext cx="11920855" cy="55112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Ni:Ga</a:t>
            </a:r>
            <a:r>
              <a:rPr lang="en-US" sz="2600" b="1" baseline="-25000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0.9</a:t>
            </a:r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Cr</a:t>
            </a:r>
            <a:r>
              <a:rPr lang="en-US" sz="2600" b="1" baseline="-25000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1.1</a:t>
            </a:r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O</a:t>
            </a:r>
            <a:r>
              <a:rPr lang="en-US" sz="2600" b="1" baseline="-25000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3</a:t>
            </a:r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: A new p-type large bandgap semiconductor </a:t>
            </a:r>
            <a:endParaRPr lang="en-US" sz="2600" b="1" dirty="0">
              <a:solidFill>
                <a:srgbClr val="0000FF"/>
              </a:solidFill>
              <a:latin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315" y="565150"/>
            <a:ext cx="5198745" cy="2722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3675" indent="-193675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C00000"/>
                </a:solidFill>
              </a:rPr>
              <a:t>Cr</a:t>
            </a:r>
            <a:r>
              <a:rPr lang="en-US" sz="1900" b="1" baseline="-25000" dirty="0">
                <a:solidFill>
                  <a:srgbClr val="C00000"/>
                </a:solidFill>
              </a:rPr>
              <a:t>2</a:t>
            </a:r>
            <a:r>
              <a:rPr lang="en-US" sz="1900" b="1" dirty="0">
                <a:solidFill>
                  <a:srgbClr val="C00000"/>
                </a:solidFill>
              </a:rPr>
              <a:t>O</a:t>
            </a:r>
            <a:r>
              <a:rPr lang="en-US" sz="1900" b="1" baseline="-25000" dirty="0">
                <a:solidFill>
                  <a:srgbClr val="C00000"/>
                </a:solidFill>
              </a:rPr>
              <a:t>3</a:t>
            </a:r>
            <a:r>
              <a:rPr lang="en-US" sz="1900" b="1" dirty="0">
                <a:solidFill>
                  <a:srgbClr val="C00000"/>
                </a:solidFill>
              </a:rPr>
              <a:t> although is a p-type conductor, has poor conductivity</a:t>
            </a:r>
            <a:endParaRPr lang="en-US" sz="1900" b="1" dirty="0">
              <a:solidFill>
                <a:srgbClr val="C00000"/>
              </a:solidFill>
            </a:endParaRPr>
          </a:p>
          <a:p>
            <a:pPr marL="193675" indent="-193675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C00000"/>
                </a:solidFill>
              </a:rPr>
              <a:t>Our approach: Substitute Ga with unfilled p-levels, </a:t>
            </a:r>
            <a:r>
              <a:rPr lang="en-IN" altLang="en-US" sz="1900" b="1" dirty="0">
                <a:solidFill>
                  <a:srgbClr val="C00000"/>
                </a:solidFill>
              </a:rPr>
              <a:t>that increase</a:t>
            </a:r>
            <a:r>
              <a:rPr lang="en-US" sz="1900" b="1" dirty="0">
                <a:solidFill>
                  <a:srgbClr val="C00000"/>
                </a:solidFill>
              </a:rPr>
              <a:t> the O 2p and Cr 3d level</a:t>
            </a:r>
            <a:r>
              <a:rPr lang="en-IN" altLang="en-US" sz="1900" b="1" dirty="0">
                <a:solidFill>
                  <a:srgbClr val="C00000"/>
                </a:solidFill>
              </a:rPr>
              <a:t> hybridization</a:t>
            </a:r>
            <a:endParaRPr lang="en-US" sz="1900" b="1" dirty="0">
              <a:solidFill>
                <a:srgbClr val="C00000"/>
              </a:solidFill>
            </a:endParaRPr>
          </a:p>
          <a:p>
            <a:pPr marL="193675" indent="-193675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C00000"/>
                </a:solidFill>
              </a:rPr>
              <a:t>Can be grown epitaxially on available substrates like Sapphire</a:t>
            </a:r>
            <a:endParaRPr lang="en-US" sz="1900" b="1" dirty="0">
              <a:solidFill>
                <a:srgbClr val="C00000"/>
              </a:solidFill>
            </a:endParaRPr>
          </a:p>
          <a:p>
            <a:pPr marL="193675" indent="-193675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C00000"/>
                </a:solidFill>
              </a:rPr>
              <a:t>Ni substitution further increases p-type conductivity</a:t>
            </a:r>
            <a:endParaRPr lang="en-US" sz="19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96075" y="3479165"/>
            <a:ext cx="5147310" cy="287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065" indent="-139065" algn="just">
              <a:buFont typeface="Arial" panose="020B0604020202020204" pitchFamily="34" charset="0"/>
              <a:buChar char="•"/>
            </a:pPr>
            <a:r>
              <a:rPr lang="en-US" b="1" dirty="0"/>
              <a:t>Single  phase polycrystalline α-(Ni</a:t>
            </a:r>
            <a:r>
              <a:rPr lang="en-US" b="1" baseline="-25000" dirty="0"/>
              <a:t>x</a:t>
            </a:r>
            <a:r>
              <a:rPr lang="en-US" b="1" dirty="0"/>
              <a:t>Ga</a:t>
            </a:r>
            <a:r>
              <a:rPr lang="en-US" b="1" baseline="-25000" dirty="0"/>
              <a:t>0.9–x</a:t>
            </a:r>
            <a:r>
              <a:rPr lang="en-US" b="1" dirty="0"/>
              <a:t>)Cr</a:t>
            </a:r>
            <a:r>
              <a:rPr lang="en-US" b="1" baseline="-25000" dirty="0"/>
              <a:t>1.1</a:t>
            </a:r>
            <a:r>
              <a:rPr lang="en-US" b="1" dirty="0"/>
              <a:t>O</a:t>
            </a:r>
            <a:r>
              <a:rPr lang="en-US" b="1" baseline="-25000" dirty="0"/>
              <a:t>3</a:t>
            </a:r>
            <a:r>
              <a:rPr lang="en-US" b="1" dirty="0"/>
              <a:t> (0 ≤ x ≤ 0.02) synthesized by solid-state reaction method.</a:t>
            </a:r>
            <a:endParaRPr lang="en-US" b="1" dirty="0"/>
          </a:p>
          <a:p>
            <a:pPr marL="139065" indent="-139065" algn="just">
              <a:buFont typeface="Arial" panose="020B0604020202020204" pitchFamily="34" charset="0"/>
              <a:buChar char="•"/>
            </a:pPr>
            <a:r>
              <a:rPr lang="en-US" b="1" dirty="0"/>
              <a:t>Ni doping improves delocalization of charge carriers, which results in reduction of resistance by around 10</a:t>
            </a:r>
            <a:r>
              <a:rPr lang="en-US" b="1" baseline="30000" dirty="0"/>
              <a:t>4</a:t>
            </a:r>
            <a:r>
              <a:rPr lang="en-US" b="1" dirty="0"/>
              <a:t> times </a:t>
            </a:r>
            <a:r>
              <a:rPr lang="en-US" b="1" dirty="0" err="1"/>
              <a:t>wrt</a:t>
            </a:r>
            <a:r>
              <a:rPr lang="en-IN" altLang="en-US" b="1" dirty="0" err="1"/>
              <a:t>.</a:t>
            </a:r>
            <a:r>
              <a:rPr lang="en-US" b="1" dirty="0"/>
              <a:t> undoped material</a:t>
            </a:r>
            <a:endParaRPr lang="en-US" b="1" dirty="0"/>
          </a:p>
          <a:p>
            <a:pPr marL="139065" indent="-139065" algn="just">
              <a:buFont typeface="Arial" panose="020B0604020202020204" pitchFamily="34" charset="0"/>
              <a:buChar char="•"/>
            </a:pPr>
            <a:r>
              <a:rPr lang="en-US" b="1" dirty="0"/>
              <a:t>p-type α-(Ni</a:t>
            </a:r>
            <a:r>
              <a:rPr lang="en-US" b="1" baseline="-25000" dirty="0"/>
              <a:t>0.01</a:t>
            </a:r>
            <a:r>
              <a:rPr lang="en-US" b="1" dirty="0"/>
              <a:t>Ga</a:t>
            </a:r>
            <a:r>
              <a:rPr lang="en-US" b="1" baseline="-25000" dirty="0"/>
              <a:t>0.89</a:t>
            </a:r>
            <a:r>
              <a:rPr lang="en-US" b="1" dirty="0"/>
              <a:t>)Cr</a:t>
            </a:r>
            <a:r>
              <a:rPr lang="en-US" b="1" baseline="-25000" dirty="0"/>
              <a:t>1.1</a:t>
            </a:r>
            <a:r>
              <a:rPr lang="en-US" b="1" dirty="0"/>
              <a:t>O</a:t>
            </a:r>
            <a:r>
              <a:rPr lang="en-US" b="1" baseline="-25000" dirty="0"/>
              <a:t>3</a:t>
            </a:r>
            <a:r>
              <a:rPr lang="en-US" b="1" dirty="0"/>
              <a:t>, with band gap of ~3.95 eV and work function of ~5.2±0.2 eV, </a:t>
            </a:r>
            <a:r>
              <a:rPr lang="en-IN" altLang="en-US" b="1" dirty="0"/>
              <a:t>i</a:t>
            </a:r>
            <a:r>
              <a:rPr lang="en-US" b="1" dirty="0"/>
              <a:t>s suitable </a:t>
            </a:r>
            <a:r>
              <a:rPr lang="en-IN" altLang="en-US" b="1" dirty="0"/>
              <a:t>as a hole transport layer </a:t>
            </a:r>
            <a:r>
              <a:rPr lang="en-IN" b="1" dirty="0"/>
              <a:t>in</a:t>
            </a:r>
            <a:r>
              <a:rPr lang="en-US" b="1" dirty="0"/>
              <a:t> photovoltaic devices.</a:t>
            </a:r>
            <a:r>
              <a:rPr lang="en-US" sz="1900" b="1" dirty="0"/>
              <a:t> </a:t>
            </a:r>
            <a:endParaRPr lang="en-US" sz="1900" b="1" dirty="0"/>
          </a:p>
        </p:txBody>
      </p:sp>
      <p:sp>
        <p:nvSpPr>
          <p:cNvPr id="5" name="Rectangle 4"/>
          <p:cNvSpPr/>
          <p:nvPr/>
        </p:nvSpPr>
        <p:spPr>
          <a:xfrm>
            <a:off x="260350" y="6434455"/>
            <a:ext cx="12056745" cy="360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50" b="1" dirty="0">
                <a:solidFill>
                  <a:srgbClr val="0000FF"/>
                </a:solidFill>
                <a:cs typeface="Times New Roman" panose="02020603050405020304" pitchFamily="18" charset="0"/>
              </a:rPr>
              <a:t>Ref.: R</a:t>
            </a:r>
            <a:r>
              <a:rPr lang="en-IN" altLang="en-US" sz="1750" b="1" dirty="0">
                <a:solidFill>
                  <a:srgbClr val="0000FF"/>
                </a:solidFill>
                <a:cs typeface="Times New Roman" panose="02020603050405020304" pitchFamily="18" charset="0"/>
              </a:rPr>
              <a:t>.</a:t>
            </a:r>
            <a:r>
              <a:rPr lang="en-US" sz="1750" b="1" dirty="0">
                <a:solidFill>
                  <a:srgbClr val="0000FF"/>
                </a:solidFill>
                <a:cs typeface="Times New Roman" panose="02020603050405020304" pitchFamily="18" charset="0"/>
              </a:rPr>
              <a:t>Jangir et al. ACS Appl. Energy Mater. Vol. 5, p 8629 (2022)</a:t>
            </a:r>
            <a:r>
              <a:rPr lang="en-IN" altLang="en-US" sz="1750" b="1" dirty="0">
                <a:solidFill>
                  <a:srgbClr val="0000FF"/>
                </a:solidFill>
                <a:cs typeface="Times New Roman" panose="02020603050405020304" pitchFamily="18" charset="0"/>
              </a:rPr>
              <a:t>; </a:t>
            </a:r>
            <a:r>
              <a:rPr lang="en-US" sz="1750" b="1" dirty="0">
                <a:solidFill>
                  <a:srgbClr val="0000FF"/>
                </a:solidFill>
                <a:cs typeface="Times New Roman" panose="02020603050405020304" pitchFamily="18" charset="0"/>
              </a:rPr>
              <a:t> R</a:t>
            </a:r>
            <a:r>
              <a:rPr lang="en-IN" altLang="en-US" sz="1750" b="1" dirty="0">
                <a:solidFill>
                  <a:srgbClr val="0000FF"/>
                </a:solidFill>
                <a:cs typeface="Times New Roman" panose="02020603050405020304" pitchFamily="18" charset="0"/>
              </a:rPr>
              <a:t>.</a:t>
            </a:r>
            <a:r>
              <a:rPr lang="en-US" sz="1750" b="1" dirty="0">
                <a:solidFill>
                  <a:srgbClr val="0000FF"/>
                </a:solidFill>
                <a:cs typeface="Times New Roman" panose="02020603050405020304" pitchFamily="18" charset="0"/>
              </a:rPr>
              <a:t> Jangir et al. J. of Alloys and Comp. Vol. 766, p 876 (2018)</a:t>
            </a:r>
            <a:endParaRPr lang="en-US" sz="175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Picture 5" descr="G:\manuscripts\Ni-doped GaCrO3\Manuscript\Final manuscript\Applied Energy Material\Revison\Graphic for manuscript.tif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275330" y="3456305"/>
            <a:ext cx="3407410" cy="2607310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932815" y="4726940"/>
            <a:ext cx="228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5" y="3604895"/>
            <a:ext cx="3395980" cy="2364740"/>
          </a:xfrm>
          <a:prstGeom prst="rect">
            <a:avLst/>
          </a:prstGeom>
        </p:spPr>
      </p:pic>
      <p:sp>
        <p:nvSpPr>
          <p:cNvPr id="11" name="Rectangles 10"/>
          <p:cNvSpPr/>
          <p:nvPr/>
        </p:nvSpPr>
        <p:spPr>
          <a:xfrm>
            <a:off x="125730" y="565150"/>
            <a:ext cx="5134610" cy="280289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ectangles 8"/>
          <p:cNvSpPr/>
          <p:nvPr/>
        </p:nvSpPr>
        <p:spPr>
          <a:xfrm>
            <a:off x="135255" y="6384925"/>
            <a:ext cx="11865610" cy="422275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s 20"/>
          <p:cNvSpPr/>
          <p:nvPr/>
        </p:nvSpPr>
        <p:spPr>
          <a:xfrm>
            <a:off x="6637020" y="3500120"/>
            <a:ext cx="5363845" cy="2794635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5379720" y="566420"/>
            <a:ext cx="6620510" cy="2800350"/>
            <a:chOff x="8472" y="892"/>
            <a:chExt cx="10426" cy="4410"/>
          </a:xfrm>
        </p:grpSpPr>
        <p:grpSp>
          <p:nvGrpSpPr>
            <p:cNvPr id="14" name="Group 13"/>
            <p:cNvGrpSpPr/>
            <p:nvPr/>
          </p:nvGrpSpPr>
          <p:grpSpPr>
            <a:xfrm>
              <a:off x="8621" y="912"/>
              <a:ext cx="10131" cy="4324"/>
              <a:chOff x="9176" y="935"/>
              <a:chExt cx="9466" cy="3826"/>
            </a:xfrm>
          </p:grpSpPr>
          <p:pic>
            <p:nvPicPr>
              <p:cNvPr id="13" name="Picture 12" descr="G:\manuscripts\Ni-doped GaCrO3\Experimental results\Dielectric measurements-GCO-Ni\Comparison\Fig modified\PES-VB-C and E.tif"/>
              <p:cNvPicPr>
                <a:picLocks noChangeAspect="1"/>
              </p:cNvPicPr>
              <p:nvPr/>
            </p:nvPicPr>
            <p:blipFill>
              <a:blip r:embed="rId3" cstate="print"/>
              <a:srcRect l="13572" t="10857" r="12896" b="6729"/>
              <a:stretch>
                <a:fillRect/>
              </a:stretch>
            </p:blipFill>
            <p:spPr bwMode="auto">
              <a:xfrm>
                <a:off x="9176" y="979"/>
                <a:ext cx="4652" cy="37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" name="Group 6"/>
              <p:cNvGrpSpPr/>
              <p:nvPr/>
            </p:nvGrpSpPr>
            <p:grpSpPr>
              <a:xfrm>
                <a:off x="14144" y="935"/>
                <a:ext cx="4499" cy="3817"/>
                <a:chOff x="869" y="7324"/>
                <a:chExt cx="4267" cy="3480"/>
              </a:xfrm>
            </p:grpSpPr>
            <p:pic>
              <p:nvPicPr>
                <p:cNvPr id="17" name="Picture 16" descr="G:\manuscripts\Ni-doped GaCrO3\Experimental results\Dielectric measurements-GCO-Ni\Comparison\Fig modified\Compare-Sample C and E.tif"/>
                <p:cNvPicPr>
                  <a:picLocks noChangeAspect="1"/>
                </p:cNvPicPr>
                <p:nvPr/>
              </p:nvPicPr>
              <p:blipFill>
                <a:blip r:embed="rId4" cstate="print"/>
                <a:srcRect l="9164" t="10763" r="13171" b="5254"/>
                <a:stretch>
                  <a:fillRect/>
                </a:stretch>
              </p:blipFill>
              <p:spPr bwMode="auto">
                <a:xfrm>
                  <a:off x="869" y="7324"/>
                  <a:ext cx="4267" cy="3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8" name="TextBox 17"/>
                <p:cNvSpPr txBox="1"/>
                <p:nvPr/>
              </p:nvSpPr>
              <p:spPr>
                <a:xfrm>
                  <a:off x="3012" y="7804"/>
                  <a:ext cx="2036" cy="3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p>
                  <a:r>
                    <a:rPr lang="en-US" sz="105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 doped GaCrO</a:t>
                  </a:r>
                  <a:r>
                    <a:rPr lang="en-US" sz="1050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endParaRPr lang="en-US" sz="105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3029" y="7444"/>
                  <a:ext cx="1920" cy="35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p>
                  <a:r>
                    <a:rPr lang="en-US" sz="12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 doped Cr</a:t>
                  </a:r>
                  <a:r>
                    <a:rPr lang="en-US" sz="1200" b="1" baseline="-250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sz="12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r>
                    <a:rPr lang="en-US" sz="1200" b="1" baseline="-250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endParaRPr lang="en-US" sz="1200" b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0" name="Rectangles 9"/>
              <p:cNvSpPr/>
              <p:nvPr/>
            </p:nvSpPr>
            <p:spPr>
              <a:xfrm>
                <a:off x="9599" y="1130"/>
                <a:ext cx="399" cy="3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  <p:sp>
            <p:nvSpPr>
              <p:cNvPr id="12" name="Rectangles 11"/>
              <p:cNvSpPr/>
              <p:nvPr/>
            </p:nvSpPr>
            <p:spPr>
              <a:xfrm>
                <a:off x="14721" y="1077"/>
                <a:ext cx="399" cy="3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15" name="Rectangles 14"/>
            <p:cNvSpPr/>
            <p:nvPr/>
          </p:nvSpPr>
          <p:spPr>
            <a:xfrm>
              <a:off x="8472" y="892"/>
              <a:ext cx="10426" cy="4411"/>
            </a:xfrm>
            <a:prstGeom prst="rect">
              <a:avLst/>
            </a:prstGeom>
            <a:noFill/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16" name="Text Box 15"/>
            <p:cNvSpPr txBox="1"/>
            <p:nvPr/>
          </p:nvSpPr>
          <p:spPr>
            <a:xfrm>
              <a:off x="10929" y="3724"/>
              <a:ext cx="276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IN" altLang="en-US" b="1"/>
                <a:t>Photoelectron spectra</a:t>
              </a:r>
              <a:endParaRPr lang="en-IN" altLang="en-US" b="1"/>
            </a:p>
          </p:txBody>
        </p:sp>
        <p:sp>
          <p:nvSpPr>
            <p:cNvPr id="22" name="Text Box 21"/>
            <p:cNvSpPr txBox="1"/>
            <p:nvPr/>
          </p:nvSpPr>
          <p:spPr>
            <a:xfrm>
              <a:off x="9343" y="2905"/>
              <a:ext cx="1139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en-IN" altLang="en-US"/>
                <a:t>Cr 3d </a:t>
              </a:r>
              <a:endParaRPr lang="en-IN" altLang="en-US"/>
            </a:p>
          </p:txBody>
        </p:sp>
        <p:sp>
          <p:nvSpPr>
            <p:cNvPr id="23" name="Text Box 22"/>
            <p:cNvSpPr txBox="1"/>
            <p:nvPr/>
          </p:nvSpPr>
          <p:spPr>
            <a:xfrm>
              <a:off x="10219" y="1061"/>
              <a:ext cx="97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en-IN" altLang="en-US"/>
                <a:t>O 2p</a:t>
              </a:r>
              <a:endParaRPr lang="en-IN" altLang="en-US"/>
            </a:p>
          </p:txBody>
        </p:sp>
        <p:sp>
          <p:nvSpPr>
            <p:cNvPr id="24" name="Text Box 23"/>
            <p:cNvSpPr txBox="1"/>
            <p:nvPr/>
          </p:nvSpPr>
          <p:spPr>
            <a:xfrm>
              <a:off x="14556" y="3942"/>
              <a:ext cx="2766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IN" altLang="en-US" b="1"/>
                <a:t>Resistance vs T </a:t>
              </a:r>
              <a:endParaRPr lang="en-IN" altLang="en-US" b="1"/>
            </a:p>
          </p:txBody>
        </p:sp>
      </p:grpSp>
      <p:sp>
        <p:nvSpPr>
          <p:cNvPr id="26" name="Text Box 25"/>
          <p:cNvSpPr txBox="1"/>
          <p:nvPr/>
        </p:nvSpPr>
        <p:spPr>
          <a:xfrm>
            <a:off x="247015" y="5913755"/>
            <a:ext cx="30149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b="1"/>
              <a:t>Atomic configuration</a:t>
            </a:r>
            <a:endParaRPr lang="en-IN" altLang="en-US" b="1"/>
          </a:p>
        </p:txBody>
      </p:sp>
      <p:sp>
        <p:nvSpPr>
          <p:cNvPr id="27" name="Text Box 26"/>
          <p:cNvSpPr txBox="1"/>
          <p:nvPr/>
        </p:nvSpPr>
        <p:spPr>
          <a:xfrm>
            <a:off x="3385820" y="5913120"/>
            <a:ext cx="30937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b="1"/>
              <a:t>Band alignment from PES data</a:t>
            </a:r>
            <a:endParaRPr lang="en-IN" altLang="en-US" b="1"/>
          </a:p>
        </p:txBody>
      </p:sp>
      <p:sp>
        <p:nvSpPr>
          <p:cNvPr id="28" name="Rectangles 27"/>
          <p:cNvSpPr/>
          <p:nvPr/>
        </p:nvSpPr>
        <p:spPr>
          <a:xfrm>
            <a:off x="127000" y="3486150"/>
            <a:ext cx="6353175" cy="280289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876300" y="263029"/>
            <a:ext cx="10515600" cy="5556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altLang="en-US" sz="34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Plan of the presentation:</a:t>
            </a:r>
            <a:endParaRPr lang="en-IN" altLang="en-US" sz="34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979611"/>
            <a:ext cx="1051560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100" b="1" dirty="0">
                <a:solidFill>
                  <a:srgbClr val="C00000"/>
                </a:solidFill>
              </a:rPr>
              <a:t>Introduction to Indus Synchrotrons</a:t>
            </a:r>
            <a:endParaRPr lang="en-US" sz="3100" b="1" dirty="0">
              <a:solidFill>
                <a:srgbClr val="C00000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100" b="1" dirty="0">
                <a:solidFill>
                  <a:srgbClr val="C00000"/>
                </a:solidFill>
              </a:rPr>
              <a:t>Brief details of the beamlines at Indus</a:t>
            </a:r>
            <a:endParaRPr lang="en-US" sz="3100" b="1" dirty="0">
              <a:solidFill>
                <a:srgbClr val="C00000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100" b="1" dirty="0">
                <a:solidFill>
                  <a:srgbClr val="C00000"/>
                </a:solidFill>
              </a:rPr>
              <a:t>Some examples of interesting research carried out by users</a:t>
            </a:r>
            <a:endParaRPr lang="en-US" sz="3100" b="1" dirty="0">
              <a:solidFill>
                <a:srgbClr val="C00000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100" b="1" dirty="0">
                <a:solidFill>
                  <a:srgbClr val="C00000"/>
                </a:solidFill>
              </a:rPr>
              <a:t>Brief review of materials research at APSUD, RRCAT (Intermetallic alloys, large bandgap oxides)</a:t>
            </a:r>
            <a:endParaRPr lang="en-US" sz="31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572" y="-119606"/>
            <a:ext cx="11920855" cy="1325880"/>
          </a:xfrm>
        </p:spPr>
        <p:txBody>
          <a:bodyPr>
            <a:normAutofit/>
          </a:bodyPr>
          <a:lstStyle/>
          <a:p>
            <a:pPr algn="ctr"/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Revealing superstructure ordering in Co</a:t>
            </a:r>
            <a:r>
              <a:rPr lang="en-US" sz="2600" b="1" baseline="-25000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1+x</a:t>
            </a:r>
            <a:r>
              <a:rPr lang="en-US" sz="2600" b="1" dirty="0">
                <a:solidFill>
                  <a:srgbClr val="0000FF"/>
                </a:solidFill>
                <a:latin typeface="Bookman Old Style" panose="02050604050505020204" pitchFamily="18" charset="0"/>
                <a:cs typeface="Bookman Old Style" panose="02050604050505020204" pitchFamily="18" charset="0"/>
              </a:rPr>
              <a:t>MnSb Heusler alloys and its effect on physical properties</a:t>
            </a:r>
            <a:endParaRPr lang="en-US" sz="2600" b="1" dirty="0">
              <a:solidFill>
                <a:srgbClr val="0000FF"/>
              </a:solidFill>
              <a:latin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  <p:pic>
        <p:nvPicPr>
          <p:cNvPr id="4" name="Content Placeholder 3" descr="Figure-1"/>
          <p:cNvPicPr>
            <a:picLocks noGrp="1" noChangeAspect="1"/>
          </p:cNvPicPr>
          <p:nvPr>
            <p:ph sz="half" idx="1"/>
          </p:nvPr>
        </p:nvPicPr>
        <p:blipFill>
          <a:blip r:embed="rId1"/>
          <a:srcRect l="42000" t="47308" b="8566"/>
          <a:stretch>
            <a:fillRect/>
          </a:stretch>
        </p:blipFill>
        <p:spPr>
          <a:xfrm>
            <a:off x="8836025" y="4116069"/>
            <a:ext cx="2825750" cy="1764030"/>
          </a:xfrm>
          <a:prstGeom prst="rect">
            <a:avLst/>
          </a:prstGeom>
        </p:spPr>
      </p:pic>
      <p:pic>
        <p:nvPicPr>
          <p:cNvPr id="6" name="Content Placeholder 5" descr="Figure-1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 l="1475" r="62275" b="57945"/>
          <a:stretch>
            <a:fillRect/>
          </a:stretch>
        </p:blipFill>
        <p:spPr>
          <a:xfrm>
            <a:off x="8608695" y="2241232"/>
            <a:ext cx="1640205" cy="1630680"/>
          </a:xfrm>
          <a:prstGeom prst="rect">
            <a:avLst/>
          </a:prstGeom>
        </p:spPr>
      </p:pic>
      <p:pic>
        <p:nvPicPr>
          <p:cNvPr id="7" name="Picture 6" descr="Figure-2"/>
          <p:cNvPicPr>
            <a:picLocks noChangeAspect="1"/>
          </p:cNvPicPr>
          <p:nvPr/>
        </p:nvPicPr>
        <p:blipFill>
          <a:blip r:embed="rId2"/>
          <a:srcRect r="53137"/>
          <a:stretch>
            <a:fillRect/>
          </a:stretch>
        </p:blipFill>
        <p:spPr>
          <a:xfrm>
            <a:off x="4083050" y="2239011"/>
            <a:ext cx="4178306" cy="3682816"/>
          </a:xfrm>
          <a:prstGeom prst="rect">
            <a:avLst/>
          </a:prstGeom>
        </p:spPr>
      </p:pic>
      <p:sp>
        <p:nvSpPr>
          <p:cNvPr id="24" name="Text Box 23"/>
          <p:cNvSpPr txBox="1"/>
          <p:nvPr/>
        </p:nvSpPr>
        <p:spPr>
          <a:xfrm>
            <a:off x="10294638" y="2724466"/>
            <a:ext cx="12388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0000FF"/>
                </a:solidFill>
              </a:rPr>
              <a:t>C</a:t>
            </a:r>
            <a:r>
              <a:rPr lang="en-US" sz="1400" b="1" dirty="0">
                <a:solidFill>
                  <a:srgbClr val="0000FF"/>
                </a:solidFill>
              </a:rPr>
              <a:t>1</a:t>
            </a:r>
            <a:r>
              <a:rPr lang="en-US" sz="1400" b="1" baseline="-25000" dirty="0">
                <a:solidFill>
                  <a:srgbClr val="0000FF"/>
                </a:solidFill>
              </a:rPr>
              <a:t>b</a:t>
            </a:r>
            <a:r>
              <a:rPr lang="en-US" sz="1400" b="1" dirty="0">
                <a:solidFill>
                  <a:srgbClr val="0000FF"/>
                </a:solidFill>
              </a:rPr>
              <a:t> structure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25" name="Text Box 24"/>
          <p:cNvSpPr txBox="1"/>
          <p:nvPr/>
        </p:nvSpPr>
        <p:spPr>
          <a:xfrm>
            <a:off x="10006965" y="3852862"/>
            <a:ext cx="13576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Superstructure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4636452" y="5976112"/>
            <a:ext cx="3388995" cy="338554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buClrTx/>
              <a:buSzTx/>
              <a:buFont typeface="Arial" panose="020B0604020202020204" pitchFamily="34" charset="0"/>
              <a:buNone/>
            </a:pPr>
            <a:r>
              <a:rPr sz="1600" b="1" strike="noStrike" noProof="1">
                <a:latin typeface="+mn-lt"/>
                <a:ea typeface="Arial" panose="020B0604020202020204" pitchFamily="34" charset="0"/>
                <a:cs typeface="+mn-ea"/>
              </a:rPr>
              <a:t>R</a:t>
            </a:r>
            <a:r>
              <a:rPr lang="en-US" sz="1600" b="1" strike="noStrike" noProof="1">
                <a:latin typeface="+mn-lt"/>
                <a:ea typeface="Arial" panose="020B0604020202020204" pitchFamily="34" charset="0"/>
                <a:cs typeface="+mn-ea"/>
              </a:rPr>
              <a:t>T</a:t>
            </a:r>
            <a:r>
              <a:rPr sz="1600" b="1" strike="noStrike" noProof="1">
                <a:latin typeface="+mn-lt"/>
                <a:ea typeface="Arial" panose="020B0604020202020204" pitchFamily="34" charset="0"/>
                <a:cs typeface="+mn-ea"/>
              </a:rPr>
              <a:t> </a:t>
            </a:r>
            <a:r>
              <a:rPr lang="en-US" sz="1600" b="1" strike="noStrike" noProof="1">
                <a:latin typeface="+mn-lt"/>
                <a:ea typeface="Arial" panose="020B0604020202020204" pitchFamily="34" charset="0"/>
                <a:cs typeface="+mn-ea"/>
              </a:rPr>
              <a:t>p</a:t>
            </a:r>
            <a:r>
              <a:rPr sz="1600" b="1" strike="noStrike" noProof="1">
                <a:latin typeface="+mn-lt"/>
                <a:ea typeface="Arial" panose="020B0604020202020204" pitchFamily="34" charset="0"/>
                <a:cs typeface="+mn-ea"/>
              </a:rPr>
              <a:t>owder XRD patterns</a:t>
            </a:r>
            <a:endParaRPr lang="en-US" sz="1600" b="1" strike="noStrike" noProof="1">
              <a:latin typeface="+mn-lt"/>
              <a:ea typeface="Arial" panose="020B0604020202020204" pitchFamily="34" charset="0"/>
              <a:cs typeface="+mn-ea"/>
            </a:endParaRPr>
          </a:p>
        </p:txBody>
      </p:sp>
      <p:sp>
        <p:nvSpPr>
          <p:cNvPr id="29" name="Text Box 28"/>
          <p:cNvSpPr txBox="1"/>
          <p:nvPr/>
        </p:nvSpPr>
        <p:spPr>
          <a:xfrm>
            <a:off x="429590" y="908843"/>
            <a:ext cx="1134364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IN" sz="1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Role of structure in enhancing the magnetic moment per formula unit of </a:t>
            </a:r>
            <a:r>
              <a:rPr lang="en-US" altLang="en-IN" sz="1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CoMnSb</a:t>
            </a:r>
            <a:r>
              <a:rPr lang="en-US" altLang="en-IN" sz="1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en-IN" sz="1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IN" sz="1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Understand the progressive evolution of crystal structure and related physical properties in </a:t>
            </a:r>
            <a:r>
              <a:rPr lang="en-US" sz="1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</a:t>
            </a:r>
            <a:r>
              <a:rPr lang="en-US" sz="19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1+x</a:t>
            </a:r>
            <a:r>
              <a:rPr lang="en-US" sz="1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MnSb (0 ≤ x ≤ 1) through a combined experimental and theoretical study</a:t>
            </a:r>
            <a:endParaRPr lang="en-US" sz="1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0" name="Text Box 29"/>
          <p:cNvSpPr txBox="1"/>
          <p:nvPr/>
        </p:nvSpPr>
        <p:spPr>
          <a:xfrm>
            <a:off x="336238" y="2260826"/>
            <a:ext cx="3374073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Detailed powder XRD and Rietveld refinement results: All samples</a:t>
            </a:r>
            <a:r>
              <a:rPr lang="en-IN" altLang="en-US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show superstructure ordering</a:t>
            </a:r>
            <a:r>
              <a:rPr lang="en-US" altLang="en-US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; </a:t>
            </a:r>
            <a:r>
              <a:rPr lang="en-US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Max. Co concentration accommodated is ~ 0.45.</a:t>
            </a:r>
            <a:endParaRPr lang="en-US" sz="19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9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Superstructure is the key to the increased magnetic moment per formula unit, from 3 </a:t>
            </a:r>
            <a:r>
              <a:rPr lang="en-US" sz="1900" b="1" dirty="0">
                <a:solidFill>
                  <a:srgbClr val="003300"/>
                </a:solidFill>
                <a:latin typeface="Symbol" panose="05050102010706020507" pitchFamily="18" charset="2"/>
                <a:cs typeface="Arial" panose="020B0604020202020204" pitchFamily="34" charset="0"/>
                <a:sym typeface="+mn-ea"/>
              </a:rPr>
              <a:t>m</a:t>
            </a:r>
            <a:r>
              <a:rPr lang="en-US" sz="1900" b="1" baseline="-25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</a:t>
            </a:r>
            <a:r>
              <a:rPr lang="en-US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to 4 </a:t>
            </a:r>
            <a:r>
              <a:rPr lang="en-US" sz="1900" b="1" dirty="0">
                <a:solidFill>
                  <a:srgbClr val="003300"/>
                </a:solidFill>
                <a:latin typeface="Symbol" panose="05050102010706020507" pitchFamily="18" charset="2"/>
                <a:cs typeface="Arial" panose="020B0604020202020204" pitchFamily="34" charset="0"/>
                <a:sym typeface="+mn-ea"/>
              </a:rPr>
              <a:t>m</a:t>
            </a:r>
            <a:r>
              <a:rPr lang="en-US" sz="1900" b="1" baseline="-25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</a:t>
            </a:r>
            <a:r>
              <a:rPr lang="en-US" sz="19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per formula unit</a:t>
            </a:r>
            <a:endParaRPr lang="en-US" sz="19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3169760" y="6338764"/>
            <a:ext cx="632237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900" b="1" dirty="0">
                <a:solidFill>
                  <a:srgbClr val="0000FF"/>
                </a:solidFill>
              </a:rPr>
              <a:t>Ref.: </a:t>
            </a:r>
            <a:r>
              <a:rPr lang="en-US" altLang="en-IN" sz="1900" b="1" dirty="0" err="1">
                <a:solidFill>
                  <a:srgbClr val="0000FF"/>
                </a:solidFill>
              </a:rPr>
              <a:t>Madhusmita Baral</a:t>
            </a:r>
            <a:r>
              <a:rPr lang="en-IN" sz="1900" b="1" dirty="0">
                <a:solidFill>
                  <a:srgbClr val="0000FF"/>
                </a:solidFill>
              </a:rPr>
              <a:t> </a:t>
            </a:r>
            <a:r>
              <a:rPr lang="en-IN" sz="1900" b="1" i="1" dirty="0">
                <a:solidFill>
                  <a:srgbClr val="0000FF"/>
                </a:solidFill>
              </a:rPr>
              <a:t>et al.</a:t>
            </a:r>
            <a:r>
              <a:rPr lang="en-IN" sz="1900" b="1" dirty="0">
                <a:solidFill>
                  <a:srgbClr val="0000FF"/>
                </a:solidFill>
              </a:rPr>
              <a:t> </a:t>
            </a:r>
            <a:r>
              <a:rPr lang="en-IN" sz="1900" b="1" i="1" dirty="0">
                <a:solidFill>
                  <a:srgbClr val="0000FF"/>
                </a:solidFill>
              </a:rPr>
              <a:t>Phys. Rev B</a:t>
            </a:r>
            <a:r>
              <a:rPr lang="en-IN" sz="1900" b="1" dirty="0">
                <a:solidFill>
                  <a:srgbClr val="0000FF"/>
                </a:solidFill>
              </a:rPr>
              <a:t> 10</a:t>
            </a:r>
            <a:r>
              <a:rPr lang="en-US" altLang="en-IN" sz="1900" b="1" dirty="0">
                <a:solidFill>
                  <a:srgbClr val="0000FF"/>
                </a:solidFill>
              </a:rPr>
              <a:t>5</a:t>
            </a:r>
            <a:r>
              <a:rPr lang="en-IN" sz="1900" b="1" dirty="0">
                <a:solidFill>
                  <a:srgbClr val="0000FF"/>
                </a:solidFill>
              </a:rPr>
              <a:t>, </a:t>
            </a:r>
            <a:r>
              <a:rPr lang="en-US" altLang="en-IN" sz="1900" b="1" dirty="0">
                <a:solidFill>
                  <a:srgbClr val="0000FF"/>
                </a:solidFill>
              </a:rPr>
              <a:t>184106</a:t>
            </a:r>
            <a:r>
              <a:rPr lang="en-IN" sz="1900" b="1" dirty="0">
                <a:solidFill>
                  <a:srgbClr val="0000FF"/>
                </a:solidFill>
              </a:rPr>
              <a:t> (202</a:t>
            </a:r>
            <a:r>
              <a:rPr lang="en-US" altLang="en-IN" sz="1900" b="1" dirty="0">
                <a:solidFill>
                  <a:srgbClr val="0000FF"/>
                </a:solidFill>
              </a:rPr>
              <a:t>2</a:t>
            </a:r>
            <a:r>
              <a:rPr lang="en-IN" sz="1900" b="1" dirty="0">
                <a:solidFill>
                  <a:srgbClr val="0000FF"/>
                </a:solidFill>
              </a:rPr>
              <a:t>)</a:t>
            </a:r>
            <a:endParaRPr lang="en-IN" sz="1900" b="1" dirty="0">
              <a:solidFill>
                <a:srgbClr val="0000FF"/>
              </a:solidFill>
            </a:endParaRPr>
          </a:p>
        </p:txBody>
      </p:sp>
      <p:sp>
        <p:nvSpPr>
          <p:cNvPr id="11" name="Rectangles 10"/>
          <p:cNvSpPr/>
          <p:nvPr/>
        </p:nvSpPr>
        <p:spPr>
          <a:xfrm>
            <a:off x="4071631" y="2096769"/>
            <a:ext cx="4237358" cy="4217896"/>
          </a:xfrm>
          <a:prstGeom prst="rect">
            <a:avLst/>
          </a:prstGeom>
          <a:noFill/>
          <a:ln w="190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s 4"/>
          <p:cNvSpPr/>
          <p:nvPr/>
        </p:nvSpPr>
        <p:spPr>
          <a:xfrm>
            <a:off x="8458842" y="2077719"/>
            <a:ext cx="3465195" cy="4236946"/>
          </a:xfrm>
          <a:prstGeom prst="rect">
            <a:avLst/>
          </a:prstGeom>
          <a:noFill/>
          <a:ln w="190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s 10"/>
          <p:cNvSpPr/>
          <p:nvPr/>
        </p:nvSpPr>
        <p:spPr>
          <a:xfrm>
            <a:off x="306387" y="2077720"/>
            <a:ext cx="3579177" cy="4236946"/>
          </a:xfrm>
          <a:prstGeom prst="rect">
            <a:avLst/>
          </a:prstGeom>
          <a:noFill/>
          <a:ln w="190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s 10"/>
          <p:cNvSpPr/>
          <p:nvPr/>
        </p:nvSpPr>
        <p:spPr>
          <a:xfrm>
            <a:off x="306387" y="6382239"/>
            <a:ext cx="11617650" cy="341247"/>
          </a:xfrm>
          <a:prstGeom prst="rect">
            <a:avLst/>
          </a:prstGeom>
          <a:noFill/>
          <a:ln w="190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s 10"/>
          <p:cNvSpPr/>
          <p:nvPr/>
        </p:nvSpPr>
        <p:spPr>
          <a:xfrm>
            <a:off x="293687" y="921239"/>
            <a:ext cx="11617650" cy="981198"/>
          </a:xfrm>
          <a:prstGeom prst="rect">
            <a:avLst/>
          </a:prstGeom>
          <a:noFill/>
          <a:ln w="190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41401" y="2578100"/>
            <a:ext cx="10541000" cy="171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20"/>
              </a:avLst>
            </a:prstTxWarp>
          </a:bodyPr>
          <a:lstStyle/>
          <a:p>
            <a:pPr algn="ctr"/>
            <a:r>
              <a:rPr lang="en-IN" sz="3600" kern="1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 panose="020B0A04020102020204"/>
              </a:rPr>
              <a:t>Thank you very much</a:t>
            </a:r>
            <a:endParaRPr lang="en-IN" sz="3600" kern="10" dirty="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latin typeface="Arial Black" panose="020B0A040201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876300" y="263029"/>
            <a:ext cx="10515600" cy="5556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altLang="en-US" sz="34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Plan of the presentation:</a:t>
            </a:r>
            <a:endParaRPr lang="en-IN" altLang="en-US" sz="34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979611"/>
            <a:ext cx="1051560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100" b="1" dirty="0">
                <a:solidFill>
                  <a:srgbClr val="C00000"/>
                </a:solidFill>
              </a:rPr>
              <a:t>Introduction to Indus Synchrotrons</a:t>
            </a:r>
            <a:endParaRPr lang="en-US" sz="3100" b="1" dirty="0">
              <a:solidFill>
                <a:srgbClr val="C00000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100" b="1" dirty="0">
                <a:solidFill>
                  <a:srgbClr val="C00000"/>
                </a:solidFill>
              </a:rPr>
              <a:t>Brief details of the beamlines at Indus</a:t>
            </a:r>
            <a:endParaRPr lang="en-US" sz="3100" b="1" dirty="0">
              <a:solidFill>
                <a:srgbClr val="C00000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100" b="1" dirty="0">
                <a:solidFill>
                  <a:srgbClr val="C00000"/>
                </a:solidFill>
              </a:rPr>
              <a:t>Some examples of interesting research carried out by users</a:t>
            </a:r>
            <a:endParaRPr lang="en-US" sz="3100" b="1" dirty="0">
              <a:solidFill>
                <a:srgbClr val="C00000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100" b="1" dirty="0">
                <a:solidFill>
                  <a:srgbClr val="C00000"/>
                </a:solidFill>
              </a:rPr>
              <a:t>Brief review of materials research at APSUD, RRCAT (Intermetallic alloys, large bandgap oxides)</a:t>
            </a:r>
            <a:endParaRPr lang="en-US" sz="31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8200" y="4292600"/>
            <a:ext cx="1087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ACKNOWLEDGEMENT</a:t>
            </a:r>
            <a:endParaRPr lang="en-US" sz="24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6000" y="4864100"/>
            <a:ext cx="104775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003300"/>
                </a:solidFill>
              </a:rPr>
              <a:t>All the users who have used the beamlines for their research</a:t>
            </a:r>
            <a:endParaRPr lang="en-US" sz="2600" b="1" dirty="0">
              <a:solidFill>
                <a:srgbClr val="003300"/>
              </a:solidFill>
            </a:endParaRPr>
          </a:p>
          <a:p>
            <a:pPr algn="ctr"/>
            <a:r>
              <a:rPr lang="en-US" sz="2600" b="1" dirty="0">
                <a:solidFill>
                  <a:srgbClr val="003300"/>
                </a:solidFill>
              </a:rPr>
              <a:t>The machine operation and maintenance team at Indus</a:t>
            </a:r>
            <a:endParaRPr lang="en-US" sz="2600" b="1" dirty="0">
              <a:solidFill>
                <a:srgbClr val="003300"/>
              </a:solidFill>
            </a:endParaRPr>
          </a:p>
          <a:p>
            <a:pPr algn="ctr"/>
            <a:r>
              <a:rPr lang="en-US" sz="2600" b="1" dirty="0">
                <a:solidFill>
                  <a:srgbClr val="003300"/>
                </a:solidFill>
              </a:rPr>
              <a:t>All the beamline scientists</a:t>
            </a:r>
            <a:endParaRPr lang="en-US" sz="2600" b="1" dirty="0">
              <a:solidFill>
                <a:srgbClr val="003300"/>
              </a:solidFill>
            </a:endParaRPr>
          </a:p>
          <a:p>
            <a:pPr algn="ctr"/>
            <a:r>
              <a:rPr lang="en-US" sz="2800" b="1" i="1" dirty="0">
                <a:solidFill>
                  <a:srgbClr val="C00000"/>
                </a:solidFill>
              </a:rPr>
              <a:t>This presentation is on behalf of all them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6"/>
          <p:cNvSpPr>
            <a:spLocks noChangeArrowheads="1"/>
          </p:cNvSpPr>
          <p:nvPr/>
        </p:nvSpPr>
        <p:spPr bwMode="auto">
          <a:xfrm>
            <a:off x="-23350" y="-18610"/>
            <a:ext cx="12192000" cy="6858000"/>
          </a:xfrm>
          <a:prstGeom prst="rect">
            <a:avLst/>
          </a:prstGeom>
          <a:solidFill>
            <a:srgbClr val="FDE9D8"/>
          </a:solidFill>
          <a:ln w="25400">
            <a:solidFill>
              <a:srgbClr val="6600CC"/>
            </a:solidFill>
            <a:miter lim="800000"/>
          </a:ln>
        </p:spPr>
        <p:txBody>
          <a:bodyPr anchor="ctr"/>
          <a:lstStyle/>
          <a:p>
            <a:pPr algn="ctr"/>
            <a:endParaRPr lang="en-US" altLang="zh-CN" dirty="0">
              <a:solidFill>
                <a:srgbClr val="006600"/>
              </a:solidFill>
              <a:latin typeface="Calibri" panose="020F0502020204030204" pitchFamily="34" charset="0"/>
              <a:ea typeface="SimSun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3041016" y="51118"/>
            <a:ext cx="6148704" cy="457200"/>
          </a:xfrm>
          <a:prstGeom prst="rect">
            <a:avLst/>
          </a:prstGeom>
          <a:solidFill>
            <a:srgbClr val="EBF1DE">
              <a:alpha val="96077"/>
            </a:srgbClr>
          </a:solidFill>
          <a:ln w="9525">
            <a:solidFill>
              <a:srgbClr val="CC0000"/>
            </a:solidFill>
            <a:miter lim="800000"/>
          </a:ln>
        </p:spPr>
        <p:txBody>
          <a:bodyPr anchor="ctr"/>
          <a:lstStyle>
            <a:lvl1pPr marL="273050" indent="-273050">
              <a:tabLst>
                <a:tab pos="0" algn="l"/>
                <a:tab pos="414020" algn="l"/>
                <a:tab pos="828675" algn="l"/>
                <a:tab pos="1242695" algn="l"/>
                <a:tab pos="1657350" algn="l"/>
                <a:tab pos="2073275" algn="l"/>
                <a:tab pos="2487295" algn="l"/>
                <a:tab pos="2901950" algn="l"/>
                <a:tab pos="3315970" algn="l"/>
                <a:tab pos="3731895" algn="l"/>
                <a:tab pos="4146550" algn="l"/>
                <a:tab pos="4560570" algn="l"/>
                <a:tab pos="4975225" algn="l"/>
                <a:tab pos="5391150" algn="l"/>
                <a:tab pos="5805170" algn="l"/>
                <a:tab pos="6219825" algn="l"/>
                <a:tab pos="6633845" algn="l"/>
                <a:tab pos="7049770" algn="l"/>
                <a:tab pos="7464425" algn="l"/>
                <a:tab pos="7878445" algn="l"/>
                <a:tab pos="8293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14020" algn="l"/>
                <a:tab pos="828675" algn="l"/>
                <a:tab pos="1242695" algn="l"/>
                <a:tab pos="1657350" algn="l"/>
                <a:tab pos="2073275" algn="l"/>
                <a:tab pos="2487295" algn="l"/>
                <a:tab pos="2901950" algn="l"/>
                <a:tab pos="3315970" algn="l"/>
                <a:tab pos="3731895" algn="l"/>
                <a:tab pos="4146550" algn="l"/>
                <a:tab pos="4560570" algn="l"/>
                <a:tab pos="4975225" algn="l"/>
                <a:tab pos="5391150" algn="l"/>
                <a:tab pos="5805170" algn="l"/>
                <a:tab pos="6219825" algn="l"/>
                <a:tab pos="6633845" algn="l"/>
                <a:tab pos="7049770" algn="l"/>
                <a:tab pos="7464425" algn="l"/>
                <a:tab pos="7878445" algn="l"/>
                <a:tab pos="8293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14020" algn="l"/>
                <a:tab pos="828675" algn="l"/>
                <a:tab pos="1242695" algn="l"/>
                <a:tab pos="1657350" algn="l"/>
                <a:tab pos="2073275" algn="l"/>
                <a:tab pos="2487295" algn="l"/>
                <a:tab pos="2901950" algn="l"/>
                <a:tab pos="3315970" algn="l"/>
                <a:tab pos="3731895" algn="l"/>
                <a:tab pos="4146550" algn="l"/>
                <a:tab pos="4560570" algn="l"/>
                <a:tab pos="4975225" algn="l"/>
                <a:tab pos="5391150" algn="l"/>
                <a:tab pos="5805170" algn="l"/>
                <a:tab pos="6219825" algn="l"/>
                <a:tab pos="6633845" algn="l"/>
                <a:tab pos="7049770" algn="l"/>
                <a:tab pos="7464425" algn="l"/>
                <a:tab pos="7878445" algn="l"/>
                <a:tab pos="8293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14020" algn="l"/>
                <a:tab pos="828675" algn="l"/>
                <a:tab pos="1242695" algn="l"/>
                <a:tab pos="1657350" algn="l"/>
                <a:tab pos="2073275" algn="l"/>
                <a:tab pos="2487295" algn="l"/>
                <a:tab pos="2901950" algn="l"/>
                <a:tab pos="3315970" algn="l"/>
                <a:tab pos="3731895" algn="l"/>
                <a:tab pos="4146550" algn="l"/>
                <a:tab pos="4560570" algn="l"/>
                <a:tab pos="4975225" algn="l"/>
                <a:tab pos="5391150" algn="l"/>
                <a:tab pos="5805170" algn="l"/>
                <a:tab pos="6219825" algn="l"/>
                <a:tab pos="6633845" algn="l"/>
                <a:tab pos="7049770" algn="l"/>
                <a:tab pos="7464425" algn="l"/>
                <a:tab pos="7878445" algn="l"/>
                <a:tab pos="8293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14020" algn="l"/>
                <a:tab pos="828675" algn="l"/>
                <a:tab pos="1242695" algn="l"/>
                <a:tab pos="1657350" algn="l"/>
                <a:tab pos="2073275" algn="l"/>
                <a:tab pos="2487295" algn="l"/>
                <a:tab pos="2901950" algn="l"/>
                <a:tab pos="3315970" algn="l"/>
                <a:tab pos="3731895" algn="l"/>
                <a:tab pos="4146550" algn="l"/>
                <a:tab pos="4560570" algn="l"/>
                <a:tab pos="4975225" algn="l"/>
                <a:tab pos="5391150" algn="l"/>
                <a:tab pos="5805170" algn="l"/>
                <a:tab pos="6219825" algn="l"/>
                <a:tab pos="6633845" algn="l"/>
                <a:tab pos="7049770" algn="l"/>
                <a:tab pos="7464425" algn="l"/>
                <a:tab pos="7878445" algn="l"/>
                <a:tab pos="8293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020" algn="l"/>
                <a:tab pos="828675" algn="l"/>
                <a:tab pos="1242695" algn="l"/>
                <a:tab pos="1657350" algn="l"/>
                <a:tab pos="2073275" algn="l"/>
                <a:tab pos="2487295" algn="l"/>
                <a:tab pos="2901950" algn="l"/>
                <a:tab pos="3315970" algn="l"/>
                <a:tab pos="3731895" algn="l"/>
                <a:tab pos="4146550" algn="l"/>
                <a:tab pos="4560570" algn="l"/>
                <a:tab pos="4975225" algn="l"/>
                <a:tab pos="5391150" algn="l"/>
                <a:tab pos="5805170" algn="l"/>
                <a:tab pos="6219825" algn="l"/>
                <a:tab pos="6633845" algn="l"/>
                <a:tab pos="7049770" algn="l"/>
                <a:tab pos="7464425" algn="l"/>
                <a:tab pos="7878445" algn="l"/>
                <a:tab pos="8293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020" algn="l"/>
                <a:tab pos="828675" algn="l"/>
                <a:tab pos="1242695" algn="l"/>
                <a:tab pos="1657350" algn="l"/>
                <a:tab pos="2073275" algn="l"/>
                <a:tab pos="2487295" algn="l"/>
                <a:tab pos="2901950" algn="l"/>
                <a:tab pos="3315970" algn="l"/>
                <a:tab pos="3731895" algn="l"/>
                <a:tab pos="4146550" algn="l"/>
                <a:tab pos="4560570" algn="l"/>
                <a:tab pos="4975225" algn="l"/>
                <a:tab pos="5391150" algn="l"/>
                <a:tab pos="5805170" algn="l"/>
                <a:tab pos="6219825" algn="l"/>
                <a:tab pos="6633845" algn="l"/>
                <a:tab pos="7049770" algn="l"/>
                <a:tab pos="7464425" algn="l"/>
                <a:tab pos="7878445" algn="l"/>
                <a:tab pos="8293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020" algn="l"/>
                <a:tab pos="828675" algn="l"/>
                <a:tab pos="1242695" algn="l"/>
                <a:tab pos="1657350" algn="l"/>
                <a:tab pos="2073275" algn="l"/>
                <a:tab pos="2487295" algn="l"/>
                <a:tab pos="2901950" algn="l"/>
                <a:tab pos="3315970" algn="l"/>
                <a:tab pos="3731895" algn="l"/>
                <a:tab pos="4146550" algn="l"/>
                <a:tab pos="4560570" algn="l"/>
                <a:tab pos="4975225" algn="l"/>
                <a:tab pos="5391150" algn="l"/>
                <a:tab pos="5805170" algn="l"/>
                <a:tab pos="6219825" algn="l"/>
                <a:tab pos="6633845" algn="l"/>
                <a:tab pos="7049770" algn="l"/>
                <a:tab pos="7464425" algn="l"/>
                <a:tab pos="7878445" algn="l"/>
                <a:tab pos="8293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020" algn="l"/>
                <a:tab pos="828675" algn="l"/>
                <a:tab pos="1242695" algn="l"/>
                <a:tab pos="1657350" algn="l"/>
                <a:tab pos="2073275" algn="l"/>
                <a:tab pos="2487295" algn="l"/>
                <a:tab pos="2901950" algn="l"/>
                <a:tab pos="3315970" algn="l"/>
                <a:tab pos="3731895" algn="l"/>
                <a:tab pos="4146550" algn="l"/>
                <a:tab pos="4560570" algn="l"/>
                <a:tab pos="4975225" algn="l"/>
                <a:tab pos="5391150" algn="l"/>
                <a:tab pos="5805170" algn="l"/>
                <a:tab pos="6219825" algn="l"/>
                <a:tab pos="6633845" algn="l"/>
                <a:tab pos="7049770" algn="l"/>
                <a:tab pos="7464425" algn="l"/>
                <a:tab pos="7878445" algn="l"/>
                <a:tab pos="8293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60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Calibri" panose="020F0502020204030204" pitchFamily="34" charset="0"/>
                <a:sym typeface="Arial" panose="020B0604020202020204" pitchFamily="34" charset="0"/>
              </a:rPr>
              <a:t>Indus Accelerator Complex: A schematic</a:t>
            </a:r>
            <a:endParaRPr lang="en-US" altLang="zh-CN" dirty="0">
              <a:ea typeface="SimSun" panose="02010600030101010101" pitchFamily="2" charset="-122"/>
            </a:endParaRPr>
          </a:p>
        </p:txBody>
      </p:sp>
      <p:sp>
        <p:nvSpPr>
          <p:cNvPr id="2051" name="TextBox 4"/>
          <p:cNvSpPr>
            <a:spLocks noChangeArrowheads="1"/>
          </p:cNvSpPr>
          <p:nvPr/>
        </p:nvSpPr>
        <p:spPr bwMode="auto">
          <a:xfrm>
            <a:off x="134618" y="858561"/>
            <a:ext cx="674592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100" b="1" dirty="0">
                <a:solidFill>
                  <a:srgbClr val="0000F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Indus–1 and Indus-2 synchrotron radiation sources are </a:t>
            </a:r>
            <a:r>
              <a:rPr lang="en-IN" altLang="en-US" sz="2100" b="1" dirty="0">
                <a:solidFill>
                  <a:srgbClr val="0000F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in operation in round the clock mode, since Feb 2010</a:t>
            </a:r>
            <a:endParaRPr lang="en-IN" altLang="en-US" sz="2100" b="1" dirty="0">
              <a:solidFill>
                <a:srgbClr val="0000FF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227830" y="714375"/>
            <a:ext cx="7626985" cy="5195570"/>
            <a:chOff x="6350" y="1411"/>
            <a:chExt cx="12011" cy="8182"/>
          </a:xfrm>
        </p:grpSpPr>
        <p:sp>
          <p:nvSpPr>
            <p:cNvPr id="2052" name="TextBox 7"/>
            <p:cNvSpPr>
              <a:spLocks noChangeArrowheads="1"/>
            </p:cNvSpPr>
            <p:nvPr/>
          </p:nvSpPr>
          <p:spPr bwMode="auto">
            <a:xfrm>
              <a:off x="8795" y="5916"/>
              <a:ext cx="2040" cy="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2000">
                  <a:solidFill>
                    <a:srgbClr val="C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Indus-2</a:t>
              </a:r>
              <a:endParaRPr lang="en-US" altLang="zh-CN" sz="2000">
                <a:solidFill>
                  <a:srgbClr val="C00000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endParaRPr>
            </a:p>
            <a:p>
              <a:pPr algn="ctr"/>
              <a:r>
                <a:rPr lang="en-US" altLang="en-US" sz="2000">
                  <a:solidFill>
                    <a:srgbClr val="C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2.5 GeV</a:t>
              </a:r>
              <a:endParaRPr lang="en-US" altLang="zh-CN">
                <a:ea typeface="SimSun" panose="02010600030101010101" pitchFamily="2" charset="-122"/>
              </a:endParaRPr>
            </a:p>
          </p:txBody>
        </p:sp>
        <p:sp>
          <p:nvSpPr>
            <p:cNvPr id="2053" name="TextBox 8"/>
            <p:cNvSpPr>
              <a:spLocks noChangeArrowheads="1"/>
            </p:cNvSpPr>
            <p:nvPr/>
          </p:nvSpPr>
          <p:spPr bwMode="auto">
            <a:xfrm>
              <a:off x="14427" y="4865"/>
              <a:ext cx="840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600">
                  <a:solidFill>
                    <a:srgbClr val="C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TL3</a:t>
              </a:r>
              <a:endParaRPr lang="en-US" altLang="zh-CN">
                <a:ea typeface="SimSun" panose="02010600030101010101" pitchFamily="2" charset="-122"/>
              </a:endParaRPr>
            </a:p>
          </p:txBody>
        </p:sp>
        <p:sp>
          <p:nvSpPr>
            <p:cNvPr id="2054" name="TextBox 9"/>
            <p:cNvSpPr>
              <a:spLocks noChangeArrowheads="1"/>
            </p:cNvSpPr>
            <p:nvPr/>
          </p:nvSpPr>
          <p:spPr bwMode="auto">
            <a:xfrm>
              <a:off x="15632" y="1932"/>
              <a:ext cx="960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600">
                  <a:solidFill>
                    <a:srgbClr val="C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TL1</a:t>
              </a:r>
              <a:endParaRPr lang="en-US" altLang="zh-CN">
                <a:ea typeface="SimSun" panose="02010600030101010101" pitchFamily="2" charset="-122"/>
              </a:endParaRPr>
            </a:p>
          </p:txBody>
        </p:sp>
        <p:sp>
          <p:nvSpPr>
            <p:cNvPr id="2055" name="TextBox 10"/>
            <p:cNvSpPr>
              <a:spLocks noChangeArrowheads="1"/>
            </p:cNvSpPr>
            <p:nvPr/>
          </p:nvSpPr>
          <p:spPr bwMode="auto">
            <a:xfrm>
              <a:off x="15992" y="5020"/>
              <a:ext cx="903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600">
                  <a:solidFill>
                    <a:srgbClr val="C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TL2</a:t>
              </a:r>
              <a:endParaRPr lang="en-US" altLang="zh-CN">
                <a:ea typeface="SimSun" panose="02010600030101010101" pitchFamily="2" charset="-122"/>
              </a:endParaRPr>
            </a:p>
          </p:txBody>
        </p:sp>
        <p:sp>
          <p:nvSpPr>
            <p:cNvPr id="2056" name="TextBox 11"/>
            <p:cNvSpPr>
              <a:spLocks noChangeArrowheads="1"/>
            </p:cNvSpPr>
            <p:nvPr/>
          </p:nvSpPr>
          <p:spPr bwMode="auto">
            <a:xfrm>
              <a:off x="14547" y="4145"/>
              <a:ext cx="2520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tIns="18288" rIns="9144" bIns="18288" anchor="ctr" anchorCtr="1">
              <a:spAutoFit/>
            </a:bodyPr>
            <a:lstStyle/>
            <a:p>
              <a:r>
                <a:rPr lang="en-US" altLang="en-US" sz="1500">
                  <a:solidFill>
                    <a:srgbClr val="0033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550 MeV, 10 mA</a:t>
              </a:r>
              <a:endParaRPr lang="en-US" altLang="zh-CN">
                <a:ea typeface="SimSun" panose="02010600030101010101" pitchFamily="2" charset="-122"/>
              </a:endParaRPr>
            </a:p>
          </p:txBody>
        </p:sp>
        <p:sp>
          <p:nvSpPr>
            <p:cNvPr id="2057" name="TextBox 13"/>
            <p:cNvSpPr>
              <a:spLocks noChangeArrowheads="1"/>
            </p:cNvSpPr>
            <p:nvPr/>
          </p:nvSpPr>
          <p:spPr bwMode="auto">
            <a:xfrm>
              <a:off x="15627" y="6787"/>
              <a:ext cx="252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tIns="18288" rIns="9144" bIns="18288" anchor="ctr" anchorCtr="1">
              <a:spAutoFit/>
            </a:bodyPr>
            <a:lstStyle/>
            <a:p>
              <a:r>
                <a:rPr lang="en-US" altLang="en-US" sz="1500">
                  <a:solidFill>
                    <a:srgbClr val="0033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450 MeV, </a:t>
              </a:r>
              <a:r>
                <a:rPr lang="en-IN" altLang="en-US" sz="1500">
                  <a:solidFill>
                    <a:srgbClr val="0033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125 </a:t>
              </a:r>
              <a:r>
                <a:rPr lang="en-US" altLang="en-US" sz="1500">
                  <a:solidFill>
                    <a:srgbClr val="0033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mA</a:t>
              </a:r>
              <a:endParaRPr lang="en-US" altLang="zh-CN">
                <a:ea typeface="SimSun" panose="02010600030101010101" pitchFamily="2" charset="-122"/>
              </a:endParaRPr>
            </a:p>
          </p:txBody>
        </p:sp>
        <p:sp>
          <p:nvSpPr>
            <p:cNvPr id="2058" name="TextBox 14"/>
            <p:cNvSpPr>
              <a:spLocks noChangeArrowheads="1"/>
            </p:cNvSpPr>
            <p:nvPr/>
          </p:nvSpPr>
          <p:spPr bwMode="auto">
            <a:xfrm>
              <a:off x="16472" y="3185"/>
              <a:ext cx="1200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tIns="18288" rIns="9144" bIns="18288" anchor="ctr" anchorCtr="1">
              <a:spAutoFit/>
            </a:bodyPr>
            <a:lstStyle/>
            <a:p>
              <a:r>
                <a:rPr lang="en-US" altLang="en-US" sz="1500">
                  <a:solidFill>
                    <a:srgbClr val="FF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Booster</a:t>
              </a:r>
              <a:endParaRPr lang="en-US" altLang="zh-CN">
                <a:ea typeface="SimSun" panose="02010600030101010101" pitchFamily="2" charset="-122"/>
              </a:endParaRPr>
            </a:p>
          </p:txBody>
        </p:sp>
        <p:sp>
          <p:nvSpPr>
            <p:cNvPr id="2059" name="TextBox 15"/>
            <p:cNvSpPr>
              <a:spLocks noChangeArrowheads="1"/>
            </p:cNvSpPr>
            <p:nvPr/>
          </p:nvSpPr>
          <p:spPr bwMode="auto">
            <a:xfrm>
              <a:off x="16720" y="5762"/>
              <a:ext cx="1115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tIns="18288" rIns="9144" bIns="18288" anchor="ctr" anchorCtr="1">
              <a:spAutoFit/>
            </a:bodyPr>
            <a:lstStyle/>
            <a:p>
              <a:r>
                <a:rPr lang="en-US" altLang="en-US" sz="1500">
                  <a:solidFill>
                    <a:srgbClr val="FF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Indus-1</a:t>
              </a:r>
              <a:endParaRPr lang="en-US" altLang="zh-CN">
                <a:ea typeface="SimSun" panose="02010600030101010101" pitchFamily="2" charset="-122"/>
              </a:endParaRPr>
            </a:p>
          </p:txBody>
        </p:sp>
        <p:sp>
          <p:nvSpPr>
            <p:cNvPr id="2060" name="TextBox 16"/>
            <p:cNvSpPr>
              <a:spLocks noChangeArrowheads="1"/>
            </p:cNvSpPr>
            <p:nvPr/>
          </p:nvSpPr>
          <p:spPr bwMode="auto">
            <a:xfrm>
              <a:off x="13832" y="2275"/>
              <a:ext cx="1440" cy="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tIns="18288" rIns="9144" bIns="18288" anchor="ctr" anchorCtr="1">
              <a:spAutoFit/>
            </a:bodyPr>
            <a:lstStyle/>
            <a:p>
              <a:r>
                <a:rPr lang="en-US" altLang="en-US" sz="1500">
                  <a:solidFill>
                    <a:srgbClr val="FF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Microtron   </a:t>
              </a:r>
              <a:endParaRPr lang="en-US" altLang="zh-CN" sz="1500">
                <a:solidFill>
                  <a:srgbClr val="FF0000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endParaRPr>
            </a:p>
            <a:p>
              <a:endParaRPr lang="en-US" altLang="zh-CN" sz="1500">
                <a:solidFill>
                  <a:srgbClr val="FF0000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2061" name="TextBox 17"/>
            <p:cNvSpPr>
              <a:spLocks noChangeArrowheads="1"/>
            </p:cNvSpPr>
            <p:nvPr/>
          </p:nvSpPr>
          <p:spPr bwMode="auto">
            <a:xfrm>
              <a:off x="13472" y="2705"/>
              <a:ext cx="2160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" tIns="18288" rIns="9144" bIns="18288" anchor="ctr" anchorCtr="1">
              <a:spAutoFit/>
            </a:bodyPr>
            <a:lstStyle/>
            <a:p>
              <a:r>
                <a:rPr lang="en-US" altLang="en-US" sz="1500">
                  <a:solidFill>
                    <a:srgbClr val="0033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20 MeV, 30 mA</a:t>
              </a:r>
              <a:endParaRPr lang="en-US" altLang="zh-CN">
                <a:ea typeface="SimSun" panose="02010600030101010101" pitchFamily="2" charset="-122"/>
              </a:endParaRPr>
            </a:p>
          </p:txBody>
        </p:sp>
        <p:pic>
          <p:nvPicPr>
            <p:cNvPr id="2062" name="Picture 2"/>
            <p:cNvPicPr>
              <a:picLocks noChangeAspect="1" noChangeArrowheads="1"/>
            </p:cNvPicPr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" y="3923"/>
              <a:ext cx="7590" cy="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3" name="Picture 8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1" y="1411"/>
              <a:ext cx="4860" cy="5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4" name="TextBox 1"/>
            <p:cNvSpPr>
              <a:spLocks noChangeArrowheads="1"/>
            </p:cNvSpPr>
            <p:nvPr/>
          </p:nvSpPr>
          <p:spPr bwMode="auto">
            <a:xfrm>
              <a:off x="9063" y="6926"/>
              <a:ext cx="1745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dirty="0">
                  <a:solidFill>
                    <a:srgbClr val="006600"/>
                  </a:solidFill>
                  <a:latin typeface="Calibri" panose="020F0502020204030204" pitchFamily="34" charset="0"/>
                  <a:ea typeface="MS PGothic" panose="020B0600070205080204" pitchFamily="34" charset="-128"/>
                  <a:sym typeface="MS PGothic" panose="020B0600070205080204" pitchFamily="34" charset="-128"/>
                </a:rPr>
                <a:t>200 mA</a:t>
              </a:r>
              <a:endParaRPr lang="en-US" altLang="zh-CN" dirty="0">
                <a:ea typeface="SimSun" panose="02010600030101010101" pitchFamily="2" charset="-122"/>
              </a:endParaRPr>
            </a:p>
          </p:txBody>
        </p:sp>
      </p:grpSp>
      <p:sp>
        <p:nvSpPr>
          <p:cNvPr id="22" name="TextBox 4"/>
          <p:cNvSpPr txBox="1"/>
          <p:nvPr/>
        </p:nvSpPr>
        <p:spPr>
          <a:xfrm>
            <a:off x="6901815" y="5910152"/>
            <a:ext cx="4998720" cy="67710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IN" altLang="en-US" sz="1900" b="1" dirty="0">
                <a:latin typeface="Arial" panose="020B0604020202020204" pitchFamily="34" charset="0"/>
              </a:rPr>
              <a:t>Operational beamlines in Indus-1: 7 </a:t>
            </a:r>
            <a:endParaRPr lang="en-IN" altLang="en-US" sz="1900" b="1" dirty="0">
              <a:latin typeface="Arial" panose="020B0604020202020204" pitchFamily="34" charset="0"/>
            </a:endParaRPr>
          </a:p>
          <a:p>
            <a:pPr algn="ctr" eaLnBrk="1" hangingPunct="1"/>
            <a:r>
              <a:rPr lang="en-IN" altLang="en-US" sz="1900" b="1" dirty="0">
                <a:latin typeface="Arial" panose="020B0604020202020204" pitchFamily="34" charset="0"/>
              </a:rPr>
              <a:t>  Operational beamlines in Indus-2: 18</a:t>
            </a:r>
            <a:endParaRPr lang="en-IN" altLang="en-US" sz="1900" b="1" dirty="0"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070" y="2944463"/>
            <a:ext cx="390842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IN" sz="2000" b="1" dirty="0"/>
              <a:t>Indus-2 details</a:t>
            </a:r>
            <a:endParaRPr lang="en-IN" sz="2000" b="1" dirty="0"/>
          </a:p>
          <a:p>
            <a:pPr indent="0">
              <a:buFont typeface="Arial" panose="020B0604020202020204" pitchFamily="34" charset="0"/>
              <a:buNone/>
            </a:pPr>
            <a:endParaRPr lang="en-IN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b="1" dirty="0"/>
              <a:t>Lattice Double bend achromat</a:t>
            </a:r>
            <a:endParaRPr lang="en-IN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b="1" dirty="0"/>
              <a:t>No. of periods: 8</a:t>
            </a:r>
            <a:endParaRPr lang="en-IN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b="1" dirty="0"/>
              <a:t>Provision for 5 insertion devices, with 3 operational devices</a:t>
            </a:r>
            <a:endParaRPr lang="en-IN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b="1" dirty="0"/>
              <a:t>Current operating emittance: 135 nm rad (plans underway to reduce it to &lt; 50 nm rad)</a:t>
            </a:r>
            <a:endParaRPr lang="en-IN" sz="2000" b="1" dirty="0"/>
          </a:p>
        </p:txBody>
      </p:sp>
      <p:sp>
        <p:nvSpPr>
          <p:cNvPr id="3" name="Rectangles 2"/>
          <p:cNvSpPr/>
          <p:nvPr/>
        </p:nvSpPr>
        <p:spPr>
          <a:xfrm>
            <a:off x="78740" y="2606040"/>
            <a:ext cx="4027170" cy="4166870"/>
          </a:xfrm>
          <a:prstGeom prst="rect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s 4"/>
          <p:cNvSpPr/>
          <p:nvPr/>
        </p:nvSpPr>
        <p:spPr>
          <a:xfrm>
            <a:off x="7162800" y="5690235"/>
            <a:ext cx="4561840" cy="1083945"/>
          </a:xfrm>
          <a:prstGeom prst="rect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 advTm="2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838200" y="274125"/>
            <a:ext cx="10515600" cy="5556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altLang="en-US" sz="34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Indus at a glance:</a:t>
            </a:r>
            <a:endParaRPr lang="en-IN" altLang="en-US" sz="34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DSC03483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6476" y="3747496"/>
            <a:ext cx="4062504" cy="247777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Picture 3" descr="C:\Users\user\Desktop\U1-U2 Undulator\UndulatorInstalled\DSC064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" b="2"/>
          <a:stretch>
            <a:fillRect/>
          </a:stretch>
        </p:blipFill>
        <p:spPr bwMode="auto">
          <a:xfrm>
            <a:off x="9246205" y="1105756"/>
            <a:ext cx="2565400" cy="183038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r="-246" b="13361"/>
          <a:stretch>
            <a:fillRect/>
          </a:stretch>
        </p:blipFill>
        <p:spPr bwMode="auto">
          <a:xfrm>
            <a:off x="6380604" y="1096231"/>
            <a:ext cx="2514600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indus-2 012"/>
          <p:cNvPicPr>
            <a:picLocks noChangeAspect="1" noChangeArrowheads="1"/>
          </p:cNvPicPr>
          <p:nvPr/>
        </p:nvPicPr>
        <p:blipFill>
          <a:blip r:embed="rId4">
            <a:lum bright="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29" y="1096231"/>
            <a:ext cx="2448072" cy="1839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719959" y="2945429"/>
            <a:ext cx="3943350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buFontTx/>
              <a:buNone/>
              <a:defRPr/>
            </a:pPr>
            <a:r>
              <a:rPr lang="en-US" sz="1600" b="1" dirty="0">
                <a:solidFill>
                  <a:srgbClr val="CC0000"/>
                </a:solidFill>
                <a:latin typeface="+mj-lt"/>
              </a:rPr>
              <a:t>A section of Indus-2 storage ring</a:t>
            </a:r>
            <a:endParaRPr lang="en-US" sz="1600" b="1" dirty="0">
              <a:solidFill>
                <a:srgbClr val="CC0000"/>
              </a:solidFill>
              <a:latin typeface="+mj-lt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666931" y="2946112"/>
            <a:ext cx="3943350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buFontTx/>
              <a:buNone/>
              <a:defRPr/>
            </a:pPr>
            <a:r>
              <a:rPr lang="en-US" sz="1600" b="1" dirty="0">
                <a:solidFill>
                  <a:srgbClr val="CC0000"/>
                </a:solidFill>
                <a:latin typeface="+mj-lt"/>
              </a:rPr>
              <a:t>Planar permanent magnet undulator</a:t>
            </a:r>
            <a:endParaRPr lang="en-US" sz="1600" b="1" dirty="0">
              <a:solidFill>
                <a:srgbClr val="CC0000"/>
              </a:solidFill>
              <a:latin typeface="+mj-lt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603639" y="2934128"/>
            <a:ext cx="3943350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buFontTx/>
              <a:buNone/>
              <a:defRPr/>
            </a:pPr>
            <a:r>
              <a:rPr lang="en-US" sz="1600" b="1" dirty="0">
                <a:solidFill>
                  <a:srgbClr val="CC0000"/>
                </a:solidFill>
                <a:latin typeface="+mj-lt"/>
              </a:rPr>
              <a:t>APPLE-II undulator</a:t>
            </a:r>
            <a:endParaRPr lang="en-US" sz="1600" b="1" dirty="0">
              <a:solidFill>
                <a:srgbClr val="CC0000"/>
              </a:solidFill>
              <a:latin typeface="+mj-l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305575" y="6201313"/>
            <a:ext cx="3943350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buFontTx/>
              <a:buNone/>
              <a:defRPr/>
            </a:pPr>
            <a:r>
              <a:rPr lang="en-US" sz="1600" b="1" dirty="0">
                <a:solidFill>
                  <a:srgbClr val="CC0000"/>
                </a:solidFill>
                <a:latin typeface="+mj-lt"/>
              </a:rPr>
              <a:t>Frontends for </a:t>
            </a:r>
            <a:r>
              <a:rPr lang="en-US" sz="1600" b="1" dirty="0" err="1">
                <a:solidFill>
                  <a:srgbClr val="CC0000"/>
                </a:solidFill>
                <a:latin typeface="+mj-lt"/>
              </a:rPr>
              <a:t>beamlnes</a:t>
            </a:r>
            <a:r>
              <a:rPr lang="en-US" sz="1600" b="1" dirty="0">
                <a:solidFill>
                  <a:srgbClr val="CC0000"/>
                </a:solidFill>
                <a:latin typeface="+mj-lt"/>
              </a:rPr>
              <a:t>  (Indus-2)</a:t>
            </a:r>
            <a:endParaRPr lang="en-US" sz="1600" b="1" dirty="0">
              <a:solidFill>
                <a:srgbClr val="CC0000"/>
              </a:solidFill>
              <a:latin typeface="+mj-lt"/>
            </a:endParaRPr>
          </a:p>
        </p:txBody>
      </p:sp>
      <p:pic>
        <p:nvPicPr>
          <p:cNvPr id="11" name="Picture 3" descr="indus-2 045"/>
          <p:cNvPicPr>
            <a:picLocks noChangeAspect="1" noChangeArrowheads="1"/>
          </p:cNvPicPr>
          <p:nvPr/>
        </p:nvPicPr>
        <p:blipFill>
          <a:blip r:embed="rId5">
            <a:lum bright="24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33" y="1096231"/>
            <a:ext cx="2592184" cy="183789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-392971" y="2943719"/>
            <a:ext cx="3943350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buFontTx/>
              <a:buNone/>
              <a:defRPr/>
            </a:pPr>
            <a:r>
              <a:rPr lang="en-US" sz="1600" b="1" dirty="0">
                <a:solidFill>
                  <a:srgbClr val="CC0000"/>
                </a:solidFill>
                <a:latin typeface="+mj-lt"/>
              </a:rPr>
              <a:t>Indus-1 storage ring</a:t>
            </a:r>
            <a:endParaRPr lang="en-US" sz="1600" b="1" dirty="0">
              <a:solidFill>
                <a:srgbClr val="CC0000"/>
              </a:solidFill>
              <a:latin typeface="+mj-lt"/>
            </a:endParaRP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6"/>
          <a:srcRect l="9677" t="1502" r="4292" b="16888"/>
          <a:stretch>
            <a:fillRect/>
          </a:stretch>
        </p:blipFill>
        <p:spPr>
          <a:xfrm>
            <a:off x="6664562" y="3747496"/>
            <a:ext cx="3830900" cy="2453817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670393" y="6209877"/>
            <a:ext cx="3943350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buFontTx/>
              <a:buNone/>
              <a:defRPr/>
            </a:pPr>
            <a:r>
              <a:rPr lang="en-US" sz="1600" b="1" dirty="0">
                <a:solidFill>
                  <a:srgbClr val="CC0000"/>
                </a:solidFill>
                <a:latin typeface="+mj-lt"/>
              </a:rPr>
              <a:t>Experimental area of Indus-2</a:t>
            </a:r>
            <a:endParaRPr lang="en-US" sz="1600" b="1" dirty="0">
              <a:solidFill>
                <a:srgbClr val="CC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4"/>
          <p:cNvSpPr txBox="1"/>
          <p:nvPr/>
        </p:nvSpPr>
        <p:spPr>
          <a:xfrm>
            <a:off x="3011155" y="129789"/>
            <a:ext cx="6128601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IN" altLang="en-US" sz="24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Operational beamlines in Indus-2: 18</a:t>
            </a:r>
            <a:endParaRPr lang="en-IN" altLang="en-US" sz="24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325120" y="746125"/>
            <a:ext cx="11532235" cy="3556635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TextBox 6"/>
          <p:cNvSpPr txBox="1"/>
          <p:nvPr/>
        </p:nvSpPr>
        <p:spPr>
          <a:xfrm>
            <a:off x="387023" y="4876259"/>
            <a:ext cx="60563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0033CC"/>
                </a:solidFill>
              </a:rPr>
              <a:t>Atomic molecular and optical Sciences</a:t>
            </a:r>
            <a:endParaRPr lang="en-US" sz="19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0033CC"/>
                </a:solidFill>
                <a:sym typeface="+mn-ea"/>
              </a:rPr>
              <a:t>Extreme conditions XRD with a superconducting wavelength shifter</a:t>
            </a:r>
            <a:endParaRPr lang="en-US" sz="1900" b="1" dirty="0">
              <a:solidFill>
                <a:srgbClr val="0033CC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0033CC"/>
                </a:solidFill>
              </a:rPr>
              <a:t>Protein crystallography with a superconducting wiggler</a:t>
            </a:r>
            <a:endParaRPr lang="en-US" sz="1900" b="1" dirty="0">
              <a:solidFill>
                <a:srgbClr val="0033CC"/>
              </a:solidFill>
            </a:endParaRPr>
          </a:p>
        </p:txBody>
      </p:sp>
      <p:sp>
        <p:nvSpPr>
          <p:cNvPr id="4" name="TextBox 7"/>
          <p:cNvSpPr txBox="1"/>
          <p:nvPr/>
        </p:nvSpPr>
        <p:spPr>
          <a:xfrm>
            <a:off x="6361775" y="4877499"/>
            <a:ext cx="54644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C00000"/>
                </a:solidFill>
              </a:rPr>
              <a:t>Spectroscopy and scattering in the tender x-ray range</a:t>
            </a:r>
            <a:endParaRPr lang="en-US" sz="19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C00000"/>
                </a:solidFill>
              </a:rPr>
              <a:t>Radiation safety studies </a:t>
            </a:r>
            <a:endParaRPr lang="en-US" sz="19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C00000"/>
                </a:solidFill>
              </a:rPr>
              <a:t>Photo emission electron microscopy</a:t>
            </a:r>
            <a:endParaRPr lang="en-US" sz="19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solidFill>
                <a:srgbClr val="0033CC"/>
              </a:solidFill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3282334" y="4476149"/>
            <a:ext cx="5791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b="1" dirty="0">
                <a:cs typeface="Arial" panose="020B0604020202020204" pitchFamily="34" charset="0"/>
              </a:rPr>
              <a:t>Some beamlines are under development</a:t>
            </a:r>
            <a:endParaRPr lang="en-US" altLang="en-US" sz="2000" b="1" dirty="0">
              <a:cs typeface="Arial" panose="020B0604020202020204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05435" y="4433612"/>
            <a:ext cx="11552232" cy="1847559"/>
          </a:xfrm>
          <a:prstGeom prst="rect">
            <a:avLst/>
          </a:prstGeom>
          <a:noFill/>
          <a:ln w="222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9628" y="799888"/>
            <a:ext cx="3491230" cy="329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BL-1  </a:t>
            </a:r>
            <a:r>
              <a:rPr kumimoji="0" lang="en-IN" sz="1600" b="1" i="0" u="none" strike="noStrike" cap="none" normalizeH="0" baseline="0" dirty="0" err="1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Soft X-ray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A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bsorptio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n</a:t>
            </a:r>
            <a:endParaRPr kumimoji="0" lang="en-IN" alt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  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BL-2   Engineering 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A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pplications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BL-3   Soft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X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-ray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R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eflectivity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BL-4   X-ray Imaging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BL-7   X-ray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L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ithography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BL-8   Dispersive EXAFS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22300" marR="0" lvl="0" indent="-57150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BL-9   Scanning EXAFS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965824" y="815763"/>
            <a:ext cx="3810712" cy="335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IN" sz="1600" b="1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BL-10  Angle Resolved </a:t>
            </a:r>
            <a:endParaRPr kumimoji="0" lang="en-US" sz="1200" b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IN" sz="1600" b="1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            Photoelectron Spect</a:t>
            </a:r>
            <a:r>
              <a:rPr lang="en-IN" sz="1600" b="1" dirty="0">
                <a:solidFill>
                  <a:srgbClr val="0033CC"/>
                </a:solidFill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roscopy</a:t>
            </a:r>
            <a:endParaRPr lang="en-IN" sz="1600" b="1" dirty="0">
              <a:solidFill>
                <a:srgbClr val="0033CC"/>
              </a:solidFill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BL-11  Extreme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C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onditions X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-ray Diffraction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BL-12  Angle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D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ispersive X-ray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           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D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iffraction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BL-13  Grazing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I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ncidence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X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-ray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           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S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cattering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BL-14  X-ray Photo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E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lectron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683260" marR="0" lvl="0" indent="-68326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600" b="1" dirty="0">
                <a:solidFill>
                  <a:srgbClr val="13742F"/>
                </a:solidFill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            </a:t>
            </a:r>
            <a:r>
              <a:rPr lang="en-IN" altLang="en-US" sz="1600" b="1" dirty="0">
                <a:solidFill>
                  <a:srgbClr val="13742F"/>
                </a:solidFill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S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pectroscopy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890975" y="791017"/>
            <a:ext cx="3966692" cy="335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BL-16   X-ray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F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luorescence 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            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M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icroprobe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BL-18   Small and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W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ide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A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ngle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X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-ray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600" b="1" dirty="0">
                <a:solidFill>
                  <a:srgbClr val="13742F"/>
                </a:solidFill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             </a:t>
            </a:r>
            <a:r>
              <a:rPr lang="en-IN" altLang="en-US" sz="1600" b="1" dirty="0">
                <a:solidFill>
                  <a:srgbClr val="13742F"/>
                </a:solidFill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S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cattering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753110" marR="0" lvl="0" indent="-734695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BL-20   X-ray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M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agnetic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Circular  D</a:t>
            </a:r>
            <a:r>
              <a:rPr kumimoji="0" lang="en-US" sz="1600" b="1" i="0" u="none" strike="noStrike" cap="none" normalizeH="0" baseline="0" dirty="0" err="1">
                <a:ln>
                  <a:noFill/>
                </a:ln>
                <a:solidFill>
                  <a:srgbClr val="0033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ichroism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753110" marR="0" lvl="0" indent="-734695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BL-21   Protein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C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rystallography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l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just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BL-23   Visible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D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iagnostics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eamline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13742F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just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2"/>
            </a:endParaRPr>
          </a:p>
          <a:p>
            <a:pPr marL="0" marR="0" lvl="0" indent="0" algn="just" defTabSz="914400" rtl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BL-24   X-ray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D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iagnostic </a:t>
            </a:r>
            <a:r>
              <a:rPr kumimoji="0" lang="en-IN" alt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B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13742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angal" panose="02040503050203030202" pitchFamily="2"/>
              </a:rPr>
              <a:t>eamline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856855" y="6370955"/>
            <a:ext cx="406971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altLang="en-US" b="1"/>
              <a:t>More details at:  http://www.rrcat.gov.in</a:t>
            </a:r>
            <a:endParaRPr lang="en-IN" altLang="en-US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6120" y="3606455"/>
            <a:ext cx="303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Number of user experiments 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7357206" y="3595551"/>
            <a:ext cx="303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Number of publications 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647796" y="4234913"/>
            <a:ext cx="11014842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IN" sz="2100" b="1" dirty="0">
                <a:solidFill>
                  <a:srgbClr val="0000FF"/>
                </a:solidFill>
              </a:rPr>
              <a:t>Scientists are researchers from nearly 150 institutes all over India have used the Indus beamlines</a:t>
            </a:r>
            <a:endParaRPr lang="en-IN" sz="2100" b="1" dirty="0">
              <a:solidFill>
                <a:srgbClr val="0000FF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en-IN" sz="2100" b="1" dirty="0">
                <a:solidFill>
                  <a:srgbClr val="C00000"/>
                </a:solidFill>
              </a:rPr>
              <a:t>In the last few years, Indian industries (pharmaceutical industry) are also regularly using Indus beamlines</a:t>
            </a:r>
            <a:endParaRPr lang="en-IN" sz="2100" b="1" dirty="0">
              <a:solidFill>
                <a:srgbClr val="C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en-IN" sz="2100" b="1" dirty="0">
                <a:solidFill>
                  <a:srgbClr val="003300"/>
                </a:solidFill>
              </a:rPr>
              <a:t>Facilities have contributed to several projects of national importance: Lunar missions of Indian Space Research Organisation (ISRO), </a:t>
            </a:r>
            <a:r>
              <a:rPr lang="en-IN" sz="2100" b="1" dirty="0" err="1">
                <a:solidFill>
                  <a:srgbClr val="003300"/>
                </a:solidFill>
              </a:rPr>
              <a:t>Chandrayaan</a:t>
            </a:r>
            <a:r>
              <a:rPr lang="en-IN" sz="2100" b="1" dirty="0">
                <a:solidFill>
                  <a:srgbClr val="003300"/>
                </a:solidFill>
              </a:rPr>
              <a:t>-I and </a:t>
            </a:r>
            <a:r>
              <a:rPr lang="en-IN" sz="2100" b="1" dirty="0" err="1">
                <a:solidFill>
                  <a:srgbClr val="003300"/>
                </a:solidFill>
              </a:rPr>
              <a:t>Chandrayaan</a:t>
            </a:r>
            <a:r>
              <a:rPr lang="en-IN" sz="2100" b="1" dirty="0">
                <a:solidFill>
                  <a:srgbClr val="003300"/>
                </a:solidFill>
              </a:rPr>
              <a:t>-II.</a:t>
            </a:r>
            <a:endParaRPr lang="en-IN" sz="2100" b="1" dirty="0">
              <a:solidFill>
                <a:srgbClr val="0033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en-IN" sz="2100" b="1" dirty="0">
                <a:solidFill>
                  <a:srgbClr val="CC00CC"/>
                </a:solidFill>
              </a:rPr>
              <a:t>About 160+ structures deposited in the international protein data bank</a:t>
            </a:r>
            <a:endParaRPr lang="en-IN" sz="2100" b="1" dirty="0">
              <a:solidFill>
                <a:srgbClr val="CC00CC"/>
              </a:solidFill>
            </a:endParaRPr>
          </a:p>
        </p:txBody>
      </p:sp>
      <p:pic>
        <p:nvPicPr>
          <p:cNvPr id="8" name="Picture 7" descr="Graph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9985" y="557530"/>
            <a:ext cx="4615815" cy="3077210"/>
          </a:xfrm>
          <a:prstGeom prst="rect">
            <a:avLst/>
          </a:prstGeom>
        </p:spPr>
      </p:pic>
      <p:pic>
        <p:nvPicPr>
          <p:cNvPr id="9" name="Picture 8" descr="Graph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50" y="563880"/>
            <a:ext cx="4643120" cy="3095625"/>
          </a:xfrm>
          <a:prstGeom prst="rect">
            <a:avLst/>
          </a:prstGeom>
        </p:spPr>
      </p:pic>
      <p:sp>
        <p:nvSpPr>
          <p:cNvPr id="10" name="Rectangle 5"/>
          <p:cNvSpPr/>
          <p:nvPr/>
        </p:nvSpPr>
        <p:spPr>
          <a:xfrm>
            <a:off x="542925" y="746125"/>
            <a:ext cx="11247120" cy="3229610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1" name="Rectangle 5"/>
          <p:cNvSpPr/>
          <p:nvPr/>
        </p:nvSpPr>
        <p:spPr>
          <a:xfrm>
            <a:off x="549910" y="4111625"/>
            <a:ext cx="11247120" cy="2618105"/>
          </a:xfrm>
          <a:prstGeom prst="rect">
            <a:avLst/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TextBox 4"/>
          <p:cNvSpPr txBox="1"/>
          <p:nvPr/>
        </p:nvSpPr>
        <p:spPr>
          <a:xfrm>
            <a:off x="3799538" y="128270"/>
            <a:ext cx="4592924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IN" altLang="en-US" sz="28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Some typical user data:</a:t>
            </a:r>
            <a:endParaRPr lang="en-IN" altLang="en-US" sz="28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Grp="1" noChangeArrowheads="1"/>
          </p:cNvSpPr>
          <p:nvPr>
            <p:ph type="title"/>
          </p:nvPr>
        </p:nvSpPr>
        <p:spPr>
          <a:xfrm>
            <a:off x="1079499" y="-279431"/>
            <a:ext cx="1004794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Facilities for X-ray diffraction and scattering</a:t>
            </a:r>
            <a:endParaRPr lang="en-US" altLang="en-US" sz="2800" b="1" dirty="0">
              <a:solidFill>
                <a:srgbClr val="0000FF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37893" name="TextBox 12"/>
          <p:cNvSpPr txBox="1">
            <a:spLocks noChangeArrowheads="1"/>
          </p:cNvSpPr>
          <p:nvPr/>
        </p:nvSpPr>
        <p:spPr bwMode="auto">
          <a:xfrm>
            <a:off x="330195" y="582818"/>
            <a:ext cx="5600682" cy="430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200" b="1" dirty="0">
                <a:cs typeface="Arial" panose="020B0604020202020204" pitchFamily="34" charset="0"/>
              </a:rPr>
              <a:t>Angle dispersive XRD beamline, BL-12</a:t>
            </a:r>
            <a:endParaRPr lang="en-US" altLang="en-US" sz="2200" b="1" dirty="0">
              <a:cs typeface="Arial" panose="020B0604020202020204" pitchFamily="34" charset="0"/>
            </a:endParaRPr>
          </a:p>
        </p:txBody>
      </p:sp>
      <p:pic>
        <p:nvPicPr>
          <p:cNvPr id="37897" name="Picture 11" descr="DSC02701.JPG"/>
          <p:cNvPicPr>
            <a:picLocks noChangeAspect="1" noChangeArrowheads="1"/>
          </p:cNvPicPr>
          <p:nvPr/>
        </p:nvPicPr>
        <p:blipFill>
          <a:blip r:embed="rId1" cstate="print"/>
          <a:srcRect l="4443" t="7777" b="6667"/>
          <a:stretch>
            <a:fillRect/>
          </a:stretch>
        </p:blipFill>
        <p:spPr bwMode="auto">
          <a:xfrm>
            <a:off x="569051" y="1217135"/>
            <a:ext cx="1420813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3" descr="DSC09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8239" y="1099679"/>
            <a:ext cx="2404414" cy="1352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205267" y="578463"/>
            <a:ext cx="5792759" cy="2847954"/>
          </a:xfrm>
          <a:prstGeom prst="rect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en-IN" altLang="en-US">
              <a:cs typeface="Arial" panose="020B0604020202020204" pitchFamily="34" charset="0"/>
            </a:endParaRPr>
          </a:p>
        </p:txBody>
      </p:sp>
      <p:sp>
        <p:nvSpPr>
          <p:cNvPr id="37904" name="Text Box 4"/>
          <p:cNvSpPr txBox="1">
            <a:spLocks noChangeArrowheads="1"/>
          </p:cNvSpPr>
          <p:nvPr/>
        </p:nvSpPr>
        <p:spPr bwMode="auto">
          <a:xfrm>
            <a:off x="6293804" y="2419317"/>
            <a:ext cx="2371724" cy="384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IN" altLang="en-US" sz="1900" b="1" dirty="0">
                <a:cs typeface="Arial" panose="020B0604020202020204" pitchFamily="34" charset="0"/>
              </a:rPr>
              <a:t>High pressure cell</a:t>
            </a:r>
            <a:endParaRPr lang="en-IN" altLang="en-US" sz="1900" b="1" dirty="0">
              <a:cs typeface="Arial" panose="020B0604020202020204" pitchFamily="34" charset="0"/>
            </a:endParaRPr>
          </a:p>
        </p:txBody>
      </p:sp>
      <p:sp>
        <p:nvSpPr>
          <p:cNvPr id="37906" name="TextBox 12"/>
          <p:cNvSpPr txBox="1">
            <a:spLocks noChangeArrowheads="1"/>
          </p:cNvSpPr>
          <p:nvPr/>
        </p:nvSpPr>
        <p:spPr bwMode="auto">
          <a:xfrm>
            <a:off x="369137" y="2884835"/>
            <a:ext cx="182993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IN" altLang="en-US" b="1" dirty="0">
                <a:cs typeface="Arial" panose="020B0604020202020204" pitchFamily="34" charset="0"/>
              </a:rPr>
              <a:t>Low temp. ~5 K </a:t>
            </a:r>
            <a:endParaRPr lang="en-IN" altLang="en-US" b="1" dirty="0">
              <a:cs typeface="Arial" panose="020B0604020202020204" pitchFamily="34" charset="0"/>
            </a:endParaRPr>
          </a:p>
        </p:txBody>
      </p:sp>
      <p:sp>
        <p:nvSpPr>
          <p:cNvPr id="2" name="TextBox 12"/>
          <p:cNvSpPr txBox="1">
            <a:spLocks noChangeArrowheads="1"/>
          </p:cNvSpPr>
          <p:nvPr/>
        </p:nvSpPr>
        <p:spPr bwMode="auto">
          <a:xfrm>
            <a:off x="6096000" y="549936"/>
            <a:ext cx="6098269" cy="430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200" b="1" dirty="0">
                <a:cs typeface="Arial" panose="020B0604020202020204" pitchFamily="34" charset="0"/>
              </a:rPr>
              <a:t>Extreme conditions XRD Beamline BL-11</a:t>
            </a:r>
            <a:endParaRPr lang="en-US" altLang="en-US" sz="2200" b="1" dirty="0">
              <a:cs typeface="Arial" panose="020B0604020202020204" pitchFamily="34" charset="0"/>
            </a:endParaRPr>
          </a:p>
        </p:txBody>
      </p:sp>
      <p:sp>
        <p:nvSpPr>
          <p:cNvPr id="4" name="TextBox 12"/>
          <p:cNvSpPr txBox="1">
            <a:spLocks noChangeArrowheads="1"/>
          </p:cNvSpPr>
          <p:nvPr/>
        </p:nvSpPr>
        <p:spPr bwMode="auto">
          <a:xfrm>
            <a:off x="772177" y="3568203"/>
            <a:ext cx="5027835" cy="430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200" b="1" dirty="0">
                <a:cs typeface="Arial" panose="020B0604020202020204" pitchFamily="34" charset="0"/>
              </a:rPr>
              <a:t>Engineering Appl. Beamline, BL-02</a:t>
            </a:r>
            <a:endParaRPr lang="en-US" altLang="en-US" sz="2200" b="1" dirty="0">
              <a:cs typeface="Arial" panose="020B0604020202020204" pitchFamily="34" charset="0"/>
            </a:endParaRPr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39"/>
          <a:stretch>
            <a:fillRect/>
          </a:stretch>
        </p:blipFill>
        <p:spPr>
          <a:xfrm>
            <a:off x="461639" y="4221210"/>
            <a:ext cx="2351283" cy="17458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flipH="1">
            <a:off x="2824632" y="4143667"/>
            <a:ext cx="31733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Energy range: 4 keV - 25 keV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Measurements for stress, phase analysis etc.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Designed for </a:t>
            </a:r>
            <a:r>
              <a:rPr lang="en-US" b="1" dirty="0" err="1"/>
              <a:t>Engg</a:t>
            </a:r>
            <a:r>
              <a:rPr lang="en-US" b="1" dirty="0"/>
              <a:t>. Components weighing </a:t>
            </a:r>
            <a:r>
              <a:rPr lang="en-US" b="1" dirty="0" err="1"/>
              <a:t>upto</a:t>
            </a:r>
            <a:r>
              <a:rPr lang="en-US" b="1" dirty="0"/>
              <a:t> 15 Kgs 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Elastic constant measurements</a:t>
            </a:r>
            <a:endParaRPr lang="en-IN" b="1" dirty="0"/>
          </a:p>
        </p:txBody>
      </p:sp>
      <p:sp>
        <p:nvSpPr>
          <p:cNvPr id="8" name="TextBox 7"/>
          <p:cNvSpPr txBox="1"/>
          <p:nvPr/>
        </p:nvSpPr>
        <p:spPr>
          <a:xfrm flipH="1">
            <a:off x="2108742" y="1130509"/>
            <a:ext cx="3938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Energy range: 4 keV to 25 keV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Both Goniometer and image plate options available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Low temperature </a:t>
            </a:r>
            <a:r>
              <a:rPr lang="en-US" b="1" dirty="0" err="1"/>
              <a:t>upto</a:t>
            </a:r>
            <a:r>
              <a:rPr lang="en-US" b="1" dirty="0"/>
              <a:t> ~ 5 K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High temperature </a:t>
            </a:r>
            <a:r>
              <a:rPr lang="en-US" b="1" dirty="0" err="1"/>
              <a:t>upto</a:t>
            </a:r>
            <a:r>
              <a:rPr lang="en-US" b="1" dirty="0"/>
              <a:t> 550</a:t>
            </a:r>
            <a:r>
              <a:rPr lang="en-US" b="1" baseline="30000" dirty="0"/>
              <a:t>o</a:t>
            </a:r>
            <a:r>
              <a:rPr lang="en-US" b="1" dirty="0"/>
              <a:t>C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High pressure in Diamond cell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Crystal structure determination, phase identification etc. </a:t>
            </a:r>
            <a:endParaRPr lang="en-IN" b="1" dirty="0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248702" y="3543221"/>
            <a:ext cx="5749323" cy="2934581"/>
          </a:xfrm>
          <a:prstGeom prst="rect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en-IN" altLang="en-US"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8732652" y="1005457"/>
            <a:ext cx="32964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Both energy dispersive and angle dispersive options available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Energy range: 4 keV to ~ 40 keV in the energy dispersive mode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High pressure and high temperature ~1200</a:t>
            </a:r>
            <a:r>
              <a:rPr lang="en-US" b="1" baseline="30000" dirty="0"/>
              <a:t>o</a:t>
            </a:r>
            <a:r>
              <a:rPr lang="en-US" b="1" dirty="0"/>
              <a:t>C</a:t>
            </a:r>
            <a:endParaRPr lang="en-IN" b="1" dirty="0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6193975" y="581047"/>
            <a:ext cx="5835171" cy="2847954"/>
          </a:xfrm>
          <a:prstGeom prst="rect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en-IN" altLang="en-US"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0195" y="5967023"/>
            <a:ext cx="2664031" cy="384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IN" altLang="en-US" sz="1900" b="1" dirty="0">
                <a:cs typeface="Arial" panose="020B0604020202020204" pitchFamily="34" charset="0"/>
              </a:rPr>
              <a:t>Experimental station</a:t>
            </a:r>
            <a:endParaRPr lang="en-IN" altLang="en-US" sz="1900" b="1" dirty="0">
              <a:cs typeface="Arial" panose="020B0604020202020204" pitchFamily="34" charset="0"/>
            </a:endParaRPr>
          </a:p>
        </p:txBody>
      </p: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6416791" y="3563579"/>
            <a:ext cx="5526507" cy="430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200" b="1" dirty="0">
                <a:cs typeface="Arial" panose="020B0604020202020204" pitchFamily="34" charset="0"/>
              </a:rPr>
              <a:t>Small and wide Angle X-ray scattering, BL-18</a:t>
            </a:r>
            <a:endParaRPr lang="en-US" altLang="en-US" sz="2200" b="1" dirty="0">
              <a:cs typeface="Arial" panose="020B0604020202020204" pitchFamily="34" charset="0"/>
            </a:endParaRPr>
          </a:p>
        </p:txBody>
      </p:sp>
      <p:pic>
        <p:nvPicPr>
          <p:cNvPr id="3074" name="Picture 2" descr="Various components of experimental station are shown. The 2-D online image plate detector is installed at the end of the experimental st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890" y="4161773"/>
            <a:ext cx="2441191" cy="18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217702" y="3547857"/>
            <a:ext cx="5749323" cy="2929945"/>
          </a:xfrm>
          <a:prstGeom prst="rect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en-IN" altLang="en-US">
              <a:cs typeface="Arial" panose="020B0604020202020204" pitchFamily="34" charset="0"/>
            </a:endParaRPr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6592137" y="6009035"/>
            <a:ext cx="2247913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IN" altLang="en-US" b="1" dirty="0">
                <a:cs typeface="Arial" panose="020B0604020202020204" pitchFamily="34" charset="0"/>
              </a:rPr>
              <a:t>Experimental station</a:t>
            </a:r>
            <a:endParaRPr lang="en-IN" altLang="en-US" b="1" dirty="0"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8871081" y="3968268"/>
            <a:ext cx="32589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Energy range: 5 keV – 20 keV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2-Dimension online image plate (SAXS); q-range: 0.05 – 3.5 nm</a:t>
            </a:r>
            <a:r>
              <a:rPr lang="en-US" b="1" baseline="30000" dirty="0"/>
              <a:t>-1</a:t>
            </a:r>
            <a:endParaRPr lang="en-US" b="1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Linear position sensitive gas detector (WAXS) q-range &gt; 2.0 nm</a:t>
            </a:r>
            <a:r>
              <a:rPr lang="en-US" b="1" baseline="30000" dirty="0"/>
              <a:t>-1</a:t>
            </a:r>
            <a:r>
              <a:rPr lang="en-US" b="1" dirty="0"/>
              <a:t> 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Structural correlation in ~1-100 nm length scale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981200" y="126969"/>
            <a:ext cx="8229600" cy="5461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2800" b="1" dirty="0">
                <a:solidFill>
                  <a:srgbClr val="0000FF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Facilities for X-ray absorption</a:t>
            </a:r>
            <a:endParaRPr lang="en-US" altLang="en-US" sz="2800" b="1" dirty="0">
              <a:solidFill>
                <a:srgbClr val="0000FF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" r="29418"/>
          <a:stretch>
            <a:fillRect/>
          </a:stretch>
        </p:blipFill>
        <p:spPr>
          <a:xfrm>
            <a:off x="4992390" y="1628908"/>
            <a:ext cx="2452910" cy="26556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" b="18691"/>
          <a:stretch>
            <a:fillRect/>
          </a:stretch>
        </p:blipFill>
        <p:spPr>
          <a:xfrm>
            <a:off x="9067187" y="1644604"/>
            <a:ext cx="1782323" cy="2331498"/>
          </a:xfrm>
          <a:prstGeom prst="rect">
            <a:avLst/>
          </a:prstGeom>
        </p:spPr>
      </p:pic>
      <p:pic>
        <p:nvPicPr>
          <p:cNvPr id="7" name="Picture 7" descr="New Bitmap Image.bmp"/>
          <p:cNvPicPr>
            <a:picLocks noChangeAspect="1" noChangeArrowheads="1"/>
          </p:cNvPicPr>
          <p:nvPr/>
        </p:nvPicPr>
        <p:blipFill rotWithShape="1">
          <a:blip r:embed="rId3" cstate="print"/>
          <a:srcRect l="15875" t="4443" r="10898" b="18833"/>
          <a:stretch>
            <a:fillRect/>
          </a:stretch>
        </p:blipFill>
        <p:spPr bwMode="auto">
          <a:xfrm>
            <a:off x="944994" y="1607903"/>
            <a:ext cx="2889534" cy="261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 flipH="1">
            <a:off x="622986" y="4385622"/>
            <a:ext cx="34423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Energy range: 4 keV to 25 keV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Low temperature </a:t>
            </a:r>
            <a:r>
              <a:rPr lang="en-US" b="1" dirty="0" err="1"/>
              <a:t>upto</a:t>
            </a:r>
            <a:r>
              <a:rPr lang="en-US" b="1" dirty="0"/>
              <a:t> ~ 10 K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Measurement in transmission and fluorescence mode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Facilities to perform </a:t>
            </a:r>
            <a:r>
              <a:rPr lang="en-US" b="1" i="1" dirty="0"/>
              <a:t>in-situ</a:t>
            </a:r>
            <a:r>
              <a:rPr lang="en-US" b="1" dirty="0"/>
              <a:t>/</a:t>
            </a:r>
            <a:r>
              <a:rPr lang="en-US" b="1" i="1" dirty="0"/>
              <a:t>in-operando</a:t>
            </a:r>
            <a:r>
              <a:rPr lang="en-US" b="1" dirty="0"/>
              <a:t> studies 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Near neighbor configuration, chemical state</a:t>
            </a:r>
            <a:endParaRPr lang="en-US" b="1" dirty="0"/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833622" y="845090"/>
            <a:ext cx="3000906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200" b="1" dirty="0">
                <a:cs typeface="Arial" panose="020B0604020202020204" pitchFamily="34" charset="0"/>
              </a:rPr>
              <a:t>EXAFS beamline,</a:t>
            </a:r>
            <a:endParaRPr lang="en-US" altLang="en-US" sz="2200" b="1" dirty="0">
              <a:cs typeface="Arial" panose="020B0604020202020204" pitchFamily="34" charset="0"/>
            </a:endParaRPr>
          </a:p>
          <a:p>
            <a:pPr algn="ctr"/>
            <a:r>
              <a:rPr lang="en-US" altLang="en-US" sz="2200" b="1" dirty="0">
                <a:cs typeface="Arial" panose="020B0604020202020204" pitchFamily="34" charset="0"/>
              </a:rPr>
              <a:t>BL-09</a:t>
            </a:r>
            <a:endParaRPr lang="en-US" altLang="en-US" sz="2200" b="1" dirty="0">
              <a:cs typeface="Arial" panose="020B0604020202020204" pitchFamily="34" charset="0"/>
            </a:endParaRPr>
          </a:p>
        </p:txBody>
      </p: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4559421" y="812557"/>
            <a:ext cx="3318849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200" b="1" dirty="0">
                <a:cs typeface="Arial" panose="020B0604020202020204" pitchFamily="34" charset="0"/>
              </a:rPr>
              <a:t>Polarized light Soft </a:t>
            </a:r>
            <a:endParaRPr lang="en-US" altLang="en-US" sz="2200" b="1" dirty="0">
              <a:cs typeface="Arial" panose="020B0604020202020204" pitchFamily="34" charset="0"/>
            </a:endParaRPr>
          </a:p>
          <a:p>
            <a:pPr algn="ctr"/>
            <a:r>
              <a:rPr lang="en-US" altLang="en-US" sz="2200" b="1" dirty="0">
                <a:cs typeface="Arial" panose="020B0604020202020204" pitchFamily="34" charset="0"/>
              </a:rPr>
              <a:t>X-ray beamline, BL-01</a:t>
            </a:r>
            <a:endParaRPr lang="en-US" altLang="en-US" sz="2200" b="1" dirty="0">
              <a:cs typeface="Arial" panose="020B0604020202020204" pitchFamily="34" charset="0"/>
            </a:endParaRPr>
          </a:p>
        </p:txBody>
      </p:sp>
      <p:sp>
        <p:nvSpPr>
          <p:cNvPr id="11" name="TextBox 12"/>
          <p:cNvSpPr txBox="1">
            <a:spLocks noChangeArrowheads="1"/>
          </p:cNvSpPr>
          <p:nvPr/>
        </p:nvSpPr>
        <p:spPr bwMode="auto">
          <a:xfrm>
            <a:off x="8279113" y="812557"/>
            <a:ext cx="3318849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200" b="1" dirty="0">
                <a:cs typeface="Arial" panose="020B0604020202020204" pitchFamily="34" charset="0"/>
              </a:rPr>
              <a:t>X-ray Magnetic Circular Dichroism beamline, BL-20</a:t>
            </a:r>
            <a:endParaRPr lang="en-US" altLang="en-US" sz="2200" b="1" dirty="0">
              <a:cs typeface="Arial" panose="020B0604020202020204" pitchFamily="34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431514" y="841495"/>
            <a:ext cx="3811713" cy="5889536"/>
          </a:xfrm>
          <a:prstGeom prst="rect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en-IN" altLang="en-US"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8134109" y="3914460"/>
            <a:ext cx="36263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Energy range: 300 eV to 1000 eV (circular polarization)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Energy range: 300 eV to 2000 eV (linear polarization)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Low temperature </a:t>
            </a:r>
            <a:r>
              <a:rPr lang="en-US" b="1" dirty="0" err="1"/>
              <a:t>upto</a:t>
            </a:r>
            <a:r>
              <a:rPr lang="en-US" b="1" dirty="0"/>
              <a:t> ~ 20 K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Measurement in transmission and fluorescence mode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Magnetic field </a:t>
            </a:r>
            <a:r>
              <a:rPr lang="en-US" b="1" dirty="0" err="1"/>
              <a:t>upto</a:t>
            </a:r>
            <a:r>
              <a:rPr lang="en-US" b="1" dirty="0"/>
              <a:t> 1 Tesla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Element specific magnetic moment</a:t>
            </a:r>
            <a:endParaRPr lang="en-US" b="1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042974" y="839785"/>
            <a:ext cx="3811713" cy="5891246"/>
          </a:xfrm>
          <a:prstGeom prst="rect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en-IN" altLang="en-US"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4398712" y="4478560"/>
            <a:ext cx="34918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Energy range: 100 eV to       1200 eV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Low temperature </a:t>
            </a:r>
            <a:r>
              <a:rPr lang="en-US" b="1" dirty="0" err="1"/>
              <a:t>upto</a:t>
            </a:r>
            <a:r>
              <a:rPr lang="en-US" b="1" dirty="0"/>
              <a:t> ~ 10 K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Facility for absorption in fluorescence and TEY mode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Near neighbor configuration, chemical state</a:t>
            </a:r>
            <a:endParaRPr lang="en-US" b="1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395648" y="838075"/>
            <a:ext cx="3553125" cy="5891246"/>
          </a:xfrm>
          <a:prstGeom prst="rect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en-IN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12176</Words>
  <Application>WPS Presentation</Application>
  <PresentationFormat>Widescreen</PresentationFormat>
  <Paragraphs>402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5" baseType="lpstr">
      <vt:lpstr>Arial</vt:lpstr>
      <vt:lpstr>SimSun</vt:lpstr>
      <vt:lpstr>Wingdings</vt:lpstr>
      <vt:lpstr>Bookman Old Style</vt:lpstr>
      <vt:lpstr>Calibri</vt:lpstr>
      <vt:lpstr>Times New Roman</vt:lpstr>
      <vt:lpstr>MS PGothic</vt:lpstr>
      <vt:lpstr>Mangal</vt:lpstr>
      <vt:lpstr>Microsoft YaHei</vt:lpstr>
      <vt:lpstr>Arial Unicode MS</vt:lpstr>
      <vt:lpstr>Calibri Light</vt:lpstr>
      <vt:lpstr>Symbol</vt:lpstr>
      <vt:lpstr>Arial Black</vt:lpstr>
      <vt:lpstr>Office Theme</vt:lpstr>
      <vt:lpstr>Materials science research at  Indus beamlines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Facilities for X-ray diffraction and scattering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Observation of RT ferroelectricity in spark-plasma sintered GdCrO3 </vt:lpstr>
      <vt:lpstr>PowerPoint 演示文稿</vt:lpstr>
      <vt:lpstr>Study of interface reaction in a B4C/Cr mirror at elevated temperature using soft X-ray reflectivity</vt:lpstr>
      <vt:lpstr>PowerPoint 演示文稿</vt:lpstr>
      <vt:lpstr>PowerPoint 演示文稿</vt:lpstr>
      <vt:lpstr>PowerPoint 演示文稿</vt:lpstr>
      <vt:lpstr>Revealing superstructure ordering in Co1+xMnSb Heusler alloys and its effect on physical properties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 science research at Indus beamlines</dc:title>
  <dc:creator>Tapas Ganguli</dc:creator>
  <cp:lastModifiedBy>Tapas</cp:lastModifiedBy>
  <cp:revision>47</cp:revision>
  <dcterms:created xsi:type="dcterms:W3CDTF">2023-04-06T02:17:00Z</dcterms:created>
  <dcterms:modified xsi:type="dcterms:W3CDTF">2023-04-12T11:42:10Z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4AEB8AC197A94BB6AEE93FE055FCBCC3</vt:lpwstr>
  </property>
  <property fmtid="{D5CDD505-2E9C-101B-9397-08002B2CF9AE}" pid="3" name="KSOProductBuildVer">
    <vt:lpwstr>1033-11.2.0.10323</vt:lpwstr>
  </property>
</Properties>
</file>