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8" r:id="rId2"/>
    <p:sldId id="274" r:id="rId3"/>
    <p:sldId id="282" r:id="rId4"/>
    <p:sldId id="257" r:id="rId5"/>
    <p:sldId id="275" r:id="rId6"/>
    <p:sldId id="260" r:id="rId7"/>
    <p:sldId id="264" r:id="rId8"/>
    <p:sldId id="263" r:id="rId9"/>
    <p:sldId id="261" r:id="rId10"/>
    <p:sldId id="276" r:id="rId11"/>
    <p:sldId id="271" r:id="rId12"/>
    <p:sldId id="270" r:id="rId13"/>
    <p:sldId id="277" r:id="rId14"/>
    <p:sldId id="269" r:id="rId15"/>
    <p:sldId id="272" r:id="rId16"/>
    <p:sldId id="267" r:id="rId17"/>
    <p:sldId id="278" r:id="rId18"/>
    <p:sldId id="268"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5015"/>
    <a:srgbClr val="006AB9"/>
    <a:srgbClr val="5896BD"/>
    <a:srgbClr val="FFFFFF"/>
    <a:srgbClr val="4141FF"/>
    <a:srgbClr val="065E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84414"/>
  </p:normalViewPr>
  <p:slideViewPr>
    <p:cSldViewPr snapToGrid="0">
      <p:cViewPr varScale="1">
        <p:scale>
          <a:sx n="56" d="100"/>
          <a:sy n="56" d="100"/>
        </p:scale>
        <p:origin x="108" y="780"/>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65945-EE75-43FC-8E27-631D135DE616}" type="datetimeFigureOut">
              <a:rPr lang="ru-RU" smtClean="0"/>
              <a:t>11.04.2023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44AD6-1A10-43C1-8ADF-81B4087177D6}" type="slidenum">
              <a:rPr lang="ru-RU" smtClean="0"/>
              <a:t>‹#›</a:t>
            </a:fld>
            <a:endParaRPr lang="ru-RU"/>
          </a:p>
        </p:txBody>
      </p:sp>
    </p:spTree>
    <p:extLst>
      <p:ext uri="{BB962C8B-B14F-4D97-AF65-F5344CB8AC3E}">
        <p14:creationId xmlns:p14="http://schemas.microsoft.com/office/powerpoint/2010/main" val="2058582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2</a:t>
            </a:fld>
            <a:endParaRPr lang="ru-RU"/>
          </a:p>
        </p:txBody>
      </p:sp>
    </p:spTree>
    <p:extLst>
      <p:ext uri="{BB962C8B-B14F-4D97-AF65-F5344CB8AC3E}">
        <p14:creationId xmlns:p14="http://schemas.microsoft.com/office/powerpoint/2010/main" val="567901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11</a:t>
            </a:fld>
            <a:endParaRPr lang="ru-RU"/>
          </a:p>
        </p:txBody>
      </p:sp>
    </p:spTree>
    <p:extLst>
      <p:ext uri="{BB962C8B-B14F-4D97-AF65-F5344CB8AC3E}">
        <p14:creationId xmlns:p14="http://schemas.microsoft.com/office/powerpoint/2010/main" val="3954338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12</a:t>
            </a:fld>
            <a:endParaRPr lang="ru-RU"/>
          </a:p>
        </p:txBody>
      </p:sp>
    </p:spTree>
    <p:extLst>
      <p:ext uri="{BB962C8B-B14F-4D97-AF65-F5344CB8AC3E}">
        <p14:creationId xmlns:p14="http://schemas.microsoft.com/office/powerpoint/2010/main" val="2271603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AA44AD6-1A10-43C1-8ADF-81B4087177D6}" type="slidenum">
              <a:rPr lang="ru-RU" smtClean="0"/>
              <a:t>13</a:t>
            </a:fld>
            <a:endParaRPr lang="ru-RU"/>
          </a:p>
        </p:txBody>
      </p:sp>
    </p:spTree>
    <p:extLst>
      <p:ext uri="{BB962C8B-B14F-4D97-AF65-F5344CB8AC3E}">
        <p14:creationId xmlns:p14="http://schemas.microsoft.com/office/powerpoint/2010/main" val="38165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AA44AD6-1A10-43C1-8ADF-81B4087177D6}" type="slidenum">
              <a:rPr lang="ru-RU" smtClean="0"/>
              <a:t>14</a:t>
            </a:fld>
            <a:endParaRPr lang="ru-RU"/>
          </a:p>
        </p:txBody>
      </p:sp>
    </p:spTree>
    <p:extLst>
      <p:ext uri="{BB962C8B-B14F-4D97-AF65-F5344CB8AC3E}">
        <p14:creationId xmlns:p14="http://schemas.microsoft.com/office/powerpoint/2010/main" val="3736820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15</a:t>
            </a:fld>
            <a:endParaRPr lang="ru-RU"/>
          </a:p>
        </p:txBody>
      </p:sp>
    </p:spTree>
    <p:extLst>
      <p:ext uri="{BB962C8B-B14F-4D97-AF65-F5344CB8AC3E}">
        <p14:creationId xmlns:p14="http://schemas.microsoft.com/office/powerpoint/2010/main" val="72714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16</a:t>
            </a:fld>
            <a:endParaRPr lang="ru-RU"/>
          </a:p>
        </p:txBody>
      </p:sp>
    </p:spTree>
    <p:extLst>
      <p:ext uri="{BB962C8B-B14F-4D97-AF65-F5344CB8AC3E}">
        <p14:creationId xmlns:p14="http://schemas.microsoft.com/office/powerpoint/2010/main" val="261249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 altLang="zh-CN" dirty="0"/>
              <a:t>This is a list of contributors to the SKIF linear accelerator project, in no particular order.</a:t>
            </a:r>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17</a:t>
            </a:fld>
            <a:endParaRPr lang="ru-RU"/>
          </a:p>
        </p:txBody>
      </p:sp>
    </p:spTree>
    <p:extLst>
      <p:ext uri="{BB962C8B-B14F-4D97-AF65-F5344CB8AC3E}">
        <p14:creationId xmlns:p14="http://schemas.microsoft.com/office/powerpoint/2010/main" val="3443321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3</a:t>
            </a:fld>
            <a:endParaRPr lang="ru-RU"/>
          </a:p>
        </p:txBody>
      </p:sp>
    </p:spTree>
    <p:extLst>
      <p:ext uri="{BB962C8B-B14F-4D97-AF65-F5344CB8AC3E}">
        <p14:creationId xmlns:p14="http://schemas.microsoft.com/office/powerpoint/2010/main" val="450829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4</a:t>
            </a:fld>
            <a:endParaRPr lang="ru-RU"/>
          </a:p>
        </p:txBody>
      </p:sp>
    </p:spTree>
    <p:extLst>
      <p:ext uri="{BB962C8B-B14F-4D97-AF65-F5344CB8AC3E}">
        <p14:creationId xmlns:p14="http://schemas.microsoft.com/office/powerpoint/2010/main" val="137861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5</a:t>
            </a:fld>
            <a:endParaRPr lang="ru-RU"/>
          </a:p>
        </p:txBody>
      </p:sp>
    </p:spTree>
    <p:extLst>
      <p:ext uri="{BB962C8B-B14F-4D97-AF65-F5344CB8AC3E}">
        <p14:creationId xmlns:p14="http://schemas.microsoft.com/office/powerpoint/2010/main" val="2768532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6</a:t>
            </a:fld>
            <a:endParaRPr lang="ru-RU"/>
          </a:p>
        </p:txBody>
      </p:sp>
    </p:spTree>
    <p:extLst>
      <p:ext uri="{BB962C8B-B14F-4D97-AF65-F5344CB8AC3E}">
        <p14:creationId xmlns:p14="http://schemas.microsoft.com/office/powerpoint/2010/main" val="3615806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7</a:t>
            </a:fld>
            <a:endParaRPr lang="ru-RU"/>
          </a:p>
        </p:txBody>
      </p:sp>
    </p:spTree>
    <p:extLst>
      <p:ext uri="{BB962C8B-B14F-4D97-AF65-F5344CB8AC3E}">
        <p14:creationId xmlns:p14="http://schemas.microsoft.com/office/powerpoint/2010/main" val="1369194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8</a:t>
            </a:fld>
            <a:endParaRPr lang="ru-RU"/>
          </a:p>
        </p:txBody>
      </p:sp>
    </p:spTree>
    <p:extLst>
      <p:ext uri="{BB962C8B-B14F-4D97-AF65-F5344CB8AC3E}">
        <p14:creationId xmlns:p14="http://schemas.microsoft.com/office/powerpoint/2010/main" val="2388633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9</a:t>
            </a:fld>
            <a:endParaRPr lang="ru-RU"/>
          </a:p>
        </p:txBody>
      </p:sp>
    </p:spTree>
    <p:extLst>
      <p:ext uri="{BB962C8B-B14F-4D97-AF65-F5344CB8AC3E}">
        <p14:creationId xmlns:p14="http://schemas.microsoft.com/office/powerpoint/2010/main" val="1118702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10</a:t>
            </a:fld>
            <a:endParaRPr lang="ru-RU"/>
          </a:p>
        </p:txBody>
      </p:sp>
    </p:spTree>
    <p:extLst>
      <p:ext uri="{BB962C8B-B14F-4D97-AF65-F5344CB8AC3E}">
        <p14:creationId xmlns:p14="http://schemas.microsoft.com/office/powerpoint/2010/main" val="516354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2E3FAD-B96F-932A-3520-9D735DEEC79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3DDA8B0-F51A-7825-B002-A69544C3C2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E5FB1EA-7ACA-8B85-6681-8EAE2F5C6028}"/>
              </a:ext>
            </a:extLst>
          </p:cNvPr>
          <p:cNvSpPr>
            <a:spLocks noGrp="1"/>
          </p:cNvSpPr>
          <p:nvPr>
            <p:ph type="dt" sz="half" idx="10"/>
          </p:nvPr>
        </p:nvSpPr>
        <p:spPr/>
        <p:txBody>
          <a:bodyPr/>
          <a:lstStyle/>
          <a:p>
            <a:fld id="{08894697-8D79-4E5E-A303-8721372A2690}" type="datetime1">
              <a:rPr lang="ru-RU" smtClean="0"/>
              <a:t>11.04.2023</a:t>
            </a:fld>
            <a:endParaRPr lang="ru-RU"/>
          </a:p>
        </p:txBody>
      </p:sp>
      <p:sp>
        <p:nvSpPr>
          <p:cNvPr id="5" name="Нижний колонтитул 4">
            <a:extLst>
              <a:ext uri="{FF2B5EF4-FFF2-40B4-BE49-F238E27FC236}">
                <a16:creationId xmlns:a16="http://schemas.microsoft.com/office/drawing/2014/main" id="{E3D6B1C2-DB15-7B1A-74B5-9381844F169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222281B-046C-4CC2-F03F-90CB3CB02F2F}"/>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3188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71D4CA-A6F8-A2E2-B376-1F223C4FB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556B473-D787-C5CF-D2C2-D8DD8EBA0F7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32C364-07B9-8F56-12B9-6BB3D235BDA8}"/>
              </a:ext>
            </a:extLst>
          </p:cNvPr>
          <p:cNvSpPr>
            <a:spLocks noGrp="1"/>
          </p:cNvSpPr>
          <p:nvPr>
            <p:ph type="dt" sz="half" idx="10"/>
          </p:nvPr>
        </p:nvSpPr>
        <p:spPr/>
        <p:txBody>
          <a:bodyPr/>
          <a:lstStyle/>
          <a:p>
            <a:fld id="{8EA32192-DD87-42C2-B3A4-96C4AD413910}" type="datetime1">
              <a:rPr lang="ru-RU" smtClean="0"/>
              <a:t>11.04.2023</a:t>
            </a:fld>
            <a:endParaRPr lang="ru-RU"/>
          </a:p>
        </p:txBody>
      </p:sp>
      <p:sp>
        <p:nvSpPr>
          <p:cNvPr id="5" name="Нижний колонтитул 4">
            <a:extLst>
              <a:ext uri="{FF2B5EF4-FFF2-40B4-BE49-F238E27FC236}">
                <a16:creationId xmlns:a16="http://schemas.microsoft.com/office/drawing/2014/main" id="{B3347BE7-84A7-B65D-B8F7-42CA920CA4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1EFEE76-C475-193B-733E-0123EA3BF6C7}"/>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20911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BFF509E-A430-AD3E-6CAC-BC62C69B99A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8A4B924-46FE-5093-F0BD-FFC8A6A89CA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1B4B592-DC50-C9A3-4E72-2CECC24C86C3}"/>
              </a:ext>
            </a:extLst>
          </p:cNvPr>
          <p:cNvSpPr>
            <a:spLocks noGrp="1"/>
          </p:cNvSpPr>
          <p:nvPr>
            <p:ph type="dt" sz="half" idx="10"/>
          </p:nvPr>
        </p:nvSpPr>
        <p:spPr/>
        <p:txBody>
          <a:bodyPr/>
          <a:lstStyle/>
          <a:p>
            <a:fld id="{84E3B735-906F-4C43-8705-75ACBCE6FE85}" type="datetime1">
              <a:rPr lang="ru-RU" smtClean="0"/>
              <a:t>11.04.2023</a:t>
            </a:fld>
            <a:endParaRPr lang="ru-RU"/>
          </a:p>
        </p:txBody>
      </p:sp>
      <p:sp>
        <p:nvSpPr>
          <p:cNvPr id="5" name="Нижний колонтитул 4">
            <a:extLst>
              <a:ext uri="{FF2B5EF4-FFF2-40B4-BE49-F238E27FC236}">
                <a16:creationId xmlns:a16="http://schemas.microsoft.com/office/drawing/2014/main" id="{4F9837A6-E12B-6333-1FC0-1F111AC9A85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B4D9E19-750B-1E84-6B03-3950789213C7}"/>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95930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1A3B3A-F3CC-F58B-AA69-537F2C39F2E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E668E10-1151-726F-57D0-FBB46224356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C5BD789-D711-BDA9-8E88-2D85F6A18CCE}"/>
              </a:ext>
            </a:extLst>
          </p:cNvPr>
          <p:cNvSpPr>
            <a:spLocks noGrp="1"/>
          </p:cNvSpPr>
          <p:nvPr>
            <p:ph type="dt" sz="half" idx="10"/>
          </p:nvPr>
        </p:nvSpPr>
        <p:spPr/>
        <p:txBody>
          <a:bodyPr/>
          <a:lstStyle/>
          <a:p>
            <a:fld id="{63006E45-2FFE-491A-A01D-2030A06E69B0}" type="datetime1">
              <a:rPr lang="ru-RU" smtClean="0"/>
              <a:t>11.04.2023</a:t>
            </a:fld>
            <a:endParaRPr lang="ru-RU"/>
          </a:p>
        </p:txBody>
      </p:sp>
      <p:sp>
        <p:nvSpPr>
          <p:cNvPr id="5" name="Нижний колонтитул 4">
            <a:extLst>
              <a:ext uri="{FF2B5EF4-FFF2-40B4-BE49-F238E27FC236}">
                <a16:creationId xmlns:a16="http://schemas.microsoft.com/office/drawing/2014/main" id="{51960169-08F4-A1FF-AF90-D54B9EBFD87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B75CBCB-00A3-5789-1F0C-7E3D5D0B34BB}"/>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5662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2883BB-193F-43F0-9D1D-B89AB4C2000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69AAE64-9F29-46FD-F450-17011088C3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FE79177-DF1C-76C8-53E5-4FBEB2A52CD6}"/>
              </a:ext>
            </a:extLst>
          </p:cNvPr>
          <p:cNvSpPr>
            <a:spLocks noGrp="1"/>
          </p:cNvSpPr>
          <p:nvPr>
            <p:ph type="dt" sz="half" idx="10"/>
          </p:nvPr>
        </p:nvSpPr>
        <p:spPr/>
        <p:txBody>
          <a:bodyPr/>
          <a:lstStyle/>
          <a:p>
            <a:fld id="{FF787429-B27A-4A1E-BAA2-C4E72579F265}" type="datetime1">
              <a:rPr lang="ru-RU" smtClean="0"/>
              <a:t>11.04.2023</a:t>
            </a:fld>
            <a:endParaRPr lang="ru-RU"/>
          </a:p>
        </p:txBody>
      </p:sp>
      <p:sp>
        <p:nvSpPr>
          <p:cNvPr id="5" name="Нижний колонтитул 4">
            <a:extLst>
              <a:ext uri="{FF2B5EF4-FFF2-40B4-BE49-F238E27FC236}">
                <a16:creationId xmlns:a16="http://schemas.microsoft.com/office/drawing/2014/main" id="{F6A51B55-E36E-BEB4-50B8-CDDBCD25FB1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A983E64-5249-D1C1-1274-74F19AD9D7FE}"/>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772634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A41B0A-7762-B57B-3DFE-39F7F7D6179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A49A2F2-22EC-151A-459C-B4FB5033DA7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23103EF-0DFD-5CE0-0300-50B0C899A88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A7C8122-0142-232E-C67A-2D96101EC834}"/>
              </a:ext>
            </a:extLst>
          </p:cNvPr>
          <p:cNvSpPr>
            <a:spLocks noGrp="1"/>
          </p:cNvSpPr>
          <p:nvPr>
            <p:ph type="dt" sz="half" idx="10"/>
          </p:nvPr>
        </p:nvSpPr>
        <p:spPr/>
        <p:txBody>
          <a:bodyPr/>
          <a:lstStyle/>
          <a:p>
            <a:fld id="{71E9B1B9-37CB-44A6-9FB4-07F38C3A5D60}" type="datetime1">
              <a:rPr lang="ru-RU" smtClean="0"/>
              <a:t>11.04.2023</a:t>
            </a:fld>
            <a:endParaRPr lang="ru-RU"/>
          </a:p>
        </p:txBody>
      </p:sp>
      <p:sp>
        <p:nvSpPr>
          <p:cNvPr id="6" name="Нижний колонтитул 5">
            <a:extLst>
              <a:ext uri="{FF2B5EF4-FFF2-40B4-BE49-F238E27FC236}">
                <a16:creationId xmlns:a16="http://schemas.microsoft.com/office/drawing/2014/main" id="{6F6383C4-39A2-B5AC-D405-E809FB25ABC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9F1FB71-DC58-7AD5-D977-5E93AB57F97D}"/>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2771947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1D34D-B84E-1BA1-E21B-824BA059E72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6A8E790-CF03-9C84-98FF-F00ACFFF23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90B184B1-8E10-F3D7-6C99-D18C046084F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1CEF368-E8E8-A250-99EF-6963865DE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D841F47-802A-87E6-8120-E1DADCBE4B3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A38CEB3-C5AE-47AA-F0EB-0A1EDC859E5E}"/>
              </a:ext>
            </a:extLst>
          </p:cNvPr>
          <p:cNvSpPr>
            <a:spLocks noGrp="1"/>
          </p:cNvSpPr>
          <p:nvPr>
            <p:ph type="dt" sz="half" idx="10"/>
          </p:nvPr>
        </p:nvSpPr>
        <p:spPr/>
        <p:txBody>
          <a:bodyPr/>
          <a:lstStyle/>
          <a:p>
            <a:fld id="{706EF0D0-382B-454E-8E33-A1A56B23BA25}" type="datetime1">
              <a:rPr lang="ru-RU" smtClean="0"/>
              <a:t>11.04.2023</a:t>
            </a:fld>
            <a:endParaRPr lang="ru-RU"/>
          </a:p>
        </p:txBody>
      </p:sp>
      <p:sp>
        <p:nvSpPr>
          <p:cNvPr id="8" name="Нижний колонтитул 7">
            <a:extLst>
              <a:ext uri="{FF2B5EF4-FFF2-40B4-BE49-F238E27FC236}">
                <a16:creationId xmlns:a16="http://schemas.microsoft.com/office/drawing/2014/main" id="{9D37CCE5-A6AB-DBFD-242B-0FCEAB7DD94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49E9296-A3CD-CEB1-8A1F-D7801EEB2BCC}"/>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4164835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F8B9BC-3B03-D3CE-0D2D-A48492F9AB6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EE6682A-3E74-8790-A23E-EC8B7316E7A5}"/>
              </a:ext>
            </a:extLst>
          </p:cNvPr>
          <p:cNvSpPr>
            <a:spLocks noGrp="1"/>
          </p:cNvSpPr>
          <p:nvPr>
            <p:ph type="dt" sz="half" idx="10"/>
          </p:nvPr>
        </p:nvSpPr>
        <p:spPr/>
        <p:txBody>
          <a:bodyPr/>
          <a:lstStyle/>
          <a:p>
            <a:fld id="{57D83C98-232F-40B8-95E7-81D236D4E29A}" type="datetime1">
              <a:rPr lang="ru-RU" smtClean="0"/>
              <a:t>11.04.2023</a:t>
            </a:fld>
            <a:endParaRPr lang="ru-RU"/>
          </a:p>
        </p:txBody>
      </p:sp>
      <p:sp>
        <p:nvSpPr>
          <p:cNvPr id="4" name="Нижний колонтитул 3">
            <a:extLst>
              <a:ext uri="{FF2B5EF4-FFF2-40B4-BE49-F238E27FC236}">
                <a16:creationId xmlns:a16="http://schemas.microsoft.com/office/drawing/2014/main" id="{A589B743-3852-91E7-2708-7258CDE4A2F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04F595A-6F55-3B73-47E1-0C6E2A34676C}"/>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619646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714C35B-63B1-740B-5AC2-4858C653DE0A}"/>
              </a:ext>
            </a:extLst>
          </p:cNvPr>
          <p:cNvSpPr>
            <a:spLocks noGrp="1"/>
          </p:cNvSpPr>
          <p:nvPr>
            <p:ph type="dt" sz="half" idx="10"/>
          </p:nvPr>
        </p:nvSpPr>
        <p:spPr/>
        <p:txBody>
          <a:bodyPr/>
          <a:lstStyle/>
          <a:p>
            <a:fld id="{74B6DCA1-9DC8-4709-A142-F6824B3F119E}" type="datetime1">
              <a:rPr lang="ru-RU" smtClean="0"/>
              <a:t>11.04.2023</a:t>
            </a:fld>
            <a:endParaRPr lang="ru-RU"/>
          </a:p>
        </p:txBody>
      </p:sp>
      <p:sp>
        <p:nvSpPr>
          <p:cNvPr id="3" name="Нижний колонтитул 2">
            <a:extLst>
              <a:ext uri="{FF2B5EF4-FFF2-40B4-BE49-F238E27FC236}">
                <a16:creationId xmlns:a16="http://schemas.microsoft.com/office/drawing/2014/main" id="{75EE54E9-F268-EE9F-043F-6CF591BAA9A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50076A3-81FF-84BF-2875-A0ED313F5B3D}"/>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964008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49E760-CFAA-686D-DF9D-2AF1A9452CF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19FA934-47F9-E42F-4676-56D7B89E7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39502B7-8520-C878-91CC-D45287845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A358486-8D47-5A0D-3DC3-5A9B808C6AAA}"/>
              </a:ext>
            </a:extLst>
          </p:cNvPr>
          <p:cNvSpPr>
            <a:spLocks noGrp="1"/>
          </p:cNvSpPr>
          <p:nvPr>
            <p:ph type="dt" sz="half" idx="10"/>
          </p:nvPr>
        </p:nvSpPr>
        <p:spPr/>
        <p:txBody>
          <a:bodyPr/>
          <a:lstStyle/>
          <a:p>
            <a:fld id="{7668AF50-43BE-4915-9AB2-4AECCE794264}" type="datetime1">
              <a:rPr lang="ru-RU" smtClean="0"/>
              <a:t>11.04.2023</a:t>
            </a:fld>
            <a:endParaRPr lang="ru-RU"/>
          </a:p>
        </p:txBody>
      </p:sp>
      <p:sp>
        <p:nvSpPr>
          <p:cNvPr id="6" name="Нижний колонтитул 5">
            <a:extLst>
              <a:ext uri="{FF2B5EF4-FFF2-40B4-BE49-F238E27FC236}">
                <a16:creationId xmlns:a16="http://schemas.microsoft.com/office/drawing/2014/main" id="{7C56731D-ACEF-3817-27CD-B183E264303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237E318-A5B3-BAE8-21BC-786C633C841B}"/>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8143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B8E468-D626-60D2-65CE-B2ABB9330DA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1944282-8A6E-17D1-9EC9-3BC0982845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0CF2470-A304-985F-3700-701E29BA92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31F5535-121C-86AB-3DFC-531C39DAEFF5}"/>
              </a:ext>
            </a:extLst>
          </p:cNvPr>
          <p:cNvSpPr>
            <a:spLocks noGrp="1"/>
          </p:cNvSpPr>
          <p:nvPr>
            <p:ph type="dt" sz="half" idx="10"/>
          </p:nvPr>
        </p:nvSpPr>
        <p:spPr/>
        <p:txBody>
          <a:bodyPr/>
          <a:lstStyle/>
          <a:p>
            <a:fld id="{7F13728C-B1FE-4B44-8720-FDB5BADA775B}" type="datetime1">
              <a:rPr lang="ru-RU" smtClean="0"/>
              <a:t>11.04.2023</a:t>
            </a:fld>
            <a:endParaRPr lang="ru-RU"/>
          </a:p>
        </p:txBody>
      </p:sp>
      <p:sp>
        <p:nvSpPr>
          <p:cNvPr id="6" name="Нижний колонтитул 5">
            <a:extLst>
              <a:ext uri="{FF2B5EF4-FFF2-40B4-BE49-F238E27FC236}">
                <a16:creationId xmlns:a16="http://schemas.microsoft.com/office/drawing/2014/main" id="{13F90BE7-6B99-AB11-EA44-DF84EC14497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4CDF3C3-75ED-E7A6-8B68-FA8895827435}"/>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120332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27BCCD-B9D5-AF80-2331-4A53C93F3E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5DC0B75-0C87-A098-6087-E37DC6A145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6926A2-161E-63BC-3441-52F199C48F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FD6A3-CDC5-423C-BBA6-7291F326B642}" type="datetime1">
              <a:rPr lang="ru-RU" smtClean="0"/>
              <a:t>11.04.2023</a:t>
            </a:fld>
            <a:endParaRPr lang="ru-RU"/>
          </a:p>
        </p:txBody>
      </p:sp>
      <p:sp>
        <p:nvSpPr>
          <p:cNvPr id="5" name="Нижний колонтитул 4">
            <a:extLst>
              <a:ext uri="{FF2B5EF4-FFF2-40B4-BE49-F238E27FC236}">
                <a16:creationId xmlns:a16="http://schemas.microsoft.com/office/drawing/2014/main" id="{81A668F0-BC20-C947-9275-4CDEA9A8AF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2D4AA1F-9305-518F-00A2-056FA817AE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F545E-E575-4608-B748-35AA667BC055}" type="slidenum">
              <a:rPr lang="ru-RU" smtClean="0"/>
              <a:t>‹#›</a:t>
            </a:fld>
            <a:endParaRPr lang="ru-RU"/>
          </a:p>
        </p:txBody>
      </p:sp>
    </p:spTree>
    <p:extLst>
      <p:ext uri="{BB962C8B-B14F-4D97-AF65-F5344CB8AC3E}">
        <p14:creationId xmlns:p14="http://schemas.microsoft.com/office/powerpoint/2010/main" val="2888579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4.gif"/><Relationship Id="rId5" Type="http://schemas.openxmlformats.org/officeDocument/2006/relationships/image" Target="../media/image33.pn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4.jpg"/><Relationship Id="rId5" Type="http://schemas.openxmlformats.org/officeDocument/2006/relationships/image" Target="../media/image4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5.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image" Target="../media/image26.jpeg"/><Relationship Id="rId4" Type="http://schemas.openxmlformats.org/officeDocument/2006/relationships/image" Target="../media/image25.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917F0C27-5A28-EB27-3C02-0B57332BAD72}"/>
              </a:ext>
            </a:extLst>
          </p:cNvPr>
          <p:cNvSpPr/>
          <p:nvPr/>
        </p:nvSpPr>
        <p:spPr>
          <a:xfrm>
            <a:off x="7242496" y="1098000"/>
            <a:ext cx="4949504" cy="5760000"/>
          </a:xfrm>
          <a:prstGeom prst="rect">
            <a:avLst/>
          </a:prstGeom>
          <a:blipFill dpi="0" rotWithShape="1">
            <a:blip r:embed="rId2">
              <a:alphaModFix amt="14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026" name="Picture 2">
            <a:extLst>
              <a:ext uri="{FF2B5EF4-FFF2-40B4-BE49-F238E27FC236}">
                <a16:creationId xmlns:a16="http://schemas.microsoft.com/office/drawing/2014/main" id="{E2AD283A-166B-6BB2-B20B-E0463B6238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 y="66675"/>
            <a:ext cx="1573048"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Сибирский кольцевой источник фотонов (СКИФ) | Атомная энергия 2.0">
            <a:extLst>
              <a:ext uri="{FF2B5EF4-FFF2-40B4-BE49-F238E27FC236}">
                <a16:creationId xmlns:a16="http://schemas.microsoft.com/office/drawing/2014/main" id="{1FEA4514-13B2-8828-204A-5F3B9A9CE0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5901" y="66675"/>
            <a:ext cx="1435470" cy="72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CAA6C77-A185-81E3-7040-44F70129E737}"/>
              </a:ext>
            </a:extLst>
          </p:cNvPr>
          <p:cNvSpPr txBox="1"/>
          <p:nvPr/>
        </p:nvSpPr>
        <p:spPr>
          <a:xfrm>
            <a:off x="1221996" y="2411125"/>
            <a:ext cx="9748008" cy="2035750"/>
          </a:xfrm>
          <a:prstGeom prst="rect">
            <a:avLst/>
          </a:prstGeom>
          <a:noFill/>
        </p:spPr>
        <p:txBody>
          <a:bodyPr wrap="square">
            <a:spAutoFit/>
          </a:bodyPr>
          <a:lstStyle/>
          <a:p>
            <a:pPr algn="ctr">
              <a:lnSpc>
                <a:spcPct val="107000"/>
              </a:lnSpc>
              <a:spcAft>
                <a:spcPts val="800"/>
              </a:spcAft>
            </a:pPr>
            <a:r>
              <a:rPr lang="en-US" sz="4000" b="1" kern="100" dirty="0">
                <a:effectLst/>
                <a:latin typeface="Times New Roman" panose="02020603050405020304" pitchFamily="18" charset="0"/>
                <a:ea typeface="DengXian" panose="02010600030101010101" pitchFamily="2" charset="-122"/>
                <a:cs typeface="Times New Roman" panose="02020603050405020304" pitchFamily="18" charset="0"/>
              </a:rPr>
              <a:t>The recent results on linear accelerator of </a:t>
            </a:r>
            <a:br>
              <a:rPr lang="en-US" sz="4000" b="1" kern="100" dirty="0">
                <a:effectLst/>
                <a:latin typeface="Times New Roman" panose="02020603050405020304" pitchFamily="18" charset="0"/>
                <a:ea typeface="DengXian" panose="02010600030101010101" pitchFamily="2" charset="-122"/>
                <a:cs typeface="Times New Roman" panose="02020603050405020304" pitchFamily="18" charset="0"/>
              </a:rPr>
            </a:br>
            <a:r>
              <a:rPr lang="en-US" sz="4000" b="1" kern="100" dirty="0">
                <a:effectLst/>
                <a:latin typeface="Times New Roman" panose="02020603050405020304" pitchFamily="18" charset="0"/>
                <a:ea typeface="DengXian" panose="02010600030101010101" pitchFamily="2" charset="-122"/>
                <a:cs typeface="Times New Roman" panose="02020603050405020304" pitchFamily="18" charset="0"/>
              </a:rPr>
              <a:t>Siberian Ring Synchrotron Light Source (SKIF)</a:t>
            </a:r>
            <a:endParaRPr lang="ru-RU" sz="40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pic>
        <p:nvPicPr>
          <p:cNvPr id="12" name="Рисунок 11">
            <a:extLst>
              <a:ext uri="{FF2B5EF4-FFF2-40B4-BE49-F238E27FC236}">
                <a16:creationId xmlns:a16="http://schemas.microsoft.com/office/drawing/2014/main" id="{600E9AD0-42EF-E9D5-0B69-F0D2645BAED6}"/>
              </a:ext>
            </a:extLst>
          </p:cNvPr>
          <p:cNvPicPr>
            <a:picLocks noChangeAspect="1"/>
          </p:cNvPicPr>
          <p:nvPr/>
        </p:nvPicPr>
        <p:blipFill>
          <a:blip r:embed="rId5"/>
          <a:stretch>
            <a:fillRect/>
          </a:stretch>
        </p:blipFill>
        <p:spPr>
          <a:xfrm>
            <a:off x="3440250" y="66675"/>
            <a:ext cx="2097206" cy="719390"/>
          </a:xfrm>
          <a:prstGeom prst="rect">
            <a:avLst/>
          </a:prstGeom>
        </p:spPr>
      </p:pic>
      <p:sp>
        <p:nvSpPr>
          <p:cNvPr id="13" name="Подзаголовок 2">
            <a:extLst>
              <a:ext uri="{FF2B5EF4-FFF2-40B4-BE49-F238E27FC236}">
                <a16:creationId xmlns:a16="http://schemas.microsoft.com/office/drawing/2014/main" id="{9D8E601C-F1F6-7551-2A5D-8E835413BC56}"/>
              </a:ext>
            </a:extLst>
          </p:cNvPr>
          <p:cNvSpPr txBox="1">
            <a:spLocks/>
          </p:cNvSpPr>
          <p:nvPr/>
        </p:nvSpPr>
        <p:spPr>
          <a:xfrm>
            <a:off x="1688355" y="5269293"/>
            <a:ext cx="8815290" cy="11037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latin typeface="Times New Roman" panose="02020603050405020304" pitchFamily="18" charset="0"/>
                <a:cs typeface="Times New Roman" panose="02020603050405020304" pitchFamily="18" charset="0"/>
              </a:rPr>
              <a:t>Speaker: </a:t>
            </a:r>
            <a:r>
              <a:rPr lang="en-US" sz="2400" dirty="0" err="1">
                <a:latin typeface="Times New Roman" panose="02020603050405020304" pitchFamily="18" charset="0"/>
                <a:cs typeface="Times New Roman" panose="02020603050405020304" pitchFamily="18" charset="0"/>
              </a:rPr>
              <a:t>Xiaochao</a:t>
            </a:r>
            <a:r>
              <a:rPr lang="en-US" sz="2400" dirty="0">
                <a:latin typeface="Times New Roman" panose="02020603050405020304" pitchFamily="18" charset="0"/>
                <a:cs typeface="Times New Roman" panose="02020603050405020304" pitchFamily="18" charset="0"/>
              </a:rPr>
              <a:t> Ma</a:t>
            </a:r>
          </a:p>
          <a:p>
            <a:pPr algn="ctr"/>
            <a:r>
              <a:rPr lang="en-US" sz="2400" b="0" i="0" dirty="0" err="1">
                <a:effectLst/>
                <a:latin typeface="Times New Roman" panose="02020603050405020304" pitchFamily="18" charset="0"/>
                <a:cs typeface="Times New Roman" panose="02020603050405020304" pitchFamily="18" charset="0"/>
              </a:rPr>
              <a:t>Budker</a:t>
            </a:r>
            <a:r>
              <a:rPr lang="en-US" sz="2400" b="0" i="0" dirty="0">
                <a:effectLst/>
                <a:latin typeface="Times New Roman" panose="02020603050405020304" pitchFamily="18" charset="0"/>
                <a:cs typeface="Times New Roman" panose="02020603050405020304" pitchFamily="18" charset="0"/>
              </a:rPr>
              <a:t> Institute of Nuclear Physics</a:t>
            </a:r>
          </a:p>
        </p:txBody>
      </p:sp>
      <p:sp>
        <p:nvSpPr>
          <p:cNvPr id="14" name="Номер слайда 13">
            <a:extLst>
              <a:ext uri="{FF2B5EF4-FFF2-40B4-BE49-F238E27FC236}">
                <a16:creationId xmlns:a16="http://schemas.microsoft.com/office/drawing/2014/main" id="{24829AFF-F8BE-540D-30CE-A526D24E1C01}"/>
              </a:ext>
            </a:extLst>
          </p:cNvPr>
          <p:cNvSpPr>
            <a:spLocks noGrp="1"/>
          </p:cNvSpPr>
          <p:nvPr>
            <p:ph type="sldNum" sz="quarter" idx="12"/>
          </p:nvPr>
        </p:nvSpPr>
        <p:spPr/>
        <p:txBody>
          <a:bodyPr/>
          <a:lstStyle/>
          <a:p>
            <a:fld id="{B84F545E-E575-4608-B748-35AA667BC055}" type="slidenum">
              <a:rPr lang="ru-RU" smtClean="0"/>
              <a:t>1</a:t>
            </a:fld>
            <a:endParaRPr lang="ru-RU"/>
          </a:p>
        </p:txBody>
      </p:sp>
    </p:spTree>
    <p:extLst>
      <p:ext uri="{BB962C8B-B14F-4D97-AF65-F5344CB8AC3E}">
        <p14:creationId xmlns:p14="http://schemas.microsoft.com/office/powerpoint/2010/main" val="3019941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84F545E-E575-4608-B748-35AA667BC055}" type="slidenum">
              <a:rPr lang="ru-RU" smtClean="0"/>
              <a:t>10</a:t>
            </a:fld>
            <a:endParaRPr lang="ru-RU"/>
          </a:p>
        </p:txBody>
      </p:sp>
      <p:sp>
        <p:nvSpPr>
          <p:cNvPr id="4" name="Заголовок 1">
            <a:extLst>
              <a:ext uri="{FF2B5EF4-FFF2-40B4-BE49-F238E27FC236}">
                <a16:creationId xmlns:a16="http://schemas.microsoft.com/office/drawing/2014/main" id="{0F4813C3-C6D4-B21C-F84E-A80BB64F1D68}"/>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altLang="zh-CN" dirty="0" err="1">
                <a:latin typeface="Times New Roman" panose="02020603050405020304" pitchFamily="18" charset="0"/>
                <a:cs typeface="Times New Roman" panose="02020603050405020304" pitchFamily="18" charset="0"/>
              </a:rPr>
              <a:t>Buncher</a:t>
            </a:r>
            <a:r>
              <a:rPr lang="en-US" altLang="zh-CN" dirty="0">
                <a:latin typeface="Times New Roman" panose="02020603050405020304" pitchFamily="18" charset="0"/>
                <a:cs typeface="Times New Roman" panose="02020603050405020304" pitchFamily="18" charset="0"/>
              </a:rPr>
              <a:t> and pre-accelerator</a:t>
            </a:r>
            <a:endParaRPr lang="en-US" dirty="0">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dirty="0">
              <a:latin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3913328767"/>
              </p:ext>
            </p:extLst>
          </p:nvPr>
        </p:nvGraphicFramePr>
        <p:xfrm>
          <a:off x="6123548" y="3516884"/>
          <a:ext cx="5526156" cy="2839465"/>
        </p:xfrm>
        <a:graphic>
          <a:graphicData uri="http://schemas.openxmlformats.org/drawingml/2006/table">
            <a:tbl>
              <a:tblPr firstRow="1" firstCol="1" bandRow="1">
                <a:tableStyleId>{BC89EF96-8CEA-46FF-86C4-4CE0E7609802}</a:tableStyleId>
              </a:tblPr>
              <a:tblGrid>
                <a:gridCol w="4049469">
                  <a:extLst>
                    <a:ext uri="{9D8B030D-6E8A-4147-A177-3AD203B41FA5}">
                      <a16:colId xmlns:a16="http://schemas.microsoft.com/office/drawing/2014/main" val="559004922"/>
                    </a:ext>
                  </a:extLst>
                </a:gridCol>
                <a:gridCol w="1476687">
                  <a:extLst>
                    <a:ext uri="{9D8B030D-6E8A-4147-A177-3AD203B41FA5}">
                      <a16:colId xmlns:a16="http://schemas.microsoft.com/office/drawing/2014/main" val="4260523121"/>
                    </a:ext>
                  </a:extLst>
                </a:gridCol>
              </a:tblGrid>
              <a:tr h="446405">
                <a:tc>
                  <a:txBody>
                    <a:bodyPr/>
                    <a:lstStyle/>
                    <a:p>
                      <a:pPr algn="ctr">
                        <a:lnSpc>
                          <a:spcPct val="110000"/>
                        </a:lnSpc>
                        <a:spcAft>
                          <a:spcPts val="0"/>
                        </a:spcAft>
                      </a:pPr>
                      <a:r>
                        <a:rPr lang="en-US" sz="1800" dirty="0">
                          <a:effectLst/>
                          <a:latin typeface="Times New Roman" panose="02020603050405020304" pitchFamily="18" charset="0"/>
                          <a:cs typeface="Times New Roman" panose="02020603050405020304" pitchFamily="18" charset="0"/>
                        </a:rPr>
                        <a:t>Measured parameters</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0000"/>
                        </a:lnSpc>
                        <a:spcAft>
                          <a:spcPts val="0"/>
                        </a:spcAft>
                      </a:pPr>
                      <a:r>
                        <a:rPr lang="en-US" sz="1800" dirty="0">
                          <a:effectLst/>
                          <a:latin typeface="Times New Roman" panose="02020603050405020304" pitchFamily="18" charset="0"/>
                          <a:cs typeface="Times New Roman" panose="02020603050405020304" pitchFamily="18" charset="0"/>
                        </a:rPr>
                        <a:t>Value</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9656687"/>
                  </a:ext>
                </a:extLst>
              </a:tr>
              <a:tr h="446405">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Frequency under the vacuum</a:t>
                      </a:r>
                      <a:r>
                        <a:rPr lang="en-US" sz="1800" b="0" baseline="0" dirty="0">
                          <a:effectLst/>
                          <a:latin typeface="Times New Roman" panose="02020603050405020304" pitchFamily="18" charset="0"/>
                          <a:cs typeface="Times New Roman" panose="02020603050405020304" pitchFamily="18" charset="0"/>
                        </a:rPr>
                        <a:t> with temperature of</a:t>
                      </a:r>
                      <a:r>
                        <a:rPr lang="ru-RU" sz="1800" b="0" dirty="0">
                          <a:effectLst/>
                          <a:latin typeface="Times New Roman" panose="02020603050405020304" pitchFamily="18" charset="0"/>
                          <a:cs typeface="Times New Roman" panose="02020603050405020304" pitchFamily="18" charset="0"/>
                        </a:rPr>
                        <a:t> Т=25 </a:t>
                      </a:r>
                      <a:r>
                        <a:rPr lang="en-US" sz="1800" b="0" baseline="30000" dirty="0">
                          <a:effectLst/>
                          <a:latin typeface="Times New Roman" panose="02020603050405020304" pitchFamily="18" charset="0"/>
                          <a:cs typeface="Times New Roman" panose="02020603050405020304" pitchFamily="18" charset="0"/>
                        </a:rPr>
                        <a:t>o</a:t>
                      </a:r>
                      <a:r>
                        <a:rPr lang="ru-RU" sz="1800" b="0" dirty="0">
                          <a:effectLst/>
                          <a:latin typeface="Times New Roman" panose="02020603050405020304" pitchFamily="18" charset="0"/>
                          <a:cs typeface="Times New Roman" panose="02020603050405020304" pitchFamily="18" charset="0"/>
                        </a:rPr>
                        <a:t>С</a:t>
                      </a:r>
                      <a:endParaRPr lang="ru-RU" sz="1800" b="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dirty="0">
                          <a:effectLst/>
                          <a:latin typeface="Times New Roman" panose="02020603050405020304" pitchFamily="18" charset="0"/>
                          <a:cs typeface="Times New Roman" panose="02020603050405020304" pitchFamily="18" charset="0"/>
                        </a:rPr>
                        <a:t>2856.3 MHz</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7067280"/>
                  </a:ext>
                </a:extLst>
              </a:tr>
              <a:tr h="362280">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Operating mode</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dirty="0">
                          <a:effectLst/>
                          <a:latin typeface="Times New Roman" panose="02020603050405020304" pitchFamily="18" charset="0"/>
                          <a:cs typeface="Times New Roman" panose="02020603050405020304" pitchFamily="18" charset="0"/>
                          <a:sym typeface="Symbol" panose="05050102010706020507" pitchFamily="18" charset="2"/>
                        </a:rPr>
                        <a:t></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1368959"/>
                  </a:ext>
                </a:extLst>
              </a:tr>
              <a:tr h="362280">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Total phase error</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dirty="0">
                          <a:effectLst/>
                          <a:latin typeface="Times New Roman" panose="02020603050405020304" pitchFamily="18" charset="0"/>
                          <a:cs typeface="Times New Roman" panose="02020603050405020304" pitchFamily="18" charset="0"/>
                        </a:rPr>
                        <a:t>2</a:t>
                      </a:r>
                      <a:r>
                        <a:rPr lang="en-US" sz="1800" baseline="30000" dirty="0">
                          <a:effectLst/>
                          <a:latin typeface="Times New Roman" panose="02020603050405020304" pitchFamily="18" charset="0"/>
                          <a:cs typeface="Times New Roman" panose="02020603050405020304" pitchFamily="18" charset="0"/>
                        </a:rPr>
                        <a:t>o</a:t>
                      </a:r>
                      <a:endParaRPr lang="ru-RU" sz="1800" baseline="30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3184231"/>
                  </a:ext>
                </a:extLst>
              </a:tr>
              <a:tr h="362280">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RMS phase deviation</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dirty="0">
                          <a:effectLst/>
                          <a:latin typeface="Times New Roman" panose="02020603050405020304" pitchFamily="18" charset="0"/>
                          <a:cs typeface="Times New Roman" panose="02020603050405020304" pitchFamily="18" charset="0"/>
                        </a:rPr>
                        <a:t>±3</a:t>
                      </a:r>
                      <a:r>
                        <a:rPr lang="en-US" sz="1800" baseline="30000" dirty="0">
                          <a:effectLst/>
                          <a:latin typeface="Times New Roman" panose="02020603050405020304" pitchFamily="18" charset="0"/>
                          <a:cs typeface="Times New Roman" panose="02020603050405020304" pitchFamily="18" charset="0"/>
                        </a:rPr>
                        <a:t>o</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1124802"/>
                  </a:ext>
                </a:extLst>
              </a:tr>
              <a:tr h="362280">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Q-factor</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dirty="0">
                          <a:effectLst/>
                          <a:latin typeface="Times New Roman" panose="02020603050405020304" pitchFamily="18" charset="0"/>
                          <a:cs typeface="Times New Roman" panose="02020603050405020304" pitchFamily="18" charset="0"/>
                        </a:rPr>
                        <a:t>1.2</a:t>
                      </a:r>
                      <a:r>
                        <a:rPr lang="en-US" sz="1800" dirty="0">
                          <a:effectLst/>
                          <a:latin typeface="Times New Roman" panose="02020603050405020304" pitchFamily="18" charset="0"/>
                          <a:cs typeface="Times New Roman" panose="02020603050405020304" pitchFamily="18" charset="0"/>
                          <a:sym typeface="Symbol" panose="05050102010706020507" pitchFamily="18" charset="2"/>
                        </a:rPr>
                        <a:t></a:t>
                      </a:r>
                      <a:r>
                        <a:rPr lang="en-US" sz="1800" dirty="0">
                          <a:effectLst/>
                          <a:latin typeface="Times New Roman" panose="02020603050405020304" pitchFamily="18" charset="0"/>
                          <a:cs typeface="Times New Roman" panose="02020603050405020304" pitchFamily="18" charset="0"/>
                        </a:rPr>
                        <a:t>10</a:t>
                      </a:r>
                      <a:r>
                        <a:rPr lang="en-US" sz="1800" baseline="30000" dirty="0">
                          <a:effectLst/>
                          <a:latin typeface="Times New Roman" panose="02020603050405020304" pitchFamily="18" charset="0"/>
                          <a:cs typeface="Times New Roman" panose="02020603050405020304" pitchFamily="18" charset="0"/>
                        </a:rPr>
                        <a:t>4</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1991895"/>
                  </a:ext>
                </a:extLst>
              </a:tr>
              <a:tr h="362280">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SWR</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dirty="0">
                          <a:effectLst/>
                          <a:latin typeface="Times New Roman" panose="02020603050405020304" pitchFamily="18" charset="0"/>
                          <a:cs typeface="Times New Roman" panose="02020603050405020304" pitchFamily="18" charset="0"/>
                        </a:rPr>
                        <a:t>1.5</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3289834"/>
                  </a:ext>
                </a:extLst>
              </a:tr>
            </a:tbl>
          </a:graphicData>
        </a:graphic>
      </p:graphicFrame>
      <p:sp>
        <p:nvSpPr>
          <p:cNvPr id="9" name="TextBox 8"/>
          <p:cNvSpPr txBox="1"/>
          <p:nvPr/>
        </p:nvSpPr>
        <p:spPr>
          <a:xfrm>
            <a:off x="5604389" y="1055508"/>
            <a:ext cx="6338336" cy="2092881"/>
          </a:xfrm>
          <a:prstGeom prst="rect">
            <a:avLst/>
          </a:prstGeom>
          <a:noFill/>
        </p:spPr>
        <p:txBody>
          <a:bodyPr wrap="square" rtlCol="0">
            <a:spAutoFit/>
          </a:bodyPr>
          <a:lstStyle/>
          <a:p>
            <a:pPr marL="285750" indent="-285750">
              <a:spcAft>
                <a:spcPts val="600"/>
              </a:spcAft>
              <a:buClr>
                <a:srgbClr val="006AB9"/>
              </a:buClr>
              <a:buFont typeface="Wingdings" pitchFamily="2" charset="2"/>
              <a:buChar char="u"/>
            </a:pPr>
            <a:r>
              <a:rPr lang="en-US" sz="2000" dirty="0" err="1">
                <a:latin typeface="Times New Roman" panose="02020603050405020304" pitchFamily="18" charset="0"/>
                <a:cs typeface="Times New Roman" panose="02020603050405020304" pitchFamily="18" charset="0"/>
              </a:rPr>
              <a:t>Buncher</a:t>
            </a:r>
            <a:r>
              <a:rPr lang="en-US" sz="2000" dirty="0">
                <a:latin typeface="Times New Roman" panose="02020603050405020304" pitchFamily="18" charset="0"/>
                <a:cs typeface="Times New Roman" panose="02020603050405020304" pitchFamily="18" charset="0"/>
              </a:rPr>
              <a:t> pre-accelerator is short regular accelerating structure SLAC’s type. </a:t>
            </a:r>
          </a:p>
          <a:p>
            <a:pPr marL="285750" indent="-285750">
              <a:spcAft>
                <a:spcPts val="600"/>
              </a:spcAft>
              <a:buClr>
                <a:srgbClr val="006AB9"/>
              </a:buClr>
              <a:buFont typeface="Wingdings" pitchFamily="2" charset="2"/>
              <a:buChar char="u"/>
            </a:pPr>
            <a:r>
              <a:rPr lang="en-US" sz="2000" dirty="0">
                <a:latin typeface="Times New Roman" panose="02020603050405020304" pitchFamily="18" charset="0"/>
                <a:cs typeface="Times New Roman" panose="02020603050405020304" pitchFamily="18" charset="0"/>
              </a:rPr>
              <a:t>The initial beam energy is enough to use the regular accelerating cells to bunch and pre-accelerate the beam. </a:t>
            </a:r>
          </a:p>
          <a:p>
            <a:pPr marL="285750" indent="-285750">
              <a:spcAft>
                <a:spcPts val="600"/>
              </a:spcAft>
              <a:buClr>
                <a:srgbClr val="006AB9"/>
              </a:buClr>
              <a:buFont typeface="Wingdings" pitchFamily="2" charset="2"/>
              <a:buChar char="u"/>
            </a:pPr>
            <a:r>
              <a:rPr lang="en-US" sz="2000" dirty="0">
                <a:latin typeface="Times New Roman" panose="02020603050405020304" pitchFamily="18" charset="0"/>
                <a:cs typeface="Times New Roman" panose="02020603050405020304" pitchFamily="18" charset="0"/>
              </a:rPr>
              <a:t>The input power from the klystron is up to 10 MW and the energy of the beam should be about 3 MeV.</a:t>
            </a:r>
            <a:endParaRPr lang="ru-RU" sz="2000"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2C2AD105-3FFD-5D48-81DD-29C75EFD69F0}"/>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文本框 2">
            <a:extLst>
              <a:ext uri="{FF2B5EF4-FFF2-40B4-BE49-F238E27FC236}">
                <a16:creationId xmlns:a16="http://schemas.microsoft.com/office/drawing/2014/main" id="{AD22FEA5-3DB9-BB49-8247-1800D7118778}"/>
              </a:ext>
            </a:extLst>
          </p:cNvPr>
          <p:cNvSpPr txBox="1"/>
          <p:nvPr/>
        </p:nvSpPr>
        <p:spPr>
          <a:xfrm>
            <a:off x="1815548" y="-1338470"/>
            <a:ext cx="184731" cy="369332"/>
          </a:xfrm>
          <a:prstGeom prst="rect">
            <a:avLst/>
          </a:prstGeom>
          <a:noFill/>
        </p:spPr>
        <p:txBody>
          <a:bodyPr wrap="none" rtlCol="0">
            <a:spAutoFit/>
          </a:bodyPr>
          <a:lstStyle/>
          <a:p>
            <a:endParaRPr kumimoji="1" lang="zh-CN" altLang="en-US" dirty="0"/>
          </a:p>
        </p:txBody>
      </p:sp>
      <p:pic>
        <p:nvPicPr>
          <p:cNvPr id="11" name="Рисунок 10">
            <a:extLst>
              <a:ext uri="{FF2B5EF4-FFF2-40B4-BE49-F238E27FC236}">
                <a16:creationId xmlns:a16="http://schemas.microsoft.com/office/drawing/2014/main" id="{97DC3709-9D4F-0F7F-9EBD-FD1AA270B44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3384"/>
          <a:stretch/>
        </p:blipFill>
        <p:spPr>
          <a:xfrm rot="5400000">
            <a:off x="784964" y="1577586"/>
            <a:ext cx="4739662" cy="4104000"/>
          </a:xfrm>
          <a:prstGeom prst="rect">
            <a:avLst/>
          </a:prstGeom>
        </p:spPr>
      </p:pic>
    </p:spTree>
    <p:extLst>
      <p:ext uri="{BB962C8B-B14F-4D97-AF65-F5344CB8AC3E}">
        <p14:creationId xmlns:p14="http://schemas.microsoft.com/office/powerpoint/2010/main" val="2089900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11</a:t>
            </a:fld>
            <a:endParaRPr lang="ru-RU"/>
          </a:p>
        </p:txBody>
      </p:sp>
      <p:sp>
        <p:nvSpPr>
          <p:cNvPr id="2" name="Заголовок 1">
            <a:extLst>
              <a:ext uri="{FF2B5EF4-FFF2-40B4-BE49-F238E27FC236}">
                <a16:creationId xmlns:a16="http://schemas.microsoft.com/office/drawing/2014/main" id="{0F4813C3-C6D4-B21C-F84E-A80BB64F1D68}"/>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Diagnostics — </a:t>
            </a:r>
            <a:r>
              <a:rPr lang="en-US" altLang="zh-CN" dirty="0">
                <a:latin typeface="Times New Roman" panose="02020603050405020304" pitchFamily="18" charset="0"/>
                <a:cs typeface="Times New Roman" panose="02020603050405020304" pitchFamily="18" charset="0"/>
              </a:rPr>
              <a:t>after the </a:t>
            </a:r>
            <a:r>
              <a:rPr lang="en-US" altLang="zh-CN" dirty="0" err="1">
                <a:latin typeface="Times New Roman" panose="02020603050405020304" pitchFamily="18" charset="0"/>
                <a:cs typeface="Times New Roman" panose="02020603050405020304" pitchFamily="18" charset="0"/>
              </a:rPr>
              <a:t>preaccelerator</a:t>
            </a:r>
            <a:r>
              <a:rPr lang="en-US" altLang="zh-CN" dirty="0">
                <a:latin typeface="Times New Roman" panose="02020603050405020304" pitchFamily="18" charset="0"/>
                <a:cs typeface="Times New Roman" panose="02020603050405020304" pitchFamily="18" charset="0"/>
              </a:rPr>
              <a:t>-grouper</a:t>
            </a:r>
            <a:endParaRPr lang="en-US" dirty="0">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987A13F-BDFB-83BF-0CDF-3DBCD0BD8E49}"/>
              </a:ext>
            </a:extLst>
          </p:cNvPr>
          <p:cNvSpPr txBox="1"/>
          <p:nvPr/>
        </p:nvSpPr>
        <p:spPr>
          <a:xfrm>
            <a:off x="5233301" y="6123110"/>
            <a:ext cx="5836762" cy="461665"/>
          </a:xfrm>
          <a:prstGeom prst="rect">
            <a:avLst/>
          </a:prstGeom>
          <a:noFill/>
        </p:spPr>
        <p:txBody>
          <a:bodyPr wrap="square">
            <a:spAutoFit/>
          </a:bodyPr>
          <a:lstStyle/>
          <a:p>
            <a:pPr algn="ctr"/>
            <a:r>
              <a:rPr lang="en-US" sz="1200" dirty="0">
                <a:latin typeface="Times New Roman" panose="02020603050405020304" pitchFamily="18" charset="0"/>
                <a:cs typeface="Times New Roman" panose="02020603050405020304" pitchFamily="18" charset="0"/>
              </a:rPr>
              <a:t>Energy measurement: Scanning image with calibrator recorded on fluorescent screen.  </a:t>
            </a:r>
            <a:r>
              <a:rPr lang="en-US" sz="1200" b="1" i="1" dirty="0">
                <a:latin typeface="Times New Roman" panose="02020603050405020304" pitchFamily="18" charset="0"/>
                <a:cs typeface="Times New Roman" panose="02020603050405020304" pitchFamily="18" charset="0"/>
              </a:rPr>
              <a:t>E</a:t>
            </a:r>
            <a:r>
              <a:rPr lang="en-US" sz="1200" b="1" baseline="-25000" dirty="0">
                <a:latin typeface="Times New Roman" panose="02020603050405020304" pitchFamily="18" charset="0"/>
                <a:cs typeface="Times New Roman" panose="02020603050405020304" pitchFamily="18" charset="0"/>
              </a:rPr>
              <a:t>k</a:t>
            </a:r>
            <a:r>
              <a:rPr lang="en-US" sz="1200" b="1" dirty="0">
                <a:latin typeface="Times New Roman" panose="02020603050405020304" pitchFamily="18" charset="0"/>
                <a:cs typeface="Times New Roman" panose="02020603050405020304" pitchFamily="18" charset="0"/>
              </a:rPr>
              <a:t>=1.77 MeV</a:t>
            </a:r>
            <a:endParaRPr lang="ru-RU" sz="1200" b="1" dirty="0">
              <a:latin typeface="Times New Roman" panose="02020603050405020304" pitchFamily="18" charset="0"/>
              <a:cs typeface="Times New Roman" panose="02020603050405020304" pitchFamily="18" charset="0"/>
            </a:endParaRPr>
          </a:p>
        </p:txBody>
      </p:sp>
      <p:grpSp>
        <p:nvGrpSpPr>
          <p:cNvPr id="20" name="Группа 19">
            <a:extLst>
              <a:ext uri="{FF2B5EF4-FFF2-40B4-BE49-F238E27FC236}">
                <a16:creationId xmlns:a16="http://schemas.microsoft.com/office/drawing/2014/main" id="{7FA1EA98-42B2-E171-50DD-62D81DEB2F45}"/>
              </a:ext>
            </a:extLst>
          </p:cNvPr>
          <p:cNvGrpSpPr/>
          <p:nvPr/>
        </p:nvGrpSpPr>
        <p:grpSpPr>
          <a:xfrm>
            <a:off x="316889" y="3160497"/>
            <a:ext cx="4393197" cy="2880000"/>
            <a:chOff x="1072544" y="3235562"/>
            <a:chExt cx="4393197" cy="2880000"/>
          </a:xfrm>
        </p:grpSpPr>
        <p:pic>
          <p:nvPicPr>
            <p:cNvPr id="28" name="Рисунок 27">
              <a:extLst>
                <a:ext uri="{FF2B5EF4-FFF2-40B4-BE49-F238E27FC236}">
                  <a16:creationId xmlns:a16="http://schemas.microsoft.com/office/drawing/2014/main" id="{9F4C1165-1147-112B-7F43-E06E1F8D61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8" t="10278" b="15773"/>
            <a:stretch/>
          </p:blipFill>
          <p:spPr>
            <a:xfrm>
              <a:off x="1072544" y="3235562"/>
              <a:ext cx="4393197" cy="2880000"/>
            </a:xfrm>
            <a:prstGeom prst="rect">
              <a:avLst/>
            </a:prstGeom>
          </p:spPr>
        </p:pic>
        <p:cxnSp>
          <p:nvCxnSpPr>
            <p:cNvPr id="30" name="Прямая со стрелкой 29">
              <a:extLst>
                <a:ext uri="{FF2B5EF4-FFF2-40B4-BE49-F238E27FC236}">
                  <a16:creationId xmlns:a16="http://schemas.microsoft.com/office/drawing/2014/main" id="{AC8F190B-79A0-D932-D0AE-53391174E1EC}"/>
                </a:ext>
              </a:extLst>
            </p:cNvPr>
            <p:cNvCxnSpPr/>
            <p:nvPr/>
          </p:nvCxnSpPr>
          <p:spPr>
            <a:xfrm>
              <a:off x="2888022" y="4029188"/>
              <a:ext cx="155148" cy="48656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E28CC939-A036-0E13-ECBA-F655D8673A07}"/>
                </a:ext>
              </a:extLst>
            </p:cNvPr>
            <p:cNvSpPr txBox="1"/>
            <p:nvPr/>
          </p:nvSpPr>
          <p:spPr>
            <a:xfrm>
              <a:off x="2726422" y="3762829"/>
              <a:ext cx="251670" cy="369332"/>
            </a:xfrm>
            <a:prstGeom prst="rect">
              <a:avLst/>
            </a:prstGeom>
            <a:noFill/>
          </p:spPr>
          <p:txBody>
            <a:bodyPr wrap="square" rtlCol="0">
              <a:spAutoFit/>
            </a:bodyPr>
            <a:lstStyle/>
            <a:p>
              <a:endParaRPr lang="ru-RU"/>
            </a:p>
          </p:txBody>
        </p:sp>
        <p:sp>
          <p:nvSpPr>
            <p:cNvPr id="32" name="TextBox 31">
              <a:extLst>
                <a:ext uri="{FF2B5EF4-FFF2-40B4-BE49-F238E27FC236}">
                  <a16:creationId xmlns:a16="http://schemas.microsoft.com/office/drawing/2014/main" id="{810F316C-9032-F114-0629-05F550967FA1}"/>
                </a:ext>
              </a:extLst>
            </p:cNvPr>
            <p:cNvSpPr txBox="1"/>
            <p:nvPr/>
          </p:nvSpPr>
          <p:spPr>
            <a:xfrm>
              <a:off x="2705787" y="3763462"/>
              <a:ext cx="240688" cy="246221"/>
            </a:xfrm>
            <a:prstGeom prst="rect">
              <a:avLst/>
            </a:prstGeom>
            <a:solidFill>
              <a:schemeClr val="bg1"/>
            </a:solidFill>
          </p:spPr>
          <p:txBody>
            <a:bodyPr wrap="square" lIns="72000" tIns="0" rIns="0" bIns="0" rtlCol="0">
              <a:spAutoFit/>
            </a:bodyPr>
            <a:lstStyle/>
            <a:p>
              <a:r>
                <a:rPr lang="en-US" sz="1600">
                  <a:latin typeface="Times New Roman" panose="02020603050405020304" pitchFamily="18" charset="0"/>
                  <a:cs typeface="Times New Roman" panose="02020603050405020304" pitchFamily="18" charset="0"/>
                </a:rPr>
                <a:t>4</a:t>
              </a:r>
              <a:endParaRPr lang="ru-RU" sz="1600">
                <a:latin typeface="Times New Roman" panose="02020603050405020304" pitchFamily="18" charset="0"/>
                <a:cs typeface="Times New Roman" panose="02020603050405020304" pitchFamily="18" charset="0"/>
              </a:endParaRPr>
            </a:p>
          </p:txBody>
        </p:sp>
        <p:cxnSp>
          <p:nvCxnSpPr>
            <p:cNvPr id="33" name="Прямая со стрелкой 32">
              <a:extLst>
                <a:ext uri="{FF2B5EF4-FFF2-40B4-BE49-F238E27FC236}">
                  <a16:creationId xmlns:a16="http://schemas.microsoft.com/office/drawing/2014/main" id="{A02A6A91-CD09-8778-EEB7-533D7DB13B3B}"/>
                </a:ext>
              </a:extLst>
            </p:cNvPr>
            <p:cNvCxnSpPr>
              <a:cxnSpLocks/>
            </p:cNvCxnSpPr>
            <p:nvPr/>
          </p:nvCxnSpPr>
          <p:spPr>
            <a:xfrm flipH="1">
              <a:off x="3754581" y="3957637"/>
              <a:ext cx="507026" cy="41481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7987BEE-AE24-B26C-78D0-F5AED563C735}"/>
                </a:ext>
              </a:extLst>
            </p:cNvPr>
            <p:cNvSpPr txBox="1"/>
            <p:nvPr/>
          </p:nvSpPr>
          <p:spPr>
            <a:xfrm>
              <a:off x="4141704" y="3664192"/>
              <a:ext cx="240688" cy="246221"/>
            </a:xfrm>
            <a:prstGeom prst="rect">
              <a:avLst/>
            </a:prstGeom>
            <a:solidFill>
              <a:schemeClr val="bg1"/>
            </a:solidFill>
          </p:spPr>
          <p:txBody>
            <a:bodyPr wrap="square" lIns="72000" tIns="0" rIns="0" bIns="0" rtlCol="0">
              <a:spAutoFit/>
            </a:bodyPr>
            <a:lstStyle/>
            <a:p>
              <a:r>
                <a:rPr lang="en-US" sz="1600">
                  <a:latin typeface="Times New Roman" panose="02020603050405020304" pitchFamily="18" charset="0"/>
                  <a:cs typeface="Times New Roman" panose="02020603050405020304" pitchFamily="18" charset="0"/>
                </a:rPr>
                <a:t>3</a:t>
              </a:r>
              <a:endParaRPr lang="ru-RU" sz="1600">
                <a:latin typeface="Times New Roman" panose="02020603050405020304" pitchFamily="18" charset="0"/>
                <a:cs typeface="Times New Roman" panose="02020603050405020304" pitchFamily="18" charset="0"/>
              </a:endParaRPr>
            </a:p>
          </p:txBody>
        </p:sp>
      </p:grpSp>
      <p:grpSp>
        <p:nvGrpSpPr>
          <p:cNvPr id="39" name="Группа 38">
            <a:extLst>
              <a:ext uri="{FF2B5EF4-FFF2-40B4-BE49-F238E27FC236}">
                <a16:creationId xmlns:a16="http://schemas.microsoft.com/office/drawing/2014/main" id="{431BE16F-8E7F-03E6-64AF-4C8CE627A9EF}"/>
              </a:ext>
            </a:extLst>
          </p:cNvPr>
          <p:cNvGrpSpPr/>
          <p:nvPr/>
        </p:nvGrpSpPr>
        <p:grpSpPr>
          <a:xfrm>
            <a:off x="869043" y="796327"/>
            <a:ext cx="9958043" cy="2448000"/>
            <a:chOff x="869043" y="796327"/>
            <a:chExt cx="9958043" cy="2448000"/>
          </a:xfrm>
        </p:grpSpPr>
        <p:grpSp>
          <p:nvGrpSpPr>
            <p:cNvPr id="25" name="Группа 24">
              <a:extLst>
                <a:ext uri="{FF2B5EF4-FFF2-40B4-BE49-F238E27FC236}">
                  <a16:creationId xmlns:a16="http://schemas.microsoft.com/office/drawing/2014/main" id="{1133E528-F617-18CF-26BD-FDA617F3C119}"/>
                </a:ext>
              </a:extLst>
            </p:cNvPr>
            <p:cNvGrpSpPr/>
            <p:nvPr/>
          </p:nvGrpSpPr>
          <p:grpSpPr>
            <a:xfrm>
              <a:off x="869043" y="796327"/>
              <a:ext cx="9958043" cy="2448000"/>
              <a:chOff x="1011918" y="1303020"/>
              <a:chExt cx="9958043" cy="2448000"/>
            </a:xfrm>
          </p:grpSpPr>
          <p:grpSp>
            <p:nvGrpSpPr>
              <p:cNvPr id="12" name="Группа 11">
                <a:extLst>
                  <a:ext uri="{FF2B5EF4-FFF2-40B4-BE49-F238E27FC236}">
                    <a16:creationId xmlns:a16="http://schemas.microsoft.com/office/drawing/2014/main" id="{3BBE6A8C-7E3B-F766-5864-4EDBFE0DFCDD}"/>
                  </a:ext>
                </a:extLst>
              </p:cNvPr>
              <p:cNvGrpSpPr/>
              <p:nvPr/>
            </p:nvGrpSpPr>
            <p:grpSpPr>
              <a:xfrm>
                <a:off x="1011918" y="1303020"/>
                <a:ext cx="9958043" cy="2448000"/>
                <a:chOff x="1011918" y="1303020"/>
                <a:chExt cx="9958043" cy="2448000"/>
              </a:xfrm>
            </p:grpSpPr>
            <p:pic>
              <p:nvPicPr>
                <p:cNvPr id="3" name="Рисунок 2">
                  <a:extLst>
                    <a:ext uri="{FF2B5EF4-FFF2-40B4-BE49-F238E27FC236}">
                      <a16:creationId xmlns:a16="http://schemas.microsoft.com/office/drawing/2014/main" id="{1C5B8F59-5B4B-7DBA-A5D1-27A55BB38C14}"/>
                    </a:ext>
                  </a:extLst>
                </p:cNvPr>
                <p:cNvPicPr>
                  <a:picLocks noChangeAspect="1"/>
                </p:cNvPicPr>
                <p:nvPr/>
              </p:nvPicPr>
              <p:blipFill rotWithShape="1">
                <a:blip r:embed="rId5">
                  <a:extLst>
                    <a:ext uri="{28A0092B-C50C-407E-A947-70E740481C1C}">
                      <a14:useLocalDpi xmlns:a14="http://schemas.microsoft.com/office/drawing/2010/main" val="0"/>
                    </a:ext>
                  </a:extLst>
                </a:blip>
                <a:srcRect l="2101" r="19654"/>
                <a:stretch/>
              </p:blipFill>
              <p:spPr bwMode="auto">
                <a:xfrm>
                  <a:off x="1011918" y="1303020"/>
                  <a:ext cx="8126757" cy="2448000"/>
                </a:xfrm>
                <a:prstGeom prst="rect">
                  <a:avLst/>
                </a:prstGeom>
                <a:noFill/>
                <a:ln>
                  <a:noFill/>
                </a:ln>
              </p:spPr>
            </p:pic>
            <p:cxnSp>
              <p:nvCxnSpPr>
                <p:cNvPr id="5" name="Прямая соединительная линия 4">
                  <a:extLst>
                    <a:ext uri="{FF2B5EF4-FFF2-40B4-BE49-F238E27FC236}">
                      <a16:creationId xmlns:a16="http://schemas.microsoft.com/office/drawing/2014/main" id="{E69CD181-3EBD-3414-4C15-022EBD0CBAA8}"/>
                    </a:ext>
                  </a:extLst>
                </p:cNvPr>
                <p:cNvCxnSpPr/>
                <p:nvPr/>
              </p:nvCxnSpPr>
              <p:spPr>
                <a:xfrm>
                  <a:off x="1166070" y="3689886"/>
                  <a:ext cx="977317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Прямоугольник 7">
                  <a:extLst>
                    <a:ext uri="{FF2B5EF4-FFF2-40B4-BE49-F238E27FC236}">
                      <a16:creationId xmlns:a16="http://schemas.microsoft.com/office/drawing/2014/main" id="{9CAF8DBA-F045-D7CE-82A2-E67129E56501}"/>
                    </a:ext>
                  </a:extLst>
                </p:cNvPr>
                <p:cNvSpPr/>
                <p:nvPr/>
              </p:nvSpPr>
              <p:spPr>
                <a:xfrm>
                  <a:off x="1143419" y="3017520"/>
                  <a:ext cx="72000" cy="73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a:extLst>
                    <a:ext uri="{FF2B5EF4-FFF2-40B4-BE49-F238E27FC236}">
                      <a16:creationId xmlns:a16="http://schemas.microsoft.com/office/drawing/2014/main" id="{B2A8FDD5-AACB-E8B5-C4D4-F40AE6ED33A9}"/>
                    </a:ext>
                  </a:extLst>
                </p:cNvPr>
                <p:cNvSpPr/>
                <p:nvPr/>
              </p:nvSpPr>
              <p:spPr>
                <a:xfrm>
                  <a:off x="10897961" y="2809753"/>
                  <a:ext cx="72000" cy="9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4" name="Прямоугольник 23">
                <a:extLst>
                  <a:ext uri="{FF2B5EF4-FFF2-40B4-BE49-F238E27FC236}">
                    <a16:creationId xmlns:a16="http://schemas.microsoft.com/office/drawing/2014/main" id="{F0E61EED-46D9-332F-7D24-E7CC25FF1D0D}"/>
                  </a:ext>
                </a:extLst>
              </p:cNvPr>
              <p:cNvSpPr/>
              <p:nvPr/>
            </p:nvSpPr>
            <p:spPr>
              <a:xfrm>
                <a:off x="1060111" y="2179753"/>
                <a:ext cx="6817063" cy="1044000"/>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8" name="Прямоугольник 37">
              <a:extLst>
                <a:ext uri="{FF2B5EF4-FFF2-40B4-BE49-F238E27FC236}">
                  <a16:creationId xmlns:a16="http://schemas.microsoft.com/office/drawing/2014/main" id="{22939151-389B-AFA7-61BD-03ACACDA486A}"/>
                </a:ext>
              </a:extLst>
            </p:cNvPr>
            <p:cNvSpPr/>
            <p:nvPr/>
          </p:nvSpPr>
          <p:spPr>
            <a:xfrm>
              <a:off x="5838738" y="2886902"/>
              <a:ext cx="738231" cy="276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aphicFrame>
        <p:nvGraphicFramePr>
          <p:cNvPr id="40" name="Таблица 21">
            <a:extLst>
              <a:ext uri="{FF2B5EF4-FFF2-40B4-BE49-F238E27FC236}">
                <a16:creationId xmlns:a16="http://schemas.microsoft.com/office/drawing/2014/main" id="{D3A14261-D01E-CD9F-5CB9-3AF87EEA0345}"/>
              </a:ext>
            </a:extLst>
          </p:cNvPr>
          <p:cNvGraphicFramePr>
            <a:graphicFrameLocks noGrp="1"/>
          </p:cNvGraphicFramePr>
          <p:nvPr>
            <p:extLst>
              <p:ext uri="{D42A27DB-BD31-4B8C-83A1-F6EECF244321}">
                <p14:modId xmlns:p14="http://schemas.microsoft.com/office/powerpoint/2010/main" val="900549137"/>
              </p:ext>
            </p:extLst>
          </p:nvPr>
        </p:nvGraphicFramePr>
        <p:xfrm>
          <a:off x="9520447" y="1567890"/>
          <a:ext cx="1966070" cy="1396975"/>
        </p:xfrm>
        <a:graphic>
          <a:graphicData uri="http://schemas.openxmlformats.org/drawingml/2006/table">
            <a:tbl>
              <a:tblPr firstRow="1" bandRow="1">
                <a:tableStyleId>{8799B23B-EC83-4686-B30A-512413B5E67A}</a:tableStyleId>
              </a:tblPr>
              <a:tblGrid>
                <a:gridCol w="538382">
                  <a:extLst>
                    <a:ext uri="{9D8B030D-6E8A-4147-A177-3AD203B41FA5}">
                      <a16:colId xmlns:a16="http://schemas.microsoft.com/office/drawing/2014/main" val="2285209648"/>
                    </a:ext>
                  </a:extLst>
                </a:gridCol>
                <a:gridCol w="1427688">
                  <a:extLst>
                    <a:ext uri="{9D8B030D-6E8A-4147-A177-3AD203B41FA5}">
                      <a16:colId xmlns:a16="http://schemas.microsoft.com/office/drawing/2014/main" val="4187108974"/>
                    </a:ext>
                  </a:extLst>
                </a:gridCol>
              </a:tblGrid>
              <a:tr h="347833">
                <a:tc>
                  <a:txBody>
                    <a:bodyPr/>
                    <a:lstStyle/>
                    <a:p>
                      <a:pPr algn="ctr"/>
                      <a:r>
                        <a:rPr lang="en-US" sz="1200" b="0">
                          <a:latin typeface="Times New Roman" panose="02020603050405020304" pitchFamily="18" charset="0"/>
                          <a:cs typeface="Times New Roman" panose="02020603050405020304" pitchFamily="18" charset="0"/>
                        </a:rPr>
                        <a:t>1</a:t>
                      </a:r>
                      <a:endParaRPr lang="ru-RU" sz="1200" b="0">
                        <a:latin typeface="Times New Roman" panose="02020603050405020304" pitchFamily="18" charset="0"/>
                        <a:cs typeface="Times New Roman" panose="02020603050405020304" pitchFamily="18" charset="0"/>
                      </a:endParaRPr>
                    </a:p>
                  </a:txBody>
                  <a:tcPr anchor="ctr"/>
                </a:tc>
                <a:tc>
                  <a:txBody>
                    <a:bodyPr/>
                    <a:lstStyle/>
                    <a:p>
                      <a:pPr algn="ctr"/>
                      <a:r>
                        <a:rPr lang="en-US" sz="1200" b="0" dirty="0">
                          <a:latin typeface="Times New Roman" panose="02020603050405020304" pitchFamily="18" charset="0"/>
                          <a:cs typeface="Times New Roman" panose="02020603050405020304" pitchFamily="18" charset="0"/>
                        </a:rPr>
                        <a:t>P</a:t>
                      </a:r>
                      <a:r>
                        <a:rPr lang="ru-RU" sz="1200" b="0" dirty="0" err="1">
                          <a:latin typeface="Times New Roman" panose="02020603050405020304" pitchFamily="18" charset="0"/>
                          <a:cs typeface="Times New Roman" panose="02020603050405020304" pitchFamily="18" charset="0"/>
                        </a:rPr>
                        <a:t>reaccelerator</a:t>
                      </a:r>
                      <a:endParaRPr lang="ru-RU" sz="1200" b="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583238266"/>
                  </a:ext>
                </a:extLst>
              </a:tr>
              <a:tr h="349714">
                <a:tc>
                  <a:txBody>
                    <a:bodyPr/>
                    <a:lstStyle/>
                    <a:p>
                      <a:pPr algn="ctr"/>
                      <a:r>
                        <a:rPr lang="en-US" sz="1200" b="0">
                          <a:latin typeface="Times New Roman" panose="02020603050405020304" pitchFamily="18" charset="0"/>
                          <a:cs typeface="Times New Roman" panose="02020603050405020304" pitchFamily="18" charset="0"/>
                        </a:rPr>
                        <a:t>2</a:t>
                      </a:r>
                      <a:endParaRPr lang="ru-RU" sz="1200" b="0">
                        <a:latin typeface="Times New Roman" panose="02020603050405020304" pitchFamily="18" charset="0"/>
                        <a:cs typeface="Times New Roman" panose="02020603050405020304" pitchFamily="18" charset="0"/>
                      </a:endParaRPr>
                    </a:p>
                  </a:txBody>
                  <a:tcPr anchor="ctr"/>
                </a:tc>
                <a:tc>
                  <a:txBody>
                    <a:bodyPr/>
                    <a:lstStyle/>
                    <a:p>
                      <a:pPr algn="ctr"/>
                      <a:r>
                        <a:rPr lang="en-US" sz="1200" b="0">
                          <a:latin typeface="Times New Roman" panose="02020603050405020304" pitchFamily="18" charset="0"/>
                          <a:cs typeface="Times New Roman" panose="02020603050405020304" pitchFamily="18" charset="0"/>
                        </a:rPr>
                        <a:t>S</a:t>
                      </a:r>
                      <a:r>
                        <a:rPr lang="ru-RU" sz="1200" b="0" err="1">
                          <a:latin typeface="Times New Roman" panose="02020603050405020304" pitchFamily="18" charset="0"/>
                          <a:cs typeface="Times New Roman" panose="02020603050405020304" pitchFamily="18" charset="0"/>
                        </a:rPr>
                        <a:t>olenoids</a:t>
                      </a:r>
                      <a:endParaRPr lang="ru-RU" sz="1200" b="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570265060"/>
                  </a:ext>
                </a:extLst>
              </a:tr>
              <a:tr h="349714">
                <a:tc>
                  <a:txBody>
                    <a:bodyPr/>
                    <a:lstStyle/>
                    <a:p>
                      <a:pPr algn="ctr"/>
                      <a:r>
                        <a:rPr lang="en-US" sz="1200" b="0">
                          <a:latin typeface="Times New Roman" panose="02020603050405020304" pitchFamily="18" charset="0"/>
                          <a:cs typeface="Times New Roman" panose="02020603050405020304" pitchFamily="18" charset="0"/>
                        </a:rPr>
                        <a:t>3</a:t>
                      </a:r>
                      <a:endParaRPr lang="ru-RU" sz="1200" b="0">
                        <a:latin typeface="Times New Roman" panose="02020603050405020304" pitchFamily="18" charset="0"/>
                        <a:cs typeface="Times New Roman" panose="02020603050405020304" pitchFamily="18" charset="0"/>
                      </a:endParaRPr>
                    </a:p>
                  </a:txBody>
                  <a:tcPr anchor="ctr"/>
                </a:tc>
                <a:tc>
                  <a:txBody>
                    <a:bodyPr/>
                    <a:lstStyle/>
                    <a:p>
                      <a:pPr algn="ctr"/>
                      <a:r>
                        <a:rPr lang="en-US" sz="1200" b="0">
                          <a:latin typeface="Times New Roman" panose="02020603050405020304" pitchFamily="18" charset="0"/>
                          <a:cs typeface="Times New Roman" panose="02020603050405020304" pitchFamily="18" charset="0"/>
                        </a:rPr>
                        <a:t>F</a:t>
                      </a:r>
                      <a:r>
                        <a:rPr lang="ru-RU" sz="1200" b="0">
                          <a:latin typeface="Times New Roman" panose="02020603050405020304" pitchFamily="18" charset="0"/>
                          <a:cs typeface="Times New Roman" panose="02020603050405020304" pitchFamily="18" charset="0"/>
                        </a:rPr>
                        <a:t>luorescent screen</a:t>
                      </a:r>
                    </a:p>
                  </a:txBody>
                  <a:tcPr anchor="ctr"/>
                </a:tc>
                <a:extLst>
                  <a:ext uri="{0D108BD9-81ED-4DB2-BD59-A6C34878D82A}">
                    <a16:rowId xmlns:a16="http://schemas.microsoft.com/office/drawing/2014/main" val="554307911"/>
                  </a:ext>
                </a:extLst>
              </a:tr>
              <a:tr h="349714">
                <a:tc>
                  <a:txBody>
                    <a:bodyPr/>
                    <a:lstStyle/>
                    <a:p>
                      <a:pPr algn="ctr"/>
                      <a:r>
                        <a:rPr lang="en-US" sz="1200" b="0">
                          <a:latin typeface="Times New Roman" panose="02020603050405020304" pitchFamily="18" charset="0"/>
                          <a:cs typeface="Times New Roman" panose="02020603050405020304" pitchFamily="18" charset="0"/>
                        </a:rPr>
                        <a:t>4</a:t>
                      </a:r>
                      <a:endParaRPr lang="ru-RU" sz="1200" b="0">
                        <a:latin typeface="Times New Roman" panose="02020603050405020304" pitchFamily="18" charset="0"/>
                        <a:cs typeface="Times New Roman" panose="02020603050405020304" pitchFamily="18" charset="0"/>
                      </a:endParaRPr>
                    </a:p>
                  </a:txBody>
                  <a:tcPr anchor="ctr"/>
                </a:tc>
                <a:tc>
                  <a:txBody>
                    <a:bodyPr/>
                    <a:lstStyle/>
                    <a:p>
                      <a:pPr algn="ctr"/>
                      <a:r>
                        <a:rPr lang="ru-RU" sz="1200" b="0" dirty="0" err="1">
                          <a:latin typeface="Times New Roman" panose="02020603050405020304" pitchFamily="18" charset="0"/>
                          <a:cs typeface="Times New Roman" panose="02020603050405020304" pitchFamily="18" charset="0"/>
                        </a:rPr>
                        <a:t>Cherenkov</a:t>
                      </a:r>
                      <a:r>
                        <a:rPr lang="ru-RU" sz="1200" b="0" dirty="0">
                          <a:latin typeface="Times New Roman" panose="02020603050405020304" pitchFamily="18" charset="0"/>
                          <a:cs typeface="Times New Roman" panose="02020603050405020304" pitchFamily="18" charset="0"/>
                        </a:rPr>
                        <a:t> </a:t>
                      </a:r>
                      <a:r>
                        <a:rPr lang="ru-RU" sz="1200" b="0" dirty="0" err="1">
                          <a:latin typeface="Times New Roman" panose="02020603050405020304" pitchFamily="18" charset="0"/>
                          <a:cs typeface="Times New Roman" panose="02020603050405020304" pitchFamily="18" charset="0"/>
                        </a:rPr>
                        <a:t>sensor</a:t>
                      </a:r>
                      <a:endParaRPr lang="ru-RU" sz="1200" b="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892614638"/>
                  </a:ext>
                </a:extLst>
              </a:tr>
            </a:tbl>
          </a:graphicData>
        </a:graphic>
      </p:graphicFrame>
      <p:sp>
        <p:nvSpPr>
          <p:cNvPr id="41" name="TextBox 40">
            <a:extLst>
              <a:ext uri="{FF2B5EF4-FFF2-40B4-BE49-F238E27FC236}">
                <a16:creationId xmlns:a16="http://schemas.microsoft.com/office/drawing/2014/main" id="{E22E9025-3322-2539-BF43-D83D9735EDB0}"/>
              </a:ext>
            </a:extLst>
          </p:cNvPr>
          <p:cNvSpPr txBox="1"/>
          <p:nvPr/>
        </p:nvSpPr>
        <p:spPr>
          <a:xfrm>
            <a:off x="9217512" y="1217788"/>
            <a:ext cx="2571940" cy="307777"/>
          </a:xfrm>
          <a:prstGeom prst="rect">
            <a:avLst/>
          </a:prstGeom>
          <a:noFill/>
        </p:spPr>
        <p:txBody>
          <a:bodyPr wrap="square">
            <a:spAutoFit/>
          </a:bodyPr>
          <a:lstStyle/>
          <a:p>
            <a:pPr algn="ctr"/>
            <a:r>
              <a:rPr lang="en-US" sz="1400">
                <a:latin typeface="Times New Roman" panose="02020603050405020304" pitchFamily="18" charset="0"/>
                <a:cs typeface="Times New Roman" panose="02020603050405020304" pitchFamily="18" charset="0"/>
              </a:rPr>
              <a:t>Energy beam up to 3 MeV</a:t>
            </a:r>
          </a:p>
        </p:txBody>
      </p:sp>
      <p:pic>
        <p:nvPicPr>
          <p:cNvPr id="15" name="Рисунок 14">
            <a:extLst>
              <a:ext uri="{FF2B5EF4-FFF2-40B4-BE49-F238E27FC236}">
                <a16:creationId xmlns:a16="http://schemas.microsoft.com/office/drawing/2014/main" id="{379B91AE-7EF2-6E45-7D7E-3081DDFAE0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0721" y="3195945"/>
            <a:ext cx="4114800" cy="2743200"/>
          </a:xfrm>
          <a:prstGeom prst="rect">
            <a:avLst/>
          </a:prstGeom>
        </p:spPr>
      </p:pic>
      <p:sp>
        <p:nvSpPr>
          <p:cNvPr id="17" name="TextBox 16">
            <a:extLst>
              <a:ext uri="{FF2B5EF4-FFF2-40B4-BE49-F238E27FC236}">
                <a16:creationId xmlns:a16="http://schemas.microsoft.com/office/drawing/2014/main" id="{02912FDE-4A66-FA74-32AB-77E4296EEEDF}"/>
              </a:ext>
            </a:extLst>
          </p:cNvPr>
          <p:cNvSpPr txBox="1"/>
          <p:nvPr/>
        </p:nvSpPr>
        <p:spPr>
          <a:xfrm>
            <a:off x="6454867" y="5815333"/>
            <a:ext cx="913805" cy="307777"/>
          </a:xfrm>
          <a:prstGeom prst="rect">
            <a:avLst/>
          </a:prstGeom>
          <a:noFill/>
        </p:spPr>
        <p:txBody>
          <a:bodyPr wrap="square">
            <a:spAutoFit/>
          </a:bodyPr>
          <a:lstStyle/>
          <a:p>
            <a:pPr algn="ctr"/>
            <a:r>
              <a:rPr lang="ru-RU" sz="1400" dirty="0" err="1">
                <a:latin typeface="Times New Roman" panose="02020603050405020304" pitchFamily="18" charset="0"/>
                <a:cs typeface="Times New Roman" panose="02020603050405020304" pitchFamily="18" charset="0"/>
              </a:rPr>
              <a:t>pixel</a:t>
            </a:r>
            <a:r>
              <a:rPr lang="en-US" sz="1400" dirty="0">
                <a:latin typeface="Times New Roman" panose="02020603050405020304" pitchFamily="18" charset="0"/>
                <a:cs typeface="Times New Roman" panose="02020603050405020304" pitchFamily="18" charset="0"/>
              </a:rPr>
              <a:t>s</a:t>
            </a:r>
            <a:endParaRPr lang="ru-RU" sz="1400"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091DA7AF-57B5-1A3D-9A0B-6591AA4762A3}"/>
              </a:ext>
            </a:extLst>
          </p:cNvPr>
          <p:cNvSpPr txBox="1"/>
          <p:nvPr/>
        </p:nvSpPr>
        <p:spPr>
          <a:xfrm rot="16200000">
            <a:off x="4622510" y="4595809"/>
            <a:ext cx="913805" cy="307777"/>
          </a:xfrm>
          <a:prstGeom prst="rect">
            <a:avLst/>
          </a:prstGeom>
          <a:noFill/>
        </p:spPr>
        <p:txBody>
          <a:bodyPr wrap="square">
            <a:spAutoFit/>
          </a:bodyPr>
          <a:lstStyle/>
          <a:p>
            <a:pPr algn="ctr"/>
            <a:r>
              <a:rPr lang="ru-RU" sz="1400" dirty="0" err="1">
                <a:latin typeface="Times New Roman" panose="02020603050405020304" pitchFamily="18" charset="0"/>
                <a:cs typeface="Times New Roman" panose="02020603050405020304" pitchFamily="18" charset="0"/>
              </a:rPr>
              <a:t>pixel</a:t>
            </a:r>
            <a:r>
              <a:rPr lang="en-US" sz="1400" dirty="0">
                <a:latin typeface="Times New Roman" panose="02020603050405020304" pitchFamily="18" charset="0"/>
                <a:cs typeface="Times New Roman" panose="02020603050405020304" pitchFamily="18" charset="0"/>
              </a:rPr>
              <a:t>s</a:t>
            </a:r>
            <a:endParaRPr lang="ru-RU" sz="14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90ECA1D6-4B98-81DA-0D12-549B8DD7D5F3}"/>
              </a:ext>
            </a:extLst>
          </p:cNvPr>
          <p:cNvPicPr>
            <a:picLocks noChangeAspect="1"/>
          </p:cNvPicPr>
          <p:nvPr/>
        </p:nvPicPr>
        <p:blipFill>
          <a:blip r:embed="rId7"/>
          <a:stretch>
            <a:fillRect/>
          </a:stretch>
        </p:blipFill>
        <p:spPr>
          <a:xfrm>
            <a:off x="7998224" y="3229807"/>
            <a:ext cx="4098586" cy="2880000"/>
          </a:xfrm>
          <a:prstGeom prst="rect">
            <a:avLst/>
          </a:prstGeom>
        </p:spPr>
      </p:pic>
    </p:spTree>
    <p:extLst>
      <p:ext uri="{BB962C8B-B14F-4D97-AF65-F5344CB8AC3E}">
        <p14:creationId xmlns:p14="http://schemas.microsoft.com/office/powerpoint/2010/main" val="1675967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Группа 21">
            <a:extLst>
              <a:ext uri="{FF2B5EF4-FFF2-40B4-BE49-F238E27FC236}">
                <a16:creationId xmlns:a16="http://schemas.microsoft.com/office/drawing/2014/main" id="{FF9ED1EF-44DA-1541-E100-9914CE3B27CE}"/>
              </a:ext>
            </a:extLst>
          </p:cNvPr>
          <p:cNvGrpSpPr>
            <a:grpSpLocks noChangeAspect="1"/>
          </p:cNvGrpSpPr>
          <p:nvPr/>
        </p:nvGrpSpPr>
        <p:grpSpPr>
          <a:xfrm>
            <a:off x="3687540" y="1459261"/>
            <a:ext cx="4101282" cy="3240000"/>
            <a:chOff x="3435648" y="2057025"/>
            <a:chExt cx="3648164" cy="2882040"/>
          </a:xfrm>
        </p:grpSpPr>
        <p:pic>
          <p:nvPicPr>
            <p:cNvPr id="3" name="图片 42">
              <a:extLst>
                <a:ext uri="{FF2B5EF4-FFF2-40B4-BE49-F238E27FC236}">
                  <a16:creationId xmlns:a16="http://schemas.microsoft.com/office/drawing/2014/main" id="{A6B0C27D-CE96-3101-488B-303330E83B5A}"/>
                </a:ext>
              </a:extLst>
            </p:cNvPr>
            <p:cNvPicPr>
              <a:picLocks noChangeAspect="1"/>
            </p:cNvPicPr>
            <p:nvPr/>
          </p:nvPicPr>
          <p:blipFill>
            <a:blip r:embed="rId3"/>
            <a:stretch/>
          </p:blipFill>
          <p:spPr>
            <a:xfrm>
              <a:off x="3435648" y="2057025"/>
              <a:ext cx="3648164" cy="2736000"/>
            </a:xfrm>
            <a:prstGeom prst="rect">
              <a:avLst/>
            </a:prstGeom>
            <a:ln w="0">
              <a:noFill/>
            </a:ln>
          </p:spPr>
        </p:pic>
        <p:sp>
          <p:nvSpPr>
            <p:cNvPr id="15" name="TextBox 14">
              <a:extLst>
                <a:ext uri="{FF2B5EF4-FFF2-40B4-BE49-F238E27FC236}">
                  <a16:creationId xmlns:a16="http://schemas.microsoft.com/office/drawing/2014/main" id="{06563C72-51E1-44B8-04CA-7D74ABF6AEE5}"/>
                </a:ext>
              </a:extLst>
            </p:cNvPr>
            <p:cNvSpPr txBox="1"/>
            <p:nvPr/>
          </p:nvSpPr>
          <p:spPr>
            <a:xfrm>
              <a:off x="4760074" y="4677455"/>
              <a:ext cx="1302475" cy="261610"/>
            </a:xfrm>
            <a:prstGeom prst="rect">
              <a:avLst/>
            </a:prstGeom>
            <a:noFill/>
          </p:spPr>
          <p:txBody>
            <a:bodyPr wrap="square">
              <a:spAutoFit/>
            </a:bodyPr>
            <a:lstStyle/>
            <a:p>
              <a:pPr algn="ctr"/>
              <a:r>
                <a:rPr lang="en-US" sz="1100">
                  <a:latin typeface="Times New Roman" panose="02020603050405020304" pitchFamily="18" charset="0"/>
                  <a:cs typeface="Times New Roman" panose="02020603050405020304" pitchFamily="18" charset="0"/>
                </a:rPr>
                <a:t>Pixels</a:t>
              </a:r>
              <a:endParaRPr lang="ru-RU" sz="110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15C393D4-C336-8984-8F67-1CE735A9C595}"/>
                </a:ext>
              </a:extLst>
            </p:cNvPr>
            <p:cNvSpPr txBox="1"/>
            <p:nvPr/>
          </p:nvSpPr>
          <p:spPr>
            <a:xfrm rot="16200000">
              <a:off x="3043496" y="3210936"/>
              <a:ext cx="1302475" cy="261610"/>
            </a:xfrm>
            <a:prstGeom prst="rect">
              <a:avLst/>
            </a:prstGeom>
            <a:noFill/>
          </p:spPr>
          <p:txBody>
            <a:bodyPr wrap="square">
              <a:spAutoFit/>
            </a:bodyPr>
            <a:lstStyle/>
            <a:p>
              <a:pPr algn="ctr"/>
              <a:r>
                <a:rPr lang="en-US" sz="1100">
                  <a:latin typeface="Times New Roman" panose="02020603050405020304" pitchFamily="18" charset="0"/>
                  <a:cs typeface="Times New Roman" panose="02020603050405020304" pitchFamily="18" charset="0"/>
                </a:rPr>
                <a:t>Pixels</a:t>
              </a:r>
              <a:endParaRPr lang="ru-RU" sz="1100">
                <a:latin typeface="Times New Roman" panose="02020603050405020304" pitchFamily="18" charset="0"/>
                <a:cs typeface="Times New Roman" panose="02020603050405020304" pitchFamily="18" charset="0"/>
              </a:endParaRPr>
            </a:p>
          </p:txBody>
        </p:sp>
      </p:grpSp>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4">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12</a:t>
            </a:fld>
            <a:endParaRPr lang="ru-RU"/>
          </a:p>
        </p:txBody>
      </p:sp>
      <p:sp>
        <p:nvSpPr>
          <p:cNvPr id="2" name="Заголовок 1">
            <a:extLst>
              <a:ext uri="{FF2B5EF4-FFF2-40B4-BE49-F238E27FC236}">
                <a16:creationId xmlns:a16="http://schemas.microsoft.com/office/drawing/2014/main" id="{0415DB75-D99B-BBE4-DD8B-88887CFCF95C}"/>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Diagnostics — </a:t>
            </a:r>
            <a:r>
              <a:rPr lang="en-US" altLang="zh-CN" dirty="0">
                <a:latin typeface="Times New Roman" panose="02020603050405020304" pitchFamily="18" charset="0"/>
                <a:cs typeface="Times New Roman" panose="02020603050405020304" pitchFamily="18" charset="0"/>
              </a:rPr>
              <a:t>after the </a:t>
            </a:r>
            <a:r>
              <a:rPr lang="en-US" altLang="zh-CN" dirty="0" err="1">
                <a:latin typeface="Times New Roman" panose="02020603050405020304" pitchFamily="18" charset="0"/>
                <a:cs typeface="Times New Roman" panose="02020603050405020304" pitchFamily="18" charset="0"/>
              </a:rPr>
              <a:t>preaccelerator</a:t>
            </a:r>
            <a:r>
              <a:rPr lang="en-US" altLang="zh-CN" dirty="0">
                <a:latin typeface="Times New Roman" panose="02020603050405020304" pitchFamily="18" charset="0"/>
                <a:cs typeface="Times New Roman" panose="02020603050405020304" pitchFamily="18" charset="0"/>
              </a:rPr>
              <a:t>-grouper</a:t>
            </a:r>
            <a:endParaRPr lang="en-US" dirty="0">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DDD68DC-D2B5-61B2-E8CF-5585A279E44B}"/>
              </a:ext>
            </a:extLst>
          </p:cNvPr>
          <p:cNvSpPr txBox="1"/>
          <p:nvPr/>
        </p:nvSpPr>
        <p:spPr>
          <a:xfrm>
            <a:off x="4531753" y="4787137"/>
            <a:ext cx="2689943" cy="646331"/>
          </a:xfrm>
          <a:prstGeom prst="rect">
            <a:avLst/>
          </a:prstGeom>
          <a:noFill/>
        </p:spPr>
        <p:txBody>
          <a:bodyPr wrap="square">
            <a:spAutoFit/>
          </a:bodyPr>
          <a:lstStyle/>
          <a:p>
            <a:pPr algn="ctr"/>
            <a:r>
              <a:rPr lang="ru-RU" sz="1200" dirty="0" err="1">
                <a:latin typeface="Times New Roman" panose="02020603050405020304" pitchFamily="18" charset="0"/>
                <a:cs typeface="Times New Roman" panose="02020603050405020304" pitchFamily="18" charset="0"/>
              </a:rPr>
              <a:t>Registration</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of</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the</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multi-bunch</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mode</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of</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accelerator</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operation</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with</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a</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streak</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camera</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sweep</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of</a:t>
            </a:r>
            <a:r>
              <a:rPr lang="ru-RU" sz="1200" dirty="0">
                <a:latin typeface="Times New Roman" panose="02020603050405020304" pitchFamily="18" charset="0"/>
                <a:cs typeface="Times New Roman" panose="02020603050405020304" pitchFamily="18" charset="0"/>
              </a:rPr>
              <a:t> 30 </a:t>
            </a:r>
            <a:r>
              <a:rPr lang="ru-RU" sz="1200" dirty="0" err="1">
                <a:latin typeface="Times New Roman" panose="02020603050405020304" pitchFamily="18" charset="0"/>
                <a:cs typeface="Times New Roman" panose="02020603050405020304" pitchFamily="18" charset="0"/>
              </a:rPr>
              <a:t>ns</a:t>
            </a:r>
            <a:r>
              <a:rPr lang="ru-RU" sz="1200" dirty="0">
                <a:latin typeface="Times New Roman" panose="02020603050405020304" pitchFamily="18" charset="0"/>
                <a:cs typeface="Times New Roman" panose="02020603050405020304" pitchFamily="18" charset="0"/>
              </a:rPr>
              <a:t>.</a:t>
            </a:r>
          </a:p>
        </p:txBody>
      </p:sp>
      <p:sp>
        <p:nvSpPr>
          <p:cNvPr id="12" name="TextBox 11">
            <a:extLst>
              <a:ext uri="{FF2B5EF4-FFF2-40B4-BE49-F238E27FC236}">
                <a16:creationId xmlns:a16="http://schemas.microsoft.com/office/drawing/2014/main" id="{AF573726-2376-F68A-0ACD-B5B1F1F6DBA9}"/>
              </a:ext>
            </a:extLst>
          </p:cNvPr>
          <p:cNvSpPr txBox="1"/>
          <p:nvPr/>
        </p:nvSpPr>
        <p:spPr>
          <a:xfrm>
            <a:off x="3677503" y="6003225"/>
            <a:ext cx="4836995" cy="584775"/>
          </a:xfrm>
          <a:prstGeom prst="rect">
            <a:avLst/>
          </a:prstGeom>
          <a:noFill/>
        </p:spPr>
        <p:txBody>
          <a:bodyPr wrap="square">
            <a:spAutoFit/>
          </a:bodyPr>
          <a:lstStyle/>
          <a:p>
            <a:pPr algn="ctr"/>
            <a:r>
              <a:rPr lang="ru-RU" sz="1600" b="1">
                <a:solidFill>
                  <a:srgbClr val="FF0000"/>
                </a:solidFill>
                <a:latin typeface="Times New Roman" panose="02020603050405020304" pitchFamily="18" charset="0"/>
                <a:cs typeface="Times New Roman" panose="02020603050405020304" pitchFamily="18" charset="0"/>
              </a:rPr>
              <a:t>The </a:t>
            </a:r>
            <a:r>
              <a:rPr lang="ru-RU" sz="1600" b="1" err="1">
                <a:solidFill>
                  <a:srgbClr val="FF0000"/>
                </a:solidFill>
                <a:latin typeface="Times New Roman" panose="02020603050405020304" pitchFamily="18" charset="0"/>
                <a:cs typeface="Times New Roman" panose="02020603050405020304" pitchFamily="18" charset="0"/>
              </a:rPr>
              <a:t>achieved</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temporal</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resolution</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is</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several</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picoseconds</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for</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the</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duration</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of</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the</a:t>
            </a:r>
            <a:r>
              <a:rPr lang="ru-RU" sz="1600" b="1">
                <a:solidFill>
                  <a:srgbClr val="FF0000"/>
                </a:solidFill>
                <a:latin typeface="Times New Roman" panose="02020603050405020304" pitchFamily="18" charset="0"/>
                <a:cs typeface="Times New Roman" panose="02020603050405020304" pitchFamily="18" charset="0"/>
              </a:rPr>
              <a:t> </a:t>
            </a:r>
            <a:r>
              <a:rPr lang="ru-RU" sz="1600" b="1" err="1">
                <a:solidFill>
                  <a:srgbClr val="FF0000"/>
                </a:solidFill>
                <a:latin typeface="Times New Roman" panose="02020603050405020304" pitchFamily="18" charset="0"/>
                <a:cs typeface="Times New Roman" panose="02020603050405020304" pitchFamily="18" charset="0"/>
              </a:rPr>
              <a:t>beam</a:t>
            </a:r>
            <a:r>
              <a:rPr lang="ru-RU" sz="1600" b="1">
                <a:solidFill>
                  <a:srgbClr val="FF0000"/>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157BE318-C98B-BF7F-4D64-D1ABAC71A599}"/>
              </a:ext>
            </a:extLst>
          </p:cNvPr>
          <p:cNvSpPr txBox="1"/>
          <p:nvPr/>
        </p:nvSpPr>
        <p:spPr>
          <a:xfrm>
            <a:off x="8167687" y="5947850"/>
            <a:ext cx="3629025" cy="276999"/>
          </a:xfrm>
          <a:prstGeom prst="rect">
            <a:avLst/>
          </a:prstGeom>
          <a:noFill/>
        </p:spPr>
        <p:txBody>
          <a:bodyPr wrap="square">
            <a:spAutoFit/>
          </a:bodyPr>
          <a:lstStyle/>
          <a:p>
            <a:pPr algn="ctr"/>
            <a:r>
              <a:rPr lang="ru-RU" sz="1200" err="1">
                <a:latin typeface="Times New Roman" panose="02020603050405020304" pitchFamily="18" charset="0"/>
                <a:cs typeface="Times New Roman" panose="02020603050405020304" pitchFamily="18" charset="0"/>
              </a:rPr>
              <a:t>Hardware</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function</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and</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expanded</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image</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of</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one</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bunch</a:t>
            </a:r>
            <a:r>
              <a:rPr lang="ru-RU" sz="1200">
                <a:latin typeface="Times New Roman" panose="02020603050405020304" pitchFamily="18" charset="0"/>
                <a:cs typeface="Times New Roman" panose="02020603050405020304" pitchFamily="18" charset="0"/>
              </a:rPr>
              <a:t>.</a:t>
            </a:r>
          </a:p>
        </p:txBody>
      </p:sp>
      <p:sp>
        <p:nvSpPr>
          <p:cNvPr id="19" name="TextBox 18">
            <a:extLst>
              <a:ext uri="{FF2B5EF4-FFF2-40B4-BE49-F238E27FC236}">
                <a16:creationId xmlns:a16="http://schemas.microsoft.com/office/drawing/2014/main" id="{EE25B44C-6DD8-CFCB-E891-875CD8C443D1}"/>
              </a:ext>
            </a:extLst>
          </p:cNvPr>
          <p:cNvSpPr txBox="1"/>
          <p:nvPr/>
        </p:nvSpPr>
        <p:spPr>
          <a:xfrm>
            <a:off x="7827805" y="1152954"/>
            <a:ext cx="3525995" cy="584775"/>
          </a:xfrm>
          <a:prstGeom prst="rect">
            <a:avLst/>
          </a:prstGeom>
          <a:noFill/>
        </p:spPr>
        <p:txBody>
          <a:bodyPr wrap="square">
            <a:spAutoFit/>
          </a:bodyPr>
          <a:lstStyle/>
          <a:p>
            <a:pPr algn="ctr"/>
            <a:r>
              <a:rPr lang="ru-RU" sz="1600" b="1" dirty="0">
                <a:latin typeface="Times New Roman" panose="02020603050405020304" pitchFamily="18" charset="0"/>
                <a:cs typeface="Times New Roman" panose="02020603050405020304" pitchFamily="18" charset="0"/>
              </a:rPr>
              <a:t>The </a:t>
            </a:r>
            <a:r>
              <a:rPr lang="ru-RU" sz="1600" b="1" dirty="0" err="1">
                <a:latin typeface="Times New Roman" panose="02020603050405020304" pitchFamily="18" charset="0"/>
                <a:cs typeface="Times New Roman" panose="02020603050405020304" pitchFamily="18" charset="0"/>
              </a:rPr>
              <a:t>duration</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of</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one</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bunch</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turned</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out</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to</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be</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equal</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to</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τ</a:t>
            </a:r>
            <a:r>
              <a:rPr lang="ru-RU" sz="1600" b="1" baseline="-25000" dirty="0" err="1">
                <a:latin typeface="Times New Roman" panose="02020603050405020304" pitchFamily="18" charset="0"/>
                <a:cs typeface="Times New Roman" panose="02020603050405020304" pitchFamily="18" charset="0"/>
              </a:rPr>
              <a:t>b</a:t>
            </a:r>
            <a:r>
              <a:rPr lang="en-US" sz="1600" b="1" baseline="-25000" dirty="0" err="1">
                <a:latin typeface="Times New Roman" panose="02020603050405020304" pitchFamily="18" charset="0"/>
                <a:cs typeface="Times New Roman" panose="02020603050405020304" pitchFamily="18" charset="0"/>
              </a:rPr>
              <a:t>eam</a:t>
            </a:r>
            <a:r>
              <a:rPr lang="ru-RU" sz="1600" b="1" dirty="0">
                <a:latin typeface="Times New Roman" panose="02020603050405020304" pitchFamily="18" charset="0"/>
                <a:cs typeface="Times New Roman" panose="02020603050405020304" pitchFamily="18" charset="0"/>
              </a:rPr>
              <a:t> = 12</a:t>
            </a:r>
            <a:r>
              <a:rPr lang="en-US" sz="1600" b="1"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a:t>
            </a:r>
            <a:r>
              <a:rPr lang="en-US" sz="1600" b="1"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3 </a:t>
            </a:r>
            <a:r>
              <a:rPr lang="ru-RU" sz="1600" b="1" dirty="0" err="1">
                <a:latin typeface="Times New Roman" panose="02020603050405020304" pitchFamily="18" charset="0"/>
                <a:cs typeface="Times New Roman" panose="02020603050405020304" pitchFamily="18" charset="0"/>
              </a:rPr>
              <a:t>ps</a:t>
            </a:r>
            <a:r>
              <a:rPr lang="ru-RU" sz="1600" b="1" dirty="0">
                <a:latin typeface="Times New Roman" panose="02020603050405020304" pitchFamily="18" charset="0"/>
                <a:cs typeface="Times New Roman" panose="02020603050405020304" pitchFamily="18" charset="0"/>
              </a:rPr>
              <a:t>.</a:t>
            </a:r>
          </a:p>
        </p:txBody>
      </p:sp>
      <p:sp>
        <p:nvSpPr>
          <p:cNvPr id="24" name="TextBox 23">
            <a:extLst>
              <a:ext uri="{FF2B5EF4-FFF2-40B4-BE49-F238E27FC236}">
                <a16:creationId xmlns:a16="http://schemas.microsoft.com/office/drawing/2014/main" id="{73BD22D7-02DF-B2AB-7A9D-3DBA53A99DDF}"/>
              </a:ext>
            </a:extLst>
          </p:cNvPr>
          <p:cNvSpPr txBox="1"/>
          <p:nvPr/>
        </p:nvSpPr>
        <p:spPr>
          <a:xfrm>
            <a:off x="4776586" y="1262297"/>
            <a:ext cx="2200275" cy="338554"/>
          </a:xfrm>
          <a:prstGeom prst="rect">
            <a:avLst/>
          </a:prstGeom>
          <a:noFill/>
        </p:spPr>
        <p:txBody>
          <a:bodyPr wrap="square">
            <a:spAutoFit/>
          </a:bodyPr>
          <a:lstStyle/>
          <a:p>
            <a:pPr algn="ctr"/>
            <a:r>
              <a:rPr lang="en-US" sz="1600" b="1" dirty="0">
                <a:latin typeface="Times New Roman" panose="02020603050405020304" pitchFamily="18" charset="0"/>
                <a:cs typeface="Times New Roman" panose="02020603050405020304" pitchFamily="18" charset="0"/>
              </a:rPr>
              <a:t>T</a:t>
            </a:r>
            <a:r>
              <a:rPr lang="ru-RU" sz="1600" b="1" dirty="0" err="1">
                <a:latin typeface="Times New Roman" panose="02020603050405020304" pitchFamily="18" charset="0"/>
                <a:cs typeface="Times New Roman" panose="02020603050405020304" pitchFamily="18" charset="0"/>
              </a:rPr>
              <a:t>ime</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interval</a:t>
            </a:r>
            <a:r>
              <a:rPr lang="ru-RU"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5 </a:t>
            </a:r>
            <a:r>
              <a:rPr lang="ru-RU" sz="1600" b="1" dirty="0" err="1">
                <a:latin typeface="Times New Roman" panose="02020603050405020304" pitchFamily="18" charset="0"/>
                <a:cs typeface="Times New Roman" panose="02020603050405020304" pitchFamily="18" charset="0"/>
              </a:rPr>
              <a:t>ps</a:t>
            </a:r>
            <a:endParaRPr lang="ru-RU" sz="1600" b="1" dirty="0">
              <a:latin typeface="Times New Roman" panose="02020603050405020304" pitchFamily="18" charset="0"/>
              <a:cs typeface="Times New Roman" panose="02020603050405020304" pitchFamily="18" charset="0"/>
            </a:endParaRPr>
          </a:p>
        </p:txBody>
      </p:sp>
      <p:grpSp>
        <p:nvGrpSpPr>
          <p:cNvPr id="29" name="Группа 28">
            <a:extLst>
              <a:ext uri="{FF2B5EF4-FFF2-40B4-BE49-F238E27FC236}">
                <a16:creationId xmlns:a16="http://schemas.microsoft.com/office/drawing/2014/main" id="{5D979E44-C91B-244F-0ED4-5B6A7549AF93}"/>
              </a:ext>
            </a:extLst>
          </p:cNvPr>
          <p:cNvGrpSpPr/>
          <p:nvPr/>
        </p:nvGrpSpPr>
        <p:grpSpPr>
          <a:xfrm>
            <a:off x="328093" y="1576128"/>
            <a:ext cx="3280142" cy="4019414"/>
            <a:chOff x="380249" y="1902986"/>
            <a:chExt cx="3280142" cy="4019414"/>
          </a:xfrm>
        </p:grpSpPr>
        <p:pic>
          <p:nvPicPr>
            <p:cNvPr id="26" name="Рисунок 25">
              <a:extLst>
                <a:ext uri="{FF2B5EF4-FFF2-40B4-BE49-F238E27FC236}">
                  <a16:creationId xmlns:a16="http://schemas.microsoft.com/office/drawing/2014/main" id="{83C06858-094F-D4FA-3168-241CB43DA92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660" t="9325" r="17283" b="8490"/>
            <a:stretch/>
          </p:blipFill>
          <p:spPr>
            <a:xfrm rot="5400000">
              <a:off x="293220" y="1990015"/>
              <a:ext cx="2154057" cy="1980000"/>
            </a:xfrm>
            <a:prstGeom prst="rect">
              <a:avLst/>
            </a:prstGeom>
          </p:spPr>
        </p:pic>
        <p:pic>
          <p:nvPicPr>
            <p:cNvPr id="28" name="Рисунок 27">
              <a:extLst>
                <a:ext uri="{FF2B5EF4-FFF2-40B4-BE49-F238E27FC236}">
                  <a16:creationId xmlns:a16="http://schemas.microsoft.com/office/drawing/2014/main" id="{15DC99DA-5BB9-4235-3296-B64D639DD83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443" t="18576" r="11762" b="22037"/>
            <a:stretch/>
          </p:blipFill>
          <p:spPr>
            <a:xfrm rot="16200000">
              <a:off x="1632968" y="3894977"/>
              <a:ext cx="2254846" cy="1800000"/>
            </a:xfrm>
            <a:prstGeom prst="rect">
              <a:avLst/>
            </a:prstGeom>
          </p:spPr>
        </p:pic>
      </p:grpSp>
      <p:sp>
        <p:nvSpPr>
          <p:cNvPr id="31" name="TextBox 30">
            <a:extLst>
              <a:ext uri="{FF2B5EF4-FFF2-40B4-BE49-F238E27FC236}">
                <a16:creationId xmlns:a16="http://schemas.microsoft.com/office/drawing/2014/main" id="{35DD5B8D-686B-EF9C-49D7-C844DD159DE8}"/>
              </a:ext>
            </a:extLst>
          </p:cNvPr>
          <p:cNvSpPr txBox="1"/>
          <p:nvPr/>
        </p:nvSpPr>
        <p:spPr>
          <a:xfrm>
            <a:off x="58953" y="4718472"/>
            <a:ext cx="1662229" cy="646331"/>
          </a:xfrm>
          <a:prstGeom prst="rect">
            <a:avLst/>
          </a:prstGeom>
          <a:noFill/>
        </p:spPr>
        <p:txBody>
          <a:bodyPr wrap="square">
            <a:spAutoFit/>
          </a:bodyPr>
          <a:lstStyle/>
          <a:p>
            <a:pPr algn="ctr"/>
            <a:r>
              <a:rPr lang="ru-RU" sz="1200" dirty="0" err="1">
                <a:latin typeface="Times New Roman" panose="02020603050405020304" pitchFamily="18" charset="0"/>
                <a:cs typeface="Times New Roman" panose="02020603050405020304" pitchFamily="18" charset="0"/>
              </a:rPr>
              <a:t>Detail</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appearance</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of</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Cerenkov</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detector</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using</a:t>
            </a:r>
            <a:r>
              <a:rPr lang="ru-RU" sz="1200" dirty="0">
                <a:latin typeface="Times New Roman" panose="02020603050405020304" pitchFamily="18" charset="0"/>
                <a:cs typeface="Times New Roman" panose="02020603050405020304" pitchFamily="18" charset="0"/>
              </a:rPr>
              <a:t> a</a:t>
            </a:r>
            <a:r>
              <a:rPr lang="en-US" sz="1200" dirty="0">
                <a:latin typeface="Times New Roman" panose="02020603050405020304" pitchFamily="18" charset="0"/>
                <a:cs typeface="Times New Roman" panose="02020603050405020304" pitchFamily="18" charset="0"/>
              </a:rPr>
              <a:t>e</a:t>
            </a:r>
            <a:r>
              <a:rPr lang="ru-RU" sz="1200" dirty="0" err="1">
                <a:latin typeface="Times New Roman" panose="02020603050405020304" pitchFamily="18" charset="0"/>
                <a:cs typeface="Times New Roman" panose="02020603050405020304" pitchFamily="18" charset="0"/>
              </a:rPr>
              <a:t>rgel</a:t>
            </a:r>
            <a:endParaRPr lang="ru-RU" sz="12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79D7F390-19C2-ED62-D240-0051BDEFD437}"/>
              </a:ext>
            </a:extLst>
          </p:cNvPr>
          <p:cNvPicPr>
            <a:picLocks noChangeAspect="1"/>
          </p:cNvPicPr>
          <p:nvPr/>
        </p:nvPicPr>
        <p:blipFill>
          <a:blip r:embed="rId7"/>
          <a:stretch>
            <a:fillRect/>
          </a:stretch>
        </p:blipFill>
        <p:spPr>
          <a:xfrm>
            <a:off x="7491417" y="1888765"/>
            <a:ext cx="4572396" cy="4170025"/>
          </a:xfrm>
          <a:prstGeom prst="rect">
            <a:avLst/>
          </a:prstGeom>
        </p:spPr>
      </p:pic>
    </p:spTree>
    <p:extLst>
      <p:ext uri="{BB962C8B-B14F-4D97-AF65-F5344CB8AC3E}">
        <p14:creationId xmlns:p14="http://schemas.microsoft.com/office/powerpoint/2010/main" val="1609795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84F545E-E575-4608-B748-35AA667BC055}" type="slidenum">
              <a:rPr lang="ru-RU" smtClean="0"/>
              <a:t>13</a:t>
            </a:fld>
            <a:endParaRPr lang="ru-RU"/>
          </a:p>
        </p:txBody>
      </p:sp>
      <p:sp>
        <p:nvSpPr>
          <p:cNvPr id="3" name="Заголовок 1">
            <a:extLst>
              <a:ext uri="{FF2B5EF4-FFF2-40B4-BE49-F238E27FC236}">
                <a16:creationId xmlns:a16="http://schemas.microsoft.com/office/drawing/2014/main" id="{0F4813C3-C6D4-B21C-F84E-A80BB64F1D68}"/>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altLang="zh-CN" dirty="0">
                <a:latin typeface="Times New Roman" panose="02020603050405020304" pitchFamily="18" charset="0"/>
                <a:cs typeface="Times New Roman" panose="02020603050405020304" pitchFamily="18" charset="0"/>
              </a:rPr>
              <a:t>Regular accelerating structure</a:t>
            </a:r>
            <a:endParaRPr lang="en-US" dirty="0">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dirty="0">
              <a:latin typeface="Times New Roman" panose="02020603050405020304" pitchFamily="18" charset="0"/>
              <a:cs typeface="Times New Roman" panose="02020603050405020304" pitchFamily="18" charset="0"/>
            </a:endParaRPr>
          </a:p>
        </p:txBody>
      </p:sp>
      <p:pic>
        <p:nvPicPr>
          <p:cNvPr id="4" name="Рисунок 3" descr="d:\D\photo\work_2022\linac20\DSC_0119.JPG"/>
          <p:cNvPicPr>
            <a:picLocks noChangeAspect="1"/>
          </p:cNvPicPr>
          <p:nvPr/>
        </p:nvPicPr>
        <p:blipFill rotWithShape="1">
          <a:blip r:embed="rId3" cstate="print">
            <a:extLst>
              <a:ext uri="{28A0092B-C50C-407E-A947-70E740481C1C}">
                <a14:useLocalDpi xmlns:a14="http://schemas.microsoft.com/office/drawing/2010/main" val="0"/>
              </a:ext>
            </a:extLst>
          </a:blip>
          <a:srcRect l="2841" r="19236" b="45106"/>
          <a:stretch/>
        </p:blipFill>
        <p:spPr bwMode="auto">
          <a:xfrm>
            <a:off x="411189" y="930636"/>
            <a:ext cx="5872445" cy="2749580"/>
          </a:xfrm>
          <a:prstGeom prst="rect">
            <a:avLst/>
          </a:prstGeom>
          <a:noFill/>
          <a:ln>
            <a:noFill/>
          </a:ln>
          <a:extLst>
            <a:ext uri="{53640926-AAD7-44D8-BBD7-CCE9431645EC}">
              <a14:shadowObscured xmlns:a14="http://schemas.microsoft.com/office/drawing/2010/main"/>
            </a:ext>
          </a:extLst>
        </p:spPr>
      </p:pic>
      <p:pic>
        <p:nvPicPr>
          <p:cNvPr id="6" name="Рисунок 5"/>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t="12189"/>
          <a:stretch/>
        </p:blipFill>
        <p:spPr>
          <a:xfrm>
            <a:off x="7324467" y="2567637"/>
            <a:ext cx="3826698" cy="3830089"/>
          </a:xfrm>
          <a:prstGeom prst="rect">
            <a:avLst/>
          </a:prstGeom>
        </p:spPr>
      </p:pic>
      <p:sp>
        <p:nvSpPr>
          <p:cNvPr id="7" name="TextBox 6"/>
          <p:cNvSpPr txBox="1"/>
          <p:nvPr/>
        </p:nvSpPr>
        <p:spPr>
          <a:xfrm>
            <a:off x="809154" y="2782669"/>
            <a:ext cx="4675811" cy="646331"/>
          </a:xfrm>
          <a:prstGeom prst="rect">
            <a:avLst/>
          </a:prstGeom>
          <a:noFill/>
        </p:spPr>
        <p:txBody>
          <a:bodyPr wrap="square" rtlCol="0">
            <a:spAutoFit/>
          </a:bodyPr>
          <a:lstStyle/>
          <a:p>
            <a:pPr algn="ctr"/>
            <a:r>
              <a:rPr lang="en-US" b="1" dirty="0">
                <a:solidFill>
                  <a:schemeClr val="bg1"/>
                </a:solidFill>
                <a:latin typeface="Times New Roman" panose="02020603050405020304" pitchFamily="18" charset="0"/>
                <a:cs typeface="Times New Roman" panose="02020603050405020304" pitchFamily="18" charset="0"/>
              </a:rPr>
              <a:t>SLAC type accelerating structure with the constant impedance</a:t>
            </a:r>
            <a:endParaRPr lang="ru-RU" b="1" dirty="0">
              <a:solidFill>
                <a:schemeClr val="bg1"/>
              </a:solidFill>
              <a:latin typeface="Times New Roman" panose="02020603050405020304" pitchFamily="18" charset="0"/>
              <a:cs typeface="Times New Roman" panose="02020603050405020304" pitchFamily="18"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263078876"/>
              </p:ext>
            </p:extLst>
          </p:nvPr>
        </p:nvGraphicFramePr>
        <p:xfrm>
          <a:off x="411188" y="3786386"/>
          <a:ext cx="5872445" cy="2596105"/>
        </p:xfrm>
        <a:graphic>
          <a:graphicData uri="http://schemas.openxmlformats.org/drawingml/2006/table">
            <a:tbl>
              <a:tblPr firstRow="1" firstCol="1" bandRow="1">
                <a:tableStyleId>{BC89EF96-8CEA-46FF-86C4-4CE0E7609802}</a:tableStyleId>
              </a:tblPr>
              <a:tblGrid>
                <a:gridCol w="4470913">
                  <a:extLst>
                    <a:ext uri="{9D8B030D-6E8A-4147-A177-3AD203B41FA5}">
                      <a16:colId xmlns:a16="http://schemas.microsoft.com/office/drawing/2014/main" val="559004922"/>
                    </a:ext>
                  </a:extLst>
                </a:gridCol>
                <a:gridCol w="1401532">
                  <a:extLst>
                    <a:ext uri="{9D8B030D-6E8A-4147-A177-3AD203B41FA5}">
                      <a16:colId xmlns:a16="http://schemas.microsoft.com/office/drawing/2014/main" val="4260523121"/>
                    </a:ext>
                  </a:extLst>
                </a:gridCol>
              </a:tblGrid>
              <a:tr h="446400">
                <a:tc>
                  <a:txBody>
                    <a:bodyPr/>
                    <a:lstStyle/>
                    <a:p>
                      <a:pPr algn="ctr">
                        <a:lnSpc>
                          <a:spcPct val="110000"/>
                        </a:lnSpc>
                        <a:spcAft>
                          <a:spcPts val="0"/>
                        </a:spcAft>
                      </a:pPr>
                      <a:r>
                        <a:rPr lang="en-US" sz="1800" b="1" dirty="0">
                          <a:effectLst/>
                          <a:latin typeface="Times New Roman" panose="02020603050405020304" pitchFamily="18" charset="0"/>
                          <a:cs typeface="Times New Roman" panose="02020603050405020304" pitchFamily="18" charset="0"/>
                        </a:rPr>
                        <a:t>Measured parameters</a:t>
                      </a:r>
                      <a:endPar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0000"/>
                        </a:lnSpc>
                        <a:spcAft>
                          <a:spcPts val="0"/>
                        </a:spcAft>
                      </a:pPr>
                      <a:r>
                        <a:rPr lang="en-US" sz="1800" b="1" dirty="0">
                          <a:effectLst/>
                          <a:latin typeface="Times New Roman" panose="02020603050405020304" pitchFamily="18" charset="0"/>
                          <a:cs typeface="Times New Roman" panose="02020603050405020304" pitchFamily="18" charset="0"/>
                        </a:rPr>
                        <a:t>Value</a:t>
                      </a:r>
                      <a:endPar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9656687"/>
                  </a:ext>
                </a:extLst>
              </a:tr>
              <a:tr h="487532">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Frequency under the vacuum</a:t>
                      </a:r>
                      <a:r>
                        <a:rPr lang="en-US" sz="1800" b="0" baseline="0" dirty="0">
                          <a:effectLst/>
                          <a:latin typeface="Times New Roman" panose="02020603050405020304" pitchFamily="18" charset="0"/>
                          <a:cs typeface="Times New Roman" panose="02020603050405020304" pitchFamily="18" charset="0"/>
                        </a:rPr>
                        <a:t> with temperature of</a:t>
                      </a:r>
                      <a:r>
                        <a:rPr lang="ru-RU" sz="1800" b="0" dirty="0">
                          <a:effectLst/>
                          <a:latin typeface="Times New Roman" panose="02020603050405020304" pitchFamily="18" charset="0"/>
                          <a:cs typeface="Times New Roman" panose="02020603050405020304" pitchFamily="18" charset="0"/>
                        </a:rPr>
                        <a:t> Т=25 С</a:t>
                      </a:r>
                      <a:r>
                        <a:rPr lang="ru-RU" sz="1800" b="0" baseline="30000" dirty="0">
                          <a:effectLst/>
                          <a:latin typeface="Times New Roman" panose="02020603050405020304" pitchFamily="18" charset="0"/>
                          <a:cs typeface="Times New Roman" panose="02020603050405020304" pitchFamily="18" charset="0"/>
                        </a:rPr>
                        <a:t>0</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2856.6 MHz</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7067280"/>
                  </a:ext>
                </a:extLst>
              </a:tr>
              <a:tr h="313609">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Operating mode</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sym typeface="Symbol" panose="05050102010706020507" pitchFamily="18" charset="2"/>
                        </a:rPr>
                        <a:t></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1368959"/>
                  </a:ext>
                </a:extLst>
              </a:tr>
              <a:tr h="313609">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Total phase error</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0.8</a:t>
                      </a:r>
                      <a:r>
                        <a:rPr lang="en-US" sz="1800" b="0" baseline="30000" dirty="0">
                          <a:effectLst/>
                          <a:latin typeface="Times New Roman" panose="02020603050405020304" pitchFamily="18" charset="0"/>
                          <a:cs typeface="Times New Roman" panose="02020603050405020304" pitchFamily="18" charset="0"/>
                        </a:rPr>
                        <a:t>0</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3184231"/>
                  </a:ext>
                </a:extLst>
              </a:tr>
              <a:tr h="313609">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RMS phase deviation</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±1.2</a:t>
                      </a:r>
                      <a:r>
                        <a:rPr lang="en-US" sz="1800" b="0" baseline="30000" dirty="0">
                          <a:effectLst/>
                          <a:latin typeface="Times New Roman" panose="02020603050405020304" pitchFamily="18" charset="0"/>
                          <a:cs typeface="Times New Roman" panose="02020603050405020304" pitchFamily="18" charset="0"/>
                        </a:rPr>
                        <a:t>0</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1124802"/>
                  </a:ext>
                </a:extLst>
              </a:tr>
              <a:tr h="313609">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Q-factor</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1.35</a:t>
                      </a:r>
                      <a:r>
                        <a:rPr lang="en-US" sz="1800" b="0" dirty="0">
                          <a:effectLst/>
                          <a:latin typeface="Times New Roman" panose="02020603050405020304" pitchFamily="18" charset="0"/>
                          <a:cs typeface="Times New Roman" panose="02020603050405020304" pitchFamily="18" charset="0"/>
                          <a:sym typeface="Symbol" panose="05050102010706020507" pitchFamily="18" charset="2"/>
                        </a:rPr>
                        <a:t></a:t>
                      </a:r>
                      <a:r>
                        <a:rPr lang="en-US" sz="1800" b="0" dirty="0">
                          <a:effectLst/>
                          <a:latin typeface="Times New Roman" panose="02020603050405020304" pitchFamily="18" charset="0"/>
                          <a:cs typeface="Times New Roman" panose="02020603050405020304" pitchFamily="18" charset="0"/>
                        </a:rPr>
                        <a:t>10</a:t>
                      </a:r>
                      <a:r>
                        <a:rPr lang="en-US" sz="1800" b="0" baseline="30000" dirty="0">
                          <a:effectLst/>
                          <a:latin typeface="Times New Roman" panose="02020603050405020304" pitchFamily="18" charset="0"/>
                          <a:cs typeface="Times New Roman" panose="02020603050405020304" pitchFamily="18" charset="0"/>
                        </a:rPr>
                        <a:t>4</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1991895"/>
                  </a:ext>
                </a:extLst>
              </a:tr>
              <a:tr h="313609">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SWR</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0000"/>
                        </a:lnSpc>
                        <a:spcAft>
                          <a:spcPts val="0"/>
                        </a:spcAft>
                      </a:pPr>
                      <a:r>
                        <a:rPr lang="en-US" sz="1800" b="0" dirty="0">
                          <a:effectLst/>
                          <a:latin typeface="Times New Roman" panose="02020603050405020304" pitchFamily="18" charset="0"/>
                          <a:cs typeface="Times New Roman" panose="02020603050405020304" pitchFamily="18" charset="0"/>
                        </a:rPr>
                        <a:t>1.53</a:t>
                      </a:r>
                      <a:endParaRPr lang="ru-RU"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3289834"/>
                  </a:ext>
                </a:extLst>
              </a:tr>
            </a:tbl>
          </a:graphicData>
        </a:graphic>
      </p:graphicFrame>
      <p:sp>
        <p:nvSpPr>
          <p:cNvPr id="9" name="Прямоугольник 9">
            <a:extLst>
              <a:ext uri="{FF2B5EF4-FFF2-40B4-BE49-F238E27FC236}">
                <a16:creationId xmlns:a16="http://schemas.microsoft.com/office/drawing/2014/main" id="{A9967AD8-EE9A-B745-BB6B-0209A6210126}"/>
              </a:ext>
            </a:extLst>
          </p:cNvPr>
          <p:cNvSpPr>
            <a:spLocks noChangeAspect="1"/>
          </p:cNvSpPr>
          <p:nvPr/>
        </p:nvSpPr>
        <p:spPr>
          <a:xfrm>
            <a:off x="0" y="6318000"/>
            <a:ext cx="3893229" cy="540000"/>
          </a:xfrm>
          <a:prstGeom prst="rect">
            <a:avLst/>
          </a:prstGeom>
          <a:blipFill dpi="0" rotWithShape="1">
            <a:blip r:embed="rId6">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文本框 4">
            <a:extLst>
              <a:ext uri="{FF2B5EF4-FFF2-40B4-BE49-F238E27FC236}">
                <a16:creationId xmlns:a16="http://schemas.microsoft.com/office/drawing/2014/main" id="{51A2EFDD-6343-284D-9D81-A42FDDE79BAC}"/>
              </a:ext>
            </a:extLst>
          </p:cNvPr>
          <p:cNvSpPr txBox="1"/>
          <p:nvPr/>
        </p:nvSpPr>
        <p:spPr>
          <a:xfrm>
            <a:off x="8186256" y="6303775"/>
            <a:ext cx="2103120" cy="400110"/>
          </a:xfrm>
          <a:prstGeom prst="rect">
            <a:avLst/>
          </a:prstGeom>
          <a:noFill/>
        </p:spPr>
        <p:txBody>
          <a:bodyPr wrap="square" rtlCol="0">
            <a:spAutoFit/>
          </a:bodyPr>
          <a:lstStyle/>
          <a:p>
            <a:pPr algn="ctr"/>
            <a:r>
              <a:rPr kumimoji="1" lang="en-US" altLang="zh-CN" sz="2000" dirty="0">
                <a:latin typeface="Times New Roman" panose="02020603050405020304" pitchFamily="18" charset="0"/>
                <a:cs typeface="Times New Roman" panose="02020603050405020304" pitchFamily="18" charset="0"/>
              </a:rPr>
              <a:t>Phase diagram</a:t>
            </a:r>
            <a:endParaRPr kumimoji="1" lang="zh-CN" altLang="en-US" sz="2000" dirty="0">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id="{5E150E5C-D63A-2C48-833B-84E6D576C4EA}"/>
              </a:ext>
            </a:extLst>
          </p:cNvPr>
          <p:cNvSpPr/>
          <p:nvPr/>
        </p:nvSpPr>
        <p:spPr>
          <a:xfrm>
            <a:off x="6283633" y="1072705"/>
            <a:ext cx="5872445" cy="1477328"/>
          </a:xfrm>
          <a:prstGeom prst="rect">
            <a:avLst/>
          </a:prstGeom>
          <a:noFill/>
          <a:ln>
            <a:noFill/>
          </a:ln>
        </p:spPr>
        <p:txBody>
          <a:bodyPr wrap="square">
            <a:spAutoFit/>
          </a:bodyPr>
          <a:lstStyle/>
          <a:p>
            <a:pPr marL="342900" indent="-342900">
              <a:spcAft>
                <a:spcPts val="600"/>
              </a:spcAft>
              <a:buClr>
                <a:srgbClr val="006AB9"/>
              </a:buClr>
              <a:buFont typeface="Wingdings" panose="05000000000000000000" pitchFamily="2" charset="2"/>
              <a:buChar char="Ø"/>
            </a:pPr>
            <a:r>
              <a:rPr lang="en-US" altLang="zh-CN" sz="2000" dirty="0">
                <a:latin typeface="Times New Roman" panose="02020603050405020304" pitchFamily="18" charset="0"/>
                <a:cs typeface="Times New Roman" panose="02020603050405020304" pitchFamily="18" charset="0"/>
              </a:rPr>
              <a:t>SLAC type accelerating structure with length of 3 m.</a:t>
            </a:r>
          </a:p>
          <a:p>
            <a:pPr marL="342900" indent="-342900">
              <a:spcAft>
                <a:spcPts val="600"/>
              </a:spcAft>
              <a:buClr>
                <a:srgbClr val="006AB9"/>
              </a:buClr>
              <a:buFont typeface="Wingdings" panose="05000000000000000000" pitchFamily="2" charset="2"/>
              <a:buChar char="Ø"/>
            </a:pPr>
            <a:r>
              <a:rPr lang="en-US" altLang="zh-CN" sz="2000" dirty="0">
                <a:latin typeface="Times New Roman" panose="02020603050405020304" pitchFamily="18" charset="0"/>
                <a:cs typeface="Times New Roman" panose="02020603050405020304" pitchFamily="18" charset="0"/>
              </a:rPr>
              <a:t>It consists of two coupling cavities and 83 accelerating cells. </a:t>
            </a:r>
          </a:p>
          <a:p>
            <a:pPr marL="342900" indent="-342900">
              <a:spcAft>
                <a:spcPts val="600"/>
              </a:spcAft>
              <a:buClr>
                <a:srgbClr val="006AB9"/>
              </a:buClr>
              <a:buFont typeface="Wingdings" panose="05000000000000000000" pitchFamily="2" charset="2"/>
              <a:buChar char="Ø"/>
            </a:pPr>
            <a:r>
              <a:rPr lang="en-US" altLang="zh-CN" sz="2000" dirty="0">
                <a:latin typeface="Times New Roman" panose="02020603050405020304" pitchFamily="18" charset="0"/>
                <a:cs typeface="Times New Roman" panose="02020603050405020304" pitchFamily="18" charset="0"/>
              </a:rPr>
              <a:t>Structure is produced and measured. </a:t>
            </a:r>
            <a:endParaRPr lang="zh-CN"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2841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Рисунок 32">
            <a:extLst>
              <a:ext uri="{FF2B5EF4-FFF2-40B4-BE49-F238E27FC236}">
                <a16:creationId xmlns:a16="http://schemas.microsoft.com/office/drawing/2014/main" id="{C8A2F88A-CDEC-32D4-1953-5157FDBBF3BE}"/>
              </a:ext>
            </a:extLst>
          </p:cNvPr>
          <p:cNvPicPr>
            <a:picLocks noChangeAspect="1"/>
          </p:cNvPicPr>
          <p:nvPr/>
        </p:nvPicPr>
        <p:blipFill>
          <a:blip r:embed="rId3"/>
          <a:stretch>
            <a:fillRect/>
          </a:stretch>
        </p:blipFill>
        <p:spPr>
          <a:xfrm>
            <a:off x="5720221" y="3743313"/>
            <a:ext cx="6238216" cy="2520000"/>
          </a:xfrm>
          <a:prstGeom prst="rect">
            <a:avLst/>
          </a:prstGeom>
        </p:spPr>
      </p:pic>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4">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14</a:t>
            </a:fld>
            <a:endParaRPr lang="ru-RU"/>
          </a:p>
        </p:txBody>
      </p:sp>
      <p:sp>
        <p:nvSpPr>
          <p:cNvPr id="2" name="Заголовок 1">
            <a:extLst>
              <a:ext uri="{FF2B5EF4-FFF2-40B4-BE49-F238E27FC236}">
                <a16:creationId xmlns:a16="http://schemas.microsoft.com/office/drawing/2014/main" id="{0F4813C3-C6D4-B21C-F84E-A80BB64F1D68}"/>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Diagnostics — </a:t>
            </a:r>
            <a:r>
              <a:rPr lang="en-US" altLang="zh-CN" dirty="0">
                <a:latin typeface="Times New Roman" panose="02020603050405020304" pitchFamily="18" charset="0"/>
                <a:cs typeface="Times New Roman" panose="02020603050405020304" pitchFamily="18" charset="0"/>
              </a:rPr>
              <a:t>after the first accelerating section</a:t>
            </a:r>
            <a:endParaRPr lang="en-US" dirty="0">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dirty="0">
              <a:latin typeface="Times New Roman" panose="02020603050405020304" pitchFamily="18"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2197E1A2-CEA7-D96E-8427-D56A00B1221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096" y="1135832"/>
            <a:ext cx="8273677" cy="2052000"/>
          </a:xfrm>
          <a:prstGeom prst="rect">
            <a:avLst/>
          </a:prstGeom>
          <a:noFill/>
          <a:ln>
            <a:noFill/>
          </a:ln>
        </p:spPr>
      </p:pic>
      <p:graphicFrame>
        <p:nvGraphicFramePr>
          <p:cNvPr id="16" name="Таблица 16">
            <a:extLst>
              <a:ext uri="{FF2B5EF4-FFF2-40B4-BE49-F238E27FC236}">
                <a16:creationId xmlns:a16="http://schemas.microsoft.com/office/drawing/2014/main" id="{EE34F40F-B240-08B1-C14A-79894E731977}"/>
              </a:ext>
            </a:extLst>
          </p:cNvPr>
          <p:cNvGraphicFramePr>
            <a:graphicFrameLocks noGrp="1"/>
          </p:cNvGraphicFramePr>
          <p:nvPr>
            <p:extLst>
              <p:ext uri="{D42A27DB-BD31-4B8C-83A1-F6EECF244321}">
                <p14:modId xmlns:p14="http://schemas.microsoft.com/office/powerpoint/2010/main" val="1734027471"/>
              </p:ext>
            </p:extLst>
          </p:nvPr>
        </p:nvGraphicFramePr>
        <p:xfrm>
          <a:off x="8921081" y="855461"/>
          <a:ext cx="2825823" cy="2794815"/>
        </p:xfrm>
        <a:graphic>
          <a:graphicData uri="http://schemas.openxmlformats.org/drawingml/2006/table">
            <a:tbl>
              <a:tblPr firstRow="1" bandRow="1">
                <a:tableStyleId>{8799B23B-EC83-4686-B30A-512413B5E67A}</a:tableStyleId>
              </a:tblPr>
              <a:tblGrid>
                <a:gridCol w="588459">
                  <a:extLst>
                    <a:ext uri="{9D8B030D-6E8A-4147-A177-3AD203B41FA5}">
                      <a16:colId xmlns:a16="http://schemas.microsoft.com/office/drawing/2014/main" val="2119327539"/>
                    </a:ext>
                  </a:extLst>
                </a:gridCol>
                <a:gridCol w="2237364">
                  <a:extLst>
                    <a:ext uri="{9D8B030D-6E8A-4147-A177-3AD203B41FA5}">
                      <a16:colId xmlns:a16="http://schemas.microsoft.com/office/drawing/2014/main" val="1793368958"/>
                    </a:ext>
                  </a:extLst>
                </a:gridCol>
              </a:tblGrid>
              <a:tr h="310535">
                <a:tc>
                  <a:txBody>
                    <a:bodyPr/>
                    <a:lstStyle/>
                    <a:p>
                      <a:pPr algn="ctr"/>
                      <a:r>
                        <a:rPr lang="en-US" sz="1200" b="0">
                          <a:latin typeface="Times New Roman" panose="02020603050405020304" pitchFamily="18" charset="0"/>
                          <a:cs typeface="Times New Roman" panose="02020603050405020304" pitchFamily="18" charset="0"/>
                        </a:rPr>
                        <a:t>1</a:t>
                      </a:r>
                      <a:endParaRPr lang="ru-RU" sz="1200" b="0">
                        <a:latin typeface="Times New Roman" panose="02020603050405020304" pitchFamily="18" charset="0"/>
                        <a:cs typeface="Times New Roman" panose="02020603050405020304" pitchFamily="18" charset="0"/>
                      </a:endParaRPr>
                    </a:p>
                  </a:txBody>
                  <a:tcPr anchor="ctr"/>
                </a:tc>
                <a:tc>
                  <a:txBody>
                    <a:bodyPr/>
                    <a:lstStyle/>
                    <a:p>
                      <a:pPr algn="ctr"/>
                      <a:r>
                        <a:rPr lang="en-US" sz="1200" b="0">
                          <a:latin typeface="Times New Roman" panose="02020603050405020304" pitchFamily="18" charset="0"/>
                          <a:cs typeface="Times New Roman" panose="02020603050405020304" pitchFamily="18" charset="0"/>
                        </a:rPr>
                        <a:t>A</a:t>
                      </a:r>
                      <a:r>
                        <a:rPr lang="ru-RU" sz="1200" b="0">
                          <a:latin typeface="Times New Roman" panose="02020603050405020304" pitchFamily="18" charset="0"/>
                          <a:cs typeface="Times New Roman" panose="02020603050405020304" pitchFamily="18" charset="0"/>
                        </a:rPr>
                        <a:t>ccelerating structure</a:t>
                      </a:r>
                      <a:endParaRPr lang="ru-RU" sz="1200" b="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793128098"/>
                  </a:ext>
                </a:extLst>
              </a:tr>
              <a:tr h="310535">
                <a:tc>
                  <a:txBody>
                    <a:bodyPr/>
                    <a:lstStyle/>
                    <a:p>
                      <a:pPr algn="ctr"/>
                      <a:r>
                        <a:rPr lang="en-US" sz="1200">
                          <a:latin typeface="Times New Roman" panose="02020603050405020304" pitchFamily="18" charset="0"/>
                          <a:cs typeface="Times New Roman" panose="02020603050405020304" pitchFamily="18" charset="0"/>
                        </a:rPr>
                        <a:t>2</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en-US" sz="1200">
                          <a:latin typeface="Times New Roman" panose="02020603050405020304" pitchFamily="18" charset="0"/>
                          <a:cs typeface="Times New Roman" panose="02020603050405020304" pitchFamily="18" charset="0"/>
                        </a:rPr>
                        <a:t>G</a:t>
                      </a:r>
                      <a:r>
                        <a:rPr lang="ru-RU" sz="1200">
                          <a:latin typeface="Times New Roman" panose="02020603050405020304" pitchFamily="18" charset="0"/>
                          <a:cs typeface="Times New Roman" panose="02020603050405020304" pitchFamily="18" charset="0"/>
                        </a:rPr>
                        <a:t>ate valve</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809629306"/>
                  </a:ext>
                </a:extLst>
              </a:tr>
              <a:tr h="310535">
                <a:tc>
                  <a:txBody>
                    <a:bodyPr/>
                    <a:lstStyle/>
                    <a:p>
                      <a:pPr algn="ctr"/>
                      <a:r>
                        <a:rPr lang="en-US" sz="1200">
                          <a:latin typeface="Times New Roman" panose="02020603050405020304" pitchFamily="18" charset="0"/>
                          <a:cs typeface="Times New Roman" panose="02020603050405020304" pitchFamily="18" charset="0"/>
                        </a:rPr>
                        <a:t>3</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en-US" sz="1200" dirty="0">
                          <a:latin typeface="Times New Roman" panose="02020603050405020304" pitchFamily="18" charset="0"/>
                          <a:cs typeface="Times New Roman" panose="02020603050405020304" pitchFamily="18" charset="0"/>
                        </a:rPr>
                        <a:t>C</a:t>
                      </a:r>
                      <a:r>
                        <a:rPr lang="ru-RU" sz="1200" dirty="0" err="1">
                          <a:latin typeface="Times New Roman" panose="02020603050405020304" pitchFamily="18" charset="0"/>
                          <a:cs typeface="Times New Roman" panose="02020603050405020304" pitchFamily="18" charset="0"/>
                        </a:rPr>
                        <a:t>orrector</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480998446"/>
                  </a:ext>
                </a:extLst>
              </a:tr>
              <a:tr h="310535">
                <a:tc>
                  <a:txBody>
                    <a:bodyPr/>
                    <a:lstStyle/>
                    <a:p>
                      <a:pPr algn="ctr"/>
                      <a:r>
                        <a:rPr lang="en-US" sz="1200">
                          <a:latin typeface="Times New Roman" panose="02020603050405020304" pitchFamily="18" charset="0"/>
                          <a:cs typeface="Times New Roman" panose="02020603050405020304" pitchFamily="18" charset="0"/>
                        </a:rPr>
                        <a:t>4</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en-US" sz="1200" dirty="0">
                          <a:latin typeface="Times New Roman" panose="02020603050405020304" pitchFamily="18" charset="0"/>
                          <a:cs typeface="Times New Roman" panose="02020603050405020304" pitchFamily="18" charset="0"/>
                        </a:rPr>
                        <a:t>Q</a:t>
                      </a:r>
                      <a:r>
                        <a:rPr lang="ru-RU" sz="1200" dirty="0" err="1">
                          <a:latin typeface="Times New Roman" panose="02020603050405020304" pitchFamily="18" charset="0"/>
                          <a:cs typeface="Times New Roman" panose="02020603050405020304" pitchFamily="18" charset="0"/>
                        </a:rPr>
                        <a:t>uadrupole</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483822108"/>
                  </a:ext>
                </a:extLst>
              </a:tr>
              <a:tr h="310535">
                <a:tc>
                  <a:txBody>
                    <a:bodyPr/>
                    <a:lstStyle/>
                    <a:p>
                      <a:pPr algn="ctr"/>
                      <a:r>
                        <a:rPr lang="en-US" sz="1200">
                          <a:latin typeface="Times New Roman" panose="02020603050405020304" pitchFamily="18" charset="0"/>
                          <a:cs typeface="Times New Roman" panose="02020603050405020304" pitchFamily="18" charset="0"/>
                        </a:rPr>
                        <a:t>5</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err="1">
                          <a:latin typeface="Times New Roman" panose="02020603050405020304" pitchFamily="18" charset="0"/>
                          <a:cs typeface="Times New Roman" panose="02020603050405020304" pitchFamily="18" charset="0"/>
                        </a:rPr>
                        <a:t>Cherenkov</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sensor</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725391515"/>
                  </a:ext>
                </a:extLst>
              </a:tr>
              <a:tr h="310535">
                <a:tc>
                  <a:txBody>
                    <a:bodyPr/>
                    <a:lstStyle/>
                    <a:p>
                      <a:pPr algn="ctr"/>
                      <a:r>
                        <a:rPr lang="en-US" sz="1200">
                          <a:latin typeface="Times New Roman" panose="02020603050405020304" pitchFamily="18" charset="0"/>
                          <a:cs typeface="Times New Roman" panose="02020603050405020304" pitchFamily="18" charset="0"/>
                        </a:rPr>
                        <a:t>6</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en-US" sz="1200" b="0" dirty="0">
                          <a:latin typeface="Times New Roman" panose="02020603050405020304" pitchFamily="18" charset="0"/>
                          <a:cs typeface="Times New Roman" panose="02020603050405020304" pitchFamily="18" charset="0"/>
                        </a:rPr>
                        <a:t>F</a:t>
                      </a:r>
                      <a:r>
                        <a:rPr lang="ru-RU" sz="1200" b="0" dirty="0" err="1">
                          <a:latin typeface="Times New Roman" panose="02020603050405020304" pitchFamily="18" charset="0"/>
                          <a:cs typeface="Times New Roman" panose="02020603050405020304" pitchFamily="18" charset="0"/>
                        </a:rPr>
                        <a:t>luorescent</a:t>
                      </a:r>
                      <a:r>
                        <a:rPr lang="ru-RU" sz="1200" b="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screen</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96832475"/>
                  </a:ext>
                </a:extLst>
              </a:tr>
              <a:tr h="310535">
                <a:tc>
                  <a:txBody>
                    <a:bodyPr/>
                    <a:lstStyle/>
                    <a:p>
                      <a:pPr algn="ctr"/>
                      <a:r>
                        <a:rPr lang="en-US" sz="1200">
                          <a:latin typeface="Times New Roman" panose="02020603050405020304" pitchFamily="18" charset="0"/>
                          <a:cs typeface="Times New Roman" panose="02020603050405020304" pitchFamily="18" charset="0"/>
                        </a:rPr>
                        <a:t>7</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en-US" sz="1200" dirty="0">
                          <a:latin typeface="Times New Roman" panose="02020603050405020304" pitchFamily="18" charset="0"/>
                          <a:cs typeface="Times New Roman" panose="02020603050405020304" pitchFamily="18" charset="0"/>
                        </a:rPr>
                        <a:t>C</a:t>
                      </a:r>
                      <a:r>
                        <a:rPr lang="ru-RU" sz="1200" dirty="0" err="1">
                          <a:latin typeface="Times New Roman" panose="02020603050405020304" pitchFamily="18" charset="0"/>
                          <a:cs typeface="Times New Roman" panose="02020603050405020304" pitchFamily="18" charset="0"/>
                        </a:rPr>
                        <a:t>ollimator</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799586876"/>
                  </a:ext>
                </a:extLst>
              </a:tr>
              <a:tr h="310535">
                <a:tc>
                  <a:txBody>
                    <a:bodyPr/>
                    <a:lstStyle/>
                    <a:p>
                      <a:pPr algn="ctr"/>
                      <a:r>
                        <a:rPr lang="en-US" sz="1200">
                          <a:latin typeface="Times New Roman" panose="02020603050405020304" pitchFamily="18" charset="0"/>
                          <a:cs typeface="Times New Roman" panose="02020603050405020304" pitchFamily="18" charset="0"/>
                        </a:rPr>
                        <a:t>8</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en-US" sz="1200" dirty="0">
                          <a:latin typeface="Times New Roman" panose="02020603050405020304" pitchFamily="18" charset="0"/>
                          <a:cs typeface="Times New Roman" panose="02020603050405020304" pitchFamily="18" charset="0"/>
                        </a:rPr>
                        <a:t>S</a:t>
                      </a:r>
                      <a:r>
                        <a:rPr lang="ru-RU" sz="1200" dirty="0" err="1">
                          <a:latin typeface="Times New Roman" panose="02020603050405020304" pitchFamily="18" charset="0"/>
                          <a:cs typeface="Times New Roman" panose="02020603050405020304" pitchFamily="18" charset="0"/>
                        </a:rPr>
                        <a:t>pectrometer</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244357012"/>
                  </a:ext>
                </a:extLst>
              </a:tr>
              <a:tr h="310535">
                <a:tc>
                  <a:txBody>
                    <a:bodyPr/>
                    <a:lstStyle/>
                    <a:p>
                      <a:pPr algn="ctr"/>
                      <a:r>
                        <a:rPr lang="en-US" sz="1200">
                          <a:latin typeface="Times New Roman" panose="02020603050405020304" pitchFamily="18" charset="0"/>
                          <a:cs typeface="Times New Roman" panose="02020603050405020304" pitchFamily="18" charset="0"/>
                        </a:rPr>
                        <a:t>9</a:t>
                      </a:r>
                      <a:endParaRPr lang="ru-RU" sz="120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err="1">
                          <a:latin typeface="Times New Roman" panose="02020603050405020304" pitchFamily="18" charset="0"/>
                          <a:cs typeface="Times New Roman" panose="02020603050405020304" pitchFamily="18" charset="0"/>
                        </a:rPr>
                        <a:t>Faraday</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cup</a:t>
                      </a:r>
                      <a:endParaRPr lang="ru-RU" sz="1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844072933"/>
                  </a:ext>
                </a:extLst>
              </a:tr>
            </a:tbl>
          </a:graphicData>
        </a:graphic>
      </p:graphicFrame>
      <p:pic>
        <p:nvPicPr>
          <p:cNvPr id="4" name="Рисунок 3">
            <a:extLst>
              <a:ext uri="{FF2B5EF4-FFF2-40B4-BE49-F238E27FC236}">
                <a16:creationId xmlns:a16="http://schemas.microsoft.com/office/drawing/2014/main" id="{54F90757-87F0-5D80-6B53-655B243848B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736" t="17388" b="21995"/>
          <a:stretch/>
        </p:blipFill>
        <p:spPr>
          <a:xfrm>
            <a:off x="445096" y="3429000"/>
            <a:ext cx="5127591" cy="2640031"/>
          </a:xfrm>
          <a:prstGeom prst="rect">
            <a:avLst/>
          </a:prstGeom>
        </p:spPr>
      </p:pic>
      <p:sp>
        <p:nvSpPr>
          <p:cNvPr id="6" name="TextBox 5">
            <a:extLst>
              <a:ext uri="{FF2B5EF4-FFF2-40B4-BE49-F238E27FC236}">
                <a16:creationId xmlns:a16="http://schemas.microsoft.com/office/drawing/2014/main" id="{A26D97E9-1374-F3F3-F7BA-75C728F94CAA}"/>
              </a:ext>
            </a:extLst>
          </p:cNvPr>
          <p:cNvSpPr txBox="1"/>
          <p:nvPr/>
        </p:nvSpPr>
        <p:spPr>
          <a:xfrm>
            <a:off x="6957301" y="6172501"/>
            <a:ext cx="3405330" cy="276999"/>
          </a:xfrm>
          <a:prstGeom prst="rect">
            <a:avLst/>
          </a:prstGeom>
          <a:noFill/>
        </p:spPr>
        <p:txBody>
          <a:bodyPr wrap="square">
            <a:spAutoFit/>
          </a:bodyPr>
          <a:lstStyle/>
          <a:p>
            <a:pPr algn="ctr"/>
            <a:r>
              <a:rPr lang="en-US" sz="1200" dirty="0">
                <a:latin typeface="Times New Roman" panose="02020603050405020304" pitchFamily="18" charset="0"/>
                <a:cs typeface="Times New Roman" panose="02020603050405020304" pitchFamily="18" charset="0"/>
              </a:rPr>
              <a:t>Transverse beam size recorded by fluorescent screen</a:t>
            </a:r>
            <a:endParaRPr lang="ru-RU" sz="12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26E6C0A1-79D6-225C-6B89-35E9DB5E0077}"/>
              </a:ext>
            </a:extLst>
          </p:cNvPr>
          <p:cNvSpPr txBox="1"/>
          <p:nvPr/>
        </p:nvSpPr>
        <p:spPr>
          <a:xfrm>
            <a:off x="9155918" y="4922062"/>
            <a:ext cx="1359924" cy="307777"/>
          </a:xfrm>
          <a:prstGeom prst="rect">
            <a:avLst/>
          </a:prstGeom>
          <a:noFill/>
          <a:ln>
            <a:noFill/>
          </a:ln>
        </p:spPr>
        <p:txBody>
          <a:bodyPr wrap="square">
            <a:spAutoFit/>
          </a:bodyPr>
          <a:lstStyle/>
          <a:p>
            <a:pPr algn="ctr">
              <a:spcAft>
                <a:spcPts val="1200"/>
              </a:spcAft>
            </a:pPr>
            <a:r>
              <a:rPr lang="ru-RU" sz="1400" dirty="0" err="1">
                <a:latin typeface="Times New Roman" panose="02020603050405020304" pitchFamily="18" charset="0"/>
                <a:cs typeface="Times New Roman" panose="02020603050405020304" pitchFamily="18" charset="0"/>
              </a:rPr>
              <a:t>σ</a:t>
            </a:r>
            <a:r>
              <a:rPr lang="ru-RU" sz="1400" baseline="-25000" dirty="0" err="1">
                <a:latin typeface="Times New Roman" panose="02020603050405020304" pitchFamily="18" charset="0"/>
                <a:cs typeface="Times New Roman" panose="02020603050405020304" pitchFamily="18" charset="0"/>
              </a:rPr>
              <a:t>y</a:t>
            </a:r>
            <a:r>
              <a:rPr lang="ru-RU" sz="1400" dirty="0">
                <a:latin typeface="Times New Roman" panose="02020603050405020304" pitchFamily="18" charset="0"/>
                <a:cs typeface="Times New Roman" panose="02020603050405020304" pitchFamily="18" charset="0"/>
              </a:rPr>
              <a:t> = </a:t>
            </a:r>
            <a:r>
              <a:rPr lang="en-US" sz="1400" dirty="0">
                <a:latin typeface="Times New Roman" panose="02020603050405020304" pitchFamily="18" charset="0"/>
                <a:cs typeface="Times New Roman" panose="02020603050405020304" pitchFamily="18" charset="0"/>
              </a:rPr>
              <a:t>0</a:t>
            </a:r>
            <a:r>
              <a:rPr lang="ru-RU" sz="1400" dirty="0">
                <a:latin typeface="Times New Roman" panose="02020603050405020304" pitchFamily="18" charset="0"/>
                <a:cs typeface="Times New Roman" panose="02020603050405020304" pitchFamily="18" charset="0"/>
              </a:rPr>
              <a:t>.9 mm</a:t>
            </a:r>
          </a:p>
        </p:txBody>
      </p:sp>
      <p:sp>
        <p:nvSpPr>
          <p:cNvPr id="19" name="TextBox 18">
            <a:extLst>
              <a:ext uri="{FF2B5EF4-FFF2-40B4-BE49-F238E27FC236}">
                <a16:creationId xmlns:a16="http://schemas.microsoft.com/office/drawing/2014/main" id="{D3AC3AAC-AFC3-01AA-B601-7193A16838CA}"/>
              </a:ext>
            </a:extLst>
          </p:cNvPr>
          <p:cNvSpPr txBox="1"/>
          <p:nvPr/>
        </p:nvSpPr>
        <p:spPr>
          <a:xfrm>
            <a:off x="9155918" y="3899996"/>
            <a:ext cx="1359924" cy="307777"/>
          </a:xfrm>
          <a:prstGeom prst="rect">
            <a:avLst/>
          </a:prstGeom>
          <a:noFill/>
          <a:ln>
            <a:noFill/>
          </a:ln>
        </p:spPr>
        <p:txBody>
          <a:bodyPr wrap="square">
            <a:spAutoFit/>
          </a:bodyPr>
          <a:lstStyle/>
          <a:p>
            <a:pPr algn="ctr"/>
            <a:r>
              <a:rPr lang="ru-RU" sz="1400" dirty="0" err="1">
                <a:latin typeface="Times New Roman" panose="02020603050405020304" pitchFamily="18" charset="0"/>
                <a:cs typeface="Times New Roman" panose="02020603050405020304" pitchFamily="18" charset="0"/>
              </a:rPr>
              <a:t>σ</a:t>
            </a:r>
            <a:r>
              <a:rPr lang="ru-RU" sz="1400" baseline="-25000" dirty="0" err="1">
                <a:latin typeface="Times New Roman" panose="02020603050405020304" pitchFamily="18" charset="0"/>
                <a:cs typeface="Times New Roman" panose="02020603050405020304" pitchFamily="18" charset="0"/>
              </a:rPr>
              <a:t>x</a:t>
            </a:r>
            <a:r>
              <a:rPr lang="ru-RU" sz="1400" dirty="0">
                <a:latin typeface="Times New Roman" panose="02020603050405020304" pitchFamily="18" charset="0"/>
                <a:cs typeface="Times New Roman" panose="02020603050405020304" pitchFamily="18" charset="0"/>
              </a:rPr>
              <a:t> = </a:t>
            </a:r>
            <a:r>
              <a:rPr lang="en-US" sz="1400" dirty="0">
                <a:latin typeface="Times New Roman" panose="02020603050405020304" pitchFamily="18" charset="0"/>
                <a:cs typeface="Times New Roman" panose="02020603050405020304" pitchFamily="18" charset="0"/>
              </a:rPr>
              <a:t>0</a:t>
            </a:r>
            <a:r>
              <a:rPr lang="ru-RU" sz="1400" dirty="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8</a:t>
            </a:r>
            <a:r>
              <a:rPr lang="ru-RU" sz="1400" dirty="0">
                <a:latin typeface="Times New Roman" panose="02020603050405020304" pitchFamily="18" charset="0"/>
                <a:cs typeface="Times New Roman" panose="02020603050405020304" pitchFamily="18" charset="0"/>
              </a:rPr>
              <a:t> mm </a:t>
            </a:r>
            <a:endParaRPr lang="en-US" sz="1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A715D7C9-DE34-FEC3-BB6B-23FF963F01F6}"/>
              </a:ext>
            </a:extLst>
          </p:cNvPr>
          <p:cNvSpPr txBox="1"/>
          <p:nvPr/>
        </p:nvSpPr>
        <p:spPr>
          <a:xfrm>
            <a:off x="5032034" y="5032389"/>
            <a:ext cx="240688" cy="246221"/>
          </a:xfrm>
          <a:prstGeom prst="rect">
            <a:avLst/>
          </a:prstGeom>
          <a:solidFill>
            <a:schemeClr val="bg1"/>
          </a:solidFill>
        </p:spPr>
        <p:txBody>
          <a:bodyPr wrap="square" lIns="72000" tIns="0" rIns="0" bIns="0" rtlCol="0">
            <a:spAutoFit/>
          </a:bodyPr>
          <a:lstStyle/>
          <a:p>
            <a:r>
              <a:rPr lang="en-US" sz="1600" dirty="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ADDB039B-3D4D-1FFA-6D11-E692F99437B1}"/>
              </a:ext>
            </a:extLst>
          </p:cNvPr>
          <p:cNvSpPr txBox="1"/>
          <p:nvPr/>
        </p:nvSpPr>
        <p:spPr>
          <a:xfrm>
            <a:off x="3567024" y="5386351"/>
            <a:ext cx="240688" cy="246221"/>
          </a:xfrm>
          <a:prstGeom prst="rect">
            <a:avLst/>
          </a:prstGeom>
          <a:solidFill>
            <a:schemeClr val="bg1"/>
          </a:solidFill>
        </p:spPr>
        <p:txBody>
          <a:bodyPr wrap="square" lIns="72000" tIns="0" rIns="0" bIns="0" rtlCol="0">
            <a:spAutoFit/>
          </a:bodyPr>
          <a:lstStyle/>
          <a:p>
            <a:r>
              <a:rPr lang="en-US" sz="1600" dirty="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0E8E996D-C18E-1E67-556E-3DD9E88A1CE9}"/>
              </a:ext>
            </a:extLst>
          </p:cNvPr>
          <p:cNvSpPr txBox="1"/>
          <p:nvPr/>
        </p:nvSpPr>
        <p:spPr>
          <a:xfrm>
            <a:off x="3036082" y="3803355"/>
            <a:ext cx="240688" cy="246221"/>
          </a:xfrm>
          <a:prstGeom prst="rect">
            <a:avLst/>
          </a:prstGeom>
          <a:solidFill>
            <a:schemeClr val="bg1"/>
          </a:solidFill>
        </p:spPr>
        <p:txBody>
          <a:bodyPr wrap="square" lIns="72000" tIns="0" rIns="0" bIns="0" rtlCol="0">
            <a:spAutoFit/>
          </a:bodyPr>
          <a:lstStyle/>
          <a:p>
            <a:r>
              <a:rPr lang="en-US" sz="1600" dirty="0">
                <a:latin typeface="Times New Roman" panose="02020603050405020304" pitchFamily="18" charset="0"/>
                <a:cs typeface="Times New Roman" panose="02020603050405020304" pitchFamily="18" charset="0"/>
              </a:rPr>
              <a:t>7</a:t>
            </a:r>
            <a:endParaRPr lang="ru-RU" sz="16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3DF688E6-7364-15EB-FC65-35C7DFC115AC}"/>
              </a:ext>
            </a:extLst>
          </p:cNvPr>
          <p:cNvSpPr txBox="1"/>
          <p:nvPr/>
        </p:nvSpPr>
        <p:spPr>
          <a:xfrm>
            <a:off x="2677203" y="3532968"/>
            <a:ext cx="240688" cy="246221"/>
          </a:xfrm>
          <a:prstGeom prst="rect">
            <a:avLst/>
          </a:prstGeom>
          <a:solidFill>
            <a:schemeClr val="bg1"/>
          </a:solidFill>
        </p:spPr>
        <p:txBody>
          <a:bodyPr wrap="square" lIns="72000" tIns="0" rIns="0" bIns="0" rtlCol="0">
            <a:spAutoFit/>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73124915-C925-50D3-E5BC-3BF2073470E8}"/>
              </a:ext>
            </a:extLst>
          </p:cNvPr>
          <p:cNvSpPr txBox="1"/>
          <p:nvPr/>
        </p:nvSpPr>
        <p:spPr>
          <a:xfrm>
            <a:off x="1846376" y="4344129"/>
            <a:ext cx="240688" cy="246221"/>
          </a:xfrm>
          <a:prstGeom prst="rect">
            <a:avLst/>
          </a:prstGeom>
          <a:solidFill>
            <a:schemeClr val="bg1"/>
          </a:solidFill>
        </p:spPr>
        <p:txBody>
          <a:bodyPr wrap="square" lIns="72000" tIns="0" rIns="0" bIns="0" rtlCol="0">
            <a:spAutoFit/>
          </a:bodyPr>
          <a:lstStyle/>
          <a:p>
            <a:r>
              <a:rPr lang="en-US" sz="1600" dirty="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p:txBody>
      </p:sp>
      <p:cxnSp>
        <p:nvCxnSpPr>
          <p:cNvPr id="25" name="Прямая со стрелкой 24">
            <a:extLst>
              <a:ext uri="{FF2B5EF4-FFF2-40B4-BE49-F238E27FC236}">
                <a16:creationId xmlns:a16="http://schemas.microsoft.com/office/drawing/2014/main" id="{15B40F61-FA3E-289A-DD45-B623750856E1}"/>
              </a:ext>
            </a:extLst>
          </p:cNvPr>
          <p:cNvCxnSpPr>
            <a:cxnSpLocks/>
          </p:cNvCxnSpPr>
          <p:nvPr/>
        </p:nvCxnSpPr>
        <p:spPr>
          <a:xfrm>
            <a:off x="2029450" y="4625534"/>
            <a:ext cx="55258" cy="3777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a:extLst>
              <a:ext uri="{FF2B5EF4-FFF2-40B4-BE49-F238E27FC236}">
                <a16:creationId xmlns:a16="http://schemas.microsoft.com/office/drawing/2014/main" id="{BBE0C5F2-3D50-02F6-F2AB-69433B50DBDB}"/>
              </a:ext>
            </a:extLst>
          </p:cNvPr>
          <p:cNvCxnSpPr>
            <a:cxnSpLocks/>
          </p:cNvCxnSpPr>
          <p:nvPr/>
        </p:nvCxnSpPr>
        <p:spPr>
          <a:xfrm flipH="1">
            <a:off x="3008891" y="4129628"/>
            <a:ext cx="147535" cy="49590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a:extLst>
              <a:ext uri="{FF2B5EF4-FFF2-40B4-BE49-F238E27FC236}">
                <a16:creationId xmlns:a16="http://schemas.microsoft.com/office/drawing/2014/main" id="{4BF0112F-7600-0611-354F-31D7D4153A56}"/>
              </a:ext>
            </a:extLst>
          </p:cNvPr>
          <p:cNvCxnSpPr>
            <a:cxnSpLocks/>
          </p:cNvCxnSpPr>
          <p:nvPr/>
        </p:nvCxnSpPr>
        <p:spPr>
          <a:xfrm flipH="1">
            <a:off x="2657538" y="3785931"/>
            <a:ext cx="128030" cy="68130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185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15</a:t>
            </a:fld>
            <a:endParaRPr lang="ru-RU"/>
          </a:p>
        </p:txBody>
      </p:sp>
      <p:sp>
        <p:nvSpPr>
          <p:cNvPr id="3" name="Заголовок 1">
            <a:extLst>
              <a:ext uri="{FF2B5EF4-FFF2-40B4-BE49-F238E27FC236}">
                <a16:creationId xmlns:a16="http://schemas.microsoft.com/office/drawing/2014/main" id="{AD12BD46-D155-4944-752E-B402C4DCA8AC}"/>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Diagnostics — </a:t>
            </a:r>
            <a:r>
              <a:rPr lang="en-US" altLang="zh-CN" dirty="0">
                <a:latin typeface="Times New Roman" panose="02020603050405020304" pitchFamily="18" charset="0"/>
                <a:cs typeface="Times New Roman" panose="02020603050405020304" pitchFamily="18" charset="0"/>
              </a:rPr>
              <a:t>after the first accelerating section</a:t>
            </a:r>
            <a:endParaRPr lang="en-US" dirty="0">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59AD099-6A2D-250A-72F1-BDDCF30681E4}"/>
              </a:ext>
            </a:extLst>
          </p:cNvPr>
          <p:cNvPicPr>
            <a:picLocks noChangeAspect="1"/>
          </p:cNvPicPr>
          <p:nvPr/>
        </p:nvPicPr>
        <p:blipFill rotWithShape="1">
          <a:blip r:embed="rId4"/>
          <a:srcRect l="4664" r="3294"/>
          <a:stretch/>
        </p:blipFill>
        <p:spPr>
          <a:xfrm>
            <a:off x="0" y="1982807"/>
            <a:ext cx="5691968" cy="3168000"/>
          </a:xfrm>
          <a:prstGeom prst="rect">
            <a:avLst/>
          </a:prstGeom>
        </p:spPr>
      </p:pic>
      <p:sp>
        <p:nvSpPr>
          <p:cNvPr id="12" name="TextBox 11">
            <a:extLst>
              <a:ext uri="{FF2B5EF4-FFF2-40B4-BE49-F238E27FC236}">
                <a16:creationId xmlns:a16="http://schemas.microsoft.com/office/drawing/2014/main" id="{D37FACF0-6881-22FB-78A2-F4C6BD75CFC0}"/>
              </a:ext>
            </a:extLst>
          </p:cNvPr>
          <p:cNvSpPr txBox="1"/>
          <p:nvPr/>
        </p:nvSpPr>
        <p:spPr>
          <a:xfrm>
            <a:off x="1268361" y="5337741"/>
            <a:ext cx="3647768" cy="338554"/>
          </a:xfrm>
          <a:prstGeom prst="rect">
            <a:avLst/>
          </a:prstGeom>
          <a:noFill/>
        </p:spPr>
        <p:txBody>
          <a:bodyPr wrap="square">
            <a:spAutoFit/>
          </a:bodyPr>
          <a:lstStyle/>
          <a:p>
            <a:r>
              <a:rPr lang="ru-RU" sz="1600" dirty="0">
                <a:latin typeface="Times New Roman" panose="02020603050405020304" pitchFamily="18" charset="0"/>
                <a:cs typeface="Times New Roman" panose="02020603050405020304" pitchFamily="18" charset="0"/>
              </a:rPr>
              <a:t>Energy </a:t>
            </a:r>
            <a:r>
              <a:rPr lang="ru-RU" sz="1600" dirty="0" err="1">
                <a:latin typeface="Times New Roman" panose="02020603050405020304" pitchFamily="18" charset="0"/>
                <a:cs typeface="Times New Roman" panose="02020603050405020304" pitchFamily="18" charset="0"/>
              </a:rPr>
              <a:t>is</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cross-checked</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in</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both</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screens</a:t>
            </a:r>
            <a:r>
              <a:rPr lang="ru-RU" sz="1600" dirty="0">
                <a:latin typeface="Times New Roman" panose="02020603050405020304" pitchFamily="18" charset="0"/>
                <a:cs typeface="Times New Roman" panose="02020603050405020304" pitchFamily="18" charset="0"/>
              </a:rPr>
              <a:t>.</a:t>
            </a:r>
          </a:p>
        </p:txBody>
      </p:sp>
      <p:pic>
        <p:nvPicPr>
          <p:cNvPr id="25" name="Рисунок 24">
            <a:extLst>
              <a:ext uri="{FF2B5EF4-FFF2-40B4-BE49-F238E27FC236}">
                <a16:creationId xmlns:a16="http://schemas.microsoft.com/office/drawing/2014/main" id="{5202EABB-88AC-C966-DF16-825607E54845}"/>
              </a:ext>
            </a:extLst>
          </p:cNvPr>
          <p:cNvPicPr>
            <a:picLocks noChangeAspect="1"/>
          </p:cNvPicPr>
          <p:nvPr/>
        </p:nvPicPr>
        <p:blipFill>
          <a:blip r:embed="rId5"/>
          <a:stretch>
            <a:fillRect/>
          </a:stretch>
        </p:blipFill>
        <p:spPr>
          <a:xfrm>
            <a:off x="5986715" y="918000"/>
            <a:ext cx="5929982" cy="2700000"/>
          </a:xfrm>
          <a:prstGeom prst="rect">
            <a:avLst/>
          </a:prstGeom>
        </p:spPr>
      </p:pic>
      <p:pic>
        <p:nvPicPr>
          <p:cNvPr id="44" name="Рисунок 43">
            <a:extLst>
              <a:ext uri="{FF2B5EF4-FFF2-40B4-BE49-F238E27FC236}">
                <a16:creationId xmlns:a16="http://schemas.microsoft.com/office/drawing/2014/main" id="{67B70005-1331-1CE3-2F3E-A21753D69BBC}"/>
              </a:ext>
            </a:extLst>
          </p:cNvPr>
          <p:cNvPicPr>
            <a:picLocks noChangeAspect="1"/>
          </p:cNvPicPr>
          <p:nvPr/>
        </p:nvPicPr>
        <p:blipFill>
          <a:blip r:embed="rId6"/>
          <a:stretch>
            <a:fillRect/>
          </a:stretch>
        </p:blipFill>
        <p:spPr>
          <a:xfrm>
            <a:off x="5986715" y="3689793"/>
            <a:ext cx="5980061" cy="2700000"/>
          </a:xfrm>
          <a:prstGeom prst="rect">
            <a:avLst/>
          </a:prstGeom>
        </p:spPr>
      </p:pic>
    </p:spTree>
    <p:extLst>
      <p:ext uri="{BB962C8B-B14F-4D97-AF65-F5344CB8AC3E}">
        <p14:creationId xmlns:p14="http://schemas.microsoft.com/office/powerpoint/2010/main" val="864464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16</a:t>
            </a:fld>
            <a:endParaRPr lang="ru-RU"/>
          </a:p>
        </p:txBody>
      </p:sp>
      <p:sp>
        <p:nvSpPr>
          <p:cNvPr id="4" name="Заголовок 1">
            <a:extLst>
              <a:ext uri="{FF2B5EF4-FFF2-40B4-BE49-F238E27FC236}">
                <a16:creationId xmlns:a16="http://schemas.microsoft.com/office/drawing/2014/main" id="{AD12BD46-D155-4944-752E-B402C4DCA8AC}"/>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Conclusion</a:t>
            </a:r>
            <a:endParaRPr lang="ru-RU" dirty="0">
              <a:latin typeface="Times New Roman" panose="02020603050405020304" pitchFamily="18" charset="0"/>
              <a:cs typeface="Times New Roman" panose="02020603050405020304" pitchFamily="18" charset="0"/>
            </a:endParaRPr>
          </a:p>
        </p:txBody>
      </p:sp>
      <p:sp>
        <p:nvSpPr>
          <p:cNvPr id="2" name="TextBox 1"/>
          <p:cNvSpPr txBox="1"/>
          <p:nvPr/>
        </p:nvSpPr>
        <p:spPr>
          <a:xfrm>
            <a:off x="578223" y="1160585"/>
            <a:ext cx="11035553" cy="4401205"/>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Linear accelerator of the SKIF injector was developed. The main devices of the accelerator were produced and measured. Test stand with the RF gun, bunching system, the first accelerating structure and diagnostic system are operating in </a:t>
            </a:r>
            <a:r>
              <a:rPr lang="en-US" sz="2400" dirty="0" err="1">
                <a:latin typeface="Times New Roman" panose="02020603050405020304" pitchFamily="18" charset="0"/>
                <a:cs typeface="Times New Roman" panose="02020603050405020304" pitchFamily="18" charset="0"/>
              </a:rPr>
              <a:t>Budker</a:t>
            </a:r>
            <a:r>
              <a:rPr lang="en-US" sz="2400" dirty="0">
                <a:latin typeface="Times New Roman" panose="02020603050405020304" pitchFamily="18" charset="0"/>
                <a:cs typeface="Times New Roman" panose="02020603050405020304" pitchFamily="18" charset="0"/>
              </a:rPr>
              <a:t> Institute of Nuclear Physics. The first beam is accelerated in the accelerating structure. The achieved beam parameters are: an energy up to 30 MeV with RF power of about 15 MW, the bunch charge up to 1 </a:t>
            </a:r>
            <a:r>
              <a:rPr lang="en-US" sz="2400" dirty="0" err="1">
                <a:latin typeface="Times New Roman" panose="02020603050405020304" pitchFamily="18" charset="0"/>
                <a:cs typeface="Times New Roman" panose="02020603050405020304" pitchFamily="18" charset="0"/>
              </a:rPr>
              <a:t>nC</a:t>
            </a:r>
            <a:r>
              <a:rPr lang="en-US" sz="2400" dirty="0">
                <a:latin typeface="Times New Roman" panose="02020603050405020304" pitchFamily="18" charset="0"/>
                <a:cs typeface="Times New Roman" panose="02020603050405020304" pitchFamily="18" charset="0"/>
              </a:rPr>
              <a:t>, the bunch duration about 12 ps. It corresponds to our simulations. </a:t>
            </a:r>
            <a:r>
              <a:rPr lang="en-US" sz="2400">
                <a:latin typeface="Times New Roman" panose="02020603050405020304" pitchFamily="18" charset="0"/>
                <a:cs typeface="Times New Roman" panose="02020603050405020304" pitchFamily="18" charset="0"/>
              </a:rPr>
              <a:t>Measurements of beam parameters are in progress.</a:t>
            </a:r>
            <a:endParaRPr lang="en-US" sz="200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lgn="ctr"/>
            <a:r>
              <a:rPr lang="en-US" sz="3600" dirty="0">
                <a:latin typeface="Times New Roman" panose="02020603050405020304" pitchFamily="18" charset="0"/>
                <a:cs typeface="Times New Roman" panose="02020603050405020304" pitchFamily="18" charset="0"/>
              </a:rPr>
              <a:t>At present, all beam parameters are usable for  the linear accelerator of the SKIF injector.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3392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84F545E-E575-4608-B748-35AA667BC055}" type="slidenum">
              <a:rPr lang="ru-RU" smtClean="0"/>
              <a:t>17</a:t>
            </a:fld>
            <a:endParaRPr lang="ru-RU"/>
          </a:p>
        </p:txBody>
      </p:sp>
      <p:sp>
        <p:nvSpPr>
          <p:cNvPr id="3" name="Заголовок 1">
            <a:extLst>
              <a:ext uri="{FF2B5EF4-FFF2-40B4-BE49-F238E27FC236}">
                <a16:creationId xmlns:a16="http://schemas.microsoft.com/office/drawing/2014/main" id="{AD12BD46-D155-4944-752E-B402C4DCA8AC}"/>
              </a:ext>
            </a:extLst>
          </p:cNvPr>
          <p:cNvSpPr txBox="1">
            <a:spLocks/>
          </p:cNvSpPr>
          <p:nvPr/>
        </p:nvSpPr>
        <p:spPr>
          <a:xfrm>
            <a:off x="0" y="88527"/>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Linear accelerator team</a:t>
            </a:r>
            <a:endParaRPr lang="ru-RU" dirty="0">
              <a:latin typeface="Times New Roman" panose="02020603050405020304" pitchFamily="18" charset="0"/>
              <a:cs typeface="Times New Roman" panose="02020603050405020304" pitchFamily="18" charset="0"/>
            </a:endParaRPr>
          </a:p>
        </p:txBody>
      </p:sp>
      <p:sp>
        <p:nvSpPr>
          <p:cNvPr id="6" name="Прямоугольник 9">
            <a:extLst>
              <a:ext uri="{FF2B5EF4-FFF2-40B4-BE49-F238E27FC236}">
                <a16:creationId xmlns:a16="http://schemas.microsoft.com/office/drawing/2014/main" id="{3AC6E561-3BEF-4249-93EA-932B17B2C450}"/>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矩形 6">
            <a:extLst>
              <a:ext uri="{FF2B5EF4-FFF2-40B4-BE49-F238E27FC236}">
                <a16:creationId xmlns:a16="http://schemas.microsoft.com/office/drawing/2014/main" id="{3F082B50-48D3-4C42-9D77-87D9ACA1BEA7}"/>
              </a:ext>
            </a:extLst>
          </p:cNvPr>
          <p:cNvSpPr/>
          <p:nvPr/>
        </p:nvSpPr>
        <p:spPr>
          <a:xfrm>
            <a:off x="851971" y="1086036"/>
            <a:ext cx="3384000" cy="4893647"/>
          </a:xfrm>
          <a:prstGeom prst="rect">
            <a:avLst/>
          </a:prstGeom>
        </p:spPr>
        <p:txBody>
          <a:bodyPr wrap="square">
            <a:spAutoFit/>
          </a:bodyPr>
          <a:lstStyle/>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Maria </a:t>
            </a:r>
            <a:r>
              <a:rPr lang="en-GB" altLang="zh-CN" sz="2400" i="1" dirty="0" err="1">
                <a:latin typeface="Times New Roman" panose="02020603050405020304" pitchFamily="18" charset="0"/>
                <a:cs typeface="Times New Roman" panose="02020603050405020304" pitchFamily="18" charset="0"/>
              </a:rPr>
              <a:t>Arsentieva</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Alexey </a:t>
            </a:r>
            <a:r>
              <a:rPr lang="en-GB" altLang="zh-CN" sz="2400" i="1" dirty="0" err="1">
                <a:latin typeface="Times New Roman" panose="02020603050405020304" pitchFamily="18" charset="0"/>
                <a:cs typeface="Times New Roman" panose="02020603050405020304" pitchFamily="18" charset="0"/>
              </a:rPr>
              <a:t>Barnyakov</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Alexander </a:t>
            </a:r>
            <a:r>
              <a:rPr lang="en-GB" altLang="zh-CN" sz="2400" i="1" dirty="0" err="1">
                <a:latin typeface="Times New Roman" panose="02020603050405020304" pitchFamily="18" charset="0"/>
                <a:cs typeface="Times New Roman" panose="02020603050405020304" pitchFamily="18" charset="0"/>
              </a:rPr>
              <a:t>Batrakov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err="1">
                <a:latin typeface="Times New Roman" panose="02020603050405020304" pitchFamily="18" charset="0"/>
                <a:cs typeface="Times New Roman" panose="02020603050405020304" pitchFamily="18" charset="0"/>
              </a:rPr>
              <a:t>Evgeny</a:t>
            </a:r>
            <a:r>
              <a:rPr lang="en-GB" altLang="zh-CN" sz="2400" i="1" dirty="0">
                <a:latin typeface="Times New Roman" panose="02020603050405020304" pitchFamily="18" charset="0"/>
                <a:cs typeface="Times New Roman" panose="02020603050405020304" pitchFamily="18" charset="0"/>
              </a:rPr>
              <a:t> </a:t>
            </a:r>
            <a:r>
              <a:rPr lang="en-GB" altLang="zh-CN" sz="2400" i="1" dirty="0" err="1">
                <a:latin typeface="Times New Roman" panose="02020603050405020304" pitchFamily="18" charset="0"/>
                <a:cs typeface="Times New Roman" panose="02020603050405020304" pitchFamily="18" charset="0"/>
              </a:rPr>
              <a:t>Bekhtenev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Oleg </a:t>
            </a:r>
            <a:r>
              <a:rPr lang="en-GB" altLang="zh-CN" sz="2400" i="1" dirty="0" err="1">
                <a:latin typeface="Times New Roman" panose="02020603050405020304" pitchFamily="18" charset="0"/>
                <a:cs typeface="Times New Roman" panose="02020603050405020304" pitchFamily="18" charset="0"/>
              </a:rPr>
              <a:t>Belikov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err="1">
                <a:latin typeface="Times New Roman" panose="02020603050405020304" pitchFamily="18" charset="0"/>
                <a:cs typeface="Times New Roman" panose="02020603050405020304" pitchFamily="18" charset="0"/>
              </a:rPr>
              <a:t>Evgeny</a:t>
            </a:r>
            <a:r>
              <a:rPr lang="en-GB" altLang="zh-CN" sz="2400" i="1" dirty="0">
                <a:latin typeface="Times New Roman" panose="02020603050405020304" pitchFamily="18" charset="0"/>
                <a:cs typeface="Times New Roman" panose="02020603050405020304" pitchFamily="18" charset="0"/>
              </a:rPr>
              <a:t> Bykov </a:t>
            </a:r>
          </a:p>
          <a:p>
            <a:pPr marL="457200" indent="-457200">
              <a:buFont typeface="Arial" panose="020B0604020202020204" pitchFamily="34" charset="0"/>
              <a:buChar char="•"/>
            </a:pPr>
            <a:r>
              <a:rPr lang="ru-RU" sz="2400" i="1" dirty="0" err="1">
                <a:latin typeface="Times New Roman" panose="02020603050405020304" pitchFamily="18" charset="0"/>
                <a:cs typeface="Times New Roman" panose="02020603050405020304" pitchFamily="18" charset="0"/>
              </a:rPr>
              <a:t>Dmitriy</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Chekmenyov</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Viktor </a:t>
            </a:r>
            <a:r>
              <a:rPr lang="en-GB" altLang="zh-CN" sz="2400" i="1" dirty="0" err="1">
                <a:latin typeface="Times New Roman" panose="02020603050405020304" pitchFamily="18" charset="0"/>
                <a:cs typeface="Times New Roman" panose="02020603050405020304" pitchFamily="18" charset="0"/>
              </a:rPr>
              <a:t>Dorokhov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Mikhail </a:t>
            </a:r>
            <a:r>
              <a:rPr lang="en-GB" altLang="zh-CN" sz="2400" i="1" dirty="0" err="1">
                <a:latin typeface="Times New Roman" panose="02020603050405020304" pitchFamily="18" charset="0"/>
                <a:cs typeface="Times New Roman" panose="02020603050405020304" pitchFamily="18" charset="0"/>
              </a:rPr>
              <a:t>Fedotov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Gennady Karpov </a:t>
            </a:r>
          </a:p>
          <a:p>
            <a:pPr marL="457200" indent="-457200">
              <a:buFont typeface="Arial" panose="020B0604020202020204" pitchFamily="34" charset="0"/>
              <a:buChar char="•"/>
            </a:pPr>
            <a:r>
              <a:rPr lang="en-US" sz="2400" b="0" i="1" dirty="0">
                <a:effectLst/>
                <a:latin typeface="Times New Roman" panose="02020603050405020304" pitchFamily="18" charset="0"/>
                <a:cs typeface="Times New Roman" panose="02020603050405020304" pitchFamily="18" charset="0"/>
              </a:rPr>
              <a:t>Alexey </a:t>
            </a:r>
            <a:r>
              <a:rPr lang="en-US" sz="2400" b="0" i="1" dirty="0" err="1">
                <a:effectLst/>
                <a:latin typeface="Times New Roman" panose="02020603050405020304" pitchFamily="18" charset="0"/>
                <a:cs typeface="Times New Roman" panose="02020603050405020304" pitchFamily="18" charset="0"/>
              </a:rPr>
              <a:t>Kondakov</a:t>
            </a:r>
            <a:endParaRPr lang="en-US" sz="2400" b="0" i="1" dirty="0">
              <a:effectLst/>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altLang="zh-CN" sz="2400" i="1" dirty="0" err="1">
                <a:latin typeface="Times New Roman" panose="02020603050405020304" pitchFamily="18" charset="0"/>
                <a:cs typeface="Times New Roman" panose="02020603050405020304" pitchFamily="18" charset="0"/>
              </a:rPr>
              <a:t>Evgeny</a:t>
            </a:r>
            <a:r>
              <a:rPr lang="en-GB" altLang="zh-CN" sz="2400" i="1" dirty="0">
                <a:latin typeface="Times New Roman" panose="02020603050405020304" pitchFamily="18" charset="0"/>
                <a:cs typeface="Times New Roman" panose="02020603050405020304" pitchFamily="18" charset="0"/>
              </a:rPr>
              <a:t> Kotov</a:t>
            </a:r>
          </a:p>
          <a:p>
            <a:pPr marL="457200" indent="-457200">
              <a:buFont typeface="Arial" panose="020B0604020202020204" pitchFamily="34" charset="0"/>
              <a:buChar char="•"/>
            </a:pPr>
            <a:r>
              <a:rPr lang="en-US" sz="2400" b="0" i="1" dirty="0">
                <a:effectLst/>
                <a:latin typeface="Times New Roman" panose="02020603050405020304" pitchFamily="18" charset="0"/>
                <a:cs typeface="Times New Roman" panose="02020603050405020304" pitchFamily="18" charset="0"/>
              </a:rPr>
              <a:t>Sergey </a:t>
            </a:r>
            <a:r>
              <a:rPr lang="en-US" sz="2400" b="0" i="1" dirty="0" err="1">
                <a:effectLst/>
                <a:latin typeface="Times New Roman" panose="02020603050405020304" pitchFamily="18" charset="0"/>
                <a:cs typeface="Times New Roman" panose="02020603050405020304" pitchFamily="18" charset="0"/>
              </a:rPr>
              <a:t>Krutikhin</a:t>
            </a:r>
            <a:endParaRPr lang="en-US" sz="2400" b="0" i="1" dirty="0">
              <a:effectLst/>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7A2D24D7-5D22-8F4A-867C-BF7AD024D106}"/>
              </a:ext>
            </a:extLst>
          </p:cNvPr>
          <p:cNvSpPr/>
          <p:nvPr/>
        </p:nvSpPr>
        <p:spPr>
          <a:xfrm>
            <a:off x="4585031" y="1270702"/>
            <a:ext cx="3384000" cy="4524315"/>
          </a:xfrm>
          <a:prstGeom prst="rect">
            <a:avLst/>
          </a:prstGeom>
        </p:spPr>
        <p:txBody>
          <a:bodyPr wrap="square">
            <a:spAutoFit/>
          </a:bodyPr>
          <a:lstStyle/>
          <a:p>
            <a:pPr marL="457200" indent="-457200">
              <a:buFont typeface="Arial" panose="020B0604020202020204" pitchFamily="34" charset="0"/>
              <a:buChar char="•"/>
            </a:pPr>
            <a:r>
              <a:rPr lang="en-US" sz="2400" b="0" i="1" dirty="0" err="1">
                <a:effectLst/>
                <a:latin typeface="Times New Roman" panose="02020603050405020304" pitchFamily="18" charset="0"/>
                <a:cs typeface="Times New Roman" panose="02020603050405020304" pitchFamily="18" charset="0"/>
              </a:rPr>
              <a:t>Grigory</a:t>
            </a:r>
            <a:r>
              <a:rPr lang="en-US" sz="2400" b="0" i="1" dirty="0">
                <a:effectLst/>
                <a:latin typeface="Times New Roman" panose="02020603050405020304" pitchFamily="18" charset="0"/>
                <a:cs typeface="Times New Roman" panose="02020603050405020304" pitchFamily="18" charset="0"/>
              </a:rPr>
              <a:t> </a:t>
            </a:r>
            <a:r>
              <a:rPr lang="en-US" sz="2400" b="0" i="1" dirty="0" err="1">
                <a:effectLst/>
                <a:latin typeface="Times New Roman" panose="02020603050405020304" pitchFamily="18" charset="0"/>
                <a:cs typeface="Times New Roman" panose="02020603050405020304" pitchFamily="18" charset="0"/>
              </a:rPr>
              <a:t>Kurkin</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Alexey </a:t>
            </a:r>
            <a:r>
              <a:rPr lang="en-GB" altLang="zh-CN" sz="2400" i="1" dirty="0" err="1">
                <a:latin typeface="Times New Roman" panose="02020603050405020304" pitchFamily="18" charset="0"/>
                <a:cs typeface="Times New Roman" panose="02020603050405020304" pitchFamily="18" charset="0"/>
              </a:rPr>
              <a:t>Levichev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err="1">
                <a:latin typeface="Times New Roman" panose="02020603050405020304" pitchFamily="18" charset="0"/>
                <a:cs typeface="Times New Roman" panose="02020603050405020304" pitchFamily="18" charset="0"/>
              </a:rPr>
              <a:t>Xiaochao</a:t>
            </a:r>
            <a:r>
              <a:rPr lang="en-GB" altLang="zh-CN" sz="2400" i="1" dirty="0">
                <a:latin typeface="Times New Roman" panose="02020603050405020304" pitchFamily="18" charset="0"/>
                <a:cs typeface="Times New Roman" panose="02020603050405020304" pitchFamily="18" charset="0"/>
              </a:rPr>
              <a:t> Ma</a:t>
            </a:r>
          </a:p>
          <a:p>
            <a:pPr marL="457200" indent="-457200">
              <a:buFont typeface="Arial" panose="020B0604020202020204" pitchFamily="34" charset="0"/>
              <a:buChar char="•"/>
            </a:pPr>
            <a:r>
              <a:rPr lang="en-GB" altLang="zh-CN" sz="2400" i="1" dirty="0" err="1">
                <a:latin typeface="Times New Roman" panose="02020603050405020304" pitchFamily="18" charset="0"/>
                <a:cs typeface="Times New Roman" panose="02020603050405020304" pitchFamily="18" charset="0"/>
              </a:rPr>
              <a:t>Yulia</a:t>
            </a:r>
            <a:r>
              <a:rPr lang="en-GB" altLang="zh-CN" sz="2400" i="1" dirty="0">
                <a:latin typeface="Times New Roman" panose="02020603050405020304" pitchFamily="18" charset="0"/>
                <a:cs typeface="Times New Roman" panose="02020603050405020304" pitchFamily="18" charset="0"/>
              </a:rPr>
              <a:t> </a:t>
            </a:r>
            <a:r>
              <a:rPr lang="en-GB" altLang="zh-CN" sz="2400" i="1" dirty="0" err="1">
                <a:latin typeface="Times New Roman" panose="02020603050405020304" pitchFamily="18" charset="0"/>
                <a:cs typeface="Times New Roman" panose="02020603050405020304" pitchFamily="18" charset="0"/>
              </a:rPr>
              <a:t>Maltseva</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400" b="0" i="1" dirty="0">
                <a:effectLst/>
                <a:latin typeface="Times New Roman" panose="02020603050405020304" pitchFamily="18" charset="0"/>
                <a:cs typeface="Times New Roman" panose="02020603050405020304" pitchFamily="18" charset="0"/>
              </a:rPr>
              <a:t>Andrey </a:t>
            </a:r>
            <a:r>
              <a:rPr lang="en-US" sz="2400" b="0" i="1" dirty="0" err="1">
                <a:effectLst/>
                <a:latin typeface="Times New Roman" panose="02020603050405020304" pitchFamily="18" charset="0"/>
                <a:cs typeface="Times New Roman" panose="02020603050405020304" pitchFamily="18" charset="0"/>
              </a:rPr>
              <a:t>Martynovskiy</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Oleg </a:t>
            </a:r>
            <a:r>
              <a:rPr lang="en-GB" altLang="zh-CN" sz="2400" i="1" dirty="0" err="1">
                <a:latin typeface="Times New Roman" panose="02020603050405020304" pitchFamily="18" charset="0"/>
                <a:cs typeface="Times New Roman" panose="02020603050405020304" pitchFamily="18" charset="0"/>
              </a:rPr>
              <a:t>Meshkov</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Alexander </a:t>
            </a:r>
            <a:r>
              <a:rPr lang="en-GB" altLang="zh-CN" sz="2400" i="1" dirty="0" err="1">
                <a:latin typeface="Times New Roman" panose="02020603050405020304" pitchFamily="18" charset="0"/>
                <a:cs typeface="Times New Roman" panose="02020603050405020304" pitchFamily="18" charset="0"/>
              </a:rPr>
              <a:t>Morsin</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US" sz="2400" b="0" i="1" dirty="0">
                <a:effectLst/>
                <a:latin typeface="Times New Roman" panose="02020603050405020304" pitchFamily="18" charset="0"/>
                <a:cs typeface="Times New Roman" panose="02020603050405020304" pitchFamily="18" charset="0"/>
              </a:rPr>
              <a:t>Sergey </a:t>
            </a:r>
            <a:r>
              <a:rPr lang="en-US" sz="2400" b="0" i="1" dirty="0" err="1">
                <a:effectLst/>
                <a:latin typeface="Times New Roman" panose="02020603050405020304" pitchFamily="18" charset="0"/>
                <a:cs typeface="Times New Roman" panose="02020603050405020304" pitchFamily="18" charset="0"/>
              </a:rPr>
              <a:t>Motygin</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Danila </a:t>
            </a:r>
            <a:r>
              <a:rPr lang="en-GB" altLang="zh-CN" sz="2400" i="1" dirty="0" err="1">
                <a:latin typeface="Times New Roman" panose="02020603050405020304" pitchFamily="18" charset="0"/>
                <a:cs typeface="Times New Roman" panose="02020603050405020304" pitchFamily="18" charset="0"/>
              </a:rPr>
              <a:t>Nikiforov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Vladimir </a:t>
            </a:r>
            <a:r>
              <a:rPr lang="en-GB" altLang="zh-CN" sz="2400" i="1" dirty="0" err="1">
                <a:latin typeface="Times New Roman" panose="02020603050405020304" pitchFamily="18" charset="0"/>
                <a:cs typeface="Times New Roman" panose="02020603050405020304" pitchFamily="18" charset="0"/>
              </a:rPr>
              <a:t>Ovchar</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Anton </a:t>
            </a:r>
            <a:r>
              <a:rPr lang="en-GB" altLang="zh-CN" sz="2400" i="1" dirty="0" err="1">
                <a:latin typeface="Times New Roman" panose="02020603050405020304" pitchFamily="18" charset="0"/>
                <a:cs typeface="Times New Roman" panose="02020603050405020304" pitchFamily="18" charset="0"/>
              </a:rPr>
              <a:t>Pavlenko</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400" i="1" dirty="0" err="1">
                <a:latin typeface="Times New Roman" panose="02020603050405020304" pitchFamily="18" charset="0"/>
                <a:cs typeface="Times New Roman" panose="02020603050405020304" pitchFamily="18" charset="0"/>
              </a:rPr>
              <a:t>Oleg</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Pavlov</a:t>
            </a:r>
            <a:r>
              <a:rPr lang="en-GB" altLang="zh-CN" sz="2400" i="1" dirty="0">
                <a:latin typeface="Times New Roman" panose="02020603050405020304" pitchFamily="18" charset="0"/>
                <a:cs typeface="Times New Roman" panose="02020603050405020304" pitchFamily="18" charset="0"/>
              </a:rPr>
              <a:t> </a:t>
            </a:r>
          </a:p>
        </p:txBody>
      </p:sp>
      <p:sp>
        <p:nvSpPr>
          <p:cNvPr id="9" name="矩形 8">
            <a:extLst>
              <a:ext uri="{FF2B5EF4-FFF2-40B4-BE49-F238E27FC236}">
                <a16:creationId xmlns:a16="http://schemas.microsoft.com/office/drawing/2014/main" id="{F3702362-C643-2A48-92E4-B2C0815C5B6E}"/>
              </a:ext>
            </a:extLst>
          </p:cNvPr>
          <p:cNvSpPr/>
          <p:nvPr/>
        </p:nvSpPr>
        <p:spPr>
          <a:xfrm>
            <a:off x="9046586" y="401771"/>
            <a:ext cx="2082621" cy="369332"/>
          </a:xfrm>
          <a:prstGeom prst="rect">
            <a:avLst/>
          </a:prstGeom>
        </p:spPr>
        <p:txBody>
          <a:bodyPr wrap="none">
            <a:spAutoFit/>
          </a:bodyPr>
          <a:lstStyle/>
          <a:p>
            <a:r>
              <a:rPr lang="en-US" altLang="zh-CN" dirty="0">
                <a:latin typeface="Times New Roman" panose="02020603050405020304" pitchFamily="18" charset="0"/>
                <a:cs typeface="Times New Roman" panose="02020603050405020304" pitchFamily="18" charset="0"/>
              </a:rPr>
              <a:t>In alphabetical order</a:t>
            </a:r>
            <a:endParaRPr lang="zh-CN" altLang="en-US" dirty="0"/>
          </a:p>
        </p:txBody>
      </p:sp>
      <p:sp>
        <p:nvSpPr>
          <p:cNvPr id="11" name="TextBox 10">
            <a:extLst>
              <a:ext uri="{FF2B5EF4-FFF2-40B4-BE49-F238E27FC236}">
                <a16:creationId xmlns:a16="http://schemas.microsoft.com/office/drawing/2014/main" id="{4D5108B1-71DB-36CB-A0BF-167410D631AC}"/>
              </a:ext>
            </a:extLst>
          </p:cNvPr>
          <p:cNvSpPr txBox="1"/>
          <p:nvPr/>
        </p:nvSpPr>
        <p:spPr>
          <a:xfrm>
            <a:off x="8318090" y="1270702"/>
            <a:ext cx="3384000" cy="4524315"/>
          </a:xfrm>
          <a:prstGeom prst="rect">
            <a:avLst/>
          </a:prstGeom>
          <a:noFill/>
        </p:spPr>
        <p:txBody>
          <a:bodyPr wrap="square">
            <a:spAutoFit/>
          </a:bodyPr>
          <a:lstStyle/>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Ilya </a:t>
            </a:r>
            <a:r>
              <a:rPr lang="en-GB" altLang="zh-CN" sz="2400" i="1" dirty="0" err="1">
                <a:latin typeface="Times New Roman" panose="02020603050405020304" pitchFamily="18" charset="0"/>
                <a:cs typeface="Times New Roman" panose="02020603050405020304" pitchFamily="18" charset="0"/>
              </a:rPr>
              <a:t>Pivovarov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Dmitry </a:t>
            </a:r>
            <a:r>
              <a:rPr lang="en-GB" altLang="zh-CN" sz="2400" i="1" dirty="0" err="1">
                <a:latin typeface="Times New Roman" panose="02020603050405020304" pitchFamily="18" charset="0"/>
                <a:cs typeface="Times New Roman" panose="02020603050405020304" pitchFamily="18" charset="0"/>
              </a:rPr>
              <a:t>Pureskin</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Vladimir </a:t>
            </a:r>
            <a:r>
              <a:rPr lang="en-GB" altLang="zh-CN" sz="2400" i="1" dirty="0" err="1">
                <a:latin typeface="Times New Roman" panose="02020603050405020304" pitchFamily="18" charset="0"/>
                <a:cs typeface="Times New Roman" panose="02020603050405020304" pitchFamily="18" charset="0"/>
              </a:rPr>
              <a:t>Repkov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US" sz="2400" b="0" i="1" dirty="0" err="1">
                <a:effectLst/>
                <a:latin typeface="Times New Roman" panose="02020603050405020304" pitchFamily="18" charset="0"/>
                <a:cs typeface="Times New Roman" panose="02020603050405020304" pitchFamily="18" charset="0"/>
              </a:rPr>
              <a:t>Evgeny</a:t>
            </a:r>
            <a:r>
              <a:rPr lang="en-US" sz="2400" b="0" i="1" dirty="0">
                <a:effectLst/>
                <a:latin typeface="Times New Roman" panose="02020603050405020304" pitchFamily="18" charset="0"/>
                <a:cs typeface="Times New Roman" panose="02020603050405020304" pitchFamily="18" charset="0"/>
              </a:rPr>
              <a:t> </a:t>
            </a:r>
            <a:r>
              <a:rPr lang="en-US" sz="2400" b="0" i="1" dirty="0" err="1">
                <a:effectLst/>
                <a:latin typeface="Times New Roman" panose="02020603050405020304" pitchFamily="18" charset="0"/>
                <a:cs typeface="Times New Roman" panose="02020603050405020304" pitchFamily="18" charset="0"/>
              </a:rPr>
              <a:t>Rotov</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Sergey Samoilov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Dmitry </a:t>
            </a:r>
            <a:r>
              <a:rPr lang="en-GB" altLang="zh-CN" sz="2400" i="1" dirty="0" err="1">
                <a:latin typeface="Times New Roman" panose="02020603050405020304" pitchFamily="18" charset="0"/>
                <a:cs typeface="Times New Roman" panose="02020603050405020304" pitchFamily="18" charset="0"/>
              </a:rPr>
              <a:t>Senkov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Nikita </a:t>
            </a:r>
            <a:r>
              <a:rPr lang="en-GB" altLang="zh-CN" sz="2400" i="1" dirty="0" err="1">
                <a:latin typeface="Times New Roman" panose="02020603050405020304" pitchFamily="18" charset="0"/>
                <a:cs typeface="Times New Roman" panose="02020603050405020304" pitchFamily="18" charset="0"/>
              </a:rPr>
              <a:t>Shchegolkov</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Dmitry Sukhanov </a:t>
            </a:r>
          </a:p>
          <a:p>
            <a:pPr marL="457200" indent="-457200">
              <a:buFont typeface="Arial" panose="020B0604020202020204" pitchFamily="34" charset="0"/>
              <a:buChar char="•"/>
            </a:pPr>
            <a:r>
              <a:rPr lang="ru-RU" sz="2400" i="1" dirty="0" err="1">
                <a:latin typeface="Times New Roman" panose="02020603050405020304" pitchFamily="18" charset="0"/>
                <a:cs typeface="Times New Roman" panose="02020603050405020304" pitchFamily="18" charset="0"/>
              </a:rPr>
              <a:t>Vladimir</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Tcheskidov</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400" i="1" dirty="0" err="1">
                <a:latin typeface="Times New Roman" panose="02020603050405020304" pitchFamily="18" charset="0"/>
                <a:cs typeface="Times New Roman" panose="02020603050405020304" pitchFamily="18" charset="0"/>
              </a:rPr>
              <a:t>Natalya</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Vasileva</a:t>
            </a:r>
            <a:endParaRPr lang="en-GB" altLang="zh-CN" sz="2400" i="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Vladislav </a:t>
            </a:r>
            <a:r>
              <a:rPr lang="en-GB" altLang="zh-CN" sz="2400" i="1" dirty="0" err="1">
                <a:latin typeface="Times New Roman" panose="02020603050405020304" pitchFamily="18" charset="0"/>
                <a:cs typeface="Times New Roman" panose="02020603050405020304" pitchFamily="18" charset="0"/>
              </a:rPr>
              <a:t>Borin</a:t>
            </a:r>
            <a:r>
              <a:rPr lang="en-GB" altLang="zh-CN" sz="2400" i="1"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GB" altLang="zh-CN" sz="2400" i="1" dirty="0">
                <a:latin typeface="Times New Roman" panose="02020603050405020304" pitchFamily="18" charset="0"/>
                <a:cs typeface="Times New Roman" panose="02020603050405020304" pitchFamily="18" charset="0"/>
              </a:rPr>
              <a:t>Vladimir Volkov</a:t>
            </a:r>
          </a:p>
        </p:txBody>
      </p:sp>
      <p:sp>
        <p:nvSpPr>
          <p:cNvPr id="13" name="TextBox 12">
            <a:extLst>
              <a:ext uri="{FF2B5EF4-FFF2-40B4-BE49-F238E27FC236}">
                <a16:creationId xmlns:a16="http://schemas.microsoft.com/office/drawing/2014/main" id="{AB978969-E10F-7270-73FE-B25EC1B97D64}"/>
              </a:ext>
            </a:extLst>
          </p:cNvPr>
          <p:cNvSpPr txBox="1"/>
          <p:nvPr/>
        </p:nvSpPr>
        <p:spPr>
          <a:xfrm>
            <a:off x="9330755" y="5955662"/>
            <a:ext cx="1809136" cy="461665"/>
          </a:xfrm>
          <a:prstGeom prst="rect">
            <a:avLst/>
          </a:prstGeom>
          <a:noFill/>
        </p:spPr>
        <p:txBody>
          <a:bodyPr wrap="square">
            <a:spAutoFit/>
          </a:bodyPr>
          <a:lstStyle/>
          <a:p>
            <a:pPr algn="r"/>
            <a:r>
              <a:rPr lang="en-US" sz="2400" i="1" dirty="0">
                <a:latin typeface="Times New Roman" panose="02020603050405020304" pitchFamily="18" charset="0"/>
                <a:cs typeface="Times New Roman" panose="02020603050405020304" pitchFamily="18" charset="0"/>
              </a:rPr>
              <a:t>And others</a:t>
            </a:r>
            <a:endParaRPr lang="ru-RU"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9345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2">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18</a:t>
            </a:fld>
            <a:endParaRPr lang="ru-RU"/>
          </a:p>
        </p:txBody>
      </p:sp>
      <p:sp>
        <p:nvSpPr>
          <p:cNvPr id="2" name="Прямоугольник 1">
            <a:extLst>
              <a:ext uri="{FF2B5EF4-FFF2-40B4-BE49-F238E27FC236}">
                <a16:creationId xmlns:a16="http://schemas.microsoft.com/office/drawing/2014/main" id="{8DA7D923-7591-9FB3-6452-F4CEC652B1A6}"/>
              </a:ext>
            </a:extLst>
          </p:cNvPr>
          <p:cNvSpPr>
            <a:spLocks noChangeAspect="1"/>
          </p:cNvSpPr>
          <p:nvPr/>
        </p:nvSpPr>
        <p:spPr>
          <a:xfrm>
            <a:off x="0" y="1"/>
            <a:ext cx="12192000" cy="6857999"/>
          </a:xfrm>
          <a:prstGeom prst="rect">
            <a:avLst/>
          </a:prstGeom>
          <a:blipFill dpi="0" rotWithShape="1">
            <a:blip r:embed="rId3">
              <a:alphaModFix amt="38000"/>
              <a:extLst>
                <a:ext uri="{28A0092B-C50C-407E-A947-70E740481C1C}">
                  <a14:useLocalDpi xmlns:a14="http://schemas.microsoft.com/office/drawing/2010/main" val="0"/>
                </a:ext>
              </a:extLst>
            </a:blip>
            <a:srcRect/>
            <a:stretch>
              <a:fillRect t="-33666" b="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solidFill>
                  <a:schemeClr val="tx1"/>
                </a:solidFill>
                <a:latin typeface="Times New Roman" panose="02020603050405020304" pitchFamily="18" charset="0"/>
                <a:cs typeface="Times New Roman" panose="02020603050405020304" pitchFamily="18" charset="0"/>
              </a:rPr>
              <a:t>Thanks for attention!</a:t>
            </a:r>
            <a:endParaRPr lang="ru-RU" sz="8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77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84F545E-E575-4608-B748-35AA667BC055}" type="slidenum">
              <a:rPr lang="ru-RU" smtClean="0"/>
              <a:t>2</a:t>
            </a:fld>
            <a:endParaRPr lang="ru-RU"/>
          </a:p>
        </p:txBody>
      </p:sp>
      <p:sp>
        <p:nvSpPr>
          <p:cNvPr id="6" name="Заголовок 1">
            <a:extLst>
              <a:ext uri="{FF2B5EF4-FFF2-40B4-BE49-F238E27FC236}">
                <a16:creationId xmlns:a16="http://schemas.microsoft.com/office/drawing/2014/main" id="{A7D723EE-7B96-9E06-2D17-3009F7128973}"/>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Siberian Circular Photon Source (SKIF)</a:t>
            </a:r>
            <a:endParaRPr lang="ru-RU" dirty="0">
              <a:latin typeface="Times New Roman" panose="02020603050405020304" pitchFamily="18" charset="0"/>
              <a:cs typeface="Times New Roman" panose="02020603050405020304" pitchFamily="18" charset="0"/>
            </a:endParaRPr>
          </a:p>
        </p:txBody>
      </p:sp>
      <p:sp>
        <p:nvSpPr>
          <p:cNvPr id="7" name="Прямоугольник 9">
            <a:extLst>
              <a:ext uri="{FF2B5EF4-FFF2-40B4-BE49-F238E27FC236}">
                <a16:creationId xmlns:a16="http://schemas.microsoft.com/office/drawing/2014/main" id="{1B35AABE-8A06-3146-83AC-740DAF566CE9}"/>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图片 7">
            <a:extLst>
              <a:ext uri="{FF2B5EF4-FFF2-40B4-BE49-F238E27FC236}">
                <a16:creationId xmlns:a16="http://schemas.microsoft.com/office/drawing/2014/main" id="{15033252-7E06-2B44-B7FA-D03206812C54}"/>
              </a:ext>
            </a:extLst>
          </p:cNvPr>
          <p:cNvPicPr>
            <a:picLocks noChangeAspect="1"/>
          </p:cNvPicPr>
          <p:nvPr/>
        </p:nvPicPr>
        <p:blipFill rotWithShape="1">
          <a:blip r:embed="rId4"/>
          <a:srcRect l="2453" r="2167"/>
          <a:stretch/>
        </p:blipFill>
        <p:spPr>
          <a:xfrm>
            <a:off x="38374" y="1682957"/>
            <a:ext cx="7397041" cy="4320000"/>
          </a:xfrm>
          <a:prstGeom prst="rect">
            <a:avLst/>
          </a:prstGeom>
        </p:spPr>
      </p:pic>
      <p:sp>
        <p:nvSpPr>
          <p:cNvPr id="9" name="矩形 8">
            <a:extLst>
              <a:ext uri="{FF2B5EF4-FFF2-40B4-BE49-F238E27FC236}">
                <a16:creationId xmlns:a16="http://schemas.microsoft.com/office/drawing/2014/main" id="{724AB648-3781-4242-AA8B-7CF17201706D}"/>
              </a:ext>
            </a:extLst>
          </p:cNvPr>
          <p:cNvSpPr/>
          <p:nvPr/>
        </p:nvSpPr>
        <p:spPr>
          <a:xfrm>
            <a:off x="6944329" y="1135522"/>
            <a:ext cx="5717254" cy="1677382"/>
          </a:xfrm>
          <a:prstGeom prst="rect">
            <a:avLst/>
          </a:prstGeom>
        </p:spPr>
        <p:txBody>
          <a:bodyPr wrap="square">
            <a:spAutoFit/>
          </a:bodyPr>
          <a:lstStyle/>
          <a:p>
            <a:pPr marL="285750" indent="-285750">
              <a:spcAft>
                <a:spcPts val="600"/>
              </a:spcAft>
              <a:buClr>
                <a:srgbClr val="006AB9"/>
              </a:buClr>
              <a:buFont typeface="Wingdings" pitchFamily="2" charset="2"/>
              <a:buChar char="l"/>
            </a:pPr>
            <a:r>
              <a:rPr lang="en" altLang="zh-CN" sz="2200" dirty="0">
                <a:latin typeface="Times New Roman" panose="02020603050405020304" pitchFamily="18" charset="0"/>
                <a:cs typeface="Times New Roman" panose="02020603050405020304" pitchFamily="18" charset="0"/>
              </a:rPr>
              <a:t>4th Generations synchrotron light sources </a:t>
            </a:r>
          </a:p>
          <a:p>
            <a:pPr marL="285750" indent="-285750">
              <a:spcAft>
                <a:spcPts val="600"/>
              </a:spcAft>
              <a:buClr>
                <a:srgbClr val="006AB9"/>
              </a:buClr>
              <a:buFont typeface="Wingdings" pitchFamily="2" charset="2"/>
              <a:buChar char="l"/>
            </a:pPr>
            <a:r>
              <a:rPr lang="en" altLang="zh-CN" sz="2200" dirty="0">
                <a:latin typeface="Times New Roman" panose="02020603050405020304" pitchFamily="18" charset="0"/>
                <a:cs typeface="Times New Roman" panose="02020603050405020304" pitchFamily="18" charset="0"/>
              </a:rPr>
              <a:t>3 GeV Energy </a:t>
            </a:r>
          </a:p>
          <a:p>
            <a:pPr marL="285750" indent="-285750">
              <a:spcAft>
                <a:spcPts val="600"/>
              </a:spcAft>
              <a:buClr>
                <a:srgbClr val="006AB9"/>
              </a:buClr>
              <a:buFont typeface="Wingdings" pitchFamily="2" charset="2"/>
              <a:buChar char="l"/>
            </a:pPr>
            <a:r>
              <a:rPr lang="en" altLang="zh-CN" sz="2200" dirty="0">
                <a:latin typeface="Times New Roman" panose="02020603050405020304" pitchFamily="18" charset="0"/>
                <a:cs typeface="Times New Roman" panose="02020603050405020304" pitchFamily="18" charset="0"/>
              </a:rPr>
              <a:t>Low-emittance</a:t>
            </a:r>
          </a:p>
          <a:p>
            <a:pPr marL="285750" indent="-285750">
              <a:spcAft>
                <a:spcPts val="600"/>
              </a:spcAft>
              <a:buClr>
                <a:srgbClr val="006AB9"/>
              </a:buClr>
              <a:buFont typeface="Wingdings" pitchFamily="2" charset="2"/>
              <a:buChar char="l"/>
            </a:pPr>
            <a:r>
              <a:rPr lang="en-US" altLang="zh-CN" sz="2200" dirty="0">
                <a:latin typeface="Times New Roman" panose="02020603050405020304" pitchFamily="18" charset="0"/>
                <a:cs typeface="Times New Roman" panose="02020603050405020304" pitchFamily="18" charset="0"/>
              </a:rPr>
              <a:t>BINP, Novosibirsk, Russia </a:t>
            </a:r>
            <a:endParaRPr lang="zh-CN" altLang="en-US" sz="2200" dirty="0">
              <a:latin typeface="Times New Roman" panose="02020603050405020304" pitchFamily="18" charset="0"/>
              <a:cs typeface="Times New Roman" panose="02020603050405020304" pitchFamily="18" charset="0"/>
            </a:endParaRPr>
          </a:p>
        </p:txBody>
      </p:sp>
      <p:grpSp>
        <p:nvGrpSpPr>
          <p:cNvPr id="23" name="组合 22">
            <a:extLst>
              <a:ext uri="{FF2B5EF4-FFF2-40B4-BE49-F238E27FC236}">
                <a16:creationId xmlns:a16="http://schemas.microsoft.com/office/drawing/2014/main" id="{96855430-E387-544F-875B-CD2787F706B4}"/>
              </a:ext>
            </a:extLst>
          </p:cNvPr>
          <p:cNvGrpSpPr/>
          <p:nvPr/>
        </p:nvGrpSpPr>
        <p:grpSpPr>
          <a:xfrm>
            <a:off x="7427892" y="3622802"/>
            <a:ext cx="4750129" cy="2556000"/>
            <a:chOff x="7672869" y="3649470"/>
            <a:chExt cx="4583785" cy="2556000"/>
          </a:xfrm>
        </p:grpSpPr>
        <p:pic>
          <p:nvPicPr>
            <p:cNvPr id="20" name="图片 19">
              <a:extLst>
                <a:ext uri="{FF2B5EF4-FFF2-40B4-BE49-F238E27FC236}">
                  <a16:creationId xmlns:a16="http://schemas.microsoft.com/office/drawing/2014/main" id="{CE351E0E-1582-DA44-A58E-411BD43903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2869" y="3649470"/>
              <a:ext cx="4583785" cy="2556000"/>
            </a:xfrm>
            <a:prstGeom prst="rect">
              <a:avLst/>
            </a:prstGeom>
          </p:spPr>
        </p:pic>
        <p:pic>
          <p:nvPicPr>
            <p:cNvPr id="21" name="图形 20" descr="标记">
              <a:extLst>
                <a:ext uri="{FF2B5EF4-FFF2-40B4-BE49-F238E27FC236}">
                  <a16:creationId xmlns:a16="http://schemas.microsoft.com/office/drawing/2014/main" id="{16608CF9-4504-504C-9CEC-707305658E5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75760" y="5263594"/>
              <a:ext cx="396000" cy="396000"/>
            </a:xfrm>
            <a:prstGeom prst="rect">
              <a:avLst/>
            </a:prstGeom>
          </p:spPr>
        </p:pic>
        <p:sp>
          <p:nvSpPr>
            <p:cNvPr id="22" name="矩形 21">
              <a:extLst>
                <a:ext uri="{FF2B5EF4-FFF2-40B4-BE49-F238E27FC236}">
                  <a16:creationId xmlns:a16="http://schemas.microsoft.com/office/drawing/2014/main" id="{63A80220-9716-DB40-BD17-785523FAF466}"/>
                </a:ext>
              </a:extLst>
            </p:cNvPr>
            <p:cNvSpPr/>
            <p:nvPr/>
          </p:nvSpPr>
          <p:spPr>
            <a:xfrm>
              <a:off x="9632532" y="5254334"/>
              <a:ext cx="1189749" cy="338554"/>
            </a:xfrm>
            <a:prstGeom prst="rect">
              <a:avLst/>
            </a:prstGeom>
          </p:spPr>
          <p:txBody>
            <a:bodyPr wrap="none">
              <a:spAutoFit/>
            </a:bodyPr>
            <a:lstStyle/>
            <a:p>
              <a:r>
                <a:rPr lang="en-US" altLang="zh-CN" sz="1600" dirty="0">
                  <a:solidFill>
                    <a:srgbClr val="FF0000"/>
                  </a:solidFill>
                  <a:latin typeface="Times New Roman" panose="02020603050405020304" pitchFamily="18" charset="0"/>
                  <a:cs typeface="Times New Roman" panose="02020603050405020304" pitchFamily="18" charset="0"/>
                </a:rPr>
                <a:t>Novosibirsk</a:t>
              </a:r>
              <a:endParaRPr lang="zh-CN" altLang="en-US" sz="1600" dirty="0">
                <a:solidFill>
                  <a:srgbClr val="FF0000"/>
                </a:solidFill>
              </a:endParaRPr>
            </a:p>
          </p:txBody>
        </p:sp>
      </p:grpSp>
      <p:sp>
        <p:nvSpPr>
          <p:cNvPr id="24" name="矩形 23">
            <a:extLst>
              <a:ext uri="{FF2B5EF4-FFF2-40B4-BE49-F238E27FC236}">
                <a16:creationId xmlns:a16="http://schemas.microsoft.com/office/drawing/2014/main" id="{C9BF44CC-6944-2C42-AFA2-097CBB528B37}"/>
              </a:ext>
            </a:extLst>
          </p:cNvPr>
          <p:cNvSpPr/>
          <p:nvPr/>
        </p:nvSpPr>
        <p:spPr>
          <a:xfrm>
            <a:off x="317838" y="1037510"/>
            <a:ext cx="1444626" cy="400110"/>
          </a:xfrm>
          <a:prstGeom prst="rect">
            <a:avLst/>
          </a:prstGeom>
        </p:spPr>
        <p:txBody>
          <a:bodyPr wrap="none">
            <a:spAutoFit/>
          </a:bodyPr>
          <a:lstStyle/>
          <a:p>
            <a:r>
              <a:rPr lang="en-US" altLang="zh-CN" sz="2000" dirty="0">
                <a:solidFill>
                  <a:srgbClr val="006AB9"/>
                </a:solidFill>
                <a:latin typeface="Times New Roman" panose="02020603050405020304" pitchFamily="18" charset="0"/>
                <a:cs typeface="Times New Roman" panose="02020603050405020304" pitchFamily="18" charset="0"/>
              </a:rPr>
              <a:t>SKIF layout</a:t>
            </a:r>
            <a:endParaRPr lang="zh-CN" altLang="en-US" sz="2000" dirty="0">
              <a:solidFill>
                <a:srgbClr val="006AB9"/>
              </a:solidFill>
              <a:latin typeface="Times New Roman" panose="02020603050405020304" pitchFamily="18" charset="0"/>
              <a:cs typeface="Times New Roman" panose="02020603050405020304" pitchFamily="18" charset="0"/>
            </a:endParaRPr>
          </a:p>
        </p:txBody>
      </p:sp>
      <p:sp>
        <p:nvSpPr>
          <p:cNvPr id="25" name="矩形 24">
            <a:extLst>
              <a:ext uri="{FF2B5EF4-FFF2-40B4-BE49-F238E27FC236}">
                <a16:creationId xmlns:a16="http://schemas.microsoft.com/office/drawing/2014/main" id="{0F8D0C8D-396A-7349-9DEF-B34226E8D4CC}"/>
              </a:ext>
            </a:extLst>
          </p:cNvPr>
          <p:cNvSpPr/>
          <p:nvPr/>
        </p:nvSpPr>
        <p:spPr>
          <a:xfrm>
            <a:off x="100002" y="1021565"/>
            <a:ext cx="108000" cy="432000"/>
          </a:xfrm>
          <a:prstGeom prst="rect">
            <a:avLst/>
          </a:prstGeom>
          <a:solidFill>
            <a:srgbClr val="006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915274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34E1397-AE2B-7E4C-8347-91954B5FD770}"/>
              </a:ext>
            </a:extLst>
          </p:cNvPr>
          <p:cNvSpPr>
            <a:spLocks noGrp="1"/>
          </p:cNvSpPr>
          <p:nvPr>
            <p:ph type="sldNum" sz="quarter" idx="12"/>
          </p:nvPr>
        </p:nvSpPr>
        <p:spPr/>
        <p:txBody>
          <a:bodyPr/>
          <a:lstStyle/>
          <a:p>
            <a:fld id="{B84F545E-E575-4608-B748-35AA667BC055}" type="slidenum">
              <a:rPr lang="ru-RU" smtClean="0"/>
              <a:t>3</a:t>
            </a:fld>
            <a:endParaRPr lang="ru-RU"/>
          </a:p>
        </p:txBody>
      </p:sp>
      <p:pic>
        <p:nvPicPr>
          <p:cNvPr id="19" name="图片 18">
            <a:extLst>
              <a:ext uri="{FF2B5EF4-FFF2-40B4-BE49-F238E27FC236}">
                <a16:creationId xmlns:a16="http://schemas.microsoft.com/office/drawing/2014/main" id="{D3ECCCE1-6E48-9B4E-BAFE-47DBE31A8DF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217" b="89409" l="3960" r="98821">
                        <a14:foregroundMark x1="3960" y1="6897" x2="13985" y2="15394"/>
                        <a14:foregroundMark x1="26973" y1="24295" x2="26790" y2="28571"/>
                        <a14:foregroundMark x1="26790" y1="28571" x2="27279" y2="24489"/>
                        <a14:foregroundMark x1="31897" y1="21618" x2="33530" y2="23030"/>
                        <a14:foregroundMark x1="33530" y1="23030" x2="53159" y2="12562"/>
                        <a14:foregroundMark x1="53159" y1="12562" x2="52401" y2="22414"/>
                        <a14:foregroundMark x1="52401" y1="22414" x2="49452" y2="14778"/>
                        <a14:foregroundMark x1="15698" y1="20320" x2="15586" y2="21305"/>
                        <a14:foregroundMark x1="15838" y1="19089" x2="15698" y2="20320"/>
                        <a14:foregroundMark x1="17860" y1="21182" x2="17692" y2="22414"/>
                        <a14:foregroundMark x1="20219" y1="24138" x2="20472" y2="25246"/>
                        <a14:foregroundMark x1="51390" y1="9113" x2="51727" y2="9852"/>
                        <a14:foregroundMark x1="55181" y1="9606" x2="53749" y2="10345"/>
                        <a14:foregroundMark x1="63269" y1="19828" x2="67228" y2="19828"/>
                        <a14:foregroundMark x1="71778" y1="27094" x2="76158" y2="27217"/>
                        <a14:foregroundMark x1="84414" y1="38670" x2="88458" y2="36823"/>
                        <a14:foregroundMark x1="77338" y1="30911" x2="77591" y2="34483"/>
                        <a14:foregroundMark x1="92839" y1="49384" x2="93513" y2="54064"/>
                        <a14:foregroundMark x1="95451" y1="51847" x2="96040" y2="48276"/>
                        <a14:foregroundMark x1="85004" y1="67611" x2="89217" y2="65517"/>
                        <a14:foregroundMark x1="90480" y1="73276" x2="91575" y2="75123"/>
                        <a14:foregroundMark x1="84246" y1="81897" x2="86689" y2="80172"/>
                        <a14:foregroundMark x1="78854" y1="79187" x2="78854" y2="77956"/>
                        <a14:foregroundMark x1="79444" y1="78695" x2="79865" y2="77709"/>
                        <a14:foregroundMark x1="13732" y1="10222" x2="16344" y2="15271"/>
                        <a14:foregroundMark x1="10531" y1="5542" x2="10783" y2="8005"/>
                        <a14:foregroundMark x1="13142" y1="8251" x2="13732" y2="8867"/>
                        <a14:foregroundMark x1="9773" y1="6650" x2="9857" y2="8251"/>
                        <a14:foregroundMark x1="21904" y1="20690" x2="22662" y2="22660"/>
                        <a14:foregroundMark x1="22409" y1="20567" x2="23252" y2="22660"/>
                        <a14:foregroundMark x1="22072" y1="20443" x2="22578" y2="20443"/>
                        <a14:foregroundMark x1="85847" y1="73768" x2="92165" y2="70567"/>
                        <a14:foregroundMark x1="92165" y1="70567" x2="88711" y2="64163"/>
                        <a14:foregroundMark x1="90733" y1="69704" x2="90649" y2="63670"/>
                        <a14:foregroundMark x1="91154" y1="69089" x2="92334" y2="68103"/>
                        <a14:foregroundMark x1="82645" y1="34975" x2="78349" y2="36330"/>
                        <a14:foregroundMark x1="61500" y1="17734" x2="60657" y2="19951"/>
                        <a14:foregroundMark x1="27216" y1="17567" x2="28723" y2="18371"/>
                        <a14:foregroundMark x1="36500" y1="19893" x2="55097" y2="5911"/>
                        <a14:foregroundMark x1="55097" y1="5911" x2="85004" y2="30542"/>
                        <a14:foregroundMark x1="85004" y1="30542" x2="96040" y2="43842"/>
                        <a14:foregroundMark x1="96040" y1="43842" x2="98821" y2="53202"/>
                        <a14:foregroundMark x1="98821" y1="53202" x2="96714" y2="55911"/>
                        <a14:foregroundMark x1="4381" y1="6158" x2="4381" y2="6158"/>
                        <a14:foregroundMark x1="4549" y1="7020" x2="4549" y2="7020"/>
                        <a14:foregroundMark x1="4886" y1="6281" x2="4886" y2="6773"/>
                        <a14:foregroundMark x1="5223" y1="6650" x2="5223" y2="6650"/>
                        <a14:foregroundMark x1="10293" y1="3202" x2="13395" y2="8251"/>
                        <a14:foregroundMark x1="9990" y1="2709" x2="10293" y2="3202"/>
                        <a14:foregroundMark x1="6571" y1="6158" x2="9014" y2="4310"/>
                        <a14:foregroundMark x1="69250" y1="52833" x2="76411" y2="49507"/>
                        <a14:foregroundMark x1="76411" y1="49507" x2="82982" y2="53571"/>
                        <a14:foregroundMark x1="82982" y1="53571" x2="87110" y2="62069"/>
                        <a14:foregroundMark x1="87110" y1="62069" x2="82814" y2="69458"/>
                        <a14:foregroundMark x1="82814" y1="69458" x2="75990" y2="69089"/>
                        <a14:foregroundMark x1="75990" y1="69089" x2="69587" y2="61453"/>
                        <a14:foregroundMark x1="69587" y1="61453" x2="66302" y2="52586"/>
                        <a14:foregroundMark x1="66302" y1="52586" x2="70935" y2="51478"/>
                        <a14:foregroundMark x1="87279" y1="82143" x2="90901" y2="77094"/>
                        <a14:foregroundMark x1="87195" y1="82266" x2="92839" y2="77217"/>
                        <a14:foregroundMark x1="92839" y1="77217" x2="87447" y2="81773"/>
                        <a14:foregroundMark x1="91912" y1="77586" x2="91912" y2="77586"/>
                        <a14:foregroundMark x1="91828" y1="78448" x2="91997" y2="78695"/>
                        <a14:foregroundMark x1="91407" y1="79557" x2="96967" y2="74261"/>
                        <a14:foregroundMark x1="96967" y1="74261" x2="91323" y2="79803"/>
                        <a14:foregroundMark x1="91323" y1="79803" x2="91323" y2="80172"/>
                        <a14:foregroundMark x1="28475" y1="18842" x2="30076" y2="20197"/>
                        <a14:foregroundMark x1="29823" y1="19951" x2="29992" y2="20197"/>
                        <a14:foregroundMark x1="23589" y1="22906" x2="25611" y2="24015"/>
                        <a14:foregroundMark x1="17692" y1="16995" x2="17860" y2="17118"/>
                        <a14:backgroundMark x1="11205" y1="369" x2="16512" y2="7389"/>
                        <a14:backgroundMark x1="16512" y1="7389" x2="32182" y2="11700"/>
                        <a14:backgroundMark x1="32182" y1="11700" x2="40185" y2="9606"/>
                        <a14:backgroundMark x1="40185" y1="9606" x2="51137" y2="369"/>
                        <a14:backgroundMark x1="14322" y1="20320" x2="14322" y2="20320"/>
                        <a14:backgroundMark x1="14406" y1="19828" x2="14827" y2="18719"/>
                        <a14:backgroundMark x1="33361" y1="19581" x2="32940" y2="18596"/>
                        <a14:backgroundMark x1="31508" y1="19828" x2="31845" y2="19581"/>
                        <a14:backgroundMark x1="31424" y1="20074" x2="31929" y2="19704"/>
                        <a14:backgroundMark x1="31592" y1="19951" x2="36731" y2="19335"/>
                        <a14:backgroundMark x1="31255" y1="20197" x2="30497" y2="19458"/>
                        <a14:backgroundMark x1="31424" y1="19828" x2="30695" y2="19251"/>
                        <a14:backgroundMark x1="27380" y1="17980" x2="20809" y2="16502"/>
                        <a14:backgroundMark x1="20809" y1="16502" x2="16512" y2="10714"/>
                        <a14:backgroundMark x1="18197" y1="10961" x2="20893" y2="13054"/>
                        <a14:backgroundMark x1="16681" y1="9483" x2="23420" y2="15517"/>
                        <a14:backgroundMark x1="26537" y1="18227" x2="27464" y2="17611"/>
                        <a14:backgroundMark x1="27380" y1="17980" x2="26874" y2="17734"/>
                        <a14:backgroundMark x1="27801" y1="17734" x2="27380" y2="18103"/>
                        <a14:backgroundMark x1="26874" y1="19704" x2="26461" y2="22365"/>
                        <a14:backgroundMark x1="27043" y1="23399" x2="26874" y2="22906"/>
                        <a14:backgroundMark x1="27211" y1="22537" x2="27296" y2="24261"/>
                        <a14:backgroundMark x1="7582" y1="5049" x2="9436" y2="2463"/>
                        <a14:backgroundMark x1="9351" y1="3202" x2="9351" y2="3202"/>
                        <a14:backgroundMark x1="9351" y1="3202" x2="9351" y2="3202"/>
                        <a14:backgroundMark x1="9351" y1="2709" x2="9351" y2="2709"/>
                        <a14:backgroundMark x1="9351" y1="2463" x2="9351" y2="2463"/>
                      </a14:backgroundRemoval>
                    </a14:imgEffect>
                  </a14:imgLayer>
                </a14:imgProps>
              </a:ext>
              <a:ext uri="{28A0092B-C50C-407E-A947-70E740481C1C}">
                <a14:useLocalDpi xmlns:a14="http://schemas.microsoft.com/office/drawing/2010/main" val="0"/>
              </a:ext>
            </a:extLst>
          </a:blip>
          <a:srcRect/>
          <a:stretch>
            <a:fillRect/>
          </a:stretch>
        </p:blipFill>
        <p:spPr>
          <a:xfrm>
            <a:off x="4881113" y="999460"/>
            <a:ext cx="7226300" cy="4940300"/>
          </a:xfrm>
          <a:custGeom>
            <a:avLst/>
            <a:gdLst>
              <a:gd name="connsiteX0" fmla="*/ 3178107 w 7226300"/>
              <a:gd name="connsiteY0" fmla="*/ 409407 h 4940300"/>
              <a:gd name="connsiteX1" fmla="*/ 2320162 w 7226300"/>
              <a:gd name="connsiteY1" fmla="*/ 886810 h 4940300"/>
              <a:gd name="connsiteX2" fmla="*/ 2445882 w 7226300"/>
              <a:gd name="connsiteY2" fmla="*/ 1112741 h 4940300"/>
              <a:gd name="connsiteX3" fmla="*/ 3303826 w 7226300"/>
              <a:gd name="connsiteY3" fmla="*/ 635338 h 4940300"/>
              <a:gd name="connsiteX4" fmla="*/ 1324347 w 7226300"/>
              <a:gd name="connsiteY4" fmla="*/ 147144 h 4940300"/>
              <a:gd name="connsiteX5" fmla="*/ 1098361 w 7226300"/>
              <a:gd name="connsiteY5" fmla="*/ 492465 h 4940300"/>
              <a:gd name="connsiteX6" fmla="*/ 1877026 w 7226300"/>
              <a:gd name="connsiteY6" fmla="*/ 1002041 h 4940300"/>
              <a:gd name="connsiteX7" fmla="*/ 2103012 w 7226300"/>
              <a:gd name="connsiteY7" fmla="*/ 656719 h 4940300"/>
              <a:gd name="connsiteX8" fmla="*/ 5843313 w 7226300"/>
              <a:gd name="connsiteY8" fmla="*/ 0 h 4940300"/>
              <a:gd name="connsiteX9" fmla="*/ 7226300 w 7226300"/>
              <a:gd name="connsiteY9" fmla="*/ 0 h 4940300"/>
              <a:gd name="connsiteX10" fmla="*/ 7226300 w 7226300"/>
              <a:gd name="connsiteY10" fmla="*/ 884515 h 4940300"/>
              <a:gd name="connsiteX11" fmla="*/ 4765161 w 7226300"/>
              <a:gd name="connsiteY11" fmla="*/ 0 h 4940300"/>
              <a:gd name="connsiteX12" fmla="*/ 5259898 w 7226300"/>
              <a:gd name="connsiteY12" fmla="*/ 0 h 4940300"/>
              <a:gd name="connsiteX13" fmla="*/ 5118117 w 7226300"/>
              <a:gd name="connsiteY13" fmla="*/ 221684 h 4940300"/>
              <a:gd name="connsiteX14" fmla="*/ 0 w 7226300"/>
              <a:gd name="connsiteY14" fmla="*/ 0 h 4940300"/>
              <a:gd name="connsiteX15" fmla="*/ 3989241 w 7226300"/>
              <a:gd name="connsiteY15" fmla="*/ 0 h 4940300"/>
              <a:gd name="connsiteX16" fmla="*/ 3847209 w 7226300"/>
              <a:gd name="connsiteY16" fmla="*/ 226138 h 4940300"/>
              <a:gd name="connsiteX17" fmla="*/ 7226300 w 7226300"/>
              <a:gd name="connsiteY17" fmla="*/ 2348466 h 4940300"/>
              <a:gd name="connsiteX18" fmla="*/ 7226300 w 7226300"/>
              <a:gd name="connsiteY18" fmla="*/ 2610516 h 4940300"/>
              <a:gd name="connsiteX19" fmla="*/ 6980377 w 7226300"/>
              <a:gd name="connsiteY19" fmla="*/ 2785516 h 4940300"/>
              <a:gd name="connsiteX20" fmla="*/ 6986121 w 7226300"/>
              <a:gd name="connsiteY20" fmla="*/ 2793588 h 4940300"/>
              <a:gd name="connsiteX21" fmla="*/ 6583852 w 7226300"/>
              <a:gd name="connsiteY21" fmla="*/ 3033472 h 4940300"/>
              <a:gd name="connsiteX22" fmla="*/ 6903508 w 7226300"/>
              <a:gd name="connsiteY22" fmla="*/ 3569514 h 4940300"/>
              <a:gd name="connsiteX23" fmla="*/ 6561665 w 7226300"/>
              <a:gd name="connsiteY23" fmla="*/ 4090452 h 4940300"/>
              <a:gd name="connsiteX24" fmla="*/ 7049001 w 7226300"/>
              <a:gd name="connsiteY24" fmla="*/ 4410245 h 4940300"/>
              <a:gd name="connsiteX25" fmla="*/ 7226300 w 7226300"/>
              <a:gd name="connsiteY25" fmla="*/ 4140057 h 4940300"/>
              <a:gd name="connsiteX26" fmla="*/ 7226300 w 7226300"/>
              <a:gd name="connsiteY26" fmla="*/ 4940300 h 4940300"/>
              <a:gd name="connsiteX27" fmla="*/ 0 w 7226300"/>
              <a:gd name="connsiteY27" fmla="*/ 4940300 h 494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26300" h="4940300">
                <a:moveTo>
                  <a:pt x="3178107" y="409407"/>
                </a:moveTo>
                <a:lnTo>
                  <a:pt x="2320162" y="886810"/>
                </a:lnTo>
                <a:lnTo>
                  <a:pt x="2445882" y="1112741"/>
                </a:lnTo>
                <a:lnTo>
                  <a:pt x="3303826" y="635338"/>
                </a:lnTo>
                <a:close/>
                <a:moveTo>
                  <a:pt x="1324347" y="147144"/>
                </a:moveTo>
                <a:lnTo>
                  <a:pt x="1098361" y="492465"/>
                </a:lnTo>
                <a:lnTo>
                  <a:pt x="1877026" y="1002041"/>
                </a:lnTo>
                <a:lnTo>
                  <a:pt x="2103012" y="656719"/>
                </a:lnTo>
                <a:close/>
                <a:moveTo>
                  <a:pt x="5843313" y="0"/>
                </a:moveTo>
                <a:lnTo>
                  <a:pt x="7226300" y="0"/>
                </a:lnTo>
                <a:lnTo>
                  <a:pt x="7226300" y="884515"/>
                </a:lnTo>
                <a:close/>
                <a:moveTo>
                  <a:pt x="4765161" y="0"/>
                </a:moveTo>
                <a:lnTo>
                  <a:pt x="5259898" y="0"/>
                </a:lnTo>
                <a:lnTo>
                  <a:pt x="5118117" y="221684"/>
                </a:lnTo>
                <a:close/>
                <a:moveTo>
                  <a:pt x="0" y="0"/>
                </a:moveTo>
                <a:lnTo>
                  <a:pt x="3989241" y="0"/>
                </a:lnTo>
                <a:lnTo>
                  <a:pt x="3847209" y="226138"/>
                </a:lnTo>
                <a:lnTo>
                  <a:pt x="7226300" y="2348466"/>
                </a:lnTo>
                <a:lnTo>
                  <a:pt x="7226300" y="2610516"/>
                </a:lnTo>
                <a:lnTo>
                  <a:pt x="6980377" y="2785516"/>
                </a:lnTo>
                <a:lnTo>
                  <a:pt x="6986121" y="2793588"/>
                </a:lnTo>
                <a:lnTo>
                  <a:pt x="6583852" y="3033472"/>
                </a:lnTo>
                <a:lnTo>
                  <a:pt x="6903508" y="3569514"/>
                </a:lnTo>
                <a:lnTo>
                  <a:pt x="6561665" y="4090452"/>
                </a:lnTo>
                <a:lnTo>
                  <a:pt x="7049001" y="4410245"/>
                </a:lnTo>
                <a:lnTo>
                  <a:pt x="7226300" y="4140057"/>
                </a:lnTo>
                <a:lnTo>
                  <a:pt x="7226300" y="4940300"/>
                </a:lnTo>
                <a:lnTo>
                  <a:pt x="0" y="4940300"/>
                </a:lnTo>
                <a:close/>
              </a:path>
            </a:pathLst>
          </a:custGeom>
        </p:spPr>
      </p:pic>
      <p:sp>
        <p:nvSpPr>
          <p:cNvPr id="17" name="Заголовок 1">
            <a:extLst>
              <a:ext uri="{FF2B5EF4-FFF2-40B4-BE49-F238E27FC236}">
                <a16:creationId xmlns:a16="http://schemas.microsoft.com/office/drawing/2014/main" id="{DEE084D1-DE49-9846-8355-16A5F3CDC274}"/>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Linear accelerator of the SKIF injector</a:t>
            </a:r>
            <a:endParaRPr lang="ru-RU" dirty="0">
              <a:latin typeface="Times New Roman" panose="02020603050405020304" pitchFamily="18" charset="0"/>
              <a:cs typeface="Times New Roman" panose="02020603050405020304" pitchFamily="18" charset="0"/>
            </a:endParaRPr>
          </a:p>
        </p:txBody>
      </p:sp>
      <p:graphicFrame>
        <p:nvGraphicFramePr>
          <p:cNvPr id="23" name="Таблица 6">
            <a:extLst>
              <a:ext uri="{FF2B5EF4-FFF2-40B4-BE49-F238E27FC236}">
                <a16:creationId xmlns:a16="http://schemas.microsoft.com/office/drawing/2014/main" id="{FBCE4FC1-E5CE-634E-9636-F323455117C0}"/>
              </a:ext>
            </a:extLst>
          </p:cNvPr>
          <p:cNvGraphicFramePr>
            <a:graphicFrameLocks noGrp="1"/>
          </p:cNvGraphicFramePr>
          <p:nvPr>
            <p:extLst>
              <p:ext uri="{D42A27DB-BD31-4B8C-83A1-F6EECF244321}">
                <p14:modId xmlns:p14="http://schemas.microsoft.com/office/powerpoint/2010/main" val="3759527998"/>
              </p:ext>
            </p:extLst>
          </p:nvPr>
        </p:nvGraphicFramePr>
        <p:xfrm>
          <a:off x="631246" y="1538716"/>
          <a:ext cx="4292731" cy="2228088"/>
        </p:xfrm>
        <a:graphic>
          <a:graphicData uri="http://schemas.openxmlformats.org/drawingml/2006/table">
            <a:tbl>
              <a:tblPr>
                <a:tableStyleId>{BC89EF96-8CEA-46FF-86C4-4CE0E7609802}</a:tableStyleId>
              </a:tblPr>
              <a:tblGrid>
                <a:gridCol w="3236663">
                  <a:extLst>
                    <a:ext uri="{9D8B030D-6E8A-4147-A177-3AD203B41FA5}">
                      <a16:colId xmlns:a16="http://schemas.microsoft.com/office/drawing/2014/main" val="20000"/>
                    </a:ext>
                  </a:extLst>
                </a:gridCol>
                <a:gridCol w="1056068">
                  <a:extLst>
                    <a:ext uri="{9D8B030D-6E8A-4147-A177-3AD203B41FA5}">
                      <a16:colId xmlns:a16="http://schemas.microsoft.com/office/drawing/2014/main" val="20001"/>
                    </a:ext>
                  </a:extLst>
                </a:gridCol>
              </a:tblGrid>
              <a:tr h="0">
                <a:tc>
                  <a:txBody>
                    <a:bodyPr/>
                    <a:lstStyle/>
                    <a:p>
                      <a:pPr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Parameter</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Value</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Operating energy</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200 MeV</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0">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Energy spread (RMS)</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Injection rate </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1 Hz</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Bunch period</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a:effectLst/>
                          <a:latin typeface="Times New Roman" panose="02020603050405020304" pitchFamily="18" charset="0"/>
                          <a:cs typeface="Times New Roman" panose="02020603050405020304" pitchFamily="18" charset="0"/>
                        </a:rPr>
                        <a:t>5.6 ns</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Number of bunches</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55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S</a:t>
                      </a:r>
                      <a:r>
                        <a:rPr lang="en-US" sz="1800" dirty="0">
                          <a:effectLst/>
                          <a:latin typeface="Times New Roman" panose="02020603050405020304" pitchFamily="18" charset="0"/>
                          <a:cs typeface="Times New Roman" panose="02020603050405020304" pitchFamily="18" charset="0"/>
                        </a:rPr>
                        <a:t>ingle b</a:t>
                      </a:r>
                      <a:r>
                        <a:rPr lang="en-US" sz="1800" kern="800" dirty="0">
                          <a:effectLst/>
                          <a:latin typeface="Times New Roman" panose="02020603050405020304" pitchFamily="18" charset="0"/>
                          <a:cs typeface="Times New Roman" panose="02020603050405020304" pitchFamily="18" charset="0"/>
                        </a:rPr>
                        <a:t>unch charge</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0.3 </a:t>
                      </a:r>
                      <a:r>
                        <a:rPr lang="en-US" sz="1800" kern="800" dirty="0" err="1">
                          <a:effectLst/>
                          <a:latin typeface="Times New Roman" panose="02020603050405020304" pitchFamily="18" charset="0"/>
                          <a:cs typeface="Times New Roman" panose="02020603050405020304" pitchFamily="18" charset="0"/>
                        </a:rPr>
                        <a:t>nC</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Horizontal emittance at 200 MeV</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150 nm</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pic>
        <p:nvPicPr>
          <p:cNvPr id="24" name="Рисунок 31">
            <a:extLst>
              <a:ext uri="{FF2B5EF4-FFF2-40B4-BE49-F238E27FC236}">
                <a16:creationId xmlns:a16="http://schemas.microsoft.com/office/drawing/2014/main" id="{B94A48D8-D361-3C47-AD9A-0B921CD6D790}"/>
              </a:ext>
            </a:extLst>
          </p:cNvPr>
          <p:cNvPicPr>
            <a:picLocks noChangeAspect="1"/>
          </p:cNvPicPr>
          <p:nvPr/>
        </p:nvPicPr>
        <p:blipFill rotWithShape="1">
          <a:blip r:embed="rId5"/>
          <a:srcRect l="7937" r="1705"/>
          <a:stretch/>
        </p:blipFill>
        <p:spPr>
          <a:xfrm>
            <a:off x="268200" y="3906935"/>
            <a:ext cx="6336407" cy="2841338"/>
          </a:xfrm>
          <a:prstGeom prst="rect">
            <a:avLst/>
          </a:prstGeom>
        </p:spPr>
      </p:pic>
      <p:sp>
        <p:nvSpPr>
          <p:cNvPr id="27" name="矩形 26">
            <a:extLst>
              <a:ext uri="{FF2B5EF4-FFF2-40B4-BE49-F238E27FC236}">
                <a16:creationId xmlns:a16="http://schemas.microsoft.com/office/drawing/2014/main" id="{6143AC01-9663-2F46-9986-24CFA0254382}"/>
              </a:ext>
            </a:extLst>
          </p:cNvPr>
          <p:cNvSpPr/>
          <p:nvPr/>
        </p:nvSpPr>
        <p:spPr>
          <a:xfrm>
            <a:off x="6932839" y="4593783"/>
            <a:ext cx="3355522" cy="1554272"/>
          </a:xfrm>
          <a:prstGeom prst="rect">
            <a:avLst/>
          </a:prstGeom>
        </p:spPr>
        <p:txBody>
          <a:bodyPr wrap="square">
            <a:spAutoFit/>
          </a:bodyPr>
          <a:lstStyle/>
          <a:p>
            <a:pPr marL="285750" indent="-285750">
              <a:spcAft>
                <a:spcPts val="600"/>
              </a:spcAft>
              <a:buClr>
                <a:srgbClr val="006AB9"/>
              </a:buClr>
              <a:buFont typeface="Wingdings" pitchFamily="2" charset="2"/>
              <a:buChar char="u"/>
            </a:pPr>
            <a:r>
              <a:rPr lang="zh-CN" altLang="en-US" sz="2000" dirty="0">
                <a:latin typeface="Times New Roman" panose="02020603050405020304" pitchFamily="18" charset="0"/>
                <a:cs typeface="Times New Roman" panose="02020603050405020304" pitchFamily="18" charset="0"/>
              </a:rPr>
              <a:t>RF gun </a:t>
            </a:r>
          </a:p>
          <a:p>
            <a:pPr marL="285750" indent="-285750">
              <a:spcAft>
                <a:spcPts val="600"/>
              </a:spcAft>
              <a:buClr>
                <a:srgbClr val="006AB9"/>
              </a:buClr>
              <a:buFont typeface="Wingdings" pitchFamily="2" charset="2"/>
              <a:buChar char="u"/>
            </a:pPr>
            <a:r>
              <a:rPr lang="zh-CN" altLang="en-US" sz="2000" dirty="0">
                <a:latin typeface="Times New Roman" panose="02020603050405020304" pitchFamily="18" charset="0"/>
                <a:cs typeface="Times New Roman" panose="02020603050405020304" pitchFamily="18" charset="0"/>
              </a:rPr>
              <a:t>Bunching system</a:t>
            </a:r>
          </a:p>
          <a:p>
            <a:pPr marL="285750" indent="-285750">
              <a:spcAft>
                <a:spcPts val="600"/>
              </a:spcAft>
              <a:buClr>
                <a:srgbClr val="006AB9"/>
              </a:buClr>
              <a:buFont typeface="Wingdings" pitchFamily="2" charset="2"/>
              <a:buChar char="u"/>
            </a:pPr>
            <a:r>
              <a:rPr lang="zh-CN" altLang="en-US" sz="2000" dirty="0">
                <a:latin typeface="Times New Roman" panose="02020603050405020304" pitchFamily="18" charset="0"/>
                <a:cs typeface="Times New Roman" panose="02020603050405020304" pitchFamily="18" charset="0"/>
              </a:rPr>
              <a:t>Pre-accelerator</a:t>
            </a:r>
          </a:p>
          <a:p>
            <a:pPr marL="285750" indent="-285750">
              <a:spcAft>
                <a:spcPts val="600"/>
              </a:spcAft>
              <a:buClr>
                <a:srgbClr val="006AB9"/>
              </a:buClr>
              <a:buFont typeface="Wingdings" pitchFamily="2" charset="2"/>
              <a:buChar char="u"/>
            </a:pPr>
            <a:r>
              <a:rPr lang="zh-CN" altLang="en-US" sz="2000" dirty="0">
                <a:latin typeface="Times New Roman" panose="02020603050405020304" pitchFamily="18" charset="0"/>
                <a:cs typeface="Times New Roman" panose="02020603050405020304" pitchFamily="18" charset="0"/>
              </a:rPr>
              <a:t>Five accelerating structures</a:t>
            </a:r>
          </a:p>
        </p:txBody>
      </p:sp>
      <p:sp>
        <p:nvSpPr>
          <p:cNvPr id="28" name="矩形 27">
            <a:extLst>
              <a:ext uri="{FF2B5EF4-FFF2-40B4-BE49-F238E27FC236}">
                <a16:creationId xmlns:a16="http://schemas.microsoft.com/office/drawing/2014/main" id="{8FE1DE0C-4538-904E-9F1E-EB3FA9F7C080}"/>
              </a:ext>
            </a:extLst>
          </p:cNvPr>
          <p:cNvSpPr/>
          <p:nvPr/>
        </p:nvSpPr>
        <p:spPr>
          <a:xfrm>
            <a:off x="317838" y="1037510"/>
            <a:ext cx="1673856" cy="400110"/>
          </a:xfrm>
          <a:prstGeom prst="rect">
            <a:avLst/>
          </a:prstGeom>
        </p:spPr>
        <p:txBody>
          <a:bodyPr wrap="none">
            <a:spAutoFit/>
          </a:bodyPr>
          <a:lstStyle/>
          <a:p>
            <a:r>
              <a:rPr lang="en-US" altLang="zh-CN" sz="2000" dirty="0">
                <a:solidFill>
                  <a:srgbClr val="006AB9"/>
                </a:solidFill>
                <a:latin typeface="Times New Roman" panose="02020603050405020304" pitchFamily="18" charset="0"/>
                <a:cs typeface="Times New Roman" panose="02020603050405020304" pitchFamily="18" charset="0"/>
              </a:rPr>
              <a:t>LINAC layout</a:t>
            </a:r>
            <a:endParaRPr lang="zh-CN" altLang="en-US" sz="2000" dirty="0">
              <a:solidFill>
                <a:srgbClr val="006AB9"/>
              </a:solidFill>
              <a:latin typeface="Times New Roman" panose="02020603050405020304" pitchFamily="18" charset="0"/>
              <a:cs typeface="Times New Roman" panose="02020603050405020304" pitchFamily="18" charset="0"/>
            </a:endParaRPr>
          </a:p>
        </p:txBody>
      </p:sp>
      <p:sp>
        <p:nvSpPr>
          <p:cNvPr id="29" name="矩形 28">
            <a:extLst>
              <a:ext uri="{FF2B5EF4-FFF2-40B4-BE49-F238E27FC236}">
                <a16:creationId xmlns:a16="http://schemas.microsoft.com/office/drawing/2014/main" id="{3B4C4505-579C-DA40-A5ED-91831B076105}"/>
              </a:ext>
            </a:extLst>
          </p:cNvPr>
          <p:cNvSpPr/>
          <p:nvPr/>
        </p:nvSpPr>
        <p:spPr>
          <a:xfrm>
            <a:off x="100002" y="1021565"/>
            <a:ext cx="108000" cy="432000"/>
          </a:xfrm>
          <a:prstGeom prst="rect">
            <a:avLst/>
          </a:prstGeom>
          <a:solidFill>
            <a:srgbClr val="006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420924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a:extLst>
              <a:ext uri="{FF2B5EF4-FFF2-40B4-BE49-F238E27FC236}">
                <a16:creationId xmlns:a16="http://schemas.microsoft.com/office/drawing/2014/main" id="{9225A86C-8582-7CC4-0CFF-89EC7748ACE2}"/>
              </a:ext>
            </a:extLst>
          </p:cNvPr>
          <p:cNvPicPr>
            <a:picLocks noChangeAspect="1"/>
          </p:cNvPicPr>
          <p:nvPr/>
        </p:nvPicPr>
        <p:blipFill>
          <a:blip r:embed="rId3"/>
          <a:stretch>
            <a:fillRect/>
          </a:stretch>
        </p:blipFill>
        <p:spPr>
          <a:xfrm>
            <a:off x="286008" y="1246393"/>
            <a:ext cx="11619983" cy="3633531"/>
          </a:xfrm>
          <a:prstGeom prst="rect">
            <a:avLst/>
          </a:prstGeom>
        </p:spPr>
      </p:pic>
      <p:sp>
        <p:nvSpPr>
          <p:cNvPr id="2" name="Заголовок 1">
            <a:extLst>
              <a:ext uri="{FF2B5EF4-FFF2-40B4-BE49-F238E27FC236}">
                <a16:creationId xmlns:a16="http://schemas.microsoft.com/office/drawing/2014/main" id="{A7D723EE-7B96-9E06-2D17-3009F7128973}"/>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Test stand and diagnostics</a:t>
            </a:r>
            <a:endParaRPr lang="ru-RU"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4">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4</a:t>
            </a:fld>
            <a:endParaRPr lang="ru-RU"/>
          </a:p>
        </p:txBody>
      </p:sp>
      <p:graphicFrame>
        <p:nvGraphicFramePr>
          <p:cNvPr id="22" name="Таблица 22">
            <a:extLst>
              <a:ext uri="{FF2B5EF4-FFF2-40B4-BE49-F238E27FC236}">
                <a16:creationId xmlns:a16="http://schemas.microsoft.com/office/drawing/2014/main" id="{4A455EBB-2080-54C8-9718-2286325B7E0F}"/>
              </a:ext>
            </a:extLst>
          </p:cNvPr>
          <p:cNvGraphicFramePr>
            <a:graphicFrameLocks noGrp="1"/>
          </p:cNvGraphicFramePr>
          <p:nvPr>
            <p:extLst>
              <p:ext uri="{D42A27DB-BD31-4B8C-83A1-F6EECF244321}">
                <p14:modId xmlns:p14="http://schemas.microsoft.com/office/powerpoint/2010/main" val="3690515177"/>
              </p:ext>
            </p:extLst>
          </p:nvPr>
        </p:nvGraphicFramePr>
        <p:xfrm>
          <a:off x="8944709" y="4118477"/>
          <a:ext cx="2932968" cy="2172558"/>
        </p:xfrm>
        <a:graphic>
          <a:graphicData uri="http://schemas.openxmlformats.org/drawingml/2006/table">
            <a:tbl>
              <a:tblPr firstRow="1" bandRow="1">
                <a:tableStyleId>{8799B23B-EC83-4686-B30A-512413B5E67A}</a:tableStyleId>
              </a:tblPr>
              <a:tblGrid>
                <a:gridCol w="2120835">
                  <a:extLst>
                    <a:ext uri="{9D8B030D-6E8A-4147-A177-3AD203B41FA5}">
                      <a16:colId xmlns:a16="http://schemas.microsoft.com/office/drawing/2014/main" val="1080030667"/>
                    </a:ext>
                  </a:extLst>
                </a:gridCol>
                <a:gridCol w="812133">
                  <a:extLst>
                    <a:ext uri="{9D8B030D-6E8A-4147-A177-3AD203B41FA5}">
                      <a16:colId xmlns:a16="http://schemas.microsoft.com/office/drawing/2014/main" val="3328360636"/>
                    </a:ext>
                  </a:extLst>
                </a:gridCol>
              </a:tblGrid>
              <a:tr h="3620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Times New Roman" panose="02020603050405020304" pitchFamily="18" charset="0"/>
                          <a:cs typeface="Times New Roman" panose="02020603050405020304" pitchFamily="18" charset="0"/>
                        </a:rPr>
                        <a:t>Fluorescent</a:t>
                      </a:r>
                      <a:r>
                        <a:rPr lang="ru-RU" sz="1600" b="0" dirty="0">
                          <a:solidFill>
                            <a:schemeClr val="tx1"/>
                          </a:solidFill>
                          <a:latin typeface="Times New Roman" panose="02020603050405020304" pitchFamily="18" charset="0"/>
                          <a:cs typeface="Times New Roman" panose="02020603050405020304" pitchFamily="18" charset="0"/>
                        </a:rPr>
                        <a:t> </a:t>
                      </a:r>
                      <a:r>
                        <a:rPr lang="ru-RU" sz="1600" b="0" dirty="0" err="1">
                          <a:solidFill>
                            <a:schemeClr val="tx1"/>
                          </a:solidFill>
                          <a:latin typeface="Times New Roman" panose="02020603050405020304" pitchFamily="18" charset="0"/>
                          <a:cs typeface="Times New Roman" panose="02020603050405020304" pitchFamily="18" charset="0"/>
                        </a:rPr>
                        <a:t>screen</a:t>
                      </a:r>
                      <a:r>
                        <a:rPr lang="en-US" sz="1600" b="0" dirty="0">
                          <a:solidFill>
                            <a:schemeClr val="tx1"/>
                          </a:solidFill>
                          <a:latin typeface="Times New Roman" panose="02020603050405020304" pitchFamily="18" charset="0"/>
                          <a:cs typeface="Times New Roman" panose="02020603050405020304" pitchFamily="18" charset="0"/>
                        </a:rPr>
                        <a:t> </a:t>
                      </a:r>
                      <a:endParaRPr lang="ru-RU" sz="16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1600" b="0">
                          <a:solidFill>
                            <a:schemeClr val="tx1"/>
                          </a:solidFill>
                          <a:latin typeface="Times New Roman" panose="02020603050405020304" pitchFamily="18" charset="0"/>
                          <a:cs typeface="Times New Roman" panose="02020603050405020304" pitchFamily="18" charset="0"/>
                        </a:rPr>
                        <a:t>4</a:t>
                      </a:r>
                      <a:endParaRPr lang="ru-RU" sz="1600" b="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40115253"/>
                  </a:ext>
                </a:extLst>
              </a:tr>
              <a:tr h="362093">
                <a:tc>
                  <a:txBody>
                    <a:bodyPr/>
                    <a:lstStyle/>
                    <a:p>
                      <a:pPr algn="ctr"/>
                      <a:r>
                        <a:rPr lang="en-US" sz="1600" dirty="0">
                          <a:solidFill>
                            <a:schemeClr val="tx1"/>
                          </a:solidFill>
                          <a:latin typeface="Times New Roman" panose="02020603050405020304" pitchFamily="18" charset="0"/>
                          <a:cs typeface="Times New Roman" panose="02020603050405020304" pitchFamily="18" charset="0"/>
                        </a:rPr>
                        <a:t>Cherenkov Sensor </a:t>
                      </a:r>
                      <a:endParaRPr lang="ru-RU"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1600">
                          <a:solidFill>
                            <a:schemeClr val="tx1"/>
                          </a:solidFill>
                          <a:latin typeface="Times New Roman" panose="02020603050405020304" pitchFamily="18" charset="0"/>
                          <a:cs typeface="Times New Roman" panose="02020603050405020304" pitchFamily="18" charset="0"/>
                        </a:rPr>
                        <a:t>4</a:t>
                      </a:r>
                      <a:endParaRPr lang="ru-RU" sz="160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67685062"/>
                  </a:ext>
                </a:extLst>
              </a:tr>
              <a:tr h="362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err="1">
                          <a:solidFill>
                            <a:schemeClr val="tx1"/>
                          </a:solidFill>
                          <a:latin typeface="Times New Roman" panose="02020603050405020304" pitchFamily="18" charset="0"/>
                          <a:cs typeface="Times New Roman" panose="02020603050405020304" pitchFamily="18" charset="0"/>
                        </a:rPr>
                        <a:t>Magnetic</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err="1">
                          <a:solidFill>
                            <a:schemeClr val="tx1"/>
                          </a:solidFill>
                          <a:latin typeface="Times New Roman" panose="02020603050405020304" pitchFamily="18" charset="0"/>
                          <a:cs typeface="Times New Roman" panose="02020603050405020304" pitchFamily="18" charset="0"/>
                        </a:rPr>
                        <a:t>spectrometer</a:t>
                      </a:r>
                      <a:endParaRPr lang="ru-RU"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1600">
                          <a:solidFill>
                            <a:schemeClr val="tx1"/>
                          </a:solidFill>
                          <a:latin typeface="Times New Roman" panose="02020603050405020304" pitchFamily="18" charset="0"/>
                          <a:cs typeface="Times New Roman" panose="02020603050405020304" pitchFamily="18" charset="0"/>
                        </a:rPr>
                        <a:t>1</a:t>
                      </a:r>
                      <a:endParaRPr lang="ru-RU" sz="160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28727494"/>
                  </a:ext>
                </a:extLst>
              </a:tr>
              <a:tr h="362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err="1">
                          <a:solidFill>
                            <a:schemeClr val="tx1"/>
                          </a:solidFill>
                          <a:latin typeface="Times New Roman" panose="02020603050405020304" pitchFamily="18" charset="0"/>
                          <a:cs typeface="Times New Roman" panose="02020603050405020304" pitchFamily="18" charset="0"/>
                        </a:rPr>
                        <a:t>Faraday</a:t>
                      </a:r>
                      <a:r>
                        <a:rPr lang="ru-RU" sz="1600">
                          <a:solidFill>
                            <a:schemeClr val="tx1"/>
                          </a:solidFill>
                          <a:latin typeface="Times New Roman" panose="02020603050405020304" pitchFamily="18" charset="0"/>
                          <a:cs typeface="Times New Roman" panose="02020603050405020304" pitchFamily="18" charset="0"/>
                        </a:rPr>
                        <a:t> </a:t>
                      </a:r>
                      <a:r>
                        <a:rPr lang="ru-RU" sz="1600" err="1">
                          <a:solidFill>
                            <a:schemeClr val="tx1"/>
                          </a:solidFill>
                          <a:latin typeface="Times New Roman" panose="02020603050405020304" pitchFamily="18" charset="0"/>
                          <a:cs typeface="Times New Roman" panose="02020603050405020304" pitchFamily="18" charset="0"/>
                        </a:rPr>
                        <a:t>cup</a:t>
                      </a:r>
                      <a:endParaRPr lang="ru-RU" sz="160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1600">
                          <a:solidFill>
                            <a:schemeClr val="tx1"/>
                          </a:solidFill>
                          <a:latin typeface="Times New Roman" panose="02020603050405020304" pitchFamily="18" charset="0"/>
                          <a:cs typeface="Times New Roman" panose="02020603050405020304" pitchFamily="18" charset="0"/>
                        </a:rPr>
                        <a:t>1</a:t>
                      </a:r>
                      <a:endParaRPr lang="ru-RU" sz="160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10057341"/>
                  </a:ext>
                </a:extLst>
              </a:tr>
              <a:tr h="362093">
                <a:tc>
                  <a:txBody>
                    <a:bodyPr/>
                    <a:lstStyle/>
                    <a:p>
                      <a:pPr algn="ctr"/>
                      <a:r>
                        <a:rPr lang="en-US" sz="1600" dirty="0">
                          <a:solidFill>
                            <a:schemeClr val="tx1"/>
                          </a:solidFill>
                          <a:latin typeface="Times New Roman" panose="02020603050405020304" pitchFamily="18" charset="0"/>
                          <a:cs typeface="Times New Roman" panose="02020603050405020304" pitchFamily="18" charset="0"/>
                        </a:rPr>
                        <a:t>BMP</a:t>
                      </a:r>
                      <a:endParaRPr lang="ru-RU"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1600" dirty="0">
                          <a:solidFill>
                            <a:schemeClr val="tx1"/>
                          </a:solidFill>
                          <a:latin typeface="Times New Roman" panose="02020603050405020304" pitchFamily="18" charset="0"/>
                          <a:cs typeface="Times New Roman" panose="02020603050405020304" pitchFamily="18" charset="0"/>
                        </a:rPr>
                        <a:t>3</a:t>
                      </a:r>
                      <a:endParaRPr lang="ru-RU" sz="16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09674729"/>
                  </a:ext>
                </a:extLst>
              </a:tr>
              <a:tr h="362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latin typeface="Times New Roman" panose="02020603050405020304" pitchFamily="18" charset="0"/>
                          <a:cs typeface="Times New Roman" panose="02020603050405020304" pitchFamily="18" charset="0"/>
                        </a:rPr>
                        <a:t>FCT</a:t>
                      </a:r>
                      <a:endParaRPr lang="ru-RU" sz="160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600" dirty="0">
                          <a:solidFill>
                            <a:schemeClr val="tx1"/>
                          </a:solidFill>
                          <a:latin typeface="Times New Roman" panose="02020603050405020304" pitchFamily="18" charset="0"/>
                          <a:cs typeface="Times New Roman" panose="02020603050405020304" pitchFamily="18" charset="0"/>
                        </a:rPr>
                        <a:t>3</a:t>
                      </a:r>
                    </a:p>
                  </a:txBody>
                  <a:tcPr/>
                </a:tc>
                <a:extLst>
                  <a:ext uri="{0D108BD9-81ED-4DB2-BD59-A6C34878D82A}">
                    <a16:rowId xmlns:a16="http://schemas.microsoft.com/office/drawing/2014/main" val="465787834"/>
                  </a:ext>
                </a:extLst>
              </a:tr>
            </a:tbl>
          </a:graphicData>
        </a:graphic>
      </p:graphicFrame>
      <p:sp>
        <p:nvSpPr>
          <p:cNvPr id="3" name="TextBox 2"/>
          <p:cNvSpPr txBox="1"/>
          <p:nvPr/>
        </p:nvSpPr>
        <p:spPr>
          <a:xfrm>
            <a:off x="685928" y="4569366"/>
            <a:ext cx="8724900" cy="1169551"/>
          </a:xfrm>
          <a:prstGeom prst="rect">
            <a:avLst/>
          </a:prstGeom>
          <a:noFill/>
        </p:spPr>
        <p:txBody>
          <a:bodyPr wrap="square" rtlCol="0">
            <a:spAutoFit/>
          </a:bodyPr>
          <a:lstStyle/>
          <a:p>
            <a:pPr marL="285750" indent="-285750">
              <a:spcAft>
                <a:spcPts val="1200"/>
              </a:spcAft>
              <a:buClr>
                <a:srgbClr val="006AB9"/>
              </a:buClr>
              <a:buFont typeface="Wingdings" pitchFamily="2" charset="2"/>
              <a:buChar char="Ø"/>
            </a:pPr>
            <a:r>
              <a:rPr lang="en-US" sz="2000" dirty="0">
                <a:latin typeface="Times New Roman" panose="02020603050405020304" pitchFamily="18" charset="0"/>
                <a:cs typeface="Times New Roman" panose="02020603050405020304" pitchFamily="18" charset="0"/>
              </a:rPr>
              <a:t>The test stand of the SKIF linac is under testing now. </a:t>
            </a:r>
          </a:p>
          <a:p>
            <a:pPr marL="285750" indent="-285750">
              <a:spcAft>
                <a:spcPts val="1200"/>
              </a:spcAft>
              <a:buFont typeface="Wingdings" pitchFamily="2" charset="2"/>
              <a:buChar char="Ø"/>
            </a:pPr>
            <a:r>
              <a:rPr lang="en-US" sz="2000" dirty="0">
                <a:latin typeface="Times New Roman" panose="02020603050405020304" pitchFamily="18" charset="0"/>
                <a:cs typeface="Times New Roman" panose="02020603050405020304" pitchFamily="18" charset="0"/>
              </a:rPr>
              <a:t>It consist of the </a:t>
            </a:r>
            <a:r>
              <a:rPr lang="en-US" sz="2000" b="1" dirty="0">
                <a:latin typeface="Times New Roman" panose="02020603050405020304" pitchFamily="18" charset="0"/>
                <a:cs typeface="Times New Roman" panose="02020603050405020304" pitchFamily="18" charset="0"/>
              </a:rPr>
              <a:t>RF gun, bunching system, pre-accelerator and the first accelerating structure. </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017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84F545E-E575-4608-B748-35AA667BC055}" type="slidenum">
              <a:rPr lang="ru-RU" smtClean="0"/>
              <a:t>5</a:t>
            </a:fld>
            <a:endParaRPr lang="ru-RU"/>
          </a:p>
        </p:txBody>
      </p:sp>
      <p:sp>
        <p:nvSpPr>
          <p:cNvPr id="3" name="Заголовок 1">
            <a:extLst>
              <a:ext uri="{FF2B5EF4-FFF2-40B4-BE49-F238E27FC236}">
                <a16:creationId xmlns:a16="http://schemas.microsoft.com/office/drawing/2014/main" id="{A7D723EE-7B96-9E06-2D17-3009F7128973}"/>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RF gun with gridded cathode</a:t>
            </a:r>
            <a:endParaRPr lang="ru-RU" dirty="0">
              <a:latin typeface="Times New Roman" panose="02020603050405020304" pitchFamily="18" charset="0"/>
              <a:cs typeface="Times New Roman" panose="02020603050405020304" pitchFamily="18" charset="0"/>
            </a:endParaRPr>
          </a:p>
        </p:txBody>
      </p:sp>
      <p:grpSp>
        <p:nvGrpSpPr>
          <p:cNvPr id="8" name="组合 7">
            <a:extLst>
              <a:ext uri="{FF2B5EF4-FFF2-40B4-BE49-F238E27FC236}">
                <a16:creationId xmlns:a16="http://schemas.microsoft.com/office/drawing/2014/main" id="{FCC5C632-E3BE-454B-97DF-053DD98AA34D}"/>
              </a:ext>
            </a:extLst>
          </p:cNvPr>
          <p:cNvGrpSpPr/>
          <p:nvPr/>
        </p:nvGrpSpPr>
        <p:grpSpPr>
          <a:xfrm>
            <a:off x="532509" y="1337674"/>
            <a:ext cx="5092092" cy="4508938"/>
            <a:chOff x="-8511" y="1237438"/>
            <a:chExt cx="5092092" cy="4508938"/>
          </a:xfrm>
        </p:grpSpPr>
        <p:pic>
          <p:nvPicPr>
            <p:cNvPr id="4" name="Рисунок 3"/>
            <p:cNvPicPr/>
            <p:nvPr/>
          </p:nvPicPr>
          <p:blipFill>
            <a:blip r:embed="rId3" cstate="print"/>
            <a:stretch>
              <a:fillRect/>
            </a:stretch>
          </p:blipFill>
          <p:spPr>
            <a:xfrm>
              <a:off x="-8511" y="1237438"/>
              <a:ext cx="2476945" cy="4508938"/>
            </a:xfrm>
            <a:prstGeom prst="rect">
              <a:avLst/>
            </a:prstGeom>
          </p:spPr>
        </p:pic>
        <p:pic>
          <p:nvPicPr>
            <p:cNvPr id="5" name="Рисунок 4"/>
            <p:cNvPicPr/>
            <p:nvPr/>
          </p:nvPicPr>
          <p:blipFill rotWithShape="1">
            <a:blip r:embed="rId4" cstate="print">
              <a:extLst>
                <a:ext uri="{28A0092B-C50C-407E-A947-70E740481C1C}">
                  <a14:useLocalDpi xmlns:a14="http://schemas.microsoft.com/office/drawing/2010/main" val="0"/>
                </a:ext>
              </a:extLst>
            </a:blip>
            <a:srcRect l="27743" t="-1" r="26584" b="25437"/>
            <a:stretch/>
          </p:blipFill>
          <p:spPr bwMode="auto">
            <a:xfrm>
              <a:off x="2606636" y="1237439"/>
              <a:ext cx="2476945" cy="4508937"/>
            </a:xfrm>
            <a:prstGeom prst="rect">
              <a:avLst/>
            </a:prstGeom>
            <a:ln>
              <a:noFill/>
            </a:ln>
            <a:extLst>
              <a:ext uri="{53640926-AAD7-44D8-BBD7-CCE9431645EC}">
                <a14:shadowObscured xmlns:a14="http://schemas.microsoft.com/office/drawing/2010/main"/>
              </a:ext>
            </a:extLst>
          </p:spPr>
        </p:pic>
      </p:grpSp>
      <p:sp>
        <p:nvSpPr>
          <p:cNvPr id="7" name="Прямоугольник 9">
            <a:extLst>
              <a:ext uri="{FF2B5EF4-FFF2-40B4-BE49-F238E27FC236}">
                <a16:creationId xmlns:a16="http://schemas.microsoft.com/office/drawing/2014/main" id="{4FD15E6C-4CF6-FC43-94EA-FFD5567D2259}"/>
              </a:ext>
            </a:extLst>
          </p:cNvPr>
          <p:cNvSpPr>
            <a:spLocks noChangeAspect="1"/>
          </p:cNvSpPr>
          <p:nvPr/>
        </p:nvSpPr>
        <p:spPr>
          <a:xfrm>
            <a:off x="0" y="6318000"/>
            <a:ext cx="3893229" cy="540000"/>
          </a:xfrm>
          <a:prstGeom prst="rect">
            <a:avLst/>
          </a:prstGeom>
          <a:blipFill dpi="0" rotWithShape="1">
            <a:blip r:embed="rId5">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矩形 14">
            <a:extLst>
              <a:ext uri="{FF2B5EF4-FFF2-40B4-BE49-F238E27FC236}">
                <a16:creationId xmlns:a16="http://schemas.microsoft.com/office/drawing/2014/main" id="{74A956C8-31DD-6A42-8EAF-3EB2E7250AFD}"/>
              </a:ext>
            </a:extLst>
          </p:cNvPr>
          <p:cNvSpPr/>
          <p:nvPr/>
        </p:nvSpPr>
        <p:spPr>
          <a:xfrm>
            <a:off x="6096000" y="1378717"/>
            <a:ext cx="6096000" cy="4426853"/>
          </a:xfrm>
          <a:prstGeom prst="rect">
            <a:avLst/>
          </a:prstGeom>
        </p:spPr>
        <p:txBody>
          <a:bodyPr>
            <a:spAutoFit/>
          </a:bodyPr>
          <a:lstStyle/>
          <a:p>
            <a:pPr marL="285750" indent="-285750">
              <a:spcAft>
                <a:spcPts val="1000"/>
              </a:spcAft>
              <a:buClr>
                <a:srgbClr val="006AB9"/>
              </a:buClr>
              <a:buFont typeface="Wingdings" pitchFamily="2" charset="2"/>
              <a:buChar char="Ø"/>
            </a:pPr>
            <a:r>
              <a:rPr lang="zh-CN" altLang="en-US" sz="2000" dirty="0">
                <a:latin typeface="Times New Roman" panose="02020603050405020304" pitchFamily="18" charset="0"/>
                <a:cs typeface="Times New Roman" panose="02020603050405020304" pitchFamily="18" charset="0"/>
              </a:rPr>
              <a:t>A cathode module is inserted and fixed in the RF gun cavity. The module consists of the grid cathode, heater, and modulator to control the extracted beams. </a:t>
            </a:r>
          </a:p>
          <a:p>
            <a:pPr marL="285750" indent="-285750">
              <a:spcAft>
                <a:spcPts val="1000"/>
              </a:spcAft>
              <a:buClr>
                <a:srgbClr val="006AB9"/>
              </a:buClr>
              <a:buFont typeface="Wingdings" pitchFamily="2" charset="2"/>
              <a:buChar char="Ø"/>
            </a:pPr>
            <a:r>
              <a:rPr lang="zh-CN" altLang="en-US" sz="2000" dirty="0">
                <a:latin typeface="Times New Roman" panose="02020603050405020304" pitchFamily="18" charset="0"/>
                <a:cs typeface="Times New Roman" panose="02020603050405020304" pitchFamily="18" charset="0"/>
              </a:rPr>
              <a:t>This device provides the required frequency and charge of the electron bunches.</a:t>
            </a:r>
          </a:p>
          <a:p>
            <a:pPr marL="285750" indent="-285750">
              <a:spcAft>
                <a:spcPts val="1000"/>
              </a:spcAft>
              <a:buClr>
                <a:srgbClr val="006AB9"/>
              </a:buClr>
              <a:buFont typeface="Wingdings" pitchFamily="2" charset="2"/>
              <a:buChar char="Ø"/>
            </a:pPr>
            <a:r>
              <a:rPr lang="zh-CN" altLang="en-US" sz="2000" dirty="0">
                <a:latin typeface="Times New Roman" panose="02020603050405020304" pitchFamily="18" charset="0"/>
                <a:cs typeface="Times New Roman" panose="02020603050405020304" pitchFamily="18" charset="0"/>
              </a:rPr>
              <a:t>Cathode from the triode GS-34 / EIMAC YU-171 triode</a:t>
            </a:r>
          </a:p>
          <a:p>
            <a:pPr marL="285750" indent="-285750">
              <a:spcAft>
                <a:spcPts val="1000"/>
              </a:spcAft>
              <a:buClr>
                <a:srgbClr val="006AB9"/>
              </a:buClr>
              <a:buFont typeface="Wingdings" pitchFamily="2" charset="2"/>
              <a:buChar char="Ø"/>
            </a:pPr>
            <a:r>
              <a:rPr lang="zh-CN" altLang="en-US" sz="2000" dirty="0">
                <a:latin typeface="Times New Roman" panose="02020603050405020304" pitchFamily="18" charset="0"/>
                <a:cs typeface="Times New Roman" panose="02020603050405020304" pitchFamily="18" charset="0"/>
              </a:rPr>
              <a:t>1 ns trigger pulses with a bias amplitude variable in the range of 0÷150 V are produced by the modulator.</a:t>
            </a:r>
          </a:p>
          <a:p>
            <a:pPr marL="285750" indent="-285750">
              <a:spcAft>
                <a:spcPts val="1000"/>
              </a:spcAft>
              <a:buClr>
                <a:srgbClr val="006AB9"/>
              </a:buClr>
              <a:buFont typeface="Wingdings" pitchFamily="2" charset="2"/>
              <a:buChar char="Ø"/>
            </a:pPr>
            <a:r>
              <a:rPr lang="zh-CN" altLang="en-US" sz="2000" dirty="0">
                <a:latin typeface="Times New Roman" panose="02020603050405020304" pitchFamily="18" charset="0"/>
                <a:cs typeface="Times New Roman" panose="02020603050405020304" pitchFamily="18" charset="0"/>
              </a:rPr>
              <a:t>Charge of up to about 1 nC.</a:t>
            </a:r>
          </a:p>
          <a:p>
            <a:pPr marL="285750" indent="-285750">
              <a:spcAft>
                <a:spcPts val="1000"/>
              </a:spcAft>
              <a:buClr>
                <a:srgbClr val="006AB9"/>
              </a:buClr>
              <a:buFont typeface="Wingdings" pitchFamily="2" charset="2"/>
              <a:buChar char="Ø"/>
            </a:pPr>
            <a:r>
              <a:rPr lang="zh-CN" altLang="en-US" sz="2000" dirty="0">
                <a:latin typeface="Times New Roman" panose="02020603050405020304" pitchFamily="18" charset="0"/>
                <a:cs typeface="Times New Roman" panose="02020603050405020304" pitchFamily="18" charset="0"/>
              </a:rPr>
              <a:t>Trigger pulses in the range from 0 Hz (no trigger pulses and no bunches) to 180 MHz.</a:t>
            </a:r>
          </a:p>
        </p:txBody>
      </p:sp>
    </p:spTree>
    <p:extLst>
      <p:ext uri="{BB962C8B-B14F-4D97-AF65-F5344CB8AC3E}">
        <p14:creationId xmlns:p14="http://schemas.microsoft.com/office/powerpoint/2010/main" val="730159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7F435FC-AA6E-1148-D8CD-B69F4BE3A929}"/>
              </a:ext>
            </a:extLst>
          </p:cNvPr>
          <p:cNvPicPr>
            <a:picLocks noChangeAspect="1"/>
          </p:cNvPicPr>
          <p:nvPr/>
        </p:nvPicPr>
        <p:blipFill>
          <a:blip r:embed="rId3"/>
          <a:stretch>
            <a:fillRect/>
          </a:stretch>
        </p:blipFill>
        <p:spPr>
          <a:xfrm>
            <a:off x="5053305" y="920651"/>
            <a:ext cx="6760059" cy="2520000"/>
          </a:xfrm>
          <a:prstGeom prst="rect">
            <a:avLst/>
          </a:prstGeom>
        </p:spPr>
      </p:pic>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4">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6</a:t>
            </a:fld>
            <a:endParaRPr lang="ru-RU"/>
          </a:p>
        </p:txBody>
      </p:sp>
      <p:sp>
        <p:nvSpPr>
          <p:cNvPr id="5" name="Прямоугольник 4">
            <a:extLst>
              <a:ext uri="{FF2B5EF4-FFF2-40B4-BE49-F238E27FC236}">
                <a16:creationId xmlns:a16="http://schemas.microsoft.com/office/drawing/2014/main" id="{69829DD0-F50F-80B8-5937-0F46A71E4DB7}"/>
              </a:ext>
            </a:extLst>
          </p:cNvPr>
          <p:cNvSpPr/>
          <p:nvPr/>
        </p:nvSpPr>
        <p:spPr>
          <a:xfrm>
            <a:off x="704849" y="2733676"/>
            <a:ext cx="200025"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8F2111AD-CF2D-E78C-89CA-22DF9FEC6467}"/>
              </a:ext>
            </a:extLst>
          </p:cNvPr>
          <p:cNvSpPr txBox="1"/>
          <p:nvPr/>
        </p:nvSpPr>
        <p:spPr>
          <a:xfrm>
            <a:off x="5652337" y="3361841"/>
            <a:ext cx="6279899" cy="292388"/>
          </a:xfrm>
          <a:prstGeom prst="rect">
            <a:avLst/>
          </a:prstGeom>
          <a:noFill/>
        </p:spPr>
        <p:txBody>
          <a:bodyPr wrap="square">
            <a:spAutoFit/>
          </a:bodyPr>
          <a:lstStyle/>
          <a:p>
            <a:pPr algn="ctr"/>
            <a:r>
              <a:rPr lang="ru-RU" sz="1300" dirty="0" err="1">
                <a:latin typeface="Times New Roman" panose="02020603050405020304" pitchFamily="18" charset="0"/>
                <a:cs typeface="Times New Roman" panose="02020603050405020304" pitchFamily="18" charset="0"/>
              </a:rPr>
              <a:t>Typical</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beam</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image</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recorded</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by</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the</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fluorescent</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screen</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behind</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the</a:t>
            </a:r>
            <a:r>
              <a:rPr lang="ru-RU" sz="1300" dirty="0">
                <a:latin typeface="Times New Roman" panose="02020603050405020304" pitchFamily="18" charset="0"/>
                <a:cs typeface="Times New Roman" panose="02020603050405020304" pitchFamily="18" charset="0"/>
              </a:rPr>
              <a:t> RF </a:t>
            </a:r>
            <a:r>
              <a:rPr lang="ru-RU" sz="1300" dirty="0" err="1">
                <a:latin typeface="Times New Roman" panose="02020603050405020304" pitchFamily="18" charset="0"/>
                <a:cs typeface="Times New Roman" panose="02020603050405020304" pitchFamily="18" charset="0"/>
              </a:rPr>
              <a:t>gun</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E</a:t>
            </a:r>
            <a:r>
              <a:rPr lang="ru-RU" sz="1300" baseline="-25000" dirty="0" err="1">
                <a:latin typeface="Times New Roman" panose="02020603050405020304" pitchFamily="18" charset="0"/>
                <a:cs typeface="Times New Roman" panose="02020603050405020304" pitchFamily="18" charset="0"/>
              </a:rPr>
              <a:t>b</a:t>
            </a:r>
            <a:r>
              <a:rPr lang="ru-RU" sz="1300" dirty="0">
                <a:latin typeface="Times New Roman" panose="02020603050405020304" pitchFamily="18" charset="0"/>
                <a:cs typeface="Times New Roman" panose="02020603050405020304" pitchFamily="18" charset="0"/>
              </a:rPr>
              <a:t> ≈ 0.5 </a:t>
            </a:r>
            <a:r>
              <a:rPr lang="ru-RU" sz="1300" dirty="0" err="1">
                <a:latin typeface="Times New Roman" panose="02020603050405020304" pitchFamily="18" charset="0"/>
                <a:cs typeface="Times New Roman" panose="02020603050405020304" pitchFamily="18" charset="0"/>
              </a:rPr>
              <a:t>MeV</a:t>
            </a:r>
            <a:r>
              <a:rPr lang="ru-RU" sz="1300" dirty="0">
                <a:latin typeface="Times New Roman" panose="020206030504050203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4C5C778F-E25C-94F4-35FA-6D6E7810EEB3}"/>
              </a:ext>
            </a:extLst>
          </p:cNvPr>
          <p:cNvSpPr txBox="1"/>
          <p:nvPr/>
        </p:nvSpPr>
        <p:spPr>
          <a:xfrm>
            <a:off x="10212108" y="2327991"/>
            <a:ext cx="1359924" cy="307777"/>
          </a:xfrm>
          <a:prstGeom prst="rect">
            <a:avLst/>
          </a:prstGeom>
          <a:noFill/>
          <a:ln>
            <a:noFill/>
          </a:ln>
        </p:spPr>
        <p:txBody>
          <a:bodyPr wrap="square">
            <a:spAutoFit/>
          </a:bodyPr>
          <a:lstStyle/>
          <a:p>
            <a:pPr algn="ctr">
              <a:spcAft>
                <a:spcPts val="1200"/>
              </a:spcAft>
            </a:pPr>
            <a:r>
              <a:rPr lang="ru-RU" sz="1400" dirty="0" err="1">
                <a:latin typeface="Times New Roman" panose="02020603050405020304" pitchFamily="18" charset="0"/>
                <a:cs typeface="Times New Roman" panose="02020603050405020304" pitchFamily="18" charset="0"/>
              </a:rPr>
              <a:t>σ</a:t>
            </a:r>
            <a:r>
              <a:rPr lang="ru-RU" sz="1400" baseline="-25000" dirty="0" err="1">
                <a:latin typeface="Times New Roman" panose="02020603050405020304" pitchFamily="18" charset="0"/>
                <a:cs typeface="Times New Roman" panose="02020603050405020304" pitchFamily="18" charset="0"/>
              </a:rPr>
              <a:t>y</a:t>
            </a:r>
            <a:r>
              <a:rPr lang="ru-RU" sz="1400" dirty="0">
                <a:latin typeface="Times New Roman" panose="02020603050405020304" pitchFamily="18" charset="0"/>
                <a:cs typeface="Times New Roman" panose="02020603050405020304" pitchFamily="18" charset="0"/>
              </a:rPr>
              <a:t> = 1.49 mm</a:t>
            </a:r>
          </a:p>
        </p:txBody>
      </p:sp>
      <p:sp>
        <p:nvSpPr>
          <p:cNvPr id="20" name="TextBox 19">
            <a:extLst>
              <a:ext uri="{FF2B5EF4-FFF2-40B4-BE49-F238E27FC236}">
                <a16:creationId xmlns:a16="http://schemas.microsoft.com/office/drawing/2014/main" id="{A844D39F-4417-3D83-034D-A4DA59C4706B}"/>
              </a:ext>
            </a:extLst>
          </p:cNvPr>
          <p:cNvSpPr txBox="1"/>
          <p:nvPr/>
        </p:nvSpPr>
        <p:spPr>
          <a:xfrm>
            <a:off x="3374001" y="6093169"/>
            <a:ext cx="7067551" cy="369332"/>
          </a:xfrm>
          <a:prstGeom prst="rect">
            <a:avLst/>
          </a:prstGeom>
          <a:noFill/>
        </p:spPr>
        <p:txBody>
          <a:bodyPr wrap="square">
            <a:spAutoFit/>
          </a:bodyPr>
          <a:lstStyle/>
          <a:p>
            <a:pPr algn="ctr"/>
            <a:r>
              <a:rPr lang="ru-RU" sz="1800">
                <a:solidFill>
                  <a:srgbClr val="FF0000"/>
                </a:solidFill>
                <a:latin typeface="Times New Roman" panose="02020603050405020304" pitchFamily="18" charset="0"/>
                <a:cs typeface="Times New Roman" panose="02020603050405020304" pitchFamily="18" charset="0"/>
              </a:rPr>
              <a:t>The </a:t>
            </a:r>
            <a:r>
              <a:rPr lang="ru-RU" sz="1800" err="1">
                <a:solidFill>
                  <a:srgbClr val="FF0000"/>
                </a:solidFill>
                <a:latin typeface="Times New Roman" panose="02020603050405020304" pitchFamily="18" charset="0"/>
                <a:cs typeface="Times New Roman" panose="02020603050405020304" pitchFamily="18" charset="0"/>
              </a:rPr>
              <a:t>transverse</a:t>
            </a:r>
            <a:r>
              <a:rPr lang="ru-RU" sz="1800">
                <a:solidFill>
                  <a:srgbClr val="FF0000"/>
                </a:solidFill>
                <a:latin typeface="Times New Roman" panose="02020603050405020304" pitchFamily="18" charset="0"/>
                <a:cs typeface="Times New Roman" panose="02020603050405020304" pitchFamily="18" charset="0"/>
              </a:rPr>
              <a:t> </a:t>
            </a:r>
            <a:r>
              <a:rPr lang="ru-RU" sz="1800" err="1">
                <a:solidFill>
                  <a:srgbClr val="FF0000"/>
                </a:solidFill>
                <a:latin typeface="Times New Roman" panose="02020603050405020304" pitchFamily="18" charset="0"/>
                <a:cs typeface="Times New Roman" panose="02020603050405020304" pitchFamily="18" charset="0"/>
              </a:rPr>
              <a:t>dimensions</a:t>
            </a:r>
            <a:r>
              <a:rPr lang="en-US" sz="1800">
                <a:solidFill>
                  <a:srgbClr val="FF0000"/>
                </a:solidFill>
                <a:latin typeface="Times New Roman" panose="02020603050405020304" pitchFamily="18" charset="0"/>
                <a:cs typeface="Times New Roman" panose="02020603050405020304" pitchFamily="18" charset="0"/>
              </a:rPr>
              <a:t> and emittance</a:t>
            </a:r>
            <a:r>
              <a:rPr lang="ru-RU" sz="1800">
                <a:solidFill>
                  <a:srgbClr val="FF0000"/>
                </a:solidFill>
                <a:latin typeface="Times New Roman" panose="02020603050405020304" pitchFamily="18" charset="0"/>
                <a:cs typeface="Times New Roman" panose="02020603050405020304" pitchFamily="18" charset="0"/>
              </a:rPr>
              <a:t> </a:t>
            </a:r>
            <a:r>
              <a:rPr lang="ru-RU" sz="1800" err="1">
                <a:solidFill>
                  <a:srgbClr val="FF0000"/>
                </a:solidFill>
                <a:latin typeface="Times New Roman" panose="02020603050405020304" pitchFamily="18" charset="0"/>
                <a:cs typeface="Times New Roman" panose="02020603050405020304" pitchFamily="18" charset="0"/>
              </a:rPr>
              <a:t>of</a:t>
            </a:r>
            <a:r>
              <a:rPr lang="ru-RU" sz="1800">
                <a:solidFill>
                  <a:srgbClr val="FF0000"/>
                </a:solidFill>
                <a:latin typeface="Times New Roman" panose="02020603050405020304" pitchFamily="18" charset="0"/>
                <a:cs typeface="Times New Roman" panose="02020603050405020304" pitchFamily="18" charset="0"/>
              </a:rPr>
              <a:t> </a:t>
            </a:r>
            <a:r>
              <a:rPr lang="ru-RU" sz="1800" err="1">
                <a:solidFill>
                  <a:srgbClr val="FF0000"/>
                </a:solidFill>
                <a:latin typeface="Times New Roman" panose="02020603050405020304" pitchFamily="18" charset="0"/>
                <a:cs typeface="Times New Roman" panose="02020603050405020304" pitchFamily="18" charset="0"/>
              </a:rPr>
              <a:t>the</a:t>
            </a:r>
            <a:r>
              <a:rPr lang="ru-RU" sz="1800">
                <a:solidFill>
                  <a:srgbClr val="FF0000"/>
                </a:solidFill>
                <a:latin typeface="Times New Roman" panose="02020603050405020304" pitchFamily="18" charset="0"/>
                <a:cs typeface="Times New Roman" panose="02020603050405020304" pitchFamily="18" charset="0"/>
              </a:rPr>
              <a:t> </a:t>
            </a:r>
            <a:r>
              <a:rPr lang="ru-RU" sz="1800" err="1">
                <a:solidFill>
                  <a:srgbClr val="FF0000"/>
                </a:solidFill>
                <a:latin typeface="Times New Roman" panose="02020603050405020304" pitchFamily="18" charset="0"/>
                <a:cs typeface="Times New Roman" panose="02020603050405020304" pitchFamily="18" charset="0"/>
              </a:rPr>
              <a:t>beam</a:t>
            </a:r>
            <a:r>
              <a:rPr lang="ru-RU" sz="1800">
                <a:solidFill>
                  <a:srgbClr val="FF0000"/>
                </a:solidFill>
                <a:latin typeface="Times New Roman" panose="02020603050405020304" pitchFamily="18" charset="0"/>
                <a:cs typeface="Times New Roman" panose="02020603050405020304" pitchFamily="18" charset="0"/>
              </a:rPr>
              <a:t> </a:t>
            </a:r>
            <a:r>
              <a:rPr lang="ru-RU" sz="1800" err="1">
                <a:solidFill>
                  <a:srgbClr val="FF0000"/>
                </a:solidFill>
                <a:latin typeface="Times New Roman" panose="02020603050405020304" pitchFamily="18" charset="0"/>
                <a:cs typeface="Times New Roman" panose="02020603050405020304" pitchFamily="18" charset="0"/>
              </a:rPr>
              <a:t>are</a:t>
            </a:r>
            <a:r>
              <a:rPr lang="ru-RU" sz="1800">
                <a:solidFill>
                  <a:srgbClr val="FF0000"/>
                </a:solidFill>
                <a:latin typeface="Times New Roman" panose="02020603050405020304" pitchFamily="18" charset="0"/>
                <a:cs typeface="Times New Roman" panose="02020603050405020304" pitchFamily="18" charset="0"/>
              </a:rPr>
              <a:t> </a:t>
            </a:r>
            <a:r>
              <a:rPr lang="ru-RU" sz="1800" err="1">
                <a:solidFill>
                  <a:srgbClr val="FF0000"/>
                </a:solidFill>
                <a:latin typeface="Times New Roman" panose="02020603050405020304" pitchFamily="18" charset="0"/>
                <a:cs typeface="Times New Roman" panose="02020603050405020304" pitchFamily="18" charset="0"/>
              </a:rPr>
              <a:t>as</a:t>
            </a:r>
            <a:r>
              <a:rPr lang="ru-RU" sz="1800">
                <a:solidFill>
                  <a:srgbClr val="FF0000"/>
                </a:solidFill>
                <a:latin typeface="Times New Roman" panose="02020603050405020304" pitchFamily="18" charset="0"/>
                <a:cs typeface="Times New Roman" panose="02020603050405020304" pitchFamily="18" charset="0"/>
              </a:rPr>
              <a:t> </a:t>
            </a:r>
            <a:r>
              <a:rPr lang="ru-RU" sz="1800" err="1">
                <a:solidFill>
                  <a:srgbClr val="FF0000"/>
                </a:solidFill>
                <a:latin typeface="Times New Roman" panose="02020603050405020304" pitchFamily="18" charset="0"/>
                <a:cs typeface="Times New Roman" panose="02020603050405020304" pitchFamily="18" charset="0"/>
              </a:rPr>
              <a:t>expected</a:t>
            </a:r>
            <a:r>
              <a:rPr lang="en-US" sz="1800">
                <a:solidFill>
                  <a:srgbClr val="FF0000"/>
                </a:solidFill>
                <a:latin typeface="Times New Roman" panose="02020603050405020304" pitchFamily="18" charset="0"/>
                <a:cs typeface="Times New Roman" panose="02020603050405020304" pitchFamily="18" charset="0"/>
              </a:rPr>
              <a:t>!</a:t>
            </a:r>
            <a:endParaRPr lang="ru-RU">
              <a:solidFill>
                <a:srgbClr val="FF0000"/>
              </a:solidFill>
            </a:endParaRPr>
          </a:p>
        </p:txBody>
      </p:sp>
      <p:sp>
        <p:nvSpPr>
          <p:cNvPr id="23" name="TextBox 22">
            <a:extLst>
              <a:ext uri="{FF2B5EF4-FFF2-40B4-BE49-F238E27FC236}">
                <a16:creationId xmlns:a16="http://schemas.microsoft.com/office/drawing/2014/main" id="{84C22FE9-D8B9-CB07-BE3F-502F9AC9FEF7}"/>
              </a:ext>
            </a:extLst>
          </p:cNvPr>
          <p:cNvSpPr txBox="1"/>
          <p:nvPr/>
        </p:nvSpPr>
        <p:spPr>
          <a:xfrm>
            <a:off x="10212108" y="1305925"/>
            <a:ext cx="1359924" cy="307777"/>
          </a:xfrm>
          <a:prstGeom prst="rect">
            <a:avLst/>
          </a:prstGeom>
          <a:noFill/>
          <a:ln>
            <a:noFill/>
          </a:ln>
        </p:spPr>
        <p:txBody>
          <a:bodyPr wrap="square">
            <a:spAutoFit/>
          </a:bodyPr>
          <a:lstStyle/>
          <a:p>
            <a:pPr algn="ctr"/>
            <a:r>
              <a:rPr lang="ru-RU" sz="1400" dirty="0" err="1">
                <a:latin typeface="Times New Roman" panose="02020603050405020304" pitchFamily="18" charset="0"/>
                <a:cs typeface="Times New Roman" panose="02020603050405020304" pitchFamily="18" charset="0"/>
              </a:rPr>
              <a:t>σ</a:t>
            </a:r>
            <a:r>
              <a:rPr lang="ru-RU" sz="1400" baseline="-25000" dirty="0" err="1">
                <a:latin typeface="Times New Roman" panose="02020603050405020304" pitchFamily="18" charset="0"/>
                <a:cs typeface="Times New Roman" panose="02020603050405020304" pitchFamily="18" charset="0"/>
              </a:rPr>
              <a:t>x</a:t>
            </a:r>
            <a:r>
              <a:rPr lang="ru-RU" sz="1400" dirty="0">
                <a:latin typeface="Times New Roman" panose="02020603050405020304" pitchFamily="18" charset="0"/>
                <a:cs typeface="Times New Roman" panose="02020603050405020304" pitchFamily="18" charset="0"/>
              </a:rPr>
              <a:t> = 2.32 mm </a:t>
            </a:r>
            <a:endParaRPr lang="en-US" sz="1400" dirty="0">
              <a:latin typeface="Times New Roman" panose="02020603050405020304" pitchFamily="18" charset="0"/>
              <a:cs typeface="Times New Roman" panose="02020603050405020304" pitchFamily="18" charset="0"/>
            </a:endParaRPr>
          </a:p>
        </p:txBody>
      </p:sp>
      <p:pic>
        <p:nvPicPr>
          <p:cNvPr id="24" name="Рисунок 23">
            <a:extLst>
              <a:ext uri="{FF2B5EF4-FFF2-40B4-BE49-F238E27FC236}">
                <a16:creationId xmlns:a16="http://schemas.microsoft.com/office/drawing/2014/main" id="{943C40B7-A8A2-23FF-2D77-B1B1EFBA77AF}"/>
              </a:ext>
            </a:extLst>
          </p:cNvPr>
          <p:cNvPicPr>
            <a:picLocks noChangeAspect="1"/>
          </p:cNvPicPr>
          <p:nvPr/>
        </p:nvPicPr>
        <p:blipFill>
          <a:blip r:embed="rId5"/>
          <a:stretch>
            <a:fillRect/>
          </a:stretch>
        </p:blipFill>
        <p:spPr>
          <a:xfrm>
            <a:off x="6523992" y="3770441"/>
            <a:ext cx="4737909" cy="1908000"/>
          </a:xfrm>
          <a:prstGeom prst="rect">
            <a:avLst/>
          </a:prstGeom>
        </p:spPr>
      </p:pic>
      <p:sp>
        <p:nvSpPr>
          <p:cNvPr id="26" name="TextBox 25">
            <a:extLst>
              <a:ext uri="{FF2B5EF4-FFF2-40B4-BE49-F238E27FC236}">
                <a16:creationId xmlns:a16="http://schemas.microsoft.com/office/drawing/2014/main" id="{EADD8054-EBD2-A0F4-D2D4-2254D88D5EAC}"/>
              </a:ext>
            </a:extLst>
          </p:cNvPr>
          <p:cNvSpPr txBox="1"/>
          <p:nvPr/>
        </p:nvSpPr>
        <p:spPr>
          <a:xfrm>
            <a:off x="6179137" y="5621800"/>
            <a:ext cx="5427619" cy="292388"/>
          </a:xfrm>
          <a:prstGeom prst="rect">
            <a:avLst/>
          </a:prstGeom>
          <a:noFill/>
        </p:spPr>
        <p:txBody>
          <a:bodyPr wrap="square">
            <a:spAutoFit/>
          </a:bodyPr>
          <a:lstStyle/>
          <a:p>
            <a:pPr algn="ctr"/>
            <a:r>
              <a:rPr lang="ru-RU" sz="1300" err="1">
                <a:latin typeface="Times New Roman" panose="02020603050405020304" pitchFamily="18" charset="0"/>
                <a:cs typeface="Times New Roman" panose="02020603050405020304" pitchFamily="18" charset="0"/>
              </a:rPr>
              <a:t>Determination</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of</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the</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emittance</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of</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an</a:t>
            </a:r>
            <a:r>
              <a:rPr lang="ru-RU" sz="1300">
                <a:latin typeface="Times New Roman" panose="02020603050405020304" pitchFamily="18" charset="0"/>
                <a:cs typeface="Times New Roman" panose="02020603050405020304" pitchFamily="18" charset="0"/>
              </a:rPr>
              <a:t> RF </a:t>
            </a:r>
            <a:r>
              <a:rPr lang="ru-RU" sz="1300" err="1">
                <a:latin typeface="Times New Roman" panose="02020603050405020304" pitchFamily="18" charset="0"/>
                <a:cs typeface="Times New Roman" panose="02020603050405020304" pitchFamily="18" charset="0"/>
              </a:rPr>
              <a:t>gun</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beam</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using</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solenoidal</a:t>
            </a:r>
            <a:r>
              <a:rPr lang="ru-RU" sz="1300">
                <a:latin typeface="Times New Roman" panose="02020603050405020304" pitchFamily="18" charset="0"/>
                <a:cs typeface="Times New Roman" panose="02020603050405020304" pitchFamily="18" charset="0"/>
              </a:rPr>
              <a:t> </a:t>
            </a:r>
            <a:r>
              <a:rPr lang="ru-RU" sz="1300" err="1">
                <a:latin typeface="Times New Roman" panose="02020603050405020304" pitchFamily="18" charset="0"/>
                <a:cs typeface="Times New Roman" panose="02020603050405020304" pitchFamily="18" charset="0"/>
              </a:rPr>
              <a:t>scanning</a:t>
            </a:r>
            <a:r>
              <a:rPr lang="ru-RU" sz="1300">
                <a:latin typeface="Times New Roman" panose="02020603050405020304" pitchFamily="18" charset="0"/>
                <a:cs typeface="Times New Roman" panose="02020603050405020304" pitchFamily="18" charset="0"/>
              </a:rPr>
              <a:t>.</a:t>
            </a:r>
          </a:p>
        </p:txBody>
      </p:sp>
      <p:sp>
        <p:nvSpPr>
          <p:cNvPr id="30" name="Заголовок 1">
            <a:extLst>
              <a:ext uri="{FF2B5EF4-FFF2-40B4-BE49-F238E27FC236}">
                <a16:creationId xmlns:a16="http://schemas.microsoft.com/office/drawing/2014/main" id="{C19CD717-0536-0671-6AF4-82A0B041A456}"/>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a:latin typeface="Times New Roman" panose="02020603050405020304" pitchFamily="18" charset="0"/>
                <a:cs typeface="Times New Roman" panose="02020603050405020304" pitchFamily="18" charset="0"/>
              </a:rPr>
              <a:t>Diagnostics — </a:t>
            </a:r>
            <a:r>
              <a:rPr lang="en-US" altLang="zh-CN">
                <a:latin typeface="Times New Roman" panose="02020603050405020304" pitchFamily="18" charset="0"/>
                <a:cs typeface="Times New Roman" panose="02020603050405020304" pitchFamily="18" charset="0"/>
              </a:rPr>
              <a:t>after RF gun</a:t>
            </a:r>
            <a:endParaRPr lang="en-US">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a:latin typeface="Times New Roman" panose="02020603050405020304" pitchFamily="18" charset="0"/>
              <a:cs typeface="Times New Roman" panose="02020603050405020304" pitchFamily="18" charset="0"/>
            </a:endParaRPr>
          </a:p>
        </p:txBody>
      </p:sp>
      <p:pic>
        <p:nvPicPr>
          <p:cNvPr id="4096" name="Рисунок 4095">
            <a:extLst>
              <a:ext uri="{FF2B5EF4-FFF2-40B4-BE49-F238E27FC236}">
                <a16:creationId xmlns:a16="http://schemas.microsoft.com/office/drawing/2014/main" id="{3C414175-EAEA-B434-53FB-E0C478296E31}"/>
              </a:ext>
            </a:extLst>
          </p:cNvPr>
          <p:cNvPicPr>
            <a:picLocks noChangeAspect="1"/>
          </p:cNvPicPr>
          <p:nvPr/>
        </p:nvPicPr>
        <p:blipFill>
          <a:blip r:embed="rId6"/>
          <a:stretch>
            <a:fillRect/>
          </a:stretch>
        </p:blipFill>
        <p:spPr>
          <a:xfrm>
            <a:off x="137030" y="905800"/>
            <a:ext cx="5413776" cy="4716000"/>
          </a:xfrm>
          <a:prstGeom prst="rect">
            <a:avLst/>
          </a:prstGeom>
        </p:spPr>
      </p:pic>
      <p:sp>
        <p:nvSpPr>
          <p:cNvPr id="4098" name="TextBox 4097">
            <a:extLst>
              <a:ext uri="{FF2B5EF4-FFF2-40B4-BE49-F238E27FC236}">
                <a16:creationId xmlns:a16="http://schemas.microsoft.com/office/drawing/2014/main" id="{1AFB0DD2-34F2-AF0B-6E1B-9FEABF21EE76}"/>
              </a:ext>
            </a:extLst>
          </p:cNvPr>
          <p:cNvSpPr txBox="1"/>
          <p:nvPr/>
        </p:nvSpPr>
        <p:spPr>
          <a:xfrm>
            <a:off x="281693" y="5463365"/>
            <a:ext cx="5124449" cy="646331"/>
          </a:xfrm>
          <a:prstGeom prst="rect">
            <a:avLst/>
          </a:prstGeom>
          <a:noFill/>
        </p:spPr>
        <p:txBody>
          <a:bodyPr wrap="square">
            <a:spAutoFit/>
          </a:bodyPr>
          <a:lstStyle/>
          <a:p>
            <a:pPr algn="just"/>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Appearance and scheme for measuring the beam parameters of an electron RF gun: 1 - RF gun, 2 - FCT, 3 - solenoid, 4 - Cherenkov sensor, 5 - fluorescent screen, 6 - collimator, 7 - spectrometer, 8 - Faraday cup</a:t>
            </a:r>
            <a:endParaRPr lang="ru-RU"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49743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7</a:t>
            </a:fld>
            <a:endParaRPr lang="ru-RU"/>
          </a:p>
        </p:txBody>
      </p:sp>
      <p:sp>
        <p:nvSpPr>
          <p:cNvPr id="2" name="Заголовок 1">
            <a:extLst>
              <a:ext uri="{FF2B5EF4-FFF2-40B4-BE49-F238E27FC236}">
                <a16:creationId xmlns:a16="http://schemas.microsoft.com/office/drawing/2014/main" id="{AAFFD73E-C9D3-64C8-124B-D68F575CAED4}"/>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a:latin typeface="Times New Roman" panose="02020603050405020304" pitchFamily="18" charset="0"/>
                <a:cs typeface="Times New Roman" panose="02020603050405020304" pitchFamily="18" charset="0"/>
              </a:rPr>
              <a:t>Diagnostics — </a:t>
            </a:r>
            <a:r>
              <a:rPr lang="en-US" altLang="zh-CN">
                <a:latin typeface="Times New Roman" panose="02020603050405020304" pitchFamily="18" charset="0"/>
                <a:cs typeface="Times New Roman" panose="02020603050405020304" pitchFamily="18" charset="0"/>
              </a:rPr>
              <a:t>after RF gun</a:t>
            </a:r>
            <a:endParaRPr lang="en-US">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54BFF4AA-24E5-1306-69D3-70DA08E7AAFB}"/>
              </a:ext>
            </a:extLst>
          </p:cNvPr>
          <p:cNvPicPr>
            <a:picLocks noChangeAspect="1"/>
          </p:cNvPicPr>
          <p:nvPr/>
        </p:nvPicPr>
        <p:blipFill>
          <a:blip r:embed="rId4"/>
          <a:stretch>
            <a:fillRect/>
          </a:stretch>
        </p:blipFill>
        <p:spPr>
          <a:xfrm>
            <a:off x="6232085" y="1191320"/>
            <a:ext cx="5827432" cy="2160000"/>
          </a:xfrm>
          <a:prstGeom prst="rect">
            <a:avLst/>
          </a:prstGeom>
        </p:spPr>
      </p:pic>
      <p:pic>
        <p:nvPicPr>
          <p:cNvPr id="5" name="Рисунок 4">
            <a:extLst>
              <a:ext uri="{FF2B5EF4-FFF2-40B4-BE49-F238E27FC236}">
                <a16:creationId xmlns:a16="http://schemas.microsoft.com/office/drawing/2014/main" id="{50D00123-310F-F2FA-5FE6-CB4EEACA710C}"/>
              </a:ext>
            </a:extLst>
          </p:cNvPr>
          <p:cNvPicPr>
            <a:picLocks noChangeAspect="1"/>
          </p:cNvPicPr>
          <p:nvPr/>
        </p:nvPicPr>
        <p:blipFill>
          <a:blip r:embed="rId5"/>
          <a:stretch>
            <a:fillRect/>
          </a:stretch>
        </p:blipFill>
        <p:spPr>
          <a:xfrm>
            <a:off x="6684586" y="3608487"/>
            <a:ext cx="4849022" cy="2592000"/>
          </a:xfrm>
          <a:prstGeom prst="rect">
            <a:avLst/>
          </a:prstGeom>
        </p:spPr>
      </p:pic>
      <p:sp>
        <p:nvSpPr>
          <p:cNvPr id="7" name="TextBox 6">
            <a:extLst>
              <a:ext uri="{FF2B5EF4-FFF2-40B4-BE49-F238E27FC236}">
                <a16:creationId xmlns:a16="http://schemas.microsoft.com/office/drawing/2014/main" id="{F6D40A80-E86C-E66E-8832-D4C23C11B405}"/>
              </a:ext>
            </a:extLst>
          </p:cNvPr>
          <p:cNvSpPr txBox="1"/>
          <p:nvPr/>
        </p:nvSpPr>
        <p:spPr>
          <a:xfrm>
            <a:off x="6295298" y="3228656"/>
            <a:ext cx="5383235" cy="461665"/>
          </a:xfrm>
          <a:prstGeom prst="rect">
            <a:avLst/>
          </a:prstGeom>
          <a:noFill/>
        </p:spPr>
        <p:txBody>
          <a:bodyPr wrap="square">
            <a:spAutoFit/>
          </a:bodyPr>
          <a:lstStyle/>
          <a:p>
            <a:pPr algn="ct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Image and longitudinal distribution of the beam recorded at the phase of the RF gun resonator = -0.78 rad and modulator voltage </a:t>
            </a: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U</a:t>
            </a:r>
            <a:r>
              <a:rPr lang="en-US" sz="1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 70 V. </a:t>
            </a:r>
            <a:endParaRPr lang="ru-RU"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13" name="TextBox 12">
            <a:extLst>
              <a:ext uri="{FF2B5EF4-FFF2-40B4-BE49-F238E27FC236}">
                <a16:creationId xmlns:a16="http://schemas.microsoft.com/office/drawing/2014/main" id="{205F57BC-B6F9-9EF3-D54D-B08D4CDE23E7}"/>
              </a:ext>
            </a:extLst>
          </p:cNvPr>
          <p:cNvSpPr txBox="1"/>
          <p:nvPr/>
        </p:nvSpPr>
        <p:spPr>
          <a:xfrm>
            <a:off x="6012682" y="1191320"/>
            <a:ext cx="2543610" cy="307777"/>
          </a:xfrm>
          <a:prstGeom prst="rect">
            <a:avLst/>
          </a:prstGeom>
          <a:noFill/>
        </p:spPr>
        <p:txBody>
          <a:bodyPr wrap="square">
            <a:spAutoFit/>
          </a:bodyPr>
          <a:lstStyle/>
          <a:p>
            <a:pPr algn="ctr"/>
            <a:r>
              <a:rPr lang="en-US" sz="1400" dirty="0">
                <a:latin typeface="Times New Roman" panose="02020603050405020304" pitchFamily="18" charset="0"/>
                <a:cs typeface="Times New Roman" panose="02020603050405020304" pitchFamily="18" charset="0"/>
              </a:rPr>
              <a:t>Beam duration FWHM = 65 ps. </a:t>
            </a:r>
            <a:endParaRPr lang="ru-RU" sz="14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A614231-442D-A005-EBD4-F30A79CB13CC}"/>
              </a:ext>
            </a:extLst>
          </p:cNvPr>
          <p:cNvSpPr txBox="1"/>
          <p:nvPr/>
        </p:nvSpPr>
        <p:spPr>
          <a:xfrm>
            <a:off x="10337005" y="888489"/>
            <a:ext cx="1629578" cy="461665"/>
          </a:xfrm>
          <a:prstGeom prst="rect">
            <a:avLst/>
          </a:prstGeom>
          <a:noFill/>
        </p:spPr>
        <p:txBody>
          <a:bodyPr wrap="square">
            <a:spAutoFit/>
          </a:bodyPr>
          <a:lstStyle/>
          <a:p>
            <a:pPr algn="ct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The horizontal central section of the image</a:t>
            </a:r>
            <a:endParaRPr lang="ru-RU" sz="1200" dirty="0"/>
          </a:p>
        </p:txBody>
      </p:sp>
      <p:sp>
        <p:nvSpPr>
          <p:cNvPr id="17" name="TextBox 16">
            <a:extLst>
              <a:ext uri="{FF2B5EF4-FFF2-40B4-BE49-F238E27FC236}">
                <a16:creationId xmlns:a16="http://schemas.microsoft.com/office/drawing/2014/main" id="{E881A9BF-AC12-ED5A-97F4-871ED3FBEEEE}"/>
              </a:ext>
            </a:extLst>
          </p:cNvPr>
          <p:cNvSpPr txBox="1"/>
          <p:nvPr/>
        </p:nvSpPr>
        <p:spPr>
          <a:xfrm>
            <a:off x="8860629" y="881366"/>
            <a:ext cx="1476376" cy="461665"/>
          </a:xfrm>
          <a:prstGeom prst="rect">
            <a:avLst/>
          </a:prstGeom>
          <a:noFill/>
        </p:spPr>
        <p:txBody>
          <a:bodyPr wrap="square">
            <a:spAutoFit/>
          </a:bodyPr>
          <a:lstStyle/>
          <a:p>
            <a:pPr algn="ctr"/>
            <a:r>
              <a:rPr lang="en-US" sz="1200">
                <a:latin typeface="Times New Roman" panose="02020603050405020304" pitchFamily="18" charset="0"/>
                <a:ea typeface="Times New Roman" panose="02020603050405020304" pitchFamily="18" charset="0"/>
                <a:cs typeface="Times New Roman" panose="02020603050405020304" pitchFamily="18" charset="0"/>
              </a:rPr>
              <a:t>T</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he vertical central section of the image</a:t>
            </a:r>
            <a:endParaRPr lang="ru-RU" sz="1200"/>
          </a:p>
        </p:txBody>
      </p:sp>
      <p:cxnSp>
        <p:nvCxnSpPr>
          <p:cNvPr id="19" name="Прямая со стрелкой 18">
            <a:extLst>
              <a:ext uri="{FF2B5EF4-FFF2-40B4-BE49-F238E27FC236}">
                <a16:creationId xmlns:a16="http://schemas.microsoft.com/office/drawing/2014/main" id="{797DA953-FD57-C845-8A20-34EF921E003A}"/>
              </a:ext>
            </a:extLst>
          </p:cNvPr>
          <p:cNvCxnSpPr>
            <a:cxnSpLocks/>
          </p:cNvCxnSpPr>
          <p:nvPr/>
        </p:nvCxnSpPr>
        <p:spPr>
          <a:xfrm flipH="1">
            <a:off x="10825740" y="1343031"/>
            <a:ext cx="215676" cy="334023"/>
          </a:xfrm>
          <a:prstGeom prst="straightConnector1">
            <a:avLst/>
          </a:prstGeom>
          <a:ln w="19050">
            <a:solidFill>
              <a:srgbClr val="065E06"/>
            </a:solidFill>
            <a:tailEnd type="triangle"/>
          </a:ln>
        </p:spPr>
        <p:style>
          <a:lnRef idx="1">
            <a:schemeClr val="accent6"/>
          </a:lnRef>
          <a:fillRef idx="0">
            <a:schemeClr val="accent6"/>
          </a:fillRef>
          <a:effectRef idx="0">
            <a:schemeClr val="accent6"/>
          </a:effectRef>
          <a:fontRef idx="minor">
            <a:schemeClr val="tx1"/>
          </a:fontRef>
        </p:style>
      </p:cxnSp>
      <p:cxnSp>
        <p:nvCxnSpPr>
          <p:cNvPr id="23" name="Прямая со стрелкой 22">
            <a:extLst>
              <a:ext uri="{FF2B5EF4-FFF2-40B4-BE49-F238E27FC236}">
                <a16:creationId xmlns:a16="http://schemas.microsoft.com/office/drawing/2014/main" id="{5CF69B90-A11D-D3F5-C444-C98E033E185D}"/>
              </a:ext>
            </a:extLst>
          </p:cNvPr>
          <p:cNvCxnSpPr>
            <a:cxnSpLocks/>
          </p:cNvCxnSpPr>
          <p:nvPr/>
        </p:nvCxnSpPr>
        <p:spPr>
          <a:xfrm>
            <a:off x="9656913" y="1352624"/>
            <a:ext cx="680092" cy="946075"/>
          </a:xfrm>
          <a:prstGeom prst="straightConnector1">
            <a:avLst/>
          </a:prstGeom>
          <a:ln w="19050">
            <a:solidFill>
              <a:srgbClr val="4141FF"/>
            </a:solidFill>
            <a:tailEnd type="triangle"/>
          </a:ln>
        </p:spPr>
        <p:style>
          <a:lnRef idx="1">
            <a:schemeClr val="accent6"/>
          </a:lnRef>
          <a:fillRef idx="0">
            <a:schemeClr val="accent6"/>
          </a:fillRef>
          <a:effectRef idx="0">
            <a:schemeClr val="accent6"/>
          </a:effectRef>
          <a:fontRef idx="minor">
            <a:schemeClr val="tx1"/>
          </a:fontRef>
        </p:style>
      </p:cxnSp>
      <p:sp>
        <p:nvSpPr>
          <p:cNvPr id="27" name="TextBox 26">
            <a:extLst>
              <a:ext uri="{FF2B5EF4-FFF2-40B4-BE49-F238E27FC236}">
                <a16:creationId xmlns:a16="http://schemas.microsoft.com/office/drawing/2014/main" id="{8BEF5D96-2A33-55A1-D885-51AD300D1A5B}"/>
              </a:ext>
            </a:extLst>
          </p:cNvPr>
          <p:cNvSpPr txBox="1"/>
          <p:nvPr/>
        </p:nvSpPr>
        <p:spPr>
          <a:xfrm>
            <a:off x="6558975" y="6061349"/>
            <a:ext cx="4953000" cy="461665"/>
          </a:xfrm>
          <a:prstGeom prst="rect">
            <a:avLst/>
          </a:prstGeom>
          <a:noFill/>
        </p:spPr>
        <p:txBody>
          <a:bodyPr wrap="square">
            <a:spAutoFit/>
          </a:bodyPr>
          <a:lstStyle/>
          <a:p>
            <a:pPr algn="ct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Longitudinal beam dimensions (FWHM) recorded at different phases of the RF gun resonator by a Cherenkov sensor at modulator voltage Um = 70 V</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29" name="TextBox 28">
            <a:extLst>
              <a:ext uri="{FF2B5EF4-FFF2-40B4-BE49-F238E27FC236}">
                <a16:creationId xmlns:a16="http://schemas.microsoft.com/office/drawing/2014/main" id="{F23251A0-C6DC-D33F-7E5B-D619C6024860}"/>
              </a:ext>
            </a:extLst>
          </p:cNvPr>
          <p:cNvSpPr txBox="1"/>
          <p:nvPr/>
        </p:nvSpPr>
        <p:spPr>
          <a:xfrm>
            <a:off x="8735543" y="4019332"/>
            <a:ext cx="1440112" cy="276999"/>
          </a:xfrm>
          <a:prstGeom prst="rect">
            <a:avLst/>
          </a:prstGeom>
          <a:noFill/>
        </p:spPr>
        <p:txBody>
          <a:bodyPr wrap="square">
            <a:spAutoFit/>
          </a:bodyPr>
          <a:lstStyle/>
          <a:p>
            <a:pPr algn="ctr"/>
            <a:r>
              <a:rPr lang="en-US" sz="1200">
                <a:latin typeface="Times New Roman" panose="02020603050405020304" pitchFamily="18" charset="0"/>
                <a:ea typeface="Times New Roman" panose="02020603050405020304" pitchFamily="18" charset="0"/>
                <a:cs typeface="Times New Roman" panose="02020603050405020304" pitchFamily="18" charset="0"/>
              </a:rPr>
              <a:t>S</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imulation results</a:t>
            </a:r>
            <a:endParaRPr lang="ru-RU" sz="1200"/>
          </a:p>
        </p:txBody>
      </p:sp>
      <p:cxnSp>
        <p:nvCxnSpPr>
          <p:cNvPr id="30" name="Прямая со стрелкой 29">
            <a:extLst>
              <a:ext uri="{FF2B5EF4-FFF2-40B4-BE49-F238E27FC236}">
                <a16:creationId xmlns:a16="http://schemas.microsoft.com/office/drawing/2014/main" id="{DE50BA90-9D7C-12AF-25EC-B25585851360}"/>
              </a:ext>
            </a:extLst>
          </p:cNvPr>
          <p:cNvCxnSpPr>
            <a:cxnSpLocks/>
          </p:cNvCxnSpPr>
          <p:nvPr/>
        </p:nvCxnSpPr>
        <p:spPr>
          <a:xfrm flipH="1">
            <a:off x="8478882" y="4246735"/>
            <a:ext cx="387712" cy="256075"/>
          </a:xfrm>
          <a:prstGeom prst="straightConnector1">
            <a:avLst/>
          </a:prstGeom>
          <a:ln w="19050">
            <a:solidFill>
              <a:srgbClr val="006AB9"/>
            </a:solidFill>
            <a:tailEnd type="triangle"/>
          </a:ln>
        </p:spPr>
        <p:style>
          <a:lnRef idx="1">
            <a:schemeClr val="accent6"/>
          </a:lnRef>
          <a:fillRef idx="0">
            <a:schemeClr val="accent6"/>
          </a:fillRef>
          <a:effectRef idx="0">
            <a:schemeClr val="accent6"/>
          </a:effectRef>
          <a:fontRef idx="minor">
            <a:schemeClr val="tx1"/>
          </a:fontRef>
        </p:style>
      </p:cxnSp>
      <p:sp>
        <p:nvSpPr>
          <p:cNvPr id="33" name="TextBox 32">
            <a:extLst>
              <a:ext uri="{FF2B5EF4-FFF2-40B4-BE49-F238E27FC236}">
                <a16:creationId xmlns:a16="http://schemas.microsoft.com/office/drawing/2014/main" id="{1AE1A5A2-2F77-0B79-D0E8-F6682CCFA25C}"/>
              </a:ext>
            </a:extLst>
          </p:cNvPr>
          <p:cNvSpPr txBox="1"/>
          <p:nvPr/>
        </p:nvSpPr>
        <p:spPr>
          <a:xfrm>
            <a:off x="8850698" y="4920285"/>
            <a:ext cx="1493044" cy="276999"/>
          </a:xfrm>
          <a:prstGeom prst="rect">
            <a:avLst/>
          </a:prstGeom>
          <a:noFill/>
        </p:spPr>
        <p:txBody>
          <a:bodyPr wrap="square">
            <a:spAutoFit/>
          </a:bodyPr>
          <a:lstStyle/>
          <a:p>
            <a:pPr algn="ctr"/>
            <a:r>
              <a:rPr lang="ru-RU" sz="1200" dirty="0">
                <a:latin typeface="Times New Roman" panose="02020603050405020304" pitchFamily="18" charset="0"/>
                <a:cs typeface="Times New Roman" panose="02020603050405020304" pitchFamily="18" charset="0"/>
              </a:rPr>
              <a:t>Measurement results</a:t>
            </a:r>
          </a:p>
        </p:txBody>
      </p:sp>
      <p:cxnSp>
        <p:nvCxnSpPr>
          <p:cNvPr id="34" name="Прямая со стрелкой 33">
            <a:extLst>
              <a:ext uri="{FF2B5EF4-FFF2-40B4-BE49-F238E27FC236}">
                <a16:creationId xmlns:a16="http://schemas.microsoft.com/office/drawing/2014/main" id="{448302E6-822D-5A0E-6840-97A9139D09A1}"/>
              </a:ext>
            </a:extLst>
          </p:cNvPr>
          <p:cNvCxnSpPr>
            <a:cxnSpLocks/>
          </p:cNvCxnSpPr>
          <p:nvPr/>
        </p:nvCxnSpPr>
        <p:spPr>
          <a:xfrm flipH="1">
            <a:off x="8815688" y="5217136"/>
            <a:ext cx="467904" cy="248332"/>
          </a:xfrm>
          <a:prstGeom prst="straightConnector1">
            <a:avLst/>
          </a:prstGeom>
          <a:ln w="19050">
            <a:solidFill>
              <a:srgbClr val="D95015"/>
            </a:solidFill>
            <a:tailEnd type="triangle"/>
          </a:ln>
        </p:spPr>
        <p:style>
          <a:lnRef idx="1">
            <a:schemeClr val="accent6"/>
          </a:lnRef>
          <a:fillRef idx="0">
            <a:schemeClr val="accent6"/>
          </a:fillRef>
          <a:effectRef idx="0">
            <a:schemeClr val="accent6"/>
          </a:effectRef>
          <a:fontRef idx="minor">
            <a:schemeClr val="tx1"/>
          </a:fontRef>
        </p:style>
      </p:cxnSp>
      <p:pic>
        <p:nvPicPr>
          <p:cNvPr id="36" name="Рисунок 35">
            <a:extLst>
              <a:ext uri="{FF2B5EF4-FFF2-40B4-BE49-F238E27FC236}">
                <a16:creationId xmlns:a16="http://schemas.microsoft.com/office/drawing/2014/main" id="{4700F4BB-C1C6-F9D6-6E08-E55AC9F7260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53113" y="3915907"/>
            <a:ext cx="3613342" cy="1980000"/>
          </a:xfrm>
          <a:prstGeom prst="rect">
            <a:avLst/>
          </a:prstGeom>
        </p:spPr>
      </p:pic>
      <p:pic>
        <p:nvPicPr>
          <p:cNvPr id="39" name="Рисунок 38">
            <a:extLst>
              <a:ext uri="{FF2B5EF4-FFF2-40B4-BE49-F238E27FC236}">
                <a16:creationId xmlns:a16="http://schemas.microsoft.com/office/drawing/2014/main" id="{346BB9E4-D91F-E3C9-7660-237D996F7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5430" y="783484"/>
            <a:ext cx="5525741" cy="3204000"/>
          </a:xfrm>
          <a:prstGeom prst="rect">
            <a:avLst/>
          </a:prstGeom>
        </p:spPr>
      </p:pic>
      <p:cxnSp>
        <p:nvCxnSpPr>
          <p:cNvPr id="41" name="Прямая со стрелкой 40">
            <a:extLst>
              <a:ext uri="{FF2B5EF4-FFF2-40B4-BE49-F238E27FC236}">
                <a16:creationId xmlns:a16="http://schemas.microsoft.com/office/drawing/2014/main" id="{50BA2461-4222-6E85-5641-F61C08988407}"/>
              </a:ext>
            </a:extLst>
          </p:cNvPr>
          <p:cNvCxnSpPr>
            <a:cxnSpLocks/>
          </p:cNvCxnSpPr>
          <p:nvPr/>
        </p:nvCxnSpPr>
        <p:spPr>
          <a:xfrm flipH="1">
            <a:off x="3307246" y="3845311"/>
            <a:ext cx="1153139" cy="1063121"/>
          </a:xfrm>
          <a:prstGeom prst="straightConnector1">
            <a:avLst/>
          </a:prstGeom>
          <a:ln w="28575">
            <a:solidFill>
              <a:srgbClr val="D95015"/>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305C6EB-DA9C-800E-46C0-1AE440E1303C}"/>
              </a:ext>
            </a:extLst>
          </p:cNvPr>
          <p:cNvSpPr txBox="1"/>
          <p:nvPr/>
        </p:nvSpPr>
        <p:spPr>
          <a:xfrm>
            <a:off x="2022230" y="4194024"/>
            <a:ext cx="1388610" cy="523220"/>
          </a:xfrm>
          <a:prstGeom prst="rect">
            <a:avLst/>
          </a:prstGeom>
          <a:noFill/>
        </p:spPr>
        <p:txBody>
          <a:bodyPr wrap="square">
            <a:spAutoFit/>
          </a:bodyPr>
          <a:lstStyle/>
          <a:p>
            <a:pPr algn="ctr"/>
            <a:r>
              <a:rPr lang="en-GB" sz="1400" b="1" dirty="0">
                <a:solidFill>
                  <a:schemeClr val="bg1"/>
                </a:solidFill>
                <a:latin typeface="Times New Roman" panose="02020603050405020304" pitchFamily="18" charset="0"/>
                <a:cs typeface="Times New Roman" panose="02020603050405020304" pitchFamily="18" charset="0"/>
              </a:rPr>
              <a:t>Streak</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camera</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i="1" dirty="0">
                <a:solidFill>
                  <a:schemeClr val="bg1"/>
                </a:solidFill>
                <a:latin typeface="Times New Roman" panose="02020603050405020304" pitchFamily="18" charset="0"/>
                <a:cs typeface="Times New Roman" panose="02020603050405020304" pitchFamily="18" charset="0"/>
              </a:rPr>
              <a:t>PS-1/S20</a:t>
            </a:r>
          </a:p>
        </p:txBody>
      </p:sp>
      <p:sp>
        <p:nvSpPr>
          <p:cNvPr id="47" name="TextBox 46">
            <a:extLst>
              <a:ext uri="{FF2B5EF4-FFF2-40B4-BE49-F238E27FC236}">
                <a16:creationId xmlns:a16="http://schemas.microsoft.com/office/drawing/2014/main" id="{B437D571-C1EC-D046-AE25-00F65868CF46}"/>
              </a:ext>
            </a:extLst>
          </p:cNvPr>
          <p:cNvSpPr txBox="1"/>
          <p:nvPr/>
        </p:nvSpPr>
        <p:spPr>
          <a:xfrm>
            <a:off x="1268609" y="5966503"/>
            <a:ext cx="3982351" cy="461665"/>
          </a:xfrm>
          <a:prstGeom prst="rect">
            <a:avLst/>
          </a:prstGeom>
          <a:noFill/>
        </p:spPr>
        <p:txBody>
          <a:bodyPr wrap="square">
            <a:spAutoFit/>
          </a:bodyPr>
          <a:lstStyle/>
          <a:p>
            <a:pPr algn="ct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The device of the Cherenkov sensor and appearance</a:t>
            </a:r>
          </a:p>
          <a:p>
            <a:pPr algn="ctr"/>
            <a:r>
              <a:rPr lang="en-US" sz="1200">
                <a:latin typeface="Times New Roman" panose="02020603050405020304" pitchFamily="18" charset="0"/>
                <a:ea typeface="SimSun" panose="02010600030101010101" pitchFamily="2" charset="-122"/>
                <a:cs typeface="Times New Roman" panose="02020603050405020304" pitchFamily="18" charset="0"/>
              </a:rPr>
              <a:t>(Quartz plate as radiator)</a:t>
            </a:r>
            <a:endParaRPr lang="ru-RU" sz="120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34599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8</a:t>
            </a:fld>
            <a:endParaRPr lang="ru-RU"/>
          </a:p>
        </p:txBody>
      </p:sp>
      <p:sp>
        <p:nvSpPr>
          <p:cNvPr id="4" name="Заголовок 1">
            <a:extLst>
              <a:ext uri="{FF2B5EF4-FFF2-40B4-BE49-F238E27FC236}">
                <a16:creationId xmlns:a16="http://schemas.microsoft.com/office/drawing/2014/main" id="{042F39CE-9AB2-7F55-8E1D-6F70D9FA63C1}"/>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a:latin typeface="Times New Roman" panose="02020603050405020304" pitchFamily="18" charset="0"/>
                <a:cs typeface="Times New Roman" panose="02020603050405020304" pitchFamily="18" charset="0"/>
              </a:rPr>
              <a:t>Diagnostics — </a:t>
            </a:r>
            <a:r>
              <a:rPr lang="en-US" altLang="zh-CN">
                <a:latin typeface="Times New Roman" panose="02020603050405020304" pitchFamily="18" charset="0"/>
                <a:cs typeface="Times New Roman" panose="02020603050405020304" pitchFamily="18" charset="0"/>
              </a:rPr>
              <a:t>after RF gun</a:t>
            </a:r>
            <a:endParaRPr lang="en-US">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7195BF2-E65A-F921-D763-532F4C255B15}"/>
              </a:ext>
            </a:extLst>
          </p:cNvPr>
          <p:cNvSpPr txBox="1"/>
          <p:nvPr/>
        </p:nvSpPr>
        <p:spPr>
          <a:xfrm>
            <a:off x="7539974" y="5877391"/>
            <a:ext cx="3518175" cy="461665"/>
          </a:xfrm>
          <a:prstGeom prst="rect">
            <a:avLst/>
          </a:prstGeom>
          <a:noFill/>
        </p:spPr>
        <p:txBody>
          <a:bodyPr wrap="square">
            <a:spAutoFit/>
          </a:bodyPr>
          <a:lstStyle/>
          <a:p>
            <a:pPr algn="ct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Determination of the energy spread of the beam using a magnetic spectrometer</a:t>
            </a:r>
            <a:endParaRPr lang="ru-RU" dirty="0">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12" name="Рисунок 11">
            <a:extLst>
              <a:ext uri="{FF2B5EF4-FFF2-40B4-BE49-F238E27FC236}">
                <a16:creationId xmlns:a16="http://schemas.microsoft.com/office/drawing/2014/main" id="{8D1A978C-5486-738E-4864-FA717A7F0CFD}"/>
              </a:ext>
            </a:extLst>
          </p:cNvPr>
          <p:cNvPicPr>
            <a:picLocks noChangeAspect="1"/>
          </p:cNvPicPr>
          <p:nvPr/>
        </p:nvPicPr>
        <p:blipFill>
          <a:blip r:embed="rId4"/>
          <a:stretch>
            <a:fillRect/>
          </a:stretch>
        </p:blipFill>
        <p:spPr>
          <a:xfrm>
            <a:off x="7436748" y="927292"/>
            <a:ext cx="3724628" cy="2844000"/>
          </a:xfrm>
          <a:prstGeom prst="rect">
            <a:avLst/>
          </a:prstGeom>
        </p:spPr>
      </p:pic>
      <p:pic>
        <p:nvPicPr>
          <p:cNvPr id="13" name="Рисунок 12">
            <a:extLst>
              <a:ext uri="{FF2B5EF4-FFF2-40B4-BE49-F238E27FC236}">
                <a16:creationId xmlns:a16="http://schemas.microsoft.com/office/drawing/2014/main" id="{9979B39A-C60C-52F4-9125-2B9FC855642C}"/>
              </a:ext>
            </a:extLst>
          </p:cNvPr>
          <p:cNvPicPr>
            <a:picLocks noChangeAspect="1"/>
          </p:cNvPicPr>
          <p:nvPr/>
        </p:nvPicPr>
        <p:blipFill>
          <a:blip r:embed="rId5"/>
          <a:stretch>
            <a:fillRect/>
          </a:stretch>
        </p:blipFill>
        <p:spPr>
          <a:xfrm>
            <a:off x="7506580" y="4079077"/>
            <a:ext cx="3511600" cy="1810669"/>
          </a:xfrm>
          <a:prstGeom prst="rect">
            <a:avLst/>
          </a:prstGeom>
        </p:spPr>
      </p:pic>
      <p:sp>
        <p:nvSpPr>
          <p:cNvPr id="16" name="TextBox 15">
            <a:extLst>
              <a:ext uri="{FF2B5EF4-FFF2-40B4-BE49-F238E27FC236}">
                <a16:creationId xmlns:a16="http://schemas.microsoft.com/office/drawing/2014/main" id="{D93615D1-BB51-69EB-09EF-7FC6D81FACC7}"/>
              </a:ext>
            </a:extLst>
          </p:cNvPr>
          <p:cNvSpPr txBox="1"/>
          <p:nvPr/>
        </p:nvSpPr>
        <p:spPr>
          <a:xfrm>
            <a:off x="652064" y="4479072"/>
            <a:ext cx="5594249" cy="1431161"/>
          </a:xfrm>
          <a:prstGeom prst="rect">
            <a:avLst/>
          </a:prstGeom>
          <a:noFill/>
        </p:spPr>
        <p:txBody>
          <a:bodyPr wrap="square">
            <a:spAutoFit/>
          </a:bodyPr>
          <a:lstStyle/>
          <a:p>
            <a:pPr marL="285750" indent="-285750">
              <a:spcAft>
                <a:spcPts val="1800"/>
              </a:spcAft>
              <a:buClr>
                <a:schemeClr val="accent1"/>
              </a:buClr>
              <a:buFont typeface="Wingdings" panose="05000000000000000000" pitchFamily="2" charset="2"/>
              <a:buChar char="Ø"/>
            </a:pP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beam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energy</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determined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using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corrector</a:t>
            </a:r>
            <a:r>
              <a:rPr lang="ru-RU" dirty="0">
                <a:latin typeface="Times New Roman" panose="02020603050405020304" pitchFamily="18" charset="0"/>
                <a:cs typeface="Times New Roman" panose="02020603050405020304" pitchFamily="18" charset="0"/>
              </a:rPr>
              <a:t> (MG-LG.CK4 )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fluorescent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screen</a:t>
            </a:r>
            <a:r>
              <a:rPr lang="ru-RU" dirty="0">
                <a:latin typeface="Times New Roman" panose="02020603050405020304" pitchFamily="18" charset="0"/>
                <a:cs typeface="Times New Roman" panose="02020603050405020304" pitchFamily="18" charset="0"/>
              </a:rPr>
              <a:t> (BI-LG.PL2)</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285750" indent="-285750">
              <a:spcAft>
                <a:spcPts val="1800"/>
              </a:spcAft>
              <a:buClr>
                <a:schemeClr val="accent1"/>
              </a:buCl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a:t>
            </a:r>
            <a:r>
              <a:rPr lang="ru-RU" dirty="0" err="1">
                <a:latin typeface="Times New Roman" panose="02020603050405020304" pitchFamily="18" charset="0"/>
                <a:cs typeface="Times New Roman" panose="02020603050405020304" pitchFamily="18" charset="0"/>
              </a:rPr>
              <a:t>he</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energy</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spread</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determined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using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dipole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magnetic</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spectrometer</a:t>
            </a:r>
            <a:r>
              <a:rPr lang="ru-RU" dirty="0">
                <a:latin typeface="Times New Roman" panose="020206030504050203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BCC19130-E485-9701-5727-E99BA3DF1B36}"/>
              </a:ext>
            </a:extLst>
          </p:cNvPr>
          <p:cNvSpPr txBox="1"/>
          <p:nvPr/>
        </p:nvSpPr>
        <p:spPr>
          <a:xfrm>
            <a:off x="6585626" y="6344821"/>
            <a:ext cx="4486017" cy="338554"/>
          </a:xfrm>
          <a:prstGeom prst="rect">
            <a:avLst/>
          </a:prstGeom>
          <a:noFill/>
        </p:spPr>
        <p:txBody>
          <a:bodyPr wrap="square">
            <a:spAutoFit/>
          </a:bodyPr>
          <a:lstStyle/>
          <a:p>
            <a:pPr algn="ctr"/>
            <a:r>
              <a:rPr lang="ru-RU" sz="1600" dirty="0" err="1">
                <a:solidFill>
                  <a:srgbClr val="FF0000"/>
                </a:solidFill>
                <a:latin typeface="Times New Roman" panose="02020603050405020304" pitchFamily="18" charset="0"/>
                <a:cs typeface="Times New Roman" panose="02020603050405020304" pitchFamily="18" charset="0"/>
              </a:rPr>
              <a:t>The</a:t>
            </a:r>
            <a:r>
              <a:rPr lang="ru-RU" sz="1600" dirty="0">
                <a:solidFill>
                  <a:srgbClr val="FF0000"/>
                </a:solidFill>
                <a:latin typeface="Times New Roman" panose="02020603050405020304" pitchFamily="18" charset="0"/>
                <a:cs typeface="Times New Roman" panose="02020603050405020304" pitchFamily="18" charset="0"/>
              </a:rPr>
              <a:t> </a:t>
            </a:r>
            <a:r>
              <a:rPr lang="ru-RU" sz="1600" dirty="0" err="1">
                <a:solidFill>
                  <a:srgbClr val="FF0000"/>
                </a:solidFill>
                <a:latin typeface="Times New Roman" panose="02020603050405020304" pitchFamily="18" charset="0"/>
                <a:cs typeface="Times New Roman" panose="02020603050405020304" pitchFamily="18" charset="0"/>
              </a:rPr>
              <a:t>resulting</a:t>
            </a:r>
            <a:r>
              <a:rPr lang="ru-RU" sz="1600" dirty="0">
                <a:solidFill>
                  <a:srgbClr val="FF0000"/>
                </a:solidFill>
                <a:latin typeface="Times New Roman" panose="02020603050405020304" pitchFamily="18" charset="0"/>
                <a:cs typeface="Times New Roman" panose="02020603050405020304" pitchFamily="18" charset="0"/>
              </a:rPr>
              <a:t> </a:t>
            </a:r>
            <a:r>
              <a:rPr lang="en-US" sz="1600" dirty="0">
                <a:solidFill>
                  <a:srgbClr val="FF0000"/>
                </a:solidFill>
                <a:latin typeface="Times New Roman" panose="02020603050405020304" pitchFamily="18" charset="0"/>
                <a:cs typeface="Times New Roman" panose="02020603050405020304" pitchFamily="18" charset="0"/>
              </a:rPr>
              <a:t>energy </a:t>
            </a:r>
            <a:r>
              <a:rPr lang="ru-RU" sz="1600" dirty="0" err="1">
                <a:solidFill>
                  <a:srgbClr val="FF0000"/>
                </a:solidFill>
                <a:latin typeface="Times New Roman" panose="02020603050405020304" pitchFamily="18" charset="0"/>
                <a:cs typeface="Times New Roman" panose="02020603050405020304" pitchFamily="18" charset="0"/>
              </a:rPr>
              <a:t>spread</a:t>
            </a:r>
            <a:r>
              <a:rPr lang="ru-RU" sz="1600" dirty="0">
                <a:solidFill>
                  <a:srgbClr val="FF0000"/>
                </a:solidFill>
                <a:latin typeface="Times New Roman" panose="02020603050405020304" pitchFamily="18" charset="0"/>
                <a:cs typeface="Times New Roman" panose="02020603050405020304" pitchFamily="18" charset="0"/>
              </a:rPr>
              <a:t> </a:t>
            </a:r>
            <a:r>
              <a:rPr lang="ru-RU" sz="1600" dirty="0" err="1">
                <a:solidFill>
                  <a:srgbClr val="FF0000"/>
                </a:solidFill>
                <a:latin typeface="Times New Roman" panose="02020603050405020304" pitchFamily="18" charset="0"/>
                <a:cs typeface="Times New Roman" panose="02020603050405020304" pitchFamily="18" charset="0"/>
              </a:rPr>
              <a:t>is</a:t>
            </a:r>
            <a:r>
              <a:rPr lang="ru-RU" sz="1600" dirty="0">
                <a:solidFill>
                  <a:srgbClr val="FF0000"/>
                </a:solidFill>
                <a:latin typeface="Times New Roman" panose="02020603050405020304" pitchFamily="18" charset="0"/>
                <a:cs typeface="Times New Roman" panose="02020603050405020304" pitchFamily="18" charset="0"/>
              </a:rPr>
              <a:t> ∆E = 35 ±7 </a:t>
            </a:r>
            <a:r>
              <a:rPr lang="ru-RU" sz="1600" dirty="0" err="1">
                <a:solidFill>
                  <a:srgbClr val="FF0000"/>
                </a:solidFill>
                <a:latin typeface="Times New Roman" panose="02020603050405020304" pitchFamily="18" charset="0"/>
                <a:cs typeface="Times New Roman" panose="02020603050405020304" pitchFamily="18" charset="0"/>
              </a:rPr>
              <a:t>keV</a:t>
            </a:r>
            <a:r>
              <a:rPr lang="en-US" sz="1600" dirty="0">
                <a:solidFill>
                  <a:srgbClr val="FF0000"/>
                </a:solidFill>
                <a:latin typeface="Times New Roman" panose="02020603050405020304" pitchFamily="18" charset="0"/>
                <a:cs typeface="Times New Roman" panose="02020603050405020304" pitchFamily="18" charset="0"/>
              </a:rPr>
              <a:t>.</a:t>
            </a:r>
            <a:endParaRPr lang="ru-RU" sz="1600" dirty="0">
              <a:solidFill>
                <a:srgbClr val="FF000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4AA014E6-9028-22BD-850C-21DE39AD7F49}"/>
              </a:ext>
            </a:extLst>
          </p:cNvPr>
          <p:cNvSpPr txBox="1"/>
          <p:nvPr/>
        </p:nvSpPr>
        <p:spPr>
          <a:xfrm>
            <a:off x="7506580" y="3617412"/>
            <a:ext cx="3666278" cy="461665"/>
          </a:xfrm>
          <a:prstGeom prst="rect">
            <a:avLst/>
          </a:prstGeom>
          <a:noFill/>
        </p:spPr>
        <p:txBody>
          <a:bodyPr wrap="square">
            <a:spAutoFit/>
          </a:bodyPr>
          <a:lstStyle/>
          <a:p>
            <a:pPr algn="ctr"/>
            <a:r>
              <a:rPr lang="en-US" sz="1200">
                <a:effectLst/>
                <a:latin typeface="Times New Roman" panose="02020603050405020304" pitchFamily="18" charset="0"/>
                <a:ea typeface="Times New Roman" panose="02020603050405020304" pitchFamily="18" charset="0"/>
              </a:rPr>
              <a:t>Measured beam energies as a function of RF power applied to the gun resonator</a:t>
            </a:r>
            <a:endParaRPr lang="ru-RU" sz="1200"/>
          </a:p>
        </p:txBody>
      </p:sp>
      <p:pic>
        <p:nvPicPr>
          <p:cNvPr id="2" name="图片 1">
            <a:extLst>
              <a:ext uri="{FF2B5EF4-FFF2-40B4-BE49-F238E27FC236}">
                <a16:creationId xmlns:a16="http://schemas.microsoft.com/office/drawing/2014/main" id="{DEB61A81-903F-934E-A646-3CD76DD4B30E}"/>
              </a:ext>
            </a:extLst>
          </p:cNvPr>
          <p:cNvPicPr>
            <a:picLocks noChangeAspect="1"/>
          </p:cNvPicPr>
          <p:nvPr/>
        </p:nvPicPr>
        <p:blipFill>
          <a:blip r:embed="rId6"/>
          <a:stretch>
            <a:fillRect/>
          </a:stretch>
        </p:blipFill>
        <p:spPr>
          <a:xfrm>
            <a:off x="237994" y="1120016"/>
            <a:ext cx="7797800" cy="3238500"/>
          </a:xfrm>
          <a:prstGeom prst="rect">
            <a:avLst/>
          </a:prstGeom>
        </p:spPr>
      </p:pic>
    </p:spTree>
    <p:extLst>
      <p:ext uri="{BB962C8B-B14F-4D97-AF65-F5344CB8AC3E}">
        <p14:creationId xmlns:p14="http://schemas.microsoft.com/office/powerpoint/2010/main" val="1280110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9</a:t>
            </a:fld>
            <a:endParaRPr lang="ru-RU"/>
          </a:p>
        </p:txBody>
      </p:sp>
      <p:sp>
        <p:nvSpPr>
          <p:cNvPr id="3" name="Заголовок 1">
            <a:extLst>
              <a:ext uri="{FF2B5EF4-FFF2-40B4-BE49-F238E27FC236}">
                <a16:creationId xmlns:a16="http://schemas.microsoft.com/office/drawing/2014/main" id="{C235D6A8-0865-ECA4-DFB0-6C0E25B45353}"/>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a:latin typeface="Times New Roman" panose="02020603050405020304" pitchFamily="18" charset="0"/>
                <a:cs typeface="Times New Roman" panose="02020603050405020304" pitchFamily="18" charset="0"/>
              </a:rPr>
              <a:t>Diagnostics — </a:t>
            </a:r>
            <a:r>
              <a:rPr lang="en-US" altLang="zh-CN">
                <a:latin typeface="Times New Roman" panose="02020603050405020304" pitchFamily="18" charset="0"/>
                <a:cs typeface="Times New Roman" panose="02020603050405020304" pitchFamily="18" charset="0"/>
              </a:rPr>
              <a:t>after RF gun</a:t>
            </a:r>
            <a:endParaRPr lang="en-US">
              <a:latin typeface="Times New Roman" panose="02020603050405020304" pitchFamily="18" charset="0"/>
              <a:cs typeface="Times New Roman" panose="02020603050405020304" pitchFamily="18" charset="0"/>
            </a:endParaRPr>
          </a:p>
          <a:p>
            <a:pPr algn="ctr">
              <a:lnSpc>
                <a:spcPct val="100000"/>
              </a:lnSpc>
              <a:spcBef>
                <a:spcPts val="1000"/>
              </a:spcBef>
            </a:pPr>
            <a:endParaRPr lang="ru-RU">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A3EBC709-19CB-002D-02F8-B2AA791C9A68}"/>
              </a:ext>
            </a:extLst>
          </p:cNvPr>
          <p:cNvPicPr>
            <a:picLocks noChangeAspect="1"/>
          </p:cNvPicPr>
          <p:nvPr/>
        </p:nvPicPr>
        <p:blipFill rotWithShape="1">
          <a:blip r:embed="rId4"/>
          <a:srcRect b="35796"/>
          <a:stretch/>
        </p:blipFill>
        <p:spPr>
          <a:xfrm>
            <a:off x="443297" y="964747"/>
            <a:ext cx="3131120" cy="2484000"/>
          </a:xfrm>
          <a:prstGeom prst="rect">
            <a:avLst/>
          </a:prstGeom>
        </p:spPr>
      </p:pic>
      <p:sp>
        <p:nvSpPr>
          <p:cNvPr id="7" name="TextBox 6">
            <a:extLst>
              <a:ext uri="{FF2B5EF4-FFF2-40B4-BE49-F238E27FC236}">
                <a16:creationId xmlns:a16="http://schemas.microsoft.com/office/drawing/2014/main" id="{040F2C9A-9B52-601B-C5F7-EE90245794BD}"/>
              </a:ext>
            </a:extLst>
          </p:cNvPr>
          <p:cNvSpPr txBox="1"/>
          <p:nvPr/>
        </p:nvSpPr>
        <p:spPr>
          <a:xfrm>
            <a:off x="630489" y="3548190"/>
            <a:ext cx="2567679" cy="276999"/>
          </a:xfrm>
          <a:prstGeom prst="rect">
            <a:avLst/>
          </a:prstGeom>
          <a:noFill/>
        </p:spPr>
        <p:txBody>
          <a:bodyPr wrap="square">
            <a:spAutoFit/>
          </a:bodyPr>
          <a:lstStyle/>
          <a:p>
            <a:pPr algn="ctr"/>
            <a:r>
              <a:rPr lang="en-US" sz="1200">
                <a:effectLst/>
                <a:latin typeface="Times New Roman" panose="02020603050405020304" pitchFamily="18" charset="0"/>
                <a:ea typeface="Times New Roman" panose="02020603050405020304" pitchFamily="18" charset="0"/>
              </a:rPr>
              <a:t>Appearance of the Faraday cup</a:t>
            </a:r>
            <a:endParaRPr lang="ru-RU" sz="1200"/>
          </a:p>
        </p:txBody>
      </p:sp>
      <p:pic>
        <p:nvPicPr>
          <p:cNvPr id="8" name="Рисунок 7">
            <a:extLst>
              <a:ext uri="{FF2B5EF4-FFF2-40B4-BE49-F238E27FC236}">
                <a16:creationId xmlns:a16="http://schemas.microsoft.com/office/drawing/2014/main" id="{16039851-AF7B-8C54-748C-DD91BFDC6BCF}"/>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bwMode="auto">
          <a:xfrm>
            <a:off x="4151461" y="964747"/>
            <a:ext cx="2484822" cy="248400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17968AA4-ED60-2F72-7C48-4F4C62DD0645}"/>
              </a:ext>
            </a:extLst>
          </p:cNvPr>
          <p:cNvSpPr txBox="1"/>
          <p:nvPr/>
        </p:nvSpPr>
        <p:spPr>
          <a:xfrm>
            <a:off x="3850408" y="3455857"/>
            <a:ext cx="2736064" cy="461665"/>
          </a:xfrm>
          <a:prstGeom prst="rect">
            <a:avLst/>
          </a:prstGeom>
          <a:noFill/>
        </p:spPr>
        <p:txBody>
          <a:bodyPr wrap="square">
            <a:spAutoFit/>
          </a:bodyPr>
          <a:lstStyle/>
          <a:p>
            <a:pPr algn="ctr"/>
            <a:r>
              <a:rPr lang="ru-RU" sz="1200" dirty="0" err="1">
                <a:latin typeface="Times New Roman" panose="02020603050405020304" pitchFamily="18" charset="0"/>
                <a:cs typeface="Times New Roman" panose="02020603050405020304" pitchFamily="18" charset="0"/>
              </a:rPr>
              <a:t>Contact</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pads</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for</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the</a:t>
            </a:r>
            <a:r>
              <a:rPr lang="ru-RU" sz="1200" dirty="0">
                <a:latin typeface="Times New Roman" panose="02020603050405020304" pitchFamily="18" charset="0"/>
                <a:cs typeface="Times New Roman" panose="02020603050405020304" pitchFamily="18" charset="0"/>
              </a:rPr>
              <a:t> FC </a:t>
            </a:r>
            <a:r>
              <a:rPr lang="ru-RU" sz="1200" dirty="0" err="1">
                <a:latin typeface="Times New Roman" panose="02020603050405020304" pitchFamily="18" charset="0"/>
                <a:cs typeface="Times New Roman" panose="02020603050405020304" pitchFamily="18" charset="0"/>
              </a:rPr>
              <a:t>signal</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cable</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reducing</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parasitic</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inductance</a:t>
            </a:r>
            <a:r>
              <a:rPr lang="ru-RU" sz="1200" dirty="0">
                <a:latin typeface="Times New Roman" panose="02020603050405020304" pitchFamily="18" charset="0"/>
                <a:cs typeface="Times New Roman" panose="02020603050405020304" pitchFamily="18" charset="0"/>
              </a:rPr>
              <a:t>.</a:t>
            </a:r>
          </a:p>
        </p:txBody>
      </p:sp>
      <p:sp>
        <p:nvSpPr>
          <p:cNvPr id="36" name="TextBox 35">
            <a:extLst>
              <a:ext uri="{FF2B5EF4-FFF2-40B4-BE49-F238E27FC236}">
                <a16:creationId xmlns:a16="http://schemas.microsoft.com/office/drawing/2014/main" id="{193B970D-AC1B-598F-66A7-B564730F7D20}"/>
              </a:ext>
            </a:extLst>
          </p:cNvPr>
          <p:cNvSpPr txBox="1"/>
          <p:nvPr/>
        </p:nvSpPr>
        <p:spPr>
          <a:xfrm>
            <a:off x="3935815" y="6077247"/>
            <a:ext cx="2813467" cy="461665"/>
          </a:xfrm>
          <a:prstGeom prst="rect">
            <a:avLst/>
          </a:prstGeom>
          <a:noFill/>
        </p:spPr>
        <p:txBody>
          <a:bodyPr wrap="square">
            <a:spAutoFit/>
          </a:bodyPr>
          <a:lstStyle/>
          <a:p>
            <a:pPr algn="ctr"/>
            <a:r>
              <a:rPr lang="ru-RU" sz="1200">
                <a:latin typeface="Times New Roman" panose="02020603050405020304" pitchFamily="18" charset="0"/>
                <a:cs typeface="Times New Roman" panose="02020603050405020304" pitchFamily="18" charset="0"/>
              </a:rPr>
              <a:t>Connection </a:t>
            </a:r>
            <a:r>
              <a:rPr lang="ru-RU" sz="1200" err="1">
                <a:latin typeface="Times New Roman" panose="02020603050405020304" pitchFamily="18" charset="0"/>
                <a:cs typeface="Times New Roman" panose="02020603050405020304" pitchFamily="18" charset="0"/>
              </a:rPr>
              <a:t>diagram</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of</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the</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digital</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filter</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for</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registering</a:t>
            </a:r>
            <a:r>
              <a:rPr lang="ru-RU" sz="1200">
                <a:latin typeface="Times New Roman" panose="02020603050405020304" pitchFamily="18" charset="0"/>
                <a:cs typeface="Times New Roman" panose="02020603050405020304" pitchFamily="18" charset="0"/>
              </a:rPr>
              <a:t> a </a:t>
            </a:r>
            <a:r>
              <a:rPr lang="ru-RU" sz="1200" err="1">
                <a:latin typeface="Times New Roman" panose="02020603050405020304" pitchFamily="18" charset="0"/>
                <a:cs typeface="Times New Roman" panose="02020603050405020304" pitchFamily="18" charset="0"/>
              </a:rPr>
              <a:t>broadband</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signal</a:t>
            </a:r>
            <a:r>
              <a:rPr lang="ru-RU" sz="1200">
                <a:latin typeface="Times New Roman" panose="02020603050405020304" pitchFamily="18" charset="0"/>
                <a:cs typeface="Times New Roman" panose="02020603050405020304" pitchFamily="18" charset="0"/>
              </a:rPr>
              <a:t>.</a:t>
            </a:r>
          </a:p>
        </p:txBody>
      </p:sp>
      <p:sp>
        <p:nvSpPr>
          <p:cNvPr id="38" name="TextBox 37">
            <a:extLst>
              <a:ext uri="{FF2B5EF4-FFF2-40B4-BE49-F238E27FC236}">
                <a16:creationId xmlns:a16="http://schemas.microsoft.com/office/drawing/2014/main" id="{EB8D6226-FD35-23DF-E9E7-FA22912017DD}"/>
              </a:ext>
            </a:extLst>
          </p:cNvPr>
          <p:cNvSpPr txBox="1"/>
          <p:nvPr/>
        </p:nvSpPr>
        <p:spPr>
          <a:xfrm>
            <a:off x="7296709" y="3548190"/>
            <a:ext cx="4561925" cy="461665"/>
          </a:xfrm>
          <a:prstGeom prst="rect">
            <a:avLst/>
          </a:prstGeom>
          <a:noFill/>
        </p:spPr>
        <p:txBody>
          <a:bodyPr wrap="square">
            <a:spAutoFit/>
          </a:bodyPr>
          <a:lstStyle/>
          <a:p>
            <a:pPr algn="ctr"/>
            <a:r>
              <a:rPr lang="en-US" sz="1200">
                <a:latin typeface="Times New Roman" panose="02020603050405020304" pitchFamily="18" charset="0"/>
                <a:cs typeface="Times New Roman" panose="02020603050405020304" pitchFamily="18" charset="0"/>
              </a:rPr>
              <a:t>The digital filter signal when working on the high-resistance input of the oscilloscope (R = 1 MΩ).</a:t>
            </a:r>
            <a:endParaRPr lang="ru-RU" sz="1200">
              <a:latin typeface="Times New Roman" panose="02020603050405020304" pitchFamily="18" charset="0"/>
              <a:cs typeface="Times New Roman" panose="02020603050405020304" pitchFamily="18" charset="0"/>
            </a:endParaRPr>
          </a:p>
        </p:txBody>
      </p:sp>
      <p:pic>
        <p:nvPicPr>
          <p:cNvPr id="39" name="Рисунок 38">
            <a:extLst>
              <a:ext uri="{FF2B5EF4-FFF2-40B4-BE49-F238E27FC236}">
                <a16:creationId xmlns:a16="http://schemas.microsoft.com/office/drawing/2014/main" id="{169A51F2-9E37-F873-7ACA-1953A06ADB70}"/>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7140578" y="3917522"/>
            <a:ext cx="3789738" cy="2844000"/>
          </a:xfrm>
          <a:prstGeom prst="rect">
            <a:avLst/>
          </a:prstGeom>
          <a:noFill/>
          <a:ln>
            <a:noFill/>
          </a:ln>
        </p:spPr>
      </p:pic>
      <p:pic>
        <p:nvPicPr>
          <p:cNvPr id="40" name="Рисунок 39">
            <a:extLst>
              <a:ext uri="{FF2B5EF4-FFF2-40B4-BE49-F238E27FC236}">
                <a16:creationId xmlns:a16="http://schemas.microsoft.com/office/drawing/2014/main" id="{5FEE6B7E-E638-8EBB-944E-4F3D18E9971A}"/>
              </a:ext>
            </a:extLst>
          </p:cNvPr>
          <p:cNvPicPr>
            <a:picLocks noChangeAspect="1"/>
          </p:cNvPicPr>
          <p:nvPr/>
        </p:nvPicPr>
        <p:blipFill rotWithShape="1">
          <a:blip r:embed="rId7"/>
          <a:srcRect r="3438"/>
          <a:stretch/>
        </p:blipFill>
        <p:spPr>
          <a:xfrm>
            <a:off x="3685538" y="4610765"/>
            <a:ext cx="3314020" cy="936000"/>
          </a:xfrm>
          <a:prstGeom prst="rect">
            <a:avLst/>
          </a:prstGeom>
        </p:spPr>
      </p:pic>
      <p:sp>
        <p:nvSpPr>
          <p:cNvPr id="42" name="TextBox 41">
            <a:extLst>
              <a:ext uri="{FF2B5EF4-FFF2-40B4-BE49-F238E27FC236}">
                <a16:creationId xmlns:a16="http://schemas.microsoft.com/office/drawing/2014/main" id="{84B8744F-37C5-DFAE-7AC1-AAB7A3D3D1C9}"/>
              </a:ext>
            </a:extLst>
          </p:cNvPr>
          <p:cNvSpPr txBox="1"/>
          <p:nvPr/>
        </p:nvSpPr>
        <p:spPr>
          <a:xfrm>
            <a:off x="10479544" y="4715768"/>
            <a:ext cx="1705159" cy="830997"/>
          </a:xfrm>
          <a:prstGeom prst="rect">
            <a:avLst/>
          </a:prstGeom>
          <a:noFill/>
        </p:spPr>
        <p:txBody>
          <a:bodyPr wrap="square">
            <a:spAutoFit/>
          </a:bodyPr>
          <a:lstStyle/>
          <a:p>
            <a:pPr algn="ct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Dependence of the RF gun beam charge on the voltage of the modulating pulse.</a:t>
            </a:r>
            <a:endParaRPr lang="ru-RU">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44" name="Рисунок 43">
            <a:extLst>
              <a:ext uri="{FF2B5EF4-FFF2-40B4-BE49-F238E27FC236}">
                <a16:creationId xmlns:a16="http://schemas.microsoft.com/office/drawing/2014/main" id="{0BB41FEE-16B9-9B41-3CC6-46A7D937D1F9}"/>
              </a:ext>
            </a:extLst>
          </p:cNvPr>
          <p:cNvPicPr>
            <a:picLocks noChangeAspect="1"/>
          </p:cNvPicPr>
          <p:nvPr/>
        </p:nvPicPr>
        <p:blipFill>
          <a:blip r:embed="rId8"/>
          <a:stretch>
            <a:fillRect/>
          </a:stretch>
        </p:blipFill>
        <p:spPr>
          <a:xfrm>
            <a:off x="519500" y="3862936"/>
            <a:ext cx="2784106" cy="2160000"/>
          </a:xfrm>
          <a:prstGeom prst="rect">
            <a:avLst/>
          </a:prstGeom>
        </p:spPr>
      </p:pic>
      <p:sp>
        <p:nvSpPr>
          <p:cNvPr id="46" name="TextBox 45">
            <a:extLst>
              <a:ext uri="{FF2B5EF4-FFF2-40B4-BE49-F238E27FC236}">
                <a16:creationId xmlns:a16="http://schemas.microsoft.com/office/drawing/2014/main" id="{B8BC1185-B41F-267A-C62C-1813894A34E8}"/>
              </a:ext>
            </a:extLst>
          </p:cNvPr>
          <p:cNvSpPr txBox="1"/>
          <p:nvPr/>
        </p:nvSpPr>
        <p:spPr>
          <a:xfrm>
            <a:off x="880005" y="6086203"/>
            <a:ext cx="2012998" cy="276999"/>
          </a:xfrm>
          <a:prstGeom prst="rect">
            <a:avLst/>
          </a:prstGeom>
          <a:noFill/>
        </p:spPr>
        <p:txBody>
          <a:bodyPr wrap="square">
            <a:spAutoFit/>
          </a:bodyPr>
          <a:lstStyle/>
          <a:p>
            <a:pPr algn="ctr"/>
            <a:r>
              <a:rPr lang="en-US" sz="1200">
                <a:effectLst/>
                <a:latin typeface="Times New Roman" panose="02020603050405020304" pitchFamily="18" charset="0"/>
                <a:ea typeface="SimSun" panose="02010600030101010101" pitchFamily="2" charset="-122"/>
                <a:cs typeface="Times New Roman" panose="02020603050405020304" pitchFamily="18" charset="0"/>
              </a:rPr>
              <a:t>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Scheme of the Faraday cup</a:t>
            </a:r>
            <a:endParaRPr lang="ru-RU" sz="120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EA1EE930-D2EE-121C-6FEE-335A52EE51F4}"/>
              </a:ext>
            </a:extLst>
          </p:cNvPr>
          <p:cNvPicPr>
            <a:picLocks noChangeAspect="1"/>
          </p:cNvPicPr>
          <p:nvPr/>
        </p:nvPicPr>
        <p:blipFill>
          <a:blip r:embed="rId9"/>
          <a:stretch>
            <a:fillRect/>
          </a:stretch>
        </p:blipFill>
        <p:spPr>
          <a:xfrm>
            <a:off x="7213327" y="928104"/>
            <a:ext cx="4608001" cy="2592000"/>
          </a:xfrm>
          <a:prstGeom prst="rect">
            <a:avLst/>
          </a:prstGeom>
        </p:spPr>
      </p:pic>
    </p:spTree>
    <p:extLst>
      <p:ext uri="{BB962C8B-B14F-4D97-AF65-F5344CB8AC3E}">
        <p14:creationId xmlns:p14="http://schemas.microsoft.com/office/powerpoint/2010/main" val="307657792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1449</TotalTime>
  <Words>1254</Words>
  <Application>Microsoft Office PowerPoint</Application>
  <PresentationFormat>Широкоэкранный</PresentationFormat>
  <Paragraphs>257</Paragraphs>
  <Slides>18</Slides>
  <Notes>16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BINP User</dc:creator>
  <cp:lastModifiedBy>BINP User</cp:lastModifiedBy>
  <cp:revision>255</cp:revision>
  <dcterms:created xsi:type="dcterms:W3CDTF">2023-03-28T03:54:46Z</dcterms:created>
  <dcterms:modified xsi:type="dcterms:W3CDTF">2023-04-11T08:21:25Z</dcterms:modified>
</cp:coreProperties>
</file>