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961" r:id="rId2"/>
    <p:sldId id="265" r:id="rId3"/>
    <p:sldId id="997" r:id="rId4"/>
    <p:sldId id="271" r:id="rId5"/>
    <p:sldId id="963" r:id="rId6"/>
    <p:sldId id="964" r:id="rId7"/>
    <p:sldId id="969" r:id="rId8"/>
    <p:sldId id="993" r:id="rId9"/>
    <p:sldId id="966" r:id="rId10"/>
    <p:sldId id="967" r:id="rId11"/>
    <p:sldId id="971" r:id="rId12"/>
    <p:sldId id="970" r:id="rId13"/>
    <p:sldId id="995" r:id="rId14"/>
    <p:sldId id="994" r:id="rId15"/>
    <p:sldId id="973" r:id="rId16"/>
    <p:sldId id="975" r:id="rId17"/>
    <p:sldId id="996" r:id="rId18"/>
    <p:sldId id="992" r:id="rId19"/>
  </p:sldIdLst>
  <p:sldSz cx="12192000" cy="6858000"/>
  <p:notesSz cx="9947275" cy="6858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AB8715E-213B-4D17-A5E0-89F59263175F}">
          <p14:sldIdLst>
            <p14:sldId id="961"/>
            <p14:sldId id="265"/>
            <p14:sldId id="997"/>
            <p14:sldId id="271"/>
            <p14:sldId id="963"/>
            <p14:sldId id="964"/>
            <p14:sldId id="969"/>
            <p14:sldId id="993"/>
            <p14:sldId id="966"/>
            <p14:sldId id="967"/>
            <p14:sldId id="971"/>
            <p14:sldId id="970"/>
            <p14:sldId id="995"/>
            <p14:sldId id="994"/>
            <p14:sldId id="973"/>
            <p14:sldId id="975"/>
            <p14:sldId id="996"/>
            <p14:sldId id="99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hak" initials="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50705"/>
    <a:srgbClr val="9E9E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82282" autoAdjust="0"/>
  </p:normalViewPr>
  <p:slideViewPr>
    <p:cSldViewPr snapToGrid="0">
      <p:cViewPr>
        <p:scale>
          <a:sx n="61" d="100"/>
          <a:sy n="61" d="100"/>
        </p:scale>
        <p:origin x="3846" y="16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3F96A-4261-47CD-B8B0-EE0ECF1D85EE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DBA1D-B475-4065-8A24-741B030D2E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70B8E-D90D-43C5-97BD-D83BD5B65FD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97301-34F3-421E-8622-261432466DE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4035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97301-34F3-421E-8622-261432466DE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97301-34F3-421E-8622-261432466DE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20000/20ms</a:t>
            </a:r>
            <a:r>
              <a:rPr lang="zh-CN" altLang="en-US" dirty="0"/>
              <a:t> </a:t>
            </a:r>
            <a:r>
              <a:rPr lang="en-US" altLang="zh-CN" dirty="0"/>
              <a:t>extraction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97301-34F3-421E-8622-261432466DE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198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97301-34F3-421E-8622-261432466DE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6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97301-34F3-421E-8622-261432466DE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3178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97301-34F3-421E-8622-261432466DE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711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97301-34F3-421E-8622-261432466DE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94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E5DDF-294A-47C7-9938-98EB7AF5D866}" type="slidenum">
              <a:rPr lang="en-US" altLang="zh-CN"/>
              <a:t>‹#›</a:t>
            </a:fld>
            <a:endParaRPr lang="en-US" altLang="zh-CN"/>
          </a:p>
        </p:txBody>
      </p:sp>
      <p:pic>
        <p:nvPicPr>
          <p:cNvPr id="11" name="图片 18" descr="图片1副本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289357" y="174365"/>
            <a:ext cx="1280143" cy="57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609600" y="174365"/>
            <a:ext cx="9175768" cy="575938"/>
          </a:xfrm>
        </p:spPr>
        <p:txBody>
          <a:bodyPr>
            <a:noAutofit/>
          </a:bodyPr>
          <a:lstStyle>
            <a:lvl1pPr algn="l">
              <a:defRPr sz="4000" b="1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3" name="矩形 6"/>
          <p:cNvSpPr/>
          <p:nvPr/>
        </p:nvSpPr>
        <p:spPr>
          <a:xfrm>
            <a:off x="527384" y="782056"/>
            <a:ext cx="11329259" cy="10800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20" dirty="0"/>
          </a:p>
        </p:txBody>
      </p:sp>
      <p:sp>
        <p:nvSpPr>
          <p:cNvPr id="14" name="圆角矩形 7"/>
          <p:cNvSpPr/>
          <p:nvPr/>
        </p:nvSpPr>
        <p:spPr>
          <a:xfrm>
            <a:off x="260288" y="663896"/>
            <a:ext cx="267093" cy="230233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2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E5DDF-294A-47C7-9938-98EB7AF5D866}" type="slidenum">
              <a:rPr lang="en-US" altLang="zh-CN"/>
              <a:t>‹#›</a:t>
            </a:fld>
            <a:endParaRPr lang="en-US" altLang="zh-CN"/>
          </a:p>
        </p:txBody>
      </p:sp>
      <p:pic>
        <p:nvPicPr>
          <p:cNvPr id="11" name="图片 18" descr="图片1副本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309677" y="638550"/>
            <a:ext cx="1280143" cy="57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629920" y="638550"/>
            <a:ext cx="9175768" cy="575938"/>
          </a:xfrm>
        </p:spPr>
        <p:txBody>
          <a:bodyPr>
            <a:noAutofit/>
          </a:bodyPr>
          <a:lstStyle>
            <a:lvl1pPr algn="l">
              <a:defRPr sz="4000" b="1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3" name="矩形 6"/>
          <p:cNvSpPr/>
          <p:nvPr/>
        </p:nvSpPr>
        <p:spPr>
          <a:xfrm>
            <a:off x="547704" y="1246241"/>
            <a:ext cx="11329259" cy="10800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20" dirty="0"/>
          </a:p>
        </p:txBody>
      </p:sp>
      <p:sp>
        <p:nvSpPr>
          <p:cNvPr id="14" name="圆角矩形 7"/>
          <p:cNvSpPr/>
          <p:nvPr/>
        </p:nvSpPr>
        <p:spPr>
          <a:xfrm>
            <a:off x="280608" y="1128081"/>
            <a:ext cx="267093" cy="230233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2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2021/5/14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905CE-B73D-4CFE-B6A0-4CFF8ED62C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hyperlink" Target="https://doi.org/10.18429/JACoW-IPAC2019-MOPRB02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8" descr="图片1副本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11424" y="188640"/>
            <a:ext cx="918102" cy="54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32" name="标题 1"/>
          <p:cNvSpPr>
            <a:spLocks noGrp="1"/>
          </p:cNvSpPr>
          <p:nvPr>
            <p:ph type="ctrTitle"/>
          </p:nvPr>
        </p:nvSpPr>
        <p:spPr>
          <a:xfrm>
            <a:off x="502837" y="1896702"/>
            <a:ext cx="8473797" cy="540061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20000"/>
              </a:lnSpc>
              <a:spcBef>
                <a:spcPts val="2250"/>
              </a:spcBef>
              <a:defRPr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Design and Beam Commissioning of Dual Harmonic RF System in CSNS RCS</a:t>
            </a:r>
          </a:p>
        </p:txBody>
      </p:sp>
      <p:pic>
        <p:nvPicPr>
          <p:cNvPr id="36" name="Picture 1" descr="C:\Users\thinkpad\Desktop\赵晶石\微信图片_20191009143433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5400" y="5733256"/>
            <a:ext cx="710953" cy="71596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37" name="图片 36" descr="所logoPNG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559496" y="5801746"/>
            <a:ext cx="988396" cy="65614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51" name="圆角矩形 50"/>
          <p:cNvSpPr/>
          <p:nvPr/>
        </p:nvSpPr>
        <p:spPr>
          <a:xfrm>
            <a:off x="9484505" y="2560359"/>
            <a:ext cx="1233142" cy="792634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10579143" y="3675243"/>
            <a:ext cx="701433" cy="701433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8976634" y="1119030"/>
            <a:ext cx="701433" cy="701433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4" name="圆角矩形 53"/>
          <p:cNvSpPr/>
          <p:nvPr/>
        </p:nvSpPr>
        <p:spPr>
          <a:xfrm>
            <a:off x="9208646" y="1588457"/>
            <a:ext cx="1046797" cy="1046797"/>
          </a:xfrm>
          <a:prstGeom prst="roundRect">
            <a:avLst/>
          </a:prstGeom>
          <a:blipFill rotWithShape="1">
            <a:blip r:embed="rId7" cstate="screen"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5" name="圆角矩形 54"/>
          <p:cNvSpPr/>
          <p:nvPr/>
        </p:nvSpPr>
        <p:spPr>
          <a:xfrm>
            <a:off x="10388320" y="2097570"/>
            <a:ext cx="695802" cy="695802"/>
          </a:xfrm>
          <a:prstGeom prst="roundRect">
            <a:avLst/>
          </a:prstGeom>
          <a:blipFill rotWithShape="1">
            <a:blip r:embed="rId8" cstate="screen"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9304374" y="2795277"/>
            <a:ext cx="695802" cy="695802"/>
          </a:xfrm>
          <a:prstGeom prst="roundRect">
            <a:avLst/>
          </a:prstGeom>
          <a:blipFill rotWithShape="1">
            <a:blip r:embed="rId9" cstate="screen"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7" name="圆角矩形 56"/>
          <p:cNvSpPr/>
          <p:nvPr/>
        </p:nvSpPr>
        <p:spPr>
          <a:xfrm>
            <a:off x="10161147" y="2951009"/>
            <a:ext cx="922973" cy="922973"/>
          </a:xfrm>
          <a:prstGeom prst="roundRect">
            <a:avLst/>
          </a:prstGeom>
          <a:blipFill rotWithShape="1">
            <a:blip r:embed="rId10" cstate="screen"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8" name="圆角矩形 57"/>
          <p:cNvSpPr/>
          <p:nvPr/>
        </p:nvSpPr>
        <p:spPr>
          <a:xfrm>
            <a:off x="9724889" y="1124747"/>
            <a:ext cx="266911" cy="266911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10800924" y="1688382"/>
            <a:ext cx="266911" cy="266911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60" name="圆角矩形 59"/>
          <p:cNvSpPr/>
          <p:nvPr/>
        </p:nvSpPr>
        <p:spPr>
          <a:xfrm>
            <a:off x="10254134" y="4109768"/>
            <a:ext cx="266911" cy="266911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10413734" y="1696954"/>
            <a:ext cx="266911" cy="266911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95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0" name="副标题 2"/>
          <p:cNvSpPr>
            <a:spLocks noGrp="1"/>
          </p:cNvSpPr>
          <p:nvPr>
            <p:ph type="subTitle" idx="1"/>
          </p:nvPr>
        </p:nvSpPr>
        <p:spPr>
          <a:xfrm>
            <a:off x="2547892" y="3143178"/>
            <a:ext cx="6126304" cy="1490566"/>
          </a:xfrm>
        </p:spPr>
        <p:txBody>
          <a:bodyPr vert="horz" lIns="91440" tIns="45720" rIns="91440" bIns="4572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Speaker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en-US" altLang="zh-CN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Liu Hanyang</a:t>
            </a:r>
            <a:endParaRPr lang="zh-CN" altLang="en-US" sz="2700" b="1" dirty="0">
              <a:solidFill>
                <a:schemeClr val="tx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Authors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en-US" altLang="zh-CN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Prof. Wang Sheng</a:t>
            </a:r>
          </a:p>
          <a:p>
            <a:pPr lvl="0" algn="l">
              <a:buClrTx/>
              <a:buSzTx/>
            </a:pP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</a:t>
            </a:r>
            <a:r>
              <a:rPr lang="en-US" altLang="zh-CN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Dr. Xu </a:t>
            </a:r>
            <a:r>
              <a:rPr lang="en-US" altLang="zh-CN" sz="2700" b="1" dirty="0" err="1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Shouyan</a:t>
            </a:r>
            <a:endParaRPr lang="en-US" altLang="zh-CN" sz="2700" b="1" dirty="0">
              <a:solidFill>
                <a:schemeClr val="tx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sz="2700" b="1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	    Dr. Liu Hanyang</a:t>
            </a:r>
            <a:endParaRPr lang="zh-CN" altLang="en-US" sz="2700" b="1" dirty="0">
              <a:solidFill>
                <a:schemeClr val="tx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l">
              <a:buClrTx/>
              <a:buSzTx/>
            </a:pPr>
            <a:endParaRPr lang="en-US" altLang="zh-CN" sz="2700" b="1" dirty="0">
              <a:solidFill>
                <a:schemeClr val="tx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5796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284"/>
    </mc:Choice>
    <mc:Fallback>
      <p:transition spd="slow" advTm="2428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7C5DF93-7D20-C2F3-368F-FA446557E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745" y="3941347"/>
            <a:ext cx="3600000" cy="270000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174FB7A-1964-E423-E4D6-D6C07D0B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10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308E445-9CD2-E353-DD66-1C840A000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825" y="1511289"/>
            <a:ext cx="3894540" cy="26157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864332A-2703-CF1F-1EEB-1C314D02C2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212" y="3823364"/>
            <a:ext cx="3565529" cy="27155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4C8FE1-17E3-DCDC-1F9F-8E846CCB6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59" y="3838912"/>
            <a:ext cx="3381820" cy="2700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DD4F68C-0E94-14D2-BBA5-6E44B9B884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65" y="1614380"/>
            <a:ext cx="3894539" cy="23792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B8A6A84-8AF1-37FD-A0DC-D51A9478C5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38" y="1486232"/>
            <a:ext cx="3600000" cy="250741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420785B-A849-1071-49EB-FF74CFB78A19}"/>
              </a:ext>
            </a:extLst>
          </p:cNvPr>
          <p:cNvSpPr txBox="1"/>
          <p:nvPr/>
        </p:nvSpPr>
        <p:spPr>
          <a:xfrm>
            <a:off x="444843" y="88313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Beam measurement</a:t>
            </a:r>
            <a:endParaRPr lang="zh-CN" altLang="en-US" sz="36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30523BA-8FE5-A966-FB38-4C9C74E4E6E8}"/>
              </a:ext>
            </a:extLst>
          </p:cNvPr>
          <p:cNvSpPr txBox="1"/>
          <p:nvPr/>
        </p:nvSpPr>
        <p:spPr>
          <a:xfrm>
            <a:off x="960449" y="4127029"/>
            <a:ext cx="1643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</a:rPr>
              <a:t>WCM</a:t>
            </a:r>
          </a:p>
          <a:p>
            <a:pPr algn="ctr"/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</a:rPr>
              <a:t>Restored</a:t>
            </a:r>
          </a:p>
          <a:p>
            <a:pPr algn="ctr"/>
            <a:r>
              <a:rPr lang="en-US" altLang="zh-CN" sz="1600" b="1" dirty="0">
                <a:solidFill>
                  <a:srgbClr val="92D050"/>
                </a:solidFill>
              </a:rPr>
              <a:t>Differ</a:t>
            </a:r>
            <a:r>
              <a:rPr lang="en-US" altLang="zh-CN" sz="1600" b="1" dirty="0">
                <a:solidFill>
                  <a:srgbClr val="FF0000"/>
                </a:solidFill>
              </a:rPr>
              <a:t> 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标题 2">
            <a:extLst>
              <a:ext uri="{FF2B5EF4-FFF2-40B4-BE49-F238E27FC236}">
                <a16:creationId xmlns:a16="http://schemas.microsoft.com/office/drawing/2014/main" id="{977A3B61-C8E8-77E5-98C7-2E74A0AA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625"/>
            <a:ext cx="9175750" cy="576263"/>
          </a:xfrm>
        </p:spPr>
        <p:txBody>
          <a:bodyPr/>
          <a:lstStyle/>
          <a:p>
            <a:r>
              <a:rPr lang="en-US" altLang="zh-CN" dirty="0"/>
              <a:t>Tomography in dual harmonic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48574011"/>
      </p:ext>
    </p:extLst>
  </p:cSld>
  <p:clrMapOvr>
    <a:masterClrMapping/>
  </p:clrMapOvr>
  <p:transition advTm="32641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E6B2C18-1AB0-AAA4-1E5C-510E71E08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11</a:t>
            </a:fld>
            <a:endParaRPr lang="en-US" altLang="zh-CN"/>
          </a:p>
        </p:txBody>
      </p:sp>
      <p:sp>
        <p:nvSpPr>
          <p:cNvPr id="4" name="标题 2">
            <a:extLst>
              <a:ext uri="{FF2B5EF4-FFF2-40B4-BE49-F238E27FC236}">
                <a16:creationId xmlns:a16="http://schemas.microsoft.com/office/drawing/2014/main" id="{1EAD354B-A6FC-D027-035A-DC948E614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365"/>
            <a:ext cx="9175768" cy="575938"/>
          </a:xfrm>
        </p:spPr>
        <p:txBody>
          <a:bodyPr/>
          <a:lstStyle/>
          <a:p>
            <a:r>
              <a:rPr lang="en-US" altLang="zh-CN" dirty="0"/>
              <a:t>Beam measurement</a:t>
            </a:r>
            <a:endParaRPr lang="zh-CN" altLang="en-US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3EF99026-69F5-6129-5C17-D023208C8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" t="49049"/>
          <a:stretch/>
        </p:blipFill>
        <p:spPr bwMode="auto">
          <a:xfrm>
            <a:off x="942037" y="1013373"/>
            <a:ext cx="4935132" cy="174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id="{8E873674-0CAE-CC78-2BD4-4D635A35525A}"/>
              </a:ext>
            </a:extLst>
          </p:cNvPr>
          <p:cNvSpPr txBox="1"/>
          <p:nvPr/>
        </p:nvSpPr>
        <p:spPr>
          <a:xfrm>
            <a:off x="663284" y="2849998"/>
            <a:ext cx="5540283" cy="481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63" dirty="0">
                <a:latin typeface="微软雅黑" panose="020B0503020204020204" pitchFamily="34" charset="-122"/>
                <a:ea typeface="微软雅黑" panose="020B0503020204020204" pitchFamily="34" charset="-122"/>
              </a:rPr>
              <a:t>Add magnetic alloy cavity, r=0.8, adjust the second harmonic phase, ensure the peak height of both sides same(phase calibration)</a:t>
            </a:r>
            <a:endParaRPr lang="zh-CN" altLang="en-US" sz="1263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F4C1923D-985A-E06A-5C56-5C887618AA9E}"/>
              </a:ext>
            </a:extLst>
          </p:cNvPr>
          <p:cNvSpPr txBox="1"/>
          <p:nvPr/>
        </p:nvSpPr>
        <p:spPr>
          <a:xfrm>
            <a:off x="6248505" y="2828903"/>
            <a:ext cx="6010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 nominal cavity RF is 16.6kV, the cavity pressure of ferrite is 32kV, r=0.5, which is consistent with the theoretical results (voltage calibration).</a:t>
            </a:r>
            <a:endParaRPr lang="zh-CN" altLang="en-US" sz="1263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4958B79-1D4D-885E-3430-365251AE4D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6" t="34480"/>
          <a:stretch/>
        </p:blipFill>
        <p:spPr bwMode="auto">
          <a:xfrm>
            <a:off x="6836983" y="997191"/>
            <a:ext cx="4665903" cy="174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C587092-08C7-F52A-8C0B-AC4424BFC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28" y="3280079"/>
            <a:ext cx="4800600" cy="32004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24C5488-1840-654E-78F3-745641166A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089" y="3340486"/>
            <a:ext cx="4627689" cy="308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76301"/>
      </p:ext>
    </p:extLst>
  </p:cSld>
  <p:clrMapOvr>
    <a:masterClrMapping/>
  </p:clrMapOvr>
  <p:transition advTm="62976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276982A-0115-569A-DD90-F94EBCBE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12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051E6DC-80E3-4A22-0F87-A88B15A13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Beam measurement</a:t>
            </a:r>
            <a:endParaRPr lang="zh-CN" alt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D6E8062-5474-847E-6913-AE650F0D2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9" t="15649" b="6069"/>
          <a:stretch/>
        </p:blipFill>
        <p:spPr bwMode="auto">
          <a:xfrm>
            <a:off x="1146171" y="1473070"/>
            <a:ext cx="4833536" cy="325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A398B88-5E9C-CC13-76DC-38F0C42883EC}"/>
              </a:ext>
            </a:extLst>
          </p:cNvPr>
          <p:cNvSpPr txBox="1"/>
          <p:nvPr/>
        </p:nvSpPr>
        <p:spPr>
          <a:xfrm>
            <a:off x="1541862" y="3697280"/>
            <a:ext cx="1654630" cy="748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21" b="1" dirty="0">
                <a:solidFill>
                  <a:srgbClr val="E27C50"/>
                </a:solidFill>
              </a:rPr>
              <a:t>MA cavity only</a:t>
            </a:r>
          </a:p>
          <a:p>
            <a:r>
              <a:rPr lang="en-US" altLang="zh-CN" sz="1421" dirty="0">
                <a:solidFill>
                  <a:srgbClr val="2687C6"/>
                </a:solidFill>
              </a:rPr>
              <a:t>ferrite cavity only</a:t>
            </a:r>
          </a:p>
          <a:p>
            <a:r>
              <a:rPr lang="en-US" altLang="zh-CN" sz="1421" b="1" dirty="0">
                <a:solidFill>
                  <a:srgbClr val="EBA909"/>
                </a:solidFill>
              </a:rPr>
              <a:t>both</a:t>
            </a:r>
            <a:endParaRPr lang="zh-CN" altLang="en-US" sz="1421" b="1" dirty="0">
              <a:solidFill>
                <a:srgbClr val="EBA909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0691F66-FB67-9597-83E6-B4A114F734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9" b="2720"/>
          <a:stretch/>
        </p:blipFill>
        <p:spPr bwMode="auto">
          <a:xfrm>
            <a:off x="6096000" y="1473070"/>
            <a:ext cx="4627897" cy="326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B7260F36-FEC8-6E53-32D1-DB7D55378018}"/>
              </a:ext>
            </a:extLst>
          </p:cNvPr>
          <p:cNvSpPr/>
          <p:nvPr/>
        </p:nvSpPr>
        <p:spPr>
          <a:xfrm>
            <a:off x="4168346" y="1787611"/>
            <a:ext cx="1927654" cy="30878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82B89564-4740-4B6C-BFD4-D4C6820B318F}"/>
              </a:ext>
            </a:extLst>
          </p:cNvPr>
          <p:cNvSpPr/>
          <p:nvPr/>
        </p:nvSpPr>
        <p:spPr>
          <a:xfrm>
            <a:off x="9273731" y="1919667"/>
            <a:ext cx="1376407" cy="29558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80564A41-925B-E10E-C3C1-F7E32DB69DDD}"/>
              </a:ext>
            </a:extLst>
          </p:cNvPr>
          <p:cNvCxnSpPr>
            <a:cxnSpLocks/>
            <a:stCxn id="19" idx="0"/>
            <a:endCxn id="7" idx="1"/>
          </p:cNvCxnSpPr>
          <p:nvPr/>
        </p:nvCxnSpPr>
        <p:spPr>
          <a:xfrm flipH="1" flipV="1">
            <a:off x="6096000" y="3106730"/>
            <a:ext cx="1588866" cy="5690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0D6216A-DE3A-4100-4FB7-0DC35858C7B4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684866" y="3212757"/>
            <a:ext cx="1515106" cy="4629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B079F2CE-1F97-4D17-C439-33C609A858EE}"/>
              </a:ext>
            </a:extLst>
          </p:cNvPr>
          <p:cNvSpPr txBox="1"/>
          <p:nvPr/>
        </p:nvSpPr>
        <p:spPr>
          <a:xfrm>
            <a:off x="6313266" y="3675745"/>
            <a:ext cx="274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cavity</a:t>
            </a:r>
            <a:r>
              <a:rPr lang="en-US" altLang="zh-C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 is insufficient for bunching</a:t>
            </a:r>
          </a:p>
          <a:p>
            <a:r>
              <a:rPr lang="en-US" altLang="zh-C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(Doesn’t matter)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F12C62F-433E-BA92-84DD-C9572D3C6E83}"/>
              </a:ext>
            </a:extLst>
          </p:cNvPr>
          <p:cNvSpPr txBox="1"/>
          <p:nvPr/>
        </p:nvSpPr>
        <p:spPr>
          <a:xfrm>
            <a:off x="576853" y="5106469"/>
            <a:ext cx="110382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The orbit in the arc section is consistent, </a:t>
            </a:r>
          </a:p>
          <a:p>
            <a:r>
              <a:rPr lang="en-US" altLang="zh-CN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which ensures the timing and frequency are consistent to a certain extent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097688"/>
      </p:ext>
    </p:extLst>
  </p:cSld>
  <p:clrMapOvr>
    <a:masterClrMapping/>
  </p:clrMapOvr>
  <p:transition advTm="69498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1BE7239-5B6A-47D4-8F0C-556B17D6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13</a:t>
            </a:fld>
            <a:endParaRPr lang="en-US" altLang="zh-CN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59794C6-83C4-7E7F-CC5F-10337E0647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66" t="1960" r="8216" b="12418"/>
          <a:stretch/>
        </p:blipFill>
        <p:spPr>
          <a:xfrm>
            <a:off x="10733" y="1295125"/>
            <a:ext cx="6021357" cy="40511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B3079BB-9CD7-AC99-6C50-6C14E46B81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2" b="12666"/>
          <a:stretch/>
        </p:blipFill>
        <p:spPr>
          <a:xfrm>
            <a:off x="5953079" y="1295125"/>
            <a:ext cx="6228188" cy="4051165"/>
          </a:xfrm>
          <a:prstGeom prst="rect">
            <a:avLst/>
          </a:prstGeom>
        </p:spPr>
      </p:pic>
      <p:sp>
        <p:nvSpPr>
          <p:cNvPr id="6" name="标题 2">
            <a:extLst>
              <a:ext uri="{FF2B5EF4-FFF2-40B4-BE49-F238E27FC236}">
                <a16:creationId xmlns:a16="http://schemas.microsoft.com/office/drawing/2014/main" id="{8D4FFC14-F0E0-C25E-C157-1B0A72012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625"/>
            <a:ext cx="9175750" cy="576263"/>
          </a:xfrm>
        </p:spPr>
        <p:txBody>
          <a:bodyPr/>
          <a:lstStyle/>
          <a:p>
            <a:r>
              <a:rPr lang="en-US" altLang="zh-CN" dirty="0"/>
              <a:t>Beam measurement-Optimizations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6F7317F-1847-6B63-4D48-7125F132C30E}"/>
              </a:ext>
            </a:extLst>
          </p:cNvPr>
          <p:cNvSpPr txBox="1"/>
          <p:nvPr/>
        </p:nvSpPr>
        <p:spPr>
          <a:xfrm>
            <a:off x="7651327" y="1142378"/>
            <a:ext cx="2831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Simulation results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7176184-C017-5F57-8557-45DDC89166C6}"/>
              </a:ext>
            </a:extLst>
          </p:cNvPr>
          <p:cNvSpPr txBox="1"/>
          <p:nvPr/>
        </p:nvSpPr>
        <p:spPr>
          <a:xfrm>
            <a:off x="3134031" y="5499037"/>
            <a:ext cx="6400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Similar works have been done during the beam commissioning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7808869"/>
      </p:ext>
    </p:extLst>
  </p:cSld>
  <p:clrMapOvr>
    <a:masterClrMapping/>
  </p:clrMapOvr>
  <p:transition advTm="97029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9E523E6-F556-6028-9555-590E5D32A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14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BF292DEE-15CD-5BAA-5D95-2106BDDCA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Beam measurement-Optimizations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A9F55EE-7F89-3FF6-5A10-4FA8D6FB20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1" y="700110"/>
            <a:ext cx="7319498" cy="4879665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891330DF-D643-E47A-8841-743B5EC63BA6}"/>
              </a:ext>
            </a:extLst>
          </p:cNvPr>
          <p:cNvSpPr/>
          <p:nvPr/>
        </p:nvSpPr>
        <p:spPr bwMode="auto">
          <a:xfrm>
            <a:off x="3232598" y="3664039"/>
            <a:ext cx="566670" cy="149395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3FEB39F0-DB6A-8283-FB02-B5F5AFA069F4}"/>
              </a:ext>
            </a:extLst>
          </p:cNvPr>
          <p:cNvCxnSpPr>
            <a:cxnSpLocks/>
            <a:stCxn id="7" idx="2"/>
            <a:endCxn id="5" idx="2"/>
          </p:cNvCxnSpPr>
          <p:nvPr/>
        </p:nvCxnSpPr>
        <p:spPr bwMode="auto">
          <a:xfrm>
            <a:off x="1378849" y="2506729"/>
            <a:ext cx="1853749" cy="1904285"/>
          </a:xfrm>
          <a:prstGeom prst="straightConnector1">
            <a:avLst/>
          </a:prstGeom>
          <a:ln>
            <a:solidFill>
              <a:schemeClr val="tx2"/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26C7261F-3782-D872-0CFB-AD545804185D}"/>
              </a:ext>
            </a:extLst>
          </p:cNvPr>
          <p:cNvSpPr txBox="1"/>
          <p:nvPr/>
        </p:nvSpPr>
        <p:spPr>
          <a:xfrm>
            <a:off x="0" y="1583399"/>
            <a:ext cx="2757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Matching of synchronous oscillation period and injection </a:t>
            </a:r>
            <a:r>
              <a:rPr lang="en-US" altLang="zh-CN" dirty="0">
                <a:solidFill>
                  <a:srgbClr val="333333"/>
                </a:solidFill>
                <a:latin typeface="Arial" panose="020B0604020202020204" pitchFamily="34" charset="0"/>
              </a:rPr>
              <a:t>turn</a:t>
            </a:r>
            <a:endParaRPr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1F30F14-EE9D-6A8D-7336-E099914C5E64}"/>
              </a:ext>
            </a:extLst>
          </p:cNvPr>
          <p:cNvSpPr/>
          <p:nvPr/>
        </p:nvSpPr>
        <p:spPr bwMode="auto">
          <a:xfrm>
            <a:off x="3907132" y="1233366"/>
            <a:ext cx="4237149" cy="208938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59EC78AB-B3A5-3BCA-316E-48B7CDD759B8}"/>
              </a:ext>
            </a:extLst>
          </p:cNvPr>
          <p:cNvCxnSpPr>
            <a:cxnSpLocks/>
          </p:cNvCxnSpPr>
          <p:nvPr/>
        </p:nvCxnSpPr>
        <p:spPr bwMode="auto">
          <a:xfrm flipV="1">
            <a:off x="3232598" y="3374265"/>
            <a:ext cx="2324636" cy="22570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81B72C23-0622-57D2-D47A-B56C3ADDF7FD}"/>
              </a:ext>
            </a:extLst>
          </p:cNvPr>
          <p:cNvSpPr txBox="1"/>
          <p:nvPr/>
        </p:nvSpPr>
        <p:spPr>
          <a:xfrm>
            <a:off x="837128" y="5608587"/>
            <a:ext cx="3612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Reduce the beam loss in the arc section and a certain degree of compression instability,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858DC4A-A5D5-4C2F-CC48-EA53449F30DE}"/>
              </a:ext>
            </a:extLst>
          </p:cNvPr>
          <p:cNvSpPr txBox="1"/>
          <p:nvPr/>
        </p:nvSpPr>
        <p:spPr>
          <a:xfrm>
            <a:off x="9550824" y="4511428"/>
            <a:ext cx="2293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Extracted Bunch  Length Compression (less than 120 ns)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401F8E44-3387-EB4E-F451-73404F7ECEFC}"/>
              </a:ext>
            </a:extLst>
          </p:cNvPr>
          <p:cNvCxnSpPr>
            <a:cxnSpLocks/>
            <a:endCxn id="13" idx="6"/>
          </p:cNvCxnSpPr>
          <p:nvPr/>
        </p:nvCxnSpPr>
        <p:spPr bwMode="auto">
          <a:xfrm flipH="1" flipV="1">
            <a:off x="9176197" y="3902299"/>
            <a:ext cx="311849" cy="10450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id="{21501B6D-8C77-3B43-A840-EAF0E1B06291}"/>
              </a:ext>
            </a:extLst>
          </p:cNvPr>
          <p:cNvSpPr/>
          <p:nvPr/>
        </p:nvSpPr>
        <p:spPr bwMode="auto">
          <a:xfrm>
            <a:off x="7952704" y="3065172"/>
            <a:ext cx="1223493" cy="167425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DAB535D5-CA5D-23D0-0A12-B6895DB205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t="40386"/>
          <a:stretch/>
        </p:blipFill>
        <p:spPr bwMode="auto">
          <a:xfrm>
            <a:off x="9240019" y="2543110"/>
            <a:ext cx="2789426" cy="150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126923"/>
      </p:ext>
    </p:extLst>
  </p:cSld>
  <p:clrMapOvr>
    <a:masterClrMapping/>
  </p:clrMapOvr>
  <p:transition advTm="81356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597D5BE-5F33-F115-E229-ECC12F8C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15</a:t>
            </a:fld>
            <a:endParaRPr lang="en-US" altLang="zh-CN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E30142D-6B45-F711-22C8-CE4C22D3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78" y="906716"/>
            <a:ext cx="5106226" cy="278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2FE12FA6-A9B5-AF7B-DA6F-398182B83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523" y="906716"/>
            <a:ext cx="5043681" cy="278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AB007A0-EADB-F0B3-F044-C126B2FEB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04" y="3821186"/>
            <a:ext cx="4906596" cy="278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D5EBA9E-14E9-4724-9B9A-EC5EC91C5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453" y="3694751"/>
            <a:ext cx="5193751" cy="278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45CECB9C-3724-72CF-E9B1-05D2BAE7D4F2}"/>
              </a:ext>
            </a:extLst>
          </p:cNvPr>
          <p:cNvSpPr/>
          <p:nvPr/>
        </p:nvSpPr>
        <p:spPr>
          <a:xfrm>
            <a:off x="4932027" y="2847606"/>
            <a:ext cx="595562" cy="2718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6D0CFFEE-A458-AEBC-430C-FB3FABF850BA}"/>
              </a:ext>
            </a:extLst>
          </p:cNvPr>
          <p:cNvSpPr/>
          <p:nvPr/>
        </p:nvSpPr>
        <p:spPr>
          <a:xfrm>
            <a:off x="4945870" y="3296468"/>
            <a:ext cx="595562" cy="2718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E8164DF-C3BC-DD66-0E2C-80B51C01CD43}"/>
              </a:ext>
            </a:extLst>
          </p:cNvPr>
          <p:cNvSpPr/>
          <p:nvPr/>
        </p:nvSpPr>
        <p:spPr>
          <a:xfrm>
            <a:off x="4760519" y="5635641"/>
            <a:ext cx="595562" cy="1637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F556EBB5-839E-84D3-9C84-B08E7471B516}"/>
              </a:ext>
            </a:extLst>
          </p:cNvPr>
          <p:cNvSpPr/>
          <p:nvPr/>
        </p:nvSpPr>
        <p:spPr>
          <a:xfrm>
            <a:off x="4769944" y="6102885"/>
            <a:ext cx="595562" cy="2718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标题 2">
            <a:extLst>
              <a:ext uri="{FF2B5EF4-FFF2-40B4-BE49-F238E27FC236}">
                <a16:creationId xmlns:a16="http://schemas.microsoft.com/office/drawing/2014/main" id="{54C104C7-234A-9F7B-977C-9A691B198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365"/>
            <a:ext cx="9175768" cy="575938"/>
          </a:xfrm>
        </p:spPr>
        <p:txBody>
          <a:bodyPr/>
          <a:lstStyle/>
          <a:p>
            <a:r>
              <a:rPr lang="en-US" altLang="zh-CN" dirty="0"/>
              <a:t>Beam measurement-Beam Status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4085381"/>
      </p:ext>
    </p:extLst>
  </p:cSld>
  <p:clrMapOvr>
    <a:masterClrMapping/>
  </p:clrMapOvr>
  <p:transition advTm="52435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510021A-FFDD-86EE-B69B-7225FDA47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16</a:t>
            </a:fld>
            <a:endParaRPr lang="en-US" altLang="zh-CN"/>
          </a:p>
        </p:txBody>
      </p:sp>
      <p:sp>
        <p:nvSpPr>
          <p:cNvPr id="4" name="标题 2">
            <a:extLst>
              <a:ext uri="{FF2B5EF4-FFF2-40B4-BE49-F238E27FC236}">
                <a16:creationId xmlns:a16="http://schemas.microsoft.com/office/drawing/2014/main" id="{AD4A4CDC-0AD0-E50C-2AED-F039BAC06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365"/>
            <a:ext cx="9175768" cy="575938"/>
          </a:xfrm>
        </p:spPr>
        <p:txBody>
          <a:bodyPr/>
          <a:lstStyle/>
          <a:p>
            <a:r>
              <a:rPr lang="en-US" altLang="zh-CN" dirty="0"/>
              <a:t>Next Step-Instability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E1D57B9-7B5F-0630-E988-90C878697B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02" y="1059922"/>
            <a:ext cx="5347388" cy="23964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10213DD-9ACF-6764-2C24-D06A796786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01" y="3546641"/>
            <a:ext cx="5347387" cy="239642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57A58D8-C2E1-CF6B-C869-CBDF0CB0E3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942" y="1238461"/>
            <a:ext cx="5430956" cy="362063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4557ABF-D28A-89DE-1237-32C58CC54850}"/>
              </a:ext>
            </a:extLst>
          </p:cNvPr>
          <p:cNvSpPr txBox="1"/>
          <p:nvPr/>
        </p:nvSpPr>
        <p:spPr>
          <a:xfrm>
            <a:off x="1408842" y="6033360"/>
            <a:ext cx="3441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transverse instability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D57B90F-A612-4006-A45A-523285DF0603}"/>
              </a:ext>
            </a:extLst>
          </p:cNvPr>
          <p:cNvSpPr txBox="1"/>
          <p:nvPr/>
        </p:nvSpPr>
        <p:spPr>
          <a:xfrm>
            <a:off x="6562049" y="4991141"/>
            <a:ext cx="52587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longitudinal impedance of MA Cavity</a:t>
            </a:r>
          </a:p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(from power supply)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25134"/>
      </p:ext>
    </p:extLst>
  </p:cSld>
  <p:clrMapOvr>
    <a:masterClrMapping/>
  </p:clrMapOvr>
  <p:transition advTm="4432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0DF61B0-6EB1-97D7-2AB8-060755B79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17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1BEA59F5-C947-D70A-4C45-F18C14F0B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 &amp; Outlook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AAC57EF-DF54-9C8B-FB09-125F1F08DC22}"/>
              </a:ext>
            </a:extLst>
          </p:cNvPr>
          <p:cNvSpPr txBox="1"/>
          <p:nvPr/>
        </p:nvSpPr>
        <p:spPr>
          <a:xfrm>
            <a:off x="314569" y="1279370"/>
            <a:ext cx="11562862" cy="4547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800" dirty="0">
                <a:solidFill>
                  <a:srgbClr val="333333"/>
                </a:solidFill>
                <a:latin typeface="Arial" panose="020B0604020202020204" pitchFamily="34" charset="0"/>
              </a:rPr>
              <a:t>The beam commissioning with 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 first MA cavity in CSNS RCS has been completed, and the beam power </a:t>
            </a:r>
            <a:r>
              <a:rPr lang="en-US" altLang="zh-CN" sz="2800" dirty="0">
                <a:solidFill>
                  <a:srgbClr val="333333"/>
                </a:solidFill>
                <a:latin typeface="Arial" panose="020B0604020202020204" pitchFamily="34" charset="0"/>
              </a:rPr>
              <a:t>has achieved to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140 </a:t>
            </a:r>
            <a:r>
              <a:rPr lang="en-US" altLang="zh-CN" sz="2800" dirty="0">
                <a:solidFill>
                  <a:srgbClr val="333333"/>
                </a:solidFill>
                <a:latin typeface="Arial" panose="020B0604020202020204" pitchFamily="34" charset="0"/>
              </a:rPr>
              <a:t>kW,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which is 40% higher than the design.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One more MA cavity will be installed in the summer of 2023;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Momentum collimator </a:t>
            </a:r>
            <a:r>
              <a:rPr lang="en-US" altLang="zh-CN" sz="2800" dirty="0">
                <a:solidFill>
                  <a:srgbClr val="333333"/>
                </a:solidFill>
                <a:latin typeface="Arial" panose="020B0604020202020204" pitchFamily="34" charset="0"/>
              </a:rPr>
              <a:t>has been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designed;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800" dirty="0">
                <a:solidFill>
                  <a:srgbClr val="333333"/>
                </a:solidFill>
                <a:latin typeface="Arial" panose="020B0604020202020204" pitchFamily="34" charset="0"/>
              </a:rPr>
              <a:t> Octupoles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have been designed to increase Landau damping;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Increase the beam power to 200kW with the linac energy of 80MeV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47177648"/>
      </p:ext>
    </p:extLst>
  </p:cSld>
  <p:clrMapOvr>
    <a:masterClrMapping/>
  </p:clrMapOvr>
  <p:transition advTm="7358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33317E2-3C70-2CD0-FE9A-D30B71291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18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DCB5DEF-A609-6B9B-0878-AA0270CE5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954" y="2853062"/>
            <a:ext cx="9175768" cy="575938"/>
          </a:xfrm>
        </p:spPr>
        <p:txBody>
          <a:bodyPr/>
          <a:lstStyle/>
          <a:p>
            <a:pPr algn="ctr"/>
            <a:r>
              <a:rPr lang="en-US" altLang="zh-CN" dirty="0"/>
              <a:t>Thanks for your attention 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40883807"/>
      </p:ext>
    </p:extLst>
  </p:cSld>
  <p:clrMapOvr>
    <a:masterClrMapping/>
  </p:clrMapOvr>
  <p:transition advTm="8569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dirty="0"/>
              <a:t>Main Content</a:t>
            </a:r>
            <a:endParaRPr lang="zh-CN" altLang="en-US" sz="4000" b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CD17546-C264-789D-748D-C0EA70EBFB60}"/>
              </a:ext>
            </a:extLst>
          </p:cNvPr>
          <p:cNvSpPr txBox="1"/>
          <p:nvPr/>
        </p:nvSpPr>
        <p:spPr>
          <a:xfrm>
            <a:off x="687754" y="1215550"/>
            <a:ext cx="11402252" cy="427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977" lvl="2" indent="-324812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dual harmonic RF system</a:t>
            </a:r>
          </a:p>
          <a:p>
            <a:pPr marL="1190977" lvl="2" indent="-324812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beam loading effect</a:t>
            </a:r>
          </a:p>
          <a:p>
            <a:pPr marL="1190977" lvl="2" indent="-324812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Tomography in dual harmonic</a:t>
            </a:r>
          </a:p>
          <a:p>
            <a:pPr marL="1190977" lvl="2" indent="-324812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Beam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measurement</a:t>
            </a:r>
          </a:p>
          <a:p>
            <a:pPr marL="1190977" lvl="2" indent="-324812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Next step</a:t>
            </a:r>
          </a:p>
        </p:txBody>
      </p:sp>
    </p:spTree>
  </p:cSld>
  <p:clrMapOvr>
    <a:masterClrMapping/>
  </p:clrMapOvr>
  <p:transition advTm="30011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93C33EC-2ED7-8FC5-FF37-E654B13B5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3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CCF4EBB-DE23-00B3-FE5B-EAAB12386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CSNS Layout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EEFAACD-8C29-A947-BD7C-EB6D00E2C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92" y="1728335"/>
            <a:ext cx="6722116" cy="364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3">
            <a:extLst>
              <a:ext uri="{FF2B5EF4-FFF2-40B4-BE49-F238E27FC236}">
                <a16:creationId xmlns:a16="http://schemas.microsoft.com/office/drawing/2014/main" id="{BC4DD0BE-B8DE-B53E-1208-69BB3739AD0B}"/>
              </a:ext>
            </a:extLst>
          </p:cNvPr>
          <p:cNvSpPr txBox="1"/>
          <p:nvPr/>
        </p:nvSpPr>
        <p:spPr>
          <a:xfrm>
            <a:off x="519186" y="2161344"/>
            <a:ext cx="2603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 eaLnBrk="0" fontAlgn="base" hangingPunct="0"/>
            <a:r>
              <a:rPr lang="en-US" sz="2800" kern="1200" dirty="0">
                <a:solidFill>
                  <a:srgbClr val="071F65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80MeV H</a:t>
            </a:r>
            <a:r>
              <a:rPr lang="en-US" sz="2800" kern="1200" baseline="30000" dirty="0">
                <a:solidFill>
                  <a:srgbClr val="071F65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sz="2800" kern="1200" dirty="0">
                <a:solidFill>
                  <a:srgbClr val="071F65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linac</a:t>
            </a:r>
            <a:endParaRPr lang="zh-CN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12">
            <a:extLst>
              <a:ext uri="{FF2B5EF4-FFF2-40B4-BE49-F238E27FC236}">
                <a16:creationId xmlns:a16="http://schemas.microsoft.com/office/drawing/2014/main" id="{92B6339B-7460-0EA9-73A8-592193172C94}"/>
              </a:ext>
            </a:extLst>
          </p:cNvPr>
          <p:cNvSpPr txBox="1"/>
          <p:nvPr/>
        </p:nvSpPr>
        <p:spPr>
          <a:xfrm>
            <a:off x="3611150" y="2817838"/>
            <a:ext cx="20223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fontAlgn="base" hangingPunct="0"/>
            <a:r>
              <a:rPr lang="en-US" sz="3200" kern="1200" dirty="0">
                <a:solidFill>
                  <a:srgbClr val="071F65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1.6GeV</a:t>
            </a:r>
            <a:endParaRPr lang="zh-CN" sz="24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en-US" sz="3200" kern="1200" dirty="0">
                <a:solidFill>
                  <a:srgbClr val="071F65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RCS</a:t>
            </a:r>
            <a:endParaRPr lang="zh-CN" sz="24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B7F3520-2089-90B6-1BAB-C351CC138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685" y="1728336"/>
            <a:ext cx="4932639" cy="36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16640"/>
      </p:ext>
    </p:extLst>
  </p:cSld>
  <p:clrMapOvr>
    <a:masterClrMapping/>
  </p:clrMapOvr>
  <p:transition advTm="79032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1500" y="159392"/>
            <a:ext cx="9175768" cy="575938"/>
          </a:xfrm>
        </p:spPr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Dual Harmonic RF System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5CE-B73D-4CFE-B6A0-4CFF8ED62C80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9760B5-9FF3-AF0B-1743-CA4A356D5A1A}"/>
              </a:ext>
            </a:extLst>
          </p:cNvPr>
          <p:cNvSpPr/>
          <p:nvPr/>
        </p:nvSpPr>
        <p:spPr>
          <a:xfrm>
            <a:off x="1247835" y="5309227"/>
            <a:ext cx="2317872" cy="821445"/>
          </a:xfrm>
          <a:prstGeom prst="rect">
            <a:avLst/>
          </a:prstGeom>
          <a:solidFill>
            <a:srgbClr val="0070C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21" b="1" dirty="0"/>
              <a:t>170kW</a:t>
            </a:r>
          </a:p>
          <a:p>
            <a:pPr algn="ctr"/>
            <a:r>
              <a:rPr lang="zh-CN" altLang="en-US" sz="1421" b="1" dirty="0"/>
              <a:t>（</a:t>
            </a:r>
            <a:r>
              <a:rPr lang="en-US" altLang="zh-CN" sz="1421" b="1" dirty="0"/>
              <a:t>One MA cavity added</a:t>
            </a:r>
            <a:r>
              <a:rPr lang="zh-CN" altLang="en-US" sz="1421" b="1" dirty="0"/>
              <a:t>，</a:t>
            </a:r>
            <a:r>
              <a:rPr lang="en-US" altLang="zh-CN" sz="1421" b="1" dirty="0"/>
              <a:t>60kV</a:t>
            </a:r>
            <a:r>
              <a:rPr lang="zh-CN" altLang="en-US" sz="1421" b="1" dirty="0"/>
              <a:t>）</a:t>
            </a: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A38B2D43-74ED-4017-69BC-12F1D7B75CCC}"/>
              </a:ext>
            </a:extLst>
          </p:cNvPr>
          <p:cNvSpPr/>
          <p:nvPr/>
        </p:nvSpPr>
        <p:spPr>
          <a:xfrm>
            <a:off x="3608983" y="5545704"/>
            <a:ext cx="555927" cy="34849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1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9877BE7-ECF8-7F74-D426-B3DA9CC12AE7}"/>
              </a:ext>
            </a:extLst>
          </p:cNvPr>
          <p:cNvSpPr/>
          <p:nvPr/>
        </p:nvSpPr>
        <p:spPr>
          <a:xfrm>
            <a:off x="4199333" y="5309227"/>
            <a:ext cx="2317872" cy="821445"/>
          </a:xfrm>
          <a:prstGeom prst="rect">
            <a:avLst/>
          </a:prstGeom>
          <a:solidFill>
            <a:srgbClr val="0070C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21" b="1" dirty="0"/>
              <a:t>200kW</a:t>
            </a:r>
          </a:p>
          <a:p>
            <a:pPr algn="ctr"/>
            <a:r>
              <a:rPr lang="zh-CN" altLang="en-US" sz="1421" b="1" dirty="0"/>
              <a:t>（</a:t>
            </a:r>
            <a:r>
              <a:rPr lang="en-US" altLang="zh-CN" sz="1421" b="1" dirty="0"/>
              <a:t>Three MA cavities added </a:t>
            </a:r>
            <a:r>
              <a:rPr lang="zh-CN" altLang="en-US" sz="1421" b="1" dirty="0"/>
              <a:t>，</a:t>
            </a:r>
            <a:r>
              <a:rPr lang="en-US" altLang="zh-CN" sz="1421" b="1" dirty="0"/>
              <a:t>100kV</a:t>
            </a:r>
            <a:r>
              <a:rPr lang="zh-CN" altLang="en-US" sz="1421" b="1" dirty="0"/>
              <a:t>）</a:t>
            </a:r>
          </a:p>
        </p:txBody>
      </p:sp>
      <p:sp>
        <p:nvSpPr>
          <p:cNvPr id="11" name="箭头: 右 10">
            <a:extLst>
              <a:ext uri="{FF2B5EF4-FFF2-40B4-BE49-F238E27FC236}">
                <a16:creationId xmlns:a16="http://schemas.microsoft.com/office/drawing/2014/main" id="{0507C88A-F3FE-962F-2A1D-11F227DFC468}"/>
              </a:ext>
            </a:extLst>
          </p:cNvPr>
          <p:cNvSpPr/>
          <p:nvPr/>
        </p:nvSpPr>
        <p:spPr>
          <a:xfrm>
            <a:off x="6568372" y="5545704"/>
            <a:ext cx="555927" cy="34849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1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C6753CD-EBC3-A83E-CCDF-E6D4BA518C08}"/>
              </a:ext>
            </a:extLst>
          </p:cNvPr>
          <p:cNvSpPr/>
          <p:nvPr/>
        </p:nvSpPr>
        <p:spPr>
          <a:xfrm>
            <a:off x="7175465" y="5309227"/>
            <a:ext cx="2317872" cy="821445"/>
          </a:xfrm>
          <a:prstGeom prst="rect">
            <a:avLst/>
          </a:prstGeom>
          <a:solidFill>
            <a:srgbClr val="0070C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21" b="1" dirty="0"/>
              <a:t>500kW</a:t>
            </a:r>
          </a:p>
          <a:p>
            <a:pPr algn="ctr"/>
            <a:r>
              <a:rPr lang="zh-CN" altLang="en-US" sz="1421" b="1" dirty="0"/>
              <a:t>（</a:t>
            </a:r>
            <a:r>
              <a:rPr lang="en-US" altLang="zh-CN" sz="1421" b="1" dirty="0"/>
              <a:t>300MeV Linac energy</a:t>
            </a:r>
            <a:r>
              <a:rPr lang="zh-CN" altLang="en-US" sz="1421" b="1" dirty="0"/>
              <a:t>）</a:t>
            </a:r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1164BF9D-B26A-252F-3793-A5499FB994EA}"/>
              </a:ext>
            </a:extLst>
          </p:cNvPr>
          <p:cNvSpPr/>
          <p:nvPr/>
        </p:nvSpPr>
        <p:spPr>
          <a:xfrm>
            <a:off x="9544504" y="5545704"/>
            <a:ext cx="555927" cy="34849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1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0F9F928-9816-92FE-CFF5-73C612E4D562}"/>
              </a:ext>
            </a:extLst>
          </p:cNvPr>
          <p:cNvSpPr txBox="1"/>
          <p:nvPr/>
        </p:nvSpPr>
        <p:spPr>
          <a:xfrm>
            <a:off x="10232123" y="5151068"/>
            <a:ext cx="639440" cy="1064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316" dirty="0">
                <a:solidFill>
                  <a:srgbClr val="4472C4"/>
                </a:solidFill>
              </a:rPr>
              <a:t>?</a:t>
            </a:r>
            <a:endParaRPr lang="zh-CN" altLang="en-US" sz="6316" dirty="0">
              <a:solidFill>
                <a:srgbClr val="4472C4"/>
              </a:solidFill>
            </a:endParaRPr>
          </a:p>
        </p:txBody>
      </p:sp>
      <p:pic>
        <p:nvPicPr>
          <p:cNvPr id="16" name="图片 5">
            <a:extLst>
              <a:ext uri="{FF2B5EF4-FFF2-40B4-BE49-F238E27FC236}">
                <a16:creationId xmlns:a16="http://schemas.microsoft.com/office/drawing/2014/main" id="{9EFAE23F-5D7F-CE23-0F2B-9BFFD7EC8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70" y="1046609"/>
            <a:ext cx="3600000" cy="225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id="{63DE31E3-A7AF-E17F-341A-FAC686B95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037" y="1071088"/>
            <a:ext cx="3600000" cy="222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7D4A057-A218-470E-6897-799B0D0D56A4}"/>
              </a:ext>
            </a:extLst>
          </p:cNvPr>
          <p:cNvSpPr txBox="1"/>
          <p:nvPr/>
        </p:nvSpPr>
        <p:spPr>
          <a:xfrm>
            <a:off x="1984048" y="3300097"/>
            <a:ext cx="2180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Single</a:t>
            </a:r>
            <a:r>
              <a:rPr lang="zh-CN" altLang="en-US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harmonic(r=0)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F7683A6-37A6-7CC1-ED26-A77A034E206B}"/>
              </a:ext>
            </a:extLst>
          </p:cNvPr>
          <p:cNvSpPr txBox="1"/>
          <p:nvPr/>
        </p:nvSpPr>
        <p:spPr>
          <a:xfrm>
            <a:off x="5356597" y="3300097"/>
            <a:ext cx="27363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Dual harmonic(r&gt;0.5)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E52560-376F-4495-9FA8-811235AC7096}"/>
              </a:ext>
            </a:extLst>
          </p:cNvPr>
          <p:cNvSpPr txBox="1"/>
          <p:nvPr/>
        </p:nvSpPr>
        <p:spPr>
          <a:xfrm>
            <a:off x="8299938" y="1174799"/>
            <a:ext cx="38920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i="0" dirty="0">
                <a:effectLst/>
                <a:latin typeface="Arial" panose="020B0604020202020204" pitchFamily="34" charset="0"/>
              </a:rPr>
              <a:t>Reduce the longitudinal peak current intensity, and thus reduce the beam loss caused by space charge effect.</a:t>
            </a:r>
            <a:endParaRPr lang="zh-CN" altLang="en-US" dirty="0"/>
          </a:p>
        </p:txBody>
      </p:sp>
      <p:pic>
        <p:nvPicPr>
          <p:cNvPr id="10" name="图形 9" descr="孩子 纯色填充">
            <a:extLst>
              <a:ext uri="{FF2B5EF4-FFF2-40B4-BE49-F238E27FC236}">
                <a16:creationId xmlns:a16="http://schemas.microsoft.com/office/drawing/2014/main" id="{54CC10D9-7FB4-1C3D-8135-A68E7E57B1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4470" y="4394827"/>
            <a:ext cx="914400" cy="9144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817ED6F-A0F8-7F78-AB0A-75CB22B3014F}"/>
              </a:ext>
            </a:extLst>
          </p:cNvPr>
          <p:cNvSpPr txBox="1"/>
          <p:nvPr/>
        </p:nvSpPr>
        <p:spPr>
          <a:xfrm>
            <a:off x="631761" y="4100151"/>
            <a:ext cx="2523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140kW has achieved</a:t>
            </a:r>
            <a:endParaRPr lang="zh-CN" altLang="en-US" b="1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2084A1B5-BD64-8D15-F279-DA93DC08F03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27122" r="3826" b="16923"/>
          <a:stretch/>
        </p:blipFill>
        <p:spPr>
          <a:xfrm>
            <a:off x="8270418" y="2642851"/>
            <a:ext cx="3660026" cy="2025464"/>
          </a:xfrm>
          <a:prstGeom prst="rect">
            <a:avLst/>
          </a:prstGeom>
        </p:spPr>
      </p:pic>
    </p:spTree>
  </p:cSld>
  <p:clrMapOvr>
    <a:masterClrMapping/>
  </p:clrMapOvr>
  <p:transition advTm="112294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6D409FD-587C-DC18-BD22-058D10F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5</a:t>
            </a:fld>
            <a:endParaRPr lang="en-US" altLang="zh-CN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75BBA09-E511-12D3-D624-1E5192A80B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145" y="973215"/>
            <a:ext cx="2253792" cy="15025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AC42088-10D5-BD14-52B3-05EE4E9F52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444" y="2322844"/>
            <a:ext cx="2253792" cy="150252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C9FE4D-60F7-7FE0-A84D-D0CA86D2D2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795" y="3462408"/>
            <a:ext cx="4711032" cy="31406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0D4562B-3766-8757-8C45-0DE7C0ADC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536" y="978846"/>
            <a:ext cx="2253792" cy="15025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40C57AF-C0DB-2CD3-1CC3-DD05B11EA8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6" y="1451520"/>
            <a:ext cx="7271857" cy="4847904"/>
          </a:xfrm>
          <a:prstGeom prst="rect">
            <a:avLst/>
          </a:prstGeom>
        </p:spPr>
      </p:pic>
      <p:sp>
        <p:nvSpPr>
          <p:cNvPr id="9" name="标题 2">
            <a:extLst>
              <a:ext uri="{FF2B5EF4-FFF2-40B4-BE49-F238E27FC236}">
                <a16:creationId xmlns:a16="http://schemas.microsoft.com/office/drawing/2014/main" id="{D0B3A132-14E0-B3BC-F062-D3BFF7C61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625"/>
            <a:ext cx="9175750" cy="576263"/>
          </a:xfrm>
        </p:spPr>
        <p:txBody>
          <a:bodyPr/>
          <a:lstStyle/>
          <a:p>
            <a:r>
              <a:rPr lang="en-US" altLang="zh-CN" dirty="0"/>
              <a:t>Beam Loading Effect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21C9CB6-DB5D-62EA-0763-F278C86F003A}"/>
              </a:ext>
            </a:extLst>
          </p:cNvPr>
          <p:cNvSpPr txBox="1"/>
          <p:nvPr/>
        </p:nvSpPr>
        <p:spPr>
          <a:xfrm>
            <a:off x="-328617" y="959535"/>
            <a:ext cx="8496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One MA cavity,</a:t>
            </a:r>
          </a:p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1.56×10</a:t>
            </a:r>
            <a:r>
              <a:rPr lang="en-US" altLang="zh-CN" sz="2800" b="1" baseline="300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13 </a:t>
            </a:r>
            <a:r>
              <a:rPr lang="en-US" altLang="zh-CN" sz="2800" b="1" dirty="0">
                <a:solidFill>
                  <a:schemeClr val="accent1"/>
                </a:solidFill>
              </a:rPr>
              <a:t>Particle number per bunch</a:t>
            </a:r>
            <a:endParaRPr lang="zh-CN" altLang="en-US" sz="28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B4FD29F-F7A7-17C8-4318-5D70DD87C36A}"/>
              </a:ext>
            </a:extLst>
          </p:cNvPr>
          <p:cNvSpPr txBox="1"/>
          <p:nvPr/>
        </p:nvSpPr>
        <p:spPr>
          <a:xfrm>
            <a:off x="9355015" y="2791235"/>
            <a:ext cx="2631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</a:rPr>
              <a:t>Energy shift;</a:t>
            </a:r>
          </a:p>
          <a:p>
            <a:pPr algn="ctr"/>
            <a:r>
              <a:rPr lang="en-US" altLang="zh-CN" dirty="0">
                <a:solidFill>
                  <a:srgbClr val="FF0000"/>
                </a:solidFill>
              </a:rPr>
              <a:t>Bunch length increased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13D729F-3EEE-6D44-5288-FEE899D5D2BA}"/>
              </a:ext>
            </a:extLst>
          </p:cNvPr>
          <p:cNvSpPr txBox="1"/>
          <p:nvPr/>
        </p:nvSpPr>
        <p:spPr>
          <a:xfrm>
            <a:off x="7911583" y="833892"/>
            <a:ext cx="909501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95" dirty="0"/>
              <a:t>5000</a:t>
            </a:r>
            <a:endParaRPr lang="zh-CN" altLang="en-US" sz="1895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18D153C-A9CD-A389-6993-55F274A3AA5B}"/>
              </a:ext>
            </a:extLst>
          </p:cNvPr>
          <p:cNvSpPr txBox="1"/>
          <p:nvPr/>
        </p:nvSpPr>
        <p:spPr>
          <a:xfrm>
            <a:off x="10265611" y="833892"/>
            <a:ext cx="909501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95" dirty="0"/>
              <a:t>10000</a:t>
            </a:r>
            <a:endParaRPr lang="zh-CN" altLang="en-US" sz="1895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71B088A-8643-538F-DCFB-328BAFCCFE9B}"/>
              </a:ext>
            </a:extLst>
          </p:cNvPr>
          <p:cNvSpPr txBox="1"/>
          <p:nvPr/>
        </p:nvSpPr>
        <p:spPr>
          <a:xfrm>
            <a:off x="7966247" y="2257523"/>
            <a:ext cx="909501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95" dirty="0"/>
              <a:t>15000</a:t>
            </a:r>
            <a:endParaRPr lang="zh-CN" altLang="en-US" sz="1895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A781018-BA8C-F121-CF42-C14E7DE3ECB2}"/>
              </a:ext>
            </a:extLst>
          </p:cNvPr>
          <p:cNvSpPr txBox="1"/>
          <p:nvPr/>
        </p:nvSpPr>
        <p:spPr>
          <a:xfrm>
            <a:off x="8691764" y="6299424"/>
            <a:ext cx="1654761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95" dirty="0">
                <a:solidFill>
                  <a:srgbClr val="FF0000"/>
                </a:solidFill>
              </a:rPr>
              <a:t>20000</a:t>
            </a:r>
            <a:endParaRPr lang="zh-CN" altLang="en-US" sz="1895" dirty="0">
              <a:solidFill>
                <a:srgbClr val="FF0000"/>
              </a:solidFill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E2B4ACC5-657A-E225-C690-B6F6782AA031}"/>
              </a:ext>
            </a:extLst>
          </p:cNvPr>
          <p:cNvCxnSpPr>
            <a:cxnSpLocks/>
          </p:cNvCxnSpPr>
          <p:nvPr/>
        </p:nvCxnSpPr>
        <p:spPr>
          <a:xfrm flipH="1">
            <a:off x="7087483" y="4870669"/>
            <a:ext cx="4759505" cy="729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8E612FEE-0C02-6A63-D892-284BB1D5F804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10646041" y="3437566"/>
            <a:ext cx="24494" cy="5872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E85DEFC8-F5B3-EC7E-CB53-A10029D7AAA9}"/>
              </a:ext>
            </a:extLst>
          </p:cNvPr>
          <p:cNvSpPr txBox="1"/>
          <p:nvPr/>
        </p:nvSpPr>
        <p:spPr>
          <a:xfrm>
            <a:off x="593708" y="6141431"/>
            <a:ext cx="1251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Q≈1.25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304543"/>
      </p:ext>
    </p:extLst>
  </p:cSld>
  <p:clrMapOvr>
    <a:masterClrMapping/>
  </p:clrMapOvr>
  <p:transition advTm="40399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66FD42D-9A4E-E469-AC14-44F63523D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6</a:t>
            </a:fld>
            <a:endParaRPr lang="en-US" altLang="zh-CN"/>
          </a:p>
        </p:txBody>
      </p:sp>
      <p:sp>
        <p:nvSpPr>
          <p:cNvPr id="4" name="标题 2">
            <a:extLst>
              <a:ext uri="{FF2B5EF4-FFF2-40B4-BE49-F238E27FC236}">
                <a16:creationId xmlns:a16="http://schemas.microsoft.com/office/drawing/2014/main" id="{5BFACC97-554A-2301-2551-E8D0E5A99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625"/>
            <a:ext cx="9175750" cy="576263"/>
          </a:xfrm>
        </p:spPr>
        <p:txBody>
          <a:bodyPr/>
          <a:lstStyle/>
          <a:p>
            <a:r>
              <a:rPr lang="en-US" altLang="zh-CN" dirty="0"/>
              <a:t>Beam Loading Effect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554051-3CA5-C295-60C9-5E718A3ACB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2" y="1596811"/>
            <a:ext cx="7200000" cy="4799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930DE56-5C12-8B4F-4B6F-F7C4AB85F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861" y="1071557"/>
            <a:ext cx="3410250" cy="22735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E5FD202-D499-6925-C539-58AA13752A66}"/>
              </a:ext>
            </a:extLst>
          </p:cNvPr>
          <p:cNvSpPr txBox="1"/>
          <p:nvPr/>
        </p:nvSpPr>
        <p:spPr>
          <a:xfrm>
            <a:off x="7639843" y="866064"/>
            <a:ext cx="3186285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95" dirty="0"/>
              <a:t>H=2(7000)</a:t>
            </a:r>
            <a:endParaRPr lang="zh-CN" altLang="en-US" sz="1895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6331EFF-E9A6-C438-525F-696F299E57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487" y="3804836"/>
            <a:ext cx="2972411" cy="198160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F3712ED-941F-A142-358C-F7C68F8DD1BA}"/>
              </a:ext>
            </a:extLst>
          </p:cNvPr>
          <p:cNvSpPr txBox="1"/>
          <p:nvPr/>
        </p:nvSpPr>
        <p:spPr>
          <a:xfrm>
            <a:off x="9217549" y="3612860"/>
            <a:ext cx="3186285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95" dirty="0"/>
              <a:t>H=6 (20000)</a:t>
            </a:r>
            <a:endParaRPr lang="zh-CN" altLang="en-US" sz="1895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2BC4B7D-496B-9188-E5A9-A2D297F836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518" y="3854281"/>
            <a:ext cx="2898243" cy="1932162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9A3F014-D248-1BA9-8148-F5426C75950E}"/>
              </a:ext>
            </a:extLst>
          </p:cNvPr>
          <p:cNvSpPr txBox="1"/>
          <p:nvPr/>
        </p:nvSpPr>
        <p:spPr>
          <a:xfrm>
            <a:off x="6284496" y="3612861"/>
            <a:ext cx="3186285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95" dirty="0"/>
              <a:t>H=4 (20000)</a:t>
            </a:r>
            <a:endParaRPr lang="zh-CN" altLang="en-US" sz="1895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FBAE133-0044-0BFF-B6D0-760F7F97A108}"/>
              </a:ext>
            </a:extLst>
          </p:cNvPr>
          <p:cNvSpPr txBox="1"/>
          <p:nvPr/>
        </p:nvSpPr>
        <p:spPr>
          <a:xfrm>
            <a:off x="6298239" y="3260678"/>
            <a:ext cx="6175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</a:rPr>
              <a:t>Unacceptable phase space filamentation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F5DFD0D-0660-E9FC-894E-1C64ED3E5DBC}"/>
              </a:ext>
            </a:extLst>
          </p:cNvPr>
          <p:cNvSpPr txBox="1"/>
          <p:nvPr/>
        </p:nvSpPr>
        <p:spPr>
          <a:xfrm>
            <a:off x="6939149" y="5786443"/>
            <a:ext cx="5063264" cy="38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95" dirty="0"/>
              <a:t>Note: Each harmonic is considered separately</a:t>
            </a:r>
            <a:endParaRPr lang="zh-CN" altLang="en-US" sz="1895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385C00E-5F8F-054E-A1F2-BA6F12D02994}"/>
              </a:ext>
            </a:extLst>
          </p:cNvPr>
          <p:cNvSpPr txBox="1"/>
          <p:nvPr/>
        </p:nvSpPr>
        <p:spPr>
          <a:xfrm>
            <a:off x="-328617" y="959535"/>
            <a:ext cx="8496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Three MA cavities,</a:t>
            </a:r>
          </a:p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1.56×10</a:t>
            </a:r>
            <a:r>
              <a:rPr lang="en-US" altLang="zh-CN" sz="2800" b="1" baseline="300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13 </a:t>
            </a:r>
            <a:r>
              <a:rPr lang="en-US" altLang="zh-CN" sz="2800" b="1" dirty="0">
                <a:solidFill>
                  <a:schemeClr val="accent1"/>
                </a:solidFill>
              </a:rPr>
              <a:t>Particle number per bunch</a:t>
            </a:r>
            <a:endParaRPr lang="zh-CN" altLang="en-US" sz="28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5410434"/>
      </p:ext>
    </p:extLst>
  </p:cSld>
  <p:clrMapOvr>
    <a:masterClrMapping/>
  </p:clrMapOvr>
  <p:transition advTm="26164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2DED809-C258-4B9E-509D-A01619C4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7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27F3ABA9-58A1-B424-F5DE-E5510D834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75" y="108134"/>
            <a:ext cx="10074031" cy="575938"/>
          </a:xfrm>
        </p:spPr>
        <p:txBody>
          <a:bodyPr/>
          <a:lstStyle/>
          <a:p>
            <a:r>
              <a:rPr lang="en-US" altLang="zh-CN" dirty="0"/>
              <a:t>Beam Loading Effect- Measurement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5A0C363-1782-3E04-A685-3951DFAC3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58" y="963149"/>
            <a:ext cx="4487560" cy="216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4C3B112-8418-CDF3-9B91-D6EB92A36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316" y="865584"/>
            <a:ext cx="4501029" cy="2160000"/>
          </a:xfrm>
          <a:prstGeom prst="rect">
            <a:avLst/>
          </a:prstGeom>
        </p:spPr>
      </p:pic>
      <p:sp>
        <p:nvSpPr>
          <p:cNvPr id="6" name="文本框 12">
            <a:extLst>
              <a:ext uri="{FF2B5EF4-FFF2-40B4-BE49-F238E27FC236}">
                <a16:creationId xmlns:a16="http://schemas.microsoft.com/office/drawing/2014/main" id="{DCCF2669-D773-B469-95C6-3F36CCBD538D}"/>
              </a:ext>
            </a:extLst>
          </p:cNvPr>
          <p:cNvSpPr txBox="1"/>
          <p:nvPr/>
        </p:nvSpPr>
        <p:spPr>
          <a:xfrm>
            <a:off x="3788211" y="1178933"/>
            <a:ext cx="1394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olidFill>
                  <a:srgbClr val="FF0000"/>
                </a:solidFill>
              </a:rPr>
              <a:t>H2 8kV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H4 2kV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H6 1kV</a:t>
            </a:r>
            <a:endParaRPr lang="zh-CN" altLang="en-US" dirty="0">
              <a:solidFill>
                <a:srgbClr val="FF0000"/>
              </a:solidFill>
            </a:endParaRPr>
          </a:p>
          <a:p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B1A72D9-4F2A-DE91-A46F-35FF921DD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58" y="3247840"/>
            <a:ext cx="5150501" cy="310851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2A8A1C8C-70E7-7A30-8B7B-C12DA083E7A0}"/>
              </a:ext>
            </a:extLst>
          </p:cNvPr>
          <p:cNvSpPr txBox="1"/>
          <p:nvPr/>
        </p:nvSpPr>
        <p:spPr>
          <a:xfrm>
            <a:off x="1009813" y="6197831"/>
            <a:ext cx="1405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rgbClr val="FF0000"/>
                </a:solidFill>
                <a:latin typeface="Consolas" panose="020B0609020204030204" pitchFamily="49" charset="0"/>
                <a:ea typeface="宋体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Consolas" panose="020B0609020204030204" pitchFamily="49" charset="0"/>
                <a:ea typeface="宋体"/>
              </a:rPr>
              <a:t>2.06MHz</a:t>
            </a:r>
            <a:endParaRPr lang="zh-CN" altLang="en-US" dirty="0">
              <a:solidFill>
                <a:srgbClr val="FF0000"/>
              </a:solidFill>
              <a:latin typeface="Arial"/>
              <a:ea typeface="宋体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4F33B1E-4895-5842-643B-28478EE447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776" y="2862164"/>
            <a:ext cx="5486411" cy="365760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D381CB0-9EC7-E579-41AB-2D703A3348AD}"/>
              </a:ext>
            </a:extLst>
          </p:cNvPr>
          <p:cNvSpPr txBox="1"/>
          <p:nvPr/>
        </p:nvSpPr>
        <p:spPr>
          <a:xfrm flipH="1">
            <a:off x="980219" y="1125562"/>
            <a:ext cx="3505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</a:rPr>
              <a:t>Measuremtnt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CE078BC-2AE0-07EC-7AA5-584B04BD61E7}"/>
              </a:ext>
            </a:extLst>
          </p:cNvPr>
          <p:cNvSpPr txBox="1"/>
          <p:nvPr/>
        </p:nvSpPr>
        <p:spPr>
          <a:xfrm flipH="1">
            <a:off x="2223114" y="3357379"/>
            <a:ext cx="2884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Simulation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98197"/>
      </p:ext>
    </p:extLst>
  </p:cSld>
  <p:clrMapOvr>
    <a:masterClrMapping/>
  </p:clrMapOvr>
  <p:transition advTm="21555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5F40739-BE34-999F-558D-5DFAD84D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8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AF5CADC-C6DB-EC96-98A5-99B6BEC4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4365"/>
            <a:ext cx="9831754" cy="575938"/>
          </a:xfrm>
        </p:spPr>
        <p:txBody>
          <a:bodyPr/>
          <a:lstStyle/>
          <a:p>
            <a:r>
              <a:rPr lang="en-US" altLang="zh-CN" dirty="0"/>
              <a:t>Beam Loading Effect-Compensation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E72F9A8-3D6B-27C0-AB5D-116AB5800E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846" y="892297"/>
            <a:ext cx="8315475" cy="564661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801A363-A94E-D49B-116E-7020C7DEDDEB}"/>
              </a:ext>
            </a:extLst>
          </p:cNvPr>
          <p:cNvSpPr txBox="1"/>
          <p:nvPr/>
        </p:nvSpPr>
        <p:spPr>
          <a:xfrm>
            <a:off x="2816216" y="1252706"/>
            <a:ext cx="883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Tank A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F652659-3563-9262-F356-F4C389239E43}"/>
              </a:ext>
            </a:extLst>
          </p:cNvPr>
          <p:cNvSpPr txBox="1"/>
          <p:nvPr/>
        </p:nvSpPr>
        <p:spPr>
          <a:xfrm>
            <a:off x="6790338" y="1252706"/>
            <a:ext cx="883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Tank B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41403"/>
      </p:ext>
    </p:extLst>
  </p:cSld>
  <p:clrMapOvr>
    <a:masterClrMapping/>
  </p:clrMapOvr>
  <p:transition advTm="21518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9E3E496-884C-1BCB-D2EF-3CFA905B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E5DDF-294A-47C7-9938-98EB7AF5D866}" type="slidenum">
              <a:rPr lang="en-US" altLang="zh-CN" smtClean="0"/>
              <a:t>9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F05B05F4-E8C2-AD59-FA45-18EC7D39F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90" y="137617"/>
            <a:ext cx="10247870" cy="575938"/>
          </a:xfrm>
        </p:spPr>
        <p:txBody>
          <a:bodyPr/>
          <a:lstStyle/>
          <a:p>
            <a:r>
              <a:rPr lang="en-US" altLang="zh-CN" dirty="0"/>
              <a:t>Tomography in dual harmonic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92DF504-BFC2-3F8A-AF75-755726779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6" y="1071507"/>
            <a:ext cx="3228179" cy="39871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FEBEFAD-B462-31EF-8AD0-28A6AB54AD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744" y="4165228"/>
            <a:ext cx="4251056" cy="22735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AF32F87-1CC8-EE09-5409-34DF96446D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56" y="972253"/>
            <a:ext cx="6761013" cy="30313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0BB38C-A2F7-AB39-1B31-0A076916B0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97" y="4082849"/>
            <a:ext cx="6520960" cy="22735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4882008-E4E0-43FC-AD0F-CC5DA681519A}"/>
              </a:ext>
            </a:extLst>
          </p:cNvPr>
          <p:cNvSpPr txBox="1"/>
          <p:nvPr/>
        </p:nvSpPr>
        <p:spPr>
          <a:xfrm>
            <a:off x="2442114" y="2019367"/>
            <a:ext cx="229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</a:rPr>
              <a:t>The restored image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606637E1-07C5-0050-803C-8AEBDE6CD7A6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736756" y="2204033"/>
            <a:ext cx="607151" cy="385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F1594D2E-B69F-89BB-DD26-3B506D2B2DFB}"/>
              </a:ext>
            </a:extLst>
          </p:cNvPr>
          <p:cNvSpPr txBox="1"/>
          <p:nvPr/>
        </p:nvSpPr>
        <p:spPr>
          <a:xfrm>
            <a:off x="2871327" y="3242470"/>
            <a:ext cx="1801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</a:rPr>
              <a:t>The information of phase space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09C05636-226C-8457-2D2C-4B8D1523A2CD}"/>
              </a:ext>
            </a:extLst>
          </p:cNvPr>
          <p:cNvCxnSpPr>
            <a:cxnSpLocks/>
          </p:cNvCxnSpPr>
          <p:nvPr/>
        </p:nvCxnSpPr>
        <p:spPr>
          <a:xfrm flipH="1">
            <a:off x="2540783" y="3881694"/>
            <a:ext cx="661089" cy="28353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8C977871-7651-253E-8127-AAA3C4206B32}"/>
              </a:ext>
            </a:extLst>
          </p:cNvPr>
          <p:cNvCxnSpPr>
            <a:cxnSpLocks/>
          </p:cNvCxnSpPr>
          <p:nvPr/>
        </p:nvCxnSpPr>
        <p:spPr>
          <a:xfrm>
            <a:off x="4308098" y="3881694"/>
            <a:ext cx="2794646" cy="4781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BCEC5DA0-11E3-6694-1F68-7F96D5888FA2}"/>
              </a:ext>
            </a:extLst>
          </p:cNvPr>
          <p:cNvSpPr txBox="1"/>
          <p:nvPr/>
        </p:nvSpPr>
        <p:spPr>
          <a:xfrm>
            <a:off x="2442114" y="1265170"/>
            <a:ext cx="229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Base on </a:t>
            </a:r>
            <a:r>
              <a:rPr lang="en-US" altLang="zh-CN" dirty="0" err="1">
                <a:solidFill>
                  <a:srgbClr val="FF0000"/>
                </a:solidFill>
              </a:rPr>
              <a:t>th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 err="1">
                <a:solidFill>
                  <a:srgbClr val="FF0000"/>
                </a:solidFill>
              </a:rPr>
              <a:t>OpenXAL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FB6DF82-FEEF-6532-155D-18CE9E0A681B}"/>
              </a:ext>
            </a:extLst>
          </p:cNvPr>
          <p:cNvSpPr txBox="1"/>
          <p:nvPr/>
        </p:nvSpPr>
        <p:spPr>
          <a:xfrm>
            <a:off x="153872" y="641242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i="0" dirty="0">
                <a:latin typeface="Segoe UI" panose="020B0502040204020203" pitchFamily="34" charset="0"/>
                <a:hlinkClick r:id="rId7"/>
              </a:rPr>
              <a:t>https://doi.org/10.18429/JACoW-IPAC2019-MOPRB029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4829252"/>
      </p:ext>
    </p:extLst>
  </p:cSld>
  <p:clrMapOvr>
    <a:masterClrMapping/>
  </p:clrMapOvr>
  <p:transition advTm="48271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DI0ODY4ZGUyNzg3ZGI1NTI4YTBlODk5MWI2YWY0Nz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2832</TotalTime>
  <Words>522</Words>
  <Application>Microsoft Office PowerPoint</Application>
  <PresentationFormat>宽屏</PresentationFormat>
  <Paragraphs>120</Paragraphs>
  <Slides>18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等线</vt:lpstr>
      <vt:lpstr>等线 Light</vt:lpstr>
      <vt:lpstr>楷体</vt:lpstr>
      <vt:lpstr>宋体</vt:lpstr>
      <vt:lpstr>微软雅黑</vt:lpstr>
      <vt:lpstr>Arial</vt:lpstr>
      <vt:lpstr>Calibri</vt:lpstr>
      <vt:lpstr>Consolas</vt:lpstr>
      <vt:lpstr>Segoe UI</vt:lpstr>
      <vt:lpstr>Times New Roman</vt:lpstr>
      <vt:lpstr>Wingdings</vt:lpstr>
      <vt:lpstr>Office 主题​​</vt:lpstr>
      <vt:lpstr>Design and Beam Commissioning of Dual Harmonic RF System in CSNS RCS</vt:lpstr>
      <vt:lpstr>Main Content</vt:lpstr>
      <vt:lpstr>CSNS Layout</vt:lpstr>
      <vt:lpstr>The Dual Harmonic RF System</vt:lpstr>
      <vt:lpstr>Beam Loading Effect</vt:lpstr>
      <vt:lpstr>Beam Loading Effect</vt:lpstr>
      <vt:lpstr>Beam Loading Effect- Measurement</vt:lpstr>
      <vt:lpstr>Beam Loading Effect-Compensation</vt:lpstr>
      <vt:lpstr>Tomography in dual harmonic</vt:lpstr>
      <vt:lpstr>Tomography in dual harmonic</vt:lpstr>
      <vt:lpstr>Beam measurement</vt:lpstr>
      <vt:lpstr>Beam measurement</vt:lpstr>
      <vt:lpstr>Beam measurement-Optimizations</vt:lpstr>
      <vt:lpstr>Beam measurement-Optimizations</vt:lpstr>
      <vt:lpstr>Beam measurement-Beam Status</vt:lpstr>
      <vt:lpstr>Next Step-Instability</vt:lpstr>
      <vt:lpstr>Summary &amp; Outlook</vt:lpstr>
      <vt:lpstr>Thanks for your attention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CSNS外置天线射频负氢离子源关键技术研究</dc:title>
  <dc:creator>李辉</dc:creator>
  <cp:lastModifiedBy>Liu Hanyang</cp:lastModifiedBy>
  <cp:revision>251</cp:revision>
  <cp:lastPrinted>2021-05-13T13:17:00Z</cp:lastPrinted>
  <dcterms:created xsi:type="dcterms:W3CDTF">2021-04-30T09:33:00Z</dcterms:created>
  <dcterms:modified xsi:type="dcterms:W3CDTF">2023-04-12T17:26:43Z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C93D9B4C839E491698DBAC688C107648</vt:lpwstr>
  </property>
  <property fmtid="{D5CDD505-2E9C-101B-9397-08002B2CF9AE}" pid="3" name="KSOProductBuildVer">
    <vt:lpwstr>2052-11.1.0.11636</vt:lpwstr>
  </property>
</Properties>
</file>