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038" r:id="rId3"/>
    <p:sldId id="3048" r:id="rId4"/>
    <p:sldId id="292" r:id="rId5"/>
    <p:sldId id="260" r:id="rId6"/>
    <p:sldId id="296" r:id="rId7"/>
    <p:sldId id="295" r:id="rId8"/>
    <p:sldId id="294" r:id="rId9"/>
    <p:sldId id="284" r:id="rId10"/>
    <p:sldId id="299" r:id="rId11"/>
    <p:sldId id="263" r:id="rId12"/>
    <p:sldId id="264" r:id="rId13"/>
    <p:sldId id="269" r:id="rId14"/>
    <p:sldId id="270" r:id="rId15"/>
    <p:sldId id="276" r:id="rId16"/>
    <p:sldId id="267" r:id="rId17"/>
    <p:sldId id="268" r:id="rId18"/>
    <p:sldId id="258" r:id="rId19"/>
    <p:sldId id="278" r:id="rId20"/>
    <p:sldId id="279" r:id="rId21"/>
    <p:sldId id="3047" r:id="rId22"/>
    <p:sldId id="3046" r:id="rId23"/>
    <p:sldId id="287" r:id="rId24"/>
    <p:sldId id="289" r:id="rId25"/>
    <p:sldId id="3039" r:id="rId26"/>
    <p:sldId id="290" r:id="rId27"/>
    <p:sldId id="3041" r:id="rId28"/>
    <p:sldId id="3042" r:id="rId29"/>
    <p:sldId id="293" r:id="rId30"/>
    <p:sldId id="271" r:id="rId31"/>
    <p:sldId id="273" r:id="rId32"/>
    <p:sldId id="274" r:id="rId33"/>
    <p:sldId id="275" r:id="rId34"/>
    <p:sldId id="265" r:id="rId35"/>
    <p:sldId id="262" r:id="rId36"/>
    <p:sldId id="272" r:id="rId37"/>
    <p:sldId id="297" r:id="rId38"/>
    <p:sldId id="298" r:id="rId39"/>
    <p:sldId id="3040" r:id="rId40"/>
    <p:sldId id="304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4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83099999999999"/>
          <c:y val="0.20683099999999999"/>
          <c:w val="0.58633800000000003"/>
          <c:h val="0.57383799999999996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gradFill flip="none" rotWithShape="1">
              <a:gsLst>
                <a:gs pos="0">
                  <a:srgbClr val="A6AAA9"/>
                </a:gs>
                <a:gs pos="100000">
                  <a:srgbClr val="00000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3FF-4E11-A025-1DCF43A82DFD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hueOff val="-2473792"/>
                      <a:satOff val="-50209"/>
                      <a:lumOff val="23543"/>
                    </a:schemeClr>
                  </a:gs>
                  <a:gs pos="100000">
                    <a:srgbClr val="0096F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53FF-4E11-A025-1DCF43A82DF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3600" b="0" i="0" u="none" strike="noStrike">
                        <a:solidFill>
                          <a:srgbClr val="000000"/>
                        </a:solidFill>
                        <a:latin typeface="Helvetica"/>
                      </a:defRPr>
                    </a:pPr>
                    <a:fld id="{C1BCA15B-FE0D-8D44-9D0B-DDF02ADCF9BC}" type="CATEGORYNAME">
                      <a:rPr lang="en-US" sz="100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[CATEGORY NAME]</a:t>
                    </a:fld>
                    <a:r>
                      <a:rPr lang="en-US" sz="1000" baseline="0" dirty="0"/>
                      <a:t>
</a:t>
                    </a:r>
                    <a:fld id="{D00219F8-CC28-184C-A106-4F61ECA29A6A}" type="PERCENTAGE">
                      <a:rPr lang="en-US" sz="1000" baseline="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[PERCENTAGE]</a:t>
                    </a:fld>
                    <a:endParaRPr lang="en-US" sz="1000" baseline="0" dirty="0"/>
                  </a:p>
                </c:rich>
              </c:tx>
              <c:numFmt formatCode="#,##0%" sourceLinked="0"/>
              <c:spPr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3FF-4E11-A025-1DCF43A82DFD}"/>
                </c:ext>
              </c:extLst>
            </c:dLbl>
            <c:dLbl>
              <c:idx val="1"/>
              <c:layout>
                <c:manualLayout>
                  <c:x val="0.19504526698100702"/>
                  <c:y val="-0.1546456676110429"/>
                </c:manualLayout>
              </c:layout>
              <c:tx>
                <c:rich>
                  <a:bodyPr/>
                  <a:lstStyle/>
                  <a:p>
                    <a:pPr>
                      <a:defRPr sz="3600" b="0" i="0" u="none" strike="noStrike">
                        <a:solidFill>
                          <a:srgbClr val="000000"/>
                        </a:solidFill>
                        <a:latin typeface="Helvetica"/>
                      </a:defRPr>
                    </a:pPr>
                    <a:fld id="{1DD81EBC-722D-1E4A-B1B9-9AF8479FEEF3}" type="CATEGORYNAME">
                      <a:rPr lang="en-US" sz="1200" smtClean="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[CATEGORY NAME]</a:t>
                    </a:fld>
                    <a:r>
                      <a:rPr lang="en-US" sz="1200" baseline="0" dirty="0"/>
                      <a:t> </a:t>
                    </a:r>
                    <a:fld id="{36CA7296-D73B-D640-8C81-D4813D05C821}" type="PERCENTAGE">
                      <a:rPr lang="en-US" sz="1200" baseline="0" smtClean="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[PERCENTAGE]</a:t>
                    </a:fld>
                    <a:endParaRPr lang="en-US" sz="1200" baseline="0" dirty="0"/>
                  </a:p>
                </c:rich>
              </c:tx>
              <c:numFmt formatCode="#,##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84259071145265141"/>
                      <c:h val="0.172382577345353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3FF-4E11-A025-1DCF43A82DFD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 b="0" i="0" u="none" strike="noStrike">
                    <a:solidFill>
                      <a:srgbClr val="000000"/>
                    </a:solidFill>
                    <a:latin typeface="Helvet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Dark Matter</c:v>
                </c:pt>
                <c:pt idx="1">
                  <c:v>Ordinary Matter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FF-4E11-A025-1DCF43A82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43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83099999999999"/>
          <c:y val="0.20683099999999999"/>
          <c:w val="0.58633800000000003"/>
          <c:h val="0.57383799999999996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gradFill flip="none" rotWithShape="1">
              <a:gsLst>
                <a:gs pos="0">
                  <a:srgbClr val="A6AAA9"/>
                </a:gs>
                <a:gs pos="100000">
                  <a:srgbClr val="00000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2A4-4038-A5CA-FCCF2B52623D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hueOff val="-2473792"/>
                      <a:satOff val="-50209"/>
                      <a:lumOff val="23543"/>
                    </a:schemeClr>
                  </a:gs>
                  <a:gs pos="100000">
                    <a:srgbClr val="0096F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52A4-4038-A5CA-FCCF2B52623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3600" b="0" i="0" u="none" strike="noStrike">
                        <a:solidFill>
                          <a:srgbClr val="000000"/>
                        </a:solidFill>
                        <a:latin typeface="Helvetica"/>
                      </a:defRPr>
                    </a:pPr>
                    <a:fld id="{C1BCA15B-FE0D-8D44-9D0B-DDF02ADCF9BC}" type="CATEGORYNAME">
                      <a:rPr lang="en-US" sz="120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[CATEGORY NAME]</a:t>
                    </a:fld>
                    <a:r>
                      <a:rPr lang="en-US" sz="1200" baseline="0" dirty="0"/>
                      <a:t>
</a:t>
                    </a:r>
                    <a:fld id="{D00219F8-CC28-184C-A106-4F61ECA29A6A}" type="PERCENTAGE">
                      <a:rPr lang="en-US" sz="1200" baseline="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[PERCENTAGE]</a:t>
                    </a:fld>
                    <a:endParaRPr lang="en-US" sz="1200" baseline="0" dirty="0"/>
                  </a:p>
                </c:rich>
              </c:tx>
              <c:numFmt formatCode="#,##0%" sourceLinked="0"/>
              <c:spPr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2A4-4038-A5CA-FCCF2B52623D}"/>
                </c:ext>
              </c:extLst>
            </c:dLbl>
            <c:dLbl>
              <c:idx val="1"/>
              <c:layout>
                <c:manualLayout>
                  <c:x val="-0.11745221064588844"/>
                  <c:y val="-0.11090816859279747"/>
                </c:manualLayout>
              </c:layout>
              <c:tx>
                <c:rich>
                  <a:bodyPr/>
                  <a:lstStyle/>
                  <a:p>
                    <a:pPr>
                      <a:defRPr sz="3600" b="0" i="0" u="none" strike="noStrike">
                        <a:solidFill>
                          <a:srgbClr val="000000"/>
                        </a:solidFill>
                        <a:latin typeface="Helvetica"/>
                      </a:defRPr>
                    </a:pPr>
                    <a:fld id="{1DD81EBC-722D-1E4A-B1B9-9AF8479FEEF3}" type="CATEGORYNAME">
                      <a:rPr lang="en-US" sz="120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[CATEGORY NAME]</a:t>
                    </a:fld>
                    <a:r>
                      <a:rPr lang="en-US" sz="1200" baseline="0" dirty="0"/>
                      <a:t>
</a:t>
                    </a:r>
                    <a:fld id="{36CA7296-D73B-D640-8C81-D4813D05C821}" type="PERCENTAGE">
                      <a:rPr lang="en-US" sz="1200" baseline="0"/>
                      <a:pPr>
                        <a:defRPr sz="3600" b="0" i="0" u="none" strike="noStrike">
                          <a:solidFill>
                            <a:srgbClr val="000000"/>
                          </a:solidFill>
                          <a:latin typeface="Helvetica"/>
                        </a:defRPr>
                      </a:pPr>
                      <a:t>[PERCENTAGE]</a:t>
                    </a:fld>
                    <a:endParaRPr lang="en-US" sz="1200" baseline="0" dirty="0"/>
                  </a:p>
                </c:rich>
              </c:tx>
              <c:numFmt formatCode="#,##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250017749063737"/>
                      <c:h val="0.1723825319914991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2A4-4038-A5CA-FCCF2B52623D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 b="0" i="0" u="none" strike="noStrike">
                    <a:solidFill>
                      <a:srgbClr val="000000"/>
                    </a:solidFill>
                    <a:latin typeface="Helvet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Dark Matter</c:v>
                </c:pt>
                <c:pt idx="1">
                  <c:v>Ordinary Matter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A4-4038-A5CA-FCCF2B526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43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44180-D497-46AD-B04D-074AB389767B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59E9D-45AB-4501-AC2A-89A40D3275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4835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7f41a81ff1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7f41a81ff1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2303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7f41a81ff1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7f41a81ff1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8668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7f41a81ff1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7f41a81ff1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7f41a81ff1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7f41a81ff1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D5DE-8CFD-45A3-A1E4-BAACA9483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AA8202-5AF7-4F5D-92B2-15C34E645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162A7-CB76-4AC7-8565-79DABA3F3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9FA6-99BF-4208-B6AE-D9FEEC3689F9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6ED79-ED7E-4E76-B466-23D67541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4E9EB-BE63-475F-965E-61937EFAB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00DF852-8CED-C6C6-62D6-60E11F32A9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104900" cy="1104900"/>
          </a:xfrm>
          <a:prstGeom prst="rect">
            <a:avLst/>
          </a:prstGeom>
        </p:spPr>
      </p:pic>
      <p:pic>
        <p:nvPicPr>
          <p:cNvPr id="17" name="Australian_National_University_crest.png" descr="Australian_National_University_crest.png">
            <a:extLst>
              <a:ext uri="{FF2B5EF4-FFF2-40B4-BE49-F238E27FC236}">
                <a16:creationId xmlns:a16="http://schemas.microsoft.com/office/drawing/2014/main" id="{55BDEFA0-817E-3BE6-C8A5-69CCEC1F64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39170" y="23813"/>
            <a:ext cx="1382363" cy="11049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A2320DFA-B801-EBF6-4D8C-B306AF17A80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13506" y="-21566"/>
            <a:ext cx="2968782" cy="10518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1448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1A039-3FCB-41B6-AEB2-4C5DB625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AB9854-F023-4C2C-AC5B-A217F017F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E83A-E123-46A4-9C8D-1C55F6640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4BAC-7963-4E13-9686-BA5307D31CF6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F17AA-3081-4265-BF52-34BE9CFFA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8ED73-E0DE-4238-BC88-2AC7C8F3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3267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FF4642-57D2-46A7-833C-56E6EBFF54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796F3-D13C-40C0-9F0D-586658A93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D126B-EC2B-473E-BEC7-139956CCC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13ED-3CE9-4BEC-8B80-85B9B13DBC93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A3479-25F7-4854-B98B-F2931E752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C357-0C7F-478C-8D1A-9D3686E6A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143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7052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DF7A4-395F-49FD-94DC-3082122EF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8D2D6-5D3C-4AEA-9638-004322DD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884E4-2918-4582-9C42-BD8BDF285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C593-7F1B-4478-A785-4544E94CC494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B5C28-4BB6-4661-93C5-29BF9C4C4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FC4C3-DA8E-418C-B171-56534CFC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66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2722F-139A-402B-B421-DB7971F51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2F712-ED03-4B29-AEAE-BF7CA4B98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B0989-F391-4C1C-A953-7BB6C1DC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F568-D049-49E2-BD9B-807804F750D8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16673-C5A4-47C7-8DB6-742FC4E49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26346-34D9-4297-8CA4-2E1DDD1C3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961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D84A8-1064-444F-B4CD-113A9BBD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B7E21-454B-4218-A8CE-308DB4963A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13EDD-622A-429D-A733-C223BCCEB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DDCFF-A061-487F-B0F7-A4A25441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BCDB-A869-45F6-A83E-28AA36A0E221}" type="datetime1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9C3AE-F39F-4AA5-B065-EA53E350D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64CEC-6BA2-44A6-8FEF-5ABC6E0B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9240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DF00-9DCA-427C-A2B3-7EA8489D9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D1B91-C361-4E62-BE7F-5E918B063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43AB7-6393-4614-B92B-DC2C5BA26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CCB6C-137C-42C3-BA74-1286A7530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2042A0-FD06-464F-924C-004059FCD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EDFF7E-9602-4AA0-952D-531387F6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D5-C34B-4983-8A2E-303F02FAEDCA}" type="datetime1">
              <a:rPr lang="en-AU" smtClean="0"/>
              <a:t>13/04/2023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0E0B9A-0748-4A28-AFB6-281BCAE8D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F75D92-2EC3-4BBF-B519-18977E0D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149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3469-AC72-4F8A-B087-D101C37D2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4AC4A-F44F-41E9-AB7D-5CA3F8EB7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11D86-EA6A-4D33-A331-3F74EB8C38EA}" type="datetime1">
              <a:rPr lang="en-AU" smtClean="0"/>
              <a:t>13/04/2023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68815D-F389-44A0-8658-06D501991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49270-35EE-4C7B-80AF-79E87D96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2583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BCD996-2F71-40ED-A16C-1235E2751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A285-6668-4391-8B48-593A3302120F}" type="datetime1">
              <a:rPr lang="en-AU" smtClean="0"/>
              <a:t>13/04/2023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762E96-978C-45FF-9153-4C03B9B14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C0E39-FB8B-4B44-B611-ACC5E902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765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9F8D7-2AF9-4DA0-8978-C38A213B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11922-C778-423C-ACAE-5AFE7B909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86EE0-9CC8-46A7-B2A1-E1992EF08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F7075-9624-4BE5-91F6-3B4512962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7ECC-CAB6-4D31-AFD7-2F22C3298F1F}" type="datetime1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73800-9C69-478F-9225-5D366C50D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B6D15-8EA4-499F-8447-652482A6F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44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47DAB-BEEB-4E06-86E2-C9F321DD2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44ED8C-A596-4CB2-A6D3-F2D48CB9D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8F1730-EC78-4113-9D8B-7CC68CBDE2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F4117-A15C-4B18-97A2-E44C8D75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3BAD-C3EF-4315-B7A5-3CD53AECEED4}" type="datetime1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31378-F85F-4F8E-BA12-1E359B68D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517CA-2D15-4B7C-B6CB-1C2C39D20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781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6CF8D6-0D09-43C7-9BFA-D3A75763E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B1783-73AC-4EDB-9D3C-403C9642B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9F155-8F5C-4815-A792-B079F73C86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1D20-BF3D-4887-B3A0-470611CBD4A5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502F4-7B0E-4451-BD4D-4A47164B6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B3B5A-A0C8-4AB0-A466-697CCCE36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66F30-D99B-42CA-A3B4-89076E64A6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676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abs/2302.1328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6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7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73.png"/><Relationship Id="rId4" Type="http://schemas.openxmlformats.org/officeDocument/2006/relationships/image" Target="../media/image4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5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56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9.png"/><Relationship Id="rId7" Type="http://schemas.openxmlformats.org/officeDocument/2006/relationships/image" Target="../media/image59.png"/><Relationship Id="rId12" Type="http://schemas.openxmlformats.org/officeDocument/2006/relationships/image" Target="../media/image12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hyperlink" Target="https://journals.aps.org/prl/abstract/10.1103/PhysRevLett.39.165" TargetMode="External"/><Relationship Id="rId5" Type="http://schemas.openxmlformats.org/officeDocument/2006/relationships/hyperlink" Target="https://indico.slac.stanford.edu/event/320/contributions/876/attachments/375/576/TKN_SLACMass.pdf" TargetMode="External"/><Relationship Id="rId10" Type="http://schemas.openxmlformats.org/officeDocument/2006/relationships/image" Target="../media/image110.png"/><Relationship Id="rId4" Type="http://schemas.openxmlformats.org/officeDocument/2006/relationships/image" Target="../media/image57.png"/><Relationship Id="rId9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ora.ox.ac.uk/objects/uuid:bbbb3cbc-a0ba-4024-86b0-c720d8104270" TargetMode="External"/><Relationship Id="rId13" Type="http://schemas.openxmlformats.org/officeDocument/2006/relationships/hyperlink" Target="https://journals.aps.org/prl/abstract/10.1103/PhysRevLett.45.1926" TargetMode="External"/><Relationship Id="rId18" Type="http://schemas.openxmlformats.org/officeDocument/2006/relationships/image" Target="../media/image141.png"/><Relationship Id="rId3" Type="http://schemas.openxmlformats.org/officeDocument/2006/relationships/image" Target="../media/image61.jpg"/><Relationship Id="rId7" Type="http://schemas.openxmlformats.org/officeDocument/2006/relationships/image" Target="../media/image130.png"/><Relationship Id="rId12" Type="http://schemas.openxmlformats.org/officeDocument/2006/relationships/hyperlink" Target="https://journals.aps.org/prl/abstract/10.1103/PhysRevLett.40.279" TargetMode="External"/><Relationship Id="rId17" Type="http://schemas.openxmlformats.org/officeDocument/2006/relationships/image" Target="../media/image171.png"/><Relationship Id="rId2" Type="http://schemas.openxmlformats.org/officeDocument/2006/relationships/image" Target="../media/image60.jpg"/><Relationship Id="rId16" Type="http://schemas.openxmlformats.org/officeDocument/2006/relationships/hyperlink" Target="https://link.springer.com/article/10.1007/JHEP09%282022%2905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11" Type="http://schemas.openxmlformats.org/officeDocument/2006/relationships/hyperlink" Target="https://journals.aps.org/prl/abstract/10.1103/PhysRevLett.40.223" TargetMode="External"/><Relationship Id="rId5" Type="http://schemas.openxmlformats.org/officeDocument/2006/relationships/image" Target="../media/image140.png"/><Relationship Id="rId15" Type="http://schemas.openxmlformats.org/officeDocument/2006/relationships/hyperlink" Target="https://journals.aps.org/prl/abstract/10.1103/PhysRevLett.49.1549" TargetMode="External"/><Relationship Id="rId10" Type="http://schemas.openxmlformats.org/officeDocument/2006/relationships/hyperlink" Target="https://journals.aps.org/prl/abstract/10.1103/PhysRevLett.38.1440" TargetMode="External"/><Relationship Id="rId4" Type="http://schemas.openxmlformats.org/officeDocument/2006/relationships/image" Target="../media/image62.png"/><Relationship Id="rId9" Type="http://schemas.openxmlformats.org/officeDocument/2006/relationships/hyperlink" Target="https://indico.cern.ch/event/523655/contributions/2246443/attachments/1331936/2006469/PbC_ar.pdf" TargetMode="External"/><Relationship Id="rId14" Type="http://schemas.openxmlformats.org/officeDocument/2006/relationships/hyperlink" Target="https://www.sciencedirect.com/science/article/abs/pii/0370269381905591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3.png"/><Relationship Id="rId3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110.png"/><Relationship Id="rId4" Type="http://schemas.openxmlformats.org/officeDocument/2006/relationships/hyperlink" Target="https://indico.slac.stanford.edu/event/320/contributions/876/attachments/375/576/TKN_SLACMass.pdf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3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9.jpg"/><Relationship Id="rId7" Type="http://schemas.openxmlformats.org/officeDocument/2006/relationships/image" Target="../media/image83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0.png"/><Relationship Id="rId4" Type="http://schemas.openxmlformats.org/officeDocument/2006/relationships/image" Target="../media/image8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arxiv.org/abs/1504.01527" TargetMode="Externa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hyperlink" Target="https://arxiv.org/abs/2104.1007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rxiv.org/abs/1504.01527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104.10075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arxiv.org/abs/1504.0152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hyperlink" Target="https://arxiv.org/abs/2209.10795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5.emf"/><Relationship Id="rId7" Type="http://schemas.openxmlformats.org/officeDocument/2006/relationships/image" Target="../media/image27.jp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9656-2FD6-4BAE-AD75-59C80609A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26" y="1469695"/>
            <a:ext cx="11421533" cy="1304925"/>
          </a:xfrm>
        </p:spPr>
        <p:txBody>
          <a:bodyPr>
            <a:normAutofit/>
          </a:bodyPr>
          <a:lstStyle/>
          <a:p>
            <a:r>
              <a:rPr lang="en-A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Particle and Nuclear Physics at the MeV scale in Australia</a:t>
            </a:r>
            <a:endParaRPr lang="en-AU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B78825-DFF0-4A07-B163-B8631B6A4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123770"/>
            <a:ext cx="12192000" cy="28834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Martin Sevior</a:t>
            </a:r>
            <a:r>
              <a:rPr lang="en-US" baseline="30000" dirty="0"/>
              <a:t>1)</a:t>
            </a:r>
            <a:r>
              <a:rPr lang="en-US" dirty="0"/>
              <a:t>, Lindsey Bignell</a:t>
            </a:r>
            <a:r>
              <a:rPr lang="en-US" baseline="30000" dirty="0"/>
              <a:t>2,3)</a:t>
            </a:r>
            <a:r>
              <a:rPr lang="en-US" dirty="0"/>
              <a:t>, Catalina Curceanu</a:t>
            </a:r>
            <a:r>
              <a:rPr lang="en-US" baseline="30000" dirty="0"/>
              <a:t>4)</a:t>
            </a:r>
            <a:r>
              <a:rPr lang="en-US" dirty="0"/>
              <a:t>, Jackson Dowie</a:t>
            </a:r>
            <a:r>
              <a:rPr lang="en-US" baseline="30000" dirty="0"/>
              <a:t>2)</a:t>
            </a:r>
            <a:r>
              <a:rPr lang="en-US" dirty="0"/>
              <a:t>, David Jamieson</a:t>
            </a:r>
            <a:r>
              <a:rPr lang="en-US" baseline="30000" dirty="0"/>
              <a:t>1)</a:t>
            </a:r>
            <a:r>
              <a:rPr lang="en-US" dirty="0"/>
              <a:t>, Tibor Kibédi</a:t>
            </a:r>
            <a:r>
              <a:rPr lang="en-US" baseline="30000" dirty="0"/>
              <a:t>2)</a:t>
            </a:r>
            <a:r>
              <a:rPr lang="en-US" dirty="0"/>
              <a:t>, Andrew Stuchbery</a:t>
            </a:r>
            <a:r>
              <a:rPr lang="en-US" baseline="30000" dirty="0"/>
              <a:t>2)</a:t>
            </a:r>
            <a:r>
              <a:rPr lang="en-US" dirty="0"/>
              <a:t>, Andrea Tham</a:t>
            </a:r>
            <a:r>
              <a:rPr lang="en-US" baseline="30000" dirty="0"/>
              <a:t>1)</a:t>
            </a:r>
            <a:r>
              <a:rPr lang="en-US" dirty="0"/>
              <a:t>, Martin White</a:t>
            </a:r>
            <a:r>
              <a:rPr lang="en-US" baseline="30000" dirty="0"/>
              <a:t>5)</a:t>
            </a:r>
            <a:endParaRPr lang="en-US" dirty="0"/>
          </a:p>
          <a:p>
            <a:endParaRPr lang="en-AU" dirty="0"/>
          </a:p>
          <a:p>
            <a:pPr algn="l"/>
            <a:r>
              <a:rPr lang="en-AU" baseline="30000" dirty="0"/>
              <a:t>1) </a:t>
            </a:r>
            <a:r>
              <a:rPr lang="en-AU" dirty="0"/>
              <a:t>School of Physics, University of Melbourne</a:t>
            </a:r>
          </a:p>
          <a:p>
            <a:pPr algn="l"/>
            <a:r>
              <a:rPr lang="en-AU" baseline="30000" dirty="0"/>
              <a:t>2)</a:t>
            </a:r>
            <a:r>
              <a:rPr lang="en-US" dirty="0"/>
              <a:t>Department of Nuclear Physics and Accelerator Applications</a:t>
            </a:r>
            <a:r>
              <a:rPr lang="en-AU" dirty="0"/>
              <a:t>, Australian National University</a:t>
            </a:r>
            <a:endParaRPr lang="en-AU" baseline="30000" dirty="0"/>
          </a:p>
          <a:p>
            <a:pPr algn="l"/>
            <a:r>
              <a:rPr lang="en-AU" baseline="30000" dirty="0"/>
              <a:t>3)</a:t>
            </a:r>
            <a:r>
              <a:rPr lang="en-AU" dirty="0"/>
              <a:t>ARC Centre of excellence for Dark Matter Particle Physics</a:t>
            </a:r>
            <a:endParaRPr lang="en-AU" baseline="30000" dirty="0"/>
          </a:p>
          <a:p>
            <a:pPr algn="l"/>
            <a:r>
              <a:rPr lang="en-AU" baseline="30000" dirty="0"/>
              <a:t>4)</a:t>
            </a:r>
            <a:r>
              <a:rPr lang="en-AU" dirty="0"/>
              <a:t> INFN- LNF (Frascati)</a:t>
            </a:r>
          </a:p>
          <a:p>
            <a:pPr algn="l"/>
            <a:r>
              <a:rPr lang="en-AU" baseline="30000" dirty="0"/>
              <a:t>5)</a:t>
            </a:r>
            <a:r>
              <a:rPr lang="en-AU" dirty="0"/>
              <a:t> University of Adelaide</a:t>
            </a:r>
            <a:endParaRPr lang="en-AU" baseline="30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60CDC-A9FD-070D-DDCB-3E6AABD03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5FCF4-DE65-4EF5-935C-9EF093ADC907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EA530-8013-BDE7-1D3C-AFA37C93B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3C90A-5945-7887-6758-9BDB57D1F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</a:t>
            </a:fld>
            <a:endParaRPr lang="en-AU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4DBDC97-878F-E8F3-0650-2C7606FCB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69" y="-1"/>
            <a:ext cx="1056067" cy="1047041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EF149DCC-B893-A047-66BB-8183F7684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341" y="0"/>
            <a:ext cx="1891250" cy="11929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E1FCA0-B418-6119-66D8-731D80F22662}"/>
              </a:ext>
            </a:extLst>
          </p:cNvPr>
          <p:cNvSpPr txBox="1"/>
          <p:nvPr/>
        </p:nvSpPr>
        <p:spPr>
          <a:xfrm>
            <a:off x="175026" y="5935787"/>
            <a:ext cx="10975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Full Details: Sevior et al. </a:t>
            </a:r>
            <a:r>
              <a:rPr lang="en-US" sz="2400" dirty="0">
                <a:hlinkClick r:id="rId4"/>
              </a:rPr>
              <a:t>https://arxiv.org/abs/2302.13281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89337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6604064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dirty="0"/>
              <a:t>Applications in Nuclear Physics</a:t>
            </a:r>
            <a:endParaRPr dirty="0"/>
          </a:p>
        </p:txBody>
      </p:sp>
      <p:sp>
        <p:nvSpPr>
          <p:cNvPr id="184" name="Google Shape;184;p20"/>
          <p:cNvSpPr txBox="1">
            <a:spLocks noGrp="1"/>
          </p:cNvSpPr>
          <p:nvPr>
            <p:ph type="body" idx="1"/>
          </p:nvPr>
        </p:nvSpPr>
        <p:spPr>
          <a:xfrm>
            <a:off x="0" y="819024"/>
            <a:ext cx="6328372" cy="65597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62500" lnSpcReduction="20000"/>
          </a:bodyPr>
          <a:lstStyle/>
          <a:p>
            <a:pPr marL="0" indent="0">
              <a:buNone/>
            </a:pPr>
            <a:r>
              <a:rPr lang="en" dirty="0"/>
              <a:t>World-first double-differential IPC cross-section measurements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endParaRPr dirty="0"/>
          </a:p>
          <a:p>
            <a:pPr marL="0" indent="0">
              <a:spcBef>
                <a:spcPts val="1600"/>
              </a:spcBef>
              <a:buNone/>
            </a:pPr>
            <a:endParaRPr dirty="0"/>
          </a:p>
          <a:p>
            <a:pPr marL="0" indent="0">
              <a:spcBef>
                <a:spcPts val="1600"/>
              </a:spcBef>
              <a:buNone/>
            </a:pPr>
            <a:endParaRPr dirty="0"/>
          </a:p>
          <a:p>
            <a:pPr marL="0" indent="0">
              <a:spcBef>
                <a:spcPts val="1600"/>
              </a:spcBef>
              <a:buNone/>
            </a:pPr>
            <a:endParaRPr dirty="0"/>
          </a:p>
        </p:txBody>
      </p:sp>
      <p:cxnSp>
        <p:nvCxnSpPr>
          <p:cNvPr id="185" name="Google Shape;185;p20"/>
          <p:cNvCxnSpPr/>
          <p:nvPr/>
        </p:nvCxnSpPr>
        <p:spPr>
          <a:xfrm>
            <a:off x="849733" y="3389733"/>
            <a:ext cx="3842400" cy="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6" name="Google Shape;186;p20"/>
          <p:cNvSpPr txBox="1"/>
          <p:nvPr/>
        </p:nvSpPr>
        <p:spPr>
          <a:xfrm>
            <a:off x="959315" y="2885070"/>
            <a:ext cx="2004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proton beam</a:t>
            </a:r>
            <a:endParaRPr sz="2400" dirty="0"/>
          </a:p>
        </p:txBody>
      </p:sp>
      <p:sp>
        <p:nvSpPr>
          <p:cNvPr id="187" name="Google Shape;187;p20"/>
          <p:cNvSpPr/>
          <p:nvPr/>
        </p:nvSpPr>
        <p:spPr>
          <a:xfrm>
            <a:off x="4756800" y="2969533"/>
            <a:ext cx="138400" cy="8404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8" name="Google Shape;188;p20"/>
          <p:cNvSpPr txBox="1"/>
          <p:nvPr/>
        </p:nvSpPr>
        <p:spPr>
          <a:xfrm>
            <a:off x="4775264" y="2614922"/>
            <a:ext cx="18288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Nuclear target</a:t>
            </a:r>
            <a:endParaRPr sz="2400" dirty="0"/>
          </a:p>
        </p:txBody>
      </p:sp>
      <p:cxnSp>
        <p:nvCxnSpPr>
          <p:cNvPr id="189" name="Google Shape;189;p20"/>
          <p:cNvCxnSpPr/>
          <p:nvPr/>
        </p:nvCxnSpPr>
        <p:spPr>
          <a:xfrm rot="5400000" flipH="1">
            <a:off x="3602167" y="2170533"/>
            <a:ext cx="1662400" cy="776000"/>
          </a:xfrm>
          <a:prstGeom prst="curvedConnector3">
            <a:avLst>
              <a:gd name="adj1" fmla="val 109454"/>
            </a:avLst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0" name="Google Shape;190;p20"/>
          <p:cNvCxnSpPr/>
          <p:nvPr/>
        </p:nvCxnSpPr>
        <p:spPr>
          <a:xfrm rot="-5400000" flipH="1">
            <a:off x="4378167" y="3832928"/>
            <a:ext cx="1662400" cy="776000"/>
          </a:xfrm>
          <a:prstGeom prst="curvedConnector3">
            <a:avLst>
              <a:gd name="adj1" fmla="val 109454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20"/>
          <p:cNvSpPr txBox="1"/>
          <p:nvPr/>
        </p:nvSpPr>
        <p:spPr>
          <a:xfrm>
            <a:off x="4654980" y="1698043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e</a:t>
            </a:r>
            <a:r>
              <a:rPr lang="en" sz="2400" baseline="30000" dirty="0"/>
              <a:t>+</a:t>
            </a:r>
            <a:r>
              <a:rPr lang="en" sz="2400" dirty="0"/>
              <a:t>e</a:t>
            </a:r>
            <a:r>
              <a:rPr lang="en" sz="2400" baseline="30000" dirty="0"/>
              <a:t>-</a:t>
            </a:r>
            <a:r>
              <a:rPr lang="en" sz="2400" dirty="0"/>
              <a:t> pairs</a:t>
            </a:r>
            <a:endParaRPr sz="2400" dirty="0"/>
          </a:p>
        </p:txBody>
      </p:sp>
      <p:pic>
        <p:nvPicPr>
          <p:cNvPr id="192" name="Google Shape;1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5434" y="600701"/>
            <a:ext cx="5146564" cy="305904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/>
          </a:p>
        </p:txBody>
      </p:sp>
      <p:cxnSp>
        <p:nvCxnSpPr>
          <p:cNvPr id="194" name="Google Shape;194;p20"/>
          <p:cNvCxnSpPr/>
          <p:nvPr/>
        </p:nvCxnSpPr>
        <p:spPr>
          <a:xfrm rot="10800000" flipH="1">
            <a:off x="4821380" y="2613747"/>
            <a:ext cx="1662400" cy="776000"/>
          </a:xfrm>
          <a:prstGeom prst="curvedConnector3">
            <a:avLst>
              <a:gd name="adj1" fmla="val 109454"/>
            </a:avLst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5" name="Google Shape;195;p20"/>
          <p:cNvCxnSpPr/>
          <p:nvPr/>
        </p:nvCxnSpPr>
        <p:spPr>
          <a:xfrm flipH="1">
            <a:off x="3158953" y="3389747"/>
            <a:ext cx="1662400" cy="776000"/>
          </a:xfrm>
          <a:prstGeom prst="curvedConnector3">
            <a:avLst>
              <a:gd name="adj1" fmla="val 109454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6" name="Google Shape;196;p20"/>
          <p:cNvSpPr txBox="1"/>
          <p:nvPr/>
        </p:nvSpPr>
        <p:spPr>
          <a:xfrm>
            <a:off x="135802" y="6281544"/>
            <a:ext cx="3980800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467" baseline="30000" dirty="0"/>
              <a:t>1</a:t>
            </a:r>
            <a:r>
              <a:rPr lang="en" sz="1467" dirty="0"/>
              <a:t>Waltz et al. </a:t>
            </a:r>
            <a:r>
              <a:rPr lang="en" sz="1467" i="1" dirty="0"/>
              <a:t>Nature</a:t>
            </a:r>
            <a:r>
              <a:rPr lang="en" sz="1467" i="1" baseline="-25000" dirty="0"/>
              <a:t>,</a:t>
            </a:r>
            <a:r>
              <a:rPr lang="en" sz="1467" b="1" dirty="0"/>
              <a:t>526</a:t>
            </a:r>
            <a:r>
              <a:rPr lang="en" sz="1467" dirty="0"/>
              <a:t>:406 (2015)</a:t>
            </a:r>
            <a:endParaRPr sz="1467" dirty="0"/>
          </a:p>
        </p:txBody>
      </p:sp>
      <p:pic>
        <p:nvPicPr>
          <p:cNvPr id="197" name="Google Shape;197;p20"/>
          <p:cNvPicPr preferRelativeResize="0"/>
          <p:nvPr/>
        </p:nvPicPr>
        <p:blipFill rotWithShape="1">
          <a:blip r:embed="rId4">
            <a:alphaModFix/>
          </a:blip>
          <a:srcRect l="1244"/>
          <a:stretch/>
        </p:blipFill>
        <p:spPr>
          <a:xfrm>
            <a:off x="7453745" y="3659750"/>
            <a:ext cx="4147133" cy="32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76F61B-AB46-1C58-6A10-B1DFE4C459CC}"/>
              </a:ext>
            </a:extLst>
          </p:cNvPr>
          <p:cNvSpPr txBox="1"/>
          <p:nvPr/>
        </p:nvSpPr>
        <p:spPr>
          <a:xfrm>
            <a:off x="128831" y="5232009"/>
            <a:ext cx="73249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dirty="0"/>
              <a:t>Unobserved 2-quantum nuclear processes</a:t>
            </a:r>
            <a:r>
              <a:rPr lang="en-AU" baseline="30000" dirty="0"/>
              <a:t>1</a:t>
            </a:r>
            <a:r>
              <a:rPr lang="en-AU" dirty="0"/>
              <a:t>: </a:t>
            </a:r>
          </a:p>
          <a:p>
            <a:pPr marL="0" indent="0">
              <a:buNone/>
            </a:pPr>
            <a:r>
              <a:rPr lang="en-AU" dirty="0"/>
              <a:t>double internal pair conversion</a:t>
            </a:r>
          </a:p>
          <a:p>
            <a:pPr marL="0" indent="0">
              <a:buNone/>
            </a:pPr>
            <a:r>
              <a:rPr lang="en-AU" sz="2400" dirty="0"/>
              <a:t>Both are qualitatively new Nuclear Physics investigations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926014-8F74-3F38-E468-1997BD1F4A6F}"/>
              </a:ext>
            </a:extLst>
          </p:cNvPr>
          <p:cNvSpPr txBox="1"/>
          <p:nvPr/>
        </p:nvSpPr>
        <p:spPr>
          <a:xfrm>
            <a:off x="128831" y="4368635"/>
            <a:ext cx="44431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dirty="0"/>
              <a:t>Also, l</a:t>
            </a:r>
            <a:r>
              <a:rPr lang="en-AU" dirty="0" err="1"/>
              <a:t>arge</a:t>
            </a:r>
            <a:r>
              <a:rPr lang="en-AU" dirty="0"/>
              <a:t> acceptance enables investigation of multi-particle final states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ACC14-C246-4E48-8C22-69635EB9E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79375"/>
            <a:ext cx="10515600" cy="758825"/>
          </a:xfrm>
        </p:spPr>
        <p:txBody>
          <a:bodyPr>
            <a:normAutofit/>
          </a:bodyPr>
          <a:lstStyle/>
          <a:p>
            <a:r>
              <a:rPr lang="en-US" sz="3600" dirty="0"/>
              <a:t>Time Projection Chamber to be installed on </a:t>
            </a:r>
            <a:r>
              <a:rPr lang="en-US" sz="3600" dirty="0" err="1"/>
              <a:t>Pelletron</a:t>
            </a:r>
            <a:endParaRPr lang="en-AU" sz="3600" dirty="0"/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F4B8CD33-55D0-4FE8-8238-7939E7CD6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109" y="1429380"/>
            <a:ext cx="4599008" cy="4200870"/>
          </a:xfrm>
          <a:prstGeom prst="rect">
            <a:avLst/>
          </a:prstGeom>
        </p:spPr>
      </p:pic>
      <p:pic>
        <p:nvPicPr>
          <p:cNvPr id="7" name="Picture 6" descr="Chart, radar chart&#10;&#10;Description automatically generated">
            <a:extLst>
              <a:ext uri="{FF2B5EF4-FFF2-40B4-BE49-F238E27FC236}">
                <a16:creationId xmlns:a16="http://schemas.microsoft.com/office/drawing/2014/main" id="{1954BC42-1E9A-43AD-AB16-55F448D12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777" y="1755918"/>
            <a:ext cx="4599008" cy="3346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C8DC6F-FE5C-4E0E-879B-5CC9E4AD99BF}"/>
              </a:ext>
            </a:extLst>
          </p:cNvPr>
          <p:cNvSpPr txBox="1"/>
          <p:nvPr/>
        </p:nvSpPr>
        <p:spPr>
          <a:xfrm>
            <a:off x="2395959" y="949124"/>
            <a:ext cx="260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Iron Yoke (Electromagnet)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5BE79-D128-43CA-8126-C629E5DD5E65}"/>
              </a:ext>
            </a:extLst>
          </p:cNvPr>
          <p:cNvSpPr txBox="1"/>
          <p:nvPr/>
        </p:nvSpPr>
        <p:spPr>
          <a:xfrm>
            <a:off x="268812" y="1318456"/>
            <a:ext cx="1292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Trigger scintillators</a:t>
            </a:r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F6A51-35F0-4F95-9B52-6ABEEF11AFBB}"/>
              </a:ext>
            </a:extLst>
          </p:cNvPr>
          <p:cNvSpPr txBox="1"/>
          <p:nvPr/>
        </p:nvSpPr>
        <p:spPr>
          <a:xfrm>
            <a:off x="233301" y="4917416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 Pipe</a:t>
            </a:r>
            <a:endParaRPr lang="en-A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C2887A-E365-4D00-98C5-D9EE83EC3FEB}"/>
              </a:ext>
            </a:extLst>
          </p:cNvPr>
          <p:cNvSpPr txBox="1"/>
          <p:nvPr/>
        </p:nvSpPr>
        <p:spPr>
          <a:xfrm>
            <a:off x="7255491" y="5650468"/>
            <a:ext cx="1881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Electric Field Cage</a:t>
            </a:r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C0ED54-E70D-47A9-9EB2-5AD8E18DCCF8}"/>
              </a:ext>
            </a:extLst>
          </p:cNvPr>
          <p:cNvSpPr txBox="1"/>
          <p:nvPr/>
        </p:nvSpPr>
        <p:spPr>
          <a:xfrm>
            <a:off x="121668" y="2824752"/>
            <a:ext cx="1405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Proton beam</a:t>
            </a:r>
            <a:endParaRPr lang="en-AU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7243E5D-D9D4-4EA4-AD98-CD5285FE4E5E}"/>
              </a:ext>
            </a:extLst>
          </p:cNvPr>
          <p:cNvCxnSpPr/>
          <p:nvPr/>
        </p:nvCxnSpPr>
        <p:spPr>
          <a:xfrm>
            <a:off x="2037144" y="3009418"/>
            <a:ext cx="1921469" cy="520397"/>
          </a:xfrm>
          <a:prstGeom prst="straightConnector1">
            <a:avLst/>
          </a:prstGeom>
          <a:ln w="539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DF5CA47-955A-4F71-899D-5BD184B7BD36}"/>
              </a:ext>
            </a:extLst>
          </p:cNvPr>
          <p:cNvCxnSpPr/>
          <p:nvPr/>
        </p:nvCxnSpPr>
        <p:spPr>
          <a:xfrm>
            <a:off x="2801073" y="1318456"/>
            <a:ext cx="636608" cy="43746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886D5C1-CAEB-4799-A293-EBD92EBB9AA6}"/>
              </a:ext>
            </a:extLst>
          </p:cNvPr>
          <p:cNvCxnSpPr/>
          <p:nvPr/>
        </p:nvCxnSpPr>
        <p:spPr>
          <a:xfrm>
            <a:off x="1331089" y="1940584"/>
            <a:ext cx="1469984" cy="65214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6EB22E9-7B80-4582-8373-6E5F426A95AD}"/>
              </a:ext>
            </a:extLst>
          </p:cNvPr>
          <p:cNvCxnSpPr>
            <a:cxnSpLocks/>
          </p:cNvCxnSpPr>
          <p:nvPr/>
        </p:nvCxnSpPr>
        <p:spPr>
          <a:xfrm>
            <a:off x="1526668" y="1940584"/>
            <a:ext cx="2096065" cy="324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7089E76-CB0F-4C68-BC84-1141EF32C056}"/>
              </a:ext>
            </a:extLst>
          </p:cNvPr>
          <p:cNvCxnSpPr>
            <a:cxnSpLocks/>
          </p:cNvCxnSpPr>
          <p:nvPr/>
        </p:nvCxnSpPr>
        <p:spPr>
          <a:xfrm>
            <a:off x="1526667" y="1735145"/>
            <a:ext cx="2686518" cy="7398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5D8120-7231-403F-A4DF-AAD840A08B58}"/>
              </a:ext>
            </a:extLst>
          </p:cNvPr>
          <p:cNvCxnSpPr>
            <a:cxnSpLocks/>
          </p:cNvCxnSpPr>
          <p:nvPr/>
        </p:nvCxnSpPr>
        <p:spPr>
          <a:xfrm>
            <a:off x="1215484" y="2103024"/>
            <a:ext cx="1261427" cy="134967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2B5ED0D-0409-4056-A8D7-26C633BBA9ED}"/>
              </a:ext>
            </a:extLst>
          </p:cNvPr>
          <p:cNvCxnSpPr>
            <a:cxnSpLocks/>
          </p:cNvCxnSpPr>
          <p:nvPr/>
        </p:nvCxnSpPr>
        <p:spPr>
          <a:xfrm>
            <a:off x="1086901" y="3183909"/>
            <a:ext cx="1833635" cy="8570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81052E6-2C7F-4327-9ABE-2F8FB35B69FD}"/>
              </a:ext>
            </a:extLst>
          </p:cNvPr>
          <p:cNvCxnSpPr>
            <a:cxnSpLocks/>
          </p:cNvCxnSpPr>
          <p:nvPr/>
        </p:nvCxnSpPr>
        <p:spPr>
          <a:xfrm flipV="1">
            <a:off x="1335018" y="3600093"/>
            <a:ext cx="2010066" cy="14211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CEB24CC-41AA-4133-BB0E-3A3300977BD7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8196454" y="3627034"/>
            <a:ext cx="309103" cy="20234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0A8958F-3263-4FB2-A5C9-448DB9CE3D97}"/>
              </a:ext>
            </a:extLst>
          </p:cNvPr>
          <p:cNvCxnSpPr>
            <a:cxnSpLocks/>
          </p:cNvCxnSpPr>
          <p:nvPr/>
        </p:nvCxnSpPr>
        <p:spPr>
          <a:xfrm flipV="1">
            <a:off x="8512383" y="4437715"/>
            <a:ext cx="608468" cy="11437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0B0D6-751B-3FBD-B0B5-2FA6FB8F2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72957-5BB7-42D3-B2D8-D921164ECD32}" type="datetime1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0709B-2952-322A-AF00-1C827A2D4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5AB274A-0DCD-FC0A-4774-D01A09B2B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08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BDE573B2-F6E7-4C2F-A69B-8EDC439E297D}"/>
              </a:ext>
            </a:extLst>
          </p:cNvPr>
          <p:cNvSpPr/>
          <p:nvPr/>
        </p:nvSpPr>
        <p:spPr>
          <a:xfrm>
            <a:off x="3252486" y="1174548"/>
            <a:ext cx="3471826" cy="8525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CA438EC-4642-434C-85CC-2E188DF0DFB0}"/>
              </a:ext>
            </a:extLst>
          </p:cNvPr>
          <p:cNvSpPr/>
          <p:nvPr/>
        </p:nvSpPr>
        <p:spPr>
          <a:xfrm>
            <a:off x="3252485" y="5051677"/>
            <a:ext cx="3471826" cy="8525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06E18-1D03-481D-AC25-3D47CFB18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050"/>
            <a:ext cx="3618053" cy="919665"/>
          </a:xfrm>
        </p:spPr>
        <p:txBody>
          <a:bodyPr>
            <a:normAutofit/>
          </a:bodyPr>
          <a:lstStyle/>
          <a:p>
            <a:r>
              <a:rPr lang="en-US" dirty="0"/>
              <a:t>TPC side view </a:t>
            </a:r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A2FBA9-8371-4537-B3ED-89E0B948E286}"/>
              </a:ext>
            </a:extLst>
          </p:cNvPr>
          <p:cNvSpPr/>
          <p:nvPr/>
        </p:nvSpPr>
        <p:spPr>
          <a:xfrm>
            <a:off x="1342663" y="3078866"/>
            <a:ext cx="5359079" cy="138896"/>
          </a:xfrm>
          <a:prstGeom prst="rect">
            <a:avLst/>
          </a:prstGeom>
          <a:solidFill>
            <a:schemeClr val="accent1">
              <a:lumMod val="40000"/>
              <a:lumOff val="60000"/>
              <a:alpha val="56000"/>
            </a:schemeClr>
          </a:solidFill>
          <a:ln>
            <a:solidFill>
              <a:schemeClr val="accent1">
                <a:lumMod val="20000"/>
                <a:lumOff val="80000"/>
                <a:alpha val="3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DF51B-26C6-4140-8327-D02A50BCD7A3}"/>
              </a:ext>
            </a:extLst>
          </p:cNvPr>
          <p:cNvSpPr/>
          <p:nvPr/>
        </p:nvSpPr>
        <p:spPr>
          <a:xfrm>
            <a:off x="3252485" y="1297702"/>
            <a:ext cx="3449256" cy="1689903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9400B7-ECF5-4329-9597-E2F9113FA153}"/>
              </a:ext>
            </a:extLst>
          </p:cNvPr>
          <p:cNvSpPr/>
          <p:nvPr/>
        </p:nvSpPr>
        <p:spPr>
          <a:xfrm>
            <a:off x="3252486" y="3345084"/>
            <a:ext cx="3449256" cy="1689903"/>
          </a:xfrm>
          <a:prstGeom prst="rect">
            <a:avLst/>
          </a:prstGeom>
          <a:solidFill>
            <a:schemeClr val="accent6">
              <a:lumMod val="40000"/>
              <a:lumOff val="60000"/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D2E68C-2850-454C-97FA-D01B8DF84812}"/>
              </a:ext>
            </a:extLst>
          </p:cNvPr>
          <p:cNvSpPr/>
          <p:nvPr/>
        </p:nvSpPr>
        <p:spPr>
          <a:xfrm>
            <a:off x="6678593" y="1279003"/>
            <a:ext cx="45719" cy="37386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72FDB45-B2FE-4472-B69E-C69C641A0FBE}"/>
              </a:ext>
            </a:extLst>
          </p:cNvPr>
          <p:cNvCxnSpPr/>
          <p:nvPr/>
        </p:nvCxnSpPr>
        <p:spPr>
          <a:xfrm>
            <a:off x="6574420" y="1296365"/>
            <a:ext cx="0" cy="373862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2202040-E1F4-42C9-B729-A899D5DEF5E1}"/>
              </a:ext>
            </a:extLst>
          </p:cNvPr>
          <p:cNvSpPr/>
          <p:nvPr/>
        </p:nvSpPr>
        <p:spPr>
          <a:xfrm>
            <a:off x="2930830" y="1667769"/>
            <a:ext cx="4768768" cy="416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10B2161-5D2D-405D-B590-F1A1EB3E4510}"/>
              </a:ext>
            </a:extLst>
          </p:cNvPr>
          <p:cNvSpPr/>
          <p:nvPr/>
        </p:nvSpPr>
        <p:spPr>
          <a:xfrm flipH="1">
            <a:off x="3229915" y="3611300"/>
            <a:ext cx="3344504" cy="4166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8527E9E-1B51-48C2-93F5-A4EAEA0946E8}"/>
              </a:ext>
            </a:extLst>
          </p:cNvPr>
          <p:cNvSpPr/>
          <p:nvPr/>
        </p:nvSpPr>
        <p:spPr>
          <a:xfrm flipH="1">
            <a:off x="3229915" y="2176039"/>
            <a:ext cx="3344504" cy="4166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39647391-E83F-48B3-A74E-AC9A4C831094}"/>
              </a:ext>
            </a:extLst>
          </p:cNvPr>
          <p:cNvSpPr/>
          <p:nvPr/>
        </p:nvSpPr>
        <p:spPr>
          <a:xfrm>
            <a:off x="2592730" y="4282629"/>
            <a:ext cx="4768768" cy="416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49AE818-DCCB-452B-9EAA-9F6E6504C83E}"/>
              </a:ext>
            </a:extLst>
          </p:cNvPr>
          <p:cNvCxnSpPr/>
          <p:nvPr/>
        </p:nvCxnSpPr>
        <p:spPr>
          <a:xfrm>
            <a:off x="3252486" y="1296365"/>
            <a:ext cx="0" cy="170726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9FBADB4-5177-4D13-80BE-8A106F6C57F7}"/>
              </a:ext>
            </a:extLst>
          </p:cNvPr>
          <p:cNvCxnSpPr/>
          <p:nvPr/>
        </p:nvCxnSpPr>
        <p:spPr>
          <a:xfrm>
            <a:off x="3254415" y="3336402"/>
            <a:ext cx="0" cy="170726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AA2509-7275-4301-9A02-6D0776FF4CFE}"/>
              </a:ext>
            </a:extLst>
          </p:cNvPr>
          <p:cNvSpPr txBox="1"/>
          <p:nvPr/>
        </p:nvSpPr>
        <p:spPr>
          <a:xfrm>
            <a:off x="5845215" y="5874151"/>
            <a:ext cx="145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Micromegas wire mesh</a:t>
            </a:r>
            <a:endParaRPr lang="en-A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4B0B4D-18D6-4633-B4F8-FAFA1CA2796B}"/>
              </a:ext>
            </a:extLst>
          </p:cNvPr>
          <p:cNvSpPr txBox="1"/>
          <p:nvPr/>
        </p:nvSpPr>
        <p:spPr>
          <a:xfrm>
            <a:off x="6357853" y="868101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  <a:endParaRPr lang="en-A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F3AB68-788F-4587-AE8E-0F55B84FDBA4}"/>
              </a:ext>
            </a:extLst>
          </p:cNvPr>
          <p:cNvSpPr txBox="1"/>
          <p:nvPr/>
        </p:nvSpPr>
        <p:spPr>
          <a:xfrm>
            <a:off x="2890848" y="8789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 KV</a:t>
            </a:r>
            <a:endParaRPr lang="en-A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E7268B-85B3-4169-B402-6361DBBA3488}"/>
              </a:ext>
            </a:extLst>
          </p:cNvPr>
          <p:cNvSpPr txBox="1"/>
          <p:nvPr/>
        </p:nvSpPr>
        <p:spPr>
          <a:xfrm>
            <a:off x="6609141" y="5110223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+800 V</a:t>
            </a:r>
            <a:endParaRPr lang="en-A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B4D996-9841-4B62-993D-D95FCA32C4D0}"/>
              </a:ext>
            </a:extLst>
          </p:cNvPr>
          <p:cNvSpPr txBox="1"/>
          <p:nvPr/>
        </p:nvSpPr>
        <p:spPr>
          <a:xfrm>
            <a:off x="1487346" y="1640597"/>
            <a:ext cx="1203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Magnetic Field</a:t>
            </a:r>
            <a:endParaRPr lang="en-AU" dirty="0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D0268B-93E3-412D-94AD-704A9C90628D}"/>
              </a:ext>
            </a:extLst>
          </p:cNvPr>
          <p:cNvSpPr txBox="1"/>
          <p:nvPr/>
        </p:nvSpPr>
        <p:spPr>
          <a:xfrm>
            <a:off x="1456866" y="4300923"/>
            <a:ext cx="1203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Magnetic Field</a:t>
            </a:r>
            <a:endParaRPr lang="en-AU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5D792C-92F2-4748-8A78-EF93CEA7659A}"/>
              </a:ext>
            </a:extLst>
          </p:cNvPr>
          <p:cNvSpPr txBox="1"/>
          <p:nvPr/>
        </p:nvSpPr>
        <p:spPr>
          <a:xfrm>
            <a:off x="2058750" y="3525413"/>
            <a:ext cx="96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Electric Field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831820-7909-41CB-AA0C-498804E6F055}"/>
              </a:ext>
            </a:extLst>
          </p:cNvPr>
          <p:cNvSpPr txBox="1"/>
          <p:nvPr/>
        </p:nvSpPr>
        <p:spPr>
          <a:xfrm>
            <a:off x="2243464" y="2161528"/>
            <a:ext cx="96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Electric Field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18E8FF-A854-4E4A-B43B-D882F67E5C70}"/>
              </a:ext>
            </a:extLst>
          </p:cNvPr>
          <p:cNvSpPr txBox="1"/>
          <p:nvPr/>
        </p:nvSpPr>
        <p:spPr>
          <a:xfrm>
            <a:off x="6828484" y="3277170"/>
            <a:ext cx="1092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Readout strips on PCB</a:t>
            </a:r>
            <a:endParaRPr lang="en-AU" dirty="0"/>
          </a:p>
        </p:txBody>
      </p:sp>
      <p:pic>
        <p:nvPicPr>
          <p:cNvPr id="31" name="Picture 30" descr="Diagram, engineering drawing&#10;&#10;Description automatically generated">
            <a:extLst>
              <a:ext uri="{FF2B5EF4-FFF2-40B4-BE49-F238E27FC236}">
                <a16:creationId xmlns:a16="http://schemas.microsoft.com/office/drawing/2014/main" id="{C0AE495A-3AE7-4BEE-9278-11F04D3195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4" t="-357" r="29758"/>
          <a:stretch/>
        </p:blipFill>
        <p:spPr>
          <a:xfrm>
            <a:off x="8588797" y="1805651"/>
            <a:ext cx="3080221" cy="28984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4782E74-9E77-45CE-8C23-CF0492FF3C61}"/>
              </a:ext>
            </a:extLst>
          </p:cNvPr>
          <p:cNvSpPr txBox="1"/>
          <p:nvPr/>
        </p:nvSpPr>
        <p:spPr>
          <a:xfrm>
            <a:off x="7801718" y="2438527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+800 V</a:t>
            </a:r>
            <a:endParaRPr lang="en-A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42B1BD-D8D8-4235-BBE9-A7831E29270A}"/>
              </a:ext>
            </a:extLst>
          </p:cNvPr>
          <p:cNvSpPr txBox="1"/>
          <p:nvPr/>
        </p:nvSpPr>
        <p:spPr>
          <a:xfrm>
            <a:off x="10218624" y="1644663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 V</a:t>
            </a:r>
            <a:endParaRPr lang="en-A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612B7E-FDB6-4828-9EEE-8E4434BC17EB}"/>
              </a:ext>
            </a:extLst>
          </p:cNvPr>
          <p:cNvSpPr txBox="1"/>
          <p:nvPr/>
        </p:nvSpPr>
        <p:spPr>
          <a:xfrm>
            <a:off x="11530301" y="3092504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PCB</a:t>
            </a:r>
            <a:endParaRPr lang="en-AU" dirty="0"/>
          </a:p>
        </p:txBody>
      </p:sp>
      <p:pic>
        <p:nvPicPr>
          <p:cNvPr id="36" name="Picture 35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F115E754-94F6-4BC6-A799-B921659EF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965" y="4868009"/>
            <a:ext cx="1686812" cy="1516427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3EF1053-9375-427D-9D32-32EA30851642}"/>
              </a:ext>
            </a:extLst>
          </p:cNvPr>
          <p:cNvCxnSpPr/>
          <p:nvPr/>
        </p:nvCxnSpPr>
        <p:spPr>
          <a:xfrm flipV="1">
            <a:off x="6357853" y="5043667"/>
            <a:ext cx="216566" cy="720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0249D69-150B-4AE9-A959-BC95755D0296}"/>
              </a:ext>
            </a:extLst>
          </p:cNvPr>
          <p:cNvCxnSpPr>
            <a:cxnSpLocks/>
          </p:cNvCxnSpPr>
          <p:nvPr/>
        </p:nvCxnSpPr>
        <p:spPr>
          <a:xfrm flipV="1">
            <a:off x="7169766" y="5403929"/>
            <a:ext cx="2266306" cy="494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B8EB26B-5F52-4D31-91DF-A903444BB36D}"/>
              </a:ext>
            </a:extLst>
          </p:cNvPr>
          <p:cNvSpPr txBox="1"/>
          <p:nvPr/>
        </p:nvSpPr>
        <p:spPr>
          <a:xfrm>
            <a:off x="11284379" y="2012259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120 </a:t>
            </a:r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endParaRPr lang="en-AU" dirty="0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CF1391A-2331-4767-AB19-F457FD834F1B}"/>
              </a:ext>
            </a:extLst>
          </p:cNvPr>
          <p:cNvCxnSpPr/>
          <p:nvPr/>
        </p:nvCxnSpPr>
        <p:spPr>
          <a:xfrm>
            <a:off x="11669018" y="2384383"/>
            <a:ext cx="0" cy="2083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B88D0D0A-8079-4454-800B-05665A77198B}"/>
              </a:ext>
            </a:extLst>
          </p:cNvPr>
          <p:cNvSpPr/>
          <p:nvPr/>
        </p:nvSpPr>
        <p:spPr>
          <a:xfrm>
            <a:off x="4942680" y="3092504"/>
            <a:ext cx="45719" cy="107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FD347F1-D911-40E3-956F-65CCD0E2FD4F}"/>
              </a:ext>
            </a:extLst>
          </p:cNvPr>
          <p:cNvCxnSpPr>
            <a:cxnSpLocks/>
          </p:cNvCxnSpPr>
          <p:nvPr/>
        </p:nvCxnSpPr>
        <p:spPr>
          <a:xfrm>
            <a:off x="734317" y="3148512"/>
            <a:ext cx="4208363" cy="0"/>
          </a:xfrm>
          <a:prstGeom prst="straightConnector1">
            <a:avLst/>
          </a:prstGeom>
          <a:ln w="25400">
            <a:solidFill>
              <a:srgbClr val="BE4A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F769E12-97B9-408B-A38D-E15191F960A9}"/>
              </a:ext>
            </a:extLst>
          </p:cNvPr>
          <p:cNvSpPr txBox="1"/>
          <p:nvPr/>
        </p:nvSpPr>
        <p:spPr>
          <a:xfrm>
            <a:off x="58356" y="3217762"/>
            <a:ext cx="958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Proton Beam</a:t>
            </a:r>
            <a:endParaRPr lang="en-AU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EB4846E-A674-40E3-8052-2C357D268A68}"/>
              </a:ext>
            </a:extLst>
          </p:cNvPr>
          <p:cNvCxnSpPr>
            <a:cxnSpLocks/>
          </p:cNvCxnSpPr>
          <p:nvPr/>
        </p:nvCxnSpPr>
        <p:spPr>
          <a:xfrm>
            <a:off x="3264060" y="2911234"/>
            <a:ext cx="3385594" cy="5587"/>
          </a:xfrm>
          <a:prstGeom prst="line">
            <a:avLst/>
          </a:prstGeom>
          <a:ln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74FBEAD-77C9-485F-9CC9-0A0BC122F124}"/>
              </a:ext>
            </a:extLst>
          </p:cNvPr>
          <p:cNvCxnSpPr>
            <a:cxnSpLocks/>
          </p:cNvCxnSpPr>
          <p:nvPr/>
        </p:nvCxnSpPr>
        <p:spPr>
          <a:xfrm>
            <a:off x="3229915" y="3387143"/>
            <a:ext cx="3385594" cy="5587"/>
          </a:xfrm>
          <a:prstGeom prst="line">
            <a:avLst/>
          </a:prstGeom>
          <a:ln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03BF298-644A-48BC-A8F1-D8AFD0FA5EC2}"/>
              </a:ext>
            </a:extLst>
          </p:cNvPr>
          <p:cNvCxnSpPr>
            <a:cxnSpLocks/>
          </p:cNvCxnSpPr>
          <p:nvPr/>
        </p:nvCxnSpPr>
        <p:spPr>
          <a:xfrm>
            <a:off x="3255281" y="1340776"/>
            <a:ext cx="3385594" cy="5587"/>
          </a:xfrm>
          <a:prstGeom prst="line">
            <a:avLst/>
          </a:prstGeom>
          <a:ln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76F474C-97AC-4C6E-B0DF-D4B6E28ECDD8}"/>
              </a:ext>
            </a:extLst>
          </p:cNvPr>
          <p:cNvCxnSpPr>
            <a:cxnSpLocks/>
          </p:cNvCxnSpPr>
          <p:nvPr/>
        </p:nvCxnSpPr>
        <p:spPr>
          <a:xfrm>
            <a:off x="3255281" y="4965534"/>
            <a:ext cx="3385594" cy="5587"/>
          </a:xfrm>
          <a:prstGeom prst="line">
            <a:avLst/>
          </a:prstGeom>
          <a:ln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0404261-36F6-4622-83BC-EBA1F17436DC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4988399" y="1232499"/>
            <a:ext cx="741360" cy="1913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51C5EA5-BE47-420E-A1D4-FDFC1013F2FD}"/>
              </a:ext>
            </a:extLst>
          </p:cNvPr>
          <p:cNvCxnSpPr>
            <a:cxnSpLocks/>
          </p:cNvCxnSpPr>
          <p:nvPr/>
        </p:nvCxnSpPr>
        <p:spPr>
          <a:xfrm>
            <a:off x="4965251" y="3130044"/>
            <a:ext cx="569281" cy="1913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ABFA278D-0AAF-4E79-B553-AFA8B542330D}"/>
              </a:ext>
            </a:extLst>
          </p:cNvPr>
          <p:cNvSpPr txBox="1"/>
          <p:nvPr/>
        </p:nvSpPr>
        <p:spPr>
          <a:xfrm>
            <a:off x="7442324" y="381489"/>
            <a:ext cx="126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Scintillators</a:t>
            </a:r>
            <a:endParaRPr lang="en-AU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F52A615B-900A-4F92-ABDC-2728132B6476}"/>
              </a:ext>
            </a:extLst>
          </p:cNvPr>
          <p:cNvCxnSpPr/>
          <p:nvPr/>
        </p:nvCxnSpPr>
        <p:spPr>
          <a:xfrm flipH="1">
            <a:off x="6790985" y="750821"/>
            <a:ext cx="1010733" cy="4974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5CC8A92-DA6B-4ECB-B8C5-60C629FDAAE9}"/>
              </a:ext>
            </a:extLst>
          </p:cNvPr>
          <p:cNvCxnSpPr>
            <a:cxnSpLocks/>
          </p:cNvCxnSpPr>
          <p:nvPr/>
        </p:nvCxnSpPr>
        <p:spPr>
          <a:xfrm flipH="1">
            <a:off x="6819924" y="834162"/>
            <a:ext cx="1251778" cy="4276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5F350B23-6A46-4CEE-9995-404261DD81BA}"/>
              </a:ext>
            </a:extLst>
          </p:cNvPr>
          <p:cNvSpPr txBox="1"/>
          <p:nvPr/>
        </p:nvSpPr>
        <p:spPr>
          <a:xfrm>
            <a:off x="5362416" y="5036054"/>
            <a:ext cx="494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30000" dirty="0">
                <a:solidFill>
                  <a:schemeClr val="tx1"/>
                </a:solidFill>
              </a:rPr>
              <a:t>-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41B3C76-F16E-4169-AFA5-07F40131591B}"/>
              </a:ext>
            </a:extLst>
          </p:cNvPr>
          <p:cNvSpPr/>
          <p:nvPr/>
        </p:nvSpPr>
        <p:spPr>
          <a:xfrm>
            <a:off x="5105971" y="2787213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6451A56-23B5-42EE-AD19-345B7D7AABD4}"/>
              </a:ext>
            </a:extLst>
          </p:cNvPr>
          <p:cNvSpPr/>
          <p:nvPr/>
        </p:nvSpPr>
        <p:spPr>
          <a:xfrm>
            <a:off x="5151690" y="2627068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E61586F-7483-4B94-BD8C-B8706BC9E9CE}"/>
              </a:ext>
            </a:extLst>
          </p:cNvPr>
          <p:cNvSpPr/>
          <p:nvPr/>
        </p:nvSpPr>
        <p:spPr>
          <a:xfrm>
            <a:off x="5234858" y="2421017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AC6FC14-3B3D-4F68-8602-6C091684378A}"/>
              </a:ext>
            </a:extLst>
          </p:cNvPr>
          <p:cNvSpPr/>
          <p:nvPr/>
        </p:nvSpPr>
        <p:spPr>
          <a:xfrm>
            <a:off x="5336219" y="2143727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76AA4B0-8133-4547-88D7-C2333C6FA461}"/>
              </a:ext>
            </a:extLst>
          </p:cNvPr>
          <p:cNvSpPr/>
          <p:nvPr/>
        </p:nvSpPr>
        <p:spPr>
          <a:xfrm>
            <a:off x="5536554" y="1672048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6090182-DC34-4031-8194-AFE55DF5166F}"/>
              </a:ext>
            </a:extLst>
          </p:cNvPr>
          <p:cNvSpPr/>
          <p:nvPr/>
        </p:nvSpPr>
        <p:spPr>
          <a:xfrm>
            <a:off x="5582273" y="1520853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F7018AC7-9521-4302-A6EF-69CA352EC5FD}"/>
              </a:ext>
            </a:extLst>
          </p:cNvPr>
          <p:cNvSpPr/>
          <p:nvPr/>
        </p:nvSpPr>
        <p:spPr>
          <a:xfrm>
            <a:off x="5631465" y="1372526"/>
            <a:ext cx="45719" cy="457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2D69256-A3BB-48B3-8AB8-7320BD4F3F66}"/>
              </a:ext>
            </a:extLst>
          </p:cNvPr>
          <p:cNvCxnSpPr>
            <a:stCxn id="76" idx="4"/>
          </p:cNvCxnSpPr>
          <p:nvPr/>
        </p:nvCxnSpPr>
        <p:spPr>
          <a:xfrm>
            <a:off x="5654325" y="1418245"/>
            <a:ext cx="10471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21ED923-2584-41BB-94E8-79433B129E96}"/>
              </a:ext>
            </a:extLst>
          </p:cNvPr>
          <p:cNvCxnSpPr>
            <a:cxnSpLocks/>
          </p:cNvCxnSpPr>
          <p:nvPr/>
        </p:nvCxnSpPr>
        <p:spPr>
          <a:xfrm>
            <a:off x="5602527" y="1543712"/>
            <a:ext cx="10989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04EF216-576F-470C-BF17-2431D8098E62}"/>
              </a:ext>
            </a:extLst>
          </p:cNvPr>
          <p:cNvCxnSpPr>
            <a:cxnSpLocks/>
          </p:cNvCxnSpPr>
          <p:nvPr/>
        </p:nvCxnSpPr>
        <p:spPr>
          <a:xfrm flipV="1">
            <a:off x="5568382" y="1690628"/>
            <a:ext cx="1110210" cy="4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A4A8334D-7213-4FBA-A5BE-7DC2697F0AEF}"/>
              </a:ext>
            </a:extLst>
          </p:cNvPr>
          <p:cNvCxnSpPr>
            <a:cxnSpLocks/>
          </p:cNvCxnSpPr>
          <p:nvPr/>
        </p:nvCxnSpPr>
        <p:spPr>
          <a:xfrm>
            <a:off x="5381938" y="2159822"/>
            <a:ext cx="1319514" cy="1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436236A-49A5-49D9-A614-B67BE62C47FD}"/>
              </a:ext>
            </a:extLst>
          </p:cNvPr>
          <p:cNvCxnSpPr>
            <a:cxnSpLocks/>
          </p:cNvCxnSpPr>
          <p:nvPr/>
        </p:nvCxnSpPr>
        <p:spPr>
          <a:xfrm>
            <a:off x="5280577" y="2421017"/>
            <a:ext cx="14208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13E614A-6CFB-4748-938D-BD609A45A6DC}"/>
              </a:ext>
            </a:extLst>
          </p:cNvPr>
          <p:cNvCxnSpPr>
            <a:cxnSpLocks/>
          </p:cNvCxnSpPr>
          <p:nvPr/>
        </p:nvCxnSpPr>
        <p:spPr>
          <a:xfrm>
            <a:off x="5214192" y="2649927"/>
            <a:ext cx="146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976206B-0834-41D5-B1E8-366863C036B6}"/>
              </a:ext>
            </a:extLst>
          </p:cNvPr>
          <p:cNvCxnSpPr>
            <a:cxnSpLocks/>
          </p:cNvCxnSpPr>
          <p:nvPr/>
        </p:nvCxnSpPr>
        <p:spPr>
          <a:xfrm>
            <a:off x="5160850" y="2807859"/>
            <a:ext cx="1517742" cy="4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AA52ABC-B904-4593-88EB-74E34C9F2F33}"/>
              </a:ext>
            </a:extLst>
          </p:cNvPr>
          <p:cNvSpPr txBox="1"/>
          <p:nvPr/>
        </p:nvSpPr>
        <p:spPr>
          <a:xfrm>
            <a:off x="5636857" y="911118"/>
            <a:ext cx="377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30000" dirty="0">
                <a:solidFill>
                  <a:schemeClr val="tx1"/>
                </a:solidFill>
              </a:rPr>
              <a:t>+</a:t>
            </a:r>
            <a:endParaRPr lang="en-AU" dirty="0">
              <a:solidFill>
                <a:schemeClr val="tx1"/>
              </a:solidFill>
            </a:endParaRPr>
          </a:p>
          <a:p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E2DF-FDA2-4E05-BC8E-CB88CE79E8E6}"/>
              </a:ext>
            </a:extLst>
          </p:cNvPr>
          <p:cNvSpPr txBox="1"/>
          <p:nvPr/>
        </p:nvSpPr>
        <p:spPr>
          <a:xfrm>
            <a:off x="5886791" y="602837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= </a:t>
            </a:r>
            <a:r>
              <a:rPr lang="en-US" dirty="0" err="1"/>
              <a:t>v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×t</a:t>
            </a: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801DE4-AF40-402B-935A-F903624717CA}"/>
              </a:ext>
            </a:extLst>
          </p:cNvPr>
          <p:cNvSpPr txBox="1"/>
          <p:nvPr/>
        </p:nvSpPr>
        <p:spPr>
          <a:xfrm>
            <a:off x="3867987" y="402274"/>
            <a:ext cx="1621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Ionization electrons</a:t>
            </a:r>
          </a:p>
          <a:p>
            <a:r>
              <a:rPr lang="en-US" sz="1400" dirty="0"/>
              <a:t>Drift with velocity v</a:t>
            </a:r>
            <a:endParaRPr lang="en-AU" sz="14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BABF918-2F5D-435A-A938-83454C443B5F}"/>
              </a:ext>
            </a:extLst>
          </p:cNvPr>
          <p:cNvCxnSpPr/>
          <p:nvPr/>
        </p:nvCxnSpPr>
        <p:spPr>
          <a:xfrm>
            <a:off x="5257717" y="913929"/>
            <a:ext cx="829298" cy="494642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4F2C49C-3800-415C-BD7E-51EE50582CD4}"/>
              </a:ext>
            </a:extLst>
          </p:cNvPr>
          <p:cNvSpPr txBox="1"/>
          <p:nvPr/>
        </p:nvSpPr>
        <p:spPr>
          <a:xfrm>
            <a:off x="6713361" y="2047409"/>
            <a:ext cx="11356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Record (</a:t>
            </a:r>
            <a:r>
              <a:rPr lang="en-US" sz="1400" dirty="0" err="1"/>
              <a:t>x,y,t</a:t>
            </a:r>
            <a:r>
              <a:rPr lang="en-US" sz="1400" dirty="0"/>
              <a:t>)</a:t>
            </a:r>
            <a:endParaRPr lang="en-AU" sz="14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088E8E5-3892-4A3B-9F1D-622D3FB867AF}"/>
              </a:ext>
            </a:extLst>
          </p:cNvPr>
          <p:cNvCxnSpPr/>
          <p:nvPr/>
        </p:nvCxnSpPr>
        <p:spPr>
          <a:xfrm>
            <a:off x="9574390" y="1149809"/>
            <a:ext cx="0" cy="15229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519A79B5-EE0F-45E6-A10D-4709BF483D1E}"/>
              </a:ext>
            </a:extLst>
          </p:cNvPr>
          <p:cNvSpPr/>
          <p:nvPr/>
        </p:nvSpPr>
        <p:spPr>
          <a:xfrm>
            <a:off x="9472671" y="2623193"/>
            <a:ext cx="226587" cy="25201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69924D-EAF5-4870-9A53-6D8B32F25554}"/>
              </a:ext>
            </a:extLst>
          </p:cNvPr>
          <p:cNvSpPr txBox="1"/>
          <p:nvPr/>
        </p:nvSpPr>
        <p:spPr>
          <a:xfrm>
            <a:off x="8709787" y="859861"/>
            <a:ext cx="1939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Ionization electron</a:t>
            </a:r>
            <a:endParaRPr lang="en-AU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F66AE99-F341-E4E5-B9FA-0CCA49DF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3FC2-6E08-4212-8C31-48056E7F269D}" type="datetime1">
              <a:rPr lang="en-AU" smtClean="0"/>
              <a:t>13/04/2023</a:t>
            </a:fld>
            <a:endParaRPr lang="en-AU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AE0A88AB-69FB-CA89-1C5E-E96578405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74BB755C-FC95-61CA-611B-DE9A0770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0236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C27AB-5AD1-41E7-AC4E-2ADB34C1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769"/>
          </a:xfrm>
        </p:spPr>
        <p:txBody>
          <a:bodyPr/>
          <a:lstStyle/>
          <a:p>
            <a:r>
              <a:rPr lang="en-US" dirty="0"/>
              <a:t>Design of TPC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542AF-D624-4ED5-9920-37CCB361F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811" y="1368233"/>
            <a:ext cx="11743063" cy="5146816"/>
          </a:xfrm>
        </p:spPr>
        <p:txBody>
          <a:bodyPr>
            <a:normAutofit/>
          </a:bodyPr>
          <a:lstStyle/>
          <a:p>
            <a:r>
              <a:rPr lang="en-US" dirty="0"/>
              <a:t>Conceptual design using EVE package in ROOT</a:t>
            </a:r>
          </a:p>
          <a:p>
            <a:r>
              <a:rPr lang="en-US" dirty="0"/>
              <a:t>Simulate electric fields inside the TPC and micromegas with COMSOL</a:t>
            </a:r>
          </a:p>
          <a:p>
            <a:r>
              <a:rPr lang="en-US" dirty="0"/>
              <a:t>Simulate Gas based detectors with HEP software GARFIELD</a:t>
            </a:r>
          </a:p>
          <a:p>
            <a:r>
              <a:rPr lang="en-US" dirty="0"/>
              <a:t>Simulate passage of primary electrons through TPC with Geant4</a:t>
            </a:r>
          </a:p>
          <a:p>
            <a:r>
              <a:rPr lang="en-US" dirty="0"/>
              <a:t>Record space-point hits with the expected resolution</a:t>
            </a:r>
          </a:p>
          <a:p>
            <a:r>
              <a:rPr lang="en-US" dirty="0"/>
              <a:t>Employ Genfit2 to reconstruct Particle trajectories</a:t>
            </a:r>
          </a:p>
          <a:p>
            <a:r>
              <a:rPr lang="en-US" dirty="0"/>
              <a:t>Employ RAVE to reconstruct interaction</a:t>
            </a:r>
          </a:p>
          <a:p>
            <a:r>
              <a:rPr lang="en-US" dirty="0"/>
              <a:t>Employ ROOT EVE for event display and visually validate reconstruction</a:t>
            </a:r>
          </a:p>
          <a:p>
            <a:r>
              <a:rPr lang="en-US" dirty="0"/>
              <a:t>Employ ROOT </a:t>
            </a:r>
            <a:r>
              <a:rPr lang="en-US" dirty="0" err="1"/>
              <a:t>roofit</a:t>
            </a:r>
            <a:r>
              <a:rPr lang="en-US" dirty="0"/>
              <a:t> to determine signal in the presence of background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ECC54-CC7B-F99C-3E42-3DDC58E3E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2727D-CD60-4E11-8E54-283C8C7E9F58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D3677-7BB5-9A7A-FDA5-2ABD1E134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F458E-93D9-C233-2324-FE3D76E73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570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6C4E9-4607-4669-9C58-4278466C1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35" y="0"/>
            <a:ext cx="11736729" cy="1006997"/>
          </a:xfrm>
        </p:spPr>
        <p:txBody>
          <a:bodyPr/>
          <a:lstStyle/>
          <a:p>
            <a:r>
              <a:rPr lang="en-US" dirty="0"/>
              <a:t>COMSOL electric field simulation of Field Cage</a:t>
            </a:r>
            <a:endParaRPr lang="en-AU" dirty="0"/>
          </a:p>
        </p:txBody>
      </p:sp>
      <p:pic>
        <p:nvPicPr>
          <p:cNvPr id="5" name="Picture 4" descr="Chart, radar chart&#10;&#10;Description automatically generated">
            <a:extLst>
              <a:ext uri="{FF2B5EF4-FFF2-40B4-BE49-F238E27FC236}">
                <a16:creationId xmlns:a16="http://schemas.microsoft.com/office/drawing/2014/main" id="{DD03C602-3D8D-47CA-942B-44AA765FA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678" y="1729043"/>
            <a:ext cx="5048402" cy="3673136"/>
          </a:xfrm>
          <a:prstGeom prst="rect">
            <a:avLst/>
          </a:prstGeom>
        </p:spPr>
      </p:pic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FD273DE7-E8E7-4908-A8FE-BAE1C9F37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021" y="1372097"/>
            <a:ext cx="4399979" cy="42530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37EE67-7C59-4BA5-8C97-349DDCBAF47C}"/>
              </a:ext>
            </a:extLst>
          </p:cNvPr>
          <p:cNvSpPr txBox="1"/>
          <p:nvPr/>
        </p:nvSpPr>
        <p:spPr>
          <a:xfrm flipH="1">
            <a:off x="2295623" y="5875240"/>
            <a:ext cx="3563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2D geometry with axial symmetry</a:t>
            </a:r>
          </a:p>
          <a:p>
            <a:r>
              <a:rPr lang="en-US" dirty="0"/>
              <a:t>Employed in COMSOL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72EBF5-C37E-4B0A-872F-B20A8F817287}"/>
              </a:ext>
            </a:extLst>
          </p:cNvPr>
          <p:cNvSpPr txBox="1"/>
          <p:nvPr/>
        </p:nvSpPr>
        <p:spPr>
          <a:xfrm flipH="1">
            <a:off x="6807678" y="5690574"/>
            <a:ext cx="166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3D geometry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C4C187-754C-1570-9E7F-D6CED791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CAE7-D75D-47FC-8188-104421940087}" type="datetime1">
              <a:rPr lang="en-AU" smtClean="0"/>
              <a:t>13/04/2023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EAEE8-93C3-2009-9301-B8AFF6769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E81F1-F582-0B90-83CD-D41C5A458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3045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725FB-4E46-404E-A8E2-CF87E60D5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8642"/>
          </a:xfrm>
        </p:spPr>
        <p:txBody>
          <a:bodyPr/>
          <a:lstStyle/>
          <a:p>
            <a:r>
              <a:rPr lang="en-US" dirty="0"/>
              <a:t>Projected x-y resolution ~ 100 microns</a:t>
            </a:r>
            <a:endParaRPr lang="en-AU" dirty="0"/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F588463E-8ABA-4E31-A2B2-8D46C6325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982"/>
            <a:ext cx="12192000" cy="43189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4450CA-5BC1-4DEC-9620-E8606D034E5E}"/>
              </a:ext>
            </a:extLst>
          </p:cNvPr>
          <p:cNvSpPr txBox="1"/>
          <p:nvPr/>
        </p:nvSpPr>
        <p:spPr>
          <a:xfrm>
            <a:off x="372911" y="5279132"/>
            <a:ext cx="10871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Design will work to provide 100 micron spatial resolution in (</a:t>
            </a:r>
            <a:r>
              <a:rPr lang="en-US" sz="3200" dirty="0" err="1"/>
              <a:t>x,y</a:t>
            </a:r>
            <a:r>
              <a:rPr lang="en-US" sz="3200"/>
              <a:t>)</a:t>
            </a:r>
            <a:endParaRPr lang="en-US" sz="32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31C4EB-508E-C3AC-6AC6-A10880D9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CE43-BFD4-4842-AF6E-D1A9565D4D87}" type="datetime1">
              <a:rPr lang="en-AU" smtClean="0"/>
              <a:t>13/04/2023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1B699D-5313-A8D0-A1FF-CF4941775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2D8B2-E009-5435-839C-A5A90058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1470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AC49-B0F8-49A5-ACF2-69A1CA50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16" y="62314"/>
            <a:ext cx="11119884" cy="618723"/>
          </a:xfrm>
        </p:spPr>
        <p:txBody>
          <a:bodyPr>
            <a:normAutofit fontScale="90000"/>
          </a:bodyPr>
          <a:lstStyle/>
          <a:p>
            <a:r>
              <a:rPr lang="en-US" dirty="0"/>
              <a:t>Geant 4 Simulations + Genfit2 + RAVE reconstruction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0599E-9A97-4D39-95CF-DBF8E4248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268" y="1378551"/>
            <a:ext cx="10515600" cy="61872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Developed reconstruction software using “genfit2” HEP software library to reconstruct tracks</a:t>
            </a:r>
            <a:endParaRPr lang="en-AU" dirty="0"/>
          </a:p>
        </p:txBody>
      </p:sp>
      <p:pic>
        <p:nvPicPr>
          <p:cNvPr id="5" name="Picture 4" descr="A picture containing hula hoop&#10;&#10;Description automatically generated">
            <a:extLst>
              <a:ext uri="{FF2B5EF4-FFF2-40B4-BE49-F238E27FC236}">
                <a16:creationId xmlns:a16="http://schemas.microsoft.com/office/drawing/2014/main" id="{70A5F5E7-8CB9-4E70-8746-98428C02A8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" t="33269" r="3419" b="33079"/>
          <a:stretch/>
        </p:blipFill>
        <p:spPr>
          <a:xfrm>
            <a:off x="2076261" y="2116603"/>
            <a:ext cx="6295593" cy="124528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33A93C-B7FE-4D68-8693-9C4AB6104EE3}"/>
              </a:ext>
            </a:extLst>
          </p:cNvPr>
          <p:cNvSpPr txBox="1">
            <a:spLocks/>
          </p:cNvSpPr>
          <p:nvPr/>
        </p:nvSpPr>
        <p:spPr>
          <a:xfrm>
            <a:off x="456235" y="3633856"/>
            <a:ext cx="10515600" cy="974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Developed vertex reconstruction software using “RAVE” HEP software library to project tracks to a common vertex</a:t>
            </a:r>
            <a:endParaRPr lang="en-AU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D78927-8AC9-4782-9905-FF79103BDB5C}"/>
              </a:ext>
            </a:extLst>
          </p:cNvPr>
          <p:cNvGrpSpPr>
            <a:grpSpLocks noChangeAspect="1"/>
          </p:cNvGrpSpPr>
          <p:nvPr/>
        </p:nvGrpSpPr>
        <p:grpSpPr>
          <a:xfrm>
            <a:off x="-1224588" y="4505821"/>
            <a:ext cx="5520215" cy="3816000"/>
            <a:chOff x="-81023" y="2650602"/>
            <a:chExt cx="10762527" cy="7439910"/>
          </a:xfrm>
        </p:grpSpPr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D4D49186-4C48-462B-B9A9-934BCB80C8BB}"/>
                </a:ext>
              </a:extLst>
            </p:cNvPr>
            <p:cNvSpPr/>
            <p:nvPr/>
          </p:nvSpPr>
          <p:spPr>
            <a:xfrm>
              <a:off x="-81023" y="2650602"/>
              <a:ext cx="5976397" cy="5159697"/>
            </a:xfrm>
            <a:prstGeom prst="arc">
              <a:avLst>
                <a:gd name="adj1" fmla="val 17235755"/>
                <a:gd name="adj2" fmla="val 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3DC3C9BB-8320-4146-A218-0EF9E0648A26}"/>
                </a:ext>
              </a:extLst>
            </p:cNvPr>
            <p:cNvSpPr/>
            <p:nvPr/>
          </p:nvSpPr>
          <p:spPr>
            <a:xfrm flipH="1">
              <a:off x="5976397" y="4930815"/>
              <a:ext cx="4705107" cy="5159697"/>
            </a:xfrm>
            <a:prstGeom prst="arc">
              <a:avLst>
                <a:gd name="adj1" fmla="val 16131859"/>
                <a:gd name="adj2" fmla="val 20320926"/>
              </a:avLst>
            </a:prstGeom>
            <a:scene3d>
              <a:camera prst="orthographicFront">
                <a:rot lat="0" lon="0" rev="180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3264C73-6C83-47DB-80E3-B27976777709}"/>
                </a:ext>
              </a:extLst>
            </p:cNvPr>
            <p:cNvGrpSpPr/>
            <p:nvPr/>
          </p:nvGrpSpPr>
          <p:grpSpPr>
            <a:xfrm>
              <a:off x="3788785" y="2731623"/>
              <a:ext cx="4774095" cy="3617447"/>
              <a:chOff x="3788785" y="2731623"/>
              <a:chExt cx="4774095" cy="3617447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47AC860-64B4-4420-841A-A493726B2011}"/>
                  </a:ext>
                </a:extLst>
              </p:cNvPr>
              <p:cNvSpPr/>
              <p:nvPr/>
            </p:nvSpPr>
            <p:spPr>
              <a:xfrm>
                <a:off x="5717894" y="5185457"/>
                <a:ext cx="378106" cy="81023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  <a:alpha val="28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548A290-AC6A-43B9-9062-082E23D26B19}"/>
                  </a:ext>
                </a:extLst>
              </p:cNvPr>
              <p:cNvSpPr/>
              <p:nvPr/>
            </p:nvSpPr>
            <p:spPr>
              <a:xfrm>
                <a:off x="5577070" y="4930815"/>
                <a:ext cx="636607" cy="601883"/>
              </a:xfrm>
              <a:prstGeom prst="ellipse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771829B-A169-4CD0-8AA3-0FF3BEC22355}"/>
                  </a:ext>
                </a:extLst>
              </p:cNvPr>
              <p:cNvSpPr/>
              <p:nvPr/>
            </p:nvSpPr>
            <p:spPr>
              <a:xfrm>
                <a:off x="5814351" y="4681960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289EB62-6C90-4EC0-B7DC-4407EC0FE7E1}"/>
                  </a:ext>
                </a:extLst>
              </p:cNvPr>
              <p:cNvSpPr/>
              <p:nvPr/>
            </p:nvSpPr>
            <p:spPr>
              <a:xfrm>
                <a:off x="5733329" y="4467826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7C009DE9-7A0A-4877-9AEB-58897A870223}"/>
                  </a:ext>
                </a:extLst>
              </p:cNvPr>
              <p:cNvSpPr/>
              <p:nvPr/>
            </p:nvSpPr>
            <p:spPr>
              <a:xfrm>
                <a:off x="5629158" y="4240813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E917E50-5BE1-46C4-A67B-B4D6A8A70ADC}"/>
                  </a:ext>
                </a:extLst>
              </p:cNvPr>
              <p:cNvSpPr/>
              <p:nvPr/>
            </p:nvSpPr>
            <p:spPr>
              <a:xfrm>
                <a:off x="5496048" y="3958542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4E891DE-6E8B-4940-ACEC-FED5568C3A60}"/>
                  </a:ext>
                </a:extLst>
              </p:cNvPr>
              <p:cNvSpPr/>
              <p:nvPr/>
            </p:nvSpPr>
            <p:spPr>
              <a:xfrm>
                <a:off x="5306994" y="3700041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24DC7CA-1491-49AA-B0AC-06C44DA0C6CA}"/>
                  </a:ext>
                </a:extLst>
              </p:cNvPr>
              <p:cNvSpPr/>
              <p:nvPr/>
            </p:nvSpPr>
            <p:spPr>
              <a:xfrm>
                <a:off x="5087075" y="3455042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39425FD-F797-4B84-A736-9A7F5FAE6C23}"/>
                  </a:ext>
                </a:extLst>
              </p:cNvPr>
              <p:cNvSpPr/>
              <p:nvPr/>
            </p:nvSpPr>
            <p:spPr>
              <a:xfrm>
                <a:off x="4832432" y="3232228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BB3445D-B746-42B4-992B-73E71C7CE939}"/>
                  </a:ext>
                </a:extLst>
              </p:cNvPr>
              <p:cNvSpPr/>
              <p:nvPr/>
            </p:nvSpPr>
            <p:spPr>
              <a:xfrm>
                <a:off x="4508341" y="3051858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A599FEFA-3F94-4BD6-BCA2-BC1A249A1353}"/>
                  </a:ext>
                </a:extLst>
              </p:cNvPr>
              <p:cNvSpPr/>
              <p:nvPr/>
            </p:nvSpPr>
            <p:spPr>
              <a:xfrm>
                <a:off x="4161100" y="2855089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9CC28E1-D36A-49B7-A56A-DE88DDABF9BD}"/>
                  </a:ext>
                </a:extLst>
              </p:cNvPr>
              <p:cNvSpPr/>
              <p:nvPr/>
            </p:nvSpPr>
            <p:spPr>
              <a:xfrm>
                <a:off x="3788785" y="2731623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FAD8D60-0E74-4155-B862-C7938247E8E3}"/>
                  </a:ext>
                </a:extLst>
              </p:cNvPr>
              <p:cNvSpPr/>
              <p:nvPr/>
            </p:nvSpPr>
            <p:spPr>
              <a:xfrm>
                <a:off x="6354501" y="5124080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16C9196-145D-47B3-A35A-3637D59A4423}"/>
                  </a:ext>
                </a:extLst>
              </p:cNvPr>
              <p:cNvSpPr/>
              <p:nvPr/>
            </p:nvSpPr>
            <p:spPr>
              <a:xfrm>
                <a:off x="6707785" y="5144945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70B217C-077B-4937-9148-57681833EB73}"/>
                  </a:ext>
                </a:extLst>
              </p:cNvPr>
              <p:cNvSpPr/>
              <p:nvPr/>
            </p:nvSpPr>
            <p:spPr>
              <a:xfrm>
                <a:off x="7061069" y="5205103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50FCE3B1-74D5-4A61-A90E-D24074639EDE}"/>
                  </a:ext>
                </a:extLst>
              </p:cNvPr>
              <p:cNvSpPr/>
              <p:nvPr/>
            </p:nvSpPr>
            <p:spPr>
              <a:xfrm>
                <a:off x="7438113" y="5332984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775ABD0B-36B0-4CCA-962F-B9AD6071C445}"/>
                  </a:ext>
                </a:extLst>
              </p:cNvPr>
              <p:cNvSpPr/>
              <p:nvPr/>
            </p:nvSpPr>
            <p:spPr>
              <a:xfrm>
                <a:off x="7766563" y="5492186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179C919-D608-4F29-8975-B49B3B582127}"/>
                  </a:ext>
                </a:extLst>
              </p:cNvPr>
              <p:cNvSpPr/>
              <p:nvPr/>
            </p:nvSpPr>
            <p:spPr>
              <a:xfrm>
                <a:off x="8055321" y="5738431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45C0E23-739F-44A9-9947-329A95F6D3B9}"/>
                  </a:ext>
                </a:extLst>
              </p:cNvPr>
              <p:cNvSpPr/>
              <p:nvPr/>
            </p:nvSpPr>
            <p:spPr>
              <a:xfrm>
                <a:off x="8328950" y="5991320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F74D5F2C-E6E4-461E-8191-61DBFF8A2DF1}"/>
                  </a:ext>
                </a:extLst>
              </p:cNvPr>
              <p:cNvSpPr/>
              <p:nvPr/>
            </p:nvSpPr>
            <p:spPr>
              <a:xfrm>
                <a:off x="8481858" y="6268047"/>
                <a:ext cx="81022" cy="8102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</p:grp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359BD79-E5AD-4A97-9B0A-95BD5CF043C9}"/>
              </a:ext>
            </a:extLst>
          </p:cNvPr>
          <p:cNvCxnSpPr>
            <a:cxnSpLocks/>
          </p:cNvCxnSpPr>
          <p:nvPr/>
        </p:nvCxnSpPr>
        <p:spPr>
          <a:xfrm>
            <a:off x="1819990" y="5640911"/>
            <a:ext cx="47494" cy="1959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F6A501E-402F-47E3-AD9A-332D2A86D056}"/>
              </a:ext>
            </a:extLst>
          </p:cNvPr>
          <p:cNvCxnSpPr>
            <a:cxnSpLocks/>
            <a:stCxn id="44" idx="3"/>
            <a:endCxn id="29" idx="2"/>
          </p:cNvCxnSpPr>
          <p:nvPr/>
        </p:nvCxnSpPr>
        <p:spPr>
          <a:xfrm flipH="1">
            <a:off x="1840770" y="5809962"/>
            <a:ext cx="241577" cy="190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AB4ECA83-A130-47AF-B5E0-4E888EEED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341" y="4401821"/>
            <a:ext cx="2808136" cy="215525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F1CE4-3A86-BDFE-8DCE-386FC668F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C42B-0FB4-4E51-A770-2E13FF4418D4}" type="datetime1">
              <a:rPr lang="en-AU" smtClean="0"/>
              <a:t>13/04/2023</a:t>
            </a:fld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4BB01C-3E1E-92FA-5635-079EAFC29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3D9DED-B596-C842-B68E-8FF34302B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16</a:t>
            </a:fld>
            <a:endParaRPr lang="en-A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B298B3-86AE-80CE-1FAB-A315441474CE}"/>
              </a:ext>
            </a:extLst>
          </p:cNvPr>
          <p:cNvSpPr txBox="1"/>
          <p:nvPr/>
        </p:nvSpPr>
        <p:spPr>
          <a:xfrm>
            <a:off x="308091" y="815635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Full Geant 4 simulation of the TPC</a:t>
            </a:r>
          </a:p>
        </p:txBody>
      </p:sp>
    </p:spTree>
    <p:extLst>
      <p:ext uri="{BB962C8B-B14F-4D97-AF65-F5344CB8AC3E}">
        <p14:creationId xmlns:p14="http://schemas.microsoft.com/office/powerpoint/2010/main" val="281983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9C6BE-47AC-4EC6-A04E-1B1D50CF3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206"/>
            <a:ext cx="10515600" cy="850217"/>
          </a:xfrm>
        </p:spPr>
        <p:txBody>
          <a:bodyPr/>
          <a:lstStyle/>
          <a:p>
            <a:r>
              <a:rPr lang="en-US" dirty="0"/>
              <a:t>Geant4 + Genfit2 + RAVE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0694A-05FE-4DB4-ADEB-51D3C3742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66" y="867286"/>
            <a:ext cx="10515600" cy="1516283"/>
          </a:xfrm>
        </p:spPr>
        <p:txBody>
          <a:bodyPr>
            <a:normAutofit fontScale="92500"/>
          </a:bodyPr>
          <a:lstStyle/>
          <a:p>
            <a:r>
              <a:rPr lang="en-US" dirty="0"/>
              <a:t>Made numerous simulations. Include 100 µm resolution in x-y, 1 mm in z</a:t>
            </a:r>
          </a:p>
          <a:p>
            <a:r>
              <a:rPr lang="en-US" dirty="0"/>
              <a:t>Found detector gas 90:10 He / CO</a:t>
            </a:r>
            <a:r>
              <a:rPr lang="en-US" baseline="-25000" dirty="0"/>
              <a:t>2</a:t>
            </a:r>
            <a:r>
              <a:rPr lang="en-AU" baseline="-25000" dirty="0"/>
              <a:t> </a:t>
            </a:r>
            <a:r>
              <a:rPr lang="en-AU" dirty="0"/>
              <a:t>+ thin Target chamber walls enable very good invariant mass resolution</a:t>
            </a:r>
            <a:endParaRPr lang="en-US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F8FA9833-178B-4E62-A14C-1D31EC0A1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8" y="2129925"/>
            <a:ext cx="4469820" cy="4280582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02B90E19-9E66-6DEC-A232-533991541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114" y="2213616"/>
            <a:ext cx="4469820" cy="42653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26BE8A-1180-8BB9-CE79-F02D55115F8C}"/>
              </a:ext>
            </a:extLst>
          </p:cNvPr>
          <p:cNvSpPr txBox="1"/>
          <p:nvPr/>
        </p:nvSpPr>
        <p:spPr>
          <a:xfrm flipH="1">
            <a:off x="5022114" y="4023129"/>
            <a:ext cx="1939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Thin-walled Target Chamber is key</a:t>
            </a: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BDF899-6CE0-6547-D6E5-926213E04436}"/>
              </a:ext>
            </a:extLst>
          </p:cNvPr>
          <p:cNvSpPr txBox="1"/>
          <p:nvPr/>
        </p:nvSpPr>
        <p:spPr>
          <a:xfrm>
            <a:off x="132202" y="4847422"/>
            <a:ext cx="10738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mm </a:t>
            </a:r>
          </a:p>
          <a:p>
            <a:r>
              <a:rPr lang="en-US" dirty="0"/>
              <a:t>Carbon</a:t>
            </a:r>
          </a:p>
          <a:p>
            <a:r>
              <a:rPr lang="en-US" dirty="0"/>
              <a:t>(ATOMKI)</a:t>
            </a:r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0452BE-9DA1-067E-E3B2-59A8C0302F82}"/>
              </a:ext>
            </a:extLst>
          </p:cNvPr>
          <p:cNvSpPr txBox="1"/>
          <p:nvPr/>
        </p:nvSpPr>
        <p:spPr>
          <a:xfrm>
            <a:off x="6543798" y="4714017"/>
            <a:ext cx="835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 µm </a:t>
            </a:r>
          </a:p>
          <a:p>
            <a:r>
              <a:rPr lang="en-US" dirty="0"/>
              <a:t>Mylar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2E94A6-DA9D-A92A-BA02-A811BA3D4834}"/>
              </a:ext>
            </a:extLst>
          </p:cNvPr>
          <p:cNvCxnSpPr/>
          <p:nvPr/>
        </p:nvCxnSpPr>
        <p:spPr>
          <a:xfrm>
            <a:off x="5221995" y="5596569"/>
            <a:ext cx="1889119" cy="0"/>
          </a:xfrm>
          <a:prstGeom prst="straightConnector1">
            <a:avLst/>
          </a:prstGeom>
          <a:ln w="508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955BA68-BB9C-B63E-DCEB-868E7D05DDDB}"/>
              </a:ext>
            </a:extLst>
          </p:cNvPr>
          <p:cNvSpPr txBox="1"/>
          <p:nvPr/>
        </p:nvSpPr>
        <p:spPr>
          <a:xfrm>
            <a:off x="7788926" y="4852516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Symbol" panose="05050102010706020507" pitchFamily="18" charset="2"/>
              </a:rPr>
              <a:t> = </a:t>
            </a:r>
            <a:r>
              <a:rPr lang="en-US" dirty="0"/>
              <a:t>0.1 MeV </a:t>
            </a:r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48B411-3CFD-6B7A-2BD3-827F5A50B426}"/>
              </a:ext>
            </a:extLst>
          </p:cNvPr>
          <p:cNvSpPr txBox="1"/>
          <p:nvPr/>
        </p:nvSpPr>
        <p:spPr>
          <a:xfrm>
            <a:off x="3314242" y="3494898"/>
            <a:ext cx="150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Symbol" panose="05050102010706020507" pitchFamily="18" charset="2"/>
              </a:rPr>
              <a:t> = </a:t>
            </a:r>
            <a:r>
              <a:rPr lang="en-US" dirty="0"/>
              <a:t>0.37 MeV </a:t>
            </a:r>
            <a:endParaRPr lang="en-AU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3AD1E83-8132-7C10-D1A0-42A628E6F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AD41B-CB07-4552-B0D0-AAF0DB20D454}" type="datetime1">
              <a:rPr lang="en-AU" smtClean="0"/>
              <a:t>13/04/2023</a:t>
            </a:fld>
            <a:endParaRPr lang="en-AU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4F10BF99-AC67-720D-698F-34ECAC17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01D3913-E53C-AFAD-38E8-40FC1C396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7287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9E2B-95D0-466E-86DD-B70B9D4E5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29"/>
            <a:ext cx="10515600" cy="642408"/>
          </a:xfrm>
        </p:spPr>
        <p:txBody>
          <a:bodyPr>
            <a:normAutofit fontScale="90000"/>
          </a:bodyPr>
          <a:lstStyle/>
          <a:p>
            <a:r>
              <a:rPr lang="en-US" dirty="0"/>
              <a:t>Prototype TPC Target Chamber </a:t>
            </a: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3A508-21F4-49EA-B333-DCF3F9B4CBBF}"/>
              </a:ext>
            </a:extLst>
          </p:cNvPr>
          <p:cNvSpPr txBox="1"/>
          <p:nvPr/>
        </p:nvSpPr>
        <p:spPr>
          <a:xfrm>
            <a:off x="700918" y="1983435"/>
            <a:ext cx="108067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Shear strength of Mylar foil (15 kg/mm</a:t>
            </a:r>
            <a:r>
              <a:rPr lang="en-US" sz="2800" baseline="30000" dirty="0"/>
              <a:t>2</a:t>
            </a:r>
            <a:r>
              <a:rPr lang="en-US" sz="2800" dirty="0"/>
              <a:t>) implies 50 micron thick foil has a factor of 20 safety under vacuum</a:t>
            </a:r>
            <a:endParaRPr lang="en-A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FC1A00-EC53-49CA-894B-5A89D485B2FD}"/>
              </a:ext>
            </a:extLst>
          </p:cNvPr>
          <p:cNvSpPr txBox="1"/>
          <p:nvPr/>
        </p:nvSpPr>
        <p:spPr>
          <a:xfrm>
            <a:off x="571452" y="1101403"/>
            <a:ext cx="7907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Best Invariant Mass Resolution requires very thin vacuum wall</a:t>
            </a:r>
            <a:endParaRPr lang="en-AU" sz="2400" dirty="0"/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215F98B2-5E00-4D04-9920-ED74506AE6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t="22263" r="17414" b="11535"/>
          <a:stretch/>
        </p:blipFill>
        <p:spPr>
          <a:xfrm>
            <a:off x="700918" y="3083621"/>
            <a:ext cx="1923813" cy="3000161"/>
          </a:xfrm>
          <a:prstGeom prst="rect">
            <a:avLst/>
          </a:prstGeom>
        </p:spPr>
      </p:pic>
      <p:pic>
        <p:nvPicPr>
          <p:cNvPr id="10" name="Picture 9" descr="A picture containing indoor, engine&#10;&#10;Description automatically generated">
            <a:extLst>
              <a:ext uri="{FF2B5EF4-FFF2-40B4-BE49-F238E27FC236}">
                <a16:creationId xmlns:a16="http://schemas.microsoft.com/office/drawing/2014/main" id="{5D60420B-6936-1704-2606-B6D4419E20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74" b="17080"/>
          <a:stretch/>
        </p:blipFill>
        <p:spPr>
          <a:xfrm>
            <a:off x="3140188" y="3083621"/>
            <a:ext cx="3640857" cy="2894729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DF49A558-CA45-D0A1-0791-7F83404F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2E9D-E3EB-4552-B75E-8BE5F53035F0}" type="datetime1">
              <a:rPr lang="en-AU" smtClean="0"/>
              <a:t>13/04/2023</a:t>
            </a:fld>
            <a:endParaRPr lang="en-AU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6AACF7D7-C29E-3C3E-1083-7A88588B3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589EED32-5510-79D5-B5CA-B6490FBDF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18</a:t>
            </a:fld>
            <a:endParaRPr lang="en-AU"/>
          </a:p>
        </p:txBody>
      </p:sp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BE1FCB65-B9F5-424B-3E34-2A3F9001E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491" y="2925660"/>
            <a:ext cx="4114800" cy="315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histogram&#10;&#10;Description automatically generated">
            <a:extLst>
              <a:ext uri="{FF2B5EF4-FFF2-40B4-BE49-F238E27FC236}">
                <a16:creationId xmlns:a16="http://schemas.microsoft.com/office/drawing/2014/main" id="{AEEDA25D-282E-4821-B23A-B74417C3B3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6"/>
          <a:stretch/>
        </p:blipFill>
        <p:spPr>
          <a:xfrm>
            <a:off x="6485606" y="1319205"/>
            <a:ext cx="5338218" cy="474500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C59438-480E-E66D-619B-CA6194715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51936-659B-4538-BE4A-81E7FE74220A}" type="datetime1">
              <a:rPr lang="en-AU" smtClean="0"/>
              <a:t>13/04/2023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BF8A03-960D-53AB-E27A-B9318AF0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09F29C-EB27-56AC-3962-F877D4E74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19</a:t>
            </a:fld>
            <a:endParaRPr lang="en-AU"/>
          </a:p>
        </p:txBody>
      </p:sp>
      <p:pic>
        <p:nvPicPr>
          <p:cNvPr id="8" name="Picture 7" descr="A picture containing dark, light&#10;&#10;Description automatically generated">
            <a:extLst>
              <a:ext uri="{FF2B5EF4-FFF2-40B4-BE49-F238E27FC236}">
                <a16:creationId xmlns:a16="http://schemas.microsoft.com/office/drawing/2014/main" id="{B825EE09-5FB6-4E49-1C96-1EDB9EFDA0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1" t="29963"/>
          <a:stretch/>
        </p:blipFill>
        <p:spPr>
          <a:xfrm>
            <a:off x="155155" y="4224849"/>
            <a:ext cx="3274028" cy="160184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9E2CE9E-7DB4-B255-93F2-A797B4EDD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81820"/>
          </a:xfrm>
        </p:spPr>
        <p:txBody>
          <a:bodyPr>
            <a:normAutofit/>
          </a:bodyPr>
          <a:lstStyle/>
          <a:p>
            <a:r>
              <a:rPr lang="en-US" dirty="0"/>
              <a:t>Internal Conversion Background (IPC)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9EB949-94B1-6897-6B6A-8B20DE3070E9}"/>
                  </a:ext>
                </a:extLst>
              </p:cNvPr>
              <p:cNvSpPr txBox="1"/>
              <p:nvPr/>
            </p:nvSpPr>
            <p:spPr>
              <a:xfrm>
                <a:off x="311710" y="1421469"/>
                <a:ext cx="5891755" cy="5005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  <m:e>
                          <m:sSup>
                            <m:sSupPr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𝐵𝑒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sPre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Pre>
                            <m:sPre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</m:sub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𝐵𝑒</m:t>
                              </m:r>
                            </m:e>
                          </m:sPr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9EB949-94B1-6897-6B6A-8B20DE307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10" y="1421469"/>
                <a:ext cx="5891755" cy="5005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EB6D77C-7F60-F97E-3F3E-E3AA750AEBD2}"/>
              </a:ext>
            </a:extLst>
          </p:cNvPr>
          <p:cNvSpPr txBox="1"/>
          <p:nvPr/>
        </p:nvSpPr>
        <p:spPr>
          <a:xfrm>
            <a:off x="311710" y="2125532"/>
            <a:ext cx="6215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Peaks at low invariant mass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Simulated with Born-approximation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Full GEANT4 Simulation + genfit2 + RAVE reconstruction with realistic TPC hits (~130 )</a:t>
            </a:r>
            <a:endParaRPr lang="en-AU" sz="24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EBC17A8-F884-5820-83A0-B76C411BA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155" y="718410"/>
            <a:ext cx="10515600" cy="6007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Irreducible background comes from Nuclear Internal Conversion</a:t>
            </a:r>
            <a:endParaRPr lang="en-A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68FD64-4169-B030-B650-A93644862984}"/>
              </a:ext>
            </a:extLst>
          </p:cNvPr>
          <p:cNvSpPr txBox="1"/>
          <p:nvPr/>
        </p:nvSpPr>
        <p:spPr>
          <a:xfrm>
            <a:off x="7788925" y="5870770"/>
            <a:ext cx="2457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 line is an ansatz fit</a:t>
            </a:r>
            <a:endParaRPr lang="en-AU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D9BDD55-095E-E974-69D6-2F2BA01045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9" t="35294"/>
          <a:stretch/>
        </p:blipFill>
        <p:spPr>
          <a:xfrm>
            <a:off x="3581400" y="4212409"/>
            <a:ext cx="3056501" cy="162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1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ople working in a factory&#10;&#10;Description automatically generated with medium confidence">
            <a:extLst>
              <a:ext uri="{FF2B5EF4-FFF2-40B4-BE49-F238E27FC236}">
                <a16:creationId xmlns:a16="http://schemas.microsoft.com/office/drawing/2014/main" id="{6BEC371E-6594-8B48-4837-F5A504D87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9" y="617"/>
            <a:ext cx="11965021" cy="685738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5C78C30-A241-D16F-5AF1-5B58F21587AC}"/>
              </a:ext>
            </a:extLst>
          </p:cNvPr>
          <p:cNvSpPr/>
          <p:nvPr/>
        </p:nvSpPr>
        <p:spPr bwMode="auto">
          <a:xfrm>
            <a:off x="3364523" y="50133"/>
            <a:ext cx="5291217" cy="536019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3C3370-37E0-F951-7BDA-B230502D4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772" y="74363"/>
            <a:ext cx="2587299" cy="388133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86A006-C4A1-2027-126D-D7B6BCDD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72" y="318142"/>
            <a:ext cx="10515600" cy="1325563"/>
          </a:xfrm>
        </p:spPr>
        <p:txBody>
          <a:bodyPr/>
          <a:lstStyle/>
          <a:p>
            <a:r>
              <a:rPr lang="en-AU" dirty="0">
                <a:effectLst>
                  <a:glow rad="228600">
                    <a:srgbClr val="FFFF0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Physics in the MeV regime?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6E873-729B-2AEE-5AC2-861ACD17B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251" y="4175393"/>
            <a:ext cx="5602737" cy="2606406"/>
          </a:xfrm>
          <a:solidFill>
            <a:schemeClr val="tx1">
              <a:alpha val="54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AU" sz="1800" dirty="0">
                <a:solidFill>
                  <a:schemeClr val="bg1"/>
                </a:solidFill>
              </a:rPr>
              <a:t>Theoretical studies and experimental</a:t>
            </a:r>
            <a:r>
              <a:rPr lang="en-US" sz="1800" dirty="0">
                <a:solidFill>
                  <a:schemeClr val="bg1"/>
                </a:solidFill>
              </a:rPr>
              <a:t> anomalies motivate a high-precision Time Projection Chamber for the </a:t>
            </a:r>
            <a:r>
              <a:rPr lang="en-US" sz="1800" dirty="0" err="1">
                <a:solidFill>
                  <a:schemeClr val="bg1"/>
                </a:solidFill>
              </a:rPr>
              <a:t>Pelletron</a:t>
            </a:r>
            <a:r>
              <a:rPr lang="en-US" sz="1800" dirty="0">
                <a:solidFill>
                  <a:schemeClr val="bg1"/>
                </a:solidFill>
              </a:rPr>
              <a:t> 5 MV accelerator at </a:t>
            </a:r>
            <a:r>
              <a:rPr lang="en-US" sz="1800" dirty="0" err="1">
                <a:solidFill>
                  <a:schemeClr val="bg1"/>
                </a:solidFill>
              </a:rPr>
              <a:t>unimelb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Also enables qualitatively new Nuclear Physics experiments not previous possible</a:t>
            </a:r>
          </a:p>
          <a:p>
            <a:r>
              <a:rPr lang="en-US" sz="1800" dirty="0">
                <a:solidFill>
                  <a:schemeClr val="bg1"/>
                </a:solidFill>
              </a:rPr>
              <a:t>Employs advanced detector technology developed for HEP</a:t>
            </a:r>
          </a:p>
          <a:p>
            <a:r>
              <a:rPr lang="en-US" sz="1800" dirty="0">
                <a:solidFill>
                  <a:schemeClr val="bg1"/>
                </a:solidFill>
              </a:rPr>
              <a:t>The key: high resolution studies of electron-positron pairs from p + </a:t>
            </a:r>
            <a:r>
              <a:rPr lang="en-AU" sz="1800" b="0" i="0" u="none" strike="noStrike" baseline="30000" dirty="0">
                <a:solidFill>
                  <a:schemeClr val="bg1"/>
                </a:solidFill>
                <a:latin typeface="CMR8"/>
              </a:rPr>
              <a:t>Z</a:t>
            </a:r>
            <a:r>
              <a:rPr lang="en-AU" sz="1800" b="0" i="0" u="none" strike="noStrike" baseline="0" dirty="0">
                <a:solidFill>
                  <a:schemeClr val="bg1"/>
                </a:solidFill>
                <a:latin typeface="CMR12"/>
              </a:rPr>
              <a:t>X →</a:t>
            </a:r>
            <a:r>
              <a:rPr lang="en-AU" sz="1800" b="0" i="0" u="none" strike="noStrike" baseline="30000" dirty="0">
                <a:solidFill>
                  <a:schemeClr val="bg1"/>
                </a:solidFill>
                <a:latin typeface="CMR8"/>
              </a:rPr>
              <a:t>Z+1</a:t>
            </a:r>
            <a:r>
              <a:rPr lang="en-AU" sz="1800" dirty="0">
                <a:solidFill>
                  <a:schemeClr val="bg1"/>
                </a:solidFill>
                <a:latin typeface="CMR12"/>
              </a:rPr>
              <a:t>Y</a:t>
            </a:r>
            <a:r>
              <a:rPr lang="en-AU" sz="1800" b="0" i="0" u="none" strike="noStrike" baseline="0" dirty="0">
                <a:solidFill>
                  <a:schemeClr val="bg1"/>
                </a:solidFill>
                <a:latin typeface="CMR12"/>
              </a:rPr>
              <a:t> + (</a:t>
            </a:r>
            <a:r>
              <a:rPr lang="en-AU" sz="1800" b="0" i="0" u="none" strike="noStrike" baseline="0" dirty="0" err="1">
                <a:solidFill>
                  <a:schemeClr val="bg1"/>
                </a:solidFill>
                <a:latin typeface="CMR12"/>
              </a:rPr>
              <a:t>e</a:t>
            </a:r>
            <a:r>
              <a:rPr lang="en-AU" sz="1800" b="0" i="0" u="none" strike="noStrike" baseline="30000" dirty="0" err="1">
                <a:solidFill>
                  <a:schemeClr val="bg1"/>
                </a:solidFill>
                <a:latin typeface="CMR12"/>
              </a:rPr>
              <a:t>+</a:t>
            </a:r>
            <a:r>
              <a:rPr lang="en-AU" sz="1800" b="0" i="0" u="none" strike="noStrike" dirty="0" err="1">
                <a:solidFill>
                  <a:schemeClr val="bg1"/>
                </a:solidFill>
                <a:latin typeface="CMR12"/>
              </a:rPr>
              <a:t>e</a:t>
            </a:r>
            <a:r>
              <a:rPr lang="en-AU" sz="1800" b="0" i="0" u="none" strike="noStrike" baseline="30000" dirty="0">
                <a:solidFill>
                  <a:schemeClr val="bg1"/>
                </a:solidFill>
                <a:latin typeface="CMR12"/>
              </a:rPr>
              <a:t>-</a:t>
            </a:r>
            <a:r>
              <a:rPr lang="en-AU" sz="1800" b="0" i="0" u="none" strike="noStrike" dirty="0">
                <a:solidFill>
                  <a:schemeClr val="bg1"/>
                </a:solidFill>
                <a:latin typeface="CMR12"/>
              </a:rPr>
              <a:t>) reactions: </a:t>
            </a:r>
          </a:p>
          <a:p>
            <a:r>
              <a:rPr lang="en-AU" sz="1800" dirty="0">
                <a:solidFill>
                  <a:schemeClr val="bg1"/>
                </a:solidFill>
                <a:latin typeface="CMR12"/>
              </a:rPr>
              <a:t>To start</a:t>
            </a:r>
            <a:r>
              <a:rPr lang="en-AU" sz="1800" b="0" i="0" u="none" strike="noStrike" dirty="0">
                <a:solidFill>
                  <a:schemeClr val="bg1"/>
                </a:solidFill>
                <a:latin typeface="CMR12"/>
              </a:rPr>
              <a:t>: </a:t>
            </a:r>
            <a:r>
              <a:rPr lang="en-US" sz="1800" dirty="0">
                <a:solidFill>
                  <a:schemeClr val="bg1"/>
                </a:solidFill>
              </a:rPr>
              <a:t>p + </a:t>
            </a:r>
            <a:r>
              <a:rPr lang="en-AU" sz="1800" b="0" i="0" u="none" strike="noStrike" baseline="30000" dirty="0">
                <a:solidFill>
                  <a:schemeClr val="bg1"/>
                </a:solidFill>
                <a:latin typeface="CMR8"/>
              </a:rPr>
              <a:t>7</a:t>
            </a:r>
            <a:r>
              <a:rPr lang="en-AU" sz="1800" b="0" i="0" u="none" strike="noStrike" baseline="0" dirty="0">
                <a:solidFill>
                  <a:schemeClr val="bg1"/>
                </a:solidFill>
                <a:latin typeface="CMR12"/>
              </a:rPr>
              <a:t>Li →</a:t>
            </a:r>
            <a:r>
              <a:rPr lang="en-AU" sz="1800" b="0" i="0" u="none" strike="noStrike" baseline="30000" dirty="0">
                <a:solidFill>
                  <a:schemeClr val="bg1"/>
                </a:solidFill>
                <a:latin typeface="CMR8"/>
              </a:rPr>
              <a:t>8</a:t>
            </a:r>
            <a:r>
              <a:rPr lang="en-AU" sz="1800" b="0" i="0" u="none" strike="noStrike" baseline="0" dirty="0">
                <a:solidFill>
                  <a:schemeClr val="bg1"/>
                </a:solidFill>
                <a:latin typeface="CMR12"/>
              </a:rPr>
              <a:t>Be + (</a:t>
            </a:r>
            <a:r>
              <a:rPr lang="en-AU" sz="1800" b="0" i="0" u="none" strike="noStrike" baseline="0" dirty="0" err="1">
                <a:solidFill>
                  <a:schemeClr val="bg1"/>
                </a:solidFill>
                <a:latin typeface="CMR12"/>
              </a:rPr>
              <a:t>e</a:t>
            </a:r>
            <a:r>
              <a:rPr lang="en-AU" sz="1800" b="0" i="0" u="none" strike="noStrike" baseline="30000" dirty="0" err="1">
                <a:solidFill>
                  <a:schemeClr val="bg1"/>
                </a:solidFill>
                <a:latin typeface="CMR12"/>
              </a:rPr>
              <a:t>+</a:t>
            </a:r>
            <a:r>
              <a:rPr lang="en-AU" sz="1800" b="0" i="0" u="none" strike="noStrike" dirty="0" err="1">
                <a:solidFill>
                  <a:schemeClr val="bg1"/>
                </a:solidFill>
                <a:latin typeface="CMR12"/>
              </a:rPr>
              <a:t>e</a:t>
            </a:r>
            <a:r>
              <a:rPr lang="en-AU" sz="1800" b="0" i="0" u="none" strike="noStrike" baseline="30000" dirty="0">
                <a:solidFill>
                  <a:schemeClr val="bg1"/>
                </a:solidFill>
                <a:latin typeface="CMR12"/>
              </a:rPr>
              <a:t>-</a:t>
            </a:r>
            <a:r>
              <a:rPr lang="en-AU" sz="1800" b="0" i="0" u="none" strike="noStrike" dirty="0">
                <a:solidFill>
                  <a:schemeClr val="bg1"/>
                </a:solidFill>
                <a:latin typeface="CMR12"/>
              </a:rPr>
              <a:t>)</a:t>
            </a:r>
            <a:endParaRPr lang="en-AU" sz="18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0861D1-D54C-B023-4898-1E77B7406BEB}"/>
              </a:ext>
            </a:extLst>
          </p:cNvPr>
          <p:cNvSpPr txBox="1"/>
          <p:nvPr/>
        </p:nvSpPr>
        <p:spPr>
          <a:xfrm>
            <a:off x="9107344" y="6350912"/>
            <a:ext cx="30403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1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lang="en-AU" sz="11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Pelletron</a:t>
            </a:r>
            <a:r>
              <a:rPr lang="en-AU" sz="11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accelerator laboratory, University of Melbourne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07A8-0641-A645-944B-7A27612FA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3FE0-48CB-4D6C-BB21-8E1E0BEC1D8D}" type="datetime1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37644-AECC-581E-2170-0B4BD31A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5562A59-3CE0-CC9B-74AC-2398C691E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1250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7511F-3798-4AEF-BE9C-DB232DD5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6" y="0"/>
            <a:ext cx="10515600" cy="869786"/>
          </a:xfrm>
        </p:spPr>
        <p:txBody>
          <a:bodyPr/>
          <a:lstStyle/>
          <a:p>
            <a:r>
              <a:rPr lang="en-US" dirty="0"/>
              <a:t>X17 + IPC background 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A25DCC-253D-4D68-B6AD-101E58EB95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6816" y="777188"/>
                <a:ext cx="11212398" cy="1664354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Full simulation and reconstruction of IPC+X17 with 50 µm Mylar vacuum wall</a:t>
                </a:r>
              </a:p>
              <a:p>
                <a:r>
                  <a:rPr lang="en-US" dirty="0"/>
                  <a:t>4 Day run on </a:t>
                </a:r>
                <a:r>
                  <a:rPr lang="en-US" dirty="0" err="1"/>
                  <a:t>Pelletron</a:t>
                </a:r>
                <a:r>
                  <a:rPr lang="en-US" dirty="0"/>
                  <a:t>. 1µA proton beam, 10</a:t>
                </a:r>
                <a:r>
                  <a:rPr lang="en-US" baseline="30000" dirty="0"/>
                  <a:t>19</a:t>
                </a:r>
                <a:r>
                  <a:rPr lang="en-US" dirty="0"/>
                  <a:t> /cm</a:t>
                </a:r>
                <a:r>
                  <a:rPr lang="en-US" baseline="30000" dirty="0"/>
                  <a:t>2 7</a:t>
                </a:r>
                <a:r>
                  <a:rPr lang="en-US" dirty="0"/>
                  <a:t>Li target </a:t>
                </a:r>
              </a:p>
              <a:p>
                <a:r>
                  <a:rPr lang="en-US" dirty="0"/>
                  <a:t>Quantify sensitivity as a function of BR relative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sPre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𝐵𝑒</m:t>
                        </m:r>
                      </m:e>
                    </m:sPre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ATOMKI found X17 with BR ~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at 6 </a:t>
                </a:r>
                <a:r>
                  <a:rPr lang="el-G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:endParaRPr lang="en-US" dirty="0"/>
              </a:p>
              <a:p>
                <a:endParaRPr lang="en-US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A25DCC-253D-4D68-B6AD-101E58EB95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816" y="777188"/>
                <a:ext cx="11212398" cy="1664354"/>
              </a:xfrm>
              <a:blipFill>
                <a:blip r:embed="rId2"/>
                <a:stretch>
                  <a:fillRect l="-870" t="-9124" b="-7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7E8CC598-1EC1-466D-8F54-C4EA12FD9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62" y="2792538"/>
            <a:ext cx="4182378" cy="40654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56688C-1BBC-45DF-BE88-14357E591708}"/>
                  </a:ext>
                </a:extLst>
              </p:cNvPr>
              <p:cNvSpPr txBox="1"/>
              <p:nvPr/>
            </p:nvSpPr>
            <p:spPr>
              <a:xfrm>
                <a:off x="8437703" y="3566962"/>
                <a:ext cx="3754297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X17 BR=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6×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1908 +- 45 events</a:t>
                </a:r>
              </a:p>
              <a:p>
                <a:r>
                  <a:rPr lang="en-US" sz="2800" dirty="0"/>
                  <a:t>42 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 significance</a:t>
                </a:r>
                <a:endParaRPr lang="en-AU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56688C-1BBC-45DF-BE88-14357E591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703" y="3566962"/>
                <a:ext cx="3754297" cy="1384995"/>
              </a:xfrm>
              <a:prstGeom prst="rect">
                <a:avLst/>
              </a:prstGeom>
              <a:blipFill>
                <a:blip r:embed="rId4"/>
                <a:stretch>
                  <a:fillRect l="-3247" t="-3965" b="-118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Chart&#10;&#10;Description automatically generated">
            <a:extLst>
              <a:ext uri="{FF2B5EF4-FFF2-40B4-BE49-F238E27FC236}">
                <a16:creationId xmlns:a16="http://schemas.microsoft.com/office/drawing/2014/main" id="{55D379EC-4D70-4CAC-A533-F4D4DFABD9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84" y="2721877"/>
            <a:ext cx="4182378" cy="406546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F3F8F-717E-77C1-13EF-459C2810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1C00E-DE34-4341-BEDC-127030AFD9F9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D9CFE-0100-9E5A-FF4B-C0622F26D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6B866-65BD-C2F2-69C8-EBCF2423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4422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66ADA6-EB7E-36D4-1277-CCC6F45B044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5583" y="136525"/>
                <a:ext cx="10880834" cy="1325563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b="0" dirty="0"/>
                  <a:t>30 Day,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=1.05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𝑀𝑒𝑉</m:t>
                    </m:r>
                  </m:oMath>
                </a14:m>
                <a:r>
                  <a:rPr lang="en-AU" dirty="0"/>
                  <a:t>, Populates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AU" dirty="0"/>
                  <a:t> state in </a:t>
                </a:r>
                <a:r>
                  <a:rPr lang="en-AU" baseline="30000" dirty="0"/>
                  <a:t>8</a:t>
                </a:r>
                <a:r>
                  <a:rPr lang="en-AU" dirty="0"/>
                  <a:t>Be</a:t>
                </a:r>
                <a:r>
                  <a:rPr lang="en-AU" baseline="30000" dirty="0"/>
                  <a:t>*</a:t>
                </a:r>
                <a:endParaRPr lang="en-AU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666ADA6-EB7E-36D4-1277-CCC6F45B04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5583" y="136525"/>
                <a:ext cx="10880834" cy="1325563"/>
              </a:xfrm>
              <a:blipFill>
                <a:blip r:embed="rId2"/>
                <a:stretch>
                  <a:fillRect l="-20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52E41-4C7F-3C45-0AEF-5D5DD613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27BF-DD02-4F1F-B8A0-F8A54069D6DC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FC118-AA32-E31F-1B92-87A2BAA3E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8442" y="6356349"/>
            <a:ext cx="4114800" cy="365125"/>
          </a:xfrm>
        </p:spPr>
        <p:txBody>
          <a:bodyPr/>
          <a:lstStyle/>
          <a:p>
            <a:r>
              <a:rPr lang="en-US"/>
              <a:t>Martin Sevior, AFAD, Melbourne 2023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D6812-51F6-24FF-F671-C9EB26831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21</a:t>
            </a:fld>
            <a:endParaRPr lang="en-AU"/>
          </a:p>
        </p:txBody>
      </p:sp>
      <p:pic>
        <p:nvPicPr>
          <p:cNvPr id="10" name="Picture 9" descr="Chart&#10;&#10;Description automatically generated with medium confidence">
            <a:extLst>
              <a:ext uri="{FF2B5EF4-FFF2-40B4-BE49-F238E27FC236}">
                <a16:creationId xmlns:a16="http://schemas.microsoft.com/office/drawing/2014/main" id="{C0022159-0C31-1771-C31D-B5DA03600D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r="3639"/>
          <a:stretch/>
        </p:blipFill>
        <p:spPr>
          <a:xfrm>
            <a:off x="6487465" y="1061098"/>
            <a:ext cx="4246270" cy="2925954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79E90444-6B77-1F51-08B3-36F81D4C8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804" y="3610024"/>
            <a:ext cx="4664299" cy="31233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F66D383-A85C-9CAD-5D91-251C126F6762}"/>
                  </a:ext>
                </a:extLst>
              </p:cNvPr>
              <p:cNvSpPr txBox="1"/>
              <p:nvPr/>
            </p:nvSpPr>
            <p:spPr>
              <a:xfrm>
                <a:off x="0" y="5770378"/>
                <a:ext cx="4496064" cy="574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8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90% Upper limits on BR(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fPr>
                      <m:num>
                        <m:sPre>
                          <m:sPrePr>
                            <m:ctrlPr>
                              <a:rPr lang="en-US" sz="18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PrePr>
                          <m:sub/>
                          <m:sup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8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800" b="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</m:ctrlPr>
                              </m:sSupPr>
                              <m:e>
                                <m:r>
                                  <a:rPr lang="en-US" sz="1800" b="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𝐵𝑒</m:t>
                                </m:r>
                              </m:e>
                              <m:sup>
                                <m:r>
                                  <a:rPr lang="en-US" sz="1800" b="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∗</m:t>
                                </m:r>
                              </m:sup>
                            </m:sSup>
                          </m:e>
                        </m:sPre>
                        <m:r>
                          <a:rPr lang="en-US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𝐵𝑒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+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𝑋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(</m:t>
                        </m:r>
                        <m:sSup>
                          <m:sSupPr>
                            <m:ctrlP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SupPr>
                          <m:e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SupPr>
                          <m:e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−</m:t>
                            </m:r>
                          </m:sup>
                        </m:sSup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)</m:t>
                        </m:r>
                      </m:num>
                      <m:den>
                        <m:sPre>
                          <m:sPrePr>
                            <m:ctrlPr>
                              <a:rPr lang="en-US" sz="18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PrePr>
                          <m:sub/>
                          <m:sup>
                            <m:r>
                              <a:rPr lang="en-US" sz="18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8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80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</m:ctrlPr>
                              </m:sSupPr>
                              <m:e>
                                <m:r>
                                  <a:rPr lang="en-US" sz="180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𝐵𝑒</m:t>
                                </m:r>
                              </m:e>
                              <m:sup>
                                <m:r>
                                  <a:rPr lang="en-US" sz="180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∗</m:t>
                                </m:r>
                              </m:sup>
                            </m:sSup>
                          </m:e>
                        </m:sPre>
                        <m:r>
                          <a:rPr lang="en-US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𝐵𝑒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+ 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𝛾</m:t>
                        </m:r>
                      </m:den>
                    </m:f>
                  </m:oMath>
                </a14:m>
                <a:r>
                  <a:rPr lang="en-US" sz="18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F66D383-A85C-9CAD-5D91-251C126F6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70378"/>
                <a:ext cx="4496064" cy="5740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Chart&#10;&#10;Description automatically generated">
            <a:extLst>
              <a:ext uri="{FF2B5EF4-FFF2-40B4-BE49-F238E27FC236}">
                <a16:creationId xmlns:a16="http://schemas.microsoft.com/office/drawing/2014/main" id="{58670D5E-1840-4B73-1091-B8991FBAEC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42" y="1150585"/>
            <a:ext cx="4756135" cy="45568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C68338-87D7-2EC4-3155-ACAB4FAF0B80}"/>
              </a:ext>
            </a:extLst>
          </p:cNvPr>
          <p:cNvSpPr txBox="1"/>
          <p:nvPr/>
        </p:nvSpPr>
        <p:spPr>
          <a:xfrm>
            <a:off x="4626861" y="3636663"/>
            <a:ext cx="2091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Limits on ALP</a:t>
            </a:r>
          </a:p>
          <a:p>
            <a:r>
              <a:rPr lang="en-US" dirty="0"/>
              <a:t>Parameter space for ALP mass =17 MeV</a:t>
            </a:r>
            <a:endParaRPr lang="en-A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C5AF07-2FEA-694D-1940-5F8AB83988E5}"/>
              </a:ext>
            </a:extLst>
          </p:cNvPr>
          <p:cNvSpPr txBox="1"/>
          <p:nvPr/>
        </p:nvSpPr>
        <p:spPr>
          <a:xfrm>
            <a:off x="4725692" y="1462088"/>
            <a:ext cx="2091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Limits on ALP</a:t>
            </a:r>
          </a:p>
          <a:p>
            <a:r>
              <a:rPr lang="en-US" dirty="0"/>
              <a:t>Coupling as a function of ALP mass</a:t>
            </a:r>
            <a:endParaRPr lang="en-AU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222C79AD-138A-06B8-F7D1-9A90ACC56AE3}"/>
              </a:ext>
            </a:extLst>
          </p:cNvPr>
          <p:cNvSpPr/>
          <p:nvPr/>
        </p:nvSpPr>
        <p:spPr>
          <a:xfrm>
            <a:off x="4908331" y="2890345"/>
            <a:ext cx="1481959" cy="173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84D6CB8A-DC2A-780D-F2A1-9BBE560E0B96}"/>
              </a:ext>
            </a:extLst>
          </p:cNvPr>
          <p:cNvSpPr/>
          <p:nvPr/>
        </p:nvSpPr>
        <p:spPr>
          <a:xfrm>
            <a:off x="4725692" y="4998638"/>
            <a:ext cx="1481959" cy="173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1108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9FFFF9E-18A7-7C3B-40DD-D3275303281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53814" y="10583"/>
                <a:ext cx="10515600" cy="1106323"/>
              </a:xfrm>
            </p:spPr>
            <p:txBody>
              <a:bodyPr/>
              <a:lstStyle/>
              <a:p>
                <a:r>
                  <a:rPr lang="en-US" dirty="0"/>
                  <a:t>X17 + IPC background,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=4.5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𝑀𝑒𝑉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9FFFF9E-18A7-7C3B-40DD-D327530328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53814" y="10583"/>
                <a:ext cx="10515600" cy="1106323"/>
              </a:xfrm>
              <a:blipFill>
                <a:blip r:embed="rId2"/>
                <a:stretch>
                  <a:fillRect l="-2319" b="-7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21B97-9109-03AD-7456-D24968CED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74E0E-E30B-4332-BFC8-8934D3696C15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EC816-1798-734F-5A92-60B597E20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70487-615B-B2EF-717B-F4487B772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22</a:t>
            </a:fld>
            <a:endParaRPr lang="en-AU"/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15D4A314-FE0B-E9E1-19C8-379F18931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9060"/>
            <a:ext cx="4168653" cy="4050406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ABD04535-882D-7DA0-D225-F330CE7C7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23" y="2069060"/>
            <a:ext cx="4168654" cy="40504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76AA96-58FB-DF90-79AC-618A9050B570}"/>
                  </a:ext>
                </a:extLst>
              </p:cNvPr>
              <p:cNvSpPr txBox="1"/>
              <p:nvPr/>
            </p:nvSpPr>
            <p:spPr>
              <a:xfrm>
                <a:off x="487605" y="1102783"/>
                <a:ext cx="11216789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=4.5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sz="2400" dirty="0"/>
                  <a:t>Target Thickness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</m:oMath>
                </a14:m>
                <a:r>
                  <a:rPr lang="en-AU" sz="2400" dirty="0"/>
                  <a:t> Atoms/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proton beam, 30 Day Run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76AA96-58FB-DF90-79AC-618A9050B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05" y="1102783"/>
                <a:ext cx="11216789" cy="490199"/>
              </a:xfrm>
              <a:prstGeom prst="rect">
                <a:avLst/>
              </a:prstGeom>
              <a:blipFill>
                <a:blip r:embed="rId5"/>
                <a:stretch>
                  <a:fillRect l="-163" t="-8750" b="-237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9B2DEE0-D3E6-04B7-DDB0-24C607C46D87}"/>
              </a:ext>
            </a:extLst>
          </p:cNvPr>
          <p:cNvSpPr txBox="1"/>
          <p:nvPr/>
        </p:nvSpPr>
        <p:spPr>
          <a:xfrm>
            <a:off x="10184523" y="3678620"/>
            <a:ext cx="18603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“X” boson produced at a rate 200 times less than X17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52126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hart&#10;&#10;Description automatically generated">
            <a:extLst>
              <a:ext uri="{FF2B5EF4-FFF2-40B4-BE49-F238E27FC236}">
                <a16:creationId xmlns:a16="http://schemas.microsoft.com/office/drawing/2014/main" id="{97474F7B-780A-867F-8109-18D3AC4A6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567" y="1301610"/>
            <a:ext cx="4114800" cy="27523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C8858D-0F6F-A3E9-D68C-634114D62128}"/>
                  </a:ext>
                </a:extLst>
              </p:cNvPr>
              <p:cNvSpPr txBox="1"/>
              <p:nvPr/>
            </p:nvSpPr>
            <p:spPr>
              <a:xfrm>
                <a:off x="0" y="96780"/>
                <a:ext cx="12272790" cy="105728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lnSpcReduction="10000"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2200" dirty="0">
                    <a:latin typeface="+mj-lt"/>
                    <a:ea typeface="+mj-ea"/>
                    <a:cs typeface="+mj-cs"/>
                  </a:rPr>
                  <a:t>No X17 signal =&gt; Next run at 4.5 MeV, Beam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𝜇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𝐴</m:t>
                    </m:r>
                  </m:oMath>
                </a14:m>
                <a:r>
                  <a:rPr lang="en-US" sz="2200" dirty="0">
                    <a:latin typeface="+mj-lt"/>
                    <a:ea typeface="+mj-ea"/>
                    <a:cs typeface="+mj-cs"/>
                  </a:rPr>
                  <a:t>, Target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2×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10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20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𝐿𝑖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𝑐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𝑚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2200" dirty="0">
                    <a:latin typeface="+mj-lt"/>
                    <a:ea typeface="+mj-ea"/>
                    <a:cs typeface="+mj-cs"/>
                  </a:rPr>
                  <a:t>, 30 - day run =&gt;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2×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10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11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𝛾</m:t>
                    </m:r>
                  </m:oMath>
                </a14:m>
                <a:r>
                  <a:rPr lang="en-US" sz="2200" dirty="0">
                    <a:latin typeface="+mj-lt"/>
                    <a:ea typeface="+mj-ea"/>
                    <a:cs typeface="+mj-cs"/>
                  </a:rPr>
                  <a:t>’s</a:t>
                </a:r>
              </a:p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2200" dirty="0">
                    <a:latin typeface="+mj-lt"/>
                    <a:ea typeface="+mj-ea"/>
                    <a:cs typeface="+mj-cs"/>
                  </a:rPr>
                  <a:t>(NA48 had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1.4×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10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9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𝜋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200" dirty="0">
                    <a:latin typeface="+mj-lt"/>
                    <a:ea typeface="+mj-ea"/>
                    <a:cs typeface="+mj-cs"/>
                  </a:rPr>
                  <a:t> data sample) Bump-hunt in Invariant-mass spectrum</a:t>
                </a:r>
              </a:p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2200" dirty="0">
                    <a:latin typeface="+mj-lt"/>
                    <a:ea typeface="+mj-ea"/>
                    <a:cs typeface="+mj-cs"/>
                  </a:rPr>
                  <a:t> World-best exclusion for prompt, weakly coupled bosons in 5 - 22 MeV range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C8858D-0F6F-A3E9-D68C-634114D62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6780"/>
                <a:ext cx="12272790" cy="1057284"/>
              </a:xfrm>
              <a:prstGeom prst="rect">
                <a:avLst/>
              </a:prstGeom>
              <a:blipFill>
                <a:blip r:embed="rId3"/>
                <a:stretch>
                  <a:fillRect t="-9827" b="-121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555D77-54DA-A438-530F-E563CF5EFC4C}"/>
                  </a:ext>
                </a:extLst>
              </p:cNvPr>
              <p:cNvSpPr txBox="1"/>
              <p:nvPr/>
            </p:nvSpPr>
            <p:spPr>
              <a:xfrm>
                <a:off x="95976" y="5309620"/>
                <a:ext cx="4496064" cy="574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8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90% Upper limits on BR(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fPr>
                      <m:num>
                        <m:sPre>
                          <m:sPrePr>
                            <m:ctrlPr>
                              <a:rPr lang="en-US" sz="18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PrePr>
                          <m:sub/>
                          <m:sup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8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800" b="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</m:ctrlPr>
                              </m:sSupPr>
                              <m:e>
                                <m:r>
                                  <a:rPr lang="en-US" sz="1800" b="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𝐵𝑒</m:t>
                                </m:r>
                              </m:e>
                              <m:sup>
                                <m:r>
                                  <a:rPr lang="en-US" sz="1800" b="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∗</m:t>
                                </m:r>
                              </m:sup>
                            </m:sSup>
                          </m:e>
                        </m:sPre>
                        <m:r>
                          <a:rPr lang="en-US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𝐵𝑒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+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𝑋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(</m:t>
                        </m:r>
                        <m:sSup>
                          <m:sSupPr>
                            <m:ctrlP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SupPr>
                          <m:e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SupPr>
                          <m:e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800" b="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−</m:t>
                            </m:r>
                          </m:sup>
                        </m:sSup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)</m:t>
                        </m:r>
                      </m:num>
                      <m:den>
                        <m:sPre>
                          <m:sPrePr>
                            <m:ctrlPr>
                              <a:rPr lang="en-US" sz="18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</m:ctrlPr>
                          </m:sPrePr>
                          <m:sub/>
                          <m:sup>
                            <m:r>
                              <a:rPr lang="en-US" sz="18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+mj-cs"/>
                              </a:rPr>
                              <m:t>8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80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</m:ctrlPr>
                              </m:sSupPr>
                              <m:e>
                                <m:r>
                                  <a:rPr lang="en-US" sz="180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𝐵𝑒</m:t>
                                </m:r>
                              </m:e>
                              <m:sup>
                                <m:r>
                                  <a:rPr lang="en-US" sz="1800" i="1" kern="1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∗</m:t>
                                </m:r>
                              </m:sup>
                            </m:sSup>
                          </m:e>
                        </m:sPre>
                        <m:r>
                          <a:rPr lang="en-US" sz="18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𝐵𝑒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+ </m:t>
                        </m:r>
                        <m:r>
                          <a:rPr lang="en-US" sz="18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𝛾</m:t>
                        </m:r>
                      </m:den>
                    </m:f>
                  </m:oMath>
                </a14:m>
                <a:r>
                  <a:rPr lang="en-US" sz="18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555D77-54DA-A438-530F-E563CF5EF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6" y="5309620"/>
                <a:ext cx="4496064" cy="5740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oogle Shape;358;p30">
            <a:extLst>
              <a:ext uri="{FF2B5EF4-FFF2-40B4-BE49-F238E27FC236}">
                <a16:creationId xmlns:a16="http://schemas.microsoft.com/office/drawing/2014/main" id="{DE2E4ECE-6869-F294-14A9-11C4E44C42B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1089" y="4517066"/>
            <a:ext cx="4964935" cy="18955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E3C02A-AB57-B96F-A5AD-A24E4D4F6B5D}"/>
              </a:ext>
            </a:extLst>
          </p:cNvPr>
          <p:cNvSpPr txBox="1"/>
          <p:nvPr/>
        </p:nvSpPr>
        <p:spPr>
          <a:xfrm>
            <a:off x="7465339" y="3870735"/>
            <a:ext cx="4296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IPC Background peaks at 1.1 MeV</a:t>
            </a:r>
          </a:p>
          <a:p>
            <a:r>
              <a:rPr lang="en-US" dirty="0"/>
              <a:t>Choose reaction for optimized X mass range</a:t>
            </a:r>
            <a:endParaRPr lang="en-AU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79B9A4-3CB8-FAE3-35A6-66CF2DF9B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CF312-AE15-486A-98B9-12AACD4E3D98}" type="datetime1">
              <a:rPr lang="en-AU" smtClean="0"/>
              <a:t>13/04/2023</a:t>
            </a:fld>
            <a:endParaRPr lang="en-AU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F1FB0F9-13C8-D26C-27F8-49F8320A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5016379-0F70-9DF4-EC61-DA79F5ED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23</a:t>
            </a:fld>
            <a:endParaRPr lang="en-AU"/>
          </a:p>
        </p:txBody>
      </p:sp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405A3458-9C52-B6AC-E769-1862BF808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237" y="1406750"/>
            <a:ext cx="2863822" cy="26882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08E911-78E0-8A77-CE23-DAA2B27C5E22}"/>
              </a:ext>
            </a:extLst>
          </p:cNvPr>
          <p:cNvSpPr txBox="1"/>
          <p:nvPr/>
        </p:nvSpPr>
        <p:spPr>
          <a:xfrm>
            <a:off x="4783880" y="4149079"/>
            <a:ext cx="1529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NA48 - Huge background at 5- 22 MeV</a:t>
            </a:r>
            <a:endParaRPr lang="en-AU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60FC6B-59E0-6CD1-8860-8B3A5B01B7C2}"/>
              </a:ext>
            </a:extLst>
          </p:cNvPr>
          <p:cNvCxnSpPr>
            <a:cxnSpLocks/>
          </p:cNvCxnSpPr>
          <p:nvPr/>
        </p:nvCxnSpPr>
        <p:spPr>
          <a:xfrm>
            <a:off x="4605430" y="1596287"/>
            <a:ext cx="31948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1">
            <a:extLst>
              <a:ext uri="{FF2B5EF4-FFF2-40B4-BE49-F238E27FC236}">
                <a16:creationId xmlns:a16="http://schemas.microsoft.com/office/drawing/2014/main" id="{7E168348-65FA-08BD-CA9A-7CD26D068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44362"/>
              </p:ext>
            </p:extLst>
          </p:nvPr>
        </p:nvGraphicFramePr>
        <p:xfrm>
          <a:off x="9434967" y="4899553"/>
          <a:ext cx="547233" cy="1456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33">
                  <a:extLst>
                    <a:ext uri="{9D8B030D-6E8A-4147-A177-3AD203B41FA5}">
                      <a16:colId xmlns:a16="http://schemas.microsoft.com/office/drawing/2014/main" val="69851938"/>
                    </a:ext>
                  </a:extLst>
                </a:gridCol>
              </a:tblGrid>
              <a:tr h="291359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17.2</a:t>
                      </a:r>
                      <a:endParaRPr lang="en-A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82854"/>
                  </a:ext>
                </a:extLst>
              </a:tr>
              <a:tr h="291359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19.8</a:t>
                      </a:r>
                      <a:endParaRPr lang="en-A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693031"/>
                  </a:ext>
                </a:extLst>
              </a:tr>
              <a:tr h="291359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</a:t>
                      </a:r>
                      <a:endParaRPr lang="en-A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668505"/>
                  </a:ext>
                </a:extLst>
              </a:tr>
              <a:tr h="291359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en-A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5419"/>
                  </a:ext>
                </a:extLst>
              </a:tr>
              <a:tr h="291359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</a:t>
                      </a:r>
                      <a:endParaRPr lang="en-A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069061"/>
                  </a:ext>
                </a:extLst>
              </a:tr>
            </a:tbl>
          </a:graphicData>
        </a:graphic>
      </p:graphicFrame>
      <p:pic>
        <p:nvPicPr>
          <p:cNvPr id="19" name="Picture 18" descr="Chart, line chart&#10;&#10;Description automatically generated">
            <a:extLst>
              <a:ext uri="{FF2B5EF4-FFF2-40B4-BE49-F238E27FC236}">
                <a16:creationId xmlns:a16="http://schemas.microsoft.com/office/drawing/2014/main" id="{FDC402A1-0E10-FE96-7232-613FA4470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97" y="1442508"/>
            <a:ext cx="3866854" cy="377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20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14DBE624-836F-F99B-D0B0-63BBA3FA9D97}"/>
              </a:ext>
            </a:extLst>
          </p:cNvPr>
          <p:cNvSpPr txBox="1">
            <a:spLocks/>
          </p:cNvSpPr>
          <p:nvPr/>
        </p:nvSpPr>
        <p:spPr>
          <a:xfrm>
            <a:off x="2983872" y="1564851"/>
            <a:ext cx="4575772" cy="830997"/>
          </a:xfrm>
          <a:prstGeom prst="rect">
            <a:avLst/>
          </a:prstGeom>
          <a:noFill/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Conclusions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00504-554B-9A80-2DDC-A1FB3A6212DE}"/>
              </a:ext>
            </a:extLst>
          </p:cNvPr>
          <p:cNvSpPr txBox="1"/>
          <p:nvPr/>
        </p:nvSpPr>
        <p:spPr>
          <a:xfrm>
            <a:off x="0" y="2915796"/>
            <a:ext cx="12191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2400" dirty="0"/>
              <a:t>Proposed TPC facility can exclude the X17 with &gt; 2 orders of magnitude in an identical nuclear system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2400" dirty="0"/>
              <a:t>Unique facility – world-leading probe of dark photon/ALP physics. Others?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2400" dirty="0"/>
              <a:t>Significant first measurements for fundamental Nuclear Physics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8041F87-6E5F-37F9-5A43-2DC1CD30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9962-A0BF-447A-8FC1-8BDFB711DC6E}" type="datetime1">
              <a:rPr lang="en-AU" smtClean="0"/>
              <a:t>13/04/2023</a:t>
            </a:fld>
            <a:endParaRPr lang="en-AU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0E3A3C3-A50A-4CF0-A4EA-294838F65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6010B4F-0119-8D43-A76C-4CE9C8B3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24</a:t>
            </a:fld>
            <a:endParaRPr lang="en-AU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F91FD268-013D-14F4-727F-3896A55CD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69" y="-1"/>
            <a:ext cx="1056067" cy="1047041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4A2077A5-1861-6AC1-D5EE-C908BD660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341" y="0"/>
            <a:ext cx="1891250" cy="11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93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2EA9F-9355-468B-4583-66B54BF9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947" y="25795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dirty="0"/>
              <a:t>Backup</a:t>
            </a:r>
            <a:endParaRPr lang="en-AU" sz="9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59E9B-4CD0-B0E9-CA9A-33773340B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2009-4346-429A-BB58-5013CB3D5E3C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23BDD-537A-2F5F-FB71-7516C642B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7A9EF-6C3C-9598-5B5A-3CE98849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4166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844D-05EF-D7A8-2FA4-55B89F1F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994" y="0"/>
            <a:ext cx="10515600" cy="1002121"/>
          </a:xfrm>
        </p:spPr>
        <p:txBody>
          <a:bodyPr/>
          <a:lstStyle/>
          <a:p>
            <a:r>
              <a:rPr lang="en-US" dirty="0"/>
              <a:t>Particle Physics Motivation – “Dark Sector”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4D0A4-BC0D-94C9-5CCC-1764CA101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630" y="846712"/>
            <a:ext cx="9032913" cy="18292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Dark Matter =&gt; New Physics</a:t>
            </a:r>
          </a:p>
          <a:p>
            <a:pPr marL="0" indent="0">
              <a:buNone/>
            </a:pPr>
            <a:r>
              <a:rPr lang="en-US" dirty="0"/>
              <a:t>MeV-GeV thermal relic DM requires new, comparably light mediators to achieve required annihilation cross-section for Thermal freeze-out.</a:t>
            </a:r>
            <a:endParaRPr lang="en-AU" dirty="0"/>
          </a:p>
        </p:txBody>
      </p:sp>
      <p:graphicFrame>
        <p:nvGraphicFramePr>
          <p:cNvPr id="4" name="2D Pie Chart">
            <a:extLst>
              <a:ext uri="{FF2B5EF4-FFF2-40B4-BE49-F238E27FC236}">
                <a16:creationId xmlns:a16="http://schemas.microsoft.com/office/drawing/2014/main" id="{AFDABB3A-3AA8-DC8A-CB95-41F4F7851C58}"/>
              </a:ext>
            </a:extLst>
          </p:cNvPr>
          <p:cNvGraphicFramePr/>
          <p:nvPr/>
        </p:nvGraphicFramePr>
        <p:xfrm>
          <a:off x="9562641" y="800195"/>
          <a:ext cx="2629359" cy="236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3C7FC95-5CA5-0C05-747C-A3512AC384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85"/>
          <a:stretch/>
        </p:blipFill>
        <p:spPr>
          <a:xfrm>
            <a:off x="874729" y="3559751"/>
            <a:ext cx="8065338" cy="45170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A25889A-D02C-624A-75A3-C5F1E5F6EF09}"/>
              </a:ext>
            </a:extLst>
          </p:cNvPr>
          <p:cNvSpPr txBox="1"/>
          <p:nvPr/>
        </p:nvSpPr>
        <p:spPr>
          <a:xfrm>
            <a:off x="7497585" y="3564933"/>
            <a:ext cx="388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A’</a:t>
            </a:r>
            <a:endParaRPr lang="en-AU" sz="2000" dirty="0">
              <a:solidFill>
                <a:srgbClr val="FF0000"/>
              </a:solidFill>
            </a:endParaRPr>
          </a:p>
        </p:txBody>
      </p:sp>
      <p:pic>
        <p:nvPicPr>
          <p:cNvPr id="38" name="Picture 37" descr="Diagram&#10;&#10;Description automatically generated">
            <a:extLst>
              <a:ext uri="{FF2B5EF4-FFF2-40B4-BE49-F238E27FC236}">
                <a16:creationId xmlns:a16="http://schemas.microsoft.com/office/drawing/2014/main" id="{F7A88BEE-6F3A-0E39-540F-B067890AF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64" y="3917226"/>
            <a:ext cx="2211406" cy="21903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3F81BB-D405-A649-D8E2-E194F86F2D74}"/>
              </a:ext>
            </a:extLst>
          </p:cNvPr>
          <p:cNvSpPr txBox="1"/>
          <p:nvPr/>
        </p:nvSpPr>
        <p:spPr>
          <a:xfrm>
            <a:off x="2110752" y="6139221"/>
            <a:ext cx="2335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5"/>
              </a:rPr>
              <a:t>(Tim Nelson, </a:t>
            </a:r>
            <a:r>
              <a:rPr lang="en-US" sz="1200" dirty="0" err="1">
                <a:hlinkClick r:id="rId5"/>
              </a:rPr>
              <a:t>SLACMass</a:t>
            </a:r>
            <a:r>
              <a:rPr lang="en-US" sz="1200" dirty="0">
                <a:hlinkClick r:id="rId5"/>
              </a:rPr>
              <a:t>, Feb 2020)</a:t>
            </a:r>
            <a:endParaRPr lang="en-AU" sz="1200" dirty="0"/>
          </a:p>
        </p:txBody>
      </p:sp>
      <p:pic>
        <p:nvPicPr>
          <p:cNvPr id="40" name="Picture 39" descr="Text&#10;&#10;Description automatically generated">
            <a:extLst>
              <a:ext uri="{FF2B5EF4-FFF2-40B4-BE49-F238E27FC236}">
                <a16:creationId xmlns:a16="http://schemas.microsoft.com/office/drawing/2014/main" id="{CDF45555-0CED-5472-11EB-71605F1D4D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56" y="4181616"/>
            <a:ext cx="3159175" cy="1060785"/>
          </a:xfrm>
          <a:prstGeom prst="rect">
            <a:avLst/>
          </a:prstGeom>
        </p:spPr>
      </p:pic>
      <p:pic>
        <p:nvPicPr>
          <p:cNvPr id="42" name="Picture 4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163FC959-FCC5-E279-7DDA-7825C19FD0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847" y="5125404"/>
            <a:ext cx="1602462" cy="9080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1367118-EDEB-3799-5CAF-CF71B15705A5}"/>
              </a:ext>
            </a:extLst>
          </p:cNvPr>
          <p:cNvGrpSpPr/>
          <p:nvPr/>
        </p:nvGrpSpPr>
        <p:grpSpPr>
          <a:xfrm>
            <a:off x="7001948" y="3933600"/>
            <a:ext cx="5070317" cy="2077688"/>
            <a:chOff x="6696354" y="4442036"/>
            <a:chExt cx="5659976" cy="23339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8095969-2158-8180-7132-327CAB3F4B3A}"/>
                </a:ext>
              </a:extLst>
            </p:cNvPr>
            <p:cNvGrpSpPr/>
            <p:nvPr/>
          </p:nvGrpSpPr>
          <p:grpSpPr>
            <a:xfrm>
              <a:off x="6696354" y="4823659"/>
              <a:ext cx="5659976" cy="1952370"/>
              <a:chOff x="6532024" y="4710589"/>
              <a:chExt cx="5659976" cy="195237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A7BFB9AB-B84A-C613-9439-566C3FAF5F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0328" y="4886020"/>
                <a:ext cx="0" cy="13934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B603457-8DAC-6174-2695-12CA3A11B6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0328" y="6279434"/>
                <a:ext cx="660431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6F63CA8-A3D3-C489-7EBD-FDF0524F15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58264" y="4886020"/>
                <a:ext cx="0" cy="13934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0CD9EF9B-1A8E-5834-DF33-DAB18AABC4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59122" y="4886020"/>
                <a:ext cx="67867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83B266E-42F9-3C37-8E7C-8A8A75FBF8C5}"/>
                      </a:ext>
                    </a:extLst>
                  </p:cNvPr>
                  <p:cNvSpPr txBox="1"/>
                  <p:nvPr/>
                </p:nvSpPr>
                <p:spPr>
                  <a:xfrm>
                    <a:off x="9425848" y="6355887"/>
                    <a:ext cx="389390" cy="30707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𝐵𝑒</m:t>
                              </m:r>
                            </m:e>
                          </m:sPre>
                        </m:oMath>
                      </m:oMathPara>
                    </a14:m>
                    <a:endParaRPr lang="en-AU" dirty="0"/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83B266E-42F9-3C37-8E7C-8A8A75FBF8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425848" y="6355887"/>
                    <a:ext cx="389390" cy="30707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47368"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n-A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7CE8302C-006C-41FF-7007-E278FA21CE6E}"/>
                      </a:ext>
                    </a:extLst>
                  </p:cNvPr>
                  <p:cNvSpPr txBox="1"/>
                  <p:nvPr/>
                </p:nvSpPr>
                <p:spPr>
                  <a:xfrm>
                    <a:off x="6532024" y="4775863"/>
                    <a:ext cx="1931122" cy="30405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𝐿𝑖</m:t>
                              </m:r>
                            </m:e>
                          </m:sPr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(~1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AU" dirty="0"/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7CE8302C-006C-41FF-7007-E278FA21CE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32024" y="4775863"/>
                    <a:ext cx="1931122" cy="304058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52273"/>
                    </a:stretch>
                  </a:blipFill>
                </p:spPr>
                <p:txBody>
                  <a:bodyPr/>
                  <a:lstStyle/>
                  <a:p>
                    <a:r>
                      <a:rPr lang="en-A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C11E1E15-0672-E85E-C911-6C291A2FBB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81311" y="4933833"/>
                <a:ext cx="0" cy="1345601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14349C-E5F5-28BC-75DD-10606CE6E935}"/>
                  </a:ext>
                </a:extLst>
              </p:cNvPr>
              <p:cNvSpPr txBox="1"/>
              <p:nvPr/>
            </p:nvSpPr>
            <p:spPr>
              <a:xfrm>
                <a:off x="7980119" y="5472828"/>
                <a:ext cx="9599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~18.5 MeV</a:t>
                </a:r>
                <a:endParaRPr lang="en-AU" dirty="0"/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EEBEA77-0CFA-688B-23F9-89085130078E}"/>
                  </a:ext>
                </a:extLst>
              </p:cNvPr>
              <p:cNvCxnSpPr/>
              <p:nvPr/>
            </p:nvCxnSpPr>
            <p:spPr>
              <a:xfrm>
                <a:off x="9506573" y="4886020"/>
                <a:ext cx="30866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668DC18-39B0-DE94-A9D5-9F137475286C}"/>
                  </a:ext>
                </a:extLst>
              </p:cNvPr>
              <p:cNvSpPr/>
              <p:nvPr/>
            </p:nvSpPr>
            <p:spPr>
              <a:xfrm>
                <a:off x="9600876" y="4837544"/>
                <a:ext cx="143218" cy="96951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8628971E-DCBC-C6D1-20AE-750507295E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72485" y="4884946"/>
                <a:ext cx="1123061" cy="242377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34C8507-9396-DE3F-EFE7-F71C73EF031D}"/>
                  </a:ext>
                </a:extLst>
              </p:cNvPr>
              <p:cNvSpPr txBox="1"/>
              <p:nvPr/>
            </p:nvSpPr>
            <p:spPr>
              <a:xfrm>
                <a:off x="10156458" y="4710589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A’</a:t>
                </a:r>
                <a:endParaRPr lang="en-AU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FF06A783-D1CB-6A25-E28E-E8E0340CB426}"/>
                  </a:ext>
                </a:extLst>
              </p:cNvPr>
              <p:cNvCxnSpPr/>
              <p:nvPr/>
            </p:nvCxnSpPr>
            <p:spPr>
              <a:xfrm flipV="1">
                <a:off x="10795546" y="5006134"/>
                <a:ext cx="1046603" cy="12118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61CA9EB1-BF8C-A164-410A-EF63368A35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7893" y="5107121"/>
                <a:ext cx="852588" cy="43371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65894EA-8798-DD94-DD27-951FC22507E6}"/>
                  </a:ext>
                </a:extLst>
              </p:cNvPr>
              <p:cNvSpPr txBox="1"/>
              <p:nvPr/>
            </p:nvSpPr>
            <p:spPr>
              <a:xfrm>
                <a:off x="11814974" y="4825866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</a:t>
                </a:r>
                <a:r>
                  <a:rPr lang="en-US" baseline="30000" dirty="0"/>
                  <a:t>+</a:t>
                </a:r>
                <a:endParaRPr lang="en-AU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2CC54D1-8FEA-19AC-6607-5D2865FE8897}"/>
                  </a:ext>
                </a:extLst>
              </p:cNvPr>
              <p:cNvSpPr txBox="1"/>
              <p:nvPr/>
            </p:nvSpPr>
            <p:spPr>
              <a:xfrm>
                <a:off x="11640481" y="5360971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</a:t>
                </a:r>
                <a:r>
                  <a:rPr lang="en-US" baseline="30000" dirty="0"/>
                  <a:t>-</a:t>
                </a:r>
                <a:endParaRPr lang="en-AU" dirty="0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89A199E-C749-DDF4-0920-7169BCC3A164}"/>
                </a:ext>
              </a:extLst>
            </p:cNvPr>
            <p:cNvSpPr txBox="1"/>
            <p:nvPr/>
          </p:nvSpPr>
          <p:spPr>
            <a:xfrm>
              <a:off x="9660905" y="4519436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olidFill>
                    <a:srgbClr val="FF0000"/>
                  </a:solidFill>
                  <a:sym typeface="Symbol" panose="05050102010706020507" pitchFamily="18" charset="2"/>
                </a:rPr>
                <a:t>.q</a:t>
              </a:r>
              <a:endParaRPr lang="en-AU" dirty="0">
                <a:solidFill>
                  <a:srgbClr val="FF0000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CAFA553-EB76-0278-CCA6-E337980FE023}"/>
                </a:ext>
              </a:extLst>
            </p:cNvPr>
            <p:cNvSpPr txBox="1"/>
            <p:nvPr/>
          </p:nvSpPr>
          <p:spPr>
            <a:xfrm>
              <a:off x="10634896" y="5179560"/>
              <a:ext cx="4587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olidFill>
                    <a:srgbClr val="FF0000"/>
                  </a:solidFill>
                  <a:sym typeface="Symbol" panose="05050102010706020507" pitchFamily="18" charset="2"/>
                </a:rPr>
                <a:t>.e</a:t>
              </a:r>
              <a:endParaRPr lang="en-AU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35BCB9B-99EA-36FF-B62C-FAEE52325BB9}"/>
                    </a:ext>
                  </a:extLst>
                </p:cNvPr>
                <p:cNvSpPr txBox="1"/>
                <p:nvPr/>
              </p:nvSpPr>
              <p:spPr>
                <a:xfrm>
                  <a:off x="10396281" y="4442036"/>
                  <a:ext cx="6923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AU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35BCB9B-99EA-36FF-B62C-FAEE52325B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96281" y="4442036"/>
                  <a:ext cx="69236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Date Placeholder 45">
            <a:extLst>
              <a:ext uri="{FF2B5EF4-FFF2-40B4-BE49-F238E27FC236}">
                <a16:creationId xmlns:a16="http://schemas.microsoft.com/office/drawing/2014/main" id="{95B02B7D-514C-E14E-6652-7BE6376DF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DEA1-9B5E-4045-B5A8-D9312E9587FB}" type="datetime1">
              <a:rPr lang="en-AU" smtClean="0"/>
              <a:t>13/04/2023</a:t>
            </a:fld>
            <a:endParaRPr lang="en-AU"/>
          </a:p>
        </p:txBody>
      </p:sp>
      <p:sp>
        <p:nvSpPr>
          <p:cNvPr id="47" name="Footer Placeholder 46">
            <a:extLst>
              <a:ext uri="{FF2B5EF4-FFF2-40B4-BE49-F238E27FC236}">
                <a16:creationId xmlns:a16="http://schemas.microsoft.com/office/drawing/2014/main" id="{683AC3F2-0284-D89C-B585-D1596777A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976A8CF4-B548-2E0A-70E5-051A3684B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26</a:t>
            </a:fld>
            <a:endParaRPr lang="en-AU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9055460-5034-8494-EDB2-65EE37B1C1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32" b="41855"/>
          <a:stretch/>
        </p:blipFill>
        <p:spPr>
          <a:xfrm>
            <a:off x="1010591" y="2539580"/>
            <a:ext cx="5980593" cy="9719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6C8C9D-B8A8-801E-5C60-E111962C28F9}"/>
              </a:ext>
            </a:extLst>
          </p:cNvPr>
          <p:cNvSpPr txBox="1"/>
          <p:nvPr/>
        </p:nvSpPr>
        <p:spPr>
          <a:xfrm flipH="1">
            <a:off x="7365416" y="2844293"/>
            <a:ext cx="2107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11"/>
              </a:rPr>
              <a:t>Lee &amp; Weinberg 77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63DBB4-274A-9B78-8286-F689434A718E}"/>
                  </a:ext>
                </a:extLst>
              </p:cNvPr>
              <p:cNvSpPr txBox="1"/>
              <p:nvPr/>
            </p:nvSpPr>
            <p:spPr>
              <a:xfrm>
                <a:off x="8299180" y="6139221"/>
                <a:ext cx="389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Can produce ~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AU" dirty="0"/>
                  <a:t> 5 - 22 MeV 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dirty="0"/>
                  <a:t>’s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63DBB4-274A-9B78-8286-F689434A7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180" y="6139221"/>
                <a:ext cx="3899850" cy="369332"/>
              </a:xfrm>
              <a:prstGeom prst="rect">
                <a:avLst/>
              </a:prstGeom>
              <a:blipFill>
                <a:blip r:embed="rId12"/>
                <a:stretch>
                  <a:fillRect l="-1250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450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22FD5DFC-7BBA-653D-34FC-502E4BAF3A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2" t="11891" r="297" b="32300"/>
          <a:stretch/>
        </p:blipFill>
        <p:spPr>
          <a:xfrm>
            <a:off x="4552111" y="2302470"/>
            <a:ext cx="2451297" cy="1820655"/>
          </a:xfrm>
          <a:prstGeom prst="rect">
            <a:avLst/>
          </a:prstGeom>
        </p:spPr>
      </p:pic>
      <p:pic>
        <p:nvPicPr>
          <p:cNvPr id="25" name="Picture 2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539B97F-000D-563A-BDBF-4D391365BF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7" t="28197" r="4229" b="36984"/>
          <a:stretch/>
        </p:blipFill>
        <p:spPr>
          <a:xfrm>
            <a:off x="4592043" y="5332114"/>
            <a:ext cx="1540004" cy="919099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56D2539-6528-2AEC-2BED-B69B21AB06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9" t="28539" r="33334" b="39276"/>
          <a:stretch/>
        </p:blipFill>
        <p:spPr>
          <a:xfrm>
            <a:off x="2680512" y="5306203"/>
            <a:ext cx="1431637" cy="849582"/>
          </a:xfrm>
          <a:prstGeom prst="rect">
            <a:avLst/>
          </a:prstGeom>
        </p:spPr>
      </p:pic>
      <p:pic>
        <p:nvPicPr>
          <p:cNvPr id="23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F73E42B-16A4-6E8E-DB80-8DEF7E3249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2" t="27130" r="59852" b="36968"/>
          <a:stretch/>
        </p:blipFill>
        <p:spPr>
          <a:xfrm>
            <a:off x="991798" y="5341309"/>
            <a:ext cx="1397001" cy="947723"/>
          </a:xfrm>
          <a:prstGeom prst="rect">
            <a:avLst/>
          </a:prstGeom>
        </p:spPr>
      </p:pic>
      <p:pic>
        <p:nvPicPr>
          <p:cNvPr id="21" name="Picture 20" descr="Chart, diagram&#10;&#10;Description automatically generated">
            <a:extLst>
              <a:ext uri="{FF2B5EF4-FFF2-40B4-BE49-F238E27FC236}">
                <a16:creationId xmlns:a16="http://schemas.microsoft.com/office/drawing/2014/main" id="{BE529577-5964-AF18-D610-8F41949E0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25" y="1017666"/>
            <a:ext cx="2735715" cy="13606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0B0657-9110-47D2-048A-C068C0E1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0948"/>
          </a:xfrm>
        </p:spPr>
        <p:txBody>
          <a:bodyPr/>
          <a:lstStyle/>
          <a:p>
            <a:r>
              <a:rPr lang="en-US" dirty="0"/>
              <a:t>Axion Like Particles (ALPs)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F7C0-0949-2156-6112-F3BC5C08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79AF-FF25-47BD-AD8D-764F395E8556}" type="datetime1">
              <a:rPr lang="en-AU" smtClean="0"/>
              <a:t>13/04/2023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9334B-B9A6-2D1B-15C5-A5B0E157B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B7839-5046-3762-1BE0-F0C6F0B84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27</a:t>
            </a:fld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5CE8A5-43BA-09C5-D4C5-69A9EA1006E3}"/>
                  </a:ext>
                </a:extLst>
              </p:cNvPr>
              <p:cNvSpPr txBox="1"/>
              <p:nvPr/>
            </p:nvSpPr>
            <p:spPr>
              <a:xfrm>
                <a:off x="183063" y="770948"/>
                <a:ext cx="5589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QCD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US" dirty="0"/>
                  <a:t> has a CP-violating angle similar to the CKM matrix</a:t>
                </a:r>
                <a:endParaRPr lang="en-A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5CE8A5-43BA-09C5-D4C5-69A9EA100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63" y="770948"/>
                <a:ext cx="5589222" cy="369332"/>
              </a:xfrm>
              <a:prstGeom prst="rect">
                <a:avLst/>
              </a:prstGeom>
              <a:blipFill>
                <a:blip r:embed="rId5"/>
                <a:stretch>
                  <a:fillRect l="-872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6A2FC3-D668-470C-BA6C-846F2890BB74}"/>
                  </a:ext>
                </a:extLst>
              </p:cNvPr>
              <p:cNvSpPr txBox="1"/>
              <p:nvPr/>
            </p:nvSpPr>
            <p:spPr>
              <a:xfrm>
                <a:off x="104069" y="1266528"/>
                <a:ext cx="2116413" cy="56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A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sSubSup>
                        <m:sSubSupPr>
                          <m:ctrlP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𝜇𝜐</m:t>
                          </m:r>
                        </m:sup>
                      </m:sSubSup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A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𝜇𝜐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6A2FC3-D668-470C-BA6C-846F2890B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69" y="1266528"/>
                <a:ext cx="2116413" cy="5666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3BF041-D77A-E5D9-1D0F-EFE8E431DDA1}"/>
                  </a:ext>
                </a:extLst>
              </p:cNvPr>
              <p:cNvSpPr txBox="1"/>
              <p:nvPr/>
            </p:nvSpPr>
            <p:spPr>
              <a:xfrm>
                <a:off x="80968" y="1852178"/>
                <a:ext cx="6630726" cy="3632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AU" dirty="0"/>
                  <a:t> in the range: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AU" dirty="0"/>
                  <a:t>Neutron dipole moment=&gt;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sup>
                    </m:sSup>
                  </m:oMath>
                </a14:m>
                <a:endParaRPr lang="en-AU" dirty="0"/>
              </a:p>
              <a:p>
                <a:pPr marL="285750" indent="-285750">
                  <a:buFont typeface="Symbol" panose="05050102010706020507" pitchFamily="18" charset="2"/>
                  <a:buChar char="Þ"/>
                </a:pPr>
                <a:r>
                  <a:rPr lang="en-AU" dirty="0"/>
                  <a:t>Strong CP problem!</a:t>
                </a:r>
              </a:p>
              <a:p>
                <a:r>
                  <a:rPr lang="en-AU" dirty="0"/>
                  <a:t>Solved with the Peccei-Quinn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𝑃𝑄</m:t>
                        </m:r>
                      </m:sub>
                    </m:sSub>
                  </m:oMath>
                </a14:m>
                <a:r>
                  <a:rPr lang="en-AU" dirty="0"/>
                  <a:t> symmetry</a:t>
                </a:r>
              </a:p>
              <a:p>
                <a:r>
                  <a:rPr lang="en-AU" dirty="0"/>
                  <a:t>Broken by the </a:t>
                </a:r>
                <a:r>
                  <a:rPr lang="en-AU" dirty="0" err="1"/>
                  <a:t>vev</a:t>
                </a:r>
                <a:r>
                  <a:rPr lang="en-AU" dirty="0"/>
                  <a:t> of a SM singlet scalar field: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𝑃𝑄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</m:oMath>
                  </m:oMathPara>
                </a14:m>
                <a:endParaRPr lang="en-AU" dirty="0"/>
              </a:p>
              <a:p>
                <a:r>
                  <a:rPr lang="en-AU" dirty="0"/>
                  <a:t>Scale of this field </a:t>
                </a:r>
                <a:r>
                  <a:rPr lang="en-AU" b="1" dirty="0"/>
                  <a:t>&gt;&gt; 1 </a:t>
                </a:r>
                <a:r>
                  <a:rPr lang="en-AU" b="1" dirty="0" err="1"/>
                  <a:t>TeV</a:t>
                </a:r>
                <a:r>
                  <a:rPr lang="en-AU" b="1" dirty="0"/>
                  <a:t> </a:t>
                </a:r>
                <a:r>
                  <a:rPr lang="en-AU" dirty="0"/>
                  <a:t>(given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AU" dirty="0"/>
                  <a:t>)</a:t>
                </a:r>
              </a:p>
              <a:p>
                <a:r>
                  <a:rPr lang="en-AU" dirty="0"/>
                  <a:t>The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AU" dirty="0"/>
                  <a:t>acts as a space-time dependent field to cancel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AU" dirty="0"/>
                  <a:t> </a:t>
                </a:r>
              </a:p>
              <a:p>
                <a:r>
                  <a:rPr lang="en-AU" dirty="0"/>
                  <a:t>Gives rise to a pseudo Nambu-Goldstone boson: </a:t>
                </a:r>
                <a:r>
                  <a:rPr lang="en-AU" b="1" dirty="0">
                    <a:solidFill>
                      <a:schemeClr val="accent6"/>
                    </a:solidFill>
                  </a:rPr>
                  <a:t>axion</a:t>
                </a:r>
                <a:endParaRPr lang="en-AU" dirty="0"/>
              </a:p>
              <a:p>
                <a:r>
                  <a:rPr lang="en-AU" dirty="0"/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AU" b="1" dirty="0">
                    <a:solidFill>
                      <a:schemeClr val="accent6"/>
                    </a:solidFill>
                  </a:rPr>
                  <a:t>axion</a:t>
                </a:r>
                <a:r>
                  <a:rPr lang="en-AU" dirty="0"/>
                  <a:t>  , feebly couples to gluons, photons and fermions</a:t>
                </a:r>
              </a:p>
              <a:p>
                <a:r>
                  <a:rPr lang="en-AU" dirty="0"/>
                  <a:t> SM 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⊃−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p>
                    </m:sSub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b>
                      <m:sup/>
                    </m:sSub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3BF041-D77A-E5D9-1D0F-EFE8E431D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8" y="1852178"/>
                <a:ext cx="6630726" cy="3632085"/>
              </a:xfrm>
              <a:prstGeom prst="rect">
                <a:avLst/>
              </a:prstGeom>
              <a:blipFill>
                <a:blip r:embed="rId7"/>
                <a:stretch>
                  <a:fillRect l="-735" t="-839" r="-229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2C875943-E88D-55F6-9402-6C686746176E}"/>
              </a:ext>
            </a:extLst>
          </p:cNvPr>
          <p:cNvSpPr txBox="1"/>
          <p:nvPr/>
        </p:nvSpPr>
        <p:spPr>
          <a:xfrm>
            <a:off x="304800" y="6146077"/>
            <a:ext cx="5062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</a:rPr>
              <a:t>[</a:t>
            </a:r>
            <a:r>
              <a:rPr lang="en-US" sz="1400" dirty="0">
                <a:solidFill>
                  <a:schemeClr val="accent6"/>
                </a:solidFill>
                <a:hlinkClick r:id="rId8"/>
              </a:rPr>
              <a:t>Powell 16</a:t>
            </a:r>
            <a:r>
              <a:rPr lang="en-US" sz="1400" dirty="0">
                <a:solidFill>
                  <a:schemeClr val="accent6"/>
                </a:solidFill>
                <a:hlinkClick r:id="rId9"/>
              </a:rPr>
              <a:t>, Ringwald 16</a:t>
            </a:r>
            <a:r>
              <a:rPr lang="en-US" sz="1400" dirty="0">
                <a:solidFill>
                  <a:schemeClr val="accent6"/>
                </a:solidFill>
              </a:rPr>
              <a:t>,</a:t>
            </a:r>
            <a:r>
              <a:rPr lang="en-US" sz="1400" dirty="0">
                <a:solidFill>
                  <a:schemeClr val="accent6"/>
                </a:solidFill>
                <a:hlinkClick r:id="rId10"/>
              </a:rPr>
              <a:t>Peccei&amp;Quinn77</a:t>
            </a:r>
            <a:r>
              <a:rPr lang="en-US" sz="1400" dirty="0">
                <a:solidFill>
                  <a:schemeClr val="accent6"/>
                </a:solidFill>
              </a:rPr>
              <a:t>;</a:t>
            </a:r>
            <a:r>
              <a:rPr lang="en-US" sz="1400" dirty="0">
                <a:solidFill>
                  <a:schemeClr val="accent6"/>
                </a:solidFill>
                <a:hlinkClick r:id="rId11"/>
              </a:rPr>
              <a:t>Weinberg 78</a:t>
            </a:r>
            <a:r>
              <a:rPr lang="en-US" sz="1400" dirty="0">
                <a:solidFill>
                  <a:schemeClr val="accent6"/>
                </a:solidFill>
                <a:hlinkClick r:id="rId12"/>
              </a:rPr>
              <a:t>; Wiczek 78</a:t>
            </a:r>
            <a:r>
              <a:rPr lang="en-US" sz="1400" dirty="0">
                <a:solidFill>
                  <a:schemeClr val="accent6"/>
                </a:solidFill>
              </a:rPr>
              <a:t>]</a:t>
            </a:r>
            <a:endParaRPr lang="en-AU" sz="1400" dirty="0">
              <a:solidFill>
                <a:schemeClr val="accent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062448-59A5-9CBB-5465-BE22BACDEBF0}"/>
              </a:ext>
            </a:extLst>
          </p:cNvPr>
          <p:cNvSpPr txBox="1"/>
          <p:nvPr/>
        </p:nvSpPr>
        <p:spPr>
          <a:xfrm>
            <a:off x="7273795" y="464129"/>
            <a:ext cx="48141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Axion Like Particles (ALPs) arise from additional global symmetries: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Global lepton number symmetry: </a:t>
            </a:r>
            <a:r>
              <a:rPr lang="en-US" dirty="0">
                <a:solidFill>
                  <a:srgbClr val="00B050"/>
                </a:solidFill>
              </a:rPr>
              <a:t>Majoron</a:t>
            </a:r>
          </a:p>
          <a:p>
            <a:r>
              <a:rPr lang="en-US" sz="1400" dirty="0">
                <a:solidFill>
                  <a:schemeClr val="accent6"/>
                </a:solidFill>
              </a:rPr>
              <a:t>[</a:t>
            </a:r>
            <a:r>
              <a:rPr lang="en-US" sz="1400" dirty="0">
                <a:solidFill>
                  <a:schemeClr val="accent6"/>
                </a:solidFill>
                <a:hlinkClick r:id="rId13"/>
              </a:rPr>
              <a:t>Chikashige et al. 78</a:t>
            </a:r>
            <a:r>
              <a:rPr lang="en-US" sz="1400" dirty="0">
                <a:solidFill>
                  <a:schemeClr val="accent6"/>
                </a:solidFill>
              </a:rPr>
              <a:t>; </a:t>
            </a:r>
            <a:r>
              <a:rPr lang="en-US" sz="1400" dirty="0">
                <a:solidFill>
                  <a:schemeClr val="accent6"/>
                </a:solidFill>
                <a:hlinkClick r:id="rId14"/>
              </a:rPr>
              <a:t>Gelmini &amp;</a:t>
            </a:r>
            <a:r>
              <a:rPr lang="en-US" sz="1400" dirty="0" err="1">
                <a:solidFill>
                  <a:schemeClr val="accent6"/>
                </a:solidFill>
                <a:hlinkClick r:id="rId14"/>
              </a:rPr>
              <a:t>Roncadelli</a:t>
            </a:r>
            <a:r>
              <a:rPr lang="en-US" sz="1400" dirty="0">
                <a:solidFill>
                  <a:schemeClr val="accent6"/>
                </a:solidFill>
                <a:hlinkClick r:id="rId14"/>
              </a:rPr>
              <a:t> 81</a:t>
            </a:r>
            <a:r>
              <a:rPr lang="en-US" sz="1400" dirty="0">
                <a:solidFill>
                  <a:schemeClr val="accent6"/>
                </a:solidFill>
              </a:rPr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Global family symmetry: </a:t>
            </a:r>
            <a:r>
              <a:rPr lang="en-US" dirty="0" err="1">
                <a:solidFill>
                  <a:srgbClr val="00B050"/>
                </a:solidFill>
              </a:rPr>
              <a:t>Familon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sz="1400" dirty="0">
                <a:solidFill>
                  <a:schemeClr val="accent6"/>
                </a:solidFill>
              </a:rPr>
              <a:t>[</a:t>
            </a:r>
            <a:r>
              <a:rPr lang="en-US" sz="1400" dirty="0">
                <a:solidFill>
                  <a:schemeClr val="accent6"/>
                </a:solidFill>
                <a:hlinkClick r:id="rId15"/>
              </a:rPr>
              <a:t>Wiczek 82</a:t>
            </a:r>
            <a:r>
              <a:rPr lang="en-US" sz="1400" dirty="0">
                <a:solidFill>
                  <a:schemeClr val="accent6"/>
                </a:solidFill>
              </a:rPr>
              <a:t>; </a:t>
            </a:r>
            <a:r>
              <a:rPr lang="en-US" sz="1400" dirty="0">
                <a:solidFill>
                  <a:schemeClr val="accent6"/>
                </a:solidFill>
                <a:hlinkClick r:id="rId15"/>
              </a:rPr>
              <a:t>Berezhiani &amp; </a:t>
            </a:r>
            <a:r>
              <a:rPr lang="en-US" sz="1400" dirty="0" err="1">
                <a:solidFill>
                  <a:schemeClr val="accent6"/>
                </a:solidFill>
                <a:hlinkClick r:id="rId15"/>
              </a:rPr>
              <a:t>Kholpov</a:t>
            </a:r>
            <a:r>
              <a:rPr lang="en-US" sz="1400" dirty="0">
                <a:solidFill>
                  <a:schemeClr val="accent6"/>
                </a:solidFill>
                <a:hlinkClick r:id="rId15"/>
              </a:rPr>
              <a:t> 90</a:t>
            </a:r>
            <a:r>
              <a:rPr lang="en-US" sz="1400" dirty="0">
                <a:solidFill>
                  <a:schemeClr val="accent6"/>
                </a:solidFill>
              </a:rPr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Quantum Gravity</a:t>
            </a:r>
          </a:p>
          <a:p>
            <a:r>
              <a:rPr lang="en-US" sz="1400" dirty="0">
                <a:solidFill>
                  <a:schemeClr val="accent6"/>
                </a:solidFill>
              </a:rPr>
              <a:t>[</a:t>
            </a:r>
            <a:r>
              <a:rPr lang="en-US" sz="1400" dirty="0">
                <a:solidFill>
                  <a:schemeClr val="accent6"/>
                </a:solidFill>
                <a:hlinkClick r:id="rId16"/>
              </a:rPr>
              <a:t>Bauer, Neubert, Renner, </a:t>
            </a:r>
            <a:r>
              <a:rPr lang="en-US" sz="1400" dirty="0" err="1">
                <a:solidFill>
                  <a:schemeClr val="accent6"/>
                </a:solidFill>
                <a:hlinkClick r:id="rId16"/>
              </a:rPr>
              <a:t>Schnubel</a:t>
            </a:r>
            <a:r>
              <a:rPr lang="en-US" sz="1400" dirty="0">
                <a:solidFill>
                  <a:schemeClr val="accent6"/>
                </a:solidFill>
                <a:hlinkClick r:id="rId16"/>
              </a:rPr>
              <a:t>, Thamm 22</a:t>
            </a:r>
            <a:r>
              <a:rPr lang="en-US" sz="1400" dirty="0">
                <a:solidFill>
                  <a:schemeClr val="accent6"/>
                </a:solidFill>
              </a:rPr>
              <a:t>]</a:t>
            </a:r>
            <a:endParaRPr lang="en-A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64D516B-B652-2382-615B-43F844B8D03C}"/>
                  </a:ext>
                </a:extLst>
              </p:cNvPr>
              <p:cNvSpPr txBox="1"/>
              <p:nvPr/>
            </p:nvSpPr>
            <p:spPr>
              <a:xfrm>
                <a:off x="7086567" y="2601859"/>
                <a:ext cx="5188592" cy="5716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AU" dirty="0"/>
                  <a:t> </a:t>
                </a:r>
                <a14:m>
                  <m:oMath xmlns:m="http://schemas.openxmlformats.org/officeDocument/2006/math">
                    <m:r>
                      <a:rPr lang="en-A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A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⊃−</m:t>
                    </m:r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𝑖𝑔</m:t>
                            </m:r>
                          </m:sub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sSubSup>
                      <m:sSubSup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b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p>
                    </m:sSubSup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sSubSup>
                      <m:sSubSupPr>
                        <m:ctrlP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b>
                      <m:sup/>
                    </m:sSubSup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Sup>
                      <m:sSubSupPr>
                        <m:ctrlP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AU" sz="1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64D516B-B652-2382-615B-43F844B8D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567" y="2601859"/>
                <a:ext cx="5188592" cy="57169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D4D9E6-DA6C-6441-0C85-82AB816B5145}"/>
                  </a:ext>
                </a:extLst>
              </p:cNvPr>
              <p:cNvSpPr txBox="1"/>
              <p:nvPr/>
            </p:nvSpPr>
            <p:spPr>
              <a:xfrm>
                <a:off x="7025327" y="3218310"/>
                <a:ext cx="5062604" cy="3137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Then the particle corresponding to the excitation</a:t>
                </a:r>
                <a:r>
                  <a:rPr lang="en-AU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𝑖𝑔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den>
                      </m:f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Is the </a:t>
                </a:r>
                <a:r>
                  <a:rPr lang="en-US" b="1" dirty="0">
                    <a:solidFill>
                      <a:schemeClr val="accent6"/>
                    </a:solidFill>
                  </a:rPr>
                  <a:t>axion</a:t>
                </a:r>
              </a:p>
              <a:p>
                <a:r>
                  <a:rPr lang="en-US" dirty="0"/>
                  <a:t>Excitations of the field orthogonal to this are called</a:t>
                </a:r>
              </a:p>
              <a:p>
                <a:r>
                  <a:rPr lang="en-US" b="1" dirty="0">
                    <a:solidFill>
                      <a:schemeClr val="accent6"/>
                    </a:solidFill>
                  </a:rPr>
                  <a:t>Axion-Like-Particles (ALPs)</a:t>
                </a:r>
              </a:p>
              <a:p>
                <a:r>
                  <a:rPr lang="en-US" dirty="0"/>
                  <a:t>In principle </a:t>
                </a:r>
                <a:r>
                  <a:rPr lang="en-US" b="1" dirty="0">
                    <a:solidFill>
                      <a:schemeClr val="accent6"/>
                    </a:solidFill>
                  </a:rPr>
                  <a:t>ALPS</a:t>
                </a:r>
                <a:r>
                  <a:rPr lang="en-US" dirty="0">
                    <a:solidFill>
                      <a:srgbClr val="00B0F0"/>
                    </a:solidFill>
                  </a:rPr>
                  <a:t> </a:t>
                </a:r>
                <a:r>
                  <a:rPr lang="en-US" dirty="0"/>
                  <a:t>have different coupling to gluons</a:t>
                </a:r>
                <a:r>
                  <a:rPr lang="en-US" sz="18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𝑖𝑔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photons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fermions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400" dirty="0"/>
              </a:p>
              <a:p>
                <a:r>
                  <a:rPr lang="en-US" dirty="0"/>
                  <a:t>Nuclear decays can explore viable ALP parameter-space and hence are sensitive to </a:t>
                </a:r>
                <a:r>
                  <a:rPr lang="en-US" b="1" dirty="0"/>
                  <a:t>multi-</a:t>
                </a:r>
                <a:r>
                  <a:rPr lang="en-US" b="1" dirty="0" err="1"/>
                  <a:t>TeV</a:t>
                </a:r>
                <a:r>
                  <a:rPr lang="en-US" b="1" dirty="0"/>
                  <a:t> Physics</a:t>
                </a:r>
                <a:r>
                  <a:rPr lang="en-US" dirty="0"/>
                  <a:t>!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D4D9E6-DA6C-6441-0C85-82AB816B5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327" y="3218310"/>
                <a:ext cx="5062604" cy="3137526"/>
              </a:xfrm>
              <a:prstGeom prst="rect">
                <a:avLst/>
              </a:prstGeom>
              <a:blipFill>
                <a:blip r:embed="rId18"/>
                <a:stretch>
                  <a:fillRect l="-963" t="-1165" b="-21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0829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C9F8B-7893-DAF3-A3A9-07AC3EDEF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72EDA-22CF-4124-92E1-081A22DF832F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7AF42-3C61-DCDA-4284-A0F790F4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FC7D6-0ECF-4A77-302B-751F3D782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28</a:t>
            </a:fld>
            <a:endParaRPr lang="en-AU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C868D3D2-EFF9-6333-7FE9-8308D4B9F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49" y="709649"/>
            <a:ext cx="9124951" cy="55673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E90ABB-4729-62A3-91E9-AC32116CDBBA}"/>
              </a:ext>
            </a:extLst>
          </p:cNvPr>
          <p:cNvSpPr txBox="1"/>
          <p:nvPr/>
        </p:nvSpPr>
        <p:spPr>
          <a:xfrm>
            <a:off x="1009650" y="0"/>
            <a:ext cx="99206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ALP mass to gamma-coupling parameter-space</a:t>
            </a:r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2809007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DB0DF-C670-CB27-2613-D7133A6F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82903"/>
            <a:ext cx="10515600" cy="1136297"/>
          </a:xfrm>
        </p:spPr>
        <p:txBody>
          <a:bodyPr/>
          <a:lstStyle/>
          <a:p>
            <a:r>
              <a:rPr lang="en-US" dirty="0"/>
              <a:t>Garfield simulation of drift velocity</a:t>
            </a:r>
            <a:endParaRPr lang="en-AU" dirty="0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5BAEED25-8C20-10BF-1C1C-BB0EF5A8A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78" y="1045467"/>
            <a:ext cx="5396122" cy="527275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0EEBCA-7C22-EC03-9A3A-211E405354D4}"/>
              </a:ext>
            </a:extLst>
          </p:cNvPr>
          <p:cNvSpPr txBox="1"/>
          <p:nvPr/>
        </p:nvSpPr>
        <p:spPr>
          <a:xfrm>
            <a:off x="296333" y="2691494"/>
            <a:ext cx="62770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Dispersion of drift velocity is ~ 0.6%</a:t>
            </a:r>
          </a:p>
          <a:p>
            <a:r>
              <a:rPr lang="en-US" sz="3200" dirty="0"/>
              <a:t>Gives rise to a z-resolution of ~ 1mm</a:t>
            </a:r>
            <a:endParaRPr lang="en-AU" sz="320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64CF74-2227-574C-C842-A9CCD34F7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CFBC1-BB85-4D1B-97C1-66E32D39542B}" type="datetime1">
              <a:rPr lang="en-AU" smtClean="0"/>
              <a:t>13/04/2023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BB494A-F5C6-DE5B-4BAF-7C0945EF7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11DA32-55F6-67FB-71E1-809B4F560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192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072F5-0E0E-D561-93CD-334893F7B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37"/>
            <a:ext cx="10515600" cy="875200"/>
          </a:xfrm>
        </p:spPr>
        <p:txBody>
          <a:bodyPr/>
          <a:lstStyle/>
          <a:p>
            <a:r>
              <a:rPr lang="en-US" dirty="0"/>
              <a:t>Dark Photons and Axion Like Particles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EB508-8B8A-A4C1-CF76-F2DD5044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C593-7F1B-4478-A785-4544E94CC494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12158-BC27-1BC8-8010-4D6785BF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2536F-E1C3-103E-2135-81CDD56D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</a:t>
            </a:fld>
            <a:endParaRPr lang="en-AU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41695A-5F21-F492-BB96-6A41E00A5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599" y="818268"/>
            <a:ext cx="9032913" cy="18292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Dark Matter =&gt; New Physics</a:t>
            </a:r>
          </a:p>
          <a:p>
            <a:pPr marL="0" indent="0">
              <a:buNone/>
            </a:pPr>
            <a:r>
              <a:rPr lang="en-US" dirty="0"/>
              <a:t>MeV-GeV thermal relic DM requires new, comparably light mediators to achieve required annihilation cross-section for Thermal freeze-out.</a:t>
            </a:r>
            <a:endParaRPr lang="en-AU" dirty="0"/>
          </a:p>
        </p:txBody>
      </p:sp>
      <p:graphicFrame>
        <p:nvGraphicFramePr>
          <p:cNvPr id="8" name="2D Pie Chart">
            <a:extLst>
              <a:ext uri="{FF2B5EF4-FFF2-40B4-BE49-F238E27FC236}">
                <a16:creationId xmlns:a16="http://schemas.microsoft.com/office/drawing/2014/main" id="{63EE7A5D-AEFF-32B6-5A53-072B06BF44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940132"/>
              </p:ext>
            </p:extLst>
          </p:nvPr>
        </p:nvGraphicFramePr>
        <p:xfrm>
          <a:off x="9630794" y="146436"/>
          <a:ext cx="2278957" cy="203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2A84F48-D284-3095-29E0-6C5ED2F65C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85"/>
          <a:stretch/>
        </p:blipFill>
        <p:spPr>
          <a:xfrm>
            <a:off x="413787" y="2492045"/>
            <a:ext cx="8065338" cy="451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F31AF4-532A-5A00-E42F-8505A2CB8026}"/>
              </a:ext>
            </a:extLst>
          </p:cNvPr>
          <p:cNvSpPr txBox="1"/>
          <p:nvPr/>
        </p:nvSpPr>
        <p:spPr>
          <a:xfrm>
            <a:off x="7785587" y="2778311"/>
            <a:ext cx="388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A’</a:t>
            </a:r>
            <a:endParaRPr lang="en-AU" sz="2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41993E-D412-A6D6-D6FA-40008C557350}"/>
              </a:ext>
            </a:extLst>
          </p:cNvPr>
          <p:cNvSpPr txBox="1"/>
          <p:nvPr/>
        </p:nvSpPr>
        <p:spPr>
          <a:xfrm>
            <a:off x="2110752" y="6139221"/>
            <a:ext cx="2335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4"/>
              </a:rPr>
              <a:t>(Tim Nelson, </a:t>
            </a:r>
            <a:r>
              <a:rPr lang="en-US" sz="1200" dirty="0" err="1">
                <a:hlinkClick r:id="rId4"/>
              </a:rPr>
              <a:t>SLACMass</a:t>
            </a:r>
            <a:r>
              <a:rPr lang="en-US" sz="1200" dirty="0">
                <a:hlinkClick r:id="rId4"/>
              </a:rPr>
              <a:t>, Feb 2020)</a:t>
            </a:r>
            <a:endParaRPr lang="en-AU" sz="12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7D8B92-9C57-53ED-10FD-A73697F25FB0}"/>
              </a:ext>
            </a:extLst>
          </p:cNvPr>
          <p:cNvGrpSpPr/>
          <p:nvPr/>
        </p:nvGrpSpPr>
        <p:grpSpPr>
          <a:xfrm>
            <a:off x="6979770" y="1922351"/>
            <a:ext cx="4388971" cy="1746543"/>
            <a:chOff x="6696354" y="4442036"/>
            <a:chExt cx="5659976" cy="23339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E0EE85F-38B2-BF9E-0E29-26611C376A19}"/>
                </a:ext>
              </a:extLst>
            </p:cNvPr>
            <p:cNvGrpSpPr/>
            <p:nvPr/>
          </p:nvGrpSpPr>
          <p:grpSpPr>
            <a:xfrm>
              <a:off x="6696354" y="4823659"/>
              <a:ext cx="5659976" cy="1952370"/>
              <a:chOff x="6532024" y="4710589"/>
              <a:chExt cx="5659976" cy="1952370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E5EDC2C9-9FB3-628E-781F-ECFEBBA7F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0328" y="4886020"/>
                <a:ext cx="0" cy="13934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54C48614-ABDA-E4A0-B06D-AA918EA56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0328" y="6279434"/>
                <a:ext cx="660431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3B1508E-64A7-D073-97FB-6162AD4261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58264" y="4886020"/>
                <a:ext cx="0" cy="13934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8ED2A1C4-24F9-C225-F013-C03855840A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59122" y="4886020"/>
                <a:ext cx="67867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00CB896A-AFD6-6981-D1A8-F345731067D5}"/>
                      </a:ext>
                    </a:extLst>
                  </p:cNvPr>
                  <p:cNvSpPr txBox="1"/>
                  <p:nvPr/>
                </p:nvSpPr>
                <p:spPr>
                  <a:xfrm>
                    <a:off x="9425848" y="6355887"/>
                    <a:ext cx="389390" cy="30707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𝐵𝑒</m:t>
                              </m:r>
                            </m:e>
                          </m:sPre>
                        </m:oMath>
                      </m:oMathPara>
                    </a14:m>
                    <a:endParaRPr lang="en-AU" dirty="0"/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83B266E-42F9-3C37-8E7C-8A8A75FBF8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425848" y="6355887"/>
                    <a:ext cx="389390" cy="30707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47368"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n-A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F4BBDEC8-B7BF-F6FB-BBB7-3D553E0A22B9}"/>
                      </a:ext>
                    </a:extLst>
                  </p:cNvPr>
                  <p:cNvSpPr txBox="1"/>
                  <p:nvPr/>
                </p:nvSpPr>
                <p:spPr>
                  <a:xfrm>
                    <a:off x="6532024" y="4775863"/>
                    <a:ext cx="1931122" cy="22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en-AU" sz="120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𝐿𝑖</m:t>
                              </m:r>
                            </m:e>
                          </m:sPr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 (~1 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AU" sz="1200" dirty="0"/>
                  </a:p>
                </p:txBody>
              </p:sp>
            </mc:Choice>
            <mc:Fallback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F4BBDEC8-B7BF-F6FB-BBB7-3D553E0A22B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32024" y="4775863"/>
                    <a:ext cx="1931122" cy="22783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60714"/>
                    </a:stretch>
                  </a:blipFill>
                </p:spPr>
                <p:txBody>
                  <a:bodyPr/>
                  <a:lstStyle/>
                  <a:p>
                    <a:r>
                      <a:rPr lang="en-A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520C2735-E301-FB0D-DE83-9CDD88A00B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81311" y="4933833"/>
                <a:ext cx="0" cy="1345601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127B14D-63DC-6C4D-9E71-85D4ADE54DBE}"/>
                  </a:ext>
                </a:extLst>
              </p:cNvPr>
              <p:cNvSpPr txBox="1"/>
              <p:nvPr/>
            </p:nvSpPr>
            <p:spPr>
              <a:xfrm>
                <a:off x="7980120" y="5472828"/>
                <a:ext cx="1093965" cy="493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~</a:t>
                </a:r>
                <a:r>
                  <a:rPr lang="en-US" sz="1000" dirty="0"/>
                  <a:t>18.5 MeV</a:t>
                </a:r>
                <a:endParaRPr lang="en-AU" sz="1000" dirty="0"/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8BD5E0C-165E-B309-C6B0-9E162F736224}"/>
                  </a:ext>
                </a:extLst>
              </p:cNvPr>
              <p:cNvCxnSpPr/>
              <p:nvPr/>
            </p:nvCxnSpPr>
            <p:spPr>
              <a:xfrm>
                <a:off x="9506573" y="4886020"/>
                <a:ext cx="30866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B1E3E49-26AD-58AA-2363-24E11B199A97}"/>
                  </a:ext>
                </a:extLst>
              </p:cNvPr>
              <p:cNvSpPr/>
              <p:nvPr/>
            </p:nvSpPr>
            <p:spPr>
              <a:xfrm>
                <a:off x="9600876" y="4837544"/>
                <a:ext cx="143218" cy="96951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F6BA8931-B4BD-2CB4-35CD-4243555E51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72485" y="4884946"/>
                <a:ext cx="1123061" cy="242377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8C4550E-39E3-A602-2167-5BE05FA674BB}"/>
                  </a:ext>
                </a:extLst>
              </p:cNvPr>
              <p:cNvSpPr txBox="1"/>
              <p:nvPr/>
            </p:nvSpPr>
            <p:spPr>
              <a:xfrm>
                <a:off x="10156458" y="4710589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A’</a:t>
                </a:r>
                <a:endParaRPr lang="en-AU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C714784D-624E-256A-C9F8-85D61766DD21}"/>
                  </a:ext>
                </a:extLst>
              </p:cNvPr>
              <p:cNvCxnSpPr/>
              <p:nvPr/>
            </p:nvCxnSpPr>
            <p:spPr>
              <a:xfrm flipV="1">
                <a:off x="10795546" y="5006134"/>
                <a:ext cx="1046603" cy="12118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B2B28B70-F9DD-BB2E-7677-143DD81D8B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7893" y="5107121"/>
                <a:ext cx="852588" cy="43371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920CAB1-8E58-5B42-D68C-ED5B99EC3E71}"/>
                  </a:ext>
                </a:extLst>
              </p:cNvPr>
              <p:cNvSpPr txBox="1"/>
              <p:nvPr/>
            </p:nvSpPr>
            <p:spPr>
              <a:xfrm>
                <a:off x="11814974" y="4825866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</a:t>
                </a:r>
                <a:r>
                  <a:rPr lang="en-US" baseline="30000" dirty="0"/>
                  <a:t>+</a:t>
                </a:r>
                <a:endParaRPr lang="en-AU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AB39EAD-23E5-E70C-E9A4-33FAF12656CA}"/>
                  </a:ext>
                </a:extLst>
              </p:cNvPr>
              <p:cNvSpPr txBox="1"/>
              <p:nvPr/>
            </p:nvSpPr>
            <p:spPr>
              <a:xfrm>
                <a:off x="11640481" y="5360971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</a:t>
                </a:r>
                <a:r>
                  <a:rPr lang="en-US" baseline="30000" dirty="0"/>
                  <a:t>-</a:t>
                </a:r>
                <a:endParaRPr lang="en-AU" dirty="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260BAB-C96E-6AC9-2367-72B2E5FEE35B}"/>
                </a:ext>
              </a:extLst>
            </p:cNvPr>
            <p:cNvSpPr txBox="1"/>
            <p:nvPr/>
          </p:nvSpPr>
          <p:spPr>
            <a:xfrm>
              <a:off x="9660905" y="4519436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olidFill>
                    <a:srgbClr val="FF0000"/>
                  </a:solidFill>
                  <a:sym typeface="Symbol" panose="05050102010706020507" pitchFamily="18" charset="2"/>
                </a:rPr>
                <a:t>.q</a:t>
              </a:r>
              <a:endParaRPr lang="en-AU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DD48CFC-2BAB-A6F2-D010-CF21D7A8D498}"/>
                </a:ext>
              </a:extLst>
            </p:cNvPr>
            <p:cNvSpPr txBox="1"/>
            <p:nvPr/>
          </p:nvSpPr>
          <p:spPr>
            <a:xfrm>
              <a:off x="10634896" y="5179560"/>
              <a:ext cx="4587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olidFill>
                    <a:srgbClr val="FF0000"/>
                  </a:solidFill>
                  <a:sym typeface="Symbol" panose="05050102010706020507" pitchFamily="18" charset="2"/>
                </a:rPr>
                <a:t>.e</a:t>
              </a:r>
              <a:endParaRPr lang="en-AU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FB1EF39-64EE-D80B-22F7-80B88A0EE7D1}"/>
                    </a:ext>
                  </a:extLst>
                </p:cNvPr>
                <p:cNvSpPr txBox="1"/>
                <p:nvPr/>
              </p:nvSpPr>
              <p:spPr>
                <a:xfrm>
                  <a:off x="10396281" y="4442036"/>
                  <a:ext cx="6923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AU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35BCB9B-99EA-36FF-B62C-FAEE52325B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96281" y="4442036"/>
                  <a:ext cx="69236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5E85C60-C311-83AC-3F9C-3784889B986F}"/>
                  </a:ext>
                </a:extLst>
              </p:cNvPr>
              <p:cNvSpPr txBox="1"/>
              <p:nvPr/>
            </p:nvSpPr>
            <p:spPr>
              <a:xfrm>
                <a:off x="9651487" y="3004045"/>
                <a:ext cx="25791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Can produce ~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AU" sz="1200" dirty="0"/>
                  <a:t> 5 - 22 MeV </a:t>
                </a:r>
                <a14:m>
                  <m:oMath xmlns:m="http://schemas.openxmlformats.org/officeDocument/2006/math">
                    <m:r>
                      <a:rPr lang="en-AU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1200" dirty="0"/>
                  <a:t>’s</a:t>
                </a: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5E85C60-C311-83AC-3F9C-3784889B9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487" y="3004045"/>
                <a:ext cx="2579168" cy="276999"/>
              </a:xfrm>
              <a:prstGeom prst="rect">
                <a:avLst/>
              </a:prstGeom>
              <a:blipFill>
                <a:blip r:embed="rId11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13D7EA2-8D8D-4AA7-50E6-D6B5A530D512}"/>
                  </a:ext>
                </a:extLst>
              </p:cNvPr>
              <p:cNvSpPr txBox="1"/>
              <p:nvPr/>
            </p:nvSpPr>
            <p:spPr>
              <a:xfrm>
                <a:off x="243599" y="3024871"/>
                <a:ext cx="5589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QCD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US" dirty="0"/>
                  <a:t> has a CP-violating angle similar to the CKM matrix</a:t>
                </a:r>
                <a:endParaRPr lang="en-AU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13D7EA2-8D8D-4AA7-50E6-D6B5A530D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99" y="3024871"/>
                <a:ext cx="5589222" cy="369332"/>
              </a:xfrm>
              <a:prstGeom prst="rect">
                <a:avLst/>
              </a:prstGeom>
              <a:blipFill>
                <a:blip r:embed="rId12"/>
                <a:stretch>
                  <a:fillRect l="-981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95E3D1B-24C2-DA1D-7F1D-5E62D217A4CD}"/>
                  </a:ext>
                </a:extLst>
              </p:cNvPr>
              <p:cNvSpPr txBox="1"/>
              <p:nvPr/>
            </p:nvSpPr>
            <p:spPr>
              <a:xfrm>
                <a:off x="93387" y="3373808"/>
                <a:ext cx="2116413" cy="566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A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sSubSup>
                        <m:sSubSupPr>
                          <m:ctrlP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𝜇𝜐</m:t>
                          </m:r>
                        </m:sup>
                      </m:sSubSup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A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𝜇𝜐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95E3D1B-24C2-DA1D-7F1D-5E62D217A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7" y="3373808"/>
                <a:ext cx="2116413" cy="56669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E1812AA-9A0E-91B5-4269-FE37E68D08AF}"/>
                  </a:ext>
                </a:extLst>
              </p:cNvPr>
              <p:cNvSpPr txBox="1"/>
              <p:nvPr/>
            </p:nvSpPr>
            <p:spPr>
              <a:xfrm>
                <a:off x="2209800" y="3433592"/>
                <a:ext cx="6113720" cy="649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AU" dirty="0"/>
                  <a:t> in the range: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, </a:t>
                </a:r>
                <a:r>
                  <a:rPr lang="en-AU" dirty="0"/>
                  <a:t>Neutron dipole moment=&gt;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sup>
                    </m:sSup>
                  </m:oMath>
                </a14:m>
                <a:endParaRPr lang="en-AU" dirty="0"/>
              </a:p>
              <a:p>
                <a:pPr marL="285750" indent="-285750">
                  <a:buFont typeface="Symbol" panose="05050102010706020507" pitchFamily="18" charset="2"/>
                  <a:buChar char="Þ"/>
                </a:pPr>
                <a:r>
                  <a:rPr lang="en-AU" dirty="0"/>
                  <a:t>Strong CP problem!</a:t>
                </a: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E1812AA-9A0E-91B5-4269-FE37E68D0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3433592"/>
                <a:ext cx="6113720" cy="649217"/>
              </a:xfrm>
              <a:prstGeom prst="rect">
                <a:avLst/>
              </a:prstGeom>
              <a:blipFill>
                <a:blip r:embed="rId14"/>
                <a:stretch>
                  <a:fillRect l="-898" t="-3738" b="-1401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16149BC-5654-1475-41D2-AE082538397A}"/>
                  </a:ext>
                </a:extLst>
              </p:cNvPr>
              <p:cNvSpPr txBox="1"/>
              <p:nvPr/>
            </p:nvSpPr>
            <p:spPr>
              <a:xfrm>
                <a:off x="0" y="4195673"/>
                <a:ext cx="6979770" cy="815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AU" dirty="0"/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AU" b="1" dirty="0">
                    <a:solidFill>
                      <a:schemeClr val="accent6"/>
                    </a:solidFill>
                  </a:rPr>
                  <a:t>axion</a:t>
                </a:r>
                <a:r>
                  <a:rPr lang="en-AU" dirty="0"/>
                  <a:t>  , feebly couples to gluons, photons and fermions</a:t>
                </a:r>
              </a:p>
              <a:p>
                <a:r>
                  <a:rPr lang="en-AU" dirty="0"/>
                  <a:t> SM 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⊃−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p>
                    </m:sSub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b>
                      <m:sup/>
                    </m:sSub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𝜇𝜐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AU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16149BC-5654-1475-41D2-AE0825383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95673"/>
                <a:ext cx="6979770" cy="815608"/>
              </a:xfrm>
              <a:prstGeom prst="rect">
                <a:avLst/>
              </a:prstGeom>
              <a:blipFill>
                <a:blip r:embed="rId15"/>
                <a:stretch>
                  <a:fillRect l="-699" t="-3731" b="-37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C5E86957-3EE9-5A66-3581-353F4269F02B}"/>
              </a:ext>
            </a:extLst>
          </p:cNvPr>
          <p:cNvSpPr txBox="1"/>
          <p:nvPr/>
        </p:nvSpPr>
        <p:spPr>
          <a:xfrm>
            <a:off x="6720150" y="4264058"/>
            <a:ext cx="6140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Axion Like Particles (ALPs) arise from additional global symmetries: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C95B190-5E6E-29BB-EEC4-5B4FDDC3E5A7}"/>
                  </a:ext>
                </a:extLst>
              </p:cNvPr>
              <p:cNvSpPr txBox="1"/>
              <p:nvPr/>
            </p:nvSpPr>
            <p:spPr>
              <a:xfrm>
                <a:off x="93387" y="5228410"/>
                <a:ext cx="11549264" cy="8486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In principle </a:t>
                </a:r>
                <a:r>
                  <a:rPr lang="en-US" b="1" dirty="0">
                    <a:solidFill>
                      <a:schemeClr val="accent6"/>
                    </a:solidFill>
                  </a:rPr>
                  <a:t>ALPS</a:t>
                </a:r>
                <a:r>
                  <a:rPr lang="en-US" dirty="0">
                    <a:solidFill>
                      <a:srgbClr val="00B0F0"/>
                    </a:solidFill>
                  </a:rPr>
                  <a:t> </a:t>
                </a:r>
                <a:r>
                  <a:rPr lang="en-US" dirty="0"/>
                  <a:t>have different coupling to gluons</a:t>
                </a:r>
                <a:r>
                  <a:rPr lang="en-US" sz="18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𝑖𝑔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photons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fermions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400" dirty="0"/>
              </a:p>
              <a:p>
                <a:r>
                  <a:rPr lang="en-US" dirty="0"/>
                  <a:t>Nuclear decays can explore viable ALP parameter-space and are sensitive to </a:t>
                </a:r>
                <a:r>
                  <a:rPr lang="en-US" b="1" dirty="0"/>
                  <a:t>multi-</a:t>
                </a:r>
                <a:r>
                  <a:rPr lang="en-US" b="1" dirty="0" err="1"/>
                  <a:t>TeV</a:t>
                </a:r>
                <a:r>
                  <a:rPr lang="en-US" b="1" dirty="0"/>
                  <a:t> Physics</a:t>
                </a:r>
                <a:r>
                  <a:rPr lang="en-US" dirty="0"/>
                  <a:t>!</a:t>
                </a: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C95B190-5E6E-29BB-EEC4-5B4FDDC3E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7" y="5228410"/>
                <a:ext cx="11549264" cy="848694"/>
              </a:xfrm>
              <a:prstGeom prst="rect">
                <a:avLst/>
              </a:prstGeom>
              <a:blipFill>
                <a:blip r:embed="rId16"/>
                <a:stretch>
                  <a:fillRect l="-422" b="-107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147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6C4E9-4607-4669-9C58-4278466C1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35" y="0"/>
            <a:ext cx="11736729" cy="1006997"/>
          </a:xfrm>
        </p:spPr>
        <p:txBody>
          <a:bodyPr/>
          <a:lstStyle/>
          <a:p>
            <a:r>
              <a:rPr lang="en-US" dirty="0"/>
              <a:t>COMSOL electric field simulation of Field Cage</a:t>
            </a:r>
            <a:endParaRPr lang="en-AU" dirty="0"/>
          </a:p>
        </p:txBody>
      </p:sp>
      <p:pic>
        <p:nvPicPr>
          <p:cNvPr id="14" name="Picture 13" descr="Chart, histogram&#10;&#10;Description automatically generated">
            <a:extLst>
              <a:ext uri="{FF2B5EF4-FFF2-40B4-BE49-F238E27FC236}">
                <a16:creationId xmlns:a16="http://schemas.microsoft.com/office/drawing/2014/main" id="{25E3C924-3AB0-48E0-A66F-7C1B2C092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294" y="1185840"/>
            <a:ext cx="3894548" cy="3662886"/>
          </a:xfrm>
          <a:prstGeom prst="rect">
            <a:avLst/>
          </a:prstGeom>
        </p:spPr>
      </p:pic>
      <p:pic>
        <p:nvPicPr>
          <p:cNvPr id="16" name="Picture 15" descr="Chart, bar chart&#10;&#10;Description automatically generated">
            <a:extLst>
              <a:ext uri="{FF2B5EF4-FFF2-40B4-BE49-F238E27FC236}">
                <a16:creationId xmlns:a16="http://schemas.microsoft.com/office/drawing/2014/main" id="{9662CD70-B7F3-477E-A8AB-EA107F6CA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35" y="1203158"/>
            <a:ext cx="3560370" cy="3645568"/>
          </a:xfrm>
          <a:prstGeom prst="rect">
            <a:avLst/>
          </a:prstGeom>
        </p:spPr>
      </p:pic>
      <p:pic>
        <p:nvPicPr>
          <p:cNvPr id="18" name="Picture 17" descr="Chart&#10;&#10;Description automatically generated">
            <a:extLst>
              <a:ext uri="{FF2B5EF4-FFF2-40B4-BE49-F238E27FC236}">
                <a16:creationId xmlns:a16="http://schemas.microsoft.com/office/drawing/2014/main" id="{A614ACF5-AEB4-4047-9BA7-CFC38CECA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130" y="1203158"/>
            <a:ext cx="3946895" cy="36455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C243036-352B-4BF9-8082-1B40CB7AD821}"/>
              </a:ext>
            </a:extLst>
          </p:cNvPr>
          <p:cNvSpPr txBox="1"/>
          <p:nvPr/>
        </p:nvSpPr>
        <p:spPr>
          <a:xfrm>
            <a:off x="4740442" y="4848726"/>
            <a:ext cx="2074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Default Electric field</a:t>
            </a:r>
          </a:p>
          <a:p>
            <a:r>
              <a:rPr lang="en-US" dirty="0"/>
              <a:t>radial Component</a:t>
            </a:r>
            <a:endParaRPr lang="en-A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68EC9-99C9-49B3-AB8E-306E1EACD00E}"/>
              </a:ext>
            </a:extLst>
          </p:cNvPr>
          <p:cNvSpPr txBox="1"/>
          <p:nvPr/>
        </p:nvSpPr>
        <p:spPr>
          <a:xfrm>
            <a:off x="1259305" y="5001126"/>
            <a:ext cx="2074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Default Electric field</a:t>
            </a:r>
          </a:p>
          <a:p>
            <a:r>
              <a:rPr lang="en-US" dirty="0"/>
              <a:t>Z Component</a:t>
            </a:r>
            <a:endParaRPr lang="en-A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A65AC5-1471-4A7E-B88D-0D117503EECA}"/>
              </a:ext>
            </a:extLst>
          </p:cNvPr>
          <p:cNvSpPr txBox="1"/>
          <p:nvPr/>
        </p:nvSpPr>
        <p:spPr>
          <a:xfrm>
            <a:off x="8913861" y="4848726"/>
            <a:ext cx="235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Optimized Electric field</a:t>
            </a:r>
          </a:p>
          <a:p>
            <a:r>
              <a:rPr lang="en-US" dirty="0"/>
              <a:t>radial Component</a:t>
            </a:r>
            <a:endParaRPr lang="en-A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A1D507-DEBE-4A0F-99AC-D5B036EB699E}"/>
              </a:ext>
            </a:extLst>
          </p:cNvPr>
          <p:cNvSpPr txBox="1"/>
          <p:nvPr/>
        </p:nvSpPr>
        <p:spPr>
          <a:xfrm>
            <a:off x="451413" y="5647457"/>
            <a:ext cx="3842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Default: 9 mm rings placed 1 mm apart</a:t>
            </a:r>
            <a:endParaRPr lang="en-A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5586EE-AE8F-434E-A708-DFF3ECC77708}"/>
              </a:ext>
            </a:extLst>
          </p:cNvPr>
          <p:cNvSpPr txBox="1"/>
          <p:nvPr/>
        </p:nvSpPr>
        <p:spPr>
          <a:xfrm>
            <a:off x="7365562" y="5693623"/>
            <a:ext cx="4598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Optimized: 4.5 mm rings placed 0.5 mm apart</a:t>
            </a:r>
          </a:p>
          <a:p>
            <a:r>
              <a:rPr lang="en-US" dirty="0"/>
              <a:t>Initial upstream ring 1 mm downstream of cathode disk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84787A-225F-6A37-8338-E1BD9547B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5D48-8244-4FB4-ADBE-10BC986B592F}" type="datetime1">
              <a:rPr lang="en-AU" smtClean="0"/>
              <a:t>13/04/2023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BFF7A9-9326-1726-9275-F5B93C2F7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5EEEAC-5C2F-0945-EE5B-62116E1CC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0827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0BE70-6544-44DC-BF6A-AF49FED4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02" y="0"/>
            <a:ext cx="10515600" cy="931240"/>
          </a:xfrm>
        </p:spPr>
        <p:txBody>
          <a:bodyPr/>
          <a:lstStyle/>
          <a:p>
            <a:r>
              <a:rPr lang="en-US" dirty="0"/>
              <a:t>COMSOL + Garfield simulation of micromegas</a:t>
            </a:r>
            <a:endParaRPr lang="en-AU" dirty="0"/>
          </a:p>
        </p:txBody>
      </p:sp>
      <p:pic>
        <p:nvPicPr>
          <p:cNvPr id="4" name="Picture 3" descr="Diagram, engineering drawing&#10;&#10;Description automatically generated">
            <a:extLst>
              <a:ext uri="{FF2B5EF4-FFF2-40B4-BE49-F238E27FC236}">
                <a16:creationId xmlns:a16="http://schemas.microsoft.com/office/drawing/2014/main" id="{BFABE13F-7CC9-431E-87C1-2DB96FD7B4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4" t="-357" r="29758"/>
          <a:stretch/>
        </p:blipFill>
        <p:spPr>
          <a:xfrm>
            <a:off x="745602" y="798653"/>
            <a:ext cx="3080221" cy="289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7FBFE7-7840-4E76-8D74-29800132FD9D}"/>
              </a:ext>
            </a:extLst>
          </p:cNvPr>
          <p:cNvSpPr txBox="1"/>
          <p:nvPr/>
        </p:nvSpPr>
        <p:spPr>
          <a:xfrm>
            <a:off x="-41477" y="1431529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+800 V</a:t>
            </a:r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DDAAD-EC71-4C0B-BE89-C2E16186E58A}"/>
              </a:ext>
            </a:extLst>
          </p:cNvPr>
          <p:cNvSpPr txBox="1"/>
          <p:nvPr/>
        </p:nvSpPr>
        <p:spPr>
          <a:xfrm>
            <a:off x="2375429" y="637665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 V</a:t>
            </a:r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A9860A-9808-4F25-A928-3FD8864EEF1D}"/>
              </a:ext>
            </a:extLst>
          </p:cNvPr>
          <p:cNvSpPr txBox="1"/>
          <p:nvPr/>
        </p:nvSpPr>
        <p:spPr>
          <a:xfrm>
            <a:off x="3687106" y="2085506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PCB</a:t>
            </a:r>
            <a:endParaRPr lang="en-AU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DE08C8-7130-4FAB-AFF2-F46C201C036C}"/>
              </a:ext>
            </a:extLst>
          </p:cNvPr>
          <p:cNvCxnSpPr/>
          <p:nvPr/>
        </p:nvCxnSpPr>
        <p:spPr>
          <a:xfrm>
            <a:off x="3825823" y="1377385"/>
            <a:ext cx="0" cy="2083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E55CA51-8578-4382-B60A-CD09F2438AF5}"/>
              </a:ext>
            </a:extLst>
          </p:cNvPr>
          <p:cNvSpPr txBox="1"/>
          <p:nvPr/>
        </p:nvSpPr>
        <p:spPr>
          <a:xfrm>
            <a:off x="3884840" y="1281620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120 </a:t>
            </a:r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endParaRPr lang="en-AU" dirty="0"/>
          </a:p>
        </p:txBody>
      </p:sp>
      <p:pic>
        <p:nvPicPr>
          <p:cNvPr id="11" name="Picture 10" descr="A picture containing text, tool, screenshot&#10;&#10;Description automatically generated">
            <a:extLst>
              <a:ext uri="{FF2B5EF4-FFF2-40B4-BE49-F238E27FC236}">
                <a16:creationId xmlns:a16="http://schemas.microsoft.com/office/drawing/2014/main" id="{3C1B4A8B-67C1-4009-8466-9E5483ECF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43" y="5480615"/>
            <a:ext cx="3933371" cy="972457"/>
          </a:xfrm>
          <a:prstGeom prst="rect">
            <a:avLst/>
          </a:prstGeom>
        </p:spPr>
      </p:pic>
      <p:pic>
        <p:nvPicPr>
          <p:cNvPr id="13" name="Picture 12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06F1BFB8-8332-4B63-B5B7-6F3BF5167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06" y="3737568"/>
            <a:ext cx="1686812" cy="1516427"/>
          </a:xfrm>
          <a:prstGeom prst="rect">
            <a:avLst/>
          </a:prstGeom>
        </p:spPr>
      </p:pic>
      <p:pic>
        <p:nvPicPr>
          <p:cNvPr id="15" name="Picture 14" descr="Chart, histogram&#10;&#10;Description automatically generated">
            <a:extLst>
              <a:ext uri="{FF2B5EF4-FFF2-40B4-BE49-F238E27FC236}">
                <a16:creationId xmlns:a16="http://schemas.microsoft.com/office/drawing/2014/main" id="{84133C1F-0B1E-47C6-9CB7-DFAA48917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562" y="1727765"/>
            <a:ext cx="6772603" cy="37528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D441A3B-D64A-4FAB-BAB2-EC661AE75DA1}"/>
              </a:ext>
            </a:extLst>
          </p:cNvPr>
          <p:cNvSpPr txBox="1"/>
          <p:nvPr/>
        </p:nvSpPr>
        <p:spPr>
          <a:xfrm>
            <a:off x="5671595" y="5782177"/>
            <a:ext cx="583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Electrons are directed through the mesh and enter the amplification region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46571-1A39-A9EC-4740-D33CA3287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588E-4755-4925-93AB-757DDF86FAAD}" type="datetime1">
              <a:rPr lang="en-AU" smtClean="0"/>
              <a:t>13/04/2023</a:t>
            </a:fld>
            <a:endParaRPr lang="en-AU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E627D94-D7C8-1ACC-DFE1-002311CE2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C79E723-66DF-F41A-B5B9-4E325DE07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1973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E9DE2-375C-463C-80BE-41EF3F997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41" y="0"/>
            <a:ext cx="11006559" cy="861791"/>
          </a:xfrm>
        </p:spPr>
        <p:txBody>
          <a:bodyPr/>
          <a:lstStyle/>
          <a:p>
            <a:r>
              <a:rPr lang="en-US" dirty="0"/>
              <a:t>Garfield simulation of Micromegas amplification</a:t>
            </a:r>
            <a:endParaRPr lang="en-AU" dirty="0"/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0D5944A4-50B9-486F-80D8-D371F1B11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192"/>
            <a:ext cx="5340388" cy="4938424"/>
          </a:xfrm>
          <a:prstGeom prst="rect">
            <a:avLst/>
          </a:prstGeom>
        </p:spPr>
      </p:pic>
      <p:pic>
        <p:nvPicPr>
          <p:cNvPr id="7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914607C6-DFDE-435C-966A-319A07E8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37" y="4153304"/>
            <a:ext cx="3441455" cy="2338767"/>
          </a:xfrm>
          <a:prstGeom prst="rect">
            <a:avLst/>
          </a:prstGeom>
        </p:spPr>
      </p:pic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5DD91574-C3E6-4E71-A8FF-21B9F6AD3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792" y="4225239"/>
            <a:ext cx="3368861" cy="2254546"/>
          </a:xfrm>
          <a:prstGeom prst="rect">
            <a:avLst/>
          </a:prstGeom>
        </p:spPr>
      </p:pic>
      <p:pic>
        <p:nvPicPr>
          <p:cNvPr id="11" name="Picture 10" descr="Chart, scatter chart&#10;&#10;Description automatically generated">
            <a:extLst>
              <a:ext uri="{FF2B5EF4-FFF2-40B4-BE49-F238E27FC236}">
                <a16:creationId xmlns:a16="http://schemas.microsoft.com/office/drawing/2014/main" id="{68F93FD4-593A-4286-898F-94ED4C603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43" y="896141"/>
            <a:ext cx="3931920" cy="26517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4D71E7-53DA-40C8-8021-BBDF6A2AC93F}"/>
              </a:ext>
            </a:extLst>
          </p:cNvPr>
          <p:cNvSpPr txBox="1"/>
          <p:nvPr/>
        </p:nvSpPr>
        <p:spPr>
          <a:xfrm>
            <a:off x="216568" y="5558589"/>
            <a:ext cx="3686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 avalanche providing gas gain</a:t>
            </a:r>
            <a:endParaRPr lang="en-A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003E26-95C0-4A14-AD6D-8DFC82DD06D4}"/>
              </a:ext>
            </a:extLst>
          </p:cNvPr>
          <p:cNvSpPr txBox="1"/>
          <p:nvPr/>
        </p:nvSpPr>
        <p:spPr>
          <a:xfrm>
            <a:off x="6169252" y="3490440"/>
            <a:ext cx="473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800 V over ~ 100 microns provides ~ 10</a:t>
            </a:r>
            <a:r>
              <a:rPr lang="en-US" baseline="30000" dirty="0"/>
              <a:t>4 </a:t>
            </a:r>
            <a:r>
              <a:rPr lang="en-US" dirty="0"/>
              <a:t>gas gain</a:t>
            </a:r>
            <a:endParaRPr lang="en-A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A044B0-90B7-4F44-9F6B-51B61CB7D47A}"/>
              </a:ext>
            </a:extLst>
          </p:cNvPr>
          <p:cNvSpPr txBox="1"/>
          <p:nvPr/>
        </p:nvSpPr>
        <p:spPr>
          <a:xfrm>
            <a:off x="6252351" y="3822196"/>
            <a:ext cx="465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Induces pulses of around 5 </a:t>
            </a:r>
            <a:r>
              <a:rPr lang="en-US" dirty="0" err="1"/>
              <a:t>pC</a:t>
            </a:r>
            <a:r>
              <a:rPr lang="en-US" dirty="0"/>
              <a:t> on readout strips</a:t>
            </a:r>
            <a:endParaRPr lang="en-AU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056578-4278-454F-8FE0-95DDB2135CAD}"/>
              </a:ext>
            </a:extLst>
          </p:cNvPr>
          <p:cNvCxnSpPr/>
          <p:nvPr/>
        </p:nvCxnSpPr>
        <p:spPr>
          <a:xfrm>
            <a:off x="960699" y="4413770"/>
            <a:ext cx="4097438" cy="0"/>
          </a:xfrm>
          <a:prstGeom prst="line">
            <a:avLst/>
          </a:prstGeom>
          <a:ln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5576353-76A9-4945-AFCF-1DB02802D40D}"/>
              </a:ext>
            </a:extLst>
          </p:cNvPr>
          <p:cNvSpPr txBox="1"/>
          <p:nvPr/>
        </p:nvSpPr>
        <p:spPr>
          <a:xfrm>
            <a:off x="5096271" y="4229104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mesh</a:t>
            </a:r>
            <a:endParaRPr lang="en-AU" dirty="0">
              <a:solidFill>
                <a:srgbClr val="00B050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7C8A30-8396-A1E8-ED39-50C04AD7C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D821-9FAA-4E0B-9D6D-27BEA3B97FB2}" type="datetime1">
              <a:rPr lang="en-AU" smtClean="0"/>
              <a:t>13/04/2023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07C2F4-CC75-31AE-3470-898969778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6A12D94-55C4-5800-2286-F2E951B2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7516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E31E2-1077-4682-933E-EC9C25A3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23837"/>
          </a:xfrm>
        </p:spPr>
        <p:txBody>
          <a:bodyPr/>
          <a:lstStyle/>
          <a:p>
            <a:r>
              <a:rPr lang="en-US" dirty="0"/>
              <a:t>LHC VMM ASICs + Scalable Readout System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7288A-A4AF-464C-99FF-4E25D77B8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3837"/>
            <a:ext cx="10515600" cy="686081"/>
          </a:xfrm>
        </p:spPr>
        <p:txBody>
          <a:bodyPr/>
          <a:lstStyle/>
          <a:p>
            <a:r>
              <a:rPr lang="en-US" dirty="0"/>
              <a:t>Readout strips with VMM ASICs</a:t>
            </a:r>
            <a:endParaRPr lang="en-AU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D70C6E-B6BF-4B5F-5351-BEB0875ECEC7}"/>
              </a:ext>
            </a:extLst>
          </p:cNvPr>
          <p:cNvGrpSpPr/>
          <p:nvPr/>
        </p:nvGrpSpPr>
        <p:grpSpPr>
          <a:xfrm>
            <a:off x="1002114" y="1475439"/>
            <a:ext cx="7693797" cy="4434570"/>
            <a:chOff x="1002114" y="1475439"/>
            <a:chExt cx="7693797" cy="4434570"/>
          </a:xfrm>
        </p:grpSpPr>
        <p:pic>
          <p:nvPicPr>
            <p:cNvPr id="5" name="Picture 4" descr="Diagram&#10;&#10;Description automatically generated">
              <a:extLst>
                <a:ext uri="{FF2B5EF4-FFF2-40B4-BE49-F238E27FC236}">
                  <a16:creationId xmlns:a16="http://schemas.microsoft.com/office/drawing/2014/main" id="{9391988F-1E24-4CB0-A217-02A2CD90F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114" y="1475439"/>
              <a:ext cx="7693797" cy="4434570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DD28377-3043-4279-81EC-8B826A8152FB}"/>
                </a:ext>
              </a:extLst>
            </p:cNvPr>
            <p:cNvSpPr/>
            <p:nvPr/>
          </p:nvSpPr>
          <p:spPr>
            <a:xfrm>
              <a:off x="2180281" y="4775218"/>
              <a:ext cx="2893671" cy="686081"/>
            </a:xfrm>
            <a:prstGeom prst="ellipse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400F4BB-9ACB-4891-88FF-ED0C4D0FF735}"/>
              </a:ext>
            </a:extLst>
          </p:cNvPr>
          <p:cNvSpPr txBox="1"/>
          <p:nvPr/>
        </p:nvSpPr>
        <p:spPr>
          <a:xfrm>
            <a:off x="1133254" y="5871570"/>
            <a:ext cx="9709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~</a:t>
            </a:r>
            <a:r>
              <a:rPr lang="en-US" sz="2800" dirty="0" err="1"/>
              <a:t>pC</a:t>
            </a:r>
            <a:r>
              <a:rPr lang="en-US" sz="2800" dirty="0"/>
              <a:t> pulses from strips in the right range for VMM linear response</a:t>
            </a:r>
            <a:endParaRPr lang="en-A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4A48B-DEFD-052C-7399-0CD0D5C7E06B}"/>
              </a:ext>
            </a:extLst>
          </p:cNvPr>
          <p:cNvSpPr txBox="1"/>
          <p:nvPr/>
        </p:nvSpPr>
        <p:spPr>
          <a:xfrm>
            <a:off x="9145199" y="2642403"/>
            <a:ext cx="2725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Records channel number, analogue charge, Time with 1 ns resolution and 64 µ-sec dynamic range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B62E01-7226-A893-CB26-9C34305E7D0F}"/>
              </a:ext>
            </a:extLst>
          </p:cNvPr>
          <p:cNvSpPr txBox="1"/>
          <p:nvPr/>
        </p:nvSpPr>
        <p:spPr>
          <a:xfrm>
            <a:off x="9044211" y="1219221"/>
            <a:ext cx="30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Programmable gain </a:t>
            </a:r>
          </a:p>
          <a:p>
            <a:r>
              <a:rPr lang="en-US" dirty="0"/>
              <a:t>Test charge input</a:t>
            </a:r>
            <a:endParaRPr lang="en-AU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70DB2B3-A264-BACD-4171-A4B6C3F2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D810-68B0-40BA-9720-C8FD68B59B74}" type="datetime1">
              <a:rPr lang="en-AU" smtClean="0"/>
              <a:t>13/04/2023</a:t>
            </a:fld>
            <a:endParaRPr lang="en-AU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6C59966-DB3B-3EFF-65B2-67361ED09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36D82BD-BF9F-87AD-CA9B-A276D0648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1364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88E26-A89A-42DD-8B7A-D58B39CD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4775522" cy="815122"/>
          </a:xfrm>
        </p:spPr>
        <p:txBody>
          <a:bodyPr/>
          <a:lstStyle/>
          <a:p>
            <a:r>
              <a:rPr lang="en-US" dirty="0"/>
              <a:t>Geant 4 Simulations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930D2-8B82-48E6-9679-2C63035BB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4481"/>
            <a:ext cx="10515600" cy="2222339"/>
          </a:xfrm>
        </p:spPr>
        <p:txBody>
          <a:bodyPr/>
          <a:lstStyle/>
          <a:p>
            <a:r>
              <a:rPr lang="en-US" dirty="0"/>
              <a:t>As charged particles propagate through matter interact causing:</a:t>
            </a:r>
          </a:p>
          <a:p>
            <a:pPr lvl="1"/>
            <a:r>
              <a:rPr lang="en-US" dirty="0"/>
              <a:t>“Multiple” small angle scattering causing direction change</a:t>
            </a:r>
          </a:p>
          <a:p>
            <a:pPr lvl="1"/>
            <a:r>
              <a:rPr lang="en-US" dirty="0"/>
              <a:t>Energy loss as they transfer energy to the medium</a:t>
            </a:r>
          </a:p>
          <a:p>
            <a:pPr lvl="1"/>
            <a:r>
              <a:rPr lang="en-US" dirty="0"/>
              <a:t>Ionization liberating electrons</a:t>
            </a:r>
          </a:p>
          <a:p>
            <a:r>
              <a:rPr lang="en-US" dirty="0"/>
              <a:t>Have set up a Geant 4 simulation of the TPC</a:t>
            </a:r>
          </a:p>
          <a:p>
            <a:pPr lvl="1"/>
            <a:endParaRPr lang="en-AU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979966B-6D42-4BF7-97C4-B644B6E7E2BF}"/>
              </a:ext>
            </a:extLst>
          </p:cNvPr>
          <p:cNvCxnSpPr/>
          <p:nvPr/>
        </p:nvCxnSpPr>
        <p:spPr>
          <a:xfrm>
            <a:off x="544010" y="4236334"/>
            <a:ext cx="10301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B86D645-AD77-4713-8F28-D7712C810D15}"/>
              </a:ext>
            </a:extLst>
          </p:cNvPr>
          <p:cNvCxnSpPr>
            <a:cxnSpLocks/>
          </p:cNvCxnSpPr>
          <p:nvPr/>
        </p:nvCxnSpPr>
        <p:spPr>
          <a:xfrm flipV="1">
            <a:off x="1574157" y="4120587"/>
            <a:ext cx="1169043" cy="115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A77855-9667-447E-B0D7-BB57A1E8ECBA}"/>
              </a:ext>
            </a:extLst>
          </p:cNvPr>
          <p:cNvCxnSpPr>
            <a:cxnSpLocks/>
          </p:cNvCxnSpPr>
          <p:nvPr/>
        </p:nvCxnSpPr>
        <p:spPr>
          <a:xfrm flipV="1">
            <a:off x="2743200" y="3802284"/>
            <a:ext cx="1145894" cy="312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36BF5A0-BD49-4250-AF1E-3931FC42A170}"/>
              </a:ext>
            </a:extLst>
          </p:cNvPr>
          <p:cNvCxnSpPr>
            <a:cxnSpLocks/>
          </p:cNvCxnSpPr>
          <p:nvPr/>
        </p:nvCxnSpPr>
        <p:spPr>
          <a:xfrm flipV="1">
            <a:off x="3889094" y="3680749"/>
            <a:ext cx="1169043" cy="127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BC7E00-C67F-46E6-A4A5-3B00982212A7}"/>
              </a:ext>
            </a:extLst>
          </p:cNvPr>
          <p:cNvCxnSpPr>
            <a:cxnSpLocks/>
          </p:cNvCxnSpPr>
          <p:nvPr/>
        </p:nvCxnSpPr>
        <p:spPr>
          <a:xfrm>
            <a:off x="5058137" y="3680750"/>
            <a:ext cx="1145894" cy="63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C78462-BFF6-4BAA-8751-49663052663F}"/>
              </a:ext>
            </a:extLst>
          </p:cNvPr>
          <p:cNvCxnSpPr>
            <a:cxnSpLocks/>
          </p:cNvCxnSpPr>
          <p:nvPr/>
        </p:nvCxnSpPr>
        <p:spPr>
          <a:xfrm flipV="1">
            <a:off x="6204031" y="3648920"/>
            <a:ext cx="1169043" cy="95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0134FBA-EE08-42F2-B55A-7EFEB85528BE}"/>
              </a:ext>
            </a:extLst>
          </p:cNvPr>
          <p:cNvCxnSpPr>
            <a:cxnSpLocks/>
          </p:cNvCxnSpPr>
          <p:nvPr/>
        </p:nvCxnSpPr>
        <p:spPr>
          <a:xfrm>
            <a:off x="7376934" y="3628663"/>
            <a:ext cx="1165182" cy="20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450BF1-7CE0-4D08-9822-C7EE82177A03}"/>
              </a:ext>
            </a:extLst>
          </p:cNvPr>
          <p:cNvCxnSpPr>
            <a:cxnSpLocks/>
          </p:cNvCxnSpPr>
          <p:nvPr/>
        </p:nvCxnSpPr>
        <p:spPr>
          <a:xfrm flipV="1">
            <a:off x="8542116" y="3429000"/>
            <a:ext cx="1076446" cy="214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21E2FC13-D810-40DF-94BD-C60BED73DF9F}"/>
              </a:ext>
            </a:extLst>
          </p:cNvPr>
          <p:cNvSpPr/>
          <p:nvPr/>
        </p:nvSpPr>
        <p:spPr>
          <a:xfrm>
            <a:off x="1545220" y="4236334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6292E68-714F-403C-A183-4F805000573D}"/>
              </a:ext>
            </a:extLst>
          </p:cNvPr>
          <p:cNvSpPr/>
          <p:nvPr/>
        </p:nvSpPr>
        <p:spPr>
          <a:xfrm>
            <a:off x="2748988" y="4114801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A33D96B-E7C2-4D41-AEA4-FD262C065A3F}"/>
              </a:ext>
            </a:extLst>
          </p:cNvPr>
          <p:cNvSpPr/>
          <p:nvPr/>
        </p:nvSpPr>
        <p:spPr>
          <a:xfrm>
            <a:off x="3831221" y="3773638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A6625A1-5C44-4512-89FC-5F9B771C998D}"/>
              </a:ext>
            </a:extLst>
          </p:cNvPr>
          <p:cNvSpPr/>
          <p:nvPr/>
        </p:nvSpPr>
        <p:spPr>
          <a:xfrm>
            <a:off x="5031131" y="3657890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1B4101C-5A9D-4B0F-A896-33FA44BEEA3A}"/>
              </a:ext>
            </a:extLst>
          </p:cNvPr>
          <p:cNvSpPr/>
          <p:nvPr/>
        </p:nvSpPr>
        <p:spPr>
          <a:xfrm>
            <a:off x="6200171" y="3718948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E5903EF-511F-4068-AAC6-B628A8831F84}"/>
              </a:ext>
            </a:extLst>
          </p:cNvPr>
          <p:cNvSpPr/>
          <p:nvPr/>
        </p:nvSpPr>
        <p:spPr>
          <a:xfrm>
            <a:off x="7344137" y="3615932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76E274-DD70-467E-A07B-1560119AC964}"/>
              </a:ext>
            </a:extLst>
          </p:cNvPr>
          <p:cNvSpPr/>
          <p:nvPr/>
        </p:nvSpPr>
        <p:spPr>
          <a:xfrm>
            <a:off x="8513180" y="3609278"/>
            <a:ext cx="57873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C5F4D8-E9AC-4904-BBE0-5A8186724049}"/>
              </a:ext>
            </a:extLst>
          </p:cNvPr>
          <p:cNvSpPr txBox="1"/>
          <p:nvPr/>
        </p:nvSpPr>
        <p:spPr>
          <a:xfrm>
            <a:off x="37243" y="4352081"/>
            <a:ext cx="160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 direction</a:t>
            </a:r>
            <a:endParaRPr lang="en-A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51831C-31A5-48D1-A3CE-043FE26DD514}"/>
              </a:ext>
            </a:extLst>
          </p:cNvPr>
          <p:cNvSpPr txBox="1"/>
          <p:nvPr/>
        </p:nvSpPr>
        <p:spPr>
          <a:xfrm>
            <a:off x="9647498" y="3223713"/>
            <a:ext cx="1520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Final direction</a:t>
            </a:r>
            <a:endParaRPr lang="en-A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55BCF0-B1EF-435B-BDDC-CE9386CD613E}"/>
              </a:ext>
            </a:extLst>
          </p:cNvPr>
          <p:cNvSpPr txBox="1"/>
          <p:nvPr/>
        </p:nvSpPr>
        <p:spPr>
          <a:xfrm>
            <a:off x="615386" y="4865418"/>
            <a:ext cx="112853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Accurate determination of the Invariant mass of the e+ e- pair requires a precise measurement of the magnitude and direction of the charged particles</a:t>
            </a:r>
          </a:p>
          <a:p>
            <a:r>
              <a:rPr lang="en-US" dirty="0"/>
              <a:t>Accurate simulation of multiple scattering required.</a:t>
            </a:r>
          </a:p>
          <a:p>
            <a:r>
              <a:rPr lang="en-US" dirty="0"/>
              <a:t>Minimize the effect.</a:t>
            </a:r>
          </a:p>
          <a:p>
            <a:r>
              <a:rPr lang="en-US" dirty="0"/>
              <a:t>Low Density, Low Z material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8CF23-FDEF-DA3C-CE35-F155454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30D1-8B4A-4790-A336-774EBAF0ECA6}" type="datetime1">
              <a:rPr lang="en-AU" smtClean="0"/>
              <a:t>13/04/2023</a:t>
            </a:fld>
            <a:endParaRPr lang="en-AU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EF5302D-4B37-240A-2101-64BDF0AA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387EE3-32B5-6D5D-55C9-5D5768D2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5549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3F086-C5E7-421D-8924-C0E58A749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2448"/>
          </a:xfrm>
        </p:spPr>
        <p:txBody>
          <a:bodyPr/>
          <a:lstStyle/>
          <a:p>
            <a:r>
              <a:rPr lang="en-US" dirty="0"/>
              <a:t>Target Chamber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A691A-E689-49AE-9361-CF94DCBEC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86" y="890905"/>
            <a:ext cx="10515600" cy="517948"/>
          </a:xfrm>
        </p:spPr>
        <p:txBody>
          <a:bodyPr/>
          <a:lstStyle/>
          <a:p>
            <a:r>
              <a:rPr lang="en-US" dirty="0"/>
              <a:t>Prototype Target Chamber</a:t>
            </a:r>
            <a:endParaRPr lang="en-AU" dirty="0"/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45B446BB-71AD-454D-A708-8A6AA747E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30785"/>
            <a:ext cx="3148199" cy="4196430"/>
          </a:xfrm>
          <a:prstGeom prst="rect">
            <a:avLst/>
          </a:prstGeom>
        </p:spPr>
      </p:pic>
      <p:pic>
        <p:nvPicPr>
          <p:cNvPr id="7" name="Picture 6" descr="A picture containing indoor, engine&#10;&#10;Description automatically generated">
            <a:extLst>
              <a:ext uri="{FF2B5EF4-FFF2-40B4-BE49-F238E27FC236}">
                <a16:creationId xmlns:a16="http://schemas.microsoft.com/office/drawing/2014/main" id="{4864C230-6D34-4C1A-A476-1D165BF38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207" y="1337981"/>
            <a:ext cx="3148199" cy="4196430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B6C2469-C215-4523-8113-137B6D5CB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288" y="1330784"/>
            <a:ext cx="3148199" cy="41964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AC54EB-47BE-44BA-8793-5329031F82DE}"/>
              </a:ext>
            </a:extLst>
          </p:cNvPr>
          <p:cNvSpPr txBox="1"/>
          <p:nvPr/>
        </p:nvSpPr>
        <p:spPr>
          <a:xfrm>
            <a:off x="1301820" y="5564677"/>
            <a:ext cx="92375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Mylar foil on stainless steel pipe, nicely holds vacuum. </a:t>
            </a:r>
          </a:p>
          <a:p>
            <a:r>
              <a:rPr lang="en-US" sz="2800" dirty="0"/>
              <a:t>Reached 1.1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×</a:t>
            </a:r>
            <a:r>
              <a:rPr lang="en-US" sz="2800" dirty="0"/>
              <a:t>10</a:t>
            </a:r>
            <a:r>
              <a:rPr lang="en-US" sz="2800" baseline="30000" dirty="0"/>
              <a:t>-5</a:t>
            </a:r>
            <a:r>
              <a:rPr lang="en-US" sz="2800" dirty="0"/>
              <a:t> Torr (limited by outgassing in the connector)</a:t>
            </a:r>
            <a:endParaRPr lang="en-AU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3A3C6-CDF8-7974-8F0B-AC1FD3C25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7899-F83F-4B9B-B1DF-7B2D93882F22}" type="datetime1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E59BC-C984-AEE8-C62D-BC3DEA59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64C0939-3BA6-67CF-6477-AC7D2DA2F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6354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D15F9-B9A6-4AAB-A2A6-B09C477F9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68" y="82201"/>
            <a:ext cx="11401064" cy="660840"/>
          </a:xfrm>
        </p:spPr>
        <p:txBody>
          <a:bodyPr>
            <a:normAutofit fontScale="90000"/>
          </a:bodyPr>
          <a:lstStyle/>
          <a:p>
            <a:r>
              <a:rPr lang="en-US" dirty="0"/>
              <a:t>Garfield Simulation of electron release and drift</a:t>
            </a:r>
            <a:endParaRPr lang="en-AU" dirty="0"/>
          </a:p>
        </p:txBody>
      </p:sp>
      <p:pic>
        <p:nvPicPr>
          <p:cNvPr id="5" name="Picture 4" descr="Chart, bar chart, histogram&#10;&#10;Description automatically generated">
            <a:extLst>
              <a:ext uri="{FF2B5EF4-FFF2-40B4-BE49-F238E27FC236}">
                <a16:creationId xmlns:a16="http://schemas.microsoft.com/office/drawing/2014/main" id="{21A62FBF-6B34-4DA1-A38A-8E762A378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9595"/>
            <a:ext cx="3849521" cy="3753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DC6FED-DEEB-4062-96AE-17B9DDE9845E}"/>
              </a:ext>
            </a:extLst>
          </p:cNvPr>
          <p:cNvSpPr txBox="1"/>
          <p:nvPr/>
        </p:nvSpPr>
        <p:spPr>
          <a:xfrm>
            <a:off x="330548" y="5383650"/>
            <a:ext cx="383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Around 100 electrons per track released via ionization.</a:t>
            </a:r>
            <a:endParaRPr lang="en-AU" dirty="0"/>
          </a:p>
        </p:txBody>
      </p:sp>
      <p:pic>
        <p:nvPicPr>
          <p:cNvPr id="8" name="Picture 7" descr="Chart, histogram&#10;&#10;Description automatically generated">
            <a:extLst>
              <a:ext uri="{FF2B5EF4-FFF2-40B4-BE49-F238E27FC236}">
                <a16:creationId xmlns:a16="http://schemas.microsoft.com/office/drawing/2014/main" id="{850CA728-D002-42E8-A4A4-7C982729D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241" y="1241738"/>
            <a:ext cx="2526453" cy="1767840"/>
          </a:xfrm>
          <a:prstGeom prst="rect">
            <a:avLst/>
          </a:prstGeom>
        </p:spPr>
      </p:pic>
      <p:pic>
        <p:nvPicPr>
          <p:cNvPr id="10" name="Picture 9" descr="Chart, histogram&#10;&#10;Description automatically generated">
            <a:extLst>
              <a:ext uri="{FF2B5EF4-FFF2-40B4-BE49-F238E27FC236}">
                <a16:creationId xmlns:a16="http://schemas.microsoft.com/office/drawing/2014/main" id="{9F1DE7E5-8C4A-4976-9D27-7FF0E1346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81" y="4121011"/>
            <a:ext cx="2529618" cy="1742032"/>
          </a:xfrm>
          <a:prstGeom prst="rect">
            <a:avLst/>
          </a:prstGeom>
        </p:spPr>
      </p:pic>
      <p:pic>
        <p:nvPicPr>
          <p:cNvPr id="12" name="Picture 11" descr="Chart, histogram&#10;&#10;Description automatically generated">
            <a:extLst>
              <a:ext uri="{FF2B5EF4-FFF2-40B4-BE49-F238E27FC236}">
                <a16:creationId xmlns:a16="http://schemas.microsoft.com/office/drawing/2014/main" id="{8A22C129-5047-4213-9DFC-C3372A5B6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93" y="2366640"/>
            <a:ext cx="2590413" cy="2326816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7E2A6CB9-799B-4E97-98B6-13BFBC60C8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48"/>
          <a:stretch/>
        </p:blipFill>
        <p:spPr>
          <a:xfrm>
            <a:off x="9474959" y="1096130"/>
            <a:ext cx="2717041" cy="2541021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85F87160-E639-4224-9AB8-A5D98CDA84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0" r="4074"/>
          <a:stretch/>
        </p:blipFill>
        <p:spPr>
          <a:xfrm>
            <a:off x="9548846" y="3900200"/>
            <a:ext cx="2590413" cy="25410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C9B2FC8-5FAA-45FB-8DA7-6BD9192CFEC4}"/>
              </a:ext>
            </a:extLst>
          </p:cNvPr>
          <p:cNvSpPr txBox="1"/>
          <p:nvPr/>
        </p:nvSpPr>
        <p:spPr>
          <a:xfrm>
            <a:off x="4294533" y="3267819"/>
            <a:ext cx="240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Uncorrected Resolution</a:t>
            </a:r>
            <a:endParaRPr lang="en-AU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38585F1-CAEB-4581-A706-894CFD6A35EA}"/>
              </a:ext>
            </a:extLst>
          </p:cNvPr>
          <p:cNvCxnSpPr/>
          <p:nvPr/>
        </p:nvCxnSpPr>
        <p:spPr>
          <a:xfrm flipV="1">
            <a:off x="6697499" y="4523874"/>
            <a:ext cx="340975" cy="329574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A94F33-AC41-4767-98DA-95DDF0A57A0F}"/>
              </a:ext>
            </a:extLst>
          </p:cNvPr>
          <p:cNvCxnSpPr>
            <a:cxnSpLocks/>
          </p:cNvCxnSpPr>
          <p:nvPr/>
        </p:nvCxnSpPr>
        <p:spPr>
          <a:xfrm>
            <a:off x="6612618" y="2068572"/>
            <a:ext cx="425856" cy="18965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1B9139C-8012-4F3D-A7F9-8DACE61DACC4}"/>
              </a:ext>
            </a:extLst>
          </p:cNvPr>
          <p:cNvCxnSpPr>
            <a:cxnSpLocks/>
          </p:cNvCxnSpPr>
          <p:nvPr/>
        </p:nvCxnSpPr>
        <p:spPr>
          <a:xfrm flipV="1">
            <a:off x="9165240" y="2117987"/>
            <a:ext cx="537598" cy="280473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44D7D98-99B4-4F66-8A8C-6AA07F8EFFEA}"/>
              </a:ext>
            </a:extLst>
          </p:cNvPr>
          <p:cNvCxnSpPr>
            <a:cxnSpLocks/>
          </p:cNvCxnSpPr>
          <p:nvPr/>
        </p:nvCxnSpPr>
        <p:spPr>
          <a:xfrm>
            <a:off x="9065653" y="4672574"/>
            <a:ext cx="688018" cy="314317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BAF1901-D5A8-493C-AED2-BC78C14A3951}"/>
              </a:ext>
            </a:extLst>
          </p:cNvPr>
          <p:cNvSpPr txBox="1"/>
          <p:nvPr/>
        </p:nvSpPr>
        <p:spPr>
          <a:xfrm>
            <a:off x="9691368" y="3530868"/>
            <a:ext cx="2161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Corrected Resolution</a:t>
            </a:r>
            <a:endParaRPr lang="en-A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DEA383-1DBB-4A60-9DB1-5F4DEE7DE08F}"/>
              </a:ext>
            </a:extLst>
          </p:cNvPr>
          <p:cNvSpPr txBox="1"/>
          <p:nvPr/>
        </p:nvSpPr>
        <p:spPr>
          <a:xfrm>
            <a:off x="7364122" y="1575346"/>
            <a:ext cx="1571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Correlation in</a:t>
            </a:r>
          </a:p>
          <a:p>
            <a:r>
              <a:rPr lang="en-US" dirty="0"/>
              <a:t>Radial position</a:t>
            </a:r>
            <a:endParaRPr lang="en-A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49812C-501B-4140-91C7-DBDBB3C917A6}"/>
              </a:ext>
            </a:extLst>
          </p:cNvPr>
          <p:cNvSpPr txBox="1"/>
          <p:nvPr/>
        </p:nvSpPr>
        <p:spPr>
          <a:xfrm>
            <a:off x="7628605" y="4683775"/>
            <a:ext cx="1112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Corrected</a:t>
            </a:r>
            <a:endParaRPr lang="en-AU" dirty="0"/>
          </a:p>
        </p:txBody>
      </p:sp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6EA69F9E-B912-4DA4-8161-E845C57556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39108" r="6374"/>
          <a:stretch/>
        </p:blipFill>
        <p:spPr>
          <a:xfrm>
            <a:off x="6888567" y="4986891"/>
            <a:ext cx="2714385" cy="10569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0043E6-9D17-438D-985F-F6073C29BB27}"/>
              </a:ext>
            </a:extLst>
          </p:cNvPr>
          <p:cNvSpPr txBox="1"/>
          <p:nvPr/>
        </p:nvSpPr>
        <p:spPr>
          <a:xfrm>
            <a:off x="10186803" y="6330714"/>
            <a:ext cx="185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</a:t>
            </a:r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m resolution</a:t>
            </a:r>
            <a:endParaRPr lang="en-A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1459DE-DE84-4894-ABB9-74BB84239687}"/>
              </a:ext>
            </a:extLst>
          </p:cNvPr>
          <p:cNvSpPr txBox="1"/>
          <p:nvPr/>
        </p:nvSpPr>
        <p:spPr>
          <a:xfrm>
            <a:off x="4453672" y="3584741"/>
            <a:ext cx="1968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</a:t>
            </a:r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m resolution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7EE593-58D4-A788-8073-79F06F4AB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A4C8C-C8C3-4F66-A8AB-368B2032A100}" type="datetime1">
              <a:rPr lang="en-AU" smtClean="0"/>
              <a:t>13/04/2023</a:t>
            </a:fld>
            <a:endParaRPr lang="en-AU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80FCFA7-135D-DA36-A381-59717A58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6C1A3D4-E814-719A-4061-D5ED5AE5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36</a:t>
            </a:fld>
            <a:endParaRPr lang="en-AU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1356D9A-E0C0-B909-D478-2851ABAD5CC7}"/>
              </a:ext>
            </a:extLst>
          </p:cNvPr>
          <p:cNvCxnSpPr>
            <a:cxnSpLocks/>
          </p:cNvCxnSpPr>
          <p:nvPr/>
        </p:nvCxnSpPr>
        <p:spPr>
          <a:xfrm>
            <a:off x="563558" y="4523874"/>
            <a:ext cx="3117169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AECA3D4-251D-7333-8B13-2970673C0D5C}"/>
                  </a:ext>
                </a:extLst>
              </p:cNvPr>
              <p:cNvSpPr txBox="1"/>
              <p:nvPr/>
            </p:nvSpPr>
            <p:spPr>
              <a:xfrm>
                <a:off x="321218" y="4717349"/>
                <a:ext cx="33595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Primary MeV-scale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dirty="0"/>
                  <a:t> at z=0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AECA3D4-251D-7333-8B13-2970673C0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18" y="4717349"/>
                <a:ext cx="3359509" cy="369332"/>
              </a:xfrm>
              <a:prstGeom prst="rect">
                <a:avLst/>
              </a:prstGeom>
              <a:blipFill>
                <a:blip r:embed="rId8"/>
                <a:stretch>
                  <a:fillRect l="-1633" t="-10000" r="-1089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87AB76A6-B47F-0266-CDB2-4529A3A241A7}"/>
              </a:ext>
            </a:extLst>
          </p:cNvPr>
          <p:cNvSpPr txBox="1"/>
          <p:nvPr/>
        </p:nvSpPr>
        <p:spPr>
          <a:xfrm>
            <a:off x="579645" y="686497"/>
            <a:ext cx="3036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Ionization electrons drift to detector at z=19 cm</a:t>
            </a:r>
            <a:endParaRPr lang="en-AU" dirty="0"/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2445FF82-5165-9556-5D45-5A8FFE461EE5}"/>
              </a:ext>
            </a:extLst>
          </p:cNvPr>
          <p:cNvSpPr/>
          <p:nvPr/>
        </p:nvSpPr>
        <p:spPr>
          <a:xfrm>
            <a:off x="1607331" y="1332828"/>
            <a:ext cx="363556" cy="3013374"/>
          </a:xfrm>
          <a:prstGeom prst="upArrow">
            <a:avLst/>
          </a:prstGeom>
          <a:solidFill>
            <a:schemeClr val="accent4">
              <a:alpha val="43000"/>
            </a:schemeClr>
          </a:solidFill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1409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794BD-7DDB-7766-77CB-B4E169DFF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369" y="18256"/>
            <a:ext cx="10515600" cy="892960"/>
          </a:xfrm>
        </p:spPr>
        <p:txBody>
          <a:bodyPr/>
          <a:lstStyle/>
          <a:p>
            <a:r>
              <a:rPr lang="en-US" dirty="0"/>
              <a:t>External Gamma conversion</a:t>
            </a:r>
            <a:endParaRPr lang="en-A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8FB3F5-E77A-B2D0-8E85-1A9E4BB082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85" y="756846"/>
            <a:ext cx="3608472" cy="352639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9DEC9E-7D85-D986-7F16-0D06D99A56F3}"/>
                  </a:ext>
                </a:extLst>
              </p:cNvPr>
              <p:cNvSpPr txBox="1"/>
              <p:nvPr/>
            </p:nvSpPr>
            <p:spPr>
              <a:xfrm>
                <a:off x="316700" y="4283243"/>
                <a:ext cx="6716775" cy="21236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Large flux of 18 MeV </a:t>
                </a:r>
                <a:r>
                  <a:rPr lang="en-US" sz="2200" dirty="0">
                    <a:sym typeface="Symbol" panose="05050102010706020507" pitchFamily="18" charset="2"/>
                  </a:rPr>
                  <a:t>’s from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200" b="0" i="1" baseline="3000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𝐵𝑒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200" dirty="0">
                  <a:sym typeface="Symbol" panose="05050102010706020507" pitchFamily="18" charset="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sym typeface="Symbol" panose="05050102010706020507" pitchFamily="18" charset="2"/>
                  </a:rPr>
                  <a:t>These can externally convert via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𝛾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200" dirty="0">
                    <a:sym typeface="Symbol" panose="05050102010706020507" pitchFamily="18" charset="2"/>
                  </a:rPr>
                  <a:t> in material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sym typeface="Symbol" panose="05050102010706020507" pitchFamily="18" charset="2"/>
                  </a:rPr>
                  <a:t>Simulated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10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AU" sz="2200" dirty="0"/>
                  <a:t> of these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200" dirty="0"/>
                  <a:t>Low mass near the target limits conversions to 0.01%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200" dirty="0"/>
                  <a:t>Vertex constraint removes &gt; 99%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200" dirty="0"/>
                  <a:t>Background is negligible compared to IPC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9DEC9E-7D85-D986-7F16-0D06D99A5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0" y="4283243"/>
                <a:ext cx="6716775" cy="2123658"/>
              </a:xfrm>
              <a:prstGeom prst="rect">
                <a:avLst/>
              </a:prstGeom>
              <a:blipFill>
                <a:blip r:embed="rId3"/>
                <a:stretch>
                  <a:fillRect l="-1089" t="-2586" r="-363" b="-48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34A4CD45-4DF9-B114-5D0E-8F49EBC6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2584-4DC7-4F9F-97E4-0FE20FDA089D}" type="datetime1">
              <a:rPr lang="en-AU" smtClean="0"/>
              <a:t>13/04/2023</a:t>
            </a:fld>
            <a:endParaRPr lang="en-AU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B36EAE4-69FD-5805-BEA8-E2F40149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2275E1-75D8-210E-CADD-14964BA1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37</a:t>
            </a:fld>
            <a:endParaRPr lang="en-AU"/>
          </a:p>
        </p:txBody>
      </p:sp>
      <p:pic>
        <p:nvPicPr>
          <p:cNvPr id="13" name="Picture 12" descr="Chart, scatter chart&#10;&#10;Description automatically generated">
            <a:extLst>
              <a:ext uri="{FF2B5EF4-FFF2-40B4-BE49-F238E27FC236}">
                <a16:creationId xmlns:a16="http://schemas.microsoft.com/office/drawing/2014/main" id="{19C6DC95-9570-03CA-03DD-522DE25F7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475" y="1428320"/>
            <a:ext cx="4862079" cy="472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992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606F2-8CD9-D7FF-9F73-8B20FBF1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7747"/>
          </a:xfrm>
        </p:spPr>
        <p:txBody>
          <a:bodyPr/>
          <a:lstStyle/>
          <a:p>
            <a:pPr algn="ctr"/>
            <a:r>
              <a:rPr lang="en-US" dirty="0"/>
              <a:t>Data rates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E18A45-AF09-0D71-C894-E7B496C013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57747"/>
                <a:ext cx="10515600" cy="518996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Comes from Thick-target bump hunt search + exclusion</a:t>
                </a:r>
              </a:p>
              <a:p>
                <a:r>
                  <a:rPr lang="en-US" dirty="0">
                    <a:latin typeface="+mj-lt"/>
                    <a:ea typeface="+mj-ea"/>
                    <a:cs typeface="+mj-cs"/>
                  </a:rPr>
                  <a:t>R</a:t>
                </a:r>
                <a:r>
                  <a:rPr lang="en-US" sz="2800" dirty="0">
                    <a:latin typeface="+mj-lt"/>
                    <a:ea typeface="+mj-ea"/>
                    <a:cs typeface="+mj-cs"/>
                  </a:rPr>
                  <a:t>un at 4.5 MeV, Beam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𝜇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𝐴</m:t>
                    </m:r>
                  </m:oMath>
                </a14:m>
                <a:r>
                  <a:rPr lang="en-US" sz="2800" dirty="0">
                    <a:latin typeface="+mj-lt"/>
                    <a:ea typeface="+mj-ea"/>
                    <a:cs typeface="+mj-cs"/>
                  </a:rPr>
                  <a:t>, Target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2×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20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𝐿𝑖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𝑐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𝑚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−2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Cross Section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sPre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𝐵𝑒</m:t>
                        </m:r>
                      </m:e>
                    </m:sPre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= 30 µb</a:t>
                </a:r>
              </a:p>
              <a:p>
                <a:r>
                  <a:rPr lang="en-US" dirty="0"/>
                  <a:t>N(</a:t>
                </a:r>
                <a:r>
                  <a:rPr lang="en-US" dirty="0">
                    <a:sym typeface="Symbol" panose="05050102010706020507" pitchFamily="18" charset="2"/>
                  </a:rPr>
                  <a:t>)/sec 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3×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−29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×2×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×1.25×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=7.5×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−1</m:t>
                        </m:r>
                      </m:sup>
                    </m:sSup>
                  </m:oMath>
                </a14:m>
                <a:endParaRPr lang="en-US" b="0" dirty="0">
                  <a:sym typeface="Symbol" panose="05050102010706020507" pitchFamily="18" charset="2"/>
                </a:endParaRPr>
              </a:p>
              <a:p>
                <a:r>
                  <a:rPr lang="en-US" dirty="0"/>
                  <a:t>Approx 0.01% </a:t>
                </a:r>
                <a:r>
                  <a:rPr lang="en-US"/>
                  <a:t>gamma’s convert </a:t>
                </a:r>
                <a:r>
                  <a:rPr lang="en-US" dirty="0"/>
                  <a:t>= 7.5 events/sec</a:t>
                </a:r>
              </a:p>
              <a:p>
                <a:r>
                  <a:rPr lang="en-US" dirty="0"/>
                  <a:t>IPC rate 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3.5×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×7.5×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×0.5=131</m:t>
                    </m:r>
                  </m:oMath>
                </a14:m>
                <a:r>
                  <a:rPr lang="en-US" dirty="0"/>
                  <a:t>events/sec</a:t>
                </a:r>
              </a:p>
              <a:p>
                <a:r>
                  <a:rPr lang="en-US" dirty="0"/>
                  <a:t>12 Kbytes/event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1.2×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×140=1.7 </m:t>
                    </m:r>
                  </m:oMath>
                </a14:m>
                <a:r>
                  <a:rPr lang="en-US" dirty="0"/>
                  <a:t>megabytes/sec</a:t>
                </a:r>
              </a:p>
              <a:p>
                <a:r>
                  <a:rPr lang="en-US" dirty="0"/>
                  <a:t>145 GB/day</a:t>
                </a:r>
              </a:p>
              <a:p>
                <a:r>
                  <a:rPr lang="en-US" dirty="0"/>
                  <a:t>4.5 TB for 30-day run </a:t>
                </a:r>
              </a:p>
              <a:p>
                <a:pPr marL="0" indent="0">
                  <a:buNone/>
                </a:pPr>
                <a:r>
                  <a:rPr lang="en-US" dirty="0"/>
                  <a:t>Well within the capacities of the </a:t>
                </a:r>
                <a:r>
                  <a:rPr lang="en-US" dirty="0" err="1"/>
                  <a:t>unimelb</a:t>
                </a:r>
                <a:r>
                  <a:rPr lang="en-US" dirty="0"/>
                  <a:t> Spartan HPC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E18A45-AF09-0D71-C894-E7B496C013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57747"/>
                <a:ext cx="10515600" cy="5189968"/>
              </a:xfrm>
              <a:blipFill>
                <a:blip r:embed="rId2"/>
                <a:stretch>
                  <a:fillRect l="-1217" t="-1998" b="-199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2F12F-DB22-A60F-CC25-D2C809627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B4BF-446E-4621-B77A-47CAAE2C01C3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D4685-EB09-50F2-F588-F34C86B07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8CA50-CAF3-2194-3CB9-BF075E64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38</a:t>
            </a:fld>
            <a:endParaRPr lang="en-AU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85AFF6E-878B-BF19-8123-1ECCC01B7C58}"/>
              </a:ext>
            </a:extLst>
          </p:cNvPr>
          <p:cNvSpPr/>
          <p:nvPr/>
        </p:nvSpPr>
        <p:spPr>
          <a:xfrm>
            <a:off x="6297440" y="3892990"/>
            <a:ext cx="3422210" cy="6427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AFB92F-B96C-4905-44B5-305410748744}"/>
              </a:ext>
            </a:extLst>
          </p:cNvPr>
          <p:cNvSpPr/>
          <p:nvPr/>
        </p:nvSpPr>
        <p:spPr>
          <a:xfrm>
            <a:off x="800559" y="4794537"/>
            <a:ext cx="3689733" cy="7579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7016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71D1-D624-2564-19C1-D5EA2625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to </a:t>
            </a:r>
            <a:r>
              <a:rPr lang="en-US" dirty="0" err="1"/>
              <a:t>LHCb</a:t>
            </a:r>
            <a:r>
              <a:rPr lang="en-US" dirty="0"/>
              <a:t> for generic dark photon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2507-FA30-059F-5626-C38807F55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1E424-FB8B-466A-820D-B3914C02AFB4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B7138-F522-684B-946C-BA0D82C34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F5EB7-81E6-E2B0-ADC3-83FDB25F7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39</a:t>
            </a:fld>
            <a:endParaRPr lang="en-AU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92229B2-3AA4-D526-F558-47AACD92A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585" y="1847850"/>
            <a:ext cx="8180829" cy="435133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E2F9844-FCAB-5106-575E-B1A953EBDAE9}"/>
              </a:ext>
            </a:extLst>
          </p:cNvPr>
          <p:cNvSpPr/>
          <p:nvPr/>
        </p:nvSpPr>
        <p:spPr>
          <a:xfrm>
            <a:off x="3311016" y="2904777"/>
            <a:ext cx="1058935" cy="689465"/>
          </a:xfrm>
          <a:custGeom>
            <a:avLst/>
            <a:gdLst>
              <a:gd name="connsiteX0" fmla="*/ 0 w 1019907"/>
              <a:gd name="connsiteY0" fmla="*/ 257907 h 399196"/>
              <a:gd name="connsiteX1" fmla="*/ 152400 w 1019907"/>
              <a:gd name="connsiteY1" fmla="*/ 328246 h 399196"/>
              <a:gd name="connsiteX2" fmla="*/ 386861 w 1019907"/>
              <a:gd name="connsiteY2" fmla="*/ 375138 h 399196"/>
              <a:gd name="connsiteX3" fmla="*/ 656492 w 1019907"/>
              <a:gd name="connsiteY3" fmla="*/ 398584 h 399196"/>
              <a:gd name="connsiteX4" fmla="*/ 890953 w 1019907"/>
              <a:gd name="connsiteY4" fmla="*/ 351692 h 399196"/>
              <a:gd name="connsiteX5" fmla="*/ 961292 w 1019907"/>
              <a:gd name="connsiteY5" fmla="*/ 234461 h 399196"/>
              <a:gd name="connsiteX6" fmla="*/ 1019907 w 1019907"/>
              <a:gd name="connsiteY6" fmla="*/ 0 h 39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9907" h="399196">
                <a:moveTo>
                  <a:pt x="0" y="257907"/>
                </a:moveTo>
                <a:cubicBezTo>
                  <a:pt x="43961" y="283307"/>
                  <a:pt x="87923" y="308708"/>
                  <a:pt x="152400" y="328246"/>
                </a:cubicBezTo>
                <a:cubicBezTo>
                  <a:pt x="216877" y="347785"/>
                  <a:pt x="302846" y="363415"/>
                  <a:pt x="386861" y="375138"/>
                </a:cubicBezTo>
                <a:cubicBezTo>
                  <a:pt x="470876" y="386861"/>
                  <a:pt x="572477" y="402492"/>
                  <a:pt x="656492" y="398584"/>
                </a:cubicBezTo>
                <a:cubicBezTo>
                  <a:pt x="740507" y="394676"/>
                  <a:pt x="840153" y="379046"/>
                  <a:pt x="890953" y="351692"/>
                </a:cubicBezTo>
                <a:cubicBezTo>
                  <a:pt x="941753" y="324338"/>
                  <a:pt x="939800" y="293076"/>
                  <a:pt x="961292" y="234461"/>
                </a:cubicBezTo>
                <a:cubicBezTo>
                  <a:pt x="982784" y="175846"/>
                  <a:pt x="1001345" y="87923"/>
                  <a:pt x="1019907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4F0014-AADC-5941-212C-1B439072089E}"/>
              </a:ext>
            </a:extLst>
          </p:cNvPr>
          <p:cNvSpPr txBox="1"/>
          <p:nvPr/>
        </p:nvSpPr>
        <p:spPr>
          <a:xfrm>
            <a:off x="3769135" y="2818549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TPC</a:t>
            </a:r>
            <a:endParaRPr lang="en-AU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BB27F-B2B2-AD95-1898-6BAE5A0C9BF9}"/>
              </a:ext>
            </a:extLst>
          </p:cNvPr>
          <p:cNvCxnSpPr/>
          <p:nvPr/>
        </p:nvCxnSpPr>
        <p:spPr>
          <a:xfrm flipV="1">
            <a:off x="3985184" y="3064964"/>
            <a:ext cx="0" cy="5091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04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550A7-149B-2A6C-9ACC-877D8F44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9612"/>
          </a:xfrm>
        </p:spPr>
        <p:txBody>
          <a:bodyPr/>
          <a:lstStyle/>
          <a:p>
            <a:r>
              <a:rPr lang="en-US" dirty="0"/>
              <a:t>Particle Physics Motivation - Experiment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EDEBD-0B00-A59F-1314-33279766A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35" y="922242"/>
            <a:ext cx="12008385" cy="1504869"/>
          </a:xfrm>
        </p:spPr>
        <p:txBody>
          <a:bodyPr>
            <a:normAutofit fontScale="92500"/>
          </a:bodyPr>
          <a:lstStyle/>
          <a:p>
            <a:r>
              <a:rPr lang="en-US" dirty="0"/>
              <a:t>Well motivated theories for the existence of feebly interacting fundamental boson at the MeV scale.</a:t>
            </a:r>
          </a:p>
          <a:p>
            <a:r>
              <a:rPr lang="en-US" dirty="0"/>
              <a:t>ATOMKI group have found evidence for this at ~17 MeV invariant mass, the “X17”</a:t>
            </a:r>
            <a:endParaRPr lang="en-AU" dirty="0"/>
          </a:p>
        </p:txBody>
      </p:sp>
      <p:pic>
        <p:nvPicPr>
          <p:cNvPr id="5" name="Picture 4" descr="A picture containing person, floor, indoor, sport&#10;&#10;Description automatically generated">
            <a:extLst>
              <a:ext uri="{FF2B5EF4-FFF2-40B4-BE49-F238E27FC236}">
                <a16:creationId xmlns:a16="http://schemas.microsoft.com/office/drawing/2014/main" id="{FDA4EB34-0CF4-42AA-4A46-65FFCF121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6227"/>
            <a:ext cx="5776944" cy="3249531"/>
          </a:xfrm>
          <a:prstGeom prst="rect">
            <a:avLst/>
          </a:prstGeom>
        </p:spPr>
      </p:pic>
      <p:pic>
        <p:nvPicPr>
          <p:cNvPr id="7" name="Picture 6" descr="A picture containing clipart&#10;&#10;Description automatically generated">
            <a:extLst>
              <a:ext uri="{FF2B5EF4-FFF2-40B4-BE49-F238E27FC236}">
                <a16:creationId xmlns:a16="http://schemas.microsoft.com/office/drawing/2014/main" id="{2B21D993-91A4-C75D-7938-EA7A8A6AF1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1" t="3168" r="4819"/>
          <a:stretch/>
        </p:blipFill>
        <p:spPr>
          <a:xfrm>
            <a:off x="5894024" y="2935166"/>
            <a:ext cx="2930488" cy="2751652"/>
          </a:xfrm>
          <a:prstGeom prst="rect">
            <a:avLst/>
          </a:prstGeom>
        </p:spPr>
      </p:pic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049F8BF2-78A8-987C-7040-77A8FF491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512" y="2935166"/>
            <a:ext cx="3180773" cy="2693417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30AD89-A7E1-D65A-0B32-A8180845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6F71-735C-443D-BF65-0B1E37410582}" type="datetime1">
              <a:rPr lang="en-AU" smtClean="0"/>
              <a:t>13/04/2023</a:t>
            </a:fld>
            <a:endParaRPr lang="en-AU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B23CDB0-E25B-3F53-502A-524D75112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62CBC0F-301F-2440-FABD-F0B4B0775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05674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3A01-8425-B2B1-A50B-8F96D2E3B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48451"/>
          </a:xfrm>
        </p:spPr>
        <p:txBody>
          <a:bodyPr/>
          <a:lstStyle/>
          <a:p>
            <a:r>
              <a:rPr lang="en-US" dirty="0"/>
              <a:t>Search for the X17 at University of Montreal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E83DD-F508-DFD3-69E5-E3EA97571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1A2-C57E-463A-9613-9D5E55C1C595}" type="datetime1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88A29-9E17-8AAE-58E2-E72D8572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0EF0A-5A19-D785-B0DE-1D840760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40</a:t>
            </a:fld>
            <a:endParaRPr lang="en-AU"/>
          </a:p>
        </p:txBody>
      </p:sp>
      <p:pic>
        <p:nvPicPr>
          <p:cNvPr id="8" name="Picture 7" descr="A close-up of an object&#10;&#10;Description automatically generated with low confidence">
            <a:extLst>
              <a:ext uri="{FF2B5EF4-FFF2-40B4-BE49-F238E27FC236}">
                <a16:creationId xmlns:a16="http://schemas.microsoft.com/office/drawing/2014/main" id="{B0925297-36DC-4DFE-F63E-BF78C1CBD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8" y="1548442"/>
            <a:ext cx="6053559" cy="1880558"/>
          </a:xfrm>
          <a:prstGeom prst="rect">
            <a:avLst/>
          </a:prstGeom>
        </p:spPr>
      </p:pic>
      <p:pic>
        <p:nvPicPr>
          <p:cNvPr id="10" name="Picture 9" descr="A picture containing text, clipart, device&#10;&#10;Description automatically generated">
            <a:extLst>
              <a:ext uri="{FF2B5EF4-FFF2-40B4-BE49-F238E27FC236}">
                <a16:creationId xmlns:a16="http://schemas.microsoft.com/office/drawing/2014/main" id="{034A2E16-8414-D99F-D92C-1D0BA0058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606" y="1495046"/>
            <a:ext cx="5622291" cy="2020702"/>
          </a:xfrm>
          <a:prstGeom prst="rect">
            <a:avLst/>
          </a:prstGeom>
        </p:spPr>
      </p:pic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BB7F46FB-3CBF-D752-3B49-E37FF379C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97" y="3602495"/>
            <a:ext cx="8318406" cy="27695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FB2582-DC00-EA3E-291B-18F1B99DD420}"/>
                  </a:ext>
                </a:extLst>
              </p:cNvPr>
              <p:cNvSpPr txBox="1"/>
              <p:nvPr/>
            </p:nvSpPr>
            <p:spPr>
              <a:xfrm>
                <a:off x="311924" y="798331"/>
                <a:ext cx="112496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Openning angle measurement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AU" sz="2800" dirty="0"/>
                  <a:t> pairs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𝐿𝑖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𝐵𝑒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+(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FB2582-DC00-EA3E-291B-18F1B99DD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24" y="798331"/>
                <a:ext cx="11249618" cy="523220"/>
              </a:xfrm>
              <a:prstGeom prst="rect">
                <a:avLst/>
              </a:prstGeom>
              <a:blipFill>
                <a:blip r:embed="rId5"/>
                <a:stretch>
                  <a:fillRect l="-1083" t="-11628" b="-325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2CC5E693-8270-A5C5-2AFC-24AB5B0DC468}"/>
              </a:ext>
            </a:extLst>
          </p:cNvPr>
          <p:cNvSpPr txBox="1"/>
          <p:nvPr/>
        </p:nvSpPr>
        <p:spPr>
          <a:xfrm>
            <a:off x="222028" y="6065822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arXiv:2211.11900v1</a:t>
            </a:r>
          </a:p>
        </p:txBody>
      </p:sp>
    </p:spTree>
    <p:extLst>
      <p:ext uri="{BB962C8B-B14F-4D97-AF65-F5344CB8AC3E}">
        <p14:creationId xmlns:p14="http://schemas.microsoft.com/office/powerpoint/2010/main" val="859686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736CF-FB1F-4DCB-A94F-0D31E9C67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798"/>
            <a:ext cx="10515600" cy="35308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X17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BF724B-DB8B-4FB2-ADE3-F12B4ABA2C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1" y="774922"/>
                <a:ext cx="11787611" cy="2564525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Initial anomaly: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17( 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dirty="0"/>
                  <a:t> (2016)</a:t>
                </a:r>
              </a:p>
              <a:p>
                <a:r>
                  <a:rPr lang="en-AU" dirty="0"/>
                  <a:t>Also: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aseline="30000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17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AU" dirty="0"/>
                  <a:t> (2021)</a:t>
                </a:r>
              </a:p>
              <a:p>
                <a:r>
                  <a:rPr lang="en-AU" dirty="0"/>
                  <a:t>Also: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+11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baseline="30000" dirty="0" smtClean="0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17(→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dirty="0"/>
                  <a:t> (2022)</a:t>
                </a:r>
              </a:p>
              <a:p>
                <a:pPr marL="0" indent="0">
                  <a:buNone/>
                </a:pPr>
                <a:r>
                  <a:rPr lang="en-AU" dirty="0"/>
                  <a:t>Initial signature: Unexpected larger yield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dirty="0"/>
                  <a:t> events at large opening angles</a:t>
                </a:r>
              </a:p>
              <a:p>
                <a:pPr marL="0" indent="0">
                  <a:buNone/>
                </a:pPr>
                <a:r>
                  <a:rPr lang="en-AU" dirty="0"/>
                  <a:t>Better Signature: Invariant mass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AU" dirty="0"/>
                  <a:t> = Mass of X17</a:t>
                </a:r>
              </a:p>
              <a:p>
                <a:endParaRPr lang="en-AU" dirty="0"/>
              </a:p>
              <a:p>
                <a:pPr marL="0" indent="0"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BF724B-DB8B-4FB2-ADE3-F12B4ABA2C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774922"/>
                <a:ext cx="11787611" cy="2564525"/>
              </a:xfrm>
              <a:blipFill>
                <a:blip r:embed="rId2"/>
                <a:stretch>
                  <a:fillRect l="-931" t="-35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8B804AA5-2D4C-6AF2-ED4B-56790F82F268}"/>
              </a:ext>
            </a:extLst>
          </p:cNvPr>
          <p:cNvGrpSpPr/>
          <p:nvPr/>
        </p:nvGrpSpPr>
        <p:grpSpPr>
          <a:xfrm>
            <a:off x="247903" y="3753617"/>
            <a:ext cx="7090810" cy="3067585"/>
            <a:chOff x="974190" y="4156020"/>
            <a:chExt cx="6243369" cy="2487684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E75AAED-CAF1-4CA7-8978-BAF36ECC5148}"/>
                </a:ext>
              </a:extLst>
            </p:cNvPr>
            <p:cNvCxnSpPr/>
            <p:nvPr/>
          </p:nvCxnSpPr>
          <p:spPr>
            <a:xfrm>
              <a:off x="3893270" y="4308049"/>
              <a:ext cx="0" cy="19230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353E478-B445-48AA-B0B7-B0BB491AA11F}"/>
                </a:ext>
              </a:extLst>
            </p:cNvPr>
            <p:cNvCxnSpPr/>
            <p:nvPr/>
          </p:nvCxnSpPr>
          <p:spPr>
            <a:xfrm>
              <a:off x="3893270" y="6231118"/>
              <a:ext cx="82955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BF1B35D-D7ED-4E9F-82BB-04DE6E61C48E}"/>
                </a:ext>
              </a:extLst>
            </p:cNvPr>
            <p:cNvCxnSpPr/>
            <p:nvPr/>
          </p:nvCxnSpPr>
          <p:spPr>
            <a:xfrm flipV="1">
              <a:off x="4732256" y="4308049"/>
              <a:ext cx="0" cy="19230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D52ACDB-F080-4DF5-A831-D63F4C371B5C}"/>
                </a:ext>
              </a:extLst>
            </p:cNvPr>
            <p:cNvCxnSpPr/>
            <p:nvPr/>
          </p:nvCxnSpPr>
          <p:spPr>
            <a:xfrm>
              <a:off x="2931736" y="4308049"/>
              <a:ext cx="89554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B79EF61-2E1E-4995-8C93-9FAF6ADFB6D0}"/>
                    </a:ext>
                  </a:extLst>
                </p:cNvPr>
                <p:cNvSpPr txBox="1"/>
                <p:nvPr/>
              </p:nvSpPr>
              <p:spPr>
                <a:xfrm>
                  <a:off x="4063495" y="6336632"/>
                  <a:ext cx="489108" cy="30707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AU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𝐵𝑒</m:t>
                            </m:r>
                          </m:e>
                        </m:sPre>
                      </m:oMath>
                    </m:oMathPara>
                  </a14:m>
                  <a:endParaRPr lang="en-AU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B79EF61-2E1E-4995-8C93-9FAF6ADFB6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3495" y="6336632"/>
                  <a:ext cx="489108" cy="307072"/>
                </a:xfrm>
                <a:prstGeom prst="rect">
                  <a:avLst/>
                </a:prstGeom>
                <a:blipFill>
                  <a:blip r:embed="rId3"/>
                  <a:stretch>
                    <a:fillRect r="-4396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84CBF84-D227-436B-930F-D328ACEAD178}"/>
                    </a:ext>
                  </a:extLst>
                </p:cNvPr>
                <p:cNvSpPr txBox="1"/>
                <p:nvPr/>
              </p:nvSpPr>
              <p:spPr>
                <a:xfrm>
                  <a:off x="974190" y="4156020"/>
                  <a:ext cx="1880066" cy="30405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AU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𝐿𝑖</m:t>
                            </m:r>
                          </m:e>
                        </m:sPr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(~1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𝑀𝑒𝑉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AU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84CBF84-D227-436B-930F-D328ACEAD1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4190" y="4156020"/>
                  <a:ext cx="1880066" cy="304058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F5039EB-EB0E-47B8-9C0B-69FB466F43BD}"/>
                </a:ext>
              </a:extLst>
            </p:cNvPr>
            <p:cNvCxnSpPr/>
            <p:nvPr/>
          </p:nvCxnSpPr>
          <p:spPr>
            <a:xfrm>
              <a:off x="3379509" y="4374037"/>
              <a:ext cx="0" cy="18570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A8355A-3472-40D5-A098-D93C15D88E74}"/>
                </a:ext>
              </a:extLst>
            </p:cNvPr>
            <p:cNvSpPr txBox="1"/>
            <p:nvPr/>
          </p:nvSpPr>
          <p:spPr>
            <a:xfrm>
              <a:off x="2247533" y="5117911"/>
              <a:ext cx="1205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~18.5 MeV</a:t>
              </a:r>
              <a:endParaRPr lang="en-AU" dirty="0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19C87B9-0C39-400C-9390-356EC63D0501}"/>
                </a:ext>
              </a:extLst>
            </p:cNvPr>
            <p:cNvCxnSpPr/>
            <p:nvPr/>
          </p:nvCxnSpPr>
          <p:spPr>
            <a:xfrm>
              <a:off x="4817097" y="4308049"/>
              <a:ext cx="707010" cy="2639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C6FDF9-243D-4160-B8A2-DB4739BB0BE1}"/>
                </a:ext>
              </a:extLst>
            </p:cNvPr>
            <p:cNvSpPr txBox="1"/>
            <p:nvPr/>
          </p:nvSpPr>
          <p:spPr>
            <a:xfrm>
              <a:off x="5753697" y="5182647"/>
              <a:ext cx="1463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17 MeV (X17)</a:t>
              </a:r>
              <a:endParaRPr lang="en-AU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2181325-AAD7-4F56-B2FA-1CC42A802E3F}"/>
                </a:ext>
              </a:extLst>
            </p:cNvPr>
            <p:cNvSpPr/>
            <p:nvPr/>
          </p:nvSpPr>
          <p:spPr>
            <a:xfrm>
              <a:off x="5486399" y="4675695"/>
              <a:ext cx="245087" cy="15554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415905B-E536-4C7C-8D88-9A46553B631D}"/>
              </a:ext>
            </a:extLst>
          </p:cNvPr>
          <p:cNvSpPr txBox="1"/>
          <p:nvPr/>
        </p:nvSpPr>
        <p:spPr>
          <a:xfrm>
            <a:off x="7324472" y="3449900"/>
            <a:ext cx="4619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An opportunity to do fundamental Physics research on the </a:t>
            </a:r>
            <a:r>
              <a:rPr lang="en-US" sz="3200" dirty="0" err="1"/>
              <a:t>Pelletron</a:t>
            </a:r>
            <a:endParaRPr lang="en-AU" sz="32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6D23C6-73A6-91F8-4178-A9FA07E9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AF7D-0E2C-477D-8DB3-BC33AF180F24}" type="datetime1">
              <a:rPr lang="en-AU" smtClean="0"/>
              <a:t>13/04/2023</a:t>
            </a:fld>
            <a:endParaRPr lang="en-AU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ACF54F9-0A77-5A95-9281-FE92A13D4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B5DB28F-1CFF-4049-9CF3-DFFB4389E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790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X17 particle</a:t>
            </a: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0" y="763600"/>
            <a:ext cx="12192000" cy="280158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b="1" dirty="0"/>
              <a:t>2016 observation</a:t>
            </a:r>
            <a:r>
              <a:rPr lang="en" b="1" baseline="30000" dirty="0"/>
              <a:t>1</a:t>
            </a:r>
            <a:br>
              <a:rPr lang="en" b="1" dirty="0"/>
            </a:br>
            <a:r>
              <a:rPr lang="en" dirty="0"/>
              <a:t>p + </a:t>
            </a:r>
            <a:r>
              <a:rPr lang="en" baseline="30000" dirty="0"/>
              <a:t>7</a:t>
            </a:r>
            <a:r>
              <a:rPr lang="en" dirty="0"/>
              <a:t>Li→</a:t>
            </a:r>
            <a:r>
              <a:rPr lang="en" baseline="30000" dirty="0"/>
              <a:t>8</a:t>
            </a:r>
            <a:r>
              <a:rPr lang="en" dirty="0"/>
              <a:t>Be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endParaRPr baseline="30000" dirty="0"/>
          </a:p>
          <a:p>
            <a:pPr marL="0" indent="0">
              <a:spcBef>
                <a:spcPts val="1600"/>
              </a:spcBef>
              <a:buNone/>
            </a:pPr>
            <a:r>
              <a:rPr lang="en" b="1" dirty="0"/>
              <a:t>2021</a:t>
            </a:r>
            <a:r>
              <a:rPr lang="en" b="1" baseline="30000" dirty="0"/>
              <a:t>2</a:t>
            </a:r>
            <a:r>
              <a:rPr lang="en" dirty="0"/>
              <a:t>: p + </a:t>
            </a:r>
            <a:r>
              <a:rPr lang="en" baseline="30000" dirty="0"/>
              <a:t>3</a:t>
            </a:r>
            <a:r>
              <a:rPr lang="en" dirty="0"/>
              <a:t>H→</a:t>
            </a:r>
            <a:r>
              <a:rPr lang="en" baseline="30000" dirty="0"/>
              <a:t>4</a:t>
            </a:r>
            <a:r>
              <a:rPr lang="en" dirty="0"/>
              <a:t>He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br>
              <a:rPr lang="en" baseline="30000" dirty="0"/>
            </a:br>
            <a:r>
              <a:rPr lang="en" b="1" dirty="0"/>
              <a:t>2022</a:t>
            </a:r>
            <a:r>
              <a:rPr lang="en" b="1" baseline="30000" dirty="0"/>
              <a:t>3</a:t>
            </a:r>
            <a:r>
              <a:rPr lang="en" dirty="0"/>
              <a:t>: p + </a:t>
            </a:r>
            <a:r>
              <a:rPr lang="en" baseline="30000" dirty="0"/>
              <a:t>11</a:t>
            </a:r>
            <a:r>
              <a:rPr lang="en" dirty="0"/>
              <a:t>B→</a:t>
            </a:r>
            <a:r>
              <a:rPr lang="en" baseline="30000" dirty="0"/>
              <a:t>12</a:t>
            </a:r>
            <a:r>
              <a:rPr lang="en" dirty="0"/>
              <a:t>C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endParaRPr baseline="30000" dirty="0"/>
          </a:p>
          <a:p>
            <a:pPr marL="0" indent="0">
              <a:spcBef>
                <a:spcPts val="1600"/>
              </a:spcBef>
              <a:buNone/>
            </a:pPr>
            <a:endParaRPr baseline="30000"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127" name="Google Shape;127;p17"/>
          <p:cNvCxnSpPr/>
          <p:nvPr/>
        </p:nvCxnSpPr>
        <p:spPr>
          <a:xfrm>
            <a:off x="849733" y="3084933"/>
            <a:ext cx="3842400" cy="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8" name="Google Shape;128;p17"/>
          <p:cNvSpPr txBox="1"/>
          <p:nvPr/>
        </p:nvSpPr>
        <p:spPr>
          <a:xfrm>
            <a:off x="979067" y="2660068"/>
            <a:ext cx="2004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proton beam</a:t>
            </a:r>
            <a:endParaRPr sz="2400" dirty="0"/>
          </a:p>
        </p:txBody>
      </p:sp>
      <p:sp>
        <p:nvSpPr>
          <p:cNvPr id="129" name="Google Shape;129;p17"/>
          <p:cNvSpPr/>
          <p:nvPr/>
        </p:nvSpPr>
        <p:spPr>
          <a:xfrm>
            <a:off x="4756800" y="2664733"/>
            <a:ext cx="138400" cy="8404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" name="Google Shape;130;p17"/>
          <p:cNvSpPr txBox="1"/>
          <p:nvPr/>
        </p:nvSpPr>
        <p:spPr>
          <a:xfrm>
            <a:off x="4858391" y="2494849"/>
            <a:ext cx="18288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Nuclear </a:t>
            </a:r>
            <a:br>
              <a:rPr lang="en" sz="2400" dirty="0"/>
            </a:br>
            <a:r>
              <a:rPr lang="en" sz="2400" dirty="0"/>
              <a:t>target</a:t>
            </a:r>
            <a:endParaRPr sz="2400" dirty="0"/>
          </a:p>
        </p:txBody>
      </p:sp>
      <p:sp>
        <p:nvSpPr>
          <p:cNvPr id="131" name="Google Shape;131;p17"/>
          <p:cNvSpPr txBox="1"/>
          <p:nvPr/>
        </p:nvSpPr>
        <p:spPr>
          <a:xfrm>
            <a:off x="5217831" y="1583488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e</a:t>
            </a:r>
            <a:r>
              <a:rPr lang="en" sz="2400" baseline="30000" dirty="0"/>
              <a:t>+</a:t>
            </a:r>
            <a:r>
              <a:rPr lang="en" sz="2400" dirty="0"/>
              <a:t>e</a:t>
            </a:r>
            <a:r>
              <a:rPr lang="en" sz="2400" baseline="30000" dirty="0"/>
              <a:t>-</a:t>
            </a:r>
            <a:r>
              <a:rPr lang="en" sz="2400" dirty="0"/>
              <a:t> pairs</a:t>
            </a:r>
            <a:endParaRPr sz="2400" dirty="0"/>
          </a:p>
        </p:txBody>
      </p:sp>
      <p:cxnSp>
        <p:nvCxnSpPr>
          <p:cNvPr id="132" name="Google Shape;132;p17"/>
          <p:cNvCxnSpPr/>
          <p:nvPr/>
        </p:nvCxnSpPr>
        <p:spPr>
          <a:xfrm rot="10800000">
            <a:off x="4337045" y="1315788"/>
            <a:ext cx="484400" cy="1808400"/>
          </a:xfrm>
          <a:prstGeom prst="straightConnector1">
            <a:avLst/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p17"/>
          <p:cNvCxnSpPr/>
          <p:nvPr/>
        </p:nvCxnSpPr>
        <p:spPr>
          <a:xfrm rot="10800000" flipH="1">
            <a:off x="4821445" y="1315788"/>
            <a:ext cx="484400" cy="1808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4" name="Google Shape;134;p17"/>
          <p:cNvSpPr/>
          <p:nvPr/>
        </p:nvSpPr>
        <p:spPr>
          <a:xfrm rot="-1798425">
            <a:off x="3784456" y="48561"/>
            <a:ext cx="484384" cy="122845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5" name="Google Shape;135;p17"/>
          <p:cNvSpPr/>
          <p:nvPr/>
        </p:nvSpPr>
        <p:spPr>
          <a:xfrm rot="1800884">
            <a:off x="5447363" y="48465"/>
            <a:ext cx="484584" cy="122865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3">
            <a:alphaModFix/>
          </a:blip>
          <a:srcRect l="4506" r="13256"/>
          <a:stretch/>
        </p:blipFill>
        <p:spPr>
          <a:xfrm>
            <a:off x="7143800" y="0"/>
            <a:ext cx="5048200" cy="34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0751" y="3537608"/>
            <a:ext cx="3221909" cy="33222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3992297" y="-74812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detectors</a:t>
            </a:r>
            <a:endParaRPr sz="2400" dirty="0"/>
          </a:p>
        </p:txBody>
      </p:sp>
      <p:sp>
        <p:nvSpPr>
          <p:cNvPr id="141" name="Google Shape;141;p17"/>
          <p:cNvSpPr txBox="1"/>
          <p:nvPr/>
        </p:nvSpPr>
        <p:spPr>
          <a:xfrm>
            <a:off x="-467" y="6077167"/>
            <a:ext cx="3415696" cy="65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333" dirty="0"/>
              <a:t>1: arxiv </a:t>
            </a:r>
            <a:r>
              <a:rPr lang="en" sz="1333" u="sng" dirty="0">
                <a:solidFill>
                  <a:schemeClr val="hlink"/>
                </a:solidFill>
                <a:hlinkClick r:id="rId5"/>
              </a:rPr>
              <a:t>1504.01527</a:t>
            </a:r>
            <a:r>
              <a:rPr lang="en" sz="1333" dirty="0">
                <a:solidFill>
                  <a:schemeClr val="lt2"/>
                </a:solidFill>
              </a:rPr>
              <a:t>,</a:t>
            </a:r>
            <a:r>
              <a:rPr lang="en" sz="1333" dirty="0"/>
              <a:t>(PRL </a:t>
            </a:r>
            <a:r>
              <a:rPr lang="en" sz="1333" b="1" dirty="0"/>
              <a:t>116</a:t>
            </a:r>
            <a:r>
              <a:rPr lang="en" sz="1333" dirty="0"/>
              <a:t>, 04215, (2016))</a:t>
            </a:r>
            <a:r>
              <a:rPr lang="en" sz="1333" dirty="0">
                <a:solidFill>
                  <a:schemeClr val="lt2"/>
                </a:solidFill>
              </a:rPr>
              <a:t> </a:t>
            </a:r>
            <a:br>
              <a:rPr lang="en" sz="1333" dirty="0">
                <a:solidFill>
                  <a:schemeClr val="lt2"/>
                </a:solidFill>
              </a:rPr>
            </a:br>
            <a:endParaRPr sz="1333" dirty="0">
              <a:solidFill>
                <a:schemeClr val="lt2"/>
              </a:solidFill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5974784" y="4494467"/>
            <a:ext cx="1193200" cy="21956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" name="Google Shape;146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"/>
              <a:pPr/>
              <a:t>6</a:t>
            </a:fld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D1D18D-A092-9C9A-3372-85A94C1160A2}"/>
              </a:ext>
            </a:extLst>
          </p:cNvPr>
          <p:cNvGrpSpPr/>
          <p:nvPr/>
        </p:nvGrpSpPr>
        <p:grpSpPr>
          <a:xfrm>
            <a:off x="4543317" y="1821422"/>
            <a:ext cx="606582" cy="615513"/>
            <a:chOff x="2292960" y="4022100"/>
            <a:chExt cx="606582" cy="615513"/>
          </a:xfrm>
        </p:grpSpPr>
        <p:sp>
          <p:nvSpPr>
            <p:cNvPr id="2" name="Arc 1">
              <a:extLst>
                <a:ext uri="{FF2B5EF4-FFF2-40B4-BE49-F238E27FC236}">
                  <a16:creationId xmlns:a16="http://schemas.microsoft.com/office/drawing/2014/main" id="{BA3822C7-6059-E693-5F9F-C77E5EB7A7E3}"/>
                </a:ext>
              </a:extLst>
            </p:cNvPr>
            <p:cNvSpPr/>
            <p:nvPr/>
          </p:nvSpPr>
          <p:spPr>
            <a:xfrm>
              <a:off x="2292960" y="4022100"/>
              <a:ext cx="606582" cy="615513"/>
            </a:xfrm>
            <a:prstGeom prst="arc">
              <a:avLst>
                <a:gd name="adj1" fmla="val 12004783"/>
                <a:gd name="adj2" fmla="val 20196890"/>
              </a:avLst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CD9E626-CC78-8333-137B-58E157288D81}"/>
                </a:ext>
              </a:extLst>
            </p:cNvPr>
            <p:cNvSpPr txBox="1"/>
            <p:nvPr/>
          </p:nvSpPr>
          <p:spPr>
            <a:xfrm>
              <a:off x="2418157" y="4084520"/>
              <a:ext cx="356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ym typeface="Symbol" panose="05050102010706020507" pitchFamily="18" charset="2"/>
                </a:rPr>
                <a:t>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317490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X17 particle</a:t>
            </a: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0" y="763600"/>
            <a:ext cx="12192000" cy="60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b="1" dirty="0"/>
              <a:t>2016 observation</a:t>
            </a:r>
            <a:r>
              <a:rPr lang="en" b="1" baseline="30000" dirty="0"/>
              <a:t>1</a:t>
            </a:r>
            <a:br>
              <a:rPr lang="en" b="1" dirty="0"/>
            </a:br>
            <a:r>
              <a:rPr lang="en" dirty="0"/>
              <a:t>p + </a:t>
            </a:r>
            <a:r>
              <a:rPr lang="en" baseline="30000" dirty="0"/>
              <a:t>7</a:t>
            </a:r>
            <a:r>
              <a:rPr lang="en" dirty="0"/>
              <a:t>Li→</a:t>
            </a:r>
            <a:r>
              <a:rPr lang="en" baseline="30000" dirty="0"/>
              <a:t>8</a:t>
            </a:r>
            <a:r>
              <a:rPr lang="en" dirty="0"/>
              <a:t>Be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endParaRPr baseline="30000" dirty="0"/>
          </a:p>
          <a:p>
            <a:pPr marL="0" indent="0">
              <a:spcBef>
                <a:spcPts val="1600"/>
              </a:spcBef>
              <a:buNone/>
            </a:pPr>
            <a:r>
              <a:rPr lang="en" b="1" dirty="0"/>
              <a:t>2021</a:t>
            </a:r>
            <a:r>
              <a:rPr lang="en" b="1" baseline="30000" dirty="0"/>
              <a:t>2</a:t>
            </a:r>
            <a:r>
              <a:rPr lang="en" dirty="0"/>
              <a:t>: p + </a:t>
            </a:r>
            <a:r>
              <a:rPr lang="en" baseline="30000" dirty="0"/>
              <a:t>3</a:t>
            </a:r>
            <a:r>
              <a:rPr lang="en" dirty="0"/>
              <a:t>H→</a:t>
            </a:r>
            <a:r>
              <a:rPr lang="en" baseline="30000" dirty="0"/>
              <a:t>4</a:t>
            </a:r>
            <a:r>
              <a:rPr lang="en" dirty="0"/>
              <a:t>He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br>
              <a:rPr lang="en" baseline="30000" dirty="0"/>
            </a:br>
            <a:r>
              <a:rPr lang="en" b="1" dirty="0"/>
              <a:t>2022</a:t>
            </a:r>
            <a:r>
              <a:rPr lang="en" b="1" baseline="30000" dirty="0"/>
              <a:t>3</a:t>
            </a:r>
            <a:r>
              <a:rPr lang="en" dirty="0"/>
              <a:t>: p + </a:t>
            </a:r>
            <a:r>
              <a:rPr lang="en" baseline="30000" dirty="0"/>
              <a:t>11</a:t>
            </a:r>
            <a:r>
              <a:rPr lang="en" dirty="0"/>
              <a:t>B→</a:t>
            </a:r>
            <a:r>
              <a:rPr lang="en" baseline="30000" dirty="0"/>
              <a:t>12</a:t>
            </a:r>
            <a:r>
              <a:rPr lang="en" dirty="0"/>
              <a:t>C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endParaRPr baseline="30000" dirty="0"/>
          </a:p>
          <a:p>
            <a:pPr marL="0" indent="0">
              <a:spcBef>
                <a:spcPts val="1600"/>
              </a:spcBef>
              <a:buNone/>
            </a:pPr>
            <a:endParaRPr baseline="30000"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127" name="Google Shape;127;p17"/>
          <p:cNvCxnSpPr/>
          <p:nvPr/>
        </p:nvCxnSpPr>
        <p:spPr>
          <a:xfrm>
            <a:off x="849733" y="3084933"/>
            <a:ext cx="3842400" cy="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8" name="Google Shape;128;p17"/>
          <p:cNvSpPr txBox="1"/>
          <p:nvPr/>
        </p:nvSpPr>
        <p:spPr>
          <a:xfrm>
            <a:off x="979067" y="2660068"/>
            <a:ext cx="2004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proton beam</a:t>
            </a:r>
            <a:endParaRPr sz="2400" dirty="0"/>
          </a:p>
        </p:txBody>
      </p:sp>
      <p:sp>
        <p:nvSpPr>
          <p:cNvPr id="129" name="Google Shape;129;p17"/>
          <p:cNvSpPr/>
          <p:nvPr/>
        </p:nvSpPr>
        <p:spPr>
          <a:xfrm>
            <a:off x="4756800" y="2664733"/>
            <a:ext cx="138400" cy="8404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" name="Google Shape;130;p17"/>
          <p:cNvSpPr txBox="1"/>
          <p:nvPr/>
        </p:nvSpPr>
        <p:spPr>
          <a:xfrm>
            <a:off x="4858391" y="2494849"/>
            <a:ext cx="18288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Nuclear </a:t>
            </a:r>
            <a:br>
              <a:rPr lang="en" sz="2400" dirty="0"/>
            </a:br>
            <a:r>
              <a:rPr lang="en" sz="2400" dirty="0"/>
              <a:t>target</a:t>
            </a:r>
            <a:endParaRPr sz="2400" dirty="0"/>
          </a:p>
        </p:txBody>
      </p:sp>
      <p:sp>
        <p:nvSpPr>
          <p:cNvPr id="131" name="Google Shape;131;p17"/>
          <p:cNvSpPr txBox="1"/>
          <p:nvPr/>
        </p:nvSpPr>
        <p:spPr>
          <a:xfrm>
            <a:off x="5217831" y="1583488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e</a:t>
            </a:r>
            <a:r>
              <a:rPr lang="en" sz="2400" baseline="30000" dirty="0"/>
              <a:t>+</a:t>
            </a:r>
            <a:r>
              <a:rPr lang="en" sz="2400" dirty="0"/>
              <a:t>e</a:t>
            </a:r>
            <a:r>
              <a:rPr lang="en" sz="2400" baseline="30000" dirty="0"/>
              <a:t>-</a:t>
            </a:r>
            <a:r>
              <a:rPr lang="en" sz="2400" dirty="0"/>
              <a:t> pairs</a:t>
            </a:r>
            <a:endParaRPr sz="2400" dirty="0"/>
          </a:p>
        </p:txBody>
      </p:sp>
      <p:cxnSp>
        <p:nvCxnSpPr>
          <p:cNvPr id="132" name="Google Shape;132;p17"/>
          <p:cNvCxnSpPr/>
          <p:nvPr/>
        </p:nvCxnSpPr>
        <p:spPr>
          <a:xfrm rot="10800000">
            <a:off x="4337045" y="1315788"/>
            <a:ext cx="484400" cy="1808400"/>
          </a:xfrm>
          <a:prstGeom prst="straightConnector1">
            <a:avLst/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p17"/>
          <p:cNvCxnSpPr/>
          <p:nvPr/>
        </p:nvCxnSpPr>
        <p:spPr>
          <a:xfrm rot="10800000" flipH="1">
            <a:off x="4821445" y="1315788"/>
            <a:ext cx="484400" cy="1808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4" name="Google Shape;134;p17"/>
          <p:cNvSpPr/>
          <p:nvPr/>
        </p:nvSpPr>
        <p:spPr>
          <a:xfrm rot="-1798425">
            <a:off x="3784456" y="48561"/>
            <a:ext cx="484384" cy="122845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5" name="Google Shape;135;p17"/>
          <p:cNvSpPr/>
          <p:nvPr/>
        </p:nvSpPr>
        <p:spPr>
          <a:xfrm rot="1800884">
            <a:off x="5447363" y="48465"/>
            <a:ext cx="484584" cy="122865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3">
            <a:alphaModFix/>
          </a:blip>
          <a:srcRect l="4506" r="13256"/>
          <a:stretch/>
        </p:blipFill>
        <p:spPr>
          <a:xfrm>
            <a:off x="7143800" y="0"/>
            <a:ext cx="5048200" cy="34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0751" y="3537608"/>
            <a:ext cx="3221909" cy="332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2650" y="2812034"/>
            <a:ext cx="2546733" cy="405675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3992297" y="-74812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detectors</a:t>
            </a:r>
            <a:endParaRPr sz="2400" dirty="0"/>
          </a:p>
        </p:txBody>
      </p:sp>
      <p:sp>
        <p:nvSpPr>
          <p:cNvPr id="141" name="Google Shape;141;p17"/>
          <p:cNvSpPr txBox="1"/>
          <p:nvPr/>
        </p:nvSpPr>
        <p:spPr>
          <a:xfrm>
            <a:off x="-468" y="6077167"/>
            <a:ext cx="3860117" cy="861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333" dirty="0"/>
              <a:t>1: arxiv </a:t>
            </a:r>
            <a:r>
              <a:rPr lang="en" sz="1333" u="sng" dirty="0">
                <a:solidFill>
                  <a:schemeClr val="hlink"/>
                </a:solidFill>
                <a:hlinkClick r:id="rId6"/>
              </a:rPr>
              <a:t>1504.01527</a:t>
            </a:r>
            <a:r>
              <a:rPr lang="en" sz="1333" dirty="0">
                <a:solidFill>
                  <a:schemeClr val="lt2"/>
                </a:solidFill>
              </a:rPr>
              <a:t>, ,</a:t>
            </a:r>
            <a:r>
              <a:rPr lang="en" sz="1333" dirty="0"/>
              <a:t>(PRL </a:t>
            </a:r>
            <a:r>
              <a:rPr lang="en" sz="1333" b="1" dirty="0"/>
              <a:t>116</a:t>
            </a:r>
            <a:r>
              <a:rPr lang="en" sz="1333" dirty="0"/>
              <a:t>, 04215, (2016))</a:t>
            </a:r>
            <a:r>
              <a:rPr lang="en" sz="1333" dirty="0">
                <a:solidFill>
                  <a:schemeClr val="lt2"/>
                </a:solidFill>
              </a:rPr>
              <a:t> </a:t>
            </a:r>
            <a:br>
              <a:rPr lang="en" sz="1333" dirty="0">
                <a:solidFill>
                  <a:schemeClr val="lt2"/>
                </a:solidFill>
              </a:rPr>
            </a:br>
            <a:r>
              <a:rPr lang="en" sz="1333" dirty="0"/>
              <a:t>2: arxiv </a:t>
            </a:r>
            <a:r>
              <a:rPr lang="en" sz="1333" u="sng" dirty="0">
                <a:solidFill>
                  <a:schemeClr val="hlink"/>
                </a:solidFill>
                <a:hlinkClick r:id="rId7"/>
              </a:rPr>
              <a:t>2104.10075</a:t>
            </a:r>
            <a:r>
              <a:rPr lang="en" sz="1333" dirty="0"/>
              <a:t>,  (PRC </a:t>
            </a:r>
            <a:r>
              <a:rPr lang="en" sz="1333" b="1" dirty="0"/>
              <a:t>104</a:t>
            </a:r>
            <a:r>
              <a:rPr lang="en" sz="1333" dirty="0"/>
              <a:t>,044003, (2021))</a:t>
            </a:r>
            <a:br>
              <a:rPr lang="en" sz="1333" dirty="0">
                <a:solidFill>
                  <a:schemeClr val="lt2"/>
                </a:solidFill>
              </a:rPr>
            </a:br>
            <a:endParaRPr sz="1333" dirty="0">
              <a:solidFill>
                <a:schemeClr val="lt2"/>
              </a:solidFill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5974784" y="4494467"/>
            <a:ext cx="1193200" cy="21956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3" name="Google Shape;143;p17"/>
          <p:cNvSpPr/>
          <p:nvPr/>
        </p:nvSpPr>
        <p:spPr>
          <a:xfrm>
            <a:off x="8657284" y="3505133"/>
            <a:ext cx="1193200" cy="32520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6" name="Google Shape;146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EFD47E-16EA-FC6C-D01B-84A672697128}"/>
              </a:ext>
            </a:extLst>
          </p:cNvPr>
          <p:cNvGrpSpPr/>
          <p:nvPr/>
        </p:nvGrpSpPr>
        <p:grpSpPr>
          <a:xfrm>
            <a:off x="4543317" y="1821422"/>
            <a:ext cx="606582" cy="615513"/>
            <a:chOff x="2292960" y="4022100"/>
            <a:chExt cx="606582" cy="615513"/>
          </a:xfrm>
        </p:grpSpPr>
        <p:sp>
          <p:nvSpPr>
            <p:cNvPr id="3" name="Arc 2">
              <a:extLst>
                <a:ext uri="{FF2B5EF4-FFF2-40B4-BE49-F238E27FC236}">
                  <a16:creationId xmlns:a16="http://schemas.microsoft.com/office/drawing/2014/main" id="{8FD61F98-5689-BB28-D622-F820E9730660}"/>
                </a:ext>
              </a:extLst>
            </p:cNvPr>
            <p:cNvSpPr/>
            <p:nvPr/>
          </p:nvSpPr>
          <p:spPr>
            <a:xfrm>
              <a:off x="2292960" y="4022100"/>
              <a:ext cx="606582" cy="615513"/>
            </a:xfrm>
            <a:prstGeom prst="arc">
              <a:avLst>
                <a:gd name="adj1" fmla="val 12004783"/>
                <a:gd name="adj2" fmla="val 20196890"/>
              </a:avLst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1EEDB50-B369-D09C-5114-9F67A4946306}"/>
                </a:ext>
              </a:extLst>
            </p:cNvPr>
            <p:cNvSpPr txBox="1"/>
            <p:nvPr/>
          </p:nvSpPr>
          <p:spPr>
            <a:xfrm>
              <a:off x="2418157" y="4084520"/>
              <a:ext cx="356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ym typeface="Symbol" panose="05050102010706020507" pitchFamily="18" charset="2"/>
                </a:rPr>
                <a:t>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33589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/>
              <a:t>X17 particle</a:t>
            </a: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0" y="763600"/>
            <a:ext cx="12192000" cy="60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b="1" dirty="0"/>
              <a:t>2016 observation</a:t>
            </a:r>
            <a:r>
              <a:rPr lang="en" b="1" baseline="30000" dirty="0"/>
              <a:t>1</a:t>
            </a:r>
            <a:br>
              <a:rPr lang="en" b="1" dirty="0"/>
            </a:br>
            <a:r>
              <a:rPr lang="en" dirty="0"/>
              <a:t>p + </a:t>
            </a:r>
            <a:r>
              <a:rPr lang="en" baseline="30000" dirty="0"/>
              <a:t>7</a:t>
            </a:r>
            <a:r>
              <a:rPr lang="en" dirty="0"/>
              <a:t>Li→</a:t>
            </a:r>
            <a:r>
              <a:rPr lang="en" baseline="30000" dirty="0"/>
              <a:t>8</a:t>
            </a:r>
            <a:r>
              <a:rPr lang="en" dirty="0"/>
              <a:t>Be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endParaRPr baseline="30000" dirty="0"/>
          </a:p>
          <a:p>
            <a:pPr marL="0" indent="0">
              <a:spcBef>
                <a:spcPts val="1600"/>
              </a:spcBef>
              <a:buNone/>
            </a:pPr>
            <a:r>
              <a:rPr lang="en" b="1" dirty="0"/>
              <a:t>2021</a:t>
            </a:r>
            <a:r>
              <a:rPr lang="en" b="1" baseline="30000" dirty="0"/>
              <a:t>2</a:t>
            </a:r>
            <a:r>
              <a:rPr lang="en" dirty="0"/>
              <a:t>: p + </a:t>
            </a:r>
            <a:r>
              <a:rPr lang="en" baseline="30000" dirty="0"/>
              <a:t>3</a:t>
            </a:r>
            <a:r>
              <a:rPr lang="en" dirty="0"/>
              <a:t>H→</a:t>
            </a:r>
            <a:r>
              <a:rPr lang="en" baseline="30000" dirty="0"/>
              <a:t>4</a:t>
            </a:r>
            <a:r>
              <a:rPr lang="en" dirty="0"/>
              <a:t>He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br>
              <a:rPr lang="en" baseline="30000" dirty="0"/>
            </a:br>
            <a:r>
              <a:rPr lang="en" b="1" dirty="0"/>
              <a:t>2022</a:t>
            </a:r>
            <a:r>
              <a:rPr lang="en" b="1" baseline="30000" dirty="0"/>
              <a:t>3</a:t>
            </a:r>
            <a:r>
              <a:rPr lang="en" dirty="0"/>
              <a:t>: p + </a:t>
            </a:r>
            <a:r>
              <a:rPr lang="en" baseline="30000" dirty="0"/>
              <a:t>11</a:t>
            </a:r>
            <a:r>
              <a:rPr lang="en" dirty="0"/>
              <a:t>B→</a:t>
            </a:r>
            <a:r>
              <a:rPr lang="en" baseline="30000" dirty="0"/>
              <a:t>12</a:t>
            </a:r>
            <a:r>
              <a:rPr lang="en" dirty="0"/>
              <a:t>C + e</a:t>
            </a:r>
            <a:r>
              <a:rPr lang="en" baseline="30000" dirty="0"/>
              <a:t>+</a:t>
            </a:r>
            <a:r>
              <a:rPr lang="en" dirty="0"/>
              <a:t>e</a:t>
            </a:r>
            <a:r>
              <a:rPr lang="en" baseline="30000" dirty="0"/>
              <a:t>-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endParaRPr baseline="30000" dirty="0"/>
          </a:p>
          <a:p>
            <a:pPr marL="0" indent="0">
              <a:spcBef>
                <a:spcPts val="1600"/>
              </a:spcBef>
              <a:buNone/>
            </a:pPr>
            <a:endParaRPr baseline="30000"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127" name="Google Shape;127;p17"/>
          <p:cNvCxnSpPr/>
          <p:nvPr/>
        </p:nvCxnSpPr>
        <p:spPr>
          <a:xfrm>
            <a:off x="849733" y="3084933"/>
            <a:ext cx="3842400" cy="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8" name="Google Shape;128;p17"/>
          <p:cNvSpPr txBox="1"/>
          <p:nvPr/>
        </p:nvSpPr>
        <p:spPr>
          <a:xfrm>
            <a:off x="979067" y="2660068"/>
            <a:ext cx="2004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proton beam</a:t>
            </a:r>
            <a:endParaRPr sz="2400" dirty="0"/>
          </a:p>
        </p:txBody>
      </p:sp>
      <p:sp>
        <p:nvSpPr>
          <p:cNvPr id="129" name="Google Shape;129;p17"/>
          <p:cNvSpPr/>
          <p:nvPr/>
        </p:nvSpPr>
        <p:spPr>
          <a:xfrm>
            <a:off x="4756800" y="2664733"/>
            <a:ext cx="138400" cy="8404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" name="Google Shape;130;p17"/>
          <p:cNvSpPr txBox="1"/>
          <p:nvPr/>
        </p:nvSpPr>
        <p:spPr>
          <a:xfrm>
            <a:off x="4858391" y="2494849"/>
            <a:ext cx="18288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Nuclear </a:t>
            </a:r>
            <a:br>
              <a:rPr lang="en" sz="2400" dirty="0"/>
            </a:br>
            <a:r>
              <a:rPr lang="en" sz="2400" dirty="0"/>
              <a:t>target</a:t>
            </a:r>
            <a:endParaRPr sz="2400" dirty="0"/>
          </a:p>
        </p:txBody>
      </p:sp>
      <p:sp>
        <p:nvSpPr>
          <p:cNvPr id="131" name="Google Shape;131;p17"/>
          <p:cNvSpPr txBox="1"/>
          <p:nvPr/>
        </p:nvSpPr>
        <p:spPr>
          <a:xfrm>
            <a:off x="5217831" y="1583488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e</a:t>
            </a:r>
            <a:r>
              <a:rPr lang="en" sz="2400" baseline="30000" dirty="0"/>
              <a:t>+</a:t>
            </a:r>
            <a:r>
              <a:rPr lang="en" sz="2400" dirty="0"/>
              <a:t>e</a:t>
            </a:r>
            <a:r>
              <a:rPr lang="en" sz="2400" baseline="30000" dirty="0"/>
              <a:t>-</a:t>
            </a:r>
            <a:r>
              <a:rPr lang="en" sz="2400" dirty="0"/>
              <a:t> pairs</a:t>
            </a:r>
            <a:endParaRPr sz="2400" dirty="0"/>
          </a:p>
        </p:txBody>
      </p:sp>
      <p:cxnSp>
        <p:nvCxnSpPr>
          <p:cNvPr id="132" name="Google Shape;132;p17"/>
          <p:cNvCxnSpPr/>
          <p:nvPr/>
        </p:nvCxnSpPr>
        <p:spPr>
          <a:xfrm rot="10800000">
            <a:off x="4337045" y="1315788"/>
            <a:ext cx="484400" cy="1808400"/>
          </a:xfrm>
          <a:prstGeom prst="straightConnector1">
            <a:avLst/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p17"/>
          <p:cNvCxnSpPr/>
          <p:nvPr/>
        </p:nvCxnSpPr>
        <p:spPr>
          <a:xfrm rot="10800000" flipH="1">
            <a:off x="4821445" y="1315788"/>
            <a:ext cx="484400" cy="1808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4" name="Google Shape;134;p17"/>
          <p:cNvSpPr/>
          <p:nvPr/>
        </p:nvSpPr>
        <p:spPr>
          <a:xfrm rot="-1798425">
            <a:off x="3784456" y="48561"/>
            <a:ext cx="484384" cy="122845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5" name="Google Shape;135;p17"/>
          <p:cNvSpPr/>
          <p:nvPr/>
        </p:nvSpPr>
        <p:spPr>
          <a:xfrm rot="1800884">
            <a:off x="5447363" y="48465"/>
            <a:ext cx="484584" cy="122865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3">
            <a:alphaModFix/>
          </a:blip>
          <a:srcRect l="4506" r="13256"/>
          <a:stretch/>
        </p:blipFill>
        <p:spPr>
          <a:xfrm>
            <a:off x="7143800" y="0"/>
            <a:ext cx="5048200" cy="34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0751" y="3537608"/>
            <a:ext cx="3221909" cy="332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9385" y="2477900"/>
            <a:ext cx="2283033" cy="439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92650" y="2812034"/>
            <a:ext cx="2546733" cy="405675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3992297" y="-74812"/>
            <a:ext cx="182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/>
              <a:t>detectors</a:t>
            </a:r>
            <a:endParaRPr sz="2400" dirty="0"/>
          </a:p>
        </p:txBody>
      </p:sp>
      <p:sp>
        <p:nvSpPr>
          <p:cNvPr id="141" name="Google Shape;141;p17"/>
          <p:cNvSpPr txBox="1"/>
          <p:nvPr/>
        </p:nvSpPr>
        <p:spPr>
          <a:xfrm>
            <a:off x="-468" y="6077167"/>
            <a:ext cx="3636033" cy="861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333" dirty="0"/>
              <a:t>1: arxiv </a:t>
            </a:r>
            <a:r>
              <a:rPr lang="en" sz="1333" u="sng" dirty="0">
                <a:solidFill>
                  <a:schemeClr val="hlink"/>
                </a:solidFill>
                <a:hlinkClick r:id="rId7"/>
              </a:rPr>
              <a:t>1504.01527</a:t>
            </a:r>
            <a:r>
              <a:rPr lang="en" sz="1333" dirty="0">
                <a:solidFill>
                  <a:schemeClr val="lt2"/>
                </a:solidFill>
              </a:rPr>
              <a:t>, ,</a:t>
            </a:r>
            <a:r>
              <a:rPr lang="en" sz="1333" dirty="0"/>
              <a:t>(PRL </a:t>
            </a:r>
            <a:r>
              <a:rPr lang="en" sz="1333" b="1" dirty="0"/>
              <a:t>116</a:t>
            </a:r>
            <a:r>
              <a:rPr lang="en" sz="1333" dirty="0"/>
              <a:t>, 04215, (2016))</a:t>
            </a:r>
            <a:r>
              <a:rPr lang="en" sz="1333" dirty="0">
                <a:solidFill>
                  <a:schemeClr val="lt2"/>
                </a:solidFill>
              </a:rPr>
              <a:t> </a:t>
            </a:r>
            <a:br>
              <a:rPr lang="en" sz="1333" dirty="0">
                <a:solidFill>
                  <a:schemeClr val="lt2"/>
                </a:solidFill>
              </a:rPr>
            </a:br>
            <a:r>
              <a:rPr lang="en" sz="1333" dirty="0"/>
              <a:t>2: arxiv </a:t>
            </a:r>
            <a:r>
              <a:rPr lang="en" sz="1333" u="sng" dirty="0">
                <a:solidFill>
                  <a:schemeClr val="hlink"/>
                </a:solidFill>
                <a:hlinkClick r:id="rId8"/>
              </a:rPr>
              <a:t>2104.10075</a:t>
            </a:r>
            <a:r>
              <a:rPr lang="en" sz="1333" dirty="0"/>
              <a:t>,  (PRC </a:t>
            </a:r>
            <a:r>
              <a:rPr lang="en" sz="1333" b="1" dirty="0"/>
              <a:t>104</a:t>
            </a:r>
            <a:r>
              <a:rPr lang="en" sz="1333" dirty="0"/>
              <a:t>,044003, (2021))</a:t>
            </a:r>
            <a:br>
              <a:rPr lang="en" sz="1333" dirty="0">
                <a:solidFill>
                  <a:schemeClr val="lt2"/>
                </a:solidFill>
              </a:rPr>
            </a:br>
            <a:r>
              <a:rPr lang="en" sz="1333" dirty="0"/>
              <a:t>3: arxiv </a:t>
            </a:r>
            <a:r>
              <a:rPr lang="en" sz="1333" u="sng" dirty="0">
                <a:solidFill>
                  <a:schemeClr val="hlink"/>
                </a:solidFill>
                <a:hlinkClick r:id="rId9"/>
              </a:rPr>
              <a:t>2209.10795</a:t>
            </a:r>
            <a:r>
              <a:rPr lang="en" sz="1333" u="sng" dirty="0">
                <a:solidFill>
                  <a:schemeClr val="hlink"/>
                </a:solidFill>
              </a:rPr>
              <a:t>,  (</a:t>
            </a:r>
            <a:r>
              <a:rPr lang="en" sz="1333" dirty="0"/>
              <a:t>PRC </a:t>
            </a:r>
            <a:r>
              <a:rPr lang="en" sz="1333" b="1" dirty="0"/>
              <a:t>In Press</a:t>
            </a:r>
            <a:r>
              <a:rPr lang="en" sz="1333" dirty="0"/>
              <a:t>)</a:t>
            </a:r>
            <a:endParaRPr sz="1333" dirty="0">
              <a:solidFill>
                <a:schemeClr val="lt2"/>
              </a:solidFill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5974784" y="4494467"/>
            <a:ext cx="1193200" cy="21956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3" name="Google Shape;143;p17"/>
          <p:cNvSpPr/>
          <p:nvPr/>
        </p:nvSpPr>
        <p:spPr>
          <a:xfrm>
            <a:off x="8657284" y="3505133"/>
            <a:ext cx="1193200" cy="32520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4" name="Google Shape;144;p17"/>
          <p:cNvSpPr/>
          <p:nvPr/>
        </p:nvSpPr>
        <p:spPr>
          <a:xfrm>
            <a:off x="10969984" y="2749467"/>
            <a:ext cx="1193200" cy="37832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45" name="Google Shape;145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4116" y="3537601"/>
            <a:ext cx="3970767" cy="2387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7C1EC3-95D9-8329-5101-3FD57B65ED89}"/>
              </a:ext>
            </a:extLst>
          </p:cNvPr>
          <p:cNvGrpSpPr/>
          <p:nvPr/>
        </p:nvGrpSpPr>
        <p:grpSpPr>
          <a:xfrm>
            <a:off x="4543317" y="1821422"/>
            <a:ext cx="606582" cy="615513"/>
            <a:chOff x="2292960" y="4022100"/>
            <a:chExt cx="606582" cy="615513"/>
          </a:xfrm>
        </p:grpSpPr>
        <p:sp>
          <p:nvSpPr>
            <p:cNvPr id="3" name="Arc 2">
              <a:extLst>
                <a:ext uri="{FF2B5EF4-FFF2-40B4-BE49-F238E27FC236}">
                  <a16:creationId xmlns:a16="http://schemas.microsoft.com/office/drawing/2014/main" id="{2A0EE922-94A1-EA1F-6300-C058D4243C4E}"/>
                </a:ext>
              </a:extLst>
            </p:cNvPr>
            <p:cNvSpPr/>
            <p:nvPr/>
          </p:nvSpPr>
          <p:spPr>
            <a:xfrm>
              <a:off x="2292960" y="4022100"/>
              <a:ext cx="606582" cy="615513"/>
            </a:xfrm>
            <a:prstGeom prst="arc">
              <a:avLst>
                <a:gd name="adj1" fmla="val 12004783"/>
                <a:gd name="adj2" fmla="val 20196890"/>
              </a:avLst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D44CDF-F098-1230-6932-CA12C727F1FE}"/>
                </a:ext>
              </a:extLst>
            </p:cNvPr>
            <p:cNvSpPr txBox="1"/>
            <p:nvPr/>
          </p:nvSpPr>
          <p:spPr>
            <a:xfrm>
              <a:off x="2418157" y="4084520"/>
              <a:ext cx="356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sym typeface="Symbol" panose="05050102010706020507" pitchFamily="18" charset="2"/>
                </a:rPr>
                <a:t></a:t>
              </a:r>
              <a:endParaRPr lang="en-A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2A9B8FA-7312-4B95-A74F-515E2C6A9C0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15900" y="0"/>
                <a:ext cx="11760200" cy="1325563"/>
              </a:xfrm>
            </p:spPr>
            <p:txBody>
              <a:bodyPr/>
              <a:lstStyle/>
              <a:p>
                <a:r>
                  <a:rPr lang="en-US" sz="4000" dirty="0"/>
                  <a:t>New Physics may exist at MeV- scale</a:t>
                </a:r>
                <a:br>
                  <a:rPr lang="en-US" sz="4000" dirty="0"/>
                </a:br>
                <a:r>
                  <a:rPr lang="en-US" sz="4000" dirty="0"/>
                  <a:t>Observable via</a:t>
                </a:r>
                <a:r>
                  <a:rPr lang="en-AU" sz="4000" dirty="0"/>
                  <a:t> “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1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AU" sz="4000" dirty="0"/>
                  <a:t>” using  Melbourne </a:t>
                </a:r>
                <a:r>
                  <a:rPr lang="en-AU" sz="4000" dirty="0" err="1"/>
                  <a:t>Pelletron</a:t>
                </a:r>
                <a:endParaRPr lang="en-AU" sz="4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2A9B8FA-7312-4B95-A74F-515E2C6A9C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15900" y="0"/>
                <a:ext cx="11760200" cy="1325563"/>
              </a:xfrm>
              <a:blipFill>
                <a:blip r:embed="rId2"/>
                <a:stretch>
                  <a:fillRect l="-1813" t="-7834" b="-147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B792FEED-0BDE-30DF-843B-CA0B8CC76A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" t="9403" r="10303" b="655"/>
          <a:stretch/>
        </p:blipFill>
        <p:spPr>
          <a:xfrm>
            <a:off x="8706773" y="2429952"/>
            <a:ext cx="3024113" cy="29421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661CAC-EE32-B305-1729-6155AB29BA79}"/>
              </a:ext>
            </a:extLst>
          </p:cNvPr>
          <p:cNvSpPr txBox="1"/>
          <p:nvPr/>
        </p:nvSpPr>
        <p:spPr>
          <a:xfrm>
            <a:off x="382632" y="1358879"/>
            <a:ext cx="10762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plan to build a Time Projection Chamber (TPC) and perform far higher precision experiments on the </a:t>
            </a:r>
            <a:r>
              <a:rPr lang="en-US" dirty="0" err="1"/>
              <a:t>Pelletron</a:t>
            </a:r>
            <a:endParaRPr lang="en-AU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FD9594-5160-6295-19F2-7059C8A3A6F0}"/>
              </a:ext>
            </a:extLst>
          </p:cNvPr>
          <p:cNvGrpSpPr/>
          <p:nvPr/>
        </p:nvGrpSpPr>
        <p:grpSpPr>
          <a:xfrm>
            <a:off x="5054555" y="2483309"/>
            <a:ext cx="3718203" cy="3869603"/>
            <a:chOff x="599595" y="2441464"/>
            <a:chExt cx="3251270" cy="391404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E37075-950F-4B17-91E3-055B43E5D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9595" y="2441464"/>
              <a:ext cx="3220409" cy="316800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CB5868-D4C0-54C6-4761-EDF068EAAADC}"/>
                </a:ext>
              </a:extLst>
            </p:cNvPr>
            <p:cNvSpPr txBox="1"/>
            <p:nvPr/>
          </p:nvSpPr>
          <p:spPr>
            <a:xfrm>
              <a:off x="1246394" y="5709182"/>
              <a:ext cx="22173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ATOMKI X17 result</a:t>
              </a:r>
            </a:p>
            <a:p>
              <a:r>
                <a:rPr lang="en-US" dirty="0"/>
                <a:t>For </a:t>
              </a:r>
              <a:r>
                <a:rPr lang="en" dirty="0"/>
                <a:t>p + </a:t>
              </a:r>
              <a:r>
                <a:rPr lang="en" baseline="30000" dirty="0"/>
                <a:t>7</a:t>
              </a:r>
              <a:r>
                <a:rPr lang="en" dirty="0"/>
                <a:t>Li→</a:t>
              </a:r>
              <a:r>
                <a:rPr lang="en" baseline="30000" dirty="0"/>
                <a:t>8</a:t>
              </a:r>
              <a:r>
                <a:rPr lang="en" dirty="0"/>
                <a:t>Be + e</a:t>
              </a:r>
              <a:r>
                <a:rPr lang="en" baseline="30000" dirty="0"/>
                <a:t>+</a:t>
              </a:r>
              <a:r>
                <a:rPr lang="en" dirty="0"/>
                <a:t>e</a:t>
              </a:r>
              <a:r>
                <a:rPr lang="en" baseline="30000" dirty="0"/>
                <a:t>-</a:t>
              </a:r>
              <a:endParaRPr lang="en-AU" dirty="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0283CAC-EB0E-088B-522D-A60333A57D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9565" y="5360452"/>
              <a:ext cx="0" cy="5998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223092-4425-203B-1BE3-7286A85A11F7}"/>
                </a:ext>
              </a:extLst>
            </p:cNvPr>
            <p:cNvSpPr txBox="1"/>
            <p:nvPr/>
          </p:nvSpPr>
          <p:spPr>
            <a:xfrm>
              <a:off x="3311935" y="5596952"/>
              <a:ext cx="538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X17</a:t>
              </a:r>
              <a:endParaRPr lang="en-AU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A2AC9D3-6254-3C2C-DED7-3E86C774022C}"/>
              </a:ext>
            </a:extLst>
          </p:cNvPr>
          <p:cNvSpPr txBox="1"/>
          <p:nvPr/>
        </p:nvSpPr>
        <p:spPr>
          <a:xfrm>
            <a:off x="8938425" y="5484751"/>
            <a:ext cx="2660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Our expectation from TPC </a:t>
            </a:r>
          </a:p>
          <a:p>
            <a:r>
              <a:rPr lang="en-US" dirty="0"/>
              <a:t>If the X17 exists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5F094-5A75-1FDD-704C-228B3CD7A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F21A-848A-463F-8A7D-C2B32F08EF0F}" type="datetime1">
              <a:rPr lang="en-AU" smtClean="0"/>
              <a:t>13/04/2023</a:t>
            </a:fld>
            <a:endParaRPr lang="en-AU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05E346D-A030-05C4-8590-309DDE886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Martin Sevior, AFAD, Melbourne 2023</a:t>
            </a:r>
            <a:endParaRPr lang="en-AU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BB8255A-5820-5129-78BE-367281E1E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66F30-D99B-42CA-A3B4-89076E64A6E2}" type="slidenum">
              <a:rPr lang="en-AU" smtClean="0"/>
              <a:t>9</a:t>
            </a:fld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C28443-DCC7-C260-2062-05C11DC437BF}"/>
                  </a:ext>
                </a:extLst>
              </p:cNvPr>
              <p:cNvSpPr txBox="1"/>
              <p:nvPr/>
            </p:nvSpPr>
            <p:spPr>
              <a:xfrm>
                <a:off x="6096000" y="2092550"/>
                <a:ext cx="21187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Invariant Mass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C28443-DCC7-C260-2062-05C11DC43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092550"/>
                <a:ext cx="2118722" cy="369332"/>
              </a:xfrm>
              <a:prstGeom prst="rect">
                <a:avLst/>
              </a:prstGeom>
              <a:blipFill>
                <a:blip r:embed="rId5"/>
                <a:stretch>
                  <a:fillRect t="-8197" r="-143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311319-15AA-97B1-E5A8-EF1D167CA7CC}"/>
                  </a:ext>
                </a:extLst>
              </p:cNvPr>
              <p:cNvSpPr txBox="1"/>
              <p:nvPr/>
            </p:nvSpPr>
            <p:spPr>
              <a:xfrm>
                <a:off x="8968910" y="2060620"/>
                <a:ext cx="21187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dirty="0"/>
                  <a:t>Invariant Mass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311319-15AA-97B1-E5A8-EF1D167CA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910" y="2060620"/>
                <a:ext cx="2118722" cy="369332"/>
              </a:xfrm>
              <a:prstGeom prst="rect">
                <a:avLst/>
              </a:prstGeom>
              <a:blipFill>
                <a:blip r:embed="rId6"/>
                <a:stretch>
                  <a:fillRect t="-8197" r="-1724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C2B0CC91-55E6-5855-3E70-AC24105C02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" y="2705245"/>
            <a:ext cx="2298179" cy="2424545"/>
          </a:xfrm>
          <a:prstGeom prst="rect">
            <a:avLst/>
          </a:prstGeom>
        </p:spPr>
      </p:pic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FF2A75C0-87E9-F121-3FA2-4E6EDB41A2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43" y="2705245"/>
            <a:ext cx="2481296" cy="24245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9FAA51-0A30-5926-CF5C-73EEB04D1466}"/>
              </a:ext>
            </a:extLst>
          </p:cNvPr>
          <p:cNvSpPr txBox="1"/>
          <p:nvPr/>
        </p:nvSpPr>
        <p:spPr>
          <a:xfrm>
            <a:off x="382632" y="5283200"/>
            <a:ext cx="2142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ATOMKI Energy Sum resolution ~1.5 MeV</a:t>
            </a:r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A1F62C-CAF7-BD45-796F-6E86B96A4F5C}"/>
              </a:ext>
            </a:extLst>
          </p:cNvPr>
          <p:cNvSpPr txBox="1"/>
          <p:nvPr/>
        </p:nvSpPr>
        <p:spPr>
          <a:xfrm>
            <a:off x="2838237" y="5279799"/>
            <a:ext cx="2142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TPC Energy Sum resolution 0.1 MeV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9488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30334</TotalTime>
  <Words>2870</Words>
  <Application>Microsoft Office PowerPoint</Application>
  <PresentationFormat>Widescreen</PresentationFormat>
  <Paragraphs>455</Paragraphs>
  <Slides>40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Arial</vt:lpstr>
      <vt:lpstr>Arial</vt:lpstr>
      <vt:lpstr>Arial Narrow</vt:lpstr>
      <vt:lpstr>Calibri</vt:lpstr>
      <vt:lpstr>Calibri Light</vt:lpstr>
      <vt:lpstr>Cambria Math</vt:lpstr>
      <vt:lpstr>CMR12</vt:lpstr>
      <vt:lpstr>CMR8</vt:lpstr>
      <vt:lpstr>Helvetica</vt:lpstr>
      <vt:lpstr>Symbol</vt:lpstr>
      <vt:lpstr>Times New Roman</vt:lpstr>
      <vt:lpstr>Office Theme</vt:lpstr>
      <vt:lpstr>Particle and Nuclear Physics at the MeV scale in Australia</vt:lpstr>
      <vt:lpstr>New Physics in the MeV regime?</vt:lpstr>
      <vt:lpstr>Dark Photons and Axion Like Particles</vt:lpstr>
      <vt:lpstr>Particle Physics Motivation - Experiment</vt:lpstr>
      <vt:lpstr>X17</vt:lpstr>
      <vt:lpstr>X17 particle</vt:lpstr>
      <vt:lpstr>X17 particle</vt:lpstr>
      <vt:lpstr>X17 particle</vt:lpstr>
      <vt:lpstr>New Physics may exist at MeV- scale Observable via “X→e^+ e^-” using  Melbourne Pelletron</vt:lpstr>
      <vt:lpstr>Applications in Nuclear Physics</vt:lpstr>
      <vt:lpstr>Time Projection Chamber to be installed on Pelletron</vt:lpstr>
      <vt:lpstr>TPC side view </vt:lpstr>
      <vt:lpstr>Design of TPC</vt:lpstr>
      <vt:lpstr>COMSOL electric field simulation of Field Cage</vt:lpstr>
      <vt:lpstr>Projected x-y resolution ~ 100 microns</vt:lpstr>
      <vt:lpstr>Geant 4 Simulations + Genfit2 + RAVE reconstruction</vt:lpstr>
      <vt:lpstr>Geant4 + Genfit2 + RAVE</vt:lpstr>
      <vt:lpstr>Prototype TPC Target Chamber </vt:lpstr>
      <vt:lpstr>Internal Conversion Background (IPC)</vt:lpstr>
      <vt:lpstr>X17 + IPC background </vt:lpstr>
      <vt:lpstr>30 Day, E_p=1.05 MeV, Populates 1^+ state in 8Be*</vt:lpstr>
      <vt:lpstr>X17 + IPC background, E_P=4.5 MeV</vt:lpstr>
      <vt:lpstr>PowerPoint Presentation</vt:lpstr>
      <vt:lpstr>PowerPoint Presentation</vt:lpstr>
      <vt:lpstr>Backup</vt:lpstr>
      <vt:lpstr>Particle Physics Motivation – “Dark Sector”</vt:lpstr>
      <vt:lpstr>Axion Like Particles (ALPs)</vt:lpstr>
      <vt:lpstr>PowerPoint Presentation</vt:lpstr>
      <vt:lpstr>Garfield simulation of drift velocity</vt:lpstr>
      <vt:lpstr>COMSOL electric field simulation of Field Cage</vt:lpstr>
      <vt:lpstr>COMSOL + Garfield simulation of micromegas</vt:lpstr>
      <vt:lpstr>Garfield simulation of Micromegas amplification</vt:lpstr>
      <vt:lpstr>LHC VMM ASICs + Scalable Readout System</vt:lpstr>
      <vt:lpstr>Geant 4 Simulations</vt:lpstr>
      <vt:lpstr>Target Chamber </vt:lpstr>
      <vt:lpstr>Garfield Simulation of electron release and drift</vt:lpstr>
      <vt:lpstr>External Gamma conversion</vt:lpstr>
      <vt:lpstr>Data rates</vt:lpstr>
      <vt:lpstr>Comparison to LHCb for generic dark photon</vt:lpstr>
      <vt:lpstr>Search for the X17 at University of Montreal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Projection Chamber</dc:title>
  <dc:creator>Martin Sevior</dc:creator>
  <cp:lastModifiedBy>Martin Sevior</cp:lastModifiedBy>
  <cp:revision>130</cp:revision>
  <dcterms:created xsi:type="dcterms:W3CDTF">2021-08-13T00:51:49Z</dcterms:created>
  <dcterms:modified xsi:type="dcterms:W3CDTF">2023-04-13T08:19:12Z</dcterms:modified>
</cp:coreProperties>
</file>