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1540D5-FEDB-6D3C-C5D0-B9680948DB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64F696-D015-D368-4894-35914E9441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AD4B3-E6AD-74C4-D0CA-013FFBAA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72BD0-C103-87F1-8382-21910376C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91CD6-6653-BF71-DD91-1CAC9BD71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7068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767AB-56A6-CC09-405D-B16405FEC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7EAEE7-9E7D-E9BE-31A1-668F62B5D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CE254-2446-258A-6D22-2F12D1A0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526229-B50E-3940-D602-EF786FBFB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5268E-BF03-5C91-E91D-8F197A90B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5972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D1ECE2-8CD1-AF21-BE42-BA622DD875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58645A-7E41-697E-84E5-9BB6F0C779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39AE29-4517-9ED9-F08A-E314C2CFA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B9405B-95CE-B7EC-E4C8-21C994E4D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FDF5C9-F252-3462-2DF3-C45E59E3D6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29935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5521C-7542-4A0C-3F33-06D881769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C848DD-C33D-4A51-10B4-EB00F039E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4D44A7-E4F8-420C-3F57-45E617E44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AF7BE-9499-D733-2179-2976072D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F25FC2-2641-9CB1-742A-9DB4B9BE8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571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FD2A-C94D-C49F-B061-B7A8A932A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55050-8356-1F49-589B-28DE755E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3A6B6-BE6F-5E25-E2DA-6BAB12E76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5723AD-EE97-6CC0-76BA-E53D33774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03098E-7756-B1F1-6C54-B0B15ACFF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63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37EBF-3ED9-A44A-2826-892E7F4A70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212F1-39F8-86F9-306D-6A5E012DEC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36FF96-78AD-D2F3-972A-A89D7F01C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FFF8C-5DA8-A262-7899-F602AA2B3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F9D008-76C6-6B61-89AA-630A5772C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3F472-30A6-A01A-A2A1-CD3739CDC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0089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D23CBF-3FD2-9349-1F93-B8E874FA5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2863-F01E-7687-B0F5-1C0AEADFB7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316252-5D6F-E265-F47C-4FD6E5F33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A0A78-1422-DBEF-374E-F7E58EB75A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AE4026-B4EC-0EB7-C39D-396826C6AC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BD2EB6-C65E-19E3-C40A-CC98D17AF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FA9F8C-6E6E-1A91-ECA4-699E9F298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179B0-C197-931A-CD1E-66D9D3A8C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67628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109D4-DDD9-AC7F-3BEB-50EA9125C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29663C-C5EF-72E5-1AEB-139D1F209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CF36C8-D4B2-3E9E-D82B-EEDC3BB1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1C598-DFE1-4881-D66D-4D2D13E6E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96174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140228-7B7A-A7F4-6F92-7B3903C8D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B1DD7F-E95E-EDE8-3EBE-FEE94EB3D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29868-160B-2FF5-CBB4-786F4D4C1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23860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FCB3-9618-F4B2-F110-9CE78FE28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AB48F-A11B-EF98-C059-BA0C90776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203A8F-93D5-A206-161F-F878C1AEB5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B26E34-B327-BD2A-BAA3-410FF3902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08684A-3207-2D9E-3A79-A0970D3C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921CBC-F906-BA63-FEBA-39F88642E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30711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56848-4E55-7009-4B13-9345A3520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1A4748-1DBB-5210-2C9D-CED1837FE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070C6-16D9-A946-5489-D6F316B634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3D9354-769B-CEB8-6B48-EBAA5A0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575D9E-4A7B-6DA6-D181-035614039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17C2E-C975-4E74-BD1A-20E77F12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9878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219807-C14E-5401-48D4-21F331251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34C3EE-8530-B297-D3A6-186BC77F1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816C-769C-4696-206D-18D41F4B2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9AB95-9022-4C09-8EC4-7546E264F863}" type="datetimeFigureOut">
              <a:rPr lang="en-AU" smtClean="0"/>
              <a:t>13/04/2023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D9473-3313-FEDD-AED4-0E2C33EA9A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FD263-DD66-25F4-DCDF-B9551B3A73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C593B-A6E0-4DEB-B06C-713282B2EB7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4782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hyperlink" Target="https://arxiv.org/abs/2302.13281" TargetMode="External"/><Relationship Id="rId5" Type="http://schemas.openxmlformats.org/officeDocument/2006/relationships/image" Target="../media/image4.emf"/><Relationship Id="rId10" Type="http://schemas.openxmlformats.org/officeDocument/2006/relationships/image" Target="../media/image9.jpg"/><Relationship Id="rId4" Type="http://schemas.openxmlformats.org/officeDocument/2006/relationships/image" Target="../media/image3.emf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F6C8DD-DA69-85CF-FF29-3D5B62E7A101}"/>
              </a:ext>
            </a:extLst>
          </p:cNvPr>
          <p:cNvSpPr txBox="1"/>
          <p:nvPr/>
        </p:nvSpPr>
        <p:spPr>
          <a:xfrm>
            <a:off x="93846" y="89654"/>
            <a:ext cx="94640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Particle and Nuclear Physics at the MeV scale in Australia, Martin  Sevior University of Melbourne</a:t>
            </a:r>
            <a:endParaRPr lang="en-A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5BB86B-5515-8704-6C59-BE36040615EA}"/>
                  </a:ext>
                </a:extLst>
              </p:cNvPr>
              <p:cNvSpPr txBox="1"/>
              <p:nvPr/>
            </p:nvSpPr>
            <p:spPr>
              <a:xfrm>
                <a:off x="93846" y="458986"/>
                <a:ext cx="6097604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dirty="0"/>
                  <a:t>Initial anomaly: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+7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𝐿𝑖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baseline="3000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17( →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dirty="0"/>
                  <a:t> 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85BB86B-5515-8704-6C59-BE36040615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6" y="458986"/>
                <a:ext cx="6097604" cy="369332"/>
              </a:xfrm>
              <a:prstGeom prst="rect">
                <a:avLst/>
              </a:prstGeom>
              <a:blipFill>
                <a:blip r:embed="rId2"/>
                <a:stretch>
                  <a:fillRect l="-799" t="-8197" b="-2459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oup 21">
            <a:extLst>
              <a:ext uri="{FF2B5EF4-FFF2-40B4-BE49-F238E27FC236}">
                <a16:creationId xmlns:a16="http://schemas.microsoft.com/office/drawing/2014/main" id="{CB31AC52-3C4F-808E-8A02-A89E7E63F56E}"/>
              </a:ext>
            </a:extLst>
          </p:cNvPr>
          <p:cNvGrpSpPr/>
          <p:nvPr/>
        </p:nvGrpSpPr>
        <p:grpSpPr>
          <a:xfrm>
            <a:off x="5211882" y="1118138"/>
            <a:ext cx="3287225" cy="2473164"/>
            <a:chOff x="120118" y="3157086"/>
            <a:chExt cx="3287225" cy="24731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2400996-6E55-A7DE-4316-C74A067E0959}"/>
                </a:ext>
              </a:extLst>
            </p:cNvPr>
            <p:cNvSpPr txBox="1"/>
            <p:nvPr/>
          </p:nvSpPr>
          <p:spPr>
            <a:xfrm>
              <a:off x="120118" y="4133986"/>
              <a:ext cx="8643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Proton beam</a:t>
              </a:r>
              <a:endParaRPr lang="en-AU" sz="1000" dirty="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0DD90AE-626C-662A-E8A5-38622DFE21E1}"/>
                </a:ext>
              </a:extLst>
            </p:cNvPr>
            <p:cNvGrpSpPr/>
            <p:nvPr/>
          </p:nvGrpSpPr>
          <p:grpSpPr>
            <a:xfrm>
              <a:off x="233301" y="3157086"/>
              <a:ext cx="3174042" cy="2473164"/>
              <a:chOff x="233301" y="949124"/>
              <a:chExt cx="6024816" cy="4681126"/>
            </a:xfrm>
          </p:grpSpPr>
          <p:pic>
            <p:nvPicPr>
              <p:cNvPr id="8" name="Picture 7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486D5B84-18CE-2D83-E5F5-5A88BEA8C5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9109" y="1429380"/>
                <a:ext cx="4599008" cy="4200870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C788BCF-9FF4-2DEA-3BE6-0DF8C7AB221B}"/>
                  </a:ext>
                </a:extLst>
              </p:cNvPr>
              <p:cNvSpPr txBox="1"/>
              <p:nvPr/>
            </p:nvSpPr>
            <p:spPr>
              <a:xfrm>
                <a:off x="2395959" y="949124"/>
                <a:ext cx="157927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Iron Yoke (Electromagnet</a:t>
                </a:r>
                <a:r>
                  <a:rPr lang="en-US" dirty="0"/>
                  <a:t>)</a:t>
                </a:r>
                <a:endParaRPr lang="en-AU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44267C-E70C-6077-9A01-A4F972C635CF}"/>
                  </a:ext>
                </a:extLst>
              </p:cNvPr>
              <p:cNvSpPr txBox="1"/>
              <p:nvPr/>
            </p:nvSpPr>
            <p:spPr>
              <a:xfrm>
                <a:off x="268812" y="1318456"/>
                <a:ext cx="1292292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/>
                  <a:t>Trigger scintillators</a:t>
                </a:r>
                <a:endParaRPr lang="en-AU" sz="1000" dirty="0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54356A3-B39D-8098-1E57-67F65A46E791}"/>
                  </a:ext>
                </a:extLst>
              </p:cNvPr>
              <p:cNvSpPr txBox="1"/>
              <p:nvPr/>
            </p:nvSpPr>
            <p:spPr>
              <a:xfrm>
                <a:off x="233301" y="4917416"/>
                <a:ext cx="73770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Beam Pipe</a:t>
                </a:r>
                <a:endParaRPr lang="en-AU" sz="1000" dirty="0"/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5B3B82BD-8875-23E4-F2A2-8709BF25987E}"/>
                  </a:ext>
                </a:extLst>
              </p:cNvPr>
              <p:cNvCxnSpPr/>
              <p:nvPr/>
            </p:nvCxnSpPr>
            <p:spPr>
              <a:xfrm>
                <a:off x="2037144" y="3009418"/>
                <a:ext cx="1921469" cy="520397"/>
              </a:xfrm>
              <a:prstGeom prst="straightConnector1">
                <a:avLst/>
              </a:prstGeom>
              <a:ln w="53975">
                <a:solidFill>
                  <a:srgbClr val="0070C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A258261A-C6A3-0562-3468-CF188FF9DD1F}"/>
                  </a:ext>
                </a:extLst>
              </p:cNvPr>
              <p:cNvCxnSpPr/>
              <p:nvPr/>
            </p:nvCxnSpPr>
            <p:spPr>
              <a:xfrm>
                <a:off x="2801073" y="1318456"/>
                <a:ext cx="636608" cy="43746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C51867B4-AB61-30DA-812E-24CB155F952A}"/>
                  </a:ext>
                </a:extLst>
              </p:cNvPr>
              <p:cNvCxnSpPr/>
              <p:nvPr/>
            </p:nvCxnSpPr>
            <p:spPr>
              <a:xfrm>
                <a:off x="1331089" y="1940584"/>
                <a:ext cx="1469984" cy="65214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F787C81B-EBCD-3834-1980-7BF28E53BF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6668" y="1940584"/>
                <a:ext cx="2096065" cy="32488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8F3298F4-95B7-5148-9F5D-B4779423C9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6667" y="1735145"/>
                <a:ext cx="2686518" cy="739856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591B9096-52BF-DAD8-4761-1AAC8B1DDA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15484" y="2103024"/>
                <a:ext cx="1261427" cy="134967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0B50A187-07F9-B45B-4F1F-685209477E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86901" y="3183909"/>
                <a:ext cx="1833635" cy="8570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DB5B121E-C491-7385-D7E5-4EBDAE63BF5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35018" y="3600093"/>
                <a:ext cx="2010066" cy="1421120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8E21FF6-9244-0879-9074-5EDB4DD58F80}"/>
              </a:ext>
            </a:extLst>
          </p:cNvPr>
          <p:cNvSpPr txBox="1"/>
          <p:nvPr/>
        </p:nvSpPr>
        <p:spPr>
          <a:xfrm>
            <a:off x="5903410" y="544807"/>
            <a:ext cx="2571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Time Projection Chamber</a:t>
            </a:r>
            <a:endParaRPr lang="en-AU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9EA51C1-50CF-1CAC-8D27-30C46618270A}"/>
              </a:ext>
            </a:extLst>
          </p:cNvPr>
          <p:cNvGrpSpPr/>
          <p:nvPr/>
        </p:nvGrpSpPr>
        <p:grpSpPr>
          <a:xfrm>
            <a:off x="218173" y="1000740"/>
            <a:ext cx="4777836" cy="3018782"/>
            <a:chOff x="63671" y="938550"/>
            <a:chExt cx="6676331" cy="405341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D3BDDB2-9A02-AA29-552B-2D7FFB8C0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9" t="9403" r="10303" b="655"/>
            <a:stretch/>
          </p:blipFill>
          <p:spPr>
            <a:xfrm>
              <a:off x="3715889" y="1307882"/>
              <a:ext cx="3024113" cy="2942165"/>
            </a:xfrm>
            <a:prstGeom prst="rect">
              <a:avLst/>
            </a:prstGeom>
          </p:spPr>
        </p:pic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03727A5-D095-0497-9DC8-C9DFC24008A6}"/>
                </a:ext>
              </a:extLst>
            </p:cNvPr>
            <p:cNvGrpSpPr/>
            <p:nvPr/>
          </p:nvGrpSpPr>
          <p:grpSpPr>
            <a:xfrm>
              <a:off x="63671" y="1361239"/>
              <a:ext cx="3718203" cy="3630722"/>
              <a:chOff x="599595" y="2441464"/>
              <a:chExt cx="3251270" cy="3672424"/>
            </a:xfrm>
          </p:grpSpPr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B5C32E51-DAC7-7F59-20F3-B09C509176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9595" y="2441464"/>
                <a:ext cx="3220409" cy="3168006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EE96A1B-F181-FFF5-E092-D7F95C60965D}"/>
                  </a:ext>
                </a:extLst>
              </p:cNvPr>
              <p:cNvSpPr txBox="1"/>
              <p:nvPr/>
            </p:nvSpPr>
            <p:spPr>
              <a:xfrm>
                <a:off x="1246394" y="5709182"/>
                <a:ext cx="1148270" cy="404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/>
                  <a:t>ATOMKI X17 result</a:t>
                </a:r>
              </a:p>
              <a:p>
                <a:r>
                  <a:rPr lang="en-US" sz="1000" dirty="0"/>
                  <a:t>For </a:t>
                </a:r>
                <a:r>
                  <a:rPr lang="en" sz="1000" dirty="0"/>
                  <a:t>p + </a:t>
                </a:r>
                <a:r>
                  <a:rPr lang="en" sz="1000" baseline="30000" dirty="0"/>
                  <a:t>7</a:t>
                </a:r>
                <a:r>
                  <a:rPr lang="en" sz="1000" dirty="0"/>
                  <a:t>Li→</a:t>
                </a:r>
                <a:r>
                  <a:rPr lang="en" sz="1000" baseline="30000" dirty="0"/>
                  <a:t>8</a:t>
                </a:r>
                <a:r>
                  <a:rPr lang="en" sz="1000" dirty="0"/>
                  <a:t>Be + e</a:t>
                </a:r>
                <a:r>
                  <a:rPr lang="en" sz="1000" baseline="30000" dirty="0"/>
                  <a:t>+</a:t>
                </a:r>
                <a:r>
                  <a:rPr lang="en" sz="1000" dirty="0"/>
                  <a:t>e</a:t>
                </a:r>
                <a:r>
                  <a:rPr lang="en" sz="1000" baseline="30000" dirty="0"/>
                  <a:t>-</a:t>
                </a:r>
                <a:endParaRPr lang="en-AU" sz="1000" dirty="0"/>
              </a:p>
            </p:txBody>
          </p: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D71B51D1-AE02-F661-C0C9-F871FFA3139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79565" y="5360452"/>
                <a:ext cx="0" cy="599814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EE5ED1B-A36D-307A-08DA-BC9E088E57D5}"/>
                  </a:ext>
                </a:extLst>
              </p:cNvPr>
              <p:cNvSpPr txBox="1"/>
              <p:nvPr/>
            </p:nvSpPr>
            <p:spPr>
              <a:xfrm>
                <a:off x="3311935" y="5596952"/>
                <a:ext cx="5389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X17</a:t>
                </a:r>
                <a:endParaRPr lang="en-AU" dirty="0"/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178C311-8BA0-81DA-54A2-2DA409F70B4E}"/>
                </a:ext>
              </a:extLst>
            </p:cNvPr>
            <p:cNvSpPr txBox="1"/>
            <p:nvPr/>
          </p:nvSpPr>
          <p:spPr>
            <a:xfrm>
              <a:off x="3947541" y="4362681"/>
              <a:ext cx="15648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Our expectation from TPC </a:t>
              </a:r>
            </a:p>
            <a:p>
              <a:r>
                <a:rPr lang="en-US" sz="1000" dirty="0"/>
                <a:t>If the X17 exists</a:t>
              </a:r>
              <a:endParaRPr lang="en-AU" sz="1000" dirty="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148E808-4A27-6181-E662-0C3129EC1027}"/>
                    </a:ext>
                  </a:extLst>
                </p:cNvPr>
                <p:cNvSpPr txBox="1"/>
                <p:nvPr/>
              </p:nvSpPr>
              <p:spPr>
                <a:xfrm>
                  <a:off x="1105116" y="970480"/>
                  <a:ext cx="147578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AU" sz="1200" dirty="0"/>
                    <a:t>Invariant Mass</a:t>
                  </a:r>
                </a:p>
              </p:txBody>
            </p:sp>
          </mc:Choice>
          <mc:Fallback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148E808-4A27-6181-E662-0C3129EC10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05116" y="970480"/>
                  <a:ext cx="1475789" cy="276999"/>
                </a:xfrm>
                <a:prstGeom prst="rect">
                  <a:avLst/>
                </a:prstGeom>
                <a:blipFill>
                  <a:blip r:embed="rId6"/>
                  <a:stretch>
                    <a:fillRect r="-39306" b="-55882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95D0A9-A897-B4B7-F528-BF722CF7B10F}"/>
                    </a:ext>
                  </a:extLst>
                </p:cNvPr>
                <p:cNvSpPr txBox="1"/>
                <p:nvPr/>
              </p:nvSpPr>
              <p:spPr>
                <a:xfrm>
                  <a:off x="3978026" y="938550"/>
                  <a:ext cx="1475789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sSup>
                        <m:sSup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p>
                      <m:r>
                        <a:rPr lang="en-US" sz="12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a14:m>
                  <a:r>
                    <a:rPr lang="en-AU" sz="1200" dirty="0"/>
                    <a:t>Invariant Mass</a:t>
                  </a:r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1895D0A9-A897-B4B7-F528-BF722CF7B1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78026" y="938550"/>
                  <a:ext cx="1475789" cy="276999"/>
                </a:xfrm>
                <a:prstGeom prst="rect">
                  <a:avLst/>
                </a:prstGeom>
                <a:blipFill>
                  <a:blip r:embed="rId6"/>
                  <a:stretch>
                    <a:fillRect r="-38506" b="-55882"/>
                  </a:stretch>
                </a:blipFill>
              </p:spPr>
              <p:txBody>
                <a:bodyPr/>
                <a:lstStyle/>
                <a:p>
                  <a:r>
                    <a:rPr lang="en-A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4" name="Picture 33" descr="Chart, line chart&#10;&#10;Description automatically generated">
            <a:extLst>
              <a:ext uri="{FF2B5EF4-FFF2-40B4-BE49-F238E27FC236}">
                <a16:creationId xmlns:a16="http://schemas.microsoft.com/office/drawing/2014/main" id="{48D3A88D-C84F-E4FF-4EA2-AC72E99CB76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069" y="1157047"/>
            <a:ext cx="2711045" cy="2649078"/>
          </a:xfrm>
          <a:prstGeom prst="rect">
            <a:avLst/>
          </a:prstGeom>
        </p:spPr>
      </p:pic>
      <p:pic>
        <p:nvPicPr>
          <p:cNvPr id="35" name="Picture 34" descr="Chart&#10;&#10;Description automatically generated with medium confidence">
            <a:extLst>
              <a:ext uri="{FF2B5EF4-FFF2-40B4-BE49-F238E27FC236}">
                <a16:creationId xmlns:a16="http://schemas.microsoft.com/office/drawing/2014/main" id="{001F67F0-38FA-1B6D-ACEA-DA4BB52BB48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6" r="3639"/>
          <a:stretch/>
        </p:blipFill>
        <p:spPr>
          <a:xfrm>
            <a:off x="386820" y="4406706"/>
            <a:ext cx="2955719" cy="2036681"/>
          </a:xfrm>
          <a:prstGeom prst="rect">
            <a:avLst/>
          </a:prstGeom>
        </p:spPr>
      </p:pic>
      <p:pic>
        <p:nvPicPr>
          <p:cNvPr id="36" name="Picture 35" descr="Diagram&#10;&#10;Description automatically generated">
            <a:extLst>
              <a:ext uri="{FF2B5EF4-FFF2-40B4-BE49-F238E27FC236}">
                <a16:creationId xmlns:a16="http://schemas.microsoft.com/office/drawing/2014/main" id="{C6A3A49E-4EE1-02EC-1599-2D51B082AAF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435" y="4513885"/>
            <a:ext cx="2906862" cy="1946521"/>
          </a:xfrm>
          <a:prstGeom prst="rect">
            <a:avLst/>
          </a:prstGeom>
        </p:spPr>
      </p:pic>
      <p:pic>
        <p:nvPicPr>
          <p:cNvPr id="37" name="Picture 36" descr="Chart&#10;&#10;Description automatically generated">
            <a:extLst>
              <a:ext uri="{FF2B5EF4-FFF2-40B4-BE49-F238E27FC236}">
                <a16:creationId xmlns:a16="http://schemas.microsoft.com/office/drawing/2014/main" id="{F92BA28A-BA12-8FFA-CE74-20CB55E576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083" y="4469146"/>
            <a:ext cx="3437342" cy="22992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47110E32-301A-B90E-4C26-8D3FCAEE6D6E}"/>
              </a:ext>
            </a:extLst>
          </p:cNvPr>
          <p:cNvSpPr txBox="1"/>
          <p:nvPr/>
        </p:nvSpPr>
        <p:spPr>
          <a:xfrm>
            <a:off x="8037095" y="4186989"/>
            <a:ext cx="38473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World-best limit on Dark Photon production</a:t>
            </a:r>
            <a:endParaRPr lang="en-AU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92B32F-57F3-54E1-89E7-6D668984EDCE}"/>
              </a:ext>
            </a:extLst>
          </p:cNvPr>
          <p:cNvSpPr txBox="1"/>
          <p:nvPr/>
        </p:nvSpPr>
        <p:spPr>
          <a:xfrm>
            <a:off x="1796716" y="4069842"/>
            <a:ext cx="31692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World-best limit for ALP Parameters</a:t>
            </a:r>
            <a:endParaRPr lang="en-AU" sz="16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C6C7DB-0150-B67F-C7D2-A7AAC7C64E71}"/>
              </a:ext>
            </a:extLst>
          </p:cNvPr>
          <p:cNvSpPr txBox="1"/>
          <p:nvPr/>
        </p:nvSpPr>
        <p:spPr>
          <a:xfrm>
            <a:off x="386820" y="6460406"/>
            <a:ext cx="5601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Full Details: Sevior et al. </a:t>
            </a:r>
            <a:r>
              <a:rPr lang="en-US" dirty="0">
                <a:hlinkClick r:id="rId11"/>
              </a:rPr>
              <a:t>https://arxiv.org/abs/2302.13281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372016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105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Sevior</dc:creator>
  <cp:lastModifiedBy>Martin Sevior</cp:lastModifiedBy>
  <cp:revision>1</cp:revision>
  <dcterms:created xsi:type="dcterms:W3CDTF">2023-04-13T08:00:44Z</dcterms:created>
  <dcterms:modified xsi:type="dcterms:W3CDTF">2023-04-13T08:22:35Z</dcterms:modified>
</cp:coreProperties>
</file>