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333" r:id="rId2"/>
    <p:sldId id="518" r:id="rId3"/>
    <p:sldId id="420" r:id="rId4"/>
    <p:sldId id="454" r:id="rId5"/>
    <p:sldId id="469" r:id="rId6"/>
    <p:sldId id="495" r:id="rId7"/>
    <p:sldId id="519" r:id="rId8"/>
    <p:sldId id="470" r:id="rId9"/>
    <p:sldId id="496" r:id="rId10"/>
    <p:sldId id="513" r:id="rId11"/>
    <p:sldId id="489" r:id="rId12"/>
    <p:sldId id="521" r:id="rId13"/>
    <p:sldId id="493" r:id="rId14"/>
    <p:sldId id="504" r:id="rId15"/>
    <p:sldId id="520" r:id="rId16"/>
    <p:sldId id="494" r:id="rId17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pos="36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B98EA3"/>
    <a:srgbClr val="A78093"/>
    <a:srgbClr val="A07B8E"/>
    <a:srgbClr val="800000"/>
    <a:srgbClr val="FF0000"/>
    <a:srgbClr val="00B050"/>
    <a:srgbClr val="009900"/>
    <a:srgbClr val="CFEECA"/>
    <a:srgbClr val="4F81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338" autoAdjust="0"/>
    <p:restoredTop sz="86408" autoAdjust="0"/>
  </p:normalViewPr>
  <p:slideViewPr>
    <p:cSldViewPr>
      <p:cViewPr varScale="1">
        <p:scale>
          <a:sx n="106" d="100"/>
          <a:sy n="106" d="100"/>
        </p:scale>
        <p:origin x="2160" y="168"/>
      </p:cViewPr>
      <p:guideLst>
        <p:guide orient="horz" pos="2160"/>
        <p:guide pos="2880"/>
        <p:guide pos="363"/>
      </p:guideLst>
    </p:cSldViewPr>
  </p:slideViewPr>
  <p:outlineViewPr>
    <p:cViewPr>
      <p:scale>
        <a:sx n="33" d="100"/>
        <a:sy n="33" d="100"/>
      </p:scale>
      <p:origin x="0" y="-239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15A834-81F0-8047-B8DD-6657C7EC5191}" type="datetimeFigureOut">
              <a:rPr lang="en-US" smtClean="0"/>
              <a:t>4/13/23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42EFF6-1210-104C-974D-F28DC1598C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50210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431753-0E30-4779-88BC-286CBC282ED7}" type="datetimeFigureOut">
              <a:rPr lang="ko-KR" altLang="en-US" smtClean="0"/>
              <a:t>2023. 4. 13.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EBA803-ED7E-40A2-8F2B-6BD7D7E3A81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1443474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EBA803-ED7E-40A2-8F2B-6BD7D7E3A81F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934754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EBA803-ED7E-40A2-8F2B-6BD7D7E3A81F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706533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EBA803-ED7E-40A2-8F2B-6BD7D7E3A81F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788744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K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EBA803-ED7E-40A2-8F2B-6BD7D7E3A81F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668343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K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EBA803-ED7E-40A2-8F2B-6BD7D7E3A81F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652378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K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EBA803-ED7E-40A2-8F2B-6BD7D7E3A81F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026475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K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EBA803-ED7E-40A2-8F2B-6BD7D7E3A81F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038778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K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EBA803-ED7E-40A2-8F2B-6BD7D7E3A81F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053685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K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EBA803-ED7E-40A2-8F2B-6BD7D7E3A81F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175723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K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EBA803-ED7E-40A2-8F2B-6BD7D7E3A81F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810941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K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EBA803-ED7E-40A2-8F2B-6BD7D7E3A81F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546660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K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EBA803-ED7E-40A2-8F2B-6BD7D7E3A81F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565047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K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EBA803-ED7E-40A2-8F2B-6BD7D7E3A81F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39959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F4D4C-807E-6142-A9DC-4FB29AAFC239}" type="datetime1">
              <a:rPr lang="en-US" altLang="ko-KR" smtClean="0"/>
              <a:t>4/13/23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37E72-70D9-4977-AB08-A039DE588E5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38157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7F381-6022-FC41-88D4-1AD706F02132}" type="datetime1">
              <a:rPr lang="en-US" altLang="ko-KR" smtClean="0"/>
              <a:t>4/13/23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37E72-70D9-4977-AB08-A039DE588E5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539766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7CE8C-E1A5-0842-AA66-319C9B354613}" type="datetime1">
              <a:rPr lang="en-US" altLang="ko-KR" smtClean="0"/>
              <a:t>4/13/23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37E72-70D9-4977-AB08-A039DE588E5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74388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F131B-AF97-A642-B674-47F9E3D49488}" type="datetime1">
              <a:rPr lang="en-US" altLang="ko-KR" smtClean="0"/>
              <a:t>4/13/23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37E72-70D9-4977-AB08-A039DE588E5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5248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2A910-2C22-6648-BC27-55AFE0E3664B}" type="datetime1">
              <a:rPr lang="en-US" altLang="ko-KR" smtClean="0"/>
              <a:t>4/13/23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37E72-70D9-4977-AB08-A039DE588E5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08947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34802-D812-9041-8118-CD077C62F15A}" type="datetime1">
              <a:rPr lang="en-US" altLang="ko-KR" smtClean="0"/>
              <a:t>4/13/23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37E72-70D9-4977-AB08-A039DE588E5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2113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F45C7-E0ED-8746-8B25-52500A317F50}" type="datetime1">
              <a:rPr lang="en-US" altLang="ko-KR" smtClean="0"/>
              <a:t>4/13/23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37E72-70D9-4977-AB08-A039DE588E5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33414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C8A95-AEFB-5041-80B1-1A3759C4C88F}" type="datetime1">
              <a:rPr lang="en-US" altLang="ko-KR" smtClean="0"/>
              <a:t>4/13/23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37E72-70D9-4977-AB08-A039DE588E5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21353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B3890-A0AC-AC4B-B821-DC8C4FC1FD58}" type="datetime1">
              <a:rPr lang="en-US" altLang="ko-KR" smtClean="0"/>
              <a:t>4/13/23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37E72-70D9-4977-AB08-A039DE588E5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4758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659F0-9187-C347-8232-71431E0A27B9}" type="datetime1">
              <a:rPr lang="en-US" altLang="ko-KR" smtClean="0"/>
              <a:t>4/13/23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37E72-70D9-4977-AB08-A039DE588E5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475551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4F9F4-805C-844D-A41D-E62D4A4EE391}" type="datetime1">
              <a:rPr lang="en-US" altLang="ko-KR" smtClean="0"/>
              <a:t>4/13/23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37E72-70D9-4977-AB08-A039DE588E5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24364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D08159-972A-2B4E-9333-509A2F484388}" type="datetime1">
              <a:rPr lang="en-US" altLang="ko-KR" smtClean="0"/>
              <a:t>4/13/23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737E72-70D9-4977-AB08-A039DE588E5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3907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jpeg"/><Relationship Id="rId5" Type="http://schemas.openxmlformats.org/officeDocument/2006/relationships/image" Target="../media/image1.png"/><Relationship Id="rId4" Type="http://schemas.openxmlformats.org/officeDocument/2006/relationships/image" Target="../media/image7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image" Target="../media/image6.jpeg"/><Relationship Id="rId7" Type="http://schemas.openxmlformats.org/officeDocument/2006/relationships/image" Target="../media/image21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gif"/><Relationship Id="rId5" Type="http://schemas.openxmlformats.org/officeDocument/2006/relationships/image" Target="../media/image31.png"/><Relationship Id="rId10" Type="http://schemas.openxmlformats.org/officeDocument/2006/relationships/image" Target="../media/image1.png"/><Relationship Id="rId4" Type="http://schemas.openxmlformats.org/officeDocument/2006/relationships/image" Target="../media/image7.emf"/><Relationship Id="rId9" Type="http://schemas.openxmlformats.org/officeDocument/2006/relationships/image" Target="../media/image33.e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6.jpeg"/><Relationship Id="rId7" Type="http://schemas.openxmlformats.org/officeDocument/2006/relationships/image" Target="../media/image33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31.png"/><Relationship Id="rId4" Type="http://schemas.openxmlformats.org/officeDocument/2006/relationships/image" Target="../media/image7.e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emf"/><Relationship Id="rId13" Type="http://schemas.openxmlformats.org/officeDocument/2006/relationships/oleObject" Target="../embeddings/oleObject11.bin"/><Relationship Id="rId3" Type="http://schemas.openxmlformats.org/officeDocument/2006/relationships/image" Target="../media/image6.jpeg"/><Relationship Id="rId7" Type="http://schemas.openxmlformats.org/officeDocument/2006/relationships/oleObject" Target="../embeddings/oleObject8.bin"/><Relationship Id="rId12" Type="http://schemas.openxmlformats.org/officeDocument/2006/relationships/image" Target="../media/image37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emf"/><Relationship Id="rId11" Type="http://schemas.openxmlformats.org/officeDocument/2006/relationships/oleObject" Target="../embeddings/oleObject10.bin"/><Relationship Id="rId5" Type="http://schemas.openxmlformats.org/officeDocument/2006/relationships/oleObject" Target="../embeddings/oleObject7.bin"/><Relationship Id="rId15" Type="http://schemas.openxmlformats.org/officeDocument/2006/relationships/image" Target="../media/image1.png"/><Relationship Id="rId10" Type="http://schemas.openxmlformats.org/officeDocument/2006/relationships/image" Target="../media/image36.emf"/><Relationship Id="rId4" Type="http://schemas.openxmlformats.org/officeDocument/2006/relationships/image" Target="../media/image7.emf"/><Relationship Id="rId9" Type="http://schemas.openxmlformats.org/officeDocument/2006/relationships/oleObject" Target="../embeddings/oleObject9.bin"/><Relationship Id="rId14" Type="http://schemas.openxmlformats.org/officeDocument/2006/relationships/image" Target="../media/image38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7" Type="http://schemas.openxmlformats.org/officeDocument/2006/relationships/image" Target="../media/image260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emf"/><Relationship Id="rId5" Type="http://schemas.openxmlformats.org/officeDocument/2006/relationships/image" Target="../media/image1.png"/><Relationship Id="rId4" Type="http://schemas.openxmlformats.org/officeDocument/2006/relationships/image" Target="../media/image7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7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1.png"/><Relationship Id="rId4" Type="http://schemas.openxmlformats.org/officeDocument/2006/relationships/image" Target="../media/image7.emf"/><Relationship Id="rId9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7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6.jpeg"/><Relationship Id="rId7" Type="http://schemas.openxmlformats.org/officeDocument/2006/relationships/image" Target="../media/image12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1.png"/><Relationship Id="rId4" Type="http://schemas.openxmlformats.org/officeDocument/2006/relationships/image" Target="../media/image7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6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image" Target="../media/image15.png"/><Relationship Id="rId4" Type="http://schemas.openxmlformats.org/officeDocument/2006/relationships/image" Target="../media/image7.emf"/><Relationship Id="rId9" Type="http://schemas.openxmlformats.org/officeDocument/2006/relationships/image" Target="../media/image18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.png"/><Relationship Id="rId4" Type="http://schemas.openxmlformats.org/officeDocument/2006/relationships/image" Target="../media/image7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oleObject" Target="../embeddings/oleObject5.bin"/><Relationship Id="rId3" Type="http://schemas.openxmlformats.org/officeDocument/2006/relationships/image" Target="../media/image6.jpeg"/><Relationship Id="rId7" Type="http://schemas.openxmlformats.org/officeDocument/2006/relationships/image" Target="../media/image21.gif"/><Relationship Id="rId12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emf"/><Relationship Id="rId11" Type="http://schemas.openxmlformats.org/officeDocument/2006/relationships/image" Target="../media/image23.emf"/><Relationship Id="rId5" Type="http://schemas.openxmlformats.org/officeDocument/2006/relationships/oleObject" Target="../embeddings/oleObject2.bin"/><Relationship Id="rId15" Type="http://schemas.openxmlformats.org/officeDocument/2006/relationships/image" Target="../media/image26.png"/><Relationship Id="rId10" Type="http://schemas.openxmlformats.org/officeDocument/2006/relationships/oleObject" Target="../embeddings/oleObject4.bin"/><Relationship Id="rId4" Type="http://schemas.openxmlformats.org/officeDocument/2006/relationships/image" Target="../media/image7.emf"/><Relationship Id="rId9" Type="http://schemas.openxmlformats.org/officeDocument/2006/relationships/image" Target="../media/image22.emf"/><Relationship Id="rId14" Type="http://schemas.openxmlformats.org/officeDocument/2006/relationships/image" Target="../media/image25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6.jpeg"/><Relationship Id="rId7" Type="http://schemas.openxmlformats.org/officeDocument/2006/relationships/image" Target="../media/image28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emf"/><Relationship Id="rId5" Type="http://schemas.openxmlformats.org/officeDocument/2006/relationships/image" Target="../media/image1.png"/><Relationship Id="rId4" Type="http://schemas.openxmlformats.org/officeDocument/2006/relationships/image" Target="../media/image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39552" y="3068960"/>
            <a:ext cx="4317207" cy="30584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i="1" dirty="0">
                <a:latin typeface="Yu Gothic" panose="020B0400000000000000" pitchFamily="34" charset="-128"/>
                <a:ea typeface="Yu Gothic" panose="020B0400000000000000" pitchFamily="34" charset="-128"/>
              </a:rPr>
              <a:t>Min Sup Hur</a:t>
            </a:r>
            <a:endParaRPr lang="en-US" altLang="ko-KR" baseline="30000" dirty="0">
              <a:latin typeface="Yu Gothic" panose="020B0400000000000000" pitchFamily="34" charset="-128"/>
              <a:ea typeface="Yu Gothic" panose="020B0400000000000000" pitchFamily="34" charset="-128"/>
            </a:endParaRPr>
          </a:p>
          <a:p>
            <a:pPr>
              <a:lnSpc>
                <a:spcPct val="150000"/>
              </a:lnSpc>
            </a:pPr>
            <a:r>
              <a:rPr lang="en-US" altLang="ko-KR" sz="1600" b="1" i="1" dirty="0">
                <a:latin typeface="Yu Gothic" panose="020B0400000000000000" pitchFamily="34" charset="-128"/>
                <a:ea typeface="Yu Gothic" panose="020B0400000000000000" pitchFamily="34" charset="-128"/>
              </a:rPr>
              <a:t>CPL</a:t>
            </a:r>
            <a:r>
              <a:rPr lang="en-US" altLang="ko-KR" sz="1600" dirty="0">
                <a:latin typeface="Yu Gothic" panose="020B0400000000000000" pitchFamily="34" charset="-128"/>
                <a:ea typeface="Yu Gothic" panose="020B0400000000000000" pitchFamily="34" charset="-128"/>
              </a:rPr>
              <a:t>, Department of Physics, UNIST,  Korea</a:t>
            </a:r>
            <a:endParaRPr lang="ko-KR" altLang="en-US" sz="1600" dirty="0">
              <a:latin typeface="Yu Gothic" panose="020B0400000000000000" pitchFamily="34" charset="-128"/>
            </a:endParaRPr>
          </a:p>
          <a:p>
            <a:pPr>
              <a:lnSpc>
                <a:spcPct val="150000"/>
              </a:lnSpc>
            </a:pPr>
            <a:endParaRPr lang="en-US" altLang="ko-KR" sz="1600" dirty="0">
              <a:latin typeface="Yu Gothic" panose="020B0400000000000000" pitchFamily="34" charset="-128"/>
              <a:ea typeface="Yu Gothic" panose="020B0400000000000000" pitchFamily="34" charset="-128"/>
            </a:endParaRPr>
          </a:p>
          <a:p>
            <a:pPr>
              <a:lnSpc>
                <a:spcPct val="150000"/>
              </a:lnSpc>
            </a:pPr>
            <a:r>
              <a:rPr lang="en-US" altLang="ko-KR" sz="1600" dirty="0">
                <a:latin typeface="Yu Gothic" panose="020B0400000000000000" pitchFamily="34" charset="-128"/>
                <a:ea typeface="Yu Gothic" panose="020B0400000000000000" pitchFamily="34" charset="-128"/>
              </a:rPr>
              <a:t>Collaboration with </a:t>
            </a:r>
          </a:p>
          <a:p>
            <a:pPr>
              <a:lnSpc>
                <a:spcPct val="150000"/>
              </a:lnSpc>
            </a:pPr>
            <a:r>
              <a:rPr lang="en-US" altLang="ko-KR" sz="1600" dirty="0">
                <a:latin typeface="Yu Gothic" panose="020B0400000000000000" pitchFamily="34" charset="-128"/>
                <a:ea typeface="Yu Gothic" panose="020B0400000000000000" pitchFamily="34" charset="-128"/>
              </a:rPr>
              <a:t>D. </a:t>
            </a:r>
            <a:r>
              <a:rPr lang="en-US" altLang="ko-KR" sz="1600" dirty="0" err="1">
                <a:latin typeface="Yu Gothic" panose="020B0400000000000000" pitchFamily="34" charset="-128"/>
                <a:ea typeface="Yu Gothic" panose="020B0400000000000000" pitchFamily="34" charset="-128"/>
              </a:rPr>
              <a:t>Jaroszynski</a:t>
            </a:r>
            <a:r>
              <a:rPr lang="en-US" altLang="ko-KR" sz="1600" dirty="0">
                <a:latin typeface="Yu Gothic" panose="020B0400000000000000" pitchFamily="34" charset="-128"/>
                <a:ea typeface="Yu Gothic" panose="020B0400000000000000" pitchFamily="34" charset="-128"/>
              </a:rPr>
              <a:t> at Univ. Strathclyde, UK, </a:t>
            </a:r>
          </a:p>
          <a:p>
            <a:pPr>
              <a:lnSpc>
                <a:spcPct val="150000"/>
              </a:lnSpc>
            </a:pPr>
            <a:r>
              <a:rPr lang="en-US" altLang="ko-KR" sz="1600" dirty="0">
                <a:latin typeface="Yu Gothic" panose="020B0400000000000000" pitchFamily="34" charset="-128"/>
                <a:ea typeface="Yu Gothic" panose="020B0400000000000000" pitchFamily="34" charset="-128"/>
              </a:rPr>
              <a:t>K. Yu, BNL, US,</a:t>
            </a:r>
          </a:p>
          <a:p>
            <a:pPr>
              <a:lnSpc>
                <a:spcPct val="150000"/>
              </a:lnSpc>
            </a:pPr>
            <a:r>
              <a:rPr lang="en-US" altLang="ko-KR" sz="1600" dirty="0">
                <a:latin typeface="Yu Gothic" panose="020B0400000000000000" pitchFamily="34" charset="-128"/>
                <a:ea typeface="Yu Gothic" panose="020B0400000000000000" pitchFamily="34" charset="-128"/>
              </a:rPr>
              <a:t>H. Suk, GIST, Korea</a:t>
            </a:r>
          </a:p>
          <a:p>
            <a:pPr>
              <a:lnSpc>
                <a:spcPct val="150000"/>
              </a:lnSpc>
            </a:pPr>
            <a:r>
              <a:rPr lang="en-US" altLang="ko-KR" sz="1600" b="1" dirty="0">
                <a:latin typeface="Yu Gothic" panose="020B0400000000000000" pitchFamily="34" charset="-128"/>
                <a:ea typeface="Yu Gothic" panose="020B0400000000000000" pitchFamily="34" charset="-128"/>
              </a:rPr>
              <a:t>CHEA</a:t>
            </a:r>
            <a:r>
              <a:rPr lang="en-US" altLang="ko-KR" sz="1600" b="1" dirty="0">
                <a:solidFill>
                  <a:srgbClr val="0000FF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 </a:t>
            </a:r>
            <a:r>
              <a:rPr lang="en-US" altLang="ko-KR" sz="1600" dirty="0">
                <a:latin typeface="Yu Gothic" panose="020B0400000000000000" pitchFamily="34" charset="-128"/>
                <a:ea typeface="Yu Gothic" panose="020B0400000000000000" pitchFamily="34" charset="-128"/>
              </a:rPr>
              <a:t>of UNIST, Korea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51520" y="260648"/>
            <a:ext cx="87129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AFAD 2023</a:t>
            </a:r>
          </a:p>
          <a:p>
            <a:r>
              <a:rPr lang="en-US" altLang="ko-KR" sz="1400" dirty="0"/>
              <a:t>Apr. 12 – 14,  2023, Melbourne, Australia 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673224" y="1460886"/>
            <a:ext cx="7859216" cy="12480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40000"/>
              </a:lnSpc>
            </a:pPr>
            <a:r>
              <a:rPr lang="en-US" altLang="ko-KR" sz="2800" b="1" dirty="0">
                <a:solidFill>
                  <a:srgbClr val="002060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Laser-Plasma Schemes of Narrowband THz Emission for THz Electron Acceleration</a:t>
            </a:r>
          </a:p>
        </p:txBody>
      </p:sp>
      <p:cxnSp>
        <p:nvCxnSpPr>
          <p:cNvPr id="13" name="직선 연결선 12"/>
          <p:cNvCxnSpPr/>
          <p:nvPr/>
        </p:nvCxnSpPr>
        <p:spPr>
          <a:xfrm>
            <a:off x="467544" y="1268760"/>
            <a:ext cx="82192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/>
          <p:cNvCxnSpPr/>
          <p:nvPr/>
        </p:nvCxnSpPr>
        <p:spPr>
          <a:xfrm>
            <a:off x="467544" y="2924944"/>
            <a:ext cx="82192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37E72-70D9-4977-AB08-A039DE588E5A}" type="slidenum">
              <a:rPr lang="ko-KR" altLang="en-US" smtClean="0"/>
              <a:t>1</a:t>
            </a:fld>
            <a:r>
              <a:rPr lang="en-US" altLang="ko-KR" dirty="0"/>
              <a:t>/16</a:t>
            </a:r>
            <a:endParaRPr lang="ko-KR" altLang="en-US" dirty="0"/>
          </a:p>
        </p:txBody>
      </p:sp>
      <p:pic>
        <p:nvPicPr>
          <p:cNvPr id="15" name="Picture 14" descr="cpl1.png">
            <a:extLst>
              <a:ext uri="{FF2B5EF4-FFF2-40B4-BE49-F238E27FC236}">
                <a16:creationId xmlns:a16="http://schemas.microsoft.com/office/drawing/2014/main" id="{D84FFB01-3F17-B844-B7C3-6FCB598D144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3547620"/>
            <a:ext cx="882220" cy="720080"/>
          </a:xfrm>
          <a:prstGeom prst="rect">
            <a:avLst/>
          </a:prstGeom>
        </p:spPr>
      </p:pic>
      <p:pic>
        <p:nvPicPr>
          <p:cNvPr id="17" name="그림 3">
            <a:extLst>
              <a:ext uri="{FF2B5EF4-FFF2-40B4-BE49-F238E27FC236}">
                <a16:creationId xmlns:a16="http://schemas.microsoft.com/office/drawing/2014/main" id="{3308F91D-EF05-C149-ADC1-06346445E90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9914" y="3208287"/>
            <a:ext cx="810086" cy="720076"/>
          </a:xfrm>
          <a:prstGeom prst="rect">
            <a:avLst/>
          </a:prstGeom>
        </p:spPr>
      </p:pic>
      <p:pic>
        <p:nvPicPr>
          <p:cNvPr id="18" name="Picture 17" descr="logo.jpg">
            <a:extLst>
              <a:ext uri="{FF2B5EF4-FFF2-40B4-BE49-F238E27FC236}">
                <a16:creationId xmlns:a16="http://schemas.microsoft.com/office/drawing/2014/main" id="{ED9A0810-7C6A-0E4E-9B19-B1444E22922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8243" y="4304982"/>
            <a:ext cx="1952105" cy="45968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B454241-DB5A-574B-AE32-9E9802C298C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2668" y="4764666"/>
            <a:ext cx="1682653" cy="961516"/>
          </a:xfrm>
          <a:prstGeom prst="rect">
            <a:avLst/>
          </a:prstGeom>
        </p:spPr>
      </p:pic>
      <p:pic>
        <p:nvPicPr>
          <p:cNvPr id="12" name="그림 16">
            <a:extLst>
              <a:ext uri="{FF2B5EF4-FFF2-40B4-BE49-F238E27FC236}">
                <a16:creationId xmlns:a16="http://schemas.microsoft.com/office/drawing/2014/main" id="{9AA6FCED-FED2-474C-8047-1E1EF7A338E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7252" y="5213304"/>
            <a:ext cx="810086" cy="751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541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sss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89" r="-1" b="90401"/>
          <a:stretch/>
        </p:blipFill>
        <p:spPr>
          <a:xfrm>
            <a:off x="-72872" y="0"/>
            <a:ext cx="9252000" cy="70455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88891" y="431273"/>
            <a:ext cx="1043954" cy="17139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85630" y="97468"/>
            <a:ext cx="70946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Helvetica"/>
                <a:cs typeface="Helvetica"/>
              </a:rPr>
              <a:t>PDO on a Density Gradient 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72009" y="6286436"/>
            <a:ext cx="9000318" cy="0"/>
          </a:xfrm>
          <a:prstGeom prst="line">
            <a:avLst/>
          </a:prstGeom>
          <a:ln w="317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30" name="Picture 29" descr="cpl1.png">
            <a:extLst>
              <a:ext uri="{FF2B5EF4-FFF2-40B4-BE49-F238E27FC236}">
                <a16:creationId xmlns:a16="http://schemas.microsoft.com/office/drawing/2014/main" id="{45D57D59-18F0-FE46-9BD4-E6A401C1AD0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6" y="6332261"/>
            <a:ext cx="617484" cy="503999"/>
          </a:xfrm>
          <a:prstGeom prst="rect">
            <a:avLst/>
          </a:prstGeom>
        </p:spPr>
      </p:pic>
      <p:pic>
        <p:nvPicPr>
          <p:cNvPr id="26" name="Picture 25" descr="Fig3_r">
            <a:extLst>
              <a:ext uri="{FF2B5EF4-FFF2-40B4-BE49-F238E27FC236}">
                <a16:creationId xmlns:a16="http://schemas.microsoft.com/office/drawing/2014/main" id="{A022C83F-25F8-4F46-8C9D-79707CC5092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5170" y="885483"/>
            <a:ext cx="6660000" cy="464488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5A8421E-0FB5-725A-658E-56E174D0CFFD}"/>
              </a:ext>
            </a:extLst>
          </p:cNvPr>
          <p:cNvSpPr txBox="1"/>
          <p:nvPr/>
        </p:nvSpPr>
        <p:spPr>
          <a:xfrm>
            <a:off x="3131840" y="5621622"/>
            <a:ext cx="5670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KR" dirty="0"/>
              <a:t>S. Kylychbekov et al., Plasma Sources Sci. Tech. 2020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57FA311-87C0-6CB7-90B6-039A6C2E0110}"/>
              </a:ext>
            </a:extLst>
          </p:cNvPr>
          <p:cNvSpPr txBox="1"/>
          <p:nvPr/>
        </p:nvSpPr>
        <p:spPr>
          <a:xfrm>
            <a:off x="2339752" y="6356350"/>
            <a:ext cx="44788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AFAD 2023, Apr. 12 – 14, 2023, Melbourne, Australia</a:t>
            </a:r>
          </a:p>
        </p:txBody>
      </p:sp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BF4CC05E-D068-3408-A7A4-FF4B2DAD0B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FB737E72-70D9-4977-AB08-A039DE588E5A}" type="slidenum">
              <a:rPr lang="ko-KR" altLang="en-US" smtClean="0"/>
              <a:t>10</a:t>
            </a:fld>
            <a:r>
              <a:rPr lang="en-US" altLang="ko-KR" dirty="0"/>
              <a:t>/16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420623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sss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89" r="-1" b="90401"/>
          <a:stretch/>
        </p:blipFill>
        <p:spPr>
          <a:xfrm>
            <a:off x="-72872" y="0"/>
            <a:ext cx="9252000" cy="70455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88891" y="431273"/>
            <a:ext cx="1043954" cy="17139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85631" y="97468"/>
            <a:ext cx="53783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Helvetica"/>
                <a:cs typeface="Helvetica"/>
              </a:rPr>
              <a:t>Drag-Release of a Plasma Block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72009" y="6286436"/>
            <a:ext cx="9000318" cy="0"/>
          </a:xfrm>
          <a:prstGeom prst="line">
            <a:avLst/>
          </a:prstGeom>
          <a:ln w="317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251520" y="908720"/>
            <a:ext cx="3960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00FF"/>
                </a:solidFill>
              </a:rPr>
              <a:t>Drag-Release Procedure,</a:t>
            </a:r>
          </a:p>
          <a:p>
            <a:r>
              <a:rPr lang="en-US" sz="2400" dirty="0">
                <a:solidFill>
                  <a:srgbClr val="0000FF"/>
                </a:solidFill>
              </a:rPr>
              <a:t>leading to PDO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3995936" y="1817681"/>
            <a:ext cx="576065" cy="531199"/>
            <a:chOff x="4932039" y="1124744"/>
            <a:chExt cx="576065" cy="531199"/>
          </a:xfrm>
        </p:grpSpPr>
        <p:sp>
          <p:nvSpPr>
            <p:cNvPr id="72" name="Freeform 71"/>
            <p:cNvSpPr>
              <a:spLocks noChangeAspect="1"/>
            </p:cNvSpPr>
            <p:nvPr/>
          </p:nvSpPr>
          <p:spPr>
            <a:xfrm>
              <a:off x="4970721" y="1204115"/>
              <a:ext cx="537383" cy="451828"/>
            </a:xfrm>
            <a:custGeom>
              <a:avLst/>
              <a:gdLst>
                <a:gd name="connsiteX0" fmla="*/ 1293385 w 1293385"/>
                <a:gd name="connsiteY0" fmla="*/ 1083532 h 1096520"/>
                <a:gd name="connsiteX1" fmla="*/ 1013734 w 1293385"/>
                <a:gd name="connsiteY1" fmla="*/ 943722 h 1096520"/>
                <a:gd name="connsiteX2" fmla="*/ 652518 w 1293385"/>
                <a:gd name="connsiteY2" fmla="*/ 0 h 1096520"/>
                <a:gd name="connsiteX3" fmla="*/ 291303 w 1293385"/>
                <a:gd name="connsiteY3" fmla="*/ 943722 h 1096520"/>
                <a:gd name="connsiteX4" fmla="*/ 0 w 1293385"/>
                <a:gd name="connsiteY4" fmla="*/ 1083532 h 1096520"/>
                <a:gd name="connsiteX0" fmla="*/ 1293385 w 1293385"/>
                <a:gd name="connsiteY0" fmla="*/ 1083532 h 1087479"/>
                <a:gd name="connsiteX1" fmla="*/ 1013734 w 1293385"/>
                <a:gd name="connsiteY1" fmla="*/ 943722 h 1087479"/>
                <a:gd name="connsiteX2" fmla="*/ 652518 w 1293385"/>
                <a:gd name="connsiteY2" fmla="*/ 0 h 1087479"/>
                <a:gd name="connsiteX3" fmla="*/ 291303 w 1293385"/>
                <a:gd name="connsiteY3" fmla="*/ 943722 h 1087479"/>
                <a:gd name="connsiteX4" fmla="*/ 0 w 1293385"/>
                <a:gd name="connsiteY4" fmla="*/ 1083532 h 1087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93385" h="1087479">
                  <a:moveTo>
                    <a:pt x="1293385" y="1083532"/>
                  </a:moveTo>
                  <a:cubicBezTo>
                    <a:pt x="1172008" y="1068968"/>
                    <a:pt x="1120545" y="1124311"/>
                    <a:pt x="1013734" y="943722"/>
                  </a:cubicBezTo>
                  <a:cubicBezTo>
                    <a:pt x="906923" y="763133"/>
                    <a:pt x="772923" y="0"/>
                    <a:pt x="652518" y="0"/>
                  </a:cubicBezTo>
                  <a:cubicBezTo>
                    <a:pt x="532113" y="0"/>
                    <a:pt x="400056" y="763133"/>
                    <a:pt x="291303" y="943722"/>
                  </a:cubicBezTo>
                  <a:cubicBezTo>
                    <a:pt x="182550" y="1124311"/>
                    <a:pt x="0" y="1083532"/>
                    <a:pt x="0" y="1083532"/>
                  </a:cubicBezTo>
                </a:path>
              </a:pathLst>
            </a:custGeom>
            <a:solidFill>
              <a:srgbClr val="FF0000">
                <a:alpha val="52000"/>
              </a:srgbClr>
            </a:solidFill>
            <a:ln>
              <a:noFill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>
              <a:spLocks noChangeAspect="1"/>
            </p:cNvSpPr>
            <p:nvPr/>
          </p:nvSpPr>
          <p:spPr>
            <a:xfrm>
              <a:off x="4932039" y="1196757"/>
              <a:ext cx="537383" cy="451828"/>
            </a:xfrm>
            <a:custGeom>
              <a:avLst/>
              <a:gdLst>
                <a:gd name="connsiteX0" fmla="*/ 1293385 w 1293385"/>
                <a:gd name="connsiteY0" fmla="*/ 1083532 h 1096520"/>
                <a:gd name="connsiteX1" fmla="*/ 1013734 w 1293385"/>
                <a:gd name="connsiteY1" fmla="*/ 943722 h 1096520"/>
                <a:gd name="connsiteX2" fmla="*/ 652518 w 1293385"/>
                <a:gd name="connsiteY2" fmla="*/ 0 h 1096520"/>
                <a:gd name="connsiteX3" fmla="*/ 291303 w 1293385"/>
                <a:gd name="connsiteY3" fmla="*/ 943722 h 1096520"/>
                <a:gd name="connsiteX4" fmla="*/ 0 w 1293385"/>
                <a:gd name="connsiteY4" fmla="*/ 1083532 h 1096520"/>
                <a:gd name="connsiteX0" fmla="*/ 1293385 w 1293385"/>
                <a:gd name="connsiteY0" fmla="*/ 1083532 h 1087479"/>
                <a:gd name="connsiteX1" fmla="*/ 1013734 w 1293385"/>
                <a:gd name="connsiteY1" fmla="*/ 943722 h 1087479"/>
                <a:gd name="connsiteX2" fmla="*/ 652518 w 1293385"/>
                <a:gd name="connsiteY2" fmla="*/ 0 h 1087479"/>
                <a:gd name="connsiteX3" fmla="*/ 291303 w 1293385"/>
                <a:gd name="connsiteY3" fmla="*/ 943722 h 1087479"/>
                <a:gd name="connsiteX4" fmla="*/ 0 w 1293385"/>
                <a:gd name="connsiteY4" fmla="*/ 1083532 h 1087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93385" h="1087479">
                  <a:moveTo>
                    <a:pt x="1293385" y="1083532"/>
                  </a:moveTo>
                  <a:cubicBezTo>
                    <a:pt x="1172008" y="1068968"/>
                    <a:pt x="1120545" y="1124311"/>
                    <a:pt x="1013734" y="943722"/>
                  </a:cubicBezTo>
                  <a:cubicBezTo>
                    <a:pt x="906923" y="763133"/>
                    <a:pt x="772923" y="0"/>
                    <a:pt x="652518" y="0"/>
                  </a:cubicBezTo>
                  <a:cubicBezTo>
                    <a:pt x="532113" y="0"/>
                    <a:pt x="400056" y="763133"/>
                    <a:pt x="291303" y="943722"/>
                  </a:cubicBezTo>
                  <a:cubicBezTo>
                    <a:pt x="182550" y="1124311"/>
                    <a:pt x="0" y="1083532"/>
                    <a:pt x="0" y="1083532"/>
                  </a:cubicBezTo>
                </a:path>
              </a:pathLst>
            </a:custGeom>
            <a:solidFill>
              <a:srgbClr val="F79646">
                <a:alpha val="52000"/>
              </a:srgbClr>
            </a:solidFill>
            <a:ln>
              <a:noFill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4" name="Straight Arrow Connector 73"/>
            <p:cNvCxnSpPr/>
            <p:nvPr/>
          </p:nvCxnSpPr>
          <p:spPr>
            <a:xfrm>
              <a:off x="5266679" y="1124744"/>
              <a:ext cx="144030" cy="0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 w="sm" len="sm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Arrow Connector 74"/>
            <p:cNvCxnSpPr/>
            <p:nvPr/>
          </p:nvCxnSpPr>
          <p:spPr>
            <a:xfrm flipH="1">
              <a:off x="5050655" y="1124744"/>
              <a:ext cx="144030" cy="0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 w="sm" len="sm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oup 23"/>
          <p:cNvGrpSpPr/>
          <p:nvPr/>
        </p:nvGrpSpPr>
        <p:grpSpPr>
          <a:xfrm>
            <a:off x="5436096" y="3573016"/>
            <a:ext cx="792088" cy="531199"/>
            <a:chOff x="5652120" y="5274065"/>
            <a:chExt cx="792088" cy="531199"/>
          </a:xfrm>
        </p:grpSpPr>
        <p:sp>
          <p:nvSpPr>
            <p:cNvPr id="76" name="Freeform 75"/>
            <p:cNvSpPr>
              <a:spLocks noChangeAspect="1"/>
            </p:cNvSpPr>
            <p:nvPr/>
          </p:nvSpPr>
          <p:spPr>
            <a:xfrm>
              <a:off x="5906825" y="5353436"/>
              <a:ext cx="537383" cy="451828"/>
            </a:xfrm>
            <a:custGeom>
              <a:avLst/>
              <a:gdLst>
                <a:gd name="connsiteX0" fmla="*/ 1293385 w 1293385"/>
                <a:gd name="connsiteY0" fmla="*/ 1083532 h 1096520"/>
                <a:gd name="connsiteX1" fmla="*/ 1013734 w 1293385"/>
                <a:gd name="connsiteY1" fmla="*/ 943722 h 1096520"/>
                <a:gd name="connsiteX2" fmla="*/ 652518 w 1293385"/>
                <a:gd name="connsiteY2" fmla="*/ 0 h 1096520"/>
                <a:gd name="connsiteX3" fmla="*/ 291303 w 1293385"/>
                <a:gd name="connsiteY3" fmla="*/ 943722 h 1096520"/>
                <a:gd name="connsiteX4" fmla="*/ 0 w 1293385"/>
                <a:gd name="connsiteY4" fmla="*/ 1083532 h 1096520"/>
                <a:gd name="connsiteX0" fmla="*/ 1293385 w 1293385"/>
                <a:gd name="connsiteY0" fmla="*/ 1083532 h 1087479"/>
                <a:gd name="connsiteX1" fmla="*/ 1013734 w 1293385"/>
                <a:gd name="connsiteY1" fmla="*/ 943722 h 1087479"/>
                <a:gd name="connsiteX2" fmla="*/ 652518 w 1293385"/>
                <a:gd name="connsiteY2" fmla="*/ 0 h 1087479"/>
                <a:gd name="connsiteX3" fmla="*/ 291303 w 1293385"/>
                <a:gd name="connsiteY3" fmla="*/ 943722 h 1087479"/>
                <a:gd name="connsiteX4" fmla="*/ 0 w 1293385"/>
                <a:gd name="connsiteY4" fmla="*/ 1083532 h 1087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93385" h="1087479">
                  <a:moveTo>
                    <a:pt x="1293385" y="1083532"/>
                  </a:moveTo>
                  <a:cubicBezTo>
                    <a:pt x="1172008" y="1068968"/>
                    <a:pt x="1120545" y="1124311"/>
                    <a:pt x="1013734" y="943722"/>
                  </a:cubicBezTo>
                  <a:cubicBezTo>
                    <a:pt x="906923" y="763133"/>
                    <a:pt x="772923" y="0"/>
                    <a:pt x="652518" y="0"/>
                  </a:cubicBezTo>
                  <a:cubicBezTo>
                    <a:pt x="532113" y="0"/>
                    <a:pt x="400056" y="763133"/>
                    <a:pt x="291303" y="943722"/>
                  </a:cubicBezTo>
                  <a:cubicBezTo>
                    <a:pt x="182550" y="1124311"/>
                    <a:pt x="0" y="1083532"/>
                    <a:pt x="0" y="1083532"/>
                  </a:cubicBezTo>
                </a:path>
              </a:pathLst>
            </a:custGeom>
            <a:solidFill>
              <a:srgbClr val="FF0000">
                <a:alpha val="52000"/>
              </a:srgbClr>
            </a:solidFill>
            <a:ln>
              <a:noFill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 76"/>
            <p:cNvSpPr>
              <a:spLocks noChangeAspect="1"/>
            </p:cNvSpPr>
            <p:nvPr/>
          </p:nvSpPr>
          <p:spPr>
            <a:xfrm>
              <a:off x="5652120" y="5346078"/>
              <a:ext cx="537383" cy="451828"/>
            </a:xfrm>
            <a:custGeom>
              <a:avLst/>
              <a:gdLst>
                <a:gd name="connsiteX0" fmla="*/ 1293385 w 1293385"/>
                <a:gd name="connsiteY0" fmla="*/ 1083532 h 1096520"/>
                <a:gd name="connsiteX1" fmla="*/ 1013734 w 1293385"/>
                <a:gd name="connsiteY1" fmla="*/ 943722 h 1096520"/>
                <a:gd name="connsiteX2" fmla="*/ 652518 w 1293385"/>
                <a:gd name="connsiteY2" fmla="*/ 0 h 1096520"/>
                <a:gd name="connsiteX3" fmla="*/ 291303 w 1293385"/>
                <a:gd name="connsiteY3" fmla="*/ 943722 h 1096520"/>
                <a:gd name="connsiteX4" fmla="*/ 0 w 1293385"/>
                <a:gd name="connsiteY4" fmla="*/ 1083532 h 1096520"/>
                <a:gd name="connsiteX0" fmla="*/ 1293385 w 1293385"/>
                <a:gd name="connsiteY0" fmla="*/ 1083532 h 1087479"/>
                <a:gd name="connsiteX1" fmla="*/ 1013734 w 1293385"/>
                <a:gd name="connsiteY1" fmla="*/ 943722 h 1087479"/>
                <a:gd name="connsiteX2" fmla="*/ 652518 w 1293385"/>
                <a:gd name="connsiteY2" fmla="*/ 0 h 1087479"/>
                <a:gd name="connsiteX3" fmla="*/ 291303 w 1293385"/>
                <a:gd name="connsiteY3" fmla="*/ 943722 h 1087479"/>
                <a:gd name="connsiteX4" fmla="*/ 0 w 1293385"/>
                <a:gd name="connsiteY4" fmla="*/ 1083532 h 1087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93385" h="1087479">
                  <a:moveTo>
                    <a:pt x="1293385" y="1083532"/>
                  </a:moveTo>
                  <a:cubicBezTo>
                    <a:pt x="1172008" y="1068968"/>
                    <a:pt x="1120545" y="1124311"/>
                    <a:pt x="1013734" y="943722"/>
                  </a:cubicBezTo>
                  <a:cubicBezTo>
                    <a:pt x="906923" y="763133"/>
                    <a:pt x="772923" y="0"/>
                    <a:pt x="652518" y="0"/>
                  </a:cubicBezTo>
                  <a:cubicBezTo>
                    <a:pt x="532113" y="0"/>
                    <a:pt x="400056" y="763133"/>
                    <a:pt x="291303" y="943722"/>
                  </a:cubicBezTo>
                  <a:cubicBezTo>
                    <a:pt x="182550" y="1124311"/>
                    <a:pt x="0" y="1083532"/>
                    <a:pt x="0" y="1083532"/>
                  </a:cubicBezTo>
                </a:path>
              </a:pathLst>
            </a:custGeom>
            <a:solidFill>
              <a:srgbClr val="F79646">
                <a:alpha val="52000"/>
              </a:srgbClr>
            </a:solidFill>
            <a:ln>
              <a:noFill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8" name="Straight Arrow Connector 77"/>
            <p:cNvCxnSpPr/>
            <p:nvPr/>
          </p:nvCxnSpPr>
          <p:spPr>
            <a:xfrm>
              <a:off x="6156162" y="5274065"/>
              <a:ext cx="144030" cy="0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 w="sm" len="sm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Arrow Connector 78"/>
            <p:cNvCxnSpPr/>
            <p:nvPr/>
          </p:nvCxnSpPr>
          <p:spPr>
            <a:xfrm flipH="1">
              <a:off x="5796136" y="5274065"/>
              <a:ext cx="144030" cy="0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 w="sm" len="sm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Group 25"/>
          <p:cNvGrpSpPr/>
          <p:nvPr/>
        </p:nvGrpSpPr>
        <p:grpSpPr>
          <a:xfrm>
            <a:off x="2555776" y="1988840"/>
            <a:ext cx="4187190" cy="2736304"/>
            <a:chOff x="4057218" y="1844824"/>
            <a:chExt cx="4187190" cy="2736304"/>
          </a:xfrm>
        </p:grpSpPr>
        <p:sp>
          <p:nvSpPr>
            <p:cNvPr id="55" name="Rectangle 54"/>
            <p:cNvSpPr/>
            <p:nvPr/>
          </p:nvSpPr>
          <p:spPr>
            <a:xfrm>
              <a:off x="4057218" y="2348880"/>
              <a:ext cx="874822" cy="1915402"/>
            </a:xfrm>
            <a:prstGeom prst="rect">
              <a:avLst/>
            </a:prstGeom>
            <a:solidFill>
              <a:schemeClr val="bg1">
                <a:lumMod val="8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6" name="Picture 55" descr="Screen Shot 2016-10-03 at 1.06.29 PM.png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67944" y="2132856"/>
              <a:ext cx="4032448" cy="2169645"/>
            </a:xfrm>
            <a:prstGeom prst="rect">
              <a:avLst/>
            </a:prstGeom>
          </p:spPr>
        </p:pic>
        <p:sp>
          <p:nvSpPr>
            <p:cNvPr id="60" name="TextBox 59"/>
            <p:cNvSpPr txBox="1"/>
            <p:nvPr/>
          </p:nvSpPr>
          <p:spPr>
            <a:xfrm>
              <a:off x="4644008" y="1844824"/>
              <a:ext cx="42736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i="1" dirty="0">
                  <a:latin typeface="Times New Roman"/>
                  <a:cs typeface="Times New Roman"/>
                </a:rPr>
                <a:t>F</a:t>
              </a: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4523338" y="3748970"/>
              <a:ext cx="40870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i="1" dirty="0">
                  <a:latin typeface="Times New Roman"/>
                  <a:cs typeface="Times New Roman"/>
                </a:rPr>
                <a:t>T</a:t>
              </a:r>
            </a:p>
          </p:txBody>
        </p:sp>
        <p:sp>
          <p:nvSpPr>
            <p:cNvPr id="62" name="Oval 61"/>
            <p:cNvSpPr>
              <a:spLocks noChangeAspect="1"/>
            </p:cNvSpPr>
            <p:nvPr/>
          </p:nvSpPr>
          <p:spPr>
            <a:xfrm flipH="1">
              <a:off x="4862094" y="3861048"/>
              <a:ext cx="115812" cy="108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Oval 62"/>
            <p:cNvSpPr>
              <a:spLocks noChangeAspect="1"/>
            </p:cNvSpPr>
            <p:nvPr/>
          </p:nvSpPr>
          <p:spPr>
            <a:xfrm flipH="1">
              <a:off x="6502561" y="3212976"/>
              <a:ext cx="115812" cy="108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6516216" y="3172906"/>
              <a:ext cx="42736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i="1" dirty="0">
                  <a:latin typeface="Times New Roman"/>
                  <a:cs typeface="Times New Roman"/>
                </a:rPr>
                <a:t>R</a:t>
              </a: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7902456" y="4181018"/>
              <a:ext cx="34195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i="1" dirty="0">
                  <a:latin typeface="Times New Roman"/>
                  <a:cs typeface="Times New Roman"/>
                </a:rPr>
                <a:t>t</a:t>
              </a:r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6300192" y="4181018"/>
              <a:ext cx="59150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i="1" dirty="0" err="1">
                  <a:latin typeface="Times New Roman"/>
                  <a:cs typeface="Times New Roman"/>
                </a:rPr>
                <a:t>t</a:t>
              </a:r>
              <a:r>
                <a:rPr lang="en-US" sz="2800" i="1" baseline="-25000" dirty="0" err="1">
                  <a:latin typeface="Times New Roman"/>
                  <a:cs typeface="Times New Roman"/>
                </a:rPr>
                <a:t>rel</a:t>
              </a:r>
              <a:endParaRPr lang="en-US" sz="2000" i="1" baseline="-25000" dirty="0">
                <a:latin typeface="Times New Roman"/>
                <a:cs typeface="Times New Roman"/>
              </a:endParaRPr>
            </a:p>
          </p:txBody>
        </p:sp>
        <p:cxnSp>
          <p:nvCxnSpPr>
            <p:cNvPr id="81" name="Straight Connector 80"/>
            <p:cNvCxnSpPr/>
            <p:nvPr/>
          </p:nvCxnSpPr>
          <p:spPr>
            <a:xfrm>
              <a:off x="6543526" y="3271327"/>
              <a:ext cx="0" cy="971996"/>
            </a:xfrm>
            <a:prstGeom prst="line">
              <a:avLst/>
            </a:prstGeom>
            <a:ln w="3175" cmpd="sng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7" name="TextBox 106"/>
            <p:cNvSpPr txBox="1"/>
            <p:nvPr/>
          </p:nvSpPr>
          <p:spPr>
            <a:xfrm>
              <a:off x="7479221" y="2596842"/>
              <a:ext cx="53843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i="1" dirty="0" err="1">
                  <a:latin typeface="Times New Roman"/>
                  <a:cs typeface="Times New Roman"/>
                </a:rPr>
                <a:t>F</a:t>
              </a:r>
              <a:r>
                <a:rPr lang="en-US" sz="2400" baseline="-25000" dirty="0" err="1">
                  <a:latin typeface="Helvetica"/>
                  <a:cs typeface="Helvetica"/>
                </a:rPr>
                <a:t>di</a:t>
              </a:r>
              <a:endParaRPr lang="en-US" sz="2000" baseline="-25000" dirty="0">
                <a:latin typeface="Helvetica"/>
                <a:cs typeface="Helvetica"/>
              </a:endParaRPr>
            </a:p>
          </p:txBody>
        </p:sp>
        <p:sp>
          <p:nvSpPr>
            <p:cNvPr id="108" name="TextBox 107"/>
            <p:cNvSpPr txBox="1"/>
            <p:nvPr/>
          </p:nvSpPr>
          <p:spPr>
            <a:xfrm>
              <a:off x="4763150" y="4181018"/>
              <a:ext cx="31290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Times New Roman"/>
                  <a:cs typeface="Times New Roman"/>
                </a:rPr>
                <a:t>0</a:t>
              </a:r>
              <a:endParaRPr lang="en-US" sz="2000" baseline="-25000" dirty="0">
                <a:latin typeface="Times New Roman"/>
                <a:cs typeface="Times New Roman"/>
              </a:endParaRPr>
            </a:p>
          </p:txBody>
        </p:sp>
        <p:sp>
          <p:nvSpPr>
            <p:cNvPr id="109" name="TextBox 108"/>
            <p:cNvSpPr txBox="1"/>
            <p:nvPr/>
          </p:nvSpPr>
          <p:spPr>
            <a:xfrm rot="16200000">
              <a:off x="3752517" y="2653582"/>
              <a:ext cx="1317288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chemeClr val="bg1">
                      <a:lumMod val="50000"/>
                    </a:schemeClr>
                  </a:solidFill>
                  <a:latin typeface="Times New Roman"/>
                  <a:cs typeface="Times New Roman"/>
                </a:rPr>
                <a:t>Slow wave</a:t>
              </a:r>
            </a:p>
            <a:p>
              <a:r>
                <a:rPr lang="en-US" sz="2000" dirty="0">
                  <a:solidFill>
                    <a:schemeClr val="bg1">
                      <a:lumMod val="50000"/>
                    </a:schemeClr>
                  </a:solidFill>
                  <a:latin typeface="Times New Roman"/>
                  <a:cs typeface="Times New Roman"/>
                </a:rPr>
                <a:t>regime</a:t>
              </a:r>
            </a:p>
          </p:txBody>
        </p:sp>
        <p:sp>
          <p:nvSpPr>
            <p:cNvPr id="110" name="TextBox 109"/>
            <p:cNvSpPr txBox="1"/>
            <p:nvPr/>
          </p:nvSpPr>
          <p:spPr>
            <a:xfrm>
              <a:off x="5076056" y="2780928"/>
              <a:ext cx="266429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>
                      <a:lumMod val="65000"/>
                    </a:schemeClr>
                  </a:solidFill>
                  <a:latin typeface="Times New Roman"/>
                  <a:cs typeface="Times New Roman"/>
                </a:rPr>
                <a:t>Wave-broken regime</a:t>
              </a: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2090402" y="3761897"/>
            <a:ext cx="825414" cy="531199"/>
            <a:chOff x="323528" y="2780928"/>
            <a:chExt cx="825414" cy="531199"/>
          </a:xfrm>
        </p:grpSpPr>
        <p:sp>
          <p:nvSpPr>
            <p:cNvPr id="67" name="Freeform 66"/>
            <p:cNvSpPr>
              <a:spLocks noChangeAspect="1"/>
            </p:cNvSpPr>
            <p:nvPr/>
          </p:nvSpPr>
          <p:spPr>
            <a:xfrm>
              <a:off x="323528" y="2860299"/>
              <a:ext cx="537383" cy="451828"/>
            </a:xfrm>
            <a:custGeom>
              <a:avLst/>
              <a:gdLst>
                <a:gd name="connsiteX0" fmla="*/ 1293385 w 1293385"/>
                <a:gd name="connsiteY0" fmla="*/ 1083532 h 1096520"/>
                <a:gd name="connsiteX1" fmla="*/ 1013734 w 1293385"/>
                <a:gd name="connsiteY1" fmla="*/ 943722 h 1096520"/>
                <a:gd name="connsiteX2" fmla="*/ 652518 w 1293385"/>
                <a:gd name="connsiteY2" fmla="*/ 0 h 1096520"/>
                <a:gd name="connsiteX3" fmla="*/ 291303 w 1293385"/>
                <a:gd name="connsiteY3" fmla="*/ 943722 h 1096520"/>
                <a:gd name="connsiteX4" fmla="*/ 0 w 1293385"/>
                <a:gd name="connsiteY4" fmla="*/ 1083532 h 1096520"/>
                <a:gd name="connsiteX0" fmla="*/ 1293385 w 1293385"/>
                <a:gd name="connsiteY0" fmla="*/ 1083532 h 1087479"/>
                <a:gd name="connsiteX1" fmla="*/ 1013734 w 1293385"/>
                <a:gd name="connsiteY1" fmla="*/ 943722 h 1087479"/>
                <a:gd name="connsiteX2" fmla="*/ 652518 w 1293385"/>
                <a:gd name="connsiteY2" fmla="*/ 0 h 1087479"/>
                <a:gd name="connsiteX3" fmla="*/ 291303 w 1293385"/>
                <a:gd name="connsiteY3" fmla="*/ 943722 h 1087479"/>
                <a:gd name="connsiteX4" fmla="*/ 0 w 1293385"/>
                <a:gd name="connsiteY4" fmla="*/ 1083532 h 1087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93385" h="1087479">
                  <a:moveTo>
                    <a:pt x="1293385" y="1083532"/>
                  </a:moveTo>
                  <a:cubicBezTo>
                    <a:pt x="1172008" y="1068968"/>
                    <a:pt x="1120545" y="1124311"/>
                    <a:pt x="1013734" y="943722"/>
                  </a:cubicBezTo>
                  <a:cubicBezTo>
                    <a:pt x="906923" y="763133"/>
                    <a:pt x="772923" y="0"/>
                    <a:pt x="652518" y="0"/>
                  </a:cubicBezTo>
                  <a:cubicBezTo>
                    <a:pt x="532113" y="0"/>
                    <a:pt x="400056" y="763133"/>
                    <a:pt x="291303" y="943722"/>
                  </a:cubicBezTo>
                  <a:cubicBezTo>
                    <a:pt x="182550" y="1124311"/>
                    <a:pt x="0" y="1083532"/>
                    <a:pt x="0" y="1083532"/>
                  </a:cubicBezTo>
                </a:path>
              </a:pathLst>
            </a:custGeom>
            <a:solidFill>
              <a:srgbClr val="FF0000">
                <a:alpha val="52000"/>
              </a:srgbClr>
            </a:solidFill>
            <a:ln>
              <a:noFill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>
              <a:spLocks noChangeAspect="1"/>
            </p:cNvSpPr>
            <p:nvPr/>
          </p:nvSpPr>
          <p:spPr>
            <a:xfrm>
              <a:off x="611559" y="2852941"/>
              <a:ext cx="537383" cy="451828"/>
            </a:xfrm>
            <a:custGeom>
              <a:avLst/>
              <a:gdLst>
                <a:gd name="connsiteX0" fmla="*/ 1293385 w 1293385"/>
                <a:gd name="connsiteY0" fmla="*/ 1083532 h 1096520"/>
                <a:gd name="connsiteX1" fmla="*/ 1013734 w 1293385"/>
                <a:gd name="connsiteY1" fmla="*/ 943722 h 1096520"/>
                <a:gd name="connsiteX2" fmla="*/ 652518 w 1293385"/>
                <a:gd name="connsiteY2" fmla="*/ 0 h 1096520"/>
                <a:gd name="connsiteX3" fmla="*/ 291303 w 1293385"/>
                <a:gd name="connsiteY3" fmla="*/ 943722 h 1096520"/>
                <a:gd name="connsiteX4" fmla="*/ 0 w 1293385"/>
                <a:gd name="connsiteY4" fmla="*/ 1083532 h 1096520"/>
                <a:gd name="connsiteX0" fmla="*/ 1293385 w 1293385"/>
                <a:gd name="connsiteY0" fmla="*/ 1083532 h 1087479"/>
                <a:gd name="connsiteX1" fmla="*/ 1013734 w 1293385"/>
                <a:gd name="connsiteY1" fmla="*/ 943722 h 1087479"/>
                <a:gd name="connsiteX2" fmla="*/ 652518 w 1293385"/>
                <a:gd name="connsiteY2" fmla="*/ 0 h 1087479"/>
                <a:gd name="connsiteX3" fmla="*/ 291303 w 1293385"/>
                <a:gd name="connsiteY3" fmla="*/ 943722 h 1087479"/>
                <a:gd name="connsiteX4" fmla="*/ 0 w 1293385"/>
                <a:gd name="connsiteY4" fmla="*/ 1083532 h 1087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93385" h="1087479">
                  <a:moveTo>
                    <a:pt x="1293385" y="1083532"/>
                  </a:moveTo>
                  <a:cubicBezTo>
                    <a:pt x="1172008" y="1068968"/>
                    <a:pt x="1120545" y="1124311"/>
                    <a:pt x="1013734" y="943722"/>
                  </a:cubicBezTo>
                  <a:cubicBezTo>
                    <a:pt x="906923" y="763133"/>
                    <a:pt x="772923" y="0"/>
                    <a:pt x="652518" y="0"/>
                  </a:cubicBezTo>
                  <a:cubicBezTo>
                    <a:pt x="532113" y="0"/>
                    <a:pt x="400056" y="763133"/>
                    <a:pt x="291303" y="943722"/>
                  </a:cubicBezTo>
                  <a:cubicBezTo>
                    <a:pt x="182550" y="1124311"/>
                    <a:pt x="0" y="1083532"/>
                    <a:pt x="0" y="1083532"/>
                  </a:cubicBezTo>
                </a:path>
              </a:pathLst>
            </a:custGeom>
            <a:solidFill>
              <a:srgbClr val="F79646">
                <a:alpha val="52000"/>
              </a:srgbClr>
            </a:solidFill>
            <a:ln>
              <a:noFill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9" name="Straight Arrow Connector 68"/>
            <p:cNvCxnSpPr/>
            <p:nvPr/>
          </p:nvCxnSpPr>
          <p:spPr>
            <a:xfrm>
              <a:off x="539551" y="2780928"/>
              <a:ext cx="144030" cy="0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 w="sm" len="sm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Arrow Connector 70"/>
            <p:cNvCxnSpPr/>
            <p:nvPr/>
          </p:nvCxnSpPr>
          <p:spPr>
            <a:xfrm flipH="1">
              <a:off x="755575" y="2780928"/>
              <a:ext cx="144030" cy="0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 w="sm" len="sm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11" name="Picture 110" descr="lmnr.gif"/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08" y="4689298"/>
            <a:ext cx="2160000" cy="1331998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395536" y="4293096"/>
            <a:ext cx="18838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Slow plasma wave</a:t>
            </a:r>
          </a:p>
        </p:txBody>
      </p:sp>
      <p:grpSp>
        <p:nvGrpSpPr>
          <p:cNvPr id="32" name="Group 31"/>
          <p:cNvGrpSpPr/>
          <p:nvPr/>
        </p:nvGrpSpPr>
        <p:grpSpPr>
          <a:xfrm>
            <a:off x="2627827" y="4553818"/>
            <a:ext cx="359997" cy="720080"/>
            <a:chOff x="2771843" y="4553818"/>
            <a:chExt cx="359997" cy="720080"/>
          </a:xfrm>
        </p:grpSpPr>
        <p:cxnSp>
          <p:nvCxnSpPr>
            <p:cNvPr id="29" name="Straight Connector 28"/>
            <p:cNvCxnSpPr/>
            <p:nvPr/>
          </p:nvCxnSpPr>
          <p:spPr>
            <a:xfrm>
              <a:off x="3131840" y="4553818"/>
              <a:ext cx="0" cy="720080"/>
            </a:xfrm>
            <a:prstGeom prst="line">
              <a:avLst/>
            </a:prstGeom>
            <a:ln w="76200" cmpd="sng">
              <a:solidFill>
                <a:schemeClr val="accent1">
                  <a:lumMod val="60000"/>
                  <a:lumOff val="4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/>
            <p:cNvCxnSpPr/>
            <p:nvPr/>
          </p:nvCxnSpPr>
          <p:spPr>
            <a:xfrm flipH="1">
              <a:off x="2771843" y="5229200"/>
              <a:ext cx="359997" cy="0"/>
            </a:xfrm>
            <a:prstGeom prst="line">
              <a:avLst/>
            </a:prstGeom>
            <a:ln w="76200" cmpd="sng">
              <a:solidFill>
                <a:schemeClr val="accent1">
                  <a:lumMod val="60000"/>
                  <a:lumOff val="40000"/>
                </a:schemeClr>
              </a:solidFill>
              <a:headEnd type="none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" name="Group 35"/>
          <p:cNvGrpSpPr/>
          <p:nvPr/>
        </p:nvGrpSpPr>
        <p:grpSpPr>
          <a:xfrm>
            <a:off x="4774327" y="1817514"/>
            <a:ext cx="1957955" cy="648072"/>
            <a:chOff x="4774327" y="1817514"/>
            <a:chExt cx="1957955" cy="648072"/>
          </a:xfrm>
        </p:grpSpPr>
        <p:cxnSp>
          <p:nvCxnSpPr>
            <p:cNvPr id="114" name="Straight Connector 113"/>
            <p:cNvCxnSpPr/>
            <p:nvPr/>
          </p:nvCxnSpPr>
          <p:spPr>
            <a:xfrm flipH="1">
              <a:off x="4774327" y="1817514"/>
              <a:ext cx="720080" cy="648072"/>
            </a:xfrm>
            <a:prstGeom prst="line">
              <a:avLst/>
            </a:prstGeom>
            <a:ln w="76200" cmpd="sng">
              <a:solidFill>
                <a:schemeClr val="accent1">
                  <a:lumMod val="60000"/>
                  <a:lumOff val="4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/>
            <p:cNvCxnSpPr/>
            <p:nvPr/>
          </p:nvCxnSpPr>
          <p:spPr>
            <a:xfrm>
              <a:off x="5436096" y="1844824"/>
              <a:ext cx="1296186" cy="0"/>
            </a:xfrm>
            <a:prstGeom prst="line">
              <a:avLst/>
            </a:prstGeom>
            <a:ln w="76200" cmpd="sng">
              <a:solidFill>
                <a:schemeClr val="accent1">
                  <a:lumMod val="60000"/>
                  <a:lumOff val="40000"/>
                </a:schemeClr>
              </a:solidFill>
              <a:headEnd type="none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0" name="Picture 119" descr="trp.gif"/>
          <p:cNvPicPr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1160896"/>
            <a:ext cx="2160000" cy="1332000"/>
          </a:xfrm>
          <a:prstGeom prst="rect">
            <a:avLst/>
          </a:prstGeom>
        </p:spPr>
      </p:pic>
      <p:sp>
        <p:nvSpPr>
          <p:cNvPr id="121" name="TextBox 120"/>
          <p:cNvSpPr txBox="1"/>
          <p:nvPr/>
        </p:nvSpPr>
        <p:spPr>
          <a:xfrm>
            <a:off x="6804248" y="836712"/>
            <a:ext cx="16710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Trapping regime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6804248" y="2924944"/>
            <a:ext cx="2160240" cy="1152128"/>
            <a:chOff x="6804248" y="2924944"/>
            <a:chExt cx="2160240" cy="1152128"/>
          </a:xfrm>
        </p:grpSpPr>
        <p:sp>
          <p:nvSpPr>
            <p:cNvPr id="37" name="Rectangle 36"/>
            <p:cNvSpPr/>
            <p:nvPr/>
          </p:nvSpPr>
          <p:spPr>
            <a:xfrm>
              <a:off x="6804248" y="2924944"/>
              <a:ext cx="2160240" cy="1152128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shade val="51000"/>
                    <a:satMod val="130000"/>
                    <a:alpha val="34000"/>
                  </a:schemeClr>
                </a:gs>
                <a:gs pos="80000">
                  <a:schemeClr val="accent1">
                    <a:shade val="93000"/>
                    <a:satMod val="130000"/>
                    <a:alpha val="34000"/>
                  </a:schemeClr>
                </a:gs>
                <a:gs pos="100000">
                  <a:schemeClr val="accent1">
                    <a:shade val="94000"/>
                    <a:satMod val="135000"/>
                    <a:alpha val="34000"/>
                  </a:schemeClr>
                </a:gs>
              </a:gsLst>
              <a:lin ang="16200000" scaled="0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6804248" y="3769295"/>
              <a:ext cx="78332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Plasma</a:t>
              </a:r>
            </a:p>
          </p:txBody>
        </p:sp>
      </p:grpSp>
      <p:sp>
        <p:nvSpPr>
          <p:cNvPr id="39" name="Rectangle 38"/>
          <p:cNvSpPr/>
          <p:nvPr/>
        </p:nvSpPr>
        <p:spPr>
          <a:xfrm>
            <a:off x="7524328" y="3284984"/>
            <a:ext cx="504056" cy="432048"/>
          </a:xfrm>
          <a:prstGeom prst="rect">
            <a:avLst/>
          </a:prstGeom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1" name="Straight Connector 40"/>
          <p:cNvCxnSpPr/>
          <p:nvPr/>
        </p:nvCxnSpPr>
        <p:spPr>
          <a:xfrm>
            <a:off x="6804248" y="2492896"/>
            <a:ext cx="648072" cy="936104"/>
          </a:xfrm>
          <a:prstGeom prst="line">
            <a:avLst/>
          </a:prstGeom>
          <a:ln w="6350" cmpd="sng">
            <a:solidFill>
              <a:schemeClr val="tx1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Connector 121"/>
          <p:cNvCxnSpPr/>
          <p:nvPr/>
        </p:nvCxnSpPr>
        <p:spPr>
          <a:xfrm flipH="1">
            <a:off x="8388424" y="2492896"/>
            <a:ext cx="576064" cy="936104"/>
          </a:xfrm>
          <a:prstGeom prst="line">
            <a:avLst/>
          </a:prstGeom>
          <a:ln w="6350" cmpd="sng">
            <a:solidFill>
              <a:schemeClr val="tx1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3" name="Group 12"/>
          <p:cNvGrpSpPr/>
          <p:nvPr/>
        </p:nvGrpSpPr>
        <p:grpSpPr>
          <a:xfrm>
            <a:off x="6804248" y="4941168"/>
            <a:ext cx="2160240" cy="1152128"/>
            <a:chOff x="6804248" y="4941168"/>
            <a:chExt cx="2160240" cy="1152128"/>
          </a:xfrm>
        </p:grpSpPr>
        <p:sp>
          <p:nvSpPr>
            <p:cNvPr id="129" name="Rectangle 128"/>
            <p:cNvSpPr/>
            <p:nvPr/>
          </p:nvSpPr>
          <p:spPr>
            <a:xfrm>
              <a:off x="6804248" y="4941168"/>
              <a:ext cx="2160240" cy="1152128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shade val="51000"/>
                    <a:satMod val="130000"/>
                    <a:alpha val="34000"/>
                  </a:schemeClr>
                </a:gs>
                <a:gs pos="80000">
                  <a:schemeClr val="accent1">
                    <a:shade val="93000"/>
                    <a:satMod val="130000"/>
                    <a:alpha val="34000"/>
                  </a:schemeClr>
                </a:gs>
                <a:gs pos="100000">
                  <a:schemeClr val="accent1">
                    <a:shade val="94000"/>
                    <a:satMod val="135000"/>
                    <a:alpha val="34000"/>
                  </a:schemeClr>
                </a:gs>
              </a:gsLst>
              <a:lin ang="16200000" scaled="0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TextBox 132"/>
            <p:cNvSpPr txBox="1"/>
            <p:nvPr/>
          </p:nvSpPr>
          <p:spPr>
            <a:xfrm>
              <a:off x="6804248" y="5785519"/>
              <a:ext cx="78332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Plasma</a:t>
              </a:r>
            </a:p>
          </p:txBody>
        </p:sp>
      </p:grpSp>
      <p:sp>
        <p:nvSpPr>
          <p:cNvPr id="137" name="Rectangle 136"/>
          <p:cNvSpPr/>
          <p:nvPr/>
        </p:nvSpPr>
        <p:spPr>
          <a:xfrm>
            <a:off x="7524328" y="5301208"/>
            <a:ext cx="504056" cy="432048"/>
          </a:xfrm>
          <a:prstGeom prst="rect">
            <a:avLst/>
          </a:prstGeom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5" name="Group 44"/>
          <p:cNvGrpSpPr/>
          <p:nvPr/>
        </p:nvGrpSpPr>
        <p:grpSpPr>
          <a:xfrm>
            <a:off x="5480794" y="4293096"/>
            <a:ext cx="1224186" cy="1008112"/>
            <a:chOff x="5480794" y="4293096"/>
            <a:chExt cx="1224186" cy="1008112"/>
          </a:xfrm>
        </p:grpSpPr>
        <p:cxnSp>
          <p:nvCxnSpPr>
            <p:cNvPr id="139" name="Straight Connector 138"/>
            <p:cNvCxnSpPr/>
            <p:nvPr/>
          </p:nvCxnSpPr>
          <p:spPr>
            <a:xfrm flipV="1">
              <a:off x="5508104" y="4293096"/>
              <a:ext cx="0" cy="1008112"/>
            </a:xfrm>
            <a:prstGeom prst="line">
              <a:avLst/>
            </a:prstGeom>
            <a:ln w="76200" cmpd="sng">
              <a:solidFill>
                <a:schemeClr val="accent1">
                  <a:lumMod val="60000"/>
                  <a:lumOff val="4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/>
            <p:cNvCxnSpPr/>
            <p:nvPr/>
          </p:nvCxnSpPr>
          <p:spPr>
            <a:xfrm flipV="1">
              <a:off x="5480794" y="5287553"/>
              <a:ext cx="1224186" cy="0"/>
            </a:xfrm>
            <a:prstGeom prst="line">
              <a:avLst/>
            </a:prstGeom>
            <a:ln w="76200" cmpd="sng">
              <a:solidFill>
                <a:schemeClr val="accent1">
                  <a:lumMod val="60000"/>
                  <a:lumOff val="40000"/>
                </a:schemeClr>
              </a:solidFill>
              <a:headEnd type="none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Left Arrow 7"/>
          <p:cNvSpPr/>
          <p:nvPr/>
        </p:nvSpPr>
        <p:spPr>
          <a:xfrm>
            <a:off x="7380312" y="3304408"/>
            <a:ext cx="648072" cy="340616"/>
          </a:xfrm>
          <a:prstGeom prst="leftArrow">
            <a:avLst/>
          </a:prstGeom>
          <a:solidFill>
            <a:srgbClr val="A07B8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/>
              <a:t>F</a:t>
            </a:r>
            <a:r>
              <a:rPr lang="en-US" sz="2000" baseline="-25000" dirty="0" err="1"/>
              <a:t>di</a:t>
            </a:r>
            <a:endParaRPr lang="en-US" sz="1600" baseline="-25000" dirty="0"/>
          </a:p>
        </p:txBody>
      </p:sp>
      <p:sp>
        <p:nvSpPr>
          <p:cNvPr id="11" name="TextBox 10"/>
          <p:cNvSpPr txBox="1"/>
          <p:nvPr/>
        </p:nvSpPr>
        <p:spPr>
          <a:xfrm>
            <a:off x="6660232" y="4581128"/>
            <a:ext cx="24314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Plasma dipole oscillation</a:t>
            </a:r>
          </a:p>
        </p:txBody>
      </p:sp>
      <p:graphicFrame>
        <p:nvGraphicFramePr>
          <p:cNvPr id="82" name="Object 81"/>
          <p:cNvGraphicFramePr>
            <a:graphicFrameLocks noChangeAspect="1"/>
          </p:cNvGraphicFramePr>
          <p:nvPr/>
        </p:nvGraphicFramePr>
        <p:xfrm>
          <a:off x="4355976" y="2531244"/>
          <a:ext cx="1303337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673100" imgH="203200" progId="Equation.3">
                  <p:embed/>
                </p:oleObj>
              </mc:Choice>
              <mc:Fallback>
                <p:oleObj name="Equation" r:id="rId8" imgW="673100" imgH="203200" progId="Equation.3">
                  <p:embed/>
                  <p:pic>
                    <p:nvPicPr>
                      <p:cNvPr id="82" name="Object 8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355976" y="2531244"/>
                        <a:ext cx="1303337" cy="393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8" name="Picture 87" descr="cpl1.png">
            <a:extLst>
              <a:ext uri="{FF2B5EF4-FFF2-40B4-BE49-F238E27FC236}">
                <a16:creationId xmlns:a16="http://schemas.microsoft.com/office/drawing/2014/main" id="{127AE487-0A03-E64D-94D2-DCB3D00E5B0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6" y="6332261"/>
            <a:ext cx="617484" cy="5039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4C9C562-4235-C90F-4411-56B56D702224}"/>
              </a:ext>
            </a:extLst>
          </p:cNvPr>
          <p:cNvSpPr txBox="1"/>
          <p:nvPr/>
        </p:nvSpPr>
        <p:spPr>
          <a:xfrm>
            <a:off x="2339752" y="6356350"/>
            <a:ext cx="44788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AFAD 2023, Apr. 12 – 14, 2023, Melbourne, Australia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BE51E54D-6B3C-11FD-BA64-1819EEBDF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FB737E72-70D9-4977-AB08-A039DE588E5A}" type="slidenum">
              <a:rPr lang="ko-KR" altLang="en-US" smtClean="0"/>
              <a:t>11</a:t>
            </a:fld>
            <a:r>
              <a:rPr lang="en-US" altLang="ko-KR" dirty="0"/>
              <a:t>/16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80707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2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2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2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"/>
                            </p:stCondLst>
                            <p:childTnLst>
                              <p:par>
                                <p:cTn id="5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636E-6 -3.08013E-6 L 0.05119 -3.08013E-6 " pathEditMode="relative" rAng="0" ptsTypes="AA">
                                      <p:cBhvr>
                                        <p:cTn id="60" dur="3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51" y="0"/>
                                    </p:animMotion>
                                  </p:childTnLst>
                                </p:cTn>
                              </p:par>
                              <p:par>
                                <p:cTn id="6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2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"/>
                            </p:stCondLst>
                            <p:childTnLst>
                              <p:par>
                                <p:cTn id="8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400"/>
                            </p:stCondLst>
                            <p:childTnLst>
                              <p:par>
                                <p:cTn id="8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600"/>
                            </p:stCondLst>
                            <p:childTnLst>
                              <p:par>
                                <p:cTn id="93" presetID="0" presetClass="pat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636E-6 -7.27189E-7 C -0.00017 -7.27189E-7 0.04408 -7.27189E-7 0.04408 -7.27189E-7 C 0.04408 -7.27189E-7 0.0092 -7.27189E-7 -4.5636E-6 -7.27189E-7 Z " pathEditMode="relative" rAng="0" ptsTypes="aaa">
                                      <p:cBhvr>
                                        <p:cTn id="94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8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121" grpId="0"/>
      <p:bldP spid="39" grpId="0" animBg="1"/>
      <p:bldP spid="39" grpId="1" animBg="1"/>
      <p:bldP spid="137" grpId="0" animBg="1"/>
      <p:bldP spid="137" grpId="1" animBg="1"/>
      <p:bldP spid="8" grpId="0" animBg="1"/>
      <p:bldP spid="8" grpId="1" animBg="1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sss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89" r="-1" b="90401"/>
          <a:stretch/>
        </p:blipFill>
        <p:spPr>
          <a:xfrm>
            <a:off x="-72872" y="0"/>
            <a:ext cx="9252000" cy="70455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88891" y="431273"/>
            <a:ext cx="1043954" cy="17139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85631" y="97468"/>
            <a:ext cx="72123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Helvetica"/>
                <a:cs typeface="Helvetica"/>
              </a:rPr>
              <a:t>Maximization of Efficiency by Pulse Shaping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72009" y="6286436"/>
            <a:ext cx="9000318" cy="0"/>
          </a:xfrm>
          <a:prstGeom prst="line">
            <a:avLst/>
          </a:prstGeom>
          <a:ln w="317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251520" y="908720"/>
            <a:ext cx="82809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00FF"/>
                </a:solidFill>
              </a:rPr>
              <a:t>Efficiency can be enhanced by cutting out unnecessarily wasted pulse energy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7CFCF76-D72F-9231-93F3-D245B18C4018}"/>
              </a:ext>
            </a:extLst>
          </p:cNvPr>
          <p:cNvGrpSpPr/>
          <p:nvPr/>
        </p:nvGrpSpPr>
        <p:grpSpPr>
          <a:xfrm>
            <a:off x="2555776" y="1988840"/>
            <a:ext cx="4187190" cy="2736304"/>
            <a:chOff x="2555776" y="1988840"/>
            <a:chExt cx="4187190" cy="2736304"/>
          </a:xfrm>
        </p:grpSpPr>
        <p:sp>
          <p:nvSpPr>
            <p:cNvPr id="55" name="Rectangle 54"/>
            <p:cNvSpPr/>
            <p:nvPr/>
          </p:nvSpPr>
          <p:spPr>
            <a:xfrm>
              <a:off x="2555776" y="2492896"/>
              <a:ext cx="874822" cy="1915402"/>
            </a:xfrm>
            <a:prstGeom prst="rect">
              <a:avLst/>
            </a:prstGeom>
            <a:solidFill>
              <a:schemeClr val="bg1">
                <a:lumMod val="8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6" name="Picture 55" descr="Screen Shot 2016-10-03 at 1.06.29 PM.png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55776" y="2276872"/>
              <a:ext cx="4032448" cy="2169645"/>
            </a:xfrm>
            <a:prstGeom prst="rect">
              <a:avLst/>
            </a:prstGeom>
          </p:spPr>
        </p:pic>
        <p:sp>
          <p:nvSpPr>
            <p:cNvPr id="60" name="TextBox 59"/>
            <p:cNvSpPr txBox="1"/>
            <p:nvPr/>
          </p:nvSpPr>
          <p:spPr>
            <a:xfrm>
              <a:off x="3142566" y="1988840"/>
              <a:ext cx="42736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i="1" dirty="0">
                  <a:latin typeface="Times New Roman"/>
                  <a:cs typeface="Times New Roman"/>
                </a:rPr>
                <a:t>F</a:t>
              </a: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3021896" y="3892986"/>
              <a:ext cx="40870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i="1" dirty="0">
                  <a:latin typeface="Times New Roman"/>
                  <a:cs typeface="Times New Roman"/>
                </a:rPr>
                <a:t>T</a:t>
              </a:r>
            </a:p>
          </p:txBody>
        </p:sp>
        <p:sp>
          <p:nvSpPr>
            <p:cNvPr id="62" name="Oval 61"/>
            <p:cNvSpPr>
              <a:spLocks noChangeAspect="1"/>
            </p:cNvSpPr>
            <p:nvPr/>
          </p:nvSpPr>
          <p:spPr>
            <a:xfrm flipH="1">
              <a:off x="3360652" y="4005064"/>
              <a:ext cx="115812" cy="108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Oval 62"/>
            <p:cNvSpPr>
              <a:spLocks noChangeAspect="1"/>
            </p:cNvSpPr>
            <p:nvPr/>
          </p:nvSpPr>
          <p:spPr>
            <a:xfrm flipH="1">
              <a:off x="5001119" y="3356992"/>
              <a:ext cx="115812" cy="108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5014774" y="3316922"/>
              <a:ext cx="42736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i="1" dirty="0">
                  <a:latin typeface="Times New Roman"/>
                  <a:cs typeface="Times New Roman"/>
                </a:rPr>
                <a:t>R</a:t>
              </a: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6401014" y="4325034"/>
              <a:ext cx="34195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i="1" dirty="0">
                  <a:latin typeface="Times New Roman"/>
                  <a:cs typeface="Times New Roman"/>
                </a:rPr>
                <a:t>t</a:t>
              </a:r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4798750" y="4325034"/>
              <a:ext cx="59150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i="1" dirty="0" err="1">
                  <a:latin typeface="Times New Roman"/>
                  <a:cs typeface="Times New Roman"/>
                </a:rPr>
                <a:t>t</a:t>
              </a:r>
              <a:r>
                <a:rPr lang="en-US" sz="2800" i="1" baseline="-25000" dirty="0" err="1">
                  <a:latin typeface="Times New Roman"/>
                  <a:cs typeface="Times New Roman"/>
                </a:rPr>
                <a:t>rel</a:t>
              </a:r>
              <a:endParaRPr lang="en-US" sz="2000" i="1" baseline="-25000" dirty="0">
                <a:latin typeface="Times New Roman"/>
                <a:cs typeface="Times New Roman"/>
              </a:endParaRPr>
            </a:p>
          </p:txBody>
        </p:sp>
        <p:cxnSp>
          <p:nvCxnSpPr>
            <p:cNvPr id="81" name="Straight Connector 80"/>
            <p:cNvCxnSpPr/>
            <p:nvPr/>
          </p:nvCxnSpPr>
          <p:spPr>
            <a:xfrm>
              <a:off x="5042084" y="3415343"/>
              <a:ext cx="0" cy="971996"/>
            </a:xfrm>
            <a:prstGeom prst="line">
              <a:avLst/>
            </a:prstGeom>
            <a:ln w="3175" cmpd="sng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7" name="TextBox 106"/>
            <p:cNvSpPr txBox="1"/>
            <p:nvPr/>
          </p:nvSpPr>
          <p:spPr>
            <a:xfrm>
              <a:off x="5977779" y="2740858"/>
              <a:ext cx="53843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i="1" dirty="0" err="1">
                  <a:latin typeface="Times New Roman"/>
                  <a:cs typeface="Times New Roman"/>
                </a:rPr>
                <a:t>F</a:t>
              </a:r>
              <a:r>
                <a:rPr lang="en-US" sz="2400" baseline="-25000" dirty="0" err="1">
                  <a:latin typeface="Helvetica"/>
                  <a:cs typeface="Helvetica"/>
                </a:rPr>
                <a:t>di</a:t>
              </a:r>
              <a:endParaRPr lang="en-US" sz="2000" baseline="-25000" dirty="0">
                <a:latin typeface="Helvetica"/>
                <a:cs typeface="Helvetica"/>
              </a:endParaRPr>
            </a:p>
          </p:txBody>
        </p:sp>
        <p:sp>
          <p:nvSpPr>
            <p:cNvPr id="108" name="TextBox 107"/>
            <p:cNvSpPr txBox="1"/>
            <p:nvPr/>
          </p:nvSpPr>
          <p:spPr>
            <a:xfrm>
              <a:off x="3261708" y="4325034"/>
              <a:ext cx="31290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Times New Roman"/>
                  <a:cs typeface="Times New Roman"/>
                </a:rPr>
                <a:t>0</a:t>
              </a:r>
              <a:endParaRPr lang="en-US" sz="2000" baseline="-25000" dirty="0">
                <a:latin typeface="Times New Roman"/>
                <a:cs typeface="Times New Roman"/>
              </a:endParaRPr>
            </a:p>
          </p:txBody>
        </p:sp>
        <p:sp>
          <p:nvSpPr>
            <p:cNvPr id="109" name="TextBox 108"/>
            <p:cNvSpPr txBox="1"/>
            <p:nvPr/>
          </p:nvSpPr>
          <p:spPr>
            <a:xfrm rot="16200000">
              <a:off x="2251075" y="2797598"/>
              <a:ext cx="1317288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chemeClr val="bg1">
                      <a:lumMod val="50000"/>
                    </a:schemeClr>
                  </a:solidFill>
                  <a:latin typeface="Times New Roman"/>
                  <a:cs typeface="Times New Roman"/>
                </a:rPr>
                <a:t>Slow wave</a:t>
              </a:r>
            </a:p>
            <a:p>
              <a:r>
                <a:rPr lang="en-US" sz="2000" dirty="0">
                  <a:solidFill>
                    <a:schemeClr val="bg1">
                      <a:lumMod val="50000"/>
                    </a:schemeClr>
                  </a:solidFill>
                  <a:latin typeface="Times New Roman"/>
                  <a:cs typeface="Times New Roman"/>
                </a:rPr>
                <a:t>regime</a:t>
              </a:r>
            </a:p>
          </p:txBody>
        </p:sp>
        <p:sp>
          <p:nvSpPr>
            <p:cNvPr id="110" name="TextBox 109"/>
            <p:cNvSpPr txBox="1"/>
            <p:nvPr/>
          </p:nvSpPr>
          <p:spPr>
            <a:xfrm>
              <a:off x="3574614" y="2924944"/>
              <a:ext cx="266429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>
                      <a:lumMod val="65000"/>
                    </a:schemeClr>
                  </a:solidFill>
                  <a:latin typeface="Times New Roman"/>
                  <a:cs typeface="Times New Roman"/>
                </a:rPr>
                <a:t>Wave-broken regime</a:t>
              </a:r>
            </a:p>
          </p:txBody>
        </p:sp>
        <p:graphicFrame>
          <p:nvGraphicFramePr>
            <p:cNvPr id="82" name="Object 8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041284962"/>
                </p:ext>
              </p:extLst>
            </p:nvPr>
          </p:nvGraphicFramePr>
          <p:xfrm>
            <a:off x="4355976" y="2531244"/>
            <a:ext cx="1303337" cy="3937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6" imgW="673100" imgH="203200" progId="Equation.3">
                    <p:embed/>
                  </p:oleObj>
                </mc:Choice>
                <mc:Fallback>
                  <p:oleObj name="Equation" r:id="rId6" imgW="673100" imgH="203200" progId="Equation.3">
                    <p:embed/>
                    <p:pic>
                      <p:nvPicPr>
                        <p:cNvPr id="82" name="Object 81"/>
                        <p:cNvPicPr/>
                        <p:nvPr/>
                      </p:nvPicPr>
                      <p:blipFill>
                        <a:blip r:embed="rId7"/>
                        <a:stretch>
                          <a:fillRect/>
                        </a:stretch>
                      </p:blipFill>
                      <p:spPr>
                        <a:xfrm>
                          <a:off x="4355976" y="2531244"/>
                          <a:ext cx="1303337" cy="3937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88" name="Picture 87" descr="cpl1.png">
            <a:extLst>
              <a:ext uri="{FF2B5EF4-FFF2-40B4-BE49-F238E27FC236}">
                <a16:creationId xmlns:a16="http://schemas.microsoft.com/office/drawing/2014/main" id="{127AE487-0A03-E64D-94D2-DCB3D00E5B0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6" y="6332261"/>
            <a:ext cx="617484" cy="503999"/>
          </a:xfrm>
          <a:prstGeom prst="rect">
            <a:avLst/>
          </a:prstGeom>
        </p:spPr>
      </p:pic>
      <p:sp>
        <p:nvSpPr>
          <p:cNvPr id="5" name="Freeform 4">
            <a:extLst>
              <a:ext uri="{FF2B5EF4-FFF2-40B4-BE49-F238E27FC236}">
                <a16:creationId xmlns:a16="http://schemas.microsoft.com/office/drawing/2014/main" id="{9268034A-C94A-CD4E-2575-F8F5DAF7CE7D}"/>
              </a:ext>
            </a:extLst>
          </p:cNvPr>
          <p:cNvSpPr/>
          <p:nvPr/>
        </p:nvSpPr>
        <p:spPr>
          <a:xfrm>
            <a:off x="3416968" y="2528225"/>
            <a:ext cx="1576137" cy="1490321"/>
          </a:xfrm>
          <a:custGeom>
            <a:avLst/>
            <a:gdLst>
              <a:gd name="connsiteX0" fmla="*/ 61538 w 1665572"/>
              <a:gd name="connsiteY0" fmla="*/ 1546744 h 1552034"/>
              <a:gd name="connsiteX1" fmla="*/ 362328 w 1665572"/>
              <a:gd name="connsiteY1" fmla="*/ 1113608 h 1552034"/>
              <a:gd name="connsiteX2" fmla="*/ 759370 w 1665572"/>
              <a:gd name="connsiteY2" fmla="*/ 259365 h 1552034"/>
              <a:gd name="connsiteX3" fmla="*/ 1060159 w 1665572"/>
              <a:gd name="connsiteY3" fmla="*/ 30765 h 1552034"/>
              <a:gd name="connsiteX4" fmla="*/ 1637675 w 1665572"/>
              <a:gd name="connsiteY4" fmla="*/ 836881 h 1552034"/>
              <a:gd name="connsiteX5" fmla="*/ 61538 w 1665572"/>
              <a:gd name="connsiteY5" fmla="*/ 1546744 h 1552034"/>
              <a:gd name="connsiteX0" fmla="*/ 61538 w 1651436"/>
              <a:gd name="connsiteY0" fmla="*/ 1546744 h 1552034"/>
              <a:gd name="connsiteX1" fmla="*/ 362328 w 1651436"/>
              <a:gd name="connsiteY1" fmla="*/ 1113608 h 1552034"/>
              <a:gd name="connsiteX2" fmla="*/ 759370 w 1651436"/>
              <a:gd name="connsiteY2" fmla="*/ 259365 h 1552034"/>
              <a:gd name="connsiteX3" fmla="*/ 1060159 w 1651436"/>
              <a:gd name="connsiteY3" fmla="*/ 30765 h 1552034"/>
              <a:gd name="connsiteX4" fmla="*/ 1637675 w 1651436"/>
              <a:gd name="connsiteY4" fmla="*/ 836881 h 1552034"/>
              <a:gd name="connsiteX5" fmla="*/ 61538 w 1651436"/>
              <a:gd name="connsiteY5" fmla="*/ 1546744 h 1552034"/>
              <a:gd name="connsiteX0" fmla="*/ 61538 w 1678961"/>
              <a:gd name="connsiteY0" fmla="*/ 1494388 h 1499678"/>
              <a:gd name="connsiteX1" fmla="*/ 362328 w 1678961"/>
              <a:gd name="connsiteY1" fmla="*/ 1061252 h 1499678"/>
              <a:gd name="connsiteX2" fmla="*/ 759370 w 1678961"/>
              <a:gd name="connsiteY2" fmla="*/ 207009 h 1499678"/>
              <a:gd name="connsiteX3" fmla="*/ 1180475 w 1678961"/>
              <a:gd name="connsiteY3" fmla="*/ 38567 h 1499678"/>
              <a:gd name="connsiteX4" fmla="*/ 1637675 w 1678961"/>
              <a:gd name="connsiteY4" fmla="*/ 784525 h 1499678"/>
              <a:gd name="connsiteX5" fmla="*/ 61538 w 1678961"/>
              <a:gd name="connsiteY5" fmla="*/ 1494388 h 1499678"/>
              <a:gd name="connsiteX0" fmla="*/ 61538 w 1646661"/>
              <a:gd name="connsiteY0" fmla="*/ 1494388 h 1499678"/>
              <a:gd name="connsiteX1" fmla="*/ 362328 w 1646661"/>
              <a:gd name="connsiteY1" fmla="*/ 1061252 h 1499678"/>
              <a:gd name="connsiteX2" fmla="*/ 759370 w 1646661"/>
              <a:gd name="connsiteY2" fmla="*/ 207009 h 1499678"/>
              <a:gd name="connsiteX3" fmla="*/ 1180475 w 1646661"/>
              <a:gd name="connsiteY3" fmla="*/ 38567 h 1499678"/>
              <a:gd name="connsiteX4" fmla="*/ 1637675 w 1646661"/>
              <a:gd name="connsiteY4" fmla="*/ 784525 h 1499678"/>
              <a:gd name="connsiteX5" fmla="*/ 61538 w 1646661"/>
              <a:gd name="connsiteY5" fmla="*/ 1494388 h 1499678"/>
              <a:gd name="connsiteX0" fmla="*/ 61538 w 1655067"/>
              <a:gd name="connsiteY0" fmla="*/ 1494388 h 1499678"/>
              <a:gd name="connsiteX1" fmla="*/ 362328 w 1655067"/>
              <a:gd name="connsiteY1" fmla="*/ 1061252 h 1499678"/>
              <a:gd name="connsiteX2" fmla="*/ 759370 w 1655067"/>
              <a:gd name="connsiteY2" fmla="*/ 207009 h 1499678"/>
              <a:gd name="connsiteX3" fmla="*/ 1180475 w 1655067"/>
              <a:gd name="connsiteY3" fmla="*/ 38567 h 1499678"/>
              <a:gd name="connsiteX4" fmla="*/ 1637675 w 1655067"/>
              <a:gd name="connsiteY4" fmla="*/ 784525 h 1499678"/>
              <a:gd name="connsiteX5" fmla="*/ 61538 w 1655067"/>
              <a:gd name="connsiteY5" fmla="*/ 1494388 h 1499678"/>
              <a:gd name="connsiteX0" fmla="*/ 62351 w 1655880"/>
              <a:gd name="connsiteY0" fmla="*/ 1488559 h 1493750"/>
              <a:gd name="connsiteX1" fmla="*/ 363141 w 1655880"/>
              <a:gd name="connsiteY1" fmla="*/ 1055423 h 1493750"/>
              <a:gd name="connsiteX2" fmla="*/ 808309 w 1655880"/>
              <a:gd name="connsiteY2" fmla="*/ 237275 h 1493750"/>
              <a:gd name="connsiteX3" fmla="*/ 1181288 w 1655880"/>
              <a:gd name="connsiteY3" fmla="*/ 32738 h 1493750"/>
              <a:gd name="connsiteX4" fmla="*/ 1638488 w 1655880"/>
              <a:gd name="connsiteY4" fmla="*/ 778696 h 1493750"/>
              <a:gd name="connsiteX5" fmla="*/ 62351 w 1655880"/>
              <a:gd name="connsiteY5" fmla="*/ 1488559 h 1493750"/>
              <a:gd name="connsiteX0" fmla="*/ 28456 w 1618054"/>
              <a:gd name="connsiteY0" fmla="*/ 1488559 h 1567682"/>
              <a:gd name="connsiteX1" fmla="*/ 329246 w 1618054"/>
              <a:gd name="connsiteY1" fmla="*/ 1055423 h 1567682"/>
              <a:gd name="connsiteX2" fmla="*/ 774414 w 1618054"/>
              <a:gd name="connsiteY2" fmla="*/ 237275 h 1567682"/>
              <a:gd name="connsiteX3" fmla="*/ 1147393 w 1618054"/>
              <a:gd name="connsiteY3" fmla="*/ 32738 h 1567682"/>
              <a:gd name="connsiteX4" fmla="*/ 1604593 w 1618054"/>
              <a:gd name="connsiteY4" fmla="*/ 778696 h 1567682"/>
              <a:gd name="connsiteX5" fmla="*/ 28456 w 1618054"/>
              <a:gd name="connsiteY5" fmla="*/ 1488559 h 1567682"/>
              <a:gd name="connsiteX0" fmla="*/ 76656 w 1670553"/>
              <a:gd name="connsiteY0" fmla="*/ 1488559 h 1518996"/>
              <a:gd name="connsiteX1" fmla="*/ 377446 w 1670553"/>
              <a:gd name="connsiteY1" fmla="*/ 1055423 h 1518996"/>
              <a:gd name="connsiteX2" fmla="*/ 822614 w 1670553"/>
              <a:gd name="connsiteY2" fmla="*/ 237275 h 1518996"/>
              <a:gd name="connsiteX3" fmla="*/ 1195593 w 1670553"/>
              <a:gd name="connsiteY3" fmla="*/ 32738 h 1518996"/>
              <a:gd name="connsiteX4" fmla="*/ 1652793 w 1670553"/>
              <a:gd name="connsiteY4" fmla="*/ 778696 h 1518996"/>
              <a:gd name="connsiteX5" fmla="*/ 76656 w 1670553"/>
              <a:gd name="connsiteY5" fmla="*/ 1488559 h 1518996"/>
              <a:gd name="connsiteX0" fmla="*/ 76656 w 1670553"/>
              <a:gd name="connsiteY0" fmla="*/ 1488559 h 1518996"/>
              <a:gd name="connsiteX1" fmla="*/ 377446 w 1670553"/>
              <a:gd name="connsiteY1" fmla="*/ 1055423 h 1518996"/>
              <a:gd name="connsiteX2" fmla="*/ 822614 w 1670553"/>
              <a:gd name="connsiteY2" fmla="*/ 237275 h 1518996"/>
              <a:gd name="connsiteX3" fmla="*/ 1195593 w 1670553"/>
              <a:gd name="connsiteY3" fmla="*/ 32738 h 1518996"/>
              <a:gd name="connsiteX4" fmla="*/ 1652793 w 1670553"/>
              <a:gd name="connsiteY4" fmla="*/ 778696 h 1518996"/>
              <a:gd name="connsiteX5" fmla="*/ 76656 w 1670553"/>
              <a:gd name="connsiteY5" fmla="*/ 1488559 h 1518996"/>
              <a:gd name="connsiteX0" fmla="*/ 76656 w 1670553"/>
              <a:gd name="connsiteY0" fmla="*/ 1488559 h 1518996"/>
              <a:gd name="connsiteX1" fmla="*/ 377446 w 1670553"/>
              <a:gd name="connsiteY1" fmla="*/ 1055423 h 1518996"/>
              <a:gd name="connsiteX2" fmla="*/ 822614 w 1670553"/>
              <a:gd name="connsiteY2" fmla="*/ 237275 h 1518996"/>
              <a:gd name="connsiteX3" fmla="*/ 1195593 w 1670553"/>
              <a:gd name="connsiteY3" fmla="*/ 32738 h 1518996"/>
              <a:gd name="connsiteX4" fmla="*/ 1652793 w 1670553"/>
              <a:gd name="connsiteY4" fmla="*/ 778696 h 1518996"/>
              <a:gd name="connsiteX5" fmla="*/ 76656 w 1670553"/>
              <a:gd name="connsiteY5" fmla="*/ 1488559 h 1518996"/>
              <a:gd name="connsiteX0" fmla="*/ 0 w 1593897"/>
              <a:gd name="connsiteY0" fmla="*/ 1488559 h 1518996"/>
              <a:gd name="connsiteX1" fmla="*/ 300790 w 1593897"/>
              <a:gd name="connsiteY1" fmla="*/ 1055423 h 1518996"/>
              <a:gd name="connsiteX2" fmla="*/ 745958 w 1593897"/>
              <a:gd name="connsiteY2" fmla="*/ 237275 h 1518996"/>
              <a:gd name="connsiteX3" fmla="*/ 1118937 w 1593897"/>
              <a:gd name="connsiteY3" fmla="*/ 32738 h 1518996"/>
              <a:gd name="connsiteX4" fmla="*/ 1576137 w 1593897"/>
              <a:gd name="connsiteY4" fmla="*/ 778696 h 1518996"/>
              <a:gd name="connsiteX5" fmla="*/ 0 w 1593897"/>
              <a:gd name="connsiteY5" fmla="*/ 1488559 h 1518996"/>
              <a:gd name="connsiteX0" fmla="*/ 0 w 1596966"/>
              <a:gd name="connsiteY0" fmla="*/ 1488559 h 1488559"/>
              <a:gd name="connsiteX1" fmla="*/ 300790 w 1596966"/>
              <a:gd name="connsiteY1" fmla="*/ 1055423 h 1488559"/>
              <a:gd name="connsiteX2" fmla="*/ 745958 w 1596966"/>
              <a:gd name="connsiteY2" fmla="*/ 237275 h 1488559"/>
              <a:gd name="connsiteX3" fmla="*/ 1118937 w 1596966"/>
              <a:gd name="connsiteY3" fmla="*/ 32738 h 1488559"/>
              <a:gd name="connsiteX4" fmla="*/ 1576137 w 1596966"/>
              <a:gd name="connsiteY4" fmla="*/ 778696 h 1488559"/>
              <a:gd name="connsiteX5" fmla="*/ 0 w 1596966"/>
              <a:gd name="connsiteY5" fmla="*/ 1488559 h 1488559"/>
              <a:gd name="connsiteX0" fmla="*/ 0 w 1596966"/>
              <a:gd name="connsiteY0" fmla="*/ 1488559 h 1488559"/>
              <a:gd name="connsiteX1" fmla="*/ 300790 w 1596966"/>
              <a:gd name="connsiteY1" fmla="*/ 1055423 h 1488559"/>
              <a:gd name="connsiteX2" fmla="*/ 745958 w 1596966"/>
              <a:gd name="connsiteY2" fmla="*/ 237275 h 1488559"/>
              <a:gd name="connsiteX3" fmla="*/ 1118937 w 1596966"/>
              <a:gd name="connsiteY3" fmla="*/ 32738 h 1488559"/>
              <a:gd name="connsiteX4" fmla="*/ 1576137 w 1596966"/>
              <a:gd name="connsiteY4" fmla="*/ 778696 h 1488559"/>
              <a:gd name="connsiteX5" fmla="*/ 0 w 1596966"/>
              <a:gd name="connsiteY5" fmla="*/ 1488559 h 1488559"/>
              <a:gd name="connsiteX0" fmla="*/ 0 w 1576137"/>
              <a:gd name="connsiteY0" fmla="*/ 1488559 h 1488559"/>
              <a:gd name="connsiteX1" fmla="*/ 300790 w 1576137"/>
              <a:gd name="connsiteY1" fmla="*/ 1055423 h 1488559"/>
              <a:gd name="connsiteX2" fmla="*/ 745958 w 1576137"/>
              <a:gd name="connsiteY2" fmla="*/ 237275 h 1488559"/>
              <a:gd name="connsiteX3" fmla="*/ 1118937 w 1576137"/>
              <a:gd name="connsiteY3" fmla="*/ 32738 h 1488559"/>
              <a:gd name="connsiteX4" fmla="*/ 1576137 w 1576137"/>
              <a:gd name="connsiteY4" fmla="*/ 778696 h 1488559"/>
              <a:gd name="connsiteX5" fmla="*/ 0 w 1576137"/>
              <a:gd name="connsiteY5" fmla="*/ 1488559 h 1488559"/>
              <a:gd name="connsiteX0" fmla="*/ 0 w 1576137"/>
              <a:gd name="connsiteY0" fmla="*/ 1490321 h 1490321"/>
              <a:gd name="connsiteX1" fmla="*/ 300790 w 1576137"/>
              <a:gd name="connsiteY1" fmla="*/ 1057185 h 1490321"/>
              <a:gd name="connsiteX2" fmla="*/ 709864 w 1576137"/>
              <a:gd name="connsiteY2" fmla="*/ 227006 h 1490321"/>
              <a:gd name="connsiteX3" fmla="*/ 1118937 w 1576137"/>
              <a:gd name="connsiteY3" fmla="*/ 34500 h 1490321"/>
              <a:gd name="connsiteX4" fmla="*/ 1576137 w 1576137"/>
              <a:gd name="connsiteY4" fmla="*/ 780458 h 1490321"/>
              <a:gd name="connsiteX5" fmla="*/ 0 w 1576137"/>
              <a:gd name="connsiteY5" fmla="*/ 1490321 h 14903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76137" h="1490321">
                <a:moveTo>
                  <a:pt x="0" y="1490321"/>
                </a:moveTo>
                <a:cubicBezTo>
                  <a:pt x="184485" y="1271747"/>
                  <a:pt x="182479" y="1267738"/>
                  <a:pt x="300790" y="1057185"/>
                </a:cubicBezTo>
                <a:cubicBezTo>
                  <a:pt x="419101" y="846633"/>
                  <a:pt x="573506" y="397453"/>
                  <a:pt x="709864" y="227006"/>
                </a:cubicBezTo>
                <a:cubicBezTo>
                  <a:pt x="846222" y="56559"/>
                  <a:pt x="972553" y="-61753"/>
                  <a:pt x="1118937" y="34500"/>
                </a:cubicBezTo>
                <a:cubicBezTo>
                  <a:pt x="1265321" y="130753"/>
                  <a:pt x="1377616" y="405474"/>
                  <a:pt x="1576137" y="780458"/>
                </a:cubicBezTo>
                <a:cubicBezTo>
                  <a:pt x="1245269" y="987000"/>
                  <a:pt x="501315" y="1335916"/>
                  <a:pt x="0" y="1490321"/>
                </a:cubicBezTo>
                <a:close/>
              </a:path>
            </a:pathLst>
          </a:custGeom>
          <a:pattFill prst="dkDnDiag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KR" dirty="0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7171ABD3-7186-E6A0-E42F-AA9F9C4EF78F}"/>
              </a:ext>
            </a:extLst>
          </p:cNvPr>
          <p:cNvSpPr/>
          <p:nvPr/>
        </p:nvSpPr>
        <p:spPr>
          <a:xfrm>
            <a:off x="5064319" y="3525252"/>
            <a:ext cx="1035693" cy="866273"/>
          </a:xfrm>
          <a:custGeom>
            <a:avLst/>
            <a:gdLst>
              <a:gd name="connsiteX0" fmla="*/ 93558 w 1133337"/>
              <a:gd name="connsiteY0" fmla="*/ 844246 h 927598"/>
              <a:gd name="connsiteX1" fmla="*/ 93558 w 1133337"/>
              <a:gd name="connsiteY1" fmla="*/ 2036 h 927598"/>
              <a:gd name="connsiteX2" fmla="*/ 490600 w 1133337"/>
              <a:gd name="connsiteY2" fmla="*/ 615646 h 927598"/>
              <a:gd name="connsiteX3" fmla="*/ 1128274 w 1133337"/>
              <a:gd name="connsiteY3" fmla="*/ 868309 h 927598"/>
              <a:gd name="connsiteX4" fmla="*/ 93558 w 1133337"/>
              <a:gd name="connsiteY4" fmla="*/ 844246 h 927598"/>
              <a:gd name="connsiteX0" fmla="*/ 93558 w 1133337"/>
              <a:gd name="connsiteY0" fmla="*/ 844246 h 927598"/>
              <a:gd name="connsiteX1" fmla="*/ 93558 w 1133337"/>
              <a:gd name="connsiteY1" fmla="*/ 2036 h 927598"/>
              <a:gd name="connsiteX2" fmla="*/ 490600 w 1133337"/>
              <a:gd name="connsiteY2" fmla="*/ 615646 h 927598"/>
              <a:gd name="connsiteX3" fmla="*/ 1128274 w 1133337"/>
              <a:gd name="connsiteY3" fmla="*/ 868309 h 927598"/>
              <a:gd name="connsiteX4" fmla="*/ 93558 w 1133337"/>
              <a:gd name="connsiteY4" fmla="*/ 844246 h 927598"/>
              <a:gd name="connsiteX0" fmla="*/ 75327 w 1115106"/>
              <a:gd name="connsiteY0" fmla="*/ 844246 h 927598"/>
              <a:gd name="connsiteX1" fmla="*/ 75327 w 1115106"/>
              <a:gd name="connsiteY1" fmla="*/ 2036 h 927598"/>
              <a:gd name="connsiteX2" fmla="*/ 472369 w 1115106"/>
              <a:gd name="connsiteY2" fmla="*/ 615646 h 927598"/>
              <a:gd name="connsiteX3" fmla="*/ 1110043 w 1115106"/>
              <a:gd name="connsiteY3" fmla="*/ 868309 h 927598"/>
              <a:gd name="connsiteX4" fmla="*/ 75327 w 1115106"/>
              <a:gd name="connsiteY4" fmla="*/ 844246 h 927598"/>
              <a:gd name="connsiteX0" fmla="*/ 75327 w 1115106"/>
              <a:gd name="connsiteY0" fmla="*/ 842210 h 925562"/>
              <a:gd name="connsiteX1" fmla="*/ 75327 w 1115106"/>
              <a:gd name="connsiteY1" fmla="*/ 0 h 925562"/>
              <a:gd name="connsiteX2" fmla="*/ 472369 w 1115106"/>
              <a:gd name="connsiteY2" fmla="*/ 613610 h 925562"/>
              <a:gd name="connsiteX3" fmla="*/ 1110043 w 1115106"/>
              <a:gd name="connsiteY3" fmla="*/ 866273 h 925562"/>
              <a:gd name="connsiteX4" fmla="*/ 75327 w 1115106"/>
              <a:gd name="connsiteY4" fmla="*/ 842210 h 925562"/>
              <a:gd name="connsiteX0" fmla="*/ 75327 w 1115713"/>
              <a:gd name="connsiteY0" fmla="*/ 842210 h 925562"/>
              <a:gd name="connsiteX1" fmla="*/ 75327 w 1115713"/>
              <a:gd name="connsiteY1" fmla="*/ 0 h 925562"/>
              <a:gd name="connsiteX2" fmla="*/ 472369 w 1115713"/>
              <a:gd name="connsiteY2" fmla="*/ 589547 h 925562"/>
              <a:gd name="connsiteX3" fmla="*/ 1110043 w 1115713"/>
              <a:gd name="connsiteY3" fmla="*/ 866273 h 925562"/>
              <a:gd name="connsiteX4" fmla="*/ 75327 w 1115713"/>
              <a:gd name="connsiteY4" fmla="*/ 842210 h 925562"/>
              <a:gd name="connsiteX0" fmla="*/ 75327 w 1115713"/>
              <a:gd name="connsiteY0" fmla="*/ 842210 h 925562"/>
              <a:gd name="connsiteX1" fmla="*/ 75327 w 1115713"/>
              <a:gd name="connsiteY1" fmla="*/ 0 h 925562"/>
              <a:gd name="connsiteX2" fmla="*/ 472369 w 1115713"/>
              <a:gd name="connsiteY2" fmla="*/ 589547 h 925562"/>
              <a:gd name="connsiteX3" fmla="*/ 1110043 w 1115713"/>
              <a:gd name="connsiteY3" fmla="*/ 866273 h 925562"/>
              <a:gd name="connsiteX4" fmla="*/ 75327 w 1115713"/>
              <a:gd name="connsiteY4" fmla="*/ 842210 h 925562"/>
              <a:gd name="connsiteX0" fmla="*/ 75327 w 1110043"/>
              <a:gd name="connsiteY0" fmla="*/ 842210 h 925562"/>
              <a:gd name="connsiteX1" fmla="*/ 75327 w 1110043"/>
              <a:gd name="connsiteY1" fmla="*/ 0 h 925562"/>
              <a:gd name="connsiteX2" fmla="*/ 472369 w 1110043"/>
              <a:gd name="connsiteY2" fmla="*/ 589547 h 925562"/>
              <a:gd name="connsiteX3" fmla="*/ 1110043 w 1110043"/>
              <a:gd name="connsiteY3" fmla="*/ 866273 h 925562"/>
              <a:gd name="connsiteX4" fmla="*/ 75327 w 1110043"/>
              <a:gd name="connsiteY4" fmla="*/ 842210 h 925562"/>
              <a:gd name="connsiteX0" fmla="*/ 75327 w 1110043"/>
              <a:gd name="connsiteY0" fmla="*/ 842210 h 914882"/>
              <a:gd name="connsiteX1" fmla="*/ 75327 w 1110043"/>
              <a:gd name="connsiteY1" fmla="*/ 0 h 914882"/>
              <a:gd name="connsiteX2" fmla="*/ 472369 w 1110043"/>
              <a:gd name="connsiteY2" fmla="*/ 589547 h 914882"/>
              <a:gd name="connsiteX3" fmla="*/ 1110043 w 1110043"/>
              <a:gd name="connsiteY3" fmla="*/ 866273 h 914882"/>
              <a:gd name="connsiteX4" fmla="*/ 75327 w 1110043"/>
              <a:gd name="connsiteY4" fmla="*/ 842210 h 914882"/>
              <a:gd name="connsiteX0" fmla="*/ 75327 w 1110043"/>
              <a:gd name="connsiteY0" fmla="*/ 842210 h 914882"/>
              <a:gd name="connsiteX1" fmla="*/ 75327 w 1110043"/>
              <a:gd name="connsiteY1" fmla="*/ 0 h 914882"/>
              <a:gd name="connsiteX2" fmla="*/ 472369 w 1110043"/>
              <a:gd name="connsiteY2" fmla="*/ 589547 h 914882"/>
              <a:gd name="connsiteX3" fmla="*/ 1110043 w 1110043"/>
              <a:gd name="connsiteY3" fmla="*/ 866273 h 914882"/>
              <a:gd name="connsiteX4" fmla="*/ 75327 w 1110043"/>
              <a:gd name="connsiteY4" fmla="*/ 842210 h 914882"/>
              <a:gd name="connsiteX0" fmla="*/ 0 w 1034716"/>
              <a:gd name="connsiteY0" fmla="*/ 842210 h 914882"/>
              <a:gd name="connsiteX1" fmla="*/ 0 w 1034716"/>
              <a:gd name="connsiteY1" fmla="*/ 0 h 914882"/>
              <a:gd name="connsiteX2" fmla="*/ 397042 w 1034716"/>
              <a:gd name="connsiteY2" fmla="*/ 589547 h 914882"/>
              <a:gd name="connsiteX3" fmla="*/ 1034716 w 1034716"/>
              <a:gd name="connsiteY3" fmla="*/ 866273 h 914882"/>
              <a:gd name="connsiteX4" fmla="*/ 0 w 1034716"/>
              <a:gd name="connsiteY4" fmla="*/ 842210 h 914882"/>
              <a:gd name="connsiteX0" fmla="*/ 0 w 1034716"/>
              <a:gd name="connsiteY0" fmla="*/ 842210 h 868442"/>
              <a:gd name="connsiteX1" fmla="*/ 0 w 1034716"/>
              <a:gd name="connsiteY1" fmla="*/ 0 h 868442"/>
              <a:gd name="connsiteX2" fmla="*/ 397042 w 1034716"/>
              <a:gd name="connsiteY2" fmla="*/ 589547 h 868442"/>
              <a:gd name="connsiteX3" fmla="*/ 1034716 w 1034716"/>
              <a:gd name="connsiteY3" fmla="*/ 866273 h 868442"/>
              <a:gd name="connsiteX4" fmla="*/ 0 w 1034716"/>
              <a:gd name="connsiteY4" fmla="*/ 842210 h 868442"/>
              <a:gd name="connsiteX0" fmla="*/ 977 w 1035693"/>
              <a:gd name="connsiteY0" fmla="*/ 842210 h 868442"/>
              <a:gd name="connsiteX1" fmla="*/ 977 w 1035693"/>
              <a:gd name="connsiteY1" fmla="*/ 0 h 868442"/>
              <a:gd name="connsiteX2" fmla="*/ 398019 w 1035693"/>
              <a:gd name="connsiteY2" fmla="*/ 589547 h 868442"/>
              <a:gd name="connsiteX3" fmla="*/ 1035693 w 1035693"/>
              <a:gd name="connsiteY3" fmla="*/ 866273 h 868442"/>
              <a:gd name="connsiteX4" fmla="*/ 977 w 1035693"/>
              <a:gd name="connsiteY4" fmla="*/ 842210 h 868442"/>
              <a:gd name="connsiteX0" fmla="*/ 977 w 1035693"/>
              <a:gd name="connsiteY0" fmla="*/ 854241 h 866273"/>
              <a:gd name="connsiteX1" fmla="*/ 977 w 1035693"/>
              <a:gd name="connsiteY1" fmla="*/ 0 h 866273"/>
              <a:gd name="connsiteX2" fmla="*/ 398019 w 1035693"/>
              <a:gd name="connsiteY2" fmla="*/ 589547 h 866273"/>
              <a:gd name="connsiteX3" fmla="*/ 1035693 w 1035693"/>
              <a:gd name="connsiteY3" fmla="*/ 866273 h 866273"/>
              <a:gd name="connsiteX4" fmla="*/ 977 w 1035693"/>
              <a:gd name="connsiteY4" fmla="*/ 854241 h 866273"/>
              <a:gd name="connsiteX0" fmla="*/ 977 w 1035693"/>
              <a:gd name="connsiteY0" fmla="*/ 854241 h 866273"/>
              <a:gd name="connsiteX1" fmla="*/ 977 w 1035693"/>
              <a:gd name="connsiteY1" fmla="*/ 0 h 866273"/>
              <a:gd name="connsiteX2" fmla="*/ 398019 w 1035693"/>
              <a:gd name="connsiteY2" fmla="*/ 589547 h 866273"/>
              <a:gd name="connsiteX3" fmla="*/ 1035693 w 1035693"/>
              <a:gd name="connsiteY3" fmla="*/ 866273 h 866273"/>
              <a:gd name="connsiteX4" fmla="*/ 977 w 1035693"/>
              <a:gd name="connsiteY4" fmla="*/ 854241 h 866273"/>
              <a:gd name="connsiteX0" fmla="*/ 977 w 1035693"/>
              <a:gd name="connsiteY0" fmla="*/ 854241 h 866273"/>
              <a:gd name="connsiteX1" fmla="*/ 977 w 1035693"/>
              <a:gd name="connsiteY1" fmla="*/ 0 h 866273"/>
              <a:gd name="connsiteX2" fmla="*/ 398019 w 1035693"/>
              <a:gd name="connsiteY2" fmla="*/ 589547 h 866273"/>
              <a:gd name="connsiteX3" fmla="*/ 1035693 w 1035693"/>
              <a:gd name="connsiteY3" fmla="*/ 866273 h 866273"/>
              <a:gd name="connsiteX4" fmla="*/ 977 w 1035693"/>
              <a:gd name="connsiteY4" fmla="*/ 854241 h 866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5693" h="866273">
                <a:moveTo>
                  <a:pt x="977" y="854241"/>
                </a:moveTo>
                <a:cubicBezTo>
                  <a:pt x="-3034" y="409073"/>
                  <a:pt x="6993" y="387016"/>
                  <a:pt x="977" y="0"/>
                </a:cubicBezTo>
                <a:cubicBezTo>
                  <a:pt x="223562" y="334879"/>
                  <a:pt x="225566" y="445168"/>
                  <a:pt x="398019" y="589547"/>
                </a:cubicBezTo>
                <a:cubicBezTo>
                  <a:pt x="570472" y="733926"/>
                  <a:pt x="584509" y="776036"/>
                  <a:pt x="1035693" y="866273"/>
                </a:cubicBezTo>
                <a:lnTo>
                  <a:pt x="977" y="854241"/>
                </a:lnTo>
                <a:close/>
              </a:path>
            </a:pathLst>
          </a:custGeom>
          <a:pattFill prst="dkDnDiag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KR" dirty="0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7252AAEB-4255-519B-6A93-9DB0E983C8BF}"/>
              </a:ext>
            </a:extLst>
          </p:cNvPr>
          <p:cNvSpPr/>
          <p:nvPr/>
        </p:nvSpPr>
        <p:spPr>
          <a:xfrm>
            <a:off x="2815389" y="3280569"/>
            <a:ext cx="2394285" cy="1122989"/>
          </a:xfrm>
          <a:custGeom>
            <a:avLst/>
            <a:gdLst>
              <a:gd name="connsiteX0" fmla="*/ 0 w 2362334"/>
              <a:gd name="connsiteY0" fmla="*/ 1072426 h 1084457"/>
              <a:gd name="connsiteX1" fmla="*/ 1828800 w 2362334"/>
              <a:gd name="connsiteY1" fmla="*/ 145994 h 1084457"/>
              <a:gd name="connsiteX2" fmla="*/ 2322095 w 2362334"/>
              <a:gd name="connsiteY2" fmla="*/ 97868 h 1084457"/>
              <a:gd name="connsiteX3" fmla="*/ 2298032 w 2362334"/>
              <a:gd name="connsiteY3" fmla="*/ 1084457 h 1084457"/>
              <a:gd name="connsiteX0" fmla="*/ 0 w 2329968"/>
              <a:gd name="connsiteY0" fmla="*/ 1105914 h 1117945"/>
              <a:gd name="connsiteX1" fmla="*/ 1828800 w 2329968"/>
              <a:gd name="connsiteY1" fmla="*/ 179482 h 1117945"/>
              <a:gd name="connsiteX2" fmla="*/ 2261937 w 2329968"/>
              <a:gd name="connsiteY2" fmla="*/ 83230 h 1117945"/>
              <a:gd name="connsiteX3" fmla="*/ 2298032 w 2329968"/>
              <a:gd name="connsiteY3" fmla="*/ 1117945 h 1117945"/>
              <a:gd name="connsiteX0" fmla="*/ 0 w 2329968"/>
              <a:gd name="connsiteY0" fmla="*/ 1098927 h 1110958"/>
              <a:gd name="connsiteX1" fmla="*/ 1708484 w 2329968"/>
              <a:gd name="connsiteY1" fmla="*/ 196559 h 1110958"/>
              <a:gd name="connsiteX2" fmla="*/ 2261937 w 2329968"/>
              <a:gd name="connsiteY2" fmla="*/ 76243 h 1110958"/>
              <a:gd name="connsiteX3" fmla="*/ 2298032 w 2329968"/>
              <a:gd name="connsiteY3" fmla="*/ 1110958 h 1110958"/>
              <a:gd name="connsiteX0" fmla="*/ 0 w 2407767"/>
              <a:gd name="connsiteY0" fmla="*/ 1098927 h 1122989"/>
              <a:gd name="connsiteX1" fmla="*/ 1708484 w 2407767"/>
              <a:gd name="connsiteY1" fmla="*/ 196559 h 1122989"/>
              <a:gd name="connsiteX2" fmla="*/ 2261937 w 2407767"/>
              <a:gd name="connsiteY2" fmla="*/ 76243 h 1122989"/>
              <a:gd name="connsiteX3" fmla="*/ 2394285 w 2407767"/>
              <a:gd name="connsiteY3" fmla="*/ 1122989 h 1122989"/>
              <a:gd name="connsiteX0" fmla="*/ 0 w 2394285"/>
              <a:gd name="connsiteY0" fmla="*/ 1098927 h 1122989"/>
              <a:gd name="connsiteX1" fmla="*/ 1708484 w 2394285"/>
              <a:gd name="connsiteY1" fmla="*/ 196559 h 1122989"/>
              <a:gd name="connsiteX2" fmla="*/ 2261937 w 2394285"/>
              <a:gd name="connsiteY2" fmla="*/ 76243 h 1122989"/>
              <a:gd name="connsiteX3" fmla="*/ 2394285 w 2394285"/>
              <a:gd name="connsiteY3" fmla="*/ 1122989 h 1122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94285" h="1122989">
                <a:moveTo>
                  <a:pt x="0" y="1098927"/>
                </a:moveTo>
                <a:cubicBezTo>
                  <a:pt x="720892" y="716924"/>
                  <a:pt x="1331495" y="367006"/>
                  <a:pt x="1708484" y="196559"/>
                </a:cubicBezTo>
                <a:cubicBezTo>
                  <a:pt x="2085474" y="26112"/>
                  <a:pt x="2183732" y="-80168"/>
                  <a:pt x="2261937" y="76243"/>
                </a:cubicBezTo>
                <a:cubicBezTo>
                  <a:pt x="2340142" y="232653"/>
                  <a:pt x="2349166" y="659773"/>
                  <a:pt x="2394285" y="1122989"/>
                </a:cubicBezTo>
              </a:path>
            </a:pathLst>
          </a:cu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KR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23E2E57-7CF4-82D5-2E3E-AB606D2782CF}"/>
              </a:ext>
            </a:extLst>
          </p:cNvPr>
          <p:cNvSpPr txBox="1"/>
          <p:nvPr/>
        </p:nvSpPr>
        <p:spPr>
          <a:xfrm>
            <a:off x="2339752" y="6356350"/>
            <a:ext cx="44788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AFAD 2023, Apr. 12 – 14, 2023, Melbourne, Australia</a:t>
            </a:r>
          </a:p>
        </p:txBody>
      </p:sp>
      <p:sp>
        <p:nvSpPr>
          <p:cNvPr id="15" name="Slide Number Placeholder 1">
            <a:extLst>
              <a:ext uri="{FF2B5EF4-FFF2-40B4-BE49-F238E27FC236}">
                <a16:creationId xmlns:a16="http://schemas.microsoft.com/office/drawing/2014/main" id="{9EEA790B-6266-415A-46E6-E897630893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FB737E72-70D9-4977-AB08-A039DE588E5A}" type="slidenum">
              <a:rPr lang="ko-KR" altLang="en-US" smtClean="0"/>
              <a:t>12</a:t>
            </a:fld>
            <a:r>
              <a:rPr lang="en-US" altLang="ko-KR" dirty="0"/>
              <a:t>/16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89618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sss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89" r="-1" b="90401"/>
          <a:stretch/>
        </p:blipFill>
        <p:spPr>
          <a:xfrm>
            <a:off x="-72872" y="0"/>
            <a:ext cx="9252000" cy="70455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88891" y="431273"/>
            <a:ext cx="1043954" cy="17139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85630" y="97468"/>
            <a:ext cx="70946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Helvetica"/>
                <a:cs typeface="Helvetica"/>
              </a:rPr>
              <a:t>Efficiency 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72009" y="6286436"/>
            <a:ext cx="9000318" cy="0"/>
          </a:xfrm>
          <a:prstGeom prst="line">
            <a:avLst/>
          </a:prstGeom>
          <a:ln w="317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395536" y="980728"/>
            <a:ext cx="72611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u="sng" dirty="0"/>
              <a:t>Theoretical Upper Limit of the Conversion Efficiency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5536" y="3789040"/>
            <a:ext cx="8568952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/>
              <a:t>Efficiency is higher for higher frequency.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The maximum velocity of the potential train </a:t>
            </a:r>
            <a:r>
              <a:rPr lang="en-US" i="1" dirty="0">
                <a:latin typeface="Symbol" charset="2"/>
                <a:cs typeface="Symbol" charset="2"/>
              </a:rPr>
              <a:t>b</a:t>
            </a:r>
            <a:r>
              <a:rPr lang="en-US" baseline="-25000" dirty="0">
                <a:latin typeface="Symbol" charset="2"/>
                <a:cs typeface="Symbol" charset="2"/>
              </a:rPr>
              <a:t>f</a:t>
            </a:r>
            <a:r>
              <a:rPr lang="en-US" dirty="0"/>
              <a:t> can hardly exceed 0.1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Long pulse duration </a:t>
            </a:r>
            <a:r>
              <a:rPr lang="en-US" i="1" dirty="0">
                <a:latin typeface="Symbol" charset="2"/>
                <a:cs typeface="Symbol" charset="2"/>
              </a:rPr>
              <a:t>t</a:t>
            </a:r>
            <a:r>
              <a:rPr lang="en-US" dirty="0"/>
              <a:t> leads to a high efficiency.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Presently, the ion motion seems to be the only limiting factor to increasing the pulse duration.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Assuming </a:t>
            </a:r>
            <a:r>
              <a:rPr lang="en-US" i="1" dirty="0">
                <a:latin typeface="Symbol" charset="2"/>
                <a:cs typeface="Symbol" charset="2"/>
              </a:rPr>
              <a:t>t </a:t>
            </a:r>
            <a:r>
              <a:rPr lang="en-US" dirty="0"/>
              <a:t>~1 </a:t>
            </a:r>
            <a:r>
              <a:rPr lang="en-US" dirty="0" err="1"/>
              <a:t>ps</a:t>
            </a:r>
            <a:r>
              <a:rPr lang="en-US" dirty="0"/>
              <a:t>, we expect up to    </a:t>
            </a:r>
          </a:p>
        </p:txBody>
      </p:sp>
      <p:graphicFrame>
        <p:nvGraphicFramePr>
          <p:cNvPr id="13" name="Object 12"/>
          <p:cNvGraphicFramePr>
            <a:graphicFrameLocks noChangeAspect="1"/>
          </p:cNvGraphicFramePr>
          <p:nvPr/>
        </p:nvGraphicFramePr>
        <p:xfrm>
          <a:off x="2051720" y="2348880"/>
          <a:ext cx="3360737" cy="1008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524000" imgH="457200" progId="Equation.3">
                  <p:embed/>
                </p:oleObj>
              </mc:Choice>
              <mc:Fallback>
                <p:oleObj name="Equation" r:id="rId5" imgW="1524000" imgH="457200" progId="Equation.3">
                  <p:embed/>
                  <p:pic>
                    <p:nvPicPr>
                      <p:cNvPr id="13" name="Object 12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051720" y="2348880"/>
                        <a:ext cx="3360737" cy="10080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/>
          <p:cNvGraphicFramePr>
            <a:graphicFrameLocks noChangeAspect="1"/>
          </p:cNvGraphicFramePr>
          <p:nvPr/>
        </p:nvGraphicFramePr>
        <p:xfrm>
          <a:off x="5675005" y="2132856"/>
          <a:ext cx="667146" cy="5469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495300" imgH="406400" progId="Equation.3">
                  <p:embed/>
                </p:oleObj>
              </mc:Choice>
              <mc:Fallback>
                <p:oleObj name="Equation" r:id="rId7" imgW="495300" imgH="406400" progId="Equation.3">
                  <p:embed/>
                  <p:pic>
                    <p:nvPicPr>
                      <p:cNvPr id="14" name="Object 13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675005" y="2132856"/>
                        <a:ext cx="667146" cy="54690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/>
          <p:cNvGraphicFramePr>
            <a:graphicFrameLocks noChangeAspect="1"/>
          </p:cNvGraphicFramePr>
          <p:nvPr/>
        </p:nvGraphicFramePr>
        <p:xfrm>
          <a:off x="6115819" y="2714325"/>
          <a:ext cx="171450" cy="188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127000" imgH="139700" progId="Equation.3">
                  <p:embed/>
                </p:oleObj>
              </mc:Choice>
              <mc:Fallback>
                <p:oleObj name="Equation" r:id="rId9" imgW="127000" imgH="139700" progId="Equation.3">
                  <p:embed/>
                  <p:pic>
                    <p:nvPicPr>
                      <p:cNvPr id="16" name="Object 15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6115819" y="2714325"/>
                        <a:ext cx="171450" cy="1889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6"/>
          <p:cNvGraphicFramePr>
            <a:graphicFrameLocks noChangeAspect="1"/>
          </p:cNvGraphicFramePr>
          <p:nvPr/>
        </p:nvGraphicFramePr>
        <p:xfrm>
          <a:off x="6115719" y="2965150"/>
          <a:ext cx="206375" cy="188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152400" imgH="139700" progId="Equation.3">
                  <p:embed/>
                </p:oleObj>
              </mc:Choice>
              <mc:Fallback>
                <p:oleObj name="Equation" r:id="rId11" imgW="152400" imgH="139700" progId="Equation.3">
                  <p:embed/>
                  <p:pic>
                    <p:nvPicPr>
                      <p:cNvPr id="17" name="Object 16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6115719" y="2965150"/>
                        <a:ext cx="206375" cy="1889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17"/>
          <p:cNvGraphicFramePr>
            <a:graphicFrameLocks noChangeAspect="1"/>
          </p:cNvGraphicFramePr>
          <p:nvPr/>
        </p:nvGraphicFramePr>
        <p:xfrm>
          <a:off x="6108129" y="3119438"/>
          <a:ext cx="254000" cy="309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" imgW="203200" imgH="228600" progId="Equation.3">
                  <p:embed/>
                </p:oleObj>
              </mc:Choice>
              <mc:Fallback>
                <p:oleObj name="Equation" r:id="rId13" imgW="203200" imgH="228600" progId="Equation.3">
                  <p:embed/>
                  <p:pic>
                    <p:nvPicPr>
                      <p:cNvPr id="18" name="Object 17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6108129" y="3119438"/>
                        <a:ext cx="254000" cy="3095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6309984" y="2250684"/>
            <a:ext cx="26596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:  velocity of the potential train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71181" y="2636912"/>
            <a:ext cx="19012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:  laser pulse duration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274006" y="2879011"/>
            <a:ext cx="15696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:  laser frequency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274251" y="3098334"/>
            <a:ext cx="18261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:  plasma frequency</a:t>
            </a:r>
          </a:p>
        </p:txBody>
      </p:sp>
      <p:sp>
        <p:nvSpPr>
          <p:cNvPr id="22" name="Rectangle 21"/>
          <p:cNvSpPr/>
          <p:nvPr/>
        </p:nvSpPr>
        <p:spPr>
          <a:xfrm>
            <a:off x="1907704" y="2204864"/>
            <a:ext cx="3672408" cy="122413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3779912" y="5426060"/>
            <a:ext cx="13352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>
                <a:solidFill>
                  <a:srgbClr val="3366FF"/>
                </a:solidFill>
                <a:latin typeface="Symbol" charset="2"/>
                <a:cs typeface="Symbol" charset="2"/>
              </a:rPr>
              <a:t>h</a:t>
            </a:r>
            <a:r>
              <a:rPr lang="en-US" sz="2800" dirty="0">
                <a:solidFill>
                  <a:srgbClr val="3366FF"/>
                </a:solidFill>
              </a:rPr>
              <a:t> ~ 0.1 </a:t>
            </a:r>
          </a:p>
        </p:txBody>
      </p:sp>
      <p:pic>
        <p:nvPicPr>
          <p:cNvPr id="30" name="Picture 29" descr="cpl1.png">
            <a:extLst>
              <a:ext uri="{FF2B5EF4-FFF2-40B4-BE49-F238E27FC236}">
                <a16:creationId xmlns:a16="http://schemas.microsoft.com/office/drawing/2014/main" id="{45D57D59-18F0-FE46-9BD4-E6A401C1AD07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6" y="6332261"/>
            <a:ext cx="617484" cy="5039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016798C-567F-A1C3-4F3B-00807A667BCE}"/>
              </a:ext>
            </a:extLst>
          </p:cNvPr>
          <p:cNvSpPr txBox="1"/>
          <p:nvPr/>
        </p:nvSpPr>
        <p:spPr>
          <a:xfrm>
            <a:off x="2339752" y="6356350"/>
            <a:ext cx="44788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AFAD 2023, Apr. 12 – 14, 2023, Melbourne, Australia</a:t>
            </a:r>
          </a:p>
        </p:txBody>
      </p:sp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03D6A93A-6F84-3D6F-F767-FF9E271C2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FB737E72-70D9-4977-AB08-A039DE588E5A}" type="slidenum">
              <a:rPr lang="ko-KR" altLang="en-US" smtClean="0"/>
              <a:t>13</a:t>
            </a:fld>
            <a:r>
              <a:rPr lang="en-US" altLang="ko-KR" dirty="0"/>
              <a:t>/16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388269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sss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89" r="-1" b="90401"/>
          <a:stretch/>
        </p:blipFill>
        <p:spPr>
          <a:xfrm>
            <a:off x="-72872" y="0"/>
            <a:ext cx="9252000" cy="70455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8891" y="431273"/>
            <a:ext cx="1043954" cy="171395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72009" y="6286436"/>
            <a:ext cx="9000318" cy="0"/>
          </a:xfrm>
          <a:prstGeom prst="line">
            <a:avLst/>
          </a:prstGeom>
          <a:ln w="317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285631" y="97468"/>
            <a:ext cx="57022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Helvetica"/>
                <a:cs typeface="Helvetica"/>
              </a:rPr>
              <a:t>Density Ripple for Phase Matching</a:t>
            </a:r>
          </a:p>
        </p:txBody>
      </p:sp>
      <p:pic>
        <p:nvPicPr>
          <p:cNvPr id="21" name="Picture 20" descr="cpl1.png">
            <a:extLst>
              <a:ext uri="{FF2B5EF4-FFF2-40B4-BE49-F238E27FC236}">
                <a16:creationId xmlns:a16="http://schemas.microsoft.com/office/drawing/2014/main" id="{128149CF-EC9C-1647-94C4-A4B78A24A3B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6" y="6332261"/>
            <a:ext cx="617484" cy="503999"/>
          </a:xfrm>
          <a:prstGeom prst="rect">
            <a:avLst/>
          </a:prstGeom>
        </p:spPr>
      </p:pic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0E1EDC51-2205-7C41-BB6E-F6327A8C745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128" y="2480384"/>
            <a:ext cx="4572000" cy="1668696"/>
          </a:xfrm>
          <a:prstGeom prst="rect">
            <a:avLst/>
          </a:prstGeom>
        </p:spPr>
      </p:pic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AF660AAE-7999-BE4C-9750-16C92FD73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179312"/>
            <a:ext cx="7452320" cy="191398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E6B027A-1834-5943-970C-D269B14634B3}"/>
                  </a:ext>
                </a:extLst>
              </p:cNvPr>
              <p:cNvSpPr txBox="1"/>
              <p:nvPr/>
            </p:nvSpPr>
            <p:spPr>
              <a:xfrm>
                <a:off x="475218" y="1456393"/>
                <a:ext cx="7913206" cy="9644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Plasma wave is driven by beat of two laser pulses, but the phase is not matched to EM waves, i.e.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𝐸𝑀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𝜔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≠0</m:t>
                    </m:r>
                  </m:oMath>
                </a14:m>
                <a:r>
                  <a:rPr lang="en-US" dirty="0"/>
                  <a:t>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Add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𝑟𝑖𝑝𝑝𝑙𝑒</m:t>
                        </m:r>
                      </m:sub>
                    </m:sSub>
                  </m:oMath>
                </a14:m>
                <a:r>
                  <a:rPr lang="en-US" dirty="0"/>
                  <a:t> to get the phase-match, then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𝐸𝑀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𝜔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𝑟𝑖𝑝𝑝𝑙𝑒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dirty="0"/>
                  <a:t>. 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E6B027A-1834-5943-970C-D269B14634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218" y="1456393"/>
                <a:ext cx="7913206" cy="964495"/>
              </a:xfrm>
              <a:prstGeom prst="rect">
                <a:avLst/>
              </a:prstGeom>
              <a:blipFill>
                <a:blip r:embed="rId7"/>
                <a:stretch>
                  <a:fillRect l="-320" t="-2597" r="-1280" b="-5195"/>
                </a:stretch>
              </a:blipFill>
            </p:spPr>
            <p:txBody>
              <a:bodyPr/>
              <a:lstStyle/>
              <a:p>
                <a:r>
                  <a:rPr lang="en-K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2BB23C38-CE6F-A346-A812-5AE6C16F5C03}"/>
              </a:ext>
            </a:extLst>
          </p:cNvPr>
          <p:cNvSpPr txBox="1"/>
          <p:nvPr/>
        </p:nvSpPr>
        <p:spPr>
          <a:xfrm>
            <a:off x="395536" y="908720"/>
            <a:ext cx="82809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3366FF"/>
                </a:solidFill>
              </a:rPr>
              <a:t>Add additional momentum for phase-match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B8D767F-3663-990A-7315-98E5115E31C2}"/>
              </a:ext>
            </a:extLst>
          </p:cNvPr>
          <p:cNvSpPr txBox="1"/>
          <p:nvPr/>
        </p:nvSpPr>
        <p:spPr>
          <a:xfrm>
            <a:off x="5684324" y="3964414"/>
            <a:ext cx="34290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KR" dirty="0"/>
              <a:t>M. Kumar, Phys. Plasmas 2021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BFDB01D-59AE-B8F2-F2F2-433F5272B903}"/>
              </a:ext>
            </a:extLst>
          </p:cNvPr>
          <p:cNvSpPr txBox="1"/>
          <p:nvPr/>
        </p:nvSpPr>
        <p:spPr>
          <a:xfrm>
            <a:off x="2339752" y="6356350"/>
            <a:ext cx="44788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AFAD 2023, Apr. 12 – 14, 2023, Melbourne, Australia</a:t>
            </a:r>
          </a:p>
        </p:txBody>
      </p:sp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4D2E8400-0987-065A-1E1F-4BE126838E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FB737E72-70D9-4977-AB08-A039DE588E5A}" type="slidenum">
              <a:rPr lang="ko-KR" altLang="en-US" smtClean="0"/>
              <a:t>14</a:t>
            </a:fld>
            <a:r>
              <a:rPr lang="en-US" altLang="ko-KR" dirty="0"/>
              <a:t>/16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532920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Picture 60" descr="Shape, arrow&#10;&#10;Description automatically generated">
            <a:extLst>
              <a:ext uri="{FF2B5EF4-FFF2-40B4-BE49-F238E27FC236}">
                <a16:creationId xmlns:a16="http://schemas.microsoft.com/office/drawing/2014/main" id="{6183533D-7547-16FF-BF8E-38067D8B71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41" y="1592411"/>
            <a:ext cx="3738372" cy="3240418"/>
          </a:xfrm>
          <a:prstGeom prst="rect">
            <a:avLst/>
          </a:prstGeom>
        </p:spPr>
      </p:pic>
      <p:pic>
        <p:nvPicPr>
          <p:cNvPr id="9" name="Picture 8" descr="ssss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89" r="-1" b="90401"/>
          <a:stretch/>
        </p:blipFill>
        <p:spPr>
          <a:xfrm>
            <a:off x="-72872" y="0"/>
            <a:ext cx="9252000" cy="70455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88891" y="431273"/>
            <a:ext cx="1043954" cy="171395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72009" y="6286436"/>
            <a:ext cx="9000318" cy="0"/>
          </a:xfrm>
          <a:prstGeom prst="line">
            <a:avLst/>
          </a:prstGeom>
          <a:ln w="317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285631" y="97468"/>
            <a:ext cx="46650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Helvetica"/>
                <a:cs typeface="Helvetica"/>
              </a:rPr>
              <a:t>Thin-Film-Laser Interactions</a:t>
            </a:r>
          </a:p>
        </p:txBody>
      </p:sp>
      <p:pic>
        <p:nvPicPr>
          <p:cNvPr id="21" name="Picture 20" descr="cpl1.png">
            <a:extLst>
              <a:ext uri="{FF2B5EF4-FFF2-40B4-BE49-F238E27FC236}">
                <a16:creationId xmlns:a16="http://schemas.microsoft.com/office/drawing/2014/main" id="{128149CF-EC9C-1647-94C4-A4B78A24A3B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6" y="6332261"/>
            <a:ext cx="617484" cy="503999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8273CF91-D05C-F3CE-1997-9A8A58270BD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76287" y="1627598"/>
            <a:ext cx="5486120" cy="3424669"/>
          </a:xfrm>
          <a:prstGeom prst="rect">
            <a:avLst/>
          </a:prstGeom>
        </p:spPr>
      </p:pic>
      <p:sp>
        <p:nvSpPr>
          <p:cNvPr id="63" name="TextBox 62">
            <a:extLst>
              <a:ext uri="{FF2B5EF4-FFF2-40B4-BE49-F238E27FC236}">
                <a16:creationId xmlns:a16="http://schemas.microsoft.com/office/drawing/2014/main" id="{407F5E12-92AF-D759-5674-40E968FD1A28}"/>
              </a:ext>
            </a:extLst>
          </p:cNvPr>
          <p:cNvSpPr txBox="1"/>
          <p:nvPr/>
        </p:nvSpPr>
        <p:spPr>
          <a:xfrm>
            <a:off x="1835696" y="5517232"/>
            <a:ext cx="33900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KR" dirty="0"/>
              <a:t>M. Kumar et al., Sci. Rep. 2023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32CBB647-3E78-1C5B-6562-6241778958C6}"/>
              </a:ext>
            </a:extLst>
          </p:cNvPr>
          <p:cNvSpPr txBox="1"/>
          <p:nvPr/>
        </p:nvSpPr>
        <p:spPr>
          <a:xfrm>
            <a:off x="2339752" y="6356350"/>
            <a:ext cx="44788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AFAD 2023, Apr. 12 – 14, 2023, Melbourne, Australia</a:t>
            </a:r>
          </a:p>
        </p:txBody>
      </p:sp>
      <p:sp>
        <p:nvSpPr>
          <p:cNvPr id="65" name="Slide Number Placeholder 1">
            <a:extLst>
              <a:ext uri="{FF2B5EF4-FFF2-40B4-BE49-F238E27FC236}">
                <a16:creationId xmlns:a16="http://schemas.microsoft.com/office/drawing/2014/main" id="{A2738002-D1EA-7290-A3B9-328539343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FB737E72-70D9-4977-AB08-A039DE588E5A}" type="slidenum">
              <a:rPr lang="ko-KR" altLang="en-US" smtClean="0"/>
              <a:t>15</a:t>
            </a:fld>
            <a:r>
              <a:rPr lang="en-US" altLang="ko-KR" dirty="0"/>
              <a:t>/16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661135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sss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89" r="-1" b="90401"/>
          <a:stretch/>
        </p:blipFill>
        <p:spPr>
          <a:xfrm>
            <a:off x="-72872" y="0"/>
            <a:ext cx="9252000" cy="70455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88891" y="431273"/>
            <a:ext cx="1043954" cy="17139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85631" y="97468"/>
            <a:ext cx="6950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Helvetica"/>
                <a:cs typeface="Helvetica"/>
              </a:rPr>
              <a:t>Conclusion &amp; Discussion 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72009" y="6286436"/>
            <a:ext cx="9000318" cy="0"/>
          </a:xfrm>
          <a:prstGeom prst="line">
            <a:avLst/>
          </a:prstGeom>
          <a:ln w="317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95536" y="980728"/>
            <a:ext cx="835292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400" dirty="0"/>
              <a:t>The hypothetical PDO could be brought to the real </a:t>
            </a:r>
          </a:p>
          <a:p>
            <a:r>
              <a:rPr lang="en-US" sz="2400" dirty="0"/>
              <a:t>    world by a method of colliding laser pulses.</a:t>
            </a:r>
          </a:p>
          <a:p>
            <a:pPr marL="342900" indent="-342900">
              <a:buFont typeface="Arial"/>
              <a:buChar char="•"/>
            </a:pPr>
            <a:endParaRPr lang="en-US" sz="2400" dirty="0"/>
          </a:p>
          <a:p>
            <a:pPr marL="342900" indent="-342900">
              <a:buFont typeface="Arial"/>
              <a:buChar char="•"/>
            </a:pPr>
            <a:r>
              <a:rPr lang="en-US" sz="2400" dirty="0"/>
              <a:t>Practically the PDO can be a source of narrowband, highly-tunable, </a:t>
            </a:r>
            <a:r>
              <a:rPr lang="en-US" sz="2400" dirty="0" err="1"/>
              <a:t>mJ</a:t>
            </a:r>
            <a:r>
              <a:rPr lang="en-US" sz="2400" dirty="0"/>
              <a:t> THz pulses.  Theoretically maximum of the efficiency reaches a few percent.</a:t>
            </a:r>
          </a:p>
          <a:p>
            <a:pPr marL="342900" indent="-342900">
              <a:buFont typeface="Arial"/>
              <a:buChar char="•"/>
            </a:pPr>
            <a:endParaRPr lang="en-US" sz="2400" dirty="0"/>
          </a:p>
          <a:p>
            <a:pPr marL="342900" indent="-342900">
              <a:buFont typeface="Arial"/>
              <a:buChar char="•"/>
            </a:pPr>
            <a:r>
              <a:rPr lang="en-US" sz="2400" dirty="0">
                <a:solidFill>
                  <a:srgbClr val="0000FF"/>
                </a:solidFill>
              </a:rPr>
              <a:t>PDO concept has a well-organized path toward very high conversion efficiency (</a:t>
            </a:r>
            <a:r>
              <a:rPr lang="en-US" sz="2400" dirty="0">
                <a:solidFill>
                  <a:srgbClr val="FF0000"/>
                </a:solidFill>
              </a:rPr>
              <a:t>obtained up to </a:t>
            </a:r>
            <a:r>
              <a:rPr lang="en-US" sz="2400" b="1" dirty="0">
                <a:solidFill>
                  <a:srgbClr val="FF0000"/>
                </a:solidFill>
              </a:rPr>
              <a:t>0.5 %</a:t>
            </a:r>
            <a:r>
              <a:rPr lang="en-US" sz="2400" dirty="0">
                <a:solidFill>
                  <a:srgbClr val="FF0000"/>
                </a:solidFill>
              </a:rPr>
              <a:t> from the simulation – manuscript under preparation</a:t>
            </a:r>
            <a:r>
              <a:rPr lang="en-US" sz="2400" dirty="0">
                <a:solidFill>
                  <a:srgbClr val="0000FF"/>
                </a:solidFill>
              </a:rPr>
              <a:t>) and strong THz field with a narrow spectrum.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707904" y="5426060"/>
            <a:ext cx="2304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>
                <a:latin typeface="Times New Roman"/>
                <a:cs typeface="Times New Roman"/>
              </a:rPr>
              <a:t>Thank You </a:t>
            </a:r>
          </a:p>
        </p:txBody>
      </p:sp>
      <p:pic>
        <p:nvPicPr>
          <p:cNvPr id="19" name="Picture 18" descr="cpl1.png">
            <a:extLst>
              <a:ext uri="{FF2B5EF4-FFF2-40B4-BE49-F238E27FC236}">
                <a16:creationId xmlns:a16="http://schemas.microsoft.com/office/drawing/2014/main" id="{306C1A85-E209-9E49-82E0-15C1845779C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6" y="6332261"/>
            <a:ext cx="617484" cy="5039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D9B577E-CAAB-B51F-9F77-8D370007212B}"/>
              </a:ext>
            </a:extLst>
          </p:cNvPr>
          <p:cNvSpPr txBox="1"/>
          <p:nvPr/>
        </p:nvSpPr>
        <p:spPr>
          <a:xfrm>
            <a:off x="2339752" y="6356350"/>
            <a:ext cx="44788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AFAD 2023, Apr. 12 – 14, 2023, Melbourne, Australia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30F9722A-0678-6806-2BD2-74B6720BE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FB737E72-70D9-4977-AB08-A039DE588E5A}" type="slidenum">
              <a:rPr lang="ko-KR" altLang="en-US" smtClean="0"/>
              <a:t>16</a:t>
            </a:fld>
            <a:r>
              <a:rPr lang="en-US" altLang="ko-KR" dirty="0"/>
              <a:t>/16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612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sss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89" r="-1" b="90401"/>
          <a:stretch/>
        </p:blipFill>
        <p:spPr>
          <a:xfrm>
            <a:off x="-72872" y="0"/>
            <a:ext cx="9252000" cy="70455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88891" y="431273"/>
            <a:ext cx="1043954" cy="17139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85630" y="97468"/>
            <a:ext cx="70946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Helvetica"/>
                <a:cs typeface="Helvetica"/>
              </a:rPr>
              <a:t>THz Electron Acceleration 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72009" y="6286436"/>
            <a:ext cx="9000318" cy="0"/>
          </a:xfrm>
          <a:prstGeom prst="line">
            <a:avLst/>
          </a:prstGeom>
          <a:ln w="317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30" name="Picture 29" descr="cpl1.png">
            <a:extLst>
              <a:ext uri="{FF2B5EF4-FFF2-40B4-BE49-F238E27FC236}">
                <a16:creationId xmlns:a16="http://schemas.microsoft.com/office/drawing/2014/main" id="{45D57D59-18F0-FE46-9BD4-E6A401C1AD0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6" y="6332261"/>
            <a:ext cx="617484" cy="503999"/>
          </a:xfrm>
          <a:prstGeom prst="rect">
            <a:avLst/>
          </a:prstGeom>
        </p:spPr>
      </p:pic>
      <p:pic>
        <p:nvPicPr>
          <p:cNvPr id="16" name="Picture 15" descr="A screenshot of a cell phone&#10;&#10;Description automatically generated">
            <a:extLst>
              <a:ext uri="{FF2B5EF4-FFF2-40B4-BE49-F238E27FC236}">
                <a16:creationId xmlns:a16="http://schemas.microsoft.com/office/drawing/2014/main" id="{24C6C02E-6AF5-4B41-AFEA-BD94B843479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57" y="3289465"/>
            <a:ext cx="4067943" cy="273419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DF63C39-0778-5743-9C67-B21B7931CC0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726" y="964114"/>
            <a:ext cx="4067943" cy="226796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3BE07DC-7367-5204-48E7-471E18B43B0B}"/>
              </a:ext>
            </a:extLst>
          </p:cNvPr>
          <p:cNvSpPr txBox="1"/>
          <p:nvPr/>
        </p:nvSpPr>
        <p:spPr>
          <a:xfrm>
            <a:off x="2339752" y="6356350"/>
            <a:ext cx="44788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AFAD 2023, Apr. 12 – 14, 2023, Melbourne, Australia</a:t>
            </a:r>
          </a:p>
        </p:txBody>
      </p:sp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E33D6BDD-339A-03C6-7E09-AD250983BC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FB737E72-70D9-4977-AB08-A039DE588E5A}" type="slidenum">
              <a:rPr lang="ko-KR" altLang="en-US" smtClean="0"/>
              <a:t>2</a:t>
            </a:fld>
            <a:r>
              <a:rPr lang="en-US" altLang="ko-KR" dirty="0"/>
              <a:t>/16</a:t>
            </a:r>
            <a:endParaRPr lang="ko-KR" altLang="en-US" dirty="0"/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85204390-06A0-BF4B-8C90-0F44249DC86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4558" y="1018588"/>
            <a:ext cx="4492732" cy="2638434"/>
          </a:xfrm>
          <a:prstGeom prst="rect">
            <a:avLst/>
          </a:prstGeom>
        </p:spPr>
      </p:pic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6B709FC9-37FF-C64D-96AD-0A2F767C217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306" y="3219552"/>
            <a:ext cx="4641424" cy="254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1742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sss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89" r="-1" b="90401"/>
          <a:stretch/>
        </p:blipFill>
        <p:spPr>
          <a:xfrm>
            <a:off x="-72872" y="0"/>
            <a:ext cx="9252000" cy="70455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88891" y="431273"/>
            <a:ext cx="1043954" cy="17139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85631" y="97468"/>
            <a:ext cx="70946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Helvetica"/>
                <a:cs typeface="Helvetica"/>
              </a:rPr>
              <a:t>Plasma Oscillation as a Radiation Source  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72009" y="6286436"/>
            <a:ext cx="9000318" cy="0"/>
          </a:xfrm>
          <a:prstGeom prst="line">
            <a:avLst/>
          </a:prstGeom>
          <a:ln w="317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67544" y="1994643"/>
            <a:ext cx="82809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/>
              <a:t>Readily tunable by changing the plasma density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Can cover an extremely broad spectral range from microwave to XUV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Monochromatic: high temporal coherence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23528" y="807095"/>
            <a:ext cx="52441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u="sng" dirty="0"/>
              <a:t>Oscillating Electrons Emit Radiation</a:t>
            </a:r>
            <a:endParaRPr lang="en-US" sz="2400" i="1" u="sng" dirty="0"/>
          </a:p>
        </p:txBody>
      </p:sp>
      <p:sp>
        <p:nvSpPr>
          <p:cNvPr id="17" name="TextBox 16"/>
          <p:cNvSpPr txBox="1"/>
          <p:nvPr/>
        </p:nvSpPr>
        <p:spPr>
          <a:xfrm>
            <a:off x="395536" y="1526593"/>
            <a:ext cx="82809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Advantages as a Radiation Source</a:t>
            </a:r>
          </a:p>
        </p:txBody>
      </p:sp>
      <p:pic>
        <p:nvPicPr>
          <p:cNvPr id="22" name="Picture 21" descr="cpl1.png">
            <a:extLst>
              <a:ext uri="{FF2B5EF4-FFF2-40B4-BE49-F238E27FC236}">
                <a16:creationId xmlns:a16="http://schemas.microsoft.com/office/drawing/2014/main" id="{5718B092-2A7C-6542-AD5D-C6BC991D706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6" y="6332261"/>
            <a:ext cx="617484" cy="503999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87C3F754-D935-C044-BC2C-A53C6A4EEB51}"/>
              </a:ext>
            </a:extLst>
          </p:cNvPr>
          <p:cNvSpPr txBox="1"/>
          <p:nvPr/>
        </p:nvSpPr>
        <p:spPr>
          <a:xfrm>
            <a:off x="467543" y="3956863"/>
            <a:ext cx="369607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/>
              <a:buChar char="•"/>
            </a:pPr>
            <a:r>
              <a:rPr lang="en-US" dirty="0"/>
              <a:t>Plasma oscillation usually exists as a plasma wave.</a:t>
            </a:r>
          </a:p>
          <a:p>
            <a:pPr marL="285750" indent="-285750" algn="just">
              <a:buFont typeface="Arial"/>
              <a:buChar char="•"/>
            </a:pPr>
            <a:r>
              <a:rPr lang="en-US" dirty="0"/>
              <a:t>The plasma waves do not phase-match with the electromagnetic waves, making resonant energy conversion difficult.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A1D8315-D7DD-EB44-8527-2ACDF1B5467B}"/>
              </a:ext>
            </a:extLst>
          </p:cNvPr>
          <p:cNvSpPr txBox="1"/>
          <p:nvPr/>
        </p:nvSpPr>
        <p:spPr>
          <a:xfrm>
            <a:off x="395536" y="3471971"/>
            <a:ext cx="82809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Difficulties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03067C1-5659-5BE6-3158-2E5051CFF278}"/>
              </a:ext>
            </a:extLst>
          </p:cNvPr>
          <p:cNvGrpSpPr/>
          <p:nvPr/>
        </p:nvGrpSpPr>
        <p:grpSpPr>
          <a:xfrm>
            <a:off x="5110569" y="3140968"/>
            <a:ext cx="3610880" cy="2313548"/>
            <a:chOff x="2832726" y="2204864"/>
            <a:chExt cx="3610880" cy="2313548"/>
          </a:xfrm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C7D10C11-41AA-A1AE-8496-8D790CAEECB0}"/>
                </a:ext>
              </a:extLst>
            </p:cNvPr>
            <p:cNvCxnSpPr/>
            <p:nvPr/>
          </p:nvCxnSpPr>
          <p:spPr>
            <a:xfrm>
              <a:off x="4356726" y="2276872"/>
              <a:ext cx="0" cy="187220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1B6415E8-8FD7-EB52-5544-C27101B29E9E}"/>
                </a:ext>
              </a:extLst>
            </p:cNvPr>
            <p:cNvCxnSpPr/>
            <p:nvPr/>
          </p:nvCxnSpPr>
          <p:spPr>
            <a:xfrm>
              <a:off x="2844558" y="4149080"/>
              <a:ext cx="3059998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167CF7E6-4431-36E7-9FA8-ABD1A46A0A4D}"/>
                </a:ext>
              </a:extLst>
            </p:cNvPr>
            <p:cNvSpPr/>
            <p:nvPr/>
          </p:nvSpPr>
          <p:spPr>
            <a:xfrm>
              <a:off x="4338470" y="2921902"/>
              <a:ext cx="1524000" cy="795130"/>
            </a:xfrm>
            <a:custGeom>
              <a:avLst/>
              <a:gdLst>
                <a:gd name="connsiteX0" fmla="*/ 0 w 1524000"/>
                <a:gd name="connsiteY0" fmla="*/ 795130 h 795130"/>
                <a:gd name="connsiteX1" fmla="*/ 739913 w 1524000"/>
                <a:gd name="connsiteY1" fmla="*/ 607391 h 795130"/>
                <a:gd name="connsiteX2" fmla="*/ 1524000 w 1524000"/>
                <a:gd name="connsiteY2" fmla="*/ 0 h 795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4000" h="795130">
                  <a:moveTo>
                    <a:pt x="0" y="795130"/>
                  </a:moveTo>
                  <a:cubicBezTo>
                    <a:pt x="242956" y="767521"/>
                    <a:pt x="485913" y="739913"/>
                    <a:pt x="739913" y="607391"/>
                  </a:cubicBezTo>
                  <a:cubicBezTo>
                    <a:pt x="993913" y="474869"/>
                    <a:pt x="1524000" y="0"/>
                    <a:pt x="1524000" y="0"/>
                  </a:cubicBezTo>
                </a:path>
              </a:pathLst>
            </a:cu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BC332E50-3AC3-97FB-6D22-26E09272FDBA}"/>
                </a:ext>
              </a:extLst>
            </p:cNvPr>
            <p:cNvSpPr/>
            <p:nvPr/>
          </p:nvSpPr>
          <p:spPr>
            <a:xfrm flipH="1">
              <a:off x="2832726" y="2921902"/>
              <a:ext cx="1524000" cy="795130"/>
            </a:xfrm>
            <a:custGeom>
              <a:avLst/>
              <a:gdLst>
                <a:gd name="connsiteX0" fmla="*/ 0 w 1524000"/>
                <a:gd name="connsiteY0" fmla="*/ 795130 h 795130"/>
                <a:gd name="connsiteX1" fmla="*/ 739913 w 1524000"/>
                <a:gd name="connsiteY1" fmla="*/ 607391 h 795130"/>
                <a:gd name="connsiteX2" fmla="*/ 1524000 w 1524000"/>
                <a:gd name="connsiteY2" fmla="*/ 0 h 795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4000" h="795130">
                  <a:moveTo>
                    <a:pt x="0" y="795130"/>
                  </a:moveTo>
                  <a:cubicBezTo>
                    <a:pt x="242956" y="767521"/>
                    <a:pt x="485913" y="739913"/>
                    <a:pt x="739913" y="607391"/>
                  </a:cubicBezTo>
                  <a:cubicBezTo>
                    <a:pt x="993913" y="474869"/>
                    <a:pt x="1524000" y="0"/>
                    <a:pt x="1524000" y="0"/>
                  </a:cubicBezTo>
                </a:path>
              </a:pathLst>
            </a:cu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C9DAC4FE-1343-D5CA-E84B-83C155B6CF64}"/>
                </a:ext>
              </a:extLst>
            </p:cNvPr>
            <p:cNvSpPr/>
            <p:nvPr/>
          </p:nvSpPr>
          <p:spPr>
            <a:xfrm>
              <a:off x="4344894" y="3645024"/>
              <a:ext cx="1524000" cy="111123"/>
            </a:xfrm>
            <a:custGeom>
              <a:avLst/>
              <a:gdLst>
                <a:gd name="connsiteX0" fmla="*/ 0 w 1524000"/>
                <a:gd name="connsiteY0" fmla="*/ 795130 h 795130"/>
                <a:gd name="connsiteX1" fmla="*/ 739913 w 1524000"/>
                <a:gd name="connsiteY1" fmla="*/ 607391 h 795130"/>
                <a:gd name="connsiteX2" fmla="*/ 1524000 w 1524000"/>
                <a:gd name="connsiteY2" fmla="*/ 0 h 795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4000" h="795130">
                  <a:moveTo>
                    <a:pt x="0" y="795130"/>
                  </a:moveTo>
                  <a:cubicBezTo>
                    <a:pt x="242956" y="767521"/>
                    <a:pt x="485913" y="739913"/>
                    <a:pt x="739913" y="607391"/>
                  </a:cubicBezTo>
                  <a:cubicBezTo>
                    <a:pt x="993913" y="474869"/>
                    <a:pt x="1524000" y="0"/>
                    <a:pt x="1524000" y="0"/>
                  </a:cubicBezTo>
                </a:path>
              </a:pathLst>
            </a:cu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94EC4650-94BF-7646-C3BD-2B9D57BA0CB2}"/>
                </a:ext>
              </a:extLst>
            </p:cNvPr>
            <p:cNvSpPr/>
            <p:nvPr/>
          </p:nvSpPr>
          <p:spPr>
            <a:xfrm flipH="1">
              <a:off x="2839150" y="3645024"/>
              <a:ext cx="1524000" cy="111123"/>
            </a:xfrm>
            <a:custGeom>
              <a:avLst/>
              <a:gdLst>
                <a:gd name="connsiteX0" fmla="*/ 0 w 1524000"/>
                <a:gd name="connsiteY0" fmla="*/ 795130 h 795130"/>
                <a:gd name="connsiteX1" fmla="*/ 739913 w 1524000"/>
                <a:gd name="connsiteY1" fmla="*/ 607391 h 795130"/>
                <a:gd name="connsiteX2" fmla="*/ 1524000 w 1524000"/>
                <a:gd name="connsiteY2" fmla="*/ 0 h 795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4000" h="795130">
                  <a:moveTo>
                    <a:pt x="0" y="795130"/>
                  </a:moveTo>
                  <a:cubicBezTo>
                    <a:pt x="242956" y="767521"/>
                    <a:pt x="485913" y="739913"/>
                    <a:pt x="739913" y="607391"/>
                  </a:cubicBezTo>
                  <a:cubicBezTo>
                    <a:pt x="993913" y="474869"/>
                    <a:pt x="1524000" y="0"/>
                    <a:pt x="1524000" y="0"/>
                  </a:cubicBezTo>
                </a:path>
              </a:pathLst>
            </a:cu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196D5C5-F69D-A548-8F8F-3656AF3B41BD}"/>
                </a:ext>
              </a:extLst>
            </p:cNvPr>
            <p:cNvSpPr txBox="1"/>
            <p:nvPr/>
          </p:nvSpPr>
          <p:spPr>
            <a:xfrm>
              <a:off x="5652870" y="4149080"/>
              <a:ext cx="3544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/>
                <a:t>k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BCC955A-CD82-FBF3-B353-2CFC2C152ACD}"/>
                </a:ext>
              </a:extLst>
            </p:cNvPr>
            <p:cNvSpPr txBox="1"/>
            <p:nvPr/>
          </p:nvSpPr>
          <p:spPr>
            <a:xfrm>
              <a:off x="3924678" y="2204864"/>
              <a:ext cx="4199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>
                  <a:latin typeface="Symbol" charset="2"/>
                  <a:cs typeface="Symbol" charset="2"/>
                </a:rPr>
                <a:t>w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555C61E-3B7C-DEA9-A740-CA808DC36938}"/>
                </a:ext>
              </a:extLst>
            </p:cNvPr>
            <p:cNvSpPr txBox="1"/>
            <p:nvPr/>
          </p:nvSpPr>
          <p:spPr>
            <a:xfrm>
              <a:off x="4919609" y="3441926"/>
              <a:ext cx="152399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/>
                <a:t>Langmuir wave (plasma wave)</a:t>
              </a:r>
              <a:endParaRPr lang="ko-KR" altLang="en-US" sz="1400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31FF0F5-5A39-205F-9B5D-CBADCD8CBE28}"/>
                </a:ext>
              </a:extLst>
            </p:cNvPr>
            <p:cNvSpPr txBox="1"/>
            <p:nvPr/>
          </p:nvSpPr>
          <p:spPr>
            <a:xfrm>
              <a:off x="4653142" y="2564904"/>
              <a:ext cx="154946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400" dirty="0"/>
                <a:t>Electromagnetic </a:t>
              </a:r>
            </a:p>
            <a:p>
              <a:r>
                <a:rPr lang="en-US" altLang="ko-KR" sz="1400" dirty="0"/>
                <a:t>wave</a:t>
              </a:r>
              <a:endParaRPr lang="ko-KR" altLang="en-US" sz="1400" dirty="0"/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9D8D2363-EB06-DC61-1F19-357D85D357F5}"/>
              </a:ext>
            </a:extLst>
          </p:cNvPr>
          <p:cNvSpPr txBox="1"/>
          <p:nvPr/>
        </p:nvSpPr>
        <p:spPr>
          <a:xfrm>
            <a:off x="5110569" y="5513933"/>
            <a:ext cx="33137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00FF"/>
                </a:solidFill>
              </a:rPr>
              <a:t>No crossing of dispersion curves except at </a:t>
            </a:r>
            <a:r>
              <a:rPr lang="en-US" sz="1600" i="1" dirty="0">
                <a:solidFill>
                  <a:srgbClr val="0000FF"/>
                </a:solidFill>
              </a:rPr>
              <a:t>k</a:t>
            </a:r>
            <a:r>
              <a:rPr lang="en-US" sz="1600" dirty="0">
                <a:solidFill>
                  <a:srgbClr val="0000FF"/>
                </a:solidFill>
              </a:rPr>
              <a:t>=0, where </a:t>
            </a:r>
            <a:r>
              <a:rPr lang="en-US" sz="1600" i="1" dirty="0">
                <a:solidFill>
                  <a:srgbClr val="0000FF"/>
                </a:solidFill>
              </a:rPr>
              <a:t>v</a:t>
            </a:r>
            <a:r>
              <a:rPr lang="en-US" sz="1600" baseline="-25000" dirty="0">
                <a:solidFill>
                  <a:srgbClr val="0000FF"/>
                </a:solidFill>
              </a:rPr>
              <a:t>g</a:t>
            </a:r>
            <a:r>
              <a:rPr lang="en-US" sz="1600" dirty="0">
                <a:solidFill>
                  <a:srgbClr val="0000FF"/>
                </a:solidFill>
              </a:rPr>
              <a:t>=0.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A81C08E-658F-E908-0A14-75471732E528}"/>
              </a:ext>
            </a:extLst>
          </p:cNvPr>
          <p:cNvSpPr txBox="1"/>
          <p:nvPr/>
        </p:nvSpPr>
        <p:spPr>
          <a:xfrm>
            <a:off x="2339752" y="6356350"/>
            <a:ext cx="44788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AFAD 2023, Apr. 12 – 14, 2023, Melbourne, Australia</a:t>
            </a:r>
          </a:p>
        </p:txBody>
      </p:sp>
      <p:sp>
        <p:nvSpPr>
          <p:cNvPr id="24" name="Slide Number Placeholder 1">
            <a:extLst>
              <a:ext uri="{FF2B5EF4-FFF2-40B4-BE49-F238E27FC236}">
                <a16:creationId xmlns:a16="http://schemas.microsoft.com/office/drawing/2014/main" id="{17B0AE80-E5DC-0FC0-864D-EA0E4B5AC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FB737E72-70D9-4977-AB08-A039DE588E5A}" type="slidenum">
              <a:rPr lang="ko-KR" altLang="en-US" smtClean="0"/>
              <a:t>3</a:t>
            </a:fld>
            <a:r>
              <a:rPr lang="en-US" altLang="ko-KR" dirty="0"/>
              <a:t>/16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885370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sss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89" r="-1" b="90401"/>
          <a:stretch/>
        </p:blipFill>
        <p:spPr>
          <a:xfrm>
            <a:off x="-72872" y="0"/>
            <a:ext cx="9252000" cy="70455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88891" y="431273"/>
            <a:ext cx="1043954" cy="171395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72009" y="6286436"/>
            <a:ext cx="9000318" cy="0"/>
          </a:xfrm>
          <a:prstGeom prst="line">
            <a:avLst/>
          </a:prstGeom>
          <a:ln w="317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395536" y="908720"/>
            <a:ext cx="7992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/>
              <a:t>Harmonic oscillation of a solid-like electron block 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85631" y="97468"/>
            <a:ext cx="31380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Helvetica"/>
                <a:cs typeface="Helvetica"/>
              </a:rPr>
              <a:t>Plasma Oscillation</a:t>
            </a:r>
          </a:p>
        </p:txBody>
      </p:sp>
      <p:pic>
        <p:nvPicPr>
          <p:cNvPr id="32" name="Picture 31" descr="cpl1.png">
            <a:extLst>
              <a:ext uri="{FF2B5EF4-FFF2-40B4-BE49-F238E27FC236}">
                <a16:creationId xmlns:a16="http://schemas.microsoft.com/office/drawing/2014/main" id="{0B82CE15-65AF-C14F-A397-F78387B210F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6" y="6332261"/>
            <a:ext cx="617484" cy="50399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5DFDE7E-2D9C-3465-6BB8-1EE219947944}"/>
              </a:ext>
            </a:extLst>
          </p:cNvPr>
          <p:cNvSpPr/>
          <p:nvPr/>
        </p:nvSpPr>
        <p:spPr>
          <a:xfrm>
            <a:off x="5292080" y="2132856"/>
            <a:ext cx="3096344" cy="3168352"/>
          </a:xfrm>
          <a:prstGeom prst="rect">
            <a:avLst/>
          </a:prstGeom>
          <a:solidFill>
            <a:srgbClr val="FF0000">
              <a:alpha val="41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E18842B7-AF40-5268-C74B-66B60C72E6FF}"/>
              </a:ext>
            </a:extLst>
          </p:cNvPr>
          <p:cNvSpPr/>
          <p:nvPr/>
        </p:nvSpPr>
        <p:spPr>
          <a:xfrm>
            <a:off x="5292080" y="2132856"/>
            <a:ext cx="3096344" cy="3168352"/>
          </a:xfrm>
          <a:prstGeom prst="frame">
            <a:avLst>
              <a:gd name="adj1" fmla="val 32623"/>
            </a:avLst>
          </a:prstGeom>
          <a:solidFill>
            <a:schemeClr val="accent1">
              <a:lumMod val="75000"/>
              <a:alpha val="43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3366FF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1EC5468-F0F1-8004-BC08-1E466EF9EE3D}"/>
              </a:ext>
            </a:extLst>
          </p:cNvPr>
          <p:cNvSpPr/>
          <p:nvPr/>
        </p:nvSpPr>
        <p:spPr>
          <a:xfrm>
            <a:off x="6300192" y="3140960"/>
            <a:ext cx="1080090" cy="1152136"/>
          </a:xfrm>
          <a:prstGeom prst="rect">
            <a:avLst/>
          </a:prstGeom>
          <a:solidFill>
            <a:schemeClr val="accent1">
              <a:lumMod val="75000"/>
              <a:alpha val="43000"/>
            </a:schemeClr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3366FF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7FF4DF9-5D56-99E7-FD58-AADFCCA51039}"/>
              </a:ext>
            </a:extLst>
          </p:cNvPr>
          <p:cNvSpPr txBox="1"/>
          <p:nvPr/>
        </p:nvSpPr>
        <p:spPr>
          <a:xfrm>
            <a:off x="6013034" y="3068960"/>
            <a:ext cx="287158" cy="1200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B98EA3"/>
                </a:solidFill>
              </a:rPr>
              <a:t>-</a:t>
            </a:r>
          </a:p>
          <a:p>
            <a:r>
              <a:rPr lang="en-US" sz="2400" dirty="0">
                <a:solidFill>
                  <a:srgbClr val="B98EA3"/>
                </a:solidFill>
              </a:rPr>
              <a:t>-</a:t>
            </a:r>
          </a:p>
          <a:p>
            <a:r>
              <a:rPr lang="en-US" sz="2400" dirty="0">
                <a:solidFill>
                  <a:srgbClr val="B98EA3"/>
                </a:solidFill>
              </a:rPr>
              <a:t>-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570AFF1-AF89-A3E4-34B5-D78D7747B0D8}"/>
              </a:ext>
            </a:extLst>
          </p:cNvPr>
          <p:cNvSpPr txBox="1"/>
          <p:nvPr/>
        </p:nvSpPr>
        <p:spPr>
          <a:xfrm>
            <a:off x="7380312" y="3068960"/>
            <a:ext cx="287158" cy="1200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B98EA3"/>
                </a:solidFill>
              </a:rPr>
              <a:t>-</a:t>
            </a:r>
          </a:p>
          <a:p>
            <a:r>
              <a:rPr lang="en-US" sz="2400" dirty="0">
                <a:solidFill>
                  <a:srgbClr val="B98EA3"/>
                </a:solidFill>
              </a:rPr>
              <a:t>-</a:t>
            </a:r>
          </a:p>
          <a:p>
            <a:r>
              <a:rPr lang="en-US" sz="2400" dirty="0">
                <a:solidFill>
                  <a:srgbClr val="B98EA3"/>
                </a:solidFill>
              </a:rPr>
              <a:t>-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B6386FE-C2DB-88C1-174B-3D4286C52E7F}"/>
              </a:ext>
            </a:extLst>
          </p:cNvPr>
          <p:cNvSpPr/>
          <p:nvPr/>
        </p:nvSpPr>
        <p:spPr>
          <a:xfrm>
            <a:off x="6300192" y="3140968"/>
            <a:ext cx="1080090" cy="1152136"/>
          </a:xfrm>
          <a:prstGeom prst="rect">
            <a:avLst/>
          </a:prstGeom>
          <a:solidFill>
            <a:schemeClr val="accent1">
              <a:lumMod val="75000"/>
              <a:alpha val="43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3366FF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0DBFEE7-FFD1-569B-5F9F-1AF5F8173509}"/>
              </a:ext>
            </a:extLst>
          </p:cNvPr>
          <p:cNvSpPr txBox="1"/>
          <p:nvPr/>
        </p:nvSpPr>
        <p:spPr>
          <a:xfrm>
            <a:off x="6228184" y="3092768"/>
            <a:ext cx="364403" cy="1200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B98EA3"/>
                </a:solidFill>
              </a:rPr>
              <a:t>+</a:t>
            </a:r>
          </a:p>
          <a:p>
            <a:r>
              <a:rPr lang="en-US" sz="2400" dirty="0">
                <a:solidFill>
                  <a:srgbClr val="B98EA3"/>
                </a:solidFill>
              </a:rPr>
              <a:t>+</a:t>
            </a:r>
          </a:p>
          <a:p>
            <a:r>
              <a:rPr lang="en-US" sz="2400" dirty="0">
                <a:solidFill>
                  <a:srgbClr val="B98EA3"/>
                </a:solidFill>
              </a:rPr>
              <a:t>+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78D12AA-6D08-58C0-C303-47EA32596DDB}"/>
              </a:ext>
            </a:extLst>
          </p:cNvPr>
          <p:cNvSpPr txBox="1"/>
          <p:nvPr/>
        </p:nvSpPr>
        <p:spPr>
          <a:xfrm>
            <a:off x="7087917" y="3092768"/>
            <a:ext cx="364403" cy="1200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B98EA3"/>
                </a:solidFill>
              </a:rPr>
              <a:t>+</a:t>
            </a:r>
          </a:p>
          <a:p>
            <a:r>
              <a:rPr lang="en-US" sz="2400" dirty="0">
                <a:solidFill>
                  <a:srgbClr val="B98EA3"/>
                </a:solidFill>
              </a:rPr>
              <a:t>+</a:t>
            </a:r>
          </a:p>
          <a:p>
            <a:r>
              <a:rPr lang="en-US" sz="2400" dirty="0">
                <a:solidFill>
                  <a:srgbClr val="B98EA3"/>
                </a:solidFill>
              </a:rPr>
              <a:t>+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1E5E144-C880-CC13-3F34-D5C49FB47451}"/>
              </a:ext>
            </a:extLst>
          </p:cNvPr>
          <p:cNvSpPr txBox="1"/>
          <p:nvPr/>
        </p:nvSpPr>
        <p:spPr>
          <a:xfrm>
            <a:off x="7380312" y="2204864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Plasma  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A764778-1973-CCE1-487F-0F691F3A1C7E}"/>
              </a:ext>
            </a:extLst>
          </p:cNvPr>
          <p:cNvGrpSpPr/>
          <p:nvPr/>
        </p:nvGrpSpPr>
        <p:grpSpPr>
          <a:xfrm>
            <a:off x="5004048" y="4365104"/>
            <a:ext cx="3744416" cy="1080120"/>
            <a:chOff x="179512" y="3717032"/>
            <a:chExt cx="3744416" cy="108012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5DE2676-8A2D-D82F-38AC-212F47CB4599}"/>
                </a:ext>
              </a:extLst>
            </p:cNvPr>
            <p:cNvSpPr/>
            <p:nvPr/>
          </p:nvSpPr>
          <p:spPr>
            <a:xfrm>
              <a:off x="179512" y="3717032"/>
              <a:ext cx="3744416" cy="432048"/>
            </a:xfrm>
            <a:prstGeom prst="rect">
              <a:avLst/>
            </a:prstGeom>
            <a:gradFill flip="none" rotWithShape="1">
              <a:gsLst>
                <a:gs pos="0">
                  <a:srgbClr val="FFFFFF">
                    <a:alpha val="0"/>
                  </a:srgbClr>
                </a:gs>
                <a:gs pos="64000">
                  <a:schemeClr val="bg1"/>
                </a:gs>
              </a:gsLst>
              <a:lin ang="5400000" scaled="0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D2F086DF-CDDD-3297-341B-26C4ABEB45C4}"/>
                </a:ext>
              </a:extLst>
            </p:cNvPr>
            <p:cNvSpPr/>
            <p:nvPr/>
          </p:nvSpPr>
          <p:spPr>
            <a:xfrm>
              <a:off x="179512" y="4077072"/>
              <a:ext cx="3744416" cy="72008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C6177FF4-C5CB-2250-E7CE-E8DA0C24120D}"/>
              </a:ext>
            </a:extLst>
          </p:cNvPr>
          <p:cNvGrpSpPr/>
          <p:nvPr/>
        </p:nvGrpSpPr>
        <p:grpSpPr>
          <a:xfrm>
            <a:off x="6156176" y="4509120"/>
            <a:ext cx="1356852" cy="856420"/>
            <a:chOff x="1356216" y="3861048"/>
            <a:chExt cx="1356852" cy="856420"/>
          </a:xfrm>
        </p:grpSpPr>
        <p:sp>
          <p:nvSpPr>
            <p:cNvPr id="27" name="자유형 41">
              <a:extLst>
                <a:ext uri="{FF2B5EF4-FFF2-40B4-BE49-F238E27FC236}">
                  <a16:creationId xmlns:a16="http://schemas.microsoft.com/office/drawing/2014/main" id="{F3743703-1B41-AF8C-A1C9-50CDBD44AAF3}"/>
                </a:ext>
              </a:extLst>
            </p:cNvPr>
            <p:cNvSpPr/>
            <p:nvPr/>
          </p:nvSpPr>
          <p:spPr>
            <a:xfrm rot="5400000">
              <a:off x="1961746" y="3735047"/>
              <a:ext cx="179997" cy="431999"/>
            </a:xfrm>
            <a:custGeom>
              <a:avLst/>
              <a:gdLst>
                <a:gd name="connsiteX0" fmla="*/ 0 w 280356"/>
                <a:gd name="connsiteY0" fmla="*/ 0 h 1356852"/>
                <a:gd name="connsiteX1" fmla="*/ 280219 w 280356"/>
                <a:gd name="connsiteY1" fmla="*/ 619433 h 1356852"/>
                <a:gd name="connsiteX2" fmla="*/ 29497 w 280356"/>
                <a:gd name="connsiteY2" fmla="*/ 1356852 h 1356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0356" h="1356852">
                  <a:moveTo>
                    <a:pt x="0" y="0"/>
                  </a:moveTo>
                  <a:cubicBezTo>
                    <a:pt x="137651" y="196645"/>
                    <a:pt x="275303" y="393291"/>
                    <a:pt x="280219" y="619433"/>
                  </a:cubicBezTo>
                  <a:cubicBezTo>
                    <a:pt x="285135" y="845575"/>
                    <a:pt x="157316" y="1101213"/>
                    <a:pt x="29497" y="1356852"/>
                  </a:cubicBezTo>
                </a:path>
              </a:pathLst>
            </a:custGeom>
            <a:ln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자유형 42">
              <a:extLst>
                <a:ext uri="{FF2B5EF4-FFF2-40B4-BE49-F238E27FC236}">
                  <a16:creationId xmlns:a16="http://schemas.microsoft.com/office/drawing/2014/main" id="{9C0509DB-231C-60D3-8FEB-6F92573D5C5F}"/>
                </a:ext>
              </a:extLst>
            </p:cNvPr>
            <p:cNvSpPr/>
            <p:nvPr/>
          </p:nvSpPr>
          <p:spPr>
            <a:xfrm rot="5400000">
              <a:off x="1943769" y="3825080"/>
              <a:ext cx="215999" cy="863999"/>
            </a:xfrm>
            <a:custGeom>
              <a:avLst/>
              <a:gdLst>
                <a:gd name="connsiteX0" fmla="*/ 0 w 280356"/>
                <a:gd name="connsiteY0" fmla="*/ 0 h 1356852"/>
                <a:gd name="connsiteX1" fmla="*/ 280219 w 280356"/>
                <a:gd name="connsiteY1" fmla="*/ 619433 h 1356852"/>
                <a:gd name="connsiteX2" fmla="*/ 29497 w 280356"/>
                <a:gd name="connsiteY2" fmla="*/ 1356852 h 1356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0356" h="1356852">
                  <a:moveTo>
                    <a:pt x="0" y="0"/>
                  </a:moveTo>
                  <a:cubicBezTo>
                    <a:pt x="137651" y="196645"/>
                    <a:pt x="275303" y="393291"/>
                    <a:pt x="280219" y="619433"/>
                  </a:cubicBezTo>
                  <a:cubicBezTo>
                    <a:pt x="285135" y="845575"/>
                    <a:pt x="157316" y="1101213"/>
                    <a:pt x="29497" y="1356852"/>
                  </a:cubicBezTo>
                </a:path>
              </a:pathLst>
            </a:custGeom>
            <a:ln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자유형 43">
              <a:extLst>
                <a:ext uri="{FF2B5EF4-FFF2-40B4-BE49-F238E27FC236}">
                  <a16:creationId xmlns:a16="http://schemas.microsoft.com/office/drawing/2014/main" id="{57646266-15A1-6A70-F688-D7AA66484F7E}"/>
                </a:ext>
              </a:extLst>
            </p:cNvPr>
            <p:cNvSpPr/>
            <p:nvPr/>
          </p:nvSpPr>
          <p:spPr>
            <a:xfrm rot="5400000">
              <a:off x="1894464" y="3898864"/>
              <a:ext cx="280356" cy="1356852"/>
            </a:xfrm>
            <a:custGeom>
              <a:avLst/>
              <a:gdLst>
                <a:gd name="connsiteX0" fmla="*/ 0 w 280356"/>
                <a:gd name="connsiteY0" fmla="*/ 0 h 1356852"/>
                <a:gd name="connsiteX1" fmla="*/ 280219 w 280356"/>
                <a:gd name="connsiteY1" fmla="*/ 619433 h 1356852"/>
                <a:gd name="connsiteX2" fmla="*/ 29497 w 280356"/>
                <a:gd name="connsiteY2" fmla="*/ 1356852 h 1356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0356" h="1356852">
                  <a:moveTo>
                    <a:pt x="0" y="0"/>
                  </a:moveTo>
                  <a:cubicBezTo>
                    <a:pt x="137651" y="196645"/>
                    <a:pt x="275303" y="393291"/>
                    <a:pt x="280219" y="619433"/>
                  </a:cubicBezTo>
                  <a:cubicBezTo>
                    <a:pt x="285135" y="845575"/>
                    <a:pt x="157316" y="1101213"/>
                    <a:pt x="29497" y="1356852"/>
                  </a:cubicBezTo>
                </a:path>
              </a:pathLst>
            </a:custGeom>
            <a:ln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aphicFrame>
        <p:nvGraphicFramePr>
          <p:cNvPr id="31" name="Object 30">
            <a:extLst>
              <a:ext uri="{FF2B5EF4-FFF2-40B4-BE49-F238E27FC236}">
                <a16:creationId xmlns:a16="http://schemas.microsoft.com/office/drawing/2014/main" id="{6B322F6E-138C-8C2B-5150-DF034E9DC3A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62220365"/>
              </p:ext>
            </p:extLst>
          </p:nvPr>
        </p:nvGraphicFramePr>
        <p:xfrm>
          <a:off x="7939608" y="4437112"/>
          <a:ext cx="1168896" cy="3896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609600" imgH="203200" progId="Equation.3">
                  <p:embed/>
                </p:oleObj>
              </mc:Choice>
              <mc:Fallback>
                <p:oleObj name="Equation" r:id="rId6" imgW="609600" imgH="203200" progId="Equation.3">
                  <p:embed/>
                  <p:pic>
                    <p:nvPicPr>
                      <p:cNvPr id="47" name="Object 46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939608" y="4437112"/>
                        <a:ext cx="1168896" cy="3896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6533CADC-44A9-68BB-FEDE-6BC4566E38CE}"/>
              </a:ext>
            </a:extLst>
          </p:cNvPr>
          <p:cNvCxnSpPr/>
          <p:nvPr/>
        </p:nvCxnSpPr>
        <p:spPr>
          <a:xfrm flipH="1" flipV="1">
            <a:off x="7092280" y="4365104"/>
            <a:ext cx="864096" cy="28803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9" name="Picture 38" descr="Untitled.png">
            <a:extLst>
              <a:ext uri="{FF2B5EF4-FFF2-40B4-BE49-F238E27FC236}">
                <a16:creationId xmlns:a16="http://schemas.microsoft.com/office/drawing/2014/main" id="{C0A8FF0C-F00B-831F-01EF-3545AC960FD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943" y="2608331"/>
            <a:ext cx="4044756" cy="2404815"/>
          </a:xfrm>
          <a:prstGeom prst="rect">
            <a:avLst/>
          </a:prstGeom>
        </p:spPr>
      </p:pic>
      <p:sp>
        <p:nvSpPr>
          <p:cNvPr id="40" name="Right Arrow 39">
            <a:extLst>
              <a:ext uri="{FF2B5EF4-FFF2-40B4-BE49-F238E27FC236}">
                <a16:creationId xmlns:a16="http://schemas.microsoft.com/office/drawing/2014/main" id="{CF109BCC-BA48-FC19-009D-6FE4DC71F28D}"/>
              </a:ext>
            </a:extLst>
          </p:cNvPr>
          <p:cNvSpPr/>
          <p:nvPr/>
        </p:nvSpPr>
        <p:spPr>
          <a:xfrm>
            <a:off x="4572000" y="3428999"/>
            <a:ext cx="427685" cy="1224115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KR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79DBAE9-1CE8-93F6-66C0-2FA41E2B31B6}"/>
              </a:ext>
            </a:extLst>
          </p:cNvPr>
          <p:cNvSpPr txBox="1"/>
          <p:nvPr/>
        </p:nvSpPr>
        <p:spPr>
          <a:xfrm>
            <a:off x="2339752" y="6356350"/>
            <a:ext cx="44788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AFAD 2023, Apr. 12 – 14, 2023, Melbourne, Australia</a:t>
            </a:r>
          </a:p>
        </p:txBody>
      </p:sp>
      <p:sp>
        <p:nvSpPr>
          <p:cNvPr id="42" name="Slide Number Placeholder 1">
            <a:extLst>
              <a:ext uri="{FF2B5EF4-FFF2-40B4-BE49-F238E27FC236}">
                <a16:creationId xmlns:a16="http://schemas.microsoft.com/office/drawing/2014/main" id="{49AF5BD4-0A6C-32DE-ABCC-81559C13AF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FB737E72-70D9-4977-AB08-A039DE588E5A}" type="slidenum">
              <a:rPr lang="ko-KR" altLang="en-US" smtClean="0"/>
              <a:t>4</a:t>
            </a:fld>
            <a:r>
              <a:rPr lang="en-US" altLang="ko-KR" dirty="0"/>
              <a:t>/16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2596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0" presetClass="pat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32 0 0.0462 0 0.0396 0 C 0.033 0 -0.03317 0 -0.03942 0 C -0.04567 0 -0.0132 0 0 0 Z " pathEditMode="relative" ptsTypes="aaaa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sss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89" r="-1" b="90401"/>
          <a:stretch/>
        </p:blipFill>
        <p:spPr>
          <a:xfrm>
            <a:off x="-72872" y="0"/>
            <a:ext cx="9252000" cy="70455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8891" y="431273"/>
            <a:ext cx="1043954" cy="17139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85631" y="97468"/>
            <a:ext cx="70946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Helvetica"/>
                <a:cs typeface="Helvetica"/>
              </a:rPr>
              <a:t>Generation of PDO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72009" y="6286436"/>
            <a:ext cx="9000318" cy="0"/>
          </a:xfrm>
          <a:prstGeom prst="line">
            <a:avLst/>
          </a:prstGeom>
          <a:ln w="317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755576" y="3068960"/>
            <a:ext cx="77048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At the collision point of two detuned laser pulses,  </a:t>
            </a:r>
          </a:p>
          <a:p>
            <a:r>
              <a:rPr lang="en-US" sz="2000" dirty="0"/>
              <a:t>a strong plasma dipole oscillation (PDO) is generated.</a:t>
            </a:r>
          </a:p>
        </p:txBody>
      </p:sp>
      <p:pic>
        <p:nvPicPr>
          <p:cNvPr id="16" name="Picture 15" descr="fig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545" y="1200225"/>
            <a:ext cx="7143831" cy="1796727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39552" y="4005064"/>
            <a:ext cx="806489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Mechanisms of PDO-generation</a:t>
            </a:r>
          </a:p>
          <a:p>
            <a:endParaRPr lang="en-US" dirty="0"/>
          </a:p>
          <a:p>
            <a:pPr marL="342900" indent="-342900">
              <a:buAutoNum type="arabicPeriod"/>
            </a:pPr>
            <a:r>
              <a:rPr lang="en-US" dirty="0"/>
              <a:t>DC component of the nonlinear current (weak driver regime) </a:t>
            </a:r>
          </a:p>
          <a:p>
            <a:r>
              <a:rPr lang="en-US" dirty="0"/>
              <a:t>           </a:t>
            </a:r>
            <a:r>
              <a:rPr lang="en-US" sz="1400" dirty="0">
                <a:solidFill>
                  <a:srgbClr val="0000FF"/>
                </a:solidFill>
              </a:rPr>
              <a:t>Cho et al., New J. Phys. 17, 043045 (2015).</a:t>
            </a:r>
          </a:p>
          <a:p>
            <a:endParaRPr lang="en-US" dirty="0"/>
          </a:p>
          <a:p>
            <a:r>
              <a:rPr lang="en-US" dirty="0"/>
              <a:t>2. Trapped particles on the moving potential train (strong driver regime) </a:t>
            </a:r>
          </a:p>
          <a:p>
            <a:r>
              <a:rPr lang="en-US" dirty="0"/>
              <a:t>           </a:t>
            </a:r>
            <a:r>
              <a:rPr lang="en-US" sz="1400" dirty="0">
                <a:solidFill>
                  <a:srgbClr val="0000FF"/>
                </a:solidFill>
              </a:rPr>
              <a:t>Kwon et al., </a:t>
            </a:r>
            <a:r>
              <a:rPr lang="nb-NO" sz="1400" dirty="0" err="1">
                <a:solidFill>
                  <a:srgbClr val="0000FF"/>
                </a:solidFill>
              </a:rPr>
              <a:t>Sci</a:t>
            </a:r>
            <a:r>
              <a:rPr lang="nb-NO" sz="1400" dirty="0">
                <a:solidFill>
                  <a:srgbClr val="0000FF"/>
                </a:solidFill>
              </a:rPr>
              <a:t>. Rep. (2018).</a:t>
            </a:r>
            <a:endParaRPr lang="en-US" sz="1400" dirty="0">
              <a:solidFill>
                <a:srgbClr val="0000FF"/>
              </a:solidFill>
            </a:endParaRPr>
          </a:p>
        </p:txBody>
      </p:sp>
      <p:pic>
        <p:nvPicPr>
          <p:cNvPr id="17" name="Picture 16" descr="cpl1.png">
            <a:extLst>
              <a:ext uri="{FF2B5EF4-FFF2-40B4-BE49-F238E27FC236}">
                <a16:creationId xmlns:a16="http://schemas.microsoft.com/office/drawing/2014/main" id="{87CBB446-DFA7-9D49-9AD1-9B9416F9B52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6" y="6332261"/>
            <a:ext cx="617484" cy="5039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9991160-8D2E-7087-8EF6-BAD9A854A9BB}"/>
              </a:ext>
            </a:extLst>
          </p:cNvPr>
          <p:cNvSpPr txBox="1"/>
          <p:nvPr/>
        </p:nvSpPr>
        <p:spPr>
          <a:xfrm>
            <a:off x="2339752" y="6356350"/>
            <a:ext cx="44788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AFAD 2023, Apr. 12 – 14, 2023, Melbourne, Australia</a:t>
            </a: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4AB7469A-A279-CA71-D504-A50860F1B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FB737E72-70D9-4977-AB08-A039DE588E5A}" type="slidenum">
              <a:rPr lang="ko-KR" altLang="en-US" smtClean="0"/>
              <a:t>5</a:t>
            </a:fld>
            <a:r>
              <a:rPr lang="en-US" altLang="ko-KR" dirty="0"/>
              <a:t>/16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36125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sss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89" r="-1" b="90401"/>
          <a:stretch/>
        </p:blipFill>
        <p:spPr>
          <a:xfrm>
            <a:off x="-72872" y="0"/>
            <a:ext cx="9252000" cy="70455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88891" y="431273"/>
            <a:ext cx="1043954" cy="171395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72009" y="6286436"/>
            <a:ext cx="9000318" cy="0"/>
          </a:xfrm>
          <a:prstGeom prst="line">
            <a:avLst/>
          </a:prstGeom>
          <a:ln w="317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85630" y="97468"/>
            <a:ext cx="68066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Helvetica"/>
                <a:cs typeface="Helvetica"/>
              </a:rPr>
              <a:t>Spectrum Control by External B </a:t>
            </a:r>
          </a:p>
        </p:txBody>
      </p:sp>
      <p:pic>
        <p:nvPicPr>
          <p:cNvPr id="22" name="Picture 21" descr="Screen Shot 2014-09-17 at 7.06.05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0118" y="1877997"/>
            <a:ext cx="4023744" cy="2241414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323528" y="908720"/>
            <a:ext cx="82679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The spectrum can be made very narrowband by external magnetic field</a:t>
            </a:r>
          </a:p>
        </p:txBody>
      </p:sp>
      <p:pic>
        <p:nvPicPr>
          <p:cNvPr id="19" name="Picture 18" descr="cpl1.png">
            <a:extLst>
              <a:ext uri="{FF2B5EF4-FFF2-40B4-BE49-F238E27FC236}">
                <a16:creationId xmlns:a16="http://schemas.microsoft.com/office/drawing/2014/main" id="{638A2424-6DAD-B849-BA91-89F89882F97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6" y="6332261"/>
            <a:ext cx="617484" cy="503999"/>
          </a:xfrm>
          <a:prstGeom prst="rect">
            <a:avLst/>
          </a:prstGeom>
        </p:spPr>
      </p:pic>
      <p:pic>
        <p:nvPicPr>
          <p:cNvPr id="14" name="Picture 13" descr="Screen Shot 2014-09-17 at 7.04.28 PM.png">
            <a:extLst>
              <a:ext uri="{FF2B5EF4-FFF2-40B4-BE49-F238E27FC236}">
                <a16:creationId xmlns:a16="http://schemas.microsoft.com/office/drawing/2014/main" id="{2F40BF15-3242-CE40-BFA3-C8E47444889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039" y="1556792"/>
            <a:ext cx="4083011" cy="321848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3E4B9E8-0329-DB4C-9F96-C3A11777F5B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6756" y="4803103"/>
            <a:ext cx="1554112" cy="1324908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97D0742-2172-624C-8AAB-0C27E8EBF7D4}"/>
              </a:ext>
            </a:extLst>
          </p:cNvPr>
          <p:cNvSpPr/>
          <p:nvPr/>
        </p:nvSpPr>
        <p:spPr>
          <a:xfrm>
            <a:off x="2699792" y="1673004"/>
            <a:ext cx="288032" cy="1944216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  <a:alpha val="51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KR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BD2CFA7-979D-AF46-877D-3DF58B90D067}"/>
              </a:ext>
            </a:extLst>
          </p:cNvPr>
          <p:cNvSpPr/>
          <p:nvPr/>
        </p:nvSpPr>
        <p:spPr>
          <a:xfrm>
            <a:off x="1115616" y="1673004"/>
            <a:ext cx="1573658" cy="1944216"/>
          </a:xfrm>
          <a:prstGeom prst="rect">
            <a:avLst/>
          </a:prstGeom>
          <a:solidFill>
            <a:schemeClr val="accent1">
              <a:lumMod val="60000"/>
              <a:lumOff val="40000"/>
              <a:alpha val="5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KR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43C14D0-031E-3748-B916-C19C76DCEC91}"/>
              </a:ext>
            </a:extLst>
          </p:cNvPr>
          <p:cNvSpPr txBox="1"/>
          <p:nvPr/>
        </p:nvSpPr>
        <p:spPr>
          <a:xfrm>
            <a:off x="1376916" y="3329188"/>
            <a:ext cx="45878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bulk</a:t>
            </a:r>
            <a:endParaRPr lang="en-KR" sz="11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2B4ABDD-D126-C145-AFA7-1F889F5DACA2}"/>
              </a:ext>
            </a:extLst>
          </p:cNvPr>
          <p:cNvSpPr txBox="1"/>
          <p:nvPr/>
        </p:nvSpPr>
        <p:spPr>
          <a:xfrm>
            <a:off x="2411760" y="3329188"/>
            <a:ext cx="71846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gradient</a:t>
            </a:r>
            <a:endParaRPr lang="en-KR" sz="11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D54E45B-1B5D-3B4B-BCF6-51B5C77046AC}"/>
              </a:ext>
            </a:extLst>
          </p:cNvPr>
          <p:cNvSpPr txBox="1"/>
          <p:nvPr/>
        </p:nvSpPr>
        <p:spPr>
          <a:xfrm>
            <a:off x="3105108" y="3329188"/>
            <a:ext cx="68159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vacuum</a:t>
            </a:r>
            <a:endParaRPr lang="en-KR" sz="1100" dirty="0"/>
          </a:p>
        </p:txBody>
      </p:sp>
      <p:sp>
        <p:nvSpPr>
          <p:cNvPr id="8" name="Left-Right Arrow 7">
            <a:extLst>
              <a:ext uri="{FF2B5EF4-FFF2-40B4-BE49-F238E27FC236}">
                <a16:creationId xmlns:a16="http://schemas.microsoft.com/office/drawing/2014/main" id="{391CDFD6-30B1-FF43-B57D-EFB454E4C7AF}"/>
              </a:ext>
            </a:extLst>
          </p:cNvPr>
          <p:cNvSpPr/>
          <p:nvPr/>
        </p:nvSpPr>
        <p:spPr>
          <a:xfrm>
            <a:off x="2231815" y="2596732"/>
            <a:ext cx="275457" cy="141214"/>
          </a:xfrm>
          <a:prstGeom prst="leftRightArrow">
            <a:avLst>
              <a:gd name="adj1" fmla="val 35847"/>
              <a:gd name="adj2" fmla="val 36024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KR">
              <a:solidFill>
                <a:srgbClr val="FF0000"/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A465F25-53A5-9245-B3DB-6D2961C9C991}"/>
              </a:ext>
            </a:extLst>
          </p:cNvPr>
          <p:cNvGrpSpPr/>
          <p:nvPr/>
        </p:nvGrpSpPr>
        <p:grpSpPr>
          <a:xfrm>
            <a:off x="1602362" y="1975676"/>
            <a:ext cx="180000" cy="180000"/>
            <a:chOff x="4732952" y="4743152"/>
            <a:chExt cx="180000" cy="180000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3D06D2A5-3AFD-B54B-900E-2A512CE461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732952" y="4743152"/>
              <a:ext cx="180000" cy="180000"/>
            </a:xfrm>
            <a:prstGeom prst="ellipse">
              <a:avLst/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KR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E395BBF7-9EE9-C846-947A-E630839D744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788024" y="4797152"/>
              <a:ext cx="72000" cy="72000"/>
            </a:xfrm>
            <a:prstGeom prst="ellipse">
              <a:avLst/>
            </a:prstGeom>
            <a:solidFill>
              <a:schemeClr val="tx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KR"/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55701BC7-E798-0D4B-968D-9354DB133C07}"/>
              </a:ext>
            </a:extLst>
          </p:cNvPr>
          <p:cNvSpPr txBox="1"/>
          <p:nvPr/>
        </p:nvSpPr>
        <p:spPr>
          <a:xfrm>
            <a:off x="1717927" y="1717458"/>
            <a:ext cx="5277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K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KR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ext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C72074A-4EF5-9C43-A40E-2BABB039EEC2}"/>
              </a:ext>
            </a:extLst>
          </p:cNvPr>
          <p:cNvSpPr txBox="1"/>
          <p:nvPr/>
        </p:nvSpPr>
        <p:spPr>
          <a:xfrm>
            <a:off x="7039438" y="4581006"/>
            <a:ext cx="146065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KR" sz="1100" dirty="0"/>
              <a:t>* A few cycles burst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8DB1A72-FCCD-DA8C-7C3F-414419721697}"/>
              </a:ext>
            </a:extLst>
          </p:cNvPr>
          <p:cNvSpPr txBox="1"/>
          <p:nvPr/>
        </p:nvSpPr>
        <p:spPr>
          <a:xfrm>
            <a:off x="4067944" y="5207882"/>
            <a:ext cx="1738547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Times New Roman"/>
                <a:cs typeface="Times New Roman"/>
              </a:rPr>
              <a:t> </a:t>
            </a:r>
            <a:r>
              <a:rPr lang="en-US" sz="2400" i="1" dirty="0" err="1">
                <a:latin typeface="Times New Roman"/>
                <a:cs typeface="Times New Roman"/>
              </a:rPr>
              <a:t>E</a:t>
            </a:r>
            <a:r>
              <a:rPr lang="en-US" sz="2400" baseline="-25000" dirty="0" err="1">
                <a:latin typeface="Times New Roman"/>
                <a:cs typeface="Times New Roman"/>
              </a:rPr>
              <a:t>THz</a:t>
            </a:r>
            <a:r>
              <a:rPr lang="en-US" sz="2400" dirty="0">
                <a:latin typeface="Times New Roman"/>
                <a:cs typeface="Times New Roman"/>
              </a:rPr>
              <a:t> ~  </a:t>
            </a:r>
            <a:r>
              <a:rPr lang="en-US" sz="2400" i="1" dirty="0">
                <a:latin typeface="Times New Roman"/>
                <a:cs typeface="Times New Roman"/>
              </a:rPr>
              <a:t>I</a:t>
            </a:r>
            <a:r>
              <a:rPr lang="en-US" sz="2400" baseline="-25000" dirty="0">
                <a:latin typeface="Times New Roman"/>
                <a:cs typeface="Times New Roman"/>
              </a:rPr>
              <a:t>L</a:t>
            </a:r>
            <a:r>
              <a:rPr lang="en-US" sz="2400" baseline="30000" dirty="0">
                <a:latin typeface="Times New Roman"/>
                <a:cs typeface="Times New Roman"/>
              </a:rPr>
              <a:t>2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4056AE2-E1BC-EAF5-8E3E-5EE933EF36A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7490" y="4923462"/>
            <a:ext cx="3328836" cy="160002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E9D921B-918B-2B10-07E8-1A87363E8F48}"/>
              </a:ext>
            </a:extLst>
          </p:cNvPr>
          <p:cNvSpPr txBox="1"/>
          <p:nvPr/>
        </p:nvSpPr>
        <p:spPr>
          <a:xfrm>
            <a:off x="2339752" y="6356350"/>
            <a:ext cx="44788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AFAD 2023, Apr. 12 – 14, 2023, Melbourne, Australia</a:t>
            </a:r>
          </a:p>
        </p:txBody>
      </p:sp>
      <p:sp>
        <p:nvSpPr>
          <p:cNvPr id="15" name="Slide Number Placeholder 1">
            <a:extLst>
              <a:ext uri="{FF2B5EF4-FFF2-40B4-BE49-F238E27FC236}">
                <a16:creationId xmlns:a16="http://schemas.microsoft.com/office/drawing/2014/main" id="{B1BEBD33-4B28-E5D6-BD5A-3F7B95692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FB737E72-70D9-4977-AB08-A039DE588E5A}" type="slidenum">
              <a:rPr lang="ko-KR" altLang="en-US" smtClean="0"/>
              <a:t>6</a:t>
            </a:fld>
            <a:r>
              <a:rPr lang="en-US" altLang="ko-KR" dirty="0"/>
              <a:t>/16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243446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sss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89" r="-1" b="90401"/>
          <a:stretch/>
        </p:blipFill>
        <p:spPr>
          <a:xfrm>
            <a:off x="-72872" y="0"/>
            <a:ext cx="9252000" cy="70455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88891" y="431273"/>
            <a:ext cx="1043954" cy="171395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72009" y="6286436"/>
            <a:ext cx="9000318" cy="0"/>
          </a:xfrm>
          <a:prstGeom prst="line">
            <a:avLst/>
          </a:prstGeom>
          <a:ln w="317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85630" y="97468"/>
            <a:ext cx="68066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Helvetica"/>
                <a:cs typeface="Helvetica"/>
              </a:rPr>
              <a:t>Similar Independent Work from Others </a:t>
            </a:r>
          </a:p>
        </p:txBody>
      </p:sp>
      <p:pic>
        <p:nvPicPr>
          <p:cNvPr id="19" name="Picture 18" descr="cpl1.png">
            <a:extLst>
              <a:ext uri="{FF2B5EF4-FFF2-40B4-BE49-F238E27FC236}">
                <a16:creationId xmlns:a16="http://schemas.microsoft.com/office/drawing/2014/main" id="{638A2424-6DAD-B849-BA91-89F89882F97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6" y="6332261"/>
            <a:ext cx="617484" cy="50399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A740C10-9F6F-664B-B2AD-F4CCBFBFB9B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124744"/>
            <a:ext cx="6587998" cy="382425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2F96C8C-B4A0-9648-8391-9EAB45E6AF67}"/>
              </a:ext>
            </a:extLst>
          </p:cNvPr>
          <p:cNvSpPr txBox="1"/>
          <p:nvPr/>
        </p:nvSpPr>
        <p:spPr>
          <a:xfrm>
            <a:off x="1691680" y="5184520"/>
            <a:ext cx="35596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KR" i="1" dirty="0">
                <a:solidFill>
                  <a:srgbClr val="0070C0"/>
                </a:solidFill>
              </a:rPr>
              <a:t>Similar to our weak-field regime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666CDEB-46FB-5DF1-88EF-330DAA03D0F0}"/>
              </a:ext>
            </a:extLst>
          </p:cNvPr>
          <p:cNvSpPr txBox="1"/>
          <p:nvPr/>
        </p:nvSpPr>
        <p:spPr>
          <a:xfrm>
            <a:off x="2339752" y="6356350"/>
            <a:ext cx="44788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AFAD 2023, Apr. 12 – 14, 2023, Melbourne, Australia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A5AAA072-2405-713D-3939-B6FFC4421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FB737E72-70D9-4977-AB08-A039DE588E5A}" type="slidenum">
              <a:rPr lang="ko-KR" altLang="en-US" smtClean="0"/>
              <a:t>7</a:t>
            </a:fld>
            <a:r>
              <a:rPr lang="en-US" altLang="ko-KR" dirty="0"/>
              <a:t>/16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798338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sss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89" r="-1" b="90401"/>
          <a:stretch/>
        </p:blipFill>
        <p:spPr>
          <a:xfrm>
            <a:off x="-72872" y="0"/>
            <a:ext cx="9252000" cy="70455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88891" y="431273"/>
            <a:ext cx="1043954" cy="17139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85630" y="97468"/>
            <a:ext cx="73827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Helvetica"/>
                <a:cs typeface="Helvetica"/>
              </a:rPr>
              <a:t>PDO by Trapped Particles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72009" y="6286436"/>
            <a:ext cx="9000318" cy="0"/>
          </a:xfrm>
          <a:prstGeom prst="line">
            <a:avLst/>
          </a:prstGeom>
          <a:ln w="317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56120273"/>
              </p:ext>
            </p:extLst>
          </p:nvPr>
        </p:nvGraphicFramePr>
        <p:xfrm>
          <a:off x="6300192" y="1422068"/>
          <a:ext cx="2449512" cy="511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155700" imgH="241300" progId="Equation.3">
                  <p:embed/>
                </p:oleObj>
              </mc:Choice>
              <mc:Fallback>
                <p:oleObj name="Equation" r:id="rId5" imgW="1155700" imgH="2413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300192" y="1422068"/>
                        <a:ext cx="2449512" cy="511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4" name="Picture 13" descr="trp.gif"/>
          <p:cNvPicPr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221088"/>
            <a:ext cx="3095999" cy="1621150"/>
          </a:xfrm>
          <a:prstGeom prst="rect">
            <a:avLst/>
          </a:prstGeom>
        </p:spPr>
      </p:pic>
      <p:graphicFrame>
        <p:nvGraphicFramePr>
          <p:cNvPr id="16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39597450"/>
              </p:ext>
            </p:extLst>
          </p:nvPr>
        </p:nvGraphicFramePr>
        <p:xfrm>
          <a:off x="6300192" y="2070140"/>
          <a:ext cx="1962150" cy="333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270000" imgH="215900" progId="Equation.3">
                  <p:embed/>
                </p:oleObj>
              </mc:Choice>
              <mc:Fallback>
                <p:oleObj name="Equation" r:id="rId8" imgW="1270000" imgH="2159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6300192" y="2070140"/>
                        <a:ext cx="1962150" cy="3333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85674753"/>
              </p:ext>
            </p:extLst>
          </p:nvPr>
        </p:nvGraphicFramePr>
        <p:xfrm>
          <a:off x="6300192" y="2430180"/>
          <a:ext cx="1077913" cy="314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698500" imgH="203200" progId="Equation.3">
                  <p:embed/>
                </p:oleObj>
              </mc:Choice>
              <mc:Fallback>
                <p:oleObj name="Equation" r:id="rId10" imgW="698500" imgH="203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6300192" y="2430180"/>
                        <a:ext cx="1077913" cy="3143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8" name="Picture 17" descr="Screen Shot 2016-10-12 at 3.01.43 PM.png"/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3200782"/>
            <a:ext cx="1944216" cy="1008112"/>
          </a:xfrm>
          <a:prstGeom prst="rect">
            <a:avLst/>
          </a:prstGeom>
        </p:spPr>
      </p:pic>
      <p:cxnSp>
        <p:nvCxnSpPr>
          <p:cNvPr id="19" name="Straight Connector 18"/>
          <p:cNvCxnSpPr/>
          <p:nvPr/>
        </p:nvCxnSpPr>
        <p:spPr>
          <a:xfrm>
            <a:off x="5605512" y="2840722"/>
            <a:ext cx="0" cy="36006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228184" y="2840722"/>
            <a:ext cx="0" cy="36006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5652120" y="3056766"/>
            <a:ext cx="576144" cy="0"/>
          </a:xfrm>
          <a:prstGeom prst="straightConnector1">
            <a:avLst/>
          </a:prstGeom>
          <a:ln w="9525" cmpd="sng">
            <a:solidFill>
              <a:srgbClr val="000000"/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580112" y="2646204"/>
            <a:ext cx="73082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>
                <a:latin typeface="Symbol" charset="2"/>
                <a:cs typeface="Symbol" charset="2"/>
              </a:rPr>
              <a:t>~ </a:t>
            </a:r>
            <a:r>
              <a:rPr lang="en-US" sz="1600" i="1" dirty="0" err="1">
                <a:latin typeface="Symbol" charset="2"/>
                <a:cs typeface="Symbol" charset="2"/>
              </a:rPr>
              <a:t>l</a:t>
            </a:r>
            <a:r>
              <a:rPr lang="en-US" sz="1600" baseline="-25000" dirty="0" err="1"/>
              <a:t>L</a:t>
            </a:r>
            <a:r>
              <a:rPr lang="en-US" sz="1600" dirty="0"/>
              <a:t>/2</a:t>
            </a:r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6804248" y="3632830"/>
            <a:ext cx="864144" cy="0"/>
          </a:xfrm>
          <a:prstGeom prst="straightConnector1">
            <a:avLst/>
          </a:prstGeom>
          <a:ln w="9525" cmpd="sng">
            <a:solidFill>
              <a:srgbClr val="00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24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2947553"/>
              </p:ext>
            </p:extLst>
          </p:nvPr>
        </p:nvGraphicFramePr>
        <p:xfrm>
          <a:off x="6977533" y="2867671"/>
          <a:ext cx="1914947" cy="5706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" imgW="1447800" imgH="431800" progId="Equation.3">
                  <p:embed/>
                </p:oleObj>
              </mc:Choice>
              <mc:Fallback>
                <p:oleObj name="Equation" r:id="rId13" imgW="1447800" imgH="431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6977533" y="2867671"/>
                        <a:ext cx="1914947" cy="57062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Picture 1" descr="sup-fig1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8" y="1311829"/>
            <a:ext cx="5292104" cy="1688227"/>
          </a:xfrm>
          <a:prstGeom prst="rect">
            <a:avLst/>
          </a:prstGeom>
        </p:spPr>
      </p:pic>
      <p:sp>
        <p:nvSpPr>
          <p:cNvPr id="5" name="Oval 4"/>
          <p:cNvSpPr>
            <a:spLocks noChangeAspect="1"/>
          </p:cNvSpPr>
          <p:nvPr/>
        </p:nvSpPr>
        <p:spPr>
          <a:xfrm>
            <a:off x="2555776" y="2146343"/>
            <a:ext cx="324060" cy="283552"/>
          </a:xfrm>
          <a:prstGeom prst="ellipse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24"/>
          <p:cNvSpPr/>
          <p:nvPr/>
        </p:nvSpPr>
        <p:spPr>
          <a:xfrm>
            <a:off x="2915816" y="2060848"/>
            <a:ext cx="2857500" cy="487318"/>
          </a:xfrm>
          <a:custGeom>
            <a:avLst/>
            <a:gdLst>
              <a:gd name="connsiteX0" fmla="*/ 0 w 2857500"/>
              <a:gd name="connsiteY0" fmla="*/ 330200 h 632676"/>
              <a:gd name="connsiteX1" fmla="*/ 1409700 w 2857500"/>
              <a:gd name="connsiteY1" fmla="*/ 622300 h 632676"/>
              <a:gd name="connsiteX2" fmla="*/ 2857500 w 2857500"/>
              <a:gd name="connsiteY2" fmla="*/ 0 h 632676"/>
              <a:gd name="connsiteX0" fmla="*/ 0 w 2857500"/>
              <a:gd name="connsiteY0" fmla="*/ 330200 h 487318"/>
              <a:gd name="connsiteX1" fmla="*/ 1435100 w 2857500"/>
              <a:gd name="connsiteY1" fmla="*/ 457200 h 487318"/>
              <a:gd name="connsiteX2" fmla="*/ 2857500 w 2857500"/>
              <a:gd name="connsiteY2" fmla="*/ 0 h 487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57500" h="487318">
                <a:moveTo>
                  <a:pt x="0" y="330200"/>
                </a:moveTo>
                <a:cubicBezTo>
                  <a:pt x="466725" y="503766"/>
                  <a:pt x="958850" y="512233"/>
                  <a:pt x="1435100" y="457200"/>
                </a:cubicBezTo>
                <a:cubicBezTo>
                  <a:pt x="1911350" y="402167"/>
                  <a:pt x="2371725" y="283633"/>
                  <a:pt x="2857500" y="0"/>
                </a:cubicBezTo>
              </a:path>
            </a:pathLst>
          </a:custGeom>
          <a:ln w="28575" cmpd="sng">
            <a:solidFill>
              <a:srgbClr val="00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6228184" y="1052736"/>
            <a:ext cx="2468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Moving Potential Train</a:t>
            </a:r>
          </a:p>
        </p:txBody>
      </p:sp>
      <p:cxnSp>
        <p:nvCxnSpPr>
          <p:cNvPr id="29" name="Straight Connector 28"/>
          <p:cNvCxnSpPr/>
          <p:nvPr/>
        </p:nvCxnSpPr>
        <p:spPr>
          <a:xfrm flipH="1">
            <a:off x="755576" y="2420888"/>
            <a:ext cx="1800200" cy="1728192"/>
          </a:xfrm>
          <a:prstGeom prst="line">
            <a:avLst/>
          </a:prstGeom>
          <a:ln w="3175" cmpd="sng"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2915816" y="2420888"/>
            <a:ext cx="720080" cy="1656184"/>
          </a:xfrm>
          <a:prstGeom prst="line">
            <a:avLst/>
          </a:prstGeom>
          <a:ln w="3175" cmpd="sng"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427984" y="4390072"/>
            <a:ext cx="453650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3366FF"/>
                </a:solidFill>
              </a:rPr>
              <a:t>Electrons riding on the potential train </a:t>
            </a:r>
          </a:p>
          <a:p>
            <a:r>
              <a:rPr lang="en-US" sz="2000" dirty="0">
                <a:solidFill>
                  <a:srgbClr val="3366FF"/>
                </a:solidFill>
              </a:rPr>
              <a:t>are displaced in a block to the right</a:t>
            </a:r>
          </a:p>
          <a:p>
            <a:endParaRPr lang="en-US" sz="2000" dirty="0">
              <a:solidFill>
                <a:srgbClr val="3366FF"/>
              </a:solidFill>
            </a:endParaRPr>
          </a:p>
          <a:p>
            <a:r>
              <a:rPr lang="en-US" sz="2000" dirty="0">
                <a:solidFill>
                  <a:srgbClr val="3366FF"/>
                </a:solidFill>
              </a:rPr>
              <a:t>Velocity of the displacement is </a:t>
            </a:r>
          </a:p>
          <a:p>
            <a:r>
              <a:rPr lang="en-US" sz="2000" dirty="0">
                <a:solidFill>
                  <a:srgbClr val="3366FF"/>
                </a:solidFill>
              </a:rPr>
              <a:t>determined by the laser detuning </a:t>
            </a:r>
            <a:r>
              <a:rPr lang="en-US" sz="2000" i="1" dirty="0" err="1">
                <a:solidFill>
                  <a:srgbClr val="3366FF"/>
                </a:solidFill>
                <a:latin typeface="Symbol" charset="2"/>
                <a:cs typeface="Symbol" charset="2"/>
              </a:rPr>
              <a:t>Dw</a:t>
            </a:r>
            <a:endParaRPr lang="en-US" sz="2000" i="1" dirty="0">
              <a:solidFill>
                <a:srgbClr val="3366FF"/>
              </a:solidFill>
              <a:latin typeface="Symbol" charset="2"/>
              <a:cs typeface="Symbol" charset="2"/>
            </a:endParaRPr>
          </a:p>
        </p:txBody>
      </p:sp>
      <p:pic>
        <p:nvPicPr>
          <p:cNvPr id="36" name="Picture 35" descr="cpl1.png">
            <a:extLst>
              <a:ext uri="{FF2B5EF4-FFF2-40B4-BE49-F238E27FC236}">
                <a16:creationId xmlns:a16="http://schemas.microsoft.com/office/drawing/2014/main" id="{E4F0545C-71AB-6149-A291-AFF6B2B4E8B7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6" y="6332261"/>
            <a:ext cx="617484" cy="5039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A99C8FC-5B3F-09FA-A6CF-198FB88BD178}"/>
              </a:ext>
            </a:extLst>
          </p:cNvPr>
          <p:cNvSpPr txBox="1"/>
          <p:nvPr/>
        </p:nvSpPr>
        <p:spPr>
          <a:xfrm>
            <a:off x="2339752" y="6356350"/>
            <a:ext cx="44788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AFAD 2023, Apr. 12 – 14, 2023, Melbourne, Australia</a:t>
            </a:r>
          </a:p>
        </p:txBody>
      </p:sp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1BC121FE-0B13-95AB-D1E9-1D8A97A57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FB737E72-70D9-4977-AB08-A039DE588E5A}" type="slidenum">
              <a:rPr lang="ko-KR" altLang="en-US" smtClean="0"/>
              <a:t>8</a:t>
            </a:fld>
            <a:r>
              <a:rPr lang="en-US" altLang="ko-KR" dirty="0"/>
              <a:t>/16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80016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sss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89" r="-1" b="90401"/>
          <a:stretch/>
        </p:blipFill>
        <p:spPr>
          <a:xfrm>
            <a:off x="-72872" y="0"/>
            <a:ext cx="9252000" cy="70455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88891" y="431273"/>
            <a:ext cx="1043954" cy="17139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85631" y="97468"/>
            <a:ext cx="34973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Helvetica"/>
                <a:cs typeface="Helvetica"/>
              </a:rPr>
              <a:t>Radiation from PDO 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72009" y="6286436"/>
            <a:ext cx="9000318" cy="0"/>
          </a:xfrm>
          <a:prstGeom prst="line">
            <a:avLst/>
          </a:prstGeom>
          <a:ln w="317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169168" y="869811"/>
            <a:ext cx="8651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00FF"/>
                </a:solidFill>
              </a:rPr>
              <a:t>Two-dimensional PIC simulation  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519CBCA-A9F4-E74C-9963-F2959D96686E}"/>
              </a:ext>
            </a:extLst>
          </p:cNvPr>
          <p:cNvSpPr txBox="1"/>
          <p:nvPr/>
        </p:nvSpPr>
        <p:spPr>
          <a:xfrm>
            <a:off x="658650" y="5640105"/>
            <a:ext cx="46430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Kwon et al., Sci. Rep. 2018</a:t>
            </a:r>
          </a:p>
          <a:p>
            <a:r>
              <a:rPr lang="en-US" dirty="0"/>
              <a:t>J. Lee et al., Phys. Plasmas (2023, in press)</a:t>
            </a:r>
          </a:p>
        </p:txBody>
      </p:sp>
      <p:pic>
        <p:nvPicPr>
          <p:cNvPr id="16" name="Picture 15" descr="cpl1.png">
            <a:extLst>
              <a:ext uri="{FF2B5EF4-FFF2-40B4-BE49-F238E27FC236}">
                <a16:creationId xmlns:a16="http://schemas.microsoft.com/office/drawing/2014/main" id="{F92B8F35-4D54-204A-AB82-41EB7390478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6" y="6332261"/>
            <a:ext cx="617484" cy="503999"/>
          </a:xfrm>
          <a:prstGeom prst="rect">
            <a:avLst/>
          </a:prstGeom>
        </p:spPr>
      </p:pic>
      <p:pic>
        <p:nvPicPr>
          <p:cNvPr id="5" name="그림 2">
            <a:extLst>
              <a:ext uri="{FF2B5EF4-FFF2-40B4-BE49-F238E27FC236}">
                <a16:creationId xmlns:a16="http://schemas.microsoft.com/office/drawing/2014/main" id="{AC4CFF41-0482-944F-AC9D-65E79DFDEC9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7" t="17723" r="50875" b="19364"/>
          <a:stretch/>
        </p:blipFill>
        <p:spPr>
          <a:xfrm>
            <a:off x="169168" y="1561469"/>
            <a:ext cx="4352202" cy="3831238"/>
          </a:xfrm>
          <a:prstGeom prst="rect">
            <a:avLst/>
          </a:prstGeom>
        </p:spPr>
      </p:pic>
      <p:pic>
        <p:nvPicPr>
          <p:cNvPr id="6" name="그림 12">
            <a:extLst>
              <a:ext uri="{FF2B5EF4-FFF2-40B4-BE49-F238E27FC236}">
                <a16:creationId xmlns:a16="http://schemas.microsoft.com/office/drawing/2014/main" id="{30B12576-F843-6818-9F57-5CE69FBCEA6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20" t="49993" r="1924" b="17629"/>
          <a:stretch/>
        </p:blipFill>
        <p:spPr>
          <a:xfrm>
            <a:off x="4641313" y="1734390"/>
            <a:ext cx="4292621" cy="1887375"/>
          </a:xfrm>
          <a:prstGeom prst="rect">
            <a:avLst/>
          </a:prstGeom>
        </p:spPr>
      </p:pic>
      <p:pic>
        <p:nvPicPr>
          <p:cNvPr id="8" name="그림 1">
            <a:extLst>
              <a:ext uri="{FF2B5EF4-FFF2-40B4-BE49-F238E27FC236}">
                <a16:creationId xmlns:a16="http://schemas.microsoft.com/office/drawing/2014/main" id="{BBF93DD0-3063-12C4-E017-F601E7A5D7D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49171" y="3731971"/>
            <a:ext cx="4143043" cy="189216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94B19AE-1AFD-DCFF-6F77-4193504B5250}"/>
              </a:ext>
            </a:extLst>
          </p:cNvPr>
          <p:cNvSpPr txBox="1"/>
          <p:nvPr/>
        </p:nvSpPr>
        <p:spPr>
          <a:xfrm>
            <a:off x="2339752" y="6356350"/>
            <a:ext cx="44788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AFAD 2023, Apr. 12 – 14, 2023, Melbourne, Australia</a:t>
            </a:r>
          </a:p>
        </p:txBody>
      </p:sp>
      <p:sp>
        <p:nvSpPr>
          <p:cNvPr id="13" name="Slide Number Placeholder 1">
            <a:extLst>
              <a:ext uri="{FF2B5EF4-FFF2-40B4-BE49-F238E27FC236}">
                <a16:creationId xmlns:a16="http://schemas.microsoft.com/office/drawing/2014/main" id="{2F8A1CC3-C202-4ACC-7ADD-A9CCFF596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FB737E72-70D9-4977-AB08-A039DE588E5A}" type="slidenum">
              <a:rPr lang="ko-KR" altLang="en-US" smtClean="0"/>
              <a:t>9</a:t>
            </a:fld>
            <a:r>
              <a:rPr lang="en-US" altLang="ko-KR" dirty="0"/>
              <a:t>/16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898816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14584</TotalTime>
  <Words>946</Words>
  <Application>Microsoft Macintosh PowerPoint</Application>
  <PresentationFormat>On-screen Show (4:3)</PresentationFormat>
  <Paragraphs>178</Paragraphs>
  <Slides>16</Slides>
  <Notes>13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6" baseType="lpstr">
      <vt:lpstr>맑은 고딕</vt:lpstr>
      <vt:lpstr>Yu Gothic</vt:lpstr>
      <vt:lpstr>Arial</vt:lpstr>
      <vt:lpstr>Calibri</vt:lpstr>
      <vt:lpstr>Cambria Math</vt:lpstr>
      <vt:lpstr>Helvetica</vt:lpstr>
      <vt:lpstr>Symbol</vt:lpstr>
      <vt:lpstr>Times New Roman</vt:lpstr>
      <vt:lpstr>Office 테마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scienter</dc:creator>
  <cp:lastModifiedBy>(교원) 허민섭 (물리학과)</cp:lastModifiedBy>
  <cp:revision>1333</cp:revision>
  <dcterms:created xsi:type="dcterms:W3CDTF">2012-05-31T11:16:47Z</dcterms:created>
  <dcterms:modified xsi:type="dcterms:W3CDTF">2023-04-13T00:06:25Z</dcterms:modified>
</cp:coreProperties>
</file>