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1"/>
  </p:sldMasterIdLst>
  <p:notesMasterIdLst>
    <p:notesMasterId r:id="rId3"/>
  </p:notesMasterIdLst>
  <p:handoutMasterIdLst>
    <p:handoutMasterId r:id="rId4"/>
  </p:handoutMasterIdLst>
  <p:sldIdLst>
    <p:sldId id="301" r:id="rId2"/>
  </p:sldIdLst>
  <p:sldSz cx="12192000" cy="6858000"/>
  <p:notesSz cx="7315200" cy="123444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888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BF3C7"/>
    <a:srgbClr val="FBEAD9"/>
    <a:srgbClr val="0000FF"/>
    <a:srgbClr val="000000"/>
    <a:srgbClr val="00FF00"/>
    <a:srgbClr val="000066"/>
    <a:srgbClr val="FF0066"/>
    <a:srgbClr val="33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822" autoAdjust="0"/>
  </p:normalViewPr>
  <p:slideViewPr>
    <p:cSldViewPr>
      <p:cViewPr varScale="1">
        <p:scale>
          <a:sx n="81" d="100"/>
          <a:sy n="81" d="100"/>
        </p:scale>
        <p:origin x="648" y="67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47" d="100"/>
          <a:sy n="47" d="100"/>
        </p:scale>
        <p:origin x="-2346" y="-114"/>
      </p:cViewPr>
      <p:guideLst>
        <p:guide orient="horz" pos="3888"/>
        <p:guide pos="230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61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5102" tIns="57550" rIns="115102" bIns="57550" numCol="1" anchor="t" anchorCtr="0" compatLnSpc="1">
            <a:prstTxWarp prst="textNoShape">
              <a:avLst/>
            </a:prstTxWarp>
          </a:bodyPr>
          <a:lstStyle>
            <a:lvl1pPr defTabSz="1150961" eaLnBrk="1" hangingPunct="1">
              <a:defRPr sz="1500" b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61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5102" tIns="57550" rIns="115102" bIns="57550" numCol="1" anchor="t" anchorCtr="0" compatLnSpc="1">
            <a:prstTxWarp prst="textNoShape">
              <a:avLst/>
            </a:prstTxWarp>
          </a:bodyPr>
          <a:lstStyle>
            <a:lvl1pPr algn="r" defTabSz="1150961" eaLnBrk="1" hangingPunct="1">
              <a:defRPr sz="1500" b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11725275"/>
            <a:ext cx="3170238" cy="617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5102" tIns="57550" rIns="115102" bIns="57550" numCol="1" anchor="b" anchorCtr="0" compatLnSpc="1">
            <a:prstTxWarp prst="textNoShape">
              <a:avLst/>
            </a:prstTxWarp>
          </a:bodyPr>
          <a:lstStyle>
            <a:lvl1pPr defTabSz="1150961" eaLnBrk="1" hangingPunct="1">
              <a:defRPr sz="1500" b="0"/>
            </a:lvl1pPr>
          </a:lstStyle>
          <a:p>
            <a:pPr>
              <a:defRPr/>
            </a:pPr>
            <a:r>
              <a:rPr lang="ru-RU"/>
              <a:t>October 2010</a:t>
            </a:r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11725275"/>
            <a:ext cx="3170238" cy="617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5102" tIns="57550" rIns="115102" bIns="57550" numCol="1" anchor="b" anchorCtr="0" compatLnSpc="1">
            <a:prstTxWarp prst="textNoShape">
              <a:avLst/>
            </a:prstTxWarp>
          </a:bodyPr>
          <a:lstStyle>
            <a:lvl1pPr algn="r" defTabSz="1150961" eaLnBrk="1" hangingPunct="1">
              <a:defRPr sz="1500" b="0"/>
            </a:lvl1pPr>
          </a:lstStyle>
          <a:p>
            <a:pPr>
              <a:defRPr/>
            </a:pPr>
            <a:fld id="{BAD3156C-9F4A-4180-A5E2-49AEFF0485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4088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61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5102" tIns="57550" rIns="115102" bIns="57550" numCol="1" anchor="t" anchorCtr="0" compatLnSpc="1">
            <a:prstTxWarp prst="textNoShape">
              <a:avLst/>
            </a:prstTxWarp>
          </a:bodyPr>
          <a:lstStyle>
            <a:lvl1pPr defTabSz="1150961" eaLnBrk="1" hangingPunct="1">
              <a:defRPr sz="1500" b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61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5102" tIns="57550" rIns="115102" bIns="57550" numCol="1" anchor="t" anchorCtr="0" compatLnSpc="1">
            <a:prstTxWarp prst="textNoShape">
              <a:avLst/>
            </a:prstTxWarp>
          </a:bodyPr>
          <a:lstStyle>
            <a:lvl1pPr algn="r" defTabSz="1150961" eaLnBrk="1" hangingPunct="1">
              <a:defRPr sz="1500" b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-457200" y="925513"/>
            <a:ext cx="8229600" cy="4629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76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0250" y="5862638"/>
            <a:ext cx="5854700" cy="5554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5102" tIns="57550" rIns="115102" bIns="575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276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11725275"/>
            <a:ext cx="3170238" cy="617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5102" tIns="57550" rIns="115102" bIns="57550" numCol="1" anchor="b" anchorCtr="0" compatLnSpc="1">
            <a:prstTxWarp prst="textNoShape">
              <a:avLst/>
            </a:prstTxWarp>
          </a:bodyPr>
          <a:lstStyle>
            <a:lvl1pPr defTabSz="1150961" eaLnBrk="1" hangingPunct="1">
              <a:defRPr sz="1500" b="0"/>
            </a:lvl1pPr>
          </a:lstStyle>
          <a:p>
            <a:pPr>
              <a:defRPr/>
            </a:pPr>
            <a:r>
              <a:rPr lang="ru-RU"/>
              <a:t>October 2010</a:t>
            </a:r>
          </a:p>
        </p:txBody>
      </p:sp>
      <p:sp>
        <p:nvSpPr>
          <p:cNvPr id="276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11725275"/>
            <a:ext cx="3170238" cy="617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5102" tIns="57550" rIns="115102" bIns="57550" numCol="1" anchor="b" anchorCtr="0" compatLnSpc="1">
            <a:prstTxWarp prst="textNoShape">
              <a:avLst/>
            </a:prstTxWarp>
          </a:bodyPr>
          <a:lstStyle>
            <a:lvl1pPr algn="r" defTabSz="1150961" eaLnBrk="1" hangingPunct="1">
              <a:defRPr sz="1500" b="0"/>
            </a:lvl1pPr>
          </a:lstStyle>
          <a:p>
            <a:pPr>
              <a:defRPr/>
            </a:pPr>
            <a:fld id="{FCA3B5AC-35C4-4FBA-9463-EAEAE4FC37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8406478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October 2010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A2972B-4EB7-4ED1-99D0-96E75AC484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0129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7138EB-7A42-48D0-8F15-AD86CB161C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65491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45F99A-4DCF-442A-A166-7533A91639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6266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EBC527-99D3-4A29-A1AC-B33B6DA078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1942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2FAB53-585A-4479-8D03-EBE30804AB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4016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9F4495-8EAE-4F55-828D-67444253B7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6334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49C617-E85E-456F-BD20-ECD3DA1285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568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80925F-5934-423F-B096-9EBA11E256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4429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1801D3-A7E3-42A5-82BD-8188B1883B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64765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4C7179-4765-4915-AD54-03E47AD397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5892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5AA44F-BEE1-4F38-B32D-22FA47E340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2945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BBF3C7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3D45760-F7B9-4E8E-9FCF-0987D60D4F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0" r:id="rId1"/>
    <p:sldLayoutId id="2147484020" r:id="rId2"/>
    <p:sldLayoutId id="2147484021" r:id="rId3"/>
    <p:sldLayoutId id="2147484022" r:id="rId4"/>
    <p:sldLayoutId id="2147484023" r:id="rId5"/>
    <p:sldLayoutId id="2147484024" r:id="rId6"/>
    <p:sldLayoutId id="2147484025" r:id="rId7"/>
    <p:sldLayoutId id="2147484026" r:id="rId8"/>
    <p:sldLayoutId id="2147484027" r:id="rId9"/>
    <p:sldLayoutId id="2147484028" r:id="rId10"/>
    <p:sldLayoutId id="214748402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416" y="18958"/>
            <a:ext cx="10515600" cy="399579"/>
          </a:xfrm>
        </p:spPr>
        <p:txBody>
          <a:bodyPr/>
          <a:lstStyle/>
          <a:p>
            <a:r>
              <a:rPr lang="en-US" sz="2400" b="1" dirty="0" smtClean="0"/>
              <a:t>Overview of BINP works, Novosibirsk, Russia</a:t>
            </a:r>
            <a:endParaRPr lang="ru-RU" sz="2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14112" y="476672"/>
            <a:ext cx="598711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SKIF light source </a:t>
            </a:r>
            <a:r>
              <a:rPr lang="en-US" sz="1400" b="0" dirty="0" smtClean="0">
                <a:solidFill>
                  <a:srgbClr val="222222"/>
                </a:solidFill>
              </a:rPr>
              <a:t>is </a:t>
            </a:r>
            <a:r>
              <a:rPr lang="en-US" sz="1400" b="0" dirty="0" smtClean="0">
                <a:solidFill>
                  <a:srgbClr val="222222"/>
                </a:solidFill>
              </a:rPr>
              <a:t>being built </a:t>
            </a:r>
            <a:r>
              <a:rPr lang="en-US" sz="1400" b="0" dirty="0">
                <a:solidFill>
                  <a:srgbClr val="222222"/>
                </a:solidFill>
              </a:rPr>
              <a:t> </a:t>
            </a:r>
            <a:r>
              <a:rPr lang="en-US" sz="1400" b="0" dirty="0" smtClean="0">
                <a:solidFill>
                  <a:srgbClr val="222222"/>
                </a:solidFill>
              </a:rPr>
              <a:t>in Novosibirsk region</a:t>
            </a:r>
          </a:p>
          <a:p>
            <a:r>
              <a:rPr lang="en-US" sz="1400" b="0" dirty="0" smtClean="0">
                <a:solidFill>
                  <a:srgbClr val="222222"/>
                </a:solidFill>
              </a:rPr>
              <a:t>This is the </a:t>
            </a:r>
            <a:r>
              <a:rPr lang="ru-RU" sz="1400" b="0" dirty="0">
                <a:solidFill>
                  <a:srgbClr val="222222"/>
                </a:solidFill>
              </a:rPr>
              <a:t>4+ </a:t>
            </a:r>
            <a:r>
              <a:rPr lang="en-US" sz="1400" b="0" dirty="0" smtClean="0">
                <a:solidFill>
                  <a:srgbClr val="222222"/>
                </a:solidFill>
              </a:rPr>
              <a:t>generation type light source.</a:t>
            </a:r>
            <a:endParaRPr lang="ru-RU" sz="1400" b="0" dirty="0">
              <a:solidFill>
                <a:srgbClr val="222222"/>
              </a:solidFill>
            </a:endParaRPr>
          </a:p>
          <a:p>
            <a:r>
              <a:rPr lang="en-US" sz="1400" b="0" dirty="0" smtClean="0">
                <a:solidFill>
                  <a:srgbClr val="222222"/>
                </a:solidFill>
              </a:rPr>
              <a:t>Energy</a:t>
            </a:r>
            <a:r>
              <a:rPr lang="ru-RU" sz="1400" b="0" dirty="0" smtClean="0">
                <a:solidFill>
                  <a:srgbClr val="222222"/>
                </a:solidFill>
              </a:rPr>
              <a:t> </a:t>
            </a:r>
            <a:r>
              <a:rPr lang="ru-RU" sz="1400" b="0" dirty="0">
                <a:solidFill>
                  <a:srgbClr val="222222"/>
                </a:solidFill>
              </a:rPr>
              <a:t>3 </a:t>
            </a:r>
            <a:r>
              <a:rPr lang="en-US" sz="1400" b="0" dirty="0" err="1" smtClean="0">
                <a:solidFill>
                  <a:srgbClr val="222222"/>
                </a:solidFill>
              </a:rPr>
              <a:t>GeV</a:t>
            </a:r>
            <a:r>
              <a:rPr lang="en-US" sz="1400" b="0" dirty="0" smtClean="0">
                <a:solidFill>
                  <a:srgbClr val="222222"/>
                </a:solidFill>
              </a:rPr>
              <a:t>, Accelerator </a:t>
            </a:r>
            <a:r>
              <a:rPr lang="en-US" sz="1400" b="0" dirty="0" smtClean="0">
                <a:solidFill>
                  <a:srgbClr val="222222"/>
                </a:solidFill>
              </a:rPr>
              <a:t>length</a:t>
            </a:r>
            <a:r>
              <a:rPr lang="ru-RU" sz="1400" b="0" dirty="0" smtClean="0">
                <a:solidFill>
                  <a:srgbClr val="222222"/>
                </a:solidFill>
              </a:rPr>
              <a:t> </a:t>
            </a:r>
            <a:r>
              <a:rPr lang="ru-RU" sz="1400" b="0" dirty="0">
                <a:solidFill>
                  <a:srgbClr val="222222"/>
                </a:solidFill>
              </a:rPr>
              <a:t>476 </a:t>
            </a:r>
            <a:r>
              <a:rPr lang="en-US" sz="1400" b="0" dirty="0" smtClean="0">
                <a:solidFill>
                  <a:srgbClr val="222222"/>
                </a:solidFill>
              </a:rPr>
              <a:t>m, </a:t>
            </a:r>
            <a:r>
              <a:rPr lang="en-US" sz="1400" b="0" dirty="0" err="1" smtClean="0">
                <a:solidFill>
                  <a:srgbClr val="222222"/>
                </a:solidFill>
              </a:rPr>
              <a:t>Emittance</a:t>
            </a:r>
            <a:r>
              <a:rPr lang="ru-RU" sz="1400" b="0" dirty="0" smtClean="0">
                <a:solidFill>
                  <a:srgbClr val="222222"/>
                </a:solidFill>
              </a:rPr>
              <a:t> </a:t>
            </a:r>
            <a:r>
              <a:rPr lang="ru-RU" sz="1400" b="0" dirty="0">
                <a:solidFill>
                  <a:srgbClr val="222222"/>
                </a:solidFill>
              </a:rPr>
              <a:t>75 </a:t>
            </a:r>
            <a:r>
              <a:rPr lang="en-US" sz="1400" b="0" dirty="0" smtClean="0">
                <a:solidFill>
                  <a:srgbClr val="222222"/>
                </a:solidFill>
              </a:rPr>
              <a:t>pm</a:t>
            </a:r>
            <a:r>
              <a:rPr lang="ru-RU" sz="1400" b="0" dirty="0" smtClean="0">
                <a:solidFill>
                  <a:srgbClr val="222222"/>
                </a:solidFill>
              </a:rPr>
              <a:t>•</a:t>
            </a:r>
            <a:r>
              <a:rPr lang="en-US" sz="1400" b="0" dirty="0" smtClean="0">
                <a:solidFill>
                  <a:srgbClr val="222222"/>
                </a:solidFill>
              </a:rPr>
              <a:t>rad</a:t>
            </a:r>
          </a:p>
          <a:p>
            <a:r>
              <a:rPr lang="en-US" sz="1400" b="0" dirty="0" smtClean="0">
                <a:solidFill>
                  <a:srgbClr val="222222"/>
                </a:solidFill>
              </a:rPr>
              <a:t>The operation should start in December </a:t>
            </a:r>
            <a:r>
              <a:rPr lang="en-US" sz="1400" b="0" dirty="0" smtClean="0">
                <a:solidFill>
                  <a:srgbClr val="222222"/>
                </a:solidFill>
              </a:rPr>
              <a:t>2024</a:t>
            </a:r>
          </a:p>
          <a:p>
            <a:r>
              <a:rPr lang="en-US" sz="1400" b="0" dirty="0" smtClean="0">
                <a:solidFill>
                  <a:srgbClr val="222222"/>
                </a:solidFill>
              </a:rPr>
              <a:t>It will be needed about 12 superconducting insertion devices.</a:t>
            </a:r>
          </a:p>
          <a:p>
            <a:r>
              <a:rPr lang="en-US" sz="1400" b="0" dirty="0" smtClean="0">
                <a:solidFill>
                  <a:srgbClr val="222222"/>
                </a:solidFill>
              </a:rPr>
              <a:t>Four SC insertion devices will be manufactured in 2023.</a:t>
            </a:r>
            <a:endParaRPr lang="en-US" sz="1400" b="0" dirty="0" smtClean="0">
              <a:solidFill>
                <a:srgbClr val="222222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2082828"/>
            <a:ext cx="5688632" cy="3199855"/>
          </a:xfrm>
          <a:prstGeom prst="rect">
            <a:avLst/>
          </a:prstGeom>
        </p:spPr>
      </p:pic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8039253"/>
              </p:ext>
            </p:extLst>
          </p:nvPr>
        </p:nvGraphicFramePr>
        <p:xfrm>
          <a:off x="32034" y="5445224"/>
          <a:ext cx="7072078" cy="13149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32248"/>
                <a:gridCol w="807382"/>
                <a:gridCol w="648072"/>
                <a:gridCol w="792088"/>
                <a:gridCol w="1584176"/>
                <a:gridCol w="1008112"/>
              </a:tblGrid>
              <a:tr h="5435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 smtClean="0">
                          <a:effectLst/>
                          <a:latin typeface="Comic Sans MS" panose="030F0702030302020204" pitchFamily="66" charset="0"/>
                        </a:rPr>
                        <a:t>The type of insertion device and the station number </a:t>
                      </a:r>
                      <a:endParaRPr lang="ru-RU" sz="1200" b="0" dirty="0">
                        <a:effectLst/>
                        <a:latin typeface="Comic Sans MS" panose="030F0702030302020204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 smtClean="0">
                          <a:effectLst/>
                          <a:latin typeface="Comic Sans MS" panose="030F0702030302020204" pitchFamily="66" charset="0"/>
                        </a:rPr>
                        <a:t>Magnetic field, T</a:t>
                      </a:r>
                      <a:endParaRPr lang="ru-RU" sz="1200" b="0" dirty="0">
                        <a:effectLst/>
                        <a:latin typeface="Comic Sans MS" panose="030F0702030302020204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 smtClean="0">
                          <a:effectLst/>
                          <a:latin typeface="Comic Sans MS" panose="030F0702030302020204" pitchFamily="66" charset="0"/>
                        </a:rPr>
                        <a:t>Period, mm</a:t>
                      </a:r>
                      <a:endParaRPr lang="ru-RU" sz="1200" b="0" dirty="0">
                        <a:effectLst/>
                        <a:latin typeface="Comic Sans MS" panose="030F0702030302020204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 smtClean="0">
                          <a:effectLst/>
                          <a:latin typeface="Comic Sans MS" panose="030F0702030302020204" pitchFamily="66" charset="0"/>
                        </a:rPr>
                        <a:t>Number of poles</a:t>
                      </a:r>
                      <a:endParaRPr lang="ru-RU" sz="1200" b="0" dirty="0">
                        <a:effectLst/>
                        <a:latin typeface="Comic Sans MS" panose="030F0702030302020204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 smtClean="0">
                          <a:effectLst/>
                          <a:latin typeface="Comic Sans MS" panose="030F0702030302020204" pitchFamily="66" charset="0"/>
                        </a:rPr>
                        <a:t>Radiation horizontal angle</a:t>
                      </a:r>
                      <a:r>
                        <a:rPr lang="ru-RU" sz="1200" b="0" dirty="0" smtClean="0">
                          <a:effectLst/>
                          <a:latin typeface="Comic Sans MS" panose="030F0702030302020204" pitchFamily="66" charset="0"/>
                        </a:rPr>
                        <a:t>, </a:t>
                      </a:r>
                      <a:r>
                        <a:rPr lang="en-US" sz="1200" b="0" dirty="0" err="1" smtClean="0">
                          <a:effectLst/>
                          <a:latin typeface="Comic Sans MS" panose="030F0702030302020204" pitchFamily="66" charset="0"/>
                        </a:rPr>
                        <a:t>mrad</a:t>
                      </a:r>
                      <a:endParaRPr lang="ru-RU" sz="1200" b="0" dirty="0">
                        <a:effectLst/>
                        <a:latin typeface="Comic Sans MS" panose="030F0702030302020204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 smtClean="0">
                          <a:effectLst/>
                          <a:latin typeface="Comic Sans MS" panose="030F0702030302020204" pitchFamily="66" charset="0"/>
                        </a:rPr>
                        <a:t>Radiation power, kW</a:t>
                      </a:r>
                      <a:endParaRPr lang="ru-RU" sz="1200" b="0" dirty="0">
                        <a:effectLst/>
                        <a:latin typeface="Comic Sans MS" panose="030F0702030302020204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28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 smtClean="0">
                          <a:effectLst/>
                          <a:latin typeface="Comic Sans MS" panose="030F0702030302020204" pitchFamily="66" charset="0"/>
                        </a:rPr>
                        <a:t>Undulator, 1-1 station</a:t>
                      </a:r>
                      <a:endParaRPr lang="ru-RU" sz="1200" b="0" dirty="0">
                        <a:effectLst/>
                        <a:latin typeface="Comic Sans MS" panose="030F0702030302020204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0">
                          <a:effectLst/>
                          <a:latin typeface="Comic Sans MS" panose="030F0702030302020204" pitchFamily="66" charset="0"/>
                        </a:rPr>
                        <a:t>1.25</a:t>
                      </a:r>
                      <a:endParaRPr lang="ru-RU" sz="1200" b="0">
                        <a:effectLst/>
                        <a:latin typeface="Comic Sans MS" panose="030F0702030302020204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  <a:latin typeface="Comic Sans MS" panose="030F0702030302020204" pitchFamily="66" charset="0"/>
                        </a:rPr>
                        <a:t>15.6</a:t>
                      </a:r>
                      <a:endParaRPr lang="ru-RU" sz="1200" b="0" dirty="0">
                        <a:effectLst/>
                        <a:latin typeface="Comic Sans MS" panose="030F0702030302020204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  <a:latin typeface="Comic Sans MS" panose="030F0702030302020204" pitchFamily="66" charset="0"/>
                        </a:rPr>
                        <a:t>128</a:t>
                      </a:r>
                      <a:endParaRPr lang="ru-RU" sz="1200" b="0" dirty="0">
                        <a:effectLst/>
                        <a:latin typeface="Comic Sans MS" panose="030F0702030302020204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  <a:latin typeface="Comic Sans MS" panose="030F0702030302020204" pitchFamily="66" charset="0"/>
                        </a:rPr>
                        <a:t>± 0.32</a:t>
                      </a:r>
                      <a:endParaRPr lang="ru-RU" sz="1200" b="0" dirty="0">
                        <a:effectLst/>
                        <a:latin typeface="Comic Sans MS" panose="030F0702030302020204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  <a:latin typeface="Comic Sans MS" panose="030F0702030302020204" pitchFamily="66" charset="0"/>
                        </a:rPr>
                        <a:t>7.66</a:t>
                      </a:r>
                      <a:endParaRPr lang="ru-RU" sz="1200" b="0" dirty="0">
                        <a:effectLst/>
                        <a:latin typeface="Comic Sans MS" panose="030F0702030302020204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05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 smtClean="0">
                          <a:effectLst/>
                          <a:latin typeface="Comic Sans MS" panose="030F0702030302020204" pitchFamily="66" charset="0"/>
                        </a:rPr>
                        <a:t>Undulator, 1-2 station</a:t>
                      </a:r>
                      <a:endParaRPr lang="ru-RU" sz="1200" b="0" dirty="0">
                        <a:effectLst/>
                        <a:latin typeface="Comic Sans MS" panose="030F0702030302020204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0">
                          <a:effectLst/>
                          <a:latin typeface="Comic Sans MS" panose="030F0702030302020204" pitchFamily="66" charset="0"/>
                        </a:rPr>
                        <a:t>1.25</a:t>
                      </a:r>
                      <a:endParaRPr lang="ru-RU" sz="1200" b="0">
                        <a:effectLst/>
                        <a:latin typeface="Comic Sans MS" panose="030F0702030302020204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  <a:latin typeface="Comic Sans MS" panose="030F0702030302020204" pitchFamily="66" charset="0"/>
                        </a:rPr>
                        <a:t>15.6</a:t>
                      </a:r>
                      <a:endParaRPr lang="ru-RU" sz="1200" b="0" dirty="0">
                        <a:effectLst/>
                        <a:latin typeface="Comic Sans MS" panose="030F0702030302020204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  <a:latin typeface="Comic Sans MS" panose="030F0702030302020204" pitchFamily="66" charset="0"/>
                        </a:rPr>
                        <a:t>128</a:t>
                      </a:r>
                      <a:endParaRPr lang="ru-RU" sz="1200" b="0" dirty="0">
                        <a:effectLst/>
                        <a:latin typeface="Comic Sans MS" panose="030F0702030302020204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  <a:latin typeface="Comic Sans MS" panose="030F0702030302020204" pitchFamily="66" charset="0"/>
                        </a:rPr>
                        <a:t>± 0.32</a:t>
                      </a:r>
                      <a:endParaRPr lang="ru-RU" sz="1200" b="0" dirty="0">
                        <a:effectLst/>
                        <a:latin typeface="Comic Sans MS" panose="030F0702030302020204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0">
                          <a:effectLst/>
                          <a:latin typeface="Comic Sans MS" panose="030F0702030302020204" pitchFamily="66" charset="0"/>
                        </a:rPr>
                        <a:t>7.66</a:t>
                      </a:r>
                      <a:endParaRPr lang="ru-RU" sz="1200" b="0">
                        <a:effectLst/>
                        <a:latin typeface="Comic Sans MS" panose="030F0702030302020204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05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 smtClean="0">
                          <a:effectLst/>
                          <a:latin typeface="Comic Sans MS" panose="030F0702030302020204" pitchFamily="66" charset="0"/>
                        </a:rPr>
                        <a:t>Undulator, 1-4 station</a:t>
                      </a:r>
                      <a:endParaRPr lang="ru-RU" sz="1200" b="0" dirty="0">
                        <a:effectLst/>
                        <a:latin typeface="Comic Sans MS" panose="030F0702030302020204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  <a:latin typeface="Comic Sans MS" panose="030F0702030302020204" pitchFamily="66" charset="0"/>
                        </a:rPr>
                        <a:t>1.6</a:t>
                      </a:r>
                      <a:endParaRPr lang="ru-RU" sz="1200" b="0" dirty="0">
                        <a:effectLst/>
                        <a:latin typeface="Comic Sans MS" panose="030F0702030302020204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18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  <a:latin typeface="Comic Sans MS" panose="030F0702030302020204" pitchFamily="66" charset="0"/>
                        </a:rPr>
                        <a:t>111</a:t>
                      </a:r>
                      <a:endParaRPr lang="ru-RU" sz="1200" b="0" dirty="0">
                        <a:effectLst/>
                        <a:latin typeface="Comic Sans MS" panose="030F0702030302020204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  <a:latin typeface="Comic Sans MS" panose="030F0702030302020204" pitchFamily="66" charset="0"/>
                        </a:rPr>
                        <a:t>± 0.46</a:t>
                      </a:r>
                      <a:endParaRPr lang="ru-RU" sz="1200" b="0" dirty="0">
                        <a:effectLst/>
                        <a:latin typeface="Comic Sans MS" panose="030F0702030302020204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effectLst/>
                          <a:latin typeface="Comic Sans MS" panose="030F0702030302020204" pitchFamily="66" charset="0"/>
                        </a:rPr>
                        <a:t>11.75</a:t>
                      </a:r>
                      <a:endParaRPr lang="ru-RU" sz="1200" b="0" dirty="0">
                        <a:effectLst/>
                        <a:latin typeface="Comic Sans MS" panose="030F0702030302020204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9" name="Picture 4" descr="CBM_Magnet tota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240" y="116632"/>
            <a:ext cx="3722558" cy="2986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2765" y="3542358"/>
            <a:ext cx="4209235" cy="3248252"/>
          </a:xfrm>
          <a:prstGeom prst="rect">
            <a:avLst/>
          </a:prstGeom>
        </p:spPr>
      </p:pic>
      <p:sp>
        <p:nvSpPr>
          <p:cNvPr id="11" name="TextBox 143362"/>
          <p:cNvSpPr txBox="1">
            <a:spLocks noChangeArrowheads="1"/>
          </p:cNvSpPr>
          <p:nvPr/>
        </p:nvSpPr>
        <p:spPr bwMode="auto">
          <a:xfrm>
            <a:off x="10245265" y="2641304"/>
            <a:ext cx="1728167" cy="461665"/>
          </a:xfrm>
          <a:prstGeom prst="rect">
            <a:avLst/>
          </a:prstGeom>
          <a:solidFill>
            <a:srgbClr val="FBEAD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sz="1200" dirty="0">
                <a:latin typeface="Arial" panose="020B0604020202020204" pitchFamily="34" charset="0"/>
              </a:rPr>
              <a:t>CBM magnet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sz="1200" b="0" dirty="0">
                <a:latin typeface="Arial" panose="020B0604020202020204" pitchFamily="34" charset="0"/>
              </a:rPr>
              <a:t>Scope of BINP work</a:t>
            </a:r>
            <a:endParaRPr lang="ru-RU" sz="1200" b="0" dirty="0">
              <a:latin typeface="Arial" panose="020B0604020202020204" pitchFamily="34" charset="0"/>
            </a:endParaRPr>
          </a:p>
        </p:txBody>
      </p:sp>
      <p:sp>
        <p:nvSpPr>
          <p:cNvPr id="12" name="TextBox 143362"/>
          <p:cNvSpPr txBox="1">
            <a:spLocks noChangeArrowheads="1"/>
          </p:cNvSpPr>
          <p:nvPr/>
        </p:nvSpPr>
        <p:spPr bwMode="auto">
          <a:xfrm>
            <a:off x="10397208" y="6482833"/>
            <a:ext cx="1693391" cy="307777"/>
          </a:xfrm>
          <a:prstGeom prst="rect">
            <a:avLst/>
          </a:prstGeom>
          <a:solidFill>
            <a:srgbClr val="FBEAD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sz="1400" dirty="0" smtClean="0">
                <a:latin typeface="Arial" panose="020B0604020202020204" pitchFamily="34" charset="0"/>
              </a:rPr>
              <a:t>PANDA solenoid</a:t>
            </a:r>
            <a:endParaRPr lang="en-US" sz="1400" dirty="0">
              <a:latin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672064" y="3102969"/>
            <a:ext cx="54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0" dirty="0" smtClean="0"/>
              <a:t>Superconducting magnets for CBM and PANDA detectors of FAIR facility are designed. The iron yokes are finished. The works are stopped.</a:t>
            </a:r>
            <a:endParaRPr lang="ru-RU" sz="1200" b="0" dirty="0"/>
          </a:p>
        </p:txBody>
      </p:sp>
    </p:spTree>
    <p:extLst>
      <p:ext uri="{BB962C8B-B14F-4D97-AF65-F5344CB8AC3E}">
        <p14:creationId xmlns:p14="http://schemas.microsoft.com/office/powerpoint/2010/main" val="3417007634"/>
      </p:ext>
    </p:extLst>
  </p:cSld>
  <p:clrMapOvr>
    <a:masterClrMapping/>
  </p:clrMapOvr>
</p:sld>
</file>

<file path=ppt/theme/theme1.xml><?xml version="1.0" encoding="utf-8"?>
<a:theme xmlns:a="http://schemas.openxmlformats.org/drawingml/2006/main" name="Склон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5661</TotalTime>
  <Words>158</Words>
  <Application>Microsoft Office PowerPoint</Application>
  <PresentationFormat>Широкоэкранный</PresentationFormat>
  <Paragraphs>35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Comic Sans MS</vt:lpstr>
      <vt:lpstr>Times New Roman</vt:lpstr>
      <vt:lpstr>Склон</vt:lpstr>
      <vt:lpstr>Overview of BINP works, Novosibirsk, Russia</vt:lpstr>
    </vt:vector>
  </TitlesOfParts>
  <Company>BINP SB RAS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BINP-user</dc:creator>
  <cp:lastModifiedBy>BINP User</cp:lastModifiedBy>
  <cp:revision>770</cp:revision>
  <cp:lastPrinted>2019-09-01T09:31:51Z</cp:lastPrinted>
  <dcterms:created xsi:type="dcterms:W3CDTF">2010-09-28T02:25:31Z</dcterms:created>
  <dcterms:modified xsi:type="dcterms:W3CDTF">2023-04-12T07:37:26Z</dcterms:modified>
</cp:coreProperties>
</file>