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133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D0B92-E402-471E-A852-A644F5618B79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101FF-A204-4539-A9F2-90F621266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64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76DC8-E5DA-416E-9729-8E1D743BD9C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224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149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02406" indent="0" algn="ctr">
              <a:buNone/>
              <a:defRPr/>
            </a:lvl2pPr>
            <a:lvl3pPr marL="804833" indent="0" algn="ctr">
              <a:buNone/>
              <a:defRPr/>
            </a:lvl3pPr>
            <a:lvl4pPr marL="1207259" indent="0" algn="ctr">
              <a:buNone/>
              <a:defRPr/>
            </a:lvl4pPr>
            <a:lvl5pPr marL="1609664" indent="0" algn="ctr">
              <a:buNone/>
              <a:defRPr/>
            </a:lvl5pPr>
            <a:lvl6pPr marL="2012102" indent="0" algn="ctr">
              <a:buNone/>
              <a:defRPr/>
            </a:lvl6pPr>
            <a:lvl7pPr marL="2414507" indent="0" algn="ctr">
              <a:buNone/>
              <a:defRPr/>
            </a:lvl7pPr>
            <a:lvl8pPr marL="2816929" indent="0" algn="ctr">
              <a:buNone/>
              <a:defRPr/>
            </a:lvl8pPr>
            <a:lvl9pPr marL="3219354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340EB-7C3D-42B5-B390-0FC3FCD775A5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AA078-A7EA-4421-9BAC-075544D0C5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43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8C424-2A03-41AD-A707-2920393F3A18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307D4-CE67-4333-BEEF-861126F06F3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7F5F8-9885-47C2-8448-EF12B742DAE4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44FC4-630C-49F9-A9E0-91F8A120C6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6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en-IN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31A3D-BE70-436E-B0A6-A06C370D769B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AF2A5-3198-4419-87AE-6F3CF17CB5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6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897B9-78AC-4BF0-BCAF-4A4995500049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4B9C4-D6F5-4A11-AA1E-337DA47693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01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64AE5-6BE7-4790-AB28-39C20378D83A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D55F8-0FA3-4F25-A072-B92812266C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29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93373-0137-4D70-BBD8-BFDD695EF45B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247C1-5F38-48FB-A4C2-1315236D57F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9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A60E0-A26C-40BE-97DE-D3B915EE6A15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4A13D-F01D-4020-A1F5-733CBF9AEEF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18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5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81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02406" indent="0">
              <a:buNone/>
              <a:defRPr sz="1800"/>
            </a:lvl2pPr>
            <a:lvl3pPr marL="804833" indent="0">
              <a:buNone/>
              <a:defRPr sz="1600"/>
            </a:lvl3pPr>
            <a:lvl4pPr marL="1207259" indent="0">
              <a:buNone/>
              <a:defRPr sz="1400"/>
            </a:lvl4pPr>
            <a:lvl5pPr marL="1609664" indent="0">
              <a:buNone/>
              <a:defRPr sz="1400"/>
            </a:lvl5pPr>
            <a:lvl6pPr marL="2012102" indent="0">
              <a:buNone/>
              <a:defRPr sz="1400"/>
            </a:lvl6pPr>
            <a:lvl7pPr marL="2414507" indent="0">
              <a:buNone/>
              <a:defRPr sz="1400"/>
            </a:lvl7pPr>
            <a:lvl8pPr marL="2816929" indent="0">
              <a:buNone/>
              <a:defRPr sz="1400"/>
            </a:lvl8pPr>
            <a:lvl9pPr marL="321935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47C30-6774-47BA-B65B-B23F1473415E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D88B8-E9DE-4F6C-A867-06EDDB9C95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6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8F15E-5305-4FFE-95EE-609321832ACA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CCB3C-F450-47B8-A8A4-8283F4A232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01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02406" indent="0">
              <a:buNone/>
              <a:defRPr sz="2000" b="1"/>
            </a:lvl2pPr>
            <a:lvl3pPr marL="804833" indent="0">
              <a:buNone/>
              <a:defRPr sz="1800" b="1"/>
            </a:lvl3pPr>
            <a:lvl4pPr marL="1207259" indent="0">
              <a:buNone/>
              <a:defRPr sz="1600" b="1"/>
            </a:lvl4pPr>
            <a:lvl5pPr marL="1609664" indent="0">
              <a:buNone/>
              <a:defRPr sz="1600" b="1"/>
            </a:lvl5pPr>
            <a:lvl6pPr marL="2012102" indent="0">
              <a:buNone/>
              <a:defRPr sz="1600" b="1"/>
            </a:lvl6pPr>
            <a:lvl7pPr marL="2414507" indent="0">
              <a:buNone/>
              <a:defRPr sz="1600" b="1"/>
            </a:lvl7pPr>
            <a:lvl8pPr marL="2816929" indent="0">
              <a:buNone/>
              <a:defRPr sz="1600" b="1"/>
            </a:lvl8pPr>
            <a:lvl9pPr marL="32193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61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02406" indent="0">
              <a:buNone/>
              <a:defRPr sz="2000" b="1"/>
            </a:lvl2pPr>
            <a:lvl3pPr marL="804833" indent="0">
              <a:buNone/>
              <a:defRPr sz="1800" b="1"/>
            </a:lvl3pPr>
            <a:lvl4pPr marL="1207259" indent="0">
              <a:buNone/>
              <a:defRPr sz="1600" b="1"/>
            </a:lvl4pPr>
            <a:lvl5pPr marL="1609664" indent="0">
              <a:buNone/>
              <a:defRPr sz="1600" b="1"/>
            </a:lvl5pPr>
            <a:lvl6pPr marL="2012102" indent="0">
              <a:buNone/>
              <a:defRPr sz="1600" b="1"/>
            </a:lvl6pPr>
            <a:lvl7pPr marL="2414507" indent="0">
              <a:buNone/>
              <a:defRPr sz="1600" b="1"/>
            </a:lvl7pPr>
            <a:lvl8pPr marL="2816929" indent="0">
              <a:buNone/>
              <a:defRPr sz="1600" b="1"/>
            </a:lvl8pPr>
            <a:lvl9pPr marL="32193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61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C2D75-DD47-4E0A-A31B-E02833D96820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F0C71-8A14-4C9D-907E-BF837B130E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41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3DC48-DF5D-499D-BA43-F7BD5715407C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B70D2-001E-436D-BA37-4F903617C1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98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9C319-CC2D-41D3-AECF-FB3E635E649C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C2B52-60DF-4BDC-AA92-F0671AD239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1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39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6" y="27399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739" y="1436027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02406" indent="0">
              <a:buNone/>
              <a:defRPr sz="1200"/>
            </a:lvl2pPr>
            <a:lvl3pPr marL="804833" indent="0">
              <a:buNone/>
              <a:defRPr sz="1000"/>
            </a:lvl3pPr>
            <a:lvl4pPr marL="1207259" indent="0">
              <a:buNone/>
              <a:defRPr sz="900"/>
            </a:lvl4pPr>
            <a:lvl5pPr marL="1609664" indent="0">
              <a:buNone/>
              <a:defRPr sz="900"/>
            </a:lvl5pPr>
            <a:lvl6pPr marL="2012102" indent="0">
              <a:buNone/>
              <a:defRPr sz="900"/>
            </a:lvl6pPr>
            <a:lvl7pPr marL="2414507" indent="0">
              <a:buNone/>
              <a:defRPr sz="900"/>
            </a:lvl7pPr>
            <a:lvl8pPr marL="2816929" indent="0">
              <a:buNone/>
              <a:defRPr sz="900"/>
            </a:lvl8pPr>
            <a:lvl9pPr marL="321935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AB51D-9A1B-4172-B07B-1C46DCE4E858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3F36D-73EB-4F54-ACCC-D6DAB14AF77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18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02406" indent="0">
              <a:buNone/>
              <a:defRPr sz="2800"/>
            </a:lvl2pPr>
            <a:lvl3pPr marL="804833" indent="0">
              <a:buNone/>
              <a:defRPr sz="2400"/>
            </a:lvl3pPr>
            <a:lvl4pPr marL="1207259" indent="0">
              <a:buNone/>
              <a:defRPr sz="2000"/>
            </a:lvl4pPr>
            <a:lvl5pPr marL="1609664" indent="0">
              <a:buNone/>
              <a:defRPr sz="2000"/>
            </a:lvl5pPr>
            <a:lvl6pPr marL="2012102" indent="0">
              <a:buNone/>
              <a:defRPr sz="2000"/>
            </a:lvl6pPr>
            <a:lvl7pPr marL="2414507" indent="0">
              <a:buNone/>
              <a:defRPr sz="2000"/>
            </a:lvl7pPr>
            <a:lvl8pPr marL="2816929" indent="0">
              <a:buNone/>
              <a:defRPr sz="2000"/>
            </a:lvl8pPr>
            <a:lvl9pPr marL="3219354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02406" indent="0">
              <a:buNone/>
              <a:defRPr sz="1200"/>
            </a:lvl2pPr>
            <a:lvl3pPr marL="804833" indent="0">
              <a:buNone/>
              <a:defRPr sz="1000"/>
            </a:lvl3pPr>
            <a:lvl4pPr marL="1207259" indent="0">
              <a:buNone/>
              <a:defRPr sz="900"/>
            </a:lvl4pPr>
            <a:lvl5pPr marL="1609664" indent="0">
              <a:buNone/>
              <a:defRPr sz="900"/>
            </a:lvl5pPr>
            <a:lvl6pPr marL="2012102" indent="0">
              <a:buNone/>
              <a:defRPr sz="900"/>
            </a:lvl6pPr>
            <a:lvl7pPr marL="2414507" indent="0">
              <a:buNone/>
              <a:defRPr sz="900"/>
            </a:lvl7pPr>
            <a:lvl8pPr marL="2816929" indent="0">
              <a:buNone/>
              <a:defRPr sz="900"/>
            </a:lvl8pPr>
            <a:lvl9pPr marL="321935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912E9-803F-4020-883B-F54E38041D63}" type="datetime1">
              <a:rPr lang="en-US" smtClean="0">
                <a:solidFill>
                  <a:srgbClr val="000000"/>
                </a:solidFill>
              </a:rPr>
              <a:t>4/12/2023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n-NO">
                <a:solidFill>
                  <a:srgbClr val="000000"/>
                </a:solidFill>
              </a:rPr>
              <a:t>AFAD-2023, 12-14 April, Melbourne, Australia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18C1B-F229-4A08-9FD2-C861B185ED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46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486" tIns="40183" rIns="80486" bIns="401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486" tIns="40183" rIns="80486" bIns="401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0486" tIns="40183" rIns="80486" bIns="4018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 defTabSz="804833" fontAlgn="base">
              <a:spcBef>
                <a:spcPct val="0"/>
              </a:spcBef>
              <a:spcAft>
                <a:spcPct val="0"/>
              </a:spcAft>
              <a:defRPr/>
            </a:pPr>
            <a:fld id="{A533E948-2123-4DED-82F1-0CB0EDA3F5DD}" type="datetime1">
              <a:rPr lang="en-US" smtClean="0">
                <a:solidFill>
                  <a:srgbClr val="000000"/>
                </a:solidFill>
                <a:cs typeface="Arial" pitchFamily="34" charset="0"/>
              </a:rPr>
              <a:t>4/12/2023</a:t>
            </a:fld>
            <a:endParaRPr lang="en-US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0486" tIns="40183" rIns="80486" bIns="40183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 defTabSz="80483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n-NO">
                <a:solidFill>
                  <a:srgbClr val="000000"/>
                </a:solidFill>
                <a:cs typeface="Arial" pitchFamily="34" charset="0"/>
              </a:rPr>
              <a:t>AFAD-2023, 12-14 April, Melbourne, Australia</a:t>
            </a:r>
            <a:endParaRPr lang="en-US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0486" tIns="40183" rIns="80486" bIns="4018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defTabSz="804833" fontAlgn="base">
              <a:spcBef>
                <a:spcPct val="0"/>
              </a:spcBef>
              <a:spcAft>
                <a:spcPct val="0"/>
              </a:spcAft>
              <a:defRPr/>
            </a:pPr>
            <a:fld id="{3A35477F-952F-4E2B-BA9A-D32B1528DAEA}" type="slidenum">
              <a:rPr lang="en-US" smtClean="0">
                <a:solidFill>
                  <a:srgbClr val="000000"/>
                </a:solidFill>
                <a:cs typeface="Arial" pitchFamily="34" charset="0"/>
              </a:rPr>
              <a:pPr defTabSz="80483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74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slow" p14:dur="16500"/>
    </mc:Choice>
    <mc:Fallback xmlns="">
      <p:transition spd="slow"/>
    </mc:Fallback>
  </mc:AlternateConten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02406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804833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207259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609664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01801" indent="-301801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653940" indent="-251522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006040" indent="-2012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408459" indent="-2012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810877" indent="-2012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213304" indent="-2012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615724" indent="-2012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018146" indent="-2012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420556" indent="-2012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048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02406" algn="l" defTabSz="8048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33" algn="l" defTabSz="8048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7259" algn="l" defTabSz="8048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09664" algn="l" defTabSz="8048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12102" algn="l" defTabSz="8048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14507" algn="l" defTabSz="8048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16929" algn="l" defTabSz="8048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219354" algn="l" defTabSz="8048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92131" y="23148"/>
            <a:ext cx="11989801" cy="552167"/>
          </a:xfrm>
          <a:prstGeom prst="rect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594" tIns="79308" rIns="81594" bIns="40799">
            <a:spAutoFit/>
          </a:bodyPr>
          <a:lstStyle>
            <a:lvl1pPr defTabSz="414338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414338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414338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414338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414338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143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CCFFCC"/>
              </a:solidFill>
              <a:effectLst/>
              <a:uLnTx/>
              <a:uFillTx/>
              <a:latin typeface="Times"/>
              <a:ea typeface="Times New Roman"/>
              <a:cs typeface="Times New Roman"/>
            </a:endParaRPr>
          </a:p>
          <a:p>
            <a:pPr marL="0" marR="0" lvl="0" indent="0" algn="ctr" defTabSz="4143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GB" sz="1600" b="1" i="0" u="sng" strike="noStrike" kern="1200" cap="none" spc="0" normalizeH="0" baseline="0" noProof="0" dirty="0">
                <a:ln>
                  <a:noFill/>
                </a:ln>
                <a:solidFill>
                  <a:srgbClr val="CCFFCC"/>
                </a:solidFill>
                <a:effectLst/>
                <a:uLnTx/>
                <a:uFillTx/>
                <a:latin typeface="Times"/>
                <a:ea typeface="Times New Roman"/>
                <a:cs typeface="Times New Roman"/>
              </a:rPr>
              <a:t>Subhendu Ghosh, Inter University Accelerator Centre, New Delhi. (The project is jointly supported by IUAC and DAE-BRNS)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62952" y="3131973"/>
            <a:ext cx="2540000" cy="457200"/>
          </a:xfrm>
        </p:spPr>
        <p:txBody>
          <a:bodyPr/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C2B52-60DF-4BDC-AA92-F0671AD2393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FAF09A-0891-418A-B95A-7DEFDDD27892}"/>
              </a:ext>
            </a:extLst>
          </p:cNvPr>
          <p:cNvSpPr/>
          <p:nvPr/>
        </p:nvSpPr>
        <p:spPr>
          <a:xfrm>
            <a:off x="110068" y="-24477"/>
            <a:ext cx="11879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Commissioning status of Compact FEL-THz facility at IUAC and the first energy measurement of the electron beam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17EA47-BBA5-4715-8E9D-BDE3836E6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96591"/>
            <a:ext cx="8174791" cy="2921519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C7836B9-758D-4AA0-8897-1AFF9B9C7CE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2131" y="1589378"/>
          <a:ext cx="4471528" cy="2010464"/>
        </p:xfrm>
        <a:graphic>
          <a:graphicData uri="http://schemas.openxmlformats.org/drawingml/2006/table">
            <a:tbl>
              <a:tblPr firstRow="1" firstCol="1" bandRow="1"/>
              <a:tblGrid>
                <a:gridCol w="1055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94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367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Frequency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Time</a:t>
                      </a:r>
                      <a:r>
                        <a:rPr lang="en-US" sz="1600" baseline="0" dirty="0">
                          <a:effectLst/>
                        </a:rPr>
                        <a:t> width of the THz pulse train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Power</a:t>
                      </a:r>
                      <a:r>
                        <a:rPr lang="en-US" sz="1600" baseline="0" dirty="0">
                          <a:effectLst/>
                        </a:rPr>
                        <a:t> of THz in one pulse train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444"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(THz)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(ps)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(kW)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571"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189.3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0.232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933"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87.5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444"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424D729-0348-427D-BC40-5363932FD34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653148" y="2131010"/>
          <a:ext cx="3159457" cy="1468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4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8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96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Time width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No. of electrons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Total electron current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5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~ 300 fs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effectLst/>
                        </a:rPr>
                        <a:t>9.3 </a:t>
                      </a:r>
                      <a:r>
                        <a:rPr lang="en-IN" sz="1800">
                          <a:effectLst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en-IN" sz="1800">
                          <a:effectLst/>
                        </a:rPr>
                        <a:t> 10</a:t>
                      </a:r>
                      <a:r>
                        <a:rPr lang="en-IN" sz="1800" baseline="300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effectLst/>
                        </a:rPr>
                        <a:t>75 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1 sec.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1.4 </a:t>
                      </a:r>
                      <a:r>
                        <a:rPr lang="en-IN" sz="1800" dirty="0">
                          <a:effectLst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en-IN" sz="1800" dirty="0">
                          <a:effectLst/>
                        </a:rPr>
                        <a:t> 10</a:t>
                      </a:r>
                      <a:r>
                        <a:rPr lang="en-IN" sz="1800" baseline="30000" dirty="0">
                          <a:effectLst/>
                        </a:rPr>
                        <a:t>12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22.5 </a:t>
                      </a:r>
                      <a:r>
                        <a:rPr lang="en-IN" sz="1800" dirty="0" err="1">
                          <a:effectLst/>
                        </a:rPr>
                        <a:t>nA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4E09F3BA-EC87-4828-A2F5-216BEB42A8DC}"/>
              </a:ext>
            </a:extLst>
          </p:cNvPr>
          <p:cNvSpPr/>
          <p:nvPr/>
        </p:nvSpPr>
        <p:spPr>
          <a:xfrm>
            <a:off x="555123" y="673400"/>
            <a:ext cx="6794489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Deliverables from FEL facility (Delhi Light Source) of IUAC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5636FA-91E0-48EB-AAE3-8DBBA8D649FC}"/>
              </a:ext>
            </a:extLst>
          </p:cNvPr>
          <p:cNvSpPr/>
          <p:nvPr/>
        </p:nvSpPr>
        <p:spPr>
          <a:xfrm>
            <a:off x="4961603" y="1600649"/>
            <a:ext cx="2178032" cy="461665"/>
          </a:xfrm>
          <a:prstGeom prst="rect">
            <a:avLst/>
          </a:prstGeom>
          <a:ln w="12700">
            <a:noFill/>
          </a:ln>
        </p:spPr>
        <p:txBody>
          <a:bodyPr wrap="none">
            <a:spAutoFit/>
          </a:bodyPr>
          <a:lstStyle/>
          <a:p>
            <a:pPr marL="0" marR="0" lvl="0" indent="0" algn="l" defTabSz="9073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uLnTx/>
                <a:uFillTx/>
                <a:latin typeface="Times New Roman"/>
                <a:ea typeface="+mn-ea"/>
                <a:cs typeface="+mn-cs"/>
              </a:rPr>
              <a:t>Electron beam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532315-3945-4B78-BEBD-D7AD51BC9F24}"/>
              </a:ext>
            </a:extLst>
          </p:cNvPr>
          <p:cNvSpPr/>
          <p:nvPr/>
        </p:nvSpPr>
        <p:spPr>
          <a:xfrm>
            <a:off x="1109342" y="1107858"/>
            <a:ext cx="2141933" cy="461665"/>
          </a:xfrm>
          <a:prstGeom prst="rect">
            <a:avLst/>
          </a:prstGeom>
          <a:ln w="12700">
            <a:noFill/>
          </a:ln>
        </p:spPr>
        <p:txBody>
          <a:bodyPr wrap="none">
            <a:spAutoFit/>
          </a:bodyPr>
          <a:lstStyle/>
          <a:p>
            <a:pPr marL="0" marR="0" lvl="0" indent="0" algn="l" defTabSz="9073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uLnTx/>
                <a:uFillTx/>
                <a:latin typeface="Times New Roman"/>
                <a:ea typeface="+mn-ea"/>
                <a:cs typeface="+mn-cs"/>
              </a:rPr>
              <a:t>THz Radiation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8DC3D6-5546-4BD6-89E7-6FFF727514A5}"/>
              </a:ext>
            </a:extLst>
          </p:cNvPr>
          <p:cNvSpPr/>
          <p:nvPr/>
        </p:nvSpPr>
        <p:spPr bwMode="auto">
          <a:xfrm>
            <a:off x="92131" y="663445"/>
            <a:ext cx="7720474" cy="295954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AE7D6CF-9E51-4E75-BBA6-1400781170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487619" y="1055613"/>
          <a:ext cx="3427537" cy="1485411"/>
        </p:xfrm>
        <a:graphic>
          <a:graphicData uri="http://schemas.openxmlformats.org/drawingml/2006/table">
            <a:tbl>
              <a:tblPr/>
              <a:tblGrid>
                <a:gridCol w="913674">
                  <a:extLst>
                    <a:ext uri="{9D8B030D-6E8A-4147-A177-3AD203B41FA5}">
                      <a16:colId xmlns:a16="http://schemas.microsoft.com/office/drawing/2014/main" val="1342177441"/>
                    </a:ext>
                  </a:extLst>
                </a:gridCol>
                <a:gridCol w="922866">
                  <a:extLst>
                    <a:ext uri="{9D8B030D-6E8A-4147-A177-3AD203B41FA5}">
                      <a16:colId xmlns:a16="http://schemas.microsoft.com/office/drawing/2014/main" val="3066102769"/>
                    </a:ext>
                  </a:extLst>
                </a:gridCol>
                <a:gridCol w="709414">
                  <a:extLst>
                    <a:ext uri="{9D8B030D-6E8A-4147-A177-3AD203B41FA5}">
                      <a16:colId xmlns:a16="http://schemas.microsoft.com/office/drawing/2014/main" val="778234440"/>
                    </a:ext>
                  </a:extLst>
                </a:gridCol>
                <a:gridCol w="881583">
                  <a:extLst>
                    <a:ext uri="{9D8B030D-6E8A-4147-A177-3AD203B41FA5}">
                      <a16:colId xmlns:a16="http://schemas.microsoft.com/office/drawing/2014/main" val="2777867497"/>
                    </a:ext>
                  </a:extLst>
                </a:gridCol>
              </a:tblGrid>
              <a:tr h="1159289"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CC"/>
                          </a:solidFill>
                          <a:effectLst/>
                        </a:rPr>
                        <a:t>Input Power of RF gun (MW)</a:t>
                      </a:r>
                      <a:endParaRPr lang="en-US" sz="1600" b="1" i="0" u="none" strike="noStrike" dirty="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CC"/>
                          </a:solidFill>
                          <a:effectLst/>
                        </a:rPr>
                        <a:t>Acc. Field of RF gun (MV/m)</a:t>
                      </a:r>
                      <a:endParaRPr lang="en-US" sz="1600" b="1" i="0" u="none" strike="noStrike" dirty="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CC"/>
                          </a:solidFill>
                          <a:effectLst/>
                        </a:rPr>
                        <a:t>Mag. Field (BM#1) (Gauss)</a:t>
                      </a:r>
                      <a:endParaRPr lang="en-US" sz="1600" b="1" i="0" u="none" strike="noStrike" dirty="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CC"/>
                          </a:solidFill>
                          <a:effectLst/>
                        </a:rPr>
                        <a:t>Measured Energy of e-beam (MeV)</a:t>
                      </a:r>
                      <a:endParaRPr lang="en-US" sz="1600" b="1" i="0" u="none" strike="noStrike" dirty="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742290"/>
                  </a:ext>
                </a:extLst>
              </a:tr>
              <a:tr h="326122"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550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4.5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243993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A58273A-D0F4-499F-9ED9-18D2BF2F63B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487617" y="2559136"/>
          <a:ext cx="3427537" cy="1159289"/>
        </p:xfrm>
        <a:graphic>
          <a:graphicData uri="http://schemas.openxmlformats.org/drawingml/2006/table">
            <a:tbl>
              <a:tblPr/>
              <a:tblGrid>
                <a:gridCol w="913674">
                  <a:extLst>
                    <a:ext uri="{9D8B030D-6E8A-4147-A177-3AD203B41FA5}">
                      <a16:colId xmlns:a16="http://schemas.microsoft.com/office/drawing/2014/main" val="1342177441"/>
                    </a:ext>
                  </a:extLst>
                </a:gridCol>
                <a:gridCol w="922866">
                  <a:extLst>
                    <a:ext uri="{9D8B030D-6E8A-4147-A177-3AD203B41FA5}">
                      <a16:colId xmlns:a16="http://schemas.microsoft.com/office/drawing/2014/main" val="3066102769"/>
                    </a:ext>
                  </a:extLst>
                </a:gridCol>
                <a:gridCol w="709414">
                  <a:extLst>
                    <a:ext uri="{9D8B030D-6E8A-4147-A177-3AD203B41FA5}">
                      <a16:colId xmlns:a16="http://schemas.microsoft.com/office/drawing/2014/main" val="778234440"/>
                    </a:ext>
                  </a:extLst>
                </a:gridCol>
                <a:gridCol w="881583">
                  <a:extLst>
                    <a:ext uri="{9D8B030D-6E8A-4147-A177-3AD203B41FA5}">
                      <a16:colId xmlns:a16="http://schemas.microsoft.com/office/drawing/2014/main" val="2777867497"/>
                    </a:ext>
                  </a:extLst>
                </a:gridCol>
              </a:tblGrid>
              <a:tr h="1159289"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CC"/>
                          </a:solidFill>
                          <a:effectLst/>
                        </a:rPr>
                        <a:t>~109</a:t>
                      </a:r>
                      <a:endParaRPr lang="en-US" sz="1600" b="1" i="0" u="none" strike="noStrike" dirty="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en-US" sz="1600" b="1" i="0" u="none" strike="noStrike" dirty="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02406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04833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20725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60966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012102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414507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816929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219354" algn="l" defTabSz="80483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00CC"/>
                          </a:solidFill>
                          <a:effectLst/>
                        </a:rPr>
                        <a:t>8 </a:t>
                      </a:r>
                      <a:endParaRPr lang="en-US" sz="1600" b="1" i="0" u="none" strike="noStrike" dirty="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742290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7FF42A8F-2601-4CE4-B1A8-B266F124B50D}"/>
              </a:ext>
            </a:extLst>
          </p:cNvPr>
          <p:cNvSpPr/>
          <p:nvPr/>
        </p:nvSpPr>
        <p:spPr>
          <a:xfrm>
            <a:off x="8783433" y="637665"/>
            <a:ext cx="3024354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 (10 March ’23)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FBC842BC-3388-48D6-AC51-1EA541D33916}"/>
              </a:ext>
            </a:extLst>
          </p:cNvPr>
          <p:cNvSpPr/>
          <p:nvPr/>
        </p:nvSpPr>
        <p:spPr>
          <a:xfrm>
            <a:off x="8905575" y="2529828"/>
            <a:ext cx="110067" cy="451599"/>
          </a:xfrm>
          <a:prstGeom prst="downArrow">
            <a:avLst/>
          </a:prstGeom>
          <a:gradFill flip="none" rotWithShape="1">
            <a:gsLst>
              <a:gs pos="0">
                <a:srgbClr val="ED7D31">
                  <a:lumMod val="5000"/>
                  <a:lumOff val="95000"/>
                </a:srgbClr>
              </a:gs>
              <a:gs pos="74000">
                <a:srgbClr val="ED7D31">
                  <a:lumMod val="45000"/>
                  <a:lumOff val="55000"/>
                </a:srgbClr>
              </a:gs>
              <a:gs pos="83000">
                <a:srgbClr val="ED7D31">
                  <a:lumMod val="45000"/>
                  <a:lumOff val="55000"/>
                </a:srgbClr>
              </a:gs>
              <a:gs pos="100000">
                <a:srgbClr val="ED7D31">
                  <a:lumMod val="30000"/>
                  <a:lumOff val="70000"/>
                </a:srgbClr>
              </a:gs>
            </a:gsLst>
            <a:lin ang="5400000" scaled="1"/>
            <a:tileRect/>
          </a:gradFill>
          <a:ln w="12700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1BC86F33-0ED1-4890-8C66-66FCB15CAFBC}"/>
              </a:ext>
            </a:extLst>
          </p:cNvPr>
          <p:cNvSpPr/>
          <p:nvPr/>
        </p:nvSpPr>
        <p:spPr>
          <a:xfrm>
            <a:off x="9814740" y="2526066"/>
            <a:ext cx="110067" cy="451599"/>
          </a:xfrm>
          <a:prstGeom prst="downArrow">
            <a:avLst/>
          </a:prstGeom>
          <a:gradFill flip="none" rotWithShape="1">
            <a:gsLst>
              <a:gs pos="0">
                <a:srgbClr val="ED7D31">
                  <a:lumMod val="5000"/>
                  <a:lumOff val="95000"/>
                </a:srgbClr>
              </a:gs>
              <a:gs pos="74000">
                <a:srgbClr val="ED7D31">
                  <a:lumMod val="45000"/>
                  <a:lumOff val="55000"/>
                </a:srgbClr>
              </a:gs>
              <a:gs pos="83000">
                <a:srgbClr val="ED7D31">
                  <a:lumMod val="45000"/>
                  <a:lumOff val="55000"/>
                </a:srgbClr>
              </a:gs>
              <a:gs pos="100000">
                <a:srgbClr val="ED7D31">
                  <a:lumMod val="30000"/>
                  <a:lumOff val="70000"/>
                </a:srgbClr>
              </a:gs>
            </a:gsLst>
            <a:lin ang="5400000" scaled="1"/>
            <a:tileRect/>
          </a:gradFill>
          <a:ln w="12700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771ECC98-4FE1-4163-BEF7-F476C5CCEE11}"/>
              </a:ext>
            </a:extLst>
          </p:cNvPr>
          <p:cNvSpPr/>
          <p:nvPr/>
        </p:nvSpPr>
        <p:spPr>
          <a:xfrm>
            <a:off x="11425738" y="2513836"/>
            <a:ext cx="110067" cy="451599"/>
          </a:xfrm>
          <a:prstGeom prst="downArrow">
            <a:avLst/>
          </a:prstGeom>
          <a:gradFill flip="none" rotWithShape="1">
            <a:gsLst>
              <a:gs pos="0">
                <a:srgbClr val="ED7D31">
                  <a:lumMod val="5000"/>
                  <a:lumOff val="95000"/>
                </a:srgbClr>
              </a:gs>
              <a:gs pos="74000">
                <a:srgbClr val="ED7D31">
                  <a:lumMod val="45000"/>
                  <a:lumOff val="55000"/>
                </a:srgbClr>
              </a:gs>
              <a:gs pos="83000">
                <a:srgbClr val="ED7D31">
                  <a:lumMod val="45000"/>
                  <a:lumOff val="55000"/>
                </a:srgbClr>
              </a:gs>
              <a:gs pos="100000">
                <a:srgbClr val="ED7D31">
                  <a:lumMod val="30000"/>
                  <a:lumOff val="70000"/>
                </a:srgbClr>
              </a:gs>
            </a:gsLst>
            <a:lin ang="5400000" scaled="1"/>
            <a:tileRect/>
          </a:gradFill>
          <a:ln w="12700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36367E-E02D-4B87-8EDC-D24C5B7C81A6}"/>
              </a:ext>
            </a:extLst>
          </p:cNvPr>
          <p:cNvSpPr txBox="1"/>
          <p:nvPr/>
        </p:nvSpPr>
        <p:spPr>
          <a:xfrm>
            <a:off x="8472096" y="3229919"/>
            <a:ext cx="3533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MeV is expected within a few months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496259-4734-4950-BEC9-6C55D126833D}"/>
              </a:ext>
            </a:extLst>
          </p:cNvPr>
          <p:cNvSpPr txBox="1"/>
          <p:nvPr/>
        </p:nvSpPr>
        <p:spPr>
          <a:xfrm>
            <a:off x="8174791" y="4524845"/>
            <a:ext cx="4017209" cy="1985015"/>
          </a:xfrm>
          <a:prstGeom prst="rect">
            <a:avLst/>
          </a:prstGeom>
          <a:solidFill>
            <a:schemeClr val="bg1"/>
          </a:solidFill>
          <a:ln w="12700">
            <a:solidFill>
              <a:srgbClr val="0000FF"/>
            </a:solidFill>
          </a:ln>
        </p:spPr>
        <p:txBody>
          <a:bodyPr wrap="square" lIns="84013" tIns="41934" rIns="84013" bIns="41934" rtlCol="0">
            <a:spAutoFit/>
          </a:bodyPr>
          <a:lstStyle/>
          <a:p>
            <a:pPr marL="182880" marR="0" lvl="0" indent="-182880" algn="l" defTabSz="84014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DLS – Final stage of commissioning</a:t>
            </a:r>
          </a:p>
          <a:p>
            <a:pPr marL="182880" marR="0" lvl="0" indent="-182880" algn="l" defTabSz="84014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Photocurrent e - beam: 4.5 MeV is measured</a:t>
            </a:r>
          </a:p>
          <a:p>
            <a:pPr marL="182880" marR="0" lvl="0" indent="-182880" algn="l" defTabSz="84014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E-energy to be increased from 4.5 to 8.0 MeV</a:t>
            </a:r>
          </a:p>
          <a:p>
            <a:pPr marL="182880" marR="0" lvl="0" indent="-182880" algn="l" defTabSz="84014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Beamline components, undulator are functional</a:t>
            </a:r>
          </a:p>
          <a:p>
            <a:pPr marL="182880" marR="0" lvl="0" indent="-182880" algn="l" defTabSz="84014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Pilot experiment with e-beam will be performed</a:t>
            </a:r>
          </a:p>
          <a:p>
            <a:pPr marL="182880" marR="0" lvl="0" indent="-182880" algn="l" defTabSz="84014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Demo of </a:t>
            </a: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THz by undulator : by end of 2023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6F66B8D-121B-4020-B0F8-76FCC11E34C9}"/>
              </a:ext>
            </a:extLst>
          </p:cNvPr>
          <p:cNvSpPr/>
          <p:nvPr/>
        </p:nvSpPr>
        <p:spPr>
          <a:xfrm>
            <a:off x="9395358" y="4008423"/>
            <a:ext cx="1576073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Conclusion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9905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  <p:bldP spid="13" grpId="0"/>
      <p:bldP spid="14" grpId="0" animBg="1"/>
      <p:bldP spid="17" grpId="0" animBg="1"/>
      <p:bldP spid="18" grpId="0" animBg="1"/>
      <p:bldP spid="19" grpId="0" animBg="1"/>
      <p:bldP spid="20" grpId="0" animBg="1"/>
      <p:bldP spid="21" grpId="0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224</Words>
  <Application>Microsoft Office PowerPoint</Application>
  <PresentationFormat>Widescreen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Symbol</vt:lpstr>
      <vt:lpstr>Times</vt:lpstr>
      <vt:lpstr>Times New Roman</vt:lpstr>
      <vt:lpstr>2_Blank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2</cp:revision>
  <dcterms:created xsi:type="dcterms:W3CDTF">2023-04-12T10:55:51Z</dcterms:created>
  <dcterms:modified xsi:type="dcterms:W3CDTF">2023-04-12T10:59:09Z</dcterms:modified>
</cp:coreProperties>
</file>