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tiff" ContentType="image/tiff"/>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1"/>
    <p:sldMasterId id="2147483733" r:id="rId2"/>
    <p:sldMasterId id="2147483714" r:id="rId3"/>
  </p:sldMasterIdLst>
  <p:notesMasterIdLst>
    <p:notesMasterId r:id="rId42"/>
  </p:notesMasterIdLst>
  <p:sldIdLst>
    <p:sldId id="257" r:id="rId4"/>
    <p:sldId id="370" r:id="rId5"/>
    <p:sldId id="950" r:id="rId6"/>
    <p:sldId id="946" r:id="rId7"/>
    <p:sldId id="298" r:id="rId8"/>
    <p:sldId id="299" r:id="rId9"/>
    <p:sldId id="938" r:id="rId10"/>
    <p:sldId id="940" r:id="rId11"/>
    <p:sldId id="363" r:id="rId12"/>
    <p:sldId id="304" r:id="rId13"/>
    <p:sldId id="365" r:id="rId14"/>
    <p:sldId id="358" r:id="rId15"/>
    <p:sldId id="355" r:id="rId16"/>
    <p:sldId id="364" r:id="rId17"/>
    <p:sldId id="947" r:id="rId18"/>
    <p:sldId id="261" r:id="rId19"/>
    <p:sldId id="259" r:id="rId20"/>
    <p:sldId id="260" r:id="rId21"/>
    <p:sldId id="262" r:id="rId22"/>
    <p:sldId id="267" r:id="rId23"/>
    <p:sldId id="263" r:id="rId24"/>
    <p:sldId id="266" r:id="rId25"/>
    <p:sldId id="269" r:id="rId26"/>
    <p:sldId id="286" r:id="rId27"/>
    <p:sldId id="275" r:id="rId28"/>
    <p:sldId id="287" r:id="rId29"/>
    <p:sldId id="949" r:id="rId30"/>
    <p:sldId id="921" r:id="rId31"/>
    <p:sldId id="296" r:id="rId32"/>
    <p:sldId id="272" r:id="rId33"/>
    <p:sldId id="948" r:id="rId34"/>
    <p:sldId id="941" r:id="rId35"/>
    <p:sldId id="942" r:id="rId36"/>
    <p:sldId id="923" r:id="rId37"/>
    <p:sldId id="264" r:id="rId38"/>
    <p:sldId id="265" r:id="rId39"/>
    <p:sldId id="928" r:id="rId40"/>
    <p:sldId id="929" r:id="rId4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B2F0E6D7-9A93-1347-967B-81AB9F2E5877}" v="28" dt="2023-04-12T01:34:12.313"/>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6953" autoAdjust="0"/>
    <p:restoredTop sz="78028" autoAdjust="0"/>
  </p:normalViewPr>
  <p:slideViewPr>
    <p:cSldViewPr snapToGrid="0">
      <p:cViewPr varScale="1">
        <p:scale>
          <a:sx n="95" d="100"/>
          <a:sy n="95" d="100"/>
        </p:scale>
        <p:origin x="568" y="176"/>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notesMaster" Target="notesMasters/notesMaster1.xml"/><Relationship Id="rId47" Type="http://schemas.microsoft.com/office/2016/11/relationships/changesInfo" Target="changesInfos/changesInfo1.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theme" Target="theme/theme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presProps" Target="presProps.xml"/><Relationship Id="rId48" Type="http://schemas.microsoft.com/office/2015/10/relationships/revisionInfo" Target="revisionInfo.xml"/><Relationship Id="rId8" Type="http://schemas.openxmlformats.org/officeDocument/2006/relationships/slide" Target="slides/slide5.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tableStyles" Target="tableStyles.xml"/><Relationship Id="rId20" Type="http://schemas.openxmlformats.org/officeDocument/2006/relationships/slide" Target="slides/slide17.xml"/><Relationship Id="rId41" Type="http://schemas.openxmlformats.org/officeDocument/2006/relationships/slide" Target="slides/slide3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uzie Sheehy" userId="ad1f98bf-0398-439b-84ef-746805798b92" providerId="ADAL" clId="{B2F0E6D7-9A93-1347-967B-81AB9F2E5877}"/>
    <pc:docChg chg="undo redo custSel addSld delSld modSld">
      <pc:chgData name="Suzie Sheehy" userId="ad1f98bf-0398-439b-84ef-746805798b92" providerId="ADAL" clId="{B2F0E6D7-9A93-1347-967B-81AB9F2E5877}" dt="2023-04-12T01:34:30.729" v="275" actId="729"/>
      <pc:docMkLst>
        <pc:docMk/>
      </pc:docMkLst>
      <pc:sldChg chg="addSp delSp modSp mod">
        <pc:chgData name="Suzie Sheehy" userId="ad1f98bf-0398-439b-84ef-746805798b92" providerId="ADAL" clId="{B2F0E6D7-9A93-1347-967B-81AB9F2E5877}" dt="2023-04-11T22:56:34.111" v="134" actId="18131"/>
        <pc:sldMkLst>
          <pc:docMk/>
          <pc:sldMk cId="2851894839" sldId="257"/>
        </pc:sldMkLst>
        <pc:spChg chg="mod">
          <ac:chgData name="Suzie Sheehy" userId="ad1f98bf-0398-439b-84ef-746805798b92" providerId="ADAL" clId="{B2F0E6D7-9A93-1347-967B-81AB9F2E5877}" dt="2023-04-11T22:53:44.852" v="112" actId="1076"/>
          <ac:spMkLst>
            <pc:docMk/>
            <pc:sldMk cId="2851894839" sldId="257"/>
            <ac:spMk id="3" creationId="{62FC2E14-24A9-4C48-BA13-A2E74B0AAD2F}"/>
          </ac:spMkLst>
        </pc:spChg>
        <pc:spChg chg="del">
          <ac:chgData name="Suzie Sheehy" userId="ad1f98bf-0398-439b-84ef-746805798b92" providerId="ADAL" clId="{B2F0E6D7-9A93-1347-967B-81AB9F2E5877}" dt="2023-04-11T22:53:03.905" v="95" actId="478"/>
          <ac:spMkLst>
            <pc:docMk/>
            <pc:sldMk cId="2851894839" sldId="257"/>
            <ac:spMk id="4" creationId="{A8E96064-E9BF-0500-C6F4-2C7B026F4A01}"/>
          </ac:spMkLst>
        </pc:spChg>
        <pc:spChg chg="mod">
          <ac:chgData name="Suzie Sheehy" userId="ad1f98bf-0398-439b-84ef-746805798b92" providerId="ADAL" clId="{B2F0E6D7-9A93-1347-967B-81AB9F2E5877}" dt="2023-04-11T22:53:16.940" v="103" actId="20577"/>
          <ac:spMkLst>
            <pc:docMk/>
            <pc:sldMk cId="2851894839" sldId="257"/>
            <ac:spMk id="5" creationId="{643A3A8E-36C3-446B-985E-CEB7C282636D}"/>
          </ac:spMkLst>
        </pc:spChg>
        <pc:spChg chg="del">
          <ac:chgData name="Suzie Sheehy" userId="ad1f98bf-0398-439b-84ef-746805798b92" providerId="ADAL" clId="{B2F0E6D7-9A93-1347-967B-81AB9F2E5877}" dt="2023-04-11T22:53:05.505" v="96" actId="478"/>
          <ac:spMkLst>
            <pc:docMk/>
            <pc:sldMk cId="2851894839" sldId="257"/>
            <ac:spMk id="6" creationId="{D42055E8-4B6E-3292-48FB-499A64400CB6}"/>
          </ac:spMkLst>
        </pc:spChg>
        <pc:spChg chg="del">
          <ac:chgData name="Suzie Sheehy" userId="ad1f98bf-0398-439b-84ef-746805798b92" providerId="ADAL" clId="{B2F0E6D7-9A93-1347-967B-81AB9F2E5877}" dt="2023-04-11T22:53:09.002" v="98" actId="478"/>
          <ac:spMkLst>
            <pc:docMk/>
            <pc:sldMk cId="2851894839" sldId="257"/>
            <ac:spMk id="8" creationId="{8B25035C-2B98-B3BD-FCD9-5E3E8CC34278}"/>
          </ac:spMkLst>
        </pc:spChg>
        <pc:spChg chg="del">
          <ac:chgData name="Suzie Sheehy" userId="ad1f98bf-0398-439b-84ef-746805798b92" providerId="ADAL" clId="{B2F0E6D7-9A93-1347-967B-81AB9F2E5877}" dt="2023-04-11T22:53:07.093" v="97" actId="478"/>
          <ac:spMkLst>
            <pc:docMk/>
            <pc:sldMk cId="2851894839" sldId="257"/>
            <ac:spMk id="9" creationId="{13CCF3F0-43A3-A840-288D-A67048859744}"/>
          </ac:spMkLst>
        </pc:spChg>
        <pc:spChg chg="add del mod">
          <ac:chgData name="Suzie Sheehy" userId="ad1f98bf-0398-439b-84ef-746805798b92" providerId="ADAL" clId="{B2F0E6D7-9A93-1347-967B-81AB9F2E5877}" dt="2023-04-11T22:54:17.370" v="116" actId="931"/>
          <ac:spMkLst>
            <pc:docMk/>
            <pc:sldMk cId="2851894839" sldId="257"/>
            <ac:spMk id="10" creationId="{E98CF033-ECDB-BFE3-B7F7-EB38C2A2E98F}"/>
          </ac:spMkLst>
        </pc:spChg>
        <pc:spChg chg="add del mod">
          <ac:chgData name="Suzie Sheehy" userId="ad1f98bf-0398-439b-84ef-746805798b92" providerId="ADAL" clId="{B2F0E6D7-9A93-1347-967B-81AB9F2E5877}" dt="2023-04-11T22:54:59.051" v="123" actId="931"/>
          <ac:spMkLst>
            <pc:docMk/>
            <pc:sldMk cId="2851894839" sldId="257"/>
            <ac:spMk id="15" creationId="{65CE982A-C4EA-0054-3919-1755B8524E64}"/>
          </ac:spMkLst>
        </pc:spChg>
        <pc:picChg chg="del mod">
          <ac:chgData name="Suzie Sheehy" userId="ad1f98bf-0398-439b-84ef-746805798b92" providerId="ADAL" clId="{B2F0E6D7-9A93-1347-967B-81AB9F2E5877}" dt="2023-04-11T22:53:47.778" v="113" actId="478"/>
          <ac:picMkLst>
            <pc:docMk/>
            <pc:sldMk cId="2851894839" sldId="257"/>
            <ac:picMk id="11" creationId="{4D319DF6-5875-7E7B-A9F0-B5538B4FA03A}"/>
          </ac:picMkLst>
        </pc:picChg>
        <pc:picChg chg="add del mod modCrop">
          <ac:chgData name="Suzie Sheehy" userId="ad1f98bf-0398-439b-84ef-746805798b92" providerId="ADAL" clId="{B2F0E6D7-9A93-1347-967B-81AB9F2E5877}" dt="2023-04-11T22:54:35.397" v="121" actId="478"/>
          <ac:picMkLst>
            <pc:docMk/>
            <pc:sldMk cId="2851894839" sldId="257"/>
            <ac:picMk id="13" creationId="{154DD1F5-DC7A-C310-7D71-B81358AD51E4}"/>
          </ac:picMkLst>
        </pc:picChg>
        <pc:picChg chg="add mod modCrop">
          <ac:chgData name="Suzie Sheehy" userId="ad1f98bf-0398-439b-84ef-746805798b92" providerId="ADAL" clId="{B2F0E6D7-9A93-1347-967B-81AB9F2E5877}" dt="2023-04-11T22:56:34.111" v="134" actId="18131"/>
          <ac:picMkLst>
            <pc:docMk/>
            <pc:sldMk cId="2851894839" sldId="257"/>
            <ac:picMk id="17" creationId="{1B821EE5-8191-E062-6A12-240673F30A7F}"/>
          </ac:picMkLst>
        </pc:picChg>
      </pc:sldChg>
      <pc:sldChg chg="addSp delSp mod addAnim delAnim">
        <pc:chgData name="Suzie Sheehy" userId="ad1f98bf-0398-439b-84ef-746805798b92" providerId="ADAL" clId="{B2F0E6D7-9A93-1347-967B-81AB9F2E5877}" dt="2023-04-11T22:56:26.338" v="132" actId="21"/>
        <pc:sldMkLst>
          <pc:docMk/>
          <pc:sldMk cId="449687099" sldId="259"/>
        </pc:sldMkLst>
        <pc:spChg chg="add del">
          <ac:chgData name="Suzie Sheehy" userId="ad1f98bf-0398-439b-84ef-746805798b92" providerId="ADAL" clId="{B2F0E6D7-9A93-1347-967B-81AB9F2E5877}" dt="2023-04-11T22:56:26.338" v="132" actId="21"/>
          <ac:spMkLst>
            <pc:docMk/>
            <pc:sldMk cId="449687099" sldId="259"/>
            <ac:spMk id="11" creationId="{00000000-0000-0000-0000-000000000000}"/>
          </ac:spMkLst>
        </pc:spChg>
      </pc:sldChg>
      <pc:sldChg chg="addSp delSp modSp modAnim">
        <pc:chgData name="Suzie Sheehy" userId="ad1f98bf-0398-439b-84ef-746805798b92" providerId="ADAL" clId="{B2F0E6D7-9A93-1347-967B-81AB9F2E5877}" dt="2023-04-11T22:56:24.298" v="131"/>
        <pc:sldMkLst>
          <pc:docMk/>
          <pc:sldMk cId="2340059863" sldId="260"/>
        </pc:sldMkLst>
        <pc:spChg chg="add del mod">
          <ac:chgData name="Suzie Sheehy" userId="ad1f98bf-0398-439b-84ef-746805798b92" providerId="ADAL" clId="{B2F0E6D7-9A93-1347-967B-81AB9F2E5877}" dt="2023-04-11T22:56:24.298" v="131"/>
          <ac:spMkLst>
            <pc:docMk/>
            <pc:sldMk cId="2340059863" sldId="260"/>
            <ac:spMk id="5" creationId="{43039164-36D6-3C16-45CF-522ED439D567}"/>
          </ac:spMkLst>
        </pc:spChg>
      </pc:sldChg>
      <pc:sldChg chg="add mod modShow">
        <pc:chgData name="Suzie Sheehy" userId="ad1f98bf-0398-439b-84ef-746805798b92" providerId="ADAL" clId="{B2F0E6D7-9A93-1347-967B-81AB9F2E5877}" dt="2023-04-12T01:34:30.729" v="275" actId="729"/>
        <pc:sldMkLst>
          <pc:docMk/>
          <pc:sldMk cId="2406773481" sldId="264"/>
        </pc:sldMkLst>
      </pc:sldChg>
      <pc:sldChg chg="del mod modShow">
        <pc:chgData name="Suzie Sheehy" userId="ad1f98bf-0398-439b-84ef-746805798b92" providerId="ADAL" clId="{B2F0E6D7-9A93-1347-967B-81AB9F2E5877}" dt="2023-04-11T23:10:53.614" v="252" actId="2696"/>
        <pc:sldMkLst>
          <pc:docMk/>
          <pc:sldMk cId="3833886116" sldId="264"/>
        </pc:sldMkLst>
      </pc:sldChg>
      <pc:sldChg chg="add mod modShow">
        <pc:chgData name="Suzie Sheehy" userId="ad1f98bf-0398-439b-84ef-746805798b92" providerId="ADAL" clId="{B2F0E6D7-9A93-1347-967B-81AB9F2E5877}" dt="2023-04-12T01:34:30.729" v="275" actId="729"/>
        <pc:sldMkLst>
          <pc:docMk/>
          <pc:sldMk cId="1862417329" sldId="265"/>
        </pc:sldMkLst>
      </pc:sldChg>
      <pc:sldChg chg="del mod modShow">
        <pc:chgData name="Suzie Sheehy" userId="ad1f98bf-0398-439b-84ef-746805798b92" providerId="ADAL" clId="{B2F0E6D7-9A93-1347-967B-81AB9F2E5877}" dt="2023-04-11T23:10:53.614" v="252" actId="2696"/>
        <pc:sldMkLst>
          <pc:docMk/>
          <pc:sldMk cId="3589371692" sldId="265"/>
        </pc:sldMkLst>
      </pc:sldChg>
      <pc:sldChg chg="add">
        <pc:chgData name="Suzie Sheehy" userId="ad1f98bf-0398-439b-84ef-746805798b92" providerId="ADAL" clId="{B2F0E6D7-9A93-1347-967B-81AB9F2E5877}" dt="2023-04-11T23:12:31.667" v="266"/>
        <pc:sldMkLst>
          <pc:docMk/>
          <pc:sldMk cId="1615775170" sldId="267"/>
        </pc:sldMkLst>
      </pc:sldChg>
      <pc:sldChg chg="del">
        <pc:chgData name="Suzie Sheehy" userId="ad1f98bf-0398-439b-84ef-746805798b92" providerId="ADAL" clId="{B2F0E6D7-9A93-1347-967B-81AB9F2E5877}" dt="2023-04-11T23:12:30.942" v="265" actId="2696"/>
        <pc:sldMkLst>
          <pc:docMk/>
          <pc:sldMk cId="2733406058" sldId="267"/>
        </pc:sldMkLst>
      </pc:sldChg>
      <pc:sldChg chg="add mod modShow">
        <pc:chgData name="Suzie Sheehy" userId="ad1f98bf-0398-439b-84ef-746805798b92" providerId="ADAL" clId="{B2F0E6D7-9A93-1347-967B-81AB9F2E5877}" dt="2023-04-12T01:34:30.729" v="275" actId="729"/>
        <pc:sldMkLst>
          <pc:docMk/>
          <pc:sldMk cId="2079613256" sldId="272"/>
        </pc:sldMkLst>
      </pc:sldChg>
      <pc:sldChg chg="del mod modShow">
        <pc:chgData name="Suzie Sheehy" userId="ad1f98bf-0398-439b-84ef-746805798b92" providerId="ADAL" clId="{B2F0E6D7-9A93-1347-967B-81AB9F2E5877}" dt="2023-04-11T23:11:08.188" v="256" actId="2696"/>
        <pc:sldMkLst>
          <pc:docMk/>
          <pc:sldMk cId="2663933120" sldId="272"/>
        </pc:sldMkLst>
      </pc:sldChg>
      <pc:sldChg chg="addSp delSp modSp mod">
        <pc:chgData name="Suzie Sheehy" userId="ad1f98bf-0398-439b-84ef-746805798b92" providerId="ADAL" clId="{B2F0E6D7-9A93-1347-967B-81AB9F2E5877}" dt="2023-04-12T01:34:12.313" v="273"/>
        <pc:sldMkLst>
          <pc:docMk/>
          <pc:sldMk cId="2279991392" sldId="287"/>
        </pc:sldMkLst>
        <pc:spChg chg="mod">
          <ac:chgData name="Suzie Sheehy" userId="ad1f98bf-0398-439b-84ef-746805798b92" providerId="ADAL" clId="{B2F0E6D7-9A93-1347-967B-81AB9F2E5877}" dt="2023-04-11T23:01:05.592" v="182" actId="21"/>
          <ac:spMkLst>
            <pc:docMk/>
            <pc:sldMk cId="2279991392" sldId="287"/>
            <ac:spMk id="3" creationId="{B236016F-2F0E-0948-B0D3-B3BA8AF15F4C}"/>
          </ac:spMkLst>
        </pc:spChg>
        <pc:spChg chg="add mod">
          <ac:chgData name="Suzie Sheehy" userId="ad1f98bf-0398-439b-84ef-746805798b92" providerId="ADAL" clId="{B2F0E6D7-9A93-1347-967B-81AB9F2E5877}" dt="2023-04-12T01:34:08.505" v="272" actId="1076"/>
          <ac:spMkLst>
            <pc:docMk/>
            <pc:sldMk cId="2279991392" sldId="287"/>
            <ac:spMk id="6" creationId="{E333EC3F-B604-C2EB-2DA1-2D8C6C88B57B}"/>
          </ac:spMkLst>
        </pc:spChg>
        <pc:spChg chg="add mod">
          <ac:chgData name="Suzie Sheehy" userId="ad1f98bf-0398-439b-84ef-746805798b92" providerId="ADAL" clId="{B2F0E6D7-9A93-1347-967B-81AB9F2E5877}" dt="2023-04-12T01:34:06.263" v="271"/>
          <ac:spMkLst>
            <pc:docMk/>
            <pc:sldMk cId="2279991392" sldId="287"/>
            <ac:spMk id="9" creationId="{8F2A3B90-D84D-0B2B-8CCA-C3CFA0897BC6}"/>
          </ac:spMkLst>
        </pc:spChg>
        <pc:spChg chg="add mod">
          <ac:chgData name="Suzie Sheehy" userId="ad1f98bf-0398-439b-84ef-746805798b92" providerId="ADAL" clId="{B2F0E6D7-9A93-1347-967B-81AB9F2E5877}" dt="2023-04-12T01:34:12.313" v="273"/>
          <ac:spMkLst>
            <pc:docMk/>
            <pc:sldMk cId="2279991392" sldId="287"/>
            <ac:spMk id="10" creationId="{82207CDC-391D-377A-BCC6-1F6965E4ADBE}"/>
          </ac:spMkLst>
        </pc:spChg>
        <pc:picChg chg="del">
          <ac:chgData name="Suzie Sheehy" userId="ad1f98bf-0398-439b-84ef-746805798b92" providerId="ADAL" clId="{B2F0E6D7-9A93-1347-967B-81AB9F2E5877}" dt="2023-04-11T22:59:22.018" v="152" actId="21"/>
          <ac:picMkLst>
            <pc:docMk/>
            <pc:sldMk cId="2279991392" sldId="287"/>
            <ac:picMk id="5" creationId="{E6EBBC74-74CA-2DB6-07F7-A7A74FD0CCD1}"/>
          </ac:picMkLst>
        </pc:picChg>
        <pc:picChg chg="add mod">
          <ac:chgData name="Suzie Sheehy" userId="ad1f98bf-0398-439b-84ef-746805798b92" providerId="ADAL" clId="{B2F0E6D7-9A93-1347-967B-81AB9F2E5877}" dt="2023-04-12T01:33:56.030" v="270" actId="1076"/>
          <ac:picMkLst>
            <pc:docMk/>
            <pc:sldMk cId="2279991392" sldId="287"/>
            <ac:picMk id="7" creationId="{4D82E358-76F4-F632-C137-4F4FADBA0C9F}"/>
          </ac:picMkLst>
        </pc:picChg>
        <pc:picChg chg="add del mod">
          <ac:chgData name="Suzie Sheehy" userId="ad1f98bf-0398-439b-84ef-746805798b92" providerId="ADAL" clId="{B2F0E6D7-9A93-1347-967B-81AB9F2E5877}" dt="2023-04-11T23:02:28.408" v="208" actId="21"/>
          <ac:picMkLst>
            <pc:docMk/>
            <pc:sldMk cId="2279991392" sldId="287"/>
            <ac:picMk id="1026" creationId="{4E3AD934-D975-8F6D-5308-61D2E3F569E6}"/>
          </ac:picMkLst>
        </pc:picChg>
      </pc:sldChg>
      <pc:sldChg chg="add mod modShow">
        <pc:chgData name="Suzie Sheehy" userId="ad1f98bf-0398-439b-84ef-746805798b92" providerId="ADAL" clId="{B2F0E6D7-9A93-1347-967B-81AB9F2E5877}" dt="2023-04-12T01:34:30.729" v="275" actId="729"/>
        <pc:sldMkLst>
          <pc:docMk/>
          <pc:sldMk cId="1063650074" sldId="296"/>
        </pc:sldMkLst>
      </pc:sldChg>
      <pc:sldChg chg="del mod modShow">
        <pc:chgData name="Suzie Sheehy" userId="ad1f98bf-0398-439b-84ef-746805798b92" providerId="ADAL" clId="{B2F0E6D7-9A93-1347-967B-81AB9F2E5877}" dt="2023-04-11T23:11:30.060" v="258" actId="2696"/>
        <pc:sldMkLst>
          <pc:docMk/>
          <pc:sldMk cId="1113120159" sldId="296"/>
        </pc:sldMkLst>
      </pc:sldChg>
      <pc:sldChg chg="delSp del mod">
        <pc:chgData name="Suzie Sheehy" userId="ad1f98bf-0398-439b-84ef-746805798b92" providerId="ADAL" clId="{B2F0E6D7-9A93-1347-967B-81AB9F2E5877}" dt="2023-04-12T01:34:15.363" v="274" actId="2696"/>
        <pc:sldMkLst>
          <pc:docMk/>
          <pc:sldMk cId="1185275065" sldId="300"/>
        </pc:sldMkLst>
        <pc:picChg chg="del">
          <ac:chgData name="Suzie Sheehy" userId="ad1f98bf-0398-439b-84ef-746805798b92" providerId="ADAL" clId="{B2F0E6D7-9A93-1347-967B-81AB9F2E5877}" dt="2023-04-12T01:33:48.285" v="268" actId="21"/>
          <ac:picMkLst>
            <pc:docMk/>
            <pc:sldMk cId="1185275065" sldId="300"/>
            <ac:picMk id="4" creationId="{00000000-0000-0000-0000-000000000000}"/>
          </ac:picMkLst>
        </pc:picChg>
      </pc:sldChg>
      <pc:sldChg chg="del">
        <pc:chgData name="Suzie Sheehy" userId="ad1f98bf-0398-439b-84ef-746805798b92" providerId="ADAL" clId="{B2F0E6D7-9A93-1347-967B-81AB9F2E5877}" dt="2023-04-11T23:10:37.766" v="247" actId="2696"/>
        <pc:sldMkLst>
          <pc:docMk/>
          <pc:sldMk cId="4066489480" sldId="376"/>
        </pc:sldMkLst>
      </pc:sldChg>
      <pc:sldChg chg="del">
        <pc:chgData name="Suzie Sheehy" userId="ad1f98bf-0398-439b-84ef-746805798b92" providerId="ADAL" clId="{B2F0E6D7-9A93-1347-967B-81AB9F2E5877}" dt="2023-04-11T23:10:37.889" v="249" actId="2696"/>
        <pc:sldMkLst>
          <pc:docMk/>
          <pc:sldMk cId="4154877769" sldId="902"/>
        </pc:sldMkLst>
      </pc:sldChg>
      <pc:sldChg chg="del">
        <pc:chgData name="Suzie Sheehy" userId="ad1f98bf-0398-439b-84ef-746805798b92" providerId="ADAL" clId="{B2F0E6D7-9A93-1347-967B-81AB9F2E5877}" dt="2023-04-11T23:10:37.903" v="251" actId="2696"/>
        <pc:sldMkLst>
          <pc:docMk/>
          <pc:sldMk cId="3197769038" sldId="911"/>
        </pc:sldMkLst>
      </pc:sldChg>
      <pc:sldChg chg="del">
        <pc:chgData name="Suzie Sheehy" userId="ad1f98bf-0398-439b-84ef-746805798b92" providerId="ADAL" clId="{B2F0E6D7-9A93-1347-967B-81AB9F2E5877}" dt="2023-04-11T23:10:37.703" v="245" actId="2696"/>
        <pc:sldMkLst>
          <pc:docMk/>
          <pc:sldMk cId="2058435333" sldId="920"/>
        </pc:sldMkLst>
      </pc:sldChg>
      <pc:sldChg chg="del">
        <pc:chgData name="Suzie Sheehy" userId="ad1f98bf-0398-439b-84ef-746805798b92" providerId="ADAL" clId="{B2F0E6D7-9A93-1347-967B-81AB9F2E5877}" dt="2023-04-11T23:10:37.833" v="248" actId="2696"/>
        <pc:sldMkLst>
          <pc:docMk/>
          <pc:sldMk cId="3282650789" sldId="922"/>
        </pc:sldMkLst>
      </pc:sldChg>
      <pc:sldChg chg="del mod modShow">
        <pc:chgData name="Suzie Sheehy" userId="ad1f98bf-0398-439b-84ef-746805798b92" providerId="ADAL" clId="{B2F0E6D7-9A93-1347-967B-81AB9F2E5877}" dt="2023-04-11T23:11:00.697" v="254" actId="2696"/>
        <pc:sldMkLst>
          <pc:docMk/>
          <pc:sldMk cId="1384188221" sldId="923"/>
        </pc:sldMkLst>
      </pc:sldChg>
      <pc:sldChg chg="add mod modShow">
        <pc:chgData name="Suzie Sheehy" userId="ad1f98bf-0398-439b-84ef-746805798b92" providerId="ADAL" clId="{B2F0E6D7-9A93-1347-967B-81AB9F2E5877}" dt="2023-04-12T01:34:30.729" v="275" actId="729"/>
        <pc:sldMkLst>
          <pc:docMk/>
          <pc:sldMk cId="3377711764" sldId="923"/>
        </pc:sldMkLst>
      </pc:sldChg>
      <pc:sldChg chg="del">
        <pc:chgData name="Suzie Sheehy" userId="ad1f98bf-0398-439b-84ef-746805798b92" providerId="ADAL" clId="{B2F0E6D7-9A93-1347-967B-81AB9F2E5877}" dt="2023-04-11T23:10:37.897" v="250" actId="2696"/>
        <pc:sldMkLst>
          <pc:docMk/>
          <pc:sldMk cId="2298371804" sldId="927"/>
        </pc:sldMkLst>
      </pc:sldChg>
      <pc:sldChg chg="del">
        <pc:chgData name="Suzie Sheehy" userId="ad1f98bf-0398-439b-84ef-746805798b92" providerId="ADAL" clId="{B2F0E6D7-9A93-1347-967B-81AB9F2E5877}" dt="2023-04-11T23:10:37.730" v="246" actId="2696"/>
        <pc:sldMkLst>
          <pc:docMk/>
          <pc:sldMk cId="3346912857" sldId="935"/>
        </pc:sldMkLst>
      </pc:sldChg>
      <pc:sldChg chg="add mod modShow">
        <pc:chgData name="Suzie Sheehy" userId="ad1f98bf-0398-439b-84ef-746805798b92" providerId="ADAL" clId="{B2F0E6D7-9A93-1347-967B-81AB9F2E5877}" dt="2023-04-12T01:34:30.729" v="275" actId="729"/>
        <pc:sldMkLst>
          <pc:docMk/>
          <pc:sldMk cId="3299694168" sldId="941"/>
        </pc:sldMkLst>
      </pc:sldChg>
      <pc:sldChg chg="del mod modShow">
        <pc:chgData name="Suzie Sheehy" userId="ad1f98bf-0398-439b-84ef-746805798b92" providerId="ADAL" clId="{B2F0E6D7-9A93-1347-967B-81AB9F2E5877}" dt="2023-04-11T23:11:00.697" v="254" actId="2696"/>
        <pc:sldMkLst>
          <pc:docMk/>
          <pc:sldMk cId="3498260101" sldId="941"/>
        </pc:sldMkLst>
      </pc:sldChg>
      <pc:sldChg chg="add mod modShow">
        <pc:chgData name="Suzie Sheehy" userId="ad1f98bf-0398-439b-84ef-746805798b92" providerId="ADAL" clId="{B2F0E6D7-9A93-1347-967B-81AB9F2E5877}" dt="2023-04-12T01:34:30.729" v="275" actId="729"/>
        <pc:sldMkLst>
          <pc:docMk/>
          <pc:sldMk cId="970277823" sldId="942"/>
        </pc:sldMkLst>
      </pc:sldChg>
      <pc:sldChg chg="del mod modShow">
        <pc:chgData name="Suzie Sheehy" userId="ad1f98bf-0398-439b-84ef-746805798b92" providerId="ADAL" clId="{B2F0E6D7-9A93-1347-967B-81AB9F2E5877}" dt="2023-04-11T23:11:00.697" v="254" actId="2696"/>
        <pc:sldMkLst>
          <pc:docMk/>
          <pc:sldMk cId="3080278322" sldId="942"/>
        </pc:sldMkLst>
      </pc:sldChg>
      <pc:sldChg chg="del">
        <pc:chgData name="Suzie Sheehy" userId="ad1f98bf-0398-439b-84ef-746805798b92" providerId="ADAL" clId="{B2F0E6D7-9A93-1347-967B-81AB9F2E5877}" dt="2023-04-12T01:33:38.045" v="267" actId="2696"/>
        <pc:sldMkLst>
          <pc:docMk/>
          <pc:sldMk cId="2770268010" sldId="943"/>
        </pc:sldMkLst>
      </pc:sldChg>
      <pc:sldChg chg="add mod modShow">
        <pc:chgData name="Suzie Sheehy" userId="ad1f98bf-0398-439b-84ef-746805798b92" providerId="ADAL" clId="{B2F0E6D7-9A93-1347-967B-81AB9F2E5877}" dt="2023-04-12T01:34:30.729" v="275" actId="729"/>
        <pc:sldMkLst>
          <pc:docMk/>
          <pc:sldMk cId="711135501" sldId="948"/>
        </pc:sldMkLst>
      </pc:sldChg>
      <pc:sldChg chg="del mod modShow">
        <pc:chgData name="Suzie Sheehy" userId="ad1f98bf-0398-439b-84ef-746805798b92" providerId="ADAL" clId="{B2F0E6D7-9A93-1347-967B-81AB9F2E5877}" dt="2023-04-11T23:11:00.697" v="254" actId="2696"/>
        <pc:sldMkLst>
          <pc:docMk/>
          <pc:sldMk cId="3240754782" sldId="948"/>
        </pc:sldMkLst>
      </pc:sldChg>
      <pc:sldChg chg="del">
        <pc:chgData name="Suzie Sheehy" userId="ad1f98bf-0398-439b-84ef-746805798b92" providerId="ADAL" clId="{B2F0E6D7-9A93-1347-967B-81AB9F2E5877}" dt="2023-04-11T23:12:09.060" v="263" actId="2696"/>
        <pc:sldMkLst>
          <pc:docMk/>
          <pc:sldMk cId="710765533" sldId="949"/>
        </pc:sldMkLst>
      </pc:sldChg>
      <pc:sldChg chg="add">
        <pc:chgData name="Suzie Sheehy" userId="ad1f98bf-0398-439b-84ef-746805798b92" providerId="ADAL" clId="{B2F0E6D7-9A93-1347-967B-81AB9F2E5877}" dt="2023-04-11T23:12:10.278" v="264"/>
        <pc:sldMkLst>
          <pc:docMk/>
          <pc:sldMk cId="1242169653" sldId="949"/>
        </pc:sldMkLst>
      </pc:sldChg>
      <pc:sldChg chg="addSp delSp modSp new mod modAnim">
        <pc:chgData name="Suzie Sheehy" userId="ad1f98bf-0398-439b-84ef-746805798b92" providerId="ADAL" clId="{B2F0E6D7-9A93-1347-967B-81AB9F2E5877}" dt="2023-04-11T23:07:58.984" v="244"/>
        <pc:sldMkLst>
          <pc:docMk/>
          <pc:sldMk cId="3537197671" sldId="950"/>
        </pc:sldMkLst>
        <pc:spChg chg="mod">
          <ac:chgData name="Suzie Sheehy" userId="ad1f98bf-0398-439b-84ef-746805798b92" providerId="ADAL" clId="{B2F0E6D7-9A93-1347-967B-81AB9F2E5877}" dt="2023-04-11T22:59:08.864" v="150" actId="20577"/>
          <ac:spMkLst>
            <pc:docMk/>
            <pc:sldMk cId="3537197671" sldId="950"/>
            <ac:spMk id="2" creationId="{7957E17D-F571-33CC-F882-57E7BA7E9FFA}"/>
          </ac:spMkLst>
        </pc:spChg>
        <pc:spChg chg="mod">
          <ac:chgData name="Suzie Sheehy" userId="ad1f98bf-0398-439b-84ef-746805798b92" providerId="ADAL" clId="{B2F0E6D7-9A93-1347-967B-81AB9F2E5877}" dt="2023-04-11T23:00:19.757" v="181" actId="1076"/>
          <ac:spMkLst>
            <pc:docMk/>
            <pc:sldMk cId="3537197671" sldId="950"/>
            <ac:spMk id="4" creationId="{BE926D7B-6570-E8EE-A6E9-3B74F8F97BE8}"/>
          </ac:spMkLst>
        </pc:spChg>
        <pc:spChg chg="add mod">
          <ac:chgData name="Suzie Sheehy" userId="ad1f98bf-0398-439b-84ef-746805798b92" providerId="ADAL" clId="{B2F0E6D7-9A93-1347-967B-81AB9F2E5877}" dt="2023-04-11T23:07:55.936" v="243" actId="1076"/>
          <ac:spMkLst>
            <pc:docMk/>
            <pc:sldMk cId="3537197671" sldId="950"/>
            <ac:spMk id="9" creationId="{320E7D5B-BB5B-2B51-1B70-52FAB11C85AD}"/>
          </ac:spMkLst>
        </pc:spChg>
        <pc:picChg chg="add mod">
          <ac:chgData name="Suzie Sheehy" userId="ad1f98bf-0398-439b-84ef-746805798b92" providerId="ADAL" clId="{B2F0E6D7-9A93-1347-967B-81AB9F2E5877}" dt="2023-04-11T22:59:26.238" v="154" actId="1076"/>
          <ac:picMkLst>
            <pc:docMk/>
            <pc:sldMk cId="3537197671" sldId="950"/>
            <ac:picMk id="5" creationId="{273619D4-799B-8F7B-660C-D2832DBE67B2}"/>
          </ac:picMkLst>
        </pc:picChg>
        <pc:picChg chg="add del mod">
          <ac:chgData name="Suzie Sheehy" userId="ad1f98bf-0398-439b-84ef-746805798b92" providerId="ADAL" clId="{B2F0E6D7-9A93-1347-967B-81AB9F2E5877}" dt="2023-04-11T23:06:46.182" v="212" actId="21"/>
          <ac:picMkLst>
            <pc:docMk/>
            <pc:sldMk cId="3537197671" sldId="950"/>
            <ac:picMk id="6" creationId="{5F4C696C-DE50-C3A6-BB95-3CBB47C8EF23}"/>
          </ac:picMkLst>
        </pc:picChg>
        <pc:picChg chg="add mod">
          <ac:chgData name="Suzie Sheehy" userId="ad1f98bf-0398-439b-84ef-746805798b92" providerId="ADAL" clId="{B2F0E6D7-9A93-1347-967B-81AB9F2E5877}" dt="2023-04-11T23:07:16.719" v="214" actId="1076"/>
          <ac:picMkLst>
            <pc:docMk/>
            <pc:sldMk cId="3537197671" sldId="950"/>
            <ac:picMk id="7" creationId="{1AC88799-2E8B-7DD8-F114-B425B5D0451B}"/>
          </ac:picMkLst>
        </pc:picChg>
      </pc:sldChg>
      <pc:sldChg chg="add del">
        <pc:chgData name="Suzie Sheehy" userId="ad1f98bf-0398-439b-84ef-746805798b92" providerId="ADAL" clId="{B2F0E6D7-9A93-1347-967B-81AB9F2E5877}" dt="2023-04-11T23:11:47.853" v="262"/>
        <pc:sldMkLst>
          <pc:docMk/>
          <pc:sldMk cId="2818284233" sldId="951"/>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B099A2C-C370-4530-BF33-47C3AB493243}" type="datetimeFigureOut">
              <a:rPr lang="en-AU" smtClean="0"/>
              <a:t>12/4/23</a:t>
            </a:fld>
            <a:endParaRPr lang="en-AU"/>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E4B725-2203-4ED2-9256-A661C18EFA60}" type="slidenum">
              <a:rPr lang="en-AU" smtClean="0"/>
              <a:t>‹#›</a:t>
            </a:fld>
            <a:endParaRPr lang="en-AU"/>
          </a:p>
        </p:txBody>
      </p:sp>
    </p:spTree>
    <p:extLst>
      <p:ext uri="{BB962C8B-B14F-4D97-AF65-F5344CB8AC3E}">
        <p14:creationId xmlns:p14="http://schemas.microsoft.com/office/powerpoint/2010/main" val="34932654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sz="1200" dirty="0">
              <a:effectLst/>
              <a:latin typeface="Times New Roman" panose="02020603050405020304" pitchFamily="18" charset="0"/>
              <a:ea typeface="Times New Roman" panose="02020603050405020304" pitchFamily="18" charset="0"/>
            </a:endParaRPr>
          </a:p>
        </p:txBody>
      </p:sp>
      <p:sp>
        <p:nvSpPr>
          <p:cNvPr id="4" name="Slide Number Placeholder 3"/>
          <p:cNvSpPr>
            <a:spLocks noGrp="1"/>
          </p:cNvSpPr>
          <p:nvPr>
            <p:ph type="sldNum" sz="quarter" idx="5"/>
          </p:nvPr>
        </p:nvSpPr>
        <p:spPr/>
        <p:txBody>
          <a:bodyPr/>
          <a:lstStyle/>
          <a:p>
            <a:fld id="{72E4B725-2203-4ED2-9256-A661C18EFA60}" type="slidenum">
              <a:rPr lang="en-AU" smtClean="0"/>
              <a:t>1</a:t>
            </a:fld>
            <a:endParaRPr lang="en-AU"/>
          </a:p>
        </p:txBody>
      </p:sp>
    </p:spTree>
    <p:extLst>
      <p:ext uri="{BB962C8B-B14F-4D97-AF65-F5344CB8AC3E}">
        <p14:creationId xmlns:p14="http://schemas.microsoft.com/office/powerpoint/2010/main" val="407381084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a faster delivery can lead to faster treatment, more patients but what about treatment quality/efficacy?</a:t>
            </a:r>
          </a:p>
          <a:p>
            <a:endParaRPr lang="en-GB" dirty="0"/>
          </a:p>
          <a:p>
            <a:r>
              <a:rPr lang="en-GB" dirty="0"/>
              <a:t>Actually shown that even if you use diff optimisation approaches and use different ways to reduce ELST, you can substantially reduce BDT with no cost to treatment quality</a:t>
            </a:r>
          </a:p>
          <a:p>
            <a:endParaRPr lang="en-GB" dirty="0"/>
          </a:p>
        </p:txBody>
      </p:sp>
      <p:sp>
        <p:nvSpPr>
          <p:cNvPr id="4" name="Slide Number Placeholder 3"/>
          <p:cNvSpPr>
            <a:spLocks noGrp="1"/>
          </p:cNvSpPr>
          <p:nvPr>
            <p:ph type="sldNum" sz="quarter" idx="5"/>
          </p:nvPr>
        </p:nvSpPr>
        <p:spPr/>
        <p:txBody>
          <a:bodyPr/>
          <a:lstStyle/>
          <a:p>
            <a:fld id="{06827116-EDE7-B14E-AC3A-7BC97F04C9A6}" type="slidenum">
              <a:rPr lang="en-GB" smtClean="0"/>
              <a:t>12</a:t>
            </a:fld>
            <a:endParaRPr lang="en-GB"/>
          </a:p>
        </p:txBody>
      </p:sp>
    </p:spTree>
    <p:extLst>
      <p:ext uri="{BB962C8B-B14F-4D97-AF65-F5344CB8AC3E}">
        <p14:creationId xmlns:p14="http://schemas.microsoft.com/office/powerpoint/2010/main" val="216537479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How can we do this? One way is by building an improved BDS. </a:t>
            </a:r>
          </a:p>
          <a:p>
            <a:endParaRPr lang="en-GB" dirty="0"/>
          </a:p>
          <a:p>
            <a:r>
              <a:rPr lang="en-GB" dirty="0"/>
              <a:t>So we know that a faster ELST leads to a shorter BDT</a:t>
            </a:r>
          </a:p>
          <a:p>
            <a:r>
              <a:rPr lang="en-GB" sz="1200" dirty="0"/>
              <a:t>Minimise this means we could effectively deliver multiple energies and therefore layers rapidly</a:t>
            </a:r>
          </a:p>
          <a:p>
            <a:r>
              <a:rPr lang="en-GB" sz="1200" dirty="0"/>
              <a:t>Scan in multidirectional forward and back, in depth as rapid as transverse</a:t>
            </a:r>
          </a:p>
          <a:p>
            <a:endParaRPr lang="en-GB"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adjustment of typically 5mm requires the entire beamline to be reset/retuned to accommodate for diff beam energies</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Ensure reproducibility of beam characteristics. Beam position, characteristics have to be within all margins at all rotations</a:t>
            </a:r>
          </a:p>
          <a:p>
            <a:endParaRPr lang="en-GB" dirty="0"/>
          </a:p>
          <a:p>
            <a:endParaRPr lang="en-GB" dirty="0"/>
          </a:p>
        </p:txBody>
      </p:sp>
      <p:sp>
        <p:nvSpPr>
          <p:cNvPr id="4" name="Slide Number Placeholder 3"/>
          <p:cNvSpPr>
            <a:spLocks noGrp="1"/>
          </p:cNvSpPr>
          <p:nvPr>
            <p:ph type="sldNum" sz="quarter" idx="5"/>
          </p:nvPr>
        </p:nvSpPr>
        <p:spPr/>
        <p:txBody>
          <a:bodyPr/>
          <a:lstStyle/>
          <a:p>
            <a:fld id="{06827116-EDE7-B14E-AC3A-7BC97F04C9A6}" type="slidenum">
              <a:rPr lang="en-GB" smtClean="0"/>
              <a:t>13</a:t>
            </a:fld>
            <a:endParaRPr lang="en-GB"/>
          </a:p>
        </p:txBody>
      </p:sp>
    </p:spTree>
    <p:extLst>
      <p:ext uri="{BB962C8B-B14F-4D97-AF65-F5344CB8AC3E}">
        <p14:creationId xmlns:p14="http://schemas.microsoft.com/office/powerpoint/2010/main" val="10190020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GB" dirty="0"/>
              <a:t>Demonstrator being built at UniMelb</a:t>
            </a:r>
          </a:p>
          <a:p>
            <a:pPr marL="171450" indent="-171450">
              <a:buFontTx/>
              <a:buChar char="-"/>
            </a:pPr>
            <a:r>
              <a:rPr lang="en-GB" dirty="0"/>
              <a:t>Adapted for our low energy </a:t>
            </a:r>
            <a:r>
              <a:rPr lang="en-GB" dirty="0" err="1"/>
              <a:t>acc</a:t>
            </a:r>
            <a:r>
              <a:rPr lang="en-GB" dirty="0"/>
              <a:t>, to explore and de-risk these concepts</a:t>
            </a:r>
          </a:p>
          <a:p>
            <a:pPr marL="171450" indent="-171450">
              <a:buFontTx/>
              <a:buChar char="-"/>
            </a:pPr>
            <a:r>
              <a:rPr lang="en-GB" dirty="0"/>
              <a:t>Unique environment lab</a:t>
            </a:r>
          </a:p>
        </p:txBody>
      </p:sp>
      <p:sp>
        <p:nvSpPr>
          <p:cNvPr id="4" name="Slide Number Placeholder 3"/>
          <p:cNvSpPr>
            <a:spLocks noGrp="1"/>
          </p:cNvSpPr>
          <p:nvPr>
            <p:ph type="sldNum" sz="quarter" idx="5"/>
          </p:nvPr>
        </p:nvSpPr>
        <p:spPr/>
        <p:txBody>
          <a:bodyPr/>
          <a:lstStyle/>
          <a:p>
            <a:fld id="{06827116-EDE7-B14E-AC3A-7BC97F04C9A6}" type="slidenum">
              <a:rPr lang="en-GB" smtClean="0"/>
              <a:t>14</a:t>
            </a:fld>
            <a:endParaRPr lang="en-GB"/>
          </a:p>
        </p:txBody>
      </p:sp>
    </p:spTree>
    <p:extLst>
      <p:ext uri="{BB962C8B-B14F-4D97-AF65-F5344CB8AC3E}">
        <p14:creationId xmlns:p14="http://schemas.microsoft.com/office/powerpoint/2010/main" val="228407304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a:t>Pelletron lab serves many projects, but</a:t>
            </a:r>
            <a:r>
              <a:rPr lang="en-AU" baseline="0" dirty="0"/>
              <a:t> crucially, they are all coarse (they want the beam for what it can do, but don’t care that much about the beam properties themselves). Their experiments are for ion implantation or detector checking, where a reasonably uniform beam can be shot at a target for a long time – but that’s not our goal.</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17</a:t>
            </a:fld>
            <a:endParaRPr lang="en-AU"/>
          </a:p>
        </p:txBody>
      </p:sp>
    </p:spTree>
    <p:extLst>
      <p:ext uri="{BB962C8B-B14F-4D97-AF65-F5344CB8AC3E}">
        <p14:creationId xmlns:p14="http://schemas.microsoft.com/office/powerpoint/2010/main" val="241124132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a:t>As well as making clear that our beamline will attach to the Pelletron somewhere (in one of those spaces), </a:t>
            </a:r>
            <a:r>
              <a:rPr lang="en-AU" baseline="0" dirty="0"/>
              <a:t>our beamline design is very different to those already there (quite obviously: ours must be bendy, to disperse out the orbits at different energies, whereas all the others are straight in order to get maximum beam to various experiments).</a:t>
            </a:r>
          </a:p>
          <a:p>
            <a:r>
              <a:rPr lang="en-AU" i="1" baseline="0" dirty="0"/>
              <a:t>Our needs are different to those of the work with the Pelletron, so we need to do experiments to investigate the machine to check that our plans actually will work.</a:t>
            </a:r>
            <a:endParaRPr lang="en-GB" i="1" dirty="0"/>
          </a:p>
        </p:txBody>
      </p:sp>
      <p:sp>
        <p:nvSpPr>
          <p:cNvPr id="4" name="Slide Number Placeholder 3"/>
          <p:cNvSpPr>
            <a:spLocks noGrp="1"/>
          </p:cNvSpPr>
          <p:nvPr>
            <p:ph type="sldNum" sz="quarter" idx="10"/>
          </p:nvPr>
        </p:nvSpPr>
        <p:spPr/>
        <p:txBody>
          <a:bodyPr/>
          <a:lstStyle/>
          <a:p>
            <a:fld id="{72E4B725-2203-4ED2-9256-A661C18EFA60}" type="slidenum">
              <a:rPr lang="en-AU" smtClean="0"/>
              <a:t>18</a:t>
            </a:fld>
            <a:endParaRPr lang="en-AU"/>
          </a:p>
        </p:txBody>
      </p:sp>
    </p:spTree>
    <p:extLst>
      <p:ext uri="{BB962C8B-B14F-4D97-AF65-F5344CB8AC3E}">
        <p14:creationId xmlns:p14="http://schemas.microsoft.com/office/powerpoint/2010/main" val="6429041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a:t>As well as making clear that our beamline will attach to the Pelletron somewhere (in one of those spaces), we should state explicitly</a:t>
            </a:r>
            <a:r>
              <a:rPr lang="en-AU" baseline="0" dirty="0"/>
              <a:t> that our beamline design is very different to those already there (quite obviously: ours must be bendy, to disperse out the orbits at different energies, whereas all the others are straight in order to get maximum beam to various experiments).</a:t>
            </a:r>
          </a:p>
          <a:p>
            <a:r>
              <a:rPr lang="en-AU" i="1" baseline="0" dirty="0"/>
              <a:t>Our needs are different to those of the work with the Pelletron, so we need to do experiments to investigate the machine to check that our plans actually will work.</a:t>
            </a:r>
            <a:endParaRPr lang="en-GB" i="1" dirty="0"/>
          </a:p>
        </p:txBody>
      </p:sp>
      <p:sp>
        <p:nvSpPr>
          <p:cNvPr id="4" name="Slide Number Placeholder 3"/>
          <p:cNvSpPr>
            <a:spLocks noGrp="1"/>
          </p:cNvSpPr>
          <p:nvPr>
            <p:ph type="sldNum" sz="quarter" idx="10"/>
          </p:nvPr>
        </p:nvSpPr>
        <p:spPr/>
        <p:txBody>
          <a:bodyPr/>
          <a:lstStyle/>
          <a:p>
            <a:fld id="{72E4B725-2203-4ED2-9256-A661C18EFA60}" type="slidenum">
              <a:rPr lang="en-AU" smtClean="0"/>
              <a:t>19</a:t>
            </a:fld>
            <a:endParaRPr lang="en-AU"/>
          </a:p>
        </p:txBody>
      </p:sp>
    </p:spTree>
    <p:extLst>
      <p:ext uri="{BB962C8B-B14F-4D97-AF65-F5344CB8AC3E}">
        <p14:creationId xmlns:p14="http://schemas.microsoft.com/office/powerpoint/2010/main" val="29854918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a:t>As well as making clear that our beamline will attach to the Pelletron somewhere (in one of those spaces), we should state explicitly</a:t>
            </a:r>
            <a:r>
              <a:rPr lang="en-AU" baseline="0" dirty="0"/>
              <a:t> that our beamline design is very different to those already there (quite obviously: ours must be bendy, to disperse out the orbits at different energies, whereas all the others are straight in order to get maximum beam to various experiments).</a:t>
            </a:r>
          </a:p>
          <a:p>
            <a:r>
              <a:rPr lang="en-AU" i="1" baseline="0" dirty="0"/>
              <a:t>Our needs are different to those of the work with the Pelletron, so we need to do experiments to investigate the machine to check that our plans actually will work.</a:t>
            </a:r>
            <a:endParaRPr lang="en-GB" i="1" dirty="0"/>
          </a:p>
        </p:txBody>
      </p:sp>
      <p:sp>
        <p:nvSpPr>
          <p:cNvPr id="4" name="Slide Number Placeholder 3"/>
          <p:cNvSpPr>
            <a:spLocks noGrp="1"/>
          </p:cNvSpPr>
          <p:nvPr>
            <p:ph type="sldNum" sz="quarter" idx="10"/>
          </p:nvPr>
        </p:nvSpPr>
        <p:spPr/>
        <p:txBody>
          <a:bodyPr/>
          <a:lstStyle/>
          <a:p>
            <a:fld id="{72E4B725-2203-4ED2-9256-A661C18EFA60}" type="slidenum">
              <a:rPr lang="en-AU" smtClean="0"/>
              <a:t>21</a:t>
            </a:fld>
            <a:endParaRPr lang="en-AU"/>
          </a:p>
        </p:txBody>
      </p:sp>
    </p:spTree>
    <p:extLst>
      <p:ext uri="{BB962C8B-B14F-4D97-AF65-F5344CB8AC3E}">
        <p14:creationId xmlns:p14="http://schemas.microsoft.com/office/powerpoint/2010/main" val="312481702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Several questions and considerations to think about with, want to ensure what we do remains within the realm of possibility for treatment: TURBO technology translated to the clinic</a:t>
            </a:r>
          </a:p>
          <a:p>
            <a:endParaRPr lang="en-GB" dirty="0"/>
          </a:p>
          <a:p>
            <a:r>
              <a:rPr lang="en-GB" dirty="0"/>
              <a:t>Lots of opportunities to explore, particularly for fixed line delivery and with the progress in this field, it's clear that emerging techniques will require better BDS technology with better capabilities</a:t>
            </a:r>
          </a:p>
          <a:p>
            <a:endParaRPr lang="en-GB" dirty="0"/>
          </a:p>
          <a:p>
            <a:endParaRPr lang="en-GB" dirty="0"/>
          </a:p>
        </p:txBody>
      </p:sp>
      <p:sp>
        <p:nvSpPr>
          <p:cNvPr id="4" name="Slide Number Placeholder 3"/>
          <p:cNvSpPr>
            <a:spLocks noGrp="1"/>
          </p:cNvSpPr>
          <p:nvPr>
            <p:ph type="sldNum" sz="quarter" idx="5"/>
          </p:nvPr>
        </p:nvSpPr>
        <p:spPr/>
        <p:txBody>
          <a:bodyPr/>
          <a:lstStyle/>
          <a:p>
            <a:fld id="{72E4B725-2203-4ED2-9256-A661C18EFA60}" type="slidenum">
              <a:rPr lang="en-AU" smtClean="0"/>
              <a:t>26</a:t>
            </a:fld>
            <a:endParaRPr lang="en-AU"/>
          </a:p>
        </p:txBody>
      </p:sp>
    </p:spTree>
    <p:extLst>
      <p:ext uri="{BB962C8B-B14F-4D97-AF65-F5344CB8AC3E}">
        <p14:creationId xmlns:p14="http://schemas.microsoft.com/office/powerpoint/2010/main" val="42522464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28</a:t>
            </a:fld>
            <a:endParaRPr lang="en-AU"/>
          </a:p>
        </p:txBody>
      </p:sp>
    </p:spTree>
    <p:extLst>
      <p:ext uri="{BB962C8B-B14F-4D97-AF65-F5344CB8AC3E}">
        <p14:creationId xmlns:p14="http://schemas.microsoft.com/office/powerpoint/2010/main" val="73069064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Often, the performance of the disruptive technology is often LESS than that of existing mainstream technology.</a:t>
            </a:r>
          </a:p>
        </p:txBody>
      </p:sp>
      <p:sp>
        <p:nvSpPr>
          <p:cNvPr id="4" name="Slide Number Placeholder 3"/>
          <p:cNvSpPr>
            <a:spLocks noGrp="1"/>
          </p:cNvSpPr>
          <p:nvPr>
            <p:ph type="sldNum" sz="quarter" idx="5"/>
          </p:nvPr>
        </p:nvSpPr>
        <p:spPr/>
        <p:txBody>
          <a:bodyPr/>
          <a:lstStyle/>
          <a:p>
            <a:fld id="{72E4B725-2203-4ED2-9256-A661C18EFA60}" type="slidenum">
              <a:rPr lang="en-AU" smtClean="0"/>
              <a:t>38</a:t>
            </a:fld>
            <a:endParaRPr lang="en-AU"/>
          </a:p>
        </p:txBody>
      </p:sp>
    </p:spTree>
    <p:extLst>
      <p:ext uri="{BB962C8B-B14F-4D97-AF65-F5344CB8AC3E}">
        <p14:creationId xmlns:p14="http://schemas.microsoft.com/office/powerpoint/2010/main" val="427585267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2</a:t>
            </a:fld>
            <a:endParaRPr lang="en-AU"/>
          </a:p>
        </p:txBody>
      </p:sp>
    </p:spTree>
    <p:extLst>
      <p:ext uri="{BB962C8B-B14F-4D97-AF65-F5344CB8AC3E}">
        <p14:creationId xmlns:p14="http://schemas.microsoft.com/office/powerpoint/2010/main" val="39267147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4</a:t>
            </a:fld>
            <a:endParaRPr lang="en-AU"/>
          </a:p>
        </p:txBody>
      </p:sp>
    </p:spTree>
    <p:extLst>
      <p:ext uri="{BB962C8B-B14F-4D97-AF65-F5344CB8AC3E}">
        <p14:creationId xmlns:p14="http://schemas.microsoft.com/office/powerpoint/2010/main" val="2712692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One of the things to note about these magnets is that they can have multiple layers of magnets, so instead of being separated, we can layer over the bending, focusing and other functions…</a:t>
            </a:r>
          </a:p>
        </p:txBody>
      </p:sp>
      <p:sp>
        <p:nvSpPr>
          <p:cNvPr id="4" name="Slide Number Placeholder 3"/>
          <p:cNvSpPr>
            <a:spLocks noGrp="1"/>
          </p:cNvSpPr>
          <p:nvPr>
            <p:ph type="sldNum" sz="quarter" idx="10"/>
          </p:nvPr>
        </p:nvSpPr>
        <p:spPr/>
        <p:txBody>
          <a:bodyPr/>
          <a:lstStyle/>
          <a:p>
            <a:fld id="{72E4B725-2203-4ED2-9256-A661C18EFA60}" type="slidenum">
              <a:rPr lang="en-AU" smtClean="0"/>
              <a:t>6</a:t>
            </a:fld>
            <a:endParaRPr lang="en-AU"/>
          </a:p>
        </p:txBody>
      </p:sp>
    </p:spTree>
    <p:extLst>
      <p:ext uri="{BB962C8B-B14F-4D97-AF65-F5344CB8AC3E}">
        <p14:creationId xmlns:p14="http://schemas.microsoft.com/office/powerpoint/2010/main" val="153878401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7</a:t>
            </a:fld>
            <a:endParaRPr lang="en-AU"/>
          </a:p>
        </p:txBody>
      </p:sp>
    </p:spTree>
    <p:extLst>
      <p:ext uri="{BB962C8B-B14F-4D97-AF65-F5344CB8AC3E}">
        <p14:creationId xmlns:p14="http://schemas.microsoft.com/office/powerpoint/2010/main" val="13349830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8</a:t>
            </a:fld>
            <a:endParaRPr lang="en-AU"/>
          </a:p>
        </p:txBody>
      </p:sp>
    </p:spTree>
    <p:extLst>
      <p:ext uri="{BB962C8B-B14F-4D97-AF65-F5344CB8AC3E}">
        <p14:creationId xmlns:p14="http://schemas.microsoft.com/office/powerpoint/2010/main" val="177649365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Look at how a treatment is delivered in terms of the tech</a:t>
            </a:r>
          </a:p>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 simple overview: source, main transport &amp; delivery technology and the method of delivery</a:t>
            </a:r>
          </a:p>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 In proton therapy, modern methods: scanning many pencil beams at maximum depth of the tumour in one layer, then decrease energy and scan again repeatedly for full coverage of the tumour volume</a:t>
            </a:r>
          </a:p>
        </p:txBody>
      </p:sp>
      <p:sp>
        <p:nvSpPr>
          <p:cNvPr id="4" name="Slide Number Placeholder 3"/>
          <p:cNvSpPr>
            <a:spLocks noGrp="1"/>
          </p:cNvSpPr>
          <p:nvPr>
            <p:ph type="sldNum" sz="quarter" idx="5"/>
          </p:nvPr>
        </p:nvSpPr>
        <p:spPr/>
        <p:txBody>
          <a:bodyPr/>
          <a:lstStyle/>
          <a:p>
            <a:fld id="{06827116-EDE7-B14E-AC3A-7BC97F04C9A6}" type="slidenum">
              <a:rPr lang="en-GB" smtClean="0"/>
              <a:t>9</a:t>
            </a:fld>
            <a:endParaRPr lang="en-GB"/>
          </a:p>
        </p:txBody>
      </p:sp>
    </p:spTree>
    <p:extLst>
      <p:ext uri="{BB962C8B-B14F-4D97-AF65-F5344CB8AC3E}">
        <p14:creationId xmlns:p14="http://schemas.microsoft.com/office/powerpoint/2010/main" val="35724929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lvl="0" indent="-171450">
              <a:buFontTx/>
              <a:buChar char="-"/>
            </a:pPr>
            <a:r>
              <a:rPr lang="en-GB" dirty="0"/>
              <a:t>Many things can be done… any improvement in treatment efficiency is valuable</a:t>
            </a:r>
          </a:p>
          <a:p>
            <a:pPr marL="171450" lvl="0" indent="-171450">
              <a:buFontTx/>
              <a:buChar char="-"/>
            </a:pPr>
            <a:r>
              <a:rPr lang="en-GB" dirty="0"/>
              <a:t>Beam delivery process is defined by the BDS &amp; its capabilities... if we can improve this then doubly beneficial</a:t>
            </a:r>
          </a:p>
        </p:txBody>
      </p:sp>
      <p:sp>
        <p:nvSpPr>
          <p:cNvPr id="4" name="Slide Number Placeholder 3"/>
          <p:cNvSpPr>
            <a:spLocks noGrp="1"/>
          </p:cNvSpPr>
          <p:nvPr>
            <p:ph type="sldNum" sz="quarter" idx="5"/>
          </p:nvPr>
        </p:nvSpPr>
        <p:spPr/>
        <p:txBody>
          <a:bodyPr/>
          <a:lstStyle/>
          <a:p>
            <a:fld id="{06827116-EDE7-B14E-AC3A-7BC97F04C9A6}" type="slidenum">
              <a:rPr lang="en-GB" smtClean="0"/>
              <a:t>10</a:t>
            </a:fld>
            <a:endParaRPr lang="en-GB"/>
          </a:p>
        </p:txBody>
      </p:sp>
    </p:spTree>
    <p:extLst>
      <p:ext uri="{BB962C8B-B14F-4D97-AF65-F5344CB8AC3E}">
        <p14:creationId xmlns:p14="http://schemas.microsoft.com/office/powerpoint/2010/main" val="61793894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GB" dirty="0"/>
              <a:t>First looking at efficiency</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GB" dirty="0"/>
              <a:t>Looking at the scanning delivery process, the longest wait is actually for your machine and BDS to shift between energies</a:t>
            </a:r>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GB" dirty="0"/>
              <a:t>This contributes to the largest time component when your beam is on and running</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GB" dirty="0"/>
          </a:p>
          <a:p>
            <a:pPr marL="171450" marR="0" lvl="0" indent="-171450" algn="l" defTabSz="914400" rtl="0" eaLnBrk="1" fontAlgn="auto" latinLnBrk="0" hangingPunct="1">
              <a:lnSpc>
                <a:spcPct val="100000"/>
              </a:lnSpc>
              <a:spcBef>
                <a:spcPts val="0"/>
              </a:spcBef>
              <a:spcAft>
                <a:spcPts val="0"/>
              </a:spcAft>
              <a:buClrTx/>
              <a:buSzTx/>
              <a:buFontTx/>
              <a:buChar char="-"/>
              <a:tabLst/>
              <a:defRPr/>
            </a:pPr>
            <a:r>
              <a:rPr lang="en-GB" dirty="0"/>
              <a:t>Different machines have different speeds... Increasing time penalty for longer ELSTs on BDT, clear bottleneck</a:t>
            </a:r>
          </a:p>
          <a:p>
            <a:pPr marL="171450" marR="0" lvl="0" indent="-171450" algn="l" defTabSz="914400" rtl="0" eaLnBrk="1" fontAlgn="auto" latinLnBrk="0" hangingPunct="1">
              <a:lnSpc>
                <a:spcPct val="100000"/>
              </a:lnSpc>
              <a:spcBef>
                <a:spcPts val="0"/>
              </a:spcBef>
              <a:spcAft>
                <a:spcPts val="0"/>
              </a:spcAft>
              <a:buClrTx/>
              <a:buSzTx/>
              <a:buFontTx/>
              <a:buChar char="-"/>
              <a:tabLst/>
              <a:defRPr/>
            </a:pPr>
            <a:endParaRPr lang="en-GB" dirty="0"/>
          </a:p>
          <a:p>
            <a:endParaRPr lang="en-GB" dirty="0"/>
          </a:p>
        </p:txBody>
      </p:sp>
      <p:sp>
        <p:nvSpPr>
          <p:cNvPr id="4" name="Slide Number Placeholder 3"/>
          <p:cNvSpPr>
            <a:spLocks noGrp="1"/>
          </p:cNvSpPr>
          <p:nvPr>
            <p:ph type="sldNum" sz="quarter" idx="5"/>
          </p:nvPr>
        </p:nvSpPr>
        <p:spPr/>
        <p:txBody>
          <a:bodyPr/>
          <a:lstStyle/>
          <a:p>
            <a:fld id="{06827116-EDE7-B14E-AC3A-7BC97F04C9A6}" type="slidenum">
              <a:rPr lang="en-GB" smtClean="0"/>
              <a:t>11</a:t>
            </a:fld>
            <a:endParaRPr lang="en-GB"/>
          </a:p>
        </p:txBody>
      </p:sp>
    </p:spTree>
    <p:extLst>
      <p:ext uri="{BB962C8B-B14F-4D97-AF65-F5344CB8AC3E}">
        <p14:creationId xmlns:p14="http://schemas.microsoft.com/office/powerpoint/2010/main" val="8323179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6" name="Text Placeholder 135">
            <a:extLst>
              <a:ext uri="{FF2B5EF4-FFF2-40B4-BE49-F238E27FC236}">
                <a16:creationId xmlns:a16="http://schemas.microsoft.com/office/drawing/2014/main" id="{56E7987E-D425-4641-A476-A2F2AFEFA92C}"/>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9232500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6538648" cy="6857998"/>
          </a:xfrm>
          <a:solidFill>
            <a:schemeClr val="bg1">
              <a:lumMod val="85000"/>
            </a:schemeClr>
          </a:solidFill>
        </p:spPr>
        <p:txBody>
          <a:bodyPr lIns="360000" tIns="360000" rIns="720000" bIns="360000">
            <a:normAutofit/>
          </a:bodyPr>
          <a:lstStyle>
            <a:lvl1pPr algn="r">
              <a:defRPr sz="1600">
                <a:solidFill>
                  <a:schemeClr val="tx1">
                    <a:lumMod val="50000"/>
                    <a:lumOff val="50000"/>
                  </a:schemeClr>
                </a:solidFill>
              </a:defRPr>
            </a:lvl1pPr>
          </a:lstStyle>
          <a:p>
            <a:endParaRPr lang="en-AU" noProof="0"/>
          </a:p>
        </p:txBody>
      </p:sp>
      <p:sp>
        <p:nvSpPr>
          <p:cNvPr id="5" name="AutoShape 3">
            <a:extLst>
              <a:ext uri="{FF2B5EF4-FFF2-40B4-BE49-F238E27FC236}">
                <a16:creationId xmlns:a16="http://schemas.microsoft.com/office/drawing/2014/main" id="{1BB3B2C9-CFDB-4AF2-BE63-E2AF8B0E7505}"/>
              </a:ext>
            </a:extLst>
          </p:cNvPr>
          <p:cNvSpPr>
            <a:spLocks noChangeAspect="1" noChangeArrowheads="1" noTextEdit="1"/>
          </p:cNvSpPr>
          <p:nvPr userDrawn="1"/>
        </p:nvSpPr>
        <p:spPr bwMode="auto">
          <a:xfrm>
            <a:off x="4814888" y="0"/>
            <a:ext cx="7389812"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37" name="Text Placeholder 135">
            <a:extLst>
              <a:ext uri="{FF2B5EF4-FFF2-40B4-BE49-F238E27FC236}">
                <a16:creationId xmlns:a16="http://schemas.microsoft.com/office/drawing/2014/main" id="{081B6B67-7D18-4A84-A9C8-F8EB715A3FB3}"/>
              </a:ext>
            </a:extLst>
          </p:cNvPr>
          <p:cNvSpPr>
            <a:spLocks noGrp="1"/>
          </p:cNvSpPr>
          <p:nvPr>
            <p:ph type="body" sz="quarter" idx="14" hasCustomPrompt="1"/>
          </p:nvPr>
        </p:nvSpPr>
        <p:spPr>
          <a:xfrm>
            <a:off x="607255" y="616633"/>
            <a:ext cx="1260000" cy="126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0" name="AutoShape 7">
            <a:extLst>
              <a:ext uri="{FF2B5EF4-FFF2-40B4-BE49-F238E27FC236}">
                <a16:creationId xmlns:a16="http://schemas.microsoft.com/office/drawing/2014/main" id="{768AD39D-5774-4D47-839D-1B36BB540E37}"/>
              </a:ext>
            </a:extLst>
          </p:cNvPr>
          <p:cNvSpPr>
            <a:spLocks noChangeAspect="1" noChangeArrowheads="1" noTextEdit="1"/>
          </p:cNvSpPr>
          <p:nvPr userDrawn="1"/>
        </p:nvSpPr>
        <p:spPr bwMode="auto">
          <a:xfrm>
            <a:off x="4262967" y="1167579"/>
            <a:ext cx="4549775" cy="4219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Subtitle 21">
            <a:extLst>
              <a:ext uri="{FF2B5EF4-FFF2-40B4-BE49-F238E27FC236}">
                <a16:creationId xmlns:a16="http://schemas.microsoft.com/office/drawing/2014/main" id="{8342C053-5A99-403F-B0F2-E86B39C4B7D3}"/>
              </a:ext>
            </a:extLst>
          </p:cNvPr>
          <p:cNvSpPr>
            <a:spLocks noGrp="1"/>
          </p:cNvSpPr>
          <p:nvPr>
            <p:ph type="subTitle" idx="1" hasCustomPrompt="1"/>
          </p:nvPr>
        </p:nvSpPr>
        <p:spPr>
          <a:xfrm>
            <a:off x="4774179" y="0"/>
            <a:ext cx="7417821" cy="6879660"/>
          </a:xfrm>
          <a:custGeom>
            <a:avLst/>
            <a:gdLst>
              <a:gd name="connsiteX0" fmla="*/ 1033462 w 4551363"/>
              <a:gd name="connsiteY0" fmla="*/ 0 h 4221163"/>
              <a:gd name="connsiteX1" fmla="*/ 4551363 w 4551363"/>
              <a:gd name="connsiteY1" fmla="*/ 0 h 4221163"/>
              <a:gd name="connsiteX2" fmla="*/ 4551363 w 4551363"/>
              <a:gd name="connsiteY2" fmla="*/ 4221163 h 4221163"/>
              <a:gd name="connsiteX3" fmla="*/ 1033462 w 4551363"/>
              <a:gd name="connsiteY3" fmla="*/ 4221163 h 4221163"/>
              <a:gd name="connsiteX4" fmla="*/ 0 w 4551363"/>
              <a:gd name="connsiteY4" fmla="*/ 3949701 h 4221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1363" h="4221163">
                <a:moveTo>
                  <a:pt x="1033462" y="0"/>
                </a:moveTo>
                <a:lnTo>
                  <a:pt x="4551363" y="0"/>
                </a:lnTo>
                <a:lnTo>
                  <a:pt x="4551363" y="4221163"/>
                </a:lnTo>
                <a:lnTo>
                  <a:pt x="1033462" y="4221163"/>
                </a:lnTo>
                <a:lnTo>
                  <a:pt x="0" y="3949701"/>
                </a:lnTo>
                <a:close/>
              </a:path>
            </a:pathLst>
          </a:custGeom>
          <a:solidFill>
            <a:schemeClr val="tx2"/>
          </a:solidFill>
        </p:spPr>
        <p:txBody>
          <a:bodyPr wrap="square" lIns="2304000" tIns="2700000" rIns="720000" bIns="18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Divider slide title</a:t>
            </a:r>
          </a:p>
          <a:p>
            <a:pPr lvl="1"/>
            <a:r>
              <a:rPr lang="en-AU" noProof="0" dirty="0"/>
              <a:t>Two</a:t>
            </a:r>
          </a:p>
          <a:p>
            <a:pPr lvl="2"/>
            <a:r>
              <a:rPr lang="en-AU" noProof="0" dirty="0"/>
              <a:t>Three</a:t>
            </a:r>
          </a:p>
          <a:p>
            <a:pPr lvl="8"/>
            <a:r>
              <a:rPr lang="en-AU" noProof="0" dirty="0"/>
              <a:t>four</a:t>
            </a:r>
          </a:p>
        </p:txBody>
      </p:sp>
      <p:sp>
        <p:nvSpPr>
          <p:cNvPr id="25" name="Text Placeholder 140">
            <a:extLst>
              <a:ext uri="{FF2B5EF4-FFF2-40B4-BE49-F238E27FC236}">
                <a16:creationId xmlns:a16="http://schemas.microsoft.com/office/drawing/2014/main" id="{1E7CA0C9-C706-491C-A6A8-FDB0B12A2176}"/>
              </a:ext>
            </a:extLst>
          </p:cNvPr>
          <p:cNvSpPr>
            <a:spLocks noGrp="1"/>
          </p:cNvSpPr>
          <p:nvPr>
            <p:ph type="body" sz="quarter" idx="17" hasCustomPrompt="1"/>
          </p:nvPr>
        </p:nvSpPr>
        <p:spPr>
          <a:xfrm>
            <a:off x="500063" y="5394937"/>
            <a:ext cx="2782490" cy="707231"/>
          </a:xfrm>
        </p:spPr>
        <p:txBody>
          <a:bodyPr>
            <a:no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1" name="Text Placeholder 135">
            <a:extLst>
              <a:ext uri="{FF2B5EF4-FFF2-40B4-BE49-F238E27FC236}">
                <a16:creationId xmlns:a16="http://schemas.microsoft.com/office/drawing/2014/main" id="{17A51544-3ECD-4ABC-8447-3699A67ACCCD}"/>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458023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B">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2" name="Picture Placeholder 141">
            <a:extLst>
              <a:ext uri="{FF2B5EF4-FFF2-40B4-BE49-F238E27FC236}">
                <a16:creationId xmlns:a16="http://schemas.microsoft.com/office/drawing/2014/main" id="{7FEBB377-447E-4F52-87D8-8001155A75D2}"/>
              </a:ext>
            </a:extLst>
          </p:cNvPr>
          <p:cNvSpPr>
            <a:spLocks noGrp="1"/>
          </p:cNvSpPr>
          <p:nvPr>
            <p:ph type="pic" sz="quarter" idx="13"/>
          </p:nvPr>
        </p:nvSpPr>
        <p:spPr>
          <a:xfrm>
            <a:off x="6499359"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solidFill>
            <a:schemeClr val="bg1">
              <a:lumMod val="85000"/>
            </a:schemeClr>
          </a:solidFill>
        </p:spPr>
        <p:txBody>
          <a:bodyPr wrap="square" lIns="360000" tIns="360000" rIns="360000" bIns="360000">
            <a:noAutofit/>
          </a:bodyPr>
          <a:lstStyle>
            <a:lvl1pPr algn="r">
              <a:defRPr sz="1600">
                <a:solidFill>
                  <a:schemeClr val="tx1">
                    <a:lumMod val="50000"/>
                    <a:lumOff val="50000"/>
                  </a:schemeClr>
                </a:solidFill>
              </a:defRPr>
            </a:lvl1pPr>
          </a:lstStyle>
          <a:p>
            <a:endParaRPr lang="en-AU" noProof="0"/>
          </a:p>
        </p:txBody>
      </p:sp>
      <p:sp>
        <p:nvSpPr>
          <p:cNvPr id="68" name="Text Placeholder 140">
            <a:extLst>
              <a:ext uri="{FF2B5EF4-FFF2-40B4-BE49-F238E27FC236}">
                <a16:creationId xmlns:a16="http://schemas.microsoft.com/office/drawing/2014/main" id="{73BB30E9-8493-45E3-BD7E-FD5DCB0129E9}"/>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9" name="Group 4">
            <a:extLst>
              <a:ext uri="{FF2B5EF4-FFF2-40B4-BE49-F238E27FC236}">
                <a16:creationId xmlns:a16="http://schemas.microsoft.com/office/drawing/2014/main" id="{BCF2E7B2-D01F-4846-9FFF-96A7F01CE483}"/>
              </a:ext>
            </a:extLst>
          </p:cNvPr>
          <p:cNvGrpSpPr>
            <a:grpSpLocks noChangeAspect="1"/>
          </p:cNvGrpSpPr>
          <p:nvPr userDrawn="1"/>
        </p:nvGrpSpPr>
        <p:grpSpPr bwMode="auto">
          <a:xfrm>
            <a:off x="421066" y="453777"/>
            <a:ext cx="1662286" cy="1666547"/>
            <a:chOff x="2864" y="1181"/>
            <a:chExt cx="1952" cy="1957"/>
          </a:xfrm>
        </p:grpSpPr>
        <p:sp>
          <p:nvSpPr>
            <p:cNvPr id="70" name="AutoShape 3">
              <a:extLst>
                <a:ext uri="{FF2B5EF4-FFF2-40B4-BE49-F238E27FC236}">
                  <a16:creationId xmlns:a16="http://schemas.microsoft.com/office/drawing/2014/main" id="{7687D4E3-DA82-4B62-B19A-86F317319774}"/>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Rectangle 5">
              <a:extLst>
                <a:ext uri="{FF2B5EF4-FFF2-40B4-BE49-F238E27FC236}">
                  <a16:creationId xmlns:a16="http://schemas.microsoft.com/office/drawing/2014/main" id="{B5576FAF-F3E1-4CC5-B88B-0198F2105163}"/>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6">
              <a:extLst>
                <a:ext uri="{FF2B5EF4-FFF2-40B4-BE49-F238E27FC236}">
                  <a16:creationId xmlns:a16="http://schemas.microsoft.com/office/drawing/2014/main" id="{F87E52B1-38C9-4E33-AAF3-BF06500A3879}"/>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7">
              <a:extLst>
                <a:ext uri="{FF2B5EF4-FFF2-40B4-BE49-F238E27FC236}">
                  <a16:creationId xmlns:a16="http://schemas.microsoft.com/office/drawing/2014/main" id="{836EB3B1-3E19-4A0A-A9DE-B85EC78B08C0}"/>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8">
              <a:extLst>
                <a:ext uri="{FF2B5EF4-FFF2-40B4-BE49-F238E27FC236}">
                  <a16:creationId xmlns:a16="http://schemas.microsoft.com/office/drawing/2014/main" id="{A541583E-90FA-4A04-9BB4-DF54DE674858}"/>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9">
              <a:extLst>
                <a:ext uri="{FF2B5EF4-FFF2-40B4-BE49-F238E27FC236}">
                  <a16:creationId xmlns:a16="http://schemas.microsoft.com/office/drawing/2014/main" id="{AF1BCBE3-95B4-473B-B2BB-88B2A4D464F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0">
              <a:extLst>
                <a:ext uri="{FF2B5EF4-FFF2-40B4-BE49-F238E27FC236}">
                  <a16:creationId xmlns:a16="http://schemas.microsoft.com/office/drawing/2014/main" id="{570EB87D-7139-4FCE-8AD0-F04539A83100}"/>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1">
              <a:extLst>
                <a:ext uri="{FF2B5EF4-FFF2-40B4-BE49-F238E27FC236}">
                  <a16:creationId xmlns:a16="http://schemas.microsoft.com/office/drawing/2014/main" id="{BCD13869-C734-4744-9966-1E45BC7E7BD2}"/>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2">
              <a:extLst>
                <a:ext uri="{FF2B5EF4-FFF2-40B4-BE49-F238E27FC236}">
                  <a16:creationId xmlns:a16="http://schemas.microsoft.com/office/drawing/2014/main" id="{FA510161-0890-48DC-A1C7-4BC9C39F89D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3">
              <a:extLst>
                <a:ext uri="{FF2B5EF4-FFF2-40B4-BE49-F238E27FC236}">
                  <a16:creationId xmlns:a16="http://schemas.microsoft.com/office/drawing/2014/main" id="{A94FCB9B-2163-47FE-A471-2F08FDD8993C}"/>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9" name="Freeform 14">
              <a:extLst>
                <a:ext uri="{FF2B5EF4-FFF2-40B4-BE49-F238E27FC236}">
                  <a16:creationId xmlns:a16="http://schemas.microsoft.com/office/drawing/2014/main" id="{D43D310D-82EB-45FB-9575-7A05EC97BA68}"/>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5">
              <a:extLst>
                <a:ext uri="{FF2B5EF4-FFF2-40B4-BE49-F238E27FC236}">
                  <a16:creationId xmlns:a16="http://schemas.microsoft.com/office/drawing/2014/main" id="{C27E9B67-E811-420C-B457-B01D5DA93890}"/>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6">
              <a:extLst>
                <a:ext uri="{FF2B5EF4-FFF2-40B4-BE49-F238E27FC236}">
                  <a16:creationId xmlns:a16="http://schemas.microsoft.com/office/drawing/2014/main" id="{202E0DEF-5320-414A-9D09-9F04D307F962}"/>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7">
              <a:extLst>
                <a:ext uri="{FF2B5EF4-FFF2-40B4-BE49-F238E27FC236}">
                  <a16:creationId xmlns:a16="http://schemas.microsoft.com/office/drawing/2014/main" id="{7CDE55A6-B058-43BF-82AD-E2CF701CEF4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8">
              <a:extLst>
                <a:ext uri="{FF2B5EF4-FFF2-40B4-BE49-F238E27FC236}">
                  <a16:creationId xmlns:a16="http://schemas.microsoft.com/office/drawing/2014/main" id="{E76D96D4-DB64-4D87-93A0-8CF7BF7C4298}"/>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9">
              <a:extLst>
                <a:ext uri="{FF2B5EF4-FFF2-40B4-BE49-F238E27FC236}">
                  <a16:creationId xmlns:a16="http://schemas.microsoft.com/office/drawing/2014/main" id="{09C9CCA1-C999-4358-BCFB-93A526B93AB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20">
              <a:extLst>
                <a:ext uri="{FF2B5EF4-FFF2-40B4-BE49-F238E27FC236}">
                  <a16:creationId xmlns:a16="http://schemas.microsoft.com/office/drawing/2014/main" id="{091B2AA6-BAFC-4C63-B6E5-E567B0781421}"/>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F5352-9E79-422D-A715-9F8798C83E99}"/>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94E48EF3-5490-4793-84A1-99F9541C9E00}"/>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FF2C4395-852E-4B55-9169-B80758CCDD0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4A470D8C-6B28-4432-B2DC-BB7F4AAD0138}"/>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51494A52-CCA4-4E8F-B96C-7191A78BEA2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F9581B5B-4CC9-40EF-B351-1E0844E77939}"/>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B36CE5E6-82DB-4EC4-B8F2-00441C7F007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CCB0DDE8-E457-4049-A1B5-9DC1A38E542B}"/>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F582F19F-50DB-4CD0-9261-9F3D4369DEDF}"/>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03238F99-8877-414A-B15E-AC6904170A29}"/>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4BB808B9-70D1-4973-9B42-7047A6097032}"/>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F9C9A6F1-DCA9-40C4-A241-EAD329309E98}"/>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E0AEF41F-FC56-4890-9142-E6A51D258BD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6145C89F-8512-4401-B52C-D9558C1D0150}"/>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ED9CFB26-B8E6-48B1-A29F-24EB666228AB}"/>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F6E85637-D434-4429-B291-1ECF3AEA6EC7}"/>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30C150FF-3376-469B-9681-2D2C4498660A}"/>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434EB90B-7746-4C60-9E11-00C8E6B4B1FD}"/>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7426CC65-8A41-4481-9E5D-C5331B6EEA7D}"/>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97E7B34D-0DDF-4DE2-99C4-6BC45D794E34}"/>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6FC8D70A-8526-4C79-92C2-97301B914BEF}"/>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39BE5684-35BB-46F4-9C5C-EAF067BC62BC}"/>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5089B3F9-64DE-4CB8-BF0E-34B007F8C780}"/>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04FECBD9-B54C-4D5A-A9AA-E7619DF7614D}"/>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0ADCA952-0EDE-409C-B4D0-54FF479FCEE5}"/>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119A132-F0A3-4452-851C-D950D84D531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BEC3E088-80FD-4804-92A1-2E76BA051D83}"/>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EA438C2B-5159-428A-AB6D-0446066C3FD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65B120BA-B006-4B6A-8DA5-F28EA6CDDE63}"/>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AB954FAD-8B27-4E4D-A4ED-D5FB03A79ED4}"/>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D653A1E5-8205-431C-8097-803798E04C3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54533794-0E7B-4B02-8F24-BDC83126EE90}"/>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D4D327AA-0BF7-4AB8-91E9-11F76213D3C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F8AB14D4-E7E1-4D1E-8B5C-B1A1653B916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9424AD2E-65D9-4F30-9676-D28A85EE68BF}"/>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F382EF80-0B77-4D44-B4FF-8B6BE2567CE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92C5A2A8-B427-43AB-B91C-75984A933E9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E9704698-3565-478A-9D58-D0A9430F2CA4}"/>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E5B6714A-DEAD-4521-A9A6-9E2A55F92680}"/>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EC562B80-8A9A-4CB6-84CD-035DC0A57CC6}"/>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F6A42320-400F-45BF-9470-203CFA636A7B}"/>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189" name="Text Placeholder 135">
            <a:extLst>
              <a:ext uri="{FF2B5EF4-FFF2-40B4-BE49-F238E27FC236}">
                <a16:creationId xmlns:a16="http://schemas.microsoft.com/office/drawing/2014/main" id="{481E019A-1F81-4852-8272-EA711EFF7093}"/>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9135734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C">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2" name="Picture Placeholder 11">
            <a:extLst>
              <a:ext uri="{FF2B5EF4-FFF2-40B4-BE49-F238E27FC236}">
                <a16:creationId xmlns:a16="http://schemas.microsoft.com/office/drawing/2014/main" id="{E03DFE5C-9D27-413D-8A78-400F18043883}"/>
              </a:ext>
            </a:extLst>
          </p:cNvPr>
          <p:cNvSpPr>
            <a:spLocks noGrp="1"/>
          </p:cNvSpPr>
          <p:nvPr>
            <p:ph type="pic" sz="quarter" idx="18" hasCustomPrompt="1"/>
          </p:nvPr>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Text Placeholder 140">
            <a:extLst>
              <a:ext uri="{FF2B5EF4-FFF2-40B4-BE49-F238E27FC236}">
                <a16:creationId xmlns:a16="http://schemas.microsoft.com/office/drawing/2014/main" id="{F997F199-0CF9-40C8-9EAA-1BE7B409F10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8" name="Text Placeholder 135">
            <a:extLst>
              <a:ext uri="{FF2B5EF4-FFF2-40B4-BE49-F238E27FC236}">
                <a16:creationId xmlns:a16="http://schemas.microsoft.com/office/drawing/2014/main" id="{6020C5ED-8684-4963-B702-A20B7E17DD7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8621079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400702" cy="887360"/>
          </a:xfrm>
        </p:spPr>
        <p:txBody>
          <a:bodyPr/>
          <a:lstStyle>
            <a:lvl1pPr>
              <a:defRPr lang="en-AU" dirty="0"/>
            </a:lvl1pPr>
          </a:lstStyle>
          <a:p>
            <a:r>
              <a:rPr lang="en-US" dirty="0"/>
              <a:t>Click to edit Master title style</a:t>
            </a:r>
            <a:endParaRPr lang="en-AU"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7241680" y="433468"/>
            <a:ext cx="4516849" cy="6424532"/>
          </a:xfrm>
          <a:blipFill>
            <a:blip r:embed="rId2" cstate="screen">
              <a:extLst>
                <a:ext uri="{28A0092B-C50C-407E-A947-70E740481C1C}">
                  <a14:useLocalDpi xmlns:a14="http://schemas.microsoft.com/office/drawing/2010/main"/>
                </a:ext>
              </a:extLst>
            </a:blip>
            <a:srcRect/>
            <a:stretch>
              <a:fillRect l="-12818" t="-6998" r="-14598" b="-250"/>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9" name="Footer Placeholder 8">
            <a:extLst>
              <a:ext uri="{FF2B5EF4-FFF2-40B4-BE49-F238E27FC236}">
                <a16:creationId xmlns:a16="http://schemas.microsoft.com/office/drawing/2014/main" id="{EFAC858D-C943-4AF2-ADB4-A578F396684B}"/>
              </a:ext>
            </a:extLst>
          </p:cNvPr>
          <p:cNvSpPr>
            <a:spLocks noGrp="1"/>
          </p:cNvSpPr>
          <p:nvPr>
            <p:ph type="ftr" sz="quarter" idx="19"/>
          </p:nvPr>
        </p:nvSpPr>
        <p:spPr/>
        <p:txBody>
          <a:bodyPr/>
          <a:lstStyle/>
          <a:p>
            <a:endParaRPr lang="en-AU" noProof="0" dirty="0"/>
          </a:p>
        </p:txBody>
      </p:sp>
      <p:sp>
        <p:nvSpPr>
          <p:cNvPr id="13" name="Content Placeholder 12">
            <a:extLst>
              <a:ext uri="{FF2B5EF4-FFF2-40B4-BE49-F238E27FC236}">
                <a16:creationId xmlns:a16="http://schemas.microsoft.com/office/drawing/2014/main" id="{DD73D3F0-5814-4D17-B429-BC41662F4189}"/>
              </a:ext>
            </a:extLst>
          </p:cNvPr>
          <p:cNvSpPr>
            <a:spLocks noGrp="1"/>
          </p:cNvSpPr>
          <p:nvPr>
            <p:ph sz="quarter" idx="20"/>
          </p:nvPr>
        </p:nvSpPr>
        <p:spPr>
          <a:xfrm>
            <a:off x="316357" y="1532415"/>
            <a:ext cx="6513110" cy="4454837"/>
          </a:xfrm>
        </p:spPr>
        <p:txBody>
          <a:bodyPr/>
          <a:lstStyle>
            <a:lvl1pPr>
              <a:defRPr lang="en-US" dirty="0"/>
            </a:lvl1pPr>
            <a:lvl2pPr>
              <a:defRPr lang="en-US" dirty="0"/>
            </a:lvl2pPr>
            <a:lvl3pPr>
              <a:defRPr lang="en-US" dirty="0"/>
            </a:lvl3pPr>
            <a:lvl4pPr>
              <a:defRPr lang="en-US" dirty="0"/>
            </a:lvl4pPr>
            <a:lvl5pPr>
              <a:defRPr lang="en-AU" dirty="0"/>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AU" dirty="0"/>
          </a:p>
        </p:txBody>
      </p:sp>
    </p:spTree>
    <p:extLst>
      <p:ext uri="{BB962C8B-B14F-4D97-AF65-F5344CB8AC3E}">
        <p14:creationId xmlns:p14="http://schemas.microsoft.com/office/powerpoint/2010/main" val="7704854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DA6974CE-5775-4767-8B2D-E006DC5555FD}"/>
              </a:ext>
            </a:extLst>
          </p:cNvPr>
          <p:cNvSpPr>
            <a:spLocks noGrp="1"/>
          </p:cNvSpPr>
          <p:nvPr>
            <p:ph type="dt" sz="half" idx="17"/>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B597E5B4-99B2-4696-8ED1-B7AB1747A2AF}"/>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632943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68" name="Picture Placeholder 8">
            <a:extLst>
              <a:ext uri="{FF2B5EF4-FFF2-40B4-BE49-F238E27FC236}">
                <a16:creationId xmlns:a16="http://schemas.microsoft.com/office/drawing/2014/main" id="{7F567229-93F4-4028-9012-070DD0F840A5}"/>
              </a:ext>
            </a:extLst>
          </p:cNvPr>
          <p:cNvSpPr>
            <a:spLocks noGrp="1"/>
          </p:cNvSpPr>
          <p:nvPr>
            <p:ph type="pic" sz="quarter" idx="15"/>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11136EA4-84ED-4506-A242-5F0C906222BB}"/>
              </a:ext>
            </a:extLst>
          </p:cNvPr>
          <p:cNvSpPr>
            <a:spLocks noGrp="1"/>
          </p:cNvSpPr>
          <p:nvPr>
            <p:ph type="ftr" sz="quarter" idx="17"/>
          </p:nvPr>
        </p:nvSpPr>
        <p:spPr/>
        <p:txBody>
          <a:bodyPr/>
          <a:lstStyle/>
          <a:p>
            <a:endParaRPr lang="en-AU" noProof="0" dirty="0"/>
          </a:p>
        </p:txBody>
      </p:sp>
      <p:sp>
        <p:nvSpPr>
          <p:cNvPr id="2" name="Date Placeholder 1">
            <a:extLst>
              <a:ext uri="{FF2B5EF4-FFF2-40B4-BE49-F238E27FC236}">
                <a16:creationId xmlns:a16="http://schemas.microsoft.com/office/drawing/2014/main" id="{87D72EC5-4F70-48F3-89D4-91D2D67BE51B}"/>
              </a:ext>
            </a:extLst>
          </p:cNvPr>
          <p:cNvSpPr>
            <a:spLocks noGrp="1"/>
          </p:cNvSpPr>
          <p:nvPr>
            <p:ph type="dt" sz="half" idx="18"/>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2610718A-D70B-4A4B-A26A-0BF5E34D0069}"/>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331653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16" name="Picture Placeholder 8">
            <a:extLst>
              <a:ext uri="{FF2B5EF4-FFF2-40B4-BE49-F238E27FC236}">
                <a16:creationId xmlns:a16="http://schemas.microsoft.com/office/drawing/2014/main" id="{2A85445C-DF4B-4BAF-BA3E-2C7E13C69663}"/>
              </a:ext>
            </a:extLst>
          </p:cNvPr>
          <p:cNvSpPr>
            <a:spLocks noGrp="1"/>
          </p:cNvSpPr>
          <p:nvPr>
            <p:ph type="pic" sz="quarter" idx="22"/>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FA7FBC23-2E1D-42B9-B06F-441D2E530D67}"/>
              </a:ext>
            </a:extLst>
          </p:cNvPr>
          <p:cNvSpPr>
            <a:spLocks noGrp="1"/>
          </p:cNvSpPr>
          <p:nvPr>
            <p:ph type="ftr" sz="quarter" idx="18"/>
          </p:nvPr>
        </p:nvSpPr>
        <p:spPr/>
        <p:txBody>
          <a:bodyPr/>
          <a:lstStyle/>
          <a:p>
            <a:endParaRPr lang="en-AU" noProof="0" dirty="0"/>
          </a:p>
        </p:txBody>
      </p:sp>
      <p:sp>
        <p:nvSpPr>
          <p:cNvPr id="2" name="Date Placeholder 1">
            <a:extLst>
              <a:ext uri="{FF2B5EF4-FFF2-40B4-BE49-F238E27FC236}">
                <a16:creationId xmlns:a16="http://schemas.microsoft.com/office/drawing/2014/main" id="{BFBB8C37-F6A7-408B-AED7-05A293BD9B5C}"/>
              </a:ext>
            </a:extLst>
          </p:cNvPr>
          <p:cNvSpPr>
            <a:spLocks noGrp="1"/>
          </p:cNvSpPr>
          <p:nvPr>
            <p:ph type="dt" sz="half" idx="19"/>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D217EB9A-C91F-4B28-8363-238C69D8FF42}"/>
              </a:ext>
            </a:extLst>
          </p:cNvPr>
          <p:cNvSpPr>
            <a:spLocks noGrp="1"/>
          </p:cNvSpPr>
          <p:nvPr>
            <p:ph type="sldNum" sz="quarter" idx="20"/>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340252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15" name="Picture Placeholder 8">
            <a:extLst>
              <a:ext uri="{FF2B5EF4-FFF2-40B4-BE49-F238E27FC236}">
                <a16:creationId xmlns:a16="http://schemas.microsoft.com/office/drawing/2014/main" id="{E0A0B3FD-4538-4369-83B6-70C4DFCECFF6}"/>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6" name="Picture Placeholder 8">
            <a:extLst>
              <a:ext uri="{FF2B5EF4-FFF2-40B4-BE49-F238E27FC236}">
                <a16:creationId xmlns:a16="http://schemas.microsoft.com/office/drawing/2014/main" id="{B2A43BD1-0F4A-4FE6-96C0-15FBFE85BD1F}"/>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70" name="Picture Placeholder 8">
            <a:extLst>
              <a:ext uri="{FF2B5EF4-FFF2-40B4-BE49-F238E27FC236}">
                <a16:creationId xmlns:a16="http://schemas.microsoft.com/office/drawing/2014/main" id="{FA4A79D4-E349-4EBC-AEB1-516796BF6A3A}"/>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D612DDF1-862D-4D1D-A8F8-0AA91E60F74F}"/>
              </a:ext>
            </a:extLst>
          </p:cNvPr>
          <p:cNvSpPr>
            <a:spLocks noGrp="1"/>
          </p:cNvSpPr>
          <p:nvPr>
            <p:ph type="ftr" sz="quarter" idx="19"/>
          </p:nvPr>
        </p:nvSpPr>
        <p:spPr/>
        <p:txBody>
          <a:bodyPr/>
          <a:lstStyle/>
          <a:p>
            <a:endParaRPr lang="en-AU" noProof="0" dirty="0"/>
          </a:p>
        </p:txBody>
      </p:sp>
      <p:sp>
        <p:nvSpPr>
          <p:cNvPr id="2" name="Date Placeholder 1">
            <a:extLst>
              <a:ext uri="{FF2B5EF4-FFF2-40B4-BE49-F238E27FC236}">
                <a16:creationId xmlns:a16="http://schemas.microsoft.com/office/drawing/2014/main" id="{3895DF14-2515-429C-B3CC-7063B560D420}"/>
              </a:ext>
            </a:extLst>
          </p:cNvPr>
          <p:cNvSpPr>
            <a:spLocks noGrp="1"/>
          </p:cNvSpPr>
          <p:nvPr>
            <p:ph type="dt" sz="half" idx="22"/>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6B923CC6-05EA-4B5E-8619-45B5D426CFF2}"/>
              </a:ext>
            </a:extLst>
          </p:cNvPr>
          <p:cNvSpPr>
            <a:spLocks noGrp="1"/>
          </p:cNvSpPr>
          <p:nvPr>
            <p:ph type="sldNum" sz="quarter" idx="23"/>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7526296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F749F30-B44D-43F1-B0D5-603E1F271B81}"/>
              </a:ext>
            </a:extLst>
          </p:cNvPr>
          <p:cNvSpPr/>
          <p:nvPr userDrawn="1"/>
        </p:nvSpPr>
        <p:spPr>
          <a:xfrm>
            <a:off x="10839546" y="101089"/>
            <a:ext cx="1245238" cy="13647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0524626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39" name="Picture Placeholder 138">
            <a:extLst>
              <a:ext uri="{FF2B5EF4-FFF2-40B4-BE49-F238E27FC236}">
                <a16:creationId xmlns:a16="http://schemas.microsoft.com/office/drawing/2014/main" id="{D87FD7A2-8AF9-450B-AA84-809A435321D8}"/>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3522183"/>
            <a:ext cx="4772203" cy="1227635"/>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Bef>
                <a:spcPts val="500"/>
              </a:spcBef>
              <a:spcAft>
                <a:spcPts val="0"/>
              </a:spcAft>
              <a:buNone/>
              <a:defRPr sz="2000" b="1">
                <a:solidFill>
                  <a:schemeClr val="accent2"/>
                </a:solidFill>
                <a:latin typeface="+mn-lt"/>
              </a:defRPr>
            </a:lvl1pPr>
            <a:lvl2pPr marL="0" indent="0" algn="l">
              <a:spcBef>
                <a:spcPts val="500"/>
              </a:spcBef>
              <a:buNone/>
              <a:defRPr sz="2000" b="0">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subtitle</a:t>
            </a:r>
          </a:p>
          <a:p>
            <a:pPr lvl="1"/>
            <a:r>
              <a:rPr lang="en-AU" noProof="0" dirty="0"/>
              <a:t>Two</a:t>
            </a:r>
          </a:p>
          <a:p>
            <a:pPr lvl="2"/>
            <a:r>
              <a:rPr lang="en-AU" noProof="0" dirty="0"/>
              <a:t>Three</a:t>
            </a:r>
          </a:p>
          <a:p>
            <a:pPr lvl="8"/>
            <a:r>
              <a:rPr lang="en-AU" noProof="0" dirty="0"/>
              <a:t>four</a:t>
            </a:r>
          </a:p>
        </p:txBody>
      </p:sp>
      <p:sp>
        <p:nvSpPr>
          <p:cNvPr id="2" name="TextBox 1">
            <a:extLst>
              <a:ext uri="{FF2B5EF4-FFF2-40B4-BE49-F238E27FC236}">
                <a16:creationId xmlns:a16="http://schemas.microsoft.com/office/drawing/2014/main" id="{B196D528-3F8C-4131-B8C8-D41C96117732}"/>
              </a:ext>
            </a:extLst>
          </p:cNvPr>
          <p:cNvSpPr txBox="1"/>
          <p:nvPr userDrawn="1"/>
        </p:nvSpPr>
        <p:spPr>
          <a:xfrm>
            <a:off x="514871" y="2525876"/>
            <a:ext cx="3164224" cy="677108"/>
          </a:xfrm>
          <a:prstGeom prst="rect">
            <a:avLst/>
          </a:prstGeom>
          <a:noFill/>
        </p:spPr>
        <p:txBody>
          <a:bodyPr wrap="square" rtlCol="0">
            <a:spAutoFit/>
          </a:bodyPr>
          <a:lstStyle/>
          <a:p>
            <a:r>
              <a:rPr lang="en-AU" sz="3800" b="1" kern="1200" dirty="0">
                <a:solidFill>
                  <a:schemeClr val="bg1"/>
                </a:solidFill>
                <a:latin typeface="+mj-lt"/>
                <a:ea typeface="+mn-ea"/>
                <a:cs typeface="+mn-cs"/>
              </a:rPr>
              <a:t>Thank you</a:t>
            </a:r>
          </a:p>
        </p:txBody>
      </p:sp>
      <p:sp>
        <p:nvSpPr>
          <p:cNvPr id="68" name="Text Placeholder 140">
            <a:extLst>
              <a:ext uri="{FF2B5EF4-FFF2-40B4-BE49-F238E27FC236}">
                <a16:creationId xmlns:a16="http://schemas.microsoft.com/office/drawing/2014/main" id="{0240AC5B-4C6A-426A-B2D7-877F8935F418}"/>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9" name="Text Placeholder 135">
            <a:extLst>
              <a:ext uri="{FF2B5EF4-FFF2-40B4-BE49-F238E27FC236}">
                <a16:creationId xmlns:a16="http://schemas.microsoft.com/office/drawing/2014/main" id="{E5A84B8F-F202-4882-842F-83827F0172A4}"/>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70" name="Group 4">
            <a:extLst>
              <a:ext uri="{FF2B5EF4-FFF2-40B4-BE49-F238E27FC236}">
                <a16:creationId xmlns:a16="http://schemas.microsoft.com/office/drawing/2014/main" id="{EC37A7B2-975C-4770-92F5-8992CA55725E}"/>
              </a:ext>
            </a:extLst>
          </p:cNvPr>
          <p:cNvGrpSpPr>
            <a:grpSpLocks noChangeAspect="1"/>
          </p:cNvGrpSpPr>
          <p:nvPr userDrawn="1"/>
        </p:nvGrpSpPr>
        <p:grpSpPr bwMode="auto">
          <a:xfrm>
            <a:off x="421066" y="453777"/>
            <a:ext cx="1662286" cy="1666547"/>
            <a:chOff x="2864" y="1181"/>
            <a:chExt cx="1952" cy="1957"/>
          </a:xfrm>
        </p:grpSpPr>
        <p:sp>
          <p:nvSpPr>
            <p:cNvPr id="71" name="AutoShape 3">
              <a:extLst>
                <a:ext uri="{FF2B5EF4-FFF2-40B4-BE49-F238E27FC236}">
                  <a16:creationId xmlns:a16="http://schemas.microsoft.com/office/drawing/2014/main" id="{54F552E3-D38D-41BC-82E3-60C997948365}"/>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Rectangle 5">
              <a:extLst>
                <a:ext uri="{FF2B5EF4-FFF2-40B4-BE49-F238E27FC236}">
                  <a16:creationId xmlns:a16="http://schemas.microsoft.com/office/drawing/2014/main" id="{569FA1AE-C9C3-462F-A77A-B6BBCF918C9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6">
              <a:extLst>
                <a:ext uri="{FF2B5EF4-FFF2-40B4-BE49-F238E27FC236}">
                  <a16:creationId xmlns:a16="http://schemas.microsoft.com/office/drawing/2014/main" id="{6DB2EA32-9261-498B-830E-2FBDFA157F56}"/>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7">
              <a:extLst>
                <a:ext uri="{FF2B5EF4-FFF2-40B4-BE49-F238E27FC236}">
                  <a16:creationId xmlns:a16="http://schemas.microsoft.com/office/drawing/2014/main" id="{EFF73E3A-06C3-4974-93E2-696040A8975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8">
              <a:extLst>
                <a:ext uri="{FF2B5EF4-FFF2-40B4-BE49-F238E27FC236}">
                  <a16:creationId xmlns:a16="http://schemas.microsoft.com/office/drawing/2014/main" id="{C4DC2C60-02AB-49AD-B3DD-BBCF7166C835}"/>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9">
              <a:extLst>
                <a:ext uri="{FF2B5EF4-FFF2-40B4-BE49-F238E27FC236}">
                  <a16:creationId xmlns:a16="http://schemas.microsoft.com/office/drawing/2014/main" id="{30961497-8835-4080-AFE2-534351DE2631}"/>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0">
              <a:extLst>
                <a:ext uri="{FF2B5EF4-FFF2-40B4-BE49-F238E27FC236}">
                  <a16:creationId xmlns:a16="http://schemas.microsoft.com/office/drawing/2014/main" id="{E68F9C23-752D-42BE-A4E5-9B68536CDFD8}"/>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1">
              <a:extLst>
                <a:ext uri="{FF2B5EF4-FFF2-40B4-BE49-F238E27FC236}">
                  <a16:creationId xmlns:a16="http://schemas.microsoft.com/office/drawing/2014/main" id="{13FC5098-8507-4098-93FB-F2624FFC64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2">
              <a:extLst>
                <a:ext uri="{FF2B5EF4-FFF2-40B4-BE49-F238E27FC236}">
                  <a16:creationId xmlns:a16="http://schemas.microsoft.com/office/drawing/2014/main" id="{7E5888E8-4F68-4921-8A2B-AEC299F6A1C2}"/>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3">
              <a:extLst>
                <a:ext uri="{FF2B5EF4-FFF2-40B4-BE49-F238E27FC236}">
                  <a16:creationId xmlns:a16="http://schemas.microsoft.com/office/drawing/2014/main" id="{B67C5942-8CB4-499B-AA8B-12470AC8A79E}"/>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4">
              <a:extLst>
                <a:ext uri="{FF2B5EF4-FFF2-40B4-BE49-F238E27FC236}">
                  <a16:creationId xmlns:a16="http://schemas.microsoft.com/office/drawing/2014/main" id="{7AD189ED-F890-4E02-8D27-6A3CE264891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5">
              <a:extLst>
                <a:ext uri="{FF2B5EF4-FFF2-40B4-BE49-F238E27FC236}">
                  <a16:creationId xmlns:a16="http://schemas.microsoft.com/office/drawing/2014/main" id="{A694629D-32D1-4504-B143-297920522C9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6">
              <a:extLst>
                <a:ext uri="{FF2B5EF4-FFF2-40B4-BE49-F238E27FC236}">
                  <a16:creationId xmlns:a16="http://schemas.microsoft.com/office/drawing/2014/main" id="{2412EA18-A215-4DFD-A0A6-2AD409F481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7">
              <a:extLst>
                <a:ext uri="{FF2B5EF4-FFF2-40B4-BE49-F238E27FC236}">
                  <a16:creationId xmlns:a16="http://schemas.microsoft.com/office/drawing/2014/main" id="{C4E0E6D7-A2DC-410B-9822-C2D716A99AB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8">
              <a:extLst>
                <a:ext uri="{FF2B5EF4-FFF2-40B4-BE49-F238E27FC236}">
                  <a16:creationId xmlns:a16="http://schemas.microsoft.com/office/drawing/2014/main" id="{D7B7983B-BA78-4770-8F07-998CF704FD22}"/>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19">
              <a:extLst>
                <a:ext uri="{FF2B5EF4-FFF2-40B4-BE49-F238E27FC236}">
                  <a16:creationId xmlns:a16="http://schemas.microsoft.com/office/drawing/2014/main" id="{A748B14A-0908-4434-A2E9-F3E4992B204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Freeform 20">
              <a:extLst>
                <a:ext uri="{FF2B5EF4-FFF2-40B4-BE49-F238E27FC236}">
                  <a16:creationId xmlns:a16="http://schemas.microsoft.com/office/drawing/2014/main" id="{9A723747-6853-43C4-AAB4-C1C0C93D9934}"/>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Rectangle 21">
              <a:extLst>
                <a:ext uri="{FF2B5EF4-FFF2-40B4-BE49-F238E27FC236}">
                  <a16:creationId xmlns:a16="http://schemas.microsoft.com/office/drawing/2014/main" id="{135592F9-D2BB-451E-96FF-092A1EE1A3BE}"/>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2">
              <a:extLst>
                <a:ext uri="{FF2B5EF4-FFF2-40B4-BE49-F238E27FC236}">
                  <a16:creationId xmlns:a16="http://schemas.microsoft.com/office/drawing/2014/main" id="{745670F2-51EA-4EA7-A414-FB609C350ED5}"/>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3">
              <a:extLst>
                <a:ext uri="{FF2B5EF4-FFF2-40B4-BE49-F238E27FC236}">
                  <a16:creationId xmlns:a16="http://schemas.microsoft.com/office/drawing/2014/main" id="{99B68E36-21CB-49F9-8DAA-F892BB3F7740}"/>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4">
              <a:extLst>
                <a:ext uri="{FF2B5EF4-FFF2-40B4-BE49-F238E27FC236}">
                  <a16:creationId xmlns:a16="http://schemas.microsoft.com/office/drawing/2014/main" id="{F07D88E7-14BD-4576-AC88-8D241E6B93BF}"/>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5">
              <a:extLst>
                <a:ext uri="{FF2B5EF4-FFF2-40B4-BE49-F238E27FC236}">
                  <a16:creationId xmlns:a16="http://schemas.microsoft.com/office/drawing/2014/main" id="{BCAAAD9F-0A1F-49A6-A4DE-A5A523C54625}"/>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6">
              <a:extLst>
                <a:ext uri="{FF2B5EF4-FFF2-40B4-BE49-F238E27FC236}">
                  <a16:creationId xmlns:a16="http://schemas.microsoft.com/office/drawing/2014/main" id="{DA1B6F50-51ED-4149-9C09-11E80089776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7">
              <a:extLst>
                <a:ext uri="{FF2B5EF4-FFF2-40B4-BE49-F238E27FC236}">
                  <a16:creationId xmlns:a16="http://schemas.microsoft.com/office/drawing/2014/main" id="{0AC74EF2-F419-4368-912E-71A0EA81D8E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8">
              <a:extLst>
                <a:ext uri="{FF2B5EF4-FFF2-40B4-BE49-F238E27FC236}">
                  <a16:creationId xmlns:a16="http://schemas.microsoft.com/office/drawing/2014/main" id="{1C171149-6E4E-4D78-AB93-8E367FDD9F43}"/>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29">
              <a:extLst>
                <a:ext uri="{FF2B5EF4-FFF2-40B4-BE49-F238E27FC236}">
                  <a16:creationId xmlns:a16="http://schemas.microsoft.com/office/drawing/2014/main" id="{A815DF7B-E424-42AB-A6AB-634DA40688E4}"/>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0">
              <a:extLst>
                <a:ext uri="{FF2B5EF4-FFF2-40B4-BE49-F238E27FC236}">
                  <a16:creationId xmlns:a16="http://schemas.microsoft.com/office/drawing/2014/main" id="{66BD8C37-8BC5-45CD-B87D-5AFE1A70DC26}"/>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1">
              <a:extLst>
                <a:ext uri="{FF2B5EF4-FFF2-40B4-BE49-F238E27FC236}">
                  <a16:creationId xmlns:a16="http://schemas.microsoft.com/office/drawing/2014/main" id="{2CEB33A3-B63A-4808-96DD-C5F24BF9ACFD}"/>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2">
              <a:extLst>
                <a:ext uri="{FF2B5EF4-FFF2-40B4-BE49-F238E27FC236}">
                  <a16:creationId xmlns:a16="http://schemas.microsoft.com/office/drawing/2014/main" id="{C313A88E-E4EB-47A3-9504-3CBEC9DA2963}"/>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4">
              <a:extLst>
                <a:ext uri="{FF2B5EF4-FFF2-40B4-BE49-F238E27FC236}">
                  <a16:creationId xmlns:a16="http://schemas.microsoft.com/office/drawing/2014/main" id="{56F05306-E858-4AD6-9044-0829EB27D9AA}"/>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5">
              <a:extLst>
                <a:ext uri="{FF2B5EF4-FFF2-40B4-BE49-F238E27FC236}">
                  <a16:creationId xmlns:a16="http://schemas.microsoft.com/office/drawing/2014/main" id="{32901447-608B-4121-B7E4-6FCEAEA2508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6">
              <a:extLst>
                <a:ext uri="{FF2B5EF4-FFF2-40B4-BE49-F238E27FC236}">
                  <a16:creationId xmlns:a16="http://schemas.microsoft.com/office/drawing/2014/main" id="{39190006-5196-47DB-99AE-94D3B7F0459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7">
              <a:extLst>
                <a:ext uri="{FF2B5EF4-FFF2-40B4-BE49-F238E27FC236}">
                  <a16:creationId xmlns:a16="http://schemas.microsoft.com/office/drawing/2014/main" id="{8604054B-C93B-45A8-AB0E-E4348614520B}"/>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8">
              <a:extLst>
                <a:ext uri="{FF2B5EF4-FFF2-40B4-BE49-F238E27FC236}">
                  <a16:creationId xmlns:a16="http://schemas.microsoft.com/office/drawing/2014/main" id="{D0EFF960-9F83-4FFE-BF82-B52577442D3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39">
              <a:extLst>
                <a:ext uri="{FF2B5EF4-FFF2-40B4-BE49-F238E27FC236}">
                  <a16:creationId xmlns:a16="http://schemas.microsoft.com/office/drawing/2014/main" id="{99D3D888-B3BA-4D97-B256-1108E2C3F2E3}"/>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0">
              <a:extLst>
                <a:ext uri="{FF2B5EF4-FFF2-40B4-BE49-F238E27FC236}">
                  <a16:creationId xmlns:a16="http://schemas.microsoft.com/office/drawing/2014/main" id="{7F59FA3C-1276-422B-80A8-04EF5B7FFB3B}"/>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1">
              <a:extLst>
                <a:ext uri="{FF2B5EF4-FFF2-40B4-BE49-F238E27FC236}">
                  <a16:creationId xmlns:a16="http://schemas.microsoft.com/office/drawing/2014/main" id="{0F1A5475-0A1C-4B1A-97EC-5E3CD806750C}"/>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2">
              <a:extLst>
                <a:ext uri="{FF2B5EF4-FFF2-40B4-BE49-F238E27FC236}">
                  <a16:creationId xmlns:a16="http://schemas.microsoft.com/office/drawing/2014/main" id="{A3DDBAEE-DF7C-4EC8-94DD-05D69B1CDE43}"/>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3">
              <a:extLst>
                <a:ext uri="{FF2B5EF4-FFF2-40B4-BE49-F238E27FC236}">
                  <a16:creationId xmlns:a16="http://schemas.microsoft.com/office/drawing/2014/main" id="{D5F93DF4-E313-489C-8E2A-B483A92DEDD8}"/>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4">
              <a:extLst>
                <a:ext uri="{FF2B5EF4-FFF2-40B4-BE49-F238E27FC236}">
                  <a16:creationId xmlns:a16="http://schemas.microsoft.com/office/drawing/2014/main" id="{4DC15CBD-9941-4E37-A8B4-F231D3B3151B}"/>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5">
              <a:extLst>
                <a:ext uri="{FF2B5EF4-FFF2-40B4-BE49-F238E27FC236}">
                  <a16:creationId xmlns:a16="http://schemas.microsoft.com/office/drawing/2014/main" id="{9ADB481C-21A1-49F8-ACE4-4CD0729D9208}"/>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6">
              <a:extLst>
                <a:ext uri="{FF2B5EF4-FFF2-40B4-BE49-F238E27FC236}">
                  <a16:creationId xmlns:a16="http://schemas.microsoft.com/office/drawing/2014/main" id="{E4D2031E-0A6F-4C49-9ED4-AB51D06F0F1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7">
              <a:extLst>
                <a:ext uri="{FF2B5EF4-FFF2-40B4-BE49-F238E27FC236}">
                  <a16:creationId xmlns:a16="http://schemas.microsoft.com/office/drawing/2014/main" id="{C44C9E42-3F3B-4C13-A2DA-02F22BA28A8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8">
              <a:extLst>
                <a:ext uri="{FF2B5EF4-FFF2-40B4-BE49-F238E27FC236}">
                  <a16:creationId xmlns:a16="http://schemas.microsoft.com/office/drawing/2014/main" id="{01353E56-76A6-4F6D-B228-D349DD153DAB}"/>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49">
              <a:extLst>
                <a:ext uri="{FF2B5EF4-FFF2-40B4-BE49-F238E27FC236}">
                  <a16:creationId xmlns:a16="http://schemas.microsoft.com/office/drawing/2014/main" id="{61622A06-0465-4E80-BE10-ABA3B3FE3DEF}"/>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0">
              <a:extLst>
                <a:ext uri="{FF2B5EF4-FFF2-40B4-BE49-F238E27FC236}">
                  <a16:creationId xmlns:a16="http://schemas.microsoft.com/office/drawing/2014/main" id="{87927BE2-A3FC-4F6C-B8B1-028431DC64BC}"/>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1">
              <a:extLst>
                <a:ext uri="{FF2B5EF4-FFF2-40B4-BE49-F238E27FC236}">
                  <a16:creationId xmlns:a16="http://schemas.microsoft.com/office/drawing/2014/main" id="{9AB4F4C4-EA49-4CC5-B240-860DE380C319}"/>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2">
              <a:extLst>
                <a:ext uri="{FF2B5EF4-FFF2-40B4-BE49-F238E27FC236}">
                  <a16:creationId xmlns:a16="http://schemas.microsoft.com/office/drawing/2014/main" id="{357BA5D2-76BC-4D95-9315-2DE8D62D55B7}"/>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3">
              <a:extLst>
                <a:ext uri="{FF2B5EF4-FFF2-40B4-BE49-F238E27FC236}">
                  <a16:creationId xmlns:a16="http://schemas.microsoft.com/office/drawing/2014/main" id="{DCED355D-42FD-4686-B0EF-0E3062E19ED4}"/>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4">
              <a:extLst>
                <a:ext uri="{FF2B5EF4-FFF2-40B4-BE49-F238E27FC236}">
                  <a16:creationId xmlns:a16="http://schemas.microsoft.com/office/drawing/2014/main" id="{0958AEB7-DBAD-45AC-9AB2-48F0F1765950}"/>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5">
              <a:extLst>
                <a:ext uri="{FF2B5EF4-FFF2-40B4-BE49-F238E27FC236}">
                  <a16:creationId xmlns:a16="http://schemas.microsoft.com/office/drawing/2014/main" id="{D21079D7-F09E-4BC4-907F-AB73704555F7}"/>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6">
              <a:extLst>
                <a:ext uri="{FF2B5EF4-FFF2-40B4-BE49-F238E27FC236}">
                  <a16:creationId xmlns:a16="http://schemas.microsoft.com/office/drawing/2014/main" id="{A704AF6D-383A-461D-9A8E-803EB90DE594}"/>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7">
              <a:extLst>
                <a:ext uri="{FF2B5EF4-FFF2-40B4-BE49-F238E27FC236}">
                  <a16:creationId xmlns:a16="http://schemas.microsoft.com/office/drawing/2014/main" id="{FC012E4A-28D8-454A-A556-8AC6B0EB0B6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8">
              <a:extLst>
                <a:ext uri="{FF2B5EF4-FFF2-40B4-BE49-F238E27FC236}">
                  <a16:creationId xmlns:a16="http://schemas.microsoft.com/office/drawing/2014/main" id="{905E96C3-CEAF-465F-98F7-C346C851D7CA}"/>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59">
              <a:extLst>
                <a:ext uri="{FF2B5EF4-FFF2-40B4-BE49-F238E27FC236}">
                  <a16:creationId xmlns:a16="http://schemas.microsoft.com/office/drawing/2014/main" id="{B96BC9E4-E5E9-4941-BC5B-77E75A08F211}"/>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0">
              <a:extLst>
                <a:ext uri="{FF2B5EF4-FFF2-40B4-BE49-F238E27FC236}">
                  <a16:creationId xmlns:a16="http://schemas.microsoft.com/office/drawing/2014/main" id="{094DCF66-2169-4747-B305-D494F1D1B5D7}"/>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1">
              <a:extLst>
                <a:ext uri="{FF2B5EF4-FFF2-40B4-BE49-F238E27FC236}">
                  <a16:creationId xmlns:a16="http://schemas.microsoft.com/office/drawing/2014/main" id="{4AEC03C8-5E0C-4AFF-AE73-885A440478E9}"/>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9" name="Freeform 62">
              <a:extLst>
                <a:ext uri="{FF2B5EF4-FFF2-40B4-BE49-F238E27FC236}">
                  <a16:creationId xmlns:a16="http://schemas.microsoft.com/office/drawing/2014/main" id="{2F0EA371-30C6-42A1-8D7F-5F691CCF4E2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Tree>
    <p:extLst>
      <p:ext uri="{BB962C8B-B14F-4D97-AF65-F5344CB8AC3E}">
        <p14:creationId xmlns:p14="http://schemas.microsoft.com/office/powerpoint/2010/main" val="11776138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B">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75" name="Text Placeholder 140">
            <a:extLst>
              <a:ext uri="{FF2B5EF4-FFF2-40B4-BE49-F238E27FC236}">
                <a16:creationId xmlns:a16="http://schemas.microsoft.com/office/drawing/2014/main" id="{F8C9875D-6ED4-4691-B4EE-6BE289CEFD87}"/>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Text Placeholder 135">
            <a:extLst>
              <a:ext uri="{FF2B5EF4-FFF2-40B4-BE49-F238E27FC236}">
                <a16:creationId xmlns:a16="http://schemas.microsoft.com/office/drawing/2014/main" id="{601F3602-2361-40F0-A995-ABA050961AB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26802196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241772125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Discover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79" name="Freeform: Shape 78">
            <a:extLst>
              <a:ext uri="{FF2B5EF4-FFF2-40B4-BE49-F238E27FC236}">
                <a16:creationId xmlns:a16="http://schemas.microsoft.com/office/drawing/2014/main" id="{9821C742-34A7-4634-ABFF-1A8C76DB814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1" name="Text Placeholder 140">
            <a:extLst>
              <a:ext uri="{FF2B5EF4-FFF2-40B4-BE49-F238E27FC236}">
                <a16:creationId xmlns:a16="http://schemas.microsoft.com/office/drawing/2014/main" id="{E2C11A33-E2C2-4ED9-A0FF-F9E78469F2C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CFA768B8-D2D1-447E-9F0E-47C681CCC99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5784771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lide-Fluid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E3563E49-DAF7-4206-AAD7-38E789258387}"/>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0BA02072-FEDB-429A-A4C0-22D59D09BF0A}"/>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0ABA4448-A18D-4663-B455-EAD951F86205}"/>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8876535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Strength">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176FAE9-F8D7-45AD-AA56-97F65AF5C7CF}"/>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B87D9FE-C85C-4214-9157-DD7F3ED28A34}"/>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15BBA84-73B3-48DF-B6EE-69867E46B6EF}"/>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3873191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Stru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229705A0-38F7-4A9C-86A4-2F68DE74B02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4D897568-993B-4A02-A134-6722AC6A9865}"/>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CA8F343C-4D99-4A43-995F-05ACA5C64EB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82467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Slide-Commun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624966D-E4EA-4F50-9BB6-48291DC82572}"/>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C435E10-BA07-43CA-946E-F929538E56E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8818C800-1FD7-46E3-9513-EDED28C7D419}"/>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131766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Knowledg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54BDF27-BFAD-478C-A199-3DB667D3F5E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219F3B99-BA96-428A-8B96-08B07C39576F}"/>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E6A1775-999F-4891-AEA1-BDBEAF077E5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325861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Slide-Learnin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80" name="Freeform: Shape 79">
            <a:extLst>
              <a:ext uri="{FF2B5EF4-FFF2-40B4-BE49-F238E27FC236}">
                <a16:creationId xmlns:a16="http://schemas.microsoft.com/office/drawing/2014/main" id="{9F2674CC-72EB-4595-86BE-D02CD83455C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4" name="Text Placeholder 140">
            <a:extLst>
              <a:ext uri="{FF2B5EF4-FFF2-40B4-BE49-F238E27FC236}">
                <a16:creationId xmlns:a16="http://schemas.microsoft.com/office/drawing/2014/main" id="{C2FB46BE-AAF7-42FF-9037-1C6EE88FE3BD}"/>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62CC006-DD2A-4ACA-910F-2010703F4F3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1621343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Movemen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6725A7B3-05B9-43EC-BD6A-2951B787802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3AF26A12-2ED5-4400-ADF5-846B94638FB6}"/>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EDA5586F-18E7-4601-96CA-50CD2AA81EC8}"/>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6385034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B-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C553431B-6092-48C5-AD7C-F30516D7A38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2" name="Text Placeholder 140">
            <a:extLst>
              <a:ext uri="{FF2B5EF4-FFF2-40B4-BE49-F238E27FC236}">
                <a16:creationId xmlns:a16="http://schemas.microsoft.com/office/drawing/2014/main" id="{B4389B36-E541-48E7-A912-C35EE13572D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BA1EDDF-3973-431D-958F-640EC310C4D6}"/>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995718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C">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12204000" cy="6857998"/>
          </a:xfrm>
          <a:solidFill>
            <a:schemeClr val="bg1">
              <a:lumMod val="85000"/>
            </a:schemeClr>
          </a:solidFill>
        </p:spPr>
        <p:txBody>
          <a:bodyPr lIns="360000" tIns="360000" rIns="360000" bIns="360000">
            <a:normAutofit/>
          </a:bodyPr>
          <a:lstStyle>
            <a:lvl1pPr algn="r">
              <a:defRPr sz="1600">
                <a:solidFill>
                  <a:schemeClr val="tx1">
                    <a:lumMod val="50000"/>
                    <a:lumOff val="50000"/>
                  </a:schemeClr>
                </a:solidFill>
              </a:defRPr>
            </a:lvl1pPr>
          </a:lstStyle>
          <a:p>
            <a:endParaRPr lang="en-AU" noProof="0"/>
          </a:p>
        </p:txBody>
      </p:sp>
      <p:sp>
        <p:nvSpPr>
          <p:cNvPr id="73" name="Subtitle 72">
            <a:extLst>
              <a:ext uri="{FF2B5EF4-FFF2-40B4-BE49-F238E27FC236}">
                <a16:creationId xmlns:a16="http://schemas.microsoft.com/office/drawing/2014/main" id="{2993D1DC-23D0-40CA-BA80-0CCA239AC610}"/>
              </a:ext>
            </a:extLst>
          </p:cNvPr>
          <p:cNvSpPr>
            <a:spLocks noGrp="1"/>
          </p:cNvSpPr>
          <p:nvPr>
            <p:ph type="subTitle" idx="1" hasCustomPrompt="1"/>
          </p:nvPr>
        </p:nvSpPr>
        <p:spPr>
          <a:xfrm>
            <a:off x="0" y="0"/>
            <a:ext cx="5729283" cy="6857998"/>
          </a:xfrm>
          <a:custGeom>
            <a:avLst/>
            <a:gdLst>
              <a:gd name="connsiteX0" fmla="*/ 0 w 5729283"/>
              <a:gd name="connsiteY0" fmla="*/ 0 h 6857998"/>
              <a:gd name="connsiteX1" fmla="*/ 4311112 w 5729283"/>
              <a:gd name="connsiteY1" fmla="*/ 0 h 6857998"/>
              <a:gd name="connsiteX2" fmla="*/ 5729283 w 5729283"/>
              <a:gd name="connsiteY2" fmla="*/ 5316930 h 6857998"/>
              <a:gd name="connsiteX3" fmla="*/ 0 w 5729283"/>
              <a:gd name="connsiteY3" fmla="*/ 6857998 h 6857998"/>
            </a:gdLst>
            <a:ahLst/>
            <a:cxnLst>
              <a:cxn ang="0">
                <a:pos x="connsiteX0" y="connsiteY0"/>
              </a:cxn>
              <a:cxn ang="0">
                <a:pos x="connsiteX1" y="connsiteY1"/>
              </a:cxn>
              <a:cxn ang="0">
                <a:pos x="connsiteX2" y="connsiteY2"/>
              </a:cxn>
              <a:cxn ang="0">
                <a:pos x="connsiteX3" y="connsiteY3"/>
              </a:cxn>
            </a:cxnLst>
            <a:rect l="l" t="t" r="r" b="b"/>
            <a:pathLst>
              <a:path w="5729283" h="6857998">
                <a:moveTo>
                  <a:pt x="0" y="0"/>
                </a:moveTo>
                <a:lnTo>
                  <a:pt x="4311112" y="0"/>
                </a:lnTo>
                <a:lnTo>
                  <a:pt x="5729283" y="5316930"/>
                </a:lnTo>
                <a:lnTo>
                  <a:pt x="0" y="6857998"/>
                </a:lnTo>
                <a:close/>
              </a:path>
            </a:pathLst>
          </a:custGeom>
          <a:solidFill>
            <a:schemeClr val="bg1">
              <a:alpha val="80000"/>
            </a:schemeClr>
          </a:solidFill>
        </p:spPr>
        <p:txBody>
          <a:bodyPr wrap="square" lIns="576000" tIns="2484000" rIns="1404000" anchor="t" anchorCtr="0">
            <a:noAutofit/>
          </a:bodyPr>
          <a:lstStyle>
            <a:lvl1pPr marL="0" indent="0" algn="l">
              <a:spcAft>
                <a:spcPts val="12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37" name="Text Placeholder 135">
            <a:extLst>
              <a:ext uri="{FF2B5EF4-FFF2-40B4-BE49-F238E27FC236}">
                <a16:creationId xmlns:a16="http://schemas.microsoft.com/office/drawing/2014/main" id="{081B6B67-7D18-4A84-A9C8-F8EB715A3FB3}"/>
              </a:ext>
            </a:extLst>
          </p:cNvPr>
          <p:cNvSpPr>
            <a:spLocks noGrp="1" noChangeAspect="1"/>
          </p:cNvSpPr>
          <p:nvPr>
            <p:ph type="body" sz="quarter" idx="14" hasCustomPrompt="1"/>
          </p:nvPr>
        </p:nvSpPr>
        <p:spPr>
          <a:xfrm>
            <a:off x="607255" y="616633"/>
            <a:ext cx="1440000" cy="144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39" name="Text Placeholder 140">
            <a:extLst>
              <a:ext uri="{FF2B5EF4-FFF2-40B4-BE49-F238E27FC236}">
                <a16:creationId xmlns:a16="http://schemas.microsoft.com/office/drawing/2014/main" id="{57544754-61DA-4535-96B6-21D24A61885D}"/>
              </a:ext>
            </a:extLst>
          </p:cNvPr>
          <p:cNvSpPr>
            <a:spLocks noGrp="1"/>
          </p:cNvSpPr>
          <p:nvPr>
            <p:ph type="body" sz="quarter" idx="16" hasCustomPrompt="1"/>
          </p:nvPr>
        </p:nvSpPr>
        <p:spPr>
          <a:xfrm>
            <a:off x="500063" y="5265337"/>
            <a:ext cx="3567112"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8" name="Text Placeholder 135">
            <a:extLst>
              <a:ext uri="{FF2B5EF4-FFF2-40B4-BE49-F238E27FC236}">
                <a16:creationId xmlns:a16="http://schemas.microsoft.com/office/drawing/2014/main" id="{08BE5594-C448-4AC9-B08C-E09264A1634F}"/>
              </a:ext>
            </a:extLst>
          </p:cNvPr>
          <p:cNvSpPr>
            <a:spLocks noGrp="1"/>
          </p:cNvSpPr>
          <p:nvPr>
            <p:ph type="body" sz="quarter" idx="17" hasCustomPrompt="1"/>
          </p:nvPr>
        </p:nvSpPr>
        <p:spPr>
          <a:xfrm>
            <a:off x="607255" y="52093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4439700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lide B-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86F4D0A5-6CC7-400E-9C3C-0694666F6F8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C8E1928D-065A-4AB1-9DF2-3C1374F8D11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11A1BDE-E875-46F4-AFCD-40A301028118}"/>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9607591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B-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44E114E6-BD85-4C72-BAB6-6A2A343DA8D5}"/>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3156ADEC-0272-4274-9765-6F13B085BBDE}"/>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13892CA3-1F3C-40B3-9F82-3B2099571FB1}"/>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014751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 B-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FCFB8DF9-51A8-485E-9F12-E5A3330F489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2DDB1C3D-68C3-412D-8EB3-97570F00136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8C843FD-33AA-4EEC-9FDF-27DC52E9A1E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34256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 B-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9C7F53C6-9053-440C-8E3D-971AFB12FFFC}"/>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7AF040AB-A5DC-4D6D-B6BA-75BCAFC7AAFC}"/>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51F7505-AB35-46E5-9D36-6EFD604C99AC}"/>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26421944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B-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54420FA1-8DAE-4658-86CF-B5658CDC24E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234B86AF-61C0-4BEF-AED9-AB6E1045862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1EC55AF-72F6-4B80-B565-E4736853BBD5}"/>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014275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B-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C8A16490-7A25-479D-8887-224357329F5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E5F69457-834C-4B3E-AF4C-CDBC7D6FC8A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C135A83-4349-4D19-A851-56FC171B943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798071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EABDE6FE-819A-4678-A6E8-009E38A1A56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FD7259D0-6B32-4DE1-8F13-A21A1C988BF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D42A6F0E-E106-4C5B-90DE-D6097D2850F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263184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C-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60928" t="-30644" r="-107570"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8" name="Text Placeholder 140">
            <a:extLst>
              <a:ext uri="{FF2B5EF4-FFF2-40B4-BE49-F238E27FC236}">
                <a16:creationId xmlns:a16="http://schemas.microsoft.com/office/drawing/2014/main" id="{4CE4066F-5CB1-43C1-8385-16A6CA0296A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7C590671-A7C1-4FD2-8937-335D342E216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8898085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C-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122106" t="-35294" r="-54327"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C88C7B38-255E-4D79-80C8-2A025E1CFAC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C7B1783-9A42-4500-B3D5-978D81F02062}"/>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71756115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ction Header C-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55179" t="-40292" r="-67666" b="-4637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B37A7C5F-6C97-4907-9B6E-CAD54B542D5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9411580-DB87-4A03-8CAA-0596920BA9B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7656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partner">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2494666" y="686883"/>
            <a:ext cx="3765573"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3" name="Picture Placeholder 2">
            <a:extLst>
              <a:ext uri="{FF2B5EF4-FFF2-40B4-BE49-F238E27FC236}">
                <a16:creationId xmlns:a16="http://schemas.microsoft.com/office/drawing/2014/main" id="{441F2942-2F48-4595-B815-42D3F57C14B8}"/>
              </a:ext>
            </a:extLst>
          </p:cNvPr>
          <p:cNvSpPr>
            <a:spLocks noGrp="1"/>
          </p:cNvSpPr>
          <p:nvPr>
            <p:ph type="pic" sz="quarter" idx="18" hasCustomPrompt="1"/>
          </p:nvPr>
        </p:nvSpPr>
        <p:spPr>
          <a:xfrm>
            <a:off x="500062" y="5410200"/>
            <a:ext cx="1939655" cy="923925"/>
          </a:xfrm>
        </p:spPr>
        <p:txBody>
          <a:bodyPr/>
          <a:lstStyle>
            <a:lvl1pPr>
              <a:defRPr sz="1600">
                <a:solidFill>
                  <a:schemeClr val="bg1"/>
                </a:solidFill>
              </a:defRPr>
            </a:lvl1pPr>
          </a:lstStyle>
          <a:p>
            <a:r>
              <a:rPr lang="en-AU" dirty="0"/>
              <a:t>Click to add partner logos</a:t>
            </a:r>
          </a:p>
        </p:txBody>
      </p:sp>
      <p:sp>
        <p:nvSpPr>
          <p:cNvPr id="79" name="Picture Placeholder 2">
            <a:extLst>
              <a:ext uri="{FF2B5EF4-FFF2-40B4-BE49-F238E27FC236}">
                <a16:creationId xmlns:a16="http://schemas.microsoft.com/office/drawing/2014/main" id="{649337E6-8710-4F9B-AE53-FDDFC8849CF6}"/>
              </a:ext>
            </a:extLst>
          </p:cNvPr>
          <p:cNvSpPr>
            <a:spLocks noGrp="1"/>
          </p:cNvSpPr>
          <p:nvPr>
            <p:ph type="pic" sz="quarter" idx="19" hasCustomPrompt="1"/>
          </p:nvPr>
        </p:nvSpPr>
        <p:spPr>
          <a:xfrm>
            <a:off x="2601859" y="5410200"/>
            <a:ext cx="1939655" cy="923925"/>
          </a:xfrm>
        </p:spPr>
        <p:txBody>
          <a:bodyPr/>
          <a:lstStyle>
            <a:lvl1pPr>
              <a:defRPr sz="1600">
                <a:solidFill>
                  <a:schemeClr val="bg1"/>
                </a:solidFill>
              </a:defRPr>
            </a:lvl1pPr>
          </a:lstStyle>
          <a:p>
            <a:r>
              <a:rPr lang="en-AU" dirty="0"/>
              <a:t>Click to add partner logos</a:t>
            </a:r>
          </a:p>
        </p:txBody>
      </p:sp>
      <p:sp>
        <p:nvSpPr>
          <p:cNvPr id="80" name="Picture Placeholder 2">
            <a:extLst>
              <a:ext uri="{FF2B5EF4-FFF2-40B4-BE49-F238E27FC236}">
                <a16:creationId xmlns:a16="http://schemas.microsoft.com/office/drawing/2014/main" id="{2E04A960-7ECB-4B73-A38E-482CE39F43DB}"/>
              </a:ext>
            </a:extLst>
          </p:cNvPr>
          <p:cNvSpPr>
            <a:spLocks noGrp="1"/>
          </p:cNvSpPr>
          <p:nvPr>
            <p:ph type="pic" sz="quarter" idx="20" hasCustomPrompt="1"/>
          </p:nvPr>
        </p:nvSpPr>
        <p:spPr>
          <a:xfrm>
            <a:off x="4703656" y="5410200"/>
            <a:ext cx="1939655" cy="923925"/>
          </a:xfrm>
        </p:spPr>
        <p:txBody>
          <a:bodyPr/>
          <a:lstStyle>
            <a:lvl1pPr>
              <a:defRPr sz="1600">
                <a:solidFill>
                  <a:schemeClr val="bg1"/>
                </a:solidFill>
              </a:defRPr>
            </a:lvl1pPr>
          </a:lstStyle>
          <a:p>
            <a:r>
              <a:rPr lang="en-AU" dirty="0"/>
              <a:t>Click to add partner logos</a:t>
            </a:r>
          </a:p>
        </p:txBody>
      </p:sp>
      <p:sp>
        <p:nvSpPr>
          <p:cNvPr id="81" name="Text Placeholder 135">
            <a:extLst>
              <a:ext uri="{FF2B5EF4-FFF2-40B4-BE49-F238E27FC236}">
                <a16:creationId xmlns:a16="http://schemas.microsoft.com/office/drawing/2014/main" id="{440AA25A-4016-4893-8A83-7E4393420338}"/>
              </a:ext>
            </a:extLst>
          </p:cNvPr>
          <p:cNvSpPr>
            <a:spLocks noGrp="1"/>
          </p:cNvSpPr>
          <p:nvPr>
            <p:ph type="body" sz="quarter" idx="21" hasCustomPrompt="1"/>
          </p:nvPr>
        </p:nvSpPr>
        <p:spPr>
          <a:xfrm>
            <a:off x="2601859" y="630906"/>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72463026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ection Header C-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6836" t="-3166" r="-52387" b="-578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47EAFC36-6B42-4718-B950-E73D679183E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2C5AC15-2F83-4DFF-A7D6-FDC451DF0F79}"/>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9204199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Header C-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7082" t="-12072" r="-54824" b="-15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9A35FC83-B4F8-4E38-8B51-53931CF7E2CB}"/>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9D845B7-610D-45D7-886B-50A578383BF7}"/>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192081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ection Header C-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0012" t="-12876" r="-48014" b="-132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97A5019C-6BF2-4398-8DAA-FF283C94EA0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47F16148-6109-4250-8F2B-85B5C621F02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5545353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Header C-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53571" t="-17583" r="-76930" b="-3028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77A3F8CD-5F2E-491B-926F-DCC7B4CAEC7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495759F-BC16-45E8-9CE1-BF7AC6B52D0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4847522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ection Header C-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9968" t="-3581" r="-35868" b="-881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06AF1983-185F-47DE-98ED-8E65C1C77DFD}"/>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D9D2841-CD85-42CB-9788-F269FA32FEC4}"/>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61214058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30970986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13741"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229001401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8" y="1532415"/>
            <a:ext cx="11408407"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9324917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8" y="1532415"/>
            <a:ext cx="11408407"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363440542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7559430" cy="592453"/>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6447022"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8136900" y="433468"/>
            <a:ext cx="3621629" cy="5739039"/>
          </a:xfrm>
          <a:blipFill>
            <a:blip r:embed="rId2" cstate="screen">
              <a:extLst>
                <a:ext uri="{28A0092B-C50C-407E-A947-70E740481C1C}">
                  <a14:useLocalDpi xmlns:a14="http://schemas.microsoft.com/office/drawing/2010/main"/>
                </a:ext>
              </a:extLst>
            </a:blip>
            <a:srcRect/>
            <a:stretch>
              <a:fillRect l="-25545" t="-2787" r="-25545" b="-2787"/>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10" name="Media Placeholder 5">
            <a:extLst>
              <a:ext uri="{FF2B5EF4-FFF2-40B4-BE49-F238E27FC236}">
                <a16:creationId xmlns:a16="http://schemas.microsoft.com/office/drawing/2014/main" id="{D4618085-6A58-496C-A30D-555A1C153755}"/>
              </a:ext>
            </a:extLst>
          </p:cNvPr>
          <p:cNvSpPr>
            <a:spLocks noGrp="1"/>
          </p:cNvSpPr>
          <p:nvPr>
            <p:ph type="media" sz="quarter" idx="17" hasCustomPrompt="1"/>
          </p:nvPr>
        </p:nvSpPr>
        <p:spPr>
          <a:xfrm>
            <a:off x="433469" y="2124868"/>
            <a:ext cx="7442318" cy="4047639"/>
          </a:xfrm>
          <a:solidFill>
            <a:schemeClr val="bg1">
              <a:lumMod val="85000"/>
            </a:schemeClr>
          </a:solidFill>
        </p:spPr>
        <p:txBody>
          <a:bodyPr/>
          <a:lstStyle>
            <a:lvl1pPr>
              <a:defRPr sz="1600">
                <a:solidFill>
                  <a:schemeClr val="tx1">
                    <a:lumMod val="50000"/>
                    <a:lumOff val="50000"/>
                  </a:schemeClr>
                </a:solidFill>
              </a:defRPr>
            </a:lvl1pPr>
          </a:lstStyle>
          <a:p>
            <a:r>
              <a:rPr lang="en-AU" dirty="0"/>
              <a:t>Click icon to add video </a:t>
            </a:r>
          </a:p>
        </p:txBody>
      </p:sp>
      <p:sp>
        <p:nvSpPr>
          <p:cNvPr id="2" name="Date Placeholder 1">
            <a:extLst>
              <a:ext uri="{FF2B5EF4-FFF2-40B4-BE49-F238E27FC236}">
                <a16:creationId xmlns:a16="http://schemas.microsoft.com/office/drawing/2014/main" id="{F48E018D-B91E-4FCF-8E3D-E1119B796B64}"/>
              </a:ext>
            </a:extLst>
          </p:cNvPr>
          <p:cNvSpPr>
            <a:spLocks noGrp="1"/>
          </p:cNvSpPr>
          <p:nvPr>
            <p:ph type="dt" sz="half" idx="18"/>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E0674060-CB40-4866-BC46-412241E584C8}"/>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4437359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B-partner">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Picture Placeholder 2">
            <a:extLst>
              <a:ext uri="{FF2B5EF4-FFF2-40B4-BE49-F238E27FC236}">
                <a16:creationId xmlns:a16="http://schemas.microsoft.com/office/drawing/2014/main" id="{A60525C7-BF5C-4763-BFD2-4489EB5B78B7}"/>
              </a:ext>
            </a:extLst>
          </p:cNvPr>
          <p:cNvSpPr>
            <a:spLocks noGrp="1"/>
          </p:cNvSpPr>
          <p:nvPr>
            <p:ph type="pic" sz="quarter" idx="18" hasCustomPrompt="1"/>
          </p:nvPr>
        </p:nvSpPr>
        <p:spPr>
          <a:xfrm>
            <a:off x="500062"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7" name="Picture Placeholder 2">
            <a:extLst>
              <a:ext uri="{FF2B5EF4-FFF2-40B4-BE49-F238E27FC236}">
                <a16:creationId xmlns:a16="http://schemas.microsoft.com/office/drawing/2014/main" id="{2B0AC9A8-08B7-4674-84A9-EE81504DB88C}"/>
              </a:ext>
            </a:extLst>
          </p:cNvPr>
          <p:cNvSpPr>
            <a:spLocks noGrp="1"/>
          </p:cNvSpPr>
          <p:nvPr>
            <p:ph type="pic" sz="quarter" idx="19" hasCustomPrompt="1"/>
          </p:nvPr>
        </p:nvSpPr>
        <p:spPr>
          <a:xfrm>
            <a:off x="2601859"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8" name="Picture Placeholder 2">
            <a:extLst>
              <a:ext uri="{FF2B5EF4-FFF2-40B4-BE49-F238E27FC236}">
                <a16:creationId xmlns:a16="http://schemas.microsoft.com/office/drawing/2014/main" id="{05998953-BBE0-4246-B9BC-50453554F00A}"/>
              </a:ext>
            </a:extLst>
          </p:cNvPr>
          <p:cNvSpPr>
            <a:spLocks noGrp="1"/>
          </p:cNvSpPr>
          <p:nvPr>
            <p:ph type="pic" sz="quarter" idx="20" hasCustomPrompt="1"/>
          </p:nvPr>
        </p:nvSpPr>
        <p:spPr>
          <a:xfrm>
            <a:off x="4703656"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132" name="Text Placeholder 140">
            <a:extLst>
              <a:ext uri="{FF2B5EF4-FFF2-40B4-BE49-F238E27FC236}">
                <a16:creationId xmlns:a16="http://schemas.microsoft.com/office/drawing/2014/main" id="{CF59814C-B444-4ECE-A32B-683E53AD2059}"/>
              </a:ext>
            </a:extLst>
          </p:cNvPr>
          <p:cNvSpPr>
            <a:spLocks noGrp="1"/>
          </p:cNvSpPr>
          <p:nvPr>
            <p:ph type="body" sz="quarter" idx="17" hasCustomPrompt="1"/>
          </p:nvPr>
        </p:nvSpPr>
        <p:spPr>
          <a:xfrm>
            <a:off x="2494666" y="686883"/>
            <a:ext cx="3776837"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4" name="Text Placeholder 135">
            <a:extLst>
              <a:ext uri="{FF2B5EF4-FFF2-40B4-BE49-F238E27FC236}">
                <a16:creationId xmlns:a16="http://schemas.microsoft.com/office/drawing/2014/main" id="{4AA778C4-F038-4603-85A2-34141147C14C}"/>
              </a:ext>
            </a:extLst>
          </p:cNvPr>
          <p:cNvSpPr>
            <a:spLocks noGrp="1"/>
          </p:cNvSpPr>
          <p:nvPr>
            <p:ph type="body" sz="quarter" idx="21" hasCustomPrompt="1"/>
          </p:nvPr>
        </p:nvSpPr>
        <p:spPr>
          <a:xfrm>
            <a:off x="2601859" y="630906"/>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29166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04B5C923-130F-4CE2-B289-D278C823149A}"/>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82AA6262-DA14-43FE-B7AA-479C75CB9FFA}"/>
              </a:ext>
            </a:extLst>
          </p:cNvPr>
          <p:cNvSpPr>
            <a:spLocks noGrp="1"/>
          </p:cNvSpPr>
          <p:nvPr>
            <p:ph type="dt" sz="half" idx="17"/>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12F1FC4A-C989-4916-B28D-469943DEEFD4}"/>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7462895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3894165"/>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4BF7CC0-017F-45FE-92AB-638C82778A12}"/>
              </a:ext>
            </a:extLst>
          </p:cNvPr>
          <p:cNvSpPr>
            <a:spLocks noGrp="1"/>
          </p:cNvSpPr>
          <p:nvPr>
            <p:ph type="ftr" sz="quarter" idx="17"/>
          </p:nvPr>
        </p:nvSpPr>
        <p:spPr/>
        <p:txBody>
          <a:bodyPr/>
          <a:lstStyle/>
          <a:p>
            <a:endParaRPr lang="en-AU" noProof="0" dirty="0"/>
          </a:p>
        </p:txBody>
      </p:sp>
      <p:sp>
        <p:nvSpPr>
          <p:cNvPr id="16" name="Picture Placeholder 8">
            <a:extLst>
              <a:ext uri="{FF2B5EF4-FFF2-40B4-BE49-F238E27FC236}">
                <a16:creationId xmlns:a16="http://schemas.microsoft.com/office/drawing/2014/main" id="{D5D96E0D-0308-450C-A1B8-18356D2C1715}"/>
              </a:ext>
            </a:extLst>
          </p:cNvPr>
          <p:cNvSpPr>
            <a:spLocks noGrp="1"/>
          </p:cNvSpPr>
          <p:nvPr>
            <p:ph type="pic" sz="quarter" idx="21"/>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84117D5A-86B7-4AD4-AEA3-09FD38F3CFB8}"/>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0AF26E98-E7B3-401C-BBD3-44AED288710C}"/>
              </a:ext>
            </a:extLst>
          </p:cNvPr>
          <p:cNvSpPr>
            <a:spLocks noGrp="1"/>
          </p:cNvSpPr>
          <p:nvPr>
            <p:ph type="dt" sz="half" idx="25"/>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E353FC3F-C9AF-4833-9D51-51399AED9176}"/>
              </a:ext>
            </a:extLst>
          </p:cNvPr>
          <p:cNvSpPr>
            <a:spLocks noGrp="1"/>
          </p:cNvSpPr>
          <p:nvPr>
            <p:ph type="sldNum" sz="quarter" idx="26"/>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0239736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C0DA04E8-A36A-4835-AEDD-DEE7F9EE0FA4}"/>
              </a:ext>
            </a:extLst>
          </p:cNvPr>
          <p:cNvSpPr>
            <a:spLocks noGrp="1"/>
          </p:cNvSpPr>
          <p:nvPr>
            <p:ph type="ftr" sz="quarter" idx="18"/>
          </p:nvPr>
        </p:nvSpPr>
        <p:spPr/>
        <p:txBody>
          <a:bodyPr/>
          <a:lstStyle/>
          <a:p>
            <a:endParaRPr lang="en-AU" noProof="0" dirty="0"/>
          </a:p>
        </p:txBody>
      </p:sp>
      <p:sp>
        <p:nvSpPr>
          <p:cNvPr id="11" name="Picture Placeholder 8">
            <a:extLst>
              <a:ext uri="{FF2B5EF4-FFF2-40B4-BE49-F238E27FC236}">
                <a16:creationId xmlns:a16="http://schemas.microsoft.com/office/drawing/2014/main" id="{2EBC3B63-F8E6-4CD5-A3CE-0A68BD6D24E9}"/>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2" name="Picture Placeholder 8">
            <a:extLst>
              <a:ext uri="{FF2B5EF4-FFF2-40B4-BE49-F238E27FC236}">
                <a16:creationId xmlns:a16="http://schemas.microsoft.com/office/drawing/2014/main" id="{E739982C-B3F1-49FA-A015-50C5BA9FD40B}"/>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3" name="Picture Placeholder 8">
            <a:extLst>
              <a:ext uri="{FF2B5EF4-FFF2-40B4-BE49-F238E27FC236}">
                <a16:creationId xmlns:a16="http://schemas.microsoft.com/office/drawing/2014/main" id="{31841E0A-6DB9-42D0-BD80-57DE7F80C2ED}"/>
              </a:ext>
            </a:extLst>
          </p:cNvPr>
          <p:cNvSpPr>
            <a:spLocks noGrp="1"/>
          </p:cNvSpPr>
          <p:nvPr>
            <p:ph type="pic" sz="quarter" idx="2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5D3F4A80-45A0-4953-8364-5BB35BEE19EA}"/>
              </a:ext>
            </a:extLst>
          </p:cNvPr>
          <p:cNvSpPr>
            <a:spLocks noGrp="1"/>
          </p:cNvSpPr>
          <p:nvPr>
            <p:ph type="dt" sz="half" idx="27"/>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849BD119-1E9F-42C8-BBE3-BA1D5B3AB4DB}"/>
              </a:ext>
            </a:extLst>
          </p:cNvPr>
          <p:cNvSpPr>
            <a:spLocks noGrp="1"/>
          </p:cNvSpPr>
          <p:nvPr>
            <p:ph type="sldNum" sz="quarter" idx="2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262753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7FCC5649-0B68-4930-83FB-57F771940674}"/>
              </a:ext>
            </a:extLst>
          </p:cNvPr>
          <p:cNvSpPr>
            <a:spLocks noGrp="1"/>
          </p:cNvSpPr>
          <p:nvPr>
            <p:ph type="ftr" sz="quarter" idx="19"/>
          </p:nvPr>
        </p:nvSpPr>
        <p:spPr/>
        <p:txBody>
          <a:bodyPr/>
          <a:lstStyle/>
          <a:p>
            <a:endParaRPr lang="en-AU" noProof="0" dirty="0"/>
          </a:p>
        </p:txBody>
      </p:sp>
      <p:sp>
        <p:nvSpPr>
          <p:cNvPr id="16" name="Picture Placeholder 8">
            <a:extLst>
              <a:ext uri="{FF2B5EF4-FFF2-40B4-BE49-F238E27FC236}">
                <a16:creationId xmlns:a16="http://schemas.microsoft.com/office/drawing/2014/main" id="{1A6C2717-A40C-4B91-A59E-476ABCBFA49D}"/>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E5CE3F13-4F10-496E-9AF5-EB9AD5EEB8CD}"/>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8" name="Picture Placeholder 8">
            <a:extLst>
              <a:ext uri="{FF2B5EF4-FFF2-40B4-BE49-F238E27FC236}">
                <a16:creationId xmlns:a16="http://schemas.microsoft.com/office/drawing/2014/main" id="{4F400719-C365-4225-A532-5F986A18ECA4}"/>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9" name="Picture Placeholder 8">
            <a:extLst>
              <a:ext uri="{FF2B5EF4-FFF2-40B4-BE49-F238E27FC236}">
                <a16:creationId xmlns:a16="http://schemas.microsoft.com/office/drawing/2014/main" id="{2B1DF00D-30B2-490C-B3B2-6E92730487D7}"/>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6AADCC63-20FE-4D59-BB93-369A8D612D40}"/>
              </a:ext>
            </a:extLst>
          </p:cNvPr>
          <p:cNvSpPr>
            <a:spLocks noGrp="1"/>
          </p:cNvSpPr>
          <p:nvPr>
            <p:ph type="dt" sz="half" idx="26"/>
          </p:nvPr>
        </p:nvSpPr>
        <p:spPr/>
        <p:txBody>
          <a:bodyPr/>
          <a:lstStyle/>
          <a:p>
            <a:fld id="{15C1EA3C-26E9-4B87-838B-C7B127160328}" type="datetime1">
              <a:rPr lang="en-AU" noProof="0" smtClean="0"/>
              <a:t>12/4/23</a:t>
            </a:fld>
            <a:endParaRPr lang="en-AU" noProof="0" dirty="0"/>
          </a:p>
        </p:txBody>
      </p:sp>
      <p:sp>
        <p:nvSpPr>
          <p:cNvPr id="6" name="Slide Number Placeholder 5">
            <a:extLst>
              <a:ext uri="{FF2B5EF4-FFF2-40B4-BE49-F238E27FC236}">
                <a16:creationId xmlns:a16="http://schemas.microsoft.com/office/drawing/2014/main" id="{F4F80D9D-A3A2-4222-913D-0FD981A9D57E}"/>
              </a:ext>
            </a:extLst>
          </p:cNvPr>
          <p:cNvSpPr>
            <a:spLocks noGrp="1"/>
          </p:cNvSpPr>
          <p:nvPr>
            <p:ph type="sldNum" sz="quarter" idx="27"/>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31090125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835249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821851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6" y="1532415"/>
            <a:ext cx="11408409"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28342855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7"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24765"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846504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7" y="1532415"/>
            <a:ext cx="11408408"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28486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12/4/23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11408408"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44233490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theme" Target="../theme/theme2.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3.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6" y="1532415"/>
            <a:ext cx="11408409"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12/4/23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316357" y="6172501"/>
            <a:ext cx="8035422"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59" y="6172501"/>
            <a:ext cx="846000"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1274833569"/>
      </p:ext>
    </p:extLst>
  </p:cSld>
  <p:clrMap bg1="lt1" tx1="dk1" bg2="lt2" tx2="dk2" accent1="accent1" accent2="accent2" accent3="accent3" accent4="accent4" accent5="accent5" accent6="accent6" hlink="hlink" folHlink="folHlink"/>
  <p:sldLayoutIdLst>
    <p:sldLayoutId id="2147483664" r:id="rId1"/>
    <p:sldLayoutId id="2147483666" r:id="rId2"/>
    <p:sldLayoutId id="2147483663" r:id="rId3"/>
    <p:sldLayoutId id="2147483765" r:id="rId4"/>
    <p:sldLayoutId id="2147483766" r:id="rId5"/>
    <p:sldLayoutId id="2147483667" r:id="rId6"/>
    <p:sldLayoutId id="2147483713" r:id="rId7"/>
    <p:sldLayoutId id="2147483668" r:id="rId8"/>
    <p:sldLayoutId id="2147483669" r:id="rId9"/>
    <p:sldLayoutId id="2147483649" r:id="rId10"/>
    <p:sldLayoutId id="2147483656" r:id="rId11"/>
    <p:sldLayoutId id="2147483658" r:id="rId12"/>
    <p:sldLayoutId id="2147483767" r:id="rId13"/>
    <p:sldLayoutId id="2147483670" r:id="rId14"/>
    <p:sldLayoutId id="2147483672" r:id="rId15"/>
    <p:sldLayoutId id="2147483673" r:id="rId16"/>
    <p:sldLayoutId id="2147483674" r:id="rId17"/>
    <p:sldLayoutId id="2147483675" r:id="rId18"/>
    <p:sldLayoutId id="2147483676" r:id="rId19"/>
    <p:sldLayoutId id="2147483671" r:id="rId20"/>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12/4/23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437851870"/>
      </p:ext>
    </p:extLst>
  </p:cSld>
  <p:clrMap bg1="lt1" tx1="dk1" bg2="lt2" tx2="dk2" accent1="accent1" accent2="accent2" accent3="accent3" accent4="accent4" accent5="accent5" accent6="accent6" hlink="hlink" folHlink="folHlink"/>
  <p:sldLayoutIdLst>
    <p:sldLayoutId id="2147483734" r:id="rId1"/>
    <p:sldLayoutId id="2147483744" r:id="rId2"/>
    <p:sldLayoutId id="2147483745" r:id="rId3"/>
    <p:sldLayoutId id="2147483746" r:id="rId4"/>
    <p:sldLayoutId id="2147483747" r:id="rId5"/>
    <p:sldLayoutId id="2147483748" r:id="rId6"/>
    <p:sldLayoutId id="2147483749" r:id="rId7"/>
    <p:sldLayoutId id="2147483750" r:id="rId8"/>
    <p:sldLayoutId id="2147483735" r:id="rId9"/>
    <p:sldLayoutId id="2147483751" r:id="rId10"/>
    <p:sldLayoutId id="2147483752" r:id="rId11"/>
    <p:sldLayoutId id="2147483753" r:id="rId12"/>
    <p:sldLayoutId id="2147483754" r:id="rId13"/>
    <p:sldLayoutId id="2147483755" r:id="rId14"/>
    <p:sldLayoutId id="2147483756" r:id="rId15"/>
    <p:sldLayoutId id="2147483757" r:id="rId16"/>
    <p:sldLayoutId id="2147483743" r:id="rId17"/>
    <p:sldLayoutId id="2147483758" r:id="rId18"/>
    <p:sldLayoutId id="2147483759" r:id="rId19"/>
    <p:sldLayoutId id="2147483760" r:id="rId20"/>
    <p:sldLayoutId id="2147483761" r:id="rId21"/>
    <p:sldLayoutId id="2147483762" r:id="rId22"/>
    <p:sldLayoutId id="2147483763" r:id="rId23"/>
    <p:sldLayoutId id="2147483764" r:id="rId24"/>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6" name="Freeform: Shape 65">
            <a:extLst>
              <a:ext uri="{FF2B5EF4-FFF2-40B4-BE49-F238E27FC236}">
                <a16:creationId xmlns:a16="http://schemas.microsoft.com/office/drawing/2014/main" id="{9E096F91-AD99-4C52-895F-5F73C9ACDCD8}"/>
              </a:ext>
            </a:extLst>
          </p:cNvPr>
          <p:cNvSpPr/>
          <p:nvPr userDrawn="1"/>
        </p:nvSpPr>
        <p:spPr>
          <a:xfrm>
            <a:off x="6097" y="0"/>
            <a:ext cx="6433456" cy="2650285"/>
          </a:xfrm>
          <a:custGeom>
            <a:avLst/>
            <a:gdLst>
              <a:gd name="connsiteX0" fmla="*/ 0 w 6433456"/>
              <a:gd name="connsiteY0" fmla="*/ 0 h 2650285"/>
              <a:gd name="connsiteX1" fmla="*/ 6185409 w 6433456"/>
              <a:gd name="connsiteY1" fmla="*/ 0 h 2650285"/>
              <a:gd name="connsiteX2" fmla="*/ 6433456 w 6433456"/>
              <a:gd name="connsiteY2" fmla="*/ 924909 h 2650285"/>
              <a:gd name="connsiteX3" fmla="*/ 0 w 6433456"/>
              <a:gd name="connsiteY3" fmla="*/ 2650285 h 2650285"/>
              <a:gd name="connsiteX4" fmla="*/ 0 w 6433456"/>
              <a:gd name="connsiteY4" fmla="*/ 0 h 265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3456" h="2650285">
                <a:moveTo>
                  <a:pt x="0" y="0"/>
                </a:moveTo>
                <a:lnTo>
                  <a:pt x="6185409" y="0"/>
                </a:lnTo>
                <a:lnTo>
                  <a:pt x="6433456" y="924909"/>
                </a:lnTo>
                <a:lnTo>
                  <a:pt x="0" y="2650285"/>
                </a:lnTo>
                <a:lnTo>
                  <a:pt x="0" y="0"/>
                </a:lnTo>
                <a:close/>
              </a:path>
            </a:pathLst>
          </a:cu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12/4/23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864487331"/>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68" r:id="rId5"/>
    <p:sldLayoutId id="2147483726" r:id="rId6"/>
    <p:sldLayoutId id="2147483727" r:id="rId7"/>
    <p:sldLayoutId id="2147483728" r:id="rId8"/>
    <p:sldLayoutId id="2147483729" r:id="rId9"/>
    <p:sldLayoutId id="2147483730" r:id="rId10"/>
    <p:sldLayoutId id="2147483732" r:id="rId11"/>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xml"/><Relationship Id="rId1" Type="http://schemas.openxmlformats.org/officeDocument/2006/relationships/slideLayout" Target="../slideLayouts/slideLayout6.xml"/><Relationship Id="rId4" Type="http://schemas.openxmlformats.org/officeDocument/2006/relationships/image" Target="../media/image27.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2.xml"/><Relationship Id="rId1" Type="http://schemas.openxmlformats.org/officeDocument/2006/relationships/slideLayout" Target="../slideLayouts/slideLayout6.xml"/><Relationship Id="rId5" Type="http://schemas.openxmlformats.org/officeDocument/2006/relationships/image" Target="../media/image31.png"/><Relationship Id="rId4" Type="http://schemas.openxmlformats.org/officeDocument/2006/relationships/image" Target="../media/image30.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6.xml"/><Relationship Id="rId5" Type="http://schemas.openxmlformats.org/officeDocument/2006/relationships/image" Target="../media/image34.png"/><Relationship Id="rId4" Type="http://schemas.microsoft.com/office/2007/relationships/hdphoto" Target="../media/hdphoto1.wdp"/></Relationships>
</file>

<file path=ppt/slides/_rels/slide17.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3.xml"/><Relationship Id="rId1" Type="http://schemas.openxmlformats.org/officeDocument/2006/relationships/slideLayout" Target="../slideLayouts/slideLayout6.xml"/><Relationship Id="rId5" Type="http://schemas.microsoft.com/office/2007/relationships/hdphoto" Target="../media/hdphoto2.wdp"/><Relationship Id="rId4" Type="http://schemas.openxmlformats.org/officeDocument/2006/relationships/image" Target="../media/image36.png"/></Relationships>
</file>

<file path=ppt/slides/_rels/slide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4.xml"/><Relationship Id="rId1" Type="http://schemas.openxmlformats.org/officeDocument/2006/relationships/slideLayout" Target="../slideLayouts/slideLayout6.xml"/><Relationship Id="rId5" Type="http://schemas.openxmlformats.org/officeDocument/2006/relationships/image" Target="../media/image39.png"/><Relationship Id="rId4" Type="http://schemas.openxmlformats.org/officeDocument/2006/relationships/image" Target="../media/image38.jpeg"/></Relationships>
</file>

<file path=ppt/slides/_rels/slide1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5.xml"/><Relationship Id="rId1" Type="http://schemas.openxmlformats.org/officeDocument/2006/relationships/slideLayout" Target="../slideLayouts/slideLayout6.xml"/><Relationship Id="rId6" Type="http://schemas.openxmlformats.org/officeDocument/2006/relationships/image" Target="../media/image42.png"/><Relationship Id="rId5" Type="http://schemas.openxmlformats.org/officeDocument/2006/relationships/image" Target="../media/image41.jpeg"/><Relationship Id="rId4" Type="http://schemas.microsoft.com/office/2007/relationships/hdphoto" Target="../media/hdphoto3.wdp"/></Relationships>
</file>

<file path=ppt/slides/_rels/slide2.xml.rels><?xml version="1.0" encoding="UTF-8" standalone="yes"?>
<Relationships xmlns="http://schemas.openxmlformats.org/package/2006/relationships"><Relationship Id="rId3" Type="http://schemas.openxmlformats.org/officeDocument/2006/relationships/image" Target="../media/image13.tiff"/><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8" Type="http://schemas.microsoft.com/office/2007/relationships/hdphoto" Target="../media/hdphoto5.wdp"/><Relationship Id="rId3" Type="http://schemas.openxmlformats.org/officeDocument/2006/relationships/image" Target="../media/image41.jpeg"/><Relationship Id="rId7" Type="http://schemas.openxmlformats.org/officeDocument/2006/relationships/image" Target="../media/image47.png"/><Relationship Id="rId2" Type="http://schemas.openxmlformats.org/officeDocument/2006/relationships/notesSlide" Target="../notesSlides/notesSlide16.xml"/><Relationship Id="rId1" Type="http://schemas.openxmlformats.org/officeDocument/2006/relationships/slideLayout" Target="../slideLayouts/slideLayout6.xml"/><Relationship Id="rId6" Type="http://schemas.openxmlformats.org/officeDocument/2006/relationships/image" Target="../media/image46.jpeg"/><Relationship Id="rId5" Type="http://schemas.microsoft.com/office/2007/relationships/hdphoto" Target="../media/hdphoto4.wdp"/><Relationship Id="rId4" Type="http://schemas.openxmlformats.org/officeDocument/2006/relationships/image" Target="../media/image45.png"/><Relationship Id="rId9" Type="http://schemas.openxmlformats.org/officeDocument/2006/relationships/image" Target="NULL"/></Relationships>
</file>

<file path=ppt/slides/_rels/slide2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6.xml"/><Relationship Id="rId4" Type="http://schemas.openxmlformats.org/officeDocument/2006/relationships/image" Target="../media/image50.png"/></Relationships>
</file>

<file path=ppt/slides/_rels/slide23.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6.xml"/><Relationship Id="rId4" Type="http://schemas.openxmlformats.org/officeDocument/2006/relationships/image" Target="../media/image54.png"/></Relationships>
</file>

<file path=ppt/slides/_rels/slide2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8.xml"/><Relationship Id="rId1" Type="http://schemas.openxmlformats.org/officeDocument/2006/relationships/slideLayout" Target="../slideLayouts/slideLayout3.xml"/><Relationship Id="rId4" Type="http://schemas.openxmlformats.org/officeDocument/2006/relationships/hyperlink" Target="mailto:Suzie.Sheehy@unimelb.edu.au" TargetMode="External"/></Relationships>
</file>

<file path=ppt/slides/_rels/slide29.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png"/><Relationship Id="rId1" Type="http://schemas.openxmlformats.org/officeDocument/2006/relationships/slideLayout" Target="../slideLayouts/slideLayout8.xml"/><Relationship Id="rId4" Type="http://schemas.openxmlformats.org/officeDocument/2006/relationships/hyperlink" Target="https://doi.org/10.3389/fonc.2022.930850" TargetMode="External"/></Relationships>
</file>

<file path=ppt/slides/_rels/slide3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image" Target="../media/image63.jpeg"/><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36.png"/><Relationship Id="rId1" Type="http://schemas.openxmlformats.org/officeDocument/2006/relationships/slideLayout" Target="../slideLayouts/slideLayout6.xml"/><Relationship Id="rId4" Type="http://schemas.openxmlformats.org/officeDocument/2006/relationships/image" Target="../media/image65.png"/></Relationships>
</file>

<file path=ppt/slides/_rels/slide36.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image" Target="../media/image67.jpeg"/><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20.png"/><Relationship Id="rId4" Type="http://schemas.openxmlformats.org/officeDocument/2006/relationships/image" Target="../media/image19.png"/></Relationships>
</file>

<file path=ppt/slides/_rels/slide7.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5.xml"/><Relationship Id="rId1" Type="http://schemas.openxmlformats.org/officeDocument/2006/relationships/slideLayout" Target="../slideLayouts/slideLayout20.xml"/><Relationship Id="rId4" Type="http://schemas.openxmlformats.org/officeDocument/2006/relationships/image" Target="../media/image22.jpeg"/></Relationships>
</file>

<file path=ppt/slides/_rels/slide8.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7.xml"/><Relationship Id="rId1" Type="http://schemas.openxmlformats.org/officeDocument/2006/relationships/slideLayout" Target="../slideLayouts/slideLayout6.xml"/><Relationship Id="rId4" Type="http://schemas.openxmlformats.org/officeDocument/2006/relationships/image" Target="../media/image2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62FC2E14-24A9-4C48-BA13-A2E74B0AAD2F}"/>
              </a:ext>
            </a:extLst>
          </p:cNvPr>
          <p:cNvSpPr>
            <a:spLocks noGrp="1"/>
          </p:cNvSpPr>
          <p:nvPr>
            <p:ph type="subTitle" idx="1"/>
          </p:nvPr>
        </p:nvSpPr>
        <p:spPr>
          <a:xfrm>
            <a:off x="421098" y="2647752"/>
            <a:ext cx="7445430" cy="2120063"/>
          </a:xfrm>
        </p:spPr>
        <p:txBody>
          <a:bodyPr/>
          <a:lstStyle/>
          <a:p>
            <a:r>
              <a:rPr lang="en-GB" sz="2400" dirty="0"/>
              <a:t>Perspectives on compact and </a:t>
            </a:r>
          </a:p>
          <a:p>
            <a:r>
              <a:rPr lang="en-GB" sz="2400" dirty="0"/>
              <a:t>next-generation particle therapy systems</a:t>
            </a:r>
            <a:endParaRPr lang="en-GB" sz="1800" dirty="0"/>
          </a:p>
        </p:txBody>
      </p:sp>
      <p:sp>
        <p:nvSpPr>
          <p:cNvPr id="5" name="Text Placeholder 4">
            <a:extLst>
              <a:ext uri="{FF2B5EF4-FFF2-40B4-BE49-F238E27FC236}">
                <a16:creationId xmlns:a16="http://schemas.microsoft.com/office/drawing/2014/main" id="{643A3A8E-36C3-446B-985E-CEB7C282636D}"/>
              </a:ext>
            </a:extLst>
          </p:cNvPr>
          <p:cNvSpPr>
            <a:spLocks noGrp="1"/>
          </p:cNvSpPr>
          <p:nvPr>
            <p:ph type="body" sz="quarter" idx="17"/>
          </p:nvPr>
        </p:nvSpPr>
        <p:spPr>
          <a:xfrm>
            <a:off x="421099" y="4210248"/>
            <a:ext cx="5919758" cy="1355507"/>
          </a:xfrm>
        </p:spPr>
        <p:txBody>
          <a:bodyPr>
            <a:noAutofit/>
          </a:bodyPr>
          <a:lstStyle/>
          <a:p>
            <a:r>
              <a:rPr lang="en-AU" sz="1800" dirty="0">
                <a:latin typeface="+mj-lt"/>
              </a:rPr>
              <a:t>Suzie Sheehy</a:t>
            </a:r>
          </a:p>
          <a:p>
            <a:r>
              <a:rPr lang="en-US" sz="1400" dirty="0">
                <a:latin typeface="+mj-lt"/>
              </a:rPr>
              <a:t>Associate Professor and Baker/ANSTO Fellow </a:t>
            </a:r>
          </a:p>
          <a:p>
            <a:r>
              <a:rPr lang="en-US" sz="1400" dirty="0">
                <a:latin typeface="+mj-lt"/>
              </a:rPr>
              <a:t>University of Melbourne</a:t>
            </a:r>
          </a:p>
          <a:p>
            <a:r>
              <a:rPr lang="en-US" sz="1400" dirty="0" err="1">
                <a:latin typeface="+mj-lt"/>
              </a:rPr>
              <a:t>suzie.sheehy@unimelb.edu.au</a:t>
            </a:r>
            <a:endParaRPr lang="en-US" sz="1400" dirty="0">
              <a:latin typeface="+mj-lt"/>
            </a:endParaRPr>
          </a:p>
          <a:p>
            <a:r>
              <a:rPr lang="en-AU" sz="1400" dirty="0">
                <a:latin typeface="+mj-lt"/>
              </a:rPr>
              <a:t>@</a:t>
            </a:r>
            <a:r>
              <a:rPr lang="en-AU" sz="1400" dirty="0" err="1">
                <a:latin typeface="+mj-lt"/>
              </a:rPr>
              <a:t>suziesheehy</a:t>
            </a:r>
            <a:endParaRPr lang="en-AU" sz="1400" dirty="0">
              <a:latin typeface="+mj-lt"/>
            </a:endParaRPr>
          </a:p>
          <a:p>
            <a:endParaRPr lang="en-AU" sz="1400" dirty="0">
              <a:latin typeface="+mj-lt"/>
            </a:endParaRPr>
          </a:p>
          <a:p>
            <a:endParaRPr lang="en-AU" sz="1400" dirty="0">
              <a:latin typeface="+mj-lt"/>
            </a:endParaRPr>
          </a:p>
          <a:p>
            <a:r>
              <a:rPr lang="en-AU" sz="1400" dirty="0">
                <a:latin typeface="+mj-lt"/>
              </a:rPr>
              <a:t>12/4/2023</a:t>
            </a:r>
          </a:p>
          <a:p>
            <a:endParaRPr lang="en-AU" sz="1400" dirty="0">
              <a:latin typeface="+mj-lt"/>
            </a:endParaRPr>
          </a:p>
        </p:txBody>
      </p:sp>
      <p:sp>
        <p:nvSpPr>
          <p:cNvPr id="2" name="Slide Number Placeholder 1">
            <a:extLst>
              <a:ext uri="{FF2B5EF4-FFF2-40B4-BE49-F238E27FC236}">
                <a16:creationId xmlns:a16="http://schemas.microsoft.com/office/drawing/2014/main" id="{6361E6A6-BA53-48F9-8469-A76DD1981406}"/>
              </a:ext>
            </a:extLst>
          </p:cNvPr>
          <p:cNvSpPr>
            <a:spLocks noGrp="1"/>
          </p:cNvSpPr>
          <p:nvPr>
            <p:ph type="sldNum" sz="quarter" idx="4294967295"/>
          </p:nvPr>
        </p:nvSpPr>
        <p:spPr>
          <a:xfrm>
            <a:off x="11437938" y="6172200"/>
            <a:ext cx="754062" cy="365125"/>
          </a:xfrm>
        </p:spPr>
        <p:txBody>
          <a:bodyPr/>
          <a:lstStyle/>
          <a:p>
            <a:fld id="{DC22DD25-61AE-413C-B4D2-EF2365C9B2E1}" type="slidenum">
              <a:rPr lang="en-AU" noProof="0" smtClean="0"/>
              <a:pPr/>
              <a:t>1</a:t>
            </a:fld>
            <a:endParaRPr lang="en-AU" noProof="0"/>
          </a:p>
        </p:txBody>
      </p:sp>
      <p:pic>
        <p:nvPicPr>
          <p:cNvPr id="17" name="Picture Placeholder 16" descr="A group of people posing for a photo&#10;&#10;Description automatically generated">
            <a:extLst>
              <a:ext uri="{FF2B5EF4-FFF2-40B4-BE49-F238E27FC236}">
                <a16:creationId xmlns:a16="http://schemas.microsoft.com/office/drawing/2014/main" id="{1B821EE5-8191-E062-6A12-240673F30A7F}"/>
              </a:ext>
            </a:extLst>
          </p:cNvPr>
          <p:cNvPicPr>
            <a:picLocks noGrp="1" noChangeAspect="1"/>
          </p:cNvPicPr>
          <p:nvPr>
            <p:ph type="pic" sz="quarter" idx="13"/>
          </p:nvPr>
        </p:nvPicPr>
        <p:blipFill rotWithShape="1">
          <a:blip r:embed="rId3">
            <a:extLst>
              <a:ext uri="{28A0092B-C50C-407E-A947-70E740481C1C}">
                <a14:useLocalDpi xmlns:a14="http://schemas.microsoft.com/office/drawing/2010/main" val="0"/>
              </a:ext>
            </a:extLst>
          </a:blip>
          <a:srcRect l="-771" t="-54" r="13117" b="54"/>
          <a:stretch/>
        </p:blipFill>
        <p:spPr>
          <a:xfrm>
            <a:off x="7086600" y="1030288"/>
            <a:ext cx="5105400" cy="5824537"/>
          </a:xfrm>
        </p:spPr>
      </p:pic>
    </p:spTree>
    <p:extLst>
      <p:ext uri="{BB962C8B-B14F-4D97-AF65-F5344CB8AC3E}">
        <p14:creationId xmlns:p14="http://schemas.microsoft.com/office/powerpoint/2010/main" val="285189483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674CF9-EA49-4748-A71E-52A28ADD6B12}"/>
              </a:ext>
            </a:extLst>
          </p:cNvPr>
          <p:cNvSpPr>
            <a:spLocks noGrp="1"/>
          </p:cNvSpPr>
          <p:nvPr>
            <p:ph type="title"/>
          </p:nvPr>
        </p:nvSpPr>
        <p:spPr>
          <a:xfrm>
            <a:off x="1428765" y="395066"/>
            <a:ext cx="10574454" cy="887360"/>
          </a:xfrm>
        </p:spPr>
        <p:txBody>
          <a:bodyPr/>
          <a:lstStyle/>
          <a:p>
            <a:r>
              <a:rPr lang="en-GB" dirty="0"/>
              <a:t>How can we improve the delivery of CPT? </a:t>
            </a:r>
          </a:p>
        </p:txBody>
      </p:sp>
      <p:sp>
        <p:nvSpPr>
          <p:cNvPr id="5" name="Content Placeholder 4">
            <a:extLst>
              <a:ext uri="{FF2B5EF4-FFF2-40B4-BE49-F238E27FC236}">
                <a16:creationId xmlns:a16="http://schemas.microsoft.com/office/drawing/2014/main" id="{DFEDD42A-AA17-5D49-8E1A-94D93539917D}"/>
              </a:ext>
            </a:extLst>
          </p:cNvPr>
          <p:cNvSpPr>
            <a:spLocks noGrp="1"/>
          </p:cNvSpPr>
          <p:nvPr>
            <p:ph idx="1"/>
          </p:nvPr>
        </p:nvSpPr>
        <p:spPr>
          <a:xfrm>
            <a:off x="188781" y="1371007"/>
            <a:ext cx="9994311" cy="5037548"/>
          </a:xfrm>
        </p:spPr>
        <p:txBody>
          <a:bodyPr>
            <a:normAutofit/>
          </a:bodyPr>
          <a:lstStyle/>
          <a:p>
            <a:r>
              <a:rPr lang="en-GB" sz="2200" dirty="0"/>
              <a:t>Total treatment time =</a:t>
            </a:r>
          </a:p>
          <a:p>
            <a:endParaRPr lang="en-GB" sz="100" dirty="0"/>
          </a:p>
          <a:p>
            <a:pPr lvl="1" indent="0">
              <a:buNone/>
            </a:pPr>
            <a:r>
              <a:rPr lang="en-GB" dirty="0"/>
              <a:t>Patient related activities (immobilisation, imaging, unload etc.)</a:t>
            </a:r>
          </a:p>
          <a:p>
            <a:pPr lvl="1" indent="0">
              <a:buNone/>
            </a:pPr>
            <a:r>
              <a:rPr lang="en-GB" dirty="0"/>
              <a:t>		+ </a:t>
            </a:r>
          </a:p>
          <a:p>
            <a:pPr lvl="1" indent="0">
              <a:buNone/>
            </a:pPr>
            <a:r>
              <a:rPr lang="en-GB" dirty="0"/>
              <a:t>Equipment related checks (couch positioning, beam checks etc.) </a:t>
            </a:r>
          </a:p>
          <a:p>
            <a:pPr lvl="1" indent="0">
              <a:buNone/>
            </a:pPr>
            <a:r>
              <a:rPr lang="en-GB" b="1" dirty="0"/>
              <a:t>		</a:t>
            </a:r>
            <a:r>
              <a:rPr lang="en-GB" dirty="0"/>
              <a:t>+</a:t>
            </a:r>
            <a:r>
              <a:rPr lang="en-GB" b="1" dirty="0"/>
              <a:t> </a:t>
            </a:r>
          </a:p>
          <a:p>
            <a:pPr lvl="1" indent="0">
              <a:buNone/>
            </a:pPr>
            <a:r>
              <a:rPr lang="en-GB" b="1" dirty="0"/>
              <a:t>BDS: Beam delivery time (BDT)</a:t>
            </a:r>
          </a:p>
          <a:p>
            <a:pPr lvl="2" indent="0">
              <a:buNone/>
            </a:pPr>
            <a:r>
              <a:rPr lang="en-GB" dirty="0"/>
              <a:t>Beam-on: Irradiation</a:t>
            </a:r>
          </a:p>
          <a:p>
            <a:pPr lvl="2" indent="0">
              <a:buNone/>
            </a:pPr>
            <a:r>
              <a:rPr lang="en-GB" dirty="0"/>
              <a:t>Beam-off: Requested, waiting</a:t>
            </a:r>
          </a:p>
          <a:p>
            <a:pPr marL="774900" lvl="2" indent="-342900">
              <a:buFont typeface="System Font Regular"/>
              <a:buChar char="-"/>
            </a:pPr>
            <a:endParaRPr lang="en-GB" dirty="0"/>
          </a:p>
          <a:p>
            <a:pPr marL="342900" indent="-342900">
              <a:buFont typeface="System Font Regular"/>
              <a:buChar char="-"/>
            </a:pPr>
            <a:endParaRPr lang="en-GB" dirty="0"/>
          </a:p>
        </p:txBody>
      </p:sp>
      <p:sp>
        <p:nvSpPr>
          <p:cNvPr id="3" name="Footer Placeholder 2">
            <a:extLst>
              <a:ext uri="{FF2B5EF4-FFF2-40B4-BE49-F238E27FC236}">
                <a16:creationId xmlns:a16="http://schemas.microsoft.com/office/drawing/2014/main" id="{A4234BCF-232D-4B41-97A8-8E8FD677A39C}"/>
              </a:ext>
            </a:extLst>
          </p:cNvPr>
          <p:cNvSpPr>
            <a:spLocks noGrp="1"/>
          </p:cNvSpPr>
          <p:nvPr>
            <p:ph type="ftr" sz="quarter" idx="11"/>
          </p:nvPr>
        </p:nvSpPr>
        <p:spPr/>
        <p:txBody>
          <a:bodyPr/>
          <a:lstStyle/>
          <a:p>
            <a:r>
              <a:rPr lang="en-GB" dirty="0"/>
              <a:t>jacinta.yap@unimelb.edu.au </a:t>
            </a:r>
          </a:p>
        </p:txBody>
      </p:sp>
      <p:sp>
        <p:nvSpPr>
          <p:cNvPr id="4" name="Slide Number Placeholder 3">
            <a:extLst>
              <a:ext uri="{FF2B5EF4-FFF2-40B4-BE49-F238E27FC236}">
                <a16:creationId xmlns:a16="http://schemas.microsoft.com/office/drawing/2014/main" id="{7EDC4A1E-DE8D-574F-A23E-95C602DA9F67}"/>
              </a:ext>
            </a:extLst>
          </p:cNvPr>
          <p:cNvSpPr>
            <a:spLocks noGrp="1"/>
          </p:cNvSpPr>
          <p:nvPr>
            <p:ph type="sldNum" sz="quarter" idx="12"/>
          </p:nvPr>
        </p:nvSpPr>
        <p:spPr/>
        <p:txBody>
          <a:bodyPr/>
          <a:lstStyle/>
          <a:p>
            <a:fld id="{1D0C2A72-73F0-F340-B1EF-AA31FD58E94F}" type="slidenum">
              <a:rPr lang="en-GB" smtClean="0"/>
              <a:t>10</a:t>
            </a:fld>
            <a:endParaRPr lang="en-GB"/>
          </a:p>
        </p:txBody>
      </p:sp>
      <p:sp>
        <p:nvSpPr>
          <p:cNvPr id="10" name="Content Placeholder 4">
            <a:extLst>
              <a:ext uri="{FF2B5EF4-FFF2-40B4-BE49-F238E27FC236}">
                <a16:creationId xmlns:a16="http://schemas.microsoft.com/office/drawing/2014/main" id="{E5EAF401-5FBC-4A42-BA75-7B6E733AC4F3}"/>
              </a:ext>
            </a:extLst>
          </p:cNvPr>
          <p:cNvSpPr txBox="1">
            <a:spLocks/>
          </p:cNvSpPr>
          <p:nvPr/>
        </p:nvSpPr>
        <p:spPr>
          <a:xfrm>
            <a:off x="3179000" y="4609781"/>
            <a:ext cx="4013872" cy="1754423"/>
          </a:xfrm>
          <a:prstGeom prst="rect">
            <a:avLst/>
          </a:prstGeom>
          <a:ln w="9525">
            <a:solidFill>
              <a:srgbClr val="C00000"/>
            </a:solidFill>
          </a:ln>
        </p:spPr>
        <p:txBody>
          <a:bodyPr vert="horz" lIns="91440" tIns="45720" rIns="91440" bIns="45720" rtlCol="0">
            <a:normAutofit/>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GB" u="sng" dirty="0"/>
              <a:t>Beam delivery process: </a:t>
            </a:r>
          </a:p>
          <a:p>
            <a:pPr marL="558900" lvl="1" indent="-342900"/>
            <a:r>
              <a:rPr lang="en-GB" sz="1800" dirty="0"/>
              <a:t>Beam production (A)</a:t>
            </a:r>
          </a:p>
          <a:p>
            <a:pPr marL="558900" lvl="1" indent="-342900"/>
            <a:r>
              <a:rPr lang="en-GB" sz="1800" dirty="0"/>
              <a:t>Beam transport (B)</a:t>
            </a:r>
          </a:p>
          <a:p>
            <a:pPr marL="558900" lvl="1" indent="-342900"/>
            <a:r>
              <a:rPr lang="en-GB" sz="1800" dirty="0"/>
              <a:t>Dose delivery (C)</a:t>
            </a:r>
          </a:p>
          <a:p>
            <a:pPr marL="558900" lvl="1" indent="-342900"/>
            <a:r>
              <a:rPr lang="en-GB" sz="1800" dirty="0"/>
              <a:t>Corrective/Mitigation approaches</a:t>
            </a:r>
          </a:p>
        </p:txBody>
      </p:sp>
      <p:sp>
        <p:nvSpPr>
          <p:cNvPr id="16" name="Oval 15">
            <a:extLst>
              <a:ext uri="{FF2B5EF4-FFF2-40B4-BE49-F238E27FC236}">
                <a16:creationId xmlns:a16="http://schemas.microsoft.com/office/drawing/2014/main" id="{0135B563-9C02-3940-AA6E-D637B5A8CC69}"/>
              </a:ext>
            </a:extLst>
          </p:cNvPr>
          <p:cNvSpPr/>
          <p:nvPr/>
        </p:nvSpPr>
        <p:spPr>
          <a:xfrm>
            <a:off x="7368447" y="2976827"/>
            <a:ext cx="4634772" cy="3354609"/>
          </a:xfrm>
          <a:prstGeom prst="ellipse">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17" name="Oval 16">
            <a:extLst>
              <a:ext uri="{FF2B5EF4-FFF2-40B4-BE49-F238E27FC236}">
                <a16:creationId xmlns:a16="http://schemas.microsoft.com/office/drawing/2014/main" id="{B23DC965-99F7-8C4C-905F-515FFB812B55}"/>
              </a:ext>
            </a:extLst>
          </p:cNvPr>
          <p:cNvSpPr/>
          <p:nvPr/>
        </p:nvSpPr>
        <p:spPr>
          <a:xfrm>
            <a:off x="9584001" y="3281140"/>
            <a:ext cx="1856509" cy="1373141"/>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tx1"/>
                </a:solidFill>
              </a:rPr>
              <a:t>Patient setup</a:t>
            </a:r>
          </a:p>
        </p:txBody>
      </p:sp>
      <p:sp>
        <p:nvSpPr>
          <p:cNvPr id="18" name="Oval 17">
            <a:extLst>
              <a:ext uri="{FF2B5EF4-FFF2-40B4-BE49-F238E27FC236}">
                <a16:creationId xmlns:a16="http://schemas.microsoft.com/office/drawing/2014/main" id="{D2DD7C58-332E-1940-AEE1-43D9D2F6BD9C}"/>
              </a:ext>
            </a:extLst>
          </p:cNvPr>
          <p:cNvSpPr/>
          <p:nvPr/>
        </p:nvSpPr>
        <p:spPr>
          <a:xfrm>
            <a:off x="7638028" y="3899119"/>
            <a:ext cx="1856509" cy="137314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tx1"/>
                </a:solidFill>
              </a:rPr>
              <a:t>Beam delivery</a:t>
            </a:r>
          </a:p>
        </p:txBody>
      </p:sp>
      <p:sp>
        <p:nvSpPr>
          <p:cNvPr id="19" name="Oval 18">
            <a:extLst>
              <a:ext uri="{FF2B5EF4-FFF2-40B4-BE49-F238E27FC236}">
                <a16:creationId xmlns:a16="http://schemas.microsoft.com/office/drawing/2014/main" id="{01B6B4B1-A8BE-D447-931B-1C3D4F9E7490}"/>
              </a:ext>
            </a:extLst>
          </p:cNvPr>
          <p:cNvSpPr/>
          <p:nvPr/>
        </p:nvSpPr>
        <p:spPr>
          <a:xfrm>
            <a:off x="9323119" y="4742779"/>
            <a:ext cx="1856509" cy="1373141"/>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tx1"/>
                </a:solidFill>
              </a:rPr>
              <a:t>Equipment checks</a:t>
            </a:r>
          </a:p>
        </p:txBody>
      </p:sp>
      <p:sp>
        <p:nvSpPr>
          <p:cNvPr id="22" name="Down Arrow 21">
            <a:extLst>
              <a:ext uri="{FF2B5EF4-FFF2-40B4-BE49-F238E27FC236}">
                <a16:creationId xmlns:a16="http://schemas.microsoft.com/office/drawing/2014/main" id="{8526A581-5DCB-B34D-82BE-62D0F89B0ED9}"/>
              </a:ext>
            </a:extLst>
          </p:cNvPr>
          <p:cNvSpPr/>
          <p:nvPr/>
        </p:nvSpPr>
        <p:spPr>
          <a:xfrm rot="4578443">
            <a:off x="6946999" y="4220143"/>
            <a:ext cx="457061" cy="1263351"/>
          </a:xfrm>
          <a:prstGeom prst="downArrow">
            <a:avLst>
              <a:gd name="adj1" fmla="val 50000"/>
              <a:gd name="adj2" fmla="val 92434"/>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TextBox 22">
            <a:extLst>
              <a:ext uri="{FF2B5EF4-FFF2-40B4-BE49-F238E27FC236}">
                <a16:creationId xmlns:a16="http://schemas.microsoft.com/office/drawing/2014/main" id="{EBD81CFE-311C-E845-B143-1CF99F1B5411}"/>
              </a:ext>
            </a:extLst>
          </p:cNvPr>
          <p:cNvSpPr txBox="1"/>
          <p:nvPr/>
        </p:nvSpPr>
        <p:spPr>
          <a:xfrm rot="20615560">
            <a:off x="7915955" y="3257647"/>
            <a:ext cx="2165849" cy="369332"/>
          </a:xfrm>
          <a:prstGeom prst="rect">
            <a:avLst/>
          </a:prstGeom>
          <a:noFill/>
        </p:spPr>
        <p:txBody>
          <a:bodyPr wrap="none" rtlCol="0">
            <a:spAutoFit/>
          </a:bodyPr>
          <a:lstStyle/>
          <a:p>
            <a:r>
              <a:rPr lang="en-GB" b="1" dirty="0">
                <a:solidFill>
                  <a:schemeClr val="bg1"/>
                </a:solidFill>
              </a:rPr>
              <a:t>Total treatment time</a:t>
            </a:r>
          </a:p>
        </p:txBody>
      </p:sp>
      <p:sp>
        <p:nvSpPr>
          <p:cNvPr id="7" name="TextBox 6">
            <a:extLst>
              <a:ext uri="{FF2B5EF4-FFF2-40B4-BE49-F238E27FC236}">
                <a16:creationId xmlns:a16="http://schemas.microsoft.com/office/drawing/2014/main" id="{4EFE8328-BD8B-09E0-BB66-8C40A9BD780B}"/>
              </a:ext>
            </a:extLst>
          </p:cNvPr>
          <p:cNvSpPr txBox="1"/>
          <p:nvPr/>
        </p:nvSpPr>
        <p:spPr>
          <a:xfrm>
            <a:off x="2104807" y="1744308"/>
            <a:ext cx="4700931" cy="2545405"/>
          </a:xfrm>
          <a:prstGeom prst="rect">
            <a:avLst/>
          </a:prstGeom>
          <a:solidFill>
            <a:schemeClr val="bg1"/>
          </a:solidFill>
          <a:ln w="57150" cmpd="sng">
            <a:solidFill>
              <a:srgbClr val="C00000"/>
            </a:solidFill>
          </a:ln>
        </p:spPr>
        <p:txBody>
          <a:bodyPr wrap="square">
            <a:normAutofit/>
          </a:bodyPr>
          <a:lstStyle/>
          <a:p>
            <a:r>
              <a:rPr lang="en-GB" sz="2400" dirty="0"/>
              <a:t>Faster treatment means better:</a:t>
            </a:r>
          </a:p>
          <a:p>
            <a:endParaRPr lang="en-GB" sz="2400" dirty="0"/>
          </a:p>
          <a:p>
            <a:r>
              <a:rPr lang="en-AU" sz="2400" dirty="0"/>
              <a:t>  </a:t>
            </a:r>
            <a:r>
              <a:rPr lang="en-AU" sz="2400" b="1" dirty="0"/>
              <a:t>1.</a:t>
            </a:r>
            <a:r>
              <a:rPr lang="en-AU" sz="2400" dirty="0"/>
              <a:t> Availability: Cost, throughput</a:t>
            </a:r>
          </a:p>
          <a:p>
            <a:r>
              <a:rPr lang="en-AU" sz="2400" dirty="0"/>
              <a:t>	</a:t>
            </a:r>
            <a:r>
              <a:rPr lang="en-AU" sz="2400" b="1" i="1" dirty="0"/>
              <a:t>Delivery efficiency</a:t>
            </a:r>
          </a:p>
          <a:p>
            <a:r>
              <a:rPr lang="en-AU" sz="2400" dirty="0"/>
              <a:t>  </a:t>
            </a:r>
            <a:r>
              <a:rPr lang="en-AU" sz="2400" b="1" dirty="0"/>
              <a:t>2.</a:t>
            </a:r>
            <a:r>
              <a:rPr lang="en-AU" sz="2400" dirty="0"/>
              <a:t> Utilisation: Effectiveness, quality </a:t>
            </a:r>
          </a:p>
          <a:p>
            <a:pPr lvl="1" indent="0">
              <a:buNone/>
            </a:pPr>
            <a:r>
              <a:rPr lang="en-AU" sz="2400" i="1" dirty="0"/>
              <a:t>	</a:t>
            </a:r>
            <a:r>
              <a:rPr lang="en-AU" sz="2400" b="1" i="1" dirty="0"/>
              <a:t>Treatment efficacy</a:t>
            </a:r>
          </a:p>
        </p:txBody>
      </p:sp>
      <p:sp>
        <p:nvSpPr>
          <p:cNvPr id="6" name="TextBox 5">
            <a:extLst>
              <a:ext uri="{FF2B5EF4-FFF2-40B4-BE49-F238E27FC236}">
                <a16:creationId xmlns:a16="http://schemas.microsoft.com/office/drawing/2014/main" id="{3C6317C6-5404-7A31-F70B-DD883D8DDCF0}"/>
              </a:ext>
            </a:extLst>
          </p:cNvPr>
          <p:cNvSpPr txBox="1"/>
          <p:nvPr/>
        </p:nvSpPr>
        <p:spPr>
          <a:xfrm>
            <a:off x="9944920" y="95749"/>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Tree>
    <p:extLst>
      <p:ext uri="{BB962C8B-B14F-4D97-AF65-F5344CB8AC3E}">
        <p14:creationId xmlns:p14="http://schemas.microsoft.com/office/powerpoint/2010/main" val="754295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2" grpId="0" animBg="1"/>
      <p:bldP spid="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040339-8BAB-BBE7-AE31-CB3630F9428D}"/>
              </a:ext>
            </a:extLst>
          </p:cNvPr>
          <p:cNvSpPr>
            <a:spLocks noGrp="1"/>
          </p:cNvSpPr>
          <p:nvPr>
            <p:ph type="title"/>
          </p:nvPr>
        </p:nvSpPr>
        <p:spPr/>
        <p:txBody>
          <a:bodyPr/>
          <a:lstStyle/>
          <a:p>
            <a:r>
              <a:rPr lang="en-GB" dirty="0"/>
              <a:t>Beam delivery time: a bottleneck</a:t>
            </a:r>
          </a:p>
        </p:txBody>
      </p:sp>
      <p:pic>
        <p:nvPicPr>
          <p:cNvPr id="7" name="Content Placeholder 6" descr="Graphical user interface, text, application, email&#10;&#10;Description automatically generated">
            <a:extLst>
              <a:ext uri="{FF2B5EF4-FFF2-40B4-BE49-F238E27FC236}">
                <a16:creationId xmlns:a16="http://schemas.microsoft.com/office/drawing/2014/main" id="{131C69EB-74B6-7AEE-96C2-4510F6E78BBB}"/>
              </a:ext>
            </a:extLst>
          </p:cNvPr>
          <p:cNvPicPr>
            <a:picLocks noGrp="1" noChangeAspect="1"/>
          </p:cNvPicPr>
          <p:nvPr>
            <p:ph idx="1"/>
          </p:nvPr>
        </p:nvPicPr>
        <p:blipFill>
          <a:blip r:embed="rId3"/>
          <a:stretch>
            <a:fillRect/>
          </a:stretch>
        </p:blipFill>
        <p:spPr>
          <a:xfrm>
            <a:off x="356601" y="3495449"/>
            <a:ext cx="4067950" cy="3145045"/>
          </a:xfrm>
        </p:spPr>
      </p:pic>
      <p:sp>
        <p:nvSpPr>
          <p:cNvPr id="5" name="Slide Number Placeholder 4">
            <a:extLst>
              <a:ext uri="{FF2B5EF4-FFF2-40B4-BE49-F238E27FC236}">
                <a16:creationId xmlns:a16="http://schemas.microsoft.com/office/drawing/2014/main" id="{C1D5E3A9-E9A2-5E18-3FBF-4548046ADEAC}"/>
              </a:ext>
            </a:extLst>
          </p:cNvPr>
          <p:cNvSpPr>
            <a:spLocks noGrp="1"/>
          </p:cNvSpPr>
          <p:nvPr>
            <p:ph type="sldNum" sz="quarter" idx="12"/>
          </p:nvPr>
        </p:nvSpPr>
        <p:spPr/>
        <p:txBody>
          <a:bodyPr/>
          <a:lstStyle/>
          <a:p>
            <a:fld id="{1D0C2A72-73F0-F340-B1EF-AA31FD58E94F}" type="slidenum">
              <a:rPr lang="en-GB" smtClean="0"/>
              <a:t>11</a:t>
            </a:fld>
            <a:endParaRPr lang="en-GB"/>
          </a:p>
        </p:txBody>
      </p:sp>
      <p:pic>
        <p:nvPicPr>
          <p:cNvPr id="11" name="Picture 10" descr="A picture containing timeline&#10;&#10;Description automatically generated">
            <a:extLst>
              <a:ext uri="{FF2B5EF4-FFF2-40B4-BE49-F238E27FC236}">
                <a16:creationId xmlns:a16="http://schemas.microsoft.com/office/drawing/2014/main" id="{AB0D72A3-7702-2BE0-69CB-3EA048AFA4C1}"/>
              </a:ext>
            </a:extLst>
          </p:cNvPr>
          <p:cNvPicPr>
            <a:picLocks noChangeAspect="1"/>
          </p:cNvPicPr>
          <p:nvPr/>
        </p:nvPicPr>
        <p:blipFill>
          <a:blip r:embed="rId4"/>
          <a:stretch>
            <a:fillRect/>
          </a:stretch>
        </p:blipFill>
        <p:spPr>
          <a:xfrm>
            <a:off x="4588466" y="3660989"/>
            <a:ext cx="7414753" cy="2960882"/>
          </a:xfrm>
          <a:prstGeom prst="rect">
            <a:avLst/>
          </a:prstGeom>
        </p:spPr>
      </p:pic>
      <p:sp>
        <p:nvSpPr>
          <p:cNvPr id="12" name="Content Placeholder 4">
            <a:extLst>
              <a:ext uri="{FF2B5EF4-FFF2-40B4-BE49-F238E27FC236}">
                <a16:creationId xmlns:a16="http://schemas.microsoft.com/office/drawing/2014/main" id="{9542BE63-1A75-C691-1519-DB86C19EF1C1}"/>
              </a:ext>
            </a:extLst>
          </p:cNvPr>
          <p:cNvSpPr txBox="1">
            <a:spLocks/>
          </p:cNvSpPr>
          <p:nvPr/>
        </p:nvSpPr>
        <p:spPr>
          <a:xfrm>
            <a:off x="192685" y="1668525"/>
            <a:ext cx="11113628" cy="3263339"/>
          </a:xfrm>
          <a:prstGeom prst="rect">
            <a:avLst/>
          </a:prstGeom>
        </p:spPr>
        <p:txBody>
          <a:bodyPr vert="horz" lIns="91440" tIns="45720" rIns="91440" bIns="45720" rtlCol="0">
            <a:normAutofit/>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Tahoma" panose="020B0604030504040204" pitchFamily="34" charset="0"/>
                <a:ea typeface="Tahoma" panose="020B0604030504040204" pitchFamily="34" charset="0"/>
                <a:cs typeface="Tahoma" panose="020B0604030504040204" pitchFamily="34" charset="0"/>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285750" indent="-285750">
              <a:buFont typeface="Arial" panose="020B0604020202020204" pitchFamily="34" charset="0"/>
              <a:buChar char="•"/>
            </a:pPr>
            <a:r>
              <a:rPr lang="en-AU" sz="1800" dirty="0"/>
              <a:t>The constraint which determines the BDT is the </a:t>
            </a:r>
            <a:r>
              <a:rPr lang="en-AU" sz="1800" b="1" dirty="0"/>
              <a:t>energy layer switching time (ELST)</a:t>
            </a:r>
          </a:p>
          <a:p>
            <a:pPr marL="342900" indent="-342900">
              <a:buFont typeface="Arial" panose="020B0604020202020204" pitchFamily="34" charset="0"/>
              <a:buChar char="•"/>
            </a:pPr>
            <a:r>
              <a:rPr lang="en-GB" sz="1800" dirty="0"/>
              <a:t>ELST is the most dominant contributor to BDT at 71% </a:t>
            </a:r>
          </a:p>
          <a:p>
            <a:pPr marL="342900" indent="-342900">
              <a:buFont typeface="Arial" panose="020B0604020202020204" pitchFamily="34" charset="0"/>
              <a:buChar char="•"/>
            </a:pPr>
            <a:r>
              <a:rPr lang="en-GB" sz="1800" dirty="0"/>
              <a:t>BDS efficiency directly related to utility &amp; availability, 70-90% of BDT for majority of tumours &lt;1 L</a:t>
            </a:r>
          </a:p>
          <a:p>
            <a:pPr marL="558900" lvl="1" indent="-342900"/>
            <a:r>
              <a:rPr lang="en-GB" sz="1600" dirty="0"/>
              <a:t>1 min reduction in BDT could result in 10x (prostate) patients/day</a:t>
            </a:r>
          </a:p>
        </p:txBody>
      </p:sp>
      <p:sp>
        <p:nvSpPr>
          <p:cNvPr id="13" name="TextBox 12">
            <a:extLst>
              <a:ext uri="{FF2B5EF4-FFF2-40B4-BE49-F238E27FC236}">
                <a16:creationId xmlns:a16="http://schemas.microsoft.com/office/drawing/2014/main" id="{B62A02B9-1A6B-50D1-A51D-EAEFDF364BCD}"/>
              </a:ext>
            </a:extLst>
          </p:cNvPr>
          <p:cNvSpPr txBox="1"/>
          <p:nvPr/>
        </p:nvSpPr>
        <p:spPr>
          <a:xfrm>
            <a:off x="7743328" y="6471217"/>
            <a:ext cx="3981437" cy="338554"/>
          </a:xfrm>
          <a:prstGeom prst="rect">
            <a:avLst/>
          </a:prstGeom>
          <a:noFill/>
        </p:spPr>
        <p:txBody>
          <a:bodyPr wrap="square" rtlCol="0">
            <a:spAutoFit/>
          </a:bodyPr>
          <a:lstStyle/>
          <a:p>
            <a:pPr algn="r"/>
            <a:r>
              <a:rPr lang="en-GB" sz="800" dirty="0">
                <a:solidFill>
                  <a:schemeClr val="bg2"/>
                </a:solidFill>
              </a:rPr>
              <a:t>J. Yap et al., “</a:t>
            </a:r>
            <a:r>
              <a:rPr lang="en-AU" sz="800" dirty="0">
                <a:solidFill>
                  <a:schemeClr val="bg2"/>
                </a:solidFill>
              </a:rPr>
              <a:t>Future Developments in Charged Particle Therapy: Improving Beam Delivery for Efficiency and Efficacy,</a:t>
            </a:r>
            <a:r>
              <a:rPr lang="en-GB" sz="800" dirty="0">
                <a:solidFill>
                  <a:schemeClr val="bg2"/>
                </a:solidFill>
              </a:rPr>
              <a:t>” </a:t>
            </a:r>
            <a:r>
              <a:rPr lang="en-AU" sz="800" dirty="0">
                <a:solidFill>
                  <a:schemeClr val="bg2"/>
                </a:solidFill>
              </a:rPr>
              <a:t>Front. Oncol., vol. 11, pp. 1–25, 2021. </a:t>
            </a:r>
          </a:p>
        </p:txBody>
      </p:sp>
      <p:sp>
        <p:nvSpPr>
          <p:cNvPr id="15" name="TextBox 14">
            <a:extLst>
              <a:ext uri="{FF2B5EF4-FFF2-40B4-BE49-F238E27FC236}">
                <a16:creationId xmlns:a16="http://schemas.microsoft.com/office/drawing/2014/main" id="{74160AE7-6D41-91BF-EA10-298BC60CC879}"/>
              </a:ext>
            </a:extLst>
          </p:cNvPr>
          <p:cNvSpPr txBox="1"/>
          <p:nvPr/>
        </p:nvSpPr>
        <p:spPr>
          <a:xfrm>
            <a:off x="7009985" y="2734206"/>
            <a:ext cx="4619708" cy="276999"/>
          </a:xfrm>
          <a:prstGeom prst="rect">
            <a:avLst/>
          </a:prstGeom>
          <a:noFill/>
        </p:spPr>
        <p:txBody>
          <a:bodyPr wrap="square" rtlCol="0">
            <a:spAutoFit/>
          </a:bodyPr>
          <a:lstStyle/>
          <a:p>
            <a:r>
              <a:rPr lang="en-GB" sz="1200" dirty="0">
                <a:solidFill>
                  <a:srgbClr val="002060"/>
                </a:solidFill>
              </a:rPr>
              <a:t>(K. Suzuki </a:t>
            </a:r>
            <a:r>
              <a:rPr lang="en-GB" sz="1200" i="1" dirty="0">
                <a:solidFill>
                  <a:srgbClr val="002060"/>
                </a:solidFill>
              </a:rPr>
              <a:t>et al.</a:t>
            </a:r>
            <a:r>
              <a:rPr lang="en-GB" sz="1200" dirty="0">
                <a:solidFill>
                  <a:srgbClr val="002060"/>
                </a:solidFill>
              </a:rPr>
              <a:t>, 2016, </a:t>
            </a:r>
            <a:r>
              <a:rPr lang="en-GB" sz="1200" i="1" dirty="0">
                <a:solidFill>
                  <a:srgbClr val="002060"/>
                </a:solidFill>
              </a:rPr>
              <a:t>Med. Phys.</a:t>
            </a:r>
            <a:r>
              <a:rPr lang="en-GB" sz="1200" dirty="0">
                <a:solidFill>
                  <a:srgbClr val="002060"/>
                </a:solidFill>
              </a:rPr>
              <a:t>, vol. 43, </a:t>
            </a:r>
            <a:r>
              <a:rPr lang="en-AU" sz="1200" dirty="0">
                <a:solidFill>
                  <a:srgbClr val="002060"/>
                </a:solidFill>
              </a:rPr>
              <a:t>doi:10.1118/1.4952731)</a:t>
            </a:r>
          </a:p>
        </p:txBody>
      </p:sp>
      <p:sp>
        <p:nvSpPr>
          <p:cNvPr id="16" name="TextBox 15">
            <a:extLst>
              <a:ext uri="{FF2B5EF4-FFF2-40B4-BE49-F238E27FC236}">
                <a16:creationId xmlns:a16="http://schemas.microsoft.com/office/drawing/2014/main" id="{F70D0DD9-E195-0F58-353C-B57A1F450A6C}"/>
              </a:ext>
            </a:extLst>
          </p:cNvPr>
          <p:cNvSpPr txBox="1"/>
          <p:nvPr/>
        </p:nvSpPr>
        <p:spPr>
          <a:xfrm>
            <a:off x="6377356" y="2103678"/>
            <a:ext cx="4928957" cy="276999"/>
          </a:xfrm>
          <a:prstGeom prst="rect">
            <a:avLst/>
          </a:prstGeom>
          <a:noFill/>
        </p:spPr>
        <p:txBody>
          <a:bodyPr wrap="square" rtlCol="0">
            <a:spAutoFit/>
          </a:bodyPr>
          <a:lstStyle/>
          <a:p>
            <a:r>
              <a:rPr lang="en-GB" sz="1200" dirty="0">
                <a:solidFill>
                  <a:srgbClr val="002060"/>
                </a:solidFill>
              </a:rPr>
              <a:t>(J. Shen </a:t>
            </a:r>
            <a:r>
              <a:rPr lang="en-GB" sz="1200" i="1" dirty="0">
                <a:solidFill>
                  <a:srgbClr val="002060"/>
                </a:solidFill>
              </a:rPr>
              <a:t>et al.</a:t>
            </a:r>
            <a:r>
              <a:rPr lang="en-GB" sz="1200" dirty="0">
                <a:solidFill>
                  <a:srgbClr val="002060"/>
                </a:solidFill>
              </a:rPr>
              <a:t>, 2017, </a:t>
            </a:r>
            <a:r>
              <a:rPr lang="en-GB" sz="1200" i="1" dirty="0">
                <a:solidFill>
                  <a:srgbClr val="002060"/>
                </a:solidFill>
              </a:rPr>
              <a:t>Med. Phys.</a:t>
            </a:r>
            <a:r>
              <a:rPr lang="en-GB" sz="1200" dirty="0">
                <a:solidFill>
                  <a:srgbClr val="002060"/>
                </a:solidFill>
              </a:rPr>
              <a:t>, vol. 44, </a:t>
            </a:r>
            <a:r>
              <a:rPr lang="en-AU" sz="1200" dirty="0">
                <a:solidFill>
                  <a:srgbClr val="002060"/>
                </a:solidFill>
              </a:rPr>
              <a:t>doi:10.1002/mp.12504) </a:t>
            </a:r>
          </a:p>
        </p:txBody>
      </p:sp>
      <p:sp>
        <p:nvSpPr>
          <p:cNvPr id="17" name="TextBox 16">
            <a:extLst>
              <a:ext uri="{FF2B5EF4-FFF2-40B4-BE49-F238E27FC236}">
                <a16:creationId xmlns:a16="http://schemas.microsoft.com/office/drawing/2014/main" id="{A45E0D09-1486-C4E0-D263-86A594C4C2D9}"/>
              </a:ext>
            </a:extLst>
          </p:cNvPr>
          <p:cNvSpPr txBox="1"/>
          <p:nvPr/>
        </p:nvSpPr>
        <p:spPr>
          <a:xfrm>
            <a:off x="7009985" y="2945968"/>
            <a:ext cx="4619708" cy="276999"/>
          </a:xfrm>
          <a:prstGeom prst="rect">
            <a:avLst/>
          </a:prstGeom>
          <a:noFill/>
        </p:spPr>
        <p:txBody>
          <a:bodyPr wrap="square" rtlCol="0">
            <a:spAutoFit/>
          </a:bodyPr>
          <a:lstStyle/>
          <a:p>
            <a:r>
              <a:rPr lang="en-GB" sz="1200" dirty="0">
                <a:solidFill>
                  <a:srgbClr val="002060"/>
                </a:solidFill>
              </a:rPr>
              <a:t>(K. Suzuki </a:t>
            </a:r>
            <a:r>
              <a:rPr lang="en-GB" sz="1200" i="1" dirty="0">
                <a:solidFill>
                  <a:srgbClr val="002060"/>
                </a:solidFill>
              </a:rPr>
              <a:t>et al.</a:t>
            </a:r>
            <a:r>
              <a:rPr lang="en-GB" sz="1200" dirty="0">
                <a:solidFill>
                  <a:srgbClr val="002060"/>
                </a:solidFill>
              </a:rPr>
              <a:t>, 2011, </a:t>
            </a:r>
            <a:r>
              <a:rPr lang="en-GB" sz="1200" i="1" dirty="0">
                <a:solidFill>
                  <a:srgbClr val="002060"/>
                </a:solidFill>
              </a:rPr>
              <a:t>Med. Phys.</a:t>
            </a:r>
            <a:r>
              <a:rPr lang="en-GB" sz="1200" dirty="0">
                <a:solidFill>
                  <a:srgbClr val="002060"/>
                </a:solidFill>
              </a:rPr>
              <a:t>, vol. 38, </a:t>
            </a:r>
            <a:r>
              <a:rPr lang="en-AU" sz="1200" dirty="0">
                <a:solidFill>
                  <a:srgbClr val="002060"/>
                </a:solidFill>
                <a:latin typeface="NimbusRomNo9L"/>
              </a:rPr>
              <a:t>doi:10.1118/1.3604153)</a:t>
            </a:r>
            <a:endParaRPr lang="en-AU" sz="1200" dirty="0">
              <a:solidFill>
                <a:srgbClr val="002060"/>
              </a:solidFill>
            </a:endParaRPr>
          </a:p>
        </p:txBody>
      </p:sp>
      <p:sp>
        <p:nvSpPr>
          <p:cNvPr id="3" name="TextBox 2">
            <a:extLst>
              <a:ext uri="{FF2B5EF4-FFF2-40B4-BE49-F238E27FC236}">
                <a16:creationId xmlns:a16="http://schemas.microsoft.com/office/drawing/2014/main" id="{F5A68512-589B-AA7F-FBEE-D71D1F618D66}"/>
              </a:ext>
            </a:extLst>
          </p:cNvPr>
          <p:cNvSpPr txBox="1"/>
          <p:nvPr/>
        </p:nvSpPr>
        <p:spPr>
          <a:xfrm>
            <a:off x="9670050" y="453504"/>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
        <p:nvSpPr>
          <p:cNvPr id="6" name="Rectangle 5">
            <a:extLst>
              <a:ext uri="{FF2B5EF4-FFF2-40B4-BE49-F238E27FC236}">
                <a16:creationId xmlns:a16="http://schemas.microsoft.com/office/drawing/2014/main" id="{F7C8D5BB-7C9F-DAD7-2332-9DF3EB400F0E}"/>
              </a:ext>
            </a:extLst>
          </p:cNvPr>
          <p:cNvSpPr/>
          <p:nvPr/>
        </p:nvSpPr>
        <p:spPr>
          <a:xfrm>
            <a:off x="2526974" y="1306682"/>
            <a:ext cx="5943360" cy="369332"/>
          </a:xfrm>
          <a:prstGeom prst="rect">
            <a:avLst/>
          </a:prstGeom>
          <a:ln>
            <a:solidFill>
              <a:srgbClr val="C00000"/>
            </a:solidFill>
          </a:ln>
        </p:spPr>
        <p:txBody>
          <a:bodyPr wrap="square">
            <a:spAutoFit/>
          </a:bodyPr>
          <a:lstStyle/>
          <a:p>
            <a:r>
              <a:rPr lang="en-GB" dirty="0"/>
              <a:t>BDS: </a:t>
            </a:r>
            <a:r>
              <a:rPr lang="en-AU" dirty="0"/>
              <a:t>Biggest driver of delivery </a:t>
            </a:r>
            <a:r>
              <a:rPr lang="en-AU" b="1" dirty="0"/>
              <a:t>efficiency</a:t>
            </a:r>
            <a:r>
              <a:rPr lang="en-AU" dirty="0"/>
              <a:t> &amp; treatment </a:t>
            </a:r>
            <a:r>
              <a:rPr lang="en-AU" b="1" dirty="0"/>
              <a:t>efficacy</a:t>
            </a:r>
          </a:p>
        </p:txBody>
      </p:sp>
    </p:spTree>
    <p:extLst>
      <p:ext uri="{BB962C8B-B14F-4D97-AF65-F5344CB8AC3E}">
        <p14:creationId xmlns:p14="http://schemas.microsoft.com/office/powerpoint/2010/main" val="3133306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91739C-BD85-4340-BFC7-E49C3E3CC31C}"/>
              </a:ext>
            </a:extLst>
          </p:cNvPr>
          <p:cNvSpPr>
            <a:spLocks noGrp="1"/>
          </p:cNvSpPr>
          <p:nvPr>
            <p:ph type="title"/>
          </p:nvPr>
        </p:nvSpPr>
        <p:spPr/>
        <p:txBody>
          <a:bodyPr/>
          <a:lstStyle/>
          <a:p>
            <a:r>
              <a:rPr lang="en-GB" dirty="0"/>
              <a:t>ELST reduction on treatment quality</a:t>
            </a:r>
          </a:p>
        </p:txBody>
      </p:sp>
      <p:sp>
        <p:nvSpPr>
          <p:cNvPr id="3" name="Content Placeholder 2">
            <a:extLst>
              <a:ext uri="{FF2B5EF4-FFF2-40B4-BE49-F238E27FC236}">
                <a16:creationId xmlns:a16="http://schemas.microsoft.com/office/drawing/2014/main" id="{072DC35B-3632-2D4F-9433-ED09A81D75E5}"/>
              </a:ext>
            </a:extLst>
          </p:cNvPr>
          <p:cNvSpPr>
            <a:spLocks noGrp="1"/>
          </p:cNvSpPr>
          <p:nvPr>
            <p:ph idx="1"/>
          </p:nvPr>
        </p:nvSpPr>
        <p:spPr>
          <a:xfrm>
            <a:off x="316356" y="1532415"/>
            <a:ext cx="11686863" cy="4796948"/>
          </a:xfrm>
        </p:spPr>
        <p:txBody>
          <a:bodyPr/>
          <a:lstStyle/>
          <a:p>
            <a:pPr marL="342900" indent="-342900">
              <a:buFont typeface="Arial" panose="020B0604020202020204" pitchFamily="34" charset="0"/>
              <a:buChar char="•"/>
            </a:pPr>
            <a:r>
              <a:rPr lang="en-GB" sz="1800" dirty="0"/>
              <a:t>Treatment planning optimisation: number of spots &amp; energy slices for required dose coverage</a:t>
            </a:r>
          </a:p>
          <a:p>
            <a:endParaRPr lang="en-GB" sz="1800" dirty="0"/>
          </a:p>
          <a:p>
            <a:r>
              <a:rPr lang="en-GB" sz="1800" b="1" dirty="0"/>
              <a:t>Does minimising the number of layers affect the dosimetric quality of plans? </a:t>
            </a:r>
          </a:p>
          <a:p>
            <a:pPr marL="342900" indent="-342900">
              <a:buFont typeface="Arial" panose="020B0604020202020204" pitchFamily="34" charset="0"/>
              <a:buChar char="•"/>
            </a:pPr>
            <a:r>
              <a:rPr lang="en-GB" sz="1800" dirty="0"/>
              <a:t>Numerous studies show significant reductions to BDT &amp; little effect on treatment conformity</a:t>
            </a:r>
          </a:p>
          <a:p>
            <a:pPr marL="558900" lvl="1" indent="-342900">
              <a:buFont typeface="System Font Regular"/>
              <a:buChar char="-"/>
            </a:pPr>
            <a:r>
              <a:rPr lang="en-GB" sz="1600" dirty="0">
                <a:solidFill>
                  <a:schemeClr val="accent1"/>
                </a:solidFill>
              </a:rPr>
              <a:t>Kang et al. PMB (2008), Cao et al. PMB (2014),  Li et al. Int. J. </a:t>
            </a:r>
            <a:r>
              <a:rPr lang="en-GB" sz="1600" dirty="0" err="1">
                <a:solidFill>
                  <a:schemeClr val="accent1"/>
                </a:solidFill>
              </a:rPr>
              <a:t>Radiat</a:t>
            </a:r>
            <a:r>
              <a:rPr lang="en-GB" sz="1600" dirty="0">
                <a:solidFill>
                  <a:schemeClr val="accent1"/>
                </a:solidFill>
              </a:rPr>
              <a:t>. Oncol. Biol. Phys. (2015), Muller et al. PMB (2016)</a:t>
            </a:r>
          </a:p>
          <a:p>
            <a:pPr lvl="1" indent="0">
              <a:buNone/>
            </a:pPr>
            <a:endParaRPr lang="en-GB" sz="1600" dirty="0"/>
          </a:p>
          <a:p>
            <a:pPr marL="342900" indent="-342900">
              <a:buFont typeface="Arial" panose="020B0604020202020204" pitchFamily="34" charset="0"/>
              <a:buChar char="•"/>
            </a:pPr>
            <a:r>
              <a:rPr lang="en-GB" sz="1800" dirty="0"/>
              <a:t>TPS optimisation: reduction of ELSTs decreasing BDT by 40% without compromise in treatment quality</a:t>
            </a:r>
          </a:p>
          <a:p>
            <a:pPr marL="558900" lvl="1" indent="-342900">
              <a:buFont typeface="System Font Regular"/>
              <a:buChar char="-"/>
            </a:pPr>
            <a:r>
              <a:rPr lang="en-GB" sz="1600" dirty="0"/>
              <a:t>“﻿Delivery times of intensity modulated proton therapy can be reduced substantially without compromising robust plan quality. Shorter delivery times are likely to reduce treatment uncertainties and costs.”</a:t>
            </a:r>
          </a:p>
          <a:p>
            <a:pPr marL="558900" lvl="1" indent="-342900">
              <a:buFont typeface="System Font Regular"/>
              <a:buChar char="-"/>
            </a:pPr>
            <a:endParaRPr lang="en-GB" sz="1600" dirty="0"/>
          </a:p>
          <a:p>
            <a:pPr marL="342900" indent="-342900">
              <a:buFont typeface="Arial" panose="020B0604020202020204" pitchFamily="34" charset="0"/>
              <a:buChar char="•"/>
            </a:pPr>
            <a:r>
              <a:rPr lang="en-GB" sz="1800" dirty="0"/>
              <a:t>Decreasing ELSTs can improve dose uniformity and homogeneity (lung treatments)</a:t>
            </a:r>
          </a:p>
          <a:p>
            <a:pPr marL="558900" lvl="1" indent="-342900">
              <a:buFont typeface="System Font Regular"/>
              <a:buChar char="-"/>
            </a:pPr>
            <a:r>
              <a:rPr lang="en-GB" sz="1600" dirty="0"/>
              <a:t>“﻿The interplay effect is highly patient specific, depending on the motion amplitude, </a:t>
            </a:r>
            <a:r>
              <a:rPr lang="en-GB" sz="1600" dirty="0" err="1"/>
              <a:t>tumor</a:t>
            </a:r>
            <a:r>
              <a:rPr lang="en-GB" sz="1600" dirty="0"/>
              <a:t> location and the delivery parameters of the field.”</a:t>
            </a:r>
          </a:p>
          <a:p>
            <a:pPr marL="342900" indent="-342900">
              <a:buFont typeface="Arial" panose="020B0604020202020204" pitchFamily="34" charset="0"/>
              <a:buChar char="•"/>
            </a:pPr>
            <a:endParaRPr lang="en-GB" sz="1800" dirty="0"/>
          </a:p>
        </p:txBody>
      </p:sp>
      <p:sp>
        <p:nvSpPr>
          <p:cNvPr id="4" name="Footer Placeholder 3">
            <a:extLst>
              <a:ext uri="{FF2B5EF4-FFF2-40B4-BE49-F238E27FC236}">
                <a16:creationId xmlns:a16="http://schemas.microsoft.com/office/drawing/2014/main" id="{07B56FAC-E8A3-3740-9FC4-A65BBA67CD39}"/>
              </a:ext>
            </a:extLst>
          </p:cNvPr>
          <p:cNvSpPr>
            <a:spLocks noGrp="1"/>
          </p:cNvSpPr>
          <p:nvPr>
            <p:ph type="ftr" sz="quarter" idx="11"/>
          </p:nvPr>
        </p:nvSpPr>
        <p:spPr/>
        <p:txBody>
          <a:bodyPr/>
          <a:lstStyle/>
          <a:p>
            <a:r>
              <a:rPr lang="en-GB" dirty="0"/>
              <a:t>jacinta.yap@unimelb.edu.au </a:t>
            </a:r>
          </a:p>
        </p:txBody>
      </p:sp>
      <p:sp>
        <p:nvSpPr>
          <p:cNvPr id="5" name="Slide Number Placeholder 4">
            <a:extLst>
              <a:ext uri="{FF2B5EF4-FFF2-40B4-BE49-F238E27FC236}">
                <a16:creationId xmlns:a16="http://schemas.microsoft.com/office/drawing/2014/main" id="{B2561185-5BA1-174E-BBF2-88A4C249FEE8}"/>
              </a:ext>
            </a:extLst>
          </p:cNvPr>
          <p:cNvSpPr>
            <a:spLocks noGrp="1"/>
          </p:cNvSpPr>
          <p:nvPr>
            <p:ph type="sldNum" sz="quarter" idx="12"/>
          </p:nvPr>
        </p:nvSpPr>
        <p:spPr/>
        <p:txBody>
          <a:bodyPr/>
          <a:lstStyle/>
          <a:p>
            <a:fld id="{1D0C2A72-73F0-F340-B1EF-AA31FD58E94F}" type="slidenum">
              <a:rPr lang="en-GB" smtClean="0"/>
              <a:t>12</a:t>
            </a:fld>
            <a:endParaRPr lang="en-GB"/>
          </a:p>
        </p:txBody>
      </p:sp>
      <p:sp>
        <p:nvSpPr>
          <p:cNvPr id="6" name="TextBox 5">
            <a:extLst>
              <a:ext uri="{FF2B5EF4-FFF2-40B4-BE49-F238E27FC236}">
                <a16:creationId xmlns:a16="http://schemas.microsoft.com/office/drawing/2014/main" id="{1E3076C5-EE51-C141-A0B8-DF396D5444FF}"/>
              </a:ext>
            </a:extLst>
          </p:cNvPr>
          <p:cNvSpPr txBox="1"/>
          <p:nvPr/>
        </p:nvSpPr>
        <p:spPr>
          <a:xfrm>
            <a:off x="3184148" y="5659085"/>
            <a:ext cx="5266424" cy="276999"/>
          </a:xfrm>
          <a:prstGeom prst="rect">
            <a:avLst/>
          </a:prstGeom>
          <a:noFill/>
        </p:spPr>
        <p:txBody>
          <a:bodyPr wrap="square" rtlCol="0">
            <a:spAutoFit/>
          </a:bodyPr>
          <a:lstStyle/>
          <a:p>
            <a:r>
              <a:rPr lang="en-GB" sz="1200" dirty="0">
                <a:solidFill>
                  <a:srgbClr val="002060"/>
                </a:solidFill>
              </a:rPr>
              <a:t>(S. Dowdell </a:t>
            </a:r>
            <a:r>
              <a:rPr lang="en-GB" sz="1200" i="1" dirty="0">
                <a:solidFill>
                  <a:srgbClr val="002060"/>
                </a:solidFill>
              </a:rPr>
              <a:t>et al.</a:t>
            </a:r>
            <a:r>
              <a:rPr lang="en-GB" sz="1200" dirty="0">
                <a:solidFill>
                  <a:srgbClr val="002060"/>
                </a:solidFill>
              </a:rPr>
              <a:t>, 2013, </a:t>
            </a:r>
            <a:r>
              <a:rPr lang="en-GB" sz="1200" i="1" dirty="0">
                <a:solidFill>
                  <a:srgbClr val="002060"/>
                </a:solidFill>
              </a:rPr>
              <a:t>PMB.</a:t>
            </a:r>
            <a:r>
              <a:rPr lang="en-GB" sz="1200" dirty="0">
                <a:solidFill>
                  <a:srgbClr val="002060"/>
                </a:solidFill>
              </a:rPr>
              <a:t>, vol. 58, </a:t>
            </a:r>
            <a:r>
              <a:rPr lang="en-AU" sz="1200" dirty="0">
                <a:solidFill>
                  <a:srgbClr val="002060"/>
                </a:solidFill>
              </a:rPr>
              <a:t>doi:10.1088/0031-9155/58/12/4137) </a:t>
            </a:r>
          </a:p>
        </p:txBody>
      </p:sp>
      <p:sp>
        <p:nvSpPr>
          <p:cNvPr id="7" name="TextBox 6">
            <a:extLst>
              <a:ext uri="{FF2B5EF4-FFF2-40B4-BE49-F238E27FC236}">
                <a16:creationId xmlns:a16="http://schemas.microsoft.com/office/drawing/2014/main" id="{36BB262A-D08E-D848-AF8D-2D05B40DC887}"/>
              </a:ext>
            </a:extLst>
          </p:cNvPr>
          <p:cNvSpPr txBox="1"/>
          <p:nvPr/>
        </p:nvSpPr>
        <p:spPr>
          <a:xfrm>
            <a:off x="2635056" y="4634665"/>
            <a:ext cx="6018716" cy="276999"/>
          </a:xfrm>
          <a:prstGeom prst="rect">
            <a:avLst/>
          </a:prstGeom>
          <a:noFill/>
        </p:spPr>
        <p:txBody>
          <a:bodyPr wrap="square" rtlCol="0">
            <a:spAutoFit/>
          </a:bodyPr>
          <a:lstStyle/>
          <a:p>
            <a:r>
              <a:rPr lang="en-GB" sz="1200" dirty="0">
                <a:solidFill>
                  <a:srgbClr val="002060"/>
                </a:solidFill>
              </a:rPr>
              <a:t>(S. Van De Water </a:t>
            </a:r>
            <a:r>
              <a:rPr lang="en-GB" sz="1200" i="1" dirty="0">
                <a:solidFill>
                  <a:srgbClr val="002060"/>
                </a:solidFill>
              </a:rPr>
              <a:t>et al.</a:t>
            </a:r>
            <a:r>
              <a:rPr lang="en-GB" sz="1200" dirty="0">
                <a:solidFill>
                  <a:srgbClr val="002060"/>
                </a:solidFill>
              </a:rPr>
              <a:t>, 2015, </a:t>
            </a:r>
            <a:r>
              <a:rPr lang="en-GB" sz="1200" i="1" dirty="0">
                <a:solidFill>
                  <a:srgbClr val="002060"/>
                </a:solidFill>
              </a:rPr>
              <a:t>Int. J. </a:t>
            </a:r>
            <a:r>
              <a:rPr lang="en-GB" sz="1200" i="1" dirty="0" err="1">
                <a:solidFill>
                  <a:srgbClr val="002060"/>
                </a:solidFill>
              </a:rPr>
              <a:t>Radiat</a:t>
            </a:r>
            <a:r>
              <a:rPr lang="en-GB" sz="1200" i="1" dirty="0">
                <a:solidFill>
                  <a:srgbClr val="002060"/>
                </a:solidFill>
              </a:rPr>
              <a:t>. Oncol. Biol. Phys.</a:t>
            </a:r>
            <a:r>
              <a:rPr lang="en-GB" sz="1200" dirty="0">
                <a:solidFill>
                  <a:srgbClr val="002060"/>
                </a:solidFill>
              </a:rPr>
              <a:t>, vol. 92, no. 2, pp. 460–468.</a:t>
            </a:r>
            <a:r>
              <a:rPr lang="en-AU" sz="1200" dirty="0">
                <a:solidFill>
                  <a:srgbClr val="002060"/>
                </a:solidFill>
              </a:rPr>
              <a:t>)</a:t>
            </a:r>
          </a:p>
        </p:txBody>
      </p:sp>
      <p:sp>
        <p:nvSpPr>
          <p:cNvPr id="8" name="TextBox 7">
            <a:extLst>
              <a:ext uri="{FF2B5EF4-FFF2-40B4-BE49-F238E27FC236}">
                <a16:creationId xmlns:a16="http://schemas.microsoft.com/office/drawing/2014/main" id="{F2271F17-3E04-53F2-F72A-46C210811E8D}"/>
              </a:ext>
            </a:extLst>
          </p:cNvPr>
          <p:cNvSpPr txBox="1"/>
          <p:nvPr/>
        </p:nvSpPr>
        <p:spPr>
          <a:xfrm>
            <a:off x="9670050" y="453504"/>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Tree>
    <p:extLst>
      <p:ext uri="{BB962C8B-B14F-4D97-AF65-F5344CB8AC3E}">
        <p14:creationId xmlns:p14="http://schemas.microsoft.com/office/powerpoint/2010/main" val="187953620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01A98B-9FB6-E84C-8673-F2A856FC182A}"/>
              </a:ext>
            </a:extLst>
          </p:cNvPr>
          <p:cNvSpPr>
            <a:spLocks noGrp="1"/>
          </p:cNvSpPr>
          <p:nvPr>
            <p:ph type="title"/>
          </p:nvPr>
        </p:nvSpPr>
        <p:spPr/>
        <p:txBody>
          <a:bodyPr/>
          <a:lstStyle/>
          <a:p>
            <a:r>
              <a:rPr lang="en-GB" dirty="0"/>
              <a:t>Why so slow?</a:t>
            </a:r>
          </a:p>
        </p:txBody>
      </p:sp>
      <p:sp>
        <p:nvSpPr>
          <p:cNvPr id="3" name="Content Placeholder 2">
            <a:extLst>
              <a:ext uri="{FF2B5EF4-FFF2-40B4-BE49-F238E27FC236}">
                <a16:creationId xmlns:a16="http://schemas.microsoft.com/office/drawing/2014/main" id="{7F6FB3A8-9301-E748-ABE5-B0B7B695F314}"/>
              </a:ext>
            </a:extLst>
          </p:cNvPr>
          <p:cNvSpPr>
            <a:spLocks noGrp="1"/>
          </p:cNvSpPr>
          <p:nvPr>
            <p:ph idx="1"/>
          </p:nvPr>
        </p:nvSpPr>
        <p:spPr>
          <a:xfrm>
            <a:off x="316356" y="1432386"/>
            <a:ext cx="11408409" cy="4246277"/>
          </a:xfrm>
        </p:spPr>
        <p:txBody>
          <a:bodyPr/>
          <a:lstStyle/>
          <a:p>
            <a:pPr marL="342900" indent="-342900">
              <a:buFont typeface="Arial" panose="020B0604020202020204" pitchFamily="34" charset="0"/>
              <a:buChar char="•"/>
            </a:pPr>
            <a:r>
              <a:rPr lang="en-GB" sz="1800" dirty="0"/>
              <a:t>Shorter ELST &amp; BDT: benefits both throughput &amp; treatment quality</a:t>
            </a:r>
          </a:p>
          <a:p>
            <a:pPr marL="342900" indent="-342900">
              <a:buFont typeface="Arial" panose="020B0604020202020204" pitchFamily="34" charset="0"/>
              <a:buChar char="•"/>
            </a:pPr>
            <a:r>
              <a:rPr lang="en-GB" sz="1800" dirty="0"/>
              <a:t>Multiple avenues to improve the BDT -&gt; directly with the BDS? </a:t>
            </a:r>
          </a:p>
          <a:p>
            <a:pPr marL="342900" indent="-342900">
              <a:buFont typeface="Arial" panose="020B0604020202020204" pitchFamily="34" charset="0"/>
              <a:buChar char="•"/>
            </a:pPr>
            <a:endParaRPr lang="en-GB" sz="1800" dirty="0"/>
          </a:p>
          <a:p>
            <a:pPr marL="342900" indent="-342900">
              <a:buFont typeface="Arial" panose="020B0604020202020204" pitchFamily="34" charset="0"/>
              <a:buChar char="•"/>
            </a:pPr>
            <a:r>
              <a:rPr lang="en-GB" sz="1800" dirty="0"/>
              <a:t>Typical beamlines/gantries: momentum acceptance ±1%, energy acceptance ±2%</a:t>
            </a:r>
          </a:p>
          <a:p>
            <a:pPr marL="558900" lvl="1" indent="-342900">
              <a:buFont typeface="System Font Regular"/>
              <a:buChar char="-"/>
            </a:pPr>
            <a:r>
              <a:rPr lang="en-GB" sz="1600" dirty="0"/>
              <a:t>Magnet settings need to be readjusted for a change of ~3-5mm depth</a:t>
            </a:r>
          </a:p>
          <a:p>
            <a:pPr marL="558900" lvl="1" indent="-342900">
              <a:buFont typeface="System Font Regular"/>
              <a:buChar char="-"/>
            </a:pPr>
            <a:r>
              <a:rPr lang="en-GB" sz="1600" dirty="0"/>
              <a:t>Change magnetic fields to transport particles with different energies</a:t>
            </a:r>
          </a:p>
          <a:p>
            <a:endParaRPr lang="en-GB" sz="1800" dirty="0"/>
          </a:p>
          <a:p>
            <a:r>
              <a:rPr lang="en-GB" sz="1800" b="1" dirty="0"/>
              <a:t>What if we could deliver multiple energies without changing the beamline magnets?</a:t>
            </a:r>
          </a:p>
          <a:p>
            <a:pPr marL="342900" indent="-342900">
              <a:buFont typeface="Arial" panose="020B0604020202020204" pitchFamily="34" charset="0"/>
              <a:buChar char="•"/>
            </a:pPr>
            <a:r>
              <a:rPr lang="en-GB" sz="1600" dirty="0"/>
              <a:t>Large energy acceptance (LEA) system accommodates beams of varying energies with same optics</a:t>
            </a:r>
          </a:p>
          <a:p>
            <a:pPr marL="342900" indent="-342900">
              <a:buFont typeface="Arial" panose="020B0604020202020204" pitchFamily="34" charset="0"/>
              <a:buChar char="•"/>
            </a:pPr>
            <a:r>
              <a:rPr lang="en-GB" sz="1600" dirty="0"/>
              <a:t>Novel implementation of fixed field alternating gradient (FFA) optics</a:t>
            </a:r>
          </a:p>
          <a:p>
            <a:pPr marL="342900" indent="-342900">
              <a:buFont typeface="Arial" panose="020B0604020202020204" pitchFamily="34" charset="0"/>
              <a:buChar char="•"/>
            </a:pPr>
            <a:r>
              <a:rPr lang="en-GB" sz="1600" dirty="0"/>
              <a:t>No waiting time on magnets: eliminates/minimises the ELST</a:t>
            </a:r>
          </a:p>
          <a:p>
            <a:pPr marL="342900" indent="-342900">
              <a:buFont typeface="Arial" panose="020B0604020202020204" pitchFamily="34" charset="0"/>
              <a:buChar char="•"/>
            </a:pPr>
            <a:endParaRPr lang="en-GB" sz="1600" dirty="0"/>
          </a:p>
          <a:p>
            <a:pPr marL="342900" indent="-342900">
              <a:buFont typeface="Arial" panose="020B0604020202020204" pitchFamily="34" charset="0"/>
              <a:buChar char="•"/>
            </a:pPr>
            <a:endParaRPr lang="en-GB" sz="1600" dirty="0"/>
          </a:p>
        </p:txBody>
      </p:sp>
      <p:sp>
        <p:nvSpPr>
          <p:cNvPr id="4" name="Footer Placeholder 3">
            <a:extLst>
              <a:ext uri="{FF2B5EF4-FFF2-40B4-BE49-F238E27FC236}">
                <a16:creationId xmlns:a16="http://schemas.microsoft.com/office/drawing/2014/main" id="{E56F54A6-F7FF-674E-8D52-E9EE271D6B87}"/>
              </a:ext>
            </a:extLst>
          </p:cNvPr>
          <p:cNvSpPr>
            <a:spLocks noGrp="1"/>
          </p:cNvSpPr>
          <p:nvPr>
            <p:ph type="ftr" sz="quarter" idx="11"/>
          </p:nvPr>
        </p:nvSpPr>
        <p:spPr/>
        <p:txBody>
          <a:bodyPr/>
          <a:lstStyle/>
          <a:p>
            <a:r>
              <a:rPr lang="en-GB" dirty="0" err="1"/>
              <a:t>jacinta.yap@unimelb.edu.au</a:t>
            </a:r>
            <a:r>
              <a:rPr lang="en-GB" dirty="0"/>
              <a:t> </a:t>
            </a:r>
          </a:p>
        </p:txBody>
      </p:sp>
      <p:sp>
        <p:nvSpPr>
          <p:cNvPr id="5" name="Slide Number Placeholder 4">
            <a:extLst>
              <a:ext uri="{FF2B5EF4-FFF2-40B4-BE49-F238E27FC236}">
                <a16:creationId xmlns:a16="http://schemas.microsoft.com/office/drawing/2014/main" id="{2FF101BC-E0C9-5B47-8EF6-282ABDBAF6BD}"/>
              </a:ext>
            </a:extLst>
          </p:cNvPr>
          <p:cNvSpPr>
            <a:spLocks noGrp="1"/>
          </p:cNvSpPr>
          <p:nvPr>
            <p:ph type="sldNum" sz="quarter" idx="12"/>
          </p:nvPr>
        </p:nvSpPr>
        <p:spPr/>
        <p:txBody>
          <a:bodyPr/>
          <a:lstStyle/>
          <a:p>
            <a:fld id="{1D0C2A72-73F0-F340-B1EF-AA31FD58E94F}" type="slidenum">
              <a:rPr lang="en-GB" smtClean="0"/>
              <a:t>13</a:t>
            </a:fld>
            <a:endParaRPr lang="en-GB"/>
          </a:p>
        </p:txBody>
      </p:sp>
      <p:sp>
        <p:nvSpPr>
          <p:cNvPr id="8" name="TextBox 7">
            <a:extLst>
              <a:ext uri="{FF2B5EF4-FFF2-40B4-BE49-F238E27FC236}">
                <a16:creationId xmlns:a16="http://schemas.microsoft.com/office/drawing/2014/main" id="{DD4B43F3-5A71-2790-36E2-30933CB08F54}"/>
              </a:ext>
            </a:extLst>
          </p:cNvPr>
          <p:cNvSpPr txBox="1"/>
          <p:nvPr/>
        </p:nvSpPr>
        <p:spPr>
          <a:xfrm>
            <a:off x="1550927" y="5732345"/>
            <a:ext cx="5781391" cy="400110"/>
          </a:xfrm>
          <a:prstGeom prst="rect">
            <a:avLst/>
          </a:prstGeom>
          <a:noFill/>
          <a:ln>
            <a:solidFill>
              <a:srgbClr val="C00000"/>
            </a:solidFill>
          </a:ln>
        </p:spPr>
        <p:txBody>
          <a:bodyPr wrap="none" rtlCol="0">
            <a:spAutoFit/>
          </a:bodyPr>
          <a:lstStyle/>
          <a:p>
            <a:r>
              <a:rPr lang="en-GB" sz="2000" b="1" dirty="0">
                <a:latin typeface="Tahoma" panose="020B0604030504040204" pitchFamily="34" charset="0"/>
                <a:ea typeface="Tahoma" panose="020B0604030504040204" pitchFamily="34" charset="0"/>
                <a:cs typeface="Tahoma" panose="020B0604030504040204" pitchFamily="34" charset="0"/>
              </a:rPr>
              <a:t>TURBO</a:t>
            </a:r>
            <a:r>
              <a:rPr lang="en-GB" sz="2000" dirty="0">
                <a:latin typeface="Tahoma" panose="020B0604030504040204" pitchFamily="34" charset="0"/>
                <a:ea typeface="Tahoma" panose="020B0604030504040204" pitchFamily="34" charset="0"/>
                <a:cs typeface="Tahoma" panose="020B0604030504040204" pitchFamily="34" charset="0"/>
              </a:rPr>
              <a:t>: </a:t>
            </a:r>
            <a:r>
              <a:rPr lang="en-AU" sz="2000" dirty="0"/>
              <a:t>Technology for Ultra Rapid Beam Operation</a:t>
            </a:r>
          </a:p>
        </p:txBody>
      </p:sp>
      <p:sp>
        <p:nvSpPr>
          <p:cNvPr id="9" name="Rectangle 8">
            <a:extLst>
              <a:ext uri="{FF2B5EF4-FFF2-40B4-BE49-F238E27FC236}">
                <a16:creationId xmlns:a16="http://schemas.microsoft.com/office/drawing/2014/main" id="{A4AD2B47-AB4B-9B53-AB20-C33B2DA28457}"/>
              </a:ext>
            </a:extLst>
          </p:cNvPr>
          <p:cNvSpPr/>
          <p:nvPr/>
        </p:nvSpPr>
        <p:spPr>
          <a:xfrm>
            <a:off x="8346051" y="6088406"/>
            <a:ext cx="2619737" cy="338554"/>
          </a:xfrm>
          <a:prstGeom prst="rect">
            <a:avLst/>
          </a:prstGeom>
        </p:spPr>
        <p:txBody>
          <a:bodyPr wrap="square">
            <a:spAutoFit/>
          </a:bodyPr>
          <a:lstStyle/>
          <a:p>
            <a:r>
              <a:rPr lang="en-GB" sz="800" dirty="0">
                <a:solidFill>
                  <a:srgbClr val="002060"/>
                </a:solidFill>
              </a:rPr>
              <a:t>Yap et al.. “Preliminary study of a large energy acceptance FFA beam delivery system for particle therapy, IPAC2021</a:t>
            </a:r>
          </a:p>
        </p:txBody>
      </p:sp>
      <p:pic>
        <p:nvPicPr>
          <p:cNvPr id="10" name="Picture 9" descr="Chart&#10;&#10;Description automatically generated">
            <a:extLst>
              <a:ext uri="{FF2B5EF4-FFF2-40B4-BE49-F238E27FC236}">
                <a16:creationId xmlns:a16="http://schemas.microsoft.com/office/drawing/2014/main" id="{3EE07B2A-215C-07D9-11BB-26377E003E92}"/>
              </a:ext>
            </a:extLst>
          </p:cNvPr>
          <p:cNvPicPr/>
          <p:nvPr/>
        </p:nvPicPr>
        <p:blipFill rotWithShape="1">
          <a:blip r:embed="rId3" cstate="print">
            <a:extLst>
              <a:ext uri="{28A0092B-C50C-407E-A947-70E740481C1C}">
                <a14:useLocalDpi xmlns:a14="http://schemas.microsoft.com/office/drawing/2010/main" val="0"/>
              </a:ext>
            </a:extLst>
          </a:blip>
          <a:srcRect l="8429" t="3620" r="16800" b="9705"/>
          <a:stretch/>
        </p:blipFill>
        <p:spPr bwMode="auto">
          <a:xfrm>
            <a:off x="7629921" y="209862"/>
            <a:ext cx="4373298" cy="2527382"/>
          </a:xfrm>
          <a:prstGeom prst="rect">
            <a:avLst/>
          </a:prstGeom>
          <a:ln>
            <a:noFill/>
          </a:ln>
          <a:extLst>
            <a:ext uri="{53640926-AAD7-44D8-BBD7-CCE9431645EC}">
              <a14:shadowObscured xmlns:a14="http://schemas.microsoft.com/office/drawing/2010/main"/>
            </a:ext>
          </a:extLst>
        </p:spPr>
      </p:pic>
      <p:sp>
        <p:nvSpPr>
          <p:cNvPr id="7" name="TextBox 6">
            <a:extLst>
              <a:ext uri="{FF2B5EF4-FFF2-40B4-BE49-F238E27FC236}">
                <a16:creationId xmlns:a16="http://schemas.microsoft.com/office/drawing/2014/main" id="{8F25557A-F1A1-9FDA-7ED1-2C89913883B2}"/>
              </a:ext>
            </a:extLst>
          </p:cNvPr>
          <p:cNvSpPr txBox="1"/>
          <p:nvPr/>
        </p:nvSpPr>
        <p:spPr>
          <a:xfrm>
            <a:off x="9352781" y="5279251"/>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Tree>
    <p:extLst>
      <p:ext uri="{BB962C8B-B14F-4D97-AF65-F5344CB8AC3E}">
        <p14:creationId xmlns:p14="http://schemas.microsoft.com/office/powerpoint/2010/main" val="2001270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7" end="7"/>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8" end="8"/>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10" end="1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CCDA4032-6BA7-9D9B-4DDB-6C16C708B7DE}"/>
              </a:ext>
            </a:extLst>
          </p:cNvPr>
          <p:cNvSpPr>
            <a:spLocks noGrp="1"/>
          </p:cNvSpPr>
          <p:nvPr>
            <p:ph idx="1"/>
          </p:nvPr>
        </p:nvSpPr>
        <p:spPr>
          <a:xfrm>
            <a:off x="316356" y="1578669"/>
            <a:ext cx="11408409" cy="4376944"/>
          </a:xfrm>
        </p:spPr>
        <p:txBody>
          <a:bodyPr/>
          <a:lstStyle/>
          <a:p>
            <a:pPr marL="342900" indent="-342900">
              <a:buFont typeface="Arial" panose="020B0604020202020204" pitchFamily="34" charset="0"/>
              <a:buChar char="•"/>
            </a:pPr>
            <a:r>
              <a:rPr lang="en-GB" sz="1800" dirty="0"/>
              <a:t>Scaled-down BDS prototype is being developed at the University of Melbourne</a:t>
            </a:r>
          </a:p>
          <a:p>
            <a:pPr marL="558900" lvl="1" indent="-342900"/>
            <a:r>
              <a:rPr lang="en-GB" sz="1600" dirty="0"/>
              <a:t>Low energy (0.5-3.5 MeV) protons &amp; He, DC Pelletron accelerator</a:t>
            </a:r>
          </a:p>
          <a:p>
            <a:pPr marL="342900" indent="-342900">
              <a:buFont typeface="Arial" panose="020B0604020202020204" pitchFamily="34" charset="0"/>
              <a:buChar char="•"/>
            </a:pPr>
            <a:r>
              <a:rPr lang="en-GB" sz="1800" dirty="0"/>
              <a:t>First demonstration of hadrons transported through FFA optics</a:t>
            </a:r>
          </a:p>
          <a:p>
            <a:pPr marL="342900" indent="-342900">
              <a:buFont typeface="Arial" panose="020B0604020202020204" pitchFamily="34" charset="0"/>
              <a:buChar char="•"/>
            </a:pPr>
            <a:r>
              <a:rPr lang="en-GB" sz="1800" dirty="0"/>
              <a:t>Explore feasibility as a fixed-beamline solution for CPT</a:t>
            </a:r>
          </a:p>
          <a:p>
            <a:pPr marL="342900" indent="-342900">
              <a:buFont typeface="Arial" panose="020B0604020202020204" pitchFamily="34" charset="0"/>
              <a:buChar char="•"/>
            </a:pPr>
            <a:r>
              <a:rPr lang="en-GB" sz="1800" dirty="0"/>
              <a:t>Modularity &amp; flexibility to iterate for rapid lab implementation </a:t>
            </a:r>
          </a:p>
          <a:p>
            <a:pPr marL="342900" indent="-342900">
              <a:buFont typeface="Arial" panose="020B0604020202020204" pitchFamily="34" charset="0"/>
              <a:buChar char="•"/>
            </a:pPr>
            <a:endParaRPr lang="en-GB" sz="1800" dirty="0"/>
          </a:p>
        </p:txBody>
      </p:sp>
      <p:sp>
        <p:nvSpPr>
          <p:cNvPr id="4" name="Footer Placeholder 3">
            <a:extLst>
              <a:ext uri="{FF2B5EF4-FFF2-40B4-BE49-F238E27FC236}">
                <a16:creationId xmlns:a16="http://schemas.microsoft.com/office/drawing/2014/main" id="{F530497D-6216-F475-139D-47433A7A2C4E}"/>
              </a:ext>
            </a:extLst>
          </p:cNvPr>
          <p:cNvSpPr>
            <a:spLocks noGrp="1"/>
          </p:cNvSpPr>
          <p:nvPr>
            <p:ph type="ftr" sz="quarter" idx="11"/>
          </p:nvPr>
        </p:nvSpPr>
        <p:spPr/>
        <p:txBody>
          <a:bodyPr/>
          <a:lstStyle/>
          <a:p>
            <a:r>
              <a:rPr lang="en-GB"/>
              <a:t>jacinta.yap@unimelb.edu.au </a:t>
            </a:r>
            <a:endParaRPr lang="en-GB" dirty="0"/>
          </a:p>
        </p:txBody>
      </p:sp>
      <p:sp>
        <p:nvSpPr>
          <p:cNvPr id="5" name="Slide Number Placeholder 4">
            <a:extLst>
              <a:ext uri="{FF2B5EF4-FFF2-40B4-BE49-F238E27FC236}">
                <a16:creationId xmlns:a16="http://schemas.microsoft.com/office/drawing/2014/main" id="{46652ADD-087C-EE78-8541-2AED32F277BE}"/>
              </a:ext>
            </a:extLst>
          </p:cNvPr>
          <p:cNvSpPr>
            <a:spLocks noGrp="1"/>
          </p:cNvSpPr>
          <p:nvPr>
            <p:ph type="sldNum" sz="quarter" idx="12"/>
          </p:nvPr>
        </p:nvSpPr>
        <p:spPr/>
        <p:txBody>
          <a:bodyPr/>
          <a:lstStyle/>
          <a:p>
            <a:fld id="{1D0C2A72-73F0-F340-B1EF-AA31FD58E94F}" type="slidenum">
              <a:rPr lang="en-GB" smtClean="0"/>
              <a:t>14</a:t>
            </a:fld>
            <a:endParaRPr lang="en-GB"/>
          </a:p>
        </p:txBody>
      </p:sp>
      <p:pic>
        <p:nvPicPr>
          <p:cNvPr id="9" name="Picture 8" descr="A picture containing indoor&#10;&#10;Description automatically generated">
            <a:extLst>
              <a:ext uri="{FF2B5EF4-FFF2-40B4-BE49-F238E27FC236}">
                <a16:creationId xmlns:a16="http://schemas.microsoft.com/office/drawing/2014/main" id="{FB079849-EE5D-813A-938C-46078B166DBF}"/>
              </a:ext>
            </a:extLst>
          </p:cNvPr>
          <p:cNvPicPr>
            <a:picLocks noChangeAspect="1"/>
          </p:cNvPicPr>
          <p:nvPr/>
        </p:nvPicPr>
        <p:blipFill>
          <a:blip r:embed="rId3"/>
          <a:stretch>
            <a:fillRect/>
          </a:stretch>
        </p:blipFill>
        <p:spPr>
          <a:xfrm rot="5400000">
            <a:off x="9004673" y="763001"/>
            <a:ext cx="2943481" cy="2207611"/>
          </a:xfrm>
          <a:prstGeom prst="rect">
            <a:avLst/>
          </a:prstGeom>
        </p:spPr>
      </p:pic>
      <p:pic>
        <p:nvPicPr>
          <p:cNvPr id="8" name="Picture 7">
            <a:extLst>
              <a:ext uri="{FF2B5EF4-FFF2-40B4-BE49-F238E27FC236}">
                <a16:creationId xmlns:a16="http://schemas.microsoft.com/office/drawing/2014/main" id="{52AD52F4-4DE7-A807-49E7-C492760CAC1B}"/>
              </a:ext>
            </a:extLst>
          </p:cNvPr>
          <p:cNvPicPr>
            <a:picLocks noChangeAspect="1"/>
          </p:cNvPicPr>
          <p:nvPr/>
        </p:nvPicPr>
        <p:blipFill rotWithShape="1">
          <a:blip r:embed="rId4"/>
          <a:srcRect l="4788" t="20196" r="15185" b="3224"/>
          <a:stretch/>
        </p:blipFill>
        <p:spPr>
          <a:xfrm>
            <a:off x="6493545" y="3519454"/>
            <a:ext cx="5231220" cy="2789302"/>
          </a:xfrm>
          <a:prstGeom prst="rect">
            <a:avLst/>
          </a:prstGeom>
        </p:spPr>
      </p:pic>
      <p:pic>
        <p:nvPicPr>
          <p:cNvPr id="10" name="Picture 9" descr="Diagram&#10;&#10;Description automatically generated">
            <a:extLst>
              <a:ext uri="{FF2B5EF4-FFF2-40B4-BE49-F238E27FC236}">
                <a16:creationId xmlns:a16="http://schemas.microsoft.com/office/drawing/2014/main" id="{92BA910B-4E3F-0691-C3ED-CBE70967A44F}"/>
              </a:ext>
            </a:extLst>
          </p:cNvPr>
          <p:cNvPicPr>
            <a:picLocks noChangeAspect="1"/>
          </p:cNvPicPr>
          <p:nvPr/>
        </p:nvPicPr>
        <p:blipFill>
          <a:blip r:embed="rId5"/>
          <a:stretch>
            <a:fillRect/>
          </a:stretch>
        </p:blipFill>
        <p:spPr>
          <a:xfrm>
            <a:off x="382646" y="3861472"/>
            <a:ext cx="5674838" cy="1877252"/>
          </a:xfrm>
          <a:prstGeom prst="rect">
            <a:avLst/>
          </a:prstGeom>
          <a:ln w="28575">
            <a:solidFill>
              <a:schemeClr val="accent1">
                <a:lumMod val="50000"/>
              </a:schemeClr>
            </a:solidFill>
          </a:ln>
        </p:spPr>
      </p:pic>
      <p:sp>
        <p:nvSpPr>
          <p:cNvPr id="11" name="TextBox 10">
            <a:extLst>
              <a:ext uri="{FF2B5EF4-FFF2-40B4-BE49-F238E27FC236}">
                <a16:creationId xmlns:a16="http://schemas.microsoft.com/office/drawing/2014/main" id="{9A2B15AE-F861-9E09-1ECD-A4ECAA89E18B}"/>
              </a:ext>
            </a:extLst>
          </p:cNvPr>
          <p:cNvSpPr txBox="1"/>
          <p:nvPr/>
        </p:nvSpPr>
        <p:spPr>
          <a:xfrm>
            <a:off x="316356" y="5818078"/>
            <a:ext cx="1303818" cy="215444"/>
          </a:xfrm>
          <a:prstGeom prst="rect">
            <a:avLst/>
          </a:prstGeom>
          <a:noFill/>
        </p:spPr>
        <p:txBody>
          <a:bodyPr wrap="square" rtlCol="0">
            <a:spAutoFit/>
          </a:bodyPr>
          <a:lstStyle/>
          <a:p>
            <a:r>
              <a:rPr lang="en-GB" sz="800" dirty="0">
                <a:solidFill>
                  <a:srgbClr val="002060"/>
                </a:solidFill>
              </a:rPr>
              <a:t>(Courtesy of A. Steinberg)</a:t>
            </a:r>
            <a:endParaRPr lang="en-AU" sz="800" dirty="0">
              <a:solidFill>
                <a:srgbClr val="002060"/>
              </a:solidFill>
            </a:endParaRPr>
          </a:p>
        </p:txBody>
      </p:sp>
      <p:sp>
        <p:nvSpPr>
          <p:cNvPr id="6" name="TextBox 5">
            <a:extLst>
              <a:ext uri="{FF2B5EF4-FFF2-40B4-BE49-F238E27FC236}">
                <a16:creationId xmlns:a16="http://schemas.microsoft.com/office/drawing/2014/main" id="{CBE36E91-7822-80BA-BD06-7DAA8C398A24}"/>
              </a:ext>
            </a:extLst>
          </p:cNvPr>
          <p:cNvSpPr txBox="1"/>
          <p:nvPr/>
        </p:nvSpPr>
        <p:spPr>
          <a:xfrm>
            <a:off x="7893946" y="32224"/>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
        <p:nvSpPr>
          <p:cNvPr id="14" name="Title 1">
            <a:extLst>
              <a:ext uri="{FF2B5EF4-FFF2-40B4-BE49-F238E27FC236}">
                <a16:creationId xmlns:a16="http://schemas.microsoft.com/office/drawing/2014/main" id="{6011F9A7-5D8B-C38E-AD67-20B21357E2EF}"/>
              </a:ext>
            </a:extLst>
          </p:cNvPr>
          <p:cNvSpPr txBox="1">
            <a:spLocks/>
          </p:cNvSpPr>
          <p:nvPr/>
        </p:nvSpPr>
        <p:spPr>
          <a:xfrm>
            <a:off x="1510059" y="3950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GB" sz="2800" dirty="0"/>
              <a:t>Project TURBO: </a:t>
            </a:r>
            <a:br>
              <a:rPr lang="en-GB" sz="2800" dirty="0"/>
            </a:br>
            <a:r>
              <a:rPr lang="en-AU" sz="2800" dirty="0"/>
              <a:t>Technology for Ultra Rapid Beam Operation</a:t>
            </a:r>
            <a:endParaRPr lang="en-GB" sz="2800" dirty="0"/>
          </a:p>
        </p:txBody>
      </p:sp>
    </p:spTree>
    <p:extLst>
      <p:ext uri="{BB962C8B-B14F-4D97-AF65-F5344CB8AC3E}">
        <p14:creationId xmlns:p14="http://schemas.microsoft.com/office/powerpoint/2010/main" val="97291679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0FA64-4647-48EE-8BCF-6A297ECF8262}"/>
              </a:ext>
            </a:extLst>
          </p:cNvPr>
          <p:cNvSpPr>
            <a:spLocks noGrp="1"/>
          </p:cNvSpPr>
          <p:nvPr>
            <p:ph type="title"/>
          </p:nvPr>
        </p:nvSpPr>
        <p:spPr/>
        <p:txBody>
          <a:bodyPr/>
          <a:lstStyle/>
          <a:p>
            <a:r>
              <a:rPr lang="en-US" dirty="0"/>
              <a:t>TURBO Research Path</a:t>
            </a:r>
          </a:p>
        </p:txBody>
      </p:sp>
      <p:sp>
        <p:nvSpPr>
          <p:cNvPr id="4" name="Slide Number Placeholder 3">
            <a:extLst>
              <a:ext uri="{FF2B5EF4-FFF2-40B4-BE49-F238E27FC236}">
                <a16:creationId xmlns:a16="http://schemas.microsoft.com/office/drawing/2014/main" id="{7FDD3205-4143-9170-292E-E562AF669F13}"/>
              </a:ext>
            </a:extLst>
          </p:cNvPr>
          <p:cNvSpPr>
            <a:spLocks noGrp="1"/>
          </p:cNvSpPr>
          <p:nvPr>
            <p:ph type="sldNum" sz="quarter" idx="12"/>
          </p:nvPr>
        </p:nvSpPr>
        <p:spPr/>
        <p:txBody>
          <a:bodyPr/>
          <a:lstStyle/>
          <a:p>
            <a:fld id="{DC22DD25-61AE-413C-B4D2-EF2365C9B2E1}" type="slidenum">
              <a:rPr lang="en-AU" noProof="0" smtClean="0"/>
              <a:t>15</a:t>
            </a:fld>
            <a:endParaRPr lang="en-AU" noProof="0"/>
          </a:p>
        </p:txBody>
      </p:sp>
      <p:sp>
        <p:nvSpPr>
          <p:cNvPr id="6" name="Rectangle 5">
            <a:extLst>
              <a:ext uri="{FF2B5EF4-FFF2-40B4-BE49-F238E27FC236}">
                <a16:creationId xmlns:a16="http://schemas.microsoft.com/office/drawing/2014/main" id="{9241E345-448F-4780-ADFD-913480B60305}"/>
              </a:ext>
            </a:extLst>
          </p:cNvPr>
          <p:cNvSpPr/>
          <p:nvPr/>
        </p:nvSpPr>
        <p:spPr>
          <a:xfrm>
            <a:off x="1428765" y="1701208"/>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 Treatment Planning Studies</a:t>
            </a:r>
          </a:p>
        </p:txBody>
      </p:sp>
      <p:sp>
        <p:nvSpPr>
          <p:cNvPr id="7" name="Rectangle 6">
            <a:extLst>
              <a:ext uri="{FF2B5EF4-FFF2-40B4-BE49-F238E27FC236}">
                <a16:creationId xmlns:a16="http://schemas.microsoft.com/office/drawing/2014/main" id="{617253ED-EE17-F973-CECF-5FF4CD32809E}"/>
              </a:ext>
            </a:extLst>
          </p:cNvPr>
          <p:cNvSpPr/>
          <p:nvPr/>
        </p:nvSpPr>
        <p:spPr>
          <a:xfrm>
            <a:off x="4581845" y="1701208"/>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 Scaled-down Prototype</a:t>
            </a:r>
          </a:p>
        </p:txBody>
      </p:sp>
      <p:sp>
        <p:nvSpPr>
          <p:cNvPr id="8" name="Rectangle 7">
            <a:extLst>
              <a:ext uri="{FF2B5EF4-FFF2-40B4-BE49-F238E27FC236}">
                <a16:creationId xmlns:a16="http://schemas.microsoft.com/office/drawing/2014/main" id="{8AF8EF0E-F302-534A-FB97-44A40577C93D}"/>
              </a:ext>
            </a:extLst>
          </p:cNvPr>
          <p:cNvSpPr/>
          <p:nvPr/>
        </p:nvSpPr>
        <p:spPr>
          <a:xfrm>
            <a:off x="7801252" y="1701208"/>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 Full-Scale Design</a:t>
            </a:r>
          </a:p>
        </p:txBody>
      </p:sp>
      <p:sp>
        <p:nvSpPr>
          <p:cNvPr id="10" name="TextBox 9">
            <a:extLst>
              <a:ext uri="{FF2B5EF4-FFF2-40B4-BE49-F238E27FC236}">
                <a16:creationId xmlns:a16="http://schemas.microsoft.com/office/drawing/2014/main" id="{1719B3FC-FBA6-5838-6BE4-53738B9D696C}"/>
              </a:ext>
            </a:extLst>
          </p:cNvPr>
          <p:cNvSpPr txBox="1"/>
          <p:nvPr/>
        </p:nvSpPr>
        <p:spPr>
          <a:xfrm>
            <a:off x="3180762" y="3108818"/>
            <a:ext cx="5830476" cy="2862322"/>
          </a:xfrm>
          <a:prstGeom prst="rect">
            <a:avLst/>
          </a:prstGeom>
          <a:noFill/>
        </p:spPr>
        <p:txBody>
          <a:bodyPr wrap="square">
            <a:spAutoFit/>
          </a:bodyPr>
          <a:lstStyle/>
          <a:p>
            <a:r>
              <a:rPr lang="en-GB" b="1" dirty="0"/>
              <a:t>2.  (Today’s focus)</a:t>
            </a:r>
          </a:p>
          <a:p>
            <a:pPr marL="285750" indent="-285750">
              <a:buFont typeface="Arial" panose="020B0604020202020204" pitchFamily="34" charset="0"/>
              <a:buChar char="•"/>
            </a:pPr>
            <a:r>
              <a:rPr lang="en-GB" b="1" dirty="0"/>
              <a:t>What beam characteristics are necessary? </a:t>
            </a:r>
          </a:p>
          <a:p>
            <a:pPr marL="742950" lvl="1" indent="-285750">
              <a:buFont typeface="Arial" panose="020B0604020202020204" pitchFamily="34" charset="0"/>
              <a:buChar char="•"/>
            </a:pPr>
            <a:r>
              <a:rPr lang="en-GB" dirty="0"/>
              <a:t>Beam characterisation &amp; simulation studies</a:t>
            </a:r>
          </a:p>
          <a:p>
            <a:pPr marL="285750" indent="-285750">
              <a:buFont typeface="Arial" panose="020B0604020202020204" pitchFamily="34" charset="0"/>
              <a:buChar char="•"/>
            </a:pPr>
            <a:r>
              <a:rPr lang="en-GB" b="1" dirty="0"/>
              <a:t>How do we vary the energy</a:t>
            </a:r>
            <a:r>
              <a:rPr lang="en-GB" b="1" i="1" dirty="0"/>
              <a:t> rapidly </a:t>
            </a:r>
            <a:r>
              <a:rPr lang="en-GB" b="1" dirty="0"/>
              <a:t>(and confirm it)? </a:t>
            </a:r>
          </a:p>
          <a:p>
            <a:pPr marL="742950" lvl="1" indent="-285750">
              <a:buFont typeface="Arial" panose="020B0604020202020204" pitchFamily="34" charset="0"/>
              <a:buChar char="•"/>
            </a:pPr>
            <a:r>
              <a:rPr lang="en-GB" dirty="0"/>
              <a:t>Rapid variable energy beam: Degrader studies</a:t>
            </a:r>
          </a:p>
          <a:p>
            <a:pPr marL="285750" indent="-285750">
              <a:buFont typeface="Arial" panose="020B0604020202020204" pitchFamily="34" charset="0"/>
              <a:buChar char="•"/>
            </a:pPr>
            <a:r>
              <a:rPr lang="en-GB" b="1" dirty="0"/>
              <a:t>How do we transport all energies simultaneously?</a:t>
            </a:r>
          </a:p>
          <a:p>
            <a:pPr marL="742950" lvl="1" indent="-285750">
              <a:buFont typeface="Arial" panose="020B0604020202020204" pitchFamily="34" charset="0"/>
              <a:buChar char="•"/>
            </a:pPr>
            <a:r>
              <a:rPr lang="en-GB" dirty="0"/>
              <a:t>FFA arc lattice design and magnets</a:t>
            </a:r>
          </a:p>
          <a:p>
            <a:pPr marL="285750" indent="-285750">
              <a:buFont typeface="Arial" panose="020B0604020202020204" pitchFamily="34" charset="0"/>
              <a:buChar char="•"/>
            </a:pPr>
            <a:r>
              <a:rPr lang="en-GB" b="1" dirty="0"/>
              <a:t>Integration studies:</a:t>
            </a:r>
          </a:p>
          <a:p>
            <a:pPr marL="742950" lvl="1" indent="-285750">
              <a:buFont typeface="Arial" panose="020B0604020202020204" pitchFamily="34" charset="0"/>
              <a:buChar char="•"/>
            </a:pPr>
            <a:r>
              <a:rPr lang="en-GB" dirty="0"/>
              <a:t>Matching magnets, diagnostics, control system etc</a:t>
            </a:r>
          </a:p>
          <a:p>
            <a:pPr marL="285750" indent="-285750">
              <a:buFont typeface="Arial" panose="020B0604020202020204" pitchFamily="34" charset="0"/>
              <a:buChar char="•"/>
            </a:pPr>
            <a:r>
              <a:rPr lang="en-GB" b="1" dirty="0"/>
              <a:t>Rapid scanning system and dosimetry</a:t>
            </a:r>
          </a:p>
        </p:txBody>
      </p:sp>
    </p:spTree>
    <p:extLst>
      <p:ext uri="{BB962C8B-B14F-4D97-AF65-F5344CB8AC3E}">
        <p14:creationId xmlns:p14="http://schemas.microsoft.com/office/powerpoint/2010/main" val="859013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a:t>TURBO integration studies on </a:t>
            </a:r>
            <a:r>
              <a:rPr lang="en-AU" dirty="0" err="1"/>
              <a:t>Pelletron</a:t>
            </a:r>
            <a:endParaRPr lang="en-GB" dirty="0"/>
          </a:p>
        </p:txBody>
      </p:sp>
      <p:pic>
        <p:nvPicPr>
          <p:cNvPr id="10" name="Picture 9"/>
          <p:cNvPicPr>
            <a:picLocks noChangeAspect="1"/>
          </p:cNvPicPr>
          <p:nvPr/>
        </p:nvPicPr>
        <p:blipFill>
          <a:blip r:embed="rId2"/>
          <a:stretch>
            <a:fillRect/>
          </a:stretch>
        </p:blipFill>
        <p:spPr>
          <a:xfrm>
            <a:off x="529180" y="1641980"/>
            <a:ext cx="11195585" cy="4492869"/>
          </a:xfrm>
          <a:prstGeom prst="rect">
            <a:avLst/>
          </a:prstGeom>
        </p:spPr>
      </p:pic>
      <p:sp>
        <p:nvSpPr>
          <p:cNvPr id="12" name="Rectangle 11"/>
          <p:cNvSpPr/>
          <p:nvPr/>
        </p:nvSpPr>
        <p:spPr>
          <a:xfrm>
            <a:off x="4384545" y="1282426"/>
            <a:ext cx="2692688" cy="218128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a:off x="5134164" y="1818756"/>
            <a:ext cx="1810870" cy="1407459"/>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3" name="Picture 12"/>
          <p:cNvPicPr>
            <a:picLocks noChangeAspect="1"/>
          </p:cNvPicPr>
          <p:nvPr/>
        </p:nvPicPr>
        <p:blipFill>
          <a:blip r:embed="rId3" cstate="print">
            <a:extLst>
              <a:ext uri="{BEBA8EAE-BF5A-486C-A8C5-ECC9F3942E4B}">
                <a14:imgProps xmlns:a14="http://schemas.microsoft.com/office/drawing/2010/main">
                  <a14:imgLayer r:embed="rId4">
                    <a14:imgEffect>
                      <a14:backgroundRemoval t="6614" b="89914" l="198" r="99835">
                        <a14:foregroundMark x1="46825" y1="68419" x2="51157" y2="68056"/>
                        <a14:backgroundMark x1="41601" y1="33234" x2="37930" y2="36243"/>
                        <a14:backgroundMark x1="49702" y1="29563" x2="51653" y2="66733"/>
                        <a14:backgroundMark x1="31515" y1="55225" x2="66964" y2="38591"/>
                        <a14:backgroundMark x1="65278" y1="38062" x2="49702" y2="29167"/>
                        <a14:backgroundMark x1="52050" y1="65675" x2="33069" y2="47487"/>
                        <a14:backgroundMark x1="33730" y1="38327" x2="41601" y2="29431"/>
                        <a14:backgroundMark x1="63724" y1="37533" x2="53770" y2="27216"/>
                        <a14:backgroundMark x1="62533" y1="34788" x2="60582" y2="30357"/>
                        <a14:backgroundMark x1="46429" y1="28770" x2="34656" y2="34259"/>
                        <a14:backgroundMark x1="41204" y1="29034" x2="41204" y2="29034"/>
                        <a14:backgroundMark x1="45899" y1="27579" x2="45899" y2="27579"/>
                        <a14:backgroundMark x1="48016" y1="27579" x2="38724" y2="30225"/>
                        <a14:backgroundMark x1="59259" y1="64517" x2="49835" y2="66336"/>
                        <a14:backgroundMark x1="31647" y1="11111" x2="23247" y2="16204"/>
                        <a14:backgroundMark x1="13062" y1="62401" x2="16204" y2="66865"/>
                        <a14:backgroundMark x1="13955" y1="63459" x2="11343" y2="55093"/>
                        <a14:backgroundMark x1="80853" y1="70403" x2="77579" y2="73677"/>
                        <a14:backgroundMark x1="64220" y1="32837" x2="65410" y2="33366"/>
                        <a14:backgroundMark x1="60582" y1="28638" x2="54927" y2="26819"/>
                        <a14:backgroundMark x1="51918" y1="28241" x2="48644" y2="25893"/>
                        <a14:backgroundMark x1="37136" y1="31515" x2="44345" y2="26554"/>
                        <a14:backgroundMark x1="36475" y1="30589" x2="41336" y2="28241"/>
                        <a14:backgroundMark x1="52050" y1="26422" x2="46164" y2="26157"/>
                        <a14:backgroundMark x1="69478" y1="52712" x2="67361" y2="55357"/>
                        <a14:backgroundMark x1="67361" y1="57044" x2="66071" y2="59656"/>
                        <a14:backgroundMark x1="66204" y1="33631" x2="66071" y2="33631"/>
                        <a14:backgroundMark x1="65410" y1="32573" x2="65410" y2="32573"/>
                        <a14:backgroundMark x1="51918" y1="26157" x2="51918" y2="26157"/>
                        <a14:backgroundMark x1="30985" y1="38194" x2="30985" y2="38194"/>
                        <a14:backgroundMark x1="33069" y1="10119" x2="40939" y2="7242"/>
                        <a14:backgroundMark x1="75893" y1="15377" x2="64484" y2="8829"/>
                        <a14:backgroundMark x1="85450" y1="27679" x2="82044" y2="23082"/>
                        <a14:backgroundMark x1="88591" y1="54630" x2="88591" y2="53604"/>
                      </a14:backgroundRemoval>
                    </a14:imgEffect>
                    <a14:imgEffect>
                      <a14:brightnessContrast bright="20000" contrast="40000"/>
                    </a14:imgEffect>
                  </a14:imgLayer>
                </a14:imgProps>
              </a:ext>
              <a:ext uri="{28A0092B-C50C-407E-A947-70E740481C1C}">
                <a14:useLocalDpi xmlns:a14="http://schemas.microsoft.com/office/drawing/2010/main" val="0"/>
              </a:ext>
            </a:extLst>
          </a:blip>
          <a:stretch>
            <a:fillRect/>
          </a:stretch>
        </p:blipFill>
        <p:spPr>
          <a:xfrm>
            <a:off x="5217122" y="1756002"/>
            <a:ext cx="1644955" cy="1644955"/>
          </a:xfrm>
          <a:prstGeom prst="rect">
            <a:avLst/>
          </a:prstGeom>
        </p:spPr>
      </p:pic>
      <p:sp>
        <p:nvSpPr>
          <p:cNvPr id="17" name="TextBox 16"/>
          <p:cNvSpPr txBox="1"/>
          <p:nvPr/>
        </p:nvSpPr>
        <p:spPr>
          <a:xfrm>
            <a:off x="5079570" y="3226215"/>
            <a:ext cx="1997663" cy="338554"/>
          </a:xfrm>
          <a:prstGeom prst="rect">
            <a:avLst/>
          </a:prstGeom>
          <a:noFill/>
        </p:spPr>
        <p:txBody>
          <a:bodyPr wrap="none" rtlCol="0">
            <a:spAutoFit/>
          </a:bodyPr>
          <a:lstStyle/>
          <a:p>
            <a:r>
              <a:rPr lang="en-AU" sz="1600" dirty="0">
                <a:latin typeface="Arial" panose="020B0604020202020204" pitchFamily="34" charset="0"/>
                <a:cs typeface="Arial" panose="020B0604020202020204" pitchFamily="34" charset="0"/>
              </a:rPr>
              <a:t>3D Printed magnets</a:t>
            </a:r>
            <a:endParaRPr lang="en-GB" sz="1600" dirty="0">
              <a:latin typeface="Arial" panose="020B0604020202020204" pitchFamily="34" charset="0"/>
              <a:cs typeface="Arial" panose="020B0604020202020204" pitchFamily="34" charset="0"/>
            </a:endParaRPr>
          </a:p>
        </p:txBody>
      </p:sp>
      <p:sp>
        <p:nvSpPr>
          <p:cNvPr id="18" name="Rectangle 17"/>
          <p:cNvSpPr/>
          <p:nvPr/>
        </p:nvSpPr>
        <p:spPr>
          <a:xfrm>
            <a:off x="4638675" y="1514475"/>
            <a:ext cx="4371975" cy="2050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p:cNvSpPr/>
          <p:nvPr/>
        </p:nvSpPr>
        <p:spPr>
          <a:xfrm>
            <a:off x="9010650" y="1497337"/>
            <a:ext cx="2714115" cy="24936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6</a:t>
            </a:r>
            <a:endParaRPr lang="en-GB" sz="2000" b="1" i="1"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B11CDA59-596A-FD0D-C4E5-96EB3EDDD2F4}"/>
              </a:ext>
            </a:extLst>
          </p:cNvPr>
          <p:cNvSpPr txBox="1"/>
          <p:nvPr/>
        </p:nvSpPr>
        <p:spPr>
          <a:xfrm>
            <a:off x="9694487" y="-35555"/>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pic>
        <p:nvPicPr>
          <p:cNvPr id="4" name="Picture 3">
            <a:extLst>
              <a:ext uri="{FF2B5EF4-FFF2-40B4-BE49-F238E27FC236}">
                <a16:creationId xmlns:a16="http://schemas.microsoft.com/office/drawing/2014/main" id="{A9DE41DA-5F79-DB36-E106-93A0F89BEE6A}"/>
              </a:ext>
            </a:extLst>
          </p:cNvPr>
          <p:cNvPicPr>
            <a:picLocks noChangeAspect="1"/>
          </p:cNvPicPr>
          <p:nvPr/>
        </p:nvPicPr>
        <p:blipFill rotWithShape="1">
          <a:blip r:embed="rId5">
            <a:extLst>
              <a:ext uri="{28A0092B-C50C-407E-A947-70E740481C1C}">
                <a14:useLocalDpi xmlns:a14="http://schemas.microsoft.com/office/drawing/2010/main" val="0"/>
              </a:ext>
            </a:extLst>
          </a:blip>
          <a:srcRect b="14590"/>
          <a:stretch/>
        </p:blipFill>
        <p:spPr>
          <a:xfrm>
            <a:off x="6276520" y="1739047"/>
            <a:ext cx="4315542" cy="2084220"/>
          </a:xfrm>
          <a:prstGeom prst="rect">
            <a:avLst/>
          </a:prstGeom>
        </p:spPr>
      </p:pic>
    </p:spTree>
    <p:extLst>
      <p:ext uri="{BB962C8B-B14F-4D97-AF65-F5344CB8AC3E}">
        <p14:creationId xmlns:p14="http://schemas.microsoft.com/office/powerpoint/2010/main" val="1443077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GB" dirty="0"/>
              <a:t>The </a:t>
            </a:r>
            <a:r>
              <a:rPr lang="en-GB" b="1" dirty="0"/>
              <a:t>Pelletron</a:t>
            </a:r>
            <a:endParaRPr lang="en-GB" dirty="0"/>
          </a:p>
        </p:txBody>
      </p:sp>
      <p:pic>
        <p:nvPicPr>
          <p:cNvPr id="12" name="Picture 11"/>
          <p:cNvPicPr>
            <a:picLocks noChangeAspect="1"/>
          </p:cNvPicPr>
          <p:nvPr/>
        </p:nvPicPr>
        <p:blipFill rotWithShape="1">
          <a:blip r:embed="rId3">
            <a:extLst>
              <a:ext uri="{28A0092B-C50C-407E-A947-70E740481C1C}">
                <a14:useLocalDpi xmlns:a14="http://schemas.microsoft.com/office/drawing/2010/main" val="0"/>
              </a:ext>
            </a:extLst>
          </a:blip>
          <a:srcRect l="13229" t="31296" r="4583" b="8518"/>
          <a:stretch/>
        </p:blipFill>
        <p:spPr>
          <a:xfrm>
            <a:off x="92373" y="1202664"/>
            <a:ext cx="9060873" cy="3732298"/>
          </a:xfrm>
          <a:prstGeom prst="rect">
            <a:avLst/>
          </a:prstGeom>
        </p:spPr>
      </p:pic>
      <p:sp>
        <p:nvSpPr>
          <p:cNvPr id="9" name="Rounded Rectangle 8"/>
          <p:cNvSpPr/>
          <p:nvPr/>
        </p:nvSpPr>
        <p:spPr>
          <a:xfrm>
            <a:off x="6866792" y="3780691"/>
            <a:ext cx="5030545" cy="2813539"/>
          </a:xfrm>
          <a:prstGeom prst="roundRect">
            <a:avLst>
              <a:gd name="adj" fmla="val 5535"/>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p:cNvSpPr txBox="1"/>
          <p:nvPr/>
        </p:nvSpPr>
        <p:spPr>
          <a:xfrm>
            <a:off x="6881563" y="3800876"/>
            <a:ext cx="4955966" cy="2677656"/>
          </a:xfrm>
          <a:prstGeom prst="rect">
            <a:avLst/>
          </a:prstGeom>
          <a:noFill/>
        </p:spPr>
        <p:txBody>
          <a:bodyPr wrap="square" rtlCol="0">
            <a:spAutoFit/>
          </a:bodyPr>
          <a:lstStyle/>
          <a:p>
            <a:pPr marL="342900" indent="-342900">
              <a:buFont typeface="Arial" panose="020B0604020202020204" pitchFamily="34" charset="0"/>
              <a:buChar char="•"/>
            </a:pPr>
            <a:r>
              <a:rPr lang="en-AU" sz="2400" dirty="0">
                <a:latin typeface="Arial" panose="020B0604020202020204" pitchFamily="34" charset="0"/>
                <a:cs typeface="Arial" panose="020B0604020202020204" pitchFamily="34" charset="0"/>
              </a:rPr>
              <a:t>Electrostatic accelerator </a:t>
            </a:r>
            <a:r>
              <a:rPr lang="en-AU" sz="2400" b="1" dirty="0">
                <a:latin typeface="Arial" panose="020B0604020202020204" pitchFamily="34" charset="0"/>
                <a:cs typeface="Arial" panose="020B0604020202020204" pitchFamily="34" charset="0"/>
              </a:rPr>
              <a:t>(DC)</a:t>
            </a:r>
          </a:p>
          <a:p>
            <a:pPr marL="342900" indent="-342900">
              <a:buFont typeface="Arial" panose="020B0604020202020204" pitchFamily="34" charset="0"/>
              <a:buChar char="•"/>
            </a:pPr>
            <a:r>
              <a:rPr lang="en-AU" sz="2400" b="1" dirty="0">
                <a:latin typeface="Arial" panose="020B0604020202020204" pitchFamily="34" charset="0"/>
                <a:cs typeface="Arial" panose="020B0604020202020204" pitchFamily="34" charset="0"/>
              </a:rPr>
              <a:t>Protons</a:t>
            </a:r>
            <a:r>
              <a:rPr lang="en-AU" sz="2400" dirty="0">
                <a:latin typeface="Arial" panose="020B0604020202020204" pitchFamily="34" charset="0"/>
                <a:cs typeface="Arial" panose="020B0604020202020204" pitchFamily="34" charset="0"/>
              </a:rPr>
              <a:t> up to </a:t>
            </a:r>
            <a:r>
              <a:rPr lang="en-AU" sz="2400" b="1" dirty="0">
                <a:latin typeface="Arial" panose="020B0604020202020204" pitchFamily="34" charset="0"/>
                <a:cs typeface="Arial" panose="020B0604020202020204" pitchFamily="34" charset="0"/>
              </a:rPr>
              <a:t>3.5MeV</a:t>
            </a:r>
          </a:p>
          <a:p>
            <a:pPr marL="800100" lvl="1" indent="-342900">
              <a:buFont typeface="Arial" panose="020B0604020202020204" pitchFamily="34" charset="0"/>
              <a:buChar char="•"/>
            </a:pPr>
            <a:r>
              <a:rPr lang="en-AU" sz="2400" b="1" i="1" dirty="0">
                <a:latin typeface="Arial" panose="020B0604020202020204" pitchFamily="34" charset="0"/>
                <a:cs typeface="Arial" panose="020B0604020202020204" pitchFamily="34" charset="0"/>
              </a:rPr>
              <a:t>Other ions</a:t>
            </a:r>
            <a:r>
              <a:rPr lang="en-AU" sz="2400" i="1" dirty="0">
                <a:latin typeface="Arial" panose="020B0604020202020204" pitchFamily="34" charset="0"/>
                <a:cs typeface="Arial" panose="020B0604020202020204" pitchFamily="34" charset="0"/>
              </a:rPr>
              <a:t> may be available</a:t>
            </a:r>
          </a:p>
          <a:p>
            <a:pPr marL="342900" indent="-342900">
              <a:buFont typeface="Arial" panose="020B0604020202020204" pitchFamily="34" charset="0"/>
              <a:buChar char="•"/>
            </a:pPr>
            <a:r>
              <a:rPr lang="en-AU" sz="2400" b="1" dirty="0">
                <a:latin typeface="Arial" panose="020B0604020202020204" pitchFamily="34" charset="0"/>
                <a:cs typeface="Arial" panose="020B0604020202020204" pitchFamily="34" charset="0"/>
              </a:rPr>
              <a:t>Beam currents</a:t>
            </a:r>
            <a:r>
              <a:rPr lang="en-AU" sz="2400" b="1" i="1" dirty="0">
                <a:latin typeface="Arial" panose="020B0604020202020204" pitchFamily="34" charset="0"/>
                <a:cs typeface="Arial" panose="020B0604020202020204" pitchFamily="34" charset="0"/>
              </a:rPr>
              <a:t> </a:t>
            </a:r>
            <a:r>
              <a:rPr lang="en-AU" sz="2400" i="1" dirty="0">
                <a:latin typeface="Arial" panose="020B0604020202020204" pitchFamily="34" charset="0"/>
                <a:cs typeface="Arial" panose="020B0604020202020204" pitchFamily="34" charset="0"/>
              </a:rPr>
              <a:t>0.1 – 3.5µA</a:t>
            </a:r>
          </a:p>
          <a:p>
            <a:pPr marL="342900" indent="-342900">
              <a:buFont typeface="Arial" panose="020B0604020202020204" pitchFamily="34" charset="0"/>
              <a:buChar char="•"/>
            </a:pPr>
            <a:r>
              <a:rPr lang="en-AU" sz="2400" b="1" i="1" dirty="0">
                <a:latin typeface="Arial" panose="020B0604020202020204" pitchFamily="34" charset="0"/>
                <a:cs typeface="Arial" panose="020B0604020202020204" pitchFamily="34" charset="0"/>
              </a:rPr>
              <a:t>Beam sizes </a:t>
            </a:r>
            <a:r>
              <a:rPr lang="en-AU" sz="2400" i="1" dirty="0">
                <a:latin typeface="Arial" panose="020B0604020202020204" pitchFamily="34" charset="0"/>
                <a:cs typeface="Arial" panose="020B0604020202020204" pitchFamily="34" charset="0"/>
              </a:rPr>
              <a:t>~1mm (collimated)</a:t>
            </a:r>
            <a:endParaRPr lang="en-GB" sz="24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GB" sz="2400" dirty="0">
                <a:latin typeface="Arial" panose="020B0604020202020204" pitchFamily="34" charset="0"/>
                <a:cs typeface="Arial" panose="020B0604020202020204" pitchFamily="34" charset="0"/>
              </a:rPr>
              <a:t>Multiple beamlines (3 currently)</a:t>
            </a:r>
          </a:p>
          <a:p>
            <a:pPr marL="800100" lvl="1" indent="-342900">
              <a:buFont typeface="Arial" panose="020B0604020202020204" pitchFamily="34" charset="0"/>
              <a:buChar char="•"/>
            </a:pPr>
            <a:r>
              <a:rPr lang="en-GB" sz="2400" dirty="0">
                <a:latin typeface="Arial" panose="020B0604020202020204" pitchFamily="34" charset="0"/>
                <a:cs typeface="Arial" panose="020B0604020202020204" pitchFamily="34" charset="0"/>
              </a:rPr>
              <a:t>Rotates between beamlines</a:t>
            </a:r>
            <a:endParaRPr lang="en-AU" sz="2400" dirty="0">
              <a:latin typeface="Arial" panose="020B0604020202020204" pitchFamily="34" charset="0"/>
              <a:cs typeface="Arial" panose="020B0604020202020204" pitchFamily="34" charset="0"/>
            </a:endParaRPr>
          </a:p>
        </p:txBody>
      </p:sp>
      <p:pic>
        <p:nvPicPr>
          <p:cNvPr id="1026" name="Picture 2" descr="image0.jpeg"/>
          <p:cNvPicPr>
            <a:picLocks noChangeAspect="1" noChangeArrowheads="1"/>
          </p:cNvPicPr>
          <p:nvPr/>
        </p:nvPicPr>
        <p:blipFill>
          <a:blip r:embed="rId4" cstate="print">
            <a:extLst>
              <a:ext uri="{BEBA8EAE-BF5A-486C-A8C5-ECC9F3942E4B}">
                <a14:imgProps xmlns:a14="http://schemas.microsoft.com/office/drawing/2010/main">
                  <a14:imgLayer r:embed="rId5">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flipH="1">
            <a:off x="712519" y="4054470"/>
            <a:ext cx="3496433" cy="2622325"/>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4" name="Straight Arrow Connector 3"/>
          <p:cNvCxnSpPr/>
          <p:nvPr/>
        </p:nvCxnSpPr>
        <p:spPr>
          <a:xfrm flipH="1">
            <a:off x="3004457" y="1144999"/>
            <a:ext cx="5671457" cy="672229"/>
          </a:xfrm>
          <a:prstGeom prst="straightConnector1">
            <a:avLst/>
          </a:prstGeom>
          <a:ln w="76200">
            <a:solidFill>
              <a:schemeClr val="accent3">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rot="21367600">
            <a:off x="7047349" y="719781"/>
            <a:ext cx="1184940" cy="523220"/>
          </a:xfrm>
          <a:prstGeom prst="rect">
            <a:avLst/>
          </a:prstGeom>
          <a:noFill/>
        </p:spPr>
        <p:txBody>
          <a:bodyPr wrap="none" rtlCol="0">
            <a:spAutoFit/>
          </a:bodyPr>
          <a:lstStyle/>
          <a:p>
            <a:r>
              <a:rPr lang="en-AU" sz="2800" dirty="0">
                <a:solidFill>
                  <a:schemeClr val="accent3">
                    <a:lumMod val="50000"/>
                  </a:schemeClr>
                </a:solidFill>
                <a:latin typeface="Arial" panose="020B0604020202020204" pitchFamily="34" charset="0"/>
                <a:cs typeface="Arial" panose="020B0604020202020204" pitchFamily="34" charset="0"/>
              </a:rPr>
              <a:t>8.85m</a:t>
            </a:r>
            <a:endParaRPr lang="en-GB" sz="2800" dirty="0">
              <a:solidFill>
                <a:schemeClr val="accent3">
                  <a:lumMod val="50000"/>
                </a:schemeClr>
              </a:solidFill>
              <a:latin typeface="Arial" panose="020B0604020202020204" pitchFamily="34" charset="0"/>
              <a:cs typeface="Arial" panose="020B0604020202020204" pitchFamily="34" charset="0"/>
            </a:endParaRPr>
          </a:p>
        </p:txBody>
      </p:sp>
      <p:sp>
        <p:nvSpPr>
          <p:cNvPr id="13" name="TextBox 12"/>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4</a:t>
            </a:r>
            <a:endParaRPr lang="en-GB" sz="2000" b="1" i="1"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CDA093DC-064C-8129-87CA-D85D9F912C3F}"/>
              </a:ext>
            </a:extLst>
          </p:cNvPr>
          <p:cNvSpPr txBox="1"/>
          <p:nvPr/>
        </p:nvSpPr>
        <p:spPr>
          <a:xfrm>
            <a:off x="9577952" y="226096"/>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449687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xEl>
                                              <p:pRg st="1" end="1"/>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
                                            <p:txEl>
                                              <p:pRg st="2" end="2"/>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
                                            <p:txEl>
                                              <p:pRg st="4" end="4"/>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1">
                                            <p:txEl>
                                              <p:pRg st="5" end="5"/>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1">
                                            <p:txEl>
                                              <p:pRg st="6" end="6"/>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0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uiExpand="1" build="p"/>
      <p:bldP spid="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print">
            <a:extLst>
              <a:ext uri="{28A0092B-C50C-407E-A947-70E740481C1C}">
                <a14:useLocalDpi xmlns:a14="http://schemas.microsoft.com/office/drawing/2010/main" val="0"/>
              </a:ext>
            </a:extLst>
          </a:blip>
          <a:srcRect l="9519" t="11927" b="1962"/>
          <a:stretch/>
        </p:blipFill>
        <p:spPr>
          <a:xfrm>
            <a:off x="68775" y="2510579"/>
            <a:ext cx="6985072" cy="3739311"/>
          </a:xfrm>
          <a:prstGeom prst="rect">
            <a:avLst/>
          </a:prstGeom>
        </p:spPr>
      </p:pic>
      <p:sp>
        <p:nvSpPr>
          <p:cNvPr id="7" name="Title 6"/>
          <p:cNvSpPr>
            <a:spLocks noGrp="1"/>
          </p:cNvSpPr>
          <p:nvPr>
            <p:ph type="title"/>
          </p:nvPr>
        </p:nvSpPr>
        <p:spPr>
          <a:xfrm>
            <a:off x="1428765" y="395066"/>
            <a:ext cx="10296000" cy="685438"/>
          </a:xfrm>
        </p:spPr>
        <p:txBody>
          <a:bodyPr/>
          <a:lstStyle/>
          <a:p>
            <a:r>
              <a:rPr lang="en-GB" dirty="0"/>
              <a:t>The </a:t>
            </a:r>
            <a:r>
              <a:rPr lang="en-GB" b="1" dirty="0" err="1"/>
              <a:t>Pelletron</a:t>
            </a:r>
            <a:r>
              <a:rPr lang="en-GB" b="1" dirty="0"/>
              <a:t>: Beam Characterisation</a:t>
            </a:r>
            <a:endParaRPr lang="en-GB" dirty="0"/>
          </a:p>
        </p:txBody>
      </p:sp>
      <p:sp>
        <p:nvSpPr>
          <p:cNvPr id="12" name="TextBox 11"/>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5</a:t>
            </a:r>
            <a:endParaRPr lang="en-GB" sz="2000" b="1" i="1" dirty="0">
              <a:latin typeface="Arial" panose="020B0604020202020204" pitchFamily="34" charset="0"/>
              <a:cs typeface="Arial" panose="020B0604020202020204" pitchFamily="34" charset="0"/>
            </a:endParaRPr>
          </a:p>
        </p:txBody>
      </p:sp>
      <p:pic>
        <p:nvPicPr>
          <p:cNvPr id="16" name="Picture 1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24181" y="1386630"/>
            <a:ext cx="3130725" cy="2348044"/>
          </a:xfrm>
          <a:prstGeom prst="rect">
            <a:avLst/>
          </a:prstGeom>
          <a:ln w="38100">
            <a:solidFill>
              <a:schemeClr val="tx1"/>
            </a:solidFill>
          </a:ln>
        </p:spPr>
      </p:pic>
      <p:sp>
        <p:nvSpPr>
          <p:cNvPr id="13" name="Rounded Rectangle 12"/>
          <p:cNvSpPr/>
          <p:nvPr/>
        </p:nvSpPr>
        <p:spPr>
          <a:xfrm>
            <a:off x="7223066" y="1213409"/>
            <a:ext cx="4616509" cy="5444536"/>
          </a:xfrm>
          <a:prstGeom prst="roundRect">
            <a:avLst>
              <a:gd name="adj" fmla="val 2438"/>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p:cNvSpPr txBox="1"/>
          <p:nvPr/>
        </p:nvSpPr>
        <p:spPr>
          <a:xfrm>
            <a:off x="7223066" y="1386630"/>
            <a:ext cx="4616509" cy="3847207"/>
          </a:xfrm>
          <a:prstGeom prst="rect">
            <a:avLst/>
          </a:prstGeom>
          <a:noFill/>
        </p:spPr>
        <p:txBody>
          <a:bodyPr wrap="square" rtlCol="0">
            <a:spAutoFit/>
          </a:bodyPr>
          <a:lstStyle/>
          <a:p>
            <a:r>
              <a:rPr lang="en-AU" sz="2400" dirty="0">
                <a:latin typeface="Arial" panose="020B0604020202020204" pitchFamily="34" charset="0"/>
                <a:cs typeface="Arial" panose="020B0604020202020204" pitchFamily="34" charset="0"/>
              </a:rPr>
              <a:t>What does the beam </a:t>
            </a:r>
            <a:r>
              <a:rPr lang="en-AU" sz="2400" b="1" dirty="0">
                <a:latin typeface="Arial" panose="020B0604020202020204" pitchFamily="34" charset="0"/>
                <a:cs typeface="Arial" panose="020B0604020202020204" pitchFamily="34" charset="0"/>
              </a:rPr>
              <a:t>look like?</a:t>
            </a:r>
          </a:p>
          <a:p>
            <a:endParaRPr lang="en-AU" sz="2000" dirty="0">
              <a:latin typeface="Arial" panose="020B0604020202020204" pitchFamily="34" charset="0"/>
              <a:cs typeface="Arial" panose="020B0604020202020204" pitchFamily="34" charset="0"/>
            </a:endParaRPr>
          </a:p>
          <a:p>
            <a:pPr algn="ctr"/>
            <a:r>
              <a:rPr lang="en-AU" sz="2400" b="1" i="1" dirty="0">
                <a:latin typeface="Arial" panose="020B0604020202020204" pitchFamily="34" charset="0"/>
                <a:cs typeface="Arial" panose="020B0604020202020204" pitchFamily="34" charset="0"/>
              </a:rPr>
              <a:t>Phase Space</a:t>
            </a:r>
            <a:endParaRPr lang="en-AU" sz="2400" dirty="0">
              <a:latin typeface="Arial" panose="020B0604020202020204" pitchFamily="34" charset="0"/>
              <a:cs typeface="Arial" panose="020B0604020202020204" pitchFamily="34" charset="0"/>
            </a:endParaRPr>
          </a:p>
          <a:p>
            <a:pPr algn="ctr"/>
            <a:r>
              <a:rPr lang="en-AU" sz="2200" i="1" dirty="0">
                <a:latin typeface="Arial" panose="020B0604020202020204" pitchFamily="34" charset="0"/>
                <a:cs typeface="Arial" panose="020B0604020202020204" pitchFamily="34" charset="0"/>
              </a:rPr>
              <a:t>Position vs angle at some point</a:t>
            </a:r>
          </a:p>
          <a:p>
            <a:endParaRPr lang="en-AU" sz="2400" i="1" dirty="0">
              <a:latin typeface="Arial" panose="020B0604020202020204" pitchFamily="34" charset="0"/>
              <a:cs typeface="Arial" panose="020B0604020202020204" pitchFamily="34" charset="0"/>
            </a:endParaRPr>
          </a:p>
          <a:p>
            <a:endParaRPr lang="en-AU" sz="2400" i="1" dirty="0">
              <a:latin typeface="Arial" panose="020B0604020202020204" pitchFamily="34" charset="0"/>
              <a:cs typeface="Arial" panose="020B0604020202020204" pitchFamily="34" charset="0"/>
            </a:endParaRPr>
          </a:p>
          <a:p>
            <a:endParaRPr lang="en-AU" sz="3600" i="1" dirty="0">
              <a:latin typeface="Arial" panose="020B0604020202020204" pitchFamily="34" charset="0"/>
              <a:cs typeface="Arial" panose="020B0604020202020204" pitchFamily="34" charset="0"/>
            </a:endParaRPr>
          </a:p>
          <a:p>
            <a:endParaRPr lang="en-AU" sz="2400" i="1" dirty="0">
              <a:latin typeface="Arial" panose="020B0604020202020204" pitchFamily="34" charset="0"/>
              <a:cs typeface="Arial" panose="020B0604020202020204" pitchFamily="34" charset="0"/>
            </a:endParaRPr>
          </a:p>
          <a:p>
            <a:pPr algn="ctr"/>
            <a:r>
              <a:rPr lang="en-AU" sz="2400" b="1" i="1" dirty="0">
                <a:latin typeface="Arial" panose="020B0604020202020204" pitchFamily="34" charset="0"/>
                <a:cs typeface="Arial" panose="020B0604020202020204" pitchFamily="34" charset="0"/>
              </a:rPr>
              <a:t>Energy Distribution</a:t>
            </a:r>
          </a:p>
          <a:p>
            <a:pPr algn="ctr"/>
            <a:r>
              <a:rPr lang="en-AU" sz="2200" i="1" dirty="0">
                <a:latin typeface="Arial" panose="020B0604020202020204" pitchFamily="34" charset="0"/>
                <a:cs typeface="Arial" panose="020B0604020202020204" pitchFamily="34" charset="0"/>
              </a:rPr>
              <a:t>Add energy-dependent dispersion</a:t>
            </a:r>
          </a:p>
        </p:txBody>
      </p:sp>
      <p:pic>
        <p:nvPicPr>
          <p:cNvPr id="4" name="Picture 3"/>
          <p:cNvPicPr>
            <a:picLocks noChangeAspect="1"/>
          </p:cNvPicPr>
          <p:nvPr/>
        </p:nvPicPr>
        <p:blipFill>
          <a:blip r:embed="rId5"/>
          <a:stretch>
            <a:fillRect/>
          </a:stretch>
        </p:blipFill>
        <p:spPr>
          <a:xfrm>
            <a:off x="7901240" y="5283947"/>
            <a:ext cx="3260160" cy="1005058"/>
          </a:xfrm>
          <a:prstGeom prst="rect">
            <a:avLst/>
          </a:prstGeom>
          <a:ln w="28575">
            <a:solidFill>
              <a:schemeClr val="accent1">
                <a:lumMod val="75000"/>
              </a:schemeClr>
            </a:solidFill>
          </a:ln>
        </p:spPr>
      </p:pic>
      <p:sp>
        <p:nvSpPr>
          <p:cNvPr id="9" name="Rounded Rectangle 8"/>
          <p:cNvSpPr/>
          <p:nvPr/>
        </p:nvSpPr>
        <p:spPr>
          <a:xfrm>
            <a:off x="8124825" y="2901353"/>
            <a:ext cx="2943225" cy="1478882"/>
          </a:xfrm>
          <a:prstGeom prst="roundRect">
            <a:avLst>
              <a:gd name="adj" fmla="val 2497"/>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 name="Group 5"/>
          <p:cNvGrpSpPr/>
          <p:nvPr/>
        </p:nvGrpSpPr>
        <p:grpSpPr>
          <a:xfrm>
            <a:off x="9566411" y="2901353"/>
            <a:ext cx="1196840" cy="1478882"/>
            <a:chOff x="12557260" y="4595113"/>
            <a:chExt cx="1901693" cy="1994495"/>
          </a:xfrm>
        </p:grpSpPr>
        <p:cxnSp>
          <p:nvCxnSpPr>
            <p:cNvPr id="24" name="Straight Arrow Connector 23"/>
            <p:cNvCxnSpPr/>
            <p:nvPr/>
          </p:nvCxnSpPr>
          <p:spPr>
            <a:xfrm>
              <a:off x="12557260" y="6410364"/>
              <a:ext cx="1901693"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H="1" flipV="1">
              <a:off x="12562402" y="4595113"/>
              <a:ext cx="1" cy="182071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Oval 27"/>
            <p:cNvSpPr/>
            <p:nvPr/>
          </p:nvSpPr>
          <p:spPr>
            <a:xfrm rot="5400000">
              <a:off x="12969913" y="5522477"/>
              <a:ext cx="1190603" cy="220227"/>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p:cNvSpPr/>
            <p:nvPr/>
          </p:nvSpPr>
          <p:spPr>
            <a:xfrm rot="5400000">
              <a:off x="12671443" y="5628756"/>
              <a:ext cx="1190603" cy="220227"/>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p:cNvSpPr/>
            <p:nvPr/>
          </p:nvSpPr>
          <p:spPr>
            <a:xfrm rot="5400000">
              <a:off x="12458772" y="5767465"/>
              <a:ext cx="1190603" cy="220227"/>
            </a:xfrm>
            <a:prstGeom prst="ellipse">
              <a:avLst/>
            </a:prstGeom>
            <a:gradFill flip="none" rotWithShape="1">
              <a:gsLst>
                <a:gs pos="24000">
                  <a:srgbClr val="FF0000">
                    <a:alpha val="75000"/>
                  </a:srgbClr>
                </a:gs>
                <a:gs pos="0">
                  <a:srgbClr val="FF0000"/>
                </a:gs>
                <a:gs pos="48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p:cNvSpPr/>
            <p:nvPr/>
          </p:nvSpPr>
          <p:spPr>
            <a:xfrm rot="5400000">
              <a:off x="12282193" y="5884193"/>
              <a:ext cx="1190603" cy="220227"/>
            </a:xfrm>
            <a:prstGeom prst="ellipse">
              <a:avLst/>
            </a:prstGeom>
            <a:gradFill flip="none" rotWithShape="1">
              <a:gsLst>
                <a:gs pos="6000">
                  <a:srgbClr val="FF0000">
                    <a:alpha val="75000"/>
                  </a:srgbClr>
                </a:gs>
                <a:gs pos="0">
                  <a:srgbClr val="FF0000"/>
                </a:gs>
                <a:gs pos="36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p:cNvSpPr/>
            <p:nvPr/>
          </p:nvSpPr>
          <p:spPr>
            <a:xfrm rot="5400000" flipH="1" flipV="1">
              <a:off x="13232279" y="5343127"/>
              <a:ext cx="1190603" cy="220227"/>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p:cNvSpPr/>
            <p:nvPr/>
          </p:nvSpPr>
          <p:spPr>
            <a:xfrm rot="5400000" flipH="1" flipV="1">
              <a:off x="13508449" y="5207593"/>
              <a:ext cx="1190603" cy="220227"/>
            </a:xfrm>
            <a:prstGeom prst="ellipse">
              <a:avLst/>
            </a:prstGeom>
            <a:gradFill flip="none" rotWithShape="1">
              <a:gsLst>
                <a:gs pos="24000">
                  <a:srgbClr val="FF0000">
                    <a:alpha val="75000"/>
                  </a:srgbClr>
                </a:gs>
                <a:gs pos="0">
                  <a:srgbClr val="FF0000"/>
                </a:gs>
                <a:gs pos="48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p:cNvSpPr/>
            <p:nvPr/>
          </p:nvSpPr>
          <p:spPr>
            <a:xfrm rot="19612801">
              <a:off x="12605298" y="5267114"/>
              <a:ext cx="1828337" cy="700673"/>
            </a:xfrm>
            <a:prstGeom prst="ellipse">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8" name="Group 7"/>
          <p:cNvGrpSpPr/>
          <p:nvPr/>
        </p:nvGrpSpPr>
        <p:grpSpPr>
          <a:xfrm>
            <a:off x="8443839" y="2995738"/>
            <a:ext cx="752464" cy="1317301"/>
            <a:chOff x="2114371" y="1515294"/>
            <a:chExt cx="2381724" cy="4548214"/>
          </a:xfrm>
        </p:grpSpPr>
        <p:sp>
          <p:nvSpPr>
            <p:cNvPr id="35" name="Rectangle 34"/>
            <p:cNvSpPr/>
            <p:nvPr/>
          </p:nvSpPr>
          <p:spPr>
            <a:xfrm rot="16200000">
              <a:off x="1130978" y="2869633"/>
              <a:ext cx="4447353" cy="1738676"/>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p:cNvSpPr/>
            <p:nvPr/>
          </p:nvSpPr>
          <p:spPr>
            <a:xfrm>
              <a:off x="2114371" y="1792474"/>
              <a:ext cx="2381724"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Isosceles Triangle 36"/>
            <p:cNvSpPr/>
            <p:nvPr/>
          </p:nvSpPr>
          <p:spPr>
            <a:xfrm rot="10800000">
              <a:off x="2654314" y="2025990"/>
              <a:ext cx="1251039" cy="2830978"/>
            </a:xfrm>
            <a:prstGeom prst="triangle">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38" name="Group 37"/>
            <p:cNvGrpSpPr/>
            <p:nvPr/>
          </p:nvGrpSpPr>
          <p:grpSpPr>
            <a:xfrm>
              <a:off x="2871753" y="4451965"/>
              <a:ext cx="894167" cy="812519"/>
              <a:chOff x="2909853" y="4451965"/>
              <a:chExt cx="894167" cy="812519"/>
            </a:xfrm>
          </p:grpSpPr>
          <p:sp>
            <p:nvSpPr>
              <p:cNvPr id="39" name="Rectangle 38"/>
              <p:cNvSpPr/>
              <p:nvPr/>
            </p:nvSpPr>
            <p:spPr>
              <a:xfrm>
                <a:off x="2909853" y="4451965"/>
                <a:ext cx="894167" cy="812519"/>
              </a:xfrm>
              <a:prstGeom prst="rect">
                <a:avLst/>
              </a:prstGeom>
              <a:solidFill>
                <a:schemeClr val="bg1">
                  <a:lumMod val="75000"/>
                </a:schemeClr>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Rectangle 39"/>
              <p:cNvSpPr/>
              <p:nvPr/>
            </p:nvSpPr>
            <p:spPr>
              <a:xfrm>
                <a:off x="3276946" y="4636155"/>
                <a:ext cx="82795" cy="441629"/>
              </a:xfrm>
              <a:prstGeom prst="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41" name="Straight Connector 40"/>
            <p:cNvCxnSpPr/>
            <p:nvPr/>
          </p:nvCxnSpPr>
          <p:spPr>
            <a:xfrm>
              <a:off x="2490341" y="2025990"/>
              <a:ext cx="1738800" cy="0"/>
            </a:xfrm>
            <a:prstGeom prst="line">
              <a:avLst/>
            </a:prstGeom>
            <a:ln w="19050">
              <a:prstDash val="sysDash"/>
            </a:ln>
          </p:spPr>
          <p:style>
            <a:lnRef idx="3">
              <a:schemeClr val="dk1"/>
            </a:lnRef>
            <a:fillRef idx="0">
              <a:schemeClr val="dk1"/>
            </a:fillRef>
            <a:effectRef idx="2">
              <a:schemeClr val="dk1"/>
            </a:effectRef>
            <a:fontRef idx="minor">
              <a:schemeClr val="tx1"/>
            </a:fontRef>
          </p:style>
        </p:cxnSp>
        <p:sp>
          <p:nvSpPr>
            <p:cNvPr id="42" name="Rectangle 41"/>
            <p:cNvSpPr/>
            <p:nvPr/>
          </p:nvSpPr>
          <p:spPr>
            <a:xfrm rot="16200000">
              <a:off x="3267194" y="5041645"/>
              <a:ext cx="171069" cy="187265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p:cNvSpPr/>
            <p:nvPr/>
          </p:nvSpPr>
          <p:spPr>
            <a:xfrm rot="10800000">
              <a:off x="3036921" y="4820189"/>
              <a:ext cx="562238" cy="1170692"/>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4" name="Oval 43"/>
            <p:cNvSpPr/>
            <p:nvPr/>
          </p:nvSpPr>
          <p:spPr>
            <a:xfrm>
              <a:off x="2913343" y="4451969"/>
              <a:ext cx="810000" cy="810000"/>
            </a:xfrm>
            <a:prstGeom prst="ellipse">
              <a:avLst/>
            </a:prstGeom>
            <a:gradFill flip="none" rotWithShape="1">
              <a:gsLst>
                <a:gs pos="13000">
                  <a:srgbClr val="FF0000"/>
                </a:gs>
                <a:gs pos="81000">
                  <a:srgbClr val="D1D5E2"/>
                </a:gs>
                <a:gs pos="74000">
                  <a:schemeClr val="accent1">
                    <a:tint val="44500"/>
                    <a:satMod val="160000"/>
                    <a:alpha val="0"/>
                  </a:schemeClr>
                </a:gs>
                <a:gs pos="100000">
                  <a:schemeClr val="accent1">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3" name="TextBox 2">
            <a:extLst>
              <a:ext uri="{FF2B5EF4-FFF2-40B4-BE49-F238E27FC236}">
                <a16:creationId xmlns:a16="http://schemas.microsoft.com/office/drawing/2014/main" id="{B11C9EA8-3A0A-4D9C-D019-60CC8F846031}"/>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2340059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4">
                                            <p:txEl>
                                              <p:pRg st="2" end="2"/>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
                                            <p:txEl>
                                              <p:pRg st="3" end="3"/>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6"/>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4">
                                            <p:txEl>
                                              <p:pRg st="8" end="8"/>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4">
                                            <p:txEl>
                                              <p:pRg st="9" end="9"/>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uiExpand="1" build="p"/>
      <p:bldP spid="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GB" dirty="0"/>
              <a:t>The </a:t>
            </a:r>
            <a:r>
              <a:rPr lang="en-GB" b="1" dirty="0"/>
              <a:t>Pelletron Lab: </a:t>
            </a:r>
            <a:r>
              <a:rPr lang="en-GB" dirty="0"/>
              <a:t>Our Equipment</a:t>
            </a:r>
          </a:p>
        </p:txBody>
      </p:sp>
      <p:pic>
        <p:nvPicPr>
          <p:cNvPr id="13" name="Picture 12"/>
          <p:cNvPicPr>
            <a:picLocks noChangeAspect="1"/>
          </p:cNvPicPr>
          <p:nvPr/>
        </p:nvPicPr>
        <p:blipFill rotWithShape="1">
          <a:blip r:embed="rId3">
            <a:extLst>
              <a:ext uri="{BEBA8EAE-BF5A-486C-A8C5-ECC9F3942E4B}">
                <a14:imgProps xmlns:a14="http://schemas.microsoft.com/office/drawing/2010/main">
                  <a14:imgLayer r:embed="rId4">
                    <a14:imgEffect>
                      <a14:backgroundRemoval t="26060" b="55736" l="26883" r="69495">
                        <a14:foregroundMark x1="32602" y1="43142" x2="32698" y2="43516"/>
                        <a14:foregroundMark x1="32031" y1="44264" x2="30791" y2="44264"/>
                        <a14:foregroundMark x1="31363" y1="46509" x2="31363" y2="45012"/>
                        <a14:foregroundMark x1="47664" y1="29426" x2="59199" y2="28928"/>
                        <a14:foregroundMark x1="31173" y1="41147" x2="31268" y2="39651"/>
                        <a14:foregroundMark x1="36797" y1="40648" x2="35748" y2="40274"/>
                        <a14:foregroundMark x1="47664" y1="54863" x2="47474" y2="55237"/>
                        <a14:foregroundMark x1="66444" y1="32419" x2="67398" y2="37406"/>
                        <a14:foregroundMark x1="67398" y1="36908" x2="67969" y2="32668"/>
                        <a14:foregroundMark x1="62059" y1="28928" x2="65300" y2="27556"/>
                        <a14:foregroundMark x1="63394" y1="28803" x2="63012" y2="27556"/>
                        <a14:foregroundMark x1="59676" y1="27556" x2="54814" y2="27681"/>
                        <a14:foregroundMark x1="68923" y1="51870" x2="69018" y2="52618"/>
                      </a14:backgroundRemoval>
                    </a14:imgEffect>
                  </a14:imgLayer>
                </a14:imgProps>
              </a:ext>
            </a:extLst>
          </a:blip>
          <a:srcRect l="25178" t="24658" r="29859" b="43567"/>
          <a:stretch/>
        </p:blipFill>
        <p:spPr>
          <a:xfrm rot="120000">
            <a:off x="-50177" y="3944111"/>
            <a:ext cx="4552405" cy="2459593"/>
          </a:xfrm>
          <a:prstGeom prst="rect">
            <a:avLst/>
          </a:prstGeom>
        </p:spPr>
      </p:pic>
      <p:pic>
        <p:nvPicPr>
          <p:cNvPr id="14" name="Picture 13"/>
          <p:cNvPicPr>
            <a:picLocks noChangeAspect="1"/>
          </p:cNvPicPr>
          <p:nvPr/>
        </p:nvPicPr>
        <p:blipFill rotWithShape="1">
          <a:blip r:embed="rId5" cstate="print">
            <a:extLst>
              <a:ext uri="{28A0092B-C50C-407E-A947-70E740481C1C}">
                <a14:useLocalDpi xmlns:a14="http://schemas.microsoft.com/office/drawing/2010/main" val="0"/>
              </a:ext>
            </a:extLst>
          </a:blip>
          <a:srcRect t="8254" b="29683"/>
          <a:stretch/>
        </p:blipFill>
        <p:spPr>
          <a:xfrm>
            <a:off x="6019022" y="2668085"/>
            <a:ext cx="4506806" cy="3729442"/>
          </a:xfrm>
          <a:prstGeom prst="rect">
            <a:avLst/>
          </a:prstGeom>
          <a:ln w="28575">
            <a:solidFill>
              <a:schemeClr val="tx1"/>
            </a:solidFill>
          </a:ln>
        </p:spPr>
      </p:pic>
      <p:cxnSp>
        <p:nvCxnSpPr>
          <p:cNvPr id="15" name="Straight Connector 14"/>
          <p:cNvCxnSpPr/>
          <p:nvPr/>
        </p:nvCxnSpPr>
        <p:spPr>
          <a:xfrm flipV="1">
            <a:off x="3065589" y="3300817"/>
            <a:ext cx="1162050" cy="1695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4227639" y="2839152"/>
            <a:ext cx="1218603" cy="461665"/>
          </a:xfrm>
          <a:prstGeom prst="rect">
            <a:avLst/>
          </a:prstGeom>
          <a:noFill/>
        </p:spPr>
        <p:txBody>
          <a:bodyPr wrap="none" rtlCol="0">
            <a:spAutoFit/>
          </a:bodyPr>
          <a:lstStyle/>
          <a:p>
            <a:r>
              <a:rPr lang="en-AU" sz="2400" i="1" dirty="0">
                <a:latin typeface="Arial" panose="020B0604020202020204" pitchFamily="34" charset="0"/>
                <a:cs typeface="Arial" panose="020B0604020202020204" pitchFamily="34" charset="0"/>
              </a:rPr>
              <a:t>200 µm</a:t>
            </a:r>
            <a:endParaRPr lang="en-GB" sz="2400" i="1" dirty="0">
              <a:latin typeface="Arial" panose="020B0604020202020204" pitchFamily="34" charset="0"/>
              <a:cs typeface="Arial" panose="020B0604020202020204" pitchFamily="34" charset="0"/>
            </a:endParaRPr>
          </a:p>
        </p:txBody>
      </p:sp>
      <p:pic>
        <p:nvPicPr>
          <p:cNvPr id="25" name="Picture 24"/>
          <p:cNvPicPr>
            <a:picLocks noChangeAspect="1"/>
          </p:cNvPicPr>
          <p:nvPr/>
        </p:nvPicPr>
        <p:blipFill>
          <a:blip r:embed="rId6"/>
          <a:stretch>
            <a:fillRect/>
          </a:stretch>
        </p:blipFill>
        <p:spPr>
          <a:xfrm>
            <a:off x="1019928" y="1663985"/>
            <a:ext cx="2626686" cy="2008200"/>
          </a:xfrm>
          <a:prstGeom prst="rect">
            <a:avLst/>
          </a:prstGeom>
          <a:ln w="38100">
            <a:solidFill>
              <a:schemeClr val="tx1"/>
            </a:solidFill>
          </a:ln>
        </p:spPr>
      </p:pic>
      <p:sp>
        <p:nvSpPr>
          <p:cNvPr id="30" name="Rounded Rectangle 29"/>
          <p:cNvSpPr/>
          <p:nvPr/>
        </p:nvSpPr>
        <p:spPr>
          <a:xfrm>
            <a:off x="4067495" y="1520857"/>
            <a:ext cx="338198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1" name="TextBox 30"/>
          <p:cNvSpPr txBox="1"/>
          <p:nvPr/>
        </p:nvSpPr>
        <p:spPr>
          <a:xfrm>
            <a:off x="3890026" y="1566182"/>
            <a:ext cx="3697417" cy="461665"/>
          </a:xfrm>
          <a:prstGeom prst="rect">
            <a:avLst/>
          </a:prstGeom>
          <a:noFill/>
        </p:spPr>
        <p:txBody>
          <a:bodyPr wrap="square" rtlCol="0">
            <a:spAutoFit/>
          </a:bodyPr>
          <a:lstStyle/>
          <a:p>
            <a:pPr algn="ctr"/>
            <a:r>
              <a:rPr lang="en-AU" sz="2400" i="1" dirty="0">
                <a:latin typeface="Arial" panose="020B0604020202020204" pitchFamily="34" charset="0"/>
                <a:cs typeface="Arial" panose="020B0604020202020204" pitchFamily="34" charset="0"/>
              </a:rPr>
              <a:t>For Phase Space</a:t>
            </a:r>
            <a:endParaRPr lang="en-GB" sz="2400" i="1" dirty="0">
              <a:latin typeface="Arial" panose="020B0604020202020204" pitchFamily="34" charset="0"/>
              <a:cs typeface="Arial" panose="020B0604020202020204" pitchFamily="34" charset="0"/>
            </a:endParaRPr>
          </a:p>
        </p:txBody>
      </p:sp>
      <p:sp>
        <p:nvSpPr>
          <p:cNvPr id="32" name="Rounded Rectangle 31"/>
          <p:cNvSpPr/>
          <p:nvPr/>
        </p:nvSpPr>
        <p:spPr>
          <a:xfrm>
            <a:off x="8265212" y="2393313"/>
            <a:ext cx="3732979"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3" name="TextBox 32"/>
          <p:cNvSpPr txBox="1"/>
          <p:nvPr/>
        </p:nvSpPr>
        <p:spPr>
          <a:xfrm>
            <a:off x="8303672" y="2434096"/>
            <a:ext cx="3697417" cy="461665"/>
          </a:xfrm>
          <a:prstGeom prst="rect">
            <a:avLst/>
          </a:prstGeom>
          <a:noFill/>
        </p:spPr>
        <p:txBody>
          <a:bodyPr wrap="square" rtlCol="0">
            <a:spAutoFit/>
          </a:bodyPr>
          <a:lstStyle/>
          <a:p>
            <a:r>
              <a:rPr lang="en-AU" sz="2400" b="1" i="1" dirty="0" err="1">
                <a:latin typeface="Arial" panose="020B0604020202020204" pitchFamily="34" charset="0"/>
                <a:cs typeface="Arial" panose="020B0604020202020204" pitchFamily="34" charset="0"/>
              </a:rPr>
              <a:t>UniBEaM</a:t>
            </a:r>
            <a:r>
              <a:rPr lang="en-AU" sz="2400" b="1" i="1" dirty="0">
                <a:latin typeface="Arial" panose="020B0604020202020204" pitchFamily="34" charset="0"/>
                <a:cs typeface="Arial" panose="020B0604020202020204" pitchFamily="34" charset="0"/>
              </a:rPr>
              <a:t> Fibre Scanner</a:t>
            </a:r>
            <a:endParaRPr lang="en-GB" sz="2400" b="1" i="1" dirty="0">
              <a:latin typeface="Arial" panose="020B0604020202020204" pitchFamily="34" charset="0"/>
              <a:cs typeface="Arial" panose="020B0604020202020204" pitchFamily="34" charset="0"/>
            </a:endParaRPr>
          </a:p>
        </p:txBody>
      </p:sp>
      <p:sp>
        <p:nvSpPr>
          <p:cNvPr id="34" name="Rounded Rectangle 33"/>
          <p:cNvSpPr/>
          <p:nvPr/>
        </p:nvSpPr>
        <p:spPr>
          <a:xfrm>
            <a:off x="2334125" y="6114130"/>
            <a:ext cx="2748863"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5" name="TextBox 34"/>
          <p:cNvSpPr txBox="1"/>
          <p:nvPr/>
        </p:nvSpPr>
        <p:spPr>
          <a:xfrm>
            <a:off x="2388841" y="6168360"/>
            <a:ext cx="2774830" cy="461665"/>
          </a:xfrm>
          <a:prstGeom prst="rect">
            <a:avLst/>
          </a:prstGeom>
          <a:noFill/>
        </p:spPr>
        <p:txBody>
          <a:bodyPr wrap="square" rtlCol="0">
            <a:spAutoFit/>
          </a:bodyPr>
          <a:lstStyle/>
          <a:p>
            <a:r>
              <a:rPr lang="en-AU" sz="2400" b="1" i="1" dirty="0">
                <a:latin typeface="Arial" panose="020B0604020202020204" pitchFamily="34" charset="0"/>
                <a:cs typeface="Arial" panose="020B0604020202020204" pitchFamily="34" charset="0"/>
              </a:rPr>
              <a:t>Tantalum Sheets</a:t>
            </a:r>
            <a:endParaRPr lang="en-GB" sz="2400" b="1" i="1" dirty="0">
              <a:latin typeface="Arial" panose="020B0604020202020204" pitchFamily="34" charset="0"/>
              <a:cs typeface="Arial" panose="020B0604020202020204" pitchFamily="34" charset="0"/>
            </a:endParaRPr>
          </a:p>
        </p:txBody>
      </p:sp>
      <p:sp>
        <p:nvSpPr>
          <p:cNvPr id="16" name="TextBox 1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4B1D6525-818D-3C3B-EF18-D46FB2C6FAF1}"/>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3687247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5"/>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30" grpId="0" animBg="1"/>
      <p:bldP spid="31" grpId="0"/>
      <p:bldP spid="32" grpId="0" animBg="1"/>
      <p:bldP spid="33" grpId="0"/>
      <p:bldP spid="34" grpId="0" animBg="1"/>
      <p:bldP spid="35"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28C843-3735-384A-ADA0-3008A88E83D0}"/>
              </a:ext>
            </a:extLst>
          </p:cNvPr>
          <p:cNvSpPr>
            <a:spLocks noGrp="1"/>
          </p:cNvSpPr>
          <p:nvPr>
            <p:ph type="title"/>
          </p:nvPr>
        </p:nvSpPr>
        <p:spPr/>
        <p:txBody>
          <a:bodyPr/>
          <a:lstStyle/>
          <a:p>
            <a:r>
              <a:rPr lang="en-US" dirty="0" err="1"/>
              <a:t>UniMelb</a:t>
            </a:r>
            <a:r>
              <a:rPr lang="en-US" dirty="0"/>
              <a:t> Particle Therapy Research Topics</a:t>
            </a:r>
          </a:p>
        </p:txBody>
      </p:sp>
      <p:sp>
        <p:nvSpPr>
          <p:cNvPr id="3" name="Slide Number Placeholder 2">
            <a:extLst>
              <a:ext uri="{FF2B5EF4-FFF2-40B4-BE49-F238E27FC236}">
                <a16:creationId xmlns:a16="http://schemas.microsoft.com/office/drawing/2014/main" id="{B967F365-E39C-A143-AD3B-4C9ED0C8A10D}"/>
              </a:ext>
            </a:extLst>
          </p:cNvPr>
          <p:cNvSpPr>
            <a:spLocks noGrp="1"/>
          </p:cNvSpPr>
          <p:nvPr>
            <p:ph type="sldNum" sz="quarter" idx="12"/>
          </p:nvPr>
        </p:nvSpPr>
        <p:spPr/>
        <p:txBody>
          <a:bodyPr/>
          <a:lstStyle/>
          <a:p>
            <a:fld id="{DC22DD25-61AE-413C-B4D2-EF2365C9B2E1}" type="slidenum">
              <a:rPr lang="en-AU" noProof="0" smtClean="0"/>
              <a:t>2</a:t>
            </a:fld>
            <a:endParaRPr lang="en-AU" noProof="0"/>
          </a:p>
        </p:txBody>
      </p:sp>
      <p:sp>
        <p:nvSpPr>
          <p:cNvPr id="4" name="Text Placeholder 3">
            <a:extLst>
              <a:ext uri="{FF2B5EF4-FFF2-40B4-BE49-F238E27FC236}">
                <a16:creationId xmlns:a16="http://schemas.microsoft.com/office/drawing/2014/main" id="{3A292B80-5555-6B47-95BF-6475FC81EBB6}"/>
              </a:ext>
            </a:extLst>
          </p:cNvPr>
          <p:cNvSpPr>
            <a:spLocks noGrp="1"/>
          </p:cNvSpPr>
          <p:nvPr>
            <p:ph type="body" sz="quarter" idx="13"/>
          </p:nvPr>
        </p:nvSpPr>
        <p:spPr>
          <a:xfrm>
            <a:off x="278751" y="1492261"/>
            <a:ext cx="6855482" cy="4916529"/>
          </a:xfrm>
        </p:spPr>
        <p:txBody>
          <a:bodyPr numCol="1"/>
          <a:lstStyle/>
          <a:p>
            <a:pPr lvl="1" indent="0">
              <a:buNone/>
            </a:pPr>
            <a:r>
              <a:rPr lang="en-US" sz="2800" dirty="0"/>
              <a:t>1. </a:t>
            </a:r>
            <a:r>
              <a:rPr lang="en-US" sz="2800" b="1" dirty="0"/>
              <a:t>Smaller? </a:t>
            </a:r>
            <a:r>
              <a:rPr lang="en-US" sz="2800" dirty="0"/>
              <a:t>Next-generation synchrotrons</a:t>
            </a:r>
          </a:p>
          <a:p>
            <a:pPr marL="774900" lvl="2" indent="-342900"/>
            <a:r>
              <a:rPr lang="en-US" sz="1800" dirty="0"/>
              <a:t>Smaller: superconducting synchrotrons and magnets </a:t>
            </a:r>
          </a:p>
          <a:p>
            <a:pPr marL="774900" lvl="2" indent="-342900"/>
            <a:r>
              <a:rPr lang="en-US" sz="1800" dirty="0"/>
              <a:t>NIMMS: “Next ion medical machine study” w. CERN</a:t>
            </a:r>
          </a:p>
          <a:p>
            <a:pPr marL="774900" lvl="2" indent="-342900"/>
            <a:r>
              <a:rPr lang="en-US" sz="1800" dirty="0"/>
              <a:t>PhDs: Frank Zhang, Hannah Norman</a:t>
            </a:r>
          </a:p>
          <a:p>
            <a:pPr lvl="1" indent="0">
              <a:buNone/>
            </a:pPr>
            <a:r>
              <a:rPr lang="en-US" sz="2800" dirty="0"/>
              <a:t>2. </a:t>
            </a:r>
            <a:r>
              <a:rPr lang="en-US" sz="2800" b="1" dirty="0"/>
              <a:t>Faster? </a:t>
            </a:r>
            <a:r>
              <a:rPr lang="en-US" sz="2800" dirty="0"/>
              <a:t>Beam Delivery Systems</a:t>
            </a:r>
          </a:p>
          <a:p>
            <a:pPr lvl="1" indent="0">
              <a:buNone/>
            </a:pPr>
            <a:r>
              <a:rPr lang="en-US" dirty="0"/>
              <a:t>The lack of ability to </a:t>
            </a:r>
            <a:r>
              <a:rPr lang="en-US" i="1" dirty="0"/>
              <a:t>change energy rapidly</a:t>
            </a:r>
            <a:r>
              <a:rPr lang="en-US" dirty="0"/>
              <a:t> is a major bottleneck in duration and quality of treatment.  Focus on </a:t>
            </a:r>
            <a:r>
              <a:rPr lang="en-US" i="1" dirty="0"/>
              <a:t>Beam Delivery System</a:t>
            </a:r>
            <a:r>
              <a:rPr lang="en-US" dirty="0"/>
              <a:t>.</a:t>
            </a:r>
          </a:p>
          <a:p>
            <a:pPr lvl="1" indent="0">
              <a:buNone/>
            </a:pPr>
            <a:r>
              <a:rPr lang="en-US" dirty="0"/>
              <a:t>- Dr. Jacinta Yap w. Adam Steinberg, Hannah Norman (PhDs)</a:t>
            </a:r>
          </a:p>
          <a:p>
            <a:pPr lvl="1" indent="0">
              <a:buNone/>
            </a:pPr>
            <a:r>
              <a:rPr lang="en-US" sz="2800" dirty="0"/>
              <a:t>3. </a:t>
            </a:r>
            <a:r>
              <a:rPr lang="en-US" sz="2800" b="1" dirty="0"/>
              <a:t>Better? </a:t>
            </a:r>
            <a:r>
              <a:rPr lang="en-US" sz="2800" dirty="0"/>
              <a:t>Novel Fixed-Field Accelerators:</a:t>
            </a:r>
            <a:r>
              <a:rPr lang="en-US" sz="1800" dirty="0"/>
              <a:t> </a:t>
            </a:r>
          </a:p>
          <a:p>
            <a:pPr lvl="2"/>
            <a:r>
              <a:rPr lang="en-US" sz="1800" dirty="0"/>
              <a:t>Superconducting FFA hadron therapy designs (Adam Steinberg) to meet future paradigms (FLASH, multi-ion </a:t>
            </a:r>
            <a:r>
              <a:rPr lang="en-US" sz="1800" dirty="0" err="1"/>
              <a:t>etc</a:t>
            </a:r>
            <a:r>
              <a:rPr lang="en-US" sz="1800" dirty="0"/>
              <a:t>)</a:t>
            </a:r>
          </a:p>
        </p:txBody>
      </p:sp>
      <p:pic>
        <p:nvPicPr>
          <p:cNvPr id="8" name="Content Placeholder 4">
            <a:extLst>
              <a:ext uri="{FF2B5EF4-FFF2-40B4-BE49-F238E27FC236}">
                <a16:creationId xmlns:a16="http://schemas.microsoft.com/office/drawing/2014/main" id="{6514E31F-CE66-AF45-A3C5-39336BC38D70}"/>
              </a:ext>
            </a:extLst>
          </p:cNvPr>
          <p:cNvPicPr>
            <a:picLocks noChangeAspect="1"/>
          </p:cNvPicPr>
          <p:nvPr/>
        </p:nvPicPr>
        <p:blipFill>
          <a:blip r:embed="rId3"/>
          <a:stretch>
            <a:fillRect/>
          </a:stretch>
        </p:blipFill>
        <p:spPr>
          <a:xfrm>
            <a:off x="6914191" y="1807209"/>
            <a:ext cx="4999058" cy="3082753"/>
          </a:xfrm>
          <a:prstGeom prst="rect">
            <a:avLst/>
          </a:prstGeom>
        </p:spPr>
      </p:pic>
      <p:sp>
        <p:nvSpPr>
          <p:cNvPr id="9" name="TextBox 8">
            <a:extLst>
              <a:ext uri="{FF2B5EF4-FFF2-40B4-BE49-F238E27FC236}">
                <a16:creationId xmlns:a16="http://schemas.microsoft.com/office/drawing/2014/main" id="{22413905-CBDB-F944-9E94-7B14B6B7A7BD}"/>
              </a:ext>
            </a:extLst>
          </p:cNvPr>
          <p:cNvSpPr txBox="1"/>
          <p:nvPr/>
        </p:nvSpPr>
        <p:spPr>
          <a:xfrm>
            <a:off x="8332473" y="4994880"/>
            <a:ext cx="2627586" cy="338554"/>
          </a:xfrm>
          <a:prstGeom prst="rect">
            <a:avLst/>
          </a:prstGeom>
          <a:noFill/>
        </p:spPr>
        <p:txBody>
          <a:bodyPr wrap="square" rtlCol="0">
            <a:spAutoFit/>
          </a:bodyPr>
          <a:lstStyle/>
          <a:p>
            <a:r>
              <a:rPr lang="en-US" sz="1600" dirty="0" err="1"/>
              <a:t>MedAustron</a:t>
            </a:r>
            <a:r>
              <a:rPr lang="en-US" sz="1600" dirty="0"/>
              <a:t>, Austria</a:t>
            </a:r>
          </a:p>
        </p:txBody>
      </p:sp>
    </p:spTree>
    <p:extLst>
      <p:ext uri="{BB962C8B-B14F-4D97-AF65-F5344CB8AC3E}">
        <p14:creationId xmlns:p14="http://schemas.microsoft.com/office/powerpoint/2010/main" val="2437209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4">
                                            <p:txEl>
                                              <p:pRg st="7" end="7"/>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dirty="0"/>
              <a:t>Results To-Date:</a:t>
            </a:r>
            <a:r>
              <a:rPr lang="en-GB" dirty="0"/>
              <a:t> Phase Space</a:t>
            </a:r>
            <a:endParaRPr lang="en-GB" b="1" dirty="0"/>
          </a:p>
        </p:txBody>
      </p:sp>
      <p:pic>
        <p:nvPicPr>
          <p:cNvPr id="4" name="Content Placeholder 3"/>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6658391" y="2347040"/>
            <a:ext cx="5192995" cy="3570184"/>
          </a:xfrm>
        </p:spPr>
      </p:pic>
      <p:pic>
        <p:nvPicPr>
          <p:cNvPr id="5" name="Picture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79631" y="2500005"/>
            <a:ext cx="4287606" cy="2947729"/>
          </a:xfrm>
          <a:prstGeom prst="rect">
            <a:avLst/>
          </a:prstGeom>
        </p:spPr>
      </p:pic>
      <p:sp>
        <p:nvSpPr>
          <p:cNvPr id="7" name="TextBox 6"/>
          <p:cNvSpPr txBox="1"/>
          <p:nvPr/>
        </p:nvSpPr>
        <p:spPr>
          <a:xfrm>
            <a:off x="149398" y="1701419"/>
            <a:ext cx="4848225" cy="707886"/>
          </a:xfrm>
          <a:prstGeom prst="rect">
            <a:avLst/>
          </a:prstGeom>
          <a:noFill/>
        </p:spPr>
        <p:txBody>
          <a:bodyPr wrap="square" rtlCol="0">
            <a:spAutoFit/>
          </a:bodyPr>
          <a:lstStyle/>
          <a:p>
            <a:r>
              <a:rPr lang="en-AU" sz="2000" b="1" dirty="0">
                <a:latin typeface="Arial" panose="020B0604020202020204" pitchFamily="34" charset="0"/>
                <a:cs typeface="Arial" panose="020B0604020202020204" pitchFamily="34" charset="0"/>
              </a:rPr>
              <a:t>Example Measurement:</a:t>
            </a:r>
          </a:p>
          <a:p>
            <a:r>
              <a:rPr lang="en-AU" sz="2000" dirty="0">
                <a:latin typeface="Arial" panose="020B0604020202020204" pitchFamily="34" charset="0"/>
                <a:cs typeface="Arial" panose="020B0604020202020204" pitchFamily="34" charset="0"/>
              </a:rPr>
              <a:t>With projections on position/angle axes</a:t>
            </a:r>
          </a:p>
        </p:txBody>
      </p:sp>
      <p:sp>
        <p:nvSpPr>
          <p:cNvPr id="8" name="Right Arrow 7"/>
          <p:cNvSpPr/>
          <p:nvPr/>
        </p:nvSpPr>
        <p:spPr>
          <a:xfrm>
            <a:off x="4782037" y="2795953"/>
            <a:ext cx="1876354" cy="764931"/>
          </a:xfrm>
          <a:prstGeom prst="rightArrow">
            <a:avLst/>
          </a:prstGeom>
          <a:solidFill>
            <a:schemeClr val="accent5">
              <a:lumMod val="20000"/>
              <a:lumOff val="80000"/>
            </a:schemeClr>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a:solidFill>
                  <a:schemeClr val="tx1"/>
                </a:solidFill>
                <a:latin typeface="Arial" panose="020B0604020202020204" pitchFamily="34" charset="0"/>
                <a:cs typeface="Arial" panose="020B0604020202020204" pitchFamily="34" charset="0"/>
              </a:rPr>
              <a:t>Energy</a:t>
            </a:r>
            <a:endParaRPr lang="en-GB" sz="2000" dirty="0">
              <a:solidFill>
                <a:schemeClr val="tx1"/>
              </a:solidFill>
              <a:latin typeface="Arial" panose="020B0604020202020204" pitchFamily="34" charset="0"/>
              <a:cs typeface="Arial" panose="020B0604020202020204" pitchFamily="34" charset="0"/>
            </a:endParaRPr>
          </a:p>
        </p:txBody>
      </p:sp>
      <p:sp>
        <p:nvSpPr>
          <p:cNvPr id="9" name="TextBox 8"/>
          <p:cNvSpPr txBox="1"/>
          <p:nvPr/>
        </p:nvSpPr>
        <p:spPr>
          <a:xfrm>
            <a:off x="5194751" y="2450568"/>
            <a:ext cx="836126" cy="461665"/>
          </a:xfrm>
          <a:prstGeom prst="rect">
            <a:avLst/>
          </a:prstGeom>
          <a:noFill/>
        </p:spPr>
        <p:txBody>
          <a:bodyPr wrap="none" rtlCol="0">
            <a:spAutoFit/>
          </a:bodyPr>
          <a:lstStyle/>
          <a:p>
            <a:r>
              <a:rPr lang="en-AU" sz="2400" b="1" dirty="0">
                <a:latin typeface="Arial" panose="020B0604020202020204" pitchFamily="34" charset="0"/>
                <a:cs typeface="Arial" panose="020B0604020202020204" pitchFamily="34" charset="0"/>
              </a:rPr>
              <a:t>Vary</a:t>
            </a:r>
            <a:endParaRPr lang="en-GB" sz="2400" b="1" dirty="0">
              <a:latin typeface="Arial" panose="020B0604020202020204" pitchFamily="34" charset="0"/>
              <a:cs typeface="Arial" panose="020B0604020202020204" pitchFamily="34" charset="0"/>
            </a:endParaRPr>
          </a:p>
        </p:txBody>
      </p:sp>
      <p:sp>
        <p:nvSpPr>
          <p:cNvPr id="10" name="Right Arrow 9"/>
          <p:cNvSpPr/>
          <p:nvPr/>
        </p:nvSpPr>
        <p:spPr>
          <a:xfrm>
            <a:off x="4782037" y="3631963"/>
            <a:ext cx="1876354" cy="764931"/>
          </a:xfrm>
          <a:prstGeom prst="rightArrow">
            <a:avLst/>
          </a:prstGeom>
          <a:solidFill>
            <a:schemeClr val="accent5">
              <a:lumMod val="20000"/>
              <a:lumOff val="80000"/>
            </a:schemeClr>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a:solidFill>
                  <a:schemeClr val="tx1"/>
                </a:solidFill>
                <a:latin typeface="Arial" panose="020B0604020202020204" pitchFamily="34" charset="0"/>
                <a:cs typeface="Arial" panose="020B0604020202020204" pitchFamily="34" charset="0"/>
              </a:rPr>
              <a:t>Particle</a:t>
            </a:r>
            <a:endParaRPr lang="en-GB" sz="2000" dirty="0">
              <a:solidFill>
                <a:schemeClr val="tx1"/>
              </a:solidFill>
              <a:latin typeface="Arial" panose="020B0604020202020204" pitchFamily="34" charset="0"/>
              <a:cs typeface="Arial" panose="020B0604020202020204" pitchFamily="34" charset="0"/>
            </a:endParaRPr>
          </a:p>
        </p:txBody>
      </p:sp>
      <p:sp>
        <p:nvSpPr>
          <p:cNvPr id="11" name="Right Arrow 10"/>
          <p:cNvSpPr/>
          <p:nvPr/>
        </p:nvSpPr>
        <p:spPr>
          <a:xfrm>
            <a:off x="4782037" y="4467973"/>
            <a:ext cx="1876354" cy="764931"/>
          </a:xfrm>
          <a:prstGeom prst="rightArrow">
            <a:avLst/>
          </a:prstGeom>
          <a:solidFill>
            <a:schemeClr val="accent5">
              <a:lumMod val="20000"/>
              <a:lumOff val="80000"/>
            </a:schemeClr>
          </a:solidFill>
          <a:ln w="28575">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AU" sz="2000" dirty="0">
                <a:solidFill>
                  <a:schemeClr val="tx1"/>
                </a:solidFill>
                <a:latin typeface="Arial" panose="020B0604020202020204" pitchFamily="34" charset="0"/>
                <a:cs typeface="Arial" panose="020B0604020202020204" pitchFamily="34" charset="0"/>
              </a:rPr>
              <a:t>Time</a:t>
            </a:r>
            <a:endParaRPr lang="en-GB" sz="2000" dirty="0">
              <a:solidFill>
                <a:schemeClr val="tx1"/>
              </a:solidFill>
              <a:latin typeface="Arial" panose="020B0604020202020204" pitchFamily="34" charset="0"/>
              <a:cs typeface="Arial" panose="020B0604020202020204" pitchFamily="34" charset="0"/>
            </a:endParaRPr>
          </a:p>
        </p:txBody>
      </p:sp>
      <p:sp>
        <p:nvSpPr>
          <p:cNvPr id="12" name="TextBox 11"/>
          <p:cNvSpPr txBox="1"/>
          <p:nvPr/>
        </p:nvSpPr>
        <p:spPr>
          <a:xfrm>
            <a:off x="6754834" y="1701419"/>
            <a:ext cx="5255458" cy="707886"/>
          </a:xfrm>
          <a:prstGeom prst="rect">
            <a:avLst/>
          </a:prstGeom>
          <a:noFill/>
        </p:spPr>
        <p:txBody>
          <a:bodyPr wrap="square" rtlCol="0">
            <a:spAutoFit/>
          </a:bodyPr>
          <a:lstStyle/>
          <a:p>
            <a:r>
              <a:rPr lang="en-AU" sz="2000" b="1" dirty="0">
                <a:latin typeface="Arial" panose="020B0604020202020204" pitchFamily="34" charset="0"/>
                <a:cs typeface="Arial" panose="020B0604020202020204" pitchFamily="34" charset="0"/>
              </a:rPr>
              <a:t>Results Overlayed:</a:t>
            </a:r>
          </a:p>
          <a:p>
            <a:r>
              <a:rPr lang="en-AU" sz="2000" dirty="0">
                <a:latin typeface="Arial" panose="020B0604020202020204" pitchFamily="34" charset="0"/>
                <a:cs typeface="Arial" panose="020B0604020202020204" pitchFamily="34" charset="0"/>
              </a:rPr>
              <a:t>Centred and with approximate ellipse shown</a:t>
            </a:r>
          </a:p>
        </p:txBody>
      </p:sp>
      <p:sp>
        <p:nvSpPr>
          <p:cNvPr id="13" name="TextBox 12"/>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12</a:t>
            </a:r>
            <a:endParaRPr lang="en-GB" sz="2000" b="1" i="1"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3D8F6BC8-B9C7-52F7-3CEA-39FE50E8E2B4}"/>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1615775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9" grpId="0"/>
      <p:bldP spid="10" grpId="0" animBg="1"/>
      <p:bldP spid="11" grpId="0" animBg="1"/>
      <p:bldP spid="1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GB" dirty="0"/>
              <a:t>The </a:t>
            </a:r>
            <a:r>
              <a:rPr lang="en-GB" b="1" dirty="0"/>
              <a:t>Pelletron Lab: </a:t>
            </a:r>
            <a:r>
              <a:rPr lang="en-GB" dirty="0"/>
              <a:t>Our Equipment</a:t>
            </a:r>
          </a:p>
        </p:txBody>
      </p:sp>
      <p:pic>
        <p:nvPicPr>
          <p:cNvPr id="14" name="Picture 13"/>
          <p:cNvPicPr>
            <a:picLocks noChangeAspect="1"/>
          </p:cNvPicPr>
          <p:nvPr/>
        </p:nvPicPr>
        <p:blipFill rotWithShape="1">
          <a:blip r:embed="rId3" cstate="print">
            <a:extLst>
              <a:ext uri="{28A0092B-C50C-407E-A947-70E740481C1C}">
                <a14:useLocalDpi xmlns:a14="http://schemas.microsoft.com/office/drawing/2010/main" val="0"/>
              </a:ext>
            </a:extLst>
          </a:blip>
          <a:srcRect t="8254" b="29683"/>
          <a:stretch/>
        </p:blipFill>
        <p:spPr>
          <a:xfrm>
            <a:off x="6019022" y="2668085"/>
            <a:ext cx="4506806" cy="3729442"/>
          </a:xfrm>
          <a:prstGeom prst="rect">
            <a:avLst/>
          </a:prstGeom>
          <a:ln w="28575">
            <a:solidFill>
              <a:schemeClr val="tx1"/>
            </a:solidFill>
          </a:ln>
        </p:spPr>
      </p:pic>
      <p:sp>
        <p:nvSpPr>
          <p:cNvPr id="30" name="Rounded Rectangle 29"/>
          <p:cNvSpPr/>
          <p:nvPr/>
        </p:nvSpPr>
        <p:spPr>
          <a:xfrm>
            <a:off x="4067495" y="1520857"/>
            <a:ext cx="338198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1" name="TextBox 30"/>
          <p:cNvSpPr txBox="1"/>
          <p:nvPr/>
        </p:nvSpPr>
        <p:spPr>
          <a:xfrm>
            <a:off x="3890026" y="1566182"/>
            <a:ext cx="3697417" cy="461665"/>
          </a:xfrm>
          <a:prstGeom prst="rect">
            <a:avLst/>
          </a:prstGeom>
          <a:noFill/>
        </p:spPr>
        <p:txBody>
          <a:bodyPr wrap="square" rtlCol="0">
            <a:spAutoFit/>
          </a:bodyPr>
          <a:lstStyle/>
          <a:p>
            <a:pPr algn="ctr"/>
            <a:r>
              <a:rPr lang="en-AU" sz="2400" i="1" dirty="0">
                <a:latin typeface="Arial" panose="020B0604020202020204" pitchFamily="34" charset="0"/>
                <a:cs typeface="Arial" panose="020B0604020202020204" pitchFamily="34" charset="0"/>
              </a:rPr>
              <a:t>For Energy Degrader</a:t>
            </a:r>
            <a:endParaRPr lang="en-GB" sz="2400" i="1" dirty="0">
              <a:latin typeface="Arial" panose="020B0604020202020204" pitchFamily="34" charset="0"/>
              <a:cs typeface="Arial" panose="020B0604020202020204" pitchFamily="34" charset="0"/>
            </a:endParaRPr>
          </a:p>
        </p:txBody>
      </p:sp>
      <p:sp>
        <p:nvSpPr>
          <p:cNvPr id="32" name="Rounded Rectangle 31"/>
          <p:cNvSpPr/>
          <p:nvPr/>
        </p:nvSpPr>
        <p:spPr>
          <a:xfrm>
            <a:off x="8265212" y="2393313"/>
            <a:ext cx="3732979"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3" name="TextBox 32"/>
          <p:cNvSpPr txBox="1"/>
          <p:nvPr/>
        </p:nvSpPr>
        <p:spPr>
          <a:xfrm>
            <a:off x="8303672" y="2434096"/>
            <a:ext cx="3697417" cy="461665"/>
          </a:xfrm>
          <a:prstGeom prst="rect">
            <a:avLst/>
          </a:prstGeom>
          <a:noFill/>
        </p:spPr>
        <p:txBody>
          <a:bodyPr wrap="square" rtlCol="0">
            <a:spAutoFit/>
          </a:bodyPr>
          <a:lstStyle/>
          <a:p>
            <a:r>
              <a:rPr lang="en-AU" sz="2400" b="1" i="1" dirty="0" err="1">
                <a:latin typeface="Arial" panose="020B0604020202020204" pitchFamily="34" charset="0"/>
                <a:cs typeface="Arial" panose="020B0604020202020204" pitchFamily="34" charset="0"/>
              </a:rPr>
              <a:t>UniBEaM</a:t>
            </a:r>
            <a:r>
              <a:rPr lang="en-AU" sz="2400" b="1" i="1" dirty="0">
                <a:latin typeface="Arial" panose="020B0604020202020204" pitchFamily="34" charset="0"/>
                <a:cs typeface="Arial" panose="020B0604020202020204" pitchFamily="34" charset="0"/>
              </a:rPr>
              <a:t> Fibre Scanner</a:t>
            </a:r>
            <a:endParaRPr lang="en-GB" sz="2400" b="1" i="1" dirty="0">
              <a:latin typeface="Arial" panose="020B0604020202020204" pitchFamily="34" charset="0"/>
              <a:cs typeface="Arial" panose="020B0604020202020204" pitchFamily="34" charset="0"/>
            </a:endParaRPr>
          </a:p>
        </p:txBody>
      </p:sp>
      <p:pic>
        <p:nvPicPr>
          <p:cNvPr id="2" name="Picture 1"/>
          <p:cNvPicPr>
            <a:picLocks noChangeAspect="1"/>
          </p:cNvPicPr>
          <p:nvPr/>
        </p:nvPicPr>
        <p:blipFill rotWithShape="1">
          <a:blip r:embed="rId4" cstate="hqprint">
            <a:extLst>
              <a:ext uri="{BEBA8EAE-BF5A-486C-A8C5-ECC9F3942E4B}">
                <a14:imgProps xmlns:a14="http://schemas.microsoft.com/office/drawing/2010/main">
                  <a14:imgLayer r:embed="rId5">
                    <a14:imgEffect>
                      <a14:backgroundRemoval t="49606" b="78714" l="31205" r="63703">
                        <a14:foregroundMark x1="40825" y1="65373" x2="41956" y2="67010"/>
                        <a14:foregroundMark x1="42926" y1="64827" x2="43573" y2="67071"/>
                        <a14:foregroundMark x1="43088" y1="66040" x2="41633" y2="67314"/>
                        <a14:foregroundMark x1="39289" y1="66465" x2="39127" y2="67010"/>
                        <a14:foregroundMark x1="39935" y1="64948" x2="39127" y2="65737"/>
                        <a14:foregroundMark x1="41067" y1="67435" x2="40016" y2="67677"/>
                        <a14:foregroundMark x1="40582" y1="67859" x2="40097" y2="67920"/>
                        <a14:foregroundMark x1="41471" y1="53305" x2="40420" y2="50030"/>
                        <a14:foregroundMark x1="57559" y1="51304" x2="59175" y2="49727"/>
                        <a14:foregroundMark x1="57720" y1="50515" x2="59014" y2="51122"/>
                        <a14:foregroundMark x1="57074" y1="67435" x2="59337" y2="63978"/>
                        <a14:foregroundMark x1="59014" y1="66343" x2="58610" y2="67617"/>
                        <a14:foregroundMark x1="58690" y1="67314" x2="57639" y2="67920"/>
                        <a14:foregroundMark x1="49798" y1="66707" x2="49636" y2="73438"/>
                        <a14:foregroundMark x1="49555" y1="73924" x2="47858" y2="75682"/>
                        <a14:foregroundMark x1="50202" y1="76289" x2="49313" y2="77198"/>
                        <a14:foregroundMark x1="51576" y1="70346" x2="50849" y2="72893"/>
                        <a14:foregroundMark x1="47696" y1="76228" x2="48019" y2="76895"/>
                        <a14:foregroundMark x1="48585" y1="76349" x2="47130" y2="76834"/>
                        <a14:foregroundMark x1="51576" y1="73681" x2="51819" y2="76471"/>
                        <a14:foregroundMark x1="51334" y1="76531" x2="51011" y2="77016"/>
                        <a14:foregroundMark x1="52385" y1="73014" x2="52223" y2="75440"/>
                        <a14:foregroundMark x1="52142" y1="75804" x2="51738" y2="76956"/>
                        <a14:foregroundMark x1="51819" y1="76471" x2="51253" y2="78714"/>
                        <a14:foregroundMark x1="51415" y1="77016" x2="49151" y2="77987"/>
                        <a14:foregroundMark x1="50283" y1="76471" x2="47534" y2="78047"/>
                        <a14:foregroundMark x1="48585" y1="77502" x2="48585" y2="78472"/>
                        <a14:foregroundMark x1="50040" y1="76167" x2="46726" y2="78654"/>
                        <a14:foregroundMark x1="46726" y1="78047" x2="46726" y2="66828"/>
                        <a14:foregroundMark x1="52546" y1="75258" x2="52061" y2="78472"/>
                        <a14:foregroundMark x1="52627" y1="77138" x2="52546" y2="77744"/>
                        <a14:foregroundMark x1="44786" y1="50879" x2="39369" y2="49788"/>
                        <a14:foregroundMark x1="40501" y1="50334" x2="39208" y2="50334"/>
                        <a14:foregroundMark x1="49879" y1="78351" x2="48585" y2="78229"/>
                      </a14:backgroundRemoval>
                    </a14:imgEffect>
                  </a14:imgLayer>
                </a14:imgProps>
              </a:ext>
              <a:ext uri="{28A0092B-C50C-407E-A947-70E740481C1C}">
                <a14:useLocalDpi xmlns:a14="http://schemas.microsoft.com/office/drawing/2010/main" val="0"/>
              </a:ext>
            </a:extLst>
          </a:blip>
          <a:srcRect l="27456" t="47051" r="31999" b="22133"/>
          <a:stretch/>
        </p:blipFill>
        <p:spPr>
          <a:xfrm rot="5400000">
            <a:off x="2185696" y="2001028"/>
            <a:ext cx="3993908" cy="4047546"/>
          </a:xfrm>
          <a:prstGeom prst="rect">
            <a:avLst/>
          </a:prstGeom>
        </p:spPr>
      </p:pic>
      <p:pic>
        <p:nvPicPr>
          <p:cNvPr id="3" name="Picture 2"/>
          <p:cNvPicPr>
            <a:picLocks noChangeAspect="1"/>
          </p:cNvPicPr>
          <p:nvPr/>
        </p:nvPicPr>
        <p:blipFill rotWithShape="1">
          <a:blip r:embed="rId6" cstate="print">
            <a:extLst>
              <a:ext uri="{28A0092B-C50C-407E-A947-70E740481C1C}">
                <a14:useLocalDpi xmlns:a14="http://schemas.microsoft.com/office/drawing/2010/main" val="0"/>
              </a:ext>
            </a:extLst>
          </a:blip>
          <a:srcRect l="20244" t="21888"/>
          <a:stretch/>
        </p:blipFill>
        <p:spPr>
          <a:xfrm rot="10800000">
            <a:off x="841587" y="1537546"/>
            <a:ext cx="2095805" cy="2736774"/>
          </a:xfrm>
          <a:prstGeom prst="rect">
            <a:avLst/>
          </a:prstGeom>
          <a:ln w="38100">
            <a:solidFill>
              <a:schemeClr val="tx1"/>
            </a:solidFill>
          </a:ln>
        </p:spPr>
      </p:pic>
      <p:cxnSp>
        <p:nvCxnSpPr>
          <p:cNvPr id="17" name="Straight Connector 16"/>
          <p:cNvCxnSpPr/>
          <p:nvPr/>
        </p:nvCxnSpPr>
        <p:spPr>
          <a:xfrm flipV="1">
            <a:off x="2295525" y="2500877"/>
            <a:ext cx="1238503" cy="48784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3534028" y="2143614"/>
            <a:ext cx="2021707" cy="461665"/>
          </a:xfrm>
          <a:prstGeom prst="rect">
            <a:avLst/>
          </a:prstGeom>
          <a:noFill/>
        </p:spPr>
        <p:txBody>
          <a:bodyPr wrap="none" rtlCol="0">
            <a:spAutoFit/>
          </a:bodyPr>
          <a:lstStyle/>
          <a:p>
            <a:r>
              <a:rPr lang="en-AU" sz="2400" i="1" dirty="0">
                <a:latin typeface="Arial" panose="020B0604020202020204" pitchFamily="34" charset="0"/>
                <a:cs typeface="Arial" panose="020B0604020202020204" pitchFamily="34" charset="0"/>
              </a:rPr>
              <a:t>25.4 µm thick</a:t>
            </a:r>
            <a:endParaRPr lang="en-GB" sz="2400" i="1" dirty="0">
              <a:latin typeface="Arial" panose="020B0604020202020204" pitchFamily="34" charset="0"/>
              <a:cs typeface="Arial" panose="020B0604020202020204" pitchFamily="34" charset="0"/>
            </a:endParaRPr>
          </a:p>
        </p:txBody>
      </p:sp>
      <p:sp>
        <p:nvSpPr>
          <p:cNvPr id="26" name="Rounded Rectangle 25"/>
          <p:cNvSpPr/>
          <p:nvPr/>
        </p:nvSpPr>
        <p:spPr>
          <a:xfrm>
            <a:off x="244951" y="4092803"/>
            <a:ext cx="2437900"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7" name="TextBox 26"/>
          <p:cNvSpPr txBox="1"/>
          <p:nvPr/>
        </p:nvSpPr>
        <p:spPr>
          <a:xfrm>
            <a:off x="299666" y="4147033"/>
            <a:ext cx="2383185" cy="461665"/>
          </a:xfrm>
          <a:prstGeom prst="rect">
            <a:avLst/>
          </a:prstGeom>
          <a:noFill/>
        </p:spPr>
        <p:txBody>
          <a:bodyPr wrap="square" rtlCol="0">
            <a:spAutoFit/>
          </a:bodyPr>
          <a:lstStyle/>
          <a:p>
            <a:r>
              <a:rPr lang="en-AU" sz="2400" b="1" i="1" dirty="0" err="1">
                <a:latin typeface="Arial" panose="020B0604020202020204" pitchFamily="34" charset="0"/>
                <a:cs typeface="Arial" panose="020B0604020202020204" pitchFamily="34" charset="0"/>
              </a:rPr>
              <a:t>Kapton</a:t>
            </a:r>
            <a:r>
              <a:rPr lang="en-AU" sz="2400" b="1" i="1" dirty="0">
                <a:latin typeface="Arial" panose="020B0604020202020204" pitchFamily="34" charset="0"/>
                <a:cs typeface="Arial" panose="020B0604020202020204" pitchFamily="34" charset="0"/>
              </a:rPr>
              <a:t> Sheets</a:t>
            </a:r>
            <a:endParaRPr lang="en-GB" sz="2400" b="1" i="1" dirty="0">
              <a:latin typeface="Arial" panose="020B0604020202020204" pitchFamily="34" charset="0"/>
              <a:cs typeface="Arial" panose="020B0604020202020204" pitchFamily="34" charset="0"/>
            </a:endParaRPr>
          </a:p>
        </p:txBody>
      </p:sp>
      <p:sp>
        <p:nvSpPr>
          <p:cNvPr id="29" name="TextBox 28"/>
          <p:cNvSpPr txBox="1"/>
          <p:nvPr/>
        </p:nvSpPr>
        <p:spPr>
          <a:xfrm>
            <a:off x="4008163" y="4285877"/>
            <a:ext cx="1486304" cy="492443"/>
          </a:xfrm>
          <a:prstGeom prst="rect">
            <a:avLst/>
          </a:prstGeom>
          <a:noFill/>
        </p:spPr>
        <p:txBody>
          <a:bodyPr wrap="none" rtlCol="0">
            <a:spAutoFit/>
          </a:bodyPr>
          <a:lstStyle/>
          <a:p>
            <a:r>
              <a:rPr lang="en-AU" sz="2600" b="1" dirty="0">
                <a:solidFill>
                  <a:schemeClr val="bg1"/>
                </a:solidFill>
                <a:latin typeface="Arial" panose="020B0604020202020204" pitchFamily="34" charset="0"/>
                <a:cs typeface="Arial" panose="020B0604020202020204" pitchFamily="34" charset="0"/>
              </a:rPr>
              <a:t>4  3  2  1</a:t>
            </a:r>
            <a:endParaRPr lang="en-GB" sz="2600" b="1" dirty="0">
              <a:solidFill>
                <a:schemeClr val="bg1"/>
              </a:solidFill>
              <a:latin typeface="Arial" panose="020B0604020202020204" pitchFamily="34" charset="0"/>
              <a:cs typeface="Arial" panose="020B0604020202020204" pitchFamily="34" charset="0"/>
            </a:endParaRPr>
          </a:p>
        </p:txBody>
      </p:sp>
      <p:pic>
        <p:nvPicPr>
          <p:cNvPr id="16" name="Picture 15"/>
          <p:cNvPicPr>
            <a:picLocks noChangeAspect="1"/>
          </p:cNvPicPr>
          <p:nvPr/>
        </p:nvPicPr>
        <p:blipFill>
          <a:blip r:embed="rId7" cstate="print">
            <a:extLst>
              <a:ext uri="{BEBA8EAE-BF5A-486C-A8C5-ECC9F3942E4B}">
                <a14:imgProps xmlns:a14="http://schemas.microsoft.com/office/drawing/2010/main">
                  <a14:imgLayer r:embed="rId8">
                    <a14:imgEffect>
                      <a14:backgroundRemoval t="6614" b="89914" l="198" r="99835">
                        <a14:foregroundMark x1="46825" y1="68419" x2="51157" y2="68056"/>
                        <a14:backgroundMark x1="41601" y1="33234" x2="37930" y2="36243"/>
                        <a14:backgroundMark x1="49702" y1="29563" x2="51653" y2="66733"/>
                        <a14:backgroundMark x1="31515" y1="55225" x2="66964" y2="38591"/>
                        <a14:backgroundMark x1="65278" y1="38062" x2="49702" y2="29167"/>
                        <a14:backgroundMark x1="52050" y1="65675" x2="33069" y2="47487"/>
                        <a14:backgroundMark x1="33730" y1="38327" x2="41601" y2="29431"/>
                        <a14:backgroundMark x1="63724" y1="37533" x2="53770" y2="27216"/>
                        <a14:backgroundMark x1="62533" y1="34788" x2="60582" y2="30357"/>
                        <a14:backgroundMark x1="46429" y1="28770" x2="34656" y2="34259"/>
                        <a14:backgroundMark x1="41204" y1="29034" x2="41204" y2="29034"/>
                        <a14:backgroundMark x1="45899" y1="27579" x2="45899" y2="27579"/>
                        <a14:backgroundMark x1="48016" y1="27579" x2="38724" y2="30225"/>
                        <a14:backgroundMark x1="59259" y1="64517" x2="49835" y2="66336"/>
                        <a14:backgroundMark x1="31647" y1="11111" x2="23247" y2="16204"/>
                        <a14:backgroundMark x1="13062" y1="62401" x2="16204" y2="66865"/>
                        <a14:backgroundMark x1="13955" y1="63459" x2="11343" y2="55093"/>
                        <a14:backgroundMark x1="80853" y1="70403" x2="77579" y2="73677"/>
                        <a14:backgroundMark x1="64220" y1="32837" x2="65410" y2="33366"/>
                        <a14:backgroundMark x1="60582" y1="28638" x2="54927" y2="26819"/>
                        <a14:backgroundMark x1="51918" y1="28241" x2="48644" y2="25893"/>
                        <a14:backgroundMark x1="37136" y1="31515" x2="44345" y2="26554"/>
                        <a14:backgroundMark x1="36475" y1="30589" x2="41336" y2="28241"/>
                        <a14:backgroundMark x1="52050" y1="26422" x2="46164" y2="26157"/>
                        <a14:backgroundMark x1="69478" y1="52712" x2="67361" y2="55357"/>
                        <a14:backgroundMark x1="67361" y1="57044" x2="66071" y2="59656"/>
                        <a14:backgroundMark x1="66204" y1="33631" x2="66071" y2="33631"/>
                        <a14:backgroundMark x1="65410" y1="32573" x2="65410" y2="32573"/>
                        <a14:backgroundMark x1="51918" y1="26157" x2="51918" y2="26157"/>
                        <a14:backgroundMark x1="30985" y1="38194" x2="30985" y2="38194"/>
                        <a14:backgroundMark x1="33069" y1="10119" x2="40939" y2="7242"/>
                        <a14:backgroundMark x1="75893" y1="15377" x2="64484" y2="8829"/>
                        <a14:backgroundMark x1="85450" y1="27679" x2="82044" y2="23082"/>
                        <a14:backgroundMark x1="88591" y1="54630" x2="88591" y2="53604"/>
                      </a14:backgroundRemoval>
                    </a14:imgEffect>
                    <a14:imgEffect>
                      <a14:brightnessContrast bright="20000" contrast="40000"/>
                    </a14:imgEffect>
                  </a14:imgLayer>
                </a14:imgProps>
              </a:ext>
              <a:ext uri="{28A0092B-C50C-407E-A947-70E740481C1C}">
                <a14:useLocalDpi xmlns:a14="http://schemas.microsoft.com/office/drawing/2010/main" val="0"/>
              </a:ext>
            </a:extLst>
          </a:blip>
          <a:stretch>
            <a:fillRect/>
          </a:stretch>
        </p:blipFill>
        <p:spPr>
          <a:xfrm>
            <a:off x="207704" y="4696912"/>
            <a:ext cx="2383029" cy="2383029"/>
          </a:xfrm>
          <a:prstGeom prst="rect">
            <a:avLst/>
          </a:prstGeom>
        </p:spPr>
      </p:pic>
      <p:sp>
        <p:nvSpPr>
          <p:cNvPr id="36" name="Rounded Rectangle 35"/>
          <p:cNvSpPr/>
          <p:nvPr/>
        </p:nvSpPr>
        <p:spPr>
          <a:xfrm>
            <a:off x="2169804" y="6030176"/>
            <a:ext cx="2437900"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7" name="TextBox 36"/>
          <p:cNvSpPr txBox="1"/>
          <p:nvPr/>
        </p:nvSpPr>
        <p:spPr>
          <a:xfrm>
            <a:off x="2224519" y="6084406"/>
            <a:ext cx="2383185" cy="461665"/>
          </a:xfrm>
          <a:prstGeom prst="rect">
            <a:avLst/>
          </a:prstGeom>
          <a:noFill/>
        </p:spPr>
        <p:txBody>
          <a:bodyPr wrap="square" rtlCol="0">
            <a:spAutoFit/>
          </a:bodyPr>
          <a:lstStyle/>
          <a:p>
            <a:r>
              <a:rPr lang="en-AU" sz="2400" b="1" i="1" dirty="0">
                <a:latin typeface="Arial" panose="020B0604020202020204" pitchFamily="34" charset="0"/>
                <a:cs typeface="Arial" panose="020B0604020202020204" pitchFamily="34" charset="0"/>
              </a:rPr>
              <a:t>Dipole Magnet</a:t>
            </a:r>
            <a:endParaRPr lang="en-GB" sz="2400" b="1" i="1" dirty="0">
              <a:latin typeface="Arial" panose="020B0604020202020204" pitchFamily="34" charset="0"/>
              <a:cs typeface="Arial" panose="020B0604020202020204" pitchFamily="34" charset="0"/>
            </a:endParaRPr>
          </a:p>
        </p:txBody>
      </p:sp>
      <p:sp>
        <p:nvSpPr>
          <p:cNvPr id="19" name="Up Arrow 18"/>
          <p:cNvSpPr/>
          <p:nvPr/>
        </p:nvSpPr>
        <p:spPr>
          <a:xfrm>
            <a:off x="1240364" y="5381012"/>
            <a:ext cx="333345" cy="752775"/>
          </a:xfrm>
          <a:prstGeom prst="upArrow">
            <a:avLst/>
          </a:prstGeom>
          <a:solidFill>
            <a:schemeClr val="accent1">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0" name="TextBox 19"/>
              <p:cNvSpPr txBox="1"/>
              <p:nvPr/>
            </p:nvSpPr>
            <p:spPr>
              <a:xfrm>
                <a:off x="1407036" y="5635935"/>
                <a:ext cx="48705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en-AU" b="0" i="1" smtClean="0">
                              <a:solidFill>
                                <a:schemeClr val="tx2">
                                  <a:lumMod val="75000"/>
                                </a:schemeClr>
                              </a:solidFill>
                              <a:latin typeface="Cambria Math" panose="02040503050406030204" pitchFamily="18" charset="0"/>
                            </a:rPr>
                          </m:ctrlPr>
                        </m:sSubPr>
                        <m:e>
                          <m:r>
                            <a:rPr lang="en-AU" b="0" i="1" smtClean="0">
                              <a:solidFill>
                                <a:schemeClr val="tx2">
                                  <a:lumMod val="75000"/>
                                </a:schemeClr>
                              </a:solidFill>
                              <a:latin typeface="Cambria Math" panose="02040503050406030204" pitchFamily="18" charset="0"/>
                            </a:rPr>
                            <m:t>𝐵</m:t>
                          </m:r>
                        </m:e>
                        <m:sub>
                          <m:r>
                            <a:rPr lang="en-AU" b="0" i="1" smtClean="0">
                              <a:solidFill>
                                <a:schemeClr val="tx2">
                                  <a:lumMod val="75000"/>
                                </a:schemeClr>
                              </a:solidFill>
                              <a:latin typeface="Cambria Math" panose="02040503050406030204" pitchFamily="18" charset="0"/>
                            </a:rPr>
                            <m:t>0</m:t>
                          </m:r>
                        </m:sub>
                      </m:sSub>
                    </m:oMath>
                  </m:oMathPara>
                </a14:m>
                <a:endParaRPr lang="en-GB" dirty="0">
                  <a:solidFill>
                    <a:schemeClr val="tx2">
                      <a:lumMod val="75000"/>
                    </a:schemeClr>
                  </a:solidFill>
                </a:endParaRPr>
              </a:p>
            </p:txBody>
          </p:sp>
        </mc:Choice>
        <mc:Fallback xmlns="">
          <p:sp>
            <p:nvSpPr>
              <p:cNvPr id="20" name="TextBox 19"/>
              <p:cNvSpPr txBox="1">
                <a:spLocks noRot="1" noChangeAspect="1" noMove="1" noResize="1" noEditPoints="1" noAdjustHandles="1" noChangeArrowheads="1" noChangeShapeType="1" noTextEdit="1"/>
              </p:cNvSpPr>
              <p:nvPr/>
            </p:nvSpPr>
            <p:spPr>
              <a:xfrm>
                <a:off x="1407036" y="5635935"/>
                <a:ext cx="487056" cy="369332"/>
              </a:xfrm>
              <a:prstGeom prst="rect">
                <a:avLst/>
              </a:prstGeom>
              <a:blipFill>
                <a:blip r:embed="rId9"/>
                <a:stretch>
                  <a:fillRect/>
                </a:stretch>
              </a:blipFill>
            </p:spPr>
            <p:txBody>
              <a:bodyPr/>
              <a:lstStyle/>
              <a:p>
                <a:r>
                  <a:rPr lang="en-GB">
                    <a:noFill/>
                  </a:rPr>
                  <a:t> </a:t>
                </a:r>
              </a:p>
            </p:txBody>
          </p:sp>
        </mc:Fallback>
      </mc:AlternateContent>
      <p:sp>
        <p:nvSpPr>
          <p:cNvPr id="21" name="TextBox 20"/>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8</a:t>
            </a:r>
            <a:endParaRPr lang="en-GB" sz="2000" b="1" i="1"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D03040D2-21F0-D93D-B0B5-1ACF429C4E31}"/>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3268925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6"/>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14"/>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P spid="33" grpId="0"/>
      <p:bldP spid="18" grpId="0"/>
      <p:bldP spid="26" grpId="0" animBg="1"/>
      <p:bldP spid="27" grpId="0"/>
      <p:bldP spid="29" grpId="0"/>
      <p:bldP spid="36" grpId="0" animBg="1"/>
      <p:bldP spid="37" grpId="0"/>
      <p:bldP spid="19" grpId="0" animBg="1"/>
      <p:bldP spid="2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dirty="0"/>
              <a:t>Results To-Date:</a:t>
            </a:r>
            <a:r>
              <a:rPr lang="en-GB" dirty="0"/>
              <a:t> Energy Degrader</a:t>
            </a:r>
            <a:endParaRPr lang="en-GB" b="1" dirty="0"/>
          </a:p>
        </p:txBody>
      </p:sp>
      <p:sp>
        <p:nvSpPr>
          <p:cNvPr id="4" name="TextBox 3"/>
          <p:cNvSpPr txBox="1"/>
          <p:nvPr/>
        </p:nvSpPr>
        <p:spPr>
          <a:xfrm>
            <a:off x="668215" y="2013340"/>
            <a:ext cx="4848225" cy="707886"/>
          </a:xfrm>
          <a:prstGeom prst="rect">
            <a:avLst/>
          </a:prstGeom>
          <a:noFill/>
        </p:spPr>
        <p:txBody>
          <a:bodyPr wrap="square" rtlCol="0">
            <a:spAutoFit/>
          </a:bodyPr>
          <a:lstStyle/>
          <a:p>
            <a:r>
              <a:rPr lang="en-AU" sz="2000" b="1" dirty="0">
                <a:latin typeface="Arial" panose="020B0604020202020204" pitchFamily="34" charset="0"/>
                <a:cs typeface="Arial" panose="020B0604020202020204" pitchFamily="34" charset="0"/>
              </a:rPr>
              <a:t>3MeV Proton Beam:</a:t>
            </a:r>
          </a:p>
          <a:p>
            <a:r>
              <a:rPr lang="en-AU" sz="2000" b="1" dirty="0">
                <a:solidFill>
                  <a:srgbClr val="418BBE"/>
                </a:solidFill>
                <a:latin typeface="Arial" panose="020B0604020202020204" pitchFamily="34" charset="0"/>
                <a:cs typeface="Arial" panose="020B0604020202020204" pitchFamily="34" charset="0"/>
              </a:rPr>
              <a:t>Before</a:t>
            </a:r>
            <a:r>
              <a:rPr lang="en-AU" sz="2000" b="1" dirty="0">
                <a:latin typeface="Arial" panose="020B0604020202020204" pitchFamily="34" charset="0"/>
                <a:cs typeface="Arial" panose="020B0604020202020204" pitchFamily="34" charset="0"/>
              </a:rPr>
              <a:t> </a:t>
            </a:r>
            <a:r>
              <a:rPr lang="en-AU" sz="2000" dirty="0">
                <a:latin typeface="Arial" panose="020B0604020202020204" pitchFamily="34" charset="0"/>
                <a:cs typeface="Arial" panose="020B0604020202020204" pitchFamily="34" charset="0"/>
              </a:rPr>
              <a:t>and</a:t>
            </a:r>
            <a:r>
              <a:rPr lang="en-AU" sz="2000" b="1" dirty="0">
                <a:latin typeface="Arial" panose="020B0604020202020204" pitchFamily="34" charset="0"/>
                <a:cs typeface="Arial" panose="020B0604020202020204" pitchFamily="34" charset="0"/>
              </a:rPr>
              <a:t> </a:t>
            </a:r>
            <a:r>
              <a:rPr lang="en-AU" sz="2000" b="1" dirty="0">
                <a:solidFill>
                  <a:srgbClr val="FF851A"/>
                </a:solidFill>
                <a:latin typeface="Arial" panose="020B0604020202020204" pitchFamily="34" charset="0"/>
                <a:cs typeface="Arial" panose="020B0604020202020204" pitchFamily="34" charset="0"/>
              </a:rPr>
              <a:t>After</a:t>
            </a:r>
            <a:r>
              <a:rPr lang="en-AU" sz="2000" b="1" dirty="0">
                <a:latin typeface="Arial" panose="020B0604020202020204" pitchFamily="34" charset="0"/>
                <a:cs typeface="Arial" panose="020B0604020202020204" pitchFamily="34" charset="0"/>
              </a:rPr>
              <a:t> </a:t>
            </a:r>
            <a:r>
              <a:rPr lang="en-AU" sz="2000" dirty="0">
                <a:latin typeface="Arial" panose="020B0604020202020204" pitchFamily="34" charset="0"/>
                <a:cs typeface="Arial" panose="020B0604020202020204" pitchFamily="34" charset="0"/>
              </a:rPr>
              <a:t>dipole kick</a:t>
            </a: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987453" y="4032013"/>
            <a:ext cx="3952875" cy="2308733"/>
          </a:xfrm>
          <a:prstGeom prst="rect">
            <a:avLst/>
          </a:prstGeom>
          <a:ln w="38100">
            <a:solidFill>
              <a:schemeClr val="accent3"/>
            </a:solidFill>
          </a:ln>
        </p:spPr>
      </p:pic>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68432" y="2601509"/>
            <a:ext cx="3794479" cy="2216220"/>
          </a:xfrm>
          <a:prstGeom prst="rect">
            <a:avLst/>
          </a:prstGeom>
          <a:ln w="38100">
            <a:solidFill>
              <a:schemeClr val="accent6">
                <a:lumMod val="75000"/>
              </a:schemeClr>
            </a:solidFill>
          </a:ln>
        </p:spPr>
      </p:pic>
      <p:sp>
        <p:nvSpPr>
          <p:cNvPr id="11" name="TextBox 10"/>
          <p:cNvSpPr txBox="1"/>
          <p:nvPr/>
        </p:nvSpPr>
        <p:spPr>
          <a:xfrm>
            <a:off x="5234531" y="1770512"/>
            <a:ext cx="5237107" cy="830997"/>
          </a:xfrm>
          <a:prstGeom prst="rect">
            <a:avLst/>
          </a:prstGeom>
          <a:noFill/>
        </p:spPr>
        <p:txBody>
          <a:bodyPr wrap="square" rtlCol="0">
            <a:spAutoFit/>
          </a:bodyPr>
          <a:lstStyle/>
          <a:p>
            <a:r>
              <a:rPr lang="en-AU" sz="2400" b="1" dirty="0">
                <a:latin typeface="Arial" panose="020B0604020202020204" pitchFamily="34" charset="0"/>
                <a:cs typeface="Arial" panose="020B0604020202020204" pitchFamily="34" charset="0"/>
              </a:rPr>
              <a:t>After one </a:t>
            </a:r>
            <a:r>
              <a:rPr lang="en-AU" sz="2400" b="1" dirty="0" err="1">
                <a:latin typeface="Arial" panose="020B0604020202020204" pitchFamily="34" charset="0"/>
                <a:cs typeface="Arial" panose="020B0604020202020204" pitchFamily="34" charset="0"/>
              </a:rPr>
              <a:t>Kapton</a:t>
            </a:r>
            <a:r>
              <a:rPr lang="en-AU" sz="2400" b="1" dirty="0">
                <a:latin typeface="Arial" panose="020B0604020202020204" pitchFamily="34" charset="0"/>
                <a:cs typeface="Arial" panose="020B0604020202020204" pitchFamily="34" charset="0"/>
              </a:rPr>
              <a:t> Sheet:</a:t>
            </a:r>
          </a:p>
          <a:p>
            <a:r>
              <a:rPr lang="en-AU" sz="2400" b="1" dirty="0">
                <a:solidFill>
                  <a:schemeClr val="accent3">
                    <a:lumMod val="75000"/>
                  </a:schemeClr>
                </a:solidFill>
                <a:latin typeface="Arial" panose="020B0604020202020204" pitchFamily="34" charset="0"/>
                <a:cs typeface="Arial" panose="020B0604020202020204" pitchFamily="34" charset="0"/>
              </a:rPr>
              <a:t>Simulation</a:t>
            </a:r>
            <a:r>
              <a:rPr lang="en-AU" sz="2400" dirty="0">
                <a:latin typeface="Arial" panose="020B0604020202020204" pitchFamily="34" charset="0"/>
                <a:cs typeface="Arial" panose="020B0604020202020204" pitchFamily="34" charset="0"/>
              </a:rPr>
              <a:t> agrees with </a:t>
            </a:r>
            <a:r>
              <a:rPr lang="en-AU" sz="2400" b="1" dirty="0">
                <a:solidFill>
                  <a:schemeClr val="accent6">
                    <a:lumMod val="75000"/>
                  </a:schemeClr>
                </a:solidFill>
                <a:latin typeface="Arial" panose="020B0604020202020204" pitchFamily="34" charset="0"/>
                <a:cs typeface="Arial" panose="020B0604020202020204" pitchFamily="34" charset="0"/>
              </a:rPr>
              <a:t>Experiment</a:t>
            </a:r>
          </a:p>
        </p:txBody>
      </p:sp>
      <p:sp>
        <p:nvSpPr>
          <p:cNvPr id="12" name="TextBox 11"/>
          <p:cNvSpPr txBox="1"/>
          <p:nvPr/>
        </p:nvSpPr>
        <p:spPr>
          <a:xfrm>
            <a:off x="238125" y="5342075"/>
            <a:ext cx="4371974" cy="584775"/>
          </a:xfrm>
          <a:prstGeom prst="rect">
            <a:avLst/>
          </a:prstGeom>
          <a:noFill/>
        </p:spPr>
        <p:txBody>
          <a:bodyPr wrap="square" rtlCol="0">
            <a:spAutoFit/>
          </a:bodyPr>
          <a:lstStyle/>
          <a:p>
            <a:r>
              <a:rPr lang="en-AU" sz="1600" i="1" dirty="0">
                <a:latin typeface="Arial" panose="020B0604020202020204" pitchFamily="34" charset="0"/>
                <a:cs typeface="Arial" panose="020B0604020202020204" pitchFamily="34" charset="0"/>
              </a:rPr>
              <a:t>Distribution is too broad to measure spectrum, but sufficient to confirm mean beam energy</a:t>
            </a:r>
          </a:p>
        </p:txBody>
      </p:sp>
      <p:grpSp>
        <p:nvGrpSpPr>
          <p:cNvPr id="14" name="Group 13"/>
          <p:cNvGrpSpPr/>
          <p:nvPr/>
        </p:nvGrpSpPr>
        <p:grpSpPr>
          <a:xfrm>
            <a:off x="148715" y="2715704"/>
            <a:ext cx="4550794" cy="2632618"/>
            <a:chOff x="148715" y="2715704"/>
            <a:chExt cx="4550794" cy="2632618"/>
          </a:xfrm>
        </p:grpSpPr>
        <p:pic>
          <p:nvPicPr>
            <p:cNvPr id="10" name="Picture 9" descr="Chart&#10;&#10;Description automatically generated"/>
            <p:cNvPicPr/>
            <p:nvPr/>
          </p:nvPicPr>
          <p:blipFill rotWithShape="1">
            <a:blip r:embed="rId4" cstate="print">
              <a:extLst>
                <a:ext uri="{28A0092B-C50C-407E-A947-70E740481C1C}">
                  <a14:useLocalDpi xmlns:a14="http://schemas.microsoft.com/office/drawing/2010/main" val="0"/>
                </a:ext>
              </a:extLst>
            </a:blip>
            <a:srcRect t="8459" b="93"/>
            <a:stretch/>
          </p:blipFill>
          <p:spPr bwMode="auto">
            <a:xfrm>
              <a:off x="148715" y="2715704"/>
              <a:ext cx="4550794" cy="2632618"/>
            </a:xfrm>
            <a:prstGeom prst="rect">
              <a:avLst/>
            </a:prstGeom>
            <a:noFill/>
            <a:ln>
              <a:noFill/>
            </a:ln>
          </p:spPr>
        </p:pic>
        <p:sp>
          <p:nvSpPr>
            <p:cNvPr id="13" name="Rectangle 12"/>
            <p:cNvSpPr/>
            <p:nvPr/>
          </p:nvSpPr>
          <p:spPr>
            <a:xfrm>
              <a:off x="3617638" y="2754340"/>
              <a:ext cx="820660" cy="41802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5" name="TextBox 14"/>
          <p:cNvSpPr txBox="1"/>
          <p:nvPr/>
        </p:nvSpPr>
        <p:spPr>
          <a:xfrm>
            <a:off x="8975496" y="4955536"/>
            <a:ext cx="3125290" cy="584775"/>
          </a:xfrm>
          <a:prstGeom prst="rect">
            <a:avLst/>
          </a:prstGeom>
          <a:noFill/>
        </p:spPr>
        <p:txBody>
          <a:bodyPr wrap="square" rtlCol="0">
            <a:spAutoFit/>
          </a:bodyPr>
          <a:lstStyle/>
          <a:p>
            <a:r>
              <a:rPr lang="en-AU" sz="1600" i="1" dirty="0">
                <a:latin typeface="Arial" panose="020B0604020202020204" pitchFamily="34" charset="0"/>
                <a:cs typeface="Arial" panose="020B0604020202020204" pitchFamily="34" charset="0"/>
              </a:rPr>
              <a:t>Kick smaller than 3MeV case due to limited </a:t>
            </a:r>
            <a:r>
              <a:rPr lang="en-AU" sz="1600" i="1" dirty="0" err="1">
                <a:latin typeface="Arial" panose="020B0604020202020204" pitchFamily="34" charset="0"/>
                <a:cs typeface="Arial" panose="020B0604020202020204" pitchFamily="34" charset="0"/>
              </a:rPr>
              <a:t>beampipe</a:t>
            </a:r>
            <a:r>
              <a:rPr lang="en-AU" sz="1600" i="1" dirty="0">
                <a:latin typeface="Arial" panose="020B0604020202020204" pitchFamily="34" charset="0"/>
                <a:cs typeface="Arial" panose="020B0604020202020204" pitchFamily="34" charset="0"/>
              </a:rPr>
              <a:t> size</a:t>
            </a:r>
          </a:p>
        </p:txBody>
      </p:sp>
      <p:sp>
        <p:nvSpPr>
          <p:cNvPr id="16" name="TextBox 1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11</a:t>
            </a:r>
            <a:endParaRPr lang="en-GB" sz="2000" b="1" i="1"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072AB689-EAF4-87D5-7E8B-AE1A7AB08CBA}"/>
              </a:ext>
            </a:extLst>
          </p:cNvPr>
          <p:cNvSpPr txBox="1"/>
          <p:nvPr/>
        </p:nvSpPr>
        <p:spPr>
          <a:xfrm>
            <a:off x="9577951" y="210598"/>
            <a:ext cx="2146813" cy="923330"/>
          </a:xfrm>
          <a:prstGeom prst="rect">
            <a:avLst/>
          </a:prstGeom>
          <a:solidFill>
            <a:srgbClr val="FFC000"/>
          </a:solidFill>
        </p:spPr>
        <p:txBody>
          <a:bodyPr wrap="square" rtlCol="0">
            <a:spAutoFit/>
          </a:bodyPr>
          <a:lstStyle/>
          <a:p>
            <a:r>
              <a:rPr lang="en-US" dirty="0"/>
              <a:t>Slide thanks to: </a:t>
            </a:r>
          </a:p>
          <a:p>
            <a:r>
              <a:rPr lang="en-US" dirty="0"/>
              <a:t>Adam Steinberg</a:t>
            </a:r>
          </a:p>
          <a:p>
            <a:r>
              <a:rPr lang="en-US" dirty="0"/>
              <a:t>Sienna Clarke (</a:t>
            </a:r>
            <a:r>
              <a:rPr lang="en-US" dirty="0" err="1"/>
              <a:t>USyd</a:t>
            </a:r>
            <a:r>
              <a:rPr lang="en-US" dirty="0"/>
              <a:t>)</a:t>
            </a:r>
          </a:p>
        </p:txBody>
      </p:sp>
    </p:spTree>
    <p:extLst>
      <p:ext uri="{BB962C8B-B14F-4D97-AF65-F5344CB8AC3E}">
        <p14:creationId xmlns:p14="http://schemas.microsoft.com/office/powerpoint/2010/main" val="20442080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2"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a:t>FFA Arc Design (where the magic is…)</a:t>
            </a:r>
            <a:endParaRPr lang="en-GB" dirty="0"/>
          </a:p>
        </p:txBody>
      </p:sp>
      <p:sp>
        <p:nvSpPr>
          <p:cNvPr id="4" name="Slide Number Placeholder 3"/>
          <p:cNvSpPr>
            <a:spLocks noGrp="1"/>
          </p:cNvSpPr>
          <p:nvPr>
            <p:ph type="sldNum" sz="quarter" idx="12"/>
          </p:nvPr>
        </p:nvSpPr>
        <p:spPr/>
        <p:txBody>
          <a:bodyPr/>
          <a:lstStyle/>
          <a:p>
            <a:fld id="{DC22DD25-61AE-413C-B4D2-EF2365C9B2E1}" type="slidenum">
              <a:rPr lang="en-AU" noProof="0" smtClean="0"/>
              <a:t>23</a:t>
            </a:fld>
            <a:endParaRPr lang="en-AU" noProof="0"/>
          </a:p>
        </p:txBody>
      </p:sp>
      <p:sp>
        <p:nvSpPr>
          <p:cNvPr id="5" name="TextBox 4"/>
          <p:cNvSpPr txBox="1"/>
          <p:nvPr/>
        </p:nvSpPr>
        <p:spPr>
          <a:xfrm>
            <a:off x="387177" y="1697163"/>
            <a:ext cx="5938485" cy="1477328"/>
          </a:xfrm>
          <a:prstGeom prst="rect">
            <a:avLst/>
          </a:prstGeom>
          <a:noFill/>
        </p:spPr>
        <p:txBody>
          <a:bodyPr wrap="none" rtlCol="0">
            <a:spAutoFit/>
          </a:bodyPr>
          <a:lstStyle/>
          <a:p>
            <a:r>
              <a:rPr lang="en-AU" dirty="0">
                <a:latin typeface="Arial" panose="020B0604020202020204" pitchFamily="34" charset="0"/>
                <a:cs typeface="Arial" panose="020B0604020202020204" pitchFamily="34" charset="0"/>
              </a:rPr>
              <a:t>STEP 1: design an arc where orbits change with energy</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Triplet cells (FDF)</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Rectangular magnets</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Up to </a:t>
            </a:r>
            <a:r>
              <a:rPr lang="en-AU" i="1" dirty="0" err="1">
                <a:latin typeface="Arial" panose="020B0604020202020204" pitchFamily="34" charset="0"/>
                <a:cs typeface="Arial" panose="020B0604020202020204" pitchFamily="34" charset="0"/>
              </a:rPr>
              <a:t>decapole</a:t>
            </a:r>
            <a:r>
              <a:rPr lang="en-AU" dirty="0">
                <a:latin typeface="Arial" panose="020B0604020202020204" pitchFamily="34" charset="0"/>
                <a:cs typeface="Arial" panose="020B0604020202020204" pitchFamily="34" charset="0"/>
              </a:rPr>
              <a:t> order</a:t>
            </a:r>
          </a:p>
          <a:p>
            <a:r>
              <a:rPr lang="en-AU" i="1" dirty="0">
                <a:latin typeface="Arial" panose="020B0604020202020204" pitchFamily="34" charset="0"/>
                <a:cs typeface="Arial" panose="020B0604020202020204" pitchFamily="34" charset="0"/>
              </a:rPr>
              <a:t>No need to super fine-tune</a:t>
            </a:r>
            <a:endParaRPr lang="en-GB" i="1" dirty="0">
              <a:latin typeface="Arial" panose="020B0604020202020204" pitchFamily="34" charset="0"/>
              <a:cs typeface="Arial" panose="020B0604020202020204" pitchFamily="34" charset="0"/>
            </a:endParaRPr>
          </a:p>
        </p:txBody>
      </p:sp>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76498" y="2217195"/>
            <a:ext cx="6106561" cy="3908199"/>
          </a:xfrm>
          <a:prstGeom prst="rect">
            <a:avLst/>
          </a:prstGeom>
        </p:spPr>
      </p:pic>
      <p:sp>
        <p:nvSpPr>
          <p:cNvPr id="3" name="TextBox 2">
            <a:extLst>
              <a:ext uri="{FF2B5EF4-FFF2-40B4-BE49-F238E27FC236}">
                <a16:creationId xmlns:a16="http://schemas.microsoft.com/office/drawing/2014/main" id="{FF6CE668-61B0-51D0-A566-B020E07A4F35}"/>
              </a:ext>
            </a:extLst>
          </p:cNvPr>
          <p:cNvSpPr txBox="1"/>
          <p:nvPr/>
        </p:nvSpPr>
        <p:spPr>
          <a:xfrm>
            <a:off x="387177" y="3866226"/>
            <a:ext cx="4346062" cy="1477328"/>
          </a:xfrm>
          <a:prstGeom prst="rect">
            <a:avLst/>
          </a:prstGeom>
          <a:noFill/>
        </p:spPr>
        <p:txBody>
          <a:bodyPr wrap="none" rtlCol="0">
            <a:spAutoFit/>
          </a:bodyPr>
          <a:lstStyle/>
          <a:p>
            <a:r>
              <a:rPr lang="en-AU" b="1" dirty="0">
                <a:latin typeface="Arial" panose="020B0604020202020204" pitchFamily="34" charset="0"/>
                <a:cs typeface="Arial" panose="020B0604020202020204" pitchFamily="34" charset="0"/>
              </a:rPr>
              <a:t>STEP 2: Optimiser Outputs</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Dispersion much reduced </a:t>
            </a:r>
            <a:r>
              <a:rPr lang="en-AU" i="1" dirty="0">
                <a:latin typeface="Arial" panose="020B0604020202020204" pitchFamily="34" charset="0"/>
                <a:cs typeface="Arial" panose="020B0604020202020204" pitchFamily="34" charset="0"/>
              </a:rPr>
              <a:t>everywhere</a:t>
            </a:r>
            <a:endParaRPr lang="en-AU" dirty="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Residual dispersion way smaller</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Tune variation much reduced</a:t>
            </a:r>
          </a:p>
          <a:p>
            <a:pPr marL="285750" indent="-285750">
              <a:buFont typeface="Arial" panose="020B0604020202020204" pitchFamily="34" charset="0"/>
              <a:buChar char="•"/>
            </a:pPr>
            <a:r>
              <a:rPr lang="en-AU" dirty="0">
                <a:latin typeface="Arial" panose="020B0604020202020204" pitchFamily="34" charset="0"/>
                <a:cs typeface="Arial" panose="020B0604020202020204" pitchFamily="34" charset="0"/>
              </a:rPr>
              <a:t>Beam stable for all energies</a:t>
            </a:r>
            <a:endParaRPr lang="en-GB" dirty="0">
              <a:latin typeface="Arial" panose="020B0604020202020204" pitchFamily="34" charset="0"/>
              <a:cs typeface="Arial" panose="020B0604020202020204" pitchFamily="34" charset="0"/>
            </a:endParaRPr>
          </a:p>
        </p:txBody>
      </p:sp>
      <p:sp>
        <p:nvSpPr>
          <p:cNvPr id="9" name="TextBox 8">
            <a:extLst>
              <a:ext uri="{FF2B5EF4-FFF2-40B4-BE49-F238E27FC236}">
                <a16:creationId xmlns:a16="http://schemas.microsoft.com/office/drawing/2014/main" id="{A62CCF7C-20FE-0437-7237-264936E3CF8F}"/>
              </a:ext>
            </a:extLst>
          </p:cNvPr>
          <p:cNvSpPr txBox="1"/>
          <p:nvPr/>
        </p:nvSpPr>
        <p:spPr>
          <a:xfrm>
            <a:off x="9748096" y="260880"/>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
        <p:nvSpPr>
          <p:cNvPr id="10" name="TextBox 9">
            <a:extLst>
              <a:ext uri="{FF2B5EF4-FFF2-40B4-BE49-F238E27FC236}">
                <a16:creationId xmlns:a16="http://schemas.microsoft.com/office/drawing/2014/main" id="{970983BB-86CF-00AE-CF94-B4498D048CF8}"/>
              </a:ext>
            </a:extLst>
          </p:cNvPr>
          <p:cNvSpPr txBox="1"/>
          <p:nvPr/>
        </p:nvSpPr>
        <p:spPr>
          <a:xfrm>
            <a:off x="385941" y="6035289"/>
            <a:ext cx="6522964" cy="646331"/>
          </a:xfrm>
          <a:prstGeom prst="rect">
            <a:avLst/>
          </a:prstGeom>
          <a:noFill/>
        </p:spPr>
        <p:txBody>
          <a:bodyPr wrap="square" rtlCol="0">
            <a:spAutoFit/>
          </a:bodyPr>
          <a:lstStyle/>
          <a:p>
            <a:r>
              <a:rPr lang="en-US" dirty="0"/>
              <a:t>Note: in accelerator terms, this reaches the same ‘range’ of energies as a clinical system would need…  </a:t>
            </a:r>
            <a:r>
              <a:rPr lang="en-US" dirty="0" err="1"/>
              <a:t>ie</a:t>
            </a:r>
            <a:r>
              <a:rPr lang="en-US" dirty="0"/>
              <a:t>. a “scaled” system.</a:t>
            </a:r>
          </a:p>
        </p:txBody>
      </p:sp>
    </p:spTree>
    <p:extLst>
      <p:ext uri="{BB962C8B-B14F-4D97-AF65-F5344CB8AC3E}">
        <p14:creationId xmlns:p14="http://schemas.microsoft.com/office/powerpoint/2010/main" val="3951446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0" y="-279400"/>
            <a:ext cx="12583885" cy="74168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30199" y="1400168"/>
            <a:ext cx="7460457" cy="4774693"/>
          </a:xfrm>
          <a:ln w="38100">
            <a:solidFill>
              <a:schemeClr val="tx1"/>
            </a:solidFill>
          </a:ln>
        </p:spPr>
      </p:pic>
      <p:sp>
        <p:nvSpPr>
          <p:cNvPr id="8" name="Rectangle 7"/>
          <p:cNvSpPr>
            <a:spLocks noChangeAspect="1"/>
          </p:cNvSpPr>
          <p:nvPr/>
        </p:nvSpPr>
        <p:spPr>
          <a:xfrm>
            <a:off x="6812222" y="4149752"/>
            <a:ext cx="810581" cy="712546"/>
          </a:xfrm>
          <a:prstGeom prst="rect">
            <a:avLst/>
          </a:prstGeom>
          <a:noFill/>
          <a:ln w="28575">
            <a:solidFill>
              <a:srgbClr val="2828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1" name="Straight Connector 10"/>
          <p:cNvCxnSpPr/>
          <p:nvPr/>
        </p:nvCxnSpPr>
        <p:spPr>
          <a:xfrm flipV="1">
            <a:off x="7622803" y="2469945"/>
            <a:ext cx="3885210" cy="1679808"/>
          </a:xfrm>
          <a:prstGeom prst="line">
            <a:avLst/>
          </a:prstGeom>
          <a:ln w="28575">
            <a:solidFill>
              <a:srgbClr val="2828FF"/>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V="1">
            <a:off x="6812222" y="2494657"/>
            <a:ext cx="1466365" cy="1698638"/>
          </a:xfrm>
          <a:prstGeom prst="line">
            <a:avLst/>
          </a:prstGeom>
          <a:ln w="28575">
            <a:solidFill>
              <a:srgbClr val="2828FF"/>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6812222" y="4862298"/>
            <a:ext cx="1444704" cy="446493"/>
          </a:xfrm>
          <a:prstGeom prst="line">
            <a:avLst/>
          </a:prstGeom>
          <a:ln w="28575">
            <a:solidFill>
              <a:srgbClr val="2828FF"/>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7622803" y="4862298"/>
            <a:ext cx="3885210" cy="446493"/>
          </a:xfrm>
          <a:prstGeom prst="line">
            <a:avLst/>
          </a:prstGeom>
          <a:ln w="28575">
            <a:solidFill>
              <a:srgbClr val="2828FF"/>
            </a:solidFill>
          </a:ln>
        </p:spPr>
        <p:style>
          <a:lnRef idx="1">
            <a:schemeClr val="accent1"/>
          </a:lnRef>
          <a:fillRef idx="0">
            <a:schemeClr val="accent1"/>
          </a:fillRef>
          <a:effectRef idx="0">
            <a:schemeClr val="accent1"/>
          </a:effectRef>
          <a:fontRef idx="minor">
            <a:schemeClr val="tx1"/>
          </a:fontRef>
        </p:style>
      </p:cxnSp>
      <p:pic>
        <p:nvPicPr>
          <p:cNvPr id="5" name="Picture 4"/>
          <p:cNvPicPr>
            <a:picLocks noChangeAspect="1"/>
          </p:cNvPicPr>
          <p:nvPr/>
        </p:nvPicPr>
        <p:blipFill>
          <a:blip r:embed="rId3"/>
          <a:stretch>
            <a:fillRect/>
          </a:stretch>
        </p:blipFill>
        <p:spPr>
          <a:xfrm>
            <a:off x="8278587" y="2469945"/>
            <a:ext cx="3229426" cy="2838846"/>
          </a:xfrm>
          <a:prstGeom prst="rect">
            <a:avLst/>
          </a:prstGeom>
          <a:ln w="28575">
            <a:solidFill>
              <a:srgbClr val="2828FF"/>
            </a:solidFill>
          </a:ln>
        </p:spPr>
      </p:pic>
      <p:sp>
        <p:nvSpPr>
          <p:cNvPr id="9" name="Rectangle 8"/>
          <p:cNvSpPr>
            <a:spLocks noChangeAspect="1"/>
          </p:cNvSpPr>
          <p:nvPr/>
        </p:nvSpPr>
        <p:spPr>
          <a:xfrm>
            <a:off x="10659332" y="4506025"/>
            <a:ext cx="810581" cy="71254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28" name="Straight Connector 27"/>
          <p:cNvCxnSpPr/>
          <p:nvPr/>
        </p:nvCxnSpPr>
        <p:spPr>
          <a:xfrm flipH="1" flipV="1">
            <a:off x="9486839" y="202089"/>
            <a:ext cx="1978529" cy="4291433"/>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flipV="1">
            <a:off x="9465177" y="2956096"/>
            <a:ext cx="1999891" cy="2267856"/>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H="1" flipV="1">
            <a:off x="6350067" y="2966520"/>
            <a:ext cx="4309264" cy="2247008"/>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flipV="1">
            <a:off x="6350067" y="202089"/>
            <a:ext cx="4309264" cy="4303935"/>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pic>
        <p:nvPicPr>
          <p:cNvPr id="6" name="Picture 5"/>
          <p:cNvPicPr>
            <a:picLocks noChangeAspect="1"/>
          </p:cNvPicPr>
          <p:nvPr/>
        </p:nvPicPr>
        <p:blipFill>
          <a:blip r:embed="rId4"/>
          <a:stretch>
            <a:fillRect/>
          </a:stretch>
        </p:blipFill>
        <p:spPr>
          <a:xfrm>
            <a:off x="6350067" y="212513"/>
            <a:ext cx="3115110" cy="2743583"/>
          </a:xfrm>
          <a:prstGeom prst="rect">
            <a:avLst/>
          </a:prstGeom>
          <a:ln w="28575">
            <a:solidFill>
              <a:srgbClr val="C00000"/>
            </a:solidFill>
          </a:ln>
        </p:spPr>
      </p:pic>
      <p:sp>
        <p:nvSpPr>
          <p:cNvPr id="46" name="TextBox 4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11</a:t>
            </a:r>
            <a:endParaRPr lang="en-GB" sz="2000" b="1" i="1" dirty="0">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34914F13-661B-9D04-D991-D7B33412C16A}"/>
              </a:ext>
            </a:extLst>
          </p:cNvPr>
          <p:cNvSpPr txBox="1"/>
          <p:nvPr/>
        </p:nvSpPr>
        <p:spPr>
          <a:xfrm>
            <a:off x="10116365" y="127591"/>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20708201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a:t>Beam tracking: how are the beam spots?</a:t>
            </a:r>
            <a:endParaRPr lang="en-GB" dirty="0"/>
          </a:p>
        </p:txBody>
      </p:sp>
      <p:sp>
        <p:nvSpPr>
          <p:cNvPr id="4" name="Slide Number Placeholder 3"/>
          <p:cNvSpPr>
            <a:spLocks noGrp="1"/>
          </p:cNvSpPr>
          <p:nvPr>
            <p:ph type="sldNum" sz="quarter" idx="12"/>
          </p:nvPr>
        </p:nvSpPr>
        <p:spPr/>
        <p:txBody>
          <a:bodyPr/>
          <a:lstStyle/>
          <a:p>
            <a:fld id="{DC22DD25-61AE-413C-B4D2-EF2365C9B2E1}" type="slidenum">
              <a:rPr lang="en-AU" noProof="0" smtClean="0"/>
              <a:t>25</a:t>
            </a:fld>
            <a:endParaRPr lang="en-AU" noProof="0"/>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7197" y="2499919"/>
            <a:ext cx="6225328" cy="2490131"/>
          </a:xfrm>
          <a:prstGeom prst="rect">
            <a:avLst/>
          </a:prstGeom>
        </p:spPr>
      </p:pic>
      <p:pic>
        <p:nvPicPr>
          <p:cNvPr id="8" name="Picture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14501" y="1332001"/>
            <a:ext cx="4410264" cy="4410264"/>
          </a:xfrm>
          <a:prstGeom prst="rect">
            <a:avLst/>
          </a:prstGeom>
        </p:spPr>
      </p:pic>
      <p:sp>
        <p:nvSpPr>
          <p:cNvPr id="5" name="TextBox 4">
            <a:extLst>
              <a:ext uri="{FF2B5EF4-FFF2-40B4-BE49-F238E27FC236}">
                <a16:creationId xmlns:a16="http://schemas.microsoft.com/office/drawing/2014/main" id="{DBD135C4-FF5A-5002-B1EC-144EE419B0F5}"/>
              </a:ext>
            </a:extLst>
          </p:cNvPr>
          <p:cNvSpPr txBox="1"/>
          <p:nvPr/>
        </p:nvSpPr>
        <p:spPr>
          <a:xfrm>
            <a:off x="8929781" y="71900"/>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
        <p:nvSpPr>
          <p:cNvPr id="6" name="TextBox 5">
            <a:extLst>
              <a:ext uri="{FF2B5EF4-FFF2-40B4-BE49-F238E27FC236}">
                <a16:creationId xmlns:a16="http://schemas.microsoft.com/office/drawing/2014/main" id="{4A09060B-D8F2-596A-79F5-65D18088803A}"/>
              </a:ext>
            </a:extLst>
          </p:cNvPr>
          <p:cNvSpPr txBox="1"/>
          <p:nvPr/>
        </p:nvSpPr>
        <p:spPr>
          <a:xfrm>
            <a:off x="956930" y="5359246"/>
            <a:ext cx="5955595" cy="1200329"/>
          </a:xfrm>
          <a:prstGeom prst="rect">
            <a:avLst/>
          </a:prstGeom>
          <a:noFill/>
        </p:spPr>
        <p:txBody>
          <a:bodyPr wrap="square" rtlCol="0">
            <a:spAutoFit/>
          </a:bodyPr>
          <a:lstStyle/>
          <a:p>
            <a:r>
              <a:rPr lang="en-US" dirty="0"/>
              <a:t>Current work:</a:t>
            </a:r>
          </a:p>
          <a:p>
            <a:pPr marL="285750" indent="-285750">
              <a:buFontTx/>
              <a:buChar char="-"/>
            </a:pPr>
            <a:r>
              <a:rPr lang="en-US" dirty="0"/>
              <a:t>Error studies (looks OK)</a:t>
            </a:r>
          </a:p>
          <a:p>
            <a:pPr marL="285750" indent="-285750">
              <a:buFontTx/>
              <a:buChar char="-"/>
            </a:pPr>
            <a:r>
              <a:rPr lang="en-US" dirty="0"/>
              <a:t>Magnet designs to Increase ‘realism’ of simulations</a:t>
            </a:r>
          </a:p>
          <a:p>
            <a:pPr marL="285750" indent="-285750">
              <a:buFontTx/>
              <a:buChar char="-"/>
            </a:pPr>
            <a:endParaRPr lang="en-US" dirty="0"/>
          </a:p>
        </p:txBody>
      </p:sp>
    </p:spTree>
    <p:extLst>
      <p:ext uri="{BB962C8B-B14F-4D97-AF65-F5344CB8AC3E}">
        <p14:creationId xmlns:p14="http://schemas.microsoft.com/office/powerpoint/2010/main" val="1364881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13577B-0D08-4F42-8C40-AD5083A51944}"/>
              </a:ext>
            </a:extLst>
          </p:cNvPr>
          <p:cNvSpPr>
            <a:spLocks noGrp="1"/>
          </p:cNvSpPr>
          <p:nvPr>
            <p:ph type="title"/>
          </p:nvPr>
        </p:nvSpPr>
        <p:spPr/>
        <p:txBody>
          <a:bodyPr/>
          <a:lstStyle/>
          <a:p>
            <a:r>
              <a:rPr lang="en-GB" dirty="0"/>
              <a:t>BDS Scaling up for the clinic</a:t>
            </a:r>
          </a:p>
        </p:txBody>
      </p:sp>
      <p:sp>
        <p:nvSpPr>
          <p:cNvPr id="3" name="Content Placeholder 2">
            <a:extLst>
              <a:ext uri="{FF2B5EF4-FFF2-40B4-BE49-F238E27FC236}">
                <a16:creationId xmlns:a16="http://schemas.microsoft.com/office/drawing/2014/main" id="{B236016F-2F0E-0948-B0D3-B3BA8AF15F4C}"/>
              </a:ext>
            </a:extLst>
          </p:cNvPr>
          <p:cNvSpPr>
            <a:spLocks noGrp="1"/>
          </p:cNvSpPr>
          <p:nvPr>
            <p:ph idx="1"/>
          </p:nvPr>
        </p:nvSpPr>
        <p:spPr>
          <a:xfrm>
            <a:off x="316356" y="1393566"/>
            <a:ext cx="11408409" cy="5157033"/>
          </a:xfrm>
        </p:spPr>
        <p:txBody>
          <a:bodyPr>
            <a:normAutofit/>
          </a:bodyPr>
          <a:lstStyle/>
          <a:p>
            <a:pPr marL="457200" indent="-457200">
              <a:buAutoNum type="arabicPeriod"/>
            </a:pPr>
            <a:r>
              <a:rPr lang="en-AU" dirty="0"/>
              <a:t>Fast delivery (reduction of treatment time)</a:t>
            </a:r>
          </a:p>
          <a:p>
            <a:pPr marL="673200" lvl="1" indent="-457200"/>
            <a:r>
              <a:rPr lang="en-AU" sz="1700" dirty="0"/>
              <a:t>Cost/throughput, rescanning, moving organs </a:t>
            </a:r>
          </a:p>
          <a:p>
            <a:pPr marL="673200" lvl="1" indent="-457200"/>
            <a:r>
              <a:rPr lang="en-GB" sz="1700" dirty="0"/>
              <a:t>Be able to treat for </a:t>
            </a:r>
            <a:r>
              <a:rPr lang="en-GB" sz="1700" u="sng" dirty="0"/>
              <a:t>more</a:t>
            </a:r>
            <a:r>
              <a:rPr lang="en-GB" sz="1700" dirty="0"/>
              <a:t> indications (i.e. energy variation with motion)</a:t>
            </a:r>
            <a:endParaRPr lang="en-AU" sz="1700" dirty="0"/>
          </a:p>
          <a:p>
            <a:pPr marL="457200" indent="-457200">
              <a:buFont typeface="Arial" panose="020B0604020202020204" pitchFamily="34" charset="0"/>
              <a:buAutoNum type="arabicPeriod"/>
            </a:pPr>
            <a:r>
              <a:rPr lang="en-AU" dirty="0"/>
              <a:t>Deliver beam with position (isocentre) &amp; spot size (field size) within required margins </a:t>
            </a:r>
          </a:p>
          <a:p>
            <a:pPr marL="673200" lvl="1" indent="-457200"/>
            <a:r>
              <a:rPr lang="en-AU" sz="1700" dirty="0"/>
              <a:t>Required beam characteristics &amp; unaffected by varying the magnets </a:t>
            </a:r>
          </a:p>
          <a:p>
            <a:pPr marL="457200" indent="-457200">
              <a:buFont typeface="Arial" panose="020B0604020202020204" pitchFamily="34" charset="0"/>
              <a:buAutoNum type="arabicPeriod"/>
            </a:pPr>
            <a:r>
              <a:rPr lang="en-AU" dirty="0"/>
              <a:t>Economical (size, weight, costs) </a:t>
            </a:r>
          </a:p>
          <a:p>
            <a:pPr marL="673200" lvl="1" indent="-457200"/>
            <a:r>
              <a:rPr lang="en-AU" sz="1700" dirty="0"/>
              <a:t>Footprint, operational, shielding</a:t>
            </a:r>
          </a:p>
          <a:p>
            <a:pPr marL="673200" lvl="1" indent="-457200"/>
            <a:endParaRPr lang="en-AU" dirty="0"/>
          </a:p>
          <a:p>
            <a:pPr marL="558900" lvl="1" indent="-342900">
              <a:buFont typeface="System Font Regular"/>
              <a:buChar char="-"/>
            </a:pPr>
            <a:endParaRPr lang="en-GB" sz="1800" dirty="0"/>
          </a:p>
        </p:txBody>
      </p:sp>
      <p:sp>
        <p:nvSpPr>
          <p:cNvPr id="4" name="Slide Number Placeholder 3">
            <a:extLst>
              <a:ext uri="{FF2B5EF4-FFF2-40B4-BE49-F238E27FC236}">
                <a16:creationId xmlns:a16="http://schemas.microsoft.com/office/drawing/2014/main" id="{9FB77BBC-9E26-DF4D-BD64-B8F508DD87F1}"/>
              </a:ext>
            </a:extLst>
          </p:cNvPr>
          <p:cNvSpPr>
            <a:spLocks noGrp="1"/>
          </p:cNvSpPr>
          <p:nvPr>
            <p:ph type="sldNum" sz="quarter" idx="12"/>
          </p:nvPr>
        </p:nvSpPr>
        <p:spPr/>
        <p:txBody>
          <a:bodyPr/>
          <a:lstStyle/>
          <a:p>
            <a:fld id="{DC22DD25-61AE-413C-B4D2-EF2365C9B2E1}" type="slidenum">
              <a:rPr lang="en-AU" noProof="0" smtClean="0"/>
              <a:t>26</a:t>
            </a:fld>
            <a:endParaRPr lang="en-AU" noProof="0"/>
          </a:p>
        </p:txBody>
      </p:sp>
      <p:sp>
        <p:nvSpPr>
          <p:cNvPr id="8" name="Rectangle 7">
            <a:extLst>
              <a:ext uri="{FF2B5EF4-FFF2-40B4-BE49-F238E27FC236}">
                <a16:creationId xmlns:a16="http://schemas.microsoft.com/office/drawing/2014/main" id="{966BF197-6DB5-DAAF-F238-13AD6C7D6898}"/>
              </a:ext>
            </a:extLst>
          </p:cNvPr>
          <p:cNvSpPr/>
          <p:nvPr/>
        </p:nvSpPr>
        <p:spPr>
          <a:xfrm>
            <a:off x="9105028" y="6497136"/>
            <a:ext cx="2619737" cy="338554"/>
          </a:xfrm>
          <a:prstGeom prst="rect">
            <a:avLst/>
          </a:prstGeom>
        </p:spPr>
        <p:txBody>
          <a:bodyPr wrap="square">
            <a:spAutoFit/>
          </a:bodyPr>
          <a:lstStyle/>
          <a:p>
            <a:pPr algn="r"/>
            <a:r>
              <a:rPr lang="en-GB" sz="800" dirty="0">
                <a:solidFill>
                  <a:schemeClr val="bg1"/>
                </a:solidFill>
              </a:rPr>
              <a:t>Yap et al.. “Preliminary study of a large energy acceptance FFA beam delivery system for particle therapy, IPAC2021</a:t>
            </a:r>
          </a:p>
        </p:txBody>
      </p:sp>
      <p:sp>
        <p:nvSpPr>
          <p:cNvPr id="6" name="TextBox 5">
            <a:extLst>
              <a:ext uri="{FF2B5EF4-FFF2-40B4-BE49-F238E27FC236}">
                <a16:creationId xmlns:a16="http://schemas.microsoft.com/office/drawing/2014/main" id="{E333EC3F-B604-C2EB-2DA1-2D8C6C88B57B}"/>
              </a:ext>
            </a:extLst>
          </p:cNvPr>
          <p:cNvSpPr txBox="1"/>
          <p:nvPr/>
        </p:nvSpPr>
        <p:spPr>
          <a:xfrm>
            <a:off x="441792" y="4066984"/>
            <a:ext cx="9254989" cy="1477328"/>
          </a:xfrm>
          <a:prstGeom prst="rect">
            <a:avLst/>
          </a:prstGeom>
          <a:noFill/>
        </p:spPr>
        <p:txBody>
          <a:bodyPr wrap="square" rtlCol="0">
            <a:spAutoFit/>
          </a:bodyPr>
          <a:lstStyle/>
          <a:p>
            <a:pPr marL="457200" indent="-457200"/>
            <a:r>
              <a:rPr lang="en-AU" dirty="0"/>
              <a:t>Questions for a Fixed-beamline solution</a:t>
            </a:r>
          </a:p>
          <a:p>
            <a:pPr marL="457200" indent="-457200">
              <a:buFont typeface="Arial" panose="020B0604020202020204" pitchFamily="34" charset="0"/>
              <a:buChar char="•"/>
            </a:pPr>
            <a:r>
              <a:rPr lang="en-GB" sz="1800" dirty="0"/>
              <a:t>Momentum range: energy bands, particle type? </a:t>
            </a:r>
          </a:p>
          <a:p>
            <a:pPr marL="457200" indent="-457200">
              <a:buFont typeface="Arial" panose="020B0604020202020204" pitchFamily="34" charset="0"/>
              <a:buChar char="•"/>
            </a:pPr>
            <a:r>
              <a:rPr lang="en-GB" sz="1800" dirty="0"/>
              <a:t>Design requirements: magnets, nozzle, beam parameters?</a:t>
            </a:r>
          </a:p>
          <a:p>
            <a:pPr marL="457200" indent="-457200">
              <a:buFont typeface="Arial" panose="020B0604020202020204" pitchFamily="34" charset="0"/>
              <a:buChar char="•"/>
            </a:pPr>
            <a:r>
              <a:rPr lang="en-GB" sz="1800" dirty="0"/>
              <a:t>Clinical acceptability &amp; utility: workflow, specialised treatment sites? </a:t>
            </a:r>
          </a:p>
          <a:p>
            <a:endParaRPr lang="en-US" dirty="0"/>
          </a:p>
        </p:txBody>
      </p:sp>
      <p:pic>
        <p:nvPicPr>
          <p:cNvPr id="7" name="Picture 6">
            <a:extLst>
              <a:ext uri="{FF2B5EF4-FFF2-40B4-BE49-F238E27FC236}">
                <a16:creationId xmlns:a16="http://schemas.microsoft.com/office/drawing/2014/main" id="{4D82E358-76F4-F632-C137-4F4FADBA0C9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13325" y="3099184"/>
            <a:ext cx="4163929" cy="3438442"/>
          </a:xfrm>
          <a:prstGeom prst="rect">
            <a:avLst/>
          </a:prstGeom>
        </p:spPr>
      </p:pic>
      <p:sp>
        <p:nvSpPr>
          <p:cNvPr id="9" name="Rectangle 8">
            <a:extLst>
              <a:ext uri="{FF2B5EF4-FFF2-40B4-BE49-F238E27FC236}">
                <a16:creationId xmlns:a16="http://schemas.microsoft.com/office/drawing/2014/main" id="{8F2A3B90-D84D-0B2B-8CCA-C3CFA0897BC6}"/>
              </a:ext>
            </a:extLst>
          </p:cNvPr>
          <p:cNvSpPr/>
          <p:nvPr/>
        </p:nvSpPr>
        <p:spPr>
          <a:xfrm>
            <a:off x="441792" y="5706629"/>
            <a:ext cx="9330005" cy="830997"/>
          </a:xfrm>
          <a:prstGeom prst="rect">
            <a:avLst/>
          </a:prstGeom>
        </p:spPr>
        <p:txBody>
          <a:bodyPr wrap="square">
            <a:spAutoFit/>
          </a:bodyPr>
          <a:lstStyle/>
          <a:p>
            <a:pPr marL="342900" indent="-342900">
              <a:buFont typeface="Wingdings" panose="020B0604020202020204" pitchFamily="34" charset="0"/>
              <a:buChar char="§"/>
            </a:pPr>
            <a:r>
              <a:rPr lang="en-GB" sz="2400" dirty="0">
                <a:cs typeface="Calibri"/>
              </a:rPr>
              <a:t>Collaboration with CERN (NIMMS) on electromagnetic model to study and adapt for TURBO</a:t>
            </a:r>
            <a:endParaRPr lang="en-GB" sz="2400" dirty="0"/>
          </a:p>
        </p:txBody>
      </p:sp>
      <p:sp>
        <p:nvSpPr>
          <p:cNvPr id="10" name="TextBox 9">
            <a:extLst>
              <a:ext uri="{FF2B5EF4-FFF2-40B4-BE49-F238E27FC236}">
                <a16:creationId xmlns:a16="http://schemas.microsoft.com/office/drawing/2014/main" id="{82207CDC-391D-377A-BCC6-1F6965E4ADBE}"/>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Hannah Norman</a:t>
            </a:r>
          </a:p>
        </p:txBody>
      </p:sp>
    </p:spTree>
    <p:extLst>
      <p:ext uri="{BB962C8B-B14F-4D97-AF65-F5344CB8AC3E}">
        <p14:creationId xmlns:p14="http://schemas.microsoft.com/office/powerpoint/2010/main" val="227999139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0FA64-4647-48EE-8BCF-6A297ECF8262}"/>
              </a:ext>
            </a:extLst>
          </p:cNvPr>
          <p:cNvSpPr>
            <a:spLocks noGrp="1"/>
          </p:cNvSpPr>
          <p:nvPr>
            <p:ph type="title"/>
          </p:nvPr>
        </p:nvSpPr>
        <p:spPr/>
        <p:txBody>
          <a:bodyPr/>
          <a:lstStyle/>
          <a:p>
            <a:r>
              <a:rPr lang="en-US" dirty="0"/>
              <a:t>TURBO Research Questions:</a:t>
            </a:r>
          </a:p>
        </p:txBody>
      </p:sp>
      <p:sp>
        <p:nvSpPr>
          <p:cNvPr id="4" name="Slide Number Placeholder 3">
            <a:extLst>
              <a:ext uri="{FF2B5EF4-FFF2-40B4-BE49-F238E27FC236}">
                <a16:creationId xmlns:a16="http://schemas.microsoft.com/office/drawing/2014/main" id="{7FDD3205-4143-9170-292E-E562AF669F13}"/>
              </a:ext>
            </a:extLst>
          </p:cNvPr>
          <p:cNvSpPr>
            <a:spLocks noGrp="1"/>
          </p:cNvSpPr>
          <p:nvPr>
            <p:ph type="sldNum" sz="quarter" idx="12"/>
          </p:nvPr>
        </p:nvSpPr>
        <p:spPr/>
        <p:txBody>
          <a:bodyPr/>
          <a:lstStyle/>
          <a:p>
            <a:fld id="{DC22DD25-61AE-413C-B4D2-EF2365C9B2E1}" type="slidenum">
              <a:rPr lang="en-AU" noProof="0" smtClean="0"/>
              <a:t>27</a:t>
            </a:fld>
            <a:endParaRPr lang="en-AU" noProof="0"/>
          </a:p>
        </p:txBody>
      </p:sp>
      <p:sp>
        <p:nvSpPr>
          <p:cNvPr id="5" name="Content Placeholder 4">
            <a:extLst>
              <a:ext uri="{FF2B5EF4-FFF2-40B4-BE49-F238E27FC236}">
                <a16:creationId xmlns:a16="http://schemas.microsoft.com/office/drawing/2014/main" id="{1A27E58A-5855-DFBA-2E30-A1FFDEAED994}"/>
              </a:ext>
            </a:extLst>
          </p:cNvPr>
          <p:cNvSpPr txBox="1">
            <a:spLocks noGrp="1"/>
          </p:cNvSpPr>
          <p:nvPr>
            <p:ph idx="1"/>
          </p:nvPr>
        </p:nvSpPr>
        <p:spPr>
          <a:xfrm>
            <a:off x="316356" y="1532415"/>
            <a:ext cx="11408409" cy="2516073"/>
          </a:xfrm>
          <a:prstGeom prst="rect">
            <a:avLst/>
          </a:prstGeom>
          <a:noFill/>
        </p:spPr>
        <p:txBody>
          <a:bodyPr wrap="square">
            <a:spAutoFit/>
          </a:bodyPr>
          <a:lstStyle/>
          <a:p>
            <a:r>
              <a:rPr lang="en-AU" dirty="0"/>
              <a:t>TURBO BDS demonstrator for scaled-down conditions being developed, </a:t>
            </a:r>
            <a:r>
              <a:rPr lang="en-GB" dirty="0"/>
              <a:t>driven by clinical requirements:</a:t>
            </a:r>
          </a:p>
          <a:p>
            <a:endParaRPr lang="en-GB" b="1" dirty="0"/>
          </a:p>
          <a:p>
            <a:endParaRPr lang="en-GB" b="1" dirty="0"/>
          </a:p>
          <a:p>
            <a:endParaRPr lang="en-GB" b="1" dirty="0"/>
          </a:p>
          <a:p>
            <a:endParaRPr lang="en-GB" b="1" dirty="0"/>
          </a:p>
          <a:p>
            <a:pPr lvl="1" indent="0">
              <a:buNone/>
            </a:pPr>
            <a:endParaRPr lang="en-GB" dirty="0"/>
          </a:p>
        </p:txBody>
      </p:sp>
      <p:sp>
        <p:nvSpPr>
          <p:cNvPr id="6" name="Rectangle 5">
            <a:extLst>
              <a:ext uri="{FF2B5EF4-FFF2-40B4-BE49-F238E27FC236}">
                <a16:creationId xmlns:a16="http://schemas.microsoft.com/office/drawing/2014/main" id="{9241E345-448F-4780-ADFD-913480B60305}"/>
              </a:ext>
            </a:extLst>
          </p:cNvPr>
          <p:cNvSpPr/>
          <p:nvPr/>
        </p:nvSpPr>
        <p:spPr>
          <a:xfrm>
            <a:off x="1428765"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 Treatment Planning Studies</a:t>
            </a:r>
          </a:p>
        </p:txBody>
      </p:sp>
      <p:sp>
        <p:nvSpPr>
          <p:cNvPr id="7" name="Rectangle 6">
            <a:extLst>
              <a:ext uri="{FF2B5EF4-FFF2-40B4-BE49-F238E27FC236}">
                <a16:creationId xmlns:a16="http://schemas.microsoft.com/office/drawing/2014/main" id="{617253ED-EE17-F973-CECF-5FF4CD32809E}"/>
              </a:ext>
            </a:extLst>
          </p:cNvPr>
          <p:cNvSpPr/>
          <p:nvPr/>
        </p:nvSpPr>
        <p:spPr>
          <a:xfrm>
            <a:off x="4581845"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 Scaled-down Prototype</a:t>
            </a:r>
          </a:p>
        </p:txBody>
      </p:sp>
      <p:sp>
        <p:nvSpPr>
          <p:cNvPr id="8" name="Rectangle 7">
            <a:extLst>
              <a:ext uri="{FF2B5EF4-FFF2-40B4-BE49-F238E27FC236}">
                <a16:creationId xmlns:a16="http://schemas.microsoft.com/office/drawing/2014/main" id="{8AF8EF0E-F302-534A-FB97-44A40577C93D}"/>
              </a:ext>
            </a:extLst>
          </p:cNvPr>
          <p:cNvSpPr/>
          <p:nvPr/>
        </p:nvSpPr>
        <p:spPr>
          <a:xfrm>
            <a:off x="7801252"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 Full-Scale Design</a:t>
            </a:r>
          </a:p>
        </p:txBody>
      </p:sp>
      <p:sp>
        <p:nvSpPr>
          <p:cNvPr id="10" name="TextBox 9">
            <a:extLst>
              <a:ext uri="{FF2B5EF4-FFF2-40B4-BE49-F238E27FC236}">
                <a16:creationId xmlns:a16="http://schemas.microsoft.com/office/drawing/2014/main" id="{1719B3FC-FBA6-5838-6BE4-53738B9D696C}"/>
              </a:ext>
            </a:extLst>
          </p:cNvPr>
          <p:cNvSpPr txBox="1"/>
          <p:nvPr/>
        </p:nvSpPr>
        <p:spPr>
          <a:xfrm>
            <a:off x="3027574" y="3350194"/>
            <a:ext cx="5830476" cy="3139321"/>
          </a:xfrm>
          <a:prstGeom prst="rect">
            <a:avLst/>
          </a:prstGeom>
          <a:noFill/>
        </p:spPr>
        <p:txBody>
          <a:bodyPr wrap="square">
            <a:spAutoFit/>
          </a:bodyPr>
          <a:lstStyle/>
          <a:p>
            <a:r>
              <a:rPr lang="en-GB" b="1" dirty="0"/>
              <a:t>2. </a:t>
            </a:r>
          </a:p>
          <a:p>
            <a:pPr marL="285750" indent="-285750">
              <a:buFont typeface="Arial" panose="020B0604020202020204" pitchFamily="34" charset="0"/>
              <a:buChar char="•"/>
            </a:pPr>
            <a:r>
              <a:rPr lang="en-GB" b="1" dirty="0"/>
              <a:t>What beam characteristics are necessary? </a:t>
            </a:r>
          </a:p>
          <a:p>
            <a:pPr marL="742950" lvl="1" indent="-285750">
              <a:buFont typeface="Arial" panose="020B0604020202020204" pitchFamily="34" charset="0"/>
              <a:buChar char="•"/>
            </a:pPr>
            <a:r>
              <a:rPr lang="en-GB" dirty="0">
                <a:highlight>
                  <a:srgbClr val="00FF00"/>
                </a:highlight>
              </a:rPr>
              <a:t>Beam characterisation </a:t>
            </a:r>
            <a:r>
              <a:rPr lang="en-GB" dirty="0"/>
              <a:t>&amp; </a:t>
            </a:r>
            <a:r>
              <a:rPr lang="en-GB" dirty="0">
                <a:highlight>
                  <a:srgbClr val="FFFF00"/>
                </a:highlight>
              </a:rPr>
              <a:t>simulation studies</a:t>
            </a:r>
          </a:p>
          <a:p>
            <a:pPr marL="285750" indent="-285750">
              <a:buFont typeface="Arial" panose="020B0604020202020204" pitchFamily="34" charset="0"/>
              <a:buChar char="•"/>
            </a:pPr>
            <a:r>
              <a:rPr lang="en-GB" b="1" dirty="0"/>
              <a:t>How do we vary the energy rapidly (and confirm it)? </a:t>
            </a:r>
          </a:p>
          <a:p>
            <a:pPr marL="742950" lvl="1" indent="-285750">
              <a:buFont typeface="Arial" panose="020B0604020202020204" pitchFamily="34" charset="0"/>
              <a:buChar char="•"/>
            </a:pPr>
            <a:r>
              <a:rPr lang="en-GB" dirty="0"/>
              <a:t>Rapid variable energy beam: </a:t>
            </a:r>
            <a:r>
              <a:rPr lang="en-GB" dirty="0">
                <a:highlight>
                  <a:srgbClr val="FFFF00"/>
                </a:highlight>
              </a:rPr>
              <a:t>Degrader studies</a:t>
            </a:r>
          </a:p>
          <a:p>
            <a:pPr marL="285750" indent="-285750">
              <a:buFont typeface="Arial" panose="020B0604020202020204" pitchFamily="34" charset="0"/>
              <a:buChar char="•"/>
            </a:pPr>
            <a:r>
              <a:rPr lang="en-GB" b="1" dirty="0"/>
              <a:t>How do we transport all energies simultaneously?</a:t>
            </a:r>
          </a:p>
          <a:p>
            <a:pPr marL="742950" lvl="1" indent="-285750">
              <a:buFont typeface="Arial" panose="020B0604020202020204" pitchFamily="34" charset="0"/>
              <a:buChar char="•"/>
            </a:pPr>
            <a:r>
              <a:rPr lang="en-GB" dirty="0">
                <a:highlight>
                  <a:srgbClr val="00FF00"/>
                </a:highlight>
              </a:rPr>
              <a:t>FFA arc lattice design and magnets</a:t>
            </a:r>
          </a:p>
          <a:p>
            <a:pPr marL="285750" indent="-285750">
              <a:buFont typeface="Arial" panose="020B0604020202020204" pitchFamily="34" charset="0"/>
              <a:buChar char="•"/>
            </a:pPr>
            <a:r>
              <a:rPr lang="en-GB" b="1" dirty="0"/>
              <a:t>Integration studies:</a:t>
            </a:r>
          </a:p>
          <a:p>
            <a:pPr marL="742950" lvl="1" indent="-285750">
              <a:buFont typeface="Arial" panose="020B0604020202020204" pitchFamily="34" charset="0"/>
              <a:buChar char="•"/>
            </a:pPr>
            <a:r>
              <a:rPr lang="en-GB" dirty="0">
                <a:highlight>
                  <a:srgbClr val="FFFF00"/>
                </a:highlight>
              </a:rPr>
              <a:t>Matching magnets, diagnostics, control system</a:t>
            </a:r>
          </a:p>
          <a:p>
            <a:pPr marL="285750" indent="-285750">
              <a:buFont typeface="Arial" panose="020B0604020202020204" pitchFamily="34" charset="0"/>
              <a:buChar char="•"/>
            </a:pPr>
            <a:r>
              <a:rPr lang="en-GB" b="1" dirty="0"/>
              <a:t>Rapid scanning system and dosimetry:</a:t>
            </a:r>
          </a:p>
          <a:p>
            <a:pPr marL="742950" lvl="1" indent="-285750">
              <a:buFont typeface="Arial" panose="020B0604020202020204" pitchFamily="34" charset="0"/>
              <a:buChar char="•"/>
            </a:pPr>
            <a:r>
              <a:rPr lang="en-GB" dirty="0">
                <a:highlight>
                  <a:srgbClr val="00FF00"/>
                </a:highlight>
              </a:rPr>
              <a:t>This part (mostly) is commercially available</a:t>
            </a:r>
          </a:p>
        </p:txBody>
      </p:sp>
    </p:spTree>
    <p:extLst>
      <p:ext uri="{BB962C8B-B14F-4D97-AF65-F5344CB8AC3E}">
        <p14:creationId xmlns:p14="http://schemas.microsoft.com/office/powerpoint/2010/main" val="124216965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Placeholder 13" descr="A group of people sitting at a table eating food&#10;&#10;Description automatically generated with medium confidence">
            <a:extLst>
              <a:ext uri="{FF2B5EF4-FFF2-40B4-BE49-F238E27FC236}">
                <a16:creationId xmlns:a16="http://schemas.microsoft.com/office/drawing/2014/main" id="{7B48EB19-05DB-2A24-BB90-0389952407AA}"/>
              </a:ext>
            </a:extLst>
          </p:cNvPr>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t="12539" b="12539"/>
          <a:stretch>
            <a:fillRect/>
          </a:stretch>
        </p:blipFill>
        <p:spPr>
          <a:prstGeom prst="rect">
            <a:avLst/>
          </a:prstGeom>
        </p:spPr>
      </p:pic>
      <p:sp>
        <p:nvSpPr>
          <p:cNvPr id="2" name="Subtitle 1">
            <a:extLst>
              <a:ext uri="{FF2B5EF4-FFF2-40B4-BE49-F238E27FC236}">
                <a16:creationId xmlns:a16="http://schemas.microsoft.com/office/drawing/2014/main" id="{DA800FA1-A941-4B74-B4B1-456B34634C63}"/>
              </a:ext>
            </a:extLst>
          </p:cNvPr>
          <p:cNvSpPr>
            <a:spLocks noGrp="1"/>
          </p:cNvSpPr>
          <p:nvPr>
            <p:ph type="subTitle" idx="1"/>
          </p:nvPr>
        </p:nvSpPr>
        <p:spPr>
          <a:xfrm>
            <a:off x="0" y="0"/>
            <a:ext cx="3208149" cy="6857998"/>
          </a:xfrm>
        </p:spPr>
        <p:txBody>
          <a:bodyPr wrap="square" anchor="t">
            <a:normAutofit/>
          </a:bodyPr>
          <a:lstStyle/>
          <a:p>
            <a:endParaRPr lang="en-AU" sz="2000" dirty="0"/>
          </a:p>
          <a:p>
            <a:endParaRPr lang="en-AU" sz="2000" dirty="0"/>
          </a:p>
          <a:p>
            <a:r>
              <a:rPr lang="en-AU" sz="2000" dirty="0"/>
              <a:t>Thanks!</a:t>
            </a:r>
          </a:p>
        </p:txBody>
      </p:sp>
      <p:sp>
        <p:nvSpPr>
          <p:cNvPr id="9" name="Text Placeholder 8">
            <a:extLst>
              <a:ext uri="{FF2B5EF4-FFF2-40B4-BE49-F238E27FC236}">
                <a16:creationId xmlns:a16="http://schemas.microsoft.com/office/drawing/2014/main" id="{3D30C7C0-D222-B954-9828-6CD40F0C2969}"/>
              </a:ext>
            </a:extLst>
          </p:cNvPr>
          <p:cNvSpPr>
            <a:spLocks noGrp="1"/>
          </p:cNvSpPr>
          <p:nvPr>
            <p:ph type="body" sz="quarter" idx="14"/>
          </p:nvPr>
        </p:nvSpPr>
        <p:spPr/>
        <p:txBody>
          <a:bodyPr/>
          <a:lstStyle/>
          <a:p>
            <a:endParaRPr lang="en-US"/>
          </a:p>
        </p:txBody>
      </p:sp>
      <p:sp>
        <p:nvSpPr>
          <p:cNvPr id="7" name="Text Placeholder 6">
            <a:extLst>
              <a:ext uri="{FF2B5EF4-FFF2-40B4-BE49-F238E27FC236}">
                <a16:creationId xmlns:a16="http://schemas.microsoft.com/office/drawing/2014/main" id="{E9789322-BFEC-4985-BD44-E2B3A03FBBC3}"/>
              </a:ext>
            </a:extLst>
          </p:cNvPr>
          <p:cNvSpPr>
            <a:spLocks noGrp="1"/>
          </p:cNvSpPr>
          <p:nvPr>
            <p:ph type="body" sz="quarter" idx="16"/>
          </p:nvPr>
        </p:nvSpPr>
        <p:spPr>
          <a:xfrm>
            <a:off x="263698" y="4567475"/>
            <a:ext cx="4184315" cy="852484"/>
          </a:xfrm>
        </p:spPr>
        <p:txBody>
          <a:bodyPr>
            <a:normAutofit fontScale="92500" lnSpcReduction="20000"/>
          </a:bodyPr>
          <a:lstStyle/>
          <a:p>
            <a:r>
              <a:rPr lang="en-AU" dirty="0" err="1"/>
              <a:t>Dr.</a:t>
            </a:r>
            <a:r>
              <a:rPr lang="en-AU" dirty="0"/>
              <a:t> Suzie Sheehy</a:t>
            </a:r>
          </a:p>
          <a:p>
            <a:r>
              <a:rPr lang="en-AU" dirty="0">
                <a:hlinkClick r:id="rId4">
                  <a:extLst>
                    <a:ext uri="{A12FA001-AC4F-418D-AE19-62706E023703}">
                      <ahyp:hlinkClr xmlns:ahyp="http://schemas.microsoft.com/office/drawing/2018/hyperlinkcolor" val="tx"/>
                    </a:ext>
                  </a:extLst>
                </a:hlinkClick>
              </a:rPr>
              <a:t>Suzie.Sheehy@unimelb.edu.au</a:t>
            </a:r>
            <a:r>
              <a:rPr lang="en-AU" dirty="0"/>
              <a:t> </a:t>
            </a:r>
          </a:p>
          <a:p>
            <a:r>
              <a:rPr lang="en-AU" dirty="0"/>
              <a:t>@</a:t>
            </a:r>
            <a:r>
              <a:rPr lang="en-AU" dirty="0" err="1"/>
              <a:t>suziesheehy</a:t>
            </a:r>
            <a:endParaRPr lang="en-AU" dirty="0"/>
          </a:p>
        </p:txBody>
      </p:sp>
    </p:spTree>
    <p:extLst>
      <p:ext uri="{BB962C8B-B14F-4D97-AF65-F5344CB8AC3E}">
        <p14:creationId xmlns:p14="http://schemas.microsoft.com/office/powerpoint/2010/main" val="413993437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7778E4-17CE-B011-3393-846498D6D955}"/>
              </a:ext>
            </a:extLst>
          </p:cNvPr>
          <p:cNvSpPr>
            <a:spLocks noGrp="1"/>
          </p:cNvSpPr>
          <p:nvPr>
            <p:ph type="title"/>
          </p:nvPr>
        </p:nvSpPr>
        <p:spPr>
          <a:xfrm>
            <a:off x="1416471" y="306997"/>
            <a:ext cx="10296000" cy="887360"/>
          </a:xfrm>
        </p:spPr>
        <p:txBody>
          <a:bodyPr anchor="b">
            <a:normAutofit/>
          </a:bodyPr>
          <a:lstStyle/>
          <a:p>
            <a:r>
              <a:rPr lang="en-GB" dirty="0"/>
              <a:t>Scaling Up for TURBO</a:t>
            </a:r>
          </a:p>
        </p:txBody>
      </p:sp>
      <p:sp>
        <p:nvSpPr>
          <p:cNvPr id="4" name="Content Placeholder 3">
            <a:extLst>
              <a:ext uri="{FF2B5EF4-FFF2-40B4-BE49-F238E27FC236}">
                <a16:creationId xmlns:a16="http://schemas.microsoft.com/office/drawing/2014/main" id="{08EFAA4D-9C00-ED5D-33B4-CBCA330FC495}"/>
              </a:ext>
            </a:extLst>
          </p:cNvPr>
          <p:cNvSpPr>
            <a:spLocks noGrp="1"/>
          </p:cNvSpPr>
          <p:nvPr>
            <p:ph idx="1"/>
          </p:nvPr>
        </p:nvSpPr>
        <p:spPr>
          <a:xfrm>
            <a:off x="416291" y="1631059"/>
            <a:ext cx="6772299" cy="4744932"/>
          </a:xfrm>
        </p:spPr>
        <p:txBody>
          <a:bodyPr vert="horz" lIns="91440" tIns="45720" rIns="91440" bIns="45720" rtlCol="0" anchor="t">
            <a:normAutofit lnSpcReduction="10000"/>
          </a:bodyPr>
          <a:lstStyle/>
          <a:p>
            <a:pPr marL="342900" indent="-342900">
              <a:buFont typeface="Wingdings" panose="020B0604020202020204" pitchFamily="34" charset="0"/>
              <a:buChar char="§"/>
            </a:pPr>
            <a:r>
              <a:rPr lang="en-GB" sz="1800" dirty="0"/>
              <a:t>Full-scale clinical beamline requires:</a:t>
            </a:r>
          </a:p>
          <a:p>
            <a:pPr marL="558900" lvl="1" indent="-342900">
              <a:buFont typeface="Wingdings" panose="020B0604020202020204" pitchFamily="34" charset="0"/>
              <a:buChar char="§"/>
            </a:pPr>
            <a:r>
              <a:rPr lang="en-GB" sz="1800" dirty="0"/>
              <a:t>Higher strength magnets (maximum field ~3.5 T):</a:t>
            </a:r>
          </a:p>
          <a:p>
            <a:pPr marL="774900" lvl="2" indent="-342900">
              <a:buFont typeface="Wingdings" panose="020B0604020202020204" pitchFamily="34" charset="0"/>
              <a:buChar char="§"/>
            </a:pPr>
            <a:r>
              <a:rPr lang="en-GB" sz="1800" dirty="0"/>
              <a:t>treat in </a:t>
            </a:r>
            <a:r>
              <a:rPr lang="en-GB" sz="1800" b="1" dirty="0"/>
              <a:t>modes</a:t>
            </a:r>
            <a:r>
              <a:rPr lang="en-GB" sz="1800" dirty="0"/>
              <a:t> or energy regions</a:t>
            </a:r>
          </a:p>
          <a:p>
            <a:pPr marL="558900" lvl="1" indent="-342900">
              <a:buFont typeface="Wingdings" panose="020B0604020202020204" pitchFamily="34" charset="0"/>
              <a:buChar char="§"/>
            </a:pPr>
            <a:r>
              <a:rPr lang="en-GB" sz="1800" dirty="0"/>
              <a:t>Good field quality </a:t>
            </a:r>
          </a:p>
          <a:p>
            <a:pPr marL="558900" lvl="1" indent="-342900">
              <a:buFont typeface="Wingdings" panose="020B0604020202020204" pitchFamily="34" charset="0"/>
              <a:buChar char="§"/>
            </a:pPr>
            <a:r>
              <a:rPr lang="en-GB" sz="1800" dirty="0"/>
              <a:t>Compactness </a:t>
            </a:r>
          </a:p>
          <a:p>
            <a:pPr lvl="1" indent="0">
              <a:buNone/>
            </a:pPr>
            <a:endParaRPr lang="en-GB" sz="1800" dirty="0"/>
          </a:p>
          <a:p>
            <a:pPr marL="342900" indent="-342900">
              <a:buFont typeface="Wingdings" panose="020B0604020202020204" pitchFamily="34" charset="0"/>
              <a:buChar char="§"/>
            </a:pPr>
            <a:r>
              <a:rPr lang="en-GB" sz="1800" dirty="0"/>
              <a:t>Curved Canted-cosine-theta (CCT) arrangement may be suitable:</a:t>
            </a:r>
            <a:endParaRPr lang="en-GB" sz="1800" dirty="0">
              <a:cs typeface="Calibri"/>
            </a:endParaRPr>
          </a:p>
          <a:p>
            <a:pPr marL="673100" lvl="1" indent="-457200">
              <a:buAutoNum type="arabicPeriod"/>
            </a:pPr>
            <a:r>
              <a:rPr lang="en-GB" sz="1800" dirty="0">
                <a:ea typeface="+mn-lt"/>
                <a:cs typeface="+mn-lt"/>
              </a:rPr>
              <a:t>Strong focusing</a:t>
            </a:r>
          </a:p>
          <a:p>
            <a:pPr marL="673100" lvl="1" indent="-457200">
              <a:buAutoNum type="arabicPeriod"/>
            </a:pPr>
            <a:r>
              <a:rPr lang="en-GB" sz="1800" dirty="0">
                <a:ea typeface="+mn-lt"/>
                <a:cs typeface="+mn-lt"/>
              </a:rPr>
              <a:t>Large field to accommodate heavier ions to full kinetic energies</a:t>
            </a:r>
          </a:p>
          <a:p>
            <a:pPr marL="673100" lvl="1" indent="-457200">
              <a:buAutoNum type="arabicPeriod"/>
            </a:pPr>
            <a:r>
              <a:rPr lang="en-GB" sz="1800" dirty="0">
                <a:ea typeface="+mn-lt"/>
                <a:cs typeface="+mn-lt"/>
              </a:rPr>
              <a:t>Compact and lightweight </a:t>
            </a:r>
          </a:p>
          <a:p>
            <a:pPr marL="215900" lvl="1" indent="0">
              <a:buNone/>
            </a:pPr>
            <a:endParaRPr lang="en-US" sz="1800" dirty="0">
              <a:ea typeface="+mn-lt"/>
              <a:cs typeface="+mn-lt"/>
            </a:endParaRPr>
          </a:p>
          <a:p>
            <a:pPr marL="215900" lvl="1" indent="0">
              <a:buNone/>
            </a:pPr>
            <a:endParaRPr lang="en-GB" sz="1800" dirty="0">
              <a:cs typeface="Calibri"/>
            </a:endParaRPr>
          </a:p>
          <a:p>
            <a:pPr marL="342900" indent="-342900">
              <a:buFont typeface="Wingdings" panose="020B0604020202020204" pitchFamily="34" charset="0"/>
              <a:buChar char="§"/>
            </a:pPr>
            <a:r>
              <a:rPr lang="en-GB" sz="1800" dirty="0">
                <a:cs typeface="Calibri"/>
              </a:rPr>
              <a:t>Collaboration with CERN (NIMMS) on EM model to study and adapt for TURBO</a:t>
            </a:r>
            <a:endParaRPr lang="en-GB" sz="1800" dirty="0"/>
          </a:p>
          <a:p>
            <a:pPr marL="215900" lvl="1" indent="0">
              <a:buNone/>
            </a:pPr>
            <a:endParaRPr lang="en-GB" sz="900" dirty="0">
              <a:cs typeface="Calibri"/>
            </a:endParaRPr>
          </a:p>
        </p:txBody>
      </p:sp>
      <p:sp>
        <p:nvSpPr>
          <p:cNvPr id="13" name="Slide Number Placeholder 3">
            <a:extLst>
              <a:ext uri="{FF2B5EF4-FFF2-40B4-BE49-F238E27FC236}">
                <a16:creationId xmlns:a16="http://schemas.microsoft.com/office/drawing/2014/main" id="{D8110F86-F2A3-EDBC-BE1D-98E985654FFA}"/>
              </a:ext>
            </a:extLst>
          </p:cNvPr>
          <p:cNvSpPr>
            <a:spLocks noGrp="1"/>
          </p:cNvSpPr>
          <p:nvPr>
            <p:ph type="sldNum" sz="quarter" idx="12"/>
          </p:nvPr>
        </p:nvSpPr>
        <p:spPr>
          <a:xfrm>
            <a:off x="10960059" y="6192781"/>
            <a:ext cx="846000" cy="365125"/>
          </a:xfrm>
        </p:spPr>
        <p:txBody>
          <a:bodyPr/>
          <a:lstStyle/>
          <a:p>
            <a:pPr>
              <a:spcAft>
                <a:spcPts val="600"/>
              </a:spcAft>
            </a:pPr>
            <a:fld id="{DC22DD25-61AE-413C-B4D2-EF2365C9B2E1}" type="slidenum">
              <a:rPr lang="en-AU" noProof="0" smtClean="0"/>
              <a:pPr>
                <a:spcAft>
                  <a:spcPts val="600"/>
                </a:spcAft>
              </a:pPr>
              <a:t>29</a:t>
            </a:fld>
            <a:endParaRPr lang="en-AU" noProof="0"/>
          </a:p>
        </p:txBody>
      </p:sp>
      <p:pic>
        <p:nvPicPr>
          <p:cNvPr id="8" name="Picture 8" descr="A picture containing appliance, dryer&#10;&#10;Description automatically generated">
            <a:extLst>
              <a:ext uri="{FF2B5EF4-FFF2-40B4-BE49-F238E27FC236}">
                <a16:creationId xmlns:a16="http://schemas.microsoft.com/office/drawing/2014/main" id="{84D7F609-C28E-5CC1-1BE0-2D7F9098E0B4}"/>
              </a:ext>
            </a:extLst>
          </p:cNvPr>
          <p:cNvPicPr>
            <a:picLocks noChangeAspect="1"/>
          </p:cNvPicPr>
          <p:nvPr/>
        </p:nvPicPr>
        <p:blipFill>
          <a:blip r:embed="rId2"/>
          <a:stretch>
            <a:fillRect/>
          </a:stretch>
        </p:blipFill>
        <p:spPr>
          <a:xfrm>
            <a:off x="7782339" y="1610660"/>
            <a:ext cx="3362708" cy="3170444"/>
          </a:xfrm>
          <a:prstGeom prst="rect">
            <a:avLst/>
          </a:prstGeom>
          <a:noFill/>
        </p:spPr>
      </p:pic>
      <p:sp>
        <p:nvSpPr>
          <p:cNvPr id="11" name="Rectangle: Rounded Corners 10">
            <a:extLst>
              <a:ext uri="{FF2B5EF4-FFF2-40B4-BE49-F238E27FC236}">
                <a16:creationId xmlns:a16="http://schemas.microsoft.com/office/drawing/2014/main" id="{1191982A-3564-F899-E561-7900FF3326FA}"/>
              </a:ext>
            </a:extLst>
          </p:cNvPr>
          <p:cNvSpPr/>
          <p:nvPr/>
        </p:nvSpPr>
        <p:spPr>
          <a:xfrm>
            <a:off x="7496175" y="1374775"/>
            <a:ext cx="2159000" cy="545834"/>
          </a:xfrm>
          <a:prstGeom prst="round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
            <a:extLst>
              <a:ext uri="{FF2B5EF4-FFF2-40B4-BE49-F238E27FC236}">
                <a16:creationId xmlns:a16="http://schemas.microsoft.com/office/drawing/2014/main" id="{C25E2F38-45C4-B279-1656-0B81DEF209C2}"/>
              </a:ext>
            </a:extLst>
          </p:cNvPr>
          <p:cNvSpPr txBox="1"/>
          <p:nvPr/>
        </p:nvSpPr>
        <p:spPr>
          <a:xfrm>
            <a:off x="7496175" y="1359564"/>
            <a:ext cx="2432050" cy="523220"/>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cs typeface="Calibri"/>
              </a:rPr>
              <a:t>Alternating-Gradient (AG) Quadrupole layers 1,2</a:t>
            </a:r>
            <a:endParaRPr lang="en-GB" sz="1400" b="1" dirty="0"/>
          </a:p>
        </p:txBody>
      </p:sp>
      <p:sp>
        <p:nvSpPr>
          <p:cNvPr id="15" name="Rectangle: Rounded Corners 14">
            <a:extLst>
              <a:ext uri="{FF2B5EF4-FFF2-40B4-BE49-F238E27FC236}">
                <a16:creationId xmlns:a16="http://schemas.microsoft.com/office/drawing/2014/main" id="{E29BD7A5-7A66-6E5B-17AF-A8A09766DFF2}"/>
              </a:ext>
            </a:extLst>
          </p:cNvPr>
          <p:cNvSpPr/>
          <p:nvPr/>
        </p:nvSpPr>
        <p:spPr>
          <a:xfrm>
            <a:off x="9889434" y="2206165"/>
            <a:ext cx="1563198" cy="397821"/>
          </a:xfrm>
          <a:prstGeom prst="round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
            <a:extLst>
              <a:ext uri="{FF2B5EF4-FFF2-40B4-BE49-F238E27FC236}">
                <a16:creationId xmlns:a16="http://schemas.microsoft.com/office/drawing/2014/main" id="{5777EC7B-20C7-F755-A821-85CB3FDD0C09}"/>
              </a:ext>
            </a:extLst>
          </p:cNvPr>
          <p:cNvSpPr txBox="1"/>
          <p:nvPr/>
        </p:nvSpPr>
        <p:spPr>
          <a:xfrm>
            <a:off x="9952004" y="2206165"/>
            <a:ext cx="1690894" cy="307777"/>
          </a:xfrm>
          <a:prstGeom prst="rect">
            <a:avLst/>
          </a:prstGeom>
          <a:noFill/>
        </p:spPr>
        <p:txBody>
          <a:bodyPr rot="0" spcFirstLastPara="0" vert="horz" wrap="square" lIns="91440" tIns="45720" rIns="91440" bIns="45720" numCol="1" spcCol="0" rtlCol="0" fromWordArt="0" anchor="t" anchorCtr="0" forceAA="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cs typeface="Calibri"/>
              </a:rPr>
              <a:t>Dipole layers 3,4</a:t>
            </a:r>
            <a:endParaRPr lang="en-GB" sz="1400" b="1" dirty="0"/>
          </a:p>
        </p:txBody>
      </p:sp>
      <p:sp>
        <p:nvSpPr>
          <p:cNvPr id="17" name="TextBox 16">
            <a:extLst>
              <a:ext uri="{FF2B5EF4-FFF2-40B4-BE49-F238E27FC236}">
                <a16:creationId xmlns:a16="http://schemas.microsoft.com/office/drawing/2014/main" id="{3365B312-6C84-2EAD-E026-7750AF02328F}"/>
              </a:ext>
            </a:extLst>
          </p:cNvPr>
          <p:cNvSpPr txBox="1"/>
          <p:nvPr/>
        </p:nvSpPr>
        <p:spPr>
          <a:xfrm>
            <a:off x="8314528" y="4871148"/>
            <a:ext cx="3397943" cy="43088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GB" sz="1100" i="1" dirty="0">
                <a:cs typeface="Calibri"/>
              </a:rPr>
              <a:t>Alternating-Gradient CCT dipole magnet, adapted from W. Wan et al, </a:t>
            </a:r>
            <a:r>
              <a:rPr lang="en-GB" sz="1100" i="1" dirty="0">
                <a:ea typeface="+mn-lt"/>
                <a:cs typeface="+mn-lt"/>
              </a:rPr>
              <a:t>DOI: 10.1103/PhysRevSTAB.18.103501</a:t>
            </a:r>
            <a:endParaRPr lang="en-GB" sz="1100" i="1" dirty="0">
              <a:cs typeface="Calibri"/>
            </a:endParaRPr>
          </a:p>
        </p:txBody>
      </p:sp>
      <p:pic>
        <p:nvPicPr>
          <p:cNvPr id="14" name="Picture 13"/>
          <p:cNvPicPr>
            <a:picLocks noChangeAspect="1"/>
          </p:cNvPicPr>
          <p:nvPr/>
        </p:nvPicPr>
        <p:blipFill>
          <a:blip r:embed="rId3"/>
          <a:stretch>
            <a:fillRect/>
          </a:stretch>
        </p:blipFill>
        <p:spPr>
          <a:xfrm>
            <a:off x="7592073" y="5302035"/>
            <a:ext cx="4386000" cy="1455488"/>
          </a:xfrm>
          <a:prstGeom prst="rect">
            <a:avLst/>
          </a:prstGeom>
        </p:spPr>
      </p:pic>
      <p:sp>
        <p:nvSpPr>
          <p:cNvPr id="3" name="TextBox 2">
            <a:extLst>
              <a:ext uri="{FF2B5EF4-FFF2-40B4-BE49-F238E27FC236}">
                <a16:creationId xmlns:a16="http://schemas.microsoft.com/office/drawing/2014/main" id="{FAF11221-82DD-4839-52CA-471293E360AA}"/>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Hannah Norman</a:t>
            </a:r>
          </a:p>
        </p:txBody>
      </p:sp>
    </p:spTree>
    <p:extLst>
      <p:ext uri="{BB962C8B-B14F-4D97-AF65-F5344CB8AC3E}">
        <p14:creationId xmlns:p14="http://schemas.microsoft.com/office/powerpoint/2010/main" val="106365007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57E17D-F571-33CC-F882-57E7BA7E9FFA}"/>
              </a:ext>
            </a:extLst>
          </p:cNvPr>
          <p:cNvSpPr>
            <a:spLocks noGrp="1"/>
          </p:cNvSpPr>
          <p:nvPr>
            <p:ph type="title"/>
          </p:nvPr>
        </p:nvSpPr>
        <p:spPr>
          <a:xfrm>
            <a:off x="1510059" y="1088735"/>
            <a:ext cx="10296000" cy="887360"/>
          </a:xfrm>
        </p:spPr>
        <p:txBody>
          <a:bodyPr/>
          <a:lstStyle/>
          <a:p>
            <a:r>
              <a:rPr lang="en-GB" dirty="0"/>
              <a:t>Next generation facilities </a:t>
            </a:r>
            <a:br>
              <a:rPr lang="en-GB" dirty="0"/>
            </a:br>
            <a:r>
              <a:rPr lang="en-GB" dirty="0"/>
              <a:t>&amp; advanced CPT delivery techniques…</a:t>
            </a:r>
            <a:br>
              <a:rPr lang="en-GB" dirty="0"/>
            </a:br>
            <a:endParaRPr lang="en-US" dirty="0"/>
          </a:p>
        </p:txBody>
      </p:sp>
      <p:sp>
        <p:nvSpPr>
          <p:cNvPr id="3" name="Slide Number Placeholder 2">
            <a:extLst>
              <a:ext uri="{FF2B5EF4-FFF2-40B4-BE49-F238E27FC236}">
                <a16:creationId xmlns:a16="http://schemas.microsoft.com/office/drawing/2014/main" id="{D5D8D5A7-41B9-2773-59B6-A3FB4F0F0905}"/>
              </a:ext>
            </a:extLst>
          </p:cNvPr>
          <p:cNvSpPr>
            <a:spLocks noGrp="1"/>
          </p:cNvSpPr>
          <p:nvPr>
            <p:ph type="sldNum" sz="quarter" idx="12"/>
          </p:nvPr>
        </p:nvSpPr>
        <p:spPr/>
        <p:txBody>
          <a:bodyPr/>
          <a:lstStyle/>
          <a:p>
            <a:fld id="{DC22DD25-61AE-413C-B4D2-EF2365C9B2E1}" type="slidenum">
              <a:rPr lang="en-AU" noProof="0" smtClean="0"/>
              <a:t>3</a:t>
            </a:fld>
            <a:endParaRPr lang="en-AU" noProof="0"/>
          </a:p>
        </p:txBody>
      </p:sp>
      <p:sp>
        <p:nvSpPr>
          <p:cNvPr id="4" name="Text Placeholder 3">
            <a:extLst>
              <a:ext uri="{FF2B5EF4-FFF2-40B4-BE49-F238E27FC236}">
                <a16:creationId xmlns:a16="http://schemas.microsoft.com/office/drawing/2014/main" id="{BE926D7B-6570-E8EE-A6E9-3B74F8F97BE8}"/>
              </a:ext>
            </a:extLst>
          </p:cNvPr>
          <p:cNvSpPr>
            <a:spLocks noGrp="1"/>
          </p:cNvSpPr>
          <p:nvPr>
            <p:ph type="body" sz="quarter" idx="13"/>
          </p:nvPr>
        </p:nvSpPr>
        <p:spPr>
          <a:xfrm>
            <a:off x="526618" y="2018342"/>
            <a:ext cx="11408408" cy="4459190"/>
          </a:xfrm>
        </p:spPr>
        <p:txBody>
          <a:bodyPr/>
          <a:lstStyle/>
          <a:p>
            <a:pPr marL="342900" indent="-342900">
              <a:buFont typeface="Arial" panose="020B0604020202020204" pitchFamily="34" charset="0"/>
              <a:buChar char="•"/>
            </a:pPr>
            <a:r>
              <a:rPr lang="en-GB" sz="2000" b="1" dirty="0"/>
              <a:t>FLASH</a:t>
            </a:r>
            <a:r>
              <a:rPr lang="en-GB" sz="2000" dirty="0"/>
              <a:t>: Shoot-through, single field, uncertainties with motion, ELST long timescale</a:t>
            </a:r>
          </a:p>
          <a:p>
            <a:pPr marL="342900" indent="-342900">
              <a:buFont typeface="Arial" panose="020B0604020202020204" pitchFamily="34" charset="0"/>
              <a:buChar char="•"/>
            </a:pPr>
            <a:r>
              <a:rPr lang="en-GB" sz="2000" b="1" dirty="0"/>
              <a:t>Arc therapy</a:t>
            </a:r>
            <a:r>
              <a:rPr lang="en-GB" sz="2000" dirty="0"/>
              <a:t>: Complex delivery, long BDT</a:t>
            </a:r>
          </a:p>
          <a:p>
            <a:pPr marL="342900" indent="-342900">
              <a:buFont typeface="Arial" panose="020B0604020202020204" pitchFamily="34" charset="0"/>
              <a:buChar char="•"/>
            </a:pPr>
            <a:r>
              <a:rPr lang="en-GB" sz="2000" b="1" dirty="0"/>
              <a:t>Multi-ions</a:t>
            </a:r>
            <a:r>
              <a:rPr lang="en-GB" sz="2000" dirty="0"/>
              <a:t>: Range of momenta for different ions, prohibitively high B fields needed</a:t>
            </a:r>
          </a:p>
          <a:p>
            <a:pPr marL="342900" indent="-342900">
              <a:buFont typeface="Arial" panose="020B0604020202020204" pitchFamily="34" charset="0"/>
              <a:buChar char="•"/>
            </a:pPr>
            <a:r>
              <a:rPr lang="en-GB" sz="2000" b="1" dirty="0"/>
              <a:t>MR-guided PBT</a:t>
            </a:r>
            <a:r>
              <a:rPr lang="en-GB" sz="2000" dirty="0"/>
              <a:t>: Field corrections, physical constraints with BDS </a:t>
            </a:r>
            <a:endParaRPr lang="en-US" dirty="0"/>
          </a:p>
        </p:txBody>
      </p:sp>
      <p:pic>
        <p:nvPicPr>
          <p:cNvPr id="5" name="Picture 4">
            <a:extLst>
              <a:ext uri="{FF2B5EF4-FFF2-40B4-BE49-F238E27FC236}">
                <a16:creationId xmlns:a16="http://schemas.microsoft.com/office/drawing/2014/main" id="{273619D4-799B-8F7B-660C-D2832DBE67B2}"/>
              </a:ext>
            </a:extLst>
          </p:cNvPr>
          <p:cNvPicPr>
            <a:picLocks noChangeAspect="1"/>
          </p:cNvPicPr>
          <p:nvPr/>
        </p:nvPicPr>
        <p:blipFill>
          <a:blip r:embed="rId2"/>
          <a:srcRect/>
          <a:stretch/>
        </p:blipFill>
        <p:spPr>
          <a:xfrm>
            <a:off x="6921700" y="1871047"/>
            <a:ext cx="4461359" cy="3404509"/>
          </a:xfrm>
          <a:prstGeom prst="rect">
            <a:avLst/>
          </a:prstGeom>
        </p:spPr>
      </p:pic>
      <p:pic>
        <p:nvPicPr>
          <p:cNvPr id="7" name="Picture 2">
            <a:extLst>
              <a:ext uri="{FF2B5EF4-FFF2-40B4-BE49-F238E27FC236}">
                <a16:creationId xmlns:a16="http://schemas.microsoft.com/office/drawing/2014/main" id="{1AC88799-2E8B-7DD8-F114-B425B5D045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10059" y="2047471"/>
            <a:ext cx="8941089" cy="3676557"/>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320E7D5B-BB5B-2B51-1B70-52FAB11C85AD}"/>
              </a:ext>
            </a:extLst>
          </p:cNvPr>
          <p:cNvSpPr txBox="1"/>
          <p:nvPr/>
        </p:nvSpPr>
        <p:spPr>
          <a:xfrm>
            <a:off x="3046880" y="6092081"/>
            <a:ext cx="6098240" cy="276999"/>
          </a:xfrm>
          <a:prstGeom prst="rect">
            <a:avLst/>
          </a:prstGeom>
          <a:noFill/>
        </p:spPr>
        <p:txBody>
          <a:bodyPr wrap="square">
            <a:spAutoFit/>
          </a:bodyPr>
          <a:lstStyle/>
          <a:p>
            <a:r>
              <a:rPr lang="en-AU" sz="1200" b="0" i="0" u="none" strike="noStrike" dirty="0" err="1">
                <a:solidFill>
                  <a:srgbClr val="282828"/>
                </a:solidFill>
                <a:effectLst/>
                <a:latin typeface="MuseoSans"/>
              </a:rPr>
              <a:t>Voltz</a:t>
            </a:r>
            <a:r>
              <a:rPr lang="en-AU" sz="1200" b="0" i="0" u="none" strike="noStrike" dirty="0">
                <a:solidFill>
                  <a:srgbClr val="282828"/>
                </a:solidFill>
                <a:effectLst/>
                <a:latin typeface="MuseoSans"/>
              </a:rPr>
              <a:t> et al., Front. Oncol., Volume 12 - 2022 | </a:t>
            </a:r>
            <a:r>
              <a:rPr lang="en-AU" sz="1200" b="0" i="0" u="none" strike="noStrike" dirty="0">
                <a:solidFill>
                  <a:srgbClr val="282828"/>
                </a:solidFill>
                <a:effectLst/>
                <a:latin typeface="MuseoSans"/>
                <a:hlinkClick r:id="rId4"/>
              </a:rPr>
              <a:t>https://doi.org/10.3389/fonc.2022.930850</a:t>
            </a:r>
            <a:endParaRPr lang="en-US" sz="1200" dirty="0"/>
          </a:p>
        </p:txBody>
      </p:sp>
    </p:spTree>
    <p:extLst>
      <p:ext uri="{BB962C8B-B14F-4D97-AF65-F5344CB8AC3E}">
        <p14:creationId xmlns:p14="http://schemas.microsoft.com/office/powerpoint/2010/main" val="3537197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a:t>Fields experienced by particles along beamline</a:t>
            </a:r>
            <a:endParaRPr lang="en-GB" dirty="0"/>
          </a:p>
        </p:txBody>
      </p:sp>
      <p:sp>
        <p:nvSpPr>
          <p:cNvPr id="4" name="Slide Number Placeholder 3"/>
          <p:cNvSpPr>
            <a:spLocks noGrp="1"/>
          </p:cNvSpPr>
          <p:nvPr>
            <p:ph type="sldNum" sz="quarter" idx="12"/>
          </p:nvPr>
        </p:nvSpPr>
        <p:spPr/>
        <p:txBody>
          <a:bodyPr/>
          <a:lstStyle/>
          <a:p>
            <a:fld id="{DC22DD25-61AE-413C-B4D2-EF2365C9B2E1}" type="slidenum">
              <a:rPr lang="en-AU" noProof="0" smtClean="0"/>
              <a:t>30</a:t>
            </a:fld>
            <a:endParaRPr lang="en-AU" noProof="0"/>
          </a:p>
        </p:txBody>
      </p:sp>
      <p:pic>
        <p:nvPicPr>
          <p:cNvPr id="5" name="Picture 4"/>
          <p:cNvPicPr>
            <a:picLocks noChangeAspect="1"/>
          </p:cNvPicPr>
          <p:nvPr/>
        </p:nvPicPr>
        <p:blipFill>
          <a:blip r:embed="rId2"/>
          <a:stretch>
            <a:fillRect/>
          </a:stretch>
        </p:blipFill>
        <p:spPr>
          <a:xfrm>
            <a:off x="1311148" y="1867858"/>
            <a:ext cx="9139599" cy="3358483"/>
          </a:xfrm>
          <a:prstGeom prst="rect">
            <a:avLst/>
          </a:prstGeom>
        </p:spPr>
      </p:pic>
    </p:spTree>
    <p:extLst>
      <p:ext uri="{BB962C8B-B14F-4D97-AF65-F5344CB8AC3E}">
        <p14:creationId xmlns:p14="http://schemas.microsoft.com/office/powerpoint/2010/main" val="207961325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0FA64-4647-48EE-8BCF-6A297ECF8262}"/>
              </a:ext>
            </a:extLst>
          </p:cNvPr>
          <p:cNvSpPr>
            <a:spLocks noGrp="1"/>
          </p:cNvSpPr>
          <p:nvPr>
            <p:ph type="title"/>
          </p:nvPr>
        </p:nvSpPr>
        <p:spPr/>
        <p:txBody>
          <a:bodyPr/>
          <a:lstStyle/>
          <a:p>
            <a:r>
              <a:rPr lang="en-US" dirty="0"/>
              <a:t>TURBO Research Questions:</a:t>
            </a:r>
          </a:p>
        </p:txBody>
      </p:sp>
      <p:sp>
        <p:nvSpPr>
          <p:cNvPr id="4" name="Slide Number Placeholder 3">
            <a:extLst>
              <a:ext uri="{FF2B5EF4-FFF2-40B4-BE49-F238E27FC236}">
                <a16:creationId xmlns:a16="http://schemas.microsoft.com/office/drawing/2014/main" id="{7FDD3205-4143-9170-292E-E562AF669F13}"/>
              </a:ext>
            </a:extLst>
          </p:cNvPr>
          <p:cNvSpPr>
            <a:spLocks noGrp="1"/>
          </p:cNvSpPr>
          <p:nvPr>
            <p:ph type="sldNum" sz="quarter" idx="12"/>
          </p:nvPr>
        </p:nvSpPr>
        <p:spPr/>
        <p:txBody>
          <a:bodyPr/>
          <a:lstStyle/>
          <a:p>
            <a:fld id="{DC22DD25-61AE-413C-B4D2-EF2365C9B2E1}" type="slidenum">
              <a:rPr lang="en-AU" noProof="0" smtClean="0"/>
              <a:t>31</a:t>
            </a:fld>
            <a:endParaRPr lang="en-AU" noProof="0"/>
          </a:p>
        </p:txBody>
      </p:sp>
      <p:sp>
        <p:nvSpPr>
          <p:cNvPr id="5" name="Content Placeholder 4">
            <a:extLst>
              <a:ext uri="{FF2B5EF4-FFF2-40B4-BE49-F238E27FC236}">
                <a16:creationId xmlns:a16="http://schemas.microsoft.com/office/drawing/2014/main" id="{1A27E58A-5855-DFBA-2E30-A1FFDEAED994}"/>
              </a:ext>
            </a:extLst>
          </p:cNvPr>
          <p:cNvSpPr txBox="1">
            <a:spLocks noGrp="1"/>
          </p:cNvSpPr>
          <p:nvPr>
            <p:ph idx="1"/>
          </p:nvPr>
        </p:nvSpPr>
        <p:spPr>
          <a:xfrm>
            <a:off x="316356" y="1532415"/>
            <a:ext cx="11408409" cy="2516073"/>
          </a:xfrm>
          <a:prstGeom prst="rect">
            <a:avLst/>
          </a:prstGeom>
          <a:noFill/>
        </p:spPr>
        <p:txBody>
          <a:bodyPr wrap="square">
            <a:spAutoFit/>
          </a:bodyPr>
          <a:lstStyle/>
          <a:p>
            <a:r>
              <a:rPr lang="en-AU" dirty="0"/>
              <a:t>TURBO BDS demonstrator for scaled-down conditions being developed, </a:t>
            </a:r>
            <a:r>
              <a:rPr lang="en-GB" dirty="0"/>
              <a:t>driven by clinical requirements:</a:t>
            </a:r>
          </a:p>
          <a:p>
            <a:endParaRPr lang="en-GB" b="1" dirty="0"/>
          </a:p>
          <a:p>
            <a:endParaRPr lang="en-GB" b="1" dirty="0"/>
          </a:p>
          <a:p>
            <a:endParaRPr lang="en-GB" b="1" dirty="0"/>
          </a:p>
          <a:p>
            <a:endParaRPr lang="en-GB" b="1" dirty="0"/>
          </a:p>
          <a:p>
            <a:pPr lvl="1" indent="0">
              <a:buNone/>
            </a:pPr>
            <a:endParaRPr lang="en-GB" dirty="0"/>
          </a:p>
        </p:txBody>
      </p:sp>
      <p:sp>
        <p:nvSpPr>
          <p:cNvPr id="6" name="Rectangle 5">
            <a:extLst>
              <a:ext uri="{FF2B5EF4-FFF2-40B4-BE49-F238E27FC236}">
                <a16:creationId xmlns:a16="http://schemas.microsoft.com/office/drawing/2014/main" id="{9241E345-448F-4780-ADFD-913480B60305}"/>
              </a:ext>
            </a:extLst>
          </p:cNvPr>
          <p:cNvSpPr/>
          <p:nvPr/>
        </p:nvSpPr>
        <p:spPr>
          <a:xfrm>
            <a:off x="1428765"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 Treatment Planning Studies</a:t>
            </a:r>
          </a:p>
        </p:txBody>
      </p:sp>
      <p:sp>
        <p:nvSpPr>
          <p:cNvPr id="7" name="Rectangle 6">
            <a:extLst>
              <a:ext uri="{FF2B5EF4-FFF2-40B4-BE49-F238E27FC236}">
                <a16:creationId xmlns:a16="http://schemas.microsoft.com/office/drawing/2014/main" id="{617253ED-EE17-F973-CECF-5FF4CD32809E}"/>
              </a:ext>
            </a:extLst>
          </p:cNvPr>
          <p:cNvSpPr/>
          <p:nvPr/>
        </p:nvSpPr>
        <p:spPr>
          <a:xfrm>
            <a:off x="4581845"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 Scaled-down Prototype</a:t>
            </a:r>
          </a:p>
        </p:txBody>
      </p:sp>
      <p:sp>
        <p:nvSpPr>
          <p:cNvPr id="8" name="Rectangle 7">
            <a:extLst>
              <a:ext uri="{FF2B5EF4-FFF2-40B4-BE49-F238E27FC236}">
                <a16:creationId xmlns:a16="http://schemas.microsoft.com/office/drawing/2014/main" id="{8AF8EF0E-F302-534A-FB97-44A40577C93D}"/>
              </a:ext>
            </a:extLst>
          </p:cNvPr>
          <p:cNvSpPr/>
          <p:nvPr/>
        </p:nvSpPr>
        <p:spPr>
          <a:xfrm>
            <a:off x="7801252" y="2190306"/>
            <a:ext cx="2721934" cy="9835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 Full-Scale Design</a:t>
            </a:r>
          </a:p>
        </p:txBody>
      </p:sp>
      <p:sp>
        <p:nvSpPr>
          <p:cNvPr id="10" name="TextBox 9">
            <a:extLst>
              <a:ext uri="{FF2B5EF4-FFF2-40B4-BE49-F238E27FC236}">
                <a16:creationId xmlns:a16="http://schemas.microsoft.com/office/drawing/2014/main" id="{1719B3FC-FBA6-5838-6BE4-53738B9D696C}"/>
              </a:ext>
            </a:extLst>
          </p:cNvPr>
          <p:cNvSpPr txBox="1"/>
          <p:nvPr/>
        </p:nvSpPr>
        <p:spPr>
          <a:xfrm>
            <a:off x="3027574" y="3350194"/>
            <a:ext cx="5830476" cy="3139321"/>
          </a:xfrm>
          <a:prstGeom prst="rect">
            <a:avLst/>
          </a:prstGeom>
          <a:noFill/>
        </p:spPr>
        <p:txBody>
          <a:bodyPr wrap="square">
            <a:spAutoFit/>
          </a:bodyPr>
          <a:lstStyle/>
          <a:p>
            <a:r>
              <a:rPr lang="en-GB" b="1" dirty="0"/>
              <a:t>2. </a:t>
            </a:r>
          </a:p>
          <a:p>
            <a:pPr marL="285750" indent="-285750">
              <a:buFont typeface="Arial" panose="020B0604020202020204" pitchFamily="34" charset="0"/>
              <a:buChar char="•"/>
            </a:pPr>
            <a:r>
              <a:rPr lang="en-GB" b="1" dirty="0"/>
              <a:t>What beam characteristics are necessary? </a:t>
            </a:r>
          </a:p>
          <a:p>
            <a:pPr marL="742950" lvl="1" indent="-285750">
              <a:buFont typeface="Arial" panose="020B0604020202020204" pitchFamily="34" charset="0"/>
              <a:buChar char="•"/>
            </a:pPr>
            <a:r>
              <a:rPr lang="en-GB" dirty="0">
                <a:highlight>
                  <a:srgbClr val="00FF00"/>
                </a:highlight>
              </a:rPr>
              <a:t>Beam characterisation </a:t>
            </a:r>
            <a:r>
              <a:rPr lang="en-GB" dirty="0"/>
              <a:t>&amp; simulation studies</a:t>
            </a:r>
          </a:p>
          <a:p>
            <a:pPr marL="285750" indent="-285750">
              <a:buFont typeface="Arial" panose="020B0604020202020204" pitchFamily="34" charset="0"/>
              <a:buChar char="•"/>
            </a:pPr>
            <a:r>
              <a:rPr lang="en-GB" b="1" dirty="0"/>
              <a:t>How do we vary the energy rapidly (and confirm it)? </a:t>
            </a:r>
          </a:p>
          <a:p>
            <a:pPr marL="742950" lvl="1" indent="-285750">
              <a:buFont typeface="Arial" panose="020B0604020202020204" pitchFamily="34" charset="0"/>
              <a:buChar char="•"/>
            </a:pPr>
            <a:r>
              <a:rPr lang="en-GB" dirty="0"/>
              <a:t>Rapid variable energy beam: </a:t>
            </a:r>
            <a:r>
              <a:rPr lang="en-GB" dirty="0">
                <a:highlight>
                  <a:srgbClr val="FFFF00"/>
                </a:highlight>
              </a:rPr>
              <a:t>Degrader studies</a:t>
            </a:r>
          </a:p>
          <a:p>
            <a:pPr marL="285750" indent="-285750">
              <a:buFont typeface="Arial" panose="020B0604020202020204" pitchFamily="34" charset="0"/>
              <a:buChar char="•"/>
            </a:pPr>
            <a:r>
              <a:rPr lang="en-GB" b="1" dirty="0"/>
              <a:t>How do we transport all energies simultaneously?</a:t>
            </a:r>
          </a:p>
          <a:p>
            <a:pPr marL="742950" lvl="1" indent="-285750">
              <a:buFont typeface="Arial" panose="020B0604020202020204" pitchFamily="34" charset="0"/>
              <a:buChar char="•"/>
            </a:pPr>
            <a:r>
              <a:rPr lang="en-GB" dirty="0">
                <a:highlight>
                  <a:srgbClr val="00FF00"/>
                </a:highlight>
              </a:rPr>
              <a:t>FFA arc lattice design and magnets</a:t>
            </a:r>
          </a:p>
          <a:p>
            <a:pPr marL="285750" indent="-285750">
              <a:buFont typeface="Arial" panose="020B0604020202020204" pitchFamily="34" charset="0"/>
              <a:buChar char="•"/>
            </a:pPr>
            <a:r>
              <a:rPr lang="en-GB" b="1" dirty="0"/>
              <a:t>Integration studies:</a:t>
            </a:r>
          </a:p>
          <a:p>
            <a:pPr marL="742950" lvl="1" indent="-285750">
              <a:buFont typeface="Arial" panose="020B0604020202020204" pitchFamily="34" charset="0"/>
              <a:buChar char="•"/>
            </a:pPr>
            <a:r>
              <a:rPr lang="en-GB" dirty="0">
                <a:highlight>
                  <a:srgbClr val="FFFF00"/>
                </a:highlight>
              </a:rPr>
              <a:t>Matching magnets, diagnostics, control system</a:t>
            </a:r>
          </a:p>
          <a:p>
            <a:pPr marL="285750" indent="-285750">
              <a:buFont typeface="Arial" panose="020B0604020202020204" pitchFamily="34" charset="0"/>
              <a:buChar char="•"/>
            </a:pPr>
            <a:r>
              <a:rPr lang="en-GB" b="1" dirty="0"/>
              <a:t>Rapid scanning system and dosimetry:</a:t>
            </a:r>
          </a:p>
          <a:p>
            <a:pPr marL="742950" lvl="1" indent="-285750">
              <a:buFont typeface="Arial" panose="020B0604020202020204" pitchFamily="34" charset="0"/>
              <a:buChar char="•"/>
            </a:pPr>
            <a:r>
              <a:rPr lang="en-GB" dirty="0">
                <a:highlight>
                  <a:srgbClr val="00FF00"/>
                </a:highlight>
              </a:rPr>
              <a:t>This part (mostly) is commercially available</a:t>
            </a:r>
          </a:p>
        </p:txBody>
      </p:sp>
    </p:spTree>
    <p:extLst>
      <p:ext uri="{BB962C8B-B14F-4D97-AF65-F5344CB8AC3E}">
        <p14:creationId xmlns:p14="http://schemas.microsoft.com/office/powerpoint/2010/main" val="71113550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D1EAD1-63B0-CB20-8D27-ADA518F5C152}"/>
              </a:ext>
            </a:extLst>
          </p:cNvPr>
          <p:cNvSpPr>
            <a:spLocks noGrp="1"/>
          </p:cNvSpPr>
          <p:nvPr>
            <p:ph type="title"/>
          </p:nvPr>
        </p:nvSpPr>
        <p:spPr/>
        <p:txBody>
          <a:bodyPr/>
          <a:lstStyle/>
          <a:p>
            <a:r>
              <a:rPr lang="en-US" dirty="0"/>
              <a:t>Final thoughts… MR-guided PT?</a:t>
            </a:r>
          </a:p>
        </p:txBody>
      </p:sp>
      <p:sp>
        <p:nvSpPr>
          <p:cNvPr id="3" name="Slide Number Placeholder 2">
            <a:extLst>
              <a:ext uri="{FF2B5EF4-FFF2-40B4-BE49-F238E27FC236}">
                <a16:creationId xmlns:a16="http://schemas.microsoft.com/office/drawing/2014/main" id="{09D64A49-B198-FC65-D516-614ED87FD75C}"/>
              </a:ext>
            </a:extLst>
          </p:cNvPr>
          <p:cNvSpPr>
            <a:spLocks noGrp="1"/>
          </p:cNvSpPr>
          <p:nvPr>
            <p:ph type="sldNum" sz="quarter" idx="12"/>
          </p:nvPr>
        </p:nvSpPr>
        <p:spPr/>
        <p:txBody>
          <a:bodyPr/>
          <a:lstStyle/>
          <a:p>
            <a:fld id="{DC22DD25-61AE-413C-B4D2-EF2365C9B2E1}" type="slidenum">
              <a:rPr lang="en-AU" noProof="0" smtClean="0"/>
              <a:t>32</a:t>
            </a:fld>
            <a:endParaRPr lang="en-AU" noProof="0"/>
          </a:p>
        </p:txBody>
      </p:sp>
      <p:sp>
        <p:nvSpPr>
          <p:cNvPr id="4" name="Text Placeholder 3">
            <a:extLst>
              <a:ext uri="{FF2B5EF4-FFF2-40B4-BE49-F238E27FC236}">
                <a16:creationId xmlns:a16="http://schemas.microsoft.com/office/drawing/2014/main" id="{1D68716F-94FB-59E8-B478-D0221F278FAE}"/>
              </a:ext>
            </a:extLst>
          </p:cNvPr>
          <p:cNvSpPr>
            <a:spLocks noGrp="1"/>
          </p:cNvSpPr>
          <p:nvPr>
            <p:ph type="body" sz="quarter" idx="13"/>
          </p:nvPr>
        </p:nvSpPr>
        <p:spPr>
          <a:xfrm>
            <a:off x="316357" y="1350691"/>
            <a:ext cx="11408408" cy="4459190"/>
          </a:xfrm>
        </p:spPr>
        <p:txBody>
          <a:bodyPr numCol="1"/>
          <a:lstStyle/>
          <a:p>
            <a:pPr marL="342900" indent="-342900">
              <a:buFont typeface="Arial" panose="020B0604020202020204" pitchFamily="34" charset="0"/>
              <a:buChar char="•"/>
            </a:pPr>
            <a:r>
              <a:rPr lang="en-US" dirty="0"/>
              <a:t>“</a:t>
            </a:r>
            <a:r>
              <a:rPr lang="en-AU" i="1" dirty="0">
                <a:effectLst/>
                <a:latin typeface="Helvetica" pitchFamily="2" charset="0"/>
              </a:rPr>
              <a:t>A magnetic decoupling of the PBS</a:t>
            </a:r>
            <a:r>
              <a:rPr lang="en-AU" dirty="0">
                <a:latin typeface="Helvetica" pitchFamily="2" charset="0"/>
              </a:rPr>
              <a:t> </a:t>
            </a:r>
            <a:r>
              <a:rPr lang="en-AU" i="1" dirty="0">
                <a:effectLst/>
                <a:latin typeface="Helvetica" pitchFamily="2" charset="0"/>
              </a:rPr>
              <a:t>system and the MRI scanner […] remains indispensable”</a:t>
            </a:r>
            <a:endParaRPr lang="en-AU" i="1" dirty="0">
              <a:latin typeface="Helvetica" pitchFamily="2" charset="0"/>
            </a:endParaRPr>
          </a:p>
          <a:p>
            <a:r>
              <a:rPr lang="en-AU" dirty="0">
                <a:latin typeface="Helvetica" pitchFamily="2" charset="0"/>
              </a:rPr>
              <a:t>In this experimental study, effects of the beamline (rather than nozzle) magnets were investigated… and it was concluded that:</a:t>
            </a:r>
          </a:p>
          <a:p>
            <a:pPr marL="342900" indent="-342900">
              <a:buFont typeface="Arial" panose="020B0604020202020204" pitchFamily="34" charset="0"/>
              <a:buChar char="•"/>
            </a:pPr>
            <a:r>
              <a:rPr lang="en-AU" i="1" dirty="0">
                <a:effectLst/>
                <a:latin typeface="Helvetica" pitchFamily="2" charset="0"/>
              </a:rPr>
              <a:t>“No</a:t>
            </a:r>
            <a:r>
              <a:rPr lang="en-AU" dirty="0">
                <a:latin typeface="Helvetica" pitchFamily="2" charset="0"/>
              </a:rPr>
              <a:t> </a:t>
            </a:r>
            <a:r>
              <a:rPr lang="en-AU" i="1" dirty="0">
                <a:effectLst/>
                <a:latin typeface="Helvetica" pitchFamily="2" charset="0"/>
              </a:rPr>
              <a:t>visual image degradation was observed due to the </a:t>
            </a:r>
            <a:r>
              <a:rPr lang="en-AU" b="1" i="1" dirty="0">
                <a:effectLst/>
                <a:latin typeface="Helvetica" pitchFamily="2" charset="0"/>
              </a:rPr>
              <a:t>static</a:t>
            </a:r>
            <a:r>
              <a:rPr lang="en-AU" i="1" dirty="0">
                <a:effectLst/>
                <a:latin typeface="Helvetica" pitchFamily="2" charset="0"/>
              </a:rPr>
              <a:t> settings of the beam line magnets.” [emphasis mine]</a:t>
            </a:r>
            <a:endParaRPr lang="en-AU" i="1" dirty="0">
              <a:latin typeface="Helvetica" pitchFamily="2" charset="0"/>
            </a:endParaRPr>
          </a:p>
          <a:p>
            <a:endParaRPr lang="en-AU" i="1" dirty="0">
              <a:latin typeface="Helvetica" pitchFamily="2" charset="0"/>
            </a:endParaRPr>
          </a:p>
          <a:p>
            <a:endParaRPr lang="en-US" dirty="0"/>
          </a:p>
        </p:txBody>
      </p:sp>
      <p:pic>
        <p:nvPicPr>
          <p:cNvPr id="6" name="Picture 5" descr="Text&#10;&#10;Description automatically generated with low confidence">
            <a:extLst>
              <a:ext uri="{FF2B5EF4-FFF2-40B4-BE49-F238E27FC236}">
                <a16:creationId xmlns:a16="http://schemas.microsoft.com/office/drawing/2014/main" id="{30F59637-D377-0B64-8FD2-33B3FB20A98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15770" y="3648473"/>
            <a:ext cx="9209581" cy="1424024"/>
          </a:xfrm>
          <a:prstGeom prst="rect">
            <a:avLst/>
          </a:prstGeom>
        </p:spPr>
      </p:pic>
      <p:sp>
        <p:nvSpPr>
          <p:cNvPr id="8" name="TextBox 7">
            <a:extLst>
              <a:ext uri="{FF2B5EF4-FFF2-40B4-BE49-F238E27FC236}">
                <a16:creationId xmlns:a16="http://schemas.microsoft.com/office/drawing/2014/main" id="{0448AFDE-6096-9001-925E-7F9112F146F6}"/>
              </a:ext>
            </a:extLst>
          </p:cNvPr>
          <p:cNvSpPr txBox="1"/>
          <p:nvPr/>
        </p:nvSpPr>
        <p:spPr>
          <a:xfrm>
            <a:off x="2690565" y="5897387"/>
            <a:ext cx="6098582" cy="369332"/>
          </a:xfrm>
          <a:prstGeom prst="rect">
            <a:avLst/>
          </a:prstGeom>
          <a:noFill/>
        </p:spPr>
        <p:txBody>
          <a:bodyPr wrap="square">
            <a:spAutoFit/>
          </a:bodyPr>
          <a:lstStyle/>
          <a:p>
            <a:r>
              <a:rPr lang="en-AU" i="1" dirty="0">
                <a:effectLst/>
                <a:latin typeface="Helvetica" pitchFamily="2" charset="0"/>
              </a:rPr>
              <a:t>Sebastian </a:t>
            </a:r>
            <a:r>
              <a:rPr lang="en-AU" i="1" dirty="0" err="1">
                <a:effectLst/>
                <a:latin typeface="Helvetica" pitchFamily="2" charset="0"/>
              </a:rPr>
              <a:t>Gantz</a:t>
            </a:r>
            <a:r>
              <a:rPr lang="en-AU" i="1" dirty="0">
                <a:effectLst/>
                <a:latin typeface="Helvetica" pitchFamily="2" charset="0"/>
              </a:rPr>
              <a:t> et al 2020 Phys. Med. Biol. 65 215014</a:t>
            </a:r>
            <a:endParaRPr lang="en-AU" dirty="0">
              <a:effectLst/>
              <a:latin typeface="Helvetica" pitchFamily="2" charset="0"/>
            </a:endParaRPr>
          </a:p>
        </p:txBody>
      </p:sp>
      <p:sp>
        <p:nvSpPr>
          <p:cNvPr id="9" name="Frame 8">
            <a:extLst>
              <a:ext uri="{FF2B5EF4-FFF2-40B4-BE49-F238E27FC236}">
                <a16:creationId xmlns:a16="http://schemas.microsoft.com/office/drawing/2014/main" id="{DD716374-7078-2A2D-AAF6-5CCBF609053D}"/>
              </a:ext>
            </a:extLst>
          </p:cNvPr>
          <p:cNvSpPr/>
          <p:nvPr/>
        </p:nvSpPr>
        <p:spPr>
          <a:xfrm>
            <a:off x="4747965" y="3734889"/>
            <a:ext cx="1348035" cy="217180"/>
          </a:xfrm>
          <a:prstGeom prst="fram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11" name="Picture 10" descr="Text, letter&#10;&#10;Description automatically generated">
            <a:extLst>
              <a:ext uri="{FF2B5EF4-FFF2-40B4-BE49-F238E27FC236}">
                <a16:creationId xmlns:a16="http://schemas.microsoft.com/office/drawing/2014/main" id="{314BA2E0-BEBA-DAFF-3B1B-2446448A571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79533" y="3429000"/>
            <a:ext cx="9496697" cy="2108884"/>
          </a:xfrm>
          <a:prstGeom prst="rect">
            <a:avLst/>
          </a:prstGeom>
        </p:spPr>
      </p:pic>
      <p:sp>
        <p:nvSpPr>
          <p:cNvPr id="12" name="TextBox 11">
            <a:extLst>
              <a:ext uri="{FF2B5EF4-FFF2-40B4-BE49-F238E27FC236}">
                <a16:creationId xmlns:a16="http://schemas.microsoft.com/office/drawing/2014/main" id="{270CE065-9C25-A0E0-37DE-E85BC87D7945}"/>
              </a:ext>
            </a:extLst>
          </p:cNvPr>
          <p:cNvSpPr txBox="1"/>
          <p:nvPr/>
        </p:nvSpPr>
        <p:spPr>
          <a:xfrm>
            <a:off x="1661821" y="3859424"/>
            <a:ext cx="8156070" cy="1077218"/>
          </a:xfrm>
          <a:prstGeom prst="rect">
            <a:avLst/>
          </a:prstGeom>
          <a:solidFill>
            <a:schemeClr val="accent1"/>
          </a:solidFill>
        </p:spPr>
        <p:txBody>
          <a:bodyPr wrap="square" rtlCol="0">
            <a:spAutoFit/>
          </a:bodyPr>
          <a:lstStyle/>
          <a:p>
            <a:r>
              <a:rPr lang="en-US" sz="3200" b="1" dirty="0">
                <a:solidFill>
                  <a:schemeClr val="bg1"/>
                </a:solidFill>
              </a:rPr>
              <a:t>So in future, we might STILL be limited in energy steps, and only change layers every 2s?! </a:t>
            </a:r>
          </a:p>
        </p:txBody>
      </p:sp>
    </p:spTree>
    <p:extLst>
      <p:ext uri="{BB962C8B-B14F-4D97-AF65-F5344CB8AC3E}">
        <p14:creationId xmlns:p14="http://schemas.microsoft.com/office/powerpoint/2010/main" val="3299694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270C10-80FA-9CE4-F50F-6273BEFA566F}"/>
              </a:ext>
            </a:extLst>
          </p:cNvPr>
          <p:cNvSpPr>
            <a:spLocks noGrp="1"/>
          </p:cNvSpPr>
          <p:nvPr>
            <p:ph type="title"/>
          </p:nvPr>
        </p:nvSpPr>
        <p:spPr/>
        <p:txBody>
          <a:bodyPr/>
          <a:lstStyle/>
          <a:p>
            <a:r>
              <a:rPr lang="en-US" dirty="0"/>
              <a:t>Some potential questions re. MR-PT</a:t>
            </a:r>
          </a:p>
        </p:txBody>
      </p:sp>
      <p:sp>
        <p:nvSpPr>
          <p:cNvPr id="3" name="Slide Number Placeholder 2">
            <a:extLst>
              <a:ext uri="{FF2B5EF4-FFF2-40B4-BE49-F238E27FC236}">
                <a16:creationId xmlns:a16="http://schemas.microsoft.com/office/drawing/2014/main" id="{BD64C7AF-2258-5E08-BF36-A9E613EC12F1}"/>
              </a:ext>
            </a:extLst>
          </p:cNvPr>
          <p:cNvSpPr>
            <a:spLocks noGrp="1"/>
          </p:cNvSpPr>
          <p:nvPr>
            <p:ph type="sldNum" sz="quarter" idx="12"/>
          </p:nvPr>
        </p:nvSpPr>
        <p:spPr/>
        <p:txBody>
          <a:bodyPr/>
          <a:lstStyle/>
          <a:p>
            <a:fld id="{DC22DD25-61AE-413C-B4D2-EF2365C9B2E1}" type="slidenum">
              <a:rPr lang="en-AU" noProof="0" smtClean="0"/>
              <a:t>33</a:t>
            </a:fld>
            <a:endParaRPr lang="en-AU" noProof="0"/>
          </a:p>
        </p:txBody>
      </p:sp>
      <p:sp>
        <p:nvSpPr>
          <p:cNvPr id="4" name="Text Placeholder 3">
            <a:extLst>
              <a:ext uri="{FF2B5EF4-FFF2-40B4-BE49-F238E27FC236}">
                <a16:creationId xmlns:a16="http://schemas.microsoft.com/office/drawing/2014/main" id="{69D8FF83-223A-FE6E-5EFD-BDA43ED94A83}"/>
              </a:ext>
            </a:extLst>
          </p:cNvPr>
          <p:cNvSpPr>
            <a:spLocks noGrp="1"/>
          </p:cNvSpPr>
          <p:nvPr>
            <p:ph type="body" sz="quarter" idx="13"/>
          </p:nvPr>
        </p:nvSpPr>
        <p:spPr/>
        <p:txBody>
          <a:bodyPr/>
          <a:lstStyle/>
          <a:p>
            <a:pPr marL="342900" indent="-342900">
              <a:buFont typeface="Arial" panose="020B0604020202020204" pitchFamily="34" charset="0"/>
              <a:buChar char="•"/>
            </a:pPr>
            <a:r>
              <a:rPr lang="en-US" dirty="0"/>
              <a:t>What level of background magnetic field from the transport beamline/gantry is acceptable, or can be shielded (dynamically or passively)?</a:t>
            </a:r>
          </a:p>
          <a:p>
            <a:pPr marL="342900" indent="-342900">
              <a:buFont typeface="Arial" panose="020B0604020202020204" pitchFamily="34" charset="0"/>
              <a:buChar char="•"/>
            </a:pPr>
            <a:r>
              <a:rPr lang="en-US" dirty="0"/>
              <a:t>What </a:t>
            </a:r>
            <a:r>
              <a:rPr lang="en-US" i="1" dirty="0"/>
              <a:t>dynamic</a:t>
            </a:r>
            <a:r>
              <a:rPr lang="en-US" dirty="0"/>
              <a:t> variations of external magnetic field (dB/dt) from the transport beamline/gantry are acceptable? </a:t>
            </a:r>
          </a:p>
          <a:p>
            <a:pPr marL="342900" indent="-342900">
              <a:buFont typeface="Arial" panose="020B0604020202020204" pitchFamily="34" charset="0"/>
              <a:buChar char="•"/>
            </a:pPr>
            <a:r>
              <a:rPr lang="en-US" dirty="0"/>
              <a:t>Could MR-PT be better – if the energy layer switching time were faster? (i.e. 4D dynamic beam delivery)</a:t>
            </a:r>
          </a:p>
          <a:p>
            <a:pPr marL="342900" indent="-342900">
              <a:buFont typeface="Arial" panose="020B0604020202020204" pitchFamily="34" charset="0"/>
              <a:buChar char="•"/>
            </a:pPr>
            <a:endParaRPr lang="en-US" dirty="0"/>
          </a:p>
        </p:txBody>
      </p:sp>
      <p:sp>
        <p:nvSpPr>
          <p:cNvPr id="5" name="TextBox 4">
            <a:extLst>
              <a:ext uri="{FF2B5EF4-FFF2-40B4-BE49-F238E27FC236}">
                <a16:creationId xmlns:a16="http://schemas.microsoft.com/office/drawing/2014/main" id="{B0402872-F081-5F4B-3B3D-883D64C8D81C}"/>
              </a:ext>
            </a:extLst>
          </p:cNvPr>
          <p:cNvSpPr txBox="1"/>
          <p:nvPr/>
        </p:nvSpPr>
        <p:spPr>
          <a:xfrm>
            <a:off x="7950630" y="4791276"/>
            <a:ext cx="2371241" cy="1200329"/>
          </a:xfrm>
          <a:prstGeom prst="rect">
            <a:avLst/>
          </a:prstGeom>
          <a:noFill/>
        </p:spPr>
        <p:txBody>
          <a:bodyPr wrap="square" rtlCol="0">
            <a:spAutoFit/>
          </a:bodyPr>
          <a:lstStyle/>
          <a:p>
            <a:r>
              <a:rPr lang="en-US" dirty="0"/>
              <a:t>NB. in some literature ‘4D delivery’ means varying the beam intensity in time. </a:t>
            </a:r>
          </a:p>
        </p:txBody>
      </p:sp>
    </p:spTree>
    <p:extLst>
      <p:ext uri="{BB962C8B-B14F-4D97-AF65-F5344CB8AC3E}">
        <p14:creationId xmlns:p14="http://schemas.microsoft.com/office/powerpoint/2010/main" val="97027782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A99AAD-C39F-F040-AFCD-D89E15D50E99}"/>
              </a:ext>
            </a:extLst>
          </p:cNvPr>
          <p:cNvSpPr>
            <a:spLocks noGrp="1"/>
          </p:cNvSpPr>
          <p:nvPr>
            <p:ph type="title"/>
          </p:nvPr>
        </p:nvSpPr>
        <p:spPr/>
        <p:txBody>
          <a:bodyPr/>
          <a:lstStyle/>
          <a:p>
            <a:r>
              <a:rPr lang="en-US" dirty="0"/>
              <a:t>Australian Strategy &amp; Roadmap</a:t>
            </a:r>
          </a:p>
        </p:txBody>
      </p:sp>
      <p:sp>
        <p:nvSpPr>
          <p:cNvPr id="4" name="Slide Number Placeholder 3">
            <a:extLst>
              <a:ext uri="{FF2B5EF4-FFF2-40B4-BE49-F238E27FC236}">
                <a16:creationId xmlns:a16="http://schemas.microsoft.com/office/drawing/2014/main" id="{9AD5AA68-31F3-204E-9DC7-C6D0ED802108}"/>
              </a:ext>
            </a:extLst>
          </p:cNvPr>
          <p:cNvSpPr>
            <a:spLocks noGrp="1"/>
          </p:cNvSpPr>
          <p:nvPr>
            <p:ph type="sldNum" sz="quarter" idx="12"/>
          </p:nvPr>
        </p:nvSpPr>
        <p:spPr/>
        <p:txBody>
          <a:bodyPr/>
          <a:lstStyle/>
          <a:p>
            <a:fld id="{DC22DD25-61AE-413C-B4D2-EF2365C9B2E1}" type="slidenum">
              <a:rPr lang="en-AU" noProof="0" smtClean="0"/>
              <a:t>34</a:t>
            </a:fld>
            <a:endParaRPr lang="en-AU" noProof="0"/>
          </a:p>
        </p:txBody>
      </p:sp>
      <p:sp>
        <p:nvSpPr>
          <p:cNvPr id="6" name="Rectangle 1">
            <a:extLst>
              <a:ext uri="{FF2B5EF4-FFF2-40B4-BE49-F238E27FC236}">
                <a16:creationId xmlns:a16="http://schemas.microsoft.com/office/drawing/2014/main" id="{D5759B0F-74B0-C642-9124-545CA6328556}"/>
              </a:ext>
            </a:extLst>
          </p:cNvPr>
          <p:cNvSpPr>
            <a:spLocks noChangeArrowheads="1"/>
          </p:cNvSpPr>
          <p:nvPr/>
        </p:nvSpPr>
        <p:spPr bwMode="auto">
          <a:xfrm>
            <a:off x="2049085" y="1966070"/>
            <a:ext cx="8237343" cy="37087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dirty="0">
                <a:ln>
                  <a:noFill/>
                </a:ln>
                <a:solidFill>
                  <a:srgbClr val="201F1E"/>
                </a:solidFill>
                <a:effectLst/>
                <a:latin typeface="Calibri" panose="020F0502020204030204" pitchFamily="34" charset="0"/>
              </a:rPr>
              <a:t>The Australian Collaboration for Accelerator Science (</a:t>
            </a:r>
            <a:r>
              <a:rPr kumimoji="0" lang="en-US" altLang="en-US" sz="1200" b="1" i="0" u="none" strike="noStrike" cap="none" normalizeH="0" baseline="0" dirty="0">
                <a:ln>
                  <a:noFill/>
                </a:ln>
                <a:solidFill>
                  <a:srgbClr val="201F1E"/>
                </a:solidFill>
                <a:effectLst/>
                <a:latin typeface="inherit"/>
              </a:rPr>
              <a:t>ACAS</a:t>
            </a:r>
            <a:r>
              <a:rPr kumimoji="0" lang="en-US" altLang="en-US" sz="1200" b="1" i="0" u="none" strike="noStrike" cap="none" normalizeH="0" baseline="0" dirty="0">
                <a:ln>
                  <a:noFill/>
                </a:ln>
                <a:solidFill>
                  <a:srgbClr val="201F1E"/>
                </a:solidFill>
                <a:effectLst/>
                <a:latin typeface="Calibri" panose="020F0502020204030204" pitchFamily="34" charset="0"/>
              </a:rPr>
              <a:t>)</a:t>
            </a:r>
            <a:r>
              <a:rPr kumimoji="0" lang="en-US" altLang="en-US" sz="1200" b="0" i="0" u="none" strike="noStrike" cap="none" normalizeH="0" baseline="0" dirty="0">
                <a:ln>
                  <a:noFill/>
                </a:ln>
                <a:solidFill>
                  <a:srgbClr val="201F1E"/>
                </a:solidFill>
                <a:effectLst/>
                <a:latin typeface="Calibri" panose="020F0502020204030204" pitchFamily="34" charset="0"/>
              </a:rPr>
              <a:t>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201F1E"/>
                </a:solidFill>
                <a:effectLst/>
                <a:highlight>
                  <a:srgbClr val="FFFF00"/>
                </a:highlight>
                <a:latin typeface="Calibri" panose="020F0502020204030204" pitchFamily="34" charset="0"/>
              </a:rPr>
              <a:t>Australia is entering a new era for accelerator development and applications</a:t>
            </a:r>
            <a:r>
              <a:rPr kumimoji="0" lang="en-US" altLang="en-US" sz="1200" b="0" i="0" u="none" strike="noStrike" cap="none" normalizeH="0" baseline="0" dirty="0">
                <a:ln>
                  <a:noFill/>
                </a:ln>
                <a:solidFill>
                  <a:srgbClr val="201F1E"/>
                </a:solidFill>
                <a:effectLst/>
                <a:latin typeface="Calibri" panose="020F0502020204030204" pitchFamily="34" charset="0"/>
              </a:rPr>
              <a:t>, including </a:t>
            </a:r>
            <a:r>
              <a:rPr kumimoji="0" lang="en-US" altLang="en-US" sz="1600" b="0" i="0" u="none" strike="noStrike" cap="none" normalizeH="0" baseline="0" dirty="0">
                <a:ln>
                  <a:noFill/>
                </a:ln>
                <a:solidFill>
                  <a:srgbClr val="201F1E"/>
                </a:solidFill>
                <a:effectLst/>
                <a:highlight>
                  <a:srgbClr val="FFFF00"/>
                </a:highlight>
                <a:latin typeface="Calibri" panose="020F0502020204030204" pitchFamily="34" charset="0"/>
              </a:rPr>
              <a:t>new activity in hadron therapy, space technologies, and advanced materials development</a:t>
            </a:r>
            <a:r>
              <a:rPr kumimoji="0" lang="en-US" altLang="en-US" sz="1200" b="0" i="0" u="none" strike="noStrike" cap="none" normalizeH="0" baseline="0" dirty="0">
                <a:ln>
                  <a:noFill/>
                </a:ln>
                <a:solidFill>
                  <a:srgbClr val="201F1E"/>
                </a:solidFill>
                <a:effectLst/>
                <a:latin typeface="Calibri" panose="020F0502020204030204"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lang="en-US" altLang="en-US" sz="1200" dirty="0">
              <a:solidFill>
                <a:srgbClr val="201F1E"/>
              </a:solidFill>
              <a:latin typeface="Calibri" panose="020F050202020403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01F1E"/>
                </a:solidFill>
                <a:effectLst/>
                <a:latin typeface="Calibri" panose="020F0502020204030204" pitchFamily="34" charset="0"/>
              </a:rPr>
              <a:t>These developments are supported by the skills and experience of the existing community, but for longevity and high impact outcomes of these areas </a:t>
            </a:r>
            <a:r>
              <a:rPr kumimoji="0" lang="en-US" altLang="en-US" sz="1600" b="0" i="0" u="none" strike="noStrike" cap="none" normalizeH="0" baseline="0" dirty="0">
                <a:ln>
                  <a:noFill/>
                </a:ln>
                <a:solidFill>
                  <a:srgbClr val="201F1E"/>
                </a:solidFill>
                <a:effectLst/>
                <a:highlight>
                  <a:srgbClr val="FFFF00"/>
                </a:highlight>
                <a:latin typeface="Calibri" panose="020F0502020204030204" pitchFamily="34" charset="0"/>
              </a:rPr>
              <a:t>there needs to be a long-term roadmap for accelerators and the pipeline of related skills and expertis</a:t>
            </a:r>
            <a:r>
              <a:rPr kumimoji="0" lang="en-US" altLang="en-US" sz="1600" b="0" i="0" u="none" strike="noStrike" cap="none" normalizeH="0" baseline="0" dirty="0">
                <a:ln>
                  <a:noFill/>
                </a:ln>
                <a:solidFill>
                  <a:srgbClr val="201F1E"/>
                </a:solidFill>
                <a:effectLst/>
                <a:latin typeface="Calibri" panose="020F0502020204030204" pitchFamily="34" charset="0"/>
              </a:rPr>
              <a:t>e</a:t>
            </a:r>
            <a:r>
              <a:rPr kumimoji="0" lang="en-US" altLang="en-US" sz="1200" b="0" i="0" u="none" strike="noStrike" cap="none" normalizeH="0" baseline="0" dirty="0">
                <a:ln>
                  <a:noFill/>
                </a:ln>
                <a:solidFill>
                  <a:srgbClr val="201F1E"/>
                </a:solidFill>
                <a:effectLst/>
                <a:latin typeface="Calibri" panose="020F0502020204030204" pitchFamily="34" charset="0"/>
              </a:rPr>
              <a:t>. </a:t>
            </a:r>
            <a:r>
              <a:rPr kumimoji="0" lang="en-US" altLang="en-US" sz="1200" b="0" i="0" u="none" strike="noStrike" cap="none" normalizeH="0" baseline="0" dirty="0">
                <a:ln>
                  <a:noFill/>
                </a:ln>
                <a:solidFill>
                  <a:srgbClr val="201F1E"/>
                </a:solidFill>
                <a:effectLst/>
                <a:latin typeface="inherit"/>
              </a:rPr>
              <a:t>ACAS</a:t>
            </a:r>
            <a:r>
              <a:rPr kumimoji="0" lang="en-US" altLang="en-US" sz="1200" b="0" i="0" u="none" strike="noStrike" cap="none" normalizeH="0" baseline="0" dirty="0">
                <a:ln>
                  <a:noFill/>
                </a:ln>
                <a:solidFill>
                  <a:srgbClr val="201F1E"/>
                </a:solidFill>
                <a:effectLst/>
                <a:latin typeface="Calibri" panose="020F0502020204030204" pitchFamily="34" charset="0"/>
              </a:rPr>
              <a:t> is a joint initiative between ANSTO’s Centre for Accelerator Science and ANSTO Australian Synchrotron, ANU’s Heavy Ion Accelerator Facility, and the University of Melbourne.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01F1E"/>
                </a:solidFill>
                <a:effectLst/>
                <a:latin typeface="Calibri" panose="020F0502020204030204" pitchFamily="34" charset="0"/>
              </a:rPr>
              <a:t>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01F1E"/>
                </a:solidFill>
                <a:effectLst/>
                <a:latin typeface="inherit"/>
              </a:rPr>
              <a:t>ACAS</a:t>
            </a:r>
            <a:r>
              <a:rPr kumimoji="0" lang="en-US" altLang="en-US" sz="1200" b="0" i="0" u="none" strike="noStrike" cap="none" normalizeH="0" baseline="0" dirty="0">
                <a:ln>
                  <a:noFill/>
                </a:ln>
                <a:solidFill>
                  <a:srgbClr val="201F1E"/>
                </a:solidFill>
                <a:effectLst/>
                <a:latin typeface="Calibri" panose="020F0502020204030204" pitchFamily="34" charset="0"/>
              </a:rPr>
              <a:t> will bring together the wider accelerator community across Australia - both accelerator technologists and accelerator users - to collaborate and to pool skills, resources, and networks as a critical mass for securing opportunities and influence on the national and international level.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01F1E"/>
                </a:solidFill>
                <a:effectLst/>
                <a:latin typeface="Segoe UI" panose="020B0502040204020203" pitchFamily="34" charset="0"/>
              </a:rPr>
              <a:t>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dirty="0">
                <a:ln>
                  <a:noFill/>
                </a:ln>
                <a:solidFill>
                  <a:srgbClr val="201F1E"/>
                </a:solidFill>
                <a:effectLst/>
                <a:latin typeface="Calibri" panose="020F0502020204030204" pitchFamily="34" charset="0"/>
              </a:rPr>
              <a:t>It will provide a platform for coordination and collaboration of Australia’s activities and developments in accelerator science and its applications, including </a:t>
            </a:r>
            <a:r>
              <a:rPr kumimoji="0" lang="en-US" altLang="en-US" sz="1600" b="0" i="0" u="none" strike="noStrike" cap="none" normalizeH="0" baseline="0" dirty="0">
                <a:ln>
                  <a:noFill/>
                </a:ln>
                <a:solidFill>
                  <a:srgbClr val="201F1E"/>
                </a:solidFill>
                <a:effectLst/>
                <a:highlight>
                  <a:srgbClr val="FFFF00"/>
                </a:highlight>
                <a:latin typeface="Calibri" panose="020F0502020204030204" pitchFamily="34" charset="0"/>
              </a:rPr>
              <a:t>next generation machines for future light sources</a:t>
            </a:r>
            <a:r>
              <a:rPr kumimoji="0" lang="en-US" altLang="en-US" sz="1200" b="0" i="0" u="none" strike="noStrike" cap="none" normalizeH="0" baseline="0" dirty="0">
                <a:ln>
                  <a:noFill/>
                </a:ln>
                <a:solidFill>
                  <a:srgbClr val="201F1E"/>
                </a:solidFill>
                <a:effectLst/>
                <a:latin typeface="Calibri" panose="020F0502020204030204" pitchFamily="34" charset="0"/>
              </a:rPr>
              <a:t>, ion beams and microprobes, </a:t>
            </a:r>
            <a:r>
              <a:rPr kumimoji="0" lang="en-US" altLang="en-US" sz="1600" b="0" i="0" u="none" strike="noStrike" cap="none" normalizeH="0" baseline="0" dirty="0">
                <a:ln>
                  <a:noFill/>
                </a:ln>
                <a:solidFill>
                  <a:srgbClr val="201F1E"/>
                </a:solidFill>
                <a:effectLst/>
                <a:highlight>
                  <a:srgbClr val="FFFF00"/>
                </a:highlight>
                <a:latin typeface="Calibri" panose="020F0502020204030204" pitchFamily="34" charset="0"/>
              </a:rPr>
              <a:t>medical and industrial accelerators</a:t>
            </a:r>
            <a:r>
              <a:rPr kumimoji="0" lang="en-US" altLang="en-US" sz="1200" b="0" i="0" u="none" strike="noStrike" cap="none" normalizeH="0" baseline="0" dirty="0">
                <a:ln>
                  <a:noFill/>
                </a:ln>
                <a:solidFill>
                  <a:srgbClr val="201F1E"/>
                </a:solidFill>
                <a:effectLst/>
                <a:latin typeface="Calibri" panose="020F0502020204030204" pitchFamily="34" charset="0"/>
              </a:rPr>
              <a:t>, as well as high energy particle and nuclear physics.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0" i="0" u="none" strike="noStrike" cap="none" normalizeH="0" baseline="0" dirty="0">
                <a:ln>
                  <a:noFill/>
                </a:ln>
                <a:solidFill>
                  <a:srgbClr val="201F1E"/>
                </a:solidFill>
                <a:effectLst/>
                <a:latin typeface="Segoe UI" panose="020B0502040204020203" pitchFamily="34" charset="0"/>
              </a:rPr>
              <a:t> </a:t>
            </a:r>
            <a:endParaRPr kumimoji="0" lang="en-US" altLang="en-US" sz="1050" b="0" i="0" u="none" strike="noStrike" cap="none" normalizeH="0" baseline="0" dirty="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201F1E"/>
                </a:solidFill>
                <a:effectLst/>
                <a:latin typeface="inherit"/>
              </a:rPr>
              <a:t> </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pic>
        <p:nvPicPr>
          <p:cNvPr id="9" name="Immagine 2">
            <a:extLst>
              <a:ext uri="{FF2B5EF4-FFF2-40B4-BE49-F238E27FC236}">
                <a16:creationId xmlns:a16="http://schemas.microsoft.com/office/drawing/2014/main" id="{3A7472C9-D973-264B-9782-20A1208CC050}"/>
              </a:ext>
            </a:extLst>
          </p:cNvPr>
          <p:cNvPicPr>
            <a:picLocks noChangeAspect="1"/>
          </p:cNvPicPr>
          <p:nvPr/>
        </p:nvPicPr>
        <p:blipFill>
          <a:blip r:embed="rId2" cstate="hqprint">
            <a:extLst>
              <a:ext uri="{28A0092B-C50C-407E-A947-70E740481C1C}">
                <a14:useLocalDpi xmlns:a14="http://schemas.microsoft.com/office/drawing/2010/main"/>
              </a:ext>
            </a:extLst>
          </a:blip>
          <a:stretch>
            <a:fillRect/>
          </a:stretch>
        </p:blipFill>
        <p:spPr>
          <a:xfrm>
            <a:off x="9185343" y="336449"/>
            <a:ext cx="1774716" cy="887359"/>
          </a:xfrm>
          <a:prstGeom prst="rect">
            <a:avLst/>
          </a:prstGeom>
        </p:spPr>
      </p:pic>
      <p:sp>
        <p:nvSpPr>
          <p:cNvPr id="10" name="TextBox 9">
            <a:extLst>
              <a:ext uri="{FF2B5EF4-FFF2-40B4-BE49-F238E27FC236}">
                <a16:creationId xmlns:a16="http://schemas.microsoft.com/office/drawing/2014/main" id="{F64386BC-CA57-1D44-8C2E-9FD6D250215C}"/>
              </a:ext>
            </a:extLst>
          </p:cNvPr>
          <p:cNvSpPr txBox="1"/>
          <p:nvPr/>
        </p:nvSpPr>
        <p:spPr>
          <a:xfrm>
            <a:off x="3038300" y="5742777"/>
            <a:ext cx="6258911" cy="369332"/>
          </a:xfrm>
          <a:prstGeom prst="rect">
            <a:avLst/>
          </a:prstGeom>
          <a:noFill/>
        </p:spPr>
        <p:txBody>
          <a:bodyPr wrap="square" rtlCol="0">
            <a:spAutoFit/>
          </a:bodyPr>
          <a:lstStyle/>
          <a:p>
            <a:r>
              <a:rPr lang="en-US" dirty="0"/>
              <a:t>- Excerpt from 1-page submission to NCRIS Roadmap</a:t>
            </a:r>
          </a:p>
        </p:txBody>
      </p:sp>
      <p:pic>
        <p:nvPicPr>
          <p:cNvPr id="11" name="Picture 10" descr="A picture containing drawing&#10;&#10;Description automatically generated">
            <a:extLst>
              <a:ext uri="{FF2B5EF4-FFF2-40B4-BE49-F238E27FC236}">
                <a16:creationId xmlns:a16="http://schemas.microsoft.com/office/drawing/2014/main" id="{B40FF081-5331-944A-8C38-7ED0C0DA58D1}"/>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8971616" y="1223808"/>
            <a:ext cx="2202170" cy="458785"/>
          </a:xfrm>
          <a:prstGeom prst="rect">
            <a:avLst/>
          </a:prstGeom>
        </p:spPr>
      </p:pic>
    </p:spTree>
    <p:extLst>
      <p:ext uri="{BB962C8B-B14F-4D97-AF65-F5344CB8AC3E}">
        <p14:creationId xmlns:p14="http://schemas.microsoft.com/office/powerpoint/2010/main" val="337771176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The </a:t>
            </a:r>
            <a:r>
              <a:rPr lang="en-GB" b="1" dirty="0"/>
              <a:t>Pelletron Lab: </a:t>
            </a:r>
            <a:r>
              <a:rPr lang="en-GB" dirty="0"/>
              <a:t>Our Setup</a:t>
            </a:r>
          </a:p>
        </p:txBody>
      </p:sp>
      <p:pic>
        <p:nvPicPr>
          <p:cNvPr id="4" name="Picture 2" descr="image0.jpeg"/>
          <p:cNvPicPr>
            <a:picLocks noChangeAspect="1" noChangeArrowheads="1"/>
          </p:cNvPicPr>
          <p:nvPr/>
        </p:nvPicPr>
        <p:blipFill>
          <a:blip r:embed="rId2" cstate="print">
            <a:extLst>
              <a:ext uri="{BEBA8EAE-BF5A-486C-A8C5-ECC9F3942E4B}">
                <a14:imgProps xmlns:a14="http://schemas.microsoft.com/office/drawing/2010/main">
                  <a14:imgLayer r:embed="rId3">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flipH="1">
            <a:off x="273051" y="2628679"/>
            <a:ext cx="2767006" cy="2075255"/>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5" name="Rounded Rectangle 4"/>
          <p:cNvSpPr/>
          <p:nvPr/>
        </p:nvSpPr>
        <p:spPr>
          <a:xfrm>
            <a:off x="3040057" y="2400037"/>
            <a:ext cx="8593458" cy="4044725"/>
          </a:xfrm>
          <a:prstGeom prst="roundRect">
            <a:avLst>
              <a:gd name="adj" fmla="val 3392"/>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Picture 5"/>
          <p:cNvPicPr>
            <a:picLocks noChangeAspect="1"/>
          </p:cNvPicPr>
          <p:nvPr/>
        </p:nvPicPr>
        <p:blipFill rotWithShape="1">
          <a:blip r:embed="rId4"/>
          <a:srcRect l="2913" t="23035" r="4458" b="43837"/>
          <a:stretch/>
        </p:blipFill>
        <p:spPr>
          <a:xfrm>
            <a:off x="3247259" y="2793145"/>
            <a:ext cx="7976855" cy="1746324"/>
          </a:xfrm>
          <a:prstGeom prst="rect">
            <a:avLst/>
          </a:prstGeom>
          <a:ln w="38100">
            <a:solidFill>
              <a:schemeClr val="tx1"/>
            </a:solidFill>
          </a:ln>
        </p:spPr>
      </p:pic>
      <p:sp>
        <p:nvSpPr>
          <p:cNvPr id="7" name="TextBox 6"/>
          <p:cNvSpPr txBox="1"/>
          <p:nvPr/>
        </p:nvSpPr>
        <p:spPr>
          <a:xfrm>
            <a:off x="6459363" y="5881846"/>
            <a:ext cx="1685077" cy="523220"/>
          </a:xfrm>
          <a:prstGeom prst="rect">
            <a:avLst/>
          </a:prstGeom>
          <a:noFill/>
        </p:spPr>
        <p:txBody>
          <a:bodyPr wrap="none" rtlCol="0">
            <a:spAutoFit/>
          </a:bodyPr>
          <a:lstStyle/>
          <a:p>
            <a:pPr algn="ctr"/>
            <a:r>
              <a:rPr lang="en-AU" sz="2800" dirty="0">
                <a:latin typeface="Arial" panose="020B0604020202020204" pitchFamily="34" charset="0"/>
                <a:cs typeface="Arial" panose="020B0604020202020204" pitchFamily="34" charset="0"/>
              </a:rPr>
              <a:t>1445 mm</a:t>
            </a:r>
            <a:endParaRPr lang="en-GB" sz="2800" dirty="0">
              <a:latin typeface="Arial" panose="020B0604020202020204" pitchFamily="34" charset="0"/>
              <a:cs typeface="Arial" panose="020B0604020202020204" pitchFamily="34" charset="0"/>
            </a:endParaRPr>
          </a:p>
        </p:txBody>
      </p:sp>
      <p:cxnSp>
        <p:nvCxnSpPr>
          <p:cNvPr id="8" name="Straight Connector 7"/>
          <p:cNvCxnSpPr/>
          <p:nvPr/>
        </p:nvCxnSpPr>
        <p:spPr>
          <a:xfrm>
            <a:off x="3525245" y="3251457"/>
            <a:ext cx="0" cy="2880000"/>
          </a:xfrm>
          <a:prstGeom prst="line">
            <a:avLst/>
          </a:prstGeom>
          <a:ln w="28575">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11079922" y="3251457"/>
            <a:ext cx="0" cy="2880000"/>
          </a:xfrm>
          <a:prstGeom prst="line">
            <a:avLst/>
          </a:prstGeom>
          <a:ln w="28575">
            <a:solidFill>
              <a:srgbClr val="FFC000"/>
            </a:solidFill>
            <a:prstDash val="lgDash"/>
          </a:ln>
        </p:spPr>
        <p:style>
          <a:lnRef idx="1">
            <a:schemeClr val="accent1"/>
          </a:lnRef>
          <a:fillRef idx="0">
            <a:schemeClr val="accent1"/>
          </a:fillRef>
          <a:effectRef idx="0">
            <a:schemeClr val="accent1"/>
          </a:effectRef>
          <a:fontRef idx="minor">
            <a:schemeClr val="tx1"/>
          </a:fontRef>
        </p:style>
      </p:cxnSp>
      <p:sp>
        <p:nvSpPr>
          <p:cNvPr id="10" name="Left-Right Arrow 9"/>
          <p:cNvSpPr/>
          <p:nvPr/>
        </p:nvSpPr>
        <p:spPr>
          <a:xfrm>
            <a:off x="3557902" y="5516267"/>
            <a:ext cx="7488000" cy="435429"/>
          </a:xfrm>
          <a:prstGeom prst="leftRightArrow">
            <a:avLst/>
          </a:prstGeom>
          <a:solidFill>
            <a:srgbClr val="FFC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p:cNvSpPr/>
          <p:nvPr/>
        </p:nvSpPr>
        <p:spPr>
          <a:xfrm>
            <a:off x="7863086" y="3195805"/>
            <a:ext cx="281354" cy="1125416"/>
          </a:xfrm>
          <a:prstGeom prst="rect">
            <a:avLst/>
          </a:prstGeom>
          <a:solidFill>
            <a:schemeClr val="tx1">
              <a:lumMod val="75000"/>
              <a:lumOff val="25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3" name="Straight Connector 12"/>
          <p:cNvCxnSpPr/>
          <p:nvPr/>
        </p:nvCxnSpPr>
        <p:spPr>
          <a:xfrm>
            <a:off x="8003897" y="3251457"/>
            <a:ext cx="0" cy="2160000"/>
          </a:xfrm>
          <a:prstGeom prst="line">
            <a:avLst/>
          </a:prstGeom>
          <a:ln w="28575">
            <a:solidFill>
              <a:srgbClr val="FFC000"/>
            </a:solidFill>
            <a:prstDash val="lgDash"/>
          </a:ln>
        </p:spPr>
        <p:style>
          <a:lnRef idx="1">
            <a:schemeClr val="accent1"/>
          </a:lnRef>
          <a:fillRef idx="0">
            <a:schemeClr val="accent1"/>
          </a:fillRef>
          <a:effectRef idx="0">
            <a:schemeClr val="accent1"/>
          </a:effectRef>
          <a:fontRef idx="minor">
            <a:schemeClr val="tx1"/>
          </a:fontRef>
        </p:style>
      </p:cxnSp>
      <p:sp>
        <p:nvSpPr>
          <p:cNvPr id="15" name="Left-Right Arrow 14"/>
          <p:cNvSpPr/>
          <p:nvPr/>
        </p:nvSpPr>
        <p:spPr>
          <a:xfrm>
            <a:off x="8037918" y="4648472"/>
            <a:ext cx="3007984" cy="435429"/>
          </a:xfrm>
          <a:prstGeom prst="leftRightArrow">
            <a:avLst/>
          </a:prstGeom>
          <a:solidFill>
            <a:srgbClr val="FFC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p:cNvSpPr txBox="1"/>
          <p:nvPr/>
        </p:nvSpPr>
        <p:spPr>
          <a:xfrm>
            <a:off x="8799559" y="4940642"/>
            <a:ext cx="1484702" cy="523220"/>
          </a:xfrm>
          <a:prstGeom prst="rect">
            <a:avLst/>
          </a:prstGeom>
          <a:noFill/>
        </p:spPr>
        <p:txBody>
          <a:bodyPr wrap="none" rtlCol="0">
            <a:spAutoFit/>
          </a:bodyPr>
          <a:lstStyle/>
          <a:p>
            <a:pPr algn="ctr"/>
            <a:r>
              <a:rPr lang="en-AU" sz="2800" dirty="0">
                <a:latin typeface="Arial" panose="020B0604020202020204" pitchFamily="34" charset="0"/>
                <a:cs typeface="Arial" panose="020B0604020202020204" pitchFamily="34" charset="0"/>
              </a:rPr>
              <a:t>500 mm</a:t>
            </a:r>
            <a:endParaRPr lang="en-GB" sz="2800" dirty="0">
              <a:latin typeface="Arial" panose="020B0604020202020204" pitchFamily="34" charset="0"/>
              <a:cs typeface="Arial" panose="020B0604020202020204" pitchFamily="34" charset="0"/>
            </a:endParaRPr>
          </a:p>
        </p:txBody>
      </p:sp>
      <p:sp>
        <p:nvSpPr>
          <p:cNvPr id="14" name="TextBox 13"/>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9</a:t>
            </a:r>
            <a:endParaRPr lang="en-GB" sz="2000" b="1" i="1" dirty="0">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CBCC4651-0311-B162-6FB1-8CB6CC6B3AA7}"/>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240677348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b="1" dirty="0"/>
              <a:t>Results To-Date:</a:t>
            </a:r>
            <a:r>
              <a:rPr lang="en-GB" dirty="0"/>
              <a:t> First Light</a:t>
            </a:r>
            <a:endParaRPr lang="en-GB" b="1" dirty="0"/>
          </a:p>
        </p:txBody>
      </p:sp>
      <p:pic>
        <p:nvPicPr>
          <p:cNvPr id="3" name="Picture 2"/>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88142" y="1925515"/>
            <a:ext cx="5090747" cy="3393832"/>
          </a:xfrm>
          <a:prstGeom prst="rect">
            <a:avLst/>
          </a:prstGeom>
        </p:spPr>
      </p:pic>
      <p:sp>
        <p:nvSpPr>
          <p:cNvPr id="16" name="Rounded Rectangle 15"/>
          <p:cNvSpPr/>
          <p:nvPr/>
        </p:nvSpPr>
        <p:spPr>
          <a:xfrm>
            <a:off x="6300031" y="1705706"/>
            <a:ext cx="5424734" cy="4380737"/>
          </a:xfrm>
          <a:prstGeom prst="roundRect">
            <a:avLst>
              <a:gd name="adj" fmla="val 2438"/>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p:cNvSpPr txBox="1"/>
          <p:nvPr/>
        </p:nvSpPr>
        <p:spPr>
          <a:xfrm>
            <a:off x="6300030" y="1773490"/>
            <a:ext cx="5424734" cy="4154984"/>
          </a:xfrm>
          <a:prstGeom prst="rect">
            <a:avLst/>
          </a:prstGeom>
          <a:noFill/>
        </p:spPr>
        <p:txBody>
          <a:bodyPr wrap="square" rtlCol="0">
            <a:spAutoFit/>
          </a:bodyPr>
          <a:lstStyle/>
          <a:p>
            <a:r>
              <a:rPr lang="en-AU" sz="2400" b="1" dirty="0">
                <a:solidFill>
                  <a:srgbClr val="C00000"/>
                </a:solidFill>
                <a:latin typeface="Arial" panose="020B0604020202020204" pitchFamily="34" charset="0"/>
                <a:cs typeface="Arial" panose="020B0604020202020204" pitchFamily="34" charset="0"/>
              </a:rPr>
              <a:t>What went wrong </a:t>
            </a:r>
            <a:r>
              <a:rPr lang="en-AU" sz="2400" b="1" dirty="0">
                <a:latin typeface="Arial" panose="020B0604020202020204" pitchFamily="34" charset="0"/>
                <a:cs typeface="Arial" panose="020B0604020202020204" pitchFamily="34" charset="0"/>
              </a:rPr>
              <a:t>and </a:t>
            </a:r>
          </a:p>
          <a:p>
            <a:r>
              <a:rPr lang="en-AU" sz="2400" b="1" dirty="0">
                <a:solidFill>
                  <a:srgbClr val="00B050"/>
                </a:solidFill>
                <a:latin typeface="Arial" panose="020B0604020202020204" pitchFamily="34" charset="0"/>
                <a:cs typeface="Arial" panose="020B0604020202020204" pitchFamily="34" charset="0"/>
              </a:rPr>
              <a:t>how did we solve it</a:t>
            </a:r>
            <a:r>
              <a:rPr lang="en-AU" sz="2400" b="1" dirty="0">
                <a:latin typeface="Arial" panose="020B0604020202020204" pitchFamily="34" charset="0"/>
                <a:cs typeface="Arial" panose="020B0604020202020204" pitchFamily="34" charset="0"/>
              </a:rPr>
              <a:t>?</a:t>
            </a:r>
          </a:p>
          <a:p>
            <a:endParaRPr lang="en-AU" sz="2400" dirty="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AU" sz="2400" dirty="0">
                <a:solidFill>
                  <a:srgbClr val="C00000"/>
                </a:solidFill>
                <a:latin typeface="Arial" panose="020B0604020202020204" pitchFamily="34" charset="0"/>
                <a:cs typeface="Arial" panose="020B0604020202020204" pitchFamily="34" charset="0"/>
              </a:rPr>
              <a:t>High noise in all cases</a:t>
            </a:r>
          </a:p>
          <a:p>
            <a:pPr marL="800100" lvl="1" indent="-342900">
              <a:buFont typeface="Arial" panose="020B0604020202020204" pitchFamily="34" charset="0"/>
              <a:buChar char="•"/>
            </a:pPr>
            <a:r>
              <a:rPr lang="en-AU" sz="2400" dirty="0">
                <a:solidFill>
                  <a:srgbClr val="00B050"/>
                </a:solidFill>
                <a:latin typeface="Arial" panose="020B0604020202020204" pitchFamily="34" charset="0"/>
                <a:cs typeface="Arial" panose="020B0604020202020204" pitchFamily="34" charset="0"/>
              </a:rPr>
              <a:t>Removed other Pelletron diagnostics</a:t>
            </a:r>
          </a:p>
          <a:p>
            <a:pPr marL="800100" lvl="1" indent="-342900">
              <a:buFont typeface="Arial" panose="020B0604020202020204" pitchFamily="34" charset="0"/>
              <a:buChar char="•"/>
            </a:pPr>
            <a:r>
              <a:rPr lang="en-AU" sz="2400" dirty="0">
                <a:solidFill>
                  <a:srgbClr val="00B050"/>
                </a:solidFill>
                <a:latin typeface="Arial" panose="020B0604020202020204" pitchFamily="34" charset="0"/>
                <a:cs typeface="Arial" panose="020B0604020202020204" pitchFamily="34" charset="0"/>
              </a:rPr>
              <a:t>Increased measurement time</a:t>
            </a:r>
          </a:p>
          <a:p>
            <a:pPr marL="800100" lvl="1" indent="-342900">
              <a:buFont typeface="Arial" panose="020B0604020202020204" pitchFamily="34" charset="0"/>
              <a:buChar char="•"/>
            </a:pPr>
            <a:r>
              <a:rPr lang="en-AU" sz="2400" dirty="0">
                <a:solidFill>
                  <a:srgbClr val="00B050"/>
                </a:solidFill>
                <a:latin typeface="Arial" panose="020B0604020202020204" pitchFamily="34" charset="0"/>
                <a:cs typeface="Arial" panose="020B0604020202020204" pitchFamily="34" charset="0"/>
              </a:rPr>
              <a:t>Smoothing </a:t>
            </a:r>
            <a:r>
              <a:rPr lang="en-AU" sz="2400" i="1" dirty="0">
                <a:solidFill>
                  <a:srgbClr val="00B050"/>
                </a:solidFill>
                <a:latin typeface="Arial" panose="020B0604020202020204" pitchFamily="34" charset="0"/>
                <a:cs typeface="Arial" panose="020B0604020202020204" pitchFamily="34" charset="0"/>
              </a:rPr>
              <a:t>if required</a:t>
            </a:r>
          </a:p>
          <a:p>
            <a:pPr marL="342900" indent="-342900">
              <a:buFont typeface="Arial" panose="020B0604020202020204" pitchFamily="34" charset="0"/>
              <a:buChar char="•"/>
            </a:pPr>
            <a:r>
              <a:rPr lang="en-AU" sz="2400" dirty="0">
                <a:solidFill>
                  <a:srgbClr val="C00000"/>
                </a:solidFill>
                <a:latin typeface="Arial" panose="020B0604020202020204" pitchFamily="34" charset="0"/>
                <a:cs typeface="Arial" panose="020B0604020202020204" pitchFamily="34" charset="0"/>
              </a:rPr>
              <a:t>High signal liable to saturation</a:t>
            </a:r>
          </a:p>
          <a:p>
            <a:pPr marL="800100" lvl="1" indent="-342900">
              <a:buFont typeface="Arial" panose="020B0604020202020204" pitchFamily="34" charset="0"/>
              <a:buChar char="•"/>
            </a:pPr>
            <a:r>
              <a:rPr lang="en-AU" sz="2400" dirty="0">
                <a:solidFill>
                  <a:srgbClr val="00B050"/>
                </a:solidFill>
                <a:latin typeface="Arial" panose="020B0604020202020204" pitchFamily="34" charset="0"/>
                <a:cs typeface="Arial" panose="020B0604020202020204" pitchFamily="34" charset="0"/>
              </a:rPr>
              <a:t>Reduced beam current</a:t>
            </a:r>
          </a:p>
          <a:p>
            <a:pPr marL="800100" lvl="1" indent="-342900">
              <a:buFont typeface="Arial" panose="020B0604020202020204" pitchFamily="34" charset="0"/>
              <a:buChar char="•"/>
            </a:pPr>
            <a:r>
              <a:rPr lang="en-AU" sz="2400" dirty="0">
                <a:solidFill>
                  <a:srgbClr val="00B050"/>
                </a:solidFill>
                <a:latin typeface="Arial" panose="020B0604020202020204" pitchFamily="34" charset="0"/>
                <a:cs typeface="Arial" panose="020B0604020202020204" pitchFamily="34" charset="0"/>
              </a:rPr>
              <a:t>Attenuated to reduce intensity</a:t>
            </a:r>
          </a:p>
        </p:txBody>
      </p:sp>
      <p:sp>
        <p:nvSpPr>
          <p:cNvPr id="6" name="TextBox 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10</a:t>
            </a:r>
            <a:endParaRPr lang="en-GB" sz="2000" b="1" i="1" dirty="0">
              <a:latin typeface="Arial" panose="020B0604020202020204" pitchFamily="34" charset="0"/>
              <a:cs typeface="Arial" panose="020B0604020202020204" pitchFamily="34" charset="0"/>
            </a:endParaRPr>
          </a:p>
        </p:txBody>
      </p:sp>
      <p:sp>
        <p:nvSpPr>
          <p:cNvPr id="4" name="TextBox 3">
            <a:extLst>
              <a:ext uri="{FF2B5EF4-FFF2-40B4-BE49-F238E27FC236}">
                <a16:creationId xmlns:a16="http://schemas.microsoft.com/office/drawing/2014/main" id="{E38179D4-1C9D-1B3E-BCA8-1F5D01D13352}"/>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a:t>
            </a:r>
          </a:p>
          <a:p>
            <a:r>
              <a:rPr lang="en-US" dirty="0"/>
              <a:t>Adam Steinberg</a:t>
            </a:r>
          </a:p>
        </p:txBody>
      </p:sp>
    </p:spTree>
    <p:extLst>
      <p:ext uri="{BB962C8B-B14F-4D97-AF65-F5344CB8AC3E}">
        <p14:creationId xmlns:p14="http://schemas.microsoft.com/office/powerpoint/2010/main" val="1862417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7">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7">
                                            <p:txEl>
                                              <p:pRg st="5" end="5"/>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7">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7">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7">
                                            <p:txEl>
                                              <p:pRg st="8" end="8"/>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7">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uiExpand="1" build="p"/>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F1D2B32-5394-9CB5-5EB9-0D1885FAC516}"/>
              </a:ext>
            </a:extLst>
          </p:cNvPr>
          <p:cNvSpPr>
            <a:spLocks noGrp="1"/>
          </p:cNvSpPr>
          <p:nvPr>
            <p:ph type="title"/>
          </p:nvPr>
        </p:nvSpPr>
        <p:spPr/>
        <p:txBody>
          <a:bodyPr/>
          <a:lstStyle/>
          <a:p>
            <a:r>
              <a:rPr lang="en-US" dirty="0"/>
              <a:t>What is a disruptive technology?</a:t>
            </a:r>
          </a:p>
        </p:txBody>
      </p:sp>
      <p:sp>
        <p:nvSpPr>
          <p:cNvPr id="14" name="TextBox 13">
            <a:extLst>
              <a:ext uri="{FF2B5EF4-FFF2-40B4-BE49-F238E27FC236}">
                <a16:creationId xmlns:a16="http://schemas.microsoft.com/office/drawing/2014/main" id="{7DD0C2CC-E486-A109-3040-D1FF1478D480}"/>
              </a:ext>
            </a:extLst>
          </p:cNvPr>
          <p:cNvSpPr txBox="1"/>
          <p:nvPr/>
        </p:nvSpPr>
        <p:spPr>
          <a:xfrm>
            <a:off x="3276764" y="1327229"/>
            <a:ext cx="6096000" cy="646331"/>
          </a:xfrm>
          <a:prstGeom prst="rect">
            <a:avLst/>
          </a:prstGeom>
          <a:noFill/>
        </p:spPr>
        <p:txBody>
          <a:bodyPr wrap="square">
            <a:spAutoFit/>
          </a:bodyPr>
          <a:lstStyle/>
          <a:p>
            <a:r>
              <a:rPr lang="en-AU" dirty="0">
                <a:solidFill>
                  <a:srgbClr val="111111"/>
                </a:solidFill>
                <a:latin typeface="SourceSansPro"/>
              </a:rPr>
              <a:t>Clayton Christensen introduced the idea of disruptive technologies in a 1995 Harvard Business Review article*.</a:t>
            </a:r>
            <a:endParaRPr lang="en-US" dirty="0"/>
          </a:p>
        </p:txBody>
      </p:sp>
      <p:sp>
        <p:nvSpPr>
          <p:cNvPr id="16" name="TextBox 15">
            <a:extLst>
              <a:ext uri="{FF2B5EF4-FFF2-40B4-BE49-F238E27FC236}">
                <a16:creationId xmlns:a16="http://schemas.microsoft.com/office/drawing/2014/main" id="{BC81F030-7F9B-EBE0-3102-1C7B265EB54A}"/>
              </a:ext>
            </a:extLst>
          </p:cNvPr>
          <p:cNvSpPr txBox="1"/>
          <p:nvPr/>
        </p:nvSpPr>
        <p:spPr>
          <a:xfrm>
            <a:off x="684034" y="2146140"/>
            <a:ext cx="4159169" cy="1733488"/>
          </a:xfrm>
          <a:prstGeom prst="rect">
            <a:avLst/>
          </a:prstGeom>
          <a:noFill/>
        </p:spPr>
        <p:txBody>
          <a:bodyPr wrap="square">
            <a:spAutoFit/>
          </a:bodyPr>
          <a:lstStyle/>
          <a:p>
            <a:r>
              <a:rPr lang="en-AU" sz="2133" i="1" dirty="0">
                <a:solidFill>
                  <a:srgbClr val="282828"/>
                </a:solidFill>
                <a:latin typeface="Tiempos Text"/>
              </a:rPr>
              <a:t>“</a:t>
            </a:r>
            <a:r>
              <a:rPr lang="en-AU" sz="2133" b="1" i="1" dirty="0">
                <a:solidFill>
                  <a:srgbClr val="282828"/>
                </a:solidFill>
                <a:latin typeface="Tiempos Text"/>
              </a:rPr>
              <a:t>sustaining</a:t>
            </a:r>
            <a:r>
              <a:rPr lang="en-AU" sz="2133" dirty="0">
                <a:solidFill>
                  <a:srgbClr val="282828"/>
                </a:solidFill>
                <a:latin typeface="Tiempos Text"/>
              </a:rPr>
              <a:t> technologies tend to </a:t>
            </a:r>
            <a:r>
              <a:rPr lang="en-AU" sz="2133" b="1" dirty="0">
                <a:solidFill>
                  <a:srgbClr val="282828"/>
                </a:solidFill>
                <a:latin typeface="Tiempos Text"/>
              </a:rPr>
              <a:t>maintain a rate of improvement</a:t>
            </a:r>
            <a:r>
              <a:rPr lang="en-AU" sz="2133" dirty="0">
                <a:solidFill>
                  <a:srgbClr val="282828"/>
                </a:solidFill>
                <a:latin typeface="Tiempos Text"/>
              </a:rPr>
              <a:t>; that is, they give customers something more or better in the attributes they already value”</a:t>
            </a:r>
            <a:endParaRPr lang="en-US" sz="2133" dirty="0"/>
          </a:p>
        </p:txBody>
      </p:sp>
      <p:sp>
        <p:nvSpPr>
          <p:cNvPr id="20" name="TextBox 19">
            <a:extLst>
              <a:ext uri="{FF2B5EF4-FFF2-40B4-BE49-F238E27FC236}">
                <a16:creationId xmlns:a16="http://schemas.microsoft.com/office/drawing/2014/main" id="{1F64CA56-73CB-067B-36FC-9208844580DC}"/>
              </a:ext>
            </a:extLst>
          </p:cNvPr>
          <p:cNvSpPr txBox="1"/>
          <p:nvPr/>
        </p:nvSpPr>
        <p:spPr>
          <a:xfrm>
            <a:off x="5886879" y="2145658"/>
            <a:ext cx="6096000" cy="4093428"/>
          </a:xfrm>
          <a:prstGeom prst="rect">
            <a:avLst/>
          </a:prstGeom>
          <a:noFill/>
        </p:spPr>
        <p:txBody>
          <a:bodyPr wrap="square">
            <a:spAutoFit/>
          </a:bodyPr>
          <a:lstStyle/>
          <a:p>
            <a:r>
              <a:rPr lang="en-AU" sz="2000" b="1" i="1" dirty="0">
                <a:solidFill>
                  <a:srgbClr val="282828"/>
                </a:solidFill>
                <a:latin typeface="Tiempos Text"/>
              </a:rPr>
              <a:t>“Disruptive technologies</a:t>
            </a:r>
            <a:r>
              <a:rPr lang="en-AU" sz="2000" b="1" dirty="0">
                <a:solidFill>
                  <a:srgbClr val="282828"/>
                </a:solidFill>
                <a:latin typeface="Tiempos Text"/>
              </a:rPr>
              <a:t> </a:t>
            </a:r>
            <a:r>
              <a:rPr lang="en-AU" sz="2000" dirty="0">
                <a:solidFill>
                  <a:srgbClr val="282828"/>
                </a:solidFill>
                <a:latin typeface="Tiempos Text"/>
              </a:rPr>
              <a:t>introduce a different attributes from the mainstream … and </a:t>
            </a:r>
            <a:r>
              <a:rPr lang="en-AU" sz="2000" b="1" dirty="0">
                <a:solidFill>
                  <a:srgbClr val="282828"/>
                </a:solidFill>
                <a:latin typeface="Tiempos Text"/>
              </a:rPr>
              <a:t>often perform far worse along one or two dimensions </a:t>
            </a:r>
            <a:r>
              <a:rPr lang="en-AU" sz="2000" dirty="0">
                <a:solidFill>
                  <a:srgbClr val="282828"/>
                </a:solidFill>
                <a:latin typeface="Tiempos Text"/>
              </a:rPr>
              <a:t>that are particularly important to those customers. </a:t>
            </a:r>
          </a:p>
          <a:p>
            <a:endParaRPr lang="en-AU" sz="2000" dirty="0">
              <a:solidFill>
                <a:srgbClr val="282828"/>
              </a:solidFill>
              <a:latin typeface="Tiempos Text"/>
            </a:endParaRPr>
          </a:p>
          <a:p>
            <a:r>
              <a:rPr lang="en-AU" sz="2000" dirty="0">
                <a:solidFill>
                  <a:srgbClr val="282828"/>
                </a:solidFill>
                <a:latin typeface="Tiempos Text"/>
              </a:rPr>
              <a:t>As a rule, mainstream customers are </a:t>
            </a:r>
            <a:r>
              <a:rPr lang="en-AU" sz="2000" b="1" dirty="0">
                <a:solidFill>
                  <a:srgbClr val="282828"/>
                </a:solidFill>
                <a:latin typeface="Tiempos Text"/>
              </a:rPr>
              <a:t>unwilling to use a disruptive product in applications they know and understand. </a:t>
            </a:r>
          </a:p>
          <a:p>
            <a:endParaRPr lang="en-AU" sz="2000" dirty="0">
              <a:solidFill>
                <a:srgbClr val="282828"/>
              </a:solidFill>
              <a:latin typeface="Tiempos Text"/>
            </a:endParaRPr>
          </a:p>
          <a:p>
            <a:r>
              <a:rPr lang="en-AU" sz="2000" b="1" dirty="0">
                <a:solidFill>
                  <a:srgbClr val="282828"/>
                </a:solidFill>
                <a:latin typeface="Tiempos Text"/>
              </a:rPr>
              <a:t>At first, disruptive technologies tend to be used and valued only in new markets or new applications; in fact, they generally make possible the emergence of new markets.</a:t>
            </a:r>
            <a:endParaRPr lang="en-US" sz="2000" b="1" dirty="0"/>
          </a:p>
        </p:txBody>
      </p:sp>
      <p:sp>
        <p:nvSpPr>
          <p:cNvPr id="24" name="TextBox 23">
            <a:extLst>
              <a:ext uri="{FF2B5EF4-FFF2-40B4-BE49-F238E27FC236}">
                <a16:creationId xmlns:a16="http://schemas.microsoft.com/office/drawing/2014/main" id="{01CA950F-2133-F6DF-8020-6A6D69DA3160}"/>
              </a:ext>
            </a:extLst>
          </p:cNvPr>
          <p:cNvSpPr txBox="1"/>
          <p:nvPr/>
        </p:nvSpPr>
        <p:spPr>
          <a:xfrm>
            <a:off x="360720" y="6257749"/>
            <a:ext cx="7245752" cy="369332"/>
          </a:xfrm>
          <a:prstGeom prst="rect">
            <a:avLst/>
          </a:prstGeom>
          <a:noFill/>
        </p:spPr>
        <p:txBody>
          <a:bodyPr wrap="square">
            <a:spAutoFit/>
          </a:bodyPr>
          <a:lstStyle/>
          <a:p>
            <a:r>
              <a:rPr lang="en-US" dirty="0"/>
              <a:t>*https://</a:t>
            </a:r>
            <a:r>
              <a:rPr lang="en-US" dirty="0" err="1"/>
              <a:t>hbr.org</a:t>
            </a:r>
            <a:r>
              <a:rPr lang="en-US" dirty="0"/>
              <a:t>/1995/01/disruptive-technologies-catching-the-wave</a:t>
            </a:r>
          </a:p>
        </p:txBody>
      </p:sp>
      <p:pic>
        <p:nvPicPr>
          <p:cNvPr id="1030" name="Picture 6" descr="Store of Shopping - Home | Facebook">
            <a:extLst>
              <a:ext uri="{FF2B5EF4-FFF2-40B4-BE49-F238E27FC236}">
                <a16:creationId xmlns:a16="http://schemas.microsoft.com/office/drawing/2014/main" id="{127C52A7-047A-DAD6-2C55-05E17678ED02}"/>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519208" y="4110413"/>
            <a:ext cx="2209801" cy="1769601"/>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Amazon to create 1,500 jobs in UAE this year | Reuters">
            <a:extLst>
              <a:ext uri="{FF2B5EF4-FFF2-40B4-BE49-F238E27FC236}">
                <a16:creationId xmlns:a16="http://schemas.microsoft.com/office/drawing/2014/main" id="{B7E7FB17-CAE9-8FA5-5A1F-FAAC2B20D7B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879436" y="4131898"/>
            <a:ext cx="2646877" cy="176458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33838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3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03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0">
                                            <p:txEl>
                                              <p:pRg st="0" end="0"/>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0">
                                            <p:txEl>
                                              <p:pRg st="2" end="2"/>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0">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20" grpId="0" build="p"/>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69ED6E15-3894-0644-2148-2AD054A26D23}"/>
              </a:ext>
            </a:extLst>
          </p:cNvPr>
          <p:cNvSpPr>
            <a:spLocks noGrp="1"/>
          </p:cNvSpPr>
          <p:nvPr>
            <p:ph type="title"/>
          </p:nvPr>
        </p:nvSpPr>
        <p:spPr/>
        <p:txBody>
          <a:bodyPr/>
          <a:lstStyle/>
          <a:p>
            <a:r>
              <a:rPr lang="en-US" dirty="0"/>
              <a:t>Disruptive technologies</a:t>
            </a:r>
          </a:p>
        </p:txBody>
      </p:sp>
      <p:sp>
        <p:nvSpPr>
          <p:cNvPr id="3" name="Slide Number Placeholder 2">
            <a:extLst>
              <a:ext uri="{FF2B5EF4-FFF2-40B4-BE49-F238E27FC236}">
                <a16:creationId xmlns:a16="http://schemas.microsoft.com/office/drawing/2014/main" id="{6265E6BA-7B56-42A7-45FA-2D385EB68416}"/>
              </a:ext>
            </a:extLst>
          </p:cNvPr>
          <p:cNvSpPr>
            <a:spLocks noGrp="1"/>
          </p:cNvSpPr>
          <p:nvPr>
            <p:ph type="sldNum" sz="quarter" idx="12"/>
          </p:nvPr>
        </p:nvSpPr>
        <p:spPr/>
        <p:txBody>
          <a:bodyPr/>
          <a:lstStyle/>
          <a:p>
            <a:fld id="{DC22DD25-61AE-413C-B4D2-EF2365C9B2E1}" type="slidenum">
              <a:rPr lang="en-AU" noProof="0" smtClean="0"/>
              <a:t>38</a:t>
            </a:fld>
            <a:endParaRPr lang="en-AU" noProof="0"/>
          </a:p>
        </p:txBody>
      </p:sp>
      <p:pic>
        <p:nvPicPr>
          <p:cNvPr id="6" name="Picture 5">
            <a:extLst>
              <a:ext uri="{FF2B5EF4-FFF2-40B4-BE49-F238E27FC236}">
                <a16:creationId xmlns:a16="http://schemas.microsoft.com/office/drawing/2014/main" id="{7D9C3EAD-C8FA-BFDB-1C6F-5E010654B1C2}"/>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6324765" y="1212037"/>
            <a:ext cx="5400001" cy="5645963"/>
          </a:xfrm>
          <a:prstGeom prst="rect">
            <a:avLst/>
          </a:prstGeom>
        </p:spPr>
      </p:pic>
      <p:sp>
        <p:nvSpPr>
          <p:cNvPr id="9" name="Content Placeholder 7">
            <a:extLst>
              <a:ext uri="{FF2B5EF4-FFF2-40B4-BE49-F238E27FC236}">
                <a16:creationId xmlns:a16="http://schemas.microsoft.com/office/drawing/2014/main" id="{51AD7833-C6F0-E552-395A-34438232DDCF}"/>
              </a:ext>
            </a:extLst>
          </p:cNvPr>
          <p:cNvSpPr txBox="1">
            <a:spLocks/>
          </p:cNvSpPr>
          <p:nvPr/>
        </p:nvSpPr>
        <p:spPr>
          <a:xfrm>
            <a:off x="696000" y="1885450"/>
            <a:ext cx="5400000" cy="3656153"/>
          </a:xfrm>
          <a:prstGeom prst="rect">
            <a:avLst/>
          </a:prstGeom>
        </p:spPr>
        <p:txBody>
          <a:bodyPr vert="horz" lIns="91440" tIns="45720" rIns="91440" bIns="45720" rtlCol="0">
            <a:noAutofit/>
          </a:bodyPr>
          <a:lstStyle>
            <a:lvl1pPr marL="0" marR="0" indent="0" algn="l" defTabSz="685800" rtl="0" eaLnBrk="1" fontAlgn="auto" latinLnBrk="0" hangingPunct="1">
              <a:lnSpc>
                <a:spcPct val="100000"/>
              </a:lnSpc>
              <a:spcBef>
                <a:spcPts val="750"/>
              </a:spcBef>
              <a:spcAft>
                <a:spcPts val="0"/>
              </a:spcAft>
              <a:buClrTx/>
              <a:buSzTx/>
              <a:buFont typeface="Arial" panose="020B0604020202020204" pitchFamily="34" charset="0"/>
              <a:buNone/>
              <a:tabLst/>
              <a:defRPr sz="1500" kern="1200">
                <a:solidFill>
                  <a:schemeClr val="tx1"/>
                </a:solidFill>
                <a:latin typeface="+mn-lt"/>
                <a:ea typeface="+mn-ea"/>
                <a:cs typeface="+mn-cs"/>
              </a:defRPr>
            </a:lvl1pPr>
            <a:lvl2pPr marL="162000" indent="-162000" algn="l" defTabSz="685800" rtl="0" eaLnBrk="1" latinLnBrk="0" hangingPunct="1">
              <a:lnSpc>
                <a:spcPct val="100000"/>
              </a:lnSpc>
              <a:spcBef>
                <a:spcPts val="375"/>
              </a:spcBef>
              <a:buFont typeface="Arial" panose="020B0604020202020204" pitchFamily="34" charset="0"/>
              <a:buChar char="•"/>
              <a:defRPr sz="1500" kern="1200">
                <a:solidFill>
                  <a:schemeClr val="tx1"/>
                </a:solidFill>
                <a:latin typeface="+mn-lt"/>
                <a:ea typeface="+mn-ea"/>
                <a:cs typeface="+mn-cs"/>
              </a:defRPr>
            </a:lvl2pPr>
            <a:lvl3pPr marL="324000" indent="-162000" algn="l" defTabSz="685800" rtl="0" eaLnBrk="1" latinLnBrk="0" hangingPunct="1">
              <a:lnSpc>
                <a:spcPct val="100000"/>
              </a:lnSpc>
              <a:spcBef>
                <a:spcPts val="375"/>
              </a:spcBef>
              <a:buFont typeface="Calibri" panose="020F0502020204030204" pitchFamily="34" charset="0"/>
              <a:buChar char="–"/>
              <a:defRPr sz="1500" b="0" kern="1200">
                <a:solidFill>
                  <a:schemeClr val="tx1"/>
                </a:solidFill>
                <a:latin typeface="+mn-lt"/>
                <a:ea typeface="+mn-ea"/>
                <a:cs typeface="+mn-cs"/>
              </a:defRPr>
            </a:lvl3pPr>
            <a:lvl4pPr marL="0" indent="0" algn="l" defTabSz="685800" rtl="0" eaLnBrk="1" latinLnBrk="0" hangingPunct="1">
              <a:lnSpc>
                <a:spcPct val="100000"/>
              </a:lnSpc>
              <a:spcBef>
                <a:spcPts val="600"/>
              </a:spcBef>
              <a:buFont typeface="Arial" panose="020B0604020202020204" pitchFamily="34" charset="0"/>
              <a:buNone/>
              <a:defRPr sz="1500" b="1" kern="1200">
                <a:solidFill>
                  <a:schemeClr val="tx1"/>
                </a:solidFill>
                <a:latin typeface="+mn-lt"/>
                <a:ea typeface="+mn-ea"/>
                <a:cs typeface="+mn-cs"/>
              </a:defRPr>
            </a:lvl4pPr>
            <a:lvl5pPr marL="0" indent="0" algn="l" defTabSz="685800" rtl="0" eaLnBrk="1" latinLnBrk="0" hangingPunct="1">
              <a:lnSpc>
                <a:spcPct val="100000"/>
              </a:lnSpc>
              <a:spcBef>
                <a:spcPts val="375"/>
              </a:spcBef>
              <a:buFont typeface="Arial" panose="020B0604020202020204" pitchFamily="34" charset="0"/>
              <a:buNone/>
              <a:defRPr sz="1500" kern="1200">
                <a:solidFill>
                  <a:schemeClr val="tx2"/>
                </a:solidFill>
                <a:latin typeface="+mn-lt"/>
                <a:ea typeface="+mn-ea"/>
                <a:cs typeface="+mn-cs"/>
              </a:defRPr>
            </a:lvl5pPr>
            <a:lvl6pPr marL="0" indent="0" algn="l" defTabSz="685800" rtl="0" eaLnBrk="1" latinLnBrk="0" hangingPunct="1">
              <a:lnSpc>
                <a:spcPct val="100000"/>
              </a:lnSpc>
              <a:spcBef>
                <a:spcPts val="375"/>
              </a:spcBef>
              <a:buFont typeface="Arial" panose="020B0604020202020204" pitchFamily="34" charset="0"/>
              <a:buNone/>
              <a:defRPr sz="1400" kern="1200">
                <a:solidFill>
                  <a:schemeClr val="tx1"/>
                </a:solidFill>
                <a:latin typeface="+mn-lt"/>
                <a:ea typeface="+mn-ea"/>
                <a:cs typeface="+mn-cs"/>
              </a:defRPr>
            </a:lvl6pPr>
            <a:lvl7pPr marL="0" indent="0" algn="l" defTabSz="685800" rtl="0" eaLnBrk="1" latinLnBrk="0" hangingPunct="1">
              <a:lnSpc>
                <a:spcPct val="100000"/>
              </a:lnSpc>
              <a:spcBef>
                <a:spcPts val="375"/>
              </a:spcBef>
              <a:buFont typeface="Arial" panose="020B0604020202020204" pitchFamily="34" charset="0"/>
              <a:buNone/>
              <a:defRPr sz="1400" kern="1200">
                <a:solidFill>
                  <a:schemeClr val="tx1"/>
                </a:solidFill>
                <a:latin typeface="+mn-lt"/>
                <a:ea typeface="+mn-ea"/>
                <a:cs typeface="+mn-cs"/>
              </a:defRPr>
            </a:lvl7pPr>
            <a:lvl8pPr marL="0" indent="0" algn="l" defTabSz="685800" rtl="0" eaLnBrk="1" latinLnBrk="0" hangingPunct="1">
              <a:lnSpc>
                <a:spcPct val="100000"/>
              </a:lnSpc>
              <a:spcBef>
                <a:spcPts val="375"/>
              </a:spcBef>
              <a:buFont typeface="Arial" panose="020B0604020202020204" pitchFamily="34" charset="0"/>
              <a:buNone/>
              <a:defRPr sz="1400" kern="1200">
                <a:solidFill>
                  <a:schemeClr val="tx1"/>
                </a:solidFill>
                <a:latin typeface="+mn-lt"/>
                <a:ea typeface="+mn-ea"/>
                <a:cs typeface="+mn-cs"/>
              </a:defRPr>
            </a:lvl8pPr>
            <a:lvl9pPr marL="0" indent="0" algn="l" defTabSz="685800" rtl="0" eaLnBrk="1" latinLnBrk="0" hangingPunct="1">
              <a:lnSpc>
                <a:spcPct val="100000"/>
              </a:lnSpc>
              <a:spcBef>
                <a:spcPts val="375"/>
              </a:spcBef>
              <a:buFont typeface="Arial" panose="020B0604020202020204" pitchFamily="34" charset="0"/>
              <a:buNone/>
              <a:defRPr sz="1400" kern="1200">
                <a:solidFill>
                  <a:schemeClr val="tx1"/>
                </a:solidFill>
                <a:latin typeface="+mn-lt"/>
                <a:ea typeface="+mn-ea"/>
                <a:cs typeface="+mn-cs"/>
              </a:defRPr>
            </a:lvl9pPr>
          </a:lstStyle>
          <a:p>
            <a:r>
              <a:rPr lang="en-US" sz="2000" dirty="0"/>
              <a:t>Innovation/technology that:</a:t>
            </a:r>
          </a:p>
          <a:p>
            <a:r>
              <a:rPr lang="en-AU" sz="2000" b="1" dirty="0"/>
              <a:t>“displaces an established technology and shakes up the industry” </a:t>
            </a:r>
          </a:p>
          <a:p>
            <a:r>
              <a:rPr lang="en-AU" sz="2000" b="1" dirty="0"/>
              <a:t>or </a:t>
            </a:r>
          </a:p>
          <a:p>
            <a:r>
              <a:rPr lang="en-AU" sz="2000" b="1" dirty="0"/>
              <a:t>“a ground-breaking product that creates a completely new industry”</a:t>
            </a:r>
            <a:endParaRPr lang="en-US" sz="2000" dirty="0"/>
          </a:p>
        </p:txBody>
      </p:sp>
    </p:spTree>
    <p:extLst>
      <p:ext uri="{BB962C8B-B14F-4D97-AF65-F5344CB8AC3E}">
        <p14:creationId xmlns:p14="http://schemas.microsoft.com/office/powerpoint/2010/main" val="368419118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a:extLst>
              <a:ext uri="{FF2B5EF4-FFF2-40B4-BE49-F238E27FC236}">
                <a16:creationId xmlns:a16="http://schemas.microsoft.com/office/drawing/2014/main" id="{FE6862DE-29D9-4685-93A7-4EBCF50A33FD}"/>
              </a:ext>
            </a:extLst>
          </p:cNvPr>
          <p:cNvPicPr>
            <a:picLocks noGrp="1" noChangeAspect="1"/>
          </p:cNvPicPr>
          <p:nvPr>
            <p:ph type="pic" sz="quarter" idx="13"/>
          </p:nvPr>
        </p:nvPicPr>
        <p:blipFill rotWithShape="1">
          <a:blip r:embed="rId3" cstate="screen">
            <a:extLst>
              <a:ext uri="{28A0092B-C50C-407E-A947-70E740481C1C}">
                <a14:useLocalDpi xmlns:a14="http://schemas.microsoft.com/office/drawing/2010/main"/>
              </a:ext>
            </a:extLst>
          </a:blip>
          <a:srcRect l="3017" r="3017"/>
          <a:stretch/>
        </p:blipFill>
        <p:spPr/>
      </p:pic>
      <p:sp>
        <p:nvSpPr>
          <p:cNvPr id="2" name="Slide Number Placeholder 1">
            <a:extLst>
              <a:ext uri="{FF2B5EF4-FFF2-40B4-BE49-F238E27FC236}">
                <a16:creationId xmlns:a16="http://schemas.microsoft.com/office/drawing/2014/main" id="{6361E6A6-BA53-48F9-8469-A76DD1981406}"/>
              </a:ext>
            </a:extLst>
          </p:cNvPr>
          <p:cNvSpPr>
            <a:spLocks noGrp="1"/>
          </p:cNvSpPr>
          <p:nvPr>
            <p:ph type="sldNum" sz="quarter" idx="12"/>
          </p:nvPr>
        </p:nvSpPr>
        <p:spPr/>
        <p:txBody>
          <a:bodyPr/>
          <a:lstStyle/>
          <a:p>
            <a:fld id="{DC22DD25-61AE-413C-B4D2-EF2365C9B2E1}" type="slidenum">
              <a:rPr lang="en-AU" noProof="0" smtClean="0"/>
              <a:pPr/>
              <a:t>4</a:t>
            </a:fld>
            <a:endParaRPr lang="en-AU" noProof="0"/>
          </a:p>
        </p:txBody>
      </p:sp>
      <p:sp>
        <p:nvSpPr>
          <p:cNvPr id="11" name="Text Placeholder 10">
            <a:extLst>
              <a:ext uri="{FF2B5EF4-FFF2-40B4-BE49-F238E27FC236}">
                <a16:creationId xmlns:a16="http://schemas.microsoft.com/office/drawing/2014/main" id="{AA471DEA-91BB-91EB-DC95-687B6A077747}"/>
              </a:ext>
            </a:extLst>
          </p:cNvPr>
          <p:cNvSpPr>
            <a:spLocks noGrp="1"/>
          </p:cNvSpPr>
          <p:nvPr>
            <p:ph type="body" sz="quarter" idx="14"/>
          </p:nvPr>
        </p:nvSpPr>
        <p:spPr/>
        <p:txBody>
          <a:bodyPr/>
          <a:lstStyle/>
          <a:p>
            <a:endParaRPr lang="en-US"/>
          </a:p>
        </p:txBody>
      </p:sp>
      <p:sp>
        <p:nvSpPr>
          <p:cNvPr id="7" name="Subtitle 6">
            <a:extLst>
              <a:ext uri="{FF2B5EF4-FFF2-40B4-BE49-F238E27FC236}">
                <a16:creationId xmlns:a16="http://schemas.microsoft.com/office/drawing/2014/main" id="{9BB0123A-DF40-0705-2442-66E59F855D3A}"/>
              </a:ext>
            </a:extLst>
          </p:cNvPr>
          <p:cNvSpPr>
            <a:spLocks noGrp="1"/>
          </p:cNvSpPr>
          <p:nvPr>
            <p:ph type="subTitle" idx="1"/>
          </p:nvPr>
        </p:nvSpPr>
        <p:spPr/>
        <p:txBody>
          <a:bodyPr/>
          <a:lstStyle/>
          <a:p>
            <a:r>
              <a:rPr lang="en-US" dirty="0"/>
              <a:t>Smaller.</a:t>
            </a:r>
          </a:p>
        </p:txBody>
      </p:sp>
      <p:sp>
        <p:nvSpPr>
          <p:cNvPr id="12" name="Text Placeholder 11">
            <a:extLst>
              <a:ext uri="{FF2B5EF4-FFF2-40B4-BE49-F238E27FC236}">
                <a16:creationId xmlns:a16="http://schemas.microsoft.com/office/drawing/2014/main" id="{66A85B8D-15D3-D99E-4B7A-F47C90488F51}"/>
              </a:ext>
            </a:extLst>
          </p:cNvPr>
          <p:cNvSpPr>
            <a:spLocks noGrp="1"/>
          </p:cNvSpPr>
          <p:nvPr>
            <p:ph type="body" sz="quarter" idx="16"/>
          </p:nvPr>
        </p:nvSpPr>
        <p:spPr/>
        <p:txBody>
          <a:bodyPr/>
          <a:lstStyle/>
          <a:p>
            <a:endParaRPr lang="en-US"/>
          </a:p>
        </p:txBody>
      </p:sp>
      <p:sp>
        <p:nvSpPr>
          <p:cNvPr id="3" name="TextBox 2">
            <a:extLst>
              <a:ext uri="{FF2B5EF4-FFF2-40B4-BE49-F238E27FC236}">
                <a16:creationId xmlns:a16="http://schemas.microsoft.com/office/drawing/2014/main" id="{1099B5C0-A0E4-A7D5-9594-2A9E94C74061}"/>
              </a:ext>
            </a:extLst>
          </p:cNvPr>
          <p:cNvSpPr txBox="1"/>
          <p:nvPr/>
        </p:nvSpPr>
        <p:spPr>
          <a:xfrm>
            <a:off x="3269325" y="5338960"/>
            <a:ext cx="1729563" cy="369332"/>
          </a:xfrm>
          <a:prstGeom prst="rect">
            <a:avLst/>
          </a:prstGeom>
          <a:noFill/>
        </p:spPr>
        <p:txBody>
          <a:bodyPr wrap="square" rtlCol="0">
            <a:spAutoFit/>
          </a:bodyPr>
          <a:lstStyle/>
          <a:p>
            <a:r>
              <a:rPr lang="en-US" dirty="0">
                <a:solidFill>
                  <a:schemeClr val="bg1"/>
                </a:solidFill>
              </a:rPr>
              <a:t>Greg Pieris</a:t>
            </a:r>
          </a:p>
        </p:txBody>
      </p:sp>
      <p:sp>
        <p:nvSpPr>
          <p:cNvPr id="4" name="TextBox 3">
            <a:extLst>
              <a:ext uri="{FF2B5EF4-FFF2-40B4-BE49-F238E27FC236}">
                <a16:creationId xmlns:a16="http://schemas.microsoft.com/office/drawing/2014/main" id="{A1C7C734-8CEB-A04F-7881-DFF6EF592507}"/>
              </a:ext>
            </a:extLst>
          </p:cNvPr>
          <p:cNvSpPr txBox="1"/>
          <p:nvPr/>
        </p:nvSpPr>
        <p:spPr>
          <a:xfrm>
            <a:off x="4204533" y="5708292"/>
            <a:ext cx="1729563" cy="369332"/>
          </a:xfrm>
          <a:prstGeom prst="rect">
            <a:avLst/>
          </a:prstGeom>
          <a:noFill/>
        </p:spPr>
        <p:txBody>
          <a:bodyPr wrap="square" rtlCol="0">
            <a:spAutoFit/>
          </a:bodyPr>
          <a:lstStyle/>
          <a:p>
            <a:r>
              <a:rPr lang="en-US" dirty="0">
                <a:solidFill>
                  <a:schemeClr val="bg1"/>
                </a:solidFill>
              </a:rPr>
              <a:t>Me.</a:t>
            </a:r>
          </a:p>
        </p:txBody>
      </p:sp>
      <p:sp>
        <p:nvSpPr>
          <p:cNvPr id="5" name="TextBox 4">
            <a:extLst>
              <a:ext uri="{FF2B5EF4-FFF2-40B4-BE49-F238E27FC236}">
                <a16:creationId xmlns:a16="http://schemas.microsoft.com/office/drawing/2014/main" id="{8D7B198E-5DCE-65F6-BDFA-34E45F7689BA}"/>
              </a:ext>
            </a:extLst>
          </p:cNvPr>
          <p:cNvSpPr txBox="1"/>
          <p:nvPr/>
        </p:nvSpPr>
        <p:spPr>
          <a:xfrm>
            <a:off x="2406954" y="5817042"/>
            <a:ext cx="1729563" cy="369332"/>
          </a:xfrm>
          <a:prstGeom prst="rect">
            <a:avLst/>
          </a:prstGeom>
          <a:noFill/>
        </p:spPr>
        <p:txBody>
          <a:bodyPr wrap="square" rtlCol="0">
            <a:spAutoFit/>
          </a:bodyPr>
          <a:lstStyle/>
          <a:p>
            <a:r>
              <a:rPr lang="en-US" dirty="0">
                <a:solidFill>
                  <a:schemeClr val="bg1"/>
                </a:solidFill>
              </a:rPr>
              <a:t>Frank Zhang</a:t>
            </a:r>
          </a:p>
        </p:txBody>
      </p:sp>
    </p:spTree>
    <p:extLst>
      <p:ext uri="{BB962C8B-B14F-4D97-AF65-F5344CB8AC3E}">
        <p14:creationId xmlns:p14="http://schemas.microsoft.com/office/powerpoint/2010/main" val="59442459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28764" y="395066"/>
            <a:ext cx="8334996" cy="887360"/>
          </a:xfrm>
        </p:spPr>
        <p:txBody>
          <a:bodyPr/>
          <a:lstStyle/>
          <a:p>
            <a:r>
              <a:rPr lang="en-GB" dirty="0"/>
              <a:t>Medical Superconducting Synchrotron</a:t>
            </a:r>
          </a:p>
        </p:txBody>
      </p:sp>
      <p:sp>
        <p:nvSpPr>
          <p:cNvPr id="4" name="Content Placeholder 3"/>
          <p:cNvSpPr>
            <a:spLocks noGrp="1"/>
          </p:cNvSpPr>
          <p:nvPr>
            <p:ph sz="quarter" idx="20"/>
          </p:nvPr>
        </p:nvSpPr>
        <p:spPr>
          <a:xfrm>
            <a:off x="146512" y="1442401"/>
            <a:ext cx="9940627" cy="2932632"/>
          </a:xfrm>
        </p:spPr>
        <p:txBody>
          <a:bodyPr/>
          <a:lstStyle/>
          <a:p>
            <a:r>
              <a:rPr lang="en-GB" sz="2400" b="1" dirty="0"/>
              <a:t>Goal:</a:t>
            </a:r>
            <a:r>
              <a:rPr lang="en-GB" sz="2400" dirty="0"/>
              <a:t> Design a </a:t>
            </a:r>
            <a:r>
              <a:rPr lang="en-GB" sz="2400" b="1" i="1" dirty="0"/>
              <a:t>smaller</a:t>
            </a:r>
            <a:r>
              <a:rPr lang="en-GB" sz="2400" dirty="0"/>
              <a:t> heavy ion therapy synchrotron for next gen. facilities</a:t>
            </a:r>
          </a:p>
        </p:txBody>
      </p:sp>
      <p:pic>
        <p:nvPicPr>
          <p:cNvPr id="5" name="Picture Placeholder 45" descr="Chart, pie chart, sunburst chart&#10;&#10;Description automatically generated">
            <a:extLst>
              <a:ext uri="{FF2B5EF4-FFF2-40B4-BE49-F238E27FC236}">
                <a16:creationId xmlns:a16="http://schemas.microsoft.com/office/drawing/2014/main" id="{12399816-9D48-CBDB-BB4A-AAE082A1E428}"/>
              </a:ext>
            </a:extLst>
          </p:cNvPr>
          <p:cNvPicPr>
            <a:picLocks noChangeAspect="1"/>
          </p:cNvPicPr>
          <p:nvPr/>
        </p:nvPicPr>
        <p:blipFill rotWithShape="1">
          <a:blip r:embed="rId2">
            <a:alphaModFix/>
            <a:extLst>
              <a:ext uri="{28A0092B-C50C-407E-A947-70E740481C1C}">
                <a14:useLocalDpi xmlns:a14="http://schemas.microsoft.com/office/drawing/2010/main" val="0"/>
              </a:ext>
            </a:extLst>
          </a:blip>
          <a:srcRect l="5401" t="11206" r="5827" b="1235"/>
          <a:stretch/>
        </p:blipFill>
        <p:spPr>
          <a:xfrm>
            <a:off x="7412746" y="2689268"/>
            <a:ext cx="4312019" cy="3437855"/>
          </a:xfrm>
          <a:prstGeom prst="rect">
            <a:avLst/>
          </a:prstGeom>
          <a:solidFill>
            <a:schemeClr val="bg1">
              <a:lumMod val="85000"/>
            </a:schemeClr>
          </a:solidFill>
        </p:spPr>
      </p:pic>
      <p:sp>
        <p:nvSpPr>
          <p:cNvPr id="8" name="Right Arrow 7"/>
          <p:cNvSpPr/>
          <p:nvPr/>
        </p:nvSpPr>
        <p:spPr>
          <a:xfrm rot="1716874">
            <a:off x="6982641" y="2515255"/>
            <a:ext cx="918502" cy="46981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ight Arrow 8"/>
          <p:cNvSpPr/>
          <p:nvPr/>
        </p:nvSpPr>
        <p:spPr>
          <a:xfrm rot="20015524">
            <a:off x="6998546" y="5561270"/>
            <a:ext cx="918502" cy="46981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Arrow 9"/>
          <p:cNvSpPr/>
          <p:nvPr/>
        </p:nvSpPr>
        <p:spPr>
          <a:xfrm rot="8432808">
            <a:off x="11020943" y="2379119"/>
            <a:ext cx="918502" cy="46981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ight Arrow 10"/>
          <p:cNvSpPr/>
          <p:nvPr/>
        </p:nvSpPr>
        <p:spPr>
          <a:xfrm rot="12724999">
            <a:off x="11095999" y="5584771"/>
            <a:ext cx="918502" cy="46981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6991946" y="6101514"/>
            <a:ext cx="4682866" cy="276999"/>
          </a:xfrm>
          <a:prstGeom prst="rect">
            <a:avLst/>
          </a:prstGeom>
          <a:noFill/>
        </p:spPr>
        <p:txBody>
          <a:bodyPr wrap="square" rtlCol="0">
            <a:spAutoFit/>
          </a:bodyPr>
          <a:lstStyle/>
          <a:p>
            <a:r>
              <a:rPr lang="en-US" sz="1200" i="1" dirty="0"/>
              <a:t>NIMMS Superconducting Compact Synchrotron, courtesy of E. Benedetto</a:t>
            </a:r>
          </a:p>
        </p:txBody>
      </p:sp>
      <p:sp>
        <p:nvSpPr>
          <p:cNvPr id="13" name="TextBox 12"/>
          <p:cNvSpPr txBox="1"/>
          <p:nvPr/>
        </p:nvSpPr>
        <p:spPr>
          <a:xfrm>
            <a:off x="231304" y="2358043"/>
            <a:ext cx="4301114" cy="461665"/>
          </a:xfrm>
          <a:prstGeom prst="rect">
            <a:avLst/>
          </a:prstGeom>
          <a:noFill/>
        </p:spPr>
        <p:txBody>
          <a:bodyPr wrap="none" rtlCol="0">
            <a:spAutoFit/>
          </a:bodyPr>
          <a:lstStyle/>
          <a:p>
            <a:r>
              <a:rPr lang="en-GB" sz="2400" b="1" dirty="0"/>
              <a:t>What makes this design special?</a:t>
            </a:r>
          </a:p>
        </p:txBody>
      </p:sp>
      <p:sp>
        <p:nvSpPr>
          <p:cNvPr id="16" name="Slide Number Placeholder 3">
            <a:extLst>
              <a:ext uri="{FF2B5EF4-FFF2-40B4-BE49-F238E27FC236}">
                <a16:creationId xmlns:a16="http://schemas.microsoft.com/office/drawing/2014/main" id="{6EBBFA93-01F9-46CF-86E0-1030634D6522}"/>
              </a:ext>
            </a:extLst>
          </p:cNvPr>
          <p:cNvSpPr txBox="1">
            <a:spLocks/>
          </p:cNvSpPr>
          <p:nvPr/>
        </p:nvSpPr>
        <p:spPr>
          <a:xfrm>
            <a:off x="11289527" y="6262642"/>
            <a:ext cx="8460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C22DD25-61AE-413C-B4D2-EF2365C9B2E1}" type="slidenum">
              <a:rPr lang="en-AU" sz="2400" smtClean="0"/>
              <a:pPr/>
              <a:t>5</a:t>
            </a:fld>
            <a:endParaRPr lang="en-AU" sz="2400" dirty="0"/>
          </a:p>
        </p:txBody>
      </p:sp>
      <p:sp>
        <p:nvSpPr>
          <p:cNvPr id="3" name="Rounded Rectangle 2"/>
          <p:cNvSpPr/>
          <p:nvPr/>
        </p:nvSpPr>
        <p:spPr>
          <a:xfrm>
            <a:off x="467234" y="2918454"/>
            <a:ext cx="6945511" cy="1456578"/>
          </a:xfrm>
          <a:prstGeom prst="roundRect">
            <a:avLst/>
          </a:prstGeom>
          <a:solidFill>
            <a:srgbClr val="FFC000">
              <a:alpha val="72000"/>
            </a:srgbClr>
          </a:solid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Font typeface="Wingdings" panose="05000000000000000000" pitchFamily="2" charset="2"/>
              <a:buChar char="§"/>
            </a:pPr>
            <a:r>
              <a:rPr lang="en-US" sz="2400" dirty="0">
                <a:solidFill>
                  <a:schemeClr val="tx1"/>
                </a:solidFill>
              </a:rPr>
              <a:t> Based on 90° CCT magnets at </a:t>
            </a:r>
            <a:r>
              <a:rPr lang="en-US" sz="2400" b="1" dirty="0">
                <a:solidFill>
                  <a:schemeClr val="tx1"/>
                </a:solidFill>
              </a:rPr>
              <a:t>3.5 T</a:t>
            </a:r>
          </a:p>
          <a:p>
            <a:pPr>
              <a:buFont typeface="Wingdings" panose="05000000000000000000" pitchFamily="2" charset="2"/>
              <a:buChar char="§"/>
            </a:pPr>
            <a:r>
              <a:rPr lang="en-US" sz="2400" b="1" dirty="0">
                <a:solidFill>
                  <a:schemeClr val="tx1"/>
                </a:solidFill>
              </a:rPr>
              <a:t> 27 m </a:t>
            </a:r>
            <a:r>
              <a:rPr lang="en-US" sz="2400" dirty="0">
                <a:solidFill>
                  <a:schemeClr val="tx1"/>
                </a:solidFill>
              </a:rPr>
              <a:t>circumference, 1.89 m bending radius</a:t>
            </a:r>
          </a:p>
          <a:p>
            <a:pPr>
              <a:buFont typeface="Wingdings" panose="05000000000000000000" pitchFamily="2" charset="2"/>
              <a:buChar char="§"/>
            </a:pPr>
            <a:r>
              <a:rPr lang="en-US" sz="2400" dirty="0">
                <a:solidFill>
                  <a:schemeClr val="tx1"/>
                </a:solidFill>
              </a:rPr>
              <a:t> </a:t>
            </a:r>
            <a:r>
              <a:rPr lang="en-US" sz="2400" b="1" dirty="0">
                <a:solidFill>
                  <a:schemeClr val="tx1"/>
                </a:solidFill>
              </a:rPr>
              <a:t>Combined-function</a:t>
            </a:r>
            <a:r>
              <a:rPr lang="en-US" sz="2400" dirty="0">
                <a:solidFill>
                  <a:schemeClr val="tx1"/>
                </a:solidFill>
              </a:rPr>
              <a:t> quadrupole layers </a:t>
            </a:r>
            <a:r>
              <a:rPr lang="en-US" sz="2400" b="1" dirty="0">
                <a:solidFill>
                  <a:schemeClr val="tx1"/>
                </a:solidFill>
              </a:rPr>
              <a:t>inside</a:t>
            </a:r>
            <a:r>
              <a:rPr lang="en-US" sz="2400" dirty="0">
                <a:solidFill>
                  <a:schemeClr val="tx1"/>
                </a:solidFill>
              </a:rPr>
              <a:t> dipole</a:t>
            </a:r>
          </a:p>
          <a:p>
            <a:pPr>
              <a:buFont typeface="Wingdings" panose="05000000000000000000" pitchFamily="2" charset="2"/>
              <a:buChar char="§"/>
            </a:pPr>
            <a:r>
              <a:rPr lang="en-US" sz="2400" dirty="0">
                <a:solidFill>
                  <a:schemeClr val="tx1"/>
                </a:solidFill>
              </a:rPr>
              <a:t> Adapt magnets from synchrotron to gantry</a:t>
            </a:r>
          </a:p>
        </p:txBody>
      </p:sp>
      <p:sp>
        <p:nvSpPr>
          <p:cNvPr id="20" name="Rounded Rectangle 19"/>
          <p:cNvSpPr/>
          <p:nvPr/>
        </p:nvSpPr>
        <p:spPr>
          <a:xfrm>
            <a:off x="460894" y="4598896"/>
            <a:ext cx="5006619" cy="1197281"/>
          </a:xfrm>
          <a:prstGeom prst="roundRect">
            <a:avLst/>
          </a:prstGeom>
          <a:solidFill>
            <a:schemeClr val="accent3">
              <a:lumMod val="20000"/>
              <a:lumOff val="80000"/>
            </a:schemeClr>
          </a:solid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2400" dirty="0">
                <a:solidFill>
                  <a:schemeClr val="tx1"/>
                </a:solidFill>
              </a:rPr>
              <a:t>Perform beam dynamics simulations:</a:t>
            </a:r>
          </a:p>
          <a:p>
            <a:r>
              <a:rPr lang="en-GB" sz="2400" b="1" dirty="0">
                <a:solidFill>
                  <a:schemeClr val="tx1"/>
                </a:solidFill>
              </a:rPr>
              <a:t>Study unique magnet effects</a:t>
            </a:r>
          </a:p>
        </p:txBody>
      </p:sp>
      <p:sp>
        <p:nvSpPr>
          <p:cNvPr id="6" name="TextBox 5">
            <a:extLst>
              <a:ext uri="{FF2B5EF4-FFF2-40B4-BE49-F238E27FC236}">
                <a16:creationId xmlns:a16="http://schemas.microsoft.com/office/drawing/2014/main" id="{592B8189-2EFD-4D54-996E-24D5CDB1E26C}"/>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Hannah Norman</a:t>
            </a:r>
          </a:p>
        </p:txBody>
      </p:sp>
    </p:spTree>
    <p:extLst>
      <p:ext uri="{BB962C8B-B14F-4D97-AF65-F5344CB8AC3E}">
        <p14:creationId xmlns:p14="http://schemas.microsoft.com/office/powerpoint/2010/main" val="136734260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Medical Technology</a:t>
            </a:r>
          </a:p>
        </p:txBody>
      </p:sp>
      <p:sp>
        <p:nvSpPr>
          <p:cNvPr id="3" name="Content Placeholder 2"/>
          <p:cNvSpPr>
            <a:spLocks noGrp="1"/>
          </p:cNvSpPr>
          <p:nvPr>
            <p:ph idx="1"/>
          </p:nvPr>
        </p:nvSpPr>
        <p:spPr>
          <a:xfrm>
            <a:off x="316356" y="1516387"/>
            <a:ext cx="11408409" cy="4376944"/>
          </a:xfrm>
        </p:spPr>
        <p:txBody>
          <a:bodyPr/>
          <a:lstStyle/>
          <a:p>
            <a:r>
              <a:rPr lang="en-GB" sz="2400" b="1" dirty="0"/>
              <a:t>Gantries  (LBNL, HUST) (in progress)</a:t>
            </a:r>
          </a:p>
        </p:txBody>
      </p:sp>
      <p:pic>
        <p:nvPicPr>
          <p:cNvPr id="5" name="Picture 4"/>
          <p:cNvPicPr>
            <a:picLocks noChangeAspect="1"/>
          </p:cNvPicPr>
          <p:nvPr/>
        </p:nvPicPr>
        <p:blipFill>
          <a:blip r:embed="rId3"/>
          <a:stretch>
            <a:fillRect/>
          </a:stretch>
        </p:blipFill>
        <p:spPr>
          <a:xfrm>
            <a:off x="131630" y="2206145"/>
            <a:ext cx="5104823" cy="2192753"/>
          </a:xfrm>
          <a:prstGeom prst="rect">
            <a:avLst/>
          </a:prstGeom>
        </p:spPr>
      </p:pic>
      <p:sp>
        <p:nvSpPr>
          <p:cNvPr id="9" name="AutoShape 2" descr="Fig. 1. - Layout of the SC gantry beamline: a $45^{\circ }$ bending section with two $22.5^{\circ }$ AG-CCT magnets and three QS magnets and a $135^{\circ }$ bending section with two $67.5^{\circ }$ AG-CCT magnets and one QS magnet."/>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pic>
        <p:nvPicPr>
          <p:cNvPr id="10" name="Picture 9"/>
          <p:cNvPicPr>
            <a:picLocks noChangeAspect="1"/>
          </p:cNvPicPr>
          <p:nvPr/>
        </p:nvPicPr>
        <p:blipFill>
          <a:blip r:embed="rId4"/>
          <a:stretch>
            <a:fillRect/>
          </a:stretch>
        </p:blipFill>
        <p:spPr>
          <a:xfrm>
            <a:off x="676723" y="4438988"/>
            <a:ext cx="4014635" cy="2255494"/>
          </a:xfrm>
          <a:prstGeom prst="rect">
            <a:avLst/>
          </a:prstGeom>
        </p:spPr>
      </p:pic>
      <p:sp>
        <p:nvSpPr>
          <p:cNvPr id="7" name="TextBox 6"/>
          <p:cNvSpPr txBox="1"/>
          <p:nvPr/>
        </p:nvSpPr>
        <p:spPr>
          <a:xfrm>
            <a:off x="3238478" y="6590780"/>
            <a:ext cx="3643952" cy="307777"/>
          </a:xfrm>
          <a:prstGeom prst="rect">
            <a:avLst/>
          </a:prstGeom>
          <a:noFill/>
        </p:spPr>
        <p:txBody>
          <a:bodyPr wrap="square" rtlCol="0">
            <a:spAutoFit/>
          </a:bodyPr>
          <a:lstStyle/>
          <a:p>
            <a:r>
              <a:rPr lang="en-GB" sz="1400" i="1" dirty="0"/>
              <a:t>LBNL (top), HUST (bottom) SC gantry layouts</a:t>
            </a:r>
          </a:p>
        </p:txBody>
      </p:sp>
      <p:graphicFrame>
        <p:nvGraphicFramePr>
          <p:cNvPr id="16" name="Table 15"/>
          <p:cNvGraphicFramePr>
            <a:graphicFrameLocks noGrp="1"/>
          </p:cNvGraphicFramePr>
          <p:nvPr/>
        </p:nvGraphicFramePr>
        <p:xfrm>
          <a:off x="8184028" y="1282426"/>
          <a:ext cx="3901104" cy="4136108"/>
        </p:xfrm>
        <a:graphic>
          <a:graphicData uri="http://schemas.openxmlformats.org/drawingml/2006/table">
            <a:tbl>
              <a:tblPr firstRow="1">
                <a:tableStyleId>{21E4AEA4-8DFA-4A89-87EB-49C32662AFE0}</a:tableStyleId>
              </a:tblPr>
              <a:tblGrid>
                <a:gridCol w="1618168">
                  <a:extLst>
                    <a:ext uri="{9D8B030D-6E8A-4147-A177-3AD203B41FA5}">
                      <a16:colId xmlns:a16="http://schemas.microsoft.com/office/drawing/2014/main" val="567949749"/>
                    </a:ext>
                  </a:extLst>
                </a:gridCol>
                <a:gridCol w="1079172">
                  <a:extLst>
                    <a:ext uri="{9D8B030D-6E8A-4147-A177-3AD203B41FA5}">
                      <a16:colId xmlns:a16="http://schemas.microsoft.com/office/drawing/2014/main" val="684144133"/>
                    </a:ext>
                  </a:extLst>
                </a:gridCol>
                <a:gridCol w="1203764">
                  <a:extLst>
                    <a:ext uri="{9D8B030D-6E8A-4147-A177-3AD203B41FA5}">
                      <a16:colId xmlns:a16="http://schemas.microsoft.com/office/drawing/2014/main" val="2129613069"/>
                    </a:ext>
                  </a:extLst>
                </a:gridCol>
              </a:tblGrid>
              <a:tr h="351484">
                <a:tc>
                  <a:txBody>
                    <a:bodyPr/>
                    <a:lstStyle/>
                    <a:p>
                      <a:r>
                        <a:rPr lang="en-GB" sz="2000" dirty="0"/>
                        <a:t>Parameter</a:t>
                      </a:r>
                    </a:p>
                  </a:txBody>
                  <a:tcPr/>
                </a:tc>
                <a:tc>
                  <a:txBody>
                    <a:bodyPr/>
                    <a:lstStyle/>
                    <a:p>
                      <a:r>
                        <a:rPr lang="en-GB" sz="2000" dirty="0"/>
                        <a:t>LBNL</a:t>
                      </a:r>
                    </a:p>
                  </a:txBody>
                  <a:tcPr/>
                </a:tc>
                <a:tc>
                  <a:txBody>
                    <a:bodyPr/>
                    <a:lstStyle/>
                    <a:p>
                      <a:r>
                        <a:rPr lang="en-GB" sz="2000" dirty="0"/>
                        <a:t>HUST</a:t>
                      </a:r>
                    </a:p>
                  </a:txBody>
                  <a:tcPr/>
                </a:tc>
                <a:extLst>
                  <a:ext uri="{0D108BD9-81ED-4DB2-BD59-A6C34878D82A}">
                    <a16:rowId xmlns:a16="http://schemas.microsoft.com/office/drawing/2014/main" val="198709979"/>
                  </a:ext>
                </a:extLst>
              </a:tr>
              <a:tr h="722348">
                <a:tc>
                  <a:txBody>
                    <a:bodyPr/>
                    <a:lstStyle/>
                    <a:p>
                      <a:r>
                        <a:rPr lang="en-GB" sz="2000" dirty="0"/>
                        <a:t>B[T]</a:t>
                      </a:r>
                    </a:p>
                  </a:txBody>
                  <a:tcPr/>
                </a:tc>
                <a:tc>
                  <a:txBody>
                    <a:bodyPr/>
                    <a:lstStyle/>
                    <a:p>
                      <a:r>
                        <a:rPr lang="en-GB" sz="2000" dirty="0"/>
                        <a:t>2.4</a:t>
                      </a:r>
                    </a:p>
                  </a:txBody>
                  <a:tcPr/>
                </a:tc>
                <a:tc>
                  <a:txBody>
                    <a:bodyPr/>
                    <a:lstStyle/>
                    <a:p>
                      <a:r>
                        <a:rPr lang="en-GB" sz="2000" dirty="0"/>
                        <a:t>2.46</a:t>
                      </a:r>
                    </a:p>
                  </a:txBody>
                  <a:tcPr/>
                </a:tc>
                <a:extLst>
                  <a:ext uri="{0D108BD9-81ED-4DB2-BD59-A6C34878D82A}">
                    <a16:rowId xmlns:a16="http://schemas.microsoft.com/office/drawing/2014/main" val="4225179802"/>
                  </a:ext>
                </a:extLst>
              </a:tr>
              <a:tr h="370840">
                <a:tc>
                  <a:txBody>
                    <a:bodyPr/>
                    <a:lstStyle/>
                    <a:p>
                      <a:r>
                        <a:rPr lang="en-GB" sz="2000" dirty="0"/>
                        <a:t>Gradient [T/m]</a:t>
                      </a:r>
                    </a:p>
                  </a:txBody>
                  <a:tcPr/>
                </a:tc>
                <a:tc>
                  <a:txBody>
                    <a:bodyPr/>
                    <a:lstStyle/>
                    <a:p>
                      <a:r>
                        <a:rPr lang="en-GB" sz="2000" dirty="0"/>
                        <a:t>17.43</a:t>
                      </a:r>
                    </a:p>
                  </a:txBody>
                  <a:tcPr/>
                </a:tc>
                <a:tc>
                  <a:txBody>
                    <a:bodyPr/>
                    <a:lstStyle/>
                    <a:p>
                      <a:r>
                        <a:rPr lang="en-GB" sz="2000" dirty="0"/>
                        <a:t>12.0</a:t>
                      </a:r>
                    </a:p>
                  </a:txBody>
                  <a:tcPr/>
                </a:tc>
                <a:extLst>
                  <a:ext uri="{0D108BD9-81ED-4DB2-BD59-A6C34878D82A}">
                    <a16:rowId xmlns:a16="http://schemas.microsoft.com/office/drawing/2014/main" val="3866586357"/>
                  </a:ext>
                </a:extLst>
              </a:tr>
              <a:tr h="1613995">
                <a:tc>
                  <a:txBody>
                    <a:bodyPr/>
                    <a:lstStyle/>
                    <a:p>
                      <a:r>
                        <a:rPr lang="en-GB" sz="2000" dirty="0"/>
                        <a:t>Current [A]</a:t>
                      </a:r>
                    </a:p>
                  </a:txBody>
                  <a:tcPr/>
                </a:tc>
                <a:tc>
                  <a:txBody>
                    <a:bodyPr/>
                    <a:lstStyle/>
                    <a:p>
                      <a:r>
                        <a:rPr lang="en-GB" sz="2000" dirty="0"/>
                        <a:t>922</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000" dirty="0"/>
                        <a:t>584.38 (dip), 370.84 (quad)</a:t>
                      </a:r>
                    </a:p>
                    <a:p>
                      <a:endParaRPr lang="en-GB" sz="2000" dirty="0"/>
                    </a:p>
                  </a:txBody>
                  <a:tcPr/>
                </a:tc>
                <a:extLst>
                  <a:ext uri="{0D108BD9-81ED-4DB2-BD59-A6C34878D82A}">
                    <a16:rowId xmlns:a16="http://schemas.microsoft.com/office/drawing/2014/main" val="229280390"/>
                  </a:ext>
                </a:extLst>
              </a:tr>
              <a:tr h="370840">
                <a:tc>
                  <a:txBody>
                    <a:bodyPr/>
                    <a:lstStyle/>
                    <a:p>
                      <a:r>
                        <a:rPr lang="en-GB" sz="2000" dirty="0"/>
                        <a:t>Physical Bend [°]</a:t>
                      </a:r>
                    </a:p>
                  </a:txBody>
                  <a:tcPr/>
                </a:tc>
                <a:tc>
                  <a:txBody>
                    <a:bodyPr/>
                    <a:lstStyle/>
                    <a:p>
                      <a:r>
                        <a:rPr lang="en-GB" sz="2000" dirty="0"/>
                        <a:t>67.5</a:t>
                      </a:r>
                    </a:p>
                  </a:txBody>
                  <a:tcPr/>
                </a:tc>
                <a:tc>
                  <a:txBody>
                    <a:bodyPr/>
                    <a:lstStyle/>
                    <a:p>
                      <a:r>
                        <a:rPr lang="en-GB" sz="2000" dirty="0"/>
                        <a:t>90</a:t>
                      </a:r>
                    </a:p>
                  </a:txBody>
                  <a:tcPr/>
                </a:tc>
                <a:extLst>
                  <a:ext uri="{0D108BD9-81ED-4DB2-BD59-A6C34878D82A}">
                    <a16:rowId xmlns:a16="http://schemas.microsoft.com/office/drawing/2014/main" val="1796761113"/>
                  </a:ext>
                </a:extLst>
              </a:tr>
            </a:tbl>
          </a:graphicData>
        </a:graphic>
      </p:graphicFrame>
      <p:pic>
        <p:nvPicPr>
          <p:cNvPr id="18" name="Picture 17"/>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47121" y="3148213"/>
            <a:ext cx="3126239" cy="2581550"/>
          </a:xfrm>
          <a:prstGeom prst="rect">
            <a:avLst/>
          </a:prstGeom>
        </p:spPr>
      </p:pic>
      <p:cxnSp>
        <p:nvCxnSpPr>
          <p:cNvPr id="20" name="Straight Arrow Connector 19"/>
          <p:cNvCxnSpPr/>
          <p:nvPr/>
        </p:nvCxnSpPr>
        <p:spPr>
          <a:xfrm flipH="1" flipV="1">
            <a:off x="4244455" y="3148214"/>
            <a:ext cx="1364213" cy="93474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4290485" y="4212673"/>
            <a:ext cx="1421391" cy="8582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a:xfrm>
            <a:off x="10960059" y="6172501"/>
            <a:ext cx="846000" cy="365125"/>
          </a:xfrm>
        </p:spPr>
        <p:txBody>
          <a:bodyPr/>
          <a:lstStyle/>
          <a:p>
            <a:fld id="{DC22DD25-61AE-413C-B4D2-EF2365C9B2E1}" type="slidenum">
              <a:rPr lang="en-AU" sz="2400" noProof="0" smtClean="0"/>
              <a:pPr/>
              <a:t>6</a:t>
            </a:fld>
            <a:endParaRPr lang="en-AU" sz="2400" noProof="0" dirty="0"/>
          </a:p>
        </p:txBody>
      </p:sp>
      <p:sp>
        <p:nvSpPr>
          <p:cNvPr id="4" name="TextBox 3">
            <a:extLst>
              <a:ext uri="{FF2B5EF4-FFF2-40B4-BE49-F238E27FC236}">
                <a16:creationId xmlns:a16="http://schemas.microsoft.com/office/drawing/2014/main" id="{0F07ABF3-42B6-71FC-949E-D815329D67D3}"/>
              </a:ext>
            </a:extLst>
          </p:cNvPr>
          <p:cNvSpPr txBox="1"/>
          <p:nvPr/>
        </p:nvSpPr>
        <p:spPr>
          <a:xfrm>
            <a:off x="9577952" y="210598"/>
            <a:ext cx="2030278" cy="646331"/>
          </a:xfrm>
          <a:prstGeom prst="rect">
            <a:avLst/>
          </a:prstGeom>
          <a:solidFill>
            <a:srgbClr val="FFC000"/>
          </a:solidFill>
        </p:spPr>
        <p:txBody>
          <a:bodyPr wrap="square" rtlCol="0">
            <a:spAutoFit/>
          </a:bodyPr>
          <a:lstStyle/>
          <a:p>
            <a:r>
              <a:rPr lang="en-US" dirty="0"/>
              <a:t>Slide thanks to: Hannah Norman</a:t>
            </a:r>
          </a:p>
        </p:txBody>
      </p:sp>
    </p:spTree>
    <p:extLst>
      <p:ext uri="{BB962C8B-B14F-4D97-AF65-F5344CB8AC3E}">
        <p14:creationId xmlns:p14="http://schemas.microsoft.com/office/powerpoint/2010/main" val="36688344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2E59DFF-8C79-7241-C8EC-ACF9BF5D3134}"/>
              </a:ext>
            </a:extLst>
          </p:cNvPr>
          <p:cNvSpPr>
            <a:spLocks noGrp="1"/>
          </p:cNvSpPr>
          <p:nvPr>
            <p:ph type="sldNum" sz="quarter" idx="12"/>
          </p:nvPr>
        </p:nvSpPr>
        <p:spPr/>
        <p:txBody>
          <a:bodyPr/>
          <a:lstStyle/>
          <a:p>
            <a:fld id="{DC22DD25-61AE-413C-B4D2-EF2365C9B2E1}" type="slidenum">
              <a:rPr lang="en-AU" smtClean="0"/>
              <a:t>7</a:t>
            </a:fld>
            <a:endParaRPr lang="en-AU"/>
          </a:p>
        </p:txBody>
      </p:sp>
      <p:sp>
        <p:nvSpPr>
          <p:cNvPr id="14" name="Title 13">
            <a:extLst>
              <a:ext uri="{FF2B5EF4-FFF2-40B4-BE49-F238E27FC236}">
                <a16:creationId xmlns:a16="http://schemas.microsoft.com/office/drawing/2014/main" id="{E5F959FD-98F4-48DE-97A9-1087A357DF02}"/>
              </a:ext>
            </a:extLst>
          </p:cNvPr>
          <p:cNvSpPr>
            <a:spLocks noGrp="1"/>
          </p:cNvSpPr>
          <p:nvPr>
            <p:ph type="title"/>
          </p:nvPr>
        </p:nvSpPr>
        <p:spPr>
          <a:xfrm>
            <a:off x="1380789" y="498607"/>
            <a:ext cx="10296000" cy="887360"/>
          </a:xfrm>
        </p:spPr>
        <p:txBody>
          <a:bodyPr/>
          <a:lstStyle/>
          <a:p>
            <a:r>
              <a:rPr lang="en-US" dirty="0"/>
              <a:t>Automated </a:t>
            </a:r>
            <a:r>
              <a:rPr lang="en-US" dirty="0" err="1"/>
              <a:t>Optimisation</a:t>
            </a:r>
            <a:r>
              <a:rPr lang="en-US" dirty="0"/>
              <a:t> Algorithm for Compact Synchrotron Design</a:t>
            </a:r>
          </a:p>
        </p:txBody>
      </p:sp>
      <p:pic>
        <p:nvPicPr>
          <p:cNvPr id="4" name="Picture 3">
            <a:extLst>
              <a:ext uri="{FF2B5EF4-FFF2-40B4-BE49-F238E27FC236}">
                <a16:creationId xmlns:a16="http://schemas.microsoft.com/office/drawing/2014/main" id="{D8AD665A-F423-3689-3B61-20282E8492CD}"/>
              </a:ext>
            </a:extLst>
          </p:cNvPr>
          <p:cNvPicPr>
            <a:picLocks noChangeAspect="1"/>
          </p:cNvPicPr>
          <p:nvPr/>
        </p:nvPicPr>
        <p:blipFill rotWithShape="1">
          <a:blip r:embed="rId3"/>
          <a:srcRect t="18154"/>
          <a:stretch/>
        </p:blipFill>
        <p:spPr>
          <a:xfrm>
            <a:off x="385941" y="1782305"/>
            <a:ext cx="8120805" cy="3738702"/>
          </a:xfrm>
          <a:prstGeom prst="rect">
            <a:avLst/>
          </a:prstGeom>
        </p:spPr>
      </p:pic>
      <p:sp>
        <p:nvSpPr>
          <p:cNvPr id="9" name="TextBox 8">
            <a:extLst>
              <a:ext uri="{FF2B5EF4-FFF2-40B4-BE49-F238E27FC236}">
                <a16:creationId xmlns:a16="http://schemas.microsoft.com/office/drawing/2014/main" id="{F5EDAD6A-A1E7-5C96-C378-954F8E1BF88D}"/>
              </a:ext>
            </a:extLst>
          </p:cNvPr>
          <p:cNvSpPr txBox="1"/>
          <p:nvPr/>
        </p:nvSpPr>
        <p:spPr>
          <a:xfrm>
            <a:off x="3726792" y="6355063"/>
            <a:ext cx="6092456" cy="369332"/>
          </a:xfrm>
          <a:prstGeom prst="rect">
            <a:avLst/>
          </a:prstGeom>
          <a:noFill/>
        </p:spPr>
        <p:txBody>
          <a:bodyPr wrap="square">
            <a:spAutoFit/>
          </a:bodyPr>
          <a:lstStyle/>
          <a:p>
            <a:r>
              <a:rPr lang="en-US" dirty="0"/>
              <a:t>X. Zhang, S. Sheehy, DOI: 10.1063/5.0047815</a:t>
            </a:r>
          </a:p>
        </p:txBody>
      </p:sp>
      <p:pic>
        <p:nvPicPr>
          <p:cNvPr id="8" name="Picture 7" descr="A person giving a presentation&#10;&#10;Description automatically generated">
            <a:extLst>
              <a:ext uri="{FF2B5EF4-FFF2-40B4-BE49-F238E27FC236}">
                <a16:creationId xmlns:a16="http://schemas.microsoft.com/office/drawing/2014/main" id="{ABF09814-DBC6-8BAF-B20D-33DB17987F45}"/>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8715331" y="1515849"/>
            <a:ext cx="3090728" cy="4005158"/>
          </a:xfrm>
          <a:prstGeom prst="rect">
            <a:avLst/>
          </a:prstGeom>
        </p:spPr>
      </p:pic>
      <p:sp>
        <p:nvSpPr>
          <p:cNvPr id="3" name="TextBox 2">
            <a:extLst>
              <a:ext uri="{FF2B5EF4-FFF2-40B4-BE49-F238E27FC236}">
                <a16:creationId xmlns:a16="http://schemas.microsoft.com/office/drawing/2014/main" id="{DE5A0942-67C0-BE9D-BD33-E6775635E469}"/>
              </a:ext>
            </a:extLst>
          </p:cNvPr>
          <p:cNvSpPr txBox="1"/>
          <p:nvPr/>
        </p:nvSpPr>
        <p:spPr>
          <a:xfrm>
            <a:off x="9944920" y="228083"/>
            <a:ext cx="2030278" cy="646331"/>
          </a:xfrm>
          <a:prstGeom prst="rect">
            <a:avLst/>
          </a:prstGeom>
          <a:solidFill>
            <a:srgbClr val="FFC000"/>
          </a:solidFill>
        </p:spPr>
        <p:txBody>
          <a:bodyPr wrap="square" rtlCol="0">
            <a:spAutoFit/>
          </a:bodyPr>
          <a:lstStyle/>
          <a:p>
            <a:r>
              <a:rPr lang="en-US" dirty="0"/>
              <a:t>Slide thanks to: Frank Zhang</a:t>
            </a:r>
          </a:p>
        </p:txBody>
      </p:sp>
      <p:sp>
        <p:nvSpPr>
          <p:cNvPr id="5" name="TextBox 4">
            <a:extLst>
              <a:ext uri="{FF2B5EF4-FFF2-40B4-BE49-F238E27FC236}">
                <a16:creationId xmlns:a16="http://schemas.microsoft.com/office/drawing/2014/main" id="{EB6116EC-76E1-A3B1-B741-858292A92141}"/>
              </a:ext>
            </a:extLst>
          </p:cNvPr>
          <p:cNvSpPr txBox="1"/>
          <p:nvPr/>
        </p:nvSpPr>
        <p:spPr>
          <a:xfrm>
            <a:off x="10285081" y="4073302"/>
            <a:ext cx="1729563" cy="369332"/>
          </a:xfrm>
          <a:prstGeom prst="rect">
            <a:avLst/>
          </a:prstGeom>
          <a:noFill/>
        </p:spPr>
        <p:txBody>
          <a:bodyPr wrap="square" rtlCol="0">
            <a:spAutoFit/>
          </a:bodyPr>
          <a:lstStyle/>
          <a:p>
            <a:r>
              <a:rPr lang="en-US" dirty="0">
                <a:solidFill>
                  <a:schemeClr val="bg1"/>
                </a:solidFill>
              </a:rPr>
              <a:t>Frank Zhang</a:t>
            </a:r>
          </a:p>
        </p:txBody>
      </p:sp>
    </p:spTree>
    <p:extLst>
      <p:ext uri="{BB962C8B-B14F-4D97-AF65-F5344CB8AC3E}">
        <p14:creationId xmlns:p14="http://schemas.microsoft.com/office/powerpoint/2010/main" val="185790767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361E6A6-BA53-48F9-8469-A76DD1981406}"/>
              </a:ext>
            </a:extLst>
          </p:cNvPr>
          <p:cNvSpPr>
            <a:spLocks noGrp="1"/>
          </p:cNvSpPr>
          <p:nvPr>
            <p:ph type="sldNum" sz="quarter" idx="12"/>
          </p:nvPr>
        </p:nvSpPr>
        <p:spPr/>
        <p:txBody>
          <a:bodyPr/>
          <a:lstStyle/>
          <a:p>
            <a:fld id="{DC22DD25-61AE-413C-B4D2-EF2365C9B2E1}" type="slidenum">
              <a:rPr lang="en-AU" noProof="0" smtClean="0"/>
              <a:pPr/>
              <a:t>8</a:t>
            </a:fld>
            <a:endParaRPr lang="en-AU" noProof="0"/>
          </a:p>
        </p:txBody>
      </p:sp>
      <p:sp>
        <p:nvSpPr>
          <p:cNvPr id="7" name="Subtitle 6">
            <a:extLst>
              <a:ext uri="{FF2B5EF4-FFF2-40B4-BE49-F238E27FC236}">
                <a16:creationId xmlns:a16="http://schemas.microsoft.com/office/drawing/2014/main" id="{9BB0123A-DF40-0705-2442-66E59F855D3A}"/>
              </a:ext>
            </a:extLst>
          </p:cNvPr>
          <p:cNvSpPr>
            <a:spLocks noGrp="1"/>
          </p:cNvSpPr>
          <p:nvPr>
            <p:ph type="subTitle" idx="1"/>
          </p:nvPr>
        </p:nvSpPr>
        <p:spPr>
          <a:xfrm>
            <a:off x="500063" y="3428999"/>
            <a:ext cx="5999293" cy="1331705"/>
          </a:xfrm>
        </p:spPr>
        <p:txBody>
          <a:bodyPr/>
          <a:lstStyle/>
          <a:p>
            <a:r>
              <a:rPr lang="en-US" dirty="0"/>
              <a:t>Faster.</a:t>
            </a:r>
          </a:p>
        </p:txBody>
      </p:sp>
      <p:pic>
        <p:nvPicPr>
          <p:cNvPr id="17" name="Picture Placeholder 16">
            <a:extLst>
              <a:ext uri="{FF2B5EF4-FFF2-40B4-BE49-F238E27FC236}">
                <a16:creationId xmlns:a16="http://schemas.microsoft.com/office/drawing/2014/main" id="{2CB4DA38-B3D9-78A0-30EA-6D04C5F6E7E6}"/>
              </a:ext>
            </a:extLst>
          </p:cNvPr>
          <p:cNvPicPr>
            <a:picLocks noGrp="1" noChangeAspect="1"/>
          </p:cNvPicPr>
          <p:nvPr>
            <p:ph type="pic" sz="quarter" idx="13"/>
          </p:nvPr>
        </p:nvPicPr>
        <p:blipFill>
          <a:blip r:embed="rId3"/>
          <a:srcRect l="8537" r="8537"/>
          <a:stretch>
            <a:fillRect/>
          </a:stretch>
        </p:blipFill>
        <p:spPr/>
      </p:pic>
      <p:sp>
        <p:nvSpPr>
          <p:cNvPr id="18" name="TextBox 17">
            <a:extLst>
              <a:ext uri="{FF2B5EF4-FFF2-40B4-BE49-F238E27FC236}">
                <a16:creationId xmlns:a16="http://schemas.microsoft.com/office/drawing/2014/main" id="{357F26A0-9429-6186-66EA-0F6B49E7AB09}"/>
              </a:ext>
            </a:extLst>
          </p:cNvPr>
          <p:cNvSpPr txBox="1"/>
          <p:nvPr/>
        </p:nvSpPr>
        <p:spPr>
          <a:xfrm>
            <a:off x="8486896" y="3439829"/>
            <a:ext cx="1729563" cy="646331"/>
          </a:xfrm>
          <a:prstGeom prst="rect">
            <a:avLst/>
          </a:prstGeom>
          <a:noFill/>
        </p:spPr>
        <p:txBody>
          <a:bodyPr wrap="square" rtlCol="0">
            <a:spAutoFit/>
          </a:bodyPr>
          <a:lstStyle/>
          <a:p>
            <a:r>
              <a:rPr lang="en-US" dirty="0">
                <a:solidFill>
                  <a:schemeClr val="bg1"/>
                </a:solidFill>
              </a:rPr>
              <a:t>Sienna Clarke</a:t>
            </a:r>
            <a:br>
              <a:rPr lang="en-US" dirty="0">
                <a:solidFill>
                  <a:schemeClr val="bg1"/>
                </a:solidFill>
              </a:rPr>
            </a:br>
            <a:r>
              <a:rPr lang="en-US" dirty="0">
                <a:solidFill>
                  <a:schemeClr val="bg1"/>
                </a:solidFill>
              </a:rPr>
              <a:t>(</a:t>
            </a:r>
            <a:r>
              <a:rPr lang="en-US" dirty="0" err="1">
                <a:solidFill>
                  <a:schemeClr val="bg1"/>
                </a:solidFill>
              </a:rPr>
              <a:t>USyd</a:t>
            </a:r>
            <a:r>
              <a:rPr lang="en-US" dirty="0">
                <a:solidFill>
                  <a:schemeClr val="bg1"/>
                </a:solidFill>
              </a:rPr>
              <a:t>)</a:t>
            </a:r>
          </a:p>
        </p:txBody>
      </p:sp>
      <p:sp>
        <p:nvSpPr>
          <p:cNvPr id="19" name="TextBox 18">
            <a:extLst>
              <a:ext uri="{FF2B5EF4-FFF2-40B4-BE49-F238E27FC236}">
                <a16:creationId xmlns:a16="http://schemas.microsoft.com/office/drawing/2014/main" id="{9E9FE612-F496-D72D-9C39-EADA334D7EDC}"/>
              </a:ext>
            </a:extLst>
          </p:cNvPr>
          <p:cNvSpPr txBox="1"/>
          <p:nvPr/>
        </p:nvSpPr>
        <p:spPr>
          <a:xfrm>
            <a:off x="9480664" y="3795512"/>
            <a:ext cx="1729563" cy="369332"/>
          </a:xfrm>
          <a:prstGeom prst="rect">
            <a:avLst/>
          </a:prstGeom>
          <a:noFill/>
        </p:spPr>
        <p:txBody>
          <a:bodyPr wrap="square" rtlCol="0">
            <a:spAutoFit/>
          </a:bodyPr>
          <a:lstStyle/>
          <a:p>
            <a:r>
              <a:rPr lang="en-US" dirty="0">
                <a:solidFill>
                  <a:schemeClr val="bg1"/>
                </a:solidFill>
              </a:rPr>
              <a:t>Adam</a:t>
            </a:r>
          </a:p>
        </p:txBody>
      </p:sp>
      <p:sp>
        <p:nvSpPr>
          <p:cNvPr id="20" name="TextBox 19">
            <a:extLst>
              <a:ext uri="{FF2B5EF4-FFF2-40B4-BE49-F238E27FC236}">
                <a16:creationId xmlns:a16="http://schemas.microsoft.com/office/drawing/2014/main" id="{A052E299-FFFA-F151-3354-ABA6E2C6DD5E}"/>
              </a:ext>
            </a:extLst>
          </p:cNvPr>
          <p:cNvSpPr txBox="1"/>
          <p:nvPr/>
        </p:nvSpPr>
        <p:spPr>
          <a:xfrm>
            <a:off x="10225662" y="3426180"/>
            <a:ext cx="1729563" cy="369332"/>
          </a:xfrm>
          <a:prstGeom prst="rect">
            <a:avLst/>
          </a:prstGeom>
          <a:noFill/>
        </p:spPr>
        <p:txBody>
          <a:bodyPr wrap="square" rtlCol="0">
            <a:spAutoFit/>
          </a:bodyPr>
          <a:lstStyle/>
          <a:p>
            <a:r>
              <a:rPr lang="en-US" dirty="0">
                <a:solidFill>
                  <a:schemeClr val="bg1"/>
                </a:solidFill>
              </a:rPr>
              <a:t>Jacinta</a:t>
            </a:r>
          </a:p>
        </p:txBody>
      </p:sp>
    </p:spTree>
    <p:extLst>
      <p:ext uri="{BB962C8B-B14F-4D97-AF65-F5344CB8AC3E}">
        <p14:creationId xmlns:p14="http://schemas.microsoft.com/office/powerpoint/2010/main" val="14893351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62BBB7-DC44-C821-A2B9-B4D96BC681F3}"/>
              </a:ext>
            </a:extLst>
          </p:cNvPr>
          <p:cNvSpPr>
            <a:spLocks noGrp="1"/>
          </p:cNvSpPr>
          <p:nvPr>
            <p:ph type="title"/>
          </p:nvPr>
        </p:nvSpPr>
        <p:spPr>
          <a:xfrm>
            <a:off x="1404328" y="238949"/>
            <a:ext cx="10296000" cy="887360"/>
          </a:xfrm>
        </p:spPr>
        <p:txBody>
          <a:bodyPr/>
          <a:lstStyle/>
          <a:p>
            <a:r>
              <a:rPr lang="en-GB" dirty="0"/>
              <a:t>Treatment delivery</a:t>
            </a:r>
          </a:p>
        </p:txBody>
      </p:sp>
      <p:sp>
        <p:nvSpPr>
          <p:cNvPr id="4" name="Footer Placeholder 3">
            <a:extLst>
              <a:ext uri="{FF2B5EF4-FFF2-40B4-BE49-F238E27FC236}">
                <a16:creationId xmlns:a16="http://schemas.microsoft.com/office/drawing/2014/main" id="{7C6CBC1C-37E6-BD62-5617-9C9EB606ACBA}"/>
              </a:ext>
            </a:extLst>
          </p:cNvPr>
          <p:cNvSpPr>
            <a:spLocks noGrp="1"/>
          </p:cNvSpPr>
          <p:nvPr>
            <p:ph type="ftr" sz="quarter" idx="11"/>
          </p:nvPr>
        </p:nvSpPr>
        <p:spPr>
          <a:xfrm>
            <a:off x="316356" y="5989938"/>
            <a:ext cx="8035422" cy="365125"/>
          </a:xfrm>
        </p:spPr>
        <p:txBody>
          <a:bodyPr/>
          <a:lstStyle/>
          <a:p>
            <a:r>
              <a:rPr lang="en-GB" dirty="0" err="1"/>
              <a:t>jacinta.yap@unimelb.edu.au</a:t>
            </a:r>
            <a:r>
              <a:rPr lang="en-GB" dirty="0"/>
              <a:t> </a:t>
            </a:r>
          </a:p>
        </p:txBody>
      </p:sp>
      <p:sp>
        <p:nvSpPr>
          <p:cNvPr id="5" name="Slide Number Placeholder 4">
            <a:extLst>
              <a:ext uri="{FF2B5EF4-FFF2-40B4-BE49-F238E27FC236}">
                <a16:creationId xmlns:a16="http://schemas.microsoft.com/office/drawing/2014/main" id="{71C1C439-D1D0-DC39-D7D5-3C5DA27A1299}"/>
              </a:ext>
            </a:extLst>
          </p:cNvPr>
          <p:cNvSpPr>
            <a:spLocks noGrp="1"/>
          </p:cNvSpPr>
          <p:nvPr>
            <p:ph type="sldNum" sz="quarter" idx="12"/>
          </p:nvPr>
        </p:nvSpPr>
        <p:spPr/>
        <p:txBody>
          <a:bodyPr/>
          <a:lstStyle/>
          <a:p>
            <a:fld id="{1D0C2A72-73F0-F340-B1EF-AA31FD58E94F}" type="slidenum">
              <a:rPr lang="en-GB" smtClean="0"/>
              <a:t>9</a:t>
            </a:fld>
            <a:endParaRPr lang="en-GB"/>
          </a:p>
        </p:txBody>
      </p:sp>
      <p:pic>
        <p:nvPicPr>
          <p:cNvPr id="7" name="Picture 6" descr="Diagram&#10;&#10;Description automatically generated">
            <a:extLst>
              <a:ext uri="{FF2B5EF4-FFF2-40B4-BE49-F238E27FC236}">
                <a16:creationId xmlns:a16="http://schemas.microsoft.com/office/drawing/2014/main" id="{2A142716-59A1-44E7-F3CE-BE788470F13B}"/>
              </a:ext>
            </a:extLst>
          </p:cNvPr>
          <p:cNvPicPr>
            <a:picLocks noChangeAspect="1"/>
          </p:cNvPicPr>
          <p:nvPr/>
        </p:nvPicPr>
        <p:blipFill>
          <a:blip r:embed="rId3"/>
          <a:stretch>
            <a:fillRect/>
          </a:stretch>
        </p:blipFill>
        <p:spPr>
          <a:xfrm>
            <a:off x="316356" y="3327766"/>
            <a:ext cx="6304577" cy="2247016"/>
          </a:xfrm>
          <a:prstGeom prst="rect">
            <a:avLst/>
          </a:prstGeom>
        </p:spPr>
      </p:pic>
      <p:pic>
        <p:nvPicPr>
          <p:cNvPr id="12" name="Picture 11" descr="Diagram&#10;&#10;Description automatically generated">
            <a:extLst>
              <a:ext uri="{FF2B5EF4-FFF2-40B4-BE49-F238E27FC236}">
                <a16:creationId xmlns:a16="http://schemas.microsoft.com/office/drawing/2014/main" id="{6D6ABD28-865E-DA57-9F5A-4601C6AA892B}"/>
              </a:ext>
            </a:extLst>
          </p:cNvPr>
          <p:cNvPicPr>
            <a:picLocks noChangeAspect="1"/>
          </p:cNvPicPr>
          <p:nvPr/>
        </p:nvPicPr>
        <p:blipFill>
          <a:blip r:embed="rId4"/>
          <a:stretch>
            <a:fillRect/>
          </a:stretch>
        </p:blipFill>
        <p:spPr>
          <a:xfrm>
            <a:off x="4460858" y="4191244"/>
            <a:ext cx="7682532" cy="2247015"/>
          </a:xfrm>
          <a:prstGeom prst="rect">
            <a:avLst/>
          </a:prstGeom>
        </p:spPr>
      </p:pic>
      <p:sp>
        <p:nvSpPr>
          <p:cNvPr id="13" name="TextBox 12">
            <a:extLst>
              <a:ext uri="{FF2B5EF4-FFF2-40B4-BE49-F238E27FC236}">
                <a16:creationId xmlns:a16="http://schemas.microsoft.com/office/drawing/2014/main" id="{1EC55517-EE4E-625B-B19B-0678D4CE9205}"/>
              </a:ext>
            </a:extLst>
          </p:cNvPr>
          <p:cNvSpPr txBox="1"/>
          <p:nvPr/>
        </p:nvSpPr>
        <p:spPr>
          <a:xfrm>
            <a:off x="2517859" y="6225119"/>
            <a:ext cx="6304577" cy="523220"/>
          </a:xfrm>
          <a:prstGeom prst="rect">
            <a:avLst/>
          </a:prstGeom>
          <a:noFill/>
        </p:spPr>
        <p:txBody>
          <a:bodyPr wrap="square" rtlCol="0">
            <a:spAutoFit/>
          </a:bodyPr>
          <a:lstStyle/>
          <a:p>
            <a:r>
              <a:rPr lang="en-GB" sz="1400" dirty="0">
                <a:solidFill>
                  <a:srgbClr val="002060"/>
                </a:solidFill>
              </a:rPr>
              <a:t>J. Yap et al., “</a:t>
            </a:r>
            <a:r>
              <a:rPr lang="en-AU" sz="1400" dirty="0">
                <a:solidFill>
                  <a:srgbClr val="002060"/>
                </a:solidFill>
              </a:rPr>
              <a:t>Future Developments in Charged Particle Therapy: Improving Beam Delivery for Efficiency and Efficacy,</a:t>
            </a:r>
            <a:r>
              <a:rPr lang="en-GB" sz="1400" dirty="0">
                <a:solidFill>
                  <a:srgbClr val="002060"/>
                </a:solidFill>
              </a:rPr>
              <a:t>” </a:t>
            </a:r>
            <a:r>
              <a:rPr lang="en-AU" sz="1400" dirty="0">
                <a:solidFill>
                  <a:srgbClr val="002060"/>
                </a:solidFill>
              </a:rPr>
              <a:t>Front. Oncol., vol. 11, pp. 1–25, 2021. </a:t>
            </a:r>
          </a:p>
        </p:txBody>
      </p:sp>
      <p:grpSp>
        <p:nvGrpSpPr>
          <p:cNvPr id="9" name="Group 8">
            <a:extLst>
              <a:ext uri="{FF2B5EF4-FFF2-40B4-BE49-F238E27FC236}">
                <a16:creationId xmlns:a16="http://schemas.microsoft.com/office/drawing/2014/main" id="{392D674E-2370-C118-76C8-1F747A1FD9AA}"/>
              </a:ext>
            </a:extLst>
          </p:cNvPr>
          <p:cNvGrpSpPr/>
          <p:nvPr/>
        </p:nvGrpSpPr>
        <p:grpSpPr>
          <a:xfrm>
            <a:off x="316356" y="1678000"/>
            <a:ext cx="10965320" cy="1088122"/>
            <a:chOff x="558481" y="4950333"/>
            <a:chExt cx="10965320" cy="1088122"/>
          </a:xfrm>
        </p:grpSpPr>
        <p:sp>
          <p:nvSpPr>
            <p:cNvPr id="10" name="Rectangle 9">
              <a:extLst>
                <a:ext uri="{FF2B5EF4-FFF2-40B4-BE49-F238E27FC236}">
                  <a16:creationId xmlns:a16="http://schemas.microsoft.com/office/drawing/2014/main" id="{58F2CF81-5191-4E38-CCDA-CAAD0DF0B306}"/>
                </a:ext>
              </a:extLst>
            </p:cNvPr>
            <p:cNvSpPr/>
            <p:nvPr/>
          </p:nvSpPr>
          <p:spPr>
            <a:xfrm>
              <a:off x="558481" y="4950333"/>
              <a:ext cx="2396919" cy="1088122"/>
            </a:xfrm>
            <a:prstGeom prst="rect">
              <a:avLst/>
            </a:prstGeom>
            <a:solidFill>
              <a:schemeClr val="accent4">
                <a:lumMod val="60000"/>
                <a:lumOff val="40000"/>
              </a:schemeClr>
            </a:solidFill>
            <a:ln w="3810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GB" b="1" dirty="0"/>
                <a:t>(A) Accelerator</a:t>
              </a:r>
            </a:p>
          </p:txBody>
        </p:sp>
        <p:sp>
          <p:nvSpPr>
            <p:cNvPr id="11" name="Rectangle 10">
              <a:extLst>
                <a:ext uri="{FF2B5EF4-FFF2-40B4-BE49-F238E27FC236}">
                  <a16:creationId xmlns:a16="http://schemas.microsoft.com/office/drawing/2014/main" id="{1F8A0DE2-3506-4E11-FE6C-70E76F2D9E54}"/>
                </a:ext>
              </a:extLst>
            </p:cNvPr>
            <p:cNvSpPr/>
            <p:nvPr/>
          </p:nvSpPr>
          <p:spPr>
            <a:xfrm>
              <a:off x="3567623" y="4950333"/>
              <a:ext cx="2396919" cy="1088122"/>
            </a:xfrm>
            <a:prstGeom prst="rect">
              <a:avLst/>
            </a:prstGeom>
            <a:solidFill>
              <a:schemeClr val="accent4">
                <a:lumMod val="60000"/>
                <a:lumOff val="40000"/>
              </a:schemeClr>
            </a:solidFill>
            <a:ln w="3810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GB" b="1" dirty="0"/>
                <a:t>(B) Beam delivery system (BDS)</a:t>
              </a:r>
            </a:p>
          </p:txBody>
        </p:sp>
        <p:sp>
          <p:nvSpPr>
            <p:cNvPr id="14" name="Rectangle 13">
              <a:extLst>
                <a:ext uri="{FF2B5EF4-FFF2-40B4-BE49-F238E27FC236}">
                  <a16:creationId xmlns:a16="http://schemas.microsoft.com/office/drawing/2014/main" id="{4CCA6536-D891-DAAB-2B5E-74E28D544EFD}"/>
                </a:ext>
              </a:extLst>
            </p:cNvPr>
            <p:cNvSpPr/>
            <p:nvPr/>
          </p:nvSpPr>
          <p:spPr>
            <a:xfrm>
              <a:off x="6576765" y="4950333"/>
              <a:ext cx="2396919" cy="1088122"/>
            </a:xfrm>
            <a:prstGeom prst="rect">
              <a:avLst/>
            </a:prstGeom>
            <a:solidFill>
              <a:schemeClr val="accent4">
                <a:lumMod val="60000"/>
                <a:lumOff val="40000"/>
              </a:schemeClr>
            </a:solidFill>
            <a:ln w="38100">
              <a:solidFill>
                <a:schemeClr val="accent1"/>
              </a:solidFill>
            </a:ln>
          </p:spPr>
          <p:style>
            <a:lnRef idx="2">
              <a:schemeClr val="accent6"/>
            </a:lnRef>
            <a:fillRef idx="1">
              <a:schemeClr val="lt1"/>
            </a:fillRef>
            <a:effectRef idx="0">
              <a:schemeClr val="accent6"/>
            </a:effectRef>
            <a:fontRef idx="minor">
              <a:schemeClr val="dk1"/>
            </a:fontRef>
          </p:style>
          <p:txBody>
            <a:bodyPr rtlCol="0" anchor="ctr"/>
            <a:lstStyle/>
            <a:p>
              <a:pPr algn="ctr"/>
              <a:r>
                <a:rPr lang="en-GB" b="1" dirty="0"/>
                <a:t>(C) Beam delivery methodology</a:t>
              </a:r>
            </a:p>
          </p:txBody>
        </p:sp>
        <p:sp>
          <p:nvSpPr>
            <p:cNvPr id="15" name="TextBox 14">
              <a:extLst>
                <a:ext uri="{FF2B5EF4-FFF2-40B4-BE49-F238E27FC236}">
                  <a16:creationId xmlns:a16="http://schemas.microsoft.com/office/drawing/2014/main" id="{B01C300E-9A96-C1EE-BE4F-B2337626B43B}"/>
                </a:ext>
              </a:extLst>
            </p:cNvPr>
            <p:cNvSpPr txBox="1"/>
            <p:nvPr/>
          </p:nvSpPr>
          <p:spPr>
            <a:xfrm>
              <a:off x="6120612" y="5309728"/>
              <a:ext cx="300082" cy="369332"/>
            </a:xfrm>
            <a:prstGeom prst="rect">
              <a:avLst/>
            </a:prstGeom>
            <a:noFill/>
          </p:spPr>
          <p:txBody>
            <a:bodyPr wrap="none" rtlCol="0">
              <a:spAutoFit/>
            </a:bodyPr>
            <a:lstStyle/>
            <a:p>
              <a:r>
                <a:rPr lang="en-GB" dirty="0"/>
                <a:t>+</a:t>
              </a:r>
            </a:p>
          </p:txBody>
        </p:sp>
        <p:sp>
          <p:nvSpPr>
            <p:cNvPr id="16" name="TextBox 15">
              <a:extLst>
                <a:ext uri="{FF2B5EF4-FFF2-40B4-BE49-F238E27FC236}">
                  <a16:creationId xmlns:a16="http://schemas.microsoft.com/office/drawing/2014/main" id="{EE64C31B-6567-665B-C191-05C09DE7BC9F}"/>
                </a:ext>
              </a:extLst>
            </p:cNvPr>
            <p:cNvSpPr txBox="1"/>
            <p:nvPr/>
          </p:nvSpPr>
          <p:spPr>
            <a:xfrm>
              <a:off x="3111470" y="5318820"/>
              <a:ext cx="300082" cy="369332"/>
            </a:xfrm>
            <a:prstGeom prst="rect">
              <a:avLst/>
            </a:prstGeom>
            <a:noFill/>
          </p:spPr>
          <p:txBody>
            <a:bodyPr wrap="none" rtlCol="0">
              <a:spAutoFit/>
            </a:bodyPr>
            <a:lstStyle/>
            <a:p>
              <a:r>
                <a:rPr lang="en-GB" dirty="0"/>
                <a:t>+</a:t>
              </a:r>
            </a:p>
          </p:txBody>
        </p:sp>
        <p:sp>
          <p:nvSpPr>
            <p:cNvPr id="17" name="TextBox 16">
              <a:extLst>
                <a:ext uri="{FF2B5EF4-FFF2-40B4-BE49-F238E27FC236}">
                  <a16:creationId xmlns:a16="http://schemas.microsoft.com/office/drawing/2014/main" id="{A98F9BB1-1AA6-4F53-EABE-04C47FBA5BF1}"/>
                </a:ext>
              </a:extLst>
            </p:cNvPr>
            <p:cNvSpPr txBox="1"/>
            <p:nvPr/>
          </p:nvSpPr>
          <p:spPr>
            <a:xfrm>
              <a:off x="9180138" y="5309728"/>
              <a:ext cx="300082" cy="369332"/>
            </a:xfrm>
            <a:prstGeom prst="rect">
              <a:avLst/>
            </a:prstGeom>
            <a:noFill/>
          </p:spPr>
          <p:txBody>
            <a:bodyPr wrap="none" rtlCol="0">
              <a:spAutoFit/>
            </a:bodyPr>
            <a:lstStyle/>
            <a:p>
              <a:r>
                <a:rPr lang="en-GB" dirty="0"/>
                <a:t>=</a:t>
              </a:r>
            </a:p>
          </p:txBody>
        </p:sp>
        <p:sp>
          <p:nvSpPr>
            <p:cNvPr id="18" name="TextBox 17">
              <a:extLst>
                <a:ext uri="{FF2B5EF4-FFF2-40B4-BE49-F238E27FC236}">
                  <a16:creationId xmlns:a16="http://schemas.microsoft.com/office/drawing/2014/main" id="{AA0F78E6-4F8E-8BFF-A014-8D843A295C95}"/>
                </a:ext>
              </a:extLst>
            </p:cNvPr>
            <p:cNvSpPr txBox="1"/>
            <p:nvPr/>
          </p:nvSpPr>
          <p:spPr>
            <a:xfrm>
              <a:off x="9568009" y="5309728"/>
              <a:ext cx="1955792" cy="369332"/>
            </a:xfrm>
            <a:prstGeom prst="rect">
              <a:avLst/>
            </a:prstGeom>
            <a:noFill/>
          </p:spPr>
          <p:txBody>
            <a:bodyPr wrap="none" rtlCol="0">
              <a:spAutoFit/>
            </a:bodyPr>
            <a:lstStyle/>
            <a:p>
              <a:r>
                <a:rPr lang="en-GB" dirty="0"/>
                <a:t>Treatment delivery</a:t>
              </a:r>
            </a:p>
          </p:txBody>
        </p:sp>
      </p:grpSp>
      <p:sp>
        <p:nvSpPr>
          <p:cNvPr id="3" name="TextBox 2">
            <a:extLst>
              <a:ext uri="{FF2B5EF4-FFF2-40B4-BE49-F238E27FC236}">
                <a16:creationId xmlns:a16="http://schemas.microsoft.com/office/drawing/2014/main" id="{6433B1D8-6A73-3A14-BB1E-91FE22FA9459}"/>
              </a:ext>
            </a:extLst>
          </p:cNvPr>
          <p:cNvSpPr txBox="1"/>
          <p:nvPr/>
        </p:nvSpPr>
        <p:spPr>
          <a:xfrm>
            <a:off x="9670050" y="453504"/>
            <a:ext cx="2030278" cy="646331"/>
          </a:xfrm>
          <a:prstGeom prst="rect">
            <a:avLst/>
          </a:prstGeom>
          <a:solidFill>
            <a:srgbClr val="FFC000"/>
          </a:solidFill>
        </p:spPr>
        <p:txBody>
          <a:bodyPr wrap="square" rtlCol="0">
            <a:spAutoFit/>
          </a:bodyPr>
          <a:lstStyle/>
          <a:p>
            <a:r>
              <a:rPr lang="en-US" dirty="0"/>
              <a:t>Slide thanks to: </a:t>
            </a:r>
          </a:p>
          <a:p>
            <a:r>
              <a:rPr lang="en-US" dirty="0"/>
              <a:t>Dr. Jacinta Yap</a:t>
            </a:r>
          </a:p>
        </p:txBody>
      </p:sp>
    </p:spTree>
    <p:extLst>
      <p:ext uri="{BB962C8B-B14F-4D97-AF65-F5344CB8AC3E}">
        <p14:creationId xmlns:p14="http://schemas.microsoft.com/office/powerpoint/2010/main" val="2761148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University of Melbourne">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oM-PowerPoint-template-16x9" id="{A4BA5E12-4294-AE49-A33D-C8172A311B28}" vid="{2A503C13-C317-AE40-81E0-71288314D2A6}"/>
    </a:ext>
  </a:extLst>
</a:theme>
</file>

<file path=ppt/theme/theme2.xml><?xml version="1.0" encoding="utf-8"?>
<a:theme xmlns:a="http://schemas.openxmlformats.org/drawingml/2006/main" name="University of Melbourne Patterns">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oM-PowerPoint-template-16x9" id="{A4BA5E12-4294-AE49-A33D-C8172A311B28}" vid="{57558C04-0EBD-BE40-8537-80EA7204BEE1}"/>
    </a:ext>
  </a:extLst>
</a:theme>
</file>

<file path=ppt/theme/theme3.xml><?xml version="1.0" encoding="utf-8"?>
<a:theme xmlns:a="http://schemas.openxmlformats.org/drawingml/2006/main" name="University of Melbourne-Layout B">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oM-PowerPoint-template-16x9" id="{A4BA5E12-4294-AE49-A33D-C8172A311B28}" vid="{1AB09072-3FDB-3A4D-9942-9BC1DB02817F}"/>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11573</TotalTime>
  <Words>3735</Words>
  <Application>Microsoft Macintosh PowerPoint</Application>
  <PresentationFormat>Widescreen</PresentationFormat>
  <Paragraphs>491</Paragraphs>
  <Slides>38</Slides>
  <Notes>19</Notes>
  <HiddenSlides>0</HiddenSlides>
  <MMClips>0</MMClips>
  <ScaleCrop>false</ScaleCrop>
  <HeadingPairs>
    <vt:vector size="6" baseType="variant">
      <vt:variant>
        <vt:lpstr>Fonts Used</vt:lpstr>
      </vt:variant>
      <vt:variant>
        <vt:i4>15</vt:i4>
      </vt:variant>
      <vt:variant>
        <vt:lpstr>Theme</vt:lpstr>
      </vt:variant>
      <vt:variant>
        <vt:i4>3</vt:i4>
      </vt:variant>
      <vt:variant>
        <vt:lpstr>Slide Titles</vt:lpstr>
      </vt:variant>
      <vt:variant>
        <vt:i4>38</vt:i4>
      </vt:variant>
    </vt:vector>
  </HeadingPairs>
  <TitlesOfParts>
    <vt:vector size="56" baseType="lpstr">
      <vt:lpstr>Arial</vt:lpstr>
      <vt:lpstr>Calibri</vt:lpstr>
      <vt:lpstr>Cambria Math</vt:lpstr>
      <vt:lpstr>Georgia</vt:lpstr>
      <vt:lpstr>Helvetica</vt:lpstr>
      <vt:lpstr>inherit</vt:lpstr>
      <vt:lpstr>MuseoSans</vt:lpstr>
      <vt:lpstr>NimbusRomNo9L</vt:lpstr>
      <vt:lpstr>Segoe UI</vt:lpstr>
      <vt:lpstr>SourceSansPro</vt:lpstr>
      <vt:lpstr>System Font Regular</vt:lpstr>
      <vt:lpstr>Tahoma</vt:lpstr>
      <vt:lpstr>Tiempos Text</vt:lpstr>
      <vt:lpstr>Times New Roman</vt:lpstr>
      <vt:lpstr>Wingdings</vt:lpstr>
      <vt:lpstr>University of Melbourne</vt:lpstr>
      <vt:lpstr>University of Melbourne Patterns</vt:lpstr>
      <vt:lpstr>University of Melbourne-Layout B</vt:lpstr>
      <vt:lpstr>PowerPoint Presentation</vt:lpstr>
      <vt:lpstr>UniMelb Particle Therapy Research Topics</vt:lpstr>
      <vt:lpstr>Next generation facilities  &amp; advanced CPT delivery techniques… </vt:lpstr>
      <vt:lpstr>PowerPoint Presentation</vt:lpstr>
      <vt:lpstr>Medical Superconducting Synchrotron</vt:lpstr>
      <vt:lpstr>Medical Technology</vt:lpstr>
      <vt:lpstr>Automated Optimisation Algorithm for Compact Synchrotron Design</vt:lpstr>
      <vt:lpstr>PowerPoint Presentation</vt:lpstr>
      <vt:lpstr>Treatment delivery</vt:lpstr>
      <vt:lpstr>How can we improve the delivery of CPT? </vt:lpstr>
      <vt:lpstr>Beam delivery time: a bottleneck</vt:lpstr>
      <vt:lpstr>ELST reduction on treatment quality</vt:lpstr>
      <vt:lpstr>Why so slow?</vt:lpstr>
      <vt:lpstr>PowerPoint Presentation</vt:lpstr>
      <vt:lpstr>TURBO Research Path</vt:lpstr>
      <vt:lpstr>TURBO integration studies on Pelletron</vt:lpstr>
      <vt:lpstr>The Pelletron</vt:lpstr>
      <vt:lpstr>The Pelletron: Beam Characterisation</vt:lpstr>
      <vt:lpstr>The Pelletron Lab: Our Equipment</vt:lpstr>
      <vt:lpstr>Results To-Date: Phase Space</vt:lpstr>
      <vt:lpstr>The Pelletron Lab: Our Equipment</vt:lpstr>
      <vt:lpstr>Results To-Date: Energy Degrader</vt:lpstr>
      <vt:lpstr>FFA Arc Design (where the magic is…)</vt:lpstr>
      <vt:lpstr>PowerPoint Presentation</vt:lpstr>
      <vt:lpstr>Beam tracking: how are the beam spots?</vt:lpstr>
      <vt:lpstr>BDS Scaling up for the clinic</vt:lpstr>
      <vt:lpstr>TURBO Research Questions:</vt:lpstr>
      <vt:lpstr>PowerPoint Presentation</vt:lpstr>
      <vt:lpstr>Scaling Up for TURBO</vt:lpstr>
      <vt:lpstr>Fields experienced by particles along beamline</vt:lpstr>
      <vt:lpstr>TURBO Research Questions:</vt:lpstr>
      <vt:lpstr>Final thoughts… MR-guided PT?</vt:lpstr>
      <vt:lpstr>Some potential questions re. MR-PT</vt:lpstr>
      <vt:lpstr>Australian Strategy &amp; Roadmap</vt:lpstr>
      <vt:lpstr>The Pelletron Lab: Our Setup</vt:lpstr>
      <vt:lpstr>Results To-Date: First Light</vt:lpstr>
      <vt:lpstr>What is a disruptive technology?</vt:lpstr>
      <vt:lpstr>Disruptive technologies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Timplates 1</dc:creator>
  <cp:lastModifiedBy>Suzanne Sheehy</cp:lastModifiedBy>
  <cp:revision>114</cp:revision>
  <cp:lastPrinted>2021-11-25T16:25:49Z</cp:lastPrinted>
  <dcterms:created xsi:type="dcterms:W3CDTF">2017-10-05T06:39:00Z</dcterms:created>
  <dcterms:modified xsi:type="dcterms:W3CDTF">2023-04-12T01:34:31Z</dcterms:modified>
</cp:coreProperties>
</file>