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7.xml" ContentType="application/vnd.openxmlformats-officedocument.theme+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0.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1.xml" ContentType="application/vnd.openxmlformats-officedocument.theme+xml"/>
  <Override PartName="/ppt/slideLayouts/slideLayout5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93" r:id="rId1"/>
    <p:sldMasterId id="2147483672" r:id="rId2"/>
    <p:sldMasterId id="2147483677" r:id="rId3"/>
    <p:sldMasterId id="2147483680" r:id="rId4"/>
    <p:sldMasterId id="2147483683" r:id="rId5"/>
    <p:sldMasterId id="2147483648" r:id="rId6"/>
    <p:sldMasterId id="2147483691" r:id="rId7"/>
    <p:sldMasterId id="2147483662" r:id="rId8"/>
    <p:sldMasterId id="2147483695" r:id="rId9"/>
    <p:sldMasterId id="2147483707" r:id="rId10"/>
    <p:sldMasterId id="2147483717" r:id="rId11"/>
    <p:sldMasterId id="2147483727" r:id="rId12"/>
  </p:sldMasterIdLst>
  <p:notesMasterIdLst>
    <p:notesMasterId r:id="rId30"/>
  </p:notesMasterIdLst>
  <p:sldIdLst>
    <p:sldId id="470" r:id="rId13"/>
    <p:sldId id="367" r:id="rId14"/>
    <p:sldId id="4494" r:id="rId15"/>
    <p:sldId id="4496" r:id="rId16"/>
    <p:sldId id="473" r:id="rId17"/>
    <p:sldId id="4498" r:id="rId18"/>
    <p:sldId id="293" r:id="rId19"/>
    <p:sldId id="314" r:id="rId20"/>
    <p:sldId id="468" r:id="rId21"/>
    <p:sldId id="467" r:id="rId22"/>
    <p:sldId id="272" r:id="rId23"/>
    <p:sldId id="4696" r:id="rId24"/>
    <p:sldId id="444" r:id="rId25"/>
    <p:sldId id="318" r:id="rId26"/>
    <p:sldId id="442" r:id="rId27"/>
    <p:sldId id="4497" r:id="rId28"/>
    <p:sldId id="283"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Cambria Math" panose="02040503050406030204" pitchFamily="18" charset="0"/>
      <p:regular r:id="rId37"/>
    </p:embeddedFont>
    <p:embeddedFont>
      <p:font typeface="Fira Sans" panose="020B0503050000020004" pitchFamily="34" charset="0"/>
      <p:regular r:id="rId38"/>
      <p:bold r:id="rId39"/>
      <p:italic r:id="rId40"/>
      <p:boldItalic r:id="rId41"/>
    </p:embeddedFont>
    <p:embeddedFont>
      <p:font typeface="Fira Sans Light" panose="020B0403050000020004" pitchFamily="34" charset="0"/>
      <p:regular r:id="rId42"/>
      <p:italic r:id="rId43"/>
    </p:embeddedFont>
    <p:embeddedFont>
      <p:font typeface="Poppins" panose="00000500000000000000" pitchFamily="2"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AEFF7"/>
    <a:srgbClr val="D2DEEF"/>
    <a:srgbClr val="09FFFF"/>
    <a:srgbClr val="5B9BD5"/>
    <a:srgbClr val="54BDBE"/>
    <a:srgbClr val="1A3869"/>
    <a:srgbClr val="FAFCB2"/>
    <a:srgbClr val="49BFBE"/>
    <a:srgbClr val="FEFC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074" autoAdjust="0"/>
  </p:normalViewPr>
  <p:slideViewPr>
    <p:cSldViewPr snapToGrid="0" snapToObjects="1">
      <p:cViewPr varScale="1">
        <p:scale>
          <a:sx n="99" d="100"/>
          <a:sy n="99" d="100"/>
        </p:scale>
        <p:origin x="103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font" Target="fonts/font6.fntdata"/><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E72A5D-8692-423C-AAA2-6066B7C0DC95}"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en-AU"/>
        </a:p>
      </dgm:t>
    </dgm:pt>
    <dgm:pt modelId="{0DC0659E-82D2-40DA-A002-DC76010C9B81}">
      <dgm:prSet/>
      <dgm:spPr/>
      <dgm:t>
        <a:bodyPr/>
        <a:lstStyle/>
        <a:p>
          <a:r>
            <a:rPr lang="en-AU" dirty="0"/>
            <a:t> </a:t>
          </a:r>
        </a:p>
      </dgm:t>
    </dgm:pt>
    <dgm:pt modelId="{A6006A0F-E8F2-49A5-941B-604184322B8E}" type="sibTrans" cxnId="{2CBC865F-DBA7-47EC-8E66-B5C2FCE2CC0F}">
      <dgm:prSet/>
      <dgm:spPr>
        <a:solidFill>
          <a:schemeClr val="bg1"/>
        </a:solidFill>
        <a:ln>
          <a:solidFill>
            <a:srgbClr val="0076C0"/>
          </a:solidFill>
        </a:ln>
      </dgm:spPr>
      <dgm:t>
        <a:bodyPr/>
        <a:lstStyle/>
        <a:p>
          <a:endParaRPr lang="en-AU"/>
        </a:p>
      </dgm:t>
    </dgm:pt>
    <dgm:pt modelId="{FFC0C5AA-8587-4B70-84E2-6D656216FD1F}" type="parTrans" cxnId="{2CBC865F-DBA7-47EC-8E66-B5C2FCE2CC0F}">
      <dgm:prSet/>
      <dgm:spPr/>
      <dgm:t>
        <a:bodyPr/>
        <a:lstStyle/>
        <a:p>
          <a:endParaRPr lang="en-AU"/>
        </a:p>
      </dgm:t>
    </dgm:pt>
    <dgm:pt modelId="{4B79BBFF-B592-473A-B975-D30C5D5303DA}" type="pres">
      <dgm:prSet presAssocID="{D4E72A5D-8692-423C-AAA2-6066B7C0DC95}" presName="Name0" presStyleCnt="0">
        <dgm:presLayoutVars>
          <dgm:chMax val="7"/>
          <dgm:chPref val="7"/>
          <dgm:dir/>
        </dgm:presLayoutVars>
      </dgm:prSet>
      <dgm:spPr/>
    </dgm:pt>
    <dgm:pt modelId="{495BC89E-1E98-4ED6-93C3-1281DFF387D1}" type="pres">
      <dgm:prSet presAssocID="{D4E72A5D-8692-423C-AAA2-6066B7C0DC95}" presName="Name1" presStyleCnt="0"/>
      <dgm:spPr/>
    </dgm:pt>
    <dgm:pt modelId="{57F606B4-4085-43D1-BB71-3BA24E948792}" type="pres">
      <dgm:prSet presAssocID="{A6006A0F-E8F2-49A5-941B-604184322B8E}" presName="picture_1" presStyleCnt="0"/>
      <dgm:spPr/>
    </dgm:pt>
    <dgm:pt modelId="{92B9B941-A8A1-4357-A28E-B76B46218DDF}" type="pres">
      <dgm:prSet presAssocID="{A6006A0F-E8F2-49A5-941B-604184322B8E}" presName="pictureRepeatNode" presStyleLbl="alignImgPlace1" presStyleIdx="0" presStyleCnt="1" custScaleX="83355" custScaleY="82516" custLinFactNeighborX="-65584" custLinFactNeighborY="-2120"/>
      <dgm:spPr/>
    </dgm:pt>
    <dgm:pt modelId="{8B8A3C7E-5410-41F8-96D2-4A1B3653191F}" type="pres">
      <dgm:prSet presAssocID="{0DC0659E-82D2-40DA-A002-DC76010C9B81}" presName="text_1" presStyleLbl="node1" presStyleIdx="0" presStyleCnt="0">
        <dgm:presLayoutVars>
          <dgm:bulletEnabled val="1"/>
        </dgm:presLayoutVars>
      </dgm:prSet>
      <dgm:spPr/>
    </dgm:pt>
  </dgm:ptLst>
  <dgm:cxnLst>
    <dgm:cxn modelId="{2CBC865F-DBA7-47EC-8E66-B5C2FCE2CC0F}" srcId="{D4E72A5D-8692-423C-AAA2-6066B7C0DC95}" destId="{0DC0659E-82D2-40DA-A002-DC76010C9B81}" srcOrd="0" destOrd="0" parTransId="{FFC0C5AA-8587-4B70-84E2-6D656216FD1F}" sibTransId="{A6006A0F-E8F2-49A5-941B-604184322B8E}"/>
    <dgm:cxn modelId="{6FA920AC-67FC-49D2-8B46-FD455AEBDE3C}" type="presOf" srcId="{0DC0659E-82D2-40DA-A002-DC76010C9B81}" destId="{8B8A3C7E-5410-41F8-96D2-4A1B3653191F}" srcOrd="0" destOrd="0" presId="urn:microsoft.com/office/officeart/2008/layout/CircularPictureCallout"/>
    <dgm:cxn modelId="{39DB90C4-4E51-459E-9370-391E61B5DD4A}" type="presOf" srcId="{D4E72A5D-8692-423C-AAA2-6066B7C0DC95}" destId="{4B79BBFF-B592-473A-B975-D30C5D5303DA}" srcOrd="0" destOrd="0" presId="urn:microsoft.com/office/officeart/2008/layout/CircularPictureCallout"/>
    <dgm:cxn modelId="{21B9AEC9-9B6F-428D-A808-61F83C371246}" type="presOf" srcId="{A6006A0F-E8F2-49A5-941B-604184322B8E}" destId="{92B9B941-A8A1-4357-A28E-B76B46218DDF}" srcOrd="0" destOrd="0" presId="urn:microsoft.com/office/officeart/2008/layout/CircularPictureCallout"/>
    <dgm:cxn modelId="{5B1B13FE-BF18-4DF1-BD3E-4008BE9B17EC}" type="presParOf" srcId="{4B79BBFF-B592-473A-B975-D30C5D5303DA}" destId="{495BC89E-1E98-4ED6-93C3-1281DFF387D1}" srcOrd="0" destOrd="0" presId="urn:microsoft.com/office/officeart/2008/layout/CircularPictureCallout"/>
    <dgm:cxn modelId="{B8FDC661-F7B5-44FD-B2F7-B99C7CE56553}" type="presParOf" srcId="{495BC89E-1E98-4ED6-93C3-1281DFF387D1}" destId="{57F606B4-4085-43D1-BB71-3BA24E948792}" srcOrd="0" destOrd="0" presId="urn:microsoft.com/office/officeart/2008/layout/CircularPictureCallout"/>
    <dgm:cxn modelId="{34FAED01-2284-4CE2-84EE-6BBF05B0F289}" type="presParOf" srcId="{57F606B4-4085-43D1-BB71-3BA24E948792}" destId="{92B9B941-A8A1-4357-A28E-B76B46218DDF}" srcOrd="0" destOrd="0" presId="urn:microsoft.com/office/officeart/2008/layout/CircularPictureCallout"/>
    <dgm:cxn modelId="{0B9E2749-C3D9-467B-A0E7-6E523C083724}" type="presParOf" srcId="{495BC89E-1E98-4ED6-93C3-1281DFF387D1}" destId="{8B8A3C7E-5410-41F8-96D2-4A1B3653191F}" srcOrd="1"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9B941-A8A1-4357-A28E-B76B46218DDF}">
      <dsp:nvSpPr>
        <dsp:cNvPr id="0" name=""/>
        <dsp:cNvSpPr/>
      </dsp:nvSpPr>
      <dsp:spPr>
        <a:xfrm>
          <a:off x="440311" y="358824"/>
          <a:ext cx="4516729" cy="4471267"/>
        </a:xfrm>
        <a:prstGeom prst="ellipse">
          <a:avLst/>
        </a:prstGeom>
        <a:solidFill>
          <a:schemeClr val="bg1"/>
        </a:solidFill>
        <a:ln w="12700" cap="flat" cmpd="sng" algn="ctr">
          <a:solidFill>
            <a:srgbClr val="0076C0"/>
          </a:solidFill>
          <a:prstDash val="solid"/>
          <a:miter lim="800000"/>
        </a:ln>
        <a:effectLst/>
      </dsp:spPr>
      <dsp:style>
        <a:lnRef idx="2">
          <a:scrgbClr r="0" g="0" b="0"/>
        </a:lnRef>
        <a:fillRef idx="1">
          <a:scrgbClr r="0" g="0" b="0"/>
        </a:fillRef>
        <a:effectRef idx="0">
          <a:scrgbClr r="0" g="0" b="0"/>
        </a:effectRef>
        <a:fontRef idx="minor"/>
      </dsp:style>
    </dsp:sp>
    <dsp:sp modelId="{8B8A3C7E-5410-41F8-96D2-4A1B3653191F}">
      <dsp:nvSpPr>
        <dsp:cNvPr id="0" name=""/>
        <dsp:cNvSpPr/>
      </dsp:nvSpPr>
      <dsp:spPr>
        <a:xfrm>
          <a:off x="4518481" y="2877312"/>
          <a:ext cx="3467946" cy="178816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r>
            <a:rPr lang="en-AU" sz="6500" kern="1200" dirty="0"/>
            <a:t> </a:t>
          </a:r>
        </a:p>
      </dsp:txBody>
      <dsp:txXfrm>
        <a:off x="4518481" y="2877312"/>
        <a:ext cx="3467946" cy="1788160"/>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FBD0B-7FCA-4BB0-84E7-507EB05976F6}" type="datetimeFigureOut">
              <a:rPr lang="en-AU" smtClean="0"/>
              <a:t>11/04/2023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3C095-1D0F-4AAF-A241-8EF8A6765759}" type="slidenum">
              <a:rPr lang="en-AU" smtClean="0"/>
              <a:t>‹#›</a:t>
            </a:fld>
            <a:endParaRPr lang="en-AU"/>
          </a:p>
        </p:txBody>
      </p:sp>
    </p:spTree>
    <p:extLst>
      <p:ext uri="{BB962C8B-B14F-4D97-AF65-F5344CB8AC3E}">
        <p14:creationId xmlns:p14="http://schemas.microsoft.com/office/powerpoint/2010/main" val="990525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Exploring the past and the origin of the universe: measuring Plutonium 244 as signature product from supernova explosion. </a:t>
            </a:r>
          </a:p>
          <a:p>
            <a:r>
              <a:rPr lang="en-AU" dirty="0"/>
              <a:t>Understanding the present: creating planetary materials to study their composition.</a:t>
            </a:r>
          </a:p>
          <a:p>
            <a:r>
              <a:rPr lang="en-AU" dirty="0"/>
              <a:t>Solution for the future: designing technology radiation-resistance, and RADIOBIOLOGY, studying the effects on humans in space.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B3C6D-6566-634B-B261-25E6BE32C2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8911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200" dirty="0">
              <a:solidFill>
                <a:srgbClr val="000000"/>
              </a:solidFill>
              <a:effectLst/>
              <a:latin typeface="Fira Sans" panose="020B0503050000020004" pitchFamily="34" charset="0"/>
              <a:ea typeface="Times New Roman" panose="02020603050405020304" pitchFamily="18" charset="0"/>
            </a:endParaRPr>
          </a:p>
          <a:p>
            <a:pPr algn="just"/>
            <a:r>
              <a:rPr lang="en-US" sz="1200" dirty="0">
                <a:solidFill>
                  <a:srgbClr val="000000"/>
                </a:solidFill>
                <a:effectLst/>
                <a:latin typeface="Fira Sans" panose="020B0503050000020004" pitchFamily="34" charset="0"/>
                <a:ea typeface="Times New Roman" panose="02020603050405020304" pitchFamily="18" charset="0"/>
              </a:rPr>
              <a:t>SEM: A 10 nm carbon film is deposited onto the samples to prevent charging, and imaging is performed on a TESCAN VEGA Compact SEM operated at an accelerating voltage of 15 keV. </a:t>
            </a:r>
          </a:p>
          <a:p>
            <a:pPr algn="just"/>
            <a:endParaRPr lang="en-US" sz="1200" dirty="0">
              <a:solidFill>
                <a:srgbClr val="000000"/>
              </a:solidFill>
              <a:effectLst/>
              <a:latin typeface="Fira Sans" panose="020B0503050000020004" pitchFamily="34" charset="0"/>
              <a:ea typeface="Times New Roman" panose="02020603050405020304" pitchFamily="18" charset="0"/>
            </a:endParaRPr>
          </a:p>
          <a:p>
            <a:pPr algn="just"/>
            <a:r>
              <a:rPr lang="en-US" sz="1200" dirty="0">
                <a:solidFill>
                  <a:srgbClr val="000000"/>
                </a:solidFill>
                <a:effectLst/>
                <a:latin typeface="Fira Sans" panose="020B0503050000020004" pitchFamily="34" charset="0"/>
                <a:ea typeface="Times New Roman" panose="02020603050405020304" pitchFamily="18" charset="0"/>
              </a:rPr>
              <a:t>ESD: with an attached Oxford Instruments X-Max 80 mm2 SDD X-ray microanalysis system,</a:t>
            </a:r>
            <a:r>
              <a:rPr lang="en-US" sz="1200" dirty="0">
                <a:effectLst/>
                <a:latin typeface="Fira Sans" panose="020B0503050000020004" pitchFamily="34" charset="0"/>
                <a:ea typeface="Times New Roman" panose="02020603050405020304" pitchFamily="18" charset="0"/>
              </a:rPr>
              <a:t> </a:t>
            </a:r>
          </a:p>
          <a:p>
            <a:pPr marL="285750" indent="-285750">
              <a:buClr>
                <a:srgbClr val="54BDBE"/>
              </a:buClr>
              <a:buFont typeface="Wingdings" panose="05000000000000000000" pitchFamily="2" charset="2"/>
              <a:buChar char="Ø"/>
            </a:pPr>
            <a:r>
              <a:rPr lang="en-US" sz="1200" dirty="0">
                <a:effectLst/>
                <a:latin typeface="Fira Sans" panose="020B0503050000020004" pitchFamily="34" charset="0"/>
                <a:ea typeface="Times New Roman" panose="02020603050405020304" pitchFamily="18" charset="0"/>
              </a:rPr>
              <a:t>Acid etching : </a:t>
            </a:r>
            <a:r>
              <a:rPr lang="en-AU" sz="1200" dirty="0">
                <a:latin typeface="Fira Sans" panose="020B0503050000020004" pitchFamily="34" charset="0"/>
              </a:rPr>
              <a:t>Nitric and/or sulfuric acid jetting-Preservation of gold and copper bond wires, surface architecture</a:t>
            </a:r>
          </a:p>
          <a:p>
            <a:pPr marL="285750" indent="-285750">
              <a:buClr>
                <a:srgbClr val="54BDBE"/>
              </a:buClr>
              <a:buFont typeface="Wingdings" panose="05000000000000000000" pitchFamily="2" charset="2"/>
              <a:buChar char="Ø"/>
            </a:pPr>
            <a:r>
              <a:rPr lang="en-AU" sz="1200" dirty="0">
                <a:latin typeface="Fira Sans" panose="020B0503050000020004" pitchFamily="34" charset="0"/>
              </a:rPr>
              <a:t>Milling: Z-accuracy ± 20 µm- Reduces chemical etching load</a:t>
            </a:r>
          </a:p>
          <a:p>
            <a:pPr marL="285750" indent="-285750">
              <a:buClr>
                <a:srgbClr val="54BDBE"/>
              </a:buClr>
              <a:buFont typeface="Wingdings" panose="05000000000000000000" pitchFamily="2" charset="2"/>
              <a:buChar char="Ø"/>
            </a:pPr>
            <a:endParaRPr lang="en-AU" sz="1200" dirty="0">
              <a:latin typeface="Fira Sans" panose="020B0503050000020004" pitchFamily="34" charset="0"/>
            </a:endParaRPr>
          </a:p>
          <a:p>
            <a:pPr algn="just"/>
            <a:endParaRPr lang="en-AU" sz="1200" dirty="0">
              <a:effectLst/>
              <a:latin typeface="Fira Sans" panose="020B0503050000020004" pitchFamily="34" charset="0"/>
              <a:ea typeface="Times New Roman" panose="02020603050405020304" pitchFamily="18" charset="0"/>
            </a:endParaRPr>
          </a:p>
          <a:p>
            <a:endParaRPr lang="en-AU" dirty="0"/>
          </a:p>
        </p:txBody>
      </p:sp>
    </p:spTree>
    <p:extLst>
      <p:ext uri="{BB962C8B-B14F-4D97-AF65-F5344CB8AC3E}">
        <p14:creationId xmlns:p14="http://schemas.microsoft.com/office/powerpoint/2010/main" val="2078853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Other option to find with:</a:t>
            </a:r>
          </a:p>
          <a:p>
            <a:pPr marL="171450" indent="-171450">
              <a:buFontTx/>
              <a:buChar char="-"/>
            </a:pPr>
            <a:r>
              <a:rPr lang="en-AU" dirty="0"/>
              <a:t>Customised capability</a:t>
            </a:r>
          </a:p>
          <a:p>
            <a:pPr marL="171450" indent="-171450">
              <a:buFontTx/>
              <a:buChar char="-"/>
            </a:pPr>
            <a:r>
              <a:rPr lang="en-AU" dirty="0"/>
              <a:t>-Systematic setting</a:t>
            </a:r>
          </a:p>
          <a:p>
            <a:pPr marL="171450" indent="-171450">
              <a:buFontTx/>
              <a:buChar char="-"/>
            </a:pPr>
            <a:r>
              <a:rPr lang="en-AU" dirty="0"/>
              <a:t>B…. Beam</a:t>
            </a:r>
          </a:p>
          <a:p>
            <a:pPr marL="171450" indent="-171450">
              <a:buFontTx/>
              <a:buChar char="-"/>
            </a:pPr>
            <a:r>
              <a:rPr lang="en-AU" dirty="0"/>
              <a:t>Radiobiological  R…..</a:t>
            </a:r>
          </a:p>
          <a:p>
            <a:pPr marL="171450" indent="-171450">
              <a:buFontTx/>
              <a:buChar char="-"/>
            </a:pPr>
            <a:r>
              <a:rPr lang="en-AU" dirty="0"/>
              <a:t>M…. Method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2CAB-EF21-4E1F-80D7-E4083F54641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725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561155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AU"/>
              <a:t>For the beams experirement we’ve been collaboration with the Center for acceletor sciences to build the external in air enclosure, evething was design, build and 3d printed in house and it’s a great example of the knowldge and resources available at ANSTO.</a:t>
            </a:r>
          </a:p>
          <a:p>
            <a:r>
              <a:rPr lang="fr-AU"/>
              <a:t>behind all the beautiful people that are involved in this project you see the beam in the back, </a:t>
            </a:r>
          </a:p>
          <a:p>
            <a:r>
              <a:rPr lang="fr-AU"/>
              <a:t>let's now take a closer look to the installation.</a:t>
            </a:r>
            <a:endParaRPr lang="fr-AU" dirty="0"/>
          </a:p>
        </p:txBody>
      </p:sp>
      <p:sp>
        <p:nvSpPr>
          <p:cNvPr id="4" name="Slide Number Placeholder 3"/>
          <p:cNvSpPr>
            <a:spLocks noGrp="1"/>
          </p:cNvSpPr>
          <p:nvPr>
            <p:ph type="sldNum" sz="quarter" idx="5"/>
          </p:nvPr>
        </p:nvSpPr>
        <p:spPr/>
        <p:txBody>
          <a:bodyPr/>
          <a:lstStyle/>
          <a:p>
            <a:fld id="{BA8B3C6D-6566-634B-B261-25E6BE32C2B3}" type="slidenum">
              <a:rPr lang="en-US" smtClean="0"/>
              <a:t>16</a:t>
            </a:fld>
            <a:endParaRPr lang="en-US"/>
          </a:p>
        </p:txBody>
      </p:sp>
    </p:spTree>
    <p:extLst>
      <p:ext uri="{BB962C8B-B14F-4D97-AF65-F5344CB8AC3E}">
        <p14:creationId xmlns:p14="http://schemas.microsoft.com/office/powerpoint/2010/main" val="215822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71B0A2-A241-4534-80B4-9E703B97B1B0}"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3635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7970" indent="-267970"/>
            <a:r>
              <a:rPr lang="en-US" b="1" dirty="0">
                <a:latin typeface="Poppins"/>
                <a:cs typeface="Poppins"/>
              </a:rPr>
              <a:t>And this is the accelerator collaboration in action </a:t>
            </a:r>
          </a:p>
          <a:p>
            <a:pPr marL="267970" indent="-267970"/>
            <a:endParaRPr lang="en-US" sz="1200" b="1" dirty="0">
              <a:latin typeface="Poppins"/>
              <a:cs typeface="Poppins"/>
            </a:endParaRPr>
          </a:p>
          <a:p>
            <a:pPr marL="267970" indent="-267970"/>
            <a:r>
              <a:rPr lang="en-US" sz="1200" dirty="0"/>
              <a:t>ANSTO is partnering to deliver 25% of a 12-month Space Infrastructure Fund project to establish the National Space Qualification Network, led by ANU’s In Space</a:t>
            </a:r>
          </a:p>
          <a:p>
            <a:pPr marL="267970" marR="0" lvl="0" indent="-267970" algn="l" defTabSz="914400" rtl="0" eaLnBrk="1" fontAlgn="auto" latinLnBrk="0" hangingPunct="1">
              <a:lnSpc>
                <a:spcPct val="100000"/>
              </a:lnSpc>
              <a:spcBef>
                <a:spcPts val="0"/>
              </a:spcBef>
              <a:spcAft>
                <a:spcPts val="0"/>
              </a:spcAft>
              <a:buClrTx/>
              <a:buSzTx/>
              <a:buFontTx/>
              <a:buNone/>
              <a:tabLst/>
              <a:defRPr/>
            </a:pPr>
            <a:endParaRPr lang="en-US" sz="1200" dirty="0"/>
          </a:p>
          <a:p>
            <a:pPr marL="267970" marR="0" lvl="0" indent="-267970" algn="l" defTabSz="914400" rtl="0" eaLnBrk="1" fontAlgn="auto" latinLnBrk="0" hangingPunct="1">
              <a:lnSpc>
                <a:spcPct val="100000"/>
              </a:lnSpc>
              <a:spcBef>
                <a:spcPts val="0"/>
              </a:spcBef>
              <a:spcAft>
                <a:spcPts val="0"/>
              </a:spcAft>
              <a:buClrTx/>
              <a:buSzTx/>
              <a:buFontTx/>
              <a:buNone/>
              <a:tabLst/>
              <a:defRPr/>
            </a:pPr>
            <a:r>
              <a:rPr lang="en-US" sz="1200" dirty="0"/>
              <a:t>We’re upgrading and validating to deliver industry standard testing with ions, synchrotron x-rays, gamma rays </a:t>
            </a:r>
          </a:p>
          <a:p>
            <a:pPr marL="267970" marR="0" lvl="0" indent="-267970" algn="l" defTabSz="914400" rtl="0" eaLnBrk="1" fontAlgn="auto" latinLnBrk="0" hangingPunct="1">
              <a:lnSpc>
                <a:spcPct val="100000"/>
              </a:lnSpc>
              <a:spcBef>
                <a:spcPts val="0"/>
              </a:spcBef>
              <a:spcAft>
                <a:spcPts val="0"/>
              </a:spcAft>
              <a:buClrTx/>
              <a:buSzTx/>
              <a:buFontTx/>
              <a:buNone/>
              <a:tabLst/>
              <a:defRPr/>
            </a:pPr>
            <a:endParaRPr lang="en-US" sz="1200" dirty="0"/>
          </a:p>
          <a:p>
            <a:pPr marL="267970" marR="0" lvl="0" indent="-267970" algn="l" defTabSz="914400" rtl="0" eaLnBrk="1" fontAlgn="auto" latinLnBrk="0" hangingPunct="1">
              <a:lnSpc>
                <a:spcPct val="100000"/>
              </a:lnSpc>
              <a:spcBef>
                <a:spcPts val="0"/>
              </a:spcBef>
              <a:spcAft>
                <a:spcPts val="0"/>
              </a:spcAft>
              <a:buClrTx/>
              <a:buSzTx/>
              <a:buFontTx/>
              <a:buNone/>
              <a:tabLst/>
              <a:defRPr/>
            </a:pPr>
            <a:r>
              <a:rPr lang="en-US" sz="1200" dirty="0"/>
              <a:t>CAS and HIAF ion beam radiation testing facilities will complement a network of thermal, vibration and vacuum testing alongside data analytics  </a:t>
            </a:r>
          </a:p>
          <a:p>
            <a:pPr marL="267970" indent="-267970"/>
            <a:endParaRPr lang="en-US" sz="1200" dirty="0">
              <a:latin typeface="Fira Sans"/>
            </a:endParaRPr>
          </a:p>
          <a:p>
            <a:pPr marL="267970" indent="-267970"/>
            <a:r>
              <a:rPr lang="en-US" sz="1200" dirty="0">
                <a:latin typeface="Fira Sans"/>
              </a:rPr>
              <a:t>Thus providing sovereign testing capabilities to boost the emerging Australian space sector.</a:t>
            </a:r>
          </a:p>
          <a:p>
            <a:pPr marL="267970" indent="-267970"/>
            <a:endParaRPr lang="en-US" sz="1200" dirty="0">
              <a:latin typeface="Fira Sans"/>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B3C6D-6566-634B-B261-25E6BE32C2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399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AU"/>
              <a:t>Space is a great challenge for radiobiology, outside the protection on the van halen belt humans are exposed to doses and radiation types that are rarely or not even present on earth.</a:t>
            </a:r>
          </a:p>
          <a:p>
            <a:r>
              <a:rPr lang="fr-AU"/>
              <a:t>Background radiation on the international space station is about twice the one on earth and this background is up to 10 times higher on the moon or mars. </a:t>
            </a:r>
          </a:p>
          <a:p>
            <a:endParaRPr lang="fr-AU"/>
          </a:p>
          <a:p>
            <a:endParaRPr lang="fr-AU"/>
          </a:p>
          <a:p>
            <a:r>
              <a:rPr lang="fr-AU"/>
              <a:t> the radiation is a mix different doses, energies and type of radiation from solar and galactic origins. astronauts are already exposed to doses above what is authorised on earth for people working with radiation. countermeasures are needed especially for the longuer missions to come such as the Mars mission that is meant to last between for 2 or 3 years. </a:t>
            </a:r>
          </a:p>
          <a:p>
            <a:endParaRPr lang="fr-AU"/>
          </a:p>
          <a:p>
            <a:r>
              <a:rPr lang="fr-AU"/>
              <a:t>Another phenomenon happens in space and it the subject of our research here.</a:t>
            </a:r>
          </a:p>
          <a:p>
            <a:endParaRPr lang="fr-AU"/>
          </a:p>
          <a:p>
            <a:r>
              <a:rPr lang="fr-FR" dirty="0"/>
              <a:t>E</a:t>
            </a:r>
            <a:r>
              <a:rPr lang="fr-AU"/>
              <a:t>quivalent dose melbourne london. </a:t>
            </a:r>
            <a:r>
              <a:rPr lang="fr-FR" dirty="0">
                <a:effectLst/>
              </a:rPr>
              <a:t>London-Singapore-Melbourne.   42microSv          23 </a:t>
            </a:r>
            <a:r>
              <a:rPr lang="fr-FR" dirty="0" err="1">
                <a:effectLst/>
              </a:rPr>
              <a:t>flights</a:t>
            </a:r>
            <a:r>
              <a:rPr lang="fr-FR" dirty="0">
                <a:effectLst/>
              </a:rPr>
              <a:t> to </a:t>
            </a:r>
            <a:r>
              <a:rPr lang="fr-FR" dirty="0" err="1">
                <a:effectLst/>
              </a:rPr>
              <a:t>reach</a:t>
            </a:r>
            <a:r>
              <a:rPr lang="fr-FR" dirty="0">
                <a:effectLst/>
              </a:rPr>
              <a:t> a  1 milli Sv</a:t>
            </a:r>
            <a:endParaRPr lang="fr-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B3C6D-6566-634B-B261-25E6BE32C2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1052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277822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293659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B3C6D-6566-634B-B261-25E6BE32C2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1298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89E174E-9E7D-487F-A22C-97E5F08DC34F}" type="slidenum">
              <a:rPr lang="en-AU" smtClean="0"/>
              <a:t>8</a:t>
            </a:fld>
            <a:endParaRPr lang="en-AU"/>
          </a:p>
        </p:txBody>
      </p:sp>
    </p:spTree>
    <p:extLst>
      <p:ext uri="{BB962C8B-B14F-4D97-AF65-F5344CB8AC3E}">
        <p14:creationId xmlns:p14="http://schemas.microsoft.com/office/powerpoint/2010/main" val="147116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Inclusion of a micro-volt and micro-ampere measurement system to measure other SEEs i.e. latch up, burnout, gate rupture</a:t>
            </a:r>
          </a:p>
          <a:p>
            <a:r>
              <a:rPr lang="en-AU" dirty="0"/>
              <a:t>Keysight DC power analyser</a:t>
            </a:r>
          </a:p>
          <a:p>
            <a:endParaRPr lang="en-AU" dirty="0"/>
          </a:p>
          <a:p>
            <a:r>
              <a:rPr lang="en-AU" dirty="0"/>
              <a:t>Front facing camera to allow the option of discrete irradiation of select regions of a die</a:t>
            </a:r>
          </a:p>
          <a:p>
            <a:endParaRPr lang="en-AU" dirty="0">
              <a:solidFill>
                <a:srgbClr val="FF0000"/>
              </a:solidFill>
            </a:endParaRPr>
          </a:p>
          <a:p>
            <a:r>
              <a:rPr lang="en-AU" dirty="0">
                <a:solidFill>
                  <a:srgbClr val="FF0000"/>
                </a:solidFill>
              </a:rPr>
              <a:t>Stage: Thorlabs MTS50-Z8</a:t>
            </a:r>
          </a:p>
        </p:txBody>
      </p:sp>
      <p:sp>
        <p:nvSpPr>
          <p:cNvPr id="4" name="Slide Number Placeholder 3"/>
          <p:cNvSpPr>
            <a:spLocks noGrp="1"/>
          </p:cNvSpPr>
          <p:nvPr>
            <p:ph type="sldNum" sz="quarter" idx="5"/>
          </p:nvPr>
        </p:nvSpPr>
        <p:spPr/>
        <p:txBody>
          <a:bodyPr/>
          <a:lstStyle/>
          <a:p>
            <a:fld id="{289E174E-9E7D-487F-A22C-97E5F08DC34F}" type="slidenum">
              <a:rPr lang="en-AU" smtClean="0"/>
              <a:t>9</a:t>
            </a:fld>
            <a:endParaRPr lang="en-AU"/>
          </a:p>
        </p:txBody>
      </p:sp>
    </p:spTree>
    <p:extLst>
      <p:ext uri="{BB962C8B-B14F-4D97-AF65-F5344CB8AC3E}">
        <p14:creationId xmlns:p14="http://schemas.microsoft.com/office/powerpoint/2010/main" val="365519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5631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fld id="{1914ADBB-9B2F-49DA-AF6D-BE3F02D08A96}" type="datetimeFigureOut">
              <a:rPr lang="en-AU" smtClean="0"/>
              <a:pPr/>
              <a:t>11/04/2023</a:t>
            </a:fld>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706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11/04/2023</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206409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fld id="{1914ADBB-9B2F-49DA-AF6D-BE3F02D08A96}" type="datetimeFigureOut">
              <a:rPr lang="en-AU" smtClean="0"/>
              <a:pPr/>
              <a:t>11/04/2023</a:t>
            </a:fld>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35214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11/04/2023</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2444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2">
                    <a:lumMod val="20000"/>
                    <a:lumOff val="80000"/>
                  </a:schemeClr>
                </a:solidFill>
              </a:defRPr>
            </a:lvl1pPr>
          </a:lstStyle>
          <a:p>
            <a:fld id="{1914ADBB-9B2F-49DA-AF6D-BE3F02D08A96}" type="datetimeFigureOut">
              <a:rPr lang="en-AU" smtClean="0"/>
              <a:pPr/>
              <a:t>11/04/2023</a:t>
            </a:fld>
            <a:endParaRPr lang="en-AU" dirty="0"/>
          </a:p>
        </p:txBody>
      </p:sp>
      <p:sp>
        <p:nvSpPr>
          <p:cNvPr id="5" name="Footer Placeholder 4"/>
          <p:cNvSpPr>
            <a:spLocks noGrp="1"/>
          </p:cNvSpPr>
          <p:nvPr>
            <p:ph type="ftr" sz="quarter" idx="11"/>
          </p:nvPr>
        </p:nvSpPr>
        <p:spPr/>
        <p:txBody>
          <a:bodyPr/>
          <a:lstStyle>
            <a:lvl1pPr>
              <a:defRPr>
                <a:solidFill>
                  <a:schemeClr val="accent2">
                    <a:lumMod val="20000"/>
                    <a:lumOff val="80000"/>
                  </a:schemeClr>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accent2">
                    <a:lumMod val="20000"/>
                    <a:lumOff val="8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endParaRPr lang="en-US" dirty="0"/>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06044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914ADBB-9B2F-49DA-AF6D-BE3F02D08A96}" type="datetimeFigureOut">
              <a:rPr lang="en-AU" smtClean="0"/>
              <a:pPr/>
              <a:t>11/04/2023</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2">
                    <a:lumMod val="20000"/>
                    <a:lumOff val="8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17760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D84BA-FFB6-430E-98ED-AF2B346374C2}" type="datetime1">
              <a:rPr lang="en-US" smtClean="0"/>
              <a:t>4/11/2023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5FA555A-1CC5-4AAE-ACCE-60653E67BE67}" type="slidenum">
              <a:rPr lang="en-AU" smtClean="0"/>
              <a:t>‹#›</a:t>
            </a:fld>
            <a:endParaRPr lang="en-AU"/>
          </a:p>
        </p:txBody>
      </p:sp>
    </p:spTree>
    <p:extLst>
      <p:ext uri="{BB962C8B-B14F-4D97-AF65-F5344CB8AC3E}">
        <p14:creationId xmlns:p14="http://schemas.microsoft.com/office/powerpoint/2010/main" val="9954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3AE6B095-42E9-4ADA-A108-E01E56471046}" type="datetime1">
              <a:rPr lang="en-US" smtClean="0"/>
              <a:t>4/11/2023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FA555A-1CC5-4AAE-ACCE-60653E67BE67}" type="slidenum">
              <a:rPr lang="en-AU" smtClean="0"/>
              <a:t>‹#›</a:t>
            </a:fld>
            <a:endParaRPr lang="en-AU"/>
          </a:p>
        </p:txBody>
      </p:sp>
    </p:spTree>
    <p:extLst>
      <p:ext uri="{BB962C8B-B14F-4D97-AF65-F5344CB8AC3E}">
        <p14:creationId xmlns:p14="http://schemas.microsoft.com/office/powerpoint/2010/main" val="18794856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8E82B553-44BD-4C9C-B9BE-AAABF6AE392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FA555A-1CC5-4AAE-ACCE-60653E67BE67}" type="slidenum">
              <a:rPr lang="en-AU" smtClean="0"/>
              <a:t>‹#›</a:t>
            </a:fld>
            <a:endParaRPr lang="en-AU"/>
          </a:p>
        </p:txBody>
      </p:sp>
    </p:spTree>
    <p:extLst>
      <p:ext uri="{BB962C8B-B14F-4D97-AF65-F5344CB8AC3E}">
        <p14:creationId xmlns:p14="http://schemas.microsoft.com/office/powerpoint/2010/main" val="1879485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8E82B553-44BD-4C9C-B9BE-AAABF6AE392E}" type="datetimeFigureOut">
              <a:rPr lang="en-AU" smtClean="0"/>
              <a:t>11/04/2023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5FA555A-1CC5-4AAE-ACCE-60653E67BE67}" type="slidenum">
              <a:rPr lang="en-AU" smtClean="0"/>
              <a:t>‹#›</a:t>
            </a:fld>
            <a:endParaRPr lang="en-AU"/>
          </a:p>
        </p:txBody>
      </p:sp>
    </p:spTree>
    <p:extLst>
      <p:ext uri="{BB962C8B-B14F-4D97-AF65-F5344CB8AC3E}">
        <p14:creationId xmlns:p14="http://schemas.microsoft.com/office/powerpoint/2010/main" val="67771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99213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042630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6B2C1-F419-2F11-75E0-0D4A29D3F8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FC4929D-BD08-0B07-E5B4-27B5CA0D2E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A67538B-6BB1-C369-A631-BED9D5AEE718}"/>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5" name="Footer Placeholder 4">
            <a:extLst>
              <a:ext uri="{FF2B5EF4-FFF2-40B4-BE49-F238E27FC236}">
                <a16:creationId xmlns:a16="http://schemas.microsoft.com/office/drawing/2014/main" id="{14160B8F-0F86-09B9-BBEB-35C36F7911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4661E77-57C5-94D9-EE45-3A016B56A2DE}"/>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3985755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71827-F46A-B7CD-787B-BF36EBBA12B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18996A3-E562-8E79-E01A-986573B220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DC25910-66D6-FDBD-715B-C420D798F205}"/>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5" name="Footer Placeholder 4">
            <a:extLst>
              <a:ext uri="{FF2B5EF4-FFF2-40B4-BE49-F238E27FC236}">
                <a16:creationId xmlns:a16="http://schemas.microsoft.com/office/drawing/2014/main" id="{A7E4EBFA-F501-FFC0-460D-C09575F55F4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944F1D-403E-1702-4318-7A9BEC09B94B}"/>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3680770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46F7-BD1D-4A4B-E65E-3789FA33C6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C45892D-78E2-D1B1-E119-D2ED29F7D7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9B8F54-D750-3D6E-BA4C-57CE9F4295E5}"/>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5" name="Footer Placeholder 4">
            <a:extLst>
              <a:ext uri="{FF2B5EF4-FFF2-40B4-BE49-F238E27FC236}">
                <a16:creationId xmlns:a16="http://schemas.microsoft.com/office/drawing/2014/main" id="{2700D211-27E0-E001-B1CF-1122F93572B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91D4E2F-7E85-11C7-C288-0DCB7A0DACBB}"/>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1596799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C50FA-38FE-23D0-6121-9DF5090AD9A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B6E76BA-35EA-03EA-417C-3A3AD063EA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8ABA79DA-0C58-30EA-4869-503B8F76D9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49A5B7AE-04C8-C066-8EAE-FCBF2FF58F5A}"/>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6" name="Footer Placeholder 5">
            <a:extLst>
              <a:ext uri="{FF2B5EF4-FFF2-40B4-BE49-F238E27FC236}">
                <a16:creationId xmlns:a16="http://schemas.microsoft.com/office/drawing/2014/main" id="{7A34F649-CBEE-2CE2-04A7-C3917D2536C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FCB0D6E-56F7-9DAF-F708-333AF6021A4D}"/>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467520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A6B8C-BB82-7D71-1112-3037740C4AA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FCF804-56E9-A2C3-5095-B3B3B40FF5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624E41-DDDD-D1F6-2CDE-710777C1F0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6453BE4-FC43-6628-0725-BFF0C662B1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2508B6-135F-3E53-5719-F379482B37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C585805-D6F5-4861-B7FF-F56B79249445}"/>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8" name="Footer Placeholder 7">
            <a:extLst>
              <a:ext uri="{FF2B5EF4-FFF2-40B4-BE49-F238E27FC236}">
                <a16:creationId xmlns:a16="http://schemas.microsoft.com/office/drawing/2014/main" id="{78C9DE79-E3E8-5F53-9122-2530E372716D}"/>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CF44F30-43F2-FB1F-036E-095533C6DBBC}"/>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39142521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1A8-D734-A808-134C-6B88AEE0B46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AF367DA1-DB1D-56AC-11AF-64DB26A254E8}"/>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4" name="Footer Placeholder 3">
            <a:extLst>
              <a:ext uri="{FF2B5EF4-FFF2-40B4-BE49-F238E27FC236}">
                <a16:creationId xmlns:a16="http://schemas.microsoft.com/office/drawing/2014/main" id="{A90A2FAA-83C2-D2BA-EBB4-BEECBE0267E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6907FB8-B653-D000-5A22-8C81699B4C02}"/>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21933248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7F7BD9-8379-2DF8-0504-C4F9347A55CE}"/>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3" name="Footer Placeholder 2">
            <a:extLst>
              <a:ext uri="{FF2B5EF4-FFF2-40B4-BE49-F238E27FC236}">
                <a16:creationId xmlns:a16="http://schemas.microsoft.com/office/drawing/2014/main" id="{356CEA95-4FAF-097D-5CFD-F36239E08160}"/>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3191C994-4932-7D5F-21F4-AD444653D0D0}"/>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2869843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CF5-D22E-8F69-4BA4-49C12333DA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5E9E1284-CE08-21A9-787F-F7D09306E6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9F57B91-420B-ED06-CB4E-97DB42E92D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844C05-981C-FC2A-6C3C-C8B9F9653F7C}"/>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6" name="Footer Placeholder 5">
            <a:extLst>
              <a:ext uri="{FF2B5EF4-FFF2-40B4-BE49-F238E27FC236}">
                <a16:creationId xmlns:a16="http://schemas.microsoft.com/office/drawing/2014/main" id="{03A78B47-5858-FC3F-CA5C-F0875D2B648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5A1EB25-AAF6-BC1F-AFF6-69B8EB3BFFB2}"/>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323177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398AE-2BB5-475C-225F-15BB96B2D9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8B8421BB-BD20-0329-4E11-15A4849D29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DD4751D6-B4C1-BE8F-3899-DF646F02AD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B1A580-96FF-DF57-8E65-C07CDA8B3635}"/>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6" name="Footer Placeholder 5">
            <a:extLst>
              <a:ext uri="{FF2B5EF4-FFF2-40B4-BE49-F238E27FC236}">
                <a16:creationId xmlns:a16="http://schemas.microsoft.com/office/drawing/2014/main" id="{951075A4-BBB0-3B33-BA08-9BF98F1D12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BDD8FAD-F952-8EF3-4388-23FD6EE93E6F}"/>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3726926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4944919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D2C08-7CE4-6683-AA52-8B38D67B5EB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E8E1442-D093-1595-41B3-C1C9E1F6D5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4ED31F1-1CF0-4D4F-1509-25625738DFE1}"/>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5" name="Footer Placeholder 4">
            <a:extLst>
              <a:ext uri="{FF2B5EF4-FFF2-40B4-BE49-F238E27FC236}">
                <a16:creationId xmlns:a16="http://schemas.microsoft.com/office/drawing/2014/main" id="{E5A355FD-7935-13B1-B4CB-C54CDB5519C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F80741-68DB-3A1D-9763-19BC40AABC3E}"/>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1114588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4FD94C-6605-765F-8F9D-F68DF53C2F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A184DAE-D49E-E0DC-70C5-FC84B039F4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0E258E7-9F32-17F9-3EDA-6FE6ED6452A5}"/>
              </a:ext>
            </a:extLst>
          </p:cNvPr>
          <p:cNvSpPr>
            <a:spLocks noGrp="1"/>
          </p:cNvSpPr>
          <p:nvPr>
            <p:ph type="dt" sz="half" idx="10"/>
          </p:nvPr>
        </p:nvSpPr>
        <p:spPr/>
        <p:txBody>
          <a:bodyPr/>
          <a:lstStyle/>
          <a:p>
            <a:fld id="{655B41B3-97B7-49F4-869E-96F8DD1C539A}" type="datetimeFigureOut">
              <a:rPr lang="en-AU" smtClean="0"/>
              <a:t>11/04/2023</a:t>
            </a:fld>
            <a:endParaRPr lang="en-AU"/>
          </a:p>
        </p:txBody>
      </p:sp>
      <p:sp>
        <p:nvSpPr>
          <p:cNvPr id="5" name="Footer Placeholder 4">
            <a:extLst>
              <a:ext uri="{FF2B5EF4-FFF2-40B4-BE49-F238E27FC236}">
                <a16:creationId xmlns:a16="http://schemas.microsoft.com/office/drawing/2014/main" id="{1297C625-39F0-4844-88F5-FBB37644D9B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487B2BB-9BE2-63A0-C442-F25B88BF6819}"/>
              </a:ext>
            </a:extLst>
          </p:cNvPr>
          <p:cNvSpPr>
            <a:spLocks noGrp="1"/>
          </p:cNvSpPr>
          <p:nvPr>
            <p:ph type="sldNum" sz="quarter" idx="12"/>
          </p:nvPr>
        </p:nvSpPr>
        <p:spPr/>
        <p:txBody>
          <a:bodyPr/>
          <a:lstStyle/>
          <a:p>
            <a:fld id="{50E01BEB-E479-4BE9-917E-3A399084DC96}" type="slidenum">
              <a:rPr lang="en-AU" smtClean="0"/>
              <a:t>‹#›</a:t>
            </a:fld>
            <a:endParaRPr lang="en-AU"/>
          </a:p>
        </p:txBody>
      </p:sp>
    </p:spTree>
    <p:extLst>
      <p:ext uri="{BB962C8B-B14F-4D97-AF65-F5344CB8AC3E}">
        <p14:creationId xmlns:p14="http://schemas.microsoft.com/office/powerpoint/2010/main" val="8026204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26256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6863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040952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77549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AD4C762F-CA59-49E8-B588-821B631C7A3E}" type="datetimeFigureOut">
              <a:rPr lang="en-AU" smtClean="0"/>
              <a:t>11/04/2023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64744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AD4C762F-CA59-49E8-B588-821B631C7A3E}" type="datetimeFigureOut">
              <a:rPr lang="en-AU" smtClean="0"/>
              <a:t>11/04/2023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73454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C762F-CA59-49E8-B588-821B631C7A3E}" type="datetimeFigureOut">
              <a:rPr lang="en-AU" smtClean="0"/>
              <a:t>11/04/2023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70625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82897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122035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7778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5877147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614456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4C762F-CA59-49E8-B588-821B631C7A3E}" type="datetimeFigureOut">
              <a:rPr lang="en-AU" smtClean="0"/>
              <a:t>11/04/2023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032643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7725416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AD4C762F-CA59-49E8-B588-821B631C7A3E}" type="datetimeFigureOut">
              <a:rPr lang="en-AU" smtClean="0"/>
              <a:t>11/04/2023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462707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AD4C762F-CA59-49E8-B588-821B631C7A3E}" type="datetimeFigureOut">
              <a:rPr lang="en-AU" smtClean="0"/>
              <a:t>11/04/2023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096629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C762F-CA59-49E8-B588-821B631C7A3E}" type="datetimeFigureOut">
              <a:rPr lang="en-AU" smtClean="0"/>
              <a:t>11/04/2023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91701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2292002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446920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AD4C762F-CA59-49E8-B588-821B631C7A3E}" type="datetimeFigureOut">
              <a:rPr lang="en-AU" smtClean="0"/>
              <a:t>11/04/2023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384248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78BD938-D3F1-3D4F-8556-7DE2BE2E5695}"/>
              </a:ext>
            </a:extLst>
          </p:cNvPr>
          <p:cNvSpPr>
            <a:spLocks noGrp="1"/>
          </p:cNvSpPr>
          <p:nvPr>
            <p:ph type="ctrTitle"/>
          </p:nvPr>
        </p:nvSpPr>
        <p:spPr>
          <a:xfrm>
            <a:off x="767070" y="1343988"/>
            <a:ext cx="9144000" cy="2165973"/>
          </a:xfrm>
        </p:spPr>
        <p:txBody>
          <a:bodyPr lIns="0"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9FB1F58-865F-5D4E-A0B2-841CF9679107}"/>
              </a:ext>
            </a:extLst>
          </p:cNvPr>
          <p:cNvSpPr>
            <a:spLocks noGrp="1"/>
          </p:cNvSpPr>
          <p:nvPr>
            <p:ph type="subTitle" idx="1"/>
          </p:nvPr>
        </p:nvSpPr>
        <p:spPr>
          <a:xfrm>
            <a:off x="767070" y="3602038"/>
            <a:ext cx="7850522" cy="1655762"/>
          </a:xfrm>
          <a:prstGeom prst="rect">
            <a:avLst/>
          </a:prstGeom>
        </p:spPr>
        <p:txBody>
          <a:bodyPr/>
          <a:lstStyle>
            <a:lvl1pPr marL="0" indent="0" algn="l">
              <a:buNone/>
              <a:defRPr sz="2400">
                <a:solidFill>
                  <a:schemeClr val="accent3">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64592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AD4C762F-CA59-49E8-B588-821B631C7A3E}" type="datetimeFigureOut">
              <a:rPr lang="en-AU" smtClean="0"/>
              <a:t>11/04/2023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0931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C762F-CA59-49E8-B588-821B631C7A3E}" type="datetimeFigureOut">
              <a:rPr lang="en-AU" smtClean="0"/>
              <a:t>11/04/2023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10925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26284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4C762F-CA59-49E8-B588-821B631C7A3E}" type="datetimeFigureOut">
              <a:rPr lang="en-AU" smtClean="0"/>
              <a:t>11/04/2023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2115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1.png"/><Relationship Id="rId5" Type="http://schemas.openxmlformats.org/officeDocument/2006/relationships/slideLayout" Target="../slideLayouts/slideLayout36.xml"/><Relationship Id="rId10" Type="http://schemas.openxmlformats.org/officeDocument/2006/relationships/theme" Target="../theme/theme10.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image" Target="../media/image6.png"/><Relationship Id="rId5" Type="http://schemas.openxmlformats.org/officeDocument/2006/relationships/slideLayout" Target="../slideLayouts/slideLayout45.xml"/><Relationship Id="rId10" Type="http://schemas.openxmlformats.org/officeDocument/2006/relationships/theme" Target="../theme/theme11.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2.xml"/><Relationship Id="rId1" Type="http://schemas.openxmlformats.org/officeDocument/2006/relationships/slideLayout" Target="../slideLayouts/slideLayout5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png"/><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2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9.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fld id="{AD4C762F-CA59-49E8-B588-821B631C7A3E}" type="datetimeFigureOut">
              <a:rPr lang="en-AU" smtClean="0"/>
              <a:pPr/>
              <a:t>11/04/2023</a:t>
            </a:fld>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4014841898"/>
      </p:ext>
    </p:extLst>
  </p:cSld>
  <p:clrMap bg1="lt1" tx1="dk1" bg2="lt2" tx2="dk2" accent1="accent1" accent2="accent2" accent3="accent3" accent4="accent4" accent5="accent5" accent6="accent6" hlink="hlink" folHlink="folHlink"/>
  <p:sldLayoutIdLst>
    <p:sldLayoutId id="2147483663" r:id="rId1"/>
    <p:sldLayoutId id="2147483694" r:id="rId2"/>
    <p:sldLayoutId id="2147483665" r:id="rId3"/>
    <p:sldLayoutId id="2147483666" r:id="rId4"/>
    <p:sldLayoutId id="2147483667" r:id="rId5"/>
    <p:sldLayoutId id="2147483668" r:id="rId6"/>
    <p:sldLayoutId id="2147483669" r:id="rId7"/>
    <p:sldLayoutId id="2147483670" r:id="rId8"/>
    <p:sldLayoutId id="2147483671" r:id="rId9"/>
  </p:sldLayoutIdLst>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fld id="{AD4C762F-CA59-49E8-B588-821B631C7A3E}" type="datetimeFigureOut">
              <a:rPr lang="en-AU" smtClean="0"/>
              <a:pPr/>
              <a:t>11/04/2023</a:t>
            </a:fld>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41139399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fld id="{AD4C762F-CA59-49E8-B588-821B631C7A3E}" type="datetimeFigureOut">
              <a:rPr lang="en-AU" smtClean="0"/>
              <a:pPr/>
              <a:t>11/04/2023</a:t>
            </a:fld>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206813284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950E861C-D2CE-4E42-83A9-FDB90A512CDF}"/>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473537326"/>
      </p:ext>
    </p:extLst>
  </p:cSld>
  <p:clrMap bg1="lt1" tx1="dk1" bg2="lt2" tx2="dk2" accent1="accent1" accent2="accent2" accent3="accent3" accent4="accent4" accent5="accent5" accent6="accent6" hlink="hlink" folHlink="folHlink"/>
  <p:sldLayoutIdLst>
    <p:sldLayoutId id="2147483728" r:id="rId1"/>
  </p:sldLayoutIdLst>
  <p:txStyles>
    <p:titleStyle>
      <a:lvl1pPr algn="l" defTabSz="914400" rtl="0" eaLnBrk="1" latinLnBrk="0" hangingPunct="1">
        <a:lnSpc>
          <a:spcPct val="90000"/>
        </a:lnSpc>
        <a:spcBef>
          <a:spcPct val="0"/>
        </a:spcBef>
        <a:buNone/>
        <a:defRPr sz="4400" b="1" i="0" kern="1200" spc="-50" baseline="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0" name="Right Triangle 9">
            <a:extLst>
              <a:ext uri="{FF2B5EF4-FFF2-40B4-BE49-F238E27FC236}">
                <a16:creationId xmlns:a16="http://schemas.microsoft.com/office/drawing/2014/main" id="{EEDF4D98-E277-7349-8057-8A7000E9D316}"/>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fld id="{1914ADBB-9B2F-49DA-AF6D-BE3F02D08A96}" type="datetimeFigureOut">
              <a:rPr lang="en-AU" smtClean="0"/>
              <a:pPr/>
              <a:t>11/04/2023</a:t>
            </a:fld>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1" name="Picture 10">
            <a:extLst>
              <a:ext uri="{FF2B5EF4-FFF2-40B4-BE49-F238E27FC236}">
                <a16:creationId xmlns:a16="http://schemas.microsoft.com/office/drawing/2014/main" id="{31F13723-5348-A140-A426-CB286BCB9C8C}"/>
              </a:ext>
            </a:extLst>
          </p:cNvPr>
          <p:cNvPicPr>
            <a:picLocks noChangeAspect="1"/>
          </p:cNvPicPr>
          <p:nvPr userDrawn="1"/>
        </p:nvPicPr>
        <p:blipFill>
          <a:blip r:embed="rId5"/>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3657346065"/>
      </p:ext>
    </p:extLst>
  </p:cSld>
  <p:clrMap bg1="lt1" tx1="dk1" bg2="lt2" tx2="dk2" accent1="accent1" accent2="accent2" accent3="accent3" accent4="accent4" accent5="accent5" accent6="accent6" hlink="hlink" folHlink="folHlink"/>
  <p:sldLayoutIdLst>
    <p:sldLayoutId id="2147483673" r:id="rId1"/>
    <p:sldLayoutId id="2147483676" r:id="rId2"/>
  </p:sldLayoutIdLst>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1" name="Right Triangle 10">
            <a:extLst>
              <a:ext uri="{FF2B5EF4-FFF2-40B4-BE49-F238E27FC236}">
                <a16:creationId xmlns:a16="http://schemas.microsoft.com/office/drawing/2014/main" id="{FA148A24-A711-F146-846F-2079683E28A9}"/>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fld id="{1914ADBB-9B2F-49DA-AF6D-BE3F02D08A96}" type="datetimeFigureOut">
              <a:rPr lang="en-AU" smtClean="0"/>
              <a:pPr/>
              <a:t>11/04/2023</a:t>
            </a:fld>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E29009A-88E2-CA47-B749-6C2C6AFD8BB0}"/>
              </a:ext>
            </a:extLst>
          </p:cNvPr>
          <p:cNvPicPr>
            <a:picLocks noChangeAspect="1"/>
          </p:cNvPicPr>
          <p:nvPr userDrawn="1"/>
        </p:nvPicPr>
        <p:blipFill>
          <a:blip r:embed="rId5"/>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610838139"/>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3" y="1501629"/>
            <a:ext cx="8339182" cy="5356370"/>
          </a:xfrm>
          <a:prstGeom prst="rect">
            <a:avLst/>
          </a:prstGeom>
        </p:spPr>
      </p:pic>
      <p:sp>
        <p:nvSpPr>
          <p:cNvPr id="11" name="Right Triangle 10">
            <a:extLst>
              <a:ext uri="{FF2B5EF4-FFF2-40B4-BE49-F238E27FC236}">
                <a16:creationId xmlns:a16="http://schemas.microsoft.com/office/drawing/2014/main" id="{3EC91E7D-BAD0-8D4D-B6C3-5271994E8762}"/>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Fira Sans" panose="020B0604020202020204" charset="0"/>
              </a:defRPr>
            </a:lvl1pPr>
          </a:lstStyle>
          <a:p>
            <a:fld id="{1914ADBB-9B2F-49DA-AF6D-BE3F02D08A96}" type="datetimeFigureOut">
              <a:rPr lang="en-AU" smtClean="0"/>
              <a:pPr/>
              <a:t>11/04/2023</a:t>
            </a:fld>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6EEF9C3-F736-634E-8174-C9C8E8E98C4C}"/>
              </a:ext>
            </a:extLst>
          </p:cNvPr>
          <p:cNvPicPr>
            <a:picLocks noChangeAspect="1"/>
          </p:cNvPicPr>
          <p:nvPr userDrawn="1"/>
        </p:nvPicPr>
        <p:blipFill>
          <a:blip r:embed="rId5"/>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1138516902"/>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2">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2">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2">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950E861C-D2CE-4E42-83A9-FDB90A512CDF}"/>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2"/>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99126063"/>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i="0" kern="1200" spc="-50" baseline="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70335-367B-4829-BE79-C3D2117F7B74}" type="datetime1">
              <a:rPr lang="en-US" smtClean="0"/>
              <a:t>4/11/2023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A555A-1CC5-4AAE-ACCE-60653E67BE67}" type="slidenum">
              <a:rPr lang="en-AU" smtClean="0"/>
              <a:t>‹#›</a:t>
            </a:fld>
            <a:endParaRPr lang="en-AU"/>
          </a:p>
        </p:txBody>
      </p:sp>
    </p:spTree>
    <p:extLst>
      <p:ext uri="{BB962C8B-B14F-4D97-AF65-F5344CB8AC3E}">
        <p14:creationId xmlns:p14="http://schemas.microsoft.com/office/powerpoint/2010/main" val="2998774385"/>
      </p:ext>
    </p:extLst>
  </p:cSld>
  <p:clrMap bg1="lt1" tx1="dk1" bg2="lt2" tx2="dk2" accent1="accent1" accent2="accent2" accent3="accent3" accent4="accent4" accent5="accent5" accent6="accent6" hlink="hlink" folHlink="folHlink"/>
  <p:sldLayoutIdLst>
    <p:sldLayoutId id="2147483655"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2B553-44BD-4C9C-B9BE-AAABF6AE392E}" type="datetimeFigureOut">
              <a:rPr lang="en-AU" smtClean="0"/>
              <a:t>11/04/2023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A555A-1CC5-4AAE-ACCE-60653E67BE67}" type="slidenum">
              <a:rPr lang="en-AU" smtClean="0"/>
              <a:t>‹#›</a:t>
            </a:fld>
            <a:endParaRPr lang="en-AU"/>
          </a:p>
        </p:txBody>
      </p:sp>
    </p:spTree>
    <p:extLst>
      <p:ext uri="{BB962C8B-B14F-4D97-AF65-F5344CB8AC3E}">
        <p14:creationId xmlns:p14="http://schemas.microsoft.com/office/powerpoint/2010/main" val="2998774385"/>
      </p:ext>
    </p:extLst>
  </p:cSld>
  <p:clrMap bg1="lt1" tx1="dk1" bg2="lt2" tx2="dk2" accent1="accent1" accent2="accent2" accent3="accent3" accent4="accent4" accent5="accent5" accent6="accent6" hlink="hlink" folHlink="folHlink"/>
  <p:sldLayoutIdLst>
    <p:sldLayoutId id="2147483692"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fld id="{AD4C762F-CA59-49E8-B588-821B631C7A3E}" type="datetimeFigureOut">
              <a:rPr lang="en-AU" smtClean="0"/>
              <a:pPr/>
              <a:t>11/04/2023</a:t>
            </a:fld>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3"/>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303335939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759B57-B430-FFAC-9264-328918EDA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1CBA2D3-6193-26D3-DE43-B296CA92EC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5550795-C17B-2DAE-376D-2E190145FD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B41B3-97B7-49F4-869E-96F8DD1C539A}" type="datetimeFigureOut">
              <a:rPr lang="en-AU" smtClean="0"/>
              <a:t>11/04/2023</a:t>
            </a:fld>
            <a:endParaRPr lang="en-AU"/>
          </a:p>
        </p:txBody>
      </p:sp>
      <p:sp>
        <p:nvSpPr>
          <p:cNvPr id="5" name="Footer Placeholder 4">
            <a:extLst>
              <a:ext uri="{FF2B5EF4-FFF2-40B4-BE49-F238E27FC236}">
                <a16:creationId xmlns:a16="http://schemas.microsoft.com/office/drawing/2014/main" id="{F87C6E04-778A-D98F-2F6C-D0361D6BE4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69880E2-46D6-2ECB-79A6-49003A648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E01BEB-E479-4BE9-917E-3A399084DC96}" type="slidenum">
              <a:rPr lang="en-AU" smtClean="0"/>
              <a:t>‹#›</a:t>
            </a:fld>
            <a:endParaRPr lang="en-AU"/>
          </a:p>
        </p:txBody>
      </p:sp>
    </p:spTree>
    <p:extLst>
      <p:ext uri="{BB962C8B-B14F-4D97-AF65-F5344CB8AC3E}">
        <p14:creationId xmlns:p14="http://schemas.microsoft.com/office/powerpoint/2010/main" val="14415576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9.jpe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5.png"/><Relationship Id="rId7" Type="http://schemas.openxmlformats.org/officeDocument/2006/relationships/image" Target="../media/image69.jpeg"/><Relationship Id="rId12"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68.png"/><Relationship Id="rId11" Type="http://schemas.microsoft.com/office/2007/relationships/hdphoto" Target="../media/hdphoto7.wdp"/><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1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image" Target="../media/image75.tiff"/></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8.png"/><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111.png"/><Relationship Id="rId3" Type="http://schemas.openxmlformats.org/officeDocument/2006/relationships/image" Target="../media/image79.png"/><Relationship Id="rId7" Type="http://schemas.openxmlformats.org/officeDocument/2006/relationships/image" Target="../media/image83.jpg"/><Relationship Id="rId12" Type="http://schemas.openxmlformats.org/officeDocument/2006/relationships/image" Target="../media/image87.png"/><Relationship Id="rId2" Type="http://schemas.openxmlformats.org/officeDocument/2006/relationships/image" Target="../media/image45.png"/><Relationship Id="rId1" Type="http://schemas.openxmlformats.org/officeDocument/2006/relationships/slideLayout" Target="../slideLayouts/slideLayout42.xml"/><Relationship Id="rId6" Type="http://schemas.openxmlformats.org/officeDocument/2006/relationships/image" Target="../media/image82.png"/><Relationship Id="rId11" Type="http://schemas.openxmlformats.org/officeDocument/2006/relationships/image" Target="../media/image710.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jpeg"/><Relationship Id="rId9" Type="http://schemas.openxmlformats.org/officeDocument/2006/relationships/image" Target="../media/image85.jpeg"/><Relationship Id="rId14" Type="http://schemas.openxmlformats.org/officeDocument/2006/relationships/image" Target="../media/image88.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jpeg"/><Relationship Id="rId26" Type="http://schemas.openxmlformats.org/officeDocument/2006/relationships/hyperlink" Target="https://portal.ansto.gov.au/" TargetMode="External"/><Relationship Id="rId3" Type="http://schemas.openxmlformats.org/officeDocument/2006/relationships/diagramData" Target="../diagrams/data1.xml"/><Relationship Id="rId21" Type="http://schemas.openxmlformats.org/officeDocument/2006/relationships/image" Target="../media/image102.jpeg"/><Relationship Id="rId7" Type="http://schemas.microsoft.com/office/2007/relationships/diagramDrawing" Target="../diagrams/drawing1.xml"/><Relationship Id="rId12" Type="http://schemas.openxmlformats.org/officeDocument/2006/relationships/image" Target="../media/image93.png"/><Relationship Id="rId17" Type="http://schemas.openxmlformats.org/officeDocument/2006/relationships/image" Target="../media/image98.png"/><Relationship Id="rId25" Type="http://schemas.openxmlformats.org/officeDocument/2006/relationships/image" Target="../media/image106.png"/><Relationship Id="rId2" Type="http://schemas.openxmlformats.org/officeDocument/2006/relationships/image" Target="../media/image45.png"/><Relationship Id="rId16" Type="http://schemas.openxmlformats.org/officeDocument/2006/relationships/image" Target="../media/image97.png"/><Relationship Id="rId20" Type="http://schemas.openxmlformats.org/officeDocument/2006/relationships/image" Target="../media/image101.jpeg"/><Relationship Id="rId1" Type="http://schemas.openxmlformats.org/officeDocument/2006/relationships/slideLayout" Target="../slideLayouts/slideLayout17.xml"/><Relationship Id="rId6" Type="http://schemas.openxmlformats.org/officeDocument/2006/relationships/diagramColors" Target="../diagrams/colors1.xml"/><Relationship Id="rId11" Type="http://schemas.openxmlformats.org/officeDocument/2006/relationships/image" Target="../media/image92.jpeg"/><Relationship Id="rId24" Type="http://schemas.openxmlformats.org/officeDocument/2006/relationships/image" Target="../media/image105.gif"/><Relationship Id="rId5" Type="http://schemas.openxmlformats.org/officeDocument/2006/relationships/diagramQuickStyle" Target="../diagrams/quickStyle1.xml"/><Relationship Id="rId15" Type="http://schemas.openxmlformats.org/officeDocument/2006/relationships/image" Target="../media/image96.svg"/><Relationship Id="rId23" Type="http://schemas.openxmlformats.org/officeDocument/2006/relationships/image" Target="../media/image104.jpeg"/><Relationship Id="rId10" Type="http://schemas.openxmlformats.org/officeDocument/2006/relationships/image" Target="../media/image91.jpeg"/><Relationship Id="rId19" Type="http://schemas.openxmlformats.org/officeDocument/2006/relationships/image" Target="../media/image100.jpeg"/><Relationship Id="rId4" Type="http://schemas.openxmlformats.org/officeDocument/2006/relationships/diagramLayout" Target="../diagrams/layout1.xml"/><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07.png"/></Relationships>
</file>

<file path=ppt/slides/_rels/slide1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25.jpeg"/><Relationship Id="rId1" Type="http://schemas.openxmlformats.org/officeDocument/2006/relationships/slideLayout" Target="../slideLayouts/slideLayout50.xml"/><Relationship Id="rId5" Type="http://schemas.openxmlformats.org/officeDocument/2006/relationships/image" Target="../media/image110.png"/><Relationship Id="rId4" Type="http://schemas.openxmlformats.org/officeDocument/2006/relationships/image" Target="../media/image109.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1.pn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jpg"/><Relationship Id="rId10" Type="http://schemas.openxmlformats.org/officeDocument/2006/relationships/image" Target="../media/image1.png"/><Relationship Id="rId4" Type="http://schemas.openxmlformats.org/officeDocument/2006/relationships/image" Target="../media/image18.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5.jpeg"/><Relationship Id="rId21" Type="http://schemas.openxmlformats.org/officeDocument/2006/relationships/image" Target="../media/image42.sv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4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6.png"/><Relationship Id="rId15" Type="http://schemas.openxmlformats.org/officeDocument/2006/relationships/image" Target="../media/image36.png"/><Relationship Id="rId23" Type="http://schemas.openxmlformats.org/officeDocument/2006/relationships/image" Target="../media/image44.svg"/><Relationship Id="rId10" Type="http://schemas.openxmlformats.org/officeDocument/2006/relationships/image" Target="../media/image31.png"/><Relationship Id="rId19" Type="http://schemas.openxmlformats.org/officeDocument/2006/relationships/image" Target="../media/image40.sv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image" Target="../media/image47.jpeg"/><Relationship Id="rId4" Type="http://schemas.openxmlformats.org/officeDocument/2006/relationships/image" Target="../media/image46.jpeg"/></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g"/><Relationship Id="rId7"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46.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57.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5.png"/><Relationship Id="rId3" Type="http://schemas.openxmlformats.org/officeDocument/2006/relationships/image" Target="../media/image45.png"/><Relationship Id="rId7" Type="http://schemas.openxmlformats.org/officeDocument/2006/relationships/image" Target="../media/image60.png"/><Relationship Id="rId12"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microsoft.com/office/2007/relationships/hdphoto" Target="../media/hdphoto5.wdp"/><Relationship Id="rId11" Type="http://schemas.openxmlformats.org/officeDocument/2006/relationships/image" Target="../media/image63.png"/><Relationship Id="rId5" Type="http://schemas.openxmlformats.org/officeDocument/2006/relationships/image" Target="../media/image59.png"/><Relationship Id="rId10" Type="http://schemas.microsoft.com/office/2007/relationships/hdphoto" Target="../media/hdphoto6.wdp"/><Relationship Id="rId4" Type="http://schemas.openxmlformats.org/officeDocument/2006/relationships/image" Target="../media/image58.png"/><Relationship Id="rId9"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8">
            <a:extLst>
              <a:ext uri="{FF2B5EF4-FFF2-40B4-BE49-F238E27FC236}">
                <a16:creationId xmlns:a16="http://schemas.microsoft.com/office/drawing/2014/main" id="{13FBB718-ABA1-4C2B-937D-649235DE8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id="{D02A5F7A-CD24-FC49-5848-F69D00171F8D}"/>
              </a:ext>
            </a:extLst>
          </p:cNvPr>
          <p:cNvPicPr>
            <a:picLocks noChangeAspect="1"/>
          </p:cNvPicPr>
          <p:nvPr/>
        </p:nvPicPr>
        <p:blipFill rotWithShape="1">
          <a:blip r:embed="rId3"/>
          <a:srcRect l="28111" t="3663" r="23826" b="20144"/>
          <a:stretch/>
        </p:blipFill>
        <p:spPr>
          <a:xfrm flipH="1">
            <a:off x="8339900" y="3428994"/>
            <a:ext cx="3845347" cy="3429001"/>
          </a:xfrm>
          <a:prstGeom prst="rect">
            <a:avLst/>
          </a:prstGeom>
        </p:spPr>
      </p:pic>
      <p:pic>
        <p:nvPicPr>
          <p:cNvPr id="6" name="Picture 8" descr="Human mission to Mars - Wikipedia">
            <a:extLst>
              <a:ext uri="{FF2B5EF4-FFF2-40B4-BE49-F238E27FC236}">
                <a16:creationId xmlns:a16="http://schemas.microsoft.com/office/drawing/2014/main" id="{7796BA47-F51E-EB33-17BE-AE36B8A337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06" r="23964"/>
          <a:stretch/>
        </p:blipFill>
        <p:spPr bwMode="auto">
          <a:xfrm>
            <a:off x="8346654" y="40"/>
            <a:ext cx="385209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CBE7DE3-2A3F-4D18-3C19-EEDDBF319713}"/>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Layer>
                </a14:imgProps>
              </a:ext>
            </a:extLst>
          </a:blip>
          <a:srcRect l="-45350" t="1" r="45350" b="-1"/>
          <a:stretch/>
        </p:blipFill>
        <p:spPr>
          <a:xfrm>
            <a:off x="1481525" y="3429009"/>
            <a:ext cx="6859468" cy="3428965"/>
          </a:xfrm>
          <a:prstGeom prst="rect">
            <a:avLst/>
          </a:prstGeom>
        </p:spPr>
      </p:pic>
      <p:pic>
        <p:nvPicPr>
          <p:cNvPr id="13" name="Picture 12">
            <a:extLst>
              <a:ext uri="{FF2B5EF4-FFF2-40B4-BE49-F238E27FC236}">
                <a16:creationId xmlns:a16="http://schemas.microsoft.com/office/drawing/2014/main" id="{5F8559A6-D56D-0101-0FC4-A8F6FB2430D9}"/>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3201922" y="3429036"/>
            <a:ext cx="5144732" cy="3428964"/>
          </a:xfrm>
          <a:prstGeom prst="rect">
            <a:avLst/>
          </a:prstGeom>
        </p:spPr>
      </p:pic>
      <p:pic>
        <p:nvPicPr>
          <p:cNvPr id="15" name="Picture 14">
            <a:extLst>
              <a:ext uri="{FF2B5EF4-FFF2-40B4-BE49-F238E27FC236}">
                <a16:creationId xmlns:a16="http://schemas.microsoft.com/office/drawing/2014/main" id="{D3BE4CE8-F7B2-91E1-C2DE-87AD3005D7D9}"/>
              </a:ext>
            </a:extLst>
          </p:cNvPr>
          <p:cNvPicPr>
            <a:picLocks noChangeAspect="1"/>
          </p:cNvPicPr>
          <p:nvPr/>
        </p:nvPicPr>
        <p:blipFill rotWithShape="1">
          <a:blip r:embed="rId9"/>
          <a:srcRect l="-22718" t="-71" r="22718" b="71"/>
          <a:stretch/>
        </p:blipFill>
        <p:spPr>
          <a:xfrm>
            <a:off x="3035467" y="3429036"/>
            <a:ext cx="5311187" cy="3429035"/>
          </a:xfrm>
          <a:prstGeom prst="rect">
            <a:avLst/>
          </a:prstGeom>
        </p:spPr>
      </p:pic>
      <p:pic>
        <p:nvPicPr>
          <p:cNvPr id="10" name="Picture 2" descr="Satellite communication deal raises competition concerns - GOV.UK">
            <a:extLst>
              <a:ext uri="{FF2B5EF4-FFF2-40B4-BE49-F238E27FC236}">
                <a16:creationId xmlns:a16="http://schemas.microsoft.com/office/drawing/2014/main" id="{EE046B98-5CB3-3C87-63C2-76B45F74481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t="11012" r="6250" b="-11012"/>
          <a:stretch/>
        </p:blipFill>
        <p:spPr bwMode="auto">
          <a:xfrm rot="5400000">
            <a:off x="4695975" y="-208136"/>
            <a:ext cx="3428996" cy="384534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40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28D378-7756-860C-07DF-DE1D5E8F78FA}"/>
              </a:ext>
            </a:extLst>
          </p:cNvPr>
          <p:cNvSpPr>
            <a:spLocks noGrp="1"/>
          </p:cNvSpPr>
          <p:nvPr>
            <p:ph type="ctrTitle"/>
          </p:nvPr>
        </p:nvSpPr>
        <p:spPr>
          <a:xfrm>
            <a:off x="825017" y="511278"/>
            <a:ext cx="5589580" cy="2846685"/>
          </a:xfrm>
        </p:spPr>
        <p:txBody>
          <a:bodyPr anchor="b">
            <a:noAutofit/>
          </a:bodyPr>
          <a:lstStyle/>
          <a:p>
            <a:pPr algn="l"/>
            <a:r>
              <a:rPr lang="en-AU" sz="3000" b="1" i="0" dirty="0">
                <a:solidFill>
                  <a:schemeClr val="bg1"/>
                </a:solidFill>
                <a:effectLst/>
                <a:latin typeface="Poppins" panose="00000500000000000000" pitchFamily="2" charset="0"/>
                <a:cs typeface="Poppins" panose="00000500000000000000" pitchFamily="2" charset="0"/>
              </a:rPr>
              <a:t>Australia’s Ion Microbeam Facility And Capability </a:t>
            </a:r>
            <a:br>
              <a:rPr lang="en-AU" sz="3000" b="1" i="0" dirty="0">
                <a:solidFill>
                  <a:schemeClr val="bg1"/>
                </a:solidFill>
                <a:effectLst/>
                <a:latin typeface="Poppins" panose="00000500000000000000" pitchFamily="2" charset="0"/>
                <a:cs typeface="Poppins" panose="00000500000000000000" pitchFamily="2" charset="0"/>
              </a:rPr>
            </a:br>
            <a:r>
              <a:rPr lang="en-AU" sz="3000" b="1" i="0" dirty="0">
                <a:solidFill>
                  <a:schemeClr val="bg1"/>
                </a:solidFill>
                <a:effectLst/>
                <a:latin typeface="Poppins" panose="00000500000000000000" pitchFamily="2" charset="0"/>
                <a:cs typeface="Poppins" panose="00000500000000000000" pitchFamily="2" charset="0"/>
              </a:rPr>
              <a:t>For Space And Medical Applications</a:t>
            </a:r>
            <a:endParaRPr lang="en-AU" sz="3000" b="1" dirty="0">
              <a:solidFill>
                <a:schemeClr val="bg1"/>
              </a:solidFill>
              <a:latin typeface="Poppins" panose="00000500000000000000" pitchFamily="2" charset="0"/>
              <a:ea typeface="Tahoma" panose="020B0604030504040204" pitchFamily="34" charset="0"/>
              <a:cs typeface="Poppins" panose="00000500000000000000" pitchFamily="2" charset="0"/>
            </a:endParaRPr>
          </a:p>
        </p:txBody>
      </p:sp>
      <p:sp>
        <p:nvSpPr>
          <p:cNvPr id="3" name="Subtitle 2">
            <a:extLst>
              <a:ext uri="{FF2B5EF4-FFF2-40B4-BE49-F238E27FC236}">
                <a16:creationId xmlns:a16="http://schemas.microsoft.com/office/drawing/2014/main" id="{12DAC79E-2992-6F7A-5597-387BF39C27BA}"/>
              </a:ext>
            </a:extLst>
          </p:cNvPr>
          <p:cNvSpPr>
            <a:spLocks noGrp="1"/>
          </p:cNvSpPr>
          <p:nvPr>
            <p:ph type="subTitle" idx="1"/>
          </p:nvPr>
        </p:nvSpPr>
        <p:spPr>
          <a:xfrm>
            <a:off x="825017" y="3642112"/>
            <a:ext cx="5516357" cy="1655762"/>
          </a:xfrm>
        </p:spPr>
        <p:txBody>
          <a:bodyPr>
            <a:normAutofit/>
          </a:bodyPr>
          <a:lstStyle/>
          <a:p>
            <a:pPr algn="l"/>
            <a:r>
              <a:rPr lang="en-AU" sz="2200" dirty="0">
                <a:solidFill>
                  <a:schemeClr val="bg1"/>
                </a:solidFill>
                <a:latin typeface="Poppins" panose="00000500000000000000" pitchFamily="2" charset="0"/>
                <a:cs typeface="Poppins" panose="00000500000000000000" pitchFamily="2" charset="0"/>
              </a:rPr>
              <a:t>Dr Stefania Peracchi</a:t>
            </a:r>
          </a:p>
          <a:p>
            <a:pPr algn="l"/>
            <a:r>
              <a:rPr lang="en-AU" sz="1800" dirty="0">
                <a:solidFill>
                  <a:schemeClr val="bg1"/>
                </a:solidFill>
                <a:latin typeface="Poppins" panose="00000500000000000000" pitchFamily="2" charset="0"/>
                <a:cs typeface="Poppins" panose="00000500000000000000" pitchFamily="2" charset="0"/>
              </a:rPr>
              <a:t>Centre for Accelerator Science</a:t>
            </a:r>
          </a:p>
          <a:p>
            <a:pPr marL="0" lvl="0" indent="0" algn="l" defTabSz="666750">
              <a:lnSpc>
                <a:spcPct val="90000"/>
              </a:lnSpc>
              <a:spcBef>
                <a:spcPct val="0"/>
              </a:spcBef>
              <a:spcAft>
                <a:spcPct val="10000"/>
              </a:spcAft>
              <a:buNone/>
            </a:pPr>
            <a:r>
              <a:rPr lang="en-AU" sz="1300" i="0" dirty="0">
                <a:solidFill>
                  <a:schemeClr val="bg1"/>
                </a:solidFill>
                <a:latin typeface="Poppins" panose="00000500000000000000" pitchFamily="2" charset="0"/>
                <a:cs typeface="Poppins" panose="00000500000000000000" pitchFamily="2" charset="0"/>
              </a:rPr>
              <a:t>Australian Nuclear Science &amp;Technology Organisation</a:t>
            </a:r>
          </a:p>
          <a:p>
            <a:pPr marL="0" lvl="0" indent="0" algn="l" defTabSz="666750">
              <a:lnSpc>
                <a:spcPct val="90000"/>
              </a:lnSpc>
              <a:spcBef>
                <a:spcPct val="0"/>
              </a:spcBef>
              <a:spcAft>
                <a:spcPct val="10000"/>
              </a:spcAft>
              <a:buNone/>
            </a:pPr>
            <a:r>
              <a:rPr lang="en-AU" sz="1200" i="1" dirty="0">
                <a:solidFill>
                  <a:schemeClr val="bg1"/>
                </a:solidFill>
                <a:latin typeface="Poppins" panose="00000500000000000000" pitchFamily="2" charset="0"/>
                <a:cs typeface="Poppins" panose="00000500000000000000" pitchFamily="2" charset="0"/>
              </a:rPr>
              <a:t>Lucas Heights, NSW Australia</a:t>
            </a:r>
          </a:p>
          <a:p>
            <a:pPr algn="l"/>
            <a:endParaRPr lang="en-AU" sz="2200" dirty="0">
              <a:solidFill>
                <a:schemeClr val="bg1"/>
              </a:solidFill>
              <a:latin typeface="Poppins" panose="00000500000000000000" pitchFamily="2" charset="0"/>
              <a:cs typeface="Poppins" panose="00000500000000000000" pitchFamily="2" charset="0"/>
            </a:endParaRPr>
          </a:p>
          <a:p>
            <a:pPr algn="l"/>
            <a:endParaRPr lang="en-AU" sz="2200" dirty="0">
              <a:solidFill>
                <a:schemeClr val="bg1"/>
              </a:solidFill>
              <a:latin typeface="Poppins" panose="00000500000000000000" pitchFamily="2" charset="0"/>
              <a:cs typeface="Poppins" panose="00000500000000000000" pitchFamily="2" charset="0"/>
            </a:endParaRPr>
          </a:p>
        </p:txBody>
      </p:sp>
      <p:cxnSp>
        <p:nvCxnSpPr>
          <p:cNvPr id="23" name="Straight Connector 22">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429000"/>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35BFBA8-9922-49E0-A96F-DF225157A3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39901"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6" name="Picture 2" descr="Endorsements | JackTheSuperPrawn">
            <a:extLst>
              <a:ext uri="{FF2B5EF4-FFF2-40B4-BE49-F238E27FC236}">
                <a16:creationId xmlns:a16="http://schemas.microsoft.com/office/drawing/2014/main" id="{0C32FF06-BF52-3D6C-F238-68242793C7E2}"/>
              </a:ext>
            </a:extLst>
          </p:cNvPr>
          <p:cNvPicPr>
            <a:picLocks noChangeAspect="1" noChangeArrowheads="1"/>
          </p:cNvPicPr>
          <p:nvPr/>
        </p:nvPicPr>
        <p:blipFill>
          <a:blip r:embed="rId1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927234" y="5003261"/>
            <a:ext cx="1162122" cy="859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4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9714CE54-0512-4BBE-92F8-640E94FF65E4}"/>
              </a:ext>
            </a:extLst>
          </p:cNvPr>
          <p:cNvGrpSpPr/>
          <p:nvPr/>
        </p:nvGrpSpPr>
        <p:grpSpPr>
          <a:xfrm>
            <a:off x="9626321" y="5565517"/>
            <a:ext cx="2557382" cy="1281850"/>
            <a:chOff x="9626321" y="5565517"/>
            <a:chExt cx="2557382" cy="1281850"/>
          </a:xfrm>
        </p:grpSpPr>
        <p:sp>
          <p:nvSpPr>
            <p:cNvPr id="13" name="Isosceles Triangle 12">
              <a:extLst>
                <a:ext uri="{FF2B5EF4-FFF2-40B4-BE49-F238E27FC236}">
                  <a16:creationId xmlns:a16="http://schemas.microsoft.com/office/drawing/2014/main" id="{B6C969EF-CCD6-4B1B-9F51-299EE2CAA231}"/>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4" name="Picture 13">
              <a:extLst>
                <a:ext uri="{FF2B5EF4-FFF2-40B4-BE49-F238E27FC236}">
                  <a16:creationId xmlns:a16="http://schemas.microsoft.com/office/drawing/2014/main" id="{81F5CEB0-BEE6-4362-B81B-0EE8012D4A18}"/>
                </a:ext>
              </a:extLst>
            </p:cNvPr>
            <p:cNvPicPr>
              <a:picLocks noChangeAspect="1"/>
            </p:cNvPicPr>
            <p:nvPr/>
          </p:nvPicPr>
          <p:blipFill rotWithShape="1">
            <a:blip r:embed="rId3"/>
            <a:srcRect l="41511" t="41009" r="2906" b="32216"/>
            <a:stretch/>
          </p:blipFill>
          <p:spPr>
            <a:xfrm>
              <a:off x="10706596" y="6323327"/>
              <a:ext cx="1477107" cy="502417"/>
            </a:xfrm>
            <a:prstGeom prst="rect">
              <a:avLst/>
            </a:prstGeom>
          </p:spPr>
        </p:pic>
      </p:grpSp>
      <p:sp>
        <p:nvSpPr>
          <p:cNvPr id="20" name="TextBox 19">
            <a:extLst>
              <a:ext uri="{FF2B5EF4-FFF2-40B4-BE49-F238E27FC236}">
                <a16:creationId xmlns:a16="http://schemas.microsoft.com/office/drawing/2014/main" id="{ABA14EB5-F369-4D70-8166-127F157ECCB1}"/>
              </a:ext>
            </a:extLst>
          </p:cNvPr>
          <p:cNvSpPr txBox="1"/>
          <p:nvPr/>
        </p:nvSpPr>
        <p:spPr>
          <a:xfrm>
            <a:off x="174620" y="886658"/>
            <a:ext cx="4600121" cy="5786199"/>
          </a:xfrm>
          <a:prstGeom prst="rect">
            <a:avLst/>
          </a:prstGeom>
          <a:noFill/>
        </p:spPr>
        <p:txBody>
          <a:bodyPr wrap="square">
            <a:spAutoFit/>
          </a:bodyPr>
          <a:lstStyle/>
          <a:p>
            <a:r>
              <a:rPr lang="en-US" sz="1600" b="1" dirty="0">
                <a:solidFill>
                  <a:srgbClr val="0070C0"/>
                </a:solidFill>
                <a:latin typeface="Fira Sans" panose="020B0503050000020004" pitchFamily="34" charset="0"/>
                <a:ea typeface="Times New Roman" panose="02020603050405020304" pitchFamily="18" charset="0"/>
              </a:rPr>
              <a:t>S</a:t>
            </a:r>
            <a:r>
              <a:rPr lang="en-US" sz="1600" b="1" dirty="0">
                <a:solidFill>
                  <a:srgbClr val="0070C0"/>
                </a:solidFill>
                <a:effectLst/>
                <a:latin typeface="Fira Sans" panose="020B0503050000020004" pitchFamily="34" charset="0"/>
                <a:ea typeface="Times New Roman" panose="02020603050405020304" pitchFamily="18" charset="0"/>
              </a:rPr>
              <a:t>canning </a:t>
            </a:r>
            <a:r>
              <a:rPr lang="en-US" sz="1600" b="1" dirty="0">
                <a:solidFill>
                  <a:srgbClr val="0070C0"/>
                </a:solidFill>
                <a:latin typeface="Fira Sans" panose="020B0503050000020004" pitchFamily="34" charset="0"/>
                <a:ea typeface="Times New Roman" panose="02020603050405020304" pitchFamily="18" charset="0"/>
              </a:rPr>
              <a:t>e</a:t>
            </a:r>
            <a:r>
              <a:rPr lang="en-US" sz="1600" b="1" dirty="0">
                <a:solidFill>
                  <a:srgbClr val="0070C0"/>
                </a:solidFill>
                <a:effectLst/>
                <a:latin typeface="Fira Sans" panose="020B0503050000020004" pitchFamily="34" charset="0"/>
                <a:ea typeface="Times New Roman" panose="02020603050405020304" pitchFamily="18" charset="0"/>
              </a:rPr>
              <a:t>lectron </a:t>
            </a:r>
            <a:r>
              <a:rPr lang="en-US" sz="1600" b="1" dirty="0">
                <a:solidFill>
                  <a:srgbClr val="0070C0"/>
                </a:solidFill>
                <a:latin typeface="Fira Sans" panose="020B0503050000020004" pitchFamily="34" charset="0"/>
                <a:ea typeface="Times New Roman" panose="02020603050405020304" pitchFamily="18" charset="0"/>
              </a:rPr>
              <a:t>m</a:t>
            </a:r>
            <a:r>
              <a:rPr lang="en-US" sz="1600" b="1" dirty="0">
                <a:solidFill>
                  <a:srgbClr val="0070C0"/>
                </a:solidFill>
                <a:effectLst/>
                <a:latin typeface="Fira Sans" panose="020B0503050000020004" pitchFamily="34" charset="0"/>
                <a:ea typeface="Times New Roman" panose="02020603050405020304" pitchFamily="18" charset="0"/>
              </a:rPr>
              <a:t>icroscopy (SEM):</a:t>
            </a:r>
          </a:p>
          <a:p>
            <a:r>
              <a:rPr lang="en-US" sz="1400" dirty="0">
                <a:effectLst/>
                <a:latin typeface="Fira Sans" panose="020B0503050000020004" pitchFamily="34" charset="0"/>
                <a:ea typeface="Times New Roman" panose="02020603050405020304" pitchFamily="18" charset="0"/>
              </a:rPr>
              <a:t>on a sectioned half to identify any structure </a:t>
            </a:r>
          </a:p>
          <a:p>
            <a:r>
              <a:rPr lang="en-US" sz="1400" dirty="0">
                <a:effectLst/>
                <a:latin typeface="Fira Sans" panose="020B0503050000020004" pitchFamily="34" charset="0"/>
                <a:ea typeface="Times New Roman" panose="02020603050405020304" pitchFamily="18" charset="0"/>
              </a:rPr>
              <a:t>of interest </a:t>
            </a:r>
            <a:r>
              <a:rPr lang="en-US" sz="1400" dirty="0">
                <a:latin typeface="Fira Sans" panose="020B0503050000020004" pitchFamily="34" charset="0"/>
                <a:ea typeface="Times New Roman" panose="02020603050405020304" pitchFamily="18" charset="0"/>
              </a:rPr>
              <a:t>(Si </a:t>
            </a:r>
            <a:r>
              <a:rPr lang="en-US" sz="1400" dirty="0">
                <a:effectLst/>
                <a:latin typeface="Fira Sans" panose="020B0503050000020004" pitchFamily="34" charset="0"/>
                <a:ea typeface="Times New Roman" panose="02020603050405020304" pitchFamily="18" charset="0"/>
              </a:rPr>
              <a:t>bulk, oxide and metallic layers, bond wires, encapsulation)</a:t>
            </a:r>
            <a:r>
              <a:rPr lang="en-US" sz="1400" dirty="0">
                <a:latin typeface="Fira Sans" panose="020B0503050000020004" pitchFamily="34" charset="0"/>
                <a:ea typeface="Times New Roman" panose="02020603050405020304" pitchFamily="18" charset="0"/>
              </a:rPr>
              <a:t>.</a:t>
            </a:r>
          </a:p>
          <a:p>
            <a:r>
              <a:rPr lang="en-US" sz="1600" dirty="0">
                <a:effectLst/>
                <a:latin typeface="Fira Sans" panose="020B0503050000020004" pitchFamily="34" charset="0"/>
                <a:ea typeface="Times New Roman" panose="02020603050405020304" pitchFamily="18" charset="0"/>
              </a:rPr>
              <a:t>	</a:t>
            </a:r>
          </a:p>
          <a:p>
            <a:r>
              <a:rPr lang="en-US" sz="1600" b="1" dirty="0">
                <a:solidFill>
                  <a:srgbClr val="0070C0"/>
                </a:solidFill>
                <a:latin typeface="Fira Sans" panose="020B0503050000020004" pitchFamily="34" charset="0"/>
              </a:rPr>
              <a:t>Energy dispersive spectroscopy (EDS):</a:t>
            </a:r>
          </a:p>
          <a:p>
            <a:r>
              <a:rPr lang="en-US" sz="1400" dirty="0">
                <a:effectLst/>
                <a:latin typeface="Fira Sans" panose="020B0503050000020004" pitchFamily="34" charset="0"/>
                <a:ea typeface="Times New Roman" panose="02020603050405020304" pitchFamily="18" charset="0"/>
              </a:rPr>
              <a:t>to quantify the elemental composition of </a:t>
            </a:r>
          </a:p>
          <a:p>
            <a:r>
              <a:rPr lang="en-US" sz="1400" dirty="0">
                <a:effectLst/>
                <a:latin typeface="Fira Sans" panose="020B0503050000020004" pitchFamily="34" charset="0"/>
                <a:ea typeface="Times New Roman" panose="02020603050405020304" pitchFamily="18" charset="0"/>
              </a:rPr>
              <a:t>those structures.</a:t>
            </a:r>
          </a:p>
          <a:p>
            <a:endParaRPr lang="en-US" sz="1400" dirty="0">
              <a:latin typeface="Fira Sans" panose="020B0503050000020004" pitchFamily="34" charset="0"/>
              <a:ea typeface="Times New Roman" panose="02020603050405020304" pitchFamily="18" charset="0"/>
            </a:endParaRPr>
          </a:p>
          <a:p>
            <a:r>
              <a:rPr lang="en-AU" sz="1600" b="1" dirty="0">
                <a:solidFill>
                  <a:srgbClr val="0070C0"/>
                </a:solidFill>
                <a:latin typeface="Fira Sans" panose="020B0503050000020004" pitchFamily="34" charset="0"/>
              </a:rPr>
              <a:t>Decapsulation:</a:t>
            </a:r>
          </a:p>
          <a:p>
            <a:pPr marL="285750" indent="-285750">
              <a:buClr>
                <a:srgbClr val="54BDBE"/>
              </a:buClr>
              <a:buFont typeface="Wingdings" panose="05000000000000000000" pitchFamily="2" charset="2"/>
              <a:buChar char="§"/>
            </a:pPr>
            <a:r>
              <a:rPr lang="en-US" sz="1600" dirty="0">
                <a:effectLst/>
                <a:latin typeface="Fira Sans" panose="020B0503050000020004" pitchFamily="34" charset="0"/>
                <a:ea typeface="Times New Roman" panose="02020603050405020304" pitchFamily="18" charset="0"/>
              </a:rPr>
              <a:t>Mechanical CNC milling</a:t>
            </a:r>
          </a:p>
          <a:p>
            <a:pPr marL="285750" indent="-285750">
              <a:buClr>
                <a:srgbClr val="54BDBE"/>
              </a:buClr>
              <a:buFont typeface="Wingdings" panose="05000000000000000000" pitchFamily="2" charset="2"/>
              <a:buChar char="§"/>
            </a:pPr>
            <a:r>
              <a:rPr lang="en-US" sz="1600" dirty="0">
                <a:effectLst/>
                <a:latin typeface="Fira Sans" panose="020B0503050000020004" pitchFamily="34" charset="0"/>
                <a:ea typeface="Times New Roman" panose="02020603050405020304" pitchFamily="18" charset="0"/>
              </a:rPr>
              <a:t>acid etching to fully expose the die.</a:t>
            </a:r>
          </a:p>
          <a:p>
            <a:pPr marL="285750" indent="-285750">
              <a:buClr>
                <a:srgbClr val="54BDBE"/>
              </a:buClr>
              <a:buFont typeface="Wingdings" panose="05000000000000000000" pitchFamily="2" charset="2"/>
              <a:buChar char="§"/>
            </a:pPr>
            <a:endParaRPr lang="en-US" sz="1600" b="1" dirty="0">
              <a:solidFill>
                <a:srgbClr val="0070C0"/>
              </a:solidFill>
              <a:latin typeface="Fira Sans" panose="020B0503050000020004" pitchFamily="34" charset="0"/>
            </a:endParaRPr>
          </a:p>
          <a:p>
            <a:pPr>
              <a:buClr>
                <a:srgbClr val="54BDBE"/>
              </a:buClr>
            </a:pPr>
            <a:r>
              <a:rPr lang="en-US" sz="1600" b="1" dirty="0">
                <a:solidFill>
                  <a:srgbClr val="0070C0"/>
                </a:solidFill>
                <a:latin typeface="Fira Sans" panose="020B0503050000020004" pitchFamily="34" charset="0"/>
              </a:rPr>
              <a:t>GEANT4 Monte Carlo Modelling</a:t>
            </a:r>
          </a:p>
          <a:p>
            <a:pPr marL="285750" indent="-285750">
              <a:buClr>
                <a:srgbClr val="54BDBE"/>
              </a:buClr>
              <a:buFont typeface="Wingdings" panose="05000000000000000000" pitchFamily="2" charset="2"/>
              <a:buChar char="§"/>
            </a:pPr>
            <a:r>
              <a:rPr lang="en-US" sz="1600" dirty="0">
                <a:latin typeface="Fira Sans" panose="020B0503050000020004" pitchFamily="34" charset="0"/>
                <a:ea typeface="Times New Roman" panose="02020603050405020304" pitchFamily="18" charset="0"/>
              </a:rPr>
              <a:t>Beam transport in air and within the sample</a:t>
            </a:r>
            <a:endParaRPr lang="en-US" sz="1600" dirty="0">
              <a:effectLst/>
              <a:latin typeface="Fira Sans" panose="020B0503050000020004" pitchFamily="34" charset="0"/>
              <a:ea typeface="Times New Roman" panose="02020603050405020304" pitchFamily="18" charset="0"/>
            </a:endParaRPr>
          </a:p>
          <a:p>
            <a:pPr marL="285750" indent="-285750">
              <a:buClr>
                <a:srgbClr val="54BDBE"/>
              </a:buClr>
              <a:buFont typeface="Wingdings" panose="05000000000000000000" pitchFamily="2" charset="2"/>
              <a:buChar char="§"/>
            </a:pPr>
            <a:r>
              <a:rPr lang="en-AU" sz="1600" dirty="0">
                <a:effectLst/>
                <a:latin typeface="Fira Sans" panose="020B0503050000020004" pitchFamily="34" charset="0"/>
                <a:ea typeface="Times New Roman" panose="02020603050405020304" pitchFamily="18" charset="0"/>
              </a:rPr>
              <a:t>LET and dose rate profile</a:t>
            </a:r>
          </a:p>
          <a:p>
            <a:pPr marL="285750" indent="-285750">
              <a:buClr>
                <a:srgbClr val="54BDBE"/>
              </a:buClr>
              <a:buFont typeface="Wingdings" panose="05000000000000000000" pitchFamily="2" charset="2"/>
              <a:buChar char="§"/>
            </a:pPr>
            <a:endParaRPr lang="en-AU" sz="1600" b="1" dirty="0">
              <a:solidFill>
                <a:srgbClr val="0070C0"/>
              </a:solidFill>
              <a:latin typeface="Fira Sans" panose="020B0503050000020004" pitchFamily="34" charset="0"/>
            </a:endParaRPr>
          </a:p>
          <a:p>
            <a:pPr>
              <a:buClr>
                <a:srgbClr val="54BDBE"/>
              </a:buClr>
            </a:pPr>
            <a:r>
              <a:rPr lang="en-US" sz="1600" b="1" dirty="0">
                <a:solidFill>
                  <a:srgbClr val="0070C0"/>
                </a:solidFill>
                <a:latin typeface="Fira Sans" panose="020B0503050000020004" pitchFamily="34" charset="0"/>
              </a:rPr>
              <a:t>Sample Alignment</a:t>
            </a:r>
          </a:p>
          <a:p>
            <a:pPr marL="285750" indent="-285750">
              <a:buClr>
                <a:srgbClr val="54BDBE"/>
              </a:buClr>
              <a:buFont typeface="Wingdings" panose="05000000000000000000" pitchFamily="2" charset="2"/>
              <a:buChar char="§"/>
            </a:pPr>
            <a:r>
              <a:rPr lang="en-AU" sz="1600" dirty="0">
                <a:latin typeface="Fira Sans" panose="020B0503050000020004" pitchFamily="34" charset="0"/>
              </a:rPr>
              <a:t>Radiochromic film to record beam trace</a:t>
            </a:r>
          </a:p>
          <a:p>
            <a:pPr marL="285750" indent="-285750">
              <a:buClr>
                <a:srgbClr val="54BDBE"/>
              </a:buClr>
              <a:buFont typeface="Wingdings" panose="05000000000000000000" pitchFamily="2" charset="2"/>
              <a:buChar char="§"/>
            </a:pPr>
            <a:r>
              <a:rPr lang="en-AU" sz="1600" dirty="0">
                <a:latin typeface="Fira Sans" panose="020B0503050000020004" pitchFamily="34" charset="0"/>
              </a:rPr>
              <a:t>Software to extrapolate beam trace and axis</a:t>
            </a:r>
          </a:p>
          <a:p>
            <a:pPr marL="285750" indent="-285750">
              <a:buClr>
                <a:srgbClr val="54BDBE"/>
              </a:buClr>
              <a:buFont typeface="Wingdings" panose="05000000000000000000" pitchFamily="2" charset="2"/>
              <a:buChar char="§"/>
            </a:pPr>
            <a:r>
              <a:rPr lang="en-AU" sz="1600" dirty="0">
                <a:latin typeface="Fira Sans" panose="020B0503050000020004" pitchFamily="34" charset="0"/>
              </a:rPr>
              <a:t>Telecentric lenses to align the region of interest</a:t>
            </a:r>
          </a:p>
          <a:p>
            <a:pPr marL="285750" indent="-285750">
              <a:buClr>
                <a:srgbClr val="54BDBE"/>
              </a:buClr>
              <a:buFont typeface="Wingdings" panose="05000000000000000000" pitchFamily="2" charset="2"/>
              <a:buChar char="§"/>
            </a:pPr>
            <a:endParaRPr lang="en-AU" sz="1600" dirty="0">
              <a:latin typeface="Fira Sans" panose="020B0503050000020004" pitchFamily="34" charset="0"/>
            </a:endParaRPr>
          </a:p>
          <a:p>
            <a:endParaRPr lang="en-US" sz="1400" dirty="0">
              <a:effectLst/>
              <a:latin typeface="Fira Sans" panose="020B0503050000020004" pitchFamily="34" charset="0"/>
              <a:ea typeface="Times New Roman" panose="02020603050405020304" pitchFamily="18" charset="0"/>
            </a:endParaRPr>
          </a:p>
        </p:txBody>
      </p:sp>
      <p:pic>
        <p:nvPicPr>
          <p:cNvPr id="37" name="Picture 36">
            <a:extLst>
              <a:ext uri="{FF2B5EF4-FFF2-40B4-BE49-F238E27FC236}">
                <a16:creationId xmlns:a16="http://schemas.microsoft.com/office/drawing/2014/main" id="{E3631AD8-7D59-4BD8-A5E8-ED5AA47513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207" t="26527" r="7643" b="31554"/>
          <a:stretch/>
        </p:blipFill>
        <p:spPr>
          <a:xfrm flipH="1">
            <a:off x="7133211" y="2951364"/>
            <a:ext cx="1993038" cy="1464699"/>
          </a:xfrm>
          <a:prstGeom prst="rect">
            <a:avLst/>
          </a:prstGeom>
        </p:spPr>
      </p:pic>
      <p:pic>
        <p:nvPicPr>
          <p:cNvPr id="17" name="Picture 16">
            <a:extLst>
              <a:ext uri="{FF2B5EF4-FFF2-40B4-BE49-F238E27FC236}">
                <a16:creationId xmlns:a16="http://schemas.microsoft.com/office/drawing/2014/main" id="{BDCDEF96-E210-47BD-870C-CDC739884529}"/>
              </a:ext>
            </a:extLst>
          </p:cNvPr>
          <p:cNvPicPr>
            <a:picLocks noChangeAspect="1"/>
          </p:cNvPicPr>
          <p:nvPr/>
        </p:nvPicPr>
        <p:blipFill rotWithShape="1">
          <a:blip r:embed="rId5"/>
          <a:srcRect r="18147" b="53754"/>
          <a:stretch/>
        </p:blipFill>
        <p:spPr>
          <a:xfrm>
            <a:off x="5531505" y="1098801"/>
            <a:ext cx="3507625" cy="1343137"/>
          </a:xfrm>
          <a:prstGeom prst="rect">
            <a:avLst/>
          </a:prstGeom>
        </p:spPr>
      </p:pic>
      <p:pic>
        <p:nvPicPr>
          <p:cNvPr id="2" name="Picture 1">
            <a:extLst>
              <a:ext uri="{FF2B5EF4-FFF2-40B4-BE49-F238E27FC236}">
                <a16:creationId xmlns:a16="http://schemas.microsoft.com/office/drawing/2014/main" id="{2728EDB6-94DE-4C23-EDF8-A43133D3A7D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970"/>
          <a:stretch/>
        </p:blipFill>
        <p:spPr bwMode="auto">
          <a:xfrm>
            <a:off x="9363413" y="2704889"/>
            <a:ext cx="2688766" cy="2079714"/>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0F0C8EAA-9421-B14F-6176-C5AF50F5BBA8}"/>
              </a:ext>
            </a:extLst>
          </p:cNvPr>
          <p:cNvPicPr>
            <a:picLocks noChangeAspect="1"/>
          </p:cNvPicPr>
          <p:nvPr/>
        </p:nvPicPr>
        <p:blipFill rotWithShape="1">
          <a:blip r:embed="rId5"/>
          <a:srcRect t="46007" r="18147" b="1423"/>
          <a:stretch/>
        </p:blipFill>
        <p:spPr>
          <a:xfrm>
            <a:off x="8951251" y="1064902"/>
            <a:ext cx="3144574" cy="1368756"/>
          </a:xfrm>
          <a:prstGeom prst="rect">
            <a:avLst/>
          </a:prstGeom>
        </p:spPr>
      </p:pic>
      <p:pic>
        <p:nvPicPr>
          <p:cNvPr id="4" name="Picture 3">
            <a:extLst>
              <a:ext uri="{FF2B5EF4-FFF2-40B4-BE49-F238E27FC236}">
                <a16:creationId xmlns:a16="http://schemas.microsoft.com/office/drawing/2014/main" id="{55CF9E66-00AB-D569-6DAC-0F712DE6049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964" t="20272" r="13935" b="36012"/>
          <a:stretch/>
        </p:blipFill>
        <p:spPr>
          <a:xfrm>
            <a:off x="5135043" y="2971791"/>
            <a:ext cx="1809131" cy="1351916"/>
          </a:xfrm>
          <a:prstGeom prst="rect">
            <a:avLst/>
          </a:prstGeom>
        </p:spPr>
      </p:pic>
      <p:pic>
        <p:nvPicPr>
          <p:cNvPr id="5" name="Picture 4" descr="A picture containing text, electronics, circuit&#10;&#10;Description automatically generated">
            <a:extLst>
              <a:ext uri="{FF2B5EF4-FFF2-40B4-BE49-F238E27FC236}">
                <a16:creationId xmlns:a16="http://schemas.microsoft.com/office/drawing/2014/main" id="{4AF7EE10-8B02-691B-BAD6-10FE726F50E7}"/>
              </a:ext>
            </a:extLst>
          </p:cNvPr>
          <p:cNvPicPr>
            <a:picLocks noChangeAspect="1"/>
          </p:cNvPicPr>
          <p:nvPr/>
        </p:nvPicPr>
        <p:blipFill>
          <a:blip r:embed="rId8"/>
          <a:stretch>
            <a:fillRect/>
          </a:stretch>
        </p:blipFill>
        <p:spPr>
          <a:xfrm>
            <a:off x="6435466" y="4604178"/>
            <a:ext cx="1646764" cy="2201374"/>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1226BD0F-DA93-9EC0-DC9A-229551AF112B}"/>
              </a:ext>
            </a:extLst>
          </p:cNvPr>
          <p:cNvPicPr>
            <a:picLocks noChangeAspect="1"/>
          </p:cNvPicPr>
          <p:nvPr/>
        </p:nvPicPr>
        <p:blipFill rotWithShape="1">
          <a:blip r:embed="rId9"/>
          <a:srcRect t="17305" r="11729" b="23255"/>
          <a:stretch/>
        </p:blipFill>
        <p:spPr>
          <a:xfrm>
            <a:off x="4853944" y="5199996"/>
            <a:ext cx="1526962" cy="1374539"/>
          </a:xfrm>
          <a:prstGeom prst="rect">
            <a:avLst/>
          </a:prstGeom>
        </p:spPr>
      </p:pic>
      <p:pic>
        <p:nvPicPr>
          <p:cNvPr id="9" name="Picture 8" descr="A picture containing text, electronics, circuit&#10;&#10;Description automatically generated">
            <a:extLst>
              <a:ext uri="{FF2B5EF4-FFF2-40B4-BE49-F238E27FC236}">
                <a16:creationId xmlns:a16="http://schemas.microsoft.com/office/drawing/2014/main" id="{F6B4B0E7-6A1C-D00E-AE1B-185D7015F65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3508" b="51744" l="38990" r="54275">
                        <a14:foregroundMark x1="40544" y1="43895" x2="54275" y2="43702"/>
                        <a14:foregroundMark x1="54275" y1="51260" x2="39637" y2="44767"/>
                        <a14:foregroundMark x1="39637" y1="44767" x2="39767" y2="44477"/>
                        <a14:foregroundMark x1="39119" y1="45833" x2="39249" y2="46996"/>
                        <a14:foregroundMark x1="39637" y1="48643" x2="39637" y2="49806"/>
                        <a14:foregroundMark x1="40285" y1="51453" x2="42876" y2="51550"/>
                        <a14:foregroundMark x1="40155" y1="51744" x2="39508" y2="51744"/>
                      </a14:backgroundRemoval>
                    </a14:imgEffect>
                  </a14:imgLayer>
                </a14:imgProps>
              </a:ext>
            </a:extLst>
          </a:blip>
          <a:srcRect l="38298" t="42566" r="44903" b="47291"/>
          <a:stretch/>
        </p:blipFill>
        <p:spPr>
          <a:xfrm>
            <a:off x="5617425" y="5359019"/>
            <a:ext cx="326121" cy="263225"/>
          </a:xfrm>
          <a:prstGeom prst="rect">
            <a:avLst/>
          </a:prstGeom>
        </p:spPr>
      </p:pic>
      <p:cxnSp>
        <p:nvCxnSpPr>
          <p:cNvPr id="10" name="Straight Arrow Connector 9">
            <a:extLst>
              <a:ext uri="{FF2B5EF4-FFF2-40B4-BE49-F238E27FC236}">
                <a16:creationId xmlns:a16="http://schemas.microsoft.com/office/drawing/2014/main" id="{908E73CC-B885-2336-3D5F-3CED529FFCA0}"/>
              </a:ext>
            </a:extLst>
          </p:cNvPr>
          <p:cNvCxnSpPr>
            <a:cxnSpLocks/>
            <a:stCxn id="9" idx="3"/>
          </p:cNvCxnSpPr>
          <p:nvPr/>
        </p:nvCxnSpPr>
        <p:spPr>
          <a:xfrm>
            <a:off x="5943546" y="5490632"/>
            <a:ext cx="1148503" cy="1813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B9073485-B6BF-89D4-24C3-F5FC179C45FA}"/>
              </a:ext>
            </a:extLst>
          </p:cNvPr>
          <p:cNvPicPr>
            <a:picLocks noChangeAspect="1"/>
          </p:cNvPicPr>
          <p:nvPr/>
        </p:nvPicPr>
        <p:blipFill rotWithShape="1">
          <a:blip r:embed="rId12"/>
          <a:srcRect l="19442" t="5974" r="53812" b="8746"/>
          <a:stretch/>
        </p:blipFill>
        <p:spPr>
          <a:xfrm>
            <a:off x="8147749" y="4781042"/>
            <a:ext cx="1706413" cy="1997406"/>
          </a:xfrm>
          <a:prstGeom prst="rect">
            <a:avLst/>
          </a:prstGeom>
        </p:spPr>
      </p:pic>
      <p:pic>
        <p:nvPicPr>
          <p:cNvPr id="19" name="Picture 18" descr="A picture containing text, electronics, circuit&#10;&#10;Description automatically generated">
            <a:extLst>
              <a:ext uri="{FF2B5EF4-FFF2-40B4-BE49-F238E27FC236}">
                <a16:creationId xmlns:a16="http://schemas.microsoft.com/office/drawing/2014/main" id="{ABBDE409-C76F-9983-C874-FD960B7BC34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3508" b="51744" l="38990" r="54275">
                        <a14:foregroundMark x1="40544" y1="43895" x2="54275" y2="43702"/>
                        <a14:foregroundMark x1="54275" y1="51260" x2="39637" y2="44767"/>
                        <a14:foregroundMark x1="39637" y1="44767" x2="39767" y2="44477"/>
                        <a14:foregroundMark x1="39119" y1="45833" x2="39249" y2="46996"/>
                        <a14:foregroundMark x1="39637" y1="48643" x2="39637" y2="49806"/>
                        <a14:foregroundMark x1="40285" y1="51453" x2="42876" y2="51550"/>
                        <a14:foregroundMark x1="40155" y1="51744" x2="39508" y2="51744"/>
                      </a14:backgroundRemoval>
                    </a14:imgEffect>
                  </a14:imgLayer>
                </a14:imgProps>
              </a:ext>
            </a:extLst>
          </a:blip>
          <a:srcRect l="38298" t="42566" r="44903" b="47291"/>
          <a:stretch/>
        </p:blipFill>
        <p:spPr>
          <a:xfrm rot="16380035">
            <a:off x="9086033" y="5397851"/>
            <a:ext cx="332262" cy="268182"/>
          </a:xfrm>
          <a:prstGeom prst="rect">
            <a:avLst/>
          </a:prstGeom>
        </p:spPr>
      </p:pic>
      <p:cxnSp>
        <p:nvCxnSpPr>
          <p:cNvPr id="22" name="Straight Arrow Connector 21">
            <a:extLst>
              <a:ext uri="{FF2B5EF4-FFF2-40B4-BE49-F238E27FC236}">
                <a16:creationId xmlns:a16="http://schemas.microsoft.com/office/drawing/2014/main" id="{49D53E78-42FB-71D6-843B-83DB4BD55531}"/>
              </a:ext>
            </a:extLst>
          </p:cNvPr>
          <p:cNvCxnSpPr>
            <a:cxnSpLocks/>
          </p:cNvCxnSpPr>
          <p:nvPr/>
        </p:nvCxnSpPr>
        <p:spPr>
          <a:xfrm flipV="1">
            <a:off x="5569725" y="5445616"/>
            <a:ext cx="54417" cy="3320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24B6B8A-4836-22F1-D247-6B406D198DA7}"/>
              </a:ext>
            </a:extLst>
          </p:cNvPr>
          <p:cNvSpPr/>
          <p:nvPr/>
        </p:nvSpPr>
        <p:spPr>
          <a:xfrm>
            <a:off x="237928" y="714554"/>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277B550-9AE7-DDF9-287D-59D049CA894F}"/>
              </a:ext>
            </a:extLst>
          </p:cNvPr>
          <p:cNvSpPr txBox="1"/>
          <p:nvPr/>
        </p:nvSpPr>
        <p:spPr>
          <a:xfrm>
            <a:off x="174619" y="94852"/>
            <a:ext cx="11921205" cy="569387"/>
          </a:xfrm>
          <a:prstGeom prst="rect">
            <a:avLst/>
          </a:prstGeom>
          <a:noFill/>
        </p:spPr>
        <p:txBody>
          <a:bodyPr wrap="square">
            <a:spAutoFit/>
          </a:bodyPr>
          <a:lstStyle/>
          <a:p>
            <a:r>
              <a:rPr lang="en-AU" sz="3100" b="1" dirty="0">
                <a:solidFill>
                  <a:srgbClr val="1A3869"/>
                </a:solidFill>
                <a:latin typeface="Poppins" panose="00000500000000000000" pitchFamily="2" charset="0"/>
                <a:cs typeface="Poppins" panose="00000500000000000000" pitchFamily="2" charset="0"/>
              </a:rPr>
              <a:t>Sample preparation: reverse engineering and modelling</a:t>
            </a:r>
            <a:endParaRPr lang="en-AU" sz="3100" b="1" dirty="0"/>
          </a:p>
        </p:txBody>
      </p:sp>
    </p:spTree>
    <p:extLst>
      <p:ext uri="{BB962C8B-B14F-4D97-AF65-F5344CB8AC3E}">
        <p14:creationId xmlns:p14="http://schemas.microsoft.com/office/powerpoint/2010/main" val="2391831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6987A08-49DF-B337-9ED7-2CB04FC487DB}"/>
              </a:ext>
            </a:extLst>
          </p:cNvPr>
          <p:cNvSpPr txBox="1">
            <a:spLocks/>
          </p:cNvSpPr>
          <p:nvPr/>
        </p:nvSpPr>
        <p:spPr>
          <a:xfrm>
            <a:off x="0" y="1"/>
            <a:ext cx="12192000" cy="714554"/>
          </a:xfrm>
          <a:prstGeom prst="rect">
            <a:avLst/>
          </a:prstGeom>
          <a:solidFill>
            <a:schemeClr val="bg1"/>
          </a:solidFill>
        </p:spPr>
        <p:txBody>
          <a:bodyPr anchor="ct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50" normalizeH="0" baseline="0" noProof="0" dirty="0">
                <a:ln>
                  <a:noFill/>
                </a:ln>
                <a:solidFill>
                  <a:srgbClr val="002060"/>
                </a:solidFill>
                <a:effectLst/>
                <a:uLnTx/>
                <a:uFillTx/>
                <a:latin typeface="Poppins" panose="020B0604020202020204" charset="0"/>
                <a:ea typeface="+mj-ea"/>
                <a:cs typeface="Poppins" panose="020B0604020202020204" charset="0"/>
              </a:rPr>
              <a:t>  Radiobiology for Space (and not only)</a:t>
            </a:r>
          </a:p>
        </p:txBody>
      </p:sp>
      <p:sp>
        <p:nvSpPr>
          <p:cNvPr id="3" name="Rectangle 2">
            <a:extLst>
              <a:ext uri="{FF2B5EF4-FFF2-40B4-BE49-F238E27FC236}">
                <a16:creationId xmlns:a16="http://schemas.microsoft.com/office/drawing/2014/main" id="{72F44D4B-4905-6D57-8204-4AEF9D39FF27}"/>
              </a:ext>
            </a:extLst>
          </p:cNvPr>
          <p:cNvSpPr/>
          <p:nvPr/>
        </p:nvSpPr>
        <p:spPr>
          <a:xfrm>
            <a:off x="237928" y="714554"/>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5">
            <a:extLst>
              <a:ext uri="{FF2B5EF4-FFF2-40B4-BE49-F238E27FC236}">
                <a16:creationId xmlns:a16="http://schemas.microsoft.com/office/drawing/2014/main" id="{7E914F65-2EF4-2638-78C2-A52507EE64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5081" t="35776" r="25225" b="18769"/>
          <a:stretch/>
        </p:blipFill>
        <p:spPr>
          <a:xfrm>
            <a:off x="3383946" y="4790000"/>
            <a:ext cx="1936689" cy="1948923"/>
          </a:xfrm>
          <a:prstGeom prst="rect">
            <a:avLst/>
          </a:prstGeom>
          <a:ln>
            <a:solidFill>
              <a:schemeClr val="tx1"/>
            </a:solidFill>
          </a:ln>
        </p:spPr>
      </p:pic>
      <p:pic>
        <p:nvPicPr>
          <p:cNvPr id="5" name="Picture 4" descr="Background pattern&#10;&#10;Description automatically generated">
            <a:extLst>
              <a:ext uri="{FF2B5EF4-FFF2-40B4-BE49-F238E27FC236}">
                <a16:creationId xmlns:a16="http://schemas.microsoft.com/office/drawing/2014/main" id="{878840FD-D2F2-3D7C-931F-1D0E787343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58286" y="4776690"/>
            <a:ext cx="2611574" cy="1947034"/>
          </a:xfrm>
          <a:prstGeom prst="rect">
            <a:avLst/>
          </a:prstGeom>
        </p:spPr>
      </p:pic>
      <p:grpSp>
        <p:nvGrpSpPr>
          <p:cNvPr id="11" name="Group 10">
            <a:extLst>
              <a:ext uri="{FF2B5EF4-FFF2-40B4-BE49-F238E27FC236}">
                <a16:creationId xmlns:a16="http://schemas.microsoft.com/office/drawing/2014/main" id="{E1DB1FD5-1134-066B-FC96-15613C907798}"/>
              </a:ext>
            </a:extLst>
          </p:cNvPr>
          <p:cNvGrpSpPr/>
          <p:nvPr/>
        </p:nvGrpSpPr>
        <p:grpSpPr>
          <a:xfrm>
            <a:off x="6999490" y="4846579"/>
            <a:ext cx="1937971" cy="1842190"/>
            <a:chOff x="7234719" y="4562902"/>
            <a:chExt cx="1937971" cy="1842190"/>
          </a:xfrm>
        </p:grpSpPr>
        <p:grpSp>
          <p:nvGrpSpPr>
            <p:cNvPr id="6" name="Group 5">
              <a:extLst>
                <a:ext uri="{FF2B5EF4-FFF2-40B4-BE49-F238E27FC236}">
                  <a16:creationId xmlns:a16="http://schemas.microsoft.com/office/drawing/2014/main" id="{F9914709-A716-31F2-44D3-E405C07A4376}"/>
                </a:ext>
              </a:extLst>
            </p:cNvPr>
            <p:cNvGrpSpPr/>
            <p:nvPr/>
          </p:nvGrpSpPr>
          <p:grpSpPr>
            <a:xfrm>
              <a:off x="7234720" y="4562902"/>
              <a:ext cx="1937970" cy="1842190"/>
              <a:chOff x="10169073" y="-1110541"/>
              <a:chExt cx="3336264" cy="3948738"/>
            </a:xfrm>
          </p:grpSpPr>
          <p:cxnSp>
            <p:nvCxnSpPr>
              <p:cNvPr id="8" name="Straight Connector 7">
                <a:extLst>
                  <a:ext uri="{FF2B5EF4-FFF2-40B4-BE49-F238E27FC236}">
                    <a16:creationId xmlns:a16="http://schemas.microsoft.com/office/drawing/2014/main" id="{4F4495C0-5A40-A85F-A314-969A86E6D9F1}"/>
                  </a:ext>
                </a:extLst>
              </p:cNvPr>
              <p:cNvCxnSpPr>
                <a:cxnSpLocks/>
              </p:cNvCxnSpPr>
              <p:nvPr/>
            </p:nvCxnSpPr>
            <p:spPr>
              <a:xfrm flipH="1">
                <a:off x="10169073" y="-1110541"/>
                <a:ext cx="827530" cy="3721235"/>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8B62B26-820D-2135-2AC7-B512CE43B48F}"/>
                  </a:ext>
                </a:extLst>
              </p:cNvPr>
              <p:cNvCxnSpPr>
                <a:cxnSpLocks/>
              </p:cNvCxnSpPr>
              <p:nvPr/>
            </p:nvCxnSpPr>
            <p:spPr>
              <a:xfrm flipH="1">
                <a:off x="10398203" y="1950095"/>
                <a:ext cx="3107134" cy="888102"/>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2BD20748-7344-B108-0C65-5F0D2E059239}"/>
                </a:ext>
              </a:extLst>
            </p:cNvPr>
            <p:cNvSpPr/>
            <p:nvPr/>
          </p:nvSpPr>
          <p:spPr>
            <a:xfrm>
              <a:off x="7234719" y="6298956"/>
              <a:ext cx="133097" cy="106136"/>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1FF64BED-73F8-AB6F-C56A-C74316828ED5}"/>
              </a:ext>
            </a:extLst>
          </p:cNvPr>
          <p:cNvPicPr>
            <a:picLocks noChangeAspect="1"/>
          </p:cNvPicPr>
          <p:nvPr/>
        </p:nvPicPr>
        <p:blipFill>
          <a:blip r:embed="rId5"/>
          <a:stretch>
            <a:fillRect/>
          </a:stretch>
        </p:blipFill>
        <p:spPr>
          <a:xfrm>
            <a:off x="7522205" y="4859190"/>
            <a:ext cx="1415256" cy="1415256"/>
          </a:xfrm>
          <a:prstGeom prst="rect">
            <a:avLst/>
          </a:prstGeom>
          <a:ln w="25400">
            <a:solidFill>
              <a:schemeClr val="bg1">
                <a:lumMod val="75000"/>
              </a:schemeClr>
            </a:solidFill>
          </a:ln>
        </p:spPr>
      </p:pic>
      <p:sp>
        <p:nvSpPr>
          <p:cNvPr id="19" name="ZoneTexte 43">
            <a:extLst>
              <a:ext uri="{FF2B5EF4-FFF2-40B4-BE49-F238E27FC236}">
                <a16:creationId xmlns:a16="http://schemas.microsoft.com/office/drawing/2014/main" id="{8A656023-9BF7-59F2-0175-E21C22F752FC}"/>
              </a:ext>
            </a:extLst>
          </p:cNvPr>
          <p:cNvSpPr txBox="1"/>
          <p:nvPr/>
        </p:nvSpPr>
        <p:spPr>
          <a:xfrm>
            <a:off x="3304939" y="6397692"/>
            <a:ext cx="2171491" cy="307777"/>
          </a:xfrm>
          <a:prstGeom prst="rect">
            <a:avLst/>
          </a:prstGeom>
          <a:noFill/>
        </p:spPr>
        <p:txBody>
          <a:bodyPr wrap="square" rtlCol="0">
            <a:spAutoFit/>
          </a:bodyPr>
          <a:lstStyle/>
          <a:p>
            <a:r>
              <a:rPr lang="fr-AU" sz="1400" b="1" dirty="0">
                <a:solidFill>
                  <a:srgbClr val="010101"/>
                </a:solidFill>
                <a:latin typeface="Fira Sans" panose="020B0503050000020004" pitchFamily="34" charset="0"/>
              </a:rPr>
              <a:t>Human</a:t>
            </a:r>
            <a:r>
              <a:rPr lang="en-AU" sz="1400" b="1" dirty="0">
                <a:solidFill>
                  <a:srgbClr val="010101"/>
                </a:solidFill>
                <a:latin typeface="Fira Sans" panose="020B0503050000020004" pitchFamily="34" charset="0"/>
              </a:rPr>
              <a:t> fibroblast</a:t>
            </a:r>
            <a:r>
              <a:rPr lang="fr-AU" sz="1400" b="1" dirty="0">
                <a:solidFill>
                  <a:srgbClr val="010101"/>
                </a:solidFill>
                <a:latin typeface="Fira Sans" panose="020B0503050000020004" pitchFamily="34" charset="0"/>
              </a:rPr>
              <a:t> cells</a:t>
            </a:r>
          </a:p>
        </p:txBody>
      </p:sp>
      <p:sp>
        <p:nvSpPr>
          <p:cNvPr id="22" name="ZoneTexte 43">
            <a:extLst>
              <a:ext uri="{FF2B5EF4-FFF2-40B4-BE49-F238E27FC236}">
                <a16:creationId xmlns:a16="http://schemas.microsoft.com/office/drawing/2014/main" id="{0EFABD5B-A19C-DD5A-4B3C-7A3364FEA78C}"/>
              </a:ext>
            </a:extLst>
          </p:cNvPr>
          <p:cNvSpPr txBox="1"/>
          <p:nvPr/>
        </p:nvSpPr>
        <p:spPr>
          <a:xfrm>
            <a:off x="9003248" y="5120684"/>
            <a:ext cx="2970388" cy="646331"/>
          </a:xfrm>
          <a:prstGeom prst="rect">
            <a:avLst/>
          </a:prstGeom>
          <a:noFill/>
        </p:spPr>
        <p:txBody>
          <a:bodyPr wrap="square" rtlCol="0">
            <a:spAutoFit/>
          </a:bodyPr>
          <a:lstStyle/>
          <a:p>
            <a:r>
              <a:rPr lang="en-AU" b="1" dirty="0">
                <a:solidFill>
                  <a:srgbClr val="010101"/>
                </a:solidFill>
                <a:latin typeface="Fira Sans" panose="020B0503050000020004" pitchFamily="34" charset="0"/>
              </a:rPr>
              <a:t>DNA break and repair mechanism study</a:t>
            </a:r>
            <a:endParaRPr lang="fr-AU" b="1" dirty="0">
              <a:solidFill>
                <a:srgbClr val="010101"/>
              </a:solidFill>
              <a:latin typeface="Fira Sans" panose="020B0503050000020004" pitchFamily="34" charset="0"/>
            </a:endParaRPr>
          </a:p>
        </p:txBody>
      </p:sp>
      <p:sp>
        <p:nvSpPr>
          <p:cNvPr id="23" name="ZoneTexte 43">
            <a:extLst>
              <a:ext uri="{FF2B5EF4-FFF2-40B4-BE49-F238E27FC236}">
                <a16:creationId xmlns:a16="http://schemas.microsoft.com/office/drawing/2014/main" id="{13AAD55D-D0E3-26DC-491B-1F0CFDDCD78E}"/>
              </a:ext>
            </a:extLst>
          </p:cNvPr>
          <p:cNvSpPr txBox="1"/>
          <p:nvPr/>
        </p:nvSpPr>
        <p:spPr>
          <a:xfrm>
            <a:off x="111863" y="4665638"/>
            <a:ext cx="3272082" cy="1138773"/>
          </a:xfrm>
          <a:prstGeom prst="rect">
            <a:avLst/>
          </a:prstGeom>
          <a:noFill/>
        </p:spPr>
        <p:txBody>
          <a:bodyPr wrap="square" rtlCol="0">
            <a:spAutoFit/>
          </a:bodyPr>
          <a:lstStyle/>
          <a:p>
            <a:r>
              <a:rPr lang="en-AU" b="1" dirty="0">
                <a:solidFill>
                  <a:srgbClr val="002060"/>
                </a:solidFill>
                <a:latin typeface="Fira Sans" panose="020B0503050000020004" pitchFamily="34" charset="0"/>
              </a:rPr>
              <a:t>Dr Melanie </a:t>
            </a:r>
            <a:r>
              <a:rPr lang="en-AU" b="1" dirty="0" err="1">
                <a:solidFill>
                  <a:srgbClr val="002060"/>
                </a:solidFill>
                <a:latin typeface="Fira Sans" panose="020B0503050000020004" pitchFamily="34" charset="0"/>
              </a:rPr>
              <a:t>Ferlazzo</a:t>
            </a:r>
            <a:r>
              <a:rPr lang="en-AU" b="1" dirty="0">
                <a:solidFill>
                  <a:srgbClr val="002060"/>
                </a:solidFill>
                <a:latin typeface="Fira Sans" panose="020B0503050000020004" pitchFamily="34" charset="0"/>
              </a:rPr>
              <a:t>, </a:t>
            </a:r>
          </a:p>
          <a:p>
            <a:r>
              <a:rPr lang="en-AU" b="1" dirty="0">
                <a:solidFill>
                  <a:srgbClr val="002060"/>
                </a:solidFill>
                <a:latin typeface="Fira Sans" panose="020B0503050000020004" pitchFamily="34" charset="0"/>
              </a:rPr>
              <a:t>Post-doc Radiobiologist </a:t>
            </a:r>
          </a:p>
          <a:p>
            <a:r>
              <a:rPr lang="en-AU" sz="1600" b="1" dirty="0">
                <a:solidFill>
                  <a:srgbClr val="002060"/>
                </a:solidFill>
                <a:latin typeface="Fira Sans" panose="020B0503050000020004" pitchFamily="34" charset="0"/>
              </a:rPr>
              <a:t>@ Department of Human Health, ANSTO</a:t>
            </a:r>
            <a:endParaRPr lang="fr-AU" sz="1600" b="1" dirty="0">
              <a:solidFill>
                <a:srgbClr val="002060"/>
              </a:solidFill>
              <a:latin typeface="Fira Sans" panose="020B0503050000020004" pitchFamily="34" charset="0"/>
            </a:endParaRPr>
          </a:p>
        </p:txBody>
      </p:sp>
      <p:pic>
        <p:nvPicPr>
          <p:cNvPr id="28" name="Picture 27">
            <a:extLst>
              <a:ext uri="{FF2B5EF4-FFF2-40B4-BE49-F238E27FC236}">
                <a16:creationId xmlns:a16="http://schemas.microsoft.com/office/drawing/2014/main" id="{F6642BA2-7CF1-BCED-96B2-001ED7057FD2}"/>
              </a:ext>
            </a:extLst>
          </p:cNvPr>
          <p:cNvPicPr>
            <a:picLocks noChangeAspect="1"/>
          </p:cNvPicPr>
          <p:nvPr/>
        </p:nvPicPr>
        <p:blipFill>
          <a:blip r:embed="rId6"/>
          <a:stretch>
            <a:fillRect/>
          </a:stretch>
        </p:blipFill>
        <p:spPr>
          <a:xfrm>
            <a:off x="208113" y="776933"/>
            <a:ext cx="11591925" cy="3819525"/>
          </a:xfrm>
          <a:prstGeom prst="rect">
            <a:avLst/>
          </a:prstGeom>
        </p:spPr>
      </p:pic>
    </p:spTree>
    <p:extLst>
      <p:ext uri="{BB962C8B-B14F-4D97-AF65-F5344CB8AC3E}">
        <p14:creationId xmlns:p14="http://schemas.microsoft.com/office/powerpoint/2010/main" val="3640807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74B91-17FF-358F-A0E4-2B66B8D15E40}"/>
              </a:ext>
            </a:extLst>
          </p:cNvPr>
          <p:cNvSpPr txBox="1">
            <a:spLocks/>
          </p:cNvSpPr>
          <p:nvPr/>
        </p:nvSpPr>
        <p:spPr>
          <a:xfrm>
            <a:off x="0" y="-20047"/>
            <a:ext cx="5013099" cy="754383"/>
          </a:xfrm>
          <a:prstGeom prst="rect">
            <a:avLst/>
          </a:prstGeom>
          <a:solidFill>
            <a:schemeClr val="bg1"/>
          </a:solidFill>
        </p:spPr>
        <p:txBody>
          <a:bodyPr anchor="ct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50" normalizeH="0" baseline="0" noProof="0" dirty="0">
                <a:ln>
                  <a:noFill/>
                </a:ln>
                <a:solidFill>
                  <a:srgbClr val="002060"/>
                </a:solidFill>
                <a:effectLst/>
                <a:uLnTx/>
                <a:uFillTx/>
                <a:latin typeface="Poppins" panose="020B0604020202020204" charset="0"/>
                <a:ea typeface="+mj-ea"/>
                <a:cs typeface="Poppins" panose="020B0604020202020204" charset="0"/>
              </a:rPr>
              <a:t>  R</a:t>
            </a:r>
            <a:r>
              <a:rPr lang="en-US" sz="3200" dirty="0" err="1">
                <a:solidFill>
                  <a:srgbClr val="002060"/>
                </a:solidFill>
              </a:rPr>
              <a:t>esearch</a:t>
            </a:r>
            <a:r>
              <a:rPr kumimoji="0" lang="en-US" sz="3200" b="1" i="0" u="none" strike="noStrike" kern="1200" cap="none" spc="-50" normalizeH="0" baseline="0" noProof="0" dirty="0">
                <a:ln>
                  <a:noFill/>
                </a:ln>
                <a:solidFill>
                  <a:srgbClr val="002060"/>
                </a:solidFill>
                <a:effectLst/>
                <a:uLnTx/>
                <a:uFillTx/>
                <a:latin typeface="Poppins" panose="020B0604020202020204" charset="0"/>
                <a:ea typeface="+mj-ea"/>
                <a:cs typeface="Poppins" panose="020B0604020202020204" charset="0"/>
              </a:rPr>
              <a:t> directions</a:t>
            </a:r>
          </a:p>
        </p:txBody>
      </p:sp>
      <p:sp>
        <p:nvSpPr>
          <p:cNvPr id="3" name="Rectangle 2">
            <a:extLst>
              <a:ext uri="{FF2B5EF4-FFF2-40B4-BE49-F238E27FC236}">
                <a16:creationId xmlns:a16="http://schemas.microsoft.com/office/drawing/2014/main" id="{BD838627-D2A2-6A8A-166D-D7F4ABE0087F}"/>
              </a:ext>
            </a:extLst>
          </p:cNvPr>
          <p:cNvSpPr/>
          <p:nvPr/>
        </p:nvSpPr>
        <p:spPr>
          <a:xfrm>
            <a:off x="234724" y="688538"/>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0FFE0AC0-141D-FCDA-6FB2-F40DD9436D74}"/>
              </a:ext>
            </a:extLst>
          </p:cNvPr>
          <p:cNvPicPr>
            <a:picLocks noChangeAspect="1"/>
          </p:cNvPicPr>
          <p:nvPr/>
        </p:nvPicPr>
        <p:blipFill>
          <a:blip r:embed="rId2"/>
          <a:stretch>
            <a:fillRect/>
          </a:stretch>
        </p:blipFill>
        <p:spPr>
          <a:xfrm>
            <a:off x="5013099" y="5"/>
            <a:ext cx="7574692" cy="6858000"/>
          </a:xfrm>
          <a:prstGeom prst="rect">
            <a:avLst/>
          </a:prstGeom>
        </p:spPr>
      </p:pic>
      <p:grpSp>
        <p:nvGrpSpPr>
          <p:cNvPr id="8" name="Group 7">
            <a:extLst>
              <a:ext uri="{FF2B5EF4-FFF2-40B4-BE49-F238E27FC236}">
                <a16:creationId xmlns:a16="http://schemas.microsoft.com/office/drawing/2014/main" id="{D71A943C-6F85-B9FC-642F-F52A3E541A4F}"/>
              </a:ext>
            </a:extLst>
          </p:cNvPr>
          <p:cNvGrpSpPr/>
          <p:nvPr/>
        </p:nvGrpSpPr>
        <p:grpSpPr>
          <a:xfrm>
            <a:off x="9601200" y="5591048"/>
            <a:ext cx="2590800" cy="1266952"/>
            <a:chOff x="9601200" y="5591048"/>
            <a:chExt cx="2590800" cy="1266952"/>
          </a:xfrm>
        </p:grpSpPr>
        <p:sp>
          <p:nvSpPr>
            <p:cNvPr id="9" name="Right Triangle 8">
              <a:extLst>
                <a:ext uri="{FF2B5EF4-FFF2-40B4-BE49-F238E27FC236}">
                  <a16:creationId xmlns:a16="http://schemas.microsoft.com/office/drawing/2014/main" id="{3863024A-3F0B-261C-D3A7-84BEBA9D6997}"/>
                </a:ext>
              </a:extLst>
            </p:cNvPr>
            <p:cNvSpPr/>
            <p:nvPr/>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240354E3-AB81-7AB7-F9C1-84EC35CFD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grpSp>
      <p:sp>
        <p:nvSpPr>
          <p:cNvPr id="11" name="TextBox 10">
            <a:extLst>
              <a:ext uri="{FF2B5EF4-FFF2-40B4-BE49-F238E27FC236}">
                <a16:creationId xmlns:a16="http://schemas.microsoft.com/office/drawing/2014/main" id="{C66B6CCB-C4B6-86B7-B34A-C35ED055EB60}"/>
              </a:ext>
            </a:extLst>
          </p:cNvPr>
          <p:cNvSpPr txBox="1"/>
          <p:nvPr/>
        </p:nvSpPr>
        <p:spPr>
          <a:xfrm>
            <a:off x="234724" y="1436064"/>
            <a:ext cx="5729348"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70C0"/>
                </a:solidFill>
                <a:effectLst/>
                <a:uLnTx/>
                <a:uFillTx/>
                <a:latin typeface="Fira Sans" panose="020B0503050000020004" pitchFamily="34" charset="0"/>
              </a:rPr>
              <a:t>Drugs development</a:t>
            </a:r>
          </a:p>
          <a:p>
            <a:pPr marL="457200" marR="0" lvl="0" indent="-457200" algn="l" defTabSz="914400" rtl="0" eaLnBrk="1" fontAlgn="auto" latinLnBrk="0" hangingPunct="1">
              <a:lnSpc>
                <a:spcPct val="100000"/>
              </a:lnSpc>
              <a:spcBef>
                <a:spcPts val="0"/>
              </a:spcBef>
              <a:spcAft>
                <a:spcPts val="0"/>
              </a:spcAft>
              <a:buClr>
                <a:srgbClr val="47B7B1"/>
              </a:buClr>
              <a:buSzTx/>
              <a:buFont typeface="Wingdings" panose="05000000000000000000" pitchFamily="2" charset="2"/>
              <a:buChar char="§"/>
              <a:tabLst/>
              <a:defRPr/>
            </a:pPr>
            <a:r>
              <a:rPr kumimoji="0" lang="en-AU" sz="2400" b="0" i="0" u="none" strike="noStrike" kern="1200" cap="none" spc="0" normalizeH="0" baseline="0" noProof="0" dirty="0">
                <a:ln>
                  <a:noFill/>
                </a:ln>
                <a:solidFill>
                  <a:srgbClr val="000000"/>
                </a:solidFill>
                <a:effectLst/>
                <a:uLnTx/>
                <a:uFillTx/>
                <a:latin typeface="Fira Sans" panose="020B0503050000020004" pitchFamily="34" charset="0"/>
              </a:rPr>
              <a:t>Space countermeasures</a:t>
            </a:r>
          </a:p>
          <a:p>
            <a:pPr marL="457200" marR="0" lvl="0" indent="-457200" algn="l" defTabSz="914400" rtl="0" eaLnBrk="1" fontAlgn="auto" latinLnBrk="0" hangingPunct="1">
              <a:lnSpc>
                <a:spcPct val="100000"/>
              </a:lnSpc>
              <a:spcBef>
                <a:spcPts val="0"/>
              </a:spcBef>
              <a:spcAft>
                <a:spcPts val="0"/>
              </a:spcAft>
              <a:buClr>
                <a:srgbClr val="47B7B1"/>
              </a:buClr>
              <a:buSzTx/>
              <a:buFont typeface="Wingdings" panose="05000000000000000000" pitchFamily="2" charset="2"/>
              <a:buChar char="§"/>
              <a:tabLst/>
              <a:defRPr/>
            </a:pPr>
            <a:r>
              <a:rPr kumimoji="0" lang="en-AU" sz="2400" b="0" i="0" u="none" strike="noStrike" kern="1200" cap="none" spc="0" normalizeH="0" baseline="0" noProof="0" dirty="0">
                <a:ln>
                  <a:noFill/>
                </a:ln>
                <a:solidFill>
                  <a:srgbClr val="000000"/>
                </a:solidFill>
                <a:effectLst/>
                <a:uLnTx/>
                <a:uFillTx/>
                <a:latin typeface="Fira Sans" panose="020B0503050000020004" pitchFamily="34" charset="0"/>
              </a:rPr>
              <a:t>Cancer therapy enhancement</a:t>
            </a:r>
          </a:p>
          <a:p>
            <a:pPr marL="457200" marR="0" lvl="0" indent="-457200" algn="l" defTabSz="914400" rtl="0" eaLnBrk="1" fontAlgn="auto" latinLnBrk="0" hangingPunct="1">
              <a:lnSpc>
                <a:spcPct val="100000"/>
              </a:lnSpc>
              <a:spcBef>
                <a:spcPts val="0"/>
              </a:spcBef>
              <a:spcAft>
                <a:spcPts val="0"/>
              </a:spcAft>
              <a:buClr>
                <a:srgbClr val="47B7B1"/>
              </a:buClr>
              <a:buSzTx/>
              <a:buFont typeface="Wingdings" panose="05000000000000000000" pitchFamily="2" charset="2"/>
              <a:buChar char="§"/>
              <a:tabLst/>
              <a:defRPr/>
            </a:pPr>
            <a:endParaRPr kumimoji="0" lang="en-AU" sz="2400" b="0" i="0" u="none" strike="noStrike" kern="1200" cap="none" spc="0" normalizeH="0" baseline="0" noProof="0" dirty="0">
              <a:ln>
                <a:noFill/>
              </a:ln>
              <a:solidFill>
                <a:srgbClr val="002060"/>
              </a:solidFill>
              <a:effectLst/>
              <a:uLnTx/>
              <a:uFillTx/>
              <a:latin typeface="Fira Sans" panose="020B0503050000020004" pitchFamily="34" charset="0"/>
            </a:endParaRPr>
          </a:p>
          <a:p>
            <a:pPr marL="457200" marR="0" lvl="0" indent="-457200" algn="l" defTabSz="914400" rtl="0" eaLnBrk="1" fontAlgn="auto" latinLnBrk="0" hangingPunct="1">
              <a:lnSpc>
                <a:spcPct val="100000"/>
              </a:lnSpc>
              <a:spcBef>
                <a:spcPts val="0"/>
              </a:spcBef>
              <a:spcAft>
                <a:spcPts val="0"/>
              </a:spcAft>
              <a:buClr>
                <a:srgbClr val="47B7B1"/>
              </a:buClr>
              <a:buSzTx/>
              <a:buFont typeface="Wingdings" panose="05000000000000000000" pitchFamily="2" charset="2"/>
              <a:buChar char="§"/>
              <a:tabLst/>
              <a:defRPr/>
            </a:pPr>
            <a:endParaRPr lang="en-AU" sz="2400" dirty="0">
              <a:solidFill>
                <a:srgbClr val="002060"/>
              </a:solidFill>
              <a:latin typeface="Fira Sans" panose="020B0503050000020004" pitchFamily="34" charset="0"/>
            </a:endParaRPr>
          </a:p>
          <a:p>
            <a:pPr marR="0" lvl="0" algn="l" defTabSz="914400" rtl="0" eaLnBrk="1" fontAlgn="auto" latinLnBrk="0" hangingPunct="1">
              <a:lnSpc>
                <a:spcPct val="100000"/>
              </a:lnSpc>
              <a:spcBef>
                <a:spcPts val="0"/>
              </a:spcBef>
              <a:spcAft>
                <a:spcPts val="0"/>
              </a:spcAft>
              <a:buClr>
                <a:srgbClr val="47B7B1"/>
              </a:buClr>
              <a:buSzTx/>
              <a:tabLst/>
              <a:defRPr/>
            </a:pPr>
            <a:endParaRPr lang="en-AU" sz="2400" dirty="0">
              <a:solidFill>
                <a:srgbClr val="002060"/>
              </a:solidFill>
              <a:latin typeface="Fira Sans" panose="020B0503050000020004" pitchFamily="34" charset="0"/>
            </a:endParaRPr>
          </a:p>
          <a:p>
            <a:pPr marR="0" lvl="0" algn="l" defTabSz="914400" rtl="0" eaLnBrk="1" fontAlgn="auto" latinLnBrk="0" hangingPunct="1">
              <a:lnSpc>
                <a:spcPct val="100000"/>
              </a:lnSpc>
              <a:spcBef>
                <a:spcPts val="0"/>
              </a:spcBef>
              <a:spcAft>
                <a:spcPts val="0"/>
              </a:spcAft>
              <a:buClr>
                <a:srgbClr val="47B7B1"/>
              </a:buClr>
              <a:buSzTx/>
              <a:tabLst/>
              <a:defRPr/>
            </a:pPr>
            <a:endParaRPr kumimoji="0" lang="en-AU" sz="2400" b="0" i="0" u="none" strike="noStrike" kern="1200" cap="none" spc="0" normalizeH="0" baseline="0" noProof="0" dirty="0">
              <a:ln>
                <a:noFill/>
              </a:ln>
              <a:solidFill>
                <a:srgbClr val="002060"/>
              </a:solidFill>
              <a:effectLst/>
              <a:uLnTx/>
              <a:uFillTx/>
              <a:latin typeface="Fira Sans" panose="020B0503050000020004" pitchFamily="34" charset="0"/>
            </a:endParaRPr>
          </a:p>
          <a:p>
            <a:pPr marR="0" lvl="0" algn="l" defTabSz="914400" rtl="0" eaLnBrk="1" fontAlgn="auto" latinLnBrk="0" hangingPunct="1">
              <a:lnSpc>
                <a:spcPct val="100000"/>
              </a:lnSpc>
              <a:spcBef>
                <a:spcPts val="0"/>
              </a:spcBef>
              <a:spcAft>
                <a:spcPts val="0"/>
              </a:spcAft>
              <a:buClr>
                <a:srgbClr val="47B7B1"/>
              </a:buClr>
              <a:buSzTx/>
              <a:tabLst/>
              <a:defRPr/>
            </a:pPr>
            <a:endParaRPr kumimoji="0" lang="en-AU" sz="2400" b="0" i="0" u="none" strike="noStrike" kern="1200" cap="none" spc="0" normalizeH="0" baseline="0" noProof="0" dirty="0">
              <a:ln>
                <a:noFill/>
              </a:ln>
              <a:solidFill>
                <a:srgbClr val="002060"/>
              </a:solidFill>
              <a:effectLst/>
              <a:uLnTx/>
              <a:uFillTx/>
              <a:latin typeface="Fira Sans" panose="020B0503050000020004" pitchFamily="34" charset="0"/>
            </a:endParaRPr>
          </a:p>
          <a:p>
            <a:pPr marL="0" marR="0" lvl="0" indent="0" algn="l" defTabSz="914400" rtl="0" eaLnBrk="1" fontAlgn="auto" latinLnBrk="0" hangingPunct="1">
              <a:lnSpc>
                <a:spcPct val="100000"/>
              </a:lnSpc>
              <a:spcBef>
                <a:spcPts val="0"/>
              </a:spcBef>
              <a:spcAft>
                <a:spcPts val="0"/>
              </a:spcAft>
              <a:buClr>
                <a:srgbClr val="47B7B1"/>
              </a:buClr>
              <a:buSzTx/>
              <a:buFontTx/>
              <a:buNone/>
              <a:tabLst/>
              <a:defRPr/>
            </a:pPr>
            <a:r>
              <a:rPr kumimoji="0" lang="en-AU" sz="2400" b="1" i="0" u="none" strike="noStrike" kern="1200" cap="none" spc="0" normalizeH="0" baseline="0" noProof="0" dirty="0">
                <a:ln>
                  <a:noFill/>
                </a:ln>
                <a:solidFill>
                  <a:srgbClr val="0070C0"/>
                </a:solidFill>
                <a:effectLst/>
                <a:uLnTx/>
                <a:uFillTx/>
                <a:latin typeface="Fira Sans" panose="020B0503050000020004" pitchFamily="34" charset="0"/>
              </a:rPr>
              <a:t>Particle therapy</a:t>
            </a:r>
          </a:p>
          <a:p>
            <a:pPr marL="457200" marR="0" lvl="0" indent="-457200" algn="l" defTabSz="914400" rtl="0" eaLnBrk="1" fontAlgn="auto" latinLnBrk="0" hangingPunct="1">
              <a:lnSpc>
                <a:spcPct val="100000"/>
              </a:lnSpc>
              <a:spcBef>
                <a:spcPts val="0"/>
              </a:spcBef>
              <a:spcAft>
                <a:spcPts val="0"/>
              </a:spcAft>
              <a:buClr>
                <a:srgbClr val="47B7B1"/>
              </a:buClr>
              <a:buSzTx/>
              <a:buFont typeface="Wingdings" panose="05000000000000000000" pitchFamily="2" charset="2"/>
              <a:buChar char="§"/>
              <a:tabLst/>
              <a:defRPr/>
            </a:pPr>
            <a:r>
              <a:rPr kumimoji="0" lang="en-AU" sz="2400" b="0" i="0" u="none" strike="noStrike" kern="1200" cap="none" spc="0" normalizeH="0" baseline="0" noProof="0" dirty="0">
                <a:ln>
                  <a:noFill/>
                </a:ln>
                <a:solidFill>
                  <a:srgbClr val="000000"/>
                </a:solidFill>
                <a:effectLst/>
                <a:uLnTx/>
                <a:uFillTx/>
                <a:latin typeface="Fira Sans" panose="020B0503050000020004" pitchFamily="34" charset="0"/>
              </a:rPr>
              <a:t>Fundamental Radiobiology</a:t>
            </a:r>
          </a:p>
          <a:p>
            <a:pPr marL="457200" marR="0" lvl="0" indent="-457200" algn="l" defTabSz="914400" rtl="0" eaLnBrk="1" fontAlgn="auto" latinLnBrk="0" hangingPunct="1">
              <a:lnSpc>
                <a:spcPct val="100000"/>
              </a:lnSpc>
              <a:spcBef>
                <a:spcPts val="0"/>
              </a:spcBef>
              <a:spcAft>
                <a:spcPts val="0"/>
              </a:spcAft>
              <a:buClr>
                <a:srgbClr val="47B7B1"/>
              </a:buClr>
              <a:buSzTx/>
              <a:buFont typeface="Wingdings" panose="05000000000000000000" pitchFamily="2" charset="2"/>
              <a:buChar char="§"/>
              <a:tabLst/>
              <a:defRPr/>
            </a:pPr>
            <a:r>
              <a:rPr kumimoji="0" lang="en-AU" sz="2400" b="0" i="0" u="none" strike="noStrike" kern="1200" cap="none" spc="0" normalizeH="0" baseline="0" noProof="0" dirty="0">
                <a:ln>
                  <a:noFill/>
                </a:ln>
                <a:solidFill>
                  <a:srgbClr val="000000"/>
                </a:solidFill>
                <a:effectLst/>
                <a:uLnTx/>
                <a:uFillTx/>
                <a:latin typeface="Fira Sans" panose="020B0503050000020004" pitchFamily="34" charset="0"/>
              </a:rPr>
              <a:t>Personalised treatment</a:t>
            </a:r>
          </a:p>
        </p:txBody>
      </p:sp>
    </p:spTree>
    <p:extLst>
      <p:ext uri="{BB962C8B-B14F-4D97-AF65-F5344CB8AC3E}">
        <p14:creationId xmlns:p14="http://schemas.microsoft.com/office/powerpoint/2010/main" val="1215294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CFA56A-7D04-4BA6-9E43-96156A82C4AF}"/>
              </a:ext>
            </a:extLst>
          </p:cNvPr>
          <p:cNvGrpSpPr/>
          <p:nvPr/>
        </p:nvGrpSpPr>
        <p:grpSpPr>
          <a:xfrm>
            <a:off x="9626321" y="5565517"/>
            <a:ext cx="2557382" cy="1281850"/>
            <a:chOff x="9626321" y="5565517"/>
            <a:chExt cx="2557382" cy="1281850"/>
          </a:xfrm>
        </p:grpSpPr>
        <p:sp>
          <p:nvSpPr>
            <p:cNvPr id="8" name="Isosceles Triangle 7">
              <a:extLst>
                <a:ext uri="{FF2B5EF4-FFF2-40B4-BE49-F238E27FC236}">
                  <a16:creationId xmlns:a16="http://schemas.microsoft.com/office/drawing/2014/main" id="{9934E663-9D3B-4188-B1BA-A0CD70634545}"/>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559140E4-7902-4E7E-AA6B-5EFFEA2E29B8}"/>
                </a:ext>
              </a:extLst>
            </p:cNvPr>
            <p:cNvPicPr>
              <a:picLocks noChangeAspect="1"/>
            </p:cNvPicPr>
            <p:nvPr/>
          </p:nvPicPr>
          <p:blipFill rotWithShape="1">
            <a:blip r:embed="rId2"/>
            <a:srcRect l="41511" t="41009" r="2906" b="32216"/>
            <a:stretch/>
          </p:blipFill>
          <p:spPr>
            <a:xfrm>
              <a:off x="10706596" y="6323327"/>
              <a:ext cx="1477107" cy="502417"/>
            </a:xfrm>
            <a:prstGeom prst="rect">
              <a:avLst/>
            </a:prstGeom>
          </p:spPr>
        </p:pic>
      </p:grpSp>
      <p:sp>
        <p:nvSpPr>
          <p:cNvPr id="13" name="TextBox 12">
            <a:extLst>
              <a:ext uri="{FF2B5EF4-FFF2-40B4-BE49-F238E27FC236}">
                <a16:creationId xmlns:a16="http://schemas.microsoft.com/office/drawing/2014/main" id="{3DD1426B-BB78-424A-99C5-543DBA3C74F8}"/>
              </a:ext>
            </a:extLst>
          </p:cNvPr>
          <p:cNvSpPr txBox="1"/>
          <p:nvPr/>
        </p:nvSpPr>
        <p:spPr>
          <a:xfrm>
            <a:off x="256693" y="986336"/>
            <a:ext cx="11678613" cy="861774"/>
          </a:xfrm>
          <a:prstGeom prst="rect">
            <a:avLst/>
          </a:prstGeom>
          <a:noFill/>
        </p:spPr>
        <p:txBody>
          <a:bodyPr wrap="square" rtlCol="0">
            <a:spAutoFit/>
          </a:bodyPr>
          <a:lstStyle/>
          <a:p>
            <a:r>
              <a:rPr lang="en-AU" b="1" dirty="0">
                <a:solidFill>
                  <a:srgbClr val="0076C0"/>
                </a:solidFill>
                <a:latin typeface="Fira Sans" panose="020B0503050000020004" pitchFamily="34" charset="0"/>
                <a:cs typeface="Arial" panose="020B0604020202020204" pitchFamily="34" charset="0"/>
              </a:rPr>
              <a:t>3D SOI MUSHROOM MICRODOSIMETER (</a:t>
            </a:r>
            <a:r>
              <a:rPr lang="en-AU" sz="1600" b="1" i="1" dirty="0">
                <a:solidFill>
                  <a:srgbClr val="0076C0"/>
                </a:solidFill>
                <a:latin typeface="Fira Sans" panose="020B0503050000020004" pitchFamily="34" charset="0"/>
                <a:cs typeface="Arial" panose="020B0604020202020204" pitchFamily="34" charset="0"/>
              </a:rPr>
              <a:t>developed by Centre for Medical Radiation Physics)</a:t>
            </a:r>
            <a:endParaRPr lang="en-AU" b="1" i="1" dirty="0">
              <a:solidFill>
                <a:srgbClr val="0076C0"/>
              </a:solidFill>
              <a:latin typeface="Fira Sans" panose="020B0503050000020004" pitchFamily="34" charset="0"/>
              <a:cs typeface="Arial" panose="020B0604020202020204" pitchFamily="34" charset="0"/>
            </a:endParaRPr>
          </a:p>
          <a:p>
            <a:pPr marL="457200" indent="-457200">
              <a:buClr>
                <a:srgbClr val="54BDBE"/>
              </a:buClr>
              <a:buFont typeface="Wingdings" panose="05000000000000000000" pitchFamily="2" charset="2"/>
              <a:buChar char="§"/>
            </a:pPr>
            <a:r>
              <a:rPr lang="en-AU" sz="1600" dirty="0">
                <a:latin typeface="Fira Sans" panose="020B0503050000020004" pitchFamily="34" charset="0"/>
              </a:rPr>
              <a:t>Every device is tested by Ion Beam Induced Charge microscopy at ANSTO</a:t>
            </a:r>
          </a:p>
          <a:p>
            <a:pPr marL="457200" indent="-457200">
              <a:buClr>
                <a:srgbClr val="54BDBE"/>
              </a:buClr>
              <a:buFont typeface="Wingdings" panose="05000000000000000000" pitchFamily="2" charset="2"/>
              <a:buChar char="§"/>
            </a:pPr>
            <a:r>
              <a:rPr lang="en-AU" sz="1600" dirty="0">
                <a:latin typeface="Fira Sans" panose="020B0503050000020004" pitchFamily="34" charset="0"/>
              </a:rPr>
              <a:t>Every device prototype is optimised with findings of direct Charge Collection Efficiency</a:t>
            </a:r>
          </a:p>
        </p:txBody>
      </p:sp>
      <p:sp>
        <p:nvSpPr>
          <p:cNvPr id="21" name="Isosceles Triangle 20">
            <a:extLst>
              <a:ext uri="{FF2B5EF4-FFF2-40B4-BE49-F238E27FC236}">
                <a16:creationId xmlns:a16="http://schemas.microsoft.com/office/drawing/2014/main" id="{9E44AC17-5846-487B-81C9-34E3E4CF0B45}"/>
              </a:ext>
            </a:extLst>
          </p:cNvPr>
          <p:cNvSpPr/>
          <p:nvPr/>
        </p:nvSpPr>
        <p:spPr>
          <a:xfrm>
            <a:off x="9157648" y="5303551"/>
            <a:ext cx="3026056" cy="1543816"/>
          </a:xfrm>
          <a:prstGeom prst="triangle">
            <a:avLst>
              <a:gd name="adj" fmla="val 100000"/>
            </a:avLst>
          </a:prstGeom>
          <a:gradFill flip="none" rotWithShape="1">
            <a:gsLst>
              <a:gs pos="52000">
                <a:srgbClr val="F1F5F9"/>
              </a:gs>
              <a:gs pos="28000">
                <a:srgbClr val="EFF3F9"/>
              </a:gs>
              <a:gs pos="0">
                <a:schemeClr val="bg1"/>
              </a:gs>
              <a:gs pos="78000">
                <a:srgbClr val="C2D3E8"/>
              </a:gs>
              <a:gs pos="94000">
                <a:srgbClr val="B9CDE5"/>
              </a:gs>
              <a:gs pos="100000">
                <a:schemeClr val="accent1">
                  <a:lumMod val="30000"/>
                  <a:lumOff val="70000"/>
                </a:schemeClr>
              </a:gs>
            </a:gsLst>
            <a:lin ang="18900000" scaled="1"/>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2" name="Picture 21" descr="Text&#10;&#10;Description automatically generated">
            <a:extLst>
              <a:ext uri="{FF2B5EF4-FFF2-40B4-BE49-F238E27FC236}">
                <a16:creationId xmlns:a16="http://schemas.microsoft.com/office/drawing/2014/main" id="{AA103AF4-6D82-4A59-8AE2-55A11E99E330}"/>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74364" y="6075459"/>
            <a:ext cx="925843" cy="925843"/>
          </a:xfrm>
          <a:prstGeom prst="rect">
            <a:avLst/>
          </a:prstGeom>
        </p:spPr>
      </p:pic>
      <p:pic>
        <p:nvPicPr>
          <p:cNvPr id="23" name="Picture 22" descr="Text, logo&#10;&#10;Description automatically generated">
            <a:extLst>
              <a:ext uri="{FF2B5EF4-FFF2-40B4-BE49-F238E27FC236}">
                <a16:creationId xmlns:a16="http://schemas.microsoft.com/office/drawing/2014/main" id="{045688C7-FD0F-4755-A687-AE1CD9FBB8F1}"/>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50120" y="6158344"/>
            <a:ext cx="819317" cy="669075"/>
          </a:xfrm>
          <a:prstGeom prst="rect">
            <a:avLst/>
          </a:prstGeom>
        </p:spPr>
      </p:pic>
      <p:pic>
        <p:nvPicPr>
          <p:cNvPr id="24" name="Picture 23" descr="Logo&#10;&#10;Description automatically generated with low confidence">
            <a:extLst>
              <a:ext uri="{FF2B5EF4-FFF2-40B4-BE49-F238E27FC236}">
                <a16:creationId xmlns:a16="http://schemas.microsoft.com/office/drawing/2014/main" id="{EEE0FAAE-83EA-4D3C-980E-DE07C8A538DE}"/>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43662" y="5499049"/>
            <a:ext cx="940041" cy="901155"/>
          </a:xfrm>
          <a:prstGeom prst="rect">
            <a:avLst/>
          </a:prstGeom>
        </p:spPr>
      </p:pic>
      <p:pic>
        <p:nvPicPr>
          <p:cNvPr id="25" name="Picture 24" descr="Graphical user interface, application&#10;&#10;Description automatically generated">
            <a:extLst>
              <a:ext uri="{FF2B5EF4-FFF2-40B4-BE49-F238E27FC236}">
                <a16:creationId xmlns:a16="http://schemas.microsoft.com/office/drawing/2014/main" id="{78D2E2BE-7575-4253-AF94-58F72BE33655}"/>
              </a:ext>
            </a:extLst>
          </p:cNvPr>
          <p:cNvPicPr>
            <a:picLocks noChangeAspect="1"/>
          </p:cNvPicPr>
          <p:nvPr/>
        </p:nvPicPr>
        <p:blipFill rotWithShape="1">
          <a:blip r:embed="rId6">
            <a:extLst>
              <a:ext uri="{28A0092B-C50C-407E-A947-70E740481C1C}">
                <a14:useLocalDpi xmlns:a14="http://schemas.microsoft.com/office/drawing/2010/main" val="0"/>
              </a:ext>
            </a:extLst>
          </a:blip>
          <a:srcRect l="6133" t="4347" r="7874"/>
          <a:stretch/>
        </p:blipFill>
        <p:spPr>
          <a:xfrm>
            <a:off x="13121" y="4130996"/>
            <a:ext cx="3230141" cy="2694748"/>
          </a:xfrm>
          <a:prstGeom prst="rect">
            <a:avLst/>
          </a:prstGeom>
        </p:spPr>
      </p:pic>
      <p:grpSp>
        <p:nvGrpSpPr>
          <p:cNvPr id="26" name="Group 25">
            <a:extLst>
              <a:ext uri="{FF2B5EF4-FFF2-40B4-BE49-F238E27FC236}">
                <a16:creationId xmlns:a16="http://schemas.microsoft.com/office/drawing/2014/main" id="{755BA919-060A-4FD4-9CB8-0E7ED16020B0}"/>
              </a:ext>
            </a:extLst>
          </p:cNvPr>
          <p:cNvGrpSpPr/>
          <p:nvPr/>
        </p:nvGrpSpPr>
        <p:grpSpPr>
          <a:xfrm>
            <a:off x="1664287" y="4281495"/>
            <a:ext cx="3737893" cy="2435108"/>
            <a:chOff x="6610505" y="1451303"/>
            <a:chExt cx="5140325" cy="3157486"/>
          </a:xfrm>
        </p:grpSpPr>
        <p:pic>
          <p:nvPicPr>
            <p:cNvPr id="27" name="Picture 26" descr="A picture containing text, star&#10;&#10;Description automatically generated">
              <a:extLst>
                <a:ext uri="{FF2B5EF4-FFF2-40B4-BE49-F238E27FC236}">
                  <a16:creationId xmlns:a16="http://schemas.microsoft.com/office/drawing/2014/main" id="{DEA7A081-F53B-47DF-A5BD-B6D6DD07B5B5}"/>
                </a:ext>
              </a:extLst>
            </p:cNvPr>
            <p:cNvPicPr>
              <a:picLocks noChangeAspect="1"/>
            </p:cNvPicPr>
            <p:nvPr/>
          </p:nvPicPr>
          <p:blipFill rotWithShape="1">
            <a:blip r:embed="rId7">
              <a:extLst>
                <a:ext uri="{28A0092B-C50C-407E-A947-70E740481C1C}">
                  <a14:useLocalDpi xmlns:a14="http://schemas.microsoft.com/office/drawing/2010/main" val="0"/>
                </a:ext>
              </a:extLst>
            </a:blip>
            <a:srcRect l="21862" t="16766" r="30994" b="15498"/>
            <a:stretch/>
          </p:blipFill>
          <p:spPr>
            <a:xfrm>
              <a:off x="8790710" y="1451304"/>
              <a:ext cx="2960120" cy="3157485"/>
            </a:xfrm>
            <a:prstGeom prst="rect">
              <a:avLst/>
            </a:prstGeom>
            <a:ln>
              <a:solidFill>
                <a:srgbClr val="FF0000"/>
              </a:solidFill>
            </a:ln>
          </p:spPr>
        </p:pic>
        <p:sp>
          <p:nvSpPr>
            <p:cNvPr id="28" name="Oval 27">
              <a:extLst>
                <a:ext uri="{FF2B5EF4-FFF2-40B4-BE49-F238E27FC236}">
                  <a16:creationId xmlns:a16="http://schemas.microsoft.com/office/drawing/2014/main" id="{20A9A6A7-0BCE-4F88-8ADA-4395D7936BF6}"/>
                </a:ext>
              </a:extLst>
            </p:cNvPr>
            <p:cNvSpPr/>
            <p:nvPr/>
          </p:nvSpPr>
          <p:spPr>
            <a:xfrm>
              <a:off x="6610505" y="1451303"/>
              <a:ext cx="723014" cy="6918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29" name="Straight Connector 28">
              <a:extLst>
                <a:ext uri="{FF2B5EF4-FFF2-40B4-BE49-F238E27FC236}">
                  <a16:creationId xmlns:a16="http://schemas.microsoft.com/office/drawing/2014/main" id="{84966C4A-3B4E-45CE-A3DB-FEBEB103BF02}"/>
                </a:ext>
              </a:extLst>
            </p:cNvPr>
            <p:cNvCxnSpPr>
              <a:cxnSpLocks/>
              <a:stCxn id="28" idx="0"/>
            </p:cNvCxnSpPr>
            <p:nvPr/>
          </p:nvCxnSpPr>
          <p:spPr>
            <a:xfrm>
              <a:off x="6972012" y="1451303"/>
              <a:ext cx="181869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9EC479-6CCD-4893-9E3D-D532375F59B5}"/>
                </a:ext>
              </a:extLst>
            </p:cNvPr>
            <p:cNvCxnSpPr>
              <a:cxnSpLocks/>
              <a:stCxn id="28" idx="4"/>
            </p:cNvCxnSpPr>
            <p:nvPr/>
          </p:nvCxnSpPr>
          <p:spPr>
            <a:xfrm>
              <a:off x="6972012" y="2143194"/>
              <a:ext cx="1818696" cy="24655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31" name="Picture 2" descr="Image result for esa logo">
            <a:extLst>
              <a:ext uri="{FF2B5EF4-FFF2-40B4-BE49-F238E27FC236}">
                <a16:creationId xmlns:a16="http://schemas.microsoft.com/office/drawing/2014/main" id="{F3D69DCE-CB7E-4DB8-A4F8-C392CFCB5A62}"/>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11990" y="6345612"/>
            <a:ext cx="601098" cy="601098"/>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a:extLst>
              <a:ext uri="{FF2B5EF4-FFF2-40B4-BE49-F238E27FC236}">
                <a16:creationId xmlns:a16="http://schemas.microsoft.com/office/drawing/2014/main" id="{878E65CB-7E9E-48A6-9F71-AE34CEC7601C}"/>
              </a:ext>
            </a:extLst>
          </p:cNvPr>
          <p:cNvGrpSpPr/>
          <p:nvPr/>
        </p:nvGrpSpPr>
        <p:grpSpPr>
          <a:xfrm>
            <a:off x="272835" y="2148128"/>
            <a:ext cx="5265424" cy="1818140"/>
            <a:chOff x="272835" y="1509367"/>
            <a:chExt cx="5265424" cy="1818140"/>
          </a:xfrm>
        </p:grpSpPr>
        <p:pic>
          <p:nvPicPr>
            <p:cNvPr id="19" name="Picture 18" descr="A picture containing text, electronics&#10;&#10;Description automatically generated">
              <a:extLst>
                <a:ext uri="{FF2B5EF4-FFF2-40B4-BE49-F238E27FC236}">
                  <a16:creationId xmlns:a16="http://schemas.microsoft.com/office/drawing/2014/main" id="{C064F7F4-A90D-4B10-84B2-28D1E7EF564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39453" y="1546921"/>
              <a:ext cx="2498806" cy="1780586"/>
            </a:xfrm>
            <a:prstGeom prst="rect">
              <a:avLst/>
            </a:prstGeom>
            <a:ln>
              <a:solidFill>
                <a:srgbClr val="FF3300"/>
              </a:solidFill>
            </a:ln>
          </p:spPr>
        </p:pic>
        <p:pic>
          <p:nvPicPr>
            <p:cNvPr id="20" name="Picture 19" descr="A picture containing text&#10;&#10;Description automatically generated">
              <a:extLst>
                <a:ext uri="{FF2B5EF4-FFF2-40B4-BE49-F238E27FC236}">
                  <a16:creationId xmlns:a16="http://schemas.microsoft.com/office/drawing/2014/main" id="{F8FFD2F6-39EC-439F-960C-06D179E9CF7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9042" t="2924" r="1" b="7411"/>
            <a:stretch/>
          </p:blipFill>
          <p:spPr>
            <a:xfrm>
              <a:off x="272835" y="1566508"/>
              <a:ext cx="2496978" cy="1760999"/>
            </a:xfrm>
            <a:prstGeom prst="rect">
              <a:avLst/>
            </a:prstGeom>
          </p:spPr>
        </p:pic>
        <p:sp>
          <p:nvSpPr>
            <p:cNvPr id="32" name="Oval 31">
              <a:extLst>
                <a:ext uri="{FF2B5EF4-FFF2-40B4-BE49-F238E27FC236}">
                  <a16:creationId xmlns:a16="http://schemas.microsoft.com/office/drawing/2014/main" id="{08487096-D39D-4C6B-8BB3-0D7143550372}"/>
                </a:ext>
              </a:extLst>
            </p:cNvPr>
            <p:cNvSpPr/>
            <p:nvPr/>
          </p:nvSpPr>
          <p:spPr>
            <a:xfrm>
              <a:off x="1862239" y="1509367"/>
              <a:ext cx="532276" cy="5775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33" name="Straight Connector 32">
              <a:extLst>
                <a:ext uri="{FF2B5EF4-FFF2-40B4-BE49-F238E27FC236}">
                  <a16:creationId xmlns:a16="http://schemas.microsoft.com/office/drawing/2014/main" id="{D6E0A3F5-792B-4B98-AD8D-390B677C14A7}"/>
                </a:ext>
              </a:extLst>
            </p:cNvPr>
            <p:cNvCxnSpPr>
              <a:cxnSpLocks/>
              <a:stCxn id="32" idx="0"/>
            </p:cNvCxnSpPr>
            <p:nvPr/>
          </p:nvCxnSpPr>
          <p:spPr>
            <a:xfrm>
              <a:off x="2128377" y="1509367"/>
              <a:ext cx="908735" cy="375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5CA7947-66F5-4DB6-908A-55302E719B93}"/>
                </a:ext>
              </a:extLst>
            </p:cNvPr>
            <p:cNvCxnSpPr>
              <a:cxnSpLocks/>
              <a:stCxn id="32" idx="4"/>
            </p:cNvCxnSpPr>
            <p:nvPr/>
          </p:nvCxnSpPr>
          <p:spPr>
            <a:xfrm>
              <a:off x="2128377" y="2086873"/>
              <a:ext cx="908735" cy="11901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graphicFrame>
            <p:nvGraphicFramePr>
              <p:cNvPr id="41" name="Table 5">
                <a:extLst>
                  <a:ext uri="{FF2B5EF4-FFF2-40B4-BE49-F238E27FC236}">
                    <a16:creationId xmlns:a16="http://schemas.microsoft.com/office/drawing/2014/main" id="{96B2F406-86B0-457F-BC99-565C0F137E5B}"/>
                  </a:ext>
                </a:extLst>
              </p:cNvPr>
              <p:cNvGraphicFramePr>
                <a:graphicFrameLocks noGrp="1"/>
              </p:cNvGraphicFramePr>
              <p:nvPr/>
            </p:nvGraphicFramePr>
            <p:xfrm>
              <a:off x="5807899" y="2205269"/>
              <a:ext cx="6075819" cy="1770605"/>
            </p:xfrm>
            <a:graphic>
              <a:graphicData uri="http://schemas.openxmlformats.org/drawingml/2006/table">
                <a:tbl>
                  <a:tblPr firstRow="1" bandRow="1">
                    <a:tableStyleId>{5C22544A-7EE6-4342-B048-85BDC9FD1C3A}</a:tableStyleId>
                  </a:tblPr>
                  <a:tblGrid>
                    <a:gridCol w="2950275">
                      <a:extLst>
                        <a:ext uri="{9D8B030D-6E8A-4147-A177-3AD203B41FA5}">
                          <a16:colId xmlns:a16="http://schemas.microsoft.com/office/drawing/2014/main" val="2889905443"/>
                        </a:ext>
                      </a:extLst>
                    </a:gridCol>
                    <a:gridCol w="3125544">
                      <a:extLst>
                        <a:ext uri="{9D8B030D-6E8A-4147-A177-3AD203B41FA5}">
                          <a16:colId xmlns:a16="http://schemas.microsoft.com/office/drawing/2014/main" val="912637162"/>
                        </a:ext>
                      </a:extLst>
                    </a:gridCol>
                  </a:tblGrid>
                  <a:tr h="35412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latin typeface="Fira Sans" panose="020B0503050000020004" pitchFamily="34" charset="0"/>
                            </a:rPr>
                            <a:t>SOI selectively irradiated using scanned microbeam</a:t>
                          </a:r>
                        </a:p>
                      </a:txBody>
                      <a:tcPr anchor="ctr"/>
                    </a:tc>
                    <a:tc hMerge="1">
                      <a:txBody>
                        <a:bodyPr/>
                        <a:lstStyle/>
                        <a:p>
                          <a:endParaRPr lang="en-AU" dirty="0"/>
                        </a:p>
                      </a:txBody>
                      <a:tcPr/>
                    </a:tc>
                    <a:extLst>
                      <a:ext uri="{0D108BD9-81ED-4DB2-BD59-A6C34878D82A}">
                        <a16:rowId xmlns:a16="http://schemas.microsoft.com/office/drawing/2014/main" val="2445255998"/>
                      </a:ext>
                    </a:extLst>
                  </a:tr>
                  <a:tr h="354121">
                    <a:tc>
                      <a:txBody>
                        <a:bodyPr/>
                        <a:lstStyle/>
                        <a:p>
                          <a:r>
                            <a:rPr lang="en-AU" sz="1400" dirty="0">
                              <a:latin typeface="Fira Sans" panose="020B0503050000020004" pitchFamily="34" charset="0"/>
                            </a:rPr>
                            <a:t>Source:</a:t>
                          </a:r>
                        </a:p>
                      </a:txBody>
                      <a:tcPr anchor="ctr"/>
                    </a:tc>
                    <a:tc>
                      <a:txBody>
                        <a:bodyPr/>
                        <a:lstStyle/>
                        <a:p>
                          <a:r>
                            <a:rPr lang="en-AU" sz="1400" dirty="0">
                              <a:latin typeface="Fira Sans" panose="020B0503050000020004" pitchFamily="34" charset="0"/>
                            </a:rPr>
                            <a:t>7MeV </a:t>
                          </a:r>
                          <a14:m>
                            <m:oMath xmlns:m="http://schemas.openxmlformats.org/officeDocument/2006/math">
                              <m:sSup>
                                <m:sSupPr>
                                  <m:ctrlPr>
                                    <a:rPr lang="en-AU" sz="1400" i="1" dirty="0" smtClean="0">
                                      <a:latin typeface="Cambria Math" panose="02040503050406030204" pitchFamily="18" charset="0"/>
                                    </a:rPr>
                                  </m:ctrlPr>
                                </m:sSupPr>
                                <m:e>
                                  <m:r>
                                    <m:rPr>
                                      <m:sty m:val="p"/>
                                    </m:rPr>
                                    <a:rPr lang="en-AU" sz="1400" b="0" i="0" dirty="0" smtClean="0">
                                      <a:latin typeface="Cambria Math" panose="02040503050406030204" pitchFamily="18" charset="0"/>
                                    </a:rPr>
                                    <m:t>H</m:t>
                                  </m:r>
                                </m:e>
                                <m:sup>
                                  <m:r>
                                    <a:rPr lang="en-AU" sz="1400" b="0" i="0" dirty="0" smtClean="0">
                                      <a:latin typeface="Cambria Math" panose="02040503050406030204" pitchFamily="18" charset="0"/>
                                    </a:rPr>
                                    <m:t>+</m:t>
                                  </m:r>
                                </m:sup>
                              </m:sSup>
                            </m:oMath>
                          </a14:m>
                          <a:r>
                            <a:rPr lang="en-AU" sz="1400" i="0" dirty="0">
                              <a:latin typeface="Fira Sans" panose="020B0503050000020004" pitchFamily="34" charset="0"/>
                            </a:rPr>
                            <a:t> </a:t>
                          </a:r>
                          <a:r>
                            <a:rPr lang="en-AU" sz="1400" dirty="0">
                              <a:latin typeface="Fira Sans" panose="020B0503050000020004" pitchFamily="34" charset="0"/>
                            </a:rPr>
                            <a:t>- 5.5MeV</a:t>
                          </a:r>
                          <a:r>
                            <a:rPr lang="en-AU" sz="1400" baseline="0" dirty="0">
                              <a:latin typeface="Fira Sans" panose="020B0503050000020004" pitchFamily="34" charset="0"/>
                            </a:rPr>
                            <a:t> </a:t>
                          </a:r>
                          <a14:m>
                            <m:oMath xmlns:m="http://schemas.openxmlformats.org/officeDocument/2006/math">
                              <m:sSup>
                                <m:sSupPr>
                                  <m:ctrlPr>
                                    <a:rPr lang="en-AU" sz="1400" i="1" dirty="0" smtClean="0">
                                      <a:latin typeface="Cambria Math" panose="02040503050406030204" pitchFamily="18" charset="0"/>
                                    </a:rPr>
                                  </m:ctrlPr>
                                </m:sSupPr>
                                <m:e>
                                  <m:r>
                                    <m:rPr>
                                      <m:sty m:val="p"/>
                                    </m:rPr>
                                    <a:rPr lang="en-AU" sz="1400" b="0" i="0" dirty="0" smtClean="0">
                                      <a:latin typeface="Cambria Math" panose="02040503050406030204" pitchFamily="18" charset="0"/>
                                    </a:rPr>
                                    <m:t>He</m:t>
                                  </m:r>
                                </m:e>
                                <m:sup>
                                  <m:r>
                                    <a:rPr lang="en-AU" sz="1400" b="0" i="0" dirty="0" smtClean="0">
                                      <a:latin typeface="Cambria Math" panose="02040503050406030204" pitchFamily="18" charset="0"/>
                                    </a:rPr>
                                    <m:t>2+</m:t>
                                  </m:r>
                                </m:sup>
                              </m:sSup>
                            </m:oMath>
                          </a14:m>
                          <a:r>
                            <a:rPr lang="en-AU" sz="1400" i="0" dirty="0">
                              <a:latin typeface="Fira Sans" panose="020B0503050000020004" pitchFamily="34" charset="0"/>
                            </a:rPr>
                            <a:t> - </a:t>
                          </a:r>
                          <a:r>
                            <a:rPr lang="en-AU" sz="1400" dirty="0">
                              <a:latin typeface="Fira Sans" panose="020B0503050000020004" pitchFamily="34" charset="0"/>
                            </a:rPr>
                            <a:t>24MeV </a:t>
                          </a:r>
                          <a14:m>
                            <m:oMath xmlns:m="http://schemas.openxmlformats.org/officeDocument/2006/math">
                              <m:sSup>
                                <m:sSupPr>
                                  <m:ctrlPr>
                                    <a:rPr lang="en-AU" sz="1400" i="1" dirty="0" smtClean="0">
                                      <a:latin typeface="Cambria Math" panose="02040503050406030204" pitchFamily="18" charset="0"/>
                                    </a:rPr>
                                  </m:ctrlPr>
                                </m:sSupPr>
                                <m:e>
                                  <m:r>
                                    <m:rPr>
                                      <m:sty m:val="p"/>
                                    </m:rPr>
                                    <a:rPr lang="en-AU" sz="1400" b="0" i="0" dirty="0" smtClean="0">
                                      <a:latin typeface="Cambria Math" panose="02040503050406030204" pitchFamily="18" charset="0"/>
                                    </a:rPr>
                                    <m:t>C</m:t>
                                  </m:r>
                                </m:e>
                                <m:sup>
                                  <m:r>
                                    <a:rPr lang="en-AU" sz="1400" b="0" i="0" dirty="0" smtClean="0">
                                      <a:latin typeface="Cambria Math" panose="02040503050406030204" pitchFamily="18" charset="0"/>
                                    </a:rPr>
                                    <m:t>4+</m:t>
                                  </m:r>
                                </m:sup>
                              </m:sSup>
                            </m:oMath>
                          </a14:m>
                          <a:r>
                            <a:rPr lang="en-AU" sz="1400" i="0" dirty="0">
                              <a:latin typeface="Fira Sans" panose="020B0503050000020004" pitchFamily="34" charset="0"/>
                            </a:rPr>
                            <a:t> </a:t>
                          </a:r>
                          <a:endParaRPr lang="en-AU" sz="1400" dirty="0">
                            <a:latin typeface="Fira Sans" panose="020B0503050000020004" pitchFamily="34" charset="0"/>
                          </a:endParaRPr>
                        </a:p>
                      </a:txBody>
                      <a:tcPr anchor="ctr"/>
                    </a:tc>
                    <a:extLst>
                      <a:ext uri="{0D108BD9-81ED-4DB2-BD59-A6C34878D82A}">
                        <a16:rowId xmlns:a16="http://schemas.microsoft.com/office/drawing/2014/main" val="1733737044"/>
                      </a:ext>
                    </a:extLst>
                  </a:tr>
                  <a:tr h="354121">
                    <a:tc>
                      <a:txBody>
                        <a:bodyPr/>
                        <a:lstStyle/>
                        <a:p>
                          <a:r>
                            <a:rPr lang="en-AU" sz="1400" dirty="0">
                              <a:latin typeface="Fira Sans" panose="020B0503050000020004" pitchFamily="34" charset="0"/>
                            </a:rPr>
                            <a:t>Particle frequency:</a:t>
                          </a:r>
                        </a:p>
                      </a:txBody>
                      <a:tcPr anchor="ctr"/>
                    </a:tc>
                    <a:tc>
                      <a:txBody>
                        <a:bodyPr/>
                        <a:lstStyle/>
                        <a:p>
                          <a:r>
                            <a:rPr lang="en-AU" sz="1400" dirty="0">
                              <a:latin typeface="Fira Sans" panose="020B0503050000020004" pitchFamily="34" charset="0"/>
                            </a:rPr>
                            <a:t>1 kHz</a:t>
                          </a:r>
                        </a:p>
                      </a:txBody>
                      <a:tcPr anchor="ctr"/>
                    </a:tc>
                    <a:extLst>
                      <a:ext uri="{0D108BD9-81ED-4DB2-BD59-A6C34878D82A}">
                        <a16:rowId xmlns:a16="http://schemas.microsoft.com/office/drawing/2014/main" val="1129850026"/>
                      </a:ext>
                    </a:extLst>
                  </a:tr>
                  <a:tr h="354121">
                    <a:tc>
                      <a:txBody>
                        <a:bodyPr/>
                        <a:lstStyle/>
                        <a:p>
                          <a:r>
                            <a:rPr lang="en-AU" sz="1400" dirty="0">
                              <a:latin typeface="Fira Sans" panose="020B0503050000020004" pitchFamily="34" charset="0"/>
                            </a:rPr>
                            <a:t>Charge Collection Efficiency (CEE)</a:t>
                          </a:r>
                        </a:p>
                      </a:txBody>
                      <a:tcPr anchor="ctr"/>
                    </a:tc>
                    <a:tc>
                      <a:txBody>
                        <a:bodyPr/>
                        <a:lstStyle/>
                        <a:p>
                          <a:r>
                            <a:rPr lang="en-AU" sz="1400" dirty="0">
                              <a:latin typeface="Fira Sans" panose="020B0503050000020004" pitchFamily="34" charset="0"/>
                            </a:rPr>
                            <a:t>100%</a:t>
                          </a:r>
                        </a:p>
                      </a:txBody>
                      <a:tcPr anchor="ctr"/>
                    </a:tc>
                    <a:extLst>
                      <a:ext uri="{0D108BD9-81ED-4DB2-BD59-A6C34878D82A}">
                        <a16:rowId xmlns:a16="http://schemas.microsoft.com/office/drawing/2014/main" val="2416669528"/>
                      </a:ext>
                    </a:extLst>
                  </a:tr>
                  <a:tr h="354121">
                    <a:tc>
                      <a:txBody>
                        <a:bodyPr/>
                        <a:lstStyle/>
                        <a:p>
                          <a:r>
                            <a:rPr lang="en-AU" sz="1400" dirty="0">
                              <a:latin typeface="Fira Sans" panose="020B0503050000020004" pitchFamily="34" charset="0"/>
                            </a:rPr>
                            <a:t>Fabrication Yield</a:t>
                          </a:r>
                        </a:p>
                      </a:txBody>
                      <a:tcPr anchor="ctr"/>
                    </a:tc>
                    <a:tc>
                      <a:txBody>
                        <a:bodyPr/>
                        <a:lstStyle/>
                        <a:p>
                          <a:r>
                            <a:rPr lang="en-AU" sz="1400" dirty="0">
                              <a:latin typeface="Fira Sans" panose="020B0503050000020004" pitchFamily="34" charset="0"/>
                            </a:rPr>
                            <a:t>100%</a:t>
                          </a:r>
                        </a:p>
                      </a:txBody>
                      <a:tcPr anchor="ctr"/>
                    </a:tc>
                    <a:extLst>
                      <a:ext uri="{0D108BD9-81ED-4DB2-BD59-A6C34878D82A}">
                        <a16:rowId xmlns:a16="http://schemas.microsoft.com/office/drawing/2014/main" val="3420279649"/>
                      </a:ext>
                    </a:extLst>
                  </a:tr>
                </a:tbl>
              </a:graphicData>
            </a:graphic>
          </p:graphicFrame>
        </mc:Choice>
        <mc:Fallback xmlns="">
          <p:graphicFrame>
            <p:nvGraphicFramePr>
              <p:cNvPr id="41" name="Table 5">
                <a:extLst>
                  <a:ext uri="{FF2B5EF4-FFF2-40B4-BE49-F238E27FC236}">
                    <a16:creationId xmlns:a16="http://schemas.microsoft.com/office/drawing/2014/main" id="{96B2F406-86B0-457F-BC99-565C0F137E5B}"/>
                  </a:ext>
                </a:extLst>
              </p:cNvPr>
              <p:cNvGraphicFramePr>
                <a:graphicFrameLocks noGrp="1"/>
              </p:cNvGraphicFramePr>
              <p:nvPr>
                <p:extLst>
                  <p:ext uri="{D42A27DB-BD31-4B8C-83A1-F6EECF244321}">
                    <p14:modId xmlns:p14="http://schemas.microsoft.com/office/powerpoint/2010/main" val="3342257960"/>
                  </p:ext>
                </p:extLst>
              </p:nvPr>
            </p:nvGraphicFramePr>
            <p:xfrm>
              <a:off x="5807899" y="2205269"/>
              <a:ext cx="6075819" cy="1770605"/>
            </p:xfrm>
            <a:graphic>
              <a:graphicData uri="http://schemas.openxmlformats.org/drawingml/2006/table">
                <a:tbl>
                  <a:tblPr firstRow="1" bandRow="1">
                    <a:tableStyleId>{5C22544A-7EE6-4342-B048-85BDC9FD1C3A}</a:tableStyleId>
                  </a:tblPr>
                  <a:tblGrid>
                    <a:gridCol w="2950275">
                      <a:extLst>
                        <a:ext uri="{9D8B030D-6E8A-4147-A177-3AD203B41FA5}">
                          <a16:colId xmlns:a16="http://schemas.microsoft.com/office/drawing/2014/main" val="2889905443"/>
                        </a:ext>
                      </a:extLst>
                    </a:gridCol>
                    <a:gridCol w="3125544">
                      <a:extLst>
                        <a:ext uri="{9D8B030D-6E8A-4147-A177-3AD203B41FA5}">
                          <a16:colId xmlns:a16="http://schemas.microsoft.com/office/drawing/2014/main" val="912637162"/>
                        </a:ext>
                      </a:extLst>
                    </a:gridCol>
                  </a:tblGrid>
                  <a:tr h="35412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latin typeface="Fira Sans" panose="020B0503050000020004" pitchFamily="34" charset="0"/>
                            </a:rPr>
                            <a:t>SOI selectively irradiated using scanned microbeam</a:t>
                          </a:r>
                        </a:p>
                      </a:txBody>
                      <a:tcPr anchor="ctr"/>
                    </a:tc>
                    <a:tc hMerge="1">
                      <a:txBody>
                        <a:bodyPr/>
                        <a:lstStyle/>
                        <a:p>
                          <a:endParaRPr lang="en-AU" dirty="0"/>
                        </a:p>
                      </a:txBody>
                      <a:tcPr/>
                    </a:tc>
                    <a:extLst>
                      <a:ext uri="{0D108BD9-81ED-4DB2-BD59-A6C34878D82A}">
                        <a16:rowId xmlns:a16="http://schemas.microsoft.com/office/drawing/2014/main" val="2445255998"/>
                      </a:ext>
                    </a:extLst>
                  </a:tr>
                  <a:tr h="354121">
                    <a:tc>
                      <a:txBody>
                        <a:bodyPr/>
                        <a:lstStyle/>
                        <a:p>
                          <a:r>
                            <a:rPr lang="en-AU" sz="1400" dirty="0">
                              <a:latin typeface="Fira Sans" panose="020B0503050000020004" pitchFamily="34" charset="0"/>
                            </a:rPr>
                            <a:t>Source:</a:t>
                          </a:r>
                        </a:p>
                      </a:txBody>
                      <a:tcPr anchor="ctr"/>
                    </a:tc>
                    <a:tc>
                      <a:txBody>
                        <a:bodyPr/>
                        <a:lstStyle/>
                        <a:p>
                          <a:endParaRPr lang="en-US"/>
                        </a:p>
                      </a:txBody>
                      <a:tcPr anchor="ctr">
                        <a:blipFill>
                          <a:blip r:embed="rId11"/>
                          <a:stretch>
                            <a:fillRect l="-94737" t="-100000" r="-780" b="-306780"/>
                          </a:stretch>
                        </a:blipFill>
                      </a:tcPr>
                    </a:tc>
                    <a:extLst>
                      <a:ext uri="{0D108BD9-81ED-4DB2-BD59-A6C34878D82A}">
                        <a16:rowId xmlns:a16="http://schemas.microsoft.com/office/drawing/2014/main" val="1733737044"/>
                      </a:ext>
                    </a:extLst>
                  </a:tr>
                  <a:tr h="354121">
                    <a:tc>
                      <a:txBody>
                        <a:bodyPr/>
                        <a:lstStyle/>
                        <a:p>
                          <a:r>
                            <a:rPr lang="en-AU" sz="1400" dirty="0">
                              <a:latin typeface="Fira Sans" panose="020B0503050000020004" pitchFamily="34" charset="0"/>
                            </a:rPr>
                            <a:t>Particle frequency:</a:t>
                          </a:r>
                        </a:p>
                      </a:txBody>
                      <a:tcPr anchor="ctr"/>
                    </a:tc>
                    <a:tc>
                      <a:txBody>
                        <a:bodyPr/>
                        <a:lstStyle/>
                        <a:p>
                          <a:r>
                            <a:rPr lang="en-AU" sz="1400" dirty="0">
                              <a:latin typeface="Fira Sans" panose="020B0503050000020004" pitchFamily="34" charset="0"/>
                            </a:rPr>
                            <a:t>1 kHz</a:t>
                          </a:r>
                        </a:p>
                      </a:txBody>
                      <a:tcPr anchor="ctr"/>
                    </a:tc>
                    <a:extLst>
                      <a:ext uri="{0D108BD9-81ED-4DB2-BD59-A6C34878D82A}">
                        <a16:rowId xmlns:a16="http://schemas.microsoft.com/office/drawing/2014/main" val="1129850026"/>
                      </a:ext>
                    </a:extLst>
                  </a:tr>
                  <a:tr h="354121">
                    <a:tc>
                      <a:txBody>
                        <a:bodyPr/>
                        <a:lstStyle/>
                        <a:p>
                          <a:r>
                            <a:rPr lang="en-AU" sz="1400" dirty="0">
                              <a:latin typeface="Fira Sans" panose="020B0503050000020004" pitchFamily="34" charset="0"/>
                            </a:rPr>
                            <a:t>Charge Collection Efficiency (CEE)</a:t>
                          </a:r>
                        </a:p>
                      </a:txBody>
                      <a:tcPr anchor="ctr"/>
                    </a:tc>
                    <a:tc>
                      <a:txBody>
                        <a:bodyPr/>
                        <a:lstStyle/>
                        <a:p>
                          <a:r>
                            <a:rPr lang="en-AU" sz="1400" dirty="0">
                              <a:latin typeface="Fira Sans" panose="020B0503050000020004" pitchFamily="34" charset="0"/>
                            </a:rPr>
                            <a:t>100%</a:t>
                          </a:r>
                        </a:p>
                      </a:txBody>
                      <a:tcPr anchor="ctr"/>
                    </a:tc>
                    <a:extLst>
                      <a:ext uri="{0D108BD9-81ED-4DB2-BD59-A6C34878D82A}">
                        <a16:rowId xmlns:a16="http://schemas.microsoft.com/office/drawing/2014/main" val="2416669528"/>
                      </a:ext>
                    </a:extLst>
                  </a:tr>
                  <a:tr h="354121">
                    <a:tc>
                      <a:txBody>
                        <a:bodyPr/>
                        <a:lstStyle/>
                        <a:p>
                          <a:r>
                            <a:rPr lang="en-AU" sz="1400" dirty="0">
                              <a:latin typeface="Fira Sans" panose="020B0503050000020004" pitchFamily="34" charset="0"/>
                            </a:rPr>
                            <a:t>Fabrication Yield</a:t>
                          </a:r>
                        </a:p>
                      </a:txBody>
                      <a:tcPr anchor="ctr"/>
                    </a:tc>
                    <a:tc>
                      <a:txBody>
                        <a:bodyPr/>
                        <a:lstStyle/>
                        <a:p>
                          <a:r>
                            <a:rPr lang="en-AU" sz="1400" dirty="0">
                              <a:latin typeface="Fira Sans" panose="020B0503050000020004" pitchFamily="34" charset="0"/>
                            </a:rPr>
                            <a:t>100%</a:t>
                          </a:r>
                        </a:p>
                      </a:txBody>
                      <a:tcPr anchor="ctr"/>
                    </a:tc>
                    <a:extLst>
                      <a:ext uri="{0D108BD9-81ED-4DB2-BD59-A6C34878D82A}">
                        <a16:rowId xmlns:a16="http://schemas.microsoft.com/office/drawing/2014/main" val="3420279649"/>
                      </a:ext>
                    </a:extLst>
                  </a:tr>
                </a:tbl>
              </a:graphicData>
            </a:graphic>
          </p:graphicFrame>
        </mc:Fallback>
      </mc:AlternateContent>
      <p:pic>
        <p:nvPicPr>
          <p:cNvPr id="35" name="Picture 34">
            <a:extLst>
              <a:ext uri="{FF2B5EF4-FFF2-40B4-BE49-F238E27FC236}">
                <a16:creationId xmlns:a16="http://schemas.microsoft.com/office/drawing/2014/main" id="{B85B4286-8E8A-40E6-B11B-ED937A1AA817}"/>
              </a:ext>
            </a:extLst>
          </p:cNvPr>
          <p:cNvPicPr>
            <a:picLocks noChangeAspect="1"/>
          </p:cNvPicPr>
          <p:nvPr/>
        </p:nvPicPr>
        <p:blipFill rotWithShape="1">
          <a:blip r:embed="rId12"/>
          <a:srcRect b="1421"/>
          <a:stretch/>
        </p:blipFill>
        <p:spPr>
          <a:xfrm>
            <a:off x="5565384" y="4238828"/>
            <a:ext cx="3230142" cy="2488546"/>
          </a:xfrm>
          <a:prstGeom prst="rect">
            <a:avLst/>
          </a:prstGeom>
        </p:spPr>
      </p:pic>
      <p:cxnSp>
        <p:nvCxnSpPr>
          <p:cNvPr id="36" name="Straight Arrow Connector 35">
            <a:extLst>
              <a:ext uri="{FF2B5EF4-FFF2-40B4-BE49-F238E27FC236}">
                <a16:creationId xmlns:a16="http://schemas.microsoft.com/office/drawing/2014/main" id="{1B6EA3CD-B285-442C-960E-85F7FA4BF132}"/>
              </a:ext>
            </a:extLst>
          </p:cNvPr>
          <p:cNvCxnSpPr>
            <a:cxnSpLocks/>
          </p:cNvCxnSpPr>
          <p:nvPr/>
        </p:nvCxnSpPr>
        <p:spPr>
          <a:xfrm flipH="1">
            <a:off x="7016620" y="4730620"/>
            <a:ext cx="2323323" cy="572932"/>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BF968F48-4A91-434A-AF7A-74E537232173}"/>
                  </a:ext>
                </a:extLst>
              </p:cNvPr>
              <p:cNvSpPr txBox="1"/>
              <p:nvPr/>
            </p:nvSpPr>
            <p:spPr>
              <a:xfrm>
                <a:off x="9306444" y="4353428"/>
                <a:ext cx="1937218" cy="923330"/>
              </a:xfrm>
              <a:prstGeom prst="rect">
                <a:avLst/>
              </a:prstGeom>
              <a:noFill/>
            </p:spPr>
            <p:txBody>
              <a:bodyPr wrap="square" rtlCol="0">
                <a:spAutoFit/>
              </a:bodyPr>
              <a:lstStyle/>
              <a:p>
                <a:r>
                  <a:rPr lang="en-AU" dirty="0">
                    <a:solidFill>
                      <a:srgbClr val="0070C0"/>
                    </a:solidFill>
                    <a:latin typeface="Fira Sans" panose="020B0503050000020004" pitchFamily="34" charset="0"/>
                  </a:rPr>
                  <a:t>Damaged SVs post-irradiation with 24 MeV </a:t>
                </a:r>
                <a14:m>
                  <m:oMath xmlns:m="http://schemas.openxmlformats.org/officeDocument/2006/math">
                    <m:sSup>
                      <m:sSupPr>
                        <m:ctrlPr>
                          <a:rPr lang="en-AU" sz="1800" i="1" dirty="0" smtClean="0">
                            <a:solidFill>
                              <a:srgbClr val="0070C0"/>
                            </a:solidFill>
                            <a:latin typeface="Cambria Math" panose="02040503050406030204" pitchFamily="18" charset="0"/>
                          </a:rPr>
                        </m:ctrlPr>
                      </m:sSupPr>
                      <m:e>
                        <m:r>
                          <m:rPr>
                            <m:sty m:val="p"/>
                          </m:rPr>
                          <a:rPr lang="en-AU" sz="1800" b="0" i="0" dirty="0" smtClean="0">
                            <a:solidFill>
                              <a:srgbClr val="0070C0"/>
                            </a:solidFill>
                            <a:latin typeface="Cambria Math" panose="02040503050406030204" pitchFamily="18" charset="0"/>
                          </a:rPr>
                          <m:t>C</m:t>
                        </m:r>
                      </m:e>
                      <m:sup>
                        <m:r>
                          <a:rPr lang="en-AU" sz="1800" b="0" i="0" dirty="0" smtClean="0">
                            <a:solidFill>
                              <a:srgbClr val="0070C0"/>
                            </a:solidFill>
                            <a:latin typeface="Cambria Math" panose="02040503050406030204" pitchFamily="18" charset="0"/>
                          </a:rPr>
                          <m:t>4+</m:t>
                        </m:r>
                      </m:sup>
                    </m:sSup>
                  </m:oMath>
                </a14:m>
                <a:r>
                  <a:rPr lang="en-AU" sz="1800" i="0" dirty="0">
                    <a:solidFill>
                      <a:srgbClr val="0070C0"/>
                    </a:solidFill>
                    <a:latin typeface="Fira Sans" panose="020B0503050000020004" pitchFamily="34" charset="0"/>
                  </a:rPr>
                  <a:t> </a:t>
                </a:r>
                <a:endParaRPr lang="en-AU" dirty="0">
                  <a:solidFill>
                    <a:srgbClr val="0070C0"/>
                  </a:solidFill>
                  <a:latin typeface="Fira Sans" panose="020B0503050000020004" pitchFamily="34" charset="0"/>
                </a:endParaRPr>
              </a:p>
            </p:txBody>
          </p:sp>
        </mc:Choice>
        <mc:Fallback xmlns="">
          <p:sp>
            <p:nvSpPr>
              <p:cNvPr id="37" name="TextBox 36">
                <a:extLst>
                  <a:ext uri="{FF2B5EF4-FFF2-40B4-BE49-F238E27FC236}">
                    <a16:creationId xmlns:a16="http://schemas.microsoft.com/office/drawing/2014/main" id="{BF968F48-4A91-434A-AF7A-74E537232173}"/>
                  </a:ext>
                </a:extLst>
              </p:cNvPr>
              <p:cNvSpPr txBox="1">
                <a:spLocks noRot="1" noChangeAspect="1" noMove="1" noResize="1" noEditPoints="1" noAdjustHandles="1" noChangeArrowheads="1" noChangeShapeType="1" noTextEdit="1"/>
              </p:cNvSpPr>
              <p:nvPr/>
            </p:nvSpPr>
            <p:spPr>
              <a:xfrm>
                <a:off x="9306444" y="4353428"/>
                <a:ext cx="1937218" cy="923330"/>
              </a:xfrm>
              <a:prstGeom prst="rect">
                <a:avLst/>
              </a:prstGeom>
              <a:blipFill>
                <a:blip r:embed="rId13"/>
                <a:stretch>
                  <a:fillRect l="-2839" t="-3289" r="-946" b="-9211"/>
                </a:stretch>
              </a:blipFill>
            </p:spPr>
            <p:txBody>
              <a:bodyPr/>
              <a:lstStyle/>
              <a:p>
                <a:r>
                  <a:rPr lang="en-AU">
                    <a:noFill/>
                  </a:rPr>
                  <a:t> </a:t>
                </a:r>
              </a:p>
            </p:txBody>
          </p:sp>
        </mc:Fallback>
      </mc:AlternateContent>
      <p:sp>
        <p:nvSpPr>
          <p:cNvPr id="4" name="TextBox 3">
            <a:extLst>
              <a:ext uri="{FF2B5EF4-FFF2-40B4-BE49-F238E27FC236}">
                <a16:creationId xmlns:a16="http://schemas.microsoft.com/office/drawing/2014/main" id="{82F03B5C-12C7-4ED9-C887-1FD7807FD79F}"/>
              </a:ext>
            </a:extLst>
          </p:cNvPr>
          <p:cNvSpPr txBox="1"/>
          <p:nvPr/>
        </p:nvSpPr>
        <p:spPr>
          <a:xfrm>
            <a:off x="-4711" y="-23679"/>
            <a:ext cx="12196711" cy="648000"/>
          </a:xfrm>
          <a:prstGeom prst="rect">
            <a:avLst/>
          </a:prstGeom>
          <a:solidFill>
            <a:schemeClr val="bg1"/>
          </a:solidFill>
        </p:spPr>
        <p:txBody>
          <a:bodyPr wrap="square" anchor="ctr">
            <a:spAutoFit/>
          </a:bodyPr>
          <a:lstStyle/>
          <a:p>
            <a:r>
              <a:rPr lang="en-AU" sz="2800" b="1" dirty="0">
                <a:solidFill>
                  <a:srgbClr val="002060"/>
                </a:solidFill>
                <a:latin typeface="Poppins" panose="00000500000000000000" pitchFamily="2" charset="0"/>
                <a:cs typeface="Poppins" panose="00000500000000000000" pitchFamily="2" charset="0"/>
              </a:rPr>
              <a:t>Microdosimetry for Quality Assurance in Particle therapy &amp; Space </a:t>
            </a:r>
          </a:p>
        </p:txBody>
      </p:sp>
      <p:sp>
        <p:nvSpPr>
          <p:cNvPr id="10" name="Rectangle 9">
            <a:extLst>
              <a:ext uri="{FF2B5EF4-FFF2-40B4-BE49-F238E27FC236}">
                <a16:creationId xmlns:a16="http://schemas.microsoft.com/office/drawing/2014/main" id="{357BAE34-4596-94F8-1D5C-0D8D1A81B4A3}"/>
              </a:ext>
            </a:extLst>
          </p:cNvPr>
          <p:cNvSpPr/>
          <p:nvPr/>
        </p:nvSpPr>
        <p:spPr>
          <a:xfrm>
            <a:off x="159312" y="670591"/>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2" name="Picture 11" descr="A picture containing indoor, hand&#10;&#10;Description automatically generated">
            <a:extLst>
              <a:ext uri="{FF2B5EF4-FFF2-40B4-BE49-F238E27FC236}">
                <a16:creationId xmlns:a16="http://schemas.microsoft.com/office/drawing/2014/main" id="{4DDD543F-7842-D507-5C1B-C9AD3CAF80A1}"/>
              </a:ext>
            </a:extLst>
          </p:cNvPr>
          <p:cNvPicPr>
            <a:picLocks noChangeAspect="1"/>
          </p:cNvPicPr>
          <p:nvPr/>
        </p:nvPicPr>
        <p:blipFill>
          <a:blip r:embed="rId14"/>
          <a:stretch>
            <a:fillRect/>
          </a:stretch>
        </p:blipFill>
        <p:spPr>
          <a:xfrm>
            <a:off x="9306444" y="752187"/>
            <a:ext cx="2241482" cy="1357426"/>
          </a:xfrm>
          <a:prstGeom prst="rect">
            <a:avLst/>
          </a:prstGeom>
        </p:spPr>
      </p:pic>
    </p:spTree>
    <p:extLst>
      <p:ext uri="{BB962C8B-B14F-4D97-AF65-F5344CB8AC3E}">
        <p14:creationId xmlns:p14="http://schemas.microsoft.com/office/powerpoint/2010/main" val="3422293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CFA56A-7D04-4BA6-9E43-96156A82C4AF}"/>
              </a:ext>
            </a:extLst>
          </p:cNvPr>
          <p:cNvGrpSpPr/>
          <p:nvPr/>
        </p:nvGrpSpPr>
        <p:grpSpPr>
          <a:xfrm>
            <a:off x="9626321" y="5565517"/>
            <a:ext cx="2557382" cy="1281850"/>
            <a:chOff x="9626321" y="5565517"/>
            <a:chExt cx="2557382" cy="1281850"/>
          </a:xfrm>
        </p:grpSpPr>
        <p:sp>
          <p:nvSpPr>
            <p:cNvPr id="8" name="Isosceles Triangle 7">
              <a:extLst>
                <a:ext uri="{FF2B5EF4-FFF2-40B4-BE49-F238E27FC236}">
                  <a16:creationId xmlns:a16="http://schemas.microsoft.com/office/drawing/2014/main" id="{9934E663-9D3B-4188-B1BA-A0CD70634545}"/>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559140E4-7902-4E7E-AA6B-5EFFEA2E29B8}"/>
                </a:ext>
              </a:extLst>
            </p:cNvPr>
            <p:cNvPicPr>
              <a:picLocks noChangeAspect="1"/>
            </p:cNvPicPr>
            <p:nvPr/>
          </p:nvPicPr>
          <p:blipFill rotWithShape="1">
            <a:blip r:embed="rId3"/>
            <a:srcRect l="41511" t="41009" r="2906" b="32216"/>
            <a:stretch/>
          </p:blipFill>
          <p:spPr>
            <a:xfrm>
              <a:off x="10706596" y="6323327"/>
              <a:ext cx="1477107" cy="502417"/>
            </a:xfrm>
            <a:prstGeom prst="rect">
              <a:avLst/>
            </a:prstGeom>
          </p:spPr>
        </p:pic>
      </p:grpSp>
      <p:sp>
        <p:nvSpPr>
          <p:cNvPr id="5" name="Title 1">
            <a:extLst>
              <a:ext uri="{FF2B5EF4-FFF2-40B4-BE49-F238E27FC236}">
                <a16:creationId xmlns:a16="http://schemas.microsoft.com/office/drawing/2014/main" id="{9A14D113-EFF9-4B82-8955-A9BB7A82656C}"/>
              </a:ext>
            </a:extLst>
          </p:cNvPr>
          <p:cNvSpPr txBox="1">
            <a:spLocks/>
          </p:cNvSpPr>
          <p:nvPr/>
        </p:nvSpPr>
        <p:spPr>
          <a:xfrm>
            <a:off x="0" y="32256"/>
            <a:ext cx="12192000" cy="715696"/>
          </a:xfrm>
          <a:prstGeom prst="rect">
            <a:avLst/>
          </a:prstGeom>
        </p:spPr>
        <p:txBody>
          <a:bodyPr anchor="ctr" anchorCtr="0">
            <a:normAutofit fontScale="97500"/>
          </a:bodyP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r>
              <a:rPr lang="en-AU" sz="2800" dirty="0">
                <a:solidFill>
                  <a:srgbClr val="1A3869"/>
                </a:solidFill>
                <a:latin typeface="Poppins" panose="00000500000000000000" pitchFamily="2" charset="0"/>
                <a:cs typeface="Poppins" panose="00000500000000000000" pitchFamily="2" charset="0"/>
              </a:rPr>
              <a:t>   Conclusions</a:t>
            </a:r>
          </a:p>
        </p:txBody>
      </p:sp>
      <p:sp>
        <p:nvSpPr>
          <p:cNvPr id="12" name="TextBox 11">
            <a:extLst>
              <a:ext uri="{FF2B5EF4-FFF2-40B4-BE49-F238E27FC236}">
                <a16:creationId xmlns:a16="http://schemas.microsoft.com/office/drawing/2014/main" id="{6E3334FD-154E-4500-8617-6A3E8E347CE9}"/>
              </a:ext>
            </a:extLst>
          </p:cNvPr>
          <p:cNvSpPr txBox="1"/>
          <p:nvPr/>
        </p:nvSpPr>
        <p:spPr>
          <a:xfrm>
            <a:off x="279918" y="1061117"/>
            <a:ext cx="9847308" cy="3416320"/>
          </a:xfrm>
          <a:prstGeom prst="rect">
            <a:avLst/>
          </a:prstGeom>
          <a:noFill/>
        </p:spPr>
        <p:txBody>
          <a:bodyPr wrap="square" rtlCol="0">
            <a:spAutoFit/>
          </a:bodyPr>
          <a:lstStyle/>
          <a:p>
            <a:pPr>
              <a:buClr>
                <a:srgbClr val="54BDBE"/>
              </a:buClr>
            </a:pPr>
            <a:r>
              <a:rPr lang="en-AU" dirty="0">
                <a:latin typeface="Fira Sans" panose="020B0503050000020004" pitchFamily="34" charset="0"/>
              </a:rPr>
              <a:t>The new </a:t>
            </a:r>
            <a:r>
              <a:rPr lang="en-AU" b="1" dirty="0">
                <a:solidFill>
                  <a:srgbClr val="0070C0"/>
                </a:solidFill>
                <a:latin typeface="Fira Sans" panose="020B0503050000020004" pitchFamily="34" charset="0"/>
              </a:rPr>
              <a:t>External micro-Beam Irradiation Facility </a:t>
            </a:r>
            <a:r>
              <a:rPr lang="en-AU" dirty="0">
                <a:latin typeface="Fira Sans" panose="020B0503050000020004" pitchFamily="34" charset="0"/>
              </a:rPr>
              <a:t>at the Centre for Accelerator Science, ANSTO, demonstrated to be suitable for single event effects study on electronic chip for space application through:</a:t>
            </a:r>
          </a:p>
          <a:p>
            <a:pPr>
              <a:buClr>
                <a:srgbClr val="54BDBE"/>
              </a:buClr>
            </a:pPr>
            <a:endParaRPr lang="en-AU" dirty="0">
              <a:latin typeface="Fira Sans" panose="020B0503050000020004" pitchFamily="34" charset="0"/>
            </a:endParaRPr>
          </a:p>
          <a:p>
            <a:pPr marL="285750" indent="-285750">
              <a:buClr>
                <a:srgbClr val="54BDBE"/>
              </a:buClr>
              <a:buFont typeface="Wingdings" panose="05000000000000000000" pitchFamily="2" charset="2"/>
              <a:buChar char="§"/>
            </a:pPr>
            <a:r>
              <a:rPr lang="en-AU" dirty="0">
                <a:latin typeface="Fira Sans" panose="020B0503050000020004" pitchFamily="34" charset="0"/>
              </a:rPr>
              <a:t>Successful reverse engineering of electronic chips (decapsulation, sectioning, SEM, EDS)</a:t>
            </a:r>
          </a:p>
          <a:p>
            <a:pPr marL="285750" indent="-285750">
              <a:buClr>
                <a:srgbClr val="54BDBE"/>
              </a:buClr>
              <a:buFont typeface="Wingdings" panose="05000000000000000000" pitchFamily="2" charset="2"/>
              <a:buChar char="§"/>
            </a:pPr>
            <a:r>
              <a:rPr lang="en-AU" dirty="0">
                <a:latin typeface="Fira Sans" panose="020B0503050000020004" pitchFamily="34" charset="0"/>
              </a:rPr>
              <a:t>High quality input information into the GEANT4 Monte Carlo modelling of LET and dose rates.</a:t>
            </a:r>
          </a:p>
          <a:p>
            <a:pPr marL="285750" indent="-285750">
              <a:buClr>
                <a:srgbClr val="54BDBE"/>
              </a:buClr>
              <a:buFont typeface="Wingdings" panose="05000000000000000000" pitchFamily="2" charset="2"/>
              <a:buChar char="§"/>
            </a:pPr>
            <a:r>
              <a:rPr lang="en-AU" dirty="0">
                <a:latin typeface="Fira Sans" panose="020B0503050000020004" pitchFamily="34" charset="0"/>
              </a:rPr>
              <a:t>In-house developed readout system for online interrogation of chips’ performance.</a:t>
            </a:r>
          </a:p>
          <a:p>
            <a:pPr marL="285750" indent="-285750">
              <a:buClr>
                <a:srgbClr val="54BDBE"/>
              </a:buClr>
              <a:buFont typeface="Wingdings" panose="05000000000000000000" pitchFamily="2" charset="2"/>
              <a:buChar char="§"/>
            </a:pPr>
            <a:r>
              <a:rPr lang="en-AU" dirty="0">
                <a:latin typeface="Fira Sans" panose="020B0503050000020004" pitchFamily="34" charset="0"/>
              </a:rPr>
              <a:t>Large dynamic range of particle current- dose rate and accumulated dose.</a:t>
            </a:r>
          </a:p>
          <a:p>
            <a:pPr marL="285750" indent="-285750">
              <a:buClr>
                <a:srgbClr val="54BDBE"/>
              </a:buClr>
              <a:buFont typeface="Wingdings" panose="05000000000000000000" pitchFamily="2" charset="2"/>
              <a:buChar char="§"/>
            </a:pPr>
            <a:r>
              <a:rPr lang="en-AU" dirty="0">
                <a:latin typeface="Fira Sans" panose="020B0503050000020004" pitchFamily="34" charset="0"/>
              </a:rPr>
              <a:t>Different types of ionising radiation in ANSTO facilities.</a:t>
            </a:r>
          </a:p>
          <a:p>
            <a:pPr marL="285750" indent="-285750">
              <a:buClr>
                <a:srgbClr val="54BDBE"/>
              </a:buClr>
              <a:buFont typeface="Wingdings" panose="05000000000000000000" pitchFamily="2" charset="2"/>
              <a:buChar char="§"/>
            </a:pPr>
            <a:r>
              <a:rPr lang="en-AU" dirty="0">
                <a:latin typeface="Fira Sans" panose="020B0503050000020004" pitchFamily="34" charset="0"/>
              </a:rPr>
              <a:t>Benefits to other interdisciplinary research application: life science, radiobiology, advance materials, energy, medical radiation physics, requiring precision irradiation.</a:t>
            </a:r>
          </a:p>
        </p:txBody>
      </p:sp>
    </p:spTree>
    <p:extLst>
      <p:ext uri="{BB962C8B-B14F-4D97-AF65-F5344CB8AC3E}">
        <p14:creationId xmlns:p14="http://schemas.microsoft.com/office/powerpoint/2010/main" val="3122968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CFA56A-7D04-4BA6-9E43-96156A82C4AF}"/>
              </a:ext>
            </a:extLst>
          </p:cNvPr>
          <p:cNvGrpSpPr/>
          <p:nvPr/>
        </p:nvGrpSpPr>
        <p:grpSpPr>
          <a:xfrm>
            <a:off x="9626321" y="5565517"/>
            <a:ext cx="2557382" cy="1281850"/>
            <a:chOff x="9626321" y="5565517"/>
            <a:chExt cx="2557382" cy="1281850"/>
          </a:xfrm>
        </p:grpSpPr>
        <p:sp>
          <p:nvSpPr>
            <p:cNvPr id="8" name="Isosceles Triangle 7">
              <a:extLst>
                <a:ext uri="{FF2B5EF4-FFF2-40B4-BE49-F238E27FC236}">
                  <a16:creationId xmlns:a16="http://schemas.microsoft.com/office/drawing/2014/main" id="{9934E663-9D3B-4188-B1BA-A0CD70634545}"/>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p>
          </p:txBody>
        </p:sp>
        <p:pic>
          <p:nvPicPr>
            <p:cNvPr id="9" name="Picture 8">
              <a:extLst>
                <a:ext uri="{FF2B5EF4-FFF2-40B4-BE49-F238E27FC236}">
                  <a16:creationId xmlns:a16="http://schemas.microsoft.com/office/drawing/2014/main" id="{559140E4-7902-4E7E-AA6B-5EFFEA2E29B8}"/>
                </a:ext>
              </a:extLst>
            </p:cNvPr>
            <p:cNvPicPr>
              <a:picLocks noChangeAspect="1"/>
            </p:cNvPicPr>
            <p:nvPr/>
          </p:nvPicPr>
          <p:blipFill rotWithShape="1">
            <a:blip r:embed="rId2"/>
            <a:srcRect l="41511" t="41009" r="2906" b="32216"/>
            <a:stretch/>
          </p:blipFill>
          <p:spPr>
            <a:xfrm>
              <a:off x="10706596" y="6323327"/>
              <a:ext cx="1477107" cy="502417"/>
            </a:xfrm>
            <a:prstGeom prst="rect">
              <a:avLst/>
            </a:prstGeom>
          </p:spPr>
        </p:pic>
      </p:grpSp>
      <p:sp>
        <p:nvSpPr>
          <p:cNvPr id="5" name="Title 1">
            <a:extLst>
              <a:ext uri="{FF2B5EF4-FFF2-40B4-BE49-F238E27FC236}">
                <a16:creationId xmlns:a16="http://schemas.microsoft.com/office/drawing/2014/main" id="{9A14D113-EFF9-4B82-8955-A9BB7A82656C}"/>
              </a:ext>
            </a:extLst>
          </p:cNvPr>
          <p:cNvSpPr txBox="1">
            <a:spLocks/>
          </p:cNvSpPr>
          <p:nvPr/>
        </p:nvSpPr>
        <p:spPr>
          <a:xfrm>
            <a:off x="0" y="32256"/>
            <a:ext cx="12192000" cy="715696"/>
          </a:xfrm>
          <a:prstGeom prst="rect">
            <a:avLst/>
          </a:prstGeom>
        </p:spPr>
        <p:txBody>
          <a:bodyPr anchor="ctr" anchorCtr="0">
            <a:normAutofit fontScale="97500"/>
          </a:bodyP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r>
              <a:rPr lang="en-AU" sz="2400" dirty="0">
                <a:solidFill>
                  <a:srgbClr val="0070C0"/>
                </a:solidFill>
                <a:latin typeface="Poppins" panose="00000500000000000000" pitchFamily="2" charset="0"/>
                <a:cs typeface="Poppins" panose="00000500000000000000" pitchFamily="2" charset="0"/>
              </a:rPr>
              <a:t> To conclude, Some Projects..</a:t>
            </a:r>
          </a:p>
        </p:txBody>
      </p:sp>
      <p:sp>
        <p:nvSpPr>
          <p:cNvPr id="6" name="Rectangle 5">
            <a:extLst>
              <a:ext uri="{FF2B5EF4-FFF2-40B4-BE49-F238E27FC236}">
                <a16:creationId xmlns:a16="http://schemas.microsoft.com/office/drawing/2014/main" id="{E619375F-9719-4281-9944-BE901A595E3A}"/>
              </a:ext>
            </a:extLst>
          </p:cNvPr>
          <p:cNvSpPr/>
          <p:nvPr/>
        </p:nvSpPr>
        <p:spPr>
          <a:xfrm>
            <a:off x="0" y="747952"/>
            <a:ext cx="12192000" cy="45719"/>
          </a:xfrm>
          <a:prstGeom prst="rect">
            <a:avLst/>
          </a:prstGeom>
          <a:solidFill>
            <a:srgbClr val="0423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600"/>
          </a:p>
        </p:txBody>
      </p:sp>
      <p:graphicFrame>
        <p:nvGraphicFramePr>
          <p:cNvPr id="10" name="Diagram 9">
            <a:extLst>
              <a:ext uri="{FF2B5EF4-FFF2-40B4-BE49-F238E27FC236}">
                <a16:creationId xmlns:a16="http://schemas.microsoft.com/office/drawing/2014/main" id="{24FFC5AE-5DD3-4F99-A177-AB05D69BD82D}"/>
              </a:ext>
            </a:extLst>
          </p:cNvPr>
          <p:cNvGraphicFramePr/>
          <p:nvPr>
            <p:extLst>
              <p:ext uri="{D42A27DB-BD31-4B8C-83A1-F6EECF244321}">
                <p14:modId xmlns:p14="http://schemas.microsoft.com/office/powerpoint/2010/main" val="1114904206"/>
              </p:ext>
            </p:extLst>
          </p:nvPr>
        </p:nvGraphicFramePr>
        <p:xfrm>
          <a:off x="-312910" y="904660"/>
          <a:ext cx="1250491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allout: Line 1">
            <a:extLst>
              <a:ext uri="{FF2B5EF4-FFF2-40B4-BE49-F238E27FC236}">
                <a16:creationId xmlns:a16="http://schemas.microsoft.com/office/drawing/2014/main" id="{CCAE3442-F873-4357-8085-68C9CFEB5B3F}"/>
              </a:ext>
            </a:extLst>
          </p:cNvPr>
          <p:cNvSpPr/>
          <p:nvPr/>
        </p:nvSpPr>
        <p:spPr>
          <a:xfrm>
            <a:off x="3447983" y="852337"/>
            <a:ext cx="8616638" cy="285680"/>
          </a:xfrm>
          <a:prstGeom prst="borderCallout1">
            <a:avLst>
              <a:gd name="adj1" fmla="val 50179"/>
              <a:gd name="adj2" fmla="val -36"/>
              <a:gd name="adj3" fmla="val 151745"/>
              <a:gd name="adj4" fmla="val -9176"/>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b="1" dirty="0">
                <a:solidFill>
                  <a:srgbClr val="0070C0"/>
                </a:solidFill>
              </a:rPr>
              <a:t>National Space Qualification Network (NSQN) </a:t>
            </a:r>
            <a:r>
              <a:rPr lang="en-AU" sz="1600" dirty="0">
                <a:solidFill>
                  <a:srgbClr val="0070C0"/>
                </a:solidFill>
              </a:rPr>
              <a:t>(Partners: ANU, ANSTO, UOW, NOVA, </a:t>
            </a:r>
            <a:r>
              <a:rPr lang="en-AU" sz="1600" dirty="0" err="1">
                <a:solidFill>
                  <a:srgbClr val="0070C0"/>
                </a:solidFill>
              </a:rPr>
              <a:t>Saber</a:t>
            </a:r>
            <a:r>
              <a:rPr lang="en-AU" sz="1600" dirty="0">
                <a:solidFill>
                  <a:srgbClr val="0070C0"/>
                </a:solidFill>
              </a:rPr>
              <a:t>)</a:t>
            </a:r>
            <a:endParaRPr lang="en-AU" sz="1600" b="1" dirty="0">
              <a:solidFill>
                <a:srgbClr val="0070C0"/>
              </a:solidFill>
            </a:endParaRPr>
          </a:p>
        </p:txBody>
      </p:sp>
      <p:sp>
        <p:nvSpPr>
          <p:cNvPr id="11" name="Callout: Line 10">
            <a:extLst>
              <a:ext uri="{FF2B5EF4-FFF2-40B4-BE49-F238E27FC236}">
                <a16:creationId xmlns:a16="http://schemas.microsoft.com/office/drawing/2014/main" id="{3228791D-0934-45C0-9199-23942ABD3015}"/>
              </a:ext>
            </a:extLst>
          </p:cNvPr>
          <p:cNvSpPr/>
          <p:nvPr/>
        </p:nvSpPr>
        <p:spPr>
          <a:xfrm>
            <a:off x="3851178" y="1227790"/>
            <a:ext cx="7810248" cy="325033"/>
          </a:xfrm>
          <a:prstGeom prst="borderCallout1">
            <a:avLst>
              <a:gd name="adj1" fmla="val 50179"/>
              <a:gd name="adj2" fmla="val -36"/>
              <a:gd name="adj3" fmla="val 91614"/>
              <a:gd name="adj4" fmla="val -5451"/>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1600" b="1" dirty="0">
                <a:solidFill>
                  <a:srgbClr val="0070C0"/>
                </a:solidFill>
              </a:rPr>
              <a:t>Radiation tolerance test of a custom SRAM memory for space applications </a:t>
            </a:r>
            <a:r>
              <a:rPr lang="en-AU" sz="1600" dirty="0">
                <a:solidFill>
                  <a:srgbClr val="0070C0"/>
                </a:solidFill>
              </a:rPr>
              <a:t>(Swinburne Uni)</a:t>
            </a:r>
          </a:p>
        </p:txBody>
      </p:sp>
      <p:sp>
        <p:nvSpPr>
          <p:cNvPr id="12" name="Callout: Line 11">
            <a:extLst>
              <a:ext uri="{FF2B5EF4-FFF2-40B4-BE49-F238E27FC236}">
                <a16:creationId xmlns:a16="http://schemas.microsoft.com/office/drawing/2014/main" id="{22A963A2-4D7B-40DB-9A61-48934A5B8831}"/>
              </a:ext>
            </a:extLst>
          </p:cNvPr>
          <p:cNvSpPr/>
          <p:nvPr/>
        </p:nvSpPr>
        <p:spPr>
          <a:xfrm>
            <a:off x="4254373" y="1604755"/>
            <a:ext cx="7433069" cy="326598"/>
          </a:xfrm>
          <a:prstGeom prst="borderCallout1">
            <a:avLst>
              <a:gd name="adj1" fmla="val 50179"/>
              <a:gd name="adj2" fmla="val -36"/>
              <a:gd name="adj3" fmla="val 57708"/>
              <a:gd name="adj4" fmla="val -5677"/>
            </a:avLst>
          </a:prstGeom>
        </p:spPr>
        <p:style>
          <a:lnRef idx="2">
            <a:schemeClr val="accent1"/>
          </a:lnRef>
          <a:fillRef idx="1">
            <a:schemeClr val="lt1"/>
          </a:fillRef>
          <a:effectRef idx="0">
            <a:schemeClr val="accent1"/>
          </a:effectRef>
          <a:fontRef idx="minor">
            <a:schemeClr val="dk1"/>
          </a:fontRef>
        </p:style>
        <p:txBody>
          <a:bodyPr rtlCol="0" anchor="ctr"/>
          <a:lstStyle/>
          <a:p>
            <a:r>
              <a:rPr lang="en-AU" sz="1600" b="1" dirty="0">
                <a:solidFill>
                  <a:srgbClr val="0070C0"/>
                </a:solidFill>
              </a:rPr>
              <a:t>Radiobiology for space travellers </a:t>
            </a:r>
            <a:r>
              <a:rPr lang="en-AU" sz="1600" dirty="0">
                <a:solidFill>
                  <a:srgbClr val="0070C0"/>
                </a:solidFill>
              </a:rPr>
              <a:t>(ANSTO Human Health)</a:t>
            </a:r>
          </a:p>
        </p:txBody>
      </p:sp>
      <p:sp>
        <p:nvSpPr>
          <p:cNvPr id="13" name="Callout: Line 12">
            <a:extLst>
              <a:ext uri="{FF2B5EF4-FFF2-40B4-BE49-F238E27FC236}">
                <a16:creationId xmlns:a16="http://schemas.microsoft.com/office/drawing/2014/main" id="{CED1917B-1767-4D00-AB2C-EEE29AFBCE4E}"/>
              </a:ext>
            </a:extLst>
          </p:cNvPr>
          <p:cNvSpPr/>
          <p:nvPr/>
        </p:nvSpPr>
        <p:spPr>
          <a:xfrm>
            <a:off x="4865624" y="2502163"/>
            <a:ext cx="6919415" cy="335902"/>
          </a:xfrm>
          <a:prstGeom prst="borderCallout1">
            <a:avLst>
              <a:gd name="adj1" fmla="val 50179"/>
              <a:gd name="adj2" fmla="val -36"/>
              <a:gd name="adj3" fmla="val 50448"/>
              <a:gd name="adj4" fmla="val -5525"/>
            </a:avLst>
          </a:prstGeom>
        </p:spPr>
        <p:style>
          <a:lnRef idx="2">
            <a:schemeClr val="accent1"/>
          </a:lnRef>
          <a:fillRef idx="1">
            <a:schemeClr val="lt1"/>
          </a:fillRef>
          <a:effectRef idx="0">
            <a:schemeClr val="accent1"/>
          </a:effectRef>
          <a:fontRef idx="minor">
            <a:schemeClr val="dk1"/>
          </a:fontRef>
        </p:style>
        <p:txBody>
          <a:bodyPr rtlCol="0" anchor="ctr"/>
          <a:lstStyle/>
          <a:p>
            <a:r>
              <a:rPr lang="en-AU" sz="1600" b="1" dirty="0">
                <a:solidFill>
                  <a:srgbClr val="0070C0"/>
                </a:solidFill>
              </a:rPr>
              <a:t>SOI microdosimeters for radiation therapy application </a:t>
            </a:r>
            <a:r>
              <a:rPr lang="en-AU" sz="1600" dirty="0">
                <a:solidFill>
                  <a:srgbClr val="0070C0"/>
                </a:solidFill>
              </a:rPr>
              <a:t>(CMRP-</a:t>
            </a:r>
            <a:r>
              <a:rPr lang="en-AU" sz="1600" dirty="0" err="1">
                <a:solidFill>
                  <a:srgbClr val="0070C0"/>
                </a:solidFill>
              </a:rPr>
              <a:t>UoW</a:t>
            </a:r>
            <a:r>
              <a:rPr lang="en-AU" sz="1600" dirty="0">
                <a:solidFill>
                  <a:srgbClr val="0070C0"/>
                </a:solidFill>
              </a:rPr>
              <a:t>)</a:t>
            </a:r>
          </a:p>
        </p:txBody>
      </p:sp>
      <p:sp>
        <p:nvSpPr>
          <p:cNvPr id="14" name="Callout: Line 13">
            <a:extLst>
              <a:ext uri="{FF2B5EF4-FFF2-40B4-BE49-F238E27FC236}">
                <a16:creationId xmlns:a16="http://schemas.microsoft.com/office/drawing/2014/main" id="{AC5F6889-225C-45BE-9957-F0D936E989AC}"/>
              </a:ext>
            </a:extLst>
          </p:cNvPr>
          <p:cNvSpPr/>
          <p:nvPr/>
        </p:nvSpPr>
        <p:spPr>
          <a:xfrm>
            <a:off x="4891507" y="2960083"/>
            <a:ext cx="7083634" cy="557831"/>
          </a:xfrm>
          <a:prstGeom prst="borderCallout1">
            <a:avLst>
              <a:gd name="adj1" fmla="val 50179"/>
              <a:gd name="adj2" fmla="val -36"/>
              <a:gd name="adj3" fmla="val 22963"/>
              <a:gd name="adj4" fmla="val -4047"/>
            </a:avLst>
          </a:prstGeom>
        </p:spPr>
        <p:style>
          <a:lnRef idx="2">
            <a:schemeClr val="accent1"/>
          </a:lnRef>
          <a:fillRef idx="1">
            <a:schemeClr val="lt1"/>
          </a:fillRef>
          <a:effectRef idx="0">
            <a:schemeClr val="accent1"/>
          </a:effectRef>
          <a:fontRef idx="minor">
            <a:schemeClr val="dk1"/>
          </a:fontRef>
        </p:style>
        <p:txBody>
          <a:bodyPr rtlCol="0" anchor="ctr"/>
          <a:lstStyle/>
          <a:p>
            <a:r>
              <a:rPr lang="en-AU" sz="1600" b="1" dirty="0">
                <a:solidFill>
                  <a:srgbClr val="0070C0"/>
                </a:solidFill>
              </a:rPr>
              <a:t>Characterisation and radiation damage of microdosimeters for aviation and space applications </a:t>
            </a:r>
            <a:r>
              <a:rPr lang="en-AU" sz="1600" dirty="0">
                <a:solidFill>
                  <a:srgbClr val="0070C0"/>
                </a:solidFill>
              </a:rPr>
              <a:t>(CMRP-</a:t>
            </a:r>
            <a:r>
              <a:rPr lang="en-AU" sz="1600" dirty="0" err="1">
                <a:solidFill>
                  <a:srgbClr val="0070C0"/>
                </a:solidFill>
              </a:rPr>
              <a:t>UoW</a:t>
            </a:r>
            <a:r>
              <a:rPr lang="en-AU" sz="1600" dirty="0">
                <a:solidFill>
                  <a:srgbClr val="0070C0"/>
                </a:solidFill>
              </a:rPr>
              <a:t>)</a:t>
            </a:r>
          </a:p>
        </p:txBody>
      </p:sp>
      <p:sp>
        <p:nvSpPr>
          <p:cNvPr id="15" name="Callout: Line 14">
            <a:extLst>
              <a:ext uri="{FF2B5EF4-FFF2-40B4-BE49-F238E27FC236}">
                <a16:creationId xmlns:a16="http://schemas.microsoft.com/office/drawing/2014/main" id="{AFBAC711-374B-4C29-A347-3C71EAA6C7A7}"/>
              </a:ext>
            </a:extLst>
          </p:cNvPr>
          <p:cNvSpPr/>
          <p:nvPr/>
        </p:nvSpPr>
        <p:spPr>
          <a:xfrm>
            <a:off x="4558351" y="2005944"/>
            <a:ext cx="7184380" cy="362709"/>
          </a:xfrm>
          <a:prstGeom prst="borderCallout1">
            <a:avLst>
              <a:gd name="adj1" fmla="val 50179"/>
              <a:gd name="adj2" fmla="val -36"/>
              <a:gd name="adj3" fmla="val 52303"/>
              <a:gd name="adj4" fmla="val -4638"/>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70C0"/>
                </a:solidFill>
              </a:rPr>
              <a:t>Novel perovskite solar cells for satellite applications</a:t>
            </a:r>
            <a:r>
              <a:rPr lang="en-US" sz="1600" dirty="0">
                <a:solidFill>
                  <a:srgbClr val="0070C0"/>
                </a:solidFill>
              </a:rPr>
              <a:t> (USYD)</a:t>
            </a:r>
          </a:p>
        </p:txBody>
      </p:sp>
      <p:sp>
        <p:nvSpPr>
          <p:cNvPr id="16" name="Callout: Line 15">
            <a:extLst>
              <a:ext uri="{FF2B5EF4-FFF2-40B4-BE49-F238E27FC236}">
                <a16:creationId xmlns:a16="http://schemas.microsoft.com/office/drawing/2014/main" id="{F5766785-CFA0-407E-9798-67C74DFF0A02}"/>
              </a:ext>
            </a:extLst>
          </p:cNvPr>
          <p:cNvSpPr/>
          <p:nvPr/>
        </p:nvSpPr>
        <p:spPr>
          <a:xfrm>
            <a:off x="4825673" y="3627151"/>
            <a:ext cx="7149468" cy="333459"/>
          </a:xfrm>
          <a:prstGeom prst="borderCallout1">
            <a:avLst>
              <a:gd name="adj1" fmla="val 50179"/>
              <a:gd name="adj2" fmla="val -36"/>
              <a:gd name="adj3" fmla="val 11761"/>
              <a:gd name="adj4" fmla="val -2798"/>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70C0"/>
                </a:solidFill>
              </a:rPr>
              <a:t>Space radiation effects on additively manufactured polymers for space </a:t>
            </a:r>
            <a:r>
              <a:rPr lang="en-US" sz="1600" dirty="0">
                <a:solidFill>
                  <a:srgbClr val="0070C0"/>
                </a:solidFill>
              </a:rPr>
              <a:t>(RMIT)</a:t>
            </a:r>
          </a:p>
        </p:txBody>
      </p:sp>
      <p:pic>
        <p:nvPicPr>
          <p:cNvPr id="17" name="Picture 2">
            <a:extLst>
              <a:ext uri="{FF2B5EF4-FFF2-40B4-BE49-F238E27FC236}">
                <a16:creationId xmlns:a16="http://schemas.microsoft.com/office/drawing/2014/main" id="{72061EC0-67ED-4ACB-9F0A-C64EC85557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7365" y="1786109"/>
            <a:ext cx="675714" cy="67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a:extLst>
              <a:ext uri="{FF2B5EF4-FFF2-40B4-BE49-F238E27FC236}">
                <a16:creationId xmlns:a16="http://schemas.microsoft.com/office/drawing/2014/main" id="{1DF224C3-3171-4FAA-A6AF-0E051F0F37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336" y="2614305"/>
            <a:ext cx="1303202" cy="411538"/>
          </a:xfrm>
          <a:prstGeom prst="rect">
            <a:avLst/>
          </a:prstGeom>
        </p:spPr>
      </p:pic>
      <p:pic>
        <p:nvPicPr>
          <p:cNvPr id="19" name="Picture 2" descr="Image result for ncris">
            <a:extLst>
              <a:ext uri="{FF2B5EF4-FFF2-40B4-BE49-F238E27FC236}">
                <a16:creationId xmlns:a16="http://schemas.microsoft.com/office/drawing/2014/main" id="{48AB181E-4D9C-40A0-9092-F282E9EF09D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85313" y="2687521"/>
            <a:ext cx="1404224" cy="101195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Image result for esa logo">
            <a:extLst>
              <a:ext uri="{FF2B5EF4-FFF2-40B4-BE49-F238E27FC236}">
                <a16:creationId xmlns:a16="http://schemas.microsoft.com/office/drawing/2014/main" id="{9A668408-600A-465C-B777-E48190DC230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16783" y="3302550"/>
            <a:ext cx="681644" cy="68164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8A328B39-C7D8-4210-855F-A72AA863D64B}"/>
              </a:ext>
            </a:extLst>
          </p:cNvPr>
          <p:cNvPicPr>
            <a:picLocks noChangeAspect="1"/>
          </p:cNvPicPr>
          <p:nvPr/>
        </p:nvPicPr>
        <p:blipFill>
          <a:blip r:embed="rId12"/>
          <a:stretch>
            <a:fillRect/>
          </a:stretch>
        </p:blipFill>
        <p:spPr>
          <a:xfrm>
            <a:off x="3270242" y="2658014"/>
            <a:ext cx="1188421" cy="557830"/>
          </a:xfrm>
          <a:prstGeom prst="rect">
            <a:avLst/>
          </a:prstGeom>
        </p:spPr>
      </p:pic>
      <p:pic>
        <p:nvPicPr>
          <p:cNvPr id="22" name="Picture 21">
            <a:extLst>
              <a:ext uri="{FF2B5EF4-FFF2-40B4-BE49-F238E27FC236}">
                <a16:creationId xmlns:a16="http://schemas.microsoft.com/office/drawing/2014/main" id="{F8B72811-F361-4738-B2AB-A84BFEFEF642}"/>
              </a:ext>
            </a:extLst>
          </p:cNvPr>
          <p:cNvPicPr>
            <a:picLocks noChangeAspect="1"/>
          </p:cNvPicPr>
          <p:nvPr/>
        </p:nvPicPr>
        <p:blipFill>
          <a:blip r:embed="rId13"/>
          <a:stretch>
            <a:fillRect/>
          </a:stretch>
        </p:blipFill>
        <p:spPr>
          <a:xfrm>
            <a:off x="424374" y="3674977"/>
            <a:ext cx="1108710" cy="384810"/>
          </a:xfrm>
          <a:prstGeom prst="rect">
            <a:avLst/>
          </a:prstGeom>
          <a:solidFill>
            <a:schemeClr val="bg1"/>
          </a:solidFill>
        </p:spPr>
      </p:pic>
      <p:pic>
        <p:nvPicPr>
          <p:cNvPr id="26" name="Graphic 25">
            <a:extLst>
              <a:ext uri="{FF2B5EF4-FFF2-40B4-BE49-F238E27FC236}">
                <a16:creationId xmlns:a16="http://schemas.microsoft.com/office/drawing/2014/main" id="{657CFB09-9FFF-4BA5-B0A8-246EF39C1AB5}"/>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080460" y="2103999"/>
            <a:ext cx="1028700" cy="417195"/>
          </a:xfrm>
          <a:prstGeom prst="rect">
            <a:avLst/>
          </a:prstGeom>
        </p:spPr>
      </p:pic>
      <p:pic>
        <p:nvPicPr>
          <p:cNvPr id="27" name="Picture 26">
            <a:extLst>
              <a:ext uri="{FF2B5EF4-FFF2-40B4-BE49-F238E27FC236}">
                <a16:creationId xmlns:a16="http://schemas.microsoft.com/office/drawing/2014/main" id="{DF0CF33A-045E-4FC9-93C2-DEEA84138AE8}"/>
              </a:ext>
            </a:extLst>
          </p:cNvPr>
          <p:cNvPicPr>
            <a:picLocks noChangeAspect="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6860" y="3037032"/>
            <a:ext cx="1681210" cy="571392"/>
          </a:xfrm>
          <a:prstGeom prst="rect">
            <a:avLst/>
          </a:prstGeom>
        </p:spPr>
      </p:pic>
      <p:pic>
        <p:nvPicPr>
          <p:cNvPr id="28" name="Picture 27">
            <a:extLst>
              <a:ext uri="{FF2B5EF4-FFF2-40B4-BE49-F238E27FC236}">
                <a16:creationId xmlns:a16="http://schemas.microsoft.com/office/drawing/2014/main" id="{575918AB-BCF2-41F3-A6BB-5E256D2EBE00}"/>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1750761" y="3867382"/>
            <a:ext cx="579469" cy="579469"/>
          </a:xfrm>
          <a:prstGeom prst="rect">
            <a:avLst/>
          </a:prstGeom>
        </p:spPr>
      </p:pic>
      <p:pic>
        <p:nvPicPr>
          <p:cNvPr id="29" name="Picture 28" descr="Image result for sintef logo">
            <a:extLst>
              <a:ext uri="{FF2B5EF4-FFF2-40B4-BE49-F238E27FC236}">
                <a16:creationId xmlns:a16="http://schemas.microsoft.com/office/drawing/2014/main" id="{E0DAF4B5-E369-4475-97A1-4CC02AD767E1}"/>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144674" y="1922093"/>
            <a:ext cx="676656" cy="67665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Logo&#10;&#10;Description automatically generated">
            <a:extLst>
              <a:ext uri="{FF2B5EF4-FFF2-40B4-BE49-F238E27FC236}">
                <a16:creationId xmlns:a16="http://schemas.microsoft.com/office/drawing/2014/main" id="{54E24616-B4F1-44F6-8C19-DE03CE28BD5F}"/>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454043" y="3865008"/>
            <a:ext cx="957064" cy="705651"/>
          </a:xfrm>
          <a:prstGeom prst="rect">
            <a:avLst/>
          </a:prstGeom>
        </p:spPr>
      </p:pic>
      <p:pic>
        <p:nvPicPr>
          <p:cNvPr id="1026" name="Picture 2" descr="See the source image">
            <a:extLst>
              <a:ext uri="{FF2B5EF4-FFF2-40B4-BE49-F238E27FC236}">
                <a16:creationId xmlns:a16="http://schemas.microsoft.com/office/drawing/2014/main" id="{13CEBF4F-A41C-4B93-A352-2A8F179D8040}"/>
              </a:ext>
            </a:extLst>
          </p:cNvPr>
          <p:cNvPicPr>
            <a:picLocks noChangeAspect="1" noChangeArrowheads="1"/>
          </p:cNvPicPr>
          <p:nvPr/>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3886" y="4570659"/>
            <a:ext cx="896950" cy="896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89CE98E9-5C30-435F-B0D7-54B9D7377AE6}"/>
              </a:ext>
            </a:extLst>
          </p:cNvPr>
          <p:cNvPicPr>
            <a:picLocks noChangeAspect="1" noChangeArrowheads="1"/>
          </p:cNvPicPr>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15942" y="1413512"/>
            <a:ext cx="1028701" cy="352545"/>
          </a:xfrm>
          <a:prstGeom prst="rect">
            <a:avLst/>
          </a:prstGeom>
          <a:noFill/>
          <a:extLst>
            <a:ext uri="{909E8E84-426E-40DD-AFC4-6F175D3DCCD1}">
              <a14:hiddenFill xmlns:a14="http://schemas.microsoft.com/office/drawing/2010/main">
                <a:solidFill>
                  <a:srgbClr val="FFFFFF"/>
                </a:solidFill>
              </a14:hiddenFill>
            </a:ext>
          </a:extLst>
        </p:spPr>
      </p:pic>
      <p:pic>
        <p:nvPicPr>
          <p:cNvPr id="1024" name="Picture 1023">
            <a:extLst>
              <a:ext uri="{FF2B5EF4-FFF2-40B4-BE49-F238E27FC236}">
                <a16:creationId xmlns:a16="http://schemas.microsoft.com/office/drawing/2014/main" id="{700ACB1D-998E-479D-BFA0-BDDD7F7BE8E8}"/>
              </a:ext>
            </a:extLst>
          </p:cNvPr>
          <p:cNvPicPr>
            <a:picLocks noChangeAspect="1"/>
          </p:cNvPicPr>
          <p:nvPr/>
        </p:nvPicPr>
        <p:blipFill>
          <a:blip r:embed="rId22">
            <a:clrChange>
              <a:clrFrom>
                <a:srgbClr val="FFFFFF"/>
              </a:clrFrom>
              <a:clrTo>
                <a:srgbClr val="FFFFFF">
                  <a:alpha val="0"/>
                </a:srgbClr>
              </a:clrTo>
            </a:clrChange>
          </a:blip>
          <a:stretch>
            <a:fillRect/>
          </a:stretch>
        </p:blipFill>
        <p:spPr>
          <a:xfrm>
            <a:off x="2085033" y="5197502"/>
            <a:ext cx="1004783" cy="383994"/>
          </a:xfrm>
          <a:prstGeom prst="rect">
            <a:avLst/>
          </a:prstGeom>
        </p:spPr>
      </p:pic>
      <p:pic>
        <p:nvPicPr>
          <p:cNvPr id="1030" name="Picture 6" descr="See the source image">
            <a:extLst>
              <a:ext uri="{FF2B5EF4-FFF2-40B4-BE49-F238E27FC236}">
                <a16:creationId xmlns:a16="http://schemas.microsoft.com/office/drawing/2014/main" id="{69B1FAC0-F993-4CE9-9A19-2FE761CFFD00}"/>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970875" y="4836915"/>
            <a:ext cx="1477108" cy="27249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ee the source image">
            <a:extLst>
              <a:ext uri="{FF2B5EF4-FFF2-40B4-BE49-F238E27FC236}">
                <a16:creationId xmlns:a16="http://schemas.microsoft.com/office/drawing/2014/main" id="{CEDCFB8A-E5F9-464F-B8D2-B041582C1DF6}"/>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594810" y="4113114"/>
            <a:ext cx="659563" cy="63844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ee the source image">
            <a:extLst>
              <a:ext uri="{FF2B5EF4-FFF2-40B4-BE49-F238E27FC236}">
                <a16:creationId xmlns:a16="http://schemas.microsoft.com/office/drawing/2014/main" id="{C40D8637-390D-4E0C-9429-0A329732D2C2}"/>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81027" y="4126340"/>
            <a:ext cx="1041647" cy="5861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ECA9E28-BAD8-5127-84EB-32883ECDD39E}"/>
              </a:ext>
            </a:extLst>
          </p:cNvPr>
          <p:cNvSpPr txBox="1"/>
          <p:nvPr/>
        </p:nvSpPr>
        <p:spPr>
          <a:xfrm>
            <a:off x="142266" y="6029517"/>
            <a:ext cx="11003601" cy="769441"/>
          </a:xfrm>
          <a:prstGeom prst="rect">
            <a:avLst/>
          </a:prstGeom>
          <a:noFill/>
        </p:spPr>
        <p:txBody>
          <a:bodyPr wrap="square" rtlCol="0">
            <a:spAutoFit/>
          </a:bodyPr>
          <a:lstStyle/>
          <a:p>
            <a:r>
              <a:rPr lang="en-AU" sz="1600" b="1" dirty="0">
                <a:solidFill>
                  <a:srgbClr val="0070C0"/>
                </a:solidFill>
                <a:latin typeface="Fira Sans" panose="020B0503050000020004" pitchFamily="34" charset="0"/>
              </a:rPr>
              <a:t>If you are interested in beam time</a:t>
            </a:r>
            <a:r>
              <a:rPr lang="en-AU" sz="1600" dirty="0">
                <a:solidFill>
                  <a:srgbClr val="0070C0"/>
                </a:solidFill>
                <a:latin typeface="Fira Sans" panose="020B0503050000020004" pitchFamily="34" charset="0"/>
              </a:rPr>
              <a:t>:</a:t>
            </a:r>
          </a:p>
          <a:p>
            <a:pPr marL="285750" indent="-285750">
              <a:buClr>
                <a:srgbClr val="49BFBE"/>
              </a:buClr>
              <a:buFont typeface="Wingdings" panose="05000000000000000000" pitchFamily="2" charset="2"/>
              <a:buChar char="§"/>
            </a:pPr>
            <a:r>
              <a:rPr lang="en-AU" sz="1400" dirty="0">
                <a:latin typeface="Fira Sans" panose="020B0503050000020004" pitchFamily="34" charset="0"/>
              </a:rPr>
              <a:t>Submit a proposal for free access based on merit peer-review: </a:t>
            </a:r>
            <a:r>
              <a:rPr lang="en-AU" sz="1400" b="1" dirty="0">
                <a:solidFill>
                  <a:srgbClr val="002060"/>
                </a:solidFill>
                <a:latin typeface="Fira Sans" panose="020B0503050000020004" pitchFamily="34" charset="0"/>
                <a:cs typeface="Poppins" panose="00000500000000000000" pitchFamily="2" charset="0"/>
                <a:hlinkClick r:id="rId26"/>
              </a:rPr>
              <a:t>https://portal.ansto.gov.au</a:t>
            </a:r>
            <a:endParaRPr lang="en-AU" sz="1400" b="1" dirty="0">
              <a:solidFill>
                <a:srgbClr val="002060"/>
              </a:solidFill>
              <a:latin typeface="Fira Sans" panose="020B0503050000020004" pitchFamily="34" charset="0"/>
              <a:cs typeface="Poppins" panose="00000500000000000000" pitchFamily="2" charset="0"/>
            </a:endParaRPr>
          </a:p>
          <a:p>
            <a:pPr marL="285750" indent="-285750">
              <a:buClr>
                <a:srgbClr val="49BFBE"/>
              </a:buClr>
              <a:buFont typeface="Wingdings" panose="05000000000000000000" pitchFamily="2" charset="2"/>
              <a:buChar char="§"/>
            </a:pPr>
            <a:r>
              <a:rPr lang="en-AU" sz="1400" dirty="0">
                <a:latin typeface="Fira Sans" panose="020B0503050000020004" pitchFamily="34" charset="0"/>
              </a:rPr>
              <a:t>Contact us for rapid commercial access: </a:t>
            </a:r>
            <a:r>
              <a:rPr lang="en-AU" sz="1400" b="1" dirty="0">
                <a:solidFill>
                  <a:srgbClr val="0070C0"/>
                </a:solidFill>
                <a:latin typeface="Fira Sans" panose="020B0503050000020004" pitchFamily="34" charset="0"/>
                <a:cs typeface="Poppins" panose="00000500000000000000" pitchFamily="2" charset="0"/>
              </a:rPr>
              <a:t>speracch@ansto.gov.au</a:t>
            </a:r>
          </a:p>
        </p:txBody>
      </p:sp>
      <p:sp>
        <p:nvSpPr>
          <p:cNvPr id="4" name="Callout: Line 3">
            <a:extLst>
              <a:ext uri="{FF2B5EF4-FFF2-40B4-BE49-F238E27FC236}">
                <a16:creationId xmlns:a16="http://schemas.microsoft.com/office/drawing/2014/main" id="{D9907072-BDFE-26DE-6D2F-FB92D214456B}"/>
              </a:ext>
            </a:extLst>
          </p:cNvPr>
          <p:cNvSpPr/>
          <p:nvPr/>
        </p:nvSpPr>
        <p:spPr>
          <a:xfrm>
            <a:off x="4750597" y="4142431"/>
            <a:ext cx="7149468" cy="333459"/>
          </a:xfrm>
          <a:prstGeom prst="borderCallout1">
            <a:avLst>
              <a:gd name="adj1" fmla="val 50179"/>
              <a:gd name="adj2" fmla="val -36"/>
              <a:gd name="adj3" fmla="val 11761"/>
              <a:gd name="adj4" fmla="val -2798"/>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70C0"/>
                </a:solidFill>
              </a:rPr>
              <a:t>Study of secondary alpha particles production in proton therapy </a:t>
            </a:r>
            <a:r>
              <a:rPr lang="en-US" sz="1600" dirty="0">
                <a:solidFill>
                  <a:srgbClr val="0070C0"/>
                </a:solidFill>
              </a:rPr>
              <a:t>(USYD)</a:t>
            </a:r>
          </a:p>
        </p:txBody>
      </p:sp>
      <p:sp>
        <p:nvSpPr>
          <p:cNvPr id="23" name="Callout: Line 22">
            <a:extLst>
              <a:ext uri="{FF2B5EF4-FFF2-40B4-BE49-F238E27FC236}">
                <a16:creationId xmlns:a16="http://schemas.microsoft.com/office/drawing/2014/main" id="{82B43D94-78E2-3240-4225-658A8D76BB25}"/>
              </a:ext>
            </a:extLst>
          </p:cNvPr>
          <p:cNvSpPr/>
          <p:nvPr/>
        </p:nvSpPr>
        <p:spPr>
          <a:xfrm>
            <a:off x="4438076" y="4639701"/>
            <a:ext cx="7149468" cy="333459"/>
          </a:xfrm>
          <a:prstGeom prst="borderCallout1">
            <a:avLst>
              <a:gd name="adj1" fmla="val 50179"/>
              <a:gd name="adj2" fmla="val -36"/>
              <a:gd name="adj3" fmla="val 11761"/>
              <a:gd name="adj4" fmla="val -2798"/>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70C0"/>
                </a:solidFill>
              </a:rPr>
              <a:t>Geant4 modelling of DNA breaks in humans in space </a:t>
            </a:r>
            <a:r>
              <a:rPr lang="en-US" sz="1600" dirty="0">
                <a:solidFill>
                  <a:srgbClr val="0070C0"/>
                </a:solidFill>
              </a:rPr>
              <a:t>(CMRP-UOW)</a:t>
            </a:r>
          </a:p>
        </p:txBody>
      </p:sp>
      <p:sp>
        <p:nvSpPr>
          <p:cNvPr id="24" name="Callout: Line 23">
            <a:extLst>
              <a:ext uri="{FF2B5EF4-FFF2-40B4-BE49-F238E27FC236}">
                <a16:creationId xmlns:a16="http://schemas.microsoft.com/office/drawing/2014/main" id="{6504EC75-818E-F612-E3D2-D9E798AA9D59}"/>
              </a:ext>
            </a:extLst>
          </p:cNvPr>
          <p:cNvSpPr/>
          <p:nvPr/>
        </p:nvSpPr>
        <p:spPr>
          <a:xfrm>
            <a:off x="4181568" y="5048610"/>
            <a:ext cx="7149468" cy="333459"/>
          </a:xfrm>
          <a:prstGeom prst="borderCallout1">
            <a:avLst>
              <a:gd name="adj1" fmla="val 50179"/>
              <a:gd name="adj2" fmla="val -36"/>
              <a:gd name="adj3" fmla="val 11761"/>
              <a:gd name="adj4" fmla="val -2798"/>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70C0"/>
                </a:solidFill>
              </a:rPr>
              <a:t>Single event effects on </a:t>
            </a:r>
            <a:r>
              <a:rPr lang="en-US" sz="1600" b="1" dirty="0" err="1">
                <a:solidFill>
                  <a:srgbClr val="0070C0"/>
                </a:solidFill>
              </a:rPr>
              <a:t>SiC</a:t>
            </a:r>
            <a:r>
              <a:rPr lang="en-US" sz="1600" b="1" dirty="0">
                <a:solidFill>
                  <a:srgbClr val="0070C0"/>
                </a:solidFill>
              </a:rPr>
              <a:t> MOSFET devices for space </a:t>
            </a:r>
            <a:r>
              <a:rPr lang="en-US" sz="1600" dirty="0">
                <a:solidFill>
                  <a:srgbClr val="0070C0"/>
                </a:solidFill>
              </a:rPr>
              <a:t>(ETH-Switzerland)</a:t>
            </a:r>
          </a:p>
        </p:txBody>
      </p:sp>
      <p:sp>
        <p:nvSpPr>
          <p:cNvPr id="25" name="Callout: Line 24">
            <a:extLst>
              <a:ext uri="{FF2B5EF4-FFF2-40B4-BE49-F238E27FC236}">
                <a16:creationId xmlns:a16="http://schemas.microsoft.com/office/drawing/2014/main" id="{44015040-A391-7A1B-9720-9AACF5BBA180}"/>
              </a:ext>
            </a:extLst>
          </p:cNvPr>
          <p:cNvSpPr/>
          <p:nvPr/>
        </p:nvSpPr>
        <p:spPr>
          <a:xfrm>
            <a:off x="3755543" y="5435830"/>
            <a:ext cx="7739347" cy="333459"/>
          </a:xfrm>
          <a:prstGeom prst="borderCallout1">
            <a:avLst>
              <a:gd name="adj1" fmla="val 50179"/>
              <a:gd name="adj2" fmla="val -36"/>
              <a:gd name="adj3" fmla="val 11761"/>
              <a:gd name="adj4" fmla="val -2798"/>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70C0"/>
                </a:solidFill>
              </a:rPr>
              <a:t>Radiation effects on new CMOs technologies for space </a:t>
            </a:r>
            <a:r>
              <a:rPr lang="en-US" sz="1600" dirty="0">
                <a:solidFill>
                  <a:srgbClr val="0070C0"/>
                </a:solidFill>
              </a:rPr>
              <a:t>(Uni of Saskatchewan-Canada)</a:t>
            </a:r>
          </a:p>
        </p:txBody>
      </p:sp>
    </p:spTree>
    <p:extLst>
      <p:ext uri="{BB962C8B-B14F-4D97-AF65-F5344CB8AC3E}">
        <p14:creationId xmlns:p14="http://schemas.microsoft.com/office/powerpoint/2010/main" val="3000544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8AE6F37-2FC6-1948-A395-3296227F2D7E}"/>
              </a:ext>
            </a:extLst>
          </p:cNvPr>
          <p:cNvSpPr/>
          <p:nvPr/>
        </p:nvSpPr>
        <p:spPr>
          <a:xfrm>
            <a:off x="9601200" y="0"/>
            <a:ext cx="2590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799FCE-BC26-F841-92DC-B976AA2AFB4D}"/>
              </a:ext>
            </a:extLst>
          </p:cNvPr>
          <p:cNvSpPr/>
          <p:nvPr/>
        </p:nvSpPr>
        <p:spPr>
          <a:xfrm>
            <a:off x="204922" y="710425"/>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9700400-14E9-6444-B534-0ACBECA62371}"/>
              </a:ext>
            </a:extLst>
          </p:cNvPr>
          <p:cNvSpPr/>
          <p:nvPr/>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2591FBC-149F-0645-8FEE-20254DAD8D62}"/>
              </a:ext>
            </a:extLst>
          </p:cNvPr>
          <p:cNvGrpSpPr/>
          <p:nvPr/>
        </p:nvGrpSpPr>
        <p:grpSpPr>
          <a:xfrm>
            <a:off x="9601200" y="5591048"/>
            <a:ext cx="2590800" cy="1266952"/>
            <a:chOff x="9601200" y="5591048"/>
            <a:chExt cx="2590800" cy="1266952"/>
          </a:xfrm>
        </p:grpSpPr>
        <p:sp>
          <p:nvSpPr>
            <p:cNvPr id="15" name="Right Triangle 14">
              <a:extLst>
                <a:ext uri="{FF2B5EF4-FFF2-40B4-BE49-F238E27FC236}">
                  <a16:creationId xmlns:a16="http://schemas.microsoft.com/office/drawing/2014/main" id="{E36D8BF9-D9A9-1547-B151-9D23E9F9357D}"/>
                </a:ext>
              </a:extLst>
            </p:cNvPr>
            <p:cNvSpPr/>
            <p:nvPr/>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0E3E7A1-3E75-514A-A7CB-27136D48CE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grpSp>
      <p:cxnSp>
        <p:nvCxnSpPr>
          <p:cNvPr id="21" name="Straight Connector 20">
            <a:extLst>
              <a:ext uri="{FF2B5EF4-FFF2-40B4-BE49-F238E27FC236}">
                <a16:creationId xmlns:a16="http://schemas.microsoft.com/office/drawing/2014/main" id="{6974F9EB-98C4-7540-AB03-DEA1AA157F3E}"/>
              </a:ext>
            </a:extLst>
          </p:cNvPr>
          <p:cNvCxnSpPr>
            <a:cxnSpLocks/>
          </p:cNvCxnSpPr>
          <p:nvPr/>
        </p:nvCxnSpPr>
        <p:spPr>
          <a:xfrm>
            <a:off x="9835550" y="1283025"/>
            <a:ext cx="188464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6B5CE56-D597-AE45-B8FD-C96F60073726}"/>
              </a:ext>
            </a:extLst>
          </p:cNvPr>
          <p:cNvCxnSpPr/>
          <p:nvPr/>
        </p:nvCxnSpPr>
        <p:spPr>
          <a:xfrm>
            <a:off x="9954280" y="5603171"/>
            <a:ext cx="188464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4A97FE8C-40E0-6C20-230E-524D5711C3F7}"/>
              </a:ext>
            </a:extLst>
          </p:cNvPr>
          <p:cNvGraphicFramePr>
            <a:graphicFrameLocks noGrp="1"/>
          </p:cNvGraphicFramePr>
          <p:nvPr>
            <p:extLst>
              <p:ext uri="{D42A27DB-BD31-4B8C-83A1-F6EECF244321}">
                <p14:modId xmlns:p14="http://schemas.microsoft.com/office/powerpoint/2010/main" val="2159577282"/>
              </p:ext>
            </p:extLst>
          </p:nvPr>
        </p:nvGraphicFramePr>
        <p:xfrm>
          <a:off x="10184468" y="866274"/>
          <a:ext cx="1424264" cy="4637760"/>
        </p:xfrm>
        <a:graphic>
          <a:graphicData uri="http://schemas.openxmlformats.org/drawingml/2006/table">
            <a:tbl>
              <a:tblPr>
                <a:tableStyleId>{5C22544A-7EE6-4342-B048-85BDC9FD1C3A}</a:tableStyleId>
              </a:tblPr>
              <a:tblGrid>
                <a:gridCol w="1424264">
                  <a:extLst>
                    <a:ext uri="{9D8B030D-6E8A-4147-A177-3AD203B41FA5}">
                      <a16:colId xmlns:a16="http://schemas.microsoft.com/office/drawing/2014/main" val="311953173"/>
                    </a:ext>
                  </a:extLst>
                </a:gridCol>
              </a:tblGrid>
              <a:tr h="299403">
                <a:tc>
                  <a:txBody>
                    <a:bodyPr/>
                    <a:lstStyle/>
                    <a:p>
                      <a:pPr algn="l"/>
                      <a:r>
                        <a:rPr lang="fr-FR" sz="1600" b="1" i="0" spc="-50" baseline="0" dirty="0">
                          <a:solidFill>
                            <a:schemeClr val="tx2">
                              <a:lumMod val="40000"/>
                              <a:lumOff val="60000"/>
                            </a:schemeClr>
                          </a:solidFill>
                          <a:latin typeface="Fira Sans" panose="020B0503050000020004" pitchFamily="34" charset="0"/>
                        </a:rPr>
                        <a:t>ANSTO team</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0639241"/>
                  </a:ext>
                </a:extLst>
              </a:tr>
              <a:tr h="256062">
                <a:tc>
                  <a:txBody>
                    <a:bodyPr/>
                    <a:lstStyle/>
                    <a:p>
                      <a:pPr algn="l"/>
                      <a:endParaRPr lang="fr-FR" sz="1300" i="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0299392"/>
                  </a:ext>
                </a:extLst>
              </a:tr>
              <a:tr h="256062">
                <a:tc>
                  <a:txBody>
                    <a:bodyPr/>
                    <a:lstStyle/>
                    <a:p>
                      <a:pPr algn="l"/>
                      <a:r>
                        <a:rPr lang="fr-FR" sz="1300" i="0" spc="-50" baseline="0" dirty="0">
                          <a:solidFill>
                            <a:schemeClr val="tx2">
                              <a:lumMod val="40000"/>
                              <a:lumOff val="60000"/>
                            </a:schemeClr>
                          </a:solidFill>
                          <a:latin typeface="Fira Sans" panose="020B0503050000020004" pitchFamily="34" charset="0"/>
                        </a:rPr>
                        <a:t>S. Peracchi</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2078037"/>
                  </a:ext>
                </a:extLst>
              </a:tr>
              <a:tr h="256062">
                <a:tc>
                  <a:txBody>
                    <a:bodyPr/>
                    <a:lstStyle/>
                    <a:p>
                      <a:pPr algn="l"/>
                      <a:r>
                        <a:rPr lang="fr-FR" sz="1300" i="0" spc="-50" baseline="0" dirty="0">
                          <a:solidFill>
                            <a:schemeClr val="tx2">
                              <a:lumMod val="40000"/>
                              <a:lumOff val="60000"/>
                            </a:schemeClr>
                          </a:solidFill>
                          <a:latin typeface="Fira Sans" panose="020B0503050000020004" pitchFamily="34" charset="0"/>
                        </a:rPr>
                        <a:t>Z. </a:t>
                      </a:r>
                      <a:r>
                        <a:rPr lang="fr-FR" sz="1300" i="0" spc="-50" baseline="0" dirty="0" err="1">
                          <a:solidFill>
                            <a:schemeClr val="tx2">
                              <a:lumMod val="40000"/>
                              <a:lumOff val="60000"/>
                            </a:schemeClr>
                          </a:solidFill>
                          <a:latin typeface="Fira Sans" panose="020B0503050000020004" pitchFamily="34" charset="0"/>
                        </a:rPr>
                        <a:t>Pastuovic</a:t>
                      </a:r>
                      <a:endParaRPr lang="fr-FR" sz="1300" i="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9784274"/>
                  </a:ext>
                </a:extLst>
              </a:tr>
              <a:tr h="256062">
                <a:tc>
                  <a:txBody>
                    <a:bodyPr/>
                    <a:lstStyle/>
                    <a:p>
                      <a:pPr algn="l"/>
                      <a:r>
                        <a:rPr lang="fr-FR" sz="1300" i="0" spc="-50" baseline="0" dirty="0">
                          <a:solidFill>
                            <a:schemeClr val="tx2">
                              <a:lumMod val="40000"/>
                              <a:lumOff val="60000"/>
                            </a:schemeClr>
                          </a:solidFill>
                          <a:latin typeface="Fira Sans" panose="020B0503050000020004" pitchFamily="34" charset="0"/>
                        </a:rPr>
                        <a:t>R. </a:t>
                      </a:r>
                      <a:r>
                        <a:rPr lang="fr-FR" sz="1300" i="0" spc="-50" baseline="0" dirty="0" err="1">
                          <a:solidFill>
                            <a:schemeClr val="tx2">
                              <a:lumMod val="40000"/>
                              <a:lumOff val="60000"/>
                            </a:schemeClr>
                          </a:solidFill>
                          <a:latin typeface="Fira Sans" panose="020B0503050000020004" pitchFamily="34" charset="0"/>
                        </a:rPr>
                        <a:t>Drury</a:t>
                      </a:r>
                      <a:endParaRPr lang="fr-FR" sz="1300" i="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4215124"/>
                  </a:ext>
                </a:extLst>
              </a:tr>
              <a:tr h="256062">
                <a:tc>
                  <a:txBody>
                    <a:bodyPr/>
                    <a:lstStyle/>
                    <a:p>
                      <a:pPr algn="l"/>
                      <a:r>
                        <a:rPr lang="fr-FR" sz="1300" i="0" spc="-50" baseline="0" dirty="0">
                          <a:solidFill>
                            <a:schemeClr val="tx2">
                              <a:lumMod val="40000"/>
                              <a:lumOff val="60000"/>
                            </a:schemeClr>
                          </a:solidFill>
                          <a:latin typeface="Fira Sans" panose="020B0503050000020004" pitchFamily="34" charset="0"/>
                        </a:rPr>
                        <a:t>N. Paneras</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903874"/>
                  </a:ext>
                </a:extLst>
              </a:tr>
              <a:tr h="256062">
                <a:tc>
                  <a:txBody>
                    <a:bodyPr/>
                    <a:lstStyle/>
                    <a:p>
                      <a:pPr algn="l"/>
                      <a:r>
                        <a:rPr lang="fr-FR" sz="1300" i="0" spc="-50" baseline="0" dirty="0">
                          <a:solidFill>
                            <a:schemeClr val="tx2">
                              <a:lumMod val="40000"/>
                              <a:lumOff val="60000"/>
                            </a:schemeClr>
                          </a:solidFill>
                          <a:latin typeface="Fira Sans" panose="020B0503050000020004" pitchFamily="34" charset="0"/>
                        </a:rPr>
                        <a:t>M. Mann</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3567323"/>
                  </a:ext>
                </a:extLst>
              </a:tr>
              <a:tr h="256062">
                <a:tc>
                  <a:txBody>
                    <a:bodyPr/>
                    <a:lstStyle/>
                    <a:p>
                      <a:pPr algn="l"/>
                      <a:r>
                        <a:rPr lang="fr-FR" sz="1300" i="0" spc="-50" baseline="0" dirty="0">
                          <a:solidFill>
                            <a:schemeClr val="tx2">
                              <a:lumMod val="40000"/>
                              <a:lumOff val="60000"/>
                            </a:schemeClr>
                          </a:solidFill>
                          <a:latin typeface="Fira Sans" panose="020B0503050000020004" pitchFamily="34" charset="0"/>
                        </a:rPr>
                        <a:t>D. </a:t>
                      </a:r>
                      <a:r>
                        <a:rPr lang="fr-FR" sz="1300" i="0" spc="-50" baseline="0" dirty="0" err="1">
                          <a:solidFill>
                            <a:schemeClr val="tx2">
                              <a:lumMod val="40000"/>
                              <a:lumOff val="60000"/>
                            </a:schemeClr>
                          </a:solidFill>
                          <a:latin typeface="Fira Sans" panose="020B0503050000020004" pitchFamily="34" charset="0"/>
                        </a:rPr>
                        <a:t>Button</a:t>
                      </a:r>
                      <a:endParaRPr lang="fr-FR" sz="1300" i="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819310"/>
                  </a:ext>
                </a:extLst>
              </a:tr>
              <a:tr h="256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spc="-50" baseline="0" dirty="0">
                          <a:solidFill>
                            <a:schemeClr val="tx2">
                              <a:lumMod val="40000"/>
                              <a:lumOff val="60000"/>
                            </a:schemeClr>
                          </a:solidFill>
                          <a:latin typeface="Fira Sans" panose="020B0503050000020004" pitchFamily="34" charset="0"/>
                        </a:rPr>
                        <a:t>D. Cohen</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3313651"/>
                  </a:ext>
                </a:extLst>
              </a:tr>
              <a:tr h="256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spc="-50" baseline="0" dirty="0">
                          <a:solidFill>
                            <a:schemeClr val="tx2">
                              <a:lumMod val="40000"/>
                              <a:lumOff val="60000"/>
                            </a:schemeClr>
                          </a:solidFill>
                          <a:latin typeface="Fira Sans" panose="020B0503050000020004" pitchFamily="34" charset="0"/>
                        </a:rPr>
                        <a:t>C. Brenner</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8567579"/>
                  </a:ext>
                </a:extLst>
              </a:tr>
              <a:tr h="256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spc="-50" baseline="0" dirty="0">
                          <a:solidFill>
                            <a:schemeClr val="tx2">
                              <a:lumMod val="40000"/>
                              <a:lumOff val="60000"/>
                            </a:schemeClr>
                          </a:solidFill>
                          <a:latin typeface="Fira Sans" panose="020B0503050000020004" pitchFamily="34" charset="0"/>
                        </a:rPr>
                        <a:t>M. </a:t>
                      </a:r>
                      <a:r>
                        <a:rPr lang="fr-FR" sz="1300" i="0" spc="-50" baseline="0" dirty="0" err="1">
                          <a:solidFill>
                            <a:schemeClr val="tx2">
                              <a:lumMod val="40000"/>
                              <a:lumOff val="60000"/>
                            </a:schemeClr>
                          </a:solidFill>
                          <a:latin typeface="Fira Sans" panose="020B0503050000020004" pitchFamily="34" charset="0"/>
                        </a:rPr>
                        <a:t>Ferlazzo</a:t>
                      </a:r>
                      <a:endParaRPr lang="fr-FR" sz="1300" i="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1466140"/>
                  </a:ext>
                </a:extLst>
              </a:tr>
              <a:tr h="256062">
                <a:tc>
                  <a:txBody>
                    <a:bodyPr/>
                    <a:lstStyle/>
                    <a:p>
                      <a:pPr algn="l"/>
                      <a:r>
                        <a:rPr lang="fr-FR" sz="1300" spc="-50" baseline="0" dirty="0">
                          <a:solidFill>
                            <a:schemeClr val="tx2">
                              <a:lumMod val="40000"/>
                              <a:lumOff val="60000"/>
                            </a:schemeClr>
                          </a:solidFill>
                          <a:latin typeface="Fira Sans" panose="020B0503050000020004" pitchFamily="34" charset="0"/>
                        </a:rPr>
                        <a:t>C. </a:t>
                      </a:r>
                      <a:r>
                        <a:rPr lang="fr-FR" sz="1300" spc="-50" baseline="0" dirty="0" err="1">
                          <a:solidFill>
                            <a:schemeClr val="tx2">
                              <a:lumMod val="40000"/>
                              <a:lumOff val="60000"/>
                            </a:schemeClr>
                          </a:solidFill>
                          <a:latin typeface="Fira Sans" panose="020B0503050000020004" pitchFamily="34" charset="0"/>
                        </a:rPr>
                        <a:t>Basirun</a:t>
                      </a:r>
                      <a:endParaRPr lang="fr-FR" sz="130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642399"/>
                  </a:ext>
                </a:extLst>
              </a:tr>
              <a:tr h="256062">
                <a:tc>
                  <a:txBody>
                    <a:bodyPr/>
                    <a:lstStyle/>
                    <a:p>
                      <a:pPr algn="l"/>
                      <a:r>
                        <a:rPr lang="fr-FR" sz="1300" spc="-50" baseline="0" dirty="0">
                          <a:solidFill>
                            <a:schemeClr val="tx2">
                              <a:lumMod val="40000"/>
                              <a:lumOff val="60000"/>
                            </a:schemeClr>
                          </a:solidFill>
                          <a:latin typeface="Fira Sans" panose="020B0503050000020004" pitchFamily="34" charset="0"/>
                        </a:rPr>
                        <a:t>R. </a:t>
                      </a:r>
                      <a:r>
                        <a:rPr lang="fr-FR" sz="1300" spc="-50" baseline="0" dirty="0" err="1">
                          <a:solidFill>
                            <a:schemeClr val="tx2">
                              <a:lumMod val="40000"/>
                              <a:lumOff val="60000"/>
                            </a:schemeClr>
                          </a:solidFill>
                          <a:latin typeface="Fira Sans" panose="020B0503050000020004" pitchFamily="34" charset="0"/>
                        </a:rPr>
                        <a:t>Banati</a:t>
                      </a:r>
                      <a:endParaRPr lang="fr-FR" sz="130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8896045"/>
                  </a:ext>
                </a:extLst>
              </a:tr>
              <a:tr h="256062">
                <a:tc>
                  <a:txBody>
                    <a:bodyPr/>
                    <a:lstStyle/>
                    <a:p>
                      <a:pPr algn="l"/>
                      <a:r>
                        <a:rPr lang="fr-FR" sz="1300" spc="-50" baseline="0" dirty="0">
                          <a:solidFill>
                            <a:schemeClr val="tx2">
                              <a:lumMod val="40000"/>
                              <a:lumOff val="60000"/>
                            </a:schemeClr>
                          </a:solidFill>
                          <a:latin typeface="Fira Sans" panose="020B0503050000020004" pitchFamily="34" charset="0"/>
                        </a:rPr>
                        <a:t>GJ. Liu</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0506481"/>
                  </a:ext>
                </a:extLst>
              </a:tr>
              <a:tr h="256062">
                <a:tc>
                  <a:txBody>
                    <a:bodyPr/>
                    <a:lstStyle/>
                    <a:p>
                      <a:pPr algn="l"/>
                      <a:r>
                        <a:rPr lang="fr-FR" sz="1300" spc="-50" baseline="0" dirty="0">
                          <a:solidFill>
                            <a:schemeClr val="tx2">
                              <a:lumMod val="40000"/>
                              <a:lumOff val="60000"/>
                            </a:schemeClr>
                          </a:solidFill>
                          <a:latin typeface="Fira Sans" panose="020B0503050000020004" pitchFamily="34" charset="0"/>
                        </a:rPr>
                        <a:t>N. </a:t>
                      </a:r>
                      <a:r>
                        <a:rPr lang="fr-FR" sz="1300" spc="-50" baseline="0" dirty="0" err="1">
                          <a:solidFill>
                            <a:schemeClr val="tx2">
                              <a:lumMod val="40000"/>
                              <a:lumOff val="60000"/>
                            </a:schemeClr>
                          </a:solidFill>
                          <a:latin typeface="Fira Sans" panose="020B0503050000020004" pitchFamily="34" charset="0"/>
                        </a:rPr>
                        <a:t>Howell</a:t>
                      </a:r>
                      <a:endParaRPr lang="fr-FR" sz="1300" spc="-50" baseline="0" dirty="0">
                        <a:solidFill>
                          <a:schemeClr val="tx2">
                            <a:lumMod val="40000"/>
                            <a:lumOff val="60000"/>
                          </a:schemeClr>
                        </a:solidFill>
                        <a:latin typeface="Fira Sans" panose="020B0503050000020004" pitchFamily="34" charset="0"/>
                      </a:endParaRP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9581959"/>
                  </a:ext>
                </a:extLst>
              </a:tr>
              <a:tr h="256062">
                <a:tc>
                  <a:txBody>
                    <a:bodyPr/>
                    <a:lstStyle/>
                    <a:p>
                      <a:pPr algn="l"/>
                      <a:r>
                        <a:rPr lang="fr-FR" sz="1300" spc="-50" baseline="0" dirty="0">
                          <a:solidFill>
                            <a:schemeClr val="tx2">
                              <a:lumMod val="40000"/>
                              <a:lumOff val="60000"/>
                            </a:schemeClr>
                          </a:solidFill>
                          <a:latin typeface="Fira Sans" panose="020B0503050000020004" pitchFamily="34" charset="0"/>
                        </a:rPr>
                        <a:t>R. Middleton</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3388196"/>
                  </a:ext>
                </a:extLst>
              </a:tr>
              <a:tr h="256062">
                <a:tc>
                  <a:txBody>
                    <a:bodyPr/>
                    <a:lstStyle/>
                    <a:p>
                      <a:pPr algn="l"/>
                      <a:r>
                        <a:rPr lang="fr-FR" sz="1300" spc="-50" baseline="0" dirty="0">
                          <a:solidFill>
                            <a:schemeClr val="tx2">
                              <a:lumMod val="40000"/>
                              <a:lumOff val="60000"/>
                            </a:schemeClr>
                          </a:solidFill>
                          <a:latin typeface="Fira Sans" panose="020B0503050000020004" pitchFamily="34" charset="0"/>
                        </a:rPr>
                        <a:t>P. Holden</a:t>
                      </a:r>
                    </a:p>
                  </a:txBody>
                  <a:tcPr marL="144000" marR="0" marT="36000" marB="36000">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0623065"/>
                  </a:ext>
                </a:extLst>
              </a:tr>
            </a:tbl>
          </a:graphicData>
        </a:graphic>
      </p:graphicFrame>
      <p:sp>
        <p:nvSpPr>
          <p:cNvPr id="4" name="TextBox 3">
            <a:extLst>
              <a:ext uri="{FF2B5EF4-FFF2-40B4-BE49-F238E27FC236}">
                <a16:creationId xmlns:a16="http://schemas.microsoft.com/office/drawing/2014/main" id="{28D28206-0076-FF69-DBDC-F1B3A6DF958A}"/>
              </a:ext>
            </a:extLst>
          </p:cNvPr>
          <p:cNvSpPr txBox="1"/>
          <p:nvPr/>
        </p:nvSpPr>
        <p:spPr>
          <a:xfrm>
            <a:off x="-1604" y="49611"/>
            <a:ext cx="9602804" cy="584775"/>
          </a:xfrm>
          <a:prstGeom prst="rect">
            <a:avLst/>
          </a:prstGeom>
          <a:solidFill>
            <a:schemeClr val="bg1"/>
          </a:solidFill>
        </p:spPr>
        <p:txBody>
          <a:bodyPr wrap="square" anchor="ctr">
            <a:spAutoFit/>
          </a:bodyPr>
          <a:lstStyle/>
          <a:p>
            <a:r>
              <a:rPr lang="en-US" sz="3200" b="1" dirty="0">
                <a:solidFill>
                  <a:srgbClr val="002060"/>
                </a:solidFill>
                <a:latin typeface="Poppins" panose="00000500000000000000" pitchFamily="2" charset="0"/>
                <a:cs typeface="Poppins" panose="00000500000000000000" pitchFamily="2" charset="0"/>
              </a:rPr>
              <a:t> Team effort</a:t>
            </a:r>
            <a:endParaRPr lang="en-AU" sz="3200" dirty="0"/>
          </a:p>
        </p:txBody>
      </p:sp>
      <p:pic>
        <p:nvPicPr>
          <p:cNvPr id="31" name="Picture 30">
            <a:extLst>
              <a:ext uri="{FF2B5EF4-FFF2-40B4-BE49-F238E27FC236}">
                <a16:creationId xmlns:a16="http://schemas.microsoft.com/office/drawing/2014/main" id="{9A2D79F9-AC58-537D-4B8B-317AB08CDAB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31442" y="141369"/>
            <a:ext cx="9258300" cy="6515100"/>
          </a:xfrm>
          <a:prstGeom prst="rect">
            <a:avLst/>
          </a:prstGeom>
        </p:spPr>
      </p:pic>
    </p:spTree>
    <p:extLst>
      <p:ext uri="{BB962C8B-B14F-4D97-AF65-F5344CB8AC3E}">
        <p14:creationId xmlns:p14="http://schemas.microsoft.com/office/powerpoint/2010/main" val="269398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E2ED8D0-8888-9547-AF21-96719A224A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1999" cy="6858000"/>
          </a:xfrm>
          <a:prstGeom prst="rect">
            <a:avLst/>
          </a:prstGeom>
        </p:spPr>
      </p:pic>
      <p:sp>
        <p:nvSpPr>
          <p:cNvPr id="12" name="Rectangle 11">
            <a:extLst>
              <a:ext uri="{FF2B5EF4-FFF2-40B4-BE49-F238E27FC236}">
                <a16:creationId xmlns:a16="http://schemas.microsoft.com/office/drawing/2014/main" id="{E28F6B61-FBD9-434D-9585-8B87C200566B}"/>
              </a:ext>
            </a:extLst>
          </p:cNvPr>
          <p:cNvSpPr/>
          <p:nvPr/>
        </p:nvSpPr>
        <p:spPr>
          <a:xfrm>
            <a:off x="0" y="0"/>
            <a:ext cx="12192000" cy="6858000"/>
          </a:xfrm>
          <a:prstGeom prst="rect">
            <a:avLst/>
          </a:prstGeom>
          <a:gradFill>
            <a:gsLst>
              <a:gs pos="0">
                <a:srgbClr val="000000"/>
              </a:gs>
              <a:gs pos="83000">
                <a:srgbClr val="00000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F9202054-1C96-D74B-BB61-99D92F90E8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64280" y="2730457"/>
            <a:ext cx="8427720" cy="4127543"/>
          </a:xfrm>
          <a:prstGeom prst="rect">
            <a:avLst/>
          </a:prstGeom>
        </p:spPr>
      </p:pic>
      <p:sp>
        <p:nvSpPr>
          <p:cNvPr id="2" name="Title 1">
            <a:extLst>
              <a:ext uri="{FF2B5EF4-FFF2-40B4-BE49-F238E27FC236}">
                <a16:creationId xmlns:a16="http://schemas.microsoft.com/office/drawing/2014/main" id="{73B17ECC-34CB-B24F-A5F1-7BDD1CD1D2B8}"/>
              </a:ext>
            </a:extLst>
          </p:cNvPr>
          <p:cNvSpPr>
            <a:spLocks noGrp="1"/>
          </p:cNvSpPr>
          <p:nvPr>
            <p:ph type="ctrTitle"/>
          </p:nvPr>
        </p:nvSpPr>
        <p:spPr/>
        <p:txBody>
          <a:bodyPr>
            <a:normAutofit/>
          </a:bodyPr>
          <a:lstStyle/>
          <a:p>
            <a:r>
              <a:rPr lang="en-US" sz="8000" dirty="0"/>
              <a:t>Thank you</a:t>
            </a:r>
          </a:p>
        </p:txBody>
      </p:sp>
      <p:pic>
        <p:nvPicPr>
          <p:cNvPr id="6" name="Picture 5">
            <a:extLst>
              <a:ext uri="{FF2B5EF4-FFF2-40B4-BE49-F238E27FC236}">
                <a16:creationId xmlns:a16="http://schemas.microsoft.com/office/drawing/2014/main" id="{EA3251FA-478F-3E4A-AE38-977646A8DE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4852" y="5580382"/>
            <a:ext cx="5015145" cy="1023499"/>
          </a:xfrm>
          <a:prstGeom prst="rect">
            <a:avLst/>
          </a:prstGeom>
          <a:effectLst>
            <a:glow rad="63500">
              <a:schemeClr val="bg1">
                <a:alpha val="40000"/>
              </a:schemeClr>
            </a:glow>
          </a:effectLst>
        </p:spPr>
      </p:pic>
      <p:pic>
        <p:nvPicPr>
          <p:cNvPr id="8" name="Picture 7">
            <a:extLst>
              <a:ext uri="{FF2B5EF4-FFF2-40B4-BE49-F238E27FC236}">
                <a16:creationId xmlns:a16="http://schemas.microsoft.com/office/drawing/2014/main" id="{AF1B3033-3F08-2D47-9AEB-72E5FBBC78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75723" y="1907088"/>
            <a:ext cx="1368080" cy="1368080"/>
          </a:xfrm>
          <a:prstGeom prst="rect">
            <a:avLst/>
          </a:prstGeom>
        </p:spPr>
      </p:pic>
    </p:spTree>
    <p:extLst>
      <p:ext uri="{BB962C8B-B14F-4D97-AF65-F5344CB8AC3E}">
        <p14:creationId xmlns:p14="http://schemas.microsoft.com/office/powerpoint/2010/main" val="243432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8B910EC-AF50-9A41-973C-26A65BBBC959}"/>
              </a:ext>
            </a:extLst>
          </p:cNvPr>
          <p:cNvSpPr/>
          <p:nvPr/>
        </p:nvSpPr>
        <p:spPr>
          <a:xfrm>
            <a:off x="8474697" y="0"/>
            <a:ext cx="371730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47E7C7F9-AA10-094A-9A1A-BBDA79865348}"/>
              </a:ext>
            </a:extLst>
          </p:cNvPr>
          <p:cNvPicPr>
            <a:picLocks noChangeAspect="1"/>
          </p:cNvPicPr>
          <p:nvPr/>
        </p:nvPicPr>
        <p:blipFill>
          <a:blip r:embed="rId3"/>
          <a:stretch>
            <a:fillRect/>
          </a:stretch>
        </p:blipFill>
        <p:spPr>
          <a:xfrm>
            <a:off x="6295783" y="1485441"/>
            <a:ext cx="4096350" cy="3715631"/>
          </a:xfrm>
          <a:prstGeom prst="rect">
            <a:avLst/>
          </a:prstGeom>
          <a:effectLst>
            <a:outerShdw blurRad="152400" dist="38100" dir="2700000" algn="tl" rotWithShape="0">
              <a:prstClr val="black">
                <a:alpha val="28000"/>
              </a:prstClr>
            </a:outerShdw>
          </a:effectLst>
        </p:spPr>
      </p:pic>
      <p:sp>
        <p:nvSpPr>
          <p:cNvPr id="34" name="Rectangle 33">
            <a:extLst>
              <a:ext uri="{FF2B5EF4-FFF2-40B4-BE49-F238E27FC236}">
                <a16:creationId xmlns:a16="http://schemas.microsoft.com/office/drawing/2014/main" id="{2E46BAE1-CC11-6348-BC0A-50A6EDFFAB35}"/>
              </a:ext>
            </a:extLst>
          </p:cNvPr>
          <p:cNvSpPr/>
          <p:nvPr/>
        </p:nvSpPr>
        <p:spPr>
          <a:xfrm>
            <a:off x="-1" y="45879"/>
            <a:ext cx="8474697" cy="2555919"/>
          </a:xfrm>
          <a:prstGeom prst="rect">
            <a:avLst/>
          </a:prstGeom>
          <a:gradFill flip="none" rotWithShape="1">
            <a:gsLst>
              <a:gs pos="0">
                <a:schemeClr val="accent1">
                  <a:alpha val="75000"/>
                </a:schemeClr>
              </a:gs>
              <a:gs pos="100000">
                <a:schemeClr val="accent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ky, road, empty, highway&#10;&#10;Description automatically generated">
            <a:extLst>
              <a:ext uri="{FF2B5EF4-FFF2-40B4-BE49-F238E27FC236}">
                <a16:creationId xmlns:a16="http://schemas.microsoft.com/office/drawing/2014/main" id="{0A8B520D-B434-ECD1-CAEB-FF02CEE43097}"/>
              </a:ext>
            </a:extLst>
          </p:cNvPr>
          <p:cNvPicPr>
            <a:picLocks noChangeAspect="1"/>
          </p:cNvPicPr>
          <p:nvPr/>
        </p:nvPicPr>
        <p:blipFill rotWithShape="1">
          <a:blip r:embed="rId4"/>
          <a:srcRect r="16951"/>
          <a:stretch/>
        </p:blipFill>
        <p:spPr>
          <a:xfrm>
            <a:off x="-5262" y="82133"/>
            <a:ext cx="8479959" cy="6775867"/>
          </a:xfrm>
          <a:prstGeom prst="rect">
            <a:avLst/>
          </a:prstGeom>
        </p:spPr>
      </p:pic>
      <p:sp>
        <p:nvSpPr>
          <p:cNvPr id="8" name="Title 7"/>
          <p:cNvSpPr>
            <a:spLocks noGrp="1"/>
          </p:cNvSpPr>
          <p:nvPr>
            <p:ph type="title"/>
          </p:nvPr>
        </p:nvSpPr>
        <p:spPr>
          <a:xfrm>
            <a:off x="381000" y="334332"/>
            <a:ext cx="10515600" cy="1325563"/>
          </a:xfrm>
        </p:spPr>
        <p:txBody>
          <a:bodyPr>
            <a:normAutofit/>
          </a:bodyPr>
          <a:lstStyle/>
          <a:p>
            <a:r>
              <a:rPr lang="en-AU" sz="3600" b="1" dirty="0">
                <a:solidFill>
                  <a:schemeClr val="bg1"/>
                </a:solidFill>
                <a:latin typeface="Poppins" panose="00000500000000000000" pitchFamily="2" charset="0"/>
                <a:cs typeface="Poppins" panose="00000500000000000000" pitchFamily="2" charset="0"/>
              </a:rPr>
              <a:t>Centre for Accelerator Science</a:t>
            </a:r>
          </a:p>
        </p:txBody>
      </p:sp>
      <p:sp>
        <p:nvSpPr>
          <p:cNvPr id="4" name="Rectangle 3">
            <a:extLst>
              <a:ext uri="{FF2B5EF4-FFF2-40B4-BE49-F238E27FC236}">
                <a16:creationId xmlns:a16="http://schemas.microsoft.com/office/drawing/2014/main" id="{9A4459E4-5512-7148-B358-EB41ED27976B}"/>
              </a:ext>
            </a:extLst>
          </p:cNvPr>
          <p:cNvSpPr/>
          <p:nvPr/>
        </p:nvSpPr>
        <p:spPr>
          <a:xfrm>
            <a:off x="422670" y="1400327"/>
            <a:ext cx="626909" cy="706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D94A6B9E-A8F9-3A44-BD46-2D2CEE15465D}"/>
              </a:ext>
            </a:extLst>
          </p:cNvPr>
          <p:cNvGrpSpPr/>
          <p:nvPr/>
        </p:nvGrpSpPr>
        <p:grpSpPr>
          <a:xfrm>
            <a:off x="9601200" y="5591048"/>
            <a:ext cx="2590800" cy="1266952"/>
            <a:chOff x="9601200" y="5591048"/>
            <a:chExt cx="2590800" cy="1266952"/>
          </a:xfrm>
        </p:grpSpPr>
        <p:sp>
          <p:nvSpPr>
            <p:cNvPr id="6" name="Right Triangle 5">
              <a:extLst>
                <a:ext uri="{FF2B5EF4-FFF2-40B4-BE49-F238E27FC236}">
                  <a16:creationId xmlns:a16="http://schemas.microsoft.com/office/drawing/2014/main" id="{D51DDA4C-643E-A446-87FE-29DF9E8295C0}"/>
                </a:ext>
              </a:extLst>
            </p:cNvPr>
            <p:cNvSpPr/>
            <p:nvPr/>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EBAA5268-ECD2-A241-BC28-77D7027F663D}"/>
                </a:ext>
              </a:extLst>
            </p:cNvPr>
            <p:cNvPicPr>
              <a:picLocks noChangeAspect="1"/>
            </p:cNvPicPr>
            <p:nvPr/>
          </p:nvPicPr>
          <p:blipFill>
            <a:blip r:embed="rId5"/>
            <a:stretch>
              <a:fillRect/>
            </a:stretch>
          </p:blipFill>
          <p:spPr>
            <a:xfrm>
              <a:off x="10693400" y="6359466"/>
              <a:ext cx="1352296" cy="353677"/>
            </a:xfrm>
            <a:prstGeom prst="rect">
              <a:avLst/>
            </a:prstGeom>
          </p:spPr>
        </p:pic>
      </p:grpSp>
      <p:sp>
        <p:nvSpPr>
          <p:cNvPr id="26" name="Rectangle 25">
            <a:extLst>
              <a:ext uri="{FF2B5EF4-FFF2-40B4-BE49-F238E27FC236}">
                <a16:creationId xmlns:a16="http://schemas.microsoft.com/office/drawing/2014/main" id="{B868930D-8452-8947-B366-47311CB10865}"/>
              </a:ext>
            </a:extLst>
          </p:cNvPr>
          <p:cNvSpPr/>
          <p:nvPr/>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583ED4D-B973-734A-B05F-3D89AFE7A956}"/>
              </a:ext>
            </a:extLst>
          </p:cNvPr>
          <p:cNvSpPr/>
          <p:nvPr/>
        </p:nvSpPr>
        <p:spPr>
          <a:xfrm>
            <a:off x="422670" y="1636532"/>
            <a:ext cx="3799152" cy="1198133"/>
          </a:xfrm>
          <a:prstGeom prst="rect">
            <a:avLst/>
          </a:prstGeom>
          <a:solidFill>
            <a:schemeClr val="accent1">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US" spc="-50" dirty="0">
                <a:latin typeface="Fira Sans" panose="020B0503050000020004" pitchFamily="34" charset="0"/>
              </a:rPr>
              <a:t>A leader in Accelerator Mass Spectrometry</a:t>
            </a:r>
          </a:p>
        </p:txBody>
      </p:sp>
      <p:sp>
        <p:nvSpPr>
          <p:cNvPr id="28" name="Rectangle 27">
            <a:extLst>
              <a:ext uri="{FF2B5EF4-FFF2-40B4-BE49-F238E27FC236}">
                <a16:creationId xmlns:a16="http://schemas.microsoft.com/office/drawing/2014/main" id="{256CDFBF-068A-6449-97F6-DB99C83B2CA8}"/>
              </a:ext>
            </a:extLst>
          </p:cNvPr>
          <p:cNvSpPr/>
          <p:nvPr/>
        </p:nvSpPr>
        <p:spPr>
          <a:xfrm>
            <a:off x="4383314" y="1636532"/>
            <a:ext cx="3799152" cy="1198133"/>
          </a:xfrm>
          <a:prstGeom prst="rect">
            <a:avLst/>
          </a:prstGeom>
          <a:solidFill>
            <a:schemeClr val="accent1">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US" spc="-50" dirty="0">
                <a:latin typeface="Fira Sans" panose="020B0503050000020004" pitchFamily="34" charset="0"/>
              </a:rPr>
              <a:t>Unique IBA precision irradiation capabilities</a:t>
            </a:r>
          </a:p>
        </p:txBody>
      </p:sp>
      <p:sp>
        <p:nvSpPr>
          <p:cNvPr id="30" name="Rectangle 29">
            <a:extLst>
              <a:ext uri="{FF2B5EF4-FFF2-40B4-BE49-F238E27FC236}">
                <a16:creationId xmlns:a16="http://schemas.microsoft.com/office/drawing/2014/main" id="{82084095-7F63-AD4C-AAD1-E3CD094C8D9C}"/>
              </a:ext>
            </a:extLst>
          </p:cNvPr>
          <p:cNvSpPr/>
          <p:nvPr/>
        </p:nvSpPr>
        <p:spPr>
          <a:xfrm>
            <a:off x="414593" y="2989601"/>
            <a:ext cx="3799152" cy="1198133"/>
          </a:xfrm>
          <a:prstGeom prst="rect">
            <a:avLst/>
          </a:prstGeom>
          <a:solidFill>
            <a:schemeClr val="accent1">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US" spc="-50" dirty="0">
                <a:latin typeface="Fira Sans" panose="020B0503050000020004" pitchFamily="34" charset="0"/>
              </a:rPr>
              <a:t>A suite of 4 accelerators up to 10 MV, with more than 10 beamlines </a:t>
            </a:r>
          </a:p>
        </p:txBody>
      </p:sp>
      <p:sp>
        <p:nvSpPr>
          <p:cNvPr id="31" name="Rectangle 30">
            <a:extLst>
              <a:ext uri="{FF2B5EF4-FFF2-40B4-BE49-F238E27FC236}">
                <a16:creationId xmlns:a16="http://schemas.microsoft.com/office/drawing/2014/main" id="{1CCB36C8-5FFD-7545-8881-7679B8D5AA8B}"/>
              </a:ext>
            </a:extLst>
          </p:cNvPr>
          <p:cNvSpPr/>
          <p:nvPr/>
        </p:nvSpPr>
        <p:spPr>
          <a:xfrm>
            <a:off x="422671" y="4324065"/>
            <a:ext cx="3799152" cy="1198133"/>
          </a:xfrm>
          <a:prstGeom prst="rect">
            <a:avLst/>
          </a:prstGeom>
          <a:solidFill>
            <a:schemeClr val="accent1">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US" spc="-50" dirty="0">
                <a:latin typeface="Fira Sans" panose="020B0503050000020004" pitchFamily="34" charset="0"/>
              </a:rPr>
              <a:t>Funded by National Collaborative Research Infrastructure strategy (NCRIS)</a:t>
            </a:r>
          </a:p>
        </p:txBody>
      </p:sp>
      <p:sp>
        <p:nvSpPr>
          <p:cNvPr id="35" name="TextBox 34">
            <a:extLst>
              <a:ext uri="{FF2B5EF4-FFF2-40B4-BE49-F238E27FC236}">
                <a16:creationId xmlns:a16="http://schemas.microsoft.com/office/drawing/2014/main" id="{1E740AFD-C28F-754A-A172-BF91C99D66AA}"/>
              </a:ext>
            </a:extLst>
          </p:cNvPr>
          <p:cNvSpPr txBox="1"/>
          <p:nvPr/>
        </p:nvSpPr>
        <p:spPr>
          <a:xfrm>
            <a:off x="8573863" y="754118"/>
            <a:ext cx="3471833" cy="461665"/>
          </a:xfrm>
          <a:prstGeom prst="rect">
            <a:avLst/>
          </a:prstGeom>
          <a:noFill/>
        </p:spPr>
        <p:txBody>
          <a:bodyPr wrap="square" rtlCol="0">
            <a:spAutoFit/>
          </a:bodyPr>
          <a:lstStyle/>
          <a:p>
            <a:pPr algn="ctr"/>
            <a:r>
              <a:rPr lang="en-US" sz="2400" b="1" dirty="0">
                <a:solidFill>
                  <a:schemeClr val="tx2">
                    <a:lumMod val="40000"/>
                    <a:lumOff val="60000"/>
                  </a:schemeClr>
                </a:solidFill>
                <a:latin typeface="Fira Sans" panose="020B0503050000020004" pitchFamily="34" charset="0"/>
              </a:rPr>
              <a:t>ANSTO’s LOCATIONS</a:t>
            </a:r>
          </a:p>
        </p:txBody>
      </p:sp>
      <p:sp>
        <p:nvSpPr>
          <p:cNvPr id="37" name="TextBox 36">
            <a:extLst>
              <a:ext uri="{FF2B5EF4-FFF2-40B4-BE49-F238E27FC236}">
                <a16:creationId xmlns:a16="http://schemas.microsoft.com/office/drawing/2014/main" id="{5A9F8D54-8339-794D-A415-85B69E3EC19A}"/>
              </a:ext>
            </a:extLst>
          </p:cNvPr>
          <p:cNvSpPr txBox="1"/>
          <p:nvPr/>
        </p:nvSpPr>
        <p:spPr>
          <a:xfrm>
            <a:off x="10683729" y="4048071"/>
            <a:ext cx="1508271" cy="507831"/>
          </a:xfrm>
          <a:prstGeom prst="rect">
            <a:avLst/>
          </a:prstGeom>
          <a:noFill/>
        </p:spPr>
        <p:txBody>
          <a:bodyPr wrap="square" rtlCol="0">
            <a:spAutoFit/>
          </a:bodyPr>
          <a:lstStyle/>
          <a:p>
            <a:pPr>
              <a:lnSpc>
                <a:spcPct val="90000"/>
              </a:lnSpc>
            </a:pPr>
            <a:r>
              <a:rPr lang="en-US" sz="1500" spc="-50">
                <a:solidFill>
                  <a:schemeClr val="bg1"/>
                </a:solidFill>
                <a:latin typeface="Fira Sans" panose="020B0503050000020004" pitchFamily="34" charset="0"/>
              </a:rPr>
              <a:t>Lucas Heights campus</a:t>
            </a:r>
          </a:p>
        </p:txBody>
      </p:sp>
      <p:sp>
        <p:nvSpPr>
          <p:cNvPr id="38" name="TextBox 37">
            <a:extLst>
              <a:ext uri="{FF2B5EF4-FFF2-40B4-BE49-F238E27FC236}">
                <a16:creationId xmlns:a16="http://schemas.microsoft.com/office/drawing/2014/main" id="{97194428-DC32-1D47-B7C0-7B6F719084EF}"/>
              </a:ext>
            </a:extLst>
          </p:cNvPr>
          <p:cNvSpPr txBox="1"/>
          <p:nvPr/>
        </p:nvSpPr>
        <p:spPr>
          <a:xfrm>
            <a:off x="10683729" y="4855757"/>
            <a:ext cx="1508271" cy="507831"/>
          </a:xfrm>
          <a:prstGeom prst="rect">
            <a:avLst/>
          </a:prstGeom>
          <a:noFill/>
        </p:spPr>
        <p:txBody>
          <a:bodyPr wrap="square" rtlCol="0">
            <a:spAutoFit/>
          </a:bodyPr>
          <a:lstStyle/>
          <a:p>
            <a:pPr>
              <a:lnSpc>
                <a:spcPct val="90000"/>
              </a:lnSpc>
            </a:pPr>
            <a:r>
              <a:rPr lang="en-US" sz="1500" spc="-50">
                <a:solidFill>
                  <a:schemeClr val="bg1"/>
                </a:solidFill>
                <a:latin typeface="Fira Sans" panose="020B0503050000020004" pitchFamily="34" charset="0"/>
              </a:rPr>
              <a:t>Australian Synchrotron</a:t>
            </a:r>
          </a:p>
        </p:txBody>
      </p:sp>
      <p:sp>
        <p:nvSpPr>
          <p:cNvPr id="45" name="TextBox 44">
            <a:extLst>
              <a:ext uri="{FF2B5EF4-FFF2-40B4-BE49-F238E27FC236}">
                <a16:creationId xmlns:a16="http://schemas.microsoft.com/office/drawing/2014/main" id="{69A1ACC8-AA15-2741-90DE-0E3D7B4A1A29}"/>
              </a:ext>
            </a:extLst>
          </p:cNvPr>
          <p:cNvSpPr txBox="1"/>
          <p:nvPr/>
        </p:nvSpPr>
        <p:spPr>
          <a:xfrm>
            <a:off x="9401267" y="3937852"/>
            <a:ext cx="941508" cy="276999"/>
          </a:xfrm>
          <a:prstGeom prst="rect">
            <a:avLst/>
          </a:prstGeom>
          <a:noFill/>
        </p:spPr>
        <p:txBody>
          <a:bodyPr wrap="square" rtlCol="0">
            <a:spAutoFit/>
          </a:bodyPr>
          <a:lstStyle/>
          <a:p>
            <a:r>
              <a:rPr lang="en-US" sz="1200" b="1">
                <a:solidFill>
                  <a:schemeClr val="tx2">
                    <a:lumMod val="40000"/>
                    <a:lumOff val="60000"/>
                  </a:schemeClr>
                </a:solidFill>
                <a:latin typeface="Fira Sans" panose="020B0503050000020004" pitchFamily="34" charset="0"/>
              </a:rPr>
              <a:t>SYDNEY</a:t>
            </a:r>
          </a:p>
        </p:txBody>
      </p:sp>
      <p:sp>
        <p:nvSpPr>
          <p:cNvPr id="46" name="TextBox 45">
            <a:extLst>
              <a:ext uri="{FF2B5EF4-FFF2-40B4-BE49-F238E27FC236}">
                <a16:creationId xmlns:a16="http://schemas.microsoft.com/office/drawing/2014/main" id="{218F70E5-C8F4-894B-8887-4BD531CB538A}"/>
              </a:ext>
            </a:extLst>
          </p:cNvPr>
          <p:cNvSpPr txBox="1"/>
          <p:nvPr/>
        </p:nvSpPr>
        <p:spPr>
          <a:xfrm>
            <a:off x="8573863" y="4574175"/>
            <a:ext cx="1194461" cy="276999"/>
          </a:xfrm>
          <a:prstGeom prst="rect">
            <a:avLst/>
          </a:prstGeom>
          <a:noFill/>
        </p:spPr>
        <p:txBody>
          <a:bodyPr wrap="square" rtlCol="0">
            <a:spAutoFit/>
          </a:bodyPr>
          <a:lstStyle/>
          <a:p>
            <a:r>
              <a:rPr lang="en-US" sz="1200" b="1">
                <a:solidFill>
                  <a:schemeClr val="tx2">
                    <a:lumMod val="40000"/>
                    <a:lumOff val="60000"/>
                  </a:schemeClr>
                </a:solidFill>
                <a:latin typeface="Fira Sans" panose="020B0503050000020004" pitchFamily="34" charset="0"/>
              </a:rPr>
              <a:t>MELBOURNE</a:t>
            </a:r>
          </a:p>
        </p:txBody>
      </p:sp>
      <p:cxnSp>
        <p:nvCxnSpPr>
          <p:cNvPr id="49" name="Straight Connector 48">
            <a:extLst>
              <a:ext uri="{FF2B5EF4-FFF2-40B4-BE49-F238E27FC236}">
                <a16:creationId xmlns:a16="http://schemas.microsoft.com/office/drawing/2014/main" id="{C5064B50-BEA7-DF4B-97B5-E551480703B9}"/>
              </a:ext>
            </a:extLst>
          </p:cNvPr>
          <p:cNvCxnSpPr>
            <a:cxnSpLocks/>
          </p:cNvCxnSpPr>
          <p:nvPr/>
        </p:nvCxnSpPr>
        <p:spPr>
          <a:xfrm flipH="1" flipV="1">
            <a:off x="10127593" y="4105680"/>
            <a:ext cx="584662" cy="74643"/>
          </a:xfrm>
          <a:prstGeom prst="line">
            <a:avLst/>
          </a:prstGeom>
          <a:ln w="15875">
            <a:solidFill>
              <a:schemeClr val="bg1"/>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5BAD939-056D-5147-87AA-C17990121343}"/>
              </a:ext>
            </a:extLst>
          </p:cNvPr>
          <p:cNvCxnSpPr>
            <a:cxnSpLocks/>
          </p:cNvCxnSpPr>
          <p:nvPr/>
        </p:nvCxnSpPr>
        <p:spPr>
          <a:xfrm flipH="1" flipV="1">
            <a:off x="9521072" y="4566268"/>
            <a:ext cx="1191183" cy="396481"/>
          </a:xfrm>
          <a:prstGeom prst="line">
            <a:avLst/>
          </a:prstGeom>
          <a:ln w="15875">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BA55D70-2143-FB4D-A9AB-8543B688D8CB}"/>
              </a:ext>
            </a:extLst>
          </p:cNvPr>
          <p:cNvSpPr/>
          <p:nvPr/>
        </p:nvSpPr>
        <p:spPr>
          <a:xfrm rot="5400000">
            <a:off x="-141080" y="2200282"/>
            <a:ext cx="1198134" cy="70636"/>
          </a:xfrm>
          <a:prstGeom prst="rect">
            <a:avLst/>
          </a:prstGeom>
          <a:solidFill>
            <a:schemeClr val="accent1">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4AD010EF-EAAF-2C46-B15B-2BF10C5B6611}"/>
              </a:ext>
            </a:extLst>
          </p:cNvPr>
          <p:cNvSpPr/>
          <p:nvPr/>
        </p:nvSpPr>
        <p:spPr>
          <a:xfrm rot="5400000">
            <a:off x="3819564" y="2200282"/>
            <a:ext cx="1198134" cy="70636"/>
          </a:xfrm>
          <a:prstGeom prst="rect">
            <a:avLst/>
          </a:prstGeom>
          <a:solidFill>
            <a:schemeClr val="accent1">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32" name="Rectangle 31">
            <a:extLst>
              <a:ext uri="{FF2B5EF4-FFF2-40B4-BE49-F238E27FC236}">
                <a16:creationId xmlns:a16="http://schemas.microsoft.com/office/drawing/2014/main" id="{1CE5AEB1-5118-E44B-AC84-3DFCE7D858A7}"/>
              </a:ext>
            </a:extLst>
          </p:cNvPr>
          <p:cNvSpPr/>
          <p:nvPr/>
        </p:nvSpPr>
        <p:spPr>
          <a:xfrm rot="5400000">
            <a:off x="-149157" y="3553349"/>
            <a:ext cx="1198134" cy="70636"/>
          </a:xfrm>
          <a:prstGeom prst="rect">
            <a:avLst/>
          </a:prstGeom>
          <a:solidFill>
            <a:schemeClr val="accent1">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B356A9F2-8985-3E4C-9461-D4E9CF58C038}"/>
              </a:ext>
            </a:extLst>
          </p:cNvPr>
          <p:cNvSpPr/>
          <p:nvPr/>
        </p:nvSpPr>
        <p:spPr>
          <a:xfrm rot="5400000">
            <a:off x="-141079" y="4887813"/>
            <a:ext cx="1198134" cy="70636"/>
          </a:xfrm>
          <a:prstGeom prst="rect">
            <a:avLst/>
          </a:prstGeom>
          <a:solidFill>
            <a:schemeClr val="accent1">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6991E50C-A77D-0685-1599-6A6C86EF1F4C}"/>
              </a:ext>
            </a:extLst>
          </p:cNvPr>
          <p:cNvSpPr/>
          <p:nvPr/>
        </p:nvSpPr>
        <p:spPr>
          <a:xfrm>
            <a:off x="4453949" y="4330162"/>
            <a:ext cx="3741410" cy="1198133"/>
          </a:xfrm>
          <a:prstGeom prst="rect">
            <a:avLst/>
          </a:prstGeom>
          <a:solidFill>
            <a:schemeClr val="accent1">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US" spc="-50" dirty="0">
                <a:latin typeface="Fira Sans" panose="020B0503050000020004" pitchFamily="34" charset="0"/>
              </a:rPr>
              <a:t>Partner of the National Space Qualification Network (NSQN)</a:t>
            </a:r>
          </a:p>
        </p:txBody>
      </p:sp>
      <p:sp>
        <p:nvSpPr>
          <p:cNvPr id="14" name="Rectangle 13">
            <a:extLst>
              <a:ext uri="{FF2B5EF4-FFF2-40B4-BE49-F238E27FC236}">
                <a16:creationId xmlns:a16="http://schemas.microsoft.com/office/drawing/2014/main" id="{084B3DC1-DF3F-8BF2-8971-40179CD993B1}"/>
              </a:ext>
            </a:extLst>
          </p:cNvPr>
          <p:cNvSpPr/>
          <p:nvPr/>
        </p:nvSpPr>
        <p:spPr>
          <a:xfrm rot="5400000">
            <a:off x="3827640" y="4885187"/>
            <a:ext cx="1198134" cy="70636"/>
          </a:xfrm>
          <a:prstGeom prst="rect">
            <a:avLst/>
          </a:prstGeom>
          <a:solidFill>
            <a:schemeClr val="accent1">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ADFC2891-BA88-7A52-9DD5-44A8032FE832}"/>
              </a:ext>
            </a:extLst>
          </p:cNvPr>
          <p:cNvSpPr/>
          <p:nvPr/>
        </p:nvSpPr>
        <p:spPr>
          <a:xfrm>
            <a:off x="4383313" y="3015738"/>
            <a:ext cx="3799152" cy="1198133"/>
          </a:xfrm>
          <a:prstGeom prst="rect">
            <a:avLst/>
          </a:prstGeom>
          <a:solidFill>
            <a:schemeClr val="accent1">
              <a:lumMod val="5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rtlCol="0" anchor="ctr"/>
          <a:lstStyle/>
          <a:p>
            <a:r>
              <a:rPr lang="en-US" spc="-50" dirty="0">
                <a:latin typeface="Fira Sans" panose="020B0503050000020004" pitchFamily="34" charset="0"/>
              </a:rPr>
              <a:t>Access available all year around to academia and industry</a:t>
            </a:r>
          </a:p>
        </p:txBody>
      </p:sp>
      <p:sp>
        <p:nvSpPr>
          <p:cNvPr id="18" name="Rectangle 17">
            <a:extLst>
              <a:ext uri="{FF2B5EF4-FFF2-40B4-BE49-F238E27FC236}">
                <a16:creationId xmlns:a16="http://schemas.microsoft.com/office/drawing/2014/main" id="{54100CB6-8475-9D94-47E0-F333B72F8542}"/>
              </a:ext>
            </a:extLst>
          </p:cNvPr>
          <p:cNvSpPr/>
          <p:nvPr/>
        </p:nvSpPr>
        <p:spPr>
          <a:xfrm rot="5400000">
            <a:off x="3819563" y="3579488"/>
            <a:ext cx="1198134" cy="70636"/>
          </a:xfrm>
          <a:prstGeom prst="rect">
            <a:avLst/>
          </a:prstGeom>
          <a:solidFill>
            <a:schemeClr val="accent1">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495190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6743ACA5-2535-6B4D-A06E-E675D514636C}"/>
              </a:ext>
            </a:extLst>
          </p:cNvPr>
          <p:cNvPicPr>
            <a:picLocks noChangeAspect="1"/>
          </p:cNvPicPr>
          <p:nvPr/>
        </p:nvPicPr>
        <p:blipFill>
          <a:blip r:embed="rId3"/>
          <a:stretch>
            <a:fillRect/>
          </a:stretch>
        </p:blipFill>
        <p:spPr>
          <a:xfrm>
            <a:off x="0" y="1339"/>
            <a:ext cx="12192000" cy="6856661"/>
          </a:xfrm>
          <a:prstGeom prst="rect">
            <a:avLst/>
          </a:prstGeom>
        </p:spPr>
      </p:pic>
      <p:sp>
        <p:nvSpPr>
          <p:cNvPr id="2" name="Title 1">
            <a:extLst>
              <a:ext uri="{FF2B5EF4-FFF2-40B4-BE49-F238E27FC236}">
                <a16:creationId xmlns:a16="http://schemas.microsoft.com/office/drawing/2014/main" id="{54337005-AC30-0745-942A-D7D94A454310}"/>
              </a:ext>
            </a:extLst>
          </p:cNvPr>
          <p:cNvSpPr>
            <a:spLocks noGrp="1"/>
          </p:cNvSpPr>
          <p:nvPr>
            <p:ph type="title"/>
          </p:nvPr>
        </p:nvSpPr>
        <p:spPr>
          <a:xfrm>
            <a:off x="277826" y="91758"/>
            <a:ext cx="11575192" cy="768418"/>
          </a:xfrm>
        </p:spPr>
        <p:txBody>
          <a:bodyPr>
            <a:noAutofit/>
          </a:bodyPr>
          <a:lstStyle/>
          <a:p>
            <a:pPr>
              <a:defRPr/>
            </a:pPr>
            <a:r>
              <a:rPr lang="en-US" sz="3600" dirty="0">
                <a:solidFill>
                  <a:schemeClr val="bg1"/>
                </a:solidFill>
                <a:latin typeface="Poppins"/>
                <a:cs typeface="Poppins"/>
              </a:rPr>
              <a:t>National Space Qualification Network (NSQN)</a:t>
            </a:r>
            <a:endParaRPr lang="en-AU" sz="3600" dirty="0">
              <a:solidFill>
                <a:schemeClr val="bg1"/>
              </a:solidFill>
            </a:endParaRPr>
          </a:p>
        </p:txBody>
      </p:sp>
      <p:sp>
        <p:nvSpPr>
          <p:cNvPr id="4" name="Rectangle 3">
            <a:extLst>
              <a:ext uri="{FF2B5EF4-FFF2-40B4-BE49-F238E27FC236}">
                <a16:creationId xmlns:a16="http://schemas.microsoft.com/office/drawing/2014/main" id="{C4B21694-741B-384A-B09B-55916422095E}"/>
              </a:ext>
            </a:extLst>
          </p:cNvPr>
          <p:cNvSpPr/>
          <p:nvPr/>
        </p:nvSpPr>
        <p:spPr>
          <a:xfrm>
            <a:off x="424806" y="1002702"/>
            <a:ext cx="678426" cy="58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8" name="Table 7">
            <a:extLst>
              <a:ext uri="{FF2B5EF4-FFF2-40B4-BE49-F238E27FC236}">
                <a16:creationId xmlns:a16="http://schemas.microsoft.com/office/drawing/2014/main" id="{542ED9CE-7385-1346-9437-73C2C6D46BFD}"/>
              </a:ext>
            </a:extLst>
          </p:cNvPr>
          <p:cNvGraphicFramePr>
            <a:graphicFrameLocks noGrp="1"/>
          </p:cNvGraphicFramePr>
          <p:nvPr>
            <p:extLst>
              <p:ext uri="{D42A27DB-BD31-4B8C-83A1-F6EECF244321}">
                <p14:modId xmlns:p14="http://schemas.microsoft.com/office/powerpoint/2010/main" val="3338587884"/>
              </p:ext>
            </p:extLst>
          </p:nvPr>
        </p:nvGraphicFramePr>
        <p:xfrm>
          <a:off x="216263" y="1730266"/>
          <a:ext cx="6062751" cy="2773680"/>
        </p:xfrm>
        <a:graphic>
          <a:graphicData uri="http://schemas.openxmlformats.org/drawingml/2006/table">
            <a:tbl>
              <a:tblPr>
                <a:tableStyleId>{5C22544A-7EE6-4342-B048-85BDC9FD1C3A}</a:tableStyleId>
              </a:tblPr>
              <a:tblGrid>
                <a:gridCol w="6062751">
                  <a:extLst>
                    <a:ext uri="{9D8B030D-6E8A-4147-A177-3AD203B41FA5}">
                      <a16:colId xmlns:a16="http://schemas.microsoft.com/office/drawing/2014/main" val="1471557951"/>
                    </a:ext>
                  </a:extLst>
                </a:gridCol>
              </a:tblGrid>
              <a:tr h="1696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spc="-50" baseline="0" dirty="0">
                          <a:solidFill>
                            <a:schemeClr val="bg1">
                              <a:lumMod val="95000"/>
                            </a:schemeClr>
                          </a:solidFill>
                          <a:latin typeface="Fira Sans" panose="020B0503050000020004" pitchFamily="34" charset="0"/>
                        </a:rPr>
                        <a:t>$2M Australian Space Agency Space Infrastructure Fund awarded to 6 industry-academia-government partners.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spc="-50" baseline="0" dirty="0">
                        <a:solidFill>
                          <a:schemeClr val="bg1">
                            <a:lumMod val="95000"/>
                          </a:schemeClr>
                        </a:solidFill>
                        <a:latin typeface="Fira Sans" panose="020B050305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spc="-50" baseline="0" dirty="0">
                          <a:solidFill>
                            <a:schemeClr val="bg1">
                              <a:lumMod val="95000"/>
                            </a:schemeClr>
                          </a:solidFill>
                          <a:latin typeface="Fira Sans" panose="020B0503050000020004" pitchFamily="34" charset="0"/>
                        </a:rPr>
                        <a:t>ANSTO</a:t>
                      </a:r>
                      <a:r>
                        <a:rPr lang="en-US" sz="2400" spc="-50" baseline="0" dirty="0">
                          <a:solidFill>
                            <a:schemeClr val="bg1">
                              <a:lumMod val="95000"/>
                            </a:schemeClr>
                          </a:solidFill>
                          <a:latin typeface="Fira Sans" panose="020B0503050000020004" pitchFamily="34" charset="0"/>
                        </a:rPr>
                        <a:t> to enhance its facility and capability for space radiation effects testing of electronics.</a:t>
                      </a:r>
                    </a:p>
                  </a:txBody>
                  <a:tcPr marL="28800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861317"/>
                  </a:ext>
                </a:extLst>
              </a:tr>
            </a:tbl>
          </a:graphicData>
        </a:graphic>
      </p:graphicFrame>
      <p:sp>
        <p:nvSpPr>
          <p:cNvPr id="31" name="Rectangle 30">
            <a:extLst>
              <a:ext uri="{FF2B5EF4-FFF2-40B4-BE49-F238E27FC236}">
                <a16:creationId xmlns:a16="http://schemas.microsoft.com/office/drawing/2014/main" id="{A9D25D02-736D-5E46-908B-88EE77869000}"/>
              </a:ext>
            </a:extLst>
          </p:cNvPr>
          <p:cNvSpPr/>
          <p:nvPr/>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17" name="Group 16">
            <a:extLst>
              <a:ext uri="{FF2B5EF4-FFF2-40B4-BE49-F238E27FC236}">
                <a16:creationId xmlns:a16="http://schemas.microsoft.com/office/drawing/2014/main" id="{317C8B94-28AD-47BE-AF99-C1DBA22031C5}"/>
              </a:ext>
            </a:extLst>
          </p:cNvPr>
          <p:cNvGrpSpPr/>
          <p:nvPr/>
        </p:nvGrpSpPr>
        <p:grpSpPr>
          <a:xfrm>
            <a:off x="6739075" y="1325177"/>
            <a:ext cx="5151182" cy="3384465"/>
            <a:chOff x="6543675" y="1804380"/>
            <a:chExt cx="5151182" cy="3384465"/>
          </a:xfrm>
        </p:grpSpPr>
        <p:sp>
          <p:nvSpPr>
            <p:cNvPr id="9" name="Rectangle 8">
              <a:extLst>
                <a:ext uri="{FF2B5EF4-FFF2-40B4-BE49-F238E27FC236}">
                  <a16:creationId xmlns:a16="http://schemas.microsoft.com/office/drawing/2014/main" id="{03A8A33E-92DB-3744-8D2C-2EB76176D582}"/>
                </a:ext>
              </a:extLst>
            </p:cNvPr>
            <p:cNvSpPr/>
            <p:nvPr/>
          </p:nvSpPr>
          <p:spPr>
            <a:xfrm>
              <a:off x="6543675" y="1804380"/>
              <a:ext cx="2481080" cy="101740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6BB4D79A-6776-E44A-87D4-E21EAB48571A}"/>
                </a:ext>
              </a:extLst>
            </p:cNvPr>
            <p:cNvSpPr/>
            <p:nvPr/>
          </p:nvSpPr>
          <p:spPr>
            <a:xfrm>
              <a:off x="6543675" y="2986622"/>
              <a:ext cx="2481080" cy="101740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AE880826-41E7-8244-9382-A82F88C9957F}"/>
                </a:ext>
              </a:extLst>
            </p:cNvPr>
            <p:cNvSpPr/>
            <p:nvPr/>
          </p:nvSpPr>
          <p:spPr>
            <a:xfrm>
              <a:off x="9206095" y="2986622"/>
              <a:ext cx="2481080" cy="101740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68ACAF56-03C5-C647-93F5-EFE203C116CE}"/>
                </a:ext>
              </a:extLst>
            </p:cNvPr>
            <p:cNvSpPr/>
            <p:nvPr/>
          </p:nvSpPr>
          <p:spPr>
            <a:xfrm>
              <a:off x="6543675" y="4168864"/>
              <a:ext cx="2481080" cy="101740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EA3F8536-8CD2-4561-9313-3153BAFB5257}"/>
                </a:ext>
              </a:extLst>
            </p:cNvPr>
            <p:cNvGrpSpPr/>
            <p:nvPr/>
          </p:nvGrpSpPr>
          <p:grpSpPr>
            <a:xfrm>
              <a:off x="9206095" y="4171443"/>
              <a:ext cx="2481080" cy="1017402"/>
              <a:chOff x="9206095" y="1804380"/>
              <a:chExt cx="2481080" cy="1017402"/>
            </a:xfrm>
          </p:grpSpPr>
          <p:sp>
            <p:nvSpPr>
              <p:cNvPr id="10" name="Rectangle 9">
                <a:extLst>
                  <a:ext uri="{FF2B5EF4-FFF2-40B4-BE49-F238E27FC236}">
                    <a16:creationId xmlns:a16="http://schemas.microsoft.com/office/drawing/2014/main" id="{86C29803-041A-DA44-ADAA-AF86A73D5132}"/>
                  </a:ext>
                </a:extLst>
              </p:cNvPr>
              <p:cNvSpPr/>
              <p:nvPr/>
            </p:nvSpPr>
            <p:spPr>
              <a:xfrm>
                <a:off x="9206095" y="1804380"/>
                <a:ext cx="2481080" cy="101740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2" name="Picture 14" descr="Major Service Provider | Nova Group">
                <a:extLst>
                  <a:ext uri="{FF2B5EF4-FFF2-40B4-BE49-F238E27FC236}">
                    <a16:creationId xmlns:a16="http://schemas.microsoft.com/office/drawing/2014/main" id="{B0ACE7B7-F97D-524C-8662-4C65C728ACE0}"/>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9409" b="11915"/>
              <a:stretch/>
            </p:blipFill>
            <p:spPr bwMode="auto">
              <a:xfrm>
                <a:off x="9566886" y="1946886"/>
                <a:ext cx="1713169" cy="757322"/>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8">
              <a:extLst>
                <a:ext uri="{FF2B5EF4-FFF2-40B4-BE49-F238E27FC236}">
                  <a16:creationId xmlns:a16="http://schemas.microsoft.com/office/drawing/2014/main" id="{153F401D-B137-4C4C-854E-1AA7905CDB98}"/>
                </a:ext>
              </a:extLst>
            </p:cNvPr>
            <p:cNvPicPr>
              <a:picLocks noChangeAspect="1" noChangeArrowheads="1"/>
            </p:cNvPicPr>
            <p:nvPr/>
          </p:nvPicPr>
          <p:blipFill>
            <a:blip r:embed="rId5">
              <a:clrChange>
                <a:clrFrom>
                  <a:srgbClr val="FFFFFF"/>
                </a:clrFrom>
                <a:clrTo>
                  <a:srgbClr val="FFFFFF">
                    <a:alpha val="0"/>
                  </a:srgbClr>
                </a:clrTo>
              </a:clrChange>
            </a:blip>
            <a:stretch>
              <a:fillRect/>
            </a:stretch>
          </p:blipFill>
          <p:spPr bwMode="auto">
            <a:xfrm>
              <a:off x="9546249" y="3239026"/>
              <a:ext cx="1796886" cy="5250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B884970F-6637-CC4E-9375-BC4C7070B09C}"/>
                </a:ext>
              </a:extLst>
            </p:cNvPr>
            <p:cNvPicPr>
              <a:picLocks noChangeAspect="1"/>
            </p:cNvPicPr>
            <p:nvPr/>
          </p:nvPicPr>
          <p:blipFill rotWithShape="1">
            <a:blip r:embed="rId6">
              <a:clrChange>
                <a:clrFrom>
                  <a:srgbClr val="FEFFFF"/>
                </a:clrFrom>
                <a:clrTo>
                  <a:srgbClr val="FEFFFF">
                    <a:alpha val="0"/>
                  </a:srgbClr>
                </a:clrTo>
              </a:clrChange>
            </a:blip>
            <a:srcRect l="20046" t="35208" r="20141" b="34688"/>
            <a:stretch/>
          </p:blipFill>
          <p:spPr>
            <a:xfrm>
              <a:off x="6901829" y="3190203"/>
              <a:ext cx="1818694" cy="610240"/>
            </a:xfrm>
            <a:prstGeom prst="rect">
              <a:avLst/>
            </a:prstGeom>
          </p:spPr>
        </p:pic>
        <p:pic>
          <p:nvPicPr>
            <p:cNvPr id="26" name="Picture 10" descr="Saber Astronautics - Home | Facebook">
              <a:extLst>
                <a:ext uri="{FF2B5EF4-FFF2-40B4-BE49-F238E27FC236}">
                  <a16:creationId xmlns:a16="http://schemas.microsoft.com/office/drawing/2014/main" id="{2D1C8D9F-41E5-D14E-9E69-8F48B2E3D546}"/>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565" t="15491" r="7690" b="10331"/>
            <a:stretch/>
          </p:blipFill>
          <p:spPr bwMode="auto">
            <a:xfrm>
              <a:off x="7294335" y="4248770"/>
              <a:ext cx="979759" cy="85759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55A13C06-1368-9149-AB3A-9893060D5F3B}"/>
                </a:ext>
              </a:extLst>
            </p:cNvPr>
            <p:cNvSpPr/>
            <p:nvPr/>
          </p:nvSpPr>
          <p:spPr>
            <a:xfrm>
              <a:off x="9213777" y="1805671"/>
              <a:ext cx="2481080" cy="1017402"/>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8" name="Picture 27">
              <a:extLst>
                <a:ext uri="{FF2B5EF4-FFF2-40B4-BE49-F238E27FC236}">
                  <a16:creationId xmlns:a16="http://schemas.microsoft.com/office/drawing/2014/main" id="{2E35550A-4E02-4943-B749-F137B2929C3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9310825" y="2106011"/>
              <a:ext cx="2152002" cy="439984"/>
            </a:xfrm>
            <a:prstGeom prst="rect">
              <a:avLst/>
            </a:prstGeom>
          </p:spPr>
        </p:pic>
        <p:pic>
          <p:nvPicPr>
            <p:cNvPr id="1026" name="Picture 2" descr="ANU">
              <a:extLst>
                <a:ext uri="{FF2B5EF4-FFF2-40B4-BE49-F238E27FC236}">
                  <a16:creationId xmlns:a16="http://schemas.microsoft.com/office/drawing/2014/main" id="{3D90286E-AE8D-47B0-8ACC-C0E78ADA03C6}"/>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5629" y="2036786"/>
              <a:ext cx="1570517" cy="5525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AAC7473F-14AA-B148-8695-48854DA49DCB}"/>
              </a:ext>
            </a:extLst>
          </p:cNvPr>
          <p:cNvGrpSpPr/>
          <p:nvPr/>
        </p:nvGrpSpPr>
        <p:grpSpPr>
          <a:xfrm>
            <a:off x="9601200" y="5591048"/>
            <a:ext cx="2590800" cy="1266952"/>
            <a:chOff x="9601200" y="5591048"/>
            <a:chExt cx="2590800" cy="1266952"/>
          </a:xfrm>
        </p:grpSpPr>
        <p:sp>
          <p:nvSpPr>
            <p:cNvPr id="6" name="Right Triangle 5">
              <a:extLst>
                <a:ext uri="{FF2B5EF4-FFF2-40B4-BE49-F238E27FC236}">
                  <a16:creationId xmlns:a16="http://schemas.microsoft.com/office/drawing/2014/main" id="{6A2D4E40-9276-9746-B848-94A43ECF1DC8}"/>
                </a:ext>
              </a:extLst>
            </p:cNvPr>
            <p:cNvSpPr/>
            <p:nvPr/>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962B92B4-9AA7-6E45-A572-13D3FF02A112}"/>
                </a:ext>
              </a:extLst>
            </p:cNvPr>
            <p:cNvPicPr>
              <a:picLocks noChangeAspect="1"/>
            </p:cNvPicPr>
            <p:nvPr/>
          </p:nvPicPr>
          <p:blipFill>
            <a:blip r:embed="rId10"/>
            <a:stretch>
              <a:fillRect/>
            </a:stretch>
          </p:blipFill>
          <p:spPr>
            <a:xfrm>
              <a:off x="10693400" y="6359466"/>
              <a:ext cx="1352296" cy="353677"/>
            </a:xfrm>
            <a:prstGeom prst="rect">
              <a:avLst/>
            </a:prstGeom>
          </p:spPr>
        </p:pic>
      </p:grpSp>
      <p:pic>
        <p:nvPicPr>
          <p:cNvPr id="3076" name="Picture 4" descr="[SGFF/SS 2020] Australian Space Agency Scholarship | Space Generation Advisory Council">
            <a:extLst>
              <a:ext uri="{FF2B5EF4-FFF2-40B4-BE49-F238E27FC236}">
                <a16:creationId xmlns:a16="http://schemas.microsoft.com/office/drawing/2014/main" id="{93F5559E-2D23-9AFD-4D9D-8E0AADB9463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8706" y="5710792"/>
            <a:ext cx="1190626" cy="108108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38811CB5-B538-8587-1D69-49F7448B7A52}"/>
              </a:ext>
            </a:extLst>
          </p:cNvPr>
          <p:cNvSpPr/>
          <p:nvPr/>
        </p:nvSpPr>
        <p:spPr>
          <a:xfrm rot="5400000">
            <a:off x="6253438" y="1807844"/>
            <a:ext cx="1017402" cy="46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CDF416C7-4DBE-E9E3-AEFE-4D45B4155FD1}"/>
              </a:ext>
            </a:extLst>
          </p:cNvPr>
          <p:cNvSpPr/>
          <p:nvPr/>
        </p:nvSpPr>
        <p:spPr>
          <a:xfrm rot="5400000">
            <a:off x="8907418" y="1817057"/>
            <a:ext cx="1017402" cy="46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37125493-ED30-8539-2E38-0587DC334536}"/>
              </a:ext>
            </a:extLst>
          </p:cNvPr>
          <p:cNvSpPr/>
          <p:nvPr/>
        </p:nvSpPr>
        <p:spPr>
          <a:xfrm rot="5400000">
            <a:off x="6252248" y="2998497"/>
            <a:ext cx="1017402" cy="46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43652A88-D6D8-4F06-BC6F-D7FCDD441C31}"/>
              </a:ext>
            </a:extLst>
          </p:cNvPr>
          <p:cNvSpPr/>
          <p:nvPr/>
        </p:nvSpPr>
        <p:spPr>
          <a:xfrm rot="5400000">
            <a:off x="6252248" y="4174046"/>
            <a:ext cx="1017402" cy="46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5BEC4661-962F-5122-1D65-8D409B250A79}"/>
              </a:ext>
            </a:extLst>
          </p:cNvPr>
          <p:cNvSpPr/>
          <p:nvPr/>
        </p:nvSpPr>
        <p:spPr>
          <a:xfrm rot="5400000">
            <a:off x="8907418" y="4177876"/>
            <a:ext cx="1017402" cy="46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DF5E61D8-3BD9-7E01-A3D3-7F6B0B09DCF5}"/>
              </a:ext>
            </a:extLst>
          </p:cNvPr>
          <p:cNvSpPr/>
          <p:nvPr/>
        </p:nvSpPr>
        <p:spPr>
          <a:xfrm rot="5400000">
            <a:off x="8907418" y="2998497"/>
            <a:ext cx="1017402" cy="461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927869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76DC23CF-7DF3-7145-B6E0-46F09A8865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1999" cy="6858000"/>
          </a:xfrm>
          <a:prstGeom prst="rect">
            <a:avLst/>
          </a:prstGeom>
        </p:spPr>
      </p:pic>
      <p:sp>
        <p:nvSpPr>
          <p:cNvPr id="51" name="Rectangle 50">
            <a:extLst>
              <a:ext uri="{FF2B5EF4-FFF2-40B4-BE49-F238E27FC236}">
                <a16:creationId xmlns:a16="http://schemas.microsoft.com/office/drawing/2014/main" id="{171334B0-8CDD-3F4E-A32D-F875AF796C8F}"/>
              </a:ext>
            </a:extLst>
          </p:cNvPr>
          <p:cNvSpPr/>
          <p:nvPr/>
        </p:nvSpPr>
        <p:spPr>
          <a:xfrm>
            <a:off x="-1" y="0"/>
            <a:ext cx="12192000" cy="6858000"/>
          </a:xfrm>
          <a:prstGeom prst="rect">
            <a:avLst/>
          </a:prstGeom>
          <a:gradFill>
            <a:gsLst>
              <a:gs pos="0">
                <a:srgbClr val="000000"/>
              </a:gs>
              <a:gs pos="83000">
                <a:srgbClr val="00000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Rounded Rectangle 37">
            <a:extLst>
              <a:ext uri="{FF2B5EF4-FFF2-40B4-BE49-F238E27FC236}">
                <a16:creationId xmlns:a16="http://schemas.microsoft.com/office/drawing/2014/main" id="{41A4BC6C-485C-2D47-9239-7FDE98685BC2}"/>
              </a:ext>
            </a:extLst>
          </p:cNvPr>
          <p:cNvSpPr/>
          <p:nvPr/>
        </p:nvSpPr>
        <p:spPr>
          <a:xfrm>
            <a:off x="3567533" y="2892278"/>
            <a:ext cx="1834382" cy="340499"/>
          </a:xfrm>
          <a:prstGeom prst="roundRect">
            <a:avLst>
              <a:gd name="adj" fmla="val 50000"/>
            </a:avLst>
          </a:prstGeom>
          <a:solidFill>
            <a:schemeClr val="bg2">
              <a:lumMod val="50000"/>
              <a:alpha val="75000"/>
            </a:scheme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4C4D4C">
                    <a:lumMod val="60000"/>
                    <a:lumOff val="40000"/>
                  </a:srgbClr>
                </a:solidFill>
                <a:effectLst/>
                <a:uLnTx/>
                <a:uFillTx/>
                <a:latin typeface="Fira Sans" panose="020B0503050000020004" pitchFamily="34" charset="0"/>
                <a:ea typeface="+mn-ea"/>
                <a:cs typeface="+mn-cs"/>
              </a:rPr>
              <a:t>+ Secondary radiation</a:t>
            </a:r>
            <a:endParaRPr kumimoji="0" lang="en-AU" sz="1200" b="0" i="1" u="none" strike="noStrike" kern="1200" cap="none" spc="0" normalizeH="0" baseline="0" noProof="0" dirty="0">
              <a:ln>
                <a:noFill/>
              </a:ln>
              <a:solidFill>
                <a:srgbClr val="4C4D4C">
                  <a:lumMod val="60000"/>
                  <a:lumOff val="40000"/>
                </a:srgbClr>
              </a:solidFill>
              <a:effectLst/>
              <a:uLnTx/>
              <a:uFillTx/>
              <a:latin typeface="Fira Sans" panose="020B0503050000020004" pitchFamily="34" charset="0"/>
              <a:ea typeface="+mn-ea"/>
              <a:cs typeface="+mn-cs"/>
            </a:endParaRPr>
          </a:p>
        </p:txBody>
      </p:sp>
      <p:sp>
        <p:nvSpPr>
          <p:cNvPr id="39" name="Rounded Rectangle 38">
            <a:extLst>
              <a:ext uri="{FF2B5EF4-FFF2-40B4-BE49-F238E27FC236}">
                <a16:creationId xmlns:a16="http://schemas.microsoft.com/office/drawing/2014/main" id="{418C9C34-1084-7840-A145-D1EE34DDEE8E}"/>
              </a:ext>
            </a:extLst>
          </p:cNvPr>
          <p:cNvSpPr/>
          <p:nvPr/>
        </p:nvSpPr>
        <p:spPr>
          <a:xfrm>
            <a:off x="3554350" y="2568608"/>
            <a:ext cx="1211405" cy="340499"/>
          </a:xfrm>
          <a:prstGeom prst="roundRect">
            <a:avLst>
              <a:gd name="adj" fmla="val 50000"/>
            </a:avLst>
          </a:prstGeom>
          <a:solidFill>
            <a:schemeClr val="tx1">
              <a:lumMod val="60000"/>
              <a:lumOff val="40000"/>
              <a:alpha val="75000"/>
            </a:scheme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150 </a:t>
            </a:r>
            <a:r>
              <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mSv/</a:t>
            </a:r>
            <a:r>
              <a:rPr kumimoji="0" lang="en-AU" sz="1100" b="0" i="0" u="none" strike="noStrike" kern="1200" cap="none" spc="0" normalizeH="0" baseline="0" noProof="0" dirty="0" err="1">
                <a:ln>
                  <a:noFill/>
                </a:ln>
                <a:solidFill>
                  <a:srgbClr val="FFFFFF"/>
                </a:solidFill>
                <a:effectLst/>
                <a:uLnTx/>
                <a:uFillTx/>
                <a:latin typeface="Fira Sans" panose="020B0503050000020004" pitchFamily="34" charset="0"/>
                <a:ea typeface="+mn-ea"/>
                <a:cs typeface="+mn-cs"/>
              </a:rPr>
              <a:t>yr</a:t>
            </a:r>
            <a:endPar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endParaRPr>
          </a:p>
        </p:txBody>
      </p:sp>
      <p:sp>
        <p:nvSpPr>
          <p:cNvPr id="29" name="Rectangle 28">
            <a:extLst>
              <a:ext uri="{FF2B5EF4-FFF2-40B4-BE49-F238E27FC236}">
                <a16:creationId xmlns:a16="http://schemas.microsoft.com/office/drawing/2014/main" id="{CCA6BDF8-D0E8-D54E-8B66-14B5C53E88DF}"/>
              </a:ext>
            </a:extLst>
          </p:cNvPr>
          <p:cNvSpPr/>
          <p:nvPr/>
        </p:nvSpPr>
        <p:spPr>
          <a:xfrm>
            <a:off x="9601200" y="0"/>
            <a:ext cx="2590800" cy="6858000"/>
          </a:xfrm>
          <a:prstGeom prst="rect">
            <a:avLst/>
          </a:prstGeom>
          <a:gradFill>
            <a:gsLst>
              <a:gs pos="0">
                <a:schemeClr val="bg2">
                  <a:lumMod val="25000"/>
                  <a:alpha val="17000"/>
                </a:schemeClr>
              </a:gs>
              <a:gs pos="39000">
                <a:schemeClr val="tx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1E38D9D5-43DC-DD4F-8B57-5E922FC71C36}"/>
              </a:ext>
            </a:extLst>
          </p:cNvPr>
          <p:cNvSpPr/>
          <p:nvPr/>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1307F64B-9330-AB41-8D44-81E633739638}"/>
              </a:ext>
            </a:extLst>
          </p:cNvPr>
          <p:cNvSpPr/>
          <p:nvPr/>
        </p:nvSpPr>
        <p:spPr>
          <a:xfrm>
            <a:off x="411183" y="1163804"/>
            <a:ext cx="678426" cy="58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 name="Image 3" descr="soleil.png">
            <a:extLst>
              <a:ext uri="{FF2B5EF4-FFF2-40B4-BE49-F238E27FC236}">
                <a16:creationId xmlns:a16="http://schemas.microsoft.com/office/drawing/2014/main" id="{66F4924C-2D5D-944F-ABED-B3579F2449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109" y="1169508"/>
            <a:ext cx="2191203" cy="6503431"/>
          </a:xfrm>
          <a:prstGeom prst="rect">
            <a:avLst/>
          </a:prstGeom>
        </p:spPr>
      </p:pic>
      <p:grpSp>
        <p:nvGrpSpPr>
          <p:cNvPr id="8" name="Group 7">
            <a:extLst>
              <a:ext uri="{FF2B5EF4-FFF2-40B4-BE49-F238E27FC236}">
                <a16:creationId xmlns:a16="http://schemas.microsoft.com/office/drawing/2014/main" id="{85B9504C-50B8-4849-BD40-A1F569C95F9E}"/>
              </a:ext>
            </a:extLst>
          </p:cNvPr>
          <p:cNvGrpSpPr/>
          <p:nvPr/>
        </p:nvGrpSpPr>
        <p:grpSpPr>
          <a:xfrm>
            <a:off x="9601200" y="5591048"/>
            <a:ext cx="2590800" cy="1266952"/>
            <a:chOff x="9601200" y="5591048"/>
            <a:chExt cx="2590800" cy="1266952"/>
          </a:xfrm>
        </p:grpSpPr>
        <p:sp>
          <p:nvSpPr>
            <p:cNvPr id="9" name="Right Triangle 8">
              <a:extLst>
                <a:ext uri="{FF2B5EF4-FFF2-40B4-BE49-F238E27FC236}">
                  <a16:creationId xmlns:a16="http://schemas.microsoft.com/office/drawing/2014/main" id="{32D4A226-E3B7-A740-A8FC-0DC0A5E79B04}"/>
                </a:ext>
              </a:extLst>
            </p:cNvPr>
            <p:cNvSpPr/>
            <p:nvPr/>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B4E5E7C2-A28D-BE41-9534-7CE2B22C1F8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grpSp>
      <p:sp>
        <p:nvSpPr>
          <p:cNvPr id="25" name="Rounded Rectangle 24">
            <a:extLst>
              <a:ext uri="{FF2B5EF4-FFF2-40B4-BE49-F238E27FC236}">
                <a16:creationId xmlns:a16="http://schemas.microsoft.com/office/drawing/2014/main" id="{3C12004A-6E00-3744-96FF-894526CAC144}"/>
              </a:ext>
            </a:extLst>
          </p:cNvPr>
          <p:cNvSpPr/>
          <p:nvPr/>
        </p:nvSpPr>
        <p:spPr>
          <a:xfrm>
            <a:off x="7146946" y="1234758"/>
            <a:ext cx="1517218" cy="340499"/>
          </a:xfrm>
          <a:prstGeom prst="roundRect">
            <a:avLst>
              <a:gd name="adj" fmla="val 50000"/>
            </a:avLst>
          </a:prstGeom>
          <a:solidFill>
            <a:srgbClr val="911A1A">
              <a:alpha val="78000"/>
            </a:srgb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300-400 </a:t>
            </a:r>
            <a:r>
              <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mSv/</a:t>
            </a:r>
            <a:r>
              <a:rPr kumimoji="0" lang="en-AU" sz="1100" b="0" i="0" u="none" strike="noStrike" kern="1200" cap="none" spc="0" normalizeH="0" baseline="0" noProof="0" dirty="0" err="1">
                <a:ln>
                  <a:noFill/>
                </a:ln>
                <a:solidFill>
                  <a:srgbClr val="FFFFFF"/>
                </a:solidFill>
                <a:effectLst/>
                <a:uLnTx/>
                <a:uFillTx/>
                <a:latin typeface="Fira Sans" panose="020B0503050000020004" pitchFamily="34" charset="0"/>
                <a:ea typeface="+mn-ea"/>
                <a:cs typeface="+mn-cs"/>
              </a:rPr>
              <a:t>yr</a:t>
            </a:r>
            <a:endPar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endParaRPr>
          </a:p>
        </p:txBody>
      </p:sp>
      <p:pic>
        <p:nvPicPr>
          <p:cNvPr id="12" name="Picture 11">
            <a:extLst>
              <a:ext uri="{FF2B5EF4-FFF2-40B4-BE49-F238E27FC236}">
                <a16:creationId xmlns:a16="http://schemas.microsoft.com/office/drawing/2014/main" id="{E2439EAA-D493-0E45-B66A-DC409BA74D4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98894" y="3025560"/>
            <a:ext cx="2854548" cy="2941049"/>
          </a:xfrm>
          <a:prstGeom prst="rect">
            <a:avLst/>
          </a:prstGeom>
        </p:spPr>
      </p:pic>
      <p:pic>
        <p:nvPicPr>
          <p:cNvPr id="13" name="Picture 12">
            <a:extLst>
              <a:ext uri="{FF2B5EF4-FFF2-40B4-BE49-F238E27FC236}">
                <a16:creationId xmlns:a16="http://schemas.microsoft.com/office/drawing/2014/main" id="{98CBD8A0-5C2F-3D47-960A-80D1810C4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64108" y="1402167"/>
            <a:ext cx="1563071" cy="1577216"/>
          </a:xfrm>
          <a:prstGeom prst="rect">
            <a:avLst/>
          </a:prstGeom>
        </p:spPr>
      </p:pic>
      <p:sp>
        <p:nvSpPr>
          <p:cNvPr id="16" name="Right Arrow 15">
            <a:extLst>
              <a:ext uri="{FF2B5EF4-FFF2-40B4-BE49-F238E27FC236}">
                <a16:creationId xmlns:a16="http://schemas.microsoft.com/office/drawing/2014/main" id="{91A20506-A0C5-BD42-AD79-0E1077BF0BEA}"/>
              </a:ext>
            </a:extLst>
          </p:cNvPr>
          <p:cNvSpPr/>
          <p:nvPr/>
        </p:nvSpPr>
        <p:spPr>
          <a:xfrm>
            <a:off x="1503754" y="3855549"/>
            <a:ext cx="2136398" cy="1062298"/>
          </a:xfrm>
          <a:prstGeom prst="rightArrow">
            <a:avLst/>
          </a:prstGeom>
          <a:gradFill>
            <a:gsLst>
              <a:gs pos="0">
                <a:srgbClr val="FAE076">
                  <a:alpha val="0"/>
                </a:srgbClr>
              </a:gs>
              <a:gs pos="62000">
                <a:srgbClr val="FAE076">
                  <a:alpha val="8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Right Arrow 16">
            <a:extLst>
              <a:ext uri="{FF2B5EF4-FFF2-40B4-BE49-F238E27FC236}">
                <a16:creationId xmlns:a16="http://schemas.microsoft.com/office/drawing/2014/main" id="{90D2C074-B5F7-B04A-9030-D6B457EB502C}"/>
              </a:ext>
            </a:extLst>
          </p:cNvPr>
          <p:cNvSpPr/>
          <p:nvPr/>
        </p:nvSpPr>
        <p:spPr>
          <a:xfrm rot="5400000">
            <a:off x="4340485" y="1344778"/>
            <a:ext cx="1681691" cy="1062298"/>
          </a:xfrm>
          <a:prstGeom prst="rightArrow">
            <a:avLst/>
          </a:prstGeom>
          <a:gradFill>
            <a:gsLst>
              <a:gs pos="0">
                <a:schemeClr val="tx2">
                  <a:lumMod val="60000"/>
                  <a:lumOff val="40000"/>
                  <a:alpha val="0"/>
                </a:schemeClr>
              </a:gs>
              <a:gs pos="62000">
                <a:schemeClr val="tx2">
                  <a:lumMod val="60000"/>
                  <a:lumOff val="40000"/>
                  <a:alpha val="87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18" name="Table 17">
            <a:extLst>
              <a:ext uri="{FF2B5EF4-FFF2-40B4-BE49-F238E27FC236}">
                <a16:creationId xmlns:a16="http://schemas.microsoft.com/office/drawing/2014/main" id="{6972C172-B89C-4D4E-ACC3-16034A921B38}"/>
              </a:ext>
            </a:extLst>
          </p:cNvPr>
          <p:cNvGraphicFramePr>
            <a:graphicFrameLocks noGrp="1"/>
          </p:cNvGraphicFramePr>
          <p:nvPr/>
        </p:nvGraphicFramePr>
        <p:xfrm>
          <a:off x="1918971" y="5326631"/>
          <a:ext cx="1475145" cy="1097280"/>
        </p:xfrm>
        <a:graphic>
          <a:graphicData uri="http://schemas.openxmlformats.org/drawingml/2006/table">
            <a:tbl>
              <a:tblPr firstRow="1" bandRow="1">
                <a:tableStyleId>{5C22544A-7EE6-4342-B048-85BDC9FD1C3A}</a:tableStyleId>
              </a:tblPr>
              <a:tblGrid>
                <a:gridCol w="1068443">
                  <a:extLst>
                    <a:ext uri="{9D8B030D-6E8A-4147-A177-3AD203B41FA5}">
                      <a16:colId xmlns:a16="http://schemas.microsoft.com/office/drawing/2014/main" val="4135714621"/>
                    </a:ext>
                  </a:extLst>
                </a:gridCol>
                <a:gridCol w="406702">
                  <a:extLst>
                    <a:ext uri="{9D8B030D-6E8A-4147-A177-3AD203B41FA5}">
                      <a16:colId xmlns:a16="http://schemas.microsoft.com/office/drawing/2014/main" val="1233393987"/>
                    </a:ext>
                  </a:extLst>
                </a:gridCol>
              </a:tblGrid>
              <a:tr h="0">
                <a:tc>
                  <a:txBody>
                    <a:bodyPr/>
                    <a:lstStyle/>
                    <a:p>
                      <a:r>
                        <a:rPr lang="en-US" sz="1200" dirty="0">
                          <a:solidFill>
                            <a:srgbClr val="FAE076"/>
                          </a:solidFill>
                          <a:latin typeface="Fira Sans" panose="020B0503050000020004" pitchFamily="34" charset="0"/>
                        </a:rPr>
                        <a:t>SOLAR</a:t>
                      </a:r>
                    </a:p>
                  </a:txBody>
                  <a:tcPr marL="0" marR="0">
                    <a:lnL w="12700" cmpd="sng">
                      <a:noFill/>
                    </a:lnL>
                    <a:lnR w="12700" cmpd="sng">
                      <a:noFill/>
                    </a:lnR>
                    <a:lnT w="12700" cmpd="sng">
                      <a:noFill/>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latin typeface="Fira Sans" panose="020B0503050000020004" pitchFamily="34" charset="0"/>
                      </a:endParaRPr>
                    </a:p>
                  </a:txBody>
                  <a:tcPr marL="0" marR="0">
                    <a:lnL w="12700" cmpd="sng">
                      <a:noFill/>
                    </a:lnL>
                    <a:lnR w="12700" cmpd="sng">
                      <a:noFill/>
                    </a:lnR>
                    <a:lnT w="12700" cmpd="sng">
                      <a:noFill/>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3389726"/>
                  </a:ext>
                </a:extLst>
              </a:tr>
              <a:tr h="0">
                <a:tc>
                  <a:txBody>
                    <a:bodyPr/>
                    <a:lstStyle/>
                    <a:p>
                      <a:r>
                        <a:rPr lang="en-AU" sz="1200" b="0" spc="-50" baseline="0" dirty="0">
                          <a:solidFill>
                            <a:schemeClr val="bg1">
                              <a:lumMod val="85000"/>
                            </a:schemeClr>
                          </a:solidFill>
                          <a:latin typeface="Fira Sans" panose="020B0503050000020004" pitchFamily="34" charset="0"/>
                        </a:rPr>
                        <a:t>Protons</a:t>
                      </a:r>
                      <a:endParaRPr lang="en-US" sz="1200" b="0" spc="-50" baseline="0" dirty="0">
                        <a:solidFill>
                          <a:schemeClr val="bg1">
                            <a:lumMod val="85000"/>
                          </a:schemeClr>
                        </a:solidFill>
                        <a:latin typeface="Fira Sans" panose="020B0503050000020004" pitchFamily="34" charset="0"/>
                      </a:endParaRP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200" b="1" dirty="0">
                          <a:solidFill>
                            <a:schemeClr val="bg1"/>
                          </a:solidFill>
                          <a:latin typeface="Fira Sans" panose="020B0503050000020004" pitchFamily="34" charset="0"/>
                        </a:rPr>
                        <a:t>92%</a:t>
                      </a: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7920802"/>
                  </a:ext>
                </a:extLst>
              </a:tr>
              <a:tr h="0">
                <a:tc>
                  <a:txBody>
                    <a:bodyPr/>
                    <a:lstStyle/>
                    <a:p>
                      <a:r>
                        <a:rPr lang="en-AU" sz="1200" b="0" spc="-50" baseline="0" dirty="0">
                          <a:solidFill>
                            <a:schemeClr val="bg1">
                              <a:lumMod val="85000"/>
                            </a:schemeClr>
                          </a:solidFill>
                          <a:latin typeface="Fira Sans" panose="020B0503050000020004" pitchFamily="34" charset="0"/>
                        </a:rPr>
                        <a:t>Alpha particles</a:t>
                      </a:r>
                      <a:endParaRPr lang="en-US" sz="1200" b="0" spc="-50" baseline="0" dirty="0">
                        <a:solidFill>
                          <a:schemeClr val="bg1">
                            <a:lumMod val="85000"/>
                          </a:schemeClr>
                        </a:solidFill>
                        <a:latin typeface="Fira Sans" panose="020B0503050000020004" pitchFamily="34" charset="0"/>
                      </a:endParaRP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200" b="1" dirty="0">
                          <a:solidFill>
                            <a:schemeClr val="bg1"/>
                          </a:solidFill>
                          <a:latin typeface="Fira Sans" panose="020B0503050000020004" pitchFamily="34" charset="0"/>
                        </a:rPr>
                        <a:t>6%</a:t>
                      </a: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997866"/>
                  </a:ext>
                </a:extLst>
              </a:tr>
              <a:tr h="0">
                <a:tc>
                  <a:txBody>
                    <a:bodyPr/>
                    <a:lstStyle/>
                    <a:p>
                      <a:r>
                        <a:rPr lang="en-AU" sz="1200" b="0" spc="-50" baseline="0" dirty="0">
                          <a:solidFill>
                            <a:schemeClr val="bg1">
                              <a:lumMod val="85000"/>
                            </a:schemeClr>
                          </a:solidFill>
                          <a:latin typeface="Fira Sans" panose="020B0503050000020004" pitchFamily="34" charset="0"/>
                        </a:rPr>
                        <a:t>Heavy nucleus</a:t>
                      </a:r>
                      <a:endParaRPr lang="en-US" sz="1200" b="0" spc="-50" baseline="0" dirty="0">
                        <a:solidFill>
                          <a:schemeClr val="bg1">
                            <a:lumMod val="85000"/>
                          </a:schemeClr>
                        </a:solidFill>
                        <a:latin typeface="Fira Sans" panose="020B0503050000020004" pitchFamily="34" charset="0"/>
                      </a:endParaRP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a:r>
                        <a:rPr lang="en-US" sz="1200" b="1" dirty="0">
                          <a:solidFill>
                            <a:schemeClr val="bg1"/>
                          </a:solidFill>
                          <a:latin typeface="Fira Sans" panose="020B0503050000020004" pitchFamily="34" charset="0"/>
                        </a:rPr>
                        <a:t>2%</a:t>
                      </a: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6554931"/>
                  </a:ext>
                </a:extLst>
              </a:tr>
            </a:tbl>
          </a:graphicData>
        </a:graphic>
      </p:graphicFrame>
      <p:sp>
        <p:nvSpPr>
          <p:cNvPr id="2" name="Title 1">
            <a:extLst>
              <a:ext uri="{FF2B5EF4-FFF2-40B4-BE49-F238E27FC236}">
                <a16:creationId xmlns:a16="http://schemas.microsoft.com/office/drawing/2014/main" id="{F69794BB-436A-714D-93BC-246BCA3E083A}"/>
              </a:ext>
            </a:extLst>
          </p:cNvPr>
          <p:cNvSpPr>
            <a:spLocks noGrp="1"/>
          </p:cNvSpPr>
          <p:nvPr>
            <p:ph type="title"/>
          </p:nvPr>
        </p:nvSpPr>
        <p:spPr>
          <a:xfrm>
            <a:off x="277826" y="91758"/>
            <a:ext cx="11914174" cy="899630"/>
          </a:xfrm>
        </p:spPr>
        <p:txBody>
          <a:bodyPr>
            <a:normAutofit/>
          </a:bodyPr>
          <a:lstStyle/>
          <a:p>
            <a:r>
              <a:rPr lang="en-US" sz="3600" dirty="0">
                <a:solidFill>
                  <a:schemeClr val="bg1"/>
                </a:solidFill>
              </a:rPr>
              <a:t>Space radiation and its challenges </a:t>
            </a:r>
          </a:p>
        </p:txBody>
      </p:sp>
      <p:graphicFrame>
        <p:nvGraphicFramePr>
          <p:cNvPr id="19" name="Table 18">
            <a:extLst>
              <a:ext uri="{FF2B5EF4-FFF2-40B4-BE49-F238E27FC236}">
                <a16:creationId xmlns:a16="http://schemas.microsoft.com/office/drawing/2014/main" id="{A5659C96-696A-9641-B25D-163E6C5C0880}"/>
              </a:ext>
            </a:extLst>
          </p:cNvPr>
          <p:cNvGraphicFramePr>
            <a:graphicFrameLocks noGrp="1"/>
          </p:cNvGraphicFramePr>
          <p:nvPr>
            <p:extLst>
              <p:ext uri="{D42A27DB-BD31-4B8C-83A1-F6EECF244321}">
                <p14:modId xmlns:p14="http://schemas.microsoft.com/office/powerpoint/2010/main" val="2133015629"/>
              </p:ext>
            </p:extLst>
          </p:nvPr>
        </p:nvGraphicFramePr>
        <p:xfrm>
          <a:off x="1743134" y="1730983"/>
          <a:ext cx="1475145" cy="1097280"/>
        </p:xfrm>
        <a:graphic>
          <a:graphicData uri="http://schemas.openxmlformats.org/drawingml/2006/table">
            <a:tbl>
              <a:tblPr firstRow="1" bandRow="1">
                <a:tableStyleId>{5C22544A-7EE6-4342-B048-85BDC9FD1C3A}</a:tableStyleId>
              </a:tblPr>
              <a:tblGrid>
                <a:gridCol w="1068443">
                  <a:extLst>
                    <a:ext uri="{9D8B030D-6E8A-4147-A177-3AD203B41FA5}">
                      <a16:colId xmlns:a16="http://schemas.microsoft.com/office/drawing/2014/main" val="4135714621"/>
                    </a:ext>
                  </a:extLst>
                </a:gridCol>
                <a:gridCol w="406702">
                  <a:extLst>
                    <a:ext uri="{9D8B030D-6E8A-4147-A177-3AD203B41FA5}">
                      <a16:colId xmlns:a16="http://schemas.microsoft.com/office/drawing/2014/main" val="1233393987"/>
                    </a:ext>
                  </a:extLst>
                </a:gridCol>
              </a:tblGrid>
              <a:tr h="0">
                <a:tc>
                  <a:txBody>
                    <a:bodyPr/>
                    <a:lstStyle/>
                    <a:p>
                      <a:r>
                        <a:rPr lang="en-US" sz="1200" dirty="0">
                          <a:solidFill>
                            <a:schemeClr val="tx2">
                              <a:lumMod val="40000"/>
                              <a:lumOff val="60000"/>
                            </a:schemeClr>
                          </a:solidFill>
                          <a:latin typeface="Fira Sans" panose="020B0503050000020004" pitchFamily="34" charset="0"/>
                        </a:rPr>
                        <a:t>GALACTIC</a:t>
                      </a:r>
                    </a:p>
                  </a:txBody>
                  <a:tcPr marL="0" marR="0">
                    <a:lnL w="12700" cmpd="sng">
                      <a:noFill/>
                    </a:lnL>
                    <a:lnR w="12700" cmpd="sng">
                      <a:noFill/>
                    </a:lnR>
                    <a:lnT w="12700" cmpd="sng">
                      <a:noFill/>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latin typeface="Fira Sans" panose="020B0503050000020004" pitchFamily="34" charset="0"/>
                      </a:endParaRPr>
                    </a:p>
                  </a:txBody>
                  <a:tcPr marL="0" marR="0">
                    <a:lnL w="12700" cmpd="sng">
                      <a:noFill/>
                    </a:lnL>
                    <a:lnR w="12700" cmpd="sng">
                      <a:noFill/>
                    </a:lnR>
                    <a:lnT w="12700" cmpd="sng">
                      <a:noFill/>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3389726"/>
                  </a:ext>
                </a:extLst>
              </a:tr>
              <a:tr h="0">
                <a:tc>
                  <a:txBody>
                    <a:bodyPr/>
                    <a:lstStyle/>
                    <a:p>
                      <a:r>
                        <a:rPr lang="en-AU" sz="1200" b="0" spc="-50" baseline="0" dirty="0">
                          <a:solidFill>
                            <a:schemeClr val="bg1">
                              <a:lumMod val="85000"/>
                            </a:schemeClr>
                          </a:solidFill>
                          <a:latin typeface="Fira Sans" panose="020B0503050000020004" pitchFamily="34" charset="0"/>
                        </a:rPr>
                        <a:t>Protons</a:t>
                      </a:r>
                      <a:endParaRPr lang="en-US" sz="1200" b="0" spc="-50" baseline="0" dirty="0">
                        <a:solidFill>
                          <a:schemeClr val="bg1">
                            <a:lumMod val="85000"/>
                          </a:schemeClr>
                        </a:solidFill>
                        <a:latin typeface="Fira Sans" panose="020B0503050000020004" pitchFamily="34" charset="0"/>
                      </a:endParaRP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200" b="1" dirty="0">
                          <a:solidFill>
                            <a:schemeClr val="bg1"/>
                          </a:solidFill>
                          <a:latin typeface="Fira Sans" panose="020B0503050000020004" pitchFamily="34" charset="0"/>
                        </a:rPr>
                        <a:t>85%</a:t>
                      </a: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7920802"/>
                  </a:ext>
                </a:extLst>
              </a:tr>
              <a:tr h="0">
                <a:tc>
                  <a:txBody>
                    <a:bodyPr/>
                    <a:lstStyle/>
                    <a:p>
                      <a:r>
                        <a:rPr lang="en-AU" sz="1200" b="0" spc="-50" baseline="0" dirty="0">
                          <a:solidFill>
                            <a:schemeClr val="bg1">
                              <a:lumMod val="85000"/>
                            </a:schemeClr>
                          </a:solidFill>
                          <a:latin typeface="Fira Sans" panose="020B0503050000020004" pitchFamily="34" charset="0"/>
                        </a:rPr>
                        <a:t>Alpha particles</a:t>
                      </a:r>
                      <a:endParaRPr lang="en-US" sz="1200" b="0" spc="-50" baseline="0" dirty="0">
                        <a:solidFill>
                          <a:schemeClr val="bg1">
                            <a:lumMod val="85000"/>
                          </a:schemeClr>
                        </a:solidFill>
                        <a:latin typeface="Fira Sans" panose="020B0503050000020004" pitchFamily="34" charset="0"/>
                      </a:endParaRP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200" b="1" dirty="0">
                          <a:solidFill>
                            <a:schemeClr val="bg1"/>
                          </a:solidFill>
                          <a:latin typeface="Fira Sans" panose="020B0503050000020004" pitchFamily="34" charset="0"/>
                        </a:rPr>
                        <a:t>14%</a:t>
                      </a: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997866"/>
                  </a:ext>
                </a:extLst>
              </a:tr>
              <a:tr h="0">
                <a:tc>
                  <a:txBody>
                    <a:bodyPr/>
                    <a:lstStyle/>
                    <a:p>
                      <a:r>
                        <a:rPr lang="en-AU" sz="1200" b="0" spc="-50" baseline="0" dirty="0">
                          <a:solidFill>
                            <a:schemeClr val="bg1">
                              <a:lumMod val="85000"/>
                            </a:schemeClr>
                          </a:solidFill>
                          <a:latin typeface="Fira Sans" panose="020B0503050000020004" pitchFamily="34" charset="0"/>
                        </a:rPr>
                        <a:t>Heavy nucleus</a:t>
                      </a:r>
                      <a:endParaRPr lang="en-US" sz="1200" b="0" spc="-50" baseline="0" dirty="0">
                        <a:solidFill>
                          <a:schemeClr val="bg1">
                            <a:lumMod val="85000"/>
                          </a:schemeClr>
                        </a:solidFill>
                        <a:latin typeface="Fira Sans" panose="020B0503050000020004" pitchFamily="34" charset="0"/>
                      </a:endParaRP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a:r>
                        <a:rPr lang="en-US" sz="1200" b="1" dirty="0">
                          <a:solidFill>
                            <a:schemeClr val="bg1"/>
                          </a:solidFill>
                          <a:latin typeface="Fira Sans" panose="020B0503050000020004" pitchFamily="34" charset="0"/>
                        </a:rPr>
                        <a:t>1%</a:t>
                      </a:r>
                    </a:p>
                  </a:txBody>
                  <a:tcPr marL="0" marR="0">
                    <a:lnL w="12700" cmpd="sng">
                      <a:noFill/>
                    </a:lnL>
                    <a:lnR w="12700" cmpd="sng">
                      <a:noFill/>
                    </a:lnR>
                    <a:lnT w="9525"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6554931"/>
                  </a:ext>
                </a:extLst>
              </a:tr>
            </a:tbl>
          </a:graphicData>
        </a:graphic>
      </p:graphicFrame>
      <p:cxnSp>
        <p:nvCxnSpPr>
          <p:cNvPr id="21" name="Straight Connector 20">
            <a:extLst>
              <a:ext uri="{FF2B5EF4-FFF2-40B4-BE49-F238E27FC236}">
                <a16:creationId xmlns:a16="http://schemas.microsoft.com/office/drawing/2014/main" id="{BA8E8626-0C86-4645-A272-3A9EE1CD5805}"/>
              </a:ext>
            </a:extLst>
          </p:cNvPr>
          <p:cNvCxnSpPr>
            <a:cxnSpLocks/>
          </p:cNvCxnSpPr>
          <p:nvPr/>
        </p:nvCxnSpPr>
        <p:spPr>
          <a:xfrm flipV="1">
            <a:off x="1842153" y="4639112"/>
            <a:ext cx="0" cy="880630"/>
          </a:xfrm>
          <a:prstGeom prst="line">
            <a:avLst/>
          </a:prstGeom>
          <a:ln>
            <a:solidFill>
              <a:srgbClr val="FAE07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62485B7-88A1-F54B-9CB2-B9303170CDE5}"/>
              </a:ext>
            </a:extLst>
          </p:cNvPr>
          <p:cNvCxnSpPr>
            <a:cxnSpLocks/>
          </p:cNvCxnSpPr>
          <p:nvPr/>
        </p:nvCxnSpPr>
        <p:spPr>
          <a:xfrm>
            <a:off x="1726356" y="1667703"/>
            <a:ext cx="3187933" cy="1"/>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E0405720-1F13-6F4D-8A3B-98ABA665A913}"/>
              </a:ext>
            </a:extLst>
          </p:cNvPr>
          <p:cNvSpPr/>
          <p:nvPr/>
        </p:nvSpPr>
        <p:spPr>
          <a:xfrm>
            <a:off x="6114826" y="1774558"/>
            <a:ext cx="1517218" cy="340499"/>
          </a:xfrm>
          <a:prstGeom prst="roundRect">
            <a:avLst>
              <a:gd name="adj" fmla="val 50000"/>
            </a:avLst>
          </a:prstGeom>
          <a:solidFill>
            <a:srgbClr val="B3AB9B">
              <a:alpha val="88000"/>
            </a:srgb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300-400 </a:t>
            </a:r>
            <a:r>
              <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mSv/</a:t>
            </a:r>
            <a:r>
              <a:rPr kumimoji="0" lang="en-AU" sz="1100" b="0" i="0" u="none" strike="noStrike" kern="1200" cap="none" spc="0" normalizeH="0" baseline="0" noProof="0" dirty="0" err="1">
                <a:ln>
                  <a:noFill/>
                </a:ln>
                <a:solidFill>
                  <a:srgbClr val="FFFFFF"/>
                </a:solidFill>
                <a:effectLst/>
                <a:uLnTx/>
                <a:uFillTx/>
                <a:latin typeface="Fira Sans" panose="020B0503050000020004" pitchFamily="34" charset="0"/>
                <a:ea typeface="+mn-ea"/>
                <a:cs typeface="+mn-cs"/>
              </a:rPr>
              <a:t>yr</a:t>
            </a:r>
            <a:endPar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endParaRPr>
          </a:p>
        </p:txBody>
      </p:sp>
      <p:sp>
        <p:nvSpPr>
          <p:cNvPr id="28" name="Rounded Rectangle 27">
            <a:extLst>
              <a:ext uri="{FF2B5EF4-FFF2-40B4-BE49-F238E27FC236}">
                <a16:creationId xmlns:a16="http://schemas.microsoft.com/office/drawing/2014/main" id="{2B0ABB9E-0A33-1E4E-B4BF-DDFD3E87869A}"/>
              </a:ext>
            </a:extLst>
          </p:cNvPr>
          <p:cNvSpPr/>
          <p:nvPr/>
        </p:nvSpPr>
        <p:spPr>
          <a:xfrm>
            <a:off x="5429241" y="5965634"/>
            <a:ext cx="1478874" cy="340499"/>
          </a:xfrm>
          <a:prstGeom prst="roundRect">
            <a:avLst>
              <a:gd name="adj" fmla="val 50000"/>
            </a:avLst>
          </a:prstGeom>
          <a:solidFill>
            <a:srgbClr val="1946A3">
              <a:alpha val="75000"/>
            </a:srgb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44546A">
                    <a:lumMod val="60000"/>
                    <a:lumOff val="40000"/>
                  </a:srgbClr>
                </a:solidFill>
                <a:effectLst/>
                <a:uLnTx/>
                <a:uFillTx/>
                <a:latin typeface="Fira Sans" panose="020B0503050000020004" pitchFamily="34" charset="0"/>
                <a:ea typeface="+mn-ea"/>
                <a:cs typeface="+mn-cs"/>
              </a:rPr>
              <a:t>Max 70 </a:t>
            </a:r>
            <a:r>
              <a:rPr kumimoji="0" lang="en-AU" sz="1100" b="0" i="0" u="none" strike="noStrike" kern="1200" cap="none" spc="0" normalizeH="0" baseline="0" noProof="0" dirty="0">
                <a:ln>
                  <a:noFill/>
                </a:ln>
                <a:solidFill>
                  <a:srgbClr val="44546A">
                    <a:lumMod val="60000"/>
                    <a:lumOff val="40000"/>
                  </a:srgbClr>
                </a:solidFill>
                <a:effectLst/>
                <a:uLnTx/>
                <a:uFillTx/>
                <a:latin typeface="Fira Sans" panose="020B0503050000020004" pitchFamily="34" charset="0"/>
                <a:ea typeface="+mn-ea"/>
                <a:cs typeface="+mn-cs"/>
              </a:rPr>
              <a:t>mSv/</a:t>
            </a:r>
            <a:r>
              <a:rPr kumimoji="0" lang="en-AU" sz="1100" b="0" i="0" u="none" strike="noStrike" kern="1200" cap="none" spc="0" normalizeH="0" baseline="0" noProof="0" dirty="0" err="1">
                <a:ln>
                  <a:noFill/>
                </a:ln>
                <a:solidFill>
                  <a:srgbClr val="44546A">
                    <a:lumMod val="60000"/>
                    <a:lumOff val="40000"/>
                  </a:srgbClr>
                </a:solidFill>
                <a:effectLst/>
                <a:uLnTx/>
                <a:uFillTx/>
                <a:latin typeface="Fira Sans" panose="020B0503050000020004" pitchFamily="34" charset="0"/>
                <a:ea typeface="+mn-ea"/>
                <a:cs typeface="+mn-cs"/>
              </a:rPr>
              <a:t>yr</a:t>
            </a:r>
            <a:endParaRPr kumimoji="0" lang="en-AU" sz="1100" b="0" i="0" u="none" strike="noStrike" kern="1200" cap="none" spc="0" normalizeH="0" baseline="0" noProof="0" dirty="0">
              <a:ln>
                <a:noFill/>
              </a:ln>
              <a:solidFill>
                <a:srgbClr val="44546A">
                  <a:lumMod val="60000"/>
                  <a:lumOff val="40000"/>
                </a:srgbClr>
              </a:solidFill>
              <a:effectLst/>
              <a:uLnTx/>
              <a:uFillTx/>
              <a:latin typeface="Fira Sans" panose="020B0503050000020004" pitchFamily="34" charset="0"/>
              <a:ea typeface="+mn-ea"/>
              <a:cs typeface="+mn-cs"/>
            </a:endParaRPr>
          </a:p>
        </p:txBody>
      </p:sp>
      <p:sp>
        <p:nvSpPr>
          <p:cNvPr id="27" name="Rounded Rectangle 26">
            <a:extLst>
              <a:ext uri="{FF2B5EF4-FFF2-40B4-BE49-F238E27FC236}">
                <a16:creationId xmlns:a16="http://schemas.microsoft.com/office/drawing/2014/main" id="{06C4709A-F9FB-C542-B5E3-BE1CB571ED99}"/>
              </a:ext>
            </a:extLst>
          </p:cNvPr>
          <p:cNvSpPr/>
          <p:nvPr/>
        </p:nvSpPr>
        <p:spPr>
          <a:xfrm>
            <a:off x="5416058" y="5641964"/>
            <a:ext cx="1211405" cy="340499"/>
          </a:xfrm>
          <a:prstGeom prst="roundRect">
            <a:avLst>
              <a:gd name="adj" fmla="val 50000"/>
            </a:avLst>
          </a:prstGeom>
          <a:solidFill>
            <a:srgbClr val="3076FD">
              <a:alpha val="75000"/>
            </a:srgb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4.5 </a:t>
            </a:r>
            <a:r>
              <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mSv/</a:t>
            </a:r>
            <a:r>
              <a:rPr kumimoji="0" lang="en-AU" sz="1100" b="0" i="0" u="none" strike="noStrike" kern="1200" cap="none" spc="0" normalizeH="0" baseline="0" noProof="0" dirty="0" err="1">
                <a:ln>
                  <a:noFill/>
                </a:ln>
                <a:solidFill>
                  <a:srgbClr val="FFFFFF"/>
                </a:solidFill>
                <a:effectLst/>
                <a:uLnTx/>
                <a:uFillTx/>
                <a:latin typeface="Fira Sans" panose="020B0503050000020004" pitchFamily="34" charset="0"/>
                <a:ea typeface="+mn-ea"/>
                <a:cs typeface="+mn-cs"/>
              </a:rPr>
              <a:t>yr</a:t>
            </a:r>
            <a:endPar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endParaRPr>
          </a:p>
        </p:txBody>
      </p:sp>
      <p:graphicFrame>
        <p:nvGraphicFramePr>
          <p:cNvPr id="31" name="Table 30">
            <a:extLst>
              <a:ext uri="{FF2B5EF4-FFF2-40B4-BE49-F238E27FC236}">
                <a16:creationId xmlns:a16="http://schemas.microsoft.com/office/drawing/2014/main" id="{A4B41C16-AD82-FD45-AE2F-627CD5DA5678}"/>
              </a:ext>
            </a:extLst>
          </p:cNvPr>
          <p:cNvGraphicFramePr>
            <a:graphicFrameLocks noGrp="1"/>
          </p:cNvGraphicFramePr>
          <p:nvPr>
            <p:extLst>
              <p:ext uri="{D42A27DB-BD31-4B8C-83A1-F6EECF244321}">
                <p14:modId xmlns:p14="http://schemas.microsoft.com/office/powerpoint/2010/main" val="3462594112"/>
              </p:ext>
            </p:extLst>
          </p:nvPr>
        </p:nvGraphicFramePr>
        <p:xfrm>
          <a:off x="9883672" y="1212231"/>
          <a:ext cx="2126741" cy="3962584"/>
        </p:xfrm>
        <a:graphic>
          <a:graphicData uri="http://schemas.openxmlformats.org/drawingml/2006/table">
            <a:tbl>
              <a:tblPr>
                <a:tableStyleId>{5C22544A-7EE6-4342-B048-85BDC9FD1C3A}</a:tableStyleId>
              </a:tblPr>
              <a:tblGrid>
                <a:gridCol w="2126741">
                  <a:extLst>
                    <a:ext uri="{9D8B030D-6E8A-4147-A177-3AD203B41FA5}">
                      <a16:colId xmlns:a16="http://schemas.microsoft.com/office/drawing/2014/main" val="1127480572"/>
                    </a:ext>
                  </a:extLst>
                </a:gridCol>
              </a:tblGrid>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Large spectrum of radiation</a:t>
                      </a:r>
                    </a:p>
                  </a:txBody>
                  <a:tcPr marR="0" anchor="ctr">
                    <a:lnL w="12700" cmpd="sng">
                      <a:noFill/>
                    </a:lnL>
                    <a:lnR w="12700" cmpd="sng">
                      <a:noFill/>
                    </a:lnR>
                    <a:lnT w="12700" cmpd="sng">
                      <a:noFill/>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6863985"/>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Dose and energies </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430979"/>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Upsets in electronics</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7008904"/>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Degradation of shielding</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93833"/>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Damage of solar panel</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8989470"/>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DNA recognition and repair</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897436"/>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Individual </a:t>
                      </a:r>
                      <a:r>
                        <a:rPr lang="en-AU" sz="1300" i="1" spc="-50" baseline="0" dirty="0" err="1">
                          <a:solidFill>
                            <a:schemeClr val="bg1">
                              <a:lumMod val="75000"/>
                            </a:schemeClr>
                          </a:solidFill>
                          <a:latin typeface="Fira Sans" panose="020B0503050000020004" pitchFamily="34" charset="0"/>
                        </a:rPr>
                        <a:t>radiosensitivity</a:t>
                      </a:r>
                      <a:r>
                        <a:rPr lang="en-AU" sz="1300" i="1" spc="-50" baseline="0" dirty="0">
                          <a:solidFill>
                            <a:schemeClr val="bg1">
                              <a:lumMod val="75000"/>
                            </a:schemeClr>
                          </a:solidFill>
                          <a:latin typeface="Fira Sans" panose="020B0503050000020004" pitchFamily="34" charset="0"/>
                        </a:rPr>
                        <a:t> </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7373795"/>
                  </a:ext>
                </a:extLst>
              </a:tr>
              <a:tr h="49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300" i="1" spc="-50" baseline="0" dirty="0">
                          <a:solidFill>
                            <a:schemeClr val="bg1">
                              <a:lumMod val="75000"/>
                            </a:schemeClr>
                          </a:solidFill>
                          <a:latin typeface="Fira Sans" panose="020B0503050000020004" pitchFamily="34" charset="0"/>
                        </a:rPr>
                        <a:t>Countermeasures</a:t>
                      </a:r>
                    </a:p>
                  </a:txBody>
                  <a:tcPr marR="0" anchor="ctr">
                    <a:lnL w="12700" cmpd="sng">
                      <a:noFill/>
                    </a:lnL>
                    <a:lnR w="12700" cmpd="sng">
                      <a:noFill/>
                    </a:lnR>
                    <a:lnT w="9525"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4778174"/>
                  </a:ext>
                </a:extLst>
              </a:tr>
            </a:tbl>
          </a:graphicData>
        </a:graphic>
      </p:graphicFrame>
      <p:pic>
        <p:nvPicPr>
          <p:cNvPr id="53" name="Picture 52">
            <a:extLst>
              <a:ext uri="{FF2B5EF4-FFF2-40B4-BE49-F238E27FC236}">
                <a16:creationId xmlns:a16="http://schemas.microsoft.com/office/drawing/2014/main" id="{2C2B82CB-77B6-2148-A9B2-AEF87789538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337915" y="2027527"/>
            <a:ext cx="814161" cy="907623"/>
          </a:xfrm>
          <a:prstGeom prst="rect">
            <a:avLst/>
          </a:prstGeom>
          <a:effectLst>
            <a:outerShdw blurRad="50800" dist="38100" dir="2700000" algn="tl" rotWithShape="0">
              <a:prstClr val="black">
                <a:alpha val="40000"/>
              </a:prstClr>
            </a:outerShdw>
          </a:effectLst>
        </p:spPr>
      </p:pic>
      <p:pic>
        <p:nvPicPr>
          <p:cNvPr id="57" name="Picture 56">
            <a:extLst>
              <a:ext uri="{FF2B5EF4-FFF2-40B4-BE49-F238E27FC236}">
                <a16:creationId xmlns:a16="http://schemas.microsoft.com/office/drawing/2014/main" id="{375CBF02-E319-734C-A067-4E87CB5AD28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073922" y="2289855"/>
            <a:ext cx="3546413" cy="2491338"/>
          </a:xfrm>
          <a:prstGeom prst="rect">
            <a:avLst/>
          </a:prstGeom>
        </p:spPr>
      </p:pic>
      <p:sp>
        <p:nvSpPr>
          <p:cNvPr id="42" name="Rounded Rectangle 41">
            <a:extLst>
              <a:ext uri="{FF2B5EF4-FFF2-40B4-BE49-F238E27FC236}">
                <a16:creationId xmlns:a16="http://schemas.microsoft.com/office/drawing/2014/main" id="{666C5C86-AB08-A64E-A16B-095A68C9C1E0}"/>
              </a:ext>
            </a:extLst>
          </p:cNvPr>
          <p:cNvSpPr/>
          <p:nvPr/>
        </p:nvSpPr>
        <p:spPr>
          <a:xfrm>
            <a:off x="6648428" y="4421224"/>
            <a:ext cx="1674117" cy="340499"/>
          </a:xfrm>
          <a:prstGeom prst="roundRect">
            <a:avLst>
              <a:gd name="adj" fmla="val 50000"/>
            </a:avLst>
          </a:prstGeom>
          <a:solidFill>
            <a:schemeClr val="bg2">
              <a:lumMod val="50000"/>
              <a:alpha val="75000"/>
            </a:scheme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4C4D4C">
                    <a:lumMod val="60000"/>
                    <a:lumOff val="40000"/>
                  </a:srgbClr>
                </a:solidFill>
                <a:effectLst/>
                <a:uLnTx/>
                <a:uFillTx/>
                <a:latin typeface="Fira Sans" panose="020B0503050000020004" pitchFamily="34" charset="0"/>
                <a:ea typeface="+mn-ea"/>
                <a:cs typeface="+mn-cs"/>
              </a:rPr>
              <a:t>for 2-3 year mission</a:t>
            </a:r>
            <a:endParaRPr kumimoji="0" lang="en-AU" sz="1200" b="0" i="1" u="none" strike="noStrike" kern="1200" cap="none" spc="0" normalizeH="0" baseline="0" noProof="0" dirty="0">
              <a:ln>
                <a:noFill/>
              </a:ln>
              <a:solidFill>
                <a:srgbClr val="4C4D4C">
                  <a:lumMod val="60000"/>
                  <a:lumOff val="40000"/>
                </a:srgbClr>
              </a:solidFill>
              <a:effectLst/>
              <a:uLnTx/>
              <a:uFillTx/>
              <a:latin typeface="Fira Sans" panose="020B0503050000020004" pitchFamily="34" charset="0"/>
              <a:ea typeface="+mn-ea"/>
              <a:cs typeface="+mn-cs"/>
            </a:endParaRPr>
          </a:p>
        </p:txBody>
      </p:sp>
      <p:sp>
        <p:nvSpPr>
          <p:cNvPr id="40" name="Rounded Rectangle 39">
            <a:extLst>
              <a:ext uri="{FF2B5EF4-FFF2-40B4-BE49-F238E27FC236}">
                <a16:creationId xmlns:a16="http://schemas.microsoft.com/office/drawing/2014/main" id="{79135979-E399-2647-B827-3FB9AD2C00CA}"/>
              </a:ext>
            </a:extLst>
          </p:cNvPr>
          <p:cNvSpPr/>
          <p:nvPr/>
        </p:nvSpPr>
        <p:spPr>
          <a:xfrm>
            <a:off x="6648428" y="4102442"/>
            <a:ext cx="1834382" cy="340499"/>
          </a:xfrm>
          <a:prstGeom prst="roundRect">
            <a:avLst>
              <a:gd name="adj" fmla="val 50000"/>
            </a:avLst>
          </a:prstGeom>
          <a:solidFill>
            <a:schemeClr val="bg2">
              <a:lumMod val="50000"/>
              <a:alpha val="75000"/>
            </a:scheme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4C4D4C">
                    <a:lumMod val="60000"/>
                    <a:lumOff val="40000"/>
                  </a:srgbClr>
                </a:solidFill>
                <a:effectLst/>
                <a:uLnTx/>
                <a:uFillTx/>
                <a:latin typeface="Fira Sans" panose="020B0503050000020004" pitchFamily="34" charset="0"/>
                <a:ea typeface="+mn-ea"/>
                <a:cs typeface="+mn-cs"/>
              </a:rPr>
              <a:t>+ Secondary radiation</a:t>
            </a:r>
            <a:endParaRPr kumimoji="0" lang="en-AU" sz="1200" b="0" i="1" u="none" strike="noStrike" kern="1200" cap="none" spc="0" normalizeH="0" baseline="0" noProof="0" dirty="0">
              <a:ln>
                <a:noFill/>
              </a:ln>
              <a:solidFill>
                <a:srgbClr val="4C4D4C">
                  <a:lumMod val="60000"/>
                  <a:lumOff val="40000"/>
                </a:srgbClr>
              </a:solidFill>
              <a:effectLst/>
              <a:uLnTx/>
              <a:uFillTx/>
              <a:latin typeface="Fira Sans" panose="020B0503050000020004" pitchFamily="34" charset="0"/>
              <a:ea typeface="+mn-ea"/>
              <a:cs typeface="+mn-cs"/>
            </a:endParaRPr>
          </a:p>
        </p:txBody>
      </p:sp>
      <p:sp>
        <p:nvSpPr>
          <p:cNvPr id="41" name="Rounded Rectangle 40">
            <a:extLst>
              <a:ext uri="{FF2B5EF4-FFF2-40B4-BE49-F238E27FC236}">
                <a16:creationId xmlns:a16="http://schemas.microsoft.com/office/drawing/2014/main" id="{4F992C2A-D108-C146-80E9-B73D6CAE20C4}"/>
              </a:ext>
            </a:extLst>
          </p:cNvPr>
          <p:cNvSpPr/>
          <p:nvPr/>
        </p:nvSpPr>
        <p:spPr>
          <a:xfrm>
            <a:off x="6635245" y="3778772"/>
            <a:ext cx="1687300" cy="340499"/>
          </a:xfrm>
          <a:prstGeom prst="roundRect">
            <a:avLst>
              <a:gd name="adj" fmla="val 50000"/>
            </a:avLst>
          </a:prstGeom>
          <a:solidFill>
            <a:schemeClr val="tx1">
              <a:lumMod val="60000"/>
              <a:lumOff val="40000"/>
              <a:alpha val="75000"/>
            </a:schemeClr>
          </a:solidFill>
          <a:ln>
            <a:noFill/>
          </a:ln>
          <a:effectLst>
            <a:outerShdw blurRad="139700" dist="38100" dir="2700000" algn="tl" rotWithShape="0">
              <a:prstClr val="black">
                <a:alpha val="8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1000 - 1300 </a:t>
            </a:r>
            <a:r>
              <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rPr>
              <a:t>mSv/</a:t>
            </a:r>
            <a:r>
              <a:rPr kumimoji="0" lang="en-AU" sz="1100" b="0" i="0" u="none" strike="noStrike" kern="1200" cap="none" spc="0" normalizeH="0" baseline="0" noProof="0" dirty="0" err="1">
                <a:ln>
                  <a:noFill/>
                </a:ln>
                <a:solidFill>
                  <a:srgbClr val="FFFFFF"/>
                </a:solidFill>
                <a:effectLst/>
                <a:uLnTx/>
                <a:uFillTx/>
                <a:latin typeface="Fira Sans" panose="020B0503050000020004" pitchFamily="34" charset="0"/>
                <a:ea typeface="+mn-ea"/>
                <a:cs typeface="+mn-cs"/>
              </a:rPr>
              <a:t>yr</a:t>
            </a:r>
            <a:endParaRPr kumimoji="0" lang="en-AU" sz="1100" b="0" i="0" u="none" strike="noStrike" kern="1200" cap="none" spc="0" normalizeH="0" baseline="0" noProof="0" dirty="0">
              <a:ln>
                <a:noFill/>
              </a:ln>
              <a:solidFill>
                <a:srgbClr val="FFFFFF"/>
              </a:solidFill>
              <a:effectLst/>
              <a:uLnTx/>
              <a:uFillTx/>
              <a:latin typeface="Fira Sans" panose="020B0503050000020004" pitchFamily="34" charset="0"/>
              <a:ea typeface="+mn-ea"/>
              <a:cs typeface="+mn-cs"/>
            </a:endParaRPr>
          </a:p>
        </p:txBody>
      </p:sp>
      <p:pic>
        <p:nvPicPr>
          <p:cNvPr id="55" name="Picture 54">
            <a:extLst>
              <a:ext uri="{FF2B5EF4-FFF2-40B4-BE49-F238E27FC236}">
                <a16:creationId xmlns:a16="http://schemas.microsoft.com/office/drawing/2014/main" id="{6A2FC2E6-D160-B940-A37A-AE03A5AD85C3}"/>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3012587">
            <a:off x="7237804" y="3090316"/>
            <a:ext cx="273750" cy="1049378"/>
          </a:xfrm>
          <a:prstGeom prst="rect">
            <a:avLst/>
          </a:prstGeom>
          <a:effectLst>
            <a:outerShdw blurRad="50800" dist="38100" dir="2700000" algn="tl" rotWithShape="0">
              <a:prstClr val="black">
                <a:alpha val="40000"/>
              </a:prstClr>
            </a:outerShdw>
          </a:effectLst>
        </p:spPr>
      </p:pic>
      <p:sp>
        <p:nvSpPr>
          <p:cNvPr id="58" name="Teardrop 57">
            <a:extLst>
              <a:ext uri="{FF2B5EF4-FFF2-40B4-BE49-F238E27FC236}">
                <a16:creationId xmlns:a16="http://schemas.microsoft.com/office/drawing/2014/main" id="{A2821C71-FEA6-F343-94E8-6E67B8F1220C}"/>
              </a:ext>
            </a:extLst>
          </p:cNvPr>
          <p:cNvSpPr/>
          <p:nvPr/>
        </p:nvSpPr>
        <p:spPr>
          <a:xfrm rot="8100000">
            <a:off x="8549495" y="2188096"/>
            <a:ext cx="109475" cy="109475"/>
          </a:xfrm>
          <a:prstGeom prst="teardrop">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59" name="Teardrop 58">
            <a:extLst>
              <a:ext uri="{FF2B5EF4-FFF2-40B4-BE49-F238E27FC236}">
                <a16:creationId xmlns:a16="http://schemas.microsoft.com/office/drawing/2014/main" id="{390BB96B-3409-3246-B994-F1519B63DB21}"/>
              </a:ext>
            </a:extLst>
          </p:cNvPr>
          <p:cNvSpPr/>
          <p:nvPr/>
        </p:nvSpPr>
        <p:spPr>
          <a:xfrm rot="8100000">
            <a:off x="5035117" y="4677188"/>
            <a:ext cx="109475" cy="109475"/>
          </a:xfrm>
          <a:prstGeom prst="teardrop">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FDBA9CDB-3586-AE40-B392-C6AB395A5AC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916594" y="2014296"/>
            <a:ext cx="1157186" cy="1164307"/>
          </a:xfrm>
          <a:prstGeom prst="rect">
            <a:avLst/>
          </a:prstGeom>
        </p:spPr>
      </p:pic>
      <p:grpSp>
        <p:nvGrpSpPr>
          <p:cNvPr id="6" name="Group 5">
            <a:extLst>
              <a:ext uri="{FF2B5EF4-FFF2-40B4-BE49-F238E27FC236}">
                <a16:creationId xmlns:a16="http://schemas.microsoft.com/office/drawing/2014/main" id="{EEDA9868-628F-A350-DD53-0563D20EDDCF}"/>
              </a:ext>
            </a:extLst>
          </p:cNvPr>
          <p:cNvGrpSpPr/>
          <p:nvPr/>
        </p:nvGrpSpPr>
        <p:grpSpPr>
          <a:xfrm>
            <a:off x="9442825" y="1344879"/>
            <a:ext cx="357277" cy="357277"/>
            <a:chOff x="9422560" y="3521421"/>
            <a:chExt cx="357277" cy="357277"/>
          </a:xfrm>
        </p:grpSpPr>
        <p:sp>
          <p:nvSpPr>
            <p:cNvPr id="34" name="Oval 33">
              <a:extLst>
                <a:ext uri="{FF2B5EF4-FFF2-40B4-BE49-F238E27FC236}">
                  <a16:creationId xmlns:a16="http://schemas.microsoft.com/office/drawing/2014/main" id="{74E419C9-5E61-2F44-BB7B-FBD538588AA7}"/>
                </a:ext>
              </a:extLst>
            </p:cNvPr>
            <p:cNvSpPr/>
            <p:nvPr/>
          </p:nvSpPr>
          <p:spPr>
            <a:xfrm>
              <a:off x="9422560" y="352142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4" name="Picture 63">
              <a:extLst>
                <a:ext uri="{FF2B5EF4-FFF2-40B4-BE49-F238E27FC236}">
                  <a16:creationId xmlns:a16="http://schemas.microsoft.com/office/drawing/2014/main" id="{D7A66450-A6BA-1440-8B82-30B9FF887C0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484094" y="3576825"/>
              <a:ext cx="230922" cy="223649"/>
            </a:xfrm>
            <a:prstGeom prst="rect">
              <a:avLst/>
            </a:prstGeom>
          </p:spPr>
        </p:pic>
      </p:grpSp>
      <p:grpSp>
        <p:nvGrpSpPr>
          <p:cNvPr id="11" name="Group 10">
            <a:extLst>
              <a:ext uri="{FF2B5EF4-FFF2-40B4-BE49-F238E27FC236}">
                <a16:creationId xmlns:a16="http://schemas.microsoft.com/office/drawing/2014/main" id="{B686F8BB-8ABE-AC9A-9479-59A26D9E04D4}"/>
              </a:ext>
            </a:extLst>
          </p:cNvPr>
          <p:cNvGrpSpPr/>
          <p:nvPr/>
        </p:nvGrpSpPr>
        <p:grpSpPr>
          <a:xfrm>
            <a:off x="9450886" y="1790808"/>
            <a:ext cx="357277" cy="357277"/>
            <a:chOff x="9422560" y="4023071"/>
            <a:chExt cx="357277" cy="357277"/>
          </a:xfrm>
        </p:grpSpPr>
        <p:sp>
          <p:nvSpPr>
            <p:cNvPr id="32" name="Oval 31">
              <a:extLst>
                <a:ext uri="{FF2B5EF4-FFF2-40B4-BE49-F238E27FC236}">
                  <a16:creationId xmlns:a16="http://schemas.microsoft.com/office/drawing/2014/main" id="{36E93431-0864-9348-9BF8-539E3D73C60C}"/>
                </a:ext>
              </a:extLst>
            </p:cNvPr>
            <p:cNvSpPr/>
            <p:nvPr/>
          </p:nvSpPr>
          <p:spPr>
            <a:xfrm>
              <a:off x="9422560" y="402307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5" name="Picture 64">
              <a:extLst>
                <a:ext uri="{FF2B5EF4-FFF2-40B4-BE49-F238E27FC236}">
                  <a16:creationId xmlns:a16="http://schemas.microsoft.com/office/drawing/2014/main" id="{A4B7B7D7-3147-8647-A49F-6F10E0DF6CD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466868" y="4077327"/>
              <a:ext cx="266251" cy="197981"/>
            </a:xfrm>
            <a:prstGeom prst="rect">
              <a:avLst/>
            </a:prstGeom>
          </p:spPr>
        </p:pic>
      </p:grpSp>
      <p:grpSp>
        <p:nvGrpSpPr>
          <p:cNvPr id="14" name="Group 13">
            <a:extLst>
              <a:ext uri="{FF2B5EF4-FFF2-40B4-BE49-F238E27FC236}">
                <a16:creationId xmlns:a16="http://schemas.microsoft.com/office/drawing/2014/main" id="{BA35C8B5-5463-18DE-4CC2-6162FDDBEA27}"/>
              </a:ext>
            </a:extLst>
          </p:cNvPr>
          <p:cNvGrpSpPr/>
          <p:nvPr/>
        </p:nvGrpSpPr>
        <p:grpSpPr>
          <a:xfrm>
            <a:off x="9402646" y="3778772"/>
            <a:ext cx="357277" cy="357277"/>
            <a:chOff x="9422561" y="4524721"/>
            <a:chExt cx="357277" cy="357277"/>
          </a:xfrm>
        </p:grpSpPr>
        <p:sp>
          <p:nvSpPr>
            <p:cNvPr id="33" name="Oval 32">
              <a:extLst>
                <a:ext uri="{FF2B5EF4-FFF2-40B4-BE49-F238E27FC236}">
                  <a16:creationId xmlns:a16="http://schemas.microsoft.com/office/drawing/2014/main" id="{6254FCB6-D914-B042-ACFD-C52B68AA4CA7}"/>
                </a:ext>
              </a:extLst>
            </p:cNvPr>
            <p:cNvSpPr/>
            <p:nvPr/>
          </p:nvSpPr>
          <p:spPr>
            <a:xfrm>
              <a:off x="9422561" y="452472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Picture 65">
              <a:extLst>
                <a:ext uri="{FF2B5EF4-FFF2-40B4-BE49-F238E27FC236}">
                  <a16:creationId xmlns:a16="http://schemas.microsoft.com/office/drawing/2014/main" id="{6DDBAEF9-B501-D94A-A115-351799E10AD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527179" y="4580125"/>
              <a:ext cx="137467" cy="244585"/>
            </a:xfrm>
            <a:prstGeom prst="rect">
              <a:avLst/>
            </a:prstGeom>
          </p:spPr>
        </p:pic>
      </p:grpSp>
      <p:grpSp>
        <p:nvGrpSpPr>
          <p:cNvPr id="20" name="Group 19">
            <a:extLst>
              <a:ext uri="{FF2B5EF4-FFF2-40B4-BE49-F238E27FC236}">
                <a16:creationId xmlns:a16="http://schemas.microsoft.com/office/drawing/2014/main" id="{6F79A828-6985-FB9D-0A42-F50B5895FA73}"/>
              </a:ext>
            </a:extLst>
          </p:cNvPr>
          <p:cNvGrpSpPr/>
          <p:nvPr/>
        </p:nvGrpSpPr>
        <p:grpSpPr>
          <a:xfrm>
            <a:off x="9418195" y="4279891"/>
            <a:ext cx="357277" cy="357277"/>
            <a:chOff x="9422561" y="5026371"/>
            <a:chExt cx="357277" cy="357277"/>
          </a:xfrm>
        </p:grpSpPr>
        <p:sp>
          <p:nvSpPr>
            <p:cNvPr id="35" name="Oval 34">
              <a:extLst>
                <a:ext uri="{FF2B5EF4-FFF2-40B4-BE49-F238E27FC236}">
                  <a16:creationId xmlns:a16="http://schemas.microsoft.com/office/drawing/2014/main" id="{46B63024-A2A0-E948-9D6B-AD52291328A1}"/>
                </a:ext>
              </a:extLst>
            </p:cNvPr>
            <p:cNvSpPr/>
            <p:nvPr/>
          </p:nvSpPr>
          <p:spPr>
            <a:xfrm>
              <a:off x="9422561" y="502637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7" name="Picture 66">
              <a:extLst>
                <a:ext uri="{FF2B5EF4-FFF2-40B4-BE49-F238E27FC236}">
                  <a16:creationId xmlns:a16="http://schemas.microsoft.com/office/drawing/2014/main" id="{9F4A6D7A-4CAE-EC4A-8556-934F15FD90B8}"/>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11304" y="5115023"/>
              <a:ext cx="186442" cy="186442"/>
            </a:xfrm>
            <a:prstGeom prst="rect">
              <a:avLst/>
            </a:prstGeom>
          </p:spPr>
        </p:pic>
      </p:grpSp>
      <p:grpSp>
        <p:nvGrpSpPr>
          <p:cNvPr id="23" name="Group 22">
            <a:extLst>
              <a:ext uri="{FF2B5EF4-FFF2-40B4-BE49-F238E27FC236}">
                <a16:creationId xmlns:a16="http://schemas.microsoft.com/office/drawing/2014/main" id="{FF42020D-E424-705D-8761-F0A9C83F4C96}"/>
              </a:ext>
            </a:extLst>
          </p:cNvPr>
          <p:cNvGrpSpPr/>
          <p:nvPr/>
        </p:nvGrpSpPr>
        <p:grpSpPr>
          <a:xfrm>
            <a:off x="9418194" y="4761723"/>
            <a:ext cx="357277" cy="357277"/>
            <a:chOff x="9422561" y="5528131"/>
            <a:chExt cx="357277" cy="357277"/>
          </a:xfrm>
        </p:grpSpPr>
        <p:sp>
          <p:nvSpPr>
            <p:cNvPr id="36" name="Oval 35">
              <a:extLst>
                <a:ext uri="{FF2B5EF4-FFF2-40B4-BE49-F238E27FC236}">
                  <a16:creationId xmlns:a16="http://schemas.microsoft.com/office/drawing/2014/main" id="{7F119C61-771B-FE4C-A084-68D974D87437}"/>
                </a:ext>
              </a:extLst>
            </p:cNvPr>
            <p:cNvSpPr/>
            <p:nvPr/>
          </p:nvSpPr>
          <p:spPr>
            <a:xfrm>
              <a:off x="9422561" y="552813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8" name="Picture 67">
              <a:extLst>
                <a:ext uri="{FF2B5EF4-FFF2-40B4-BE49-F238E27FC236}">
                  <a16:creationId xmlns:a16="http://schemas.microsoft.com/office/drawing/2014/main" id="{7C107695-877E-564B-9DD6-5A02614BC4FD}"/>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9509534" y="5591048"/>
              <a:ext cx="183332" cy="223876"/>
            </a:xfrm>
            <a:prstGeom prst="rect">
              <a:avLst/>
            </a:prstGeom>
          </p:spPr>
        </p:pic>
      </p:grpSp>
      <p:pic>
        <p:nvPicPr>
          <p:cNvPr id="3" name="Picture 2">
            <a:extLst>
              <a:ext uri="{FF2B5EF4-FFF2-40B4-BE49-F238E27FC236}">
                <a16:creationId xmlns:a16="http://schemas.microsoft.com/office/drawing/2014/main" id="{0604F6DB-35B0-44EF-B88D-B5219C824073}"/>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rot="987328">
            <a:off x="8537800" y="2568992"/>
            <a:ext cx="537448" cy="855125"/>
          </a:xfrm>
          <a:prstGeom prst="rect">
            <a:avLst/>
          </a:prstGeom>
        </p:spPr>
      </p:pic>
      <p:sp>
        <p:nvSpPr>
          <p:cNvPr id="47" name="Oval 46">
            <a:extLst>
              <a:ext uri="{FF2B5EF4-FFF2-40B4-BE49-F238E27FC236}">
                <a16:creationId xmlns:a16="http://schemas.microsoft.com/office/drawing/2014/main" id="{563BA950-3D25-471B-96AC-D10F7FD959F3}"/>
              </a:ext>
            </a:extLst>
          </p:cNvPr>
          <p:cNvSpPr/>
          <p:nvPr/>
        </p:nvSpPr>
        <p:spPr>
          <a:xfrm>
            <a:off x="9430094" y="2277092"/>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9" name="Oval 48">
            <a:extLst>
              <a:ext uri="{FF2B5EF4-FFF2-40B4-BE49-F238E27FC236}">
                <a16:creationId xmlns:a16="http://schemas.microsoft.com/office/drawing/2014/main" id="{8A62EFBD-FD2D-4931-BAFB-D54E5049BE91}"/>
              </a:ext>
            </a:extLst>
          </p:cNvPr>
          <p:cNvSpPr/>
          <p:nvPr/>
        </p:nvSpPr>
        <p:spPr>
          <a:xfrm>
            <a:off x="9418374" y="275651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52" name="Oval 51">
            <a:extLst>
              <a:ext uri="{FF2B5EF4-FFF2-40B4-BE49-F238E27FC236}">
                <a16:creationId xmlns:a16="http://schemas.microsoft.com/office/drawing/2014/main" id="{87711D94-2CA2-9292-AB9D-347BE658CC99}"/>
              </a:ext>
            </a:extLst>
          </p:cNvPr>
          <p:cNvSpPr/>
          <p:nvPr/>
        </p:nvSpPr>
        <p:spPr>
          <a:xfrm>
            <a:off x="9390327" y="3250361"/>
            <a:ext cx="357277" cy="357277"/>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5" name="Graphic 44" descr="Solar Panels outline">
            <a:extLst>
              <a:ext uri="{FF2B5EF4-FFF2-40B4-BE49-F238E27FC236}">
                <a16:creationId xmlns:a16="http://schemas.microsoft.com/office/drawing/2014/main" id="{3EA1D009-C89A-3A99-A20F-C3FE2DCCDC1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371965" y="3229518"/>
            <a:ext cx="341138" cy="341138"/>
          </a:xfrm>
          <a:prstGeom prst="rect">
            <a:avLst/>
          </a:prstGeom>
        </p:spPr>
      </p:pic>
      <p:pic>
        <p:nvPicPr>
          <p:cNvPr id="43" name="Graphic 42" descr="Shield Cross outline">
            <a:extLst>
              <a:ext uri="{FF2B5EF4-FFF2-40B4-BE49-F238E27FC236}">
                <a16:creationId xmlns:a16="http://schemas.microsoft.com/office/drawing/2014/main" id="{F8AAC284-0D3F-FD57-1AD8-683B2814AC7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440652" y="2768249"/>
            <a:ext cx="315979" cy="315979"/>
          </a:xfrm>
          <a:prstGeom prst="rect">
            <a:avLst/>
          </a:prstGeom>
        </p:spPr>
      </p:pic>
      <p:pic>
        <p:nvPicPr>
          <p:cNvPr id="30" name="Graphic 29" descr="Plug outline">
            <a:extLst>
              <a:ext uri="{FF2B5EF4-FFF2-40B4-BE49-F238E27FC236}">
                <a16:creationId xmlns:a16="http://schemas.microsoft.com/office/drawing/2014/main" id="{BC3F9617-8845-FA45-F250-2E6589CECD7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462417" y="2301740"/>
            <a:ext cx="311111" cy="311111"/>
          </a:xfrm>
          <a:prstGeom prst="rect">
            <a:avLst/>
          </a:prstGeom>
        </p:spPr>
      </p:pic>
    </p:spTree>
    <p:extLst>
      <p:ext uri="{BB962C8B-B14F-4D97-AF65-F5344CB8AC3E}">
        <p14:creationId xmlns:p14="http://schemas.microsoft.com/office/powerpoint/2010/main" val="2459296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CFA56A-7D04-4BA6-9E43-96156A82C4AF}"/>
              </a:ext>
            </a:extLst>
          </p:cNvPr>
          <p:cNvGrpSpPr/>
          <p:nvPr/>
        </p:nvGrpSpPr>
        <p:grpSpPr>
          <a:xfrm>
            <a:off x="9626321" y="5565517"/>
            <a:ext cx="2557382" cy="1281850"/>
            <a:chOff x="9626321" y="5565517"/>
            <a:chExt cx="2557382" cy="1281850"/>
          </a:xfrm>
        </p:grpSpPr>
        <p:sp>
          <p:nvSpPr>
            <p:cNvPr id="8" name="Isosceles Triangle 7">
              <a:extLst>
                <a:ext uri="{FF2B5EF4-FFF2-40B4-BE49-F238E27FC236}">
                  <a16:creationId xmlns:a16="http://schemas.microsoft.com/office/drawing/2014/main" id="{9934E663-9D3B-4188-B1BA-A0CD70634545}"/>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559140E4-7902-4E7E-AA6B-5EFFEA2E29B8}"/>
                </a:ext>
              </a:extLst>
            </p:cNvPr>
            <p:cNvPicPr>
              <a:picLocks noChangeAspect="1"/>
            </p:cNvPicPr>
            <p:nvPr/>
          </p:nvPicPr>
          <p:blipFill rotWithShape="1">
            <a:blip r:embed="rId3"/>
            <a:srcRect l="41511" t="41009" r="2906" b="32216"/>
            <a:stretch/>
          </p:blipFill>
          <p:spPr>
            <a:xfrm>
              <a:off x="10706596" y="6323327"/>
              <a:ext cx="1477107" cy="502417"/>
            </a:xfrm>
            <a:prstGeom prst="rect">
              <a:avLst/>
            </a:prstGeom>
          </p:spPr>
        </p:pic>
      </p:grpSp>
      <p:sp>
        <p:nvSpPr>
          <p:cNvPr id="10" name="TextBox 9">
            <a:extLst>
              <a:ext uri="{FF2B5EF4-FFF2-40B4-BE49-F238E27FC236}">
                <a16:creationId xmlns:a16="http://schemas.microsoft.com/office/drawing/2014/main" id="{A1320D5B-B36A-4B07-A82B-8FB594866166}"/>
              </a:ext>
            </a:extLst>
          </p:cNvPr>
          <p:cNvSpPr txBox="1"/>
          <p:nvPr/>
        </p:nvSpPr>
        <p:spPr>
          <a:xfrm>
            <a:off x="6082619" y="1015050"/>
            <a:ext cx="5923519" cy="400110"/>
          </a:xfrm>
          <a:prstGeom prst="rect">
            <a:avLst/>
          </a:prstGeom>
          <a:noFill/>
        </p:spPr>
        <p:txBody>
          <a:bodyPr wrap="square" rtlCol="0">
            <a:spAutoFit/>
          </a:bodyPr>
          <a:lstStyle/>
          <a:p>
            <a:pPr lvl="1"/>
            <a:r>
              <a:rPr lang="en-AU" sz="2000" b="1" i="1" dirty="0">
                <a:solidFill>
                  <a:srgbClr val="0070C0"/>
                </a:solidFill>
                <a:latin typeface="Fira Sans" panose="020B0503050000020004" pitchFamily="34" charset="0"/>
              </a:rPr>
              <a:t>   SIRIUS</a:t>
            </a:r>
            <a:r>
              <a:rPr lang="en-AU" sz="2000" b="1" dirty="0">
                <a:solidFill>
                  <a:srgbClr val="0070C0"/>
                </a:solidFill>
                <a:latin typeface="Fira Sans" panose="020B0503050000020004" pitchFamily="34" charset="0"/>
              </a:rPr>
              <a:t> – 6 MV PELLETRON (2015)</a:t>
            </a:r>
          </a:p>
        </p:txBody>
      </p:sp>
      <p:sp>
        <p:nvSpPr>
          <p:cNvPr id="11" name="TextBox 10">
            <a:extLst>
              <a:ext uri="{FF2B5EF4-FFF2-40B4-BE49-F238E27FC236}">
                <a16:creationId xmlns:a16="http://schemas.microsoft.com/office/drawing/2014/main" id="{A4CB7E44-354B-4700-9F05-B1187A06FE45}"/>
              </a:ext>
            </a:extLst>
          </p:cNvPr>
          <p:cNvSpPr txBox="1"/>
          <p:nvPr/>
        </p:nvSpPr>
        <p:spPr>
          <a:xfrm>
            <a:off x="-197371" y="994354"/>
            <a:ext cx="6126077" cy="415498"/>
          </a:xfrm>
          <a:prstGeom prst="rect">
            <a:avLst/>
          </a:prstGeom>
          <a:noFill/>
        </p:spPr>
        <p:txBody>
          <a:bodyPr wrap="square" rtlCol="0">
            <a:spAutoFit/>
          </a:bodyPr>
          <a:lstStyle/>
          <a:p>
            <a:pPr lvl="1"/>
            <a:r>
              <a:rPr lang="en-AU" sz="2000" b="1" i="1" dirty="0">
                <a:solidFill>
                  <a:srgbClr val="0076C0"/>
                </a:solidFill>
                <a:latin typeface="Fira Sans" panose="020B0503050000020004" pitchFamily="34" charset="0"/>
              </a:rPr>
              <a:t>ANTARES –</a:t>
            </a:r>
            <a:r>
              <a:rPr lang="en-AU" sz="2000" b="1" dirty="0">
                <a:solidFill>
                  <a:srgbClr val="0076C0"/>
                </a:solidFill>
                <a:latin typeface="Fira Sans" panose="020B0503050000020004" pitchFamily="34" charset="0"/>
              </a:rPr>
              <a:t> 10MV VAN DE GRAFF  (1990)</a:t>
            </a:r>
          </a:p>
        </p:txBody>
      </p:sp>
      <p:sp>
        <p:nvSpPr>
          <p:cNvPr id="12" name="TextBox 11">
            <a:extLst>
              <a:ext uri="{FF2B5EF4-FFF2-40B4-BE49-F238E27FC236}">
                <a16:creationId xmlns:a16="http://schemas.microsoft.com/office/drawing/2014/main" id="{9080CE4D-270D-4BC7-97B8-D44079A49204}"/>
              </a:ext>
            </a:extLst>
          </p:cNvPr>
          <p:cNvSpPr txBox="1"/>
          <p:nvPr/>
        </p:nvSpPr>
        <p:spPr>
          <a:xfrm>
            <a:off x="1980027" y="6166990"/>
            <a:ext cx="7249918" cy="400110"/>
          </a:xfrm>
          <a:prstGeom prst="rect">
            <a:avLst/>
          </a:prstGeom>
          <a:noFill/>
        </p:spPr>
        <p:txBody>
          <a:bodyPr wrap="square">
            <a:spAutoFit/>
          </a:bodyPr>
          <a:lstStyle/>
          <a:p>
            <a:pPr lvl="0" algn="ctr"/>
            <a:r>
              <a:rPr lang="nl-NL" sz="2000" b="0" i="0" u="none" strike="noStrike" baseline="0" dirty="0">
                <a:solidFill>
                  <a:srgbClr val="0076C0"/>
                </a:solidFill>
                <a:latin typeface="Fira Sans" panose="020B0503050000020004" pitchFamily="34" charset="0"/>
              </a:rPr>
              <a:t>Both accelerators with </a:t>
            </a:r>
            <a:r>
              <a:rPr lang="nl-NL" sz="2000" dirty="0">
                <a:solidFill>
                  <a:srgbClr val="0076C0"/>
                </a:solidFill>
                <a:latin typeface="Fira Sans" panose="020B0503050000020004" pitchFamily="34" charset="0"/>
              </a:rPr>
              <a:t>Heavy </a:t>
            </a:r>
            <a:r>
              <a:rPr lang="nl-NL" sz="2000" b="0" i="0" u="none" strike="noStrike" baseline="0" dirty="0">
                <a:solidFill>
                  <a:srgbClr val="0076C0"/>
                </a:solidFill>
                <a:latin typeface="Fira Sans" panose="020B0503050000020004" pitchFamily="34" charset="0"/>
              </a:rPr>
              <a:t>Ion Beam Nuclear </a:t>
            </a:r>
            <a:r>
              <a:rPr lang="nl-NL" sz="2000" dirty="0">
                <a:solidFill>
                  <a:srgbClr val="0076C0"/>
                </a:solidFill>
                <a:latin typeface="Fira Sans" panose="020B0503050000020004" pitchFamily="34" charset="0"/>
              </a:rPr>
              <a:t>Microprobe</a:t>
            </a:r>
            <a:r>
              <a:rPr lang="nl-NL" sz="2000" b="0" i="0" u="none" strike="noStrike" baseline="0" dirty="0">
                <a:solidFill>
                  <a:srgbClr val="0076C0"/>
                </a:solidFill>
                <a:latin typeface="Fira Sans" panose="020B0503050000020004" pitchFamily="34" charset="0"/>
              </a:rPr>
              <a:t>s</a:t>
            </a:r>
            <a:endParaRPr lang="en-AU" sz="2000" dirty="0">
              <a:solidFill>
                <a:srgbClr val="0076C0"/>
              </a:solidFill>
              <a:latin typeface="Fira Sans" panose="020B0503050000020004" pitchFamily="34" charset="0"/>
            </a:endParaRPr>
          </a:p>
        </p:txBody>
      </p:sp>
      <p:sp>
        <p:nvSpPr>
          <p:cNvPr id="13" name="Arrow: Right 12">
            <a:extLst>
              <a:ext uri="{FF2B5EF4-FFF2-40B4-BE49-F238E27FC236}">
                <a16:creationId xmlns:a16="http://schemas.microsoft.com/office/drawing/2014/main" id="{B59293B4-831C-465D-A3B1-54EDC313EEA6}"/>
              </a:ext>
            </a:extLst>
          </p:cNvPr>
          <p:cNvSpPr/>
          <p:nvPr/>
        </p:nvSpPr>
        <p:spPr>
          <a:xfrm rot="5400000">
            <a:off x="3960023" y="5873650"/>
            <a:ext cx="308344" cy="363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Arrow: Right 14">
            <a:extLst>
              <a:ext uri="{FF2B5EF4-FFF2-40B4-BE49-F238E27FC236}">
                <a16:creationId xmlns:a16="http://schemas.microsoft.com/office/drawing/2014/main" id="{33D80622-7F47-4229-B34F-3898376BC5A0}"/>
              </a:ext>
            </a:extLst>
          </p:cNvPr>
          <p:cNvSpPr/>
          <p:nvPr/>
        </p:nvSpPr>
        <p:spPr>
          <a:xfrm rot="5400000">
            <a:off x="7536499" y="5887298"/>
            <a:ext cx="308344" cy="363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BA16642F-4D73-49C2-8416-1BC060FD35FE}"/>
              </a:ext>
            </a:extLst>
          </p:cNvPr>
          <p:cNvSpPr txBox="1"/>
          <p:nvPr/>
        </p:nvSpPr>
        <p:spPr>
          <a:xfrm>
            <a:off x="7105470" y="1421784"/>
            <a:ext cx="5450073" cy="276999"/>
          </a:xfrm>
          <a:prstGeom prst="rect">
            <a:avLst/>
          </a:prstGeom>
          <a:noFill/>
        </p:spPr>
        <p:txBody>
          <a:bodyPr wrap="square" rtlCol="0">
            <a:spAutoFit/>
          </a:bodyPr>
          <a:lstStyle/>
          <a:p>
            <a:r>
              <a:rPr lang="en-AU" sz="1200" dirty="0">
                <a:latin typeface="Fira Sans" panose="020B0503050000020004" pitchFamily="34" charset="0"/>
                <a:cs typeface="Arial" panose="020B0604020202020204" pitchFamily="34" charset="0"/>
              </a:rPr>
              <a:t> Z. Pastuovic et al., NIM B </a:t>
            </a:r>
            <a:r>
              <a:rPr lang="en-AU" sz="1200" b="1" dirty="0">
                <a:latin typeface="Fira Sans" panose="020B0503050000020004" pitchFamily="34" charset="0"/>
                <a:cs typeface="Arial" panose="020B0604020202020204" pitchFamily="34" charset="0"/>
              </a:rPr>
              <a:t>371</a:t>
            </a:r>
            <a:r>
              <a:rPr lang="en-AU" sz="1200" dirty="0">
                <a:latin typeface="Fira Sans" panose="020B0503050000020004" pitchFamily="34" charset="0"/>
                <a:cs typeface="Arial" panose="020B0604020202020204" pitchFamily="34" charset="0"/>
              </a:rPr>
              <a:t>, 142-147 (2016)</a:t>
            </a:r>
          </a:p>
        </p:txBody>
      </p:sp>
      <p:pic>
        <p:nvPicPr>
          <p:cNvPr id="17" name="Picture 16">
            <a:extLst>
              <a:ext uri="{FF2B5EF4-FFF2-40B4-BE49-F238E27FC236}">
                <a16:creationId xmlns:a16="http://schemas.microsoft.com/office/drawing/2014/main" id="{18C3C0CF-8835-4163-B29C-ED091450A3C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5862" y="1654596"/>
            <a:ext cx="5615940" cy="4213860"/>
          </a:xfrm>
          <a:prstGeom prst="rect">
            <a:avLst/>
          </a:prstGeom>
        </p:spPr>
      </p:pic>
      <p:pic>
        <p:nvPicPr>
          <p:cNvPr id="18" name="Picture 17">
            <a:extLst>
              <a:ext uri="{FF2B5EF4-FFF2-40B4-BE49-F238E27FC236}">
                <a16:creationId xmlns:a16="http://schemas.microsoft.com/office/drawing/2014/main" id="{06119CBD-F148-4581-9FA8-0E171FBD96C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096000" y="1671386"/>
            <a:ext cx="5928360" cy="4244340"/>
          </a:xfrm>
          <a:prstGeom prst="rect">
            <a:avLst/>
          </a:prstGeom>
        </p:spPr>
      </p:pic>
      <p:sp>
        <p:nvSpPr>
          <p:cNvPr id="19" name="TextBox 18">
            <a:extLst>
              <a:ext uri="{FF2B5EF4-FFF2-40B4-BE49-F238E27FC236}">
                <a16:creationId xmlns:a16="http://schemas.microsoft.com/office/drawing/2014/main" id="{5D8A84A0-F806-4AEC-BA39-5FE15FB4BAD7}"/>
              </a:ext>
            </a:extLst>
          </p:cNvPr>
          <p:cNvSpPr txBox="1"/>
          <p:nvPr/>
        </p:nvSpPr>
        <p:spPr>
          <a:xfrm>
            <a:off x="1255126" y="1394387"/>
            <a:ext cx="2677336" cy="276999"/>
          </a:xfrm>
          <a:prstGeom prst="rect">
            <a:avLst/>
          </a:prstGeom>
          <a:noFill/>
        </p:spPr>
        <p:txBody>
          <a:bodyPr wrap="none" rtlCol="0">
            <a:spAutoFit/>
          </a:bodyPr>
          <a:lstStyle/>
          <a:p>
            <a:r>
              <a:rPr lang="en-AU" sz="1200" dirty="0">
                <a:effectLst/>
                <a:latin typeface="Fira Sans" panose="020B0503050000020004" pitchFamily="34" charset="0"/>
                <a:ea typeface="Calibri" panose="020F0502020204030204" pitchFamily="34" charset="0"/>
                <a:cs typeface="Arial" panose="020B0604020202020204" pitchFamily="34" charset="0"/>
              </a:rPr>
              <a:t>R. Siegele et al. NIM B </a:t>
            </a:r>
            <a:r>
              <a:rPr lang="en-AU" sz="1200" b="1" dirty="0">
                <a:effectLst/>
                <a:latin typeface="Fira Sans" panose="020B0503050000020004" pitchFamily="34" charset="0"/>
                <a:ea typeface="Calibri" panose="020F0502020204030204" pitchFamily="34" charset="0"/>
                <a:cs typeface="Arial" panose="020B0604020202020204" pitchFamily="34" charset="0"/>
              </a:rPr>
              <a:t>158</a:t>
            </a:r>
            <a:r>
              <a:rPr lang="en-AU" sz="1200" dirty="0">
                <a:effectLst/>
                <a:latin typeface="Fira Sans" panose="020B0503050000020004" pitchFamily="34" charset="0"/>
                <a:ea typeface="Calibri" panose="020F0502020204030204" pitchFamily="34" charset="0"/>
                <a:cs typeface="Arial" panose="020B0604020202020204" pitchFamily="34" charset="0"/>
              </a:rPr>
              <a:t>, 31 (1999) </a:t>
            </a:r>
            <a:endParaRPr lang="en-AU" sz="1200" dirty="0">
              <a:latin typeface="Fira Sans" panose="020B0503050000020004" pitchFamily="34" charset="0"/>
              <a:cs typeface="Arial" panose="020B0604020202020204" pitchFamily="34" charset="0"/>
            </a:endParaRPr>
          </a:p>
        </p:txBody>
      </p:sp>
      <p:sp>
        <p:nvSpPr>
          <p:cNvPr id="2" name="Rectangle 1">
            <a:extLst>
              <a:ext uri="{FF2B5EF4-FFF2-40B4-BE49-F238E27FC236}">
                <a16:creationId xmlns:a16="http://schemas.microsoft.com/office/drawing/2014/main" id="{CE5C452B-46D6-F50F-F07B-4D771E38B378}"/>
              </a:ext>
            </a:extLst>
          </p:cNvPr>
          <p:cNvSpPr/>
          <p:nvPr/>
        </p:nvSpPr>
        <p:spPr>
          <a:xfrm>
            <a:off x="237928" y="714554"/>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83B37F-971A-1BCA-5940-07BAA2D67A03}"/>
              </a:ext>
            </a:extLst>
          </p:cNvPr>
          <p:cNvSpPr txBox="1"/>
          <p:nvPr/>
        </p:nvSpPr>
        <p:spPr>
          <a:xfrm>
            <a:off x="79408" y="121510"/>
            <a:ext cx="6376736" cy="584775"/>
          </a:xfrm>
          <a:prstGeom prst="rect">
            <a:avLst/>
          </a:prstGeom>
          <a:noFill/>
        </p:spPr>
        <p:txBody>
          <a:bodyPr wrap="square">
            <a:spAutoFit/>
          </a:bodyPr>
          <a:lstStyle/>
          <a:p>
            <a:r>
              <a:rPr lang="en-AU" sz="3200" b="1" dirty="0">
                <a:solidFill>
                  <a:srgbClr val="1A3869"/>
                </a:solidFill>
                <a:latin typeface="Poppins" panose="00000500000000000000" pitchFamily="2" charset="0"/>
                <a:cs typeface="Poppins" panose="00000500000000000000" pitchFamily="2" charset="0"/>
              </a:rPr>
              <a:t> Accelerator Suite</a:t>
            </a:r>
            <a:endParaRPr lang="en-AU" sz="3200" b="1" dirty="0"/>
          </a:p>
        </p:txBody>
      </p:sp>
    </p:spTree>
    <p:extLst>
      <p:ext uri="{BB962C8B-B14F-4D97-AF65-F5344CB8AC3E}">
        <p14:creationId xmlns:p14="http://schemas.microsoft.com/office/powerpoint/2010/main" val="1640245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CFA56A-7D04-4BA6-9E43-96156A82C4AF}"/>
              </a:ext>
            </a:extLst>
          </p:cNvPr>
          <p:cNvGrpSpPr/>
          <p:nvPr/>
        </p:nvGrpSpPr>
        <p:grpSpPr>
          <a:xfrm>
            <a:off x="9626321" y="5565517"/>
            <a:ext cx="2557382" cy="1281850"/>
            <a:chOff x="9626321" y="5565517"/>
            <a:chExt cx="2557382" cy="1281850"/>
          </a:xfrm>
        </p:grpSpPr>
        <p:sp>
          <p:nvSpPr>
            <p:cNvPr id="8" name="Isosceles Triangle 7">
              <a:extLst>
                <a:ext uri="{FF2B5EF4-FFF2-40B4-BE49-F238E27FC236}">
                  <a16:creationId xmlns:a16="http://schemas.microsoft.com/office/drawing/2014/main" id="{9934E663-9D3B-4188-B1BA-A0CD70634545}"/>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559140E4-7902-4E7E-AA6B-5EFFEA2E29B8}"/>
                </a:ext>
              </a:extLst>
            </p:cNvPr>
            <p:cNvPicPr>
              <a:picLocks noChangeAspect="1"/>
            </p:cNvPicPr>
            <p:nvPr/>
          </p:nvPicPr>
          <p:blipFill rotWithShape="1">
            <a:blip r:embed="rId3"/>
            <a:srcRect l="41511" t="41009" r="2906" b="32216"/>
            <a:stretch/>
          </p:blipFill>
          <p:spPr>
            <a:xfrm>
              <a:off x="10706596" y="6323327"/>
              <a:ext cx="1477107" cy="502417"/>
            </a:xfrm>
            <a:prstGeom prst="rect">
              <a:avLst/>
            </a:prstGeom>
          </p:spPr>
        </p:pic>
      </p:grpSp>
      <p:pic>
        <p:nvPicPr>
          <p:cNvPr id="11" name="Picture 10">
            <a:extLst>
              <a:ext uri="{FF2B5EF4-FFF2-40B4-BE49-F238E27FC236}">
                <a16:creationId xmlns:a16="http://schemas.microsoft.com/office/drawing/2014/main" id="{50DCC681-3E72-4A10-8454-5B21B77F3E91}"/>
              </a:ext>
            </a:extLst>
          </p:cNvPr>
          <p:cNvPicPr>
            <a:picLocks noChangeAspect="1"/>
          </p:cNvPicPr>
          <p:nvPr/>
        </p:nvPicPr>
        <p:blipFill>
          <a:blip r:embed="rId4"/>
          <a:stretch>
            <a:fillRect/>
          </a:stretch>
        </p:blipFill>
        <p:spPr>
          <a:xfrm>
            <a:off x="333056" y="950796"/>
            <a:ext cx="4083994" cy="5704719"/>
          </a:xfrm>
          <a:prstGeom prst="rect">
            <a:avLst/>
          </a:prstGeom>
        </p:spPr>
      </p:pic>
      <p:sp>
        <p:nvSpPr>
          <p:cNvPr id="3" name="TextBox 2">
            <a:extLst>
              <a:ext uri="{FF2B5EF4-FFF2-40B4-BE49-F238E27FC236}">
                <a16:creationId xmlns:a16="http://schemas.microsoft.com/office/drawing/2014/main" id="{31F36A21-33BC-4EFB-90B4-DBF0C9BC989C}"/>
              </a:ext>
            </a:extLst>
          </p:cNvPr>
          <p:cNvSpPr txBox="1"/>
          <p:nvPr/>
        </p:nvSpPr>
        <p:spPr>
          <a:xfrm>
            <a:off x="4580246" y="6149888"/>
            <a:ext cx="5630553" cy="584775"/>
          </a:xfrm>
          <a:prstGeom prst="rect">
            <a:avLst/>
          </a:prstGeom>
          <a:noFill/>
        </p:spPr>
        <p:txBody>
          <a:bodyPr wrap="square" rtlCol="0">
            <a:spAutoFit/>
          </a:bodyPr>
          <a:lstStyle/>
          <a:p>
            <a:r>
              <a:rPr lang="en-AU" sz="1600" dirty="0"/>
              <a:t>NOTE: energies are selected based on current max terminal voltage, max ion rigidity of 120, and beam yield above 10 %. </a:t>
            </a:r>
          </a:p>
        </p:txBody>
      </p:sp>
      <p:sp>
        <p:nvSpPr>
          <p:cNvPr id="4" name="Rectangle 3">
            <a:extLst>
              <a:ext uri="{FF2B5EF4-FFF2-40B4-BE49-F238E27FC236}">
                <a16:creationId xmlns:a16="http://schemas.microsoft.com/office/drawing/2014/main" id="{828861EF-1147-1E8D-6032-E0CD0514BFA0}"/>
              </a:ext>
            </a:extLst>
          </p:cNvPr>
          <p:cNvSpPr/>
          <p:nvPr/>
        </p:nvSpPr>
        <p:spPr>
          <a:xfrm>
            <a:off x="237928" y="714554"/>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17518DA-FC36-D427-8B8E-E77E741AD626}"/>
              </a:ext>
            </a:extLst>
          </p:cNvPr>
          <p:cNvSpPr txBox="1"/>
          <p:nvPr/>
        </p:nvSpPr>
        <p:spPr>
          <a:xfrm>
            <a:off x="168442" y="83197"/>
            <a:ext cx="6246796" cy="584775"/>
          </a:xfrm>
          <a:prstGeom prst="rect">
            <a:avLst/>
          </a:prstGeom>
          <a:noFill/>
        </p:spPr>
        <p:txBody>
          <a:bodyPr wrap="square">
            <a:spAutoFit/>
          </a:bodyPr>
          <a:lstStyle/>
          <a:p>
            <a:r>
              <a:rPr lang="en-AU" sz="3200" b="1" dirty="0">
                <a:solidFill>
                  <a:srgbClr val="1A3869"/>
                </a:solidFill>
                <a:latin typeface="Poppins" panose="00000500000000000000" pitchFamily="2" charset="0"/>
                <a:cs typeface="Poppins" panose="00000500000000000000" pitchFamily="2" charset="0"/>
              </a:rPr>
              <a:t>10 MV ANTARES accelerator</a:t>
            </a:r>
            <a:endParaRPr lang="en-AU" sz="3200" b="1" dirty="0"/>
          </a:p>
        </p:txBody>
      </p:sp>
      <p:pic>
        <p:nvPicPr>
          <p:cNvPr id="15" name="Picture 14">
            <a:extLst>
              <a:ext uri="{FF2B5EF4-FFF2-40B4-BE49-F238E27FC236}">
                <a16:creationId xmlns:a16="http://schemas.microsoft.com/office/drawing/2014/main" id="{3EA68C8B-5F14-C90A-38A4-C7104AF40320}"/>
              </a:ext>
            </a:extLst>
          </p:cNvPr>
          <p:cNvPicPr>
            <a:picLocks noChangeAspect="1"/>
          </p:cNvPicPr>
          <p:nvPr/>
        </p:nvPicPr>
        <p:blipFill>
          <a:blip r:embed="rId5"/>
          <a:stretch>
            <a:fillRect/>
          </a:stretch>
        </p:blipFill>
        <p:spPr>
          <a:xfrm>
            <a:off x="4626913" y="822707"/>
            <a:ext cx="7591425" cy="5029200"/>
          </a:xfrm>
          <a:prstGeom prst="rect">
            <a:avLst/>
          </a:prstGeom>
        </p:spPr>
      </p:pic>
    </p:spTree>
    <p:extLst>
      <p:ext uri="{BB962C8B-B14F-4D97-AF65-F5344CB8AC3E}">
        <p14:creationId xmlns:p14="http://schemas.microsoft.com/office/powerpoint/2010/main" val="1773982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7000"/>
            <a:lum/>
          </a:blip>
          <a:srcRect/>
          <a:stretch>
            <a:fillRect t="-9000" b="-9000"/>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0608CB2-B24E-410D-8BCB-AE4C27205355}"/>
              </a:ext>
            </a:extLst>
          </p:cNvPr>
          <p:cNvGrpSpPr/>
          <p:nvPr/>
        </p:nvGrpSpPr>
        <p:grpSpPr>
          <a:xfrm>
            <a:off x="291670" y="1546133"/>
            <a:ext cx="4322230" cy="3314677"/>
            <a:chOff x="5573993" y="1311593"/>
            <a:chExt cx="6036759" cy="4477750"/>
          </a:xfrm>
        </p:grpSpPr>
        <p:pic>
          <p:nvPicPr>
            <p:cNvPr id="1028" name="Picture 4" descr="High energy heavy ion microprobe">
              <a:extLst>
                <a:ext uri="{FF2B5EF4-FFF2-40B4-BE49-F238E27FC236}">
                  <a16:creationId xmlns:a16="http://schemas.microsoft.com/office/drawing/2014/main" id="{837E6490-8A4A-4F1D-9D93-E1DE109FCAF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573993" y="1311593"/>
              <a:ext cx="6036759" cy="447775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AEDF1A6F-0073-4EAD-82A7-3A7463573E17}"/>
                </a:ext>
              </a:extLst>
            </p:cNvPr>
            <p:cNvSpPr txBox="1"/>
            <p:nvPr/>
          </p:nvSpPr>
          <p:spPr>
            <a:xfrm>
              <a:off x="9372201" y="1723932"/>
              <a:ext cx="1525875" cy="789964"/>
            </a:xfrm>
            <a:prstGeom prst="rect">
              <a:avLst/>
            </a:prstGeom>
            <a:solidFill>
              <a:schemeClr val="bg1">
                <a:alpha val="72000"/>
              </a:schemeClr>
            </a:solidFill>
            <a:ln>
              <a:solidFill>
                <a:schemeClr val="bg1"/>
              </a:solidFill>
            </a:ln>
            <a:effectLst>
              <a:outerShdw blurRad="50800" dist="50800" dir="5400000" algn="ctr" rotWithShape="0">
                <a:srgbClr val="000000"/>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76C0"/>
                  </a:solidFill>
                  <a:effectLst/>
                  <a:uLnTx/>
                  <a:uFillTx/>
                  <a:latin typeface="Fira Sans" panose="020B0503050000020004" pitchFamily="34" charset="0"/>
                  <a:ea typeface="+mn-ea"/>
                  <a:cs typeface="+mn-cs"/>
                </a:rPr>
                <a:t>Ambient chamber</a:t>
              </a:r>
            </a:p>
          </p:txBody>
        </p:sp>
        <p:sp>
          <p:nvSpPr>
            <p:cNvPr id="30" name="TextBox 29">
              <a:extLst>
                <a:ext uri="{FF2B5EF4-FFF2-40B4-BE49-F238E27FC236}">
                  <a16:creationId xmlns:a16="http://schemas.microsoft.com/office/drawing/2014/main" id="{54D23289-9B76-41B9-970C-25834C58CEE3}"/>
                </a:ext>
              </a:extLst>
            </p:cNvPr>
            <p:cNvSpPr txBox="1"/>
            <p:nvPr/>
          </p:nvSpPr>
          <p:spPr>
            <a:xfrm>
              <a:off x="7643289" y="1420500"/>
              <a:ext cx="1525874" cy="789964"/>
            </a:xfrm>
            <a:prstGeom prst="rect">
              <a:avLst/>
            </a:prstGeom>
            <a:solidFill>
              <a:schemeClr val="bg1">
                <a:alpha val="72000"/>
              </a:schemeClr>
            </a:solidFill>
            <a:ln>
              <a:solidFill>
                <a:schemeClr val="bg1"/>
              </a:solidFill>
            </a:ln>
            <a:effectLst>
              <a:outerShdw blurRad="50800" dist="50800" dir="5400000" algn="ctr" rotWithShape="0">
                <a:srgbClr val="000000"/>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76C0"/>
                  </a:solidFill>
                  <a:effectLst/>
                  <a:uLnTx/>
                  <a:uFillTx/>
                  <a:latin typeface="Fira Sans" panose="020B0503050000020004" pitchFamily="34" charset="0"/>
                  <a:ea typeface="+mn-ea"/>
                  <a:cs typeface="+mn-cs"/>
                </a:rPr>
                <a:t>Vacuum chamber</a:t>
              </a:r>
            </a:p>
          </p:txBody>
        </p:sp>
      </p:grpSp>
      <p:grpSp>
        <p:nvGrpSpPr>
          <p:cNvPr id="16" name="Group 15">
            <a:extLst>
              <a:ext uri="{FF2B5EF4-FFF2-40B4-BE49-F238E27FC236}">
                <a16:creationId xmlns:a16="http://schemas.microsoft.com/office/drawing/2014/main" id="{AF4D2E66-2423-4E03-BC8B-CBCD02740FF6}"/>
              </a:ext>
            </a:extLst>
          </p:cNvPr>
          <p:cNvGrpSpPr/>
          <p:nvPr/>
        </p:nvGrpSpPr>
        <p:grpSpPr>
          <a:xfrm>
            <a:off x="9626321" y="5565517"/>
            <a:ext cx="2557382" cy="1281850"/>
            <a:chOff x="9626321" y="5565517"/>
            <a:chExt cx="2557382" cy="1281850"/>
          </a:xfrm>
        </p:grpSpPr>
        <p:sp>
          <p:nvSpPr>
            <p:cNvPr id="17" name="Isosceles Triangle 16">
              <a:extLst>
                <a:ext uri="{FF2B5EF4-FFF2-40B4-BE49-F238E27FC236}">
                  <a16:creationId xmlns:a16="http://schemas.microsoft.com/office/drawing/2014/main" id="{D278A438-A13A-4E11-B401-F6B01040C622}"/>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A0D173B6-8AB6-4F70-93ED-3057A659670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706596" y="6323327"/>
              <a:ext cx="1477107" cy="502417"/>
            </a:xfrm>
            <a:prstGeom prst="rect">
              <a:avLst/>
            </a:prstGeom>
          </p:spPr>
        </p:pic>
      </p:grpSp>
      <p:pic>
        <p:nvPicPr>
          <p:cNvPr id="34" name="Picture 33">
            <a:extLst>
              <a:ext uri="{FF2B5EF4-FFF2-40B4-BE49-F238E27FC236}">
                <a16:creationId xmlns:a16="http://schemas.microsoft.com/office/drawing/2014/main" id="{B44809C7-882E-4ED0-909A-ECBCED182AD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11370" y="4453272"/>
            <a:ext cx="3035107" cy="2302718"/>
          </a:xfrm>
          <a:prstGeom prst="flowChartConnector">
            <a:avLst/>
          </a:prstGeom>
          <a:solidFill>
            <a:schemeClr val="bg1"/>
          </a:solidFill>
          <a:ln w="38100">
            <a:solidFill>
              <a:schemeClr val="bg1"/>
            </a:solidFill>
          </a:ln>
        </p:spPr>
      </p:pic>
      <p:cxnSp>
        <p:nvCxnSpPr>
          <p:cNvPr id="35" name="Straight Arrow Connector 34">
            <a:extLst>
              <a:ext uri="{FF2B5EF4-FFF2-40B4-BE49-F238E27FC236}">
                <a16:creationId xmlns:a16="http://schemas.microsoft.com/office/drawing/2014/main" id="{01555A17-E2C0-4C2A-A7AA-9ED7D6C8D281}"/>
              </a:ext>
            </a:extLst>
          </p:cNvPr>
          <p:cNvCxnSpPr>
            <a:cxnSpLocks/>
          </p:cNvCxnSpPr>
          <p:nvPr/>
        </p:nvCxnSpPr>
        <p:spPr>
          <a:xfrm>
            <a:off x="1337281" y="5255145"/>
            <a:ext cx="2344382" cy="611260"/>
          </a:xfrm>
          <a:prstGeom prst="straightConnector1">
            <a:avLst/>
          </a:prstGeom>
          <a:ln w="38100">
            <a:solidFill>
              <a:srgbClr val="8FD9D7"/>
            </a:solidFill>
            <a:tailEnd type="triangle" w="lg" len="me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8E39F14-92D4-4562-BC08-FB5B10443DEB}"/>
              </a:ext>
            </a:extLst>
          </p:cNvPr>
          <p:cNvSpPr txBox="1"/>
          <p:nvPr/>
        </p:nvSpPr>
        <p:spPr>
          <a:xfrm>
            <a:off x="596609" y="5304808"/>
            <a:ext cx="1073740" cy="307777"/>
          </a:xfrm>
          <a:prstGeom prst="rect">
            <a:avLst/>
          </a:prstGeom>
          <a:solidFill>
            <a:schemeClr val="bg1">
              <a:alpha val="72000"/>
            </a:schemeClr>
          </a:solidFill>
          <a:ln w="19050">
            <a:solidFill>
              <a:schemeClr val="bg1"/>
            </a:solidFill>
          </a:ln>
          <a:effectLst>
            <a:outerShdw blurRad="50800" dist="50800" dir="5400000" algn="ctr" rotWithShape="0">
              <a:srgbClr val="000000"/>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76C0"/>
                </a:solidFill>
                <a:effectLst/>
                <a:uLnTx/>
                <a:uFillTx/>
                <a:latin typeface="Fira Sans" panose="020B0503050000020004" pitchFamily="34" charset="0"/>
                <a:ea typeface="+mn-ea"/>
                <a:cs typeface="+mn-cs"/>
              </a:rPr>
              <a:t>Ions Beam</a:t>
            </a:r>
          </a:p>
        </p:txBody>
      </p:sp>
      <p:cxnSp>
        <p:nvCxnSpPr>
          <p:cNvPr id="37" name="Straight Arrow Connector 36">
            <a:extLst>
              <a:ext uri="{FF2B5EF4-FFF2-40B4-BE49-F238E27FC236}">
                <a16:creationId xmlns:a16="http://schemas.microsoft.com/office/drawing/2014/main" id="{D9FB95AF-44C7-471A-AE8A-FB7E7A7ADC79}"/>
              </a:ext>
            </a:extLst>
          </p:cNvPr>
          <p:cNvCxnSpPr>
            <a:cxnSpLocks/>
          </p:cNvCxnSpPr>
          <p:nvPr/>
        </p:nvCxnSpPr>
        <p:spPr>
          <a:xfrm flipV="1">
            <a:off x="2703738" y="3646597"/>
            <a:ext cx="136834" cy="86234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2D4F83AE-8177-4D62-9A2B-B0D10F02901C}"/>
              </a:ext>
            </a:extLst>
          </p:cNvPr>
          <p:cNvSpPr txBox="1"/>
          <p:nvPr/>
        </p:nvSpPr>
        <p:spPr>
          <a:xfrm>
            <a:off x="1862647" y="6196469"/>
            <a:ext cx="1819016" cy="523220"/>
          </a:xfrm>
          <a:prstGeom prst="rect">
            <a:avLst/>
          </a:prstGeom>
          <a:solidFill>
            <a:schemeClr val="bg1">
              <a:alpha val="72000"/>
            </a:schemeClr>
          </a:solidFill>
          <a:ln w="19050">
            <a:solidFill>
              <a:schemeClr val="bg1"/>
            </a:solidFill>
          </a:ln>
          <a:effectLst>
            <a:outerShdw blurRad="50800" dist="50800" dir="5400000" algn="ctr" rotWithShape="0">
              <a:srgbClr val="000000"/>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76C0"/>
                </a:solidFill>
                <a:effectLst/>
                <a:uLnTx/>
                <a:uFillTx/>
                <a:latin typeface="Fira Sans" panose="020B0503050000020004" pitchFamily="34" charset="0"/>
                <a:ea typeface="+mn-ea"/>
                <a:cs typeface="+mn-cs"/>
              </a:rPr>
              <a:t>1µm Silicon Nitride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76C0"/>
                </a:solidFill>
                <a:effectLst/>
                <a:uLnTx/>
                <a:uFillTx/>
                <a:latin typeface="Fira Sans" panose="020B0503050000020004" pitchFamily="34" charset="0"/>
                <a:ea typeface="+mn-ea"/>
                <a:cs typeface="+mn-cs"/>
              </a:rPr>
              <a:t>Window</a:t>
            </a:r>
          </a:p>
        </p:txBody>
      </p:sp>
      <p:sp>
        <p:nvSpPr>
          <p:cNvPr id="52" name="TextBox 51">
            <a:extLst>
              <a:ext uri="{FF2B5EF4-FFF2-40B4-BE49-F238E27FC236}">
                <a16:creationId xmlns:a16="http://schemas.microsoft.com/office/drawing/2014/main" id="{5814A856-6A66-4628-89DC-045143357CF2}"/>
              </a:ext>
            </a:extLst>
          </p:cNvPr>
          <p:cNvSpPr txBox="1"/>
          <p:nvPr/>
        </p:nvSpPr>
        <p:spPr>
          <a:xfrm>
            <a:off x="8441803" y="1673162"/>
            <a:ext cx="3515019" cy="2862322"/>
          </a:xfrm>
          <a:prstGeom prst="rect">
            <a:avLst/>
          </a:prstGeom>
          <a:solidFill>
            <a:schemeClr val="bg1">
              <a:alpha val="72000"/>
            </a:schemeClr>
          </a:solidFill>
          <a:ln w="28575">
            <a:solidFill>
              <a:schemeClr val="bg1"/>
            </a:solidFill>
          </a:ln>
          <a:effectLst>
            <a:outerShdw blurRad="50800" dist="50800" dir="5400000" algn="ctr" rotWithShape="0">
              <a:srgbClr val="000000"/>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76C0"/>
                </a:solidFill>
                <a:effectLst/>
                <a:uLnTx/>
                <a:uFillTx/>
                <a:latin typeface="Fira Sans" panose="020B0604020202020204" charset="0"/>
                <a:ea typeface="+mn-ea"/>
                <a:cs typeface="+mn-cs"/>
              </a:rPr>
              <a:t>SAFE SAMPLE HANDLING:</a:t>
            </a:r>
          </a:p>
          <a:p>
            <a:pPr marL="285750" marR="0" lvl="0" indent="-285750" algn="l" defTabSz="914400" rtl="0" eaLnBrk="1" fontAlgn="auto" latinLnBrk="0" hangingPunct="1">
              <a:lnSpc>
                <a:spcPct val="100000"/>
              </a:lnSpc>
              <a:spcBef>
                <a:spcPts val="0"/>
              </a:spcBef>
              <a:spcAft>
                <a:spcPts val="0"/>
              </a:spcAft>
              <a:buClr>
                <a:srgbClr val="49BFBE"/>
              </a:buClr>
              <a:buSzTx/>
              <a:buFont typeface="Wingdings" panose="05000000000000000000" pitchFamily="2" charset="2"/>
              <a:buChar char="§"/>
              <a:tabLst/>
              <a:defRPr/>
            </a:pPr>
            <a:r>
              <a:rPr kumimoji="0" lang="en-AU" sz="1600" b="0" i="0" u="none" strike="noStrike" kern="1200" cap="none" spc="0" normalizeH="0" baseline="0" noProof="0" dirty="0">
                <a:ln>
                  <a:noFill/>
                </a:ln>
                <a:solidFill>
                  <a:srgbClr val="0076C0"/>
                </a:solidFill>
                <a:effectLst/>
                <a:uLnTx/>
                <a:uFillTx/>
                <a:latin typeface="Fira Sans" panose="020B0604020202020204" charset="0"/>
                <a:ea typeface="+mn-ea"/>
                <a:cs typeface="+mn-cs"/>
              </a:rPr>
              <a:t>Drawer with a micromanipulator stage and attached sample holder.</a:t>
            </a:r>
          </a:p>
          <a:p>
            <a:pPr marL="285750" marR="0" lvl="0" indent="-285750" algn="l" defTabSz="914400" rtl="0" eaLnBrk="1" fontAlgn="auto" latinLnBrk="0" hangingPunct="1">
              <a:lnSpc>
                <a:spcPct val="100000"/>
              </a:lnSpc>
              <a:spcBef>
                <a:spcPts val="0"/>
              </a:spcBef>
              <a:spcAft>
                <a:spcPts val="0"/>
              </a:spcAft>
              <a:buClr>
                <a:srgbClr val="49BFBE"/>
              </a:buClr>
              <a:buSzTx/>
              <a:buFont typeface="Arial" panose="020B0604020202020204" pitchFamily="34" charset="0"/>
              <a:buChar char="•"/>
              <a:tabLst/>
              <a:defRPr/>
            </a:pPr>
            <a:r>
              <a:rPr kumimoji="0" lang="en-AU" sz="1600" b="0" i="0" u="none" strike="noStrike" kern="1200" cap="none" spc="0" normalizeH="0" baseline="0" noProof="0" dirty="0">
                <a:ln>
                  <a:noFill/>
                </a:ln>
                <a:solidFill>
                  <a:srgbClr val="0076C0"/>
                </a:solidFill>
                <a:effectLst/>
                <a:uLnTx/>
                <a:uFillTx/>
                <a:latin typeface="Fira Sans" panose="020B0604020202020204" charset="0"/>
                <a:ea typeface="+mn-ea"/>
                <a:cs typeface="+mn-cs"/>
              </a:rPr>
              <a:t>Disabled direct access to the external beam and possible exposure.</a:t>
            </a:r>
          </a:p>
          <a:p>
            <a:pPr marL="285750" marR="0" lvl="0" indent="-285750" algn="l" defTabSz="914400" rtl="0" eaLnBrk="1" fontAlgn="auto" latinLnBrk="0" hangingPunct="1">
              <a:lnSpc>
                <a:spcPct val="100000"/>
              </a:lnSpc>
              <a:spcBef>
                <a:spcPts val="0"/>
              </a:spcBef>
              <a:spcAft>
                <a:spcPts val="0"/>
              </a:spcAft>
              <a:buClr>
                <a:srgbClr val="49BFBE"/>
              </a:buClr>
              <a:buSzTx/>
              <a:buFont typeface="Arial" panose="020B0604020202020204" pitchFamily="34" charset="0"/>
              <a:buChar char="•"/>
              <a:tabLst/>
              <a:defRPr/>
            </a:pPr>
            <a:r>
              <a:rPr kumimoji="0" lang="en-AU" sz="1600" b="0" i="0" u="none" strike="noStrike" kern="1200" cap="none" spc="0" normalizeH="0" baseline="0" noProof="0" dirty="0">
                <a:ln>
                  <a:noFill/>
                </a:ln>
                <a:solidFill>
                  <a:srgbClr val="0076C0"/>
                </a:solidFill>
                <a:effectLst/>
                <a:uLnTx/>
                <a:uFillTx/>
                <a:latin typeface="Fira Sans" panose="020B0604020202020204" charset="0"/>
                <a:ea typeface="+mn-ea"/>
                <a:cs typeface="+mn-cs"/>
              </a:rPr>
              <a:t>Beam mechanic shutter when drawer out.</a:t>
            </a:r>
          </a:p>
          <a:p>
            <a:pPr marL="285750" marR="0" lvl="0" indent="-285750" algn="l" defTabSz="914400" rtl="0" eaLnBrk="1" fontAlgn="auto" latinLnBrk="0" hangingPunct="1">
              <a:lnSpc>
                <a:spcPct val="100000"/>
              </a:lnSpc>
              <a:spcBef>
                <a:spcPts val="0"/>
              </a:spcBef>
              <a:spcAft>
                <a:spcPts val="0"/>
              </a:spcAft>
              <a:buClr>
                <a:srgbClr val="49BFBE"/>
              </a:buClr>
              <a:buSzTx/>
              <a:buFont typeface="Arial" panose="020B0604020202020204" pitchFamily="34" charset="0"/>
              <a:buChar char="•"/>
              <a:tabLst/>
              <a:defRPr/>
            </a:pPr>
            <a:r>
              <a:rPr kumimoji="0" lang="en-AU" sz="1600" b="0" i="0" u="none" strike="noStrike" kern="1200" cap="none" spc="0" normalizeH="0" baseline="0" noProof="0" dirty="0">
                <a:ln>
                  <a:noFill/>
                </a:ln>
                <a:solidFill>
                  <a:srgbClr val="0076C0"/>
                </a:solidFill>
                <a:effectLst/>
                <a:uLnTx/>
                <a:uFillTx/>
                <a:latin typeface="Fira Sans" panose="020B0604020202020204" charset="0"/>
                <a:ea typeface="+mn-ea"/>
                <a:cs typeface="+mn-cs"/>
              </a:rPr>
              <a:t>Micro-switch for sample positioning</a:t>
            </a:r>
          </a:p>
        </p:txBody>
      </p:sp>
      <p:grpSp>
        <p:nvGrpSpPr>
          <p:cNvPr id="15" name="Group 14">
            <a:extLst>
              <a:ext uri="{FF2B5EF4-FFF2-40B4-BE49-F238E27FC236}">
                <a16:creationId xmlns:a16="http://schemas.microsoft.com/office/drawing/2014/main" id="{F38349CC-66C8-42F1-97EA-8F26DFAA7B1E}"/>
              </a:ext>
            </a:extLst>
          </p:cNvPr>
          <p:cNvGrpSpPr/>
          <p:nvPr/>
        </p:nvGrpSpPr>
        <p:grpSpPr>
          <a:xfrm>
            <a:off x="4101881" y="1639210"/>
            <a:ext cx="3914865" cy="2544887"/>
            <a:chOff x="4101881" y="1639210"/>
            <a:chExt cx="3914865" cy="2544887"/>
          </a:xfrm>
        </p:grpSpPr>
        <p:cxnSp>
          <p:nvCxnSpPr>
            <p:cNvPr id="44" name="Straight Arrow Connector 43">
              <a:extLst>
                <a:ext uri="{FF2B5EF4-FFF2-40B4-BE49-F238E27FC236}">
                  <a16:creationId xmlns:a16="http://schemas.microsoft.com/office/drawing/2014/main" id="{8E4107D1-47DC-4BD4-8557-9D48AF9CB3A4}"/>
                </a:ext>
              </a:extLst>
            </p:cNvPr>
            <p:cNvCxnSpPr>
              <a:cxnSpLocks/>
            </p:cNvCxnSpPr>
            <p:nvPr/>
          </p:nvCxnSpPr>
          <p:spPr>
            <a:xfrm flipH="1">
              <a:off x="4101881" y="2916640"/>
              <a:ext cx="724547" cy="18768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4FB4D463-5D11-4D84-A49E-949F030E1012}"/>
                </a:ext>
              </a:extLst>
            </p:cNvPr>
            <p:cNvSpPr/>
            <p:nvPr/>
          </p:nvSpPr>
          <p:spPr>
            <a:xfrm>
              <a:off x="4795284" y="1639210"/>
              <a:ext cx="3221462" cy="2544887"/>
            </a:xfrm>
            <a:prstGeom prst="ellipse">
              <a:avLst/>
            </a:prstGeom>
            <a:blipFill>
              <a:blip r:embed="rId7" cstate="email">
                <a:extLst>
                  <a:ext uri="{28A0092B-C50C-407E-A947-70E740481C1C}">
                    <a14:useLocalDpi xmlns:a14="http://schemas.microsoft.com/office/drawing/2010/main"/>
                  </a:ext>
                </a:extLst>
              </a:blip>
              <a:stretch>
                <a:fillRect/>
              </a:stretch>
            </a:bli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22" name="Arrow: Left-Right 21">
            <a:extLst>
              <a:ext uri="{FF2B5EF4-FFF2-40B4-BE49-F238E27FC236}">
                <a16:creationId xmlns:a16="http://schemas.microsoft.com/office/drawing/2014/main" id="{91ACB79E-CC14-4B1C-B593-C1736CB44F9B}"/>
              </a:ext>
            </a:extLst>
          </p:cNvPr>
          <p:cNvSpPr/>
          <p:nvPr/>
        </p:nvSpPr>
        <p:spPr>
          <a:xfrm rot="21182856">
            <a:off x="7078275" y="1797038"/>
            <a:ext cx="1009876" cy="294278"/>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14" name="Group 13">
            <a:extLst>
              <a:ext uri="{FF2B5EF4-FFF2-40B4-BE49-F238E27FC236}">
                <a16:creationId xmlns:a16="http://schemas.microsoft.com/office/drawing/2014/main" id="{8BCB696A-AF0D-4290-88F7-AC1A562AE2D3}"/>
              </a:ext>
            </a:extLst>
          </p:cNvPr>
          <p:cNvGrpSpPr/>
          <p:nvPr/>
        </p:nvGrpSpPr>
        <p:grpSpPr>
          <a:xfrm>
            <a:off x="5097250" y="2911653"/>
            <a:ext cx="4712554" cy="3829826"/>
            <a:chOff x="5143671" y="2978354"/>
            <a:chExt cx="4712554" cy="3829826"/>
          </a:xfrm>
        </p:grpSpPr>
        <p:cxnSp>
          <p:nvCxnSpPr>
            <p:cNvPr id="47" name="Straight Arrow Connector 46">
              <a:extLst>
                <a:ext uri="{FF2B5EF4-FFF2-40B4-BE49-F238E27FC236}">
                  <a16:creationId xmlns:a16="http://schemas.microsoft.com/office/drawing/2014/main" id="{F4FF8010-D76B-4C93-8EE9-C019F7E65BE4}"/>
                </a:ext>
              </a:extLst>
            </p:cNvPr>
            <p:cNvCxnSpPr>
              <a:cxnSpLocks/>
            </p:cNvCxnSpPr>
            <p:nvPr/>
          </p:nvCxnSpPr>
          <p:spPr>
            <a:xfrm flipH="1" flipV="1">
              <a:off x="5783598" y="2978354"/>
              <a:ext cx="744253" cy="153059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A picture containing indoor, miller&#10;&#10;Description automatically generated">
              <a:extLst>
                <a:ext uri="{FF2B5EF4-FFF2-40B4-BE49-F238E27FC236}">
                  <a16:creationId xmlns:a16="http://schemas.microsoft.com/office/drawing/2014/main" id="{473C8A52-CBA8-4774-99CC-5E78DFCAE308}"/>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saturation sat="109000"/>
                      </a14:imgEffect>
                      <a14:imgEffect>
                        <a14:brightnessContrast bright="8000" contrast="41000"/>
                      </a14:imgEffect>
                    </a14:imgLayer>
                  </a14:imgProps>
                </a:ext>
                <a:ext uri="{28A0092B-C50C-407E-A947-70E740481C1C}">
                  <a14:useLocalDpi xmlns:a14="http://schemas.microsoft.com/office/drawing/2010/main"/>
                </a:ext>
              </a:extLst>
            </a:blip>
            <a:srcRect l="-162"/>
            <a:stretch/>
          </p:blipFill>
          <p:spPr>
            <a:xfrm>
              <a:off x="5143671" y="4508944"/>
              <a:ext cx="2669445" cy="2299236"/>
            </a:xfrm>
            <a:prstGeom prst="ellipse">
              <a:avLst/>
            </a:prstGeom>
            <a:ln w="28575">
              <a:solidFill>
                <a:schemeClr val="bg1"/>
              </a:solidFill>
            </a:ln>
          </p:spPr>
        </p:pic>
        <p:sp>
          <p:nvSpPr>
            <p:cNvPr id="51" name="TextBox 50">
              <a:extLst>
                <a:ext uri="{FF2B5EF4-FFF2-40B4-BE49-F238E27FC236}">
                  <a16:creationId xmlns:a16="http://schemas.microsoft.com/office/drawing/2014/main" id="{6C48BD49-ABB8-4826-939B-64326675DE35}"/>
                </a:ext>
              </a:extLst>
            </p:cNvPr>
            <p:cNvSpPr txBox="1"/>
            <p:nvPr/>
          </p:nvSpPr>
          <p:spPr>
            <a:xfrm>
              <a:off x="7629634" y="5591974"/>
              <a:ext cx="2226591" cy="584775"/>
            </a:xfrm>
            <a:prstGeom prst="rect">
              <a:avLst/>
            </a:prstGeom>
            <a:solidFill>
              <a:schemeClr val="bg1">
                <a:alpha val="72000"/>
              </a:schemeClr>
            </a:solidFill>
            <a:ln w="28575">
              <a:solidFill>
                <a:schemeClr val="bg1"/>
              </a:solidFill>
            </a:ln>
            <a:effectLst>
              <a:outerShdw blurRad="50800" dist="50800" dir="5400000" algn="ctr" rotWithShape="0">
                <a:srgbClr val="000000"/>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76C0"/>
                  </a:solidFill>
                  <a:effectLst/>
                  <a:uLnTx/>
                  <a:uFillTx/>
                  <a:latin typeface="Fira Sans" panose="020B0503050000020004" pitchFamily="34" charset="0"/>
                  <a:ea typeface="+mn-ea"/>
                  <a:cs typeface="+mn-cs"/>
                </a:rPr>
                <a:t>Sample holder up to 100mm x100mm</a:t>
              </a:r>
            </a:p>
          </p:txBody>
        </p:sp>
      </p:grpSp>
      <p:sp>
        <p:nvSpPr>
          <p:cNvPr id="4" name="TextBox 3">
            <a:extLst>
              <a:ext uri="{FF2B5EF4-FFF2-40B4-BE49-F238E27FC236}">
                <a16:creationId xmlns:a16="http://schemas.microsoft.com/office/drawing/2014/main" id="{13930BF7-1A5D-BEEF-E910-76515C713437}"/>
              </a:ext>
            </a:extLst>
          </p:cNvPr>
          <p:cNvSpPr txBox="1"/>
          <p:nvPr/>
        </p:nvSpPr>
        <p:spPr>
          <a:xfrm>
            <a:off x="131235" y="193278"/>
            <a:ext cx="1165008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rPr>
              <a:t>Australia’s First Ion Microbeam Facility in air</a:t>
            </a:r>
          </a:p>
        </p:txBody>
      </p:sp>
      <p:sp>
        <p:nvSpPr>
          <p:cNvPr id="2" name="Rectangle 1">
            <a:extLst>
              <a:ext uri="{FF2B5EF4-FFF2-40B4-BE49-F238E27FC236}">
                <a16:creationId xmlns:a16="http://schemas.microsoft.com/office/drawing/2014/main" id="{689D1472-2568-6A02-D66B-453C081E5924}"/>
              </a:ext>
            </a:extLst>
          </p:cNvPr>
          <p:cNvSpPr/>
          <p:nvPr/>
        </p:nvSpPr>
        <p:spPr>
          <a:xfrm>
            <a:off x="209271" y="894512"/>
            <a:ext cx="678426" cy="58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38692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500"/>
                                        <p:tgtEl>
                                          <p:spTgt spid="5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par>
                          <p:cTn id="14" fill="hold">
                            <p:stCondLst>
                              <p:cond delay="500"/>
                            </p:stCondLst>
                            <p:childTnLst>
                              <p:par>
                                <p:cTn id="15" presetID="35" presetClass="path" presetSubtype="0" accel="50000" decel="50000" fill="hold" grpId="1" nodeType="afterEffect">
                                  <p:stCondLst>
                                    <p:cond delay="0"/>
                                  </p:stCondLst>
                                  <p:childTnLst>
                                    <p:animMotion origin="layout" path="M 4.79167E-6 -3.33333E-6 L -0.09037 0.01713 " pathEditMode="relative" rAng="0" ptsTypes="AA">
                                      <p:cBhvr>
                                        <p:cTn id="16" dur="2000" fill="hold"/>
                                        <p:tgtEl>
                                          <p:spTgt spid="22"/>
                                        </p:tgtEl>
                                        <p:attrNameLst>
                                          <p:attrName>ppt_x</p:attrName>
                                          <p:attrName>ppt_y</p:attrName>
                                        </p:attrNameLst>
                                      </p:cBhvr>
                                      <p:rCtr x="-4518" y="856"/>
                                    </p:animMotion>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down)">
                                      <p:cBhvr>
                                        <p:cTn id="26" dur="500"/>
                                        <p:tgtEl>
                                          <p:spTgt spid="34"/>
                                        </p:tgtEl>
                                      </p:cBhvr>
                                    </p:animEffect>
                                  </p:childTnLst>
                                </p:cTn>
                              </p:par>
                              <p:par>
                                <p:cTn id="27" presetID="22" presetClass="entr" presetSubtype="4"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down)">
                                      <p:cBhvr>
                                        <p:cTn id="29" dur="500"/>
                                        <p:tgtEl>
                                          <p:spTgt spid="3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wipe(down)">
                                      <p:cBhvr>
                                        <p:cTn id="32" dur="500"/>
                                        <p:tgtEl>
                                          <p:spTgt spid="42"/>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wipe(left)">
                                      <p:cBhvr>
                                        <p:cTn id="36" dur="1000"/>
                                        <p:tgtEl>
                                          <p:spTgt spid="36"/>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left)">
                                      <p:cBhvr>
                                        <p:cTn id="40"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2" grpId="0" animBg="1"/>
      <p:bldP spid="52" grpId="0" animBg="1"/>
      <p:bldP spid="22" grpId="0" animBg="1"/>
      <p:bldP spid="2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ext&#10;&#10;Description automatically generated">
            <a:extLst>
              <a:ext uri="{FF2B5EF4-FFF2-40B4-BE49-F238E27FC236}">
                <a16:creationId xmlns:a16="http://schemas.microsoft.com/office/drawing/2014/main" id="{0AE7E22C-41C9-3060-B43C-374BDED1A86B}"/>
              </a:ext>
            </a:extLst>
          </p:cNvPr>
          <p:cNvPicPr>
            <a:picLocks noChangeAspect="1"/>
          </p:cNvPicPr>
          <p:nvPr/>
        </p:nvPicPr>
        <p:blipFill>
          <a:blip r:embed="rId3"/>
          <a:stretch>
            <a:fillRect/>
          </a:stretch>
        </p:blipFill>
        <p:spPr>
          <a:xfrm>
            <a:off x="185735" y="234499"/>
            <a:ext cx="11997968" cy="4925995"/>
          </a:xfrm>
          <a:prstGeom prst="rect">
            <a:avLst/>
          </a:prstGeom>
        </p:spPr>
      </p:pic>
      <p:grpSp>
        <p:nvGrpSpPr>
          <p:cNvPr id="7" name="Group 6">
            <a:extLst>
              <a:ext uri="{FF2B5EF4-FFF2-40B4-BE49-F238E27FC236}">
                <a16:creationId xmlns:a16="http://schemas.microsoft.com/office/drawing/2014/main" id="{3ECFA56A-7D04-4BA6-9E43-96156A82C4AF}"/>
              </a:ext>
            </a:extLst>
          </p:cNvPr>
          <p:cNvGrpSpPr/>
          <p:nvPr/>
        </p:nvGrpSpPr>
        <p:grpSpPr>
          <a:xfrm>
            <a:off x="9626321" y="5565517"/>
            <a:ext cx="2557382" cy="1281850"/>
            <a:chOff x="9626321" y="5565517"/>
            <a:chExt cx="2557382" cy="1281850"/>
          </a:xfrm>
        </p:grpSpPr>
        <p:sp>
          <p:nvSpPr>
            <p:cNvPr id="8" name="Isosceles Triangle 7">
              <a:extLst>
                <a:ext uri="{FF2B5EF4-FFF2-40B4-BE49-F238E27FC236}">
                  <a16:creationId xmlns:a16="http://schemas.microsoft.com/office/drawing/2014/main" id="{9934E663-9D3B-4188-B1BA-A0CD70634545}"/>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559140E4-7902-4E7E-AA6B-5EFFEA2E29B8}"/>
                </a:ext>
              </a:extLst>
            </p:cNvPr>
            <p:cNvPicPr>
              <a:picLocks noChangeAspect="1"/>
            </p:cNvPicPr>
            <p:nvPr/>
          </p:nvPicPr>
          <p:blipFill rotWithShape="1">
            <a:blip r:embed="rId4"/>
            <a:srcRect l="41511" t="41009" r="2906" b="32216"/>
            <a:stretch/>
          </p:blipFill>
          <p:spPr>
            <a:xfrm>
              <a:off x="10706596" y="6323327"/>
              <a:ext cx="1477107" cy="502417"/>
            </a:xfrm>
            <a:prstGeom prst="rect">
              <a:avLst/>
            </a:prstGeom>
          </p:spPr>
        </p:pic>
      </p:grpSp>
      <p:sp>
        <p:nvSpPr>
          <p:cNvPr id="5" name="Title 1">
            <a:extLst>
              <a:ext uri="{FF2B5EF4-FFF2-40B4-BE49-F238E27FC236}">
                <a16:creationId xmlns:a16="http://schemas.microsoft.com/office/drawing/2014/main" id="{9A14D113-EFF9-4B82-8955-A9BB7A82656C}"/>
              </a:ext>
            </a:extLst>
          </p:cNvPr>
          <p:cNvSpPr txBox="1">
            <a:spLocks/>
          </p:cNvSpPr>
          <p:nvPr/>
        </p:nvSpPr>
        <p:spPr>
          <a:xfrm>
            <a:off x="0" y="32256"/>
            <a:ext cx="12192000" cy="715696"/>
          </a:xfrm>
          <a:prstGeom prst="rect">
            <a:avLst/>
          </a:prstGeom>
        </p:spPr>
        <p:txBody>
          <a:bodyPr anchor="ctr" anchorCtr="0">
            <a:normAutofit fontScale="97500"/>
          </a:bodyP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r>
              <a:rPr lang="en-AU" sz="3200" dirty="0">
                <a:solidFill>
                  <a:srgbClr val="002060"/>
                </a:solidFill>
                <a:latin typeface="Poppins" panose="00000500000000000000" pitchFamily="2" charset="0"/>
                <a:cs typeface="Poppins" panose="00000500000000000000" pitchFamily="2" charset="0"/>
              </a:rPr>
              <a:t>  Space Radiation Effects Testing</a:t>
            </a:r>
          </a:p>
        </p:txBody>
      </p:sp>
      <p:sp>
        <p:nvSpPr>
          <p:cNvPr id="13" name="TextBox 12">
            <a:extLst>
              <a:ext uri="{FF2B5EF4-FFF2-40B4-BE49-F238E27FC236}">
                <a16:creationId xmlns:a16="http://schemas.microsoft.com/office/drawing/2014/main" id="{65E4B296-5118-464D-994D-3045876B39D7}"/>
              </a:ext>
            </a:extLst>
          </p:cNvPr>
          <p:cNvSpPr txBox="1"/>
          <p:nvPr/>
        </p:nvSpPr>
        <p:spPr>
          <a:xfrm>
            <a:off x="192505" y="4409328"/>
            <a:ext cx="9548654" cy="1877437"/>
          </a:xfrm>
          <a:prstGeom prst="rect">
            <a:avLst/>
          </a:prstGeom>
          <a:noFill/>
        </p:spPr>
        <p:txBody>
          <a:bodyPr wrap="square" rtlCol="0">
            <a:spAutoFit/>
          </a:bodyPr>
          <a:lstStyle/>
          <a:p>
            <a:pPr lvl="1">
              <a:buClr>
                <a:srgbClr val="54BDBE"/>
              </a:buClr>
            </a:pPr>
            <a:r>
              <a:rPr lang="en-AU" sz="2000" b="1" dirty="0">
                <a:solidFill>
                  <a:srgbClr val="0076C0"/>
                </a:solidFill>
                <a:latin typeface="Fira Sans" panose="020B0503050000020004" pitchFamily="34" charset="0"/>
              </a:rPr>
              <a:t>FEATURES</a:t>
            </a:r>
          </a:p>
          <a:p>
            <a:pPr marL="742950" lvl="1" indent="-285750">
              <a:buClr>
                <a:srgbClr val="54BDBE"/>
              </a:buClr>
              <a:buFont typeface="Wingdings" panose="05000000000000000000" pitchFamily="2" charset="2"/>
              <a:buChar char="§"/>
            </a:pPr>
            <a:r>
              <a:rPr lang="en-AU" sz="1600" dirty="0">
                <a:latin typeface="Fira Sans" panose="020B0503050000020004" pitchFamily="34" charset="0"/>
              </a:rPr>
              <a:t>Irradiation ANSTO PCB (in photo: 10 x 10 cm) that can house 8 different IC types</a:t>
            </a:r>
          </a:p>
          <a:p>
            <a:pPr marL="1200150" lvl="2" indent="-285750">
              <a:buClr>
                <a:srgbClr val="54BDBE"/>
              </a:buClr>
              <a:buFont typeface="Wingdings" panose="05000000000000000000" pitchFamily="2" charset="2"/>
              <a:buChar char="§"/>
            </a:pPr>
            <a:r>
              <a:rPr lang="en-AU" sz="1600" dirty="0">
                <a:latin typeface="Fira Sans" panose="020B0503050000020004" pitchFamily="34" charset="0"/>
              </a:rPr>
              <a:t> Custom boards can fit a space of  15 x 25 x 20 cm (XYZ) </a:t>
            </a:r>
          </a:p>
          <a:p>
            <a:pPr marL="742950" lvl="1" indent="-285750">
              <a:buClr>
                <a:srgbClr val="54BDBE"/>
              </a:buClr>
              <a:buFont typeface="Wingdings" panose="05000000000000000000" pitchFamily="2" charset="2"/>
              <a:buChar char="§"/>
            </a:pPr>
            <a:r>
              <a:rPr lang="en-AU" sz="1600" dirty="0">
                <a:latin typeface="Fira Sans" panose="020B0503050000020004" pitchFamily="34" charset="0"/>
              </a:rPr>
              <a:t>Microcontroller and shield board to communicate with the chip during irradiation</a:t>
            </a:r>
          </a:p>
          <a:p>
            <a:pPr marL="742950" lvl="1" indent="-285750">
              <a:buClr>
                <a:srgbClr val="54BDBE"/>
              </a:buClr>
              <a:buFont typeface="Wingdings" panose="05000000000000000000" pitchFamily="2" charset="2"/>
              <a:buChar char="§"/>
            </a:pPr>
            <a:r>
              <a:rPr lang="en-AU" sz="1600" dirty="0">
                <a:latin typeface="Fira Sans" panose="020B0503050000020004" pitchFamily="34" charset="0"/>
              </a:rPr>
              <a:t>Computer program log results, interface with the DUT and the user</a:t>
            </a:r>
          </a:p>
          <a:p>
            <a:pPr marL="742950" lvl="1" indent="-285750">
              <a:buClr>
                <a:srgbClr val="54BDBE"/>
              </a:buClr>
              <a:buFont typeface="Wingdings" panose="05000000000000000000" pitchFamily="2" charset="2"/>
              <a:buChar char="§"/>
            </a:pPr>
            <a:r>
              <a:rPr lang="en-AU" sz="1600" dirty="0">
                <a:latin typeface="Fira Sans" panose="020B0503050000020004" pitchFamily="34" charset="0"/>
              </a:rPr>
              <a:t>Dual front-back camera for IC positioning of the beam axis </a:t>
            </a:r>
          </a:p>
          <a:p>
            <a:pPr marL="742950" lvl="1" indent="-285750">
              <a:buClr>
                <a:srgbClr val="54BDBE"/>
              </a:buClr>
              <a:buFont typeface="Wingdings" panose="05000000000000000000" pitchFamily="2" charset="2"/>
              <a:buChar char="§"/>
            </a:pPr>
            <a:r>
              <a:rPr lang="en-AU" sz="1600" dirty="0">
                <a:latin typeface="Fira Sans" panose="020B0503050000020004" pitchFamily="34" charset="0"/>
              </a:rPr>
              <a:t>XYZ linear stage for moving sample (range 0-50 mm, 0.8 µm step, 2.4 mm/s)</a:t>
            </a:r>
          </a:p>
        </p:txBody>
      </p:sp>
      <p:pic>
        <p:nvPicPr>
          <p:cNvPr id="14" name="Picture 13">
            <a:extLst>
              <a:ext uri="{FF2B5EF4-FFF2-40B4-BE49-F238E27FC236}">
                <a16:creationId xmlns:a16="http://schemas.microsoft.com/office/drawing/2014/main" id="{92DDDC58-89A4-49B4-BB95-B621EB4C7D98}"/>
              </a:ext>
            </a:extLst>
          </p:cNvPr>
          <p:cNvPicPr>
            <a:picLocks noChangeAspect="1"/>
          </p:cNvPicPr>
          <p:nvPr/>
        </p:nvPicPr>
        <p:blipFill>
          <a:blip r:embed="rId5"/>
          <a:stretch>
            <a:fillRect/>
          </a:stretch>
        </p:blipFill>
        <p:spPr>
          <a:xfrm>
            <a:off x="8747325" y="1449367"/>
            <a:ext cx="3436378" cy="2449664"/>
          </a:xfrm>
          <a:prstGeom prst="roundRect">
            <a:avLst/>
          </a:prstGeom>
          <a:ln>
            <a:solidFill>
              <a:schemeClr val="bg1"/>
            </a:solidFill>
          </a:ln>
        </p:spPr>
      </p:pic>
      <p:sp>
        <p:nvSpPr>
          <p:cNvPr id="12" name="Rectangle 11">
            <a:extLst>
              <a:ext uri="{FF2B5EF4-FFF2-40B4-BE49-F238E27FC236}">
                <a16:creationId xmlns:a16="http://schemas.microsoft.com/office/drawing/2014/main" id="{36DBD73F-2C50-3B0A-C5DE-732ED4AFB182}"/>
              </a:ext>
            </a:extLst>
          </p:cNvPr>
          <p:cNvSpPr/>
          <p:nvPr/>
        </p:nvSpPr>
        <p:spPr>
          <a:xfrm>
            <a:off x="237928" y="714554"/>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0897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5790EB8-4201-4720-8A13-03BB94D4F447}"/>
              </a:ext>
            </a:extLst>
          </p:cNvPr>
          <p:cNvGrpSpPr/>
          <p:nvPr/>
        </p:nvGrpSpPr>
        <p:grpSpPr>
          <a:xfrm>
            <a:off x="9626321" y="5565517"/>
            <a:ext cx="2557382" cy="1281850"/>
            <a:chOff x="9626321" y="5565517"/>
            <a:chExt cx="2557382" cy="1281850"/>
          </a:xfrm>
        </p:grpSpPr>
        <p:sp>
          <p:nvSpPr>
            <p:cNvPr id="10" name="Isosceles Triangle 9">
              <a:extLst>
                <a:ext uri="{FF2B5EF4-FFF2-40B4-BE49-F238E27FC236}">
                  <a16:creationId xmlns:a16="http://schemas.microsoft.com/office/drawing/2014/main" id="{308D819F-2FBE-41DA-ACBA-CA06E6CEC402}"/>
                </a:ext>
              </a:extLst>
            </p:cNvPr>
            <p:cNvSpPr/>
            <p:nvPr/>
          </p:nvSpPr>
          <p:spPr>
            <a:xfrm>
              <a:off x="9626321" y="5565517"/>
              <a:ext cx="2557382" cy="1281850"/>
            </a:xfrm>
            <a:prstGeom prst="triangle">
              <a:avLst>
                <a:gd name="adj" fmla="val 100000"/>
              </a:avLst>
            </a:prstGeom>
            <a:solidFill>
              <a:srgbClr val="0076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Fira Sans" panose="020B0503050000020004" pitchFamily="34" charset="0"/>
              </a:endParaRPr>
            </a:p>
          </p:txBody>
        </p:sp>
        <p:pic>
          <p:nvPicPr>
            <p:cNvPr id="11" name="Picture 10">
              <a:extLst>
                <a:ext uri="{FF2B5EF4-FFF2-40B4-BE49-F238E27FC236}">
                  <a16:creationId xmlns:a16="http://schemas.microsoft.com/office/drawing/2014/main" id="{CF5ED188-68CB-46E9-B306-95A28B1E73FA}"/>
                </a:ext>
              </a:extLst>
            </p:cNvPr>
            <p:cNvPicPr>
              <a:picLocks noChangeAspect="1"/>
            </p:cNvPicPr>
            <p:nvPr/>
          </p:nvPicPr>
          <p:blipFill rotWithShape="1">
            <a:blip r:embed="rId3"/>
            <a:srcRect l="41511" t="41009" r="2906" b="32216"/>
            <a:stretch/>
          </p:blipFill>
          <p:spPr>
            <a:xfrm>
              <a:off x="10706596" y="6323327"/>
              <a:ext cx="1477107" cy="502417"/>
            </a:xfrm>
            <a:prstGeom prst="rect">
              <a:avLst/>
            </a:prstGeom>
          </p:spPr>
        </p:pic>
      </p:grpSp>
      <p:pic>
        <p:nvPicPr>
          <p:cNvPr id="2" name="Picture 1">
            <a:extLst>
              <a:ext uri="{FF2B5EF4-FFF2-40B4-BE49-F238E27FC236}">
                <a16:creationId xmlns:a16="http://schemas.microsoft.com/office/drawing/2014/main" id="{314D51EC-F729-4612-A1F8-07808B58470B}"/>
              </a:ext>
            </a:extLst>
          </p:cNvPr>
          <p:cNvPicPr>
            <a:picLocks noChangeAspect="1"/>
          </p:cNvPicPr>
          <p:nvPr/>
        </p:nvPicPr>
        <p:blipFill rotWithShape="1">
          <a:blip r:embed="rId4"/>
          <a:srcRect r="53503"/>
          <a:stretch/>
        </p:blipFill>
        <p:spPr>
          <a:xfrm>
            <a:off x="7092429" y="830129"/>
            <a:ext cx="1417495" cy="1542566"/>
          </a:xfrm>
          <a:prstGeom prst="rect">
            <a:avLst/>
          </a:prstGeom>
        </p:spPr>
      </p:pic>
      <p:pic>
        <p:nvPicPr>
          <p:cNvPr id="5" name="Picture 4" descr="A close-up of a tablet&#10;&#10;Description automatically generated with low confidence">
            <a:extLst>
              <a:ext uri="{FF2B5EF4-FFF2-40B4-BE49-F238E27FC236}">
                <a16:creationId xmlns:a16="http://schemas.microsoft.com/office/drawing/2014/main" id="{63EE4CB8-BC26-90FA-A6A3-3940262351B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18237" r="11737" b="13262"/>
          <a:stretch/>
        </p:blipFill>
        <p:spPr>
          <a:xfrm>
            <a:off x="8333380" y="806662"/>
            <a:ext cx="1512853" cy="1405409"/>
          </a:xfrm>
          <a:prstGeom prst="rect">
            <a:avLst/>
          </a:prstGeom>
          <a:ln>
            <a:solidFill>
              <a:schemeClr val="bg1"/>
            </a:solidFill>
          </a:ln>
        </p:spPr>
      </p:pic>
      <p:sp>
        <p:nvSpPr>
          <p:cNvPr id="7" name="TextBox 6">
            <a:extLst>
              <a:ext uri="{FF2B5EF4-FFF2-40B4-BE49-F238E27FC236}">
                <a16:creationId xmlns:a16="http://schemas.microsoft.com/office/drawing/2014/main" id="{59A1AA9E-05BF-0E92-6899-0B9565DB77F1}"/>
              </a:ext>
            </a:extLst>
          </p:cNvPr>
          <p:cNvSpPr txBox="1"/>
          <p:nvPr/>
        </p:nvSpPr>
        <p:spPr>
          <a:xfrm>
            <a:off x="158163" y="909650"/>
            <a:ext cx="6492894" cy="5816977"/>
          </a:xfrm>
          <a:prstGeom prst="rect">
            <a:avLst/>
          </a:prstGeom>
          <a:noFill/>
        </p:spPr>
        <p:txBody>
          <a:bodyPr wrap="square">
            <a:spAutoFit/>
          </a:bodyPr>
          <a:lstStyle/>
          <a:p>
            <a:r>
              <a:rPr lang="en-US" b="1" dirty="0">
                <a:solidFill>
                  <a:srgbClr val="0070C0"/>
                </a:solidFill>
                <a:latin typeface="Fira Sans" panose="020B0503050000020004" pitchFamily="34" charset="0"/>
                <a:ea typeface="Times New Roman" panose="02020603050405020304" pitchFamily="18" charset="0"/>
              </a:rPr>
              <a:t>Beam uniformity:</a:t>
            </a:r>
          </a:p>
          <a:p>
            <a:endParaRPr lang="en-US" b="1" dirty="0">
              <a:solidFill>
                <a:srgbClr val="0070C0"/>
              </a:solidFill>
              <a:effectLst/>
              <a:latin typeface="Fira Sans" panose="020B0503050000020004" pitchFamily="34" charset="0"/>
              <a:ea typeface="Times New Roman" panose="02020603050405020304" pitchFamily="18" charset="0"/>
            </a:endParaRPr>
          </a:p>
          <a:p>
            <a:pPr marL="285750" indent="-285750">
              <a:buClr>
                <a:srgbClr val="54BDBE"/>
              </a:buClr>
              <a:buFont typeface="Wingdings" panose="05000000000000000000" pitchFamily="2" charset="2"/>
              <a:buChar char="§"/>
            </a:pPr>
            <a:r>
              <a:rPr lang="en-US" sz="1800" dirty="0">
                <a:effectLst/>
                <a:latin typeface="Fira Sans" panose="020B0503050000020004" pitchFamily="34" charset="0"/>
                <a:ea typeface="Times New Roman" panose="02020603050405020304" pitchFamily="18" charset="0"/>
              </a:rPr>
              <a:t>Beam scanning up to 4x3</a:t>
            </a:r>
            <a:r>
              <a:rPr kumimoji="0" lang="en-AU" sz="1800" b="0" i="0" u="none" strike="noStrike" kern="1200" cap="none" spc="0" normalizeH="0" baseline="0" noProof="0" dirty="0">
                <a:ln>
                  <a:noFill/>
                </a:ln>
                <a:effectLst/>
                <a:uLnTx/>
                <a:uFillTx/>
                <a:latin typeface="Fira Sans" panose="020B0503050000020004" pitchFamily="34" charset="0"/>
                <a:ea typeface="+mn-ea"/>
                <a:cs typeface="+mn-cs"/>
              </a:rPr>
              <a:t>mm</a:t>
            </a:r>
            <a:r>
              <a:rPr kumimoji="0" lang="en-AU" sz="1800" b="0" i="0" u="none" strike="noStrike" kern="1200" cap="none" spc="0" normalizeH="0" baseline="30000" noProof="0" dirty="0">
                <a:ln>
                  <a:noFill/>
                </a:ln>
                <a:effectLst/>
                <a:uLnTx/>
                <a:uFillTx/>
                <a:latin typeface="Fira Sans" panose="020B0503050000020004" pitchFamily="34" charset="0"/>
                <a:ea typeface="+mn-ea"/>
                <a:cs typeface="+mn-cs"/>
              </a:rPr>
              <a:t>2 </a:t>
            </a:r>
          </a:p>
          <a:p>
            <a:pPr marL="285750" indent="-285750">
              <a:buClr>
                <a:srgbClr val="54BDBE"/>
              </a:buClr>
              <a:buFont typeface="Wingdings" panose="05000000000000000000" pitchFamily="2" charset="2"/>
              <a:buChar char="§"/>
            </a:pPr>
            <a:r>
              <a:rPr lang="en-US" sz="1800" dirty="0">
                <a:effectLst/>
                <a:latin typeface="Fira Sans" panose="020B0503050000020004" pitchFamily="34" charset="0"/>
                <a:ea typeface="Times New Roman" panose="02020603050405020304" pitchFamily="18" charset="0"/>
              </a:rPr>
              <a:t>Stage Scanning up to </a:t>
            </a:r>
            <a:r>
              <a:rPr kumimoji="0" lang="en-AU" sz="1800" b="0" i="0" u="none" strike="noStrike" kern="1200" cap="none" spc="0" normalizeH="0" baseline="0" noProof="0" dirty="0">
                <a:ln>
                  <a:noFill/>
                </a:ln>
                <a:effectLst/>
                <a:uLnTx/>
                <a:uFillTx/>
                <a:latin typeface="Fira Sans" panose="020B0503050000020004" pitchFamily="34" charset="0"/>
                <a:ea typeface="+mn-ea"/>
                <a:cs typeface="+mn-cs"/>
              </a:rPr>
              <a:t>50x50mm</a:t>
            </a:r>
            <a:r>
              <a:rPr kumimoji="0" lang="en-AU" sz="1800" b="0" i="0" u="none" strike="noStrike" kern="1200" cap="none" spc="0" normalizeH="0" baseline="30000" noProof="0" dirty="0">
                <a:ln>
                  <a:noFill/>
                </a:ln>
                <a:effectLst/>
                <a:uLnTx/>
                <a:uFillTx/>
                <a:latin typeface="Fira Sans" panose="020B0503050000020004" pitchFamily="34" charset="0"/>
                <a:ea typeface="+mn-ea"/>
                <a:cs typeface="+mn-cs"/>
              </a:rPr>
              <a:t>2</a:t>
            </a:r>
          </a:p>
          <a:p>
            <a:endParaRPr lang="en-AU" baseline="30000" dirty="0">
              <a:latin typeface="Fira Sans" panose="020B0503050000020004" pitchFamily="34" charset="0"/>
            </a:endParaRPr>
          </a:p>
          <a:p>
            <a:endParaRPr lang="en-AU" baseline="30000" dirty="0">
              <a:latin typeface="Fira Sans" panose="020B0503050000020004" pitchFamily="34" charset="0"/>
            </a:endParaRPr>
          </a:p>
          <a:p>
            <a:endParaRPr lang="en-AU" baseline="30000" dirty="0">
              <a:latin typeface="Fira Sans" panose="020B0503050000020004" pitchFamily="34" charset="0"/>
            </a:endParaRPr>
          </a:p>
          <a:p>
            <a:endParaRPr lang="en-AU" baseline="30000" dirty="0">
              <a:latin typeface="Fira Sans" panose="020B0503050000020004" pitchFamily="34" charset="0"/>
            </a:endParaRPr>
          </a:p>
          <a:p>
            <a:endParaRPr lang="en-AU" baseline="30000" dirty="0">
              <a:latin typeface="Fira Sans" panose="020B0503050000020004" pitchFamily="34" charset="0"/>
            </a:endParaRPr>
          </a:p>
          <a:p>
            <a:r>
              <a:rPr lang="en-US" b="1" dirty="0">
                <a:solidFill>
                  <a:srgbClr val="0070C0"/>
                </a:solidFill>
                <a:latin typeface="Fira Sans" panose="020B0503050000020004" pitchFamily="34" charset="0"/>
                <a:ea typeface="Times New Roman" panose="02020603050405020304" pitchFamily="18" charset="0"/>
              </a:rPr>
              <a:t>LET calibration:</a:t>
            </a:r>
          </a:p>
          <a:p>
            <a:endParaRPr lang="en-US" b="1" dirty="0">
              <a:solidFill>
                <a:srgbClr val="0070C0"/>
              </a:solidFill>
              <a:effectLst/>
              <a:latin typeface="Fira Sans" panose="020B0503050000020004" pitchFamily="34" charset="0"/>
              <a:ea typeface="Times New Roman" panose="02020603050405020304" pitchFamily="18" charset="0"/>
            </a:endParaRPr>
          </a:p>
          <a:p>
            <a:pPr marL="285750" indent="-285750">
              <a:buClr>
                <a:srgbClr val="54BDBE"/>
              </a:buClr>
              <a:buFont typeface="Wingdings" panose="05000000000000000000" pitchFamily="2" charset="2"/>
              <a:buChar char="§"/>
            </a:pPr>
            <a:r>
              <a:rPr lang="en-AU" sz="1800" dirty="0">
                <a:effectLst/>
                <a:latin typeface="Fira Sans" panose="020B0503050000020004" pitchFamily="34" charset="0"/>
                <a:ea typeface="Times New Roman" panose="02020603050405020304" pitchFamily="18" charset="0"/>
              </a:rPr>
              <a:t>SOI microdosimeter (collaboration with CMRP-UOW)</a:t>
            </a:r>
          </a:p>
          <a:p>
            <a:pPr marL="285750" indent="-285750">
              <a:buClr>
                <a:srgbClr val="54BDBE"/>
              </a:buClr>
              <a:buFont typeface="Wingdings" panose="05000000000000000000" pitchFamily="2" charset="2"/>
              <a:buChar char="§"/>
            </a:pPr>
            <a:r>
              <a:rPr lang="en-AU" dirty="0">
                <a:latin typeface="Fira Sans" panose="020B0503050000020004" pitchFamily="34" charset="0"/>
                <a:ea typeface="Times New Roman" panose="02020603050405020304" pitchFamily="18" charset="0"/>
              </a:rPr>
              <a:t>Direct measurement of LET spectrum in air</a:t>
            </a:r>
          </a:p>
          <a:p>
            <a:pPr marL="285750" indent="-285750">
              <a:buClr>
                <a:srgbClr val="54BDBE"/>
              </a:buClr>
              <a:buFont typeface="Wingdings" panose="05000000000000000000" pitchFamily="2" charset="2"/>
              <a:buChar char="§"/>
            </a:pPr>
            <a:endParaRPr lang="en-AU" dirty="0">
              <a:latin typeface="Fira Sans" panose="020B0503050000020004" pitchFamily="34" charset="0"/>
              <a:ea typeface="Times New Roman" panose="02020603050405020304" pitchFamily="18" charset="0"/>
            </a:endParaRPr>
          </a:p>
          <a:p>
            <a:pPr marL="285750" indent="-285750">
              <a:buClr>
                <a:srgbClr val="54BDBE"/>
              </a:buClr>
              <a:buFont typeface="Wingdings" panose="05000000000000000000" pitchFamily="2" charset="2"/>
              <a:buChar char="§"/>
            </a:pPr>
            <a:endParaRPr lang="en-AU" dirty="0">
              <a:latin typeface="Fira Sans" panose="020B0503050000020004" pitchFamily="34" charset="0"/>
              <a:ea typeface="Times New Roman" panose="02020603050405020304" pitchFamily="18" charset="0"/>
            </a:endParaRPr>
          </a:p>
          <a:p>
            <a:r>
              <a:rPr lang="en-US" b="1" dirty="0">
                <a:solidFill>
                  <a:srgbClr val="0070C0"/>
                </a:solidFill>
                <a:latin typeface="Fira Sans" panose="020B0503050000020004" pitchFamily="34" charset="0"/>
                <a:ea typeface="Times New Roman" panose="02020603050405020304" pitchFamily="18" charset="0"/>
              </a:rPr>
              <a:t>Energy calibration:</a:t>
            </a:r>
          </a:p>
          <a:p>
            <a:endParaRPr lang="en-US" b="1" dirty="0">
              <a:solidFill>
                <a:srgbClr val="0070C0"/>
              </a:solidFill>
              <a:effectLst/>
              <a:latin typeface="Fira Sans" panose="020B0503050000020004" pitchFamily="34" charset="0"/>
              <a:ea typeface="Times New Roman" panose="02020603050405020304" pitchFamily="18" charset="0"/>
            </a:endParaRPr>
          </a:p>
          <a:p>
            <a:pPr marL="285750" indent="-285750">
              <a:buClr>
                <a:srgbClr val="54BDBE"/>
              </a:buClr>
              <a:buFont typeface="Wingdings" panose="05000000000000000000" pitchFamily="2" charset="2"/>
              <a:buChar char="§"/>
            </a:pPr>
            <a:r>
              <a:rPr lang="en-AU" sz="1800" dirty="0">
                <a:effectLst/>
                <a:latin typeface="Fira Sans" panose="020B0503050000020004" pitchFamily="34" charset="0"/>
                <a:ea typeface="Times New Roman" panose="02020603050405020304" pitchFamily="18" charset="0"/>
              </a:rPr>
              <a:t>Silicon diode (collaboration with CERN)</a:t>
            </a:r>
          </a:p>
          <a:p>
            <a:pPr marL="285750" indent="-285750">
              <a:buClr>
                <a:srgbClr val="54BDBE"/>
              </a:buClr>
              <a:buFont typeface="Wingdings" panose="05000000000000000000" pitchFamily="2" charset="2"/>
              <a:buChar char="§"/>
            </a:pPr>
            <a:r>
              <a:rPr lang="en-AU" dirty="0">
                <a:latin typeface="Fira Sans" panose="020B0503050000020004" pitchFamily="34" charset="0"/>
                <a:ea typeface="Times New Roman" panose="02020603050405020304" pitchFamily="18" charset="0"/>
              </a:rPr>
              <a:t>Direct measurement of energy spectrum</a:t>
            </a:r>
          </a:p>
          <a:p>
            <a:pPr>
              <a:buClr>
                <a:srgbClr val="54BDBE"/>
              </a:buClr>
            </a:pPr>
            <a:endParaRPr lang="en-AU" dirty="0">
              <a:latin typeface="Fira Sans" panose="020B0503050000020004" pitchFamily="34" charset="0"/>
              <a:ea typeface="Times New Roman" panose="02020603050405020304" pitchFamily="18" charset="0"/>
            </a:endParaRPr>
          </a:p>
          <a:p>
            <a:pPr marL="285750" indent="-285750">
              <a:buClr>
                <a:srgbClr val="54BDBE"/>
              </a:buClr>
              <a:buFont typeface="Wingdings" panose="05000000000000000000" pitchFamily="2" charset="2"/>
              <a:buChar char="§"/>
            </a:pPr>
            <a:endParaRPr lang="en-AU" sz="1800" dirty="0">
              <a:effectLst/>
              <a:latin typeface="Fira Sans" panose="020B0503050000020004" pitchFamily="34" charset="0"/>
              <a:ea typeface="Times New Roman" panose="02020603050405020304" pitchFamily="18" charset="0"/>
            </a:endParaRPr>
          </a:p>
          <a:p>
            <a:pPr>
              <a:buClr>
                <a:srgbClr val="54BDBE"/>
              </a:buClr>
            </a:pPr>
            <a:endParaRPr kumimoji="0" lang="en-AU" sz="1800" b="0" i="0" u="none" strike="noStrike" kern="1200" cap="none" spc="0" normalizeH="0" baseline="30000" noProof="0" dirty="0">
              <a:ln>
                <a:noFill/>
              </a:ln>
              <a:effectLst/>
              <a:uLnTx/>
              <a:uFillTx/>
              <a:latin typeface="Fira Sans" panose="020B0503050000020004" pitchFamily="34" charset="0"/>
              <a:ea typeface="+mn-ea"/>
              <a:cs typeface="+mn-cs"/>
            </a:endParaRPr>
          </a:p>
        </p:txBody>
      </p:sp>
      <p:pic>
        <p:nvPicPr>
          <p:cNvPr id="13" name="Picture 12">
            <a:extLst>
              <a:ext uri="{FF2B5EF4-FFF2-40B4-BE49-F238E27FC236}">
                <a16:creationId xmlns:a16="http://schemas.microsoft.com/office/drawing/2014/main" id="{C6A4A837-4434-643C-17BD-C6D7B1A0A65E}"/>
              </a:ext>
            </a:extLst>
          </p:cNvPr>
          <p:cNvPicPr>
            <a:picLocks noChangeAspect="1"/>
          </p:cNvPicPr>
          <p:nvPr/>
        </p:nvPicPr>
        <p:blipFill rotWithShape="1">
          <a:blip r:embed="rId4"/>
          <a:srcRect l="62708"/>
          <a:stretch/>
        </p:blipFill>
        <p:spPr>
          <a:xfrm>
            <a:off x="4219694" y="890578"/>
            <a:ext cx="1136839" cy="1542566"/>
          </a:xfrm>
          <a:prstGeom prst="rect">
            <a:avLst/>
          </a:prstGeom>
        </p:spPr>
      </p:pic>
      <p:pic>
        <p:nvPicPr>
          <p:cNvPr id="14" name="Picture 13">
            <a:extLst>
              <a:ext uri="{FF2B5EF4-FFF2-40B4-BE49-F238E27FC236}">
                <a16:creationId xmlns:a16="http://schemas.microsoft.com/office/drawing/2014/main" id="{F6FCB7AE-B616-104E-F916-E30E521974CE}"/>
              </a:ext>
            </a:extLst>
          </p:cNvPr>
          <p:cNvPicPr>
            <a:picLocks noChangeAspect="1"/>
          </p:cNvPicPr>
          <p:nvPr/>
        </p:nvPicPr>
        <p:blipFill rotWithShape="1">
          <a:blip r:embed="rId7"/>
          <a:srcRect l="41195"/>
          <a:stretch/>
        </p:blipFill>
        <p:spPr>
          <a:xfrm>
            <a:off x="7092429" y="2511671"/>
            <a:ext cx="1530567" cy="2267481"/>
          </a:xfrm>
          <a:prstGeom prst="rect">
            <a:avLst/>
          </a:prstGeom>
        </p:spPr>
      </p:pic>
      <p:pic>
        <p:nvPicPr>
          <p:cNvPr id="17" name="Picture 16">
            <a:extLst>
              <a:ext uri="{FF2B5EF4-FFF2-40B4-BE49-F238E27FC236}">
                <a16:creationId xmlns:a16="http://schemas.microsoft.com/office/drawing/2014/main" id="{62A21293-114D-2C8F-3A1F-DA458EA40C7D}"/>
              </a:ext>
            </a:extLst>
          </p:cNvPr>
          <p:cNvPicPr>
            <a:picLocks noChangeAspect="1"/>
          </p:cNvPicPr>
          <p:nvPr/>
        </p:nvPicPr>
        <p:blipFill rotWithShape="1">
          <a:blip r:embed="rId8">
            <a:extLst>
              <a:ext uri="{28A0092B-C50C-407E-A947-70E740481C1C}">
                <a14:useLocalDpi xmlns:a14="http://schemas.microsoft.com/office/drawing/2010/main" val="0"/>
              </a:ext>
            </a:extLst>
          </a:blip>
          <a:srcRect t="-3838"/>
          <a:stretch/>
        </p:blipFill>
        <p:spPr bwMode="auto">
          <a:xfrm>
            <a:off x="8747583" y="2686903"/>
            <a:ext cx="3006479" cy="2313200"/>
          </a:xfrm>
          <a:prstGeom prst="rect">
            <a:avLst/>
          </a:prstGeom>
          <a:noFill/>
          <a:ln>
            <a:noFill/>
          </a:ln>
          <a:extLst>
            <a:ext uri="{53640926-AAD7-44D8-BBD7-CCE9431645EC}">
              <a14:shadowObscured xmlns:a14="http://schemas.microsoft.com/office/drawing/2010/main"/>
            </a:ext>
          </a:extLst>
        </p:spPr>
      </p:pic>
      <p:pic>
        <p:nvPicPr>
          <p:cNvPr id="24" name="Picture 23" descr="Letter&#10;&#10;Description automatically generated with low confidence">
            <a:extLst>
              <a:ext uri="{FF2B5EF4-FFF2-40B4-BE49-F238E27FC236}">
                <a16:creationId xmlns:a16="http://schemas.microsoft.com/office/drawing/2014/main" id="{4835327F-7B0A-8247-1DEB-9A604BA5E4D7}"/>
              </a:ext>
            </a:extLst>
          </p:cNvPr>
          <p:cNvPicPr>
            <a:picLocks noChangeAspect="1"/>
          </p:cNvPicPr>
          <p:nvPr/>
        </p:nvPicPr>
        <p:blipFill rotWithShape="1">
          <a:blip r:embed="rId9">
            <a:extLst>
              <a:ext uri="{BEBA8EAE-BF5A-486C-A8C5-ECC9F3942E4B}">
                <a14:imgProps xmlns:a14="http://schemas.microsoft.com/office/drawing/2010/main">
                  <a14:imgLayer r:embed="rId10">
                    <a14:imgEffect>
                      <a14:saturation sat="66000"/>
                    </a14:imgEffect>
                    <a14:imgEffect>
                      <a14:brightnessContrast bright="40000" contrast="-40000"/>
                    </a14:imgEffect>
                  </a14:imgLayer>
                </a14:imgProps>
              </a:ext>
            </a:extLst>
          </a:blip>
          <a:srcRect l="50000" t="44456" r="33053" b="46386"/>
          <a:stretch/>
        </p:blipFill>
        <p:spPr>
          <a:xfrm>
            <a:off x="5259357" y="851425"/>
            <a:ext cx="1488707" cy="1071377"/>
          </a:xfrm>
          <a:prstGeom prst="rect">
            <a:avLst/>
          </a:prstGeom>
          <a:ln>
            <a:solidFill>
              <a:schemeClr val="bg1"/>
            </a:solidFill>
          </a:ln>
        </p:spPr>
      </p:pic>
      <p:pic>
        <p:nvPicPr>
          <p:cNvPr id="29" name="Picture 28" descr="Logo&#10;&#10;Description automatically generated">
            <a:extLst>
              <a:ext uri="{FF2B5EF4-FFF2-40B4-BE49-F238E27FC236}">
                <a16:creationId xmlns:a16="http://schemas.microsoft.com/office/drawing/2014/main" id="{297C9CCA-E63C-F963-92A5-88394A717E4D}"/>
              </a:ext>
            </a:extLst>
          </p:cNvPr>
          <p:cNvPicPr>
            <a:picLocks noChangeAspect="1"/>
          </p:cNvPicPr>
          <p:nvPr/>
        </p:nvPicPr>
        <p:blipFill>
          <a:blip r:embed="rId11"/>
          <a:stretch>
            <a:fillRect/>
          </a:stretch>
        </p:blipFill>
        <p:spPr>
          <a:xfrm>
            <a:off x="2203311" y="4455842"/>
            <a:ext cx="1149545" cy="646619"/>
          </a:xfrm>
          <a:prstGeom prst="rect">
            <a:avLst/>
          </a:prstGeom>
        </p:spPr>
      </p:pic>
      <p:pic>
        <p:nvPicPr>
          <p:cNvPr id="33" name="Picture 32" descr="A picture containing text&#10;&#10;Description automatically generated">
            <a:extLst>
              <a:ext uri="{FF2B5EF4-FFF2-40B4-BE49-F238E27FC236}">
                <a16:creationId xmlns:a16="http://schemas.microsoft.com/office/drawing/2014/main" id="{CDDE1176-98F0-C30D-6B82-B874F99E76CC}"/>
              </a:ext>
            </a:extLst>
          </p:cNvPr>
          <p:cNvPicPr>
            <a:picLocks noChangeAspect="1"/>
          </p:cNvPicPr>
          <p:nvPr/>
        </p:nvPicPr>
        <p:blipFill>
          <a:blip r:embed="rId12"/>
          <a:stretch>
            <a:fillRect/>
          </a:stretch>
        </p:blipFill>
        <p:spPr>
          <a:xfrm>
            <a:off x="2002812" y="2779677"/>
            <a:ext cx="1550542" cy="569929"/>
          </a:xfrm>
          <a:prstGeom prst="rect">
            <a:avLst/>
          </a:prstGeom>
        </p:spPr>
      </p:pic>
      <p:pic>
        <p:nvPicPr>
          <p:cNvPr id="39" name="Picture 38">
            <a:extLst>
              <a:ext uri="{FF2B5EF4-FFF2-40B4-BE49-F238E27FC236}">
                <a16:creationId xmlns:a16="http://schemas.microsoft.com/office/drawing/2014/main" id="{42CE1751-C502-9F22-CF26-58201438CC0A}"/>
              </a:ext>
            </a:extLst>
          </p:cNvPr>
          <p:cNvPicPr>
            <a:picLocks noChangeAspect="1"/>
          </p:cNvPicPr>
          <p:nvPr/>
        </p:nvPicPr>
        <p:blipFill rotWithShape="1">
          <a:blip r:embed="rId13"/>
          <a:srcRect t="-3427"/>
          <a:stretch/>
        </p:blipFill>
        <p:spPr bwMode="auto">
          <a:xfrm>
            <a:off x="4888302" y="4725473"/>
            <a:ext cx="3319143" cy="2100271"/>
          </a:xfrm>
          <a:prstGeom prst="rect">
            <a:avLst/>
          </a:prstGeom>
          <a:ln>
            <a:noFill/>
          </a:ln>
          <a:extLst>
            <a:ext uri="{53640926-AAD7-44D8-BBD7-CCE9431645EC}">
              <a14:shadowObscured xmlns:a14="http://schemas.microsoft.com/office/drawing/2010/main"/>
            </a:ext>
          </a:extLst>
        </p:spPr>
      </p:pic>
      <p:sp>
        <p:nvSpPr>
          <p:cNvPr id="40" name="Rectangle 39">
            <a:extLst>
              <a:ext uri="{FF2B5EF4-FFF2-40B4-BE49-F238E27FC236}">
                <a16:creationId xmlns:a16="http://schemas.microsoft.com/office/drawing/2014/main" id="{8D62E19B-59CC-308D-DBDE-B29E402E77EC}"/>
              </a:ext>
            </a:extLst>
          </p:cNvPr>
          <p:cNvSpPr/>
          <p:nvPr/>
        </p:nvSpPr>
        <p:spPr>
          <a:xfrm>
            <a:off x="237928" y="714554"/>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B28ED826-8A2B-E364-68EA-9D6515117001}"/>
              </a:ext>
            </a:extLst>
          </p:cNvPr>
          <p:cNvSpPr txBox="1"/>
          <p:nvPr/>
        </p:nvSpPr>
        <p:spPr>
          <a:xfrm>
            <a:off x="157443" y="45713"/>
            <a:ext cx="10016460" cy="646331"/>
          </a:xfrm>
          <a:prstGeom prst="rect">
            <a:avLst/>
          </a:prstGeom>
          <a:noFill/>
        </p:spPr>
        <p:txBody>
          <a:bodyPr wrap="square">
            <a:spAutoFit/>
          </a:bodyPr>
          <a:lstStyle/>
          <a:p>
            <a:r>
              <a:rPr lang="en-AU" sz="3600" b="1" dirty="0">
                <a:solidFill>
                  <a:srgbClr val="1A3869"/>
                </a:solidFill>
                <a:latin typeface="Poppins" panose="00000500000000000000" pitchFamily="2" charset="0"/>
                <a:cs typeface="Poppins" panose="00000500000000000000" pitchFamily="2" charset="0"/>
              </a:rPr>
              <a:t>Calibration and characterisation</a:t>
            </a:r>
            <a:endParaRPr lang="en-AU" sz="3600" b="1" dirty="0"/>
          </a:p>
        </p:txBody>
      </p:sp>
    </p:spTree>
    <p:extLst>
      <p:ext uri="{BB962C8B-B14F-4D97-AF65-F5344CB8AC3E}">
        <p14:creationId xmlns:p14="http://schemas.microsoft.com/office/powerpoint/2010/main" val="584236115"/>
      </p:ext>
    </p:extLst>
  </p:cSld>
  <p:clrMapOvr>
    <a:masterClrMapping/>
  </p:clrMapOvr>
</p:sld>
</file>

<file path=ppt/theme/theme1.xml><?xml version="1.0" encoding="utf-8"?>
<a:theme xmlns:a="http://schemas.openxmlformats.org/drawingml/2006/main" name="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D16FAA05-3DA8-F14D-842C-EFB52E22212E}"/>
    </a:ext>
  </a:extLst>
</a:theme>
</file>

<file path=ppt/theme/theme10.xml><?xml version="1.0" encoding="utf-8"?>
<a:theme xmlns:a="http://schemas.openxmlformats.org/drawingml/2006/main" name="1_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NSTO-Template-CorpFonts-2018-16x9" id="{DA4EFA8F-68CF-264D-AE7C-8BA8D85D2FE6}" vid="{27F3241D-A970-5B4F-97F4-94F3F22E4A19}"/>
    </a:ext>
  </a:extLst>
</a:theme>
</file>

<file path=ppt/theme/theme11.xml><?xml version="1.0" encoding="utf-8"?>
<a:theme xmlns:a="http://schemas.openxmlformats.org/drawingml/2006/main" name="2_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NSTO-Template-CorpFonts-2018-16x9" id="{7E8D77BC-D667-484C-926E-9C4249FA284F}" vid="{5228E877-13BB-B141-B1FD-AFB6CE996C01}"/>
    </a:ext>
  </a:extLst>
</a:theme>
</file>

<file path=ppt/theme/theme12.xml><?xml version="1.0" encoding="utf-8"?>
<a:theme xmlns:a="http://schemas.openxmlformats.org/drawingml/2006/main" name="1_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Template-CorpFonts-2018-16x9" id="{7E8D77BC-D667-484C-926E-9C4249FA284F}" vid="{00D98D4A-387D-8D46-A99E-AEAAE8CA7DFC}"/>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NSTO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E3F1BEE3-0D6F-0A43-BF38-EF93417307AD}"/>
    </a:ext>
  </a:extLst>
</a:theme>
</file>

<file path=ppt/theme/theme3.xml><?xml version="1.0" encoding="utf-8"?>
<a:theme xmlns:a="http://schemas.openxmlformats.org/drawingml/2006/main" name="ANSTO Dark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0187362D-D8D4-7748-9442-5A3F9C811044}"/>
    </a:ext>
  </a:extLst>
</a:theme>
</file>

<file path=ppt/theme/theme4.xml><?xml version="1.0" encoding="utf-8"?>
<a:theme xmlns:a="http://schemas.openxmlformats.org/drawingml/2006/main" name="ANSTO Teal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45049870-FAC7-D541-8A40-EF1B244BC2EA}"/>
    </a:ext>
  </a:extLst>
</a:theme>
</file>

<file path=ppt/theme/theme5.xml><?xml version="1.0" encoding="utf-8"?>
<a:theme xmlns:a="http://schemas.openxmlformats.org/drawingml/2006/main" name="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AFDF4BAD-DAD5-664B-9F2B-BE4D436AC10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SQ2022_CMRP" id="{0FA2301A-1153-48DD-BEED-180C0BBCD221}" vid="{0A73E6D0-2617-4E30-8FEF-491BA6A883B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SQ2022_CMRP" id="{0FA2301A-1153-48DD-BEED-180C0BBCD221}" vid="{0A73E6D0-2617-4E30-8FEF-491BA6A883BB}"/>
    </a:ext>
  </a:extLst>
</a:theme>
</file>

<file path=ppt/theme/theme8.xml><?xml version="1.0" encoding="utf-8"?>
<a:theme xmlns:a="http://schemas.openxmlformats.org/drawingml/2006/main" name="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D16FAA05-3DA8-F14D-842C-EFB52E22212E}"/>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14174</TotalTime>
  <Words>1642</Words>
  <Application>Microsoft Office PowerPoint</Application>
  <PresentationFormat>Widescreen</PresentationFormat>
  <Paragraphs>250</Paragraphs>
  <Slides>17</Slides>
  <Notes>13</Notes>
  <HiddenSlides>0</HiddenSlides>
  <MMClips>0</MMClips>
  <ScaleCrop>false</ScaleCrop>
  <HeadingPairs>
    <vt:vector size="6" baseType="variant">
      <vt:variant>
        <vt:lpstr>Fonts Used</vt:lpstr>
      </vt:variant>
      <vt:variant>
        <vt:i4>8</vt:i4>
      </vt:variant>
      <vt:variant>
        <vt:lpstr>Theme</vt:lpstr>
      </vt:variant>
      <vt:variant>
        <vt:i4>12</vt:i4>
      </vt:variant>
      <vt:variant>
        <vt:lpstr>Slide Titles</vt:lpstr>
      </vt:variant>
      <vt:variant>
        <vt:i4>17</vt:i4>
      </vt:variant>
    </vt:vector>
  </HeadingPairs>
  <TitlesOfParts>
    <vt:vector size="37" baseType="lpstr">
      <vt:lpstr>Calibri</vt:lpstr>
      <vt:lpstr>Wingdings</vt:lpstr>
      <vt:lpstr>Arial</vt:lpstr>
      <vt:lpstr>Cambria Math</vt:lpstr>
      <vt:lpstr>Fira Sans Light</vt:lpstr>
      <vt:lpstr>Calibri Light</vt:lpstr>
      <vt:lpstr>Poppins</vt:lpstr>
      <vt:lpstr>Fira Sans</vt:lpstr>
      <vt:lpstr>ANSTO Main Content</vt:lpstr>
      <vt:lpstr>ANSTO Blue slides</vt:lpstr>
      <vt:lpstr>ANSTO Dark blue slides</vt:lpstr>
      <vt:lpstr>ANSTO Teal slides</vt:lpstr>
      <vt:lpstr>ANSTO Thank you slide</vt:lpstr>
      <vt:lpstr>Office Theme</vt:lpstr>
      <vt:lpstr>Office Theme</vt:lpstr>
      <vt:lpstr>ANSTO Main Content</vt:lpstr>
      <vt:lpstr>1_Office Theme</vt:lpstr>
      <vt:lpstr>1_ANSTO Main Content</vt:lpstr>
      <vt:lpstr>2_ANSTO Main Content</vt:lpstr>
      <vt:lpstr>1_ANSTO Thank you slide</vt:lpstr>
      <vt:lpstr>Australia’s Ion Microbeam Facility And Capability  For Space And Medical Applications</vt:lpstr>
      <vt:lpstr>Centre for Accelerator Science</vt:lpstr>
      <vt:lpstr>National Space Qualification Network (NSQN)</vt:lpstr>
      <vt:lpstr>Space radiation and its challenges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Bring Space to CAS</dc:title>
  <dc:creator>PERACCHI, Stefania</dc:creator>
  <cp:lastModifiedBy>PERACCHI, Stefania</cp:lastModifiedBy>
  <cp:revision>289</cp:revision>
  <dcterms:created xsi:type="dcterms:W3CDTF">2021-08-09T00:40:58Z</dcterms:created>
  <dcterms:modified xsi:type="dcterms:W3CDTF">2023-04-12T03:23:49Z</dcterms:modified>
</cp:coreProperties>
</file>