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9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.xml.rels" ContentType="application/vnd.openxmlformats-package.relationships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_rels/presentation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8.png" ContentType="image/png"/>
  <Override PartName="/ppt/media/image23.jpeg" ContentType="image/jpeg"/>
  <Override PartName="/ppt/media/image12.png" ContentType="image/png"/>
  <Override PartName="/ppt/media/image21.jpeg" ContentType="image/jpeg"/>
  <Override PartName="/ppt/media/image29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5.jpeg" ContentType="image/jpeg"/>
  <Override PartName="/ppt/media/image14.png" ContentType="image/png"/>
  <Override PartName="/ppt/media/image13.png" ContentType="image/png"/>
  <Override PartName="/ppt/media/image1.png" ContentType="image/png"/>
  <Override PartName="/ppt/media/image31.png" ContentType="image/png"/>
  <Override PartName="/ppt/media/image24.jpeg" ContentType="image/jpeg"/>
  <Override PartName="/ppt/media/image22.jpeg" ContentType="image/jpeg"/>
  <Override PartName="/ppt/media/image9.png" ContentType="image/png"/>
  <Override PartName="/ppt/media/image39.png" ContentType="image/png"/>
  <Override PartName="/ppt/media/image7.png" ContentType="image/png"/>
  <Override PartName="/ppt/media/image37.png" ContentType="image/png"/>
  <Override PartName="/ppt/media/image10.png" ContentType="image/png"/>
  <Override PartName="/ppt/media/image33.png" ContentType="image/png"/>
  <Override PartName="/ppt/media/image35.png" ContentType="image/png"/>
  <Override PartName="/ppt/media/image5.jpeg" ContentType="image/jpeg"/>
  <Override PartName="/ppt/media/image40.png" ContentType="image/png"/>
  <Override PartName="/ppt/media/image8.png" ContentType="image/png"/>
  <Override PartName="/ppt/media/image38.png" ContentType="image/png"/>
  <Override PartName="/ppt/media/image43.png" ContentType="image/png"/>
  <Override PartName="/ppt/media/image41.jpeg" ContentType="image/jpeg"/>
  <Override PartName="/ppt/media/image44.png" ContentType="image/png"/>
  <Override PartName="/ppt/media/image36.png" ContentType="image/png"/>
  <Override PartName="/ppt/media/image6.png" ContentType="image/png"/>
  <Override PartName="/ppt/media/image26.jpeg" ContentType="image/jpeg"/>
  <Override PartName="/ppt/media/image42.png" ContentType="image/png"/>
  <Override PartName="/ppt/media/image34.png" ContentType="image/png"/>
  <Override PartName="/ppt/media/image4.png" ContentType="image/png"/>
  <Override PartName="/ppt/media/image27.png" ContentType="image/png"/>
  <Override PartName="/ppt/media/image32.png" ContentType="image/png"/>
  <Override PartName="/ppt/media/image2.png" ContentType="image/png"/>
  <Override PartName="/ppt/media/image25.jpeg" ContentType="image/jpeg"/>
  <Override PartName="/ppt/media/image11.png" ContentType="image/png"/>
  <Override PartName="/ppt/media/hdphoto1.wdp" ContentType="image/vnd.ms-photo"/>
  <Override PartName="/ppt/media/image16.jpeg" ContentType="image/jpeg"/>
  <Override PartName="/ppt/media/image3.jpeg" ContentType="image/jpeg"/>
  <Override PartName="/ppt/media/image30.png" ContentType="image/png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27.xml" ContentType="application/vnd.openxmlformats-officedocument.presentationml.slide+xml"/>
  <Override PartName="/ppt/slides/slide15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2.xml.rels" ContentType="application/vnd.openxmlformats-package.relationships+xml"/>
  <Override PartName="/ppt/slides/_rels/slide19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27.xml.rels" ContentType="application/vnd.openxmlformats-package.relationships+xml"/>
  <Override PartName="/ppt/slides/_rels/slide9.xml.rels" ContentType="application/vnd.openxmlformats-package.relationships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Arial"/>
              </a:rPr>
              <a:t>Click to edit the notes format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&lt;header&gt;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&lt;footer&gt;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5B498DBD-28D6-4AE6-AD0F-F285BA739F7B}" type="slidenum">
              <a:rPr b="0" lang="ru-RU" sz="1400" spc="-1" strike="noStrike">
                <a:latin typeface="Times New Roman"/>
              </a:rPr>
              <a:t>&lt;number&gt;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5B0B987-296B-4794-84D6-E69099B73BC4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69CE5A7-721D-41C9-A818-552FE26BCC5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F2A7258-F17D-42E5-8390-895A235F6F61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ru-RU" sz="2000" spc="-1" strike="noStrike"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B1CB7C7-7EC9-4CDE-B64E-03F75423E68F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F703CE-8EFB-43D9-B1BF-D023EF433CF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03CB976-3431-4CF9-B9D4-FF953138A49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7289A13-8345-4FCB-B0FC-573C74F323B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ECBBAE2-5479-41F7-8EC9-BF96356BBDF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E2949CE-7835-4454-95B9-B60C0FB782B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035D723-464D-4A55-B92C-82D0AAAFA98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2AAE389-09A5-4E3A-A6B9-03C659885E9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02263C5-3BCC-462D-B521-FC219B26544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AA96BD8-A1D9-494D-8AFC-7640A8BBBEA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654B9D8-97C8-4985-937C-972DC0FA481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B166CD8-1832-445E-8EE3-7A28B04F26C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1138175-7907-4880-B256-8E85CC04EF6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41595E9-C31B-4CF1-B071-F367B909E7C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44F6A14-DEDA-420A-8E0E-C640C35C104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B4E95CF-82C7-4B98-B390-4A8FCD0DC8D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06C2272-B5F9-4F38-8D50-59A84CBEFBD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C0680FE-8DA1-4668-BBCC-27942E06BC2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70A4759-134E-4F1B-8D48-0A758658694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76C2DEE-865A-4F3A-A2F8-9565A681CA9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6FC998A-892A-4D05-9052-85CB4904D01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D63AD7F-E726-4F8C-A3A3-D9DD0D9C8E9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7E677EE-F391-4EAC-A720-6629DC75E84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64AABA-A037-45E1-81F9-B07440335E6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88ED3F8-C3F1-4462-9867-28C8206230C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5FA8FB6-F47E-4A25-8BB7-DF016C628C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DD1C271-1FA1-4FED-9851-BB5E900A969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EA6A3E2-05E3-410A-877B-013DA287A21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4CFA291-1A3F-4F4C-AB12-D5F3CD4F541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373F55E-27B8-4F66-B641-B896A66CBF3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4917F0D-7026-4EA3-BB0A-EA08465F187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BC00559B-31E4-456F-9A64-F1CCAE38F2A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5CC54AC-3D0E-45E3-B8CA-5C3DFA351CB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BBB9C11-D3BA-4398-A035-0A3E2611CB0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680C281-7D3F-4A86-B312-4B22CF5EC9B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0E07B2A-E53D-4C4D-A2F9-4A5C7784EB7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107B199-A719-47A1-B582-58047BB6F43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B58EC5C-C708-4330-BAC2-7AC394AB71E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C90B3643-81CD-44D6-901B-51A7AC9AD3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BCDA091-11D2-4E27-838C-FCA98C4CCE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46685EC6-1DF7-4425-A185-828AFE55D4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716EE75-D767-43DC-9D24-B8A2319CBFB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452B84D-9F3A-4675-AFC8-99695C085DC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EA0FD9E-2DC8-4618-B984-BB90B9FA0EE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8B22E2-9AB1-492F-9A33-CD6003B4C6D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1EB9BED-36C6-4A31-B07E-0A8A6FE71EA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A451498-4F99-4C71-83EB-A9F3C7EAFF7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6F1D7E-0D05-456B-8CF1-5E7C0F831FA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C9526B9-3057-4293-A047-9B983C9D530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оугольник 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1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&lt;footer&gt;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2"/>
          </p:nvPr>
        </p:nvSpPr>
        <p:spPr>
          <a:xfrm>
            <a:off x="86104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F6080F0-B9A1-4EAF-BF51-308E3C298C4D}" type="slidenum">
              <a:rPr b="0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dt" idx="3"/>
          </p:nvPr>
        </p:nvSpPr>
        <p:spPr>
          <a:xfrm>
            <a:off x="8380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" name="PlaceHolder 1"/>
          <p:cNvSpPr>
            <a:spLocks noGrp="1"/>
          </p:cNvSpPr>
          <p:nvPr>
            <p:ph type="ftr" idx="4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&lt;footer&gt;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 idx="5"/>
          </p:nvPr>
        </p:nvSpPr>
        <p:spPr>
          <a:xfrm>
            <a:off x="86104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7693D24-6079-47ED-8C4C-B2D32507635C}" type="slidenum">
              <a:rPr b="0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6"/>
          </p:nvPr>
        </p:nvSpPr>
        <p:spPr>
          <a:xfrm>
            <a:off x="8380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PlaceHolder 1"/>
          <p:cNvSpPr>
            <a:spLocks noGrp="1"/>
          </p:cNvSpPr>
          <p:nvPr>
            <p:ph type="ftr" idx="7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&lt;footer&gt;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ldNum" idx="8"/>
          </p:nvPr>
        </p:nvSpPr>
        <p:spPr>
          <a:xfrm>
            <a:off x="86104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121CDA2-19FB-40C5-ACB3-95C3DCD9E959}" type="slidenum">
              <a:rPr b="0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9"/>
          </p:nvPr>
        </p:nvSpPr>
        <p:spPr>
          <a:xfrm>
            <a:off x="8380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Прямоугольник 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ftr" idx="10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&lt;footer&gt;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sldNum" idx="11"/>
          </p:nvPr>
        </p:nvSpPr>
        <p:spPr>
          <a:xfrm>
            <a:off x="86104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53A2BD9-D742-4390-81DE-999BCA559AEE}" type="slidenum">
              <a:rPr b="0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dt" idx="12"/>
          </p:nvPr>
        </p:nvSpPr>
        <p:spPr>
          <a:xfrm>
            <a:off x="8380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&lt;date/time&gt;</a:t>
            </a:r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microsoft.com/office/2007/relationships/hdphoto" Target="../media/hdphoto1.wdp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3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3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3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jpe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3"/>
          <p:cNvSpPr/>
          <p:nvPr/>
        </p:nvSpPr>
        <p:spPr>
          <a:xfrm>
            <a:off x="0" y="1806120"/>
            <a:ext cx="12191040" cy="15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200" spc="-1" strike="noStrike" cap="all">
                <a:solidFill>
                  <a:srgbClr val="000000"/>
                </a:solidFill>
                <a:latin typeface="Calibri Light"/>
                <a:ea typeface="DejaVu Sans"/>
              </a:rPr>
              <a:t>NEW TECHNIQUE OF ion IDENTIFICATION IN ACCELERATOR MASS SPECTROMETRY USING Low-pressure tpc WITH GEM READOUT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75" name="Прямая соединительная линия 5"/>
          <p:cNvSpPr/>
          <p:nvPr/>
        </p:nvSpPr>
        <p:spPr>
          <a:xfrm>
            <a:off x="96840" y="3357720"/>
            <a:ext cx="118872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76" name="TextBox 8"/>
          <p:cNvSpPr/>
          <p:nvPr/>
        </p:nvSpPr>
        <p:spPr>
          <a:xfrm>
            <a:off x="152280" y="3447000"/>
            <a:ext cx="118861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A. Bondar, A. Buzulutskov, V. Parkhomchuk,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A. Petroghitsky, T. Shakirova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b="1" lang="en-US" sz="2800" spc="-1" strike="noStrike" u="sng">
                <a:solidFill>
                  <a:srgbClr val="000000"/>
                </a:solidFill>
                <a:uFillTx/>
                <a:latin typeface="Calibri"/>
                <a:ea typeface="DejaVu Sans"/>
              </a:rPr>
              <a:t>A. Sokolov</a:t>
            </a:r>
            <a:r>
              <a:rPr b="1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77" name="TextBox 8"/>
          <p:cNvSpPr/>
          <p:nvPr/>
        </p:nvSpPr>
        <p:spPr>
          <a:xfrm>
            <a:off x="152280" y="5281920"/>
            <a:ext cx="118861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i="1" lang="en-US" sz="2400" spc="-1" strike="noStrike">
                <a:solidFill>
                  <a:srgbClr val="333f4f"/>
                </a:solidFill>
                <a:latin typeface="Calibri"/>
                <a:ea typeface="DejaVu Sans"/>
              </a:rPr>
              <a:t>Budker Institute of Nuclear Physics, 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US" sz="2400" spc="-1" strike="noStrike">
                <a:solidFill>
                  <a:srgbClr val="333f4f"/>
                </a:solidFill>
                <a:latin typeface="Calibri"/>
                <a:ea typeface="DejaVu Sans"/>
              </a:rPr>
              <a:t>Novosibirsk State University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i="1" lang="en-US" sz="2400" spc="-1" strike="noStrike">
                <a:solidFill>
                  <a:srgbClr val="333f4f"/>
                </a:solidFill>
                <a:latin typeface="Calibri"/>
                <a:ea typeface="DejaVu Sans"/>
              </a:rPr>
              <a:t>December 2,</a:t>
            </a:r>
            <a:r>
              <a:rPr b="0" i="1" lang="ru-RU" sz="2400" spc="-1" strike="noStrike">
                <a:solidFill>
                  <a:srgbClr val="333f4f"/>
                </a:solidFill>
                <a:latin typeface="Calibri"/>
                <a:ea typeface="DejaVu Sans"/>
              </a:rPr>
              <a:t> </a:t>
            </a:r>
            <a:r>
              <a:rPr b="0" i="1" lang="en-US" sz="2400" spc="-1" strike="noStrike">
                <a:solidFill>
                  <a:srgbClr val="333f4f"/>
                </a:solidFill>
                <a:latin typeface="Calibri"/>
                <a:ea typeface="DejaVu Sans"/>
              </a:rPr>
              <a:t>2022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178" name="Picture 2" descr="The 6th international conference on particle physics and astrophysics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546840" y="3860640"/>
            <a:ext cx="2044440" cy="1489320"/>
          </a:xfrm>
          <a:prstGeom prst="rect">
            <a:avLst/>
          </a:prstGeom>
          <a:ln w="0">
            <a:noFill/>
          </a:ln>
        </p:spPr>
      </p:pic>
      <p:pic>
        <p:nvPicPr>
          <p:cNvPr id="179" name="Picture 2" descr=""/>
          <p:cNvPicPr/>
          <p:nvPr/>
        </p:nvPicPr>
        <p:blipFill>
          <a:blip r:embed="rId3"/>
          <a:stretch/>
        </p:blipFill>
        <p:spPr>
          <a:xfrm>
            <a:off x="241920" y="181440"/>
            <a:ext cx="3699360" cy="1494720"/>
          </a:xfrm>
          <a:prstGeom prst="rect">
            <a:avLst/>
          </a:prstGeom>
          <a:ln w="0">
            <a:noFill/>
          </a:ln>
        </p:spPr>
      </p:pic>
      <p:pic>
        <p:nvPicPr>
          <p:cNvPr id="180" name="Picture 4" descr="Институт ядерной физики им. Г. И. Будкера СО РАН (ИЯФ ..."/>
          <p:cNvPicPr/>
          <p:nvPr/>
        </p:nvPicPr>
        <p:blipFill>
          <a:blip r:embed="rId4"/>
          <a:stretch/>
        </p:blipFill>
        <p:spPr>
          <a:xfrm>
            <a:off x="469440" y="3818160"/>
            <a:ext cx="2199600" cy="2552040"/>
          </a:xfrm>
          <a:prstGeom prst="rect">
            <a:avLst/>
          </a:prstGeom>
          <a:ln w="0">
            <a:noFill/>
          </a:ln>
        </p:spPr>
      </p:pic>
      <p:pic>
        <p:nvPicPr>
          <p:cNvPr id="181" name="Picture 6" descr=""/>
          <p:cNvPicPr/>
          <p:nvPr/>
        </p:nvPicPr>
        <p:blipFill>
          <a:blip r:embed="rId5"/>
          <a:stretch/>
        </p:blipFill>
        <p:spPr>
          <a:xfrm>
            <a:off x="8786880" y="4801680"/>
            <a:ext cx="2935080" cy="109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Рисунок 1" descr=""/>
          <p:cNvPicPr/>
          <p:nvPr/>
        </p:nvPicPr>
        <p:blipFill>
          <a:blip r:embed="rId1"/>
          <a:stretch/>
        </p:blipFill>
        <p:spPr>
          <a:xfrm>
            <a:off x="5867280" y="1577880"/>
            <a:ext cx="5942520" cy="4066560"/>
          </a:xfrm>
          <a:prstGeom prst="rect">
            <a:avLst/>
          </a:prstGeom>
          <a:ln w="0">
            <a:noFill/>
          </a:ln>
        </p:spPr>
      </p:pic>
      <p:sp>
        <p:nvSpPr>
          <p:cNvPr id="340" name="Прямоугольник 2"/>
          <p:cNvSpPr/>
          <p:nvPr/>
        </p:nvSpPr>
        <p:spPr>
          <a:xfrm>
            <a:off x="5867280" y="5538600"/>
            <a:ext cx="59425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pulse width -&gt;  track range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pulse area -&gt; energy 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341" name="TextBox 29"/>
          <p:cNvSpPr/>
          <p:nvPr/>
        </p:nvSpPr>
        <p:spPr>
          <a:xfrm>
            <a:off x="5867280" y="730800"/>
            <a:ext cx="5942520" cy="88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600" spc="-1" strike="noStrike">
                <a:solidFill>
                  <a:srgbClr val="1f4e79"/>
                </a:solidFill>
                <a:latin typeface="Calibri"/>
                <a:ea typeface="DejaVu Sans"/>
              </a:rPr>
              <a:t>Typical waveform shape of the signal from the alpha particle in low-pressure TPC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342" name="TextBox 30"/>
          <p:cNvSpPr/>
          <p:nvPr/>
        </p:nvSpPr>
        <p:spPr>
          <a:xfrm>
            <a:off x="380880" y="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TPC Prototype: Principle of operation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43" name="Прямая соединительная линия 7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44" name="PlaceHolder 1"/>
          <p:cNvSpPr>
            <a:spLocks noGrp="1"/>
          </p:cNvSpPr>
          <p:nvPr>
            <p:ph type="sldNum" idx="30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234A974-4C09-4F2E-BD29-0D07E0DB9B21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ftr" idx="31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Times New Roman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pic>
        <p:nvPicPr>
          <p:cNvPr id="346" name="Рисунок 13" descr=""/>
          <p:cNvPicPr/>
          <p:nvPr/>
        </p:nvPicPr>
        <p:blipFill>
          <a:blip r:embed="rId2"/>
          <a:stretch/>
        </p:blipFill>
        <p:spPr>
          <a:xfrm>
            <a:off x="380880" y="1200240"/>
            <a:ext cx="5424480" cy="4191480"/>
          </a:xfrm>
          <a:prstGeom prst="rect">
            <a:avLst/>
          </a:prstGeom>
          <a:ln w="0">
            <a:noFill/>
          </a:ln>
        </p:spPr>
      </p:pic>
      <p:sp>
        <p:nvSpPr>
          <p:cNvPr id="347" name="TextBox 14"/>
          <p:cNvSpPr/>
          <p:nvPr/>
        </p:nvSpPr>
        <p:spPr>
          <a:xfrm>
            <a:off x="380880" y="5628600"/>
            <a:ext cx="430236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Diameter – 178 mm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Length – 300 mm </a:t>
            </a:r>
            <a:endParaRPr b="0" lang="ru-RU" sz="2800" spc="-1" strike="noStrike">
              <a:latin typeface="Arial"/>
            </a:endParaRPr>
          </a:p>
        </p:txBody>
      </p:sp>
      <p:grpSp>
        <p:nvGrpSpPr>
          <p:cNvPr id="348" name="Группа 24"/>
          <p:cNvGrpSpPr/>
          <p:nvPr/>
        </p:nvGrpSpPr>
        <p:grpSpPr>
          <a:xfrm>
            <a:off x="2082600" y="1097280"/>
            <a:ext cx="3806280" cy="2060280"/>
            <a:chOff x="2082600" y="1097280"/>
            <a:chExt cx="3806280" cy="2060280"/>
          </a:xfrm>
        </p:grpSpPr>
        <p:sp>
          <p:nvSpPr>
            <p:cNvPr id="349" name="Прямая соединительная линия 5"/>
            <p:cNvSpPr/>
            <p:nvPr/>
          </p:nvSpPr>
          <p:spPr>
            <a:xfrm>
              <a:off x="3647880" y="2252880"/>
              <a:ext cx="1791360" cy="36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0" name="Прямая соединительная линия 15"/>
            <p:cNvSpPr/>
            <p:nvPr/>
          </p:nvSpPr>
          <p:spPr>
            <a:xfrm>
              <a:off x="3637800" y="3157200"/>
              <a:ext cx="1791000" cy="36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1" name="Прямая со стрелкой 11"/>
            <p:cNvSpPr/>
            <p:nvPr/>
          </p:nvSpPr>
          <p:spPr>
            <a:xfrm>
              <a:off x="5429160" y="2252880"/>
              <a:ext cx="360" cy="90324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75">
              <a:solidFill>
                <a:srgbClr val="ff0000"/>
              </a:solidFill>
              <a:headEnd len="med" type="triangle" w="med"/>
              <a:tailEnd len="med" type="triangle" w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2" name="TextBox 16"/>
            <p:cNvSpPr/>
            <p:nvPr/>
          </p:nvSpPr>
          <p:spPr>
            <a:xfrm>
              <a:off x="5361120" y="2478960"/>
              <a:ext cx="5277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>
                <a:lnSpc>
                  <a:spcPct val="100000"/>
                </a:lnSpc>
                <a:buNone/>
              </a:pP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178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53" name="Прямая соединительная линия 18"/>
            <p:cNvSpPr/>
            <p:nvPr/>
          </p:nvSpPr>
          <p:spPr>
            <a:xfrm flipV="1">
              <a:off x="2082600" y="1097280"/>
              <a:ext cx="360" cy="115560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4" name="Прямая соединительная линия 22"/>
            <p:cNvSpPr/>
            <p:nvPr/>
          </p:nvSpPr>
          <p:spPr>
            <a:xfrm flipV="1">
              <a:off x="3637800" y="1097280"/>
              <a:ext cx="360" cy="1155600"/>
            </a:xfrm>
            <a:prstGeom prst="line">
              <a:avLst/>
            </a:prstGeom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5" name="Прямая со стрелкой 21"/>
            <p:cNvSpPr/>
            <p:nvPr/>
          </p:nvSpPr>
          <p:spPr>
            <a:xfrm>
              <a:off x="2082960" y="1097280"/>
              <a:ext cx="1554120" cy="3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75">
              <a:solidFill>
                <a:srgbClr val="ff0000"/>
              </a:solidFill>
              <a:headEnd len="med" type="triangle" w="med"/>
              <a:tailEnd len="med" type="triangle" w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6" name="TextBox 23"/>
            <p:cNvSpPr/>
            <p:nvPr/>
          </p:nvSpPr>
          <p:spPr>
            <a:xfrm>
              <a:off x="2595960" y="1097280"/>
              <a:ext cx="52776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>
                <a:lnSpc>
                  <a:spcPct val="100000"/>
                </a:lnSpc>
                <a:buNone/>
              </a:pP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300</a:t>
              </a:r>
              <a:endParaRPr b="0" lang="ru-RU" sz="1800" spc="-1" strike="noStrike">
                <a:latin typeface="Arial"/>
              </a:endParaRPr>
            </a:p>
          </p:txBody>
        </p:sp>
      </p:grpSp>
      <p:grpSp>
        <p:nvGrpSpPr>
          <p:cNvPr id="357" name="Группа 36"/>
          <p:cNvGrpSpPr/>
          <p:nvPr/>
        </p:nvGrpSpPr>
        <p:grpSpPr>
          <a:xfrm>
            <a:off x="3619440" y="2705040"/>
            <a:ext cx="1985040" cy="2393280"/>
            <a:chOff x="3619440" y="2705040"/>
            <a:chExt cx="1985040" cy="2393280"/>
          </a:xfrm>
        </p:grpSpPr>
        <p:sp>
          <p:nvSpPr>
            <p:cNvPr id="358" name="Прямая со стрелкой 28"/>
            <p:cNvSpPr/>
            <p:nvPr/>
          </p:nvSpPr>
          <p:spPr>
            <a:xfrm>
              <a:off x="3619440" y="2730240"/>
              <a:ext cx="811080" cy="177444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75">
              <a:solidFill>
                <a:srgbClr val="ff0000"/>
              </a:solidFill>
              <a:headEnd len="med" type="arrow" w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59" name="Прямая со стрелкой 31"/>
            <p:cNvSpPr/>
            <p:nvPr/>
          </p:nvSpPr>
          <p:spPr>
            <a:xfrm flipH="1">
              <a:off x="4426200" y="2705040"/>
              <a:ext cx="366840" cy="182304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5875">
              <a:solidFill>
                <a:srgbClr val="ff0000"/>
              </a:solidFill>
              <a:headEnd len="med" type="arrow" w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60" name="TextBox 35"/>
            <p:cNvSpPr/>
            <p:nvPr/>
          </p:nvSpPr>
          <p:spPr>
            <a:xfrm>
              <a:off x="3985200" y="4460040"/>
              <a:ext cx="161928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t">
              <a:spAutoFit/>
            </a:bodyPr>
            <a:p>
              <a:pPr>
                <a:lnSpc>
                  <a:spcPct val="100000"/>
                </a:lnSpc>
                <a:buNone/>
              </a:pPr>
              <a:r>
                <a:rPr b="0" lang="en-US" sz="1800" spc="-1" strike="noStrike" baseline="30000">
                  <a:solidFill>
                    <a:srgbClr val="ff0000"/>
                  </a:solidFill>
                  <a:latin typeface="Calibri"/>
                  <a:ea typeface="DejaVu Sans"/>
                </a:rPr>
                <a:t>233</a:t>
              </a: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U, </a:t>
              </a:r>
              <a:r>
                <a:rPr b="0" lang="en-US" sz="1800" spc="-1" strike="noStrike" baseline="30000">
                  <a:solidFill>
                    <a:srgbClr val="ff0000"/>
                  </a:solidFill>
                  <a:latin typeface="Calibri"/>
                  <a:ea typeface="DejaVu Sans"/>
                </a:rPr>
                <a:t>238</a:t>
              </a: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Pu, </a:t>
              </a:r>
              <a:r>
                <a:rPr b="0" lang="en-US" sz="1800" spc="-1" strike="noStrike" baseline="30000">
                  <a:solidFill>
                    <a:srgbClr val="ff0000"/>
                  </a:solidFill>
                  <a:latin typeface="Calibri"/>
                  <a:ea typeface="DejaVu Sans"/>
                </a:rPr>
                <a:t>239</a:t>
              </a: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Pu</a:t>
              </a:r>
              <a:endParaRPr b="0" lang="ru-RU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  <a:buNone/>
              </a:pP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source</a:t>
              </a:r>
              <a:endParaRPr b="0" lang="ru-RU" sz="18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>
                <p:childTnLst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380880" y="-81360"/>
            <a:ext cx="10514520" cy="774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Calibri Light"/>
                <a:ea typeface="DejaVu Sans"/>
              </a:rPr>
              <a:t>Test installation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2" name="Picture 1" descr="D:\R&amp;D\CryoSetup\SetupPhoto\210407\t2.jpg"/>
          <p:cNvPicPr/>
          <p:nvPr/>
        </p:nvPicPr>
        <p:blipFill>
          <a:blip r:embed="rId1"/>
          <a:stretch/>
        </p:blipFill>
        <p:spPr>
          <a:xfrm>
            <a:off x="2331720" y="842760"/>
            <a:ext cx="8017920" cy="5556240"/>
          </a:xfrm>
          <a:prstGeom prst="rect">
            <a:avLst/>
          </a:prstGeom>
          <a:ln w="0">
            <a:noFill/>
          </a:ln>
        </p:spPr>
      </p:pic>
      <p:sp>
        <p:nvSpPr>
          <p:cNvPr id="363" name="Прямая соединительная линия 6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AFAD23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44AE36D-B14F-415E-9C08-BD6C32C9965F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Рисунок 15" descr=""/>
          <p:cNvPicPr/>
          <p:nvPr/>
        </p:nvPicPr>
        <p:blipFill>
          <a:blip r:embed="rId1"/>
          <a:stretch/>
        </p:blipFill>
        <p:spPr>
          <a:xfrm>
            <a:off x="2666880" y="493920"/>
            <a:ext cx="4570920" cy="3116880"/>
          </a:xfrm>
          <a:prstGeom prst="rect">
            <a:avLst/>
          </a:prstGeom>
          <a:ln w="0">
            <a:noFill/>
          </a:ln>
        </p:spPr>
      </p:pic>
      <p:pic>
        <p:nvPicPr>
          <p:cNvPr id="365" name="Рисунок 4" descr=""/>
          <p:cNvPicPr/>
          <p:nvPr/>
        </p:nvPicPr>
        <p:blipFill>
          <a:blip r:embed="rId2"/>
          <a:stretch/>
        </p:blipFill>
        <p:spPr>
          <a:xfrm>
            <a:off x="7238880" y="3465720"/>
            <a:ext cx="4570920" cy="3116880"/>
          </a:xfrm>
          <a:prstGeom prst="rect">
            <a:avLst/>
          </a:prstGeom>
          <a:ln w="0">
            <a:noFill/>
          </a:ln>
        </p:spPr>
      </p:pic>
      <p:pic>
        <p:nvPicPr>
          <p:cNvPr id="366" name="Рисунок 2" descr=""/>
          <p:cNvPicPr/>
          <p:nvPr/>
        </p:nvPicPr>
        <p:blipFill>
          <a:blip r:embed="rId3"/>
          <a:stretch/>
        </p:blipFill>
        <p:spPr>
          <a:xfrm>
            <a:off x="7238880" y="493920"/>
            <a:ext cx="4570920" cy="3116880"/>
          </a:xfrm>
          <a:prstGeom prst="rect">
            <a:avLst/>
          </a:prstGeom>
          <a:ln w="0">
            <a:noFill/>
          </a:ln>
        </p:spPr>
      </p:pic>
      <p:sp>
        <p:nvSpPr>
          <p:cNvPr id="367" name="TextBox 5"/>
          <p:cNvSpPr/>
          <p:nvPr/>
        </p:nvSpPr>
        <p:spPr>
          <a:xfrm>
            <a:off x="380880" y="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The measurement of track ranges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68" name="TextBox 3"/>
          <p:cNvSpPr/>
          <p:nvPr/>
        </p:nvSpPr>
        <p:spPr>
          <a:xfrm>
            <a:off x="380880" y="695520"/>
            <a:ext cx="2713680" cy="31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DejaVu Sans"/>
              </a:rPr>
              <a:t>The alpha-particle source</a:t>
            </a:r>
            <a:r>
              <a:rPr b="1" lang="ru-RU" sz="1800" spc="-1" strike="noStrike">
                <a:solidFill>
                  <a:srgbClr val="333f4f"/>
                </a:solidFill>
                <a:latin typeface="Calibri"/>
                <a:ea typeface="DejaVu Sans"/>
              </a:rPr>
              <a:t>  </a:t>
            </a:r>
            <a:r>
              <a:rPr b="1" lang="ru-RU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33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U, </a:t>
            </a: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39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Pu,</a:t>
            </a: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 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38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Pu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Pressure = 50 Torr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Gain = 225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Shaping time = 200 ns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	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69" name="TextBox 12"/>
          <p:cNvSpPr/>
          <p:nvPr/>
        </p:nvSpPr>
        <p:spPr>
          <a:xfrm>
            <a:off x="380880" y="4012200"/>
            <a:ext cx="6856920" cy="2224080"/>
          </a:xfrm>
          <a:prstGeom prst="rect">
            <a:avLst/>
          </a:prstGeom>
          <a:solidFill>
            <a:srgbClr val="ffffff"/>
          </a:solidFill>
          <a:ln>
            <a:solidFill>
              <a:srgbClr val="4472c4"/>
            </a:solidFill>
          </a:ln>
          <a:effectLst>
            <a:glow rad="63360">
              <a:srgbClr val="1465f4">
                <a:alpha val="40000"/>
              </a:srgb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2D plot of pulse width versus pulse area and their axis projection spectra for alpha particles from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233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U (4.8 MeV),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239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Pu (5.2 MeV) and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238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Pu (5.5 MeV) source, measured in low-pressure TPC in Isobutane at 50 Torr and GEM gain of 225.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DejaVu Sans"/>
              </a:rPr>
              <a:t>The pulse width and pulse area spectra reflect those of the track range and energy.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70" name="Прямая соединительная линия 9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71" name="Прямоугольник 10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EB98EFD7-3D56-45CC-862C-5074F4475391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373" name="PlaceHolder 1"/>
          <p:cNvSpPr>
            <a:spLocks noGrp="1"/>
          </p:cNvSpPr>
          <p:nvPr>
            <p:ph type="ftr" idx="32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Группа 9"/>
          <p:cNvGrpSpPr/>
          <p:nvPr/>
        </p:nvGrpSpPr>
        <p:grpSpPr>
          <a:xfrm>
            <a:off x="380880" y="2048040"/>
            <a:ext cx="5028120" cy="3414240"/>
            <a:chOff x="380880" y="2048040"/>
            <a:chExt cx="5028120" cy="3414240"/>
          </a:xfrm>
        </p:grpSpPr>
        <p:pic>
          <p:nvPicPr>
            <p:cNvPr id="375" name="Рисунок 12" descr=""/>
            <p:cNvPicPr/>
            <p:nvPr/>
          </p:nvPicPr>
          <p:blipFill>
            <a:blip r:embed="rId1"/>
            <a:stretch/>
          </p:blipFill>
          <p:spPr>
            <a:xfrm>
              <a:off x="380880" y="2048040"/>
              <a:ext cx="5028120" cy="3414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76" name="TextBox 13"/>
            <p:cNvSpPr/>
            <p:nvPr/>
          </p:nvSpPr>
          <p:spPr>
            <a:xfrm>
              <a:off x="2417760" y="2450880"/>
              <a:ext cx="6580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  <a:buNone/>
              </a:pPr>
              <a:r>
                <a:rPr b="0" lang="en-US" sz="1800" spc="-1" strike="noStrike" baseline="30000">
                  <a:solidFill>
                    <a:srgbClr val="ff0000"/>
                  </a:solidFill>
                  <a:latin typeface="Calibri"/>
                  <a:ea typeface="DejaVu Sans"/>
                </a:rPr>
                <a:t>10</a:t>
              </a:r>
              <a:r>
                <a:rPr b="0" lang="en-US" sz="1800" spc="-1" strike="noStrike">
                  <a:solidFill>
                    <a:srgbClr val="ff0000"/>
                  </a:solidFill>
                  <a:latin typeface="Calibri"/>
                  <a:ea typeface="DejaVu Sans"/>
                </a:rPr>
                <a:t>B</a:t>
              </a:r>
              <a:endParaRPr b="0" lang="ru-RU" sz="1800" spc="-1" strike="noStrike">
                <a:latin typeface="Arial"/>
              </a:endParaRPr>
            </a:p>
          </p:txBody>
        </p:sp>
        <p:sp>
          <p:nvSpPr>
            <p:cNvPr id="377" name="TextBox 14"/>
            <p:cNvSpPr/>
            <p:nvPr/>
          </p:nvSpPr>
          <p:spPr>
            <a:xfrm>
              <a:off x="3518640" y="2550960"/>
              <a:ext cx="65808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>
                <a:lnSpc>
                  <a:spcPct val="100000"/>
                </a:lnSpc>
                <a:buNone/>
              </a:pPr>
              <a:r>
                <a:rPr b="0" lang="en-US" sz="1800" spc="-1" strike="noStrike" baseline="30000">
                  <a:solidFill>
                    <a:srgbClr val="0000cc"/>
                  </a:solidFill>
                  <a:latin typeface="Calibri"/>
                  <a:ea typeface="DejaVu Sans"/>
                </a:rPr>
                <a:t>10</a:t>
              </a:r>
              <a:r>
                <a:rPr b="0" lang="en-US" sz="1800" spc="-1" strike="noStrike">
                  <a:solidFill>
                    <a:srgbClr val="0000cc"/>
                  </a:solidFill>
                  <a:latin typeface="Calibri"/>
                  <a:ea typeface="DejaVu Sans"/>
                </a:rPr>
                <a:t>Be</a:t>
              </a:r>
              <a:endParaRPr b="0" lang="ru-RU" sz="1800" spc="-1" strike="noStrike">
                <a:latin typeface="Arial"/>
              </a:endParaRPr>
            </a:p>
          </p:txBody>
        </p:sp>
      </p:grpSp>
      <p:sp>
        <p:nvSpPr>
          <p:cNvPr id="378" name="TextBox 5"/>
          <p:cNvSpPr/>
          <p:nvPr/>
        </p:nvSpPr>
        <p:spPr>
          <a:xfrm>
            <a:off x="380880" y="108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Results</a:t>
            </a:r>
            <a:endParaRPr b="0" lang="ru-RU" sz="3200" spc="-1" strike="noStrike">
              <a:latin typeface="Arial"/>
            </a:endParaRPr>
          </a:p>
        </p:txBody>
      </p:sp>
      <p:graphicFrame>
        <p:nvGraphicFramePr>
          <p:cNvPr id="379" name="Таблица 2"/>
          <p:cNvGraphicFramePr/>
          <p:nvPr/>
        </p:nvGraphicFramePr>
        <p:xfrm>
          <a:off x="380880" y="868320"/>
          <a:ext cx="11429280" cy="332280"/>
        </p:xfrm>
        <a:graphic>
          <a:graphicData uri="http://schemas.openxmlformats.org/drawingml/2006/table">
            <a:tbl>
              <a:tblPr/>
              <a:tblGrid>
                <a:gridCol w="2098080"/>
                <a:gridCol w="1849680"/>
                <a:gridCol w="1325160"/>
                <a:gridCol w="1325160"/>
                <a:gridCol w="2153160"/>
                <a:gridCol w="2678400"/>
              </a:tblGrid>
              <a:tr h="166320"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Source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Shaping time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Gain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Pressure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Sigma/Range, %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Separation in sigma between two peaks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ctr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  <a:tr h="166320"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 isotopes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200 ns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225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50 Torr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1.24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 lIns="8280" rIns="8280" anchor="b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8</a:t>
                      </a:r>
                      <a:endParaRPr b="0" lang="ru-RU" sz="2400" spc="-1" strike="noStrike">
                        <a:latin typeface="Arial"/>
                      </a:endParaRPr>
                    </a:p>
                  </a:txBody>
                  <a:tcPr anchor="b" marL="8280" marR="828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80" name="Прямоугольник 10"/>
          <p:cNvSpPr/>
          <p:nvPr/>
        </p:nvSpPr>
        <p:spPr>
          <a:xfrm>
            <a:off x="5613840" y="2791080"/>
            <a:ext cx="6195960" cy="2861640"/>
          </a:xfrm>
          <a:prstGeom prst="rect">
            <a:avLst/>
          </a:prstGeom>
          <a:solidFill>
            <a:srgbClr val="ffffff"/>
          </a:solidFill>
          <a:ln>
            <a:solidFill>
              <a:srgbClr val="5b9bd5"/>
            </a:solidFill>
          </a:ln>
          <a:effectLst>
            <a:glow rad="139680">
              <a:srgbClr val="1465f4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Using these results and SRIM code simulations, it is shown that isobaric boron and beryllium ions can be effectively separated at AMS, providing efficient dating at a 10 million years scale. This technique will be applied in the AMS facility in Novosibirsk.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381" name="Прямоугольник 8"/>
          <p:cNvSpPr/>
          <p:nvPr/>
        </p:nvSpPr>
        <p:spPr>
          <a:xfrm>
            <a:off x="380880" y="5297760"/>
            <a:ext cx="50281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Spectra of ion ranges for </a:t>
            </a:r>
            <a:r>
              <a:rPr b="0" lang="en-US" sz="24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B and </a:t>
            </a:r>
            <a:r>
              <a:rPr b="0" lang="en-US" sz="24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Be with energy 4.025 MeV in Isobutane at 50 Torr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simulated with SRIM.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382" name="Прямая соединительная линия 1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83" name="Прямоугольник 1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4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FF42A601-ACA1-4E96-86A3-AE2D3FB31F5E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385" name="PlaceHolder 1"/>
          <p:cNvSpPr>
            <a:spLocks noGrp="1"/>
          </p:cNvSpPr>
          <p:nvPr>
            <p:ph type="ftr" idx="33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838080" y="146880"/>
            <a:ext cx="10514520" cy="435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8000"/>
          </a:bodyPr>
          <a:p>
            <a:pPr>
              <a:lnSpc>
                <a:spcPct val="9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Calibri Light"/>
                <a:ea typeface="DejaVu Sans"/>
              </a:rPr>
              <a:t>TPC for BINP AMS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88" name="Объект 13" descr=""/>
          <p:cNvPicPr/>
          <p:nvPr/>
        </p:nvPicPr>
        <p:blipFill>
          <a:blip r:embed="rId1"/>
          <a:stretch/>
        </p:blipFill>
        <p:spPr>
          <a:xfrm>
            <a:off x="838080" y="1297800"/>
            <a:ext cx="4728600" cy="2990520"/>
          </a:xfrm>
          <a:prstGeom prst="rect">
            <a:avLst/>
          </a:prstGeom>
          <a:ln w="0">
            <a:noFill/>
          </a:ln>
        </p:spPr>
      </p:pic>
      <p:pic>
        <p:nvPicPr>
          <p:cNvPr id="389" name="Рисунок 15" descr=""/>
          <p:cNvPicPr/>
          <p:nvPr/>
        </p:nvPicPr>
        <p:blipFill>
          <a:blip r:embed="rId2"/>
          <a:stretch/>
        </p:blipFill>
        <p:spPr>
          <a:xfrm>
            <a:off x="7183080" y="1297800"/>
            <a:ext cx="3364200" cy="4323600"/>
          </a:xfrm>
          <a:prstGeom prst="rect">
            <a:avLst/>
          </a:prstGeom>
          <a:ln w="0">
            <a:noFill/>
          </a:ln>
        </p:spPr>
      </p:pic>
      <p:sp>
        <p:nvSpPr>
          <p:cNvPr id="390" name="Прямая соединительная линия 17"/>
          <p:cNvSpPr/>
          <p:nvPr/>
        </p:nvSpPr>
        <p:spPr>
          <a:xfrm>
            <a:off x="2224440" y="3723480"/>
            <a:ext cx="360" cy="161208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1" name="Прямая соединительная линия 18"/>
          <p:cNvSpPr/>
          <p:nvPr/>
        </p:nvSpPr>
        <p:spPr>
          <a:xfrm>
            <a:off x="4947480" y="3429000"/>
            <a:ext cx="360" cy="161172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2" name="Прямая со стрелкой 20"/>
          <p:cNvSpPr/>
          <p:nvPr/>
        </p:nvSpPr>
        <p:spPr>
          <a:xfrm flipV="1">
            <a:off x="2224800" y="5039640"/>
            <a:ext cx="2721960" cy="293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3" name="TextBox 21"/>
          <p:cNvSpPr/>
          <p:nvPr/>
        </p:nvSpPr>
        <p:spPr>
          <a:xfrm rot="21273600">
            <a:off x="3366360" y="5232960"/>
            <a:ext cx="945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0000"/>
                </a:solidFill>
                <a:latin typeface="Calibri"/>
                <a:ea typeface="DejaVu Sans"/>
              </a:rPr>
              <a:t>110 mm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94" name="Прямая соединительная линия 23"/>
          <p:cNvSpPr/>
          <p:nvPr/>
        </p:nvSpPr>
        <p:spPr>
          <a:xfrm>
            <a:off x="5008680" y="1882080"/>
            <a:ext cx="1168560" cy="36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5" name="Прямая соединительная линия 25"/>
          <p:cNvSpPr/>
          <p:nvPr/>
        </p:nvSpPr>
        <p:spPr>
          <a:xfrm>
            <a:off x="5008680" y="3472560"/>
            <a:ext cx="1168560" cy="36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6" name="Прямая со стрелкой 27"/>
          <p:cNvSpPr/>
          <p:nvPr/>
        </p:nvSpPr>
        <p:spPr>
          <a:xfrm>
            <a:off x="6177240" y="1882080"/>
            <a:ext cx="360" cy="1576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7" name="TextBox 28"/>
          <p:cNvSpPr/>
          <p:nvPr/>
        </p:nvSpPr>
        <p:spPr>
          <a:xfrm>
            <a:off x="6181920" y="2671200"/>
            <a:ext cx="829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0000"/>
                </a:solidFill>
                <a:latin typeface="Calibri"/>
                <a:ea typeface="DejaVu Sans"/>
              </a:rPr>
              <a:t>70 mm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AFAD23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F79C39-3577-4DC0-A04D-906840BA826B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838080" y="146880"/>
            <a:ext cx="10514520" cy="435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78000"/>
          </a:bodyPr>
          <a:p>
            <a:pPr>
              <a:lnSpc>
                <a:spcPct val="9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Calibri Light"/>
                <a:ea typeface="DejaVu Sans"/>
              </a:rPr>
              <a:t>TPC for BINP AMS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9" name="Объект 7" descr=""/>
          <p:cNvPicPr/>
          <p:nvPr/>
        </p:nvPicPr>
        <p:blipFill>
          <a:blip r:embed="rId1"/>
          <a:stretch/>
        </p:blipFill>
        <p:spPr>
          <a:xfrm>
            <a:off x="517680" y="1065240"/>
            <a:ext cx="5221440" cy="3915720"/>
          </a:xfrm>
          <a:prstGeom prst="rect">
            <a:avLst/>
          </a:prstGeom>
          <a:ln w="0">
            <a:noFill/>
          </a:ln>
        </p:spPr>
      </p:pic>
      <p:sp>
        <p:nvSpPr>
          <p:cNvPr id="400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01" name="Рисунок 9" descr=""/>
          <p:cNvPicPr/>
          <p:nvPr/>
        </p:nvPicPr>
        <p:blipFill>
          <a:blip r:embed="rId2"/>
          <a:stretch/>
        </p:blipFill>
        <p:spPr>
          <a:xfrm>
            <a:off x="6267960" y="1065240"/>
            <a:ext cx="5221440" cy="3915720"/>
          </a:xfrm>
          <a:prstGeom prst="rect">
            <a:avLst/>
          </a:prstGeom>
          <a:ln w="0">
            <a:noFill/>
          </a:ln>
        </p:spPr>
      </p:pic>
      <p:sp>
        <p:nvSpPr>
          <p:cNvPr id="402" name="TextBox 1"/>
          <p:cNvSpPr/>
          <p:nvPr/>
        </p:nvSpPr>
        <p:spPr>
          <a:xfrm>
            <a:off x="3164760" y="5557320"/>
            <a:ext cx="6400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Test of the low-pressure TPC in laboratory, before installation.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AFAD23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58A86EB-E414-421C-8E1B-AA806F716251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2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Installation of TPC on BINP AMS</a:t>
            </a:r>
            <a:endParaRPr b="0" lang="ru-RU" sz="2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4" name="Рисунок 3" descr=""/>
          <p:cNvPicPr/>
          <p:nvPr/>
        </p:nvPicPr>
        <p:blipFill>
          <a:blip r:embed="rId1"/>
          <a:stretch/>
        </p:blipFill>
        <p:spPr>
          <a:xfrm>
            <a:off x="2534040" y="943560"/>
            <a:ext cx="7123320" cy="5342400"/>
          </a:xfrm>
          <a:prstGeom prst="rect">
            <a:avLst/>
          </a:prstGeom>
          <a:ln w="0">
            <a:noFill/>
          </a:ln>
        </p:spPr>
      </p:pic>
      <p:sp>
        <p:nvSpPr>
          <p:cNvPr id="405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06" name="PlaceHolder 2"/>
          <p:cNvSpPr>
            <a:spLocks noGrp="1"/>
          </p:cNvSpPr>
          <p:nvPr>
            <p:ph type="ftr" idx="34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07" name="TextBox 6"/>
          <p:cNvSpPr/>
          <p:nvPr/>
        </p:nvSpPr>
        <p:spPr>
          <a:xfrm>
            <a:off x="9991440" y="1280160"/>
            <a:ext cx="68976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ff0000"/>
                </a:solidFill>
                <a:latin typeface="Arial"/>
                <a:ea typeface="DejaVu Sans"/>
              </a:rPr>
              <a:t>TPC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408" name="Прямая со стрелкой 8"/>
          <p:cNvSpPr/>
          <p:nvPr/>
        </p:nvSpPr>
        <p:spPr>
          <a:xfrm>
            <a:off x="2072520" y="1880280"/>
            <a:ext cx="3250440" cy="1634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9" name="TextBox 9"/>
          <p:cNvSpPr/>
          <p:nvPr/>
        </p:nvSpPr>
        <p:spPr>
          <a:xfrm>
            <a:off x="142200" y="1680120"/>
            <a:ext cx="19296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ff0000"/>
                </a:solidFill>
                <a:latin typeface="Arial"/>
                <a:ea typeface="DejaVu Sans"/>
              </a:rPr>
              <a:t>TOF detectors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410" name="Прямая со стрелкой 10"/>
          <p:cNvSpPr/>
          <p:nvPr/>
        </p:nvSpPr>
        <p:spPr>
          <a:xfrm flipH="1">
            <a:off x="8117280" y="1632600"/>
            <a:ext cx="2021040" cy="2034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1" name="Прямая со стрелкой 12"/>
          <p:cNvSpPr/>
          <p:nvPr/>
        </p:nvSpPr>
        <p:spPr>
          <a:xfrm>
            <a:off x="2072520" y="1880280"/>
            <a:ext cx="4022280" cy="1548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838080" y="94680"/>
            <a:ext cx="10514520" cy="39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Signal from </a:t>
            </a:r>
            <a:r>
              <a:rPr b="0" lang="en-US" sz="2900" spc="-1" strike="noStrike" baseline="30000">
                <a:solidFill>
                  <a:srgbClr val="000000"/>
                </a:solidFill>
                <a:latin typeface="Calibri Light"/>
                <a:ea typeface="DejaVu Sans"/>
              </a:rPr>
              <a:t>14</a:t>
            </a: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C and </a:t>
            </a:r>
            <a:r>
              <a:rPr b="0" lang="en-US" sz="2900" spc="-1" strike="noStrike" baseline="30000">
                <a:solidFill>
                  <a:srgbClr val="000000"/>
                </a:solidFill>
                <a:latin typeface="Calibri Light"/>
                <a:ea typeface="DejaVu Sans"/>
              </a:rPr>
              <a:t>4</a:t>
            </a: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He</a:t>
            </a:r>
            <a:endParaRPr b="0" lang="ru-RU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14" name="Рисунок 5" descr=""/>
          <p:cNvPicPr/>
          <p:nvPr/>
        </p:nvPicPr>
        <p:blipFill>
          <a:blip r:embed="rId1"/>
          <a:stretch/>
        </p:blipFill>
        <p:spPr>
          <a:xfrm>
            <a:off x="471240" y="1376280"/>
            <a:ext cx="5375880" cy="3665880"/>
          </a:xfrm>
          <a:prstGeom prst="rect">
            <a:avLst/>
          </a:prstGeom>
          <a:ln w="0">
            <a:noFill/>
          </a:ln>
        </p:spPr>
      </p:pic>
      <p:pic>
        <p:nvPicPr>
          <p:cNvPr id="415" name="Рисунок 1" descr=""/>
          <p:cNvPicPr/>
          <p:nvPr/>
        </p:nvPicPr>
        <p:blipFill>
          <a:blip r:embed="rId2"/>
          <a:stretch/>
        </p:blipFill>
        <p:spPr>
          <a:xfrm>
            <a:off x="5920200" y="1499400"/>
            <a:ext cx="5744880" cy="3541320"/>
          </a:xfrm>
          <a:prstGeom prst="rect">
            <a:avLst/>
          </a:prstGeom>
          <a:ln w="0">
            <a:noFill/>
          </a:ln>
        </p:spPr>
      </p:pic>
      <p:sp>
        <p:nvSpPr>
          <p:cNvPr id="416" name="PlaceHolder 2"/>
          <p:cNvSpPr>
            <a:spLocks noGrp="1"/>
          </p:cNvSpPr>
          <p:nvPr>
            <p:ph type="ftr" idx="35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17" name="TextBox 2"/>
          <p:cNvSpPr/>
          <p:nvPr/>
        </p:nvSpPr>
        <p:spPr>
          <a:xfrm>
            <a:off x="1886400" y="5112360"/>
            <a:ext cx="2736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Signal from 4MeV </a:t>
            </a:r>
            <a:r>
              <a:rPr b="0" lang="en-US" sz="1800" spc="-1" strike="noStrike" baseline="30000">
                <a:solidFill>
                  <a:srgbClr val="000000"/>
                </a:solidFill>
                <a:latin typeface="Arial"/>
                <a:ea typeface="DejaVu Sans"/>
              </a:rPr>
              <a:t>14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 ion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18" name="TextBox 8"/>
          <p:cNvSpPr/>
          <p:nvPr/>
        </p:nvSpPr>
        <p:spPr>
          <a:xfrm>
            <a:off x="6958440" y="5156640"/>
            <a:ext cx="3667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Signal from 5.1 MeV alpha particle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838080" y="75240"/>
            <a:ext cx="10514520" cy="41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Results on carbon beam</a:t>
            </a:r>
            <a:endParaRPr b="0" lang="ru-RU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21" name="Рисунок 5" descr=""/>
          <p:cNvPicPr/>
          <p:nvPr/>
        </p:nvPicPr>
        <p:blipFill>
          <a:blip r:embed="rId1"/>
          <a:stretch/>
        </p:blipFill>
        <p:spPr>
          <a:xfrm>
            <a:off x="660240" y="1545840"/>
            <a:ext cx="5104440" cy="3480840"/>
          </a:xfrm>
          <a:prstGeom prst="rect">
            <a:avLst/>
          </a:prstGeom>
          <a:ln w="0">
            <a:noFill/>
          </a:ln>
        </p:spPr>
      </p:pic>
      <p:pic>
        <p:nvPicPr>
          <p:cNvPr id="422" name="Рисунок 6" descr=""/>
          <p:cNvPicPr/>
          <p:nvPr/>
        </p:nvPicPr>
        <p:blipFill>
          <a:blip r:embed="rId2"/>
          <a:stretch/>
        </p:blipFill>
        <p:spPr>
          <a:xfrm>
            <a:off x="5902560" y="1545840"/>
            <a:ext cx="5028480" cy="3429000"/>
          </a:xfrm>
          <a:prstGeom prst="rect">
            <a:avLst/>
          </a:prstGeom>
          <a:ln w="0">
            <a:noFill/>
          </a:ln>
        </p:spPr>
      </p:pic>
      <p:sp>
        <p:nvSpPr>
          <p:cNvPr id="423" name="TextBox 2"/>
          <p:cNvSpPr/>
          <p:nvPr/>
        </p:nvSpPr>
        <p:spPr>
          <a:xfrm rot="19953600">
            <a:off x="2910600" y="2509200"/>
            <a:ext cx="6361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7200" spc="-1" strike="noStrike">
                <a:solidFill>
                  <a:srgbClr val="ff0000">
                    <a:alpha val="40000"/>
                  </a:srgbClr>
                </a:solidFill>
                <a:latin typeface="Arial"/>
                <a:ea typeface="DejaVu Sans"/>
              </a:rPr>
              <a:t>PRELIMINARY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424" name="TextBox 7"/>
          <p:cNvSpPr/>
          <p:nvPr/>
        </p:nvSpPr>
        <p:spPr>
          <a:xfrm>
            <a:off x="1571400" y="5155920"/>
            <a:ext cx="3666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Sample with “alive” carbon sample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25" name="TextBox 8"/>
          <p:cNvSpPr/>
          <p:nvPr/>
        </p:nvSpPr>
        <p:spPr>
          <a:xfrm>
            <a:off x="6754320" y="5155920"/>
            <a:ext cx="3704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Sample with “dead” carbon sample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26" name="Овал 9"/>
          <p:cNvSpPr/>
          <p:nvPr/>
        </p:nvSpPr>
        <p:spPr>
          <a:xfrm>
            <a:off x="4053960" y="2478960"/>
            <a:ext cx="649440" cy="6292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7" name="TextBox 10"/>
          <p:cNvSpPr/>
          <p:nvPr/>
        </p:nvSpPr>
        <p:spPr>
          <a:xfrm>
            <a:off x="4132800" y="3228120"/>
            <a:ext cx="491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 baseline="30000">
                <a:solidFill>
                  <a:srgbClr val="ff0000"/>
                </a:solidFill>
                <a:latin typeface="Arial"/>
                <a:ea typeface="DejaVu Sans"/>
              </a:rPr>
              <a:t>14</a:t>
            </a: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C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ftr" idx="36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>
                <p:childTnLst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838080" y="75240"/>
            <a:ext cx="10514520" cy="41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en-US" sz="2900" spc="-1" strike="noStrike">
                <a:solidFill>
                  <a:srgbClr val="000000"/>
                </a:solidFill>
                <a:latin typeface="Calibri Light"/>
                <a:ea typeface="DejaVu Sans"/>
              </a:rPr>
              <a:t>Results on carbon beam</a:t>
            </a:r>
            <a:endParaRPr b="0" lang="ru-RU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Прямая соединительная линия 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31" name="Рисунок 11" descr=""/>
          <p:cNvPicPr/>
          <p:nvPr/>
        </p:nvPicPr>
        <p:blipFill>
          <a:blip r:embed="rId1"/>
          <a:stretch/>
        </p:blipFill>
        <p:spPr>
          <a:xfrm>
            <a:off x="6532920" y="790920"/>
            <a:ext cx="3494160" cy="2382840"/>
          </a:xfrm>
          <a:prstGeom prst="rect">
            <a:avLst/>
          </a:prstGeom>
          <a:ln w="0">
            <a:noFill/>
          </a:ln>
        </p:spPr>
      </p:pic>
      <p:pic>
        <p:nvPicPr>
          <p:cNvPr id="432" name="Рисунок 12" descr=""/>
          <p:cNvPicPr/>
          <p:nvPr/>
        </p:nvPicPr>
        <p:blipFill>
          <a:blip r:embed="rId2"/>
          <a:stretch/>
        </p:blipFill>
        <p:spPr>
          <a:xfrm>
            <a:off x="6532920" y="3429000"/>
            <a:ext cx="3566520" cy="2431800"/>
          </a:xfrm>
          <a:prstGeom prst="rect">
            <a:avLst/>
          </a:prstGeom>
          <a:ln w="0">
            <a:noFill/>
          </a:ln>
        </p:spPr>
      </p:pic>
      <p:pic>
        <p:nvPicPr>
          <p:cNvPr id="433" name="Рисунок 14" descr=""/>
          <p:cNvPicPr/>
          <p:nvPr/>
        </p:nvPicPr>
        <p:blipFill>
          <a:blip r:embed="rId3"/>
          <a:stretch/>
        </p:blipFill>
        <p:spPr>
          <a:xfrm>
            <a:off x="2965680" y="3491280"/>
            <a:ext cx="3566520" cy="2431800"/>
          </a:xfrm>
          <a:prstGeom prst="rect">
            <a:avLst/>
          </a:prstGeom>
          <a:ln w="0">
            <a:noFill/>
          </a:ln>
        </p:spPr>
      </p:pic>
      <p:pic>
        <p:nvPicPr>
          <p:cNvPr id="434" name="Рисунок 15" descr=""/>
          <p:cNvPicPr/>
          <p:nvPr/>
        </p:nvPicPr>
        <p:blipFill>
          <a:blip r:embed="rId4"/>
          <a:stretch/>
        </p:blipFill>
        <p:spPr>
          <a:xfrm>
            <a:off x="3038400" y="790920"/>
            <a:ext cx="3493800" cy="2382480"/>
          </a:xfrm>
          <a:prstGeom prst="rect">
            <a:avLst/>
          </a:prstGeom>
          <a:ln w="0">
            <a:noFill/>
          </a:ln>
        </p:spPr>
      </p:pic>
      <p:sp>
        <p:nvSpPr>
          <p:cNvPr id="435" name="Стрелка: вниз 16"/>
          <p:cNvSpPr/>
          <p:nvPr/>
        </p:nvSpPr>
        <p:spPr>
          <a:xfrm>
            <a:off x="4617720" y="3139560"/>
            <a:ext cx="253440" cy="5090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6" name="PlaceHolder 2"/>
          <p:cNvSpPr>
            <a:spLocks noGrp="1"/>
          </p:cNvSpPr>
          <p:nvPr>
            <p:ph type="ftr" idx="37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ftr" idx="16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ldNum" idx="17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2C47108-1B6C-4260-A937-3EB34A1BDB2A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84" name="TextBox 5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Outline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85" name="Прямая соединительная линия 6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86" name="TextBox 8"/>
          <p:cNvSpPr/>
          <p:nvPr/>
        </p:nvSpPr>
        <p:spPr>
          <a:xfrm>
            <a:off x="380880" y="921240"/>
            <a:ext cx="11428920" cy="447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85920" indent="385920">
              <a:lnSpc>
                <a:spcPct val="150000"/>
              </a:lnSpc>
              <a:buClr>
                <a:srgbClr val="3b3838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3b3838"/>
                </a:solidFill>
                <a:latin typeface="Calibri"/>
                <a:ea typeface="DejaVu Sans"/>
              </a:rPr>
              <a:t>Accelerator mass spectrometry</a:t>
            </a:r>
            <a:endParaRPr b="0" lang="ru-RU" sz="3200" spc="-1" strike="noStrike">
              <a:latin typeface="Arial"/>
            </a:endParaRPr>
          </a:p>
          <a:p>
            <a:pPr marL="385920" indent="385920">
              <a:lnSpc>
                <a:spcPct val="150000"/>
              </a:lnSpc>
              <a:buClr>
                <a:srgbClr val="3b3838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3b3838"/>
                </a:solidFill>
                <a:latin typeface="Calibri"/>
                <a:ea typeface="DejaVu Sans"/>
              </a:rPr>
              <a:t>New concept of ion identification. Proof of Concept</a:t>
            </a:r>
            <a:endParaRPr b="0" lang="ru-RU" sz="3200" spc="-1" strike="noStrike">
              <a:latin typeface="Arial"/>
            </a:endParaRPr>
          </a:p>
          <a:p>
            <a:pPr marL="385920" indent="385920">
              <a:lnSpc>
                <a:spcPct val="150000"/>
              </a:lnSpc>
              <a:buClr>
                <a:srgbClr val="3b3838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3b3838"/>
                </a:solidFill>
                <a:latin typeface="Calibri"/>
                <a:ea typeface="DejaVu Sans"/>
              </a:rPr>
              <a:t>Experimental setup</a:t>
            </a:r>
            <a:endParaRPr b="0" lang="ru-RU" sz="3200" spc="-1" strike="noStrike">
              <a:latin typeface="Arial"/>
            </a:endParaRPr>
          </a:p>
          <a:p>
            <a:pPr marL="385920" indent="385920">
              <a:lnSpc>
                <a:spcPct val="150000"/>
              </a:lnSpc>
              <a:buClr>
                <a:srgbClr val="3b3838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3b3838"/>
                </a:solidFill>
                <a:latin typeface="Calibri"/>
                <a:ea typeface="DejaVu Sans"/>
              </a:rPr>
              <a:t>Measurements of energy spectra and track ranges</a:t>
            </a:r>
            <a:endParaRPr b="0" lang="ru-RU" sz="3200" spc="-1" strike="noStrike">
              <a:latin typeface="Arial"/>
            </a:endParaRPr>
          </a:p>
          <a:p>
            <a:pPr marL="385920" indent="385920">
              <a:lnSpc>
                <a:spcPct val="150000"/>
              </a:lnSpc>
              <a:buClr>
                <a:srgbClr val="3b3838"/>
              </a:buClr>
              <a:buFont typeface="StarSymbol"/>
              <a:buAutoNum type="arabicPeriod"/>
            </a:pPr>
            <a:r>
              <a:rPr b="0" lang="en-US" sz="3200" spc="-1" strike="noStrike">
                <a:solidFill>
                  <a:srgbClr val="3b3838"/>
                </a:solidFill>
                <a:latin typeface="Calibri"/>
                <a:ea typeface="DejaVu Sans"/>
              </a:rPr>
              <a:t>Recent results with AMS</a:t>
            </a:r>
            <a:endParaRPr b="0" lang="ru-RU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  <a:tabLst>
                <a:tab algn="l" pos="0"/>
              </a:tabLst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467280" y="180360"/>
            <a:ext cx="10514520" cy="507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5000"/>
          </a:bodyPr>
          <a:p>
            <a:pPr>
              <a:lnSpc>
                <a:spcPct val="9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Calibri Light"/>
                <a:ea typeface="DejaVu Sans"/>
              </a:rPr>
              <a:t>Conclusion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Прямая соединительная линия 62"/>
          <p:cNvSpPr/>
          <p:nvPr/>
        </p:nvSpPr>
        <p:spPr>
          <a:xfrm>
            <a:off x="467280" y="640080"/>
            <a:ext cx="113436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39" name="TextBox 12"/>
          <p:cNvSpPr/>
          <p:nvPr/>
        </p:nvSpPr>
        <p:spPr>
          <a:xfrm>
            <a:off x="6896160" y="1123920"/>
            <a:ext cx="44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838080" y="952560"/>
            <a:ext cx="10514520" cy="522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 new concept of the detector for the accelerator-based mass spectrometer was proposed for identifying ions by their stopping range in gas;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 low-pressure TPC prototype, based on this concept, have been made and successfully tested;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The TPC have been installed on AMS;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First results on </a:t>
            </a:r>
            <a:r>
              <a:rPr b="0" lang="en-US" sz="28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14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 beam are promising;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We are preparing to the tests with </a:t>
            </a:r>
            <a:r>
              <a:rPr b="0" lang="en-US" sz="28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Be samples.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AFAD23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3B981C9-96AF-4021-96FE-CD73984651E0}" type="slidenum">
              <a:t>20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extBox 5"/>
          <p:cNvSpPr/>
          <p:nvPr/>
        </p:nvSpPr>
        <p:spPr>
          <a:xfrm>
            <a:off x="1523880" y="2582640"/>
            <a:ext cx="91429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333f4f"/>
                </a:solidFill>
                <a:latin typeface="Calibri"/>
                <a:ea typeface="DejaVu Sans"/>
              </a:rPr>
              <a:t>Thank you for your attention</a:t>
            </a:r>
            <a:r>
              <a:rPr b="0" lang="ru-RU" sz="3600" spc="-1" strike="noStrike">
                <a:solidFill>
                  <a:srgbClr val="333f4f"/>
                </a:solidFill>
                <a:latin typeface="Calibri"/>
                <a:ea typeface="DejaVu Sans"/>
              </a:rPr>
              <a:t>!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442" name="Прямая соединительная линия 6"/>
          <p:cNvSpPr/>
          <p:nvPr/>
        </p:nvSpPr>
        <p:spPr>
          <a:xfrm>
            <a:off x="380880" y="342900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43" name="Прямоугольник 7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4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95EE5729-70D3-4D1C-A0F1-1F75907C6D56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45" name="PlaceHolder 1"/>
          <p:cNvSpPr>
            <a:spLocks noGrp="1"/>
          </p:cNvSpPr>
          <p:nvPr>
            <p:ph type="ftr" idx="38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extBox 5"/>
          <p:cNvSpPr/>
          <p:nvPr/>
        </p:nvSpPr>
        <p:spPr>
          <a:xfrm>
            <a:off x="1523880" y="2582640"/>
            <a:ext cx="9142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Backup</a:t>
            </a:r>
            <a:r>
              <a:rPr b="0" lang="ru-RU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 </a:t>
            </a: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slides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47" name="Прямая соединительная линия 6"/>
          <p:cNvSpPr/>
          <p:nvPr/>
        </p:nvSpPr>
        <p:spPr>
          <a:xfrm>
            <a:off x="380880" y="342900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48" name="Прямоугольник 7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49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6B04BE2E-CD93-479E-AC16-15C6759ADB84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50" name="PlaceHolder 1"/>
          <p:cNvSpPr>
            <a:spLocks noGrp="1"/>
          </p:cNvSpPr>
          <p:nvPr>
            <p:ph type="ftr" idx="39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5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Formation and application</a:t>
            </a:r>
            <a:r>
              <a:rPr b="0" lang="ru-RU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 </a:t>
            </a:r>
            <a:r>
              <a:rPr b="0" lang="ru-RU" sz="3200" spc="-1" strike="noStrike" baseline="30000">
                <a:solidFill>
                  <a:srgbClr val="333f4f"/>
                </a:solidFill>
                <a:latin typeface="Calibri"/>
                <a:ea typeface="DejaVu Sans"/>
              </a:rPr>
              <a:t>10</a:t>
            </a: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Be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52" name="TextBox 10"/>
          <p:cNvSpPr/>
          <p:nvPr/>
        </p:nvSpPr>
        <p:spPr>
          <a:xfrm>
            <a:off x="6285600" y="807840"/>
            <a:ext cx="5524560" cy="516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2e75b6"/>
                </a:solidFill>
                <a:latin typeface="Calibri"/>
                <a:ea typeface="DejaVu Sans"/>
              </a:rPr>
              <a:t>Application in-situ and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2e75b6"/>
                </a:solidFill>
                <a:latin typeface="Calibri"/>
                <a:ea typeface="DejaVu Sans"/>
              </a:rPr>
              <a:t> </a:t>
            </a:r>
            <a:r>
              <a:rPr b="1" lang="en-US" sz="2400" spc="-1" strike="noStrike">
                <a:solidFill>
                  <a:srgbClr val="2e75b6"/>
                </a:solidFill>
                <a:latin typeface="Calibri"/>
                <a:ea typeface="DejaVu Sans"/>
              </a:rPr>
              <a:t>meteoric </a:t>
            </a:r>
            <a:r>
              <a:rPr b="1" lang="en-US" sz="2400" spc="-1" strike="noStrike" baseline="30000">
                <a:solidFill>
                  <a:srgbClr val="2e75b6"/>
                </a:solidFill>
                <a:latin typeface="Calibri"/>
                <a:ea typeface="DejaVu Sans"/>
              </a:rPr>
              <a:t>10</a:t>
            </a:r>
            <a:r>
              <a:rPr b="1" lang="en-US" sz="2400" spc="-1" strike="noStrike">
                <a:solidFill>
                  <a:srgbClr val="2e75b6"/>
                </a:solidFill>
                <a:latin typeface="Calibri"/>
                <a:ea typeface="DejaVu Sans"/>
              </a:rPr>
              <a:t>Be: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9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exposure dating to identified the growths and decays of the Antarctic ice sheet;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9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understanding ice shelf collapse history;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9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paleomagnetic excursions history reconstructions using ice cores;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9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understanding the erosion rates using depth profiles of mid latitudes outcrops;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9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identifying the timing of formation of the impact crater and so forth. 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453" name="TextBox 10"/>
          <p:cNvSpPr/>
          <p:nvPr/>
        </p:nvSpPr>
        <p:spPr>
          <a:xfrm>
            <a:off x="380880" y="4808880"/>
            <a:ext cx="114289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2e75b6"/>
                </a:solidFill>
                <a:latin typeface="Calibri"/>
                <a:ea typeface="DejaVu Sans"/>
              </a:rPr>
              <a:t>Time intervals of dating:</a:t>
            </a:r>
            <a:endParaRPr b="0" lang="ru-RU" sz="20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1f4e79"/>
              </a:buClr>
              <a:buFont typeface="Wingdings" charset="2"/>
              <a:buChar char=""/>
            </a:pPr>
            <a:r>
              <a:rPr b="1" lang="en-US" sz="2000" spc="-1" strike="noStrike" baseline="30000">
                <a:solidFill>
                  <a:srgbClr val="1f4e79"/>
                </a:solidFill>
                <a:latin typeface="Calibri"/>
                <a:ea typeface="DejaVu Sans"/>
              </a:rPr>
              <a:t>14</a:t>
            </a:r>
            <a:r>
              <a:rPr b="1" lang="en-US" sz="2000" spc="-1" strike="noStrike">
                <a:solidFill>
                  <a:srgbClr val="1f4e79"/>
                </a:solidFill>
                <a:latin typeface="Calibri"/>
                <a:ea typeface="DejaVu Sans"/>
              </a:rPr>
              <a:t>C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from </a:t>
            </a: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300 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years to </a:t>
            </a: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40-60 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thousand years</a:t>
            </a:r>
            <a:endParaRPr b="0" lang="ru-RU" sz="2000" spc="-1" strike="noStrike">
              <a:latin typeface="Arial"/>
            </a:endParaRPr>
          </a:p>
          <a:p>
            <a:pPr marL="257040" indent="-257040" algn="just">
              <a:lnSpc>
                <a:spcPct val="100000"/>
              </a:lnSpc>
              <a:buClr>
                <a:srgbClr val="1f4e79"/>
              </a:buClr>
              <a:buFont typeface="Wingdings" charset="2"/>
              <a:buChar char=""/>
            </a:pPr>
            <a:r>
              <a:rPr b="1" lang="en-US" sz="2000" spc="-1" strike="noStrike" baseline="30000">
                <a:solidFill>
                  <a:srgbClr val="1f4e79"/>
                </a:solidFill>
                <a:latin typeface="Calibri"/>
                <a:ea typeface="DejaVu Sans"/>
              </a:rPr>
              <a:t>10</a:t>
            </a:r>
            <a:r>
              <a:rPr b="1" lang="en-US" sz="2000" spc="-1" strike="noStrike">
                <a:solidFill>
                  <a:srgbClr val="1f4e79"/>
                </a:solidFill>
                <a:latin typeface="Calibri"/>
                <a:ea typeface="DejaVu Sans"/>
              </a:rPr>
              <a:t>Be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from</a:t>
            </a: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1 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thousand years to</a:t>
            </a:r>
            <a:r>
              <a:rPr b="0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10 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million years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454" name="Рисунок 2" descr=""/>
          <p:cNvPicPr/>
          <p:nvPr/>
        </p:nvPicPr>
        <p:blipFill>
          <a:blip r:embed="rId1"/>
          <a:stretch/>
        </p:blipFill>
        <p:spPr>
          <a:xfrm>
            <a:off x="380880" y="1009440"/>
            <a:ext cx="5443200" cy="3243600"/>
          </a:xfrm>
          <a:prstGeom prst="rect">
            <a:avLst/>
          </a:prstGeom>
          <a:ln w="0">
            <a:noFill/>
          </a:ln>
        </p:spPr>
      </p:pic>
      <p:sp>
        <p:nvSpPr>
          <p:cNvPr id="455" name="PlaceHolder 1"/>
          <p:cNvSpPr>
            <a:spLocks noGrp="1"/>
          </p:cNvSpPr>
          <p:nvPr>
            <p:ph type="sldNum" idx="40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345D1BD-DFD8-43DC-8D57-88F3DDC6A5AF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56" name="Прямая соединительная линия 8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57" name="PlaceHolder 2"/>
          <p:cNvSpPr>
            <a:spLocks noGrp="1"/>
          </p:cNvSpPr>
          <p:nvPr>
            <p:ph type="ftr" idx="41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Рисунок 1" descr=""/>
          <p:cNvPicPr/>
          <p:nvPr/>
        </p:nvPicPr>
        <p:blipFill>
          <a:blip r:embed="rId1"/>
          <a:stretch/>
        </p:blipFill>
        <p:spPr>
          <a:xfrm>
            <a:off x="6534720" y="1368720"/>
            <a:ext cx="5028120" cy="3384720"/>
          </a:xfrm>
          <a:prstGeom prst="rect">
            <a:avLst/>
          </a:prstGeom>
          <a:ln w="0">
            <a:noFill/>
          </a:ln>
        </p:spPr>
      </p:pic>
      <p:sp>
        <p:nvSpPr>
          <p:cNvPr id="459" name="TextBox 5"/>
          <p:cNvSpPr/>
          <p:nvPr/>
        </p:nvSpPr>
        <p:spPr>
          <a:xfrm>
            <a:off x="380880" y="-72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Measurements of energy spectra using semiconductor detector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60" name="TextBox 3"/>
          <p:cNvSpPr/>
          <p:nvPr/>
        </p:nvSpPr>
        <p:spPr>
          <a:xfrm>
            <a:off x="380880" y="815040"/>
            <a:ext cx="87238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mbria Math"/>
                <a:ea typeface="DejaVu Sans"/>
              </a:rPr>
              <a:t>Alpha particle source</a:t>
            </a:r>
            <a:r>
              <a:rPr b="0" lang="ru-RU" sz="2000" spc="-1" strike="noStrike">
                <a:solidFill>
                  <a:srgbClr val="000000"/>
                </a:solidFill>
                <a:latin typeface="Cambria Math"/>
                <a:ea typeface="DejaVu Sans"/>
              </a:rPr>
              <a:t>– </a:t>
            </a:r>
            <a:r>
              <a:rPr b="0" lang="ru-RU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2</a:t>
            </a:r>
            <a:r>
              <a:rPr b="0" lang="en-US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33</a:t>
            </a:r>
            <a:r>
              <a:rPr b="0" lang="en-US" sz="2000" spc="-1" strike="noStrike">
                <a:solidFill>
                  <a:srgbClr val="2e75b6"/>
                </a:solidFill>
                <a:latin typeface="Cambria Math"/>
                <a:ea typeface="DejaVu Sans"/>
              </a:rPr>
              <a:t>U,</a:t>
            </a:r>
            <a:r>
              <a:rPr b="0" lang="ru-RU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 2</a:t>
            </a:r>
            <a:r>
              <a:rPr b="0" lang="en-US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39</a:t>
            </a:r>
            <a:r>
              <a:rPr b="0" lang="en-US" sz="2000" spc="-1" strike="noStrike">
                <a:solidFill>
                  <a:srgbClr val="2e75b6"/>
                </a:solidFill>
                <a:latin typeface="Cambria Math"/>
                <a:ea typeface="DejaVu Sans"/>
              </a:rPr>
              <a:t>Pu , </a:t>
            </a:r>
            <a:r>
              <a:rPr b="0" lang="ru-RU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2</a:t>
            </a:r>
            <a:r>
              <a:rPr b="0" lang="en-US" sz="2000" spc="-1" strike="noStrike" baseline="30000">
                <a:solidFill>
                  <a:srgbClr val="2e75b6"/>
                </a:solidFill>
                <a:latin typeface="Cambria Math"/>
                <a:ea typeface="DejaVu Sans"/>
              </a:rPr>
              <a:t>38</a:t>
            </a:r>
            <a:r>
              <a:rPr b="0" lang="en-US" sz="2000" spc="-1" strike="noStrike">
                <a:solidFill>
                  <a:srgbClr val="2e75b6"/>
                </a:solidFill>
                <a:latin typeface="Cambria Math"/>
                <a:ea typeface="DejaVu Sans"/>
              </a:rPr>
              <a:t>Pu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61" name="Прямоугольник 9"/>
          <p:cNvSpPr/>
          <p:nvPr/>
        </p:nvSpPr>
        <p:spPr>
          <a:xfrm>
            <a:off x="6763320" y="4754520"/>
            <a:ext cx="4570920" cy="191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Energy spectrum of alpha particles from </a:t>
            </a:r>
            <a:r>
              <a:rPr b="0" lang="en-US" sz="24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233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U (4.8 MeV), </a:t>
            </a:r>
            <a:r>
              <a:rPr b="0" lang="en-US" sz="24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239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Pu (5.2 MeV) and </a:t>
            </a:r>
            <a:r>
              <a:rPr b="0" lang="en-US" sz="24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238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Pu (5.5MeV) sources, measured using semiconductor detector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462" name="Picture 2" descr="Silicon Charged Particle Radiation Detectors"/>
          <p:cNvPicPr/>
          <p:nvPr/>
        </p:nvPicPr>
        <p:blipFill>
          <a:blip r:embed="rId2"/>
          <a:stretch/>
        </p:blipFill>
        <p:spPr>
          <a:xfrm>
            <a:off x="1523880" y="2124360"/>
            <a:ext cx="2657880" cy="2126160"/>
          </a:xfrm>
          <a:prstGeom prst="rect">
            <a:avLst/>
          </a:prstGeom>
          <a:ln w="0">
            <a:noFill/>
          </a:ln>
        </p:spPr>
      </p:pic>
      <p:sp>
        <p:nvSpPr>
          <p:cNvPr id="463" name="Прямоугольник 12"/>
          <p:cNvSpPr/>
          <p:nvPr/>
        </p:nvSpPr>
        <p:spPr>
          <a:xfrm>
            <a:off x="760680" y="4754520"/>
            <a:ext cx="442584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Si Charged Particle Radiation Detectors for Alpha Spectroscopy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464" name="Прямая соединительная линия 13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65" name="Прямоугольник 14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6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A0BA5677-D778-4F45-AC63-1789D6547289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67" name="PlaceHolder 1"/>
          <p:cNvSpPr>
            <a:spLocks noGrp="1"/>
          </p:cNvSpPr>
          <p:nvPr>
            <p:ph type="ftr" idx="42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БСАЭ 2022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Рисунок 6" descr=""/>
          <p:cNvPicPr/>
          <p:nvPr/>
        </p:nvPicPr>
        <p:blipFill>
          <a:blip r:embed="rId1"/>
          <a:stretch/>
        </p:blipFill>
        <p:spPr>
          <a:xfrm>
            <a:off x="7238880" y="3465720"/>
            <a:ext cx="4570920" cy="3116880"/>
          </a:xfrm>
          <a:prstGeom prst="rect">
            <a:avLst/>
          </a:prstGeom>
          <a:ln w="0">
            <a:noFill/>
          </a:ln>
        </p:spPr>
      </p:pic>
      <p:pic>
        <p:nvPicPr>
          <p:cNvPr id="469" name="Рисунок 5" descr=""/>
          <p:cNvPicPr/>
          <p:nvPr/>
        </p:nvPicPr>
        <p:blipFill>
          <a:blip r:embed="rId2"/>
          <a:stretch/>
        </p:blipFill>
        <p:spPr>
          <a:xfrm>
            <a:off x="7238880" y="493920"/>
            <a:ext cx="4570920" cy="3116880"/>
          </a:xfrm>
          <a:prstGeom prst="rect">
            <a:avLst/>
          </a:prstGeom>
          <a:ln w="0">
            <a:noFill/>
          </a:ln>
        </p:spPr>
      </p:pic>
      <p:pic>
        <p:nvPicPr>
          <p:cNvPr id="470" name="Рисунок 7" descr=""/>
          <p:cNvPicPr/>
          <p:nvPr/>
        </p:nvPicPr>
        <p:blipFill>
          <a:blip r:embed="rId3"/>
          <a:stretch/>
        </p:blipFill>
        <p:spPr>
          <a:xfrm>
            <a:off x="2881440" y="493920"/>
            <a:ext cx="4570920" cy="3116880"/>
          </a:xfrm>
          <a:prstGeom prst="rect">
            <a:avLst/>
          </a:prstGeom>
          <a:ln w="0">
            <a:noFill/>
          </a:ln>
        </p:spPr>
      </p:pic>
      <p:sp>
        <p:nvSpPr>
          <p:cNvPr id="471" name="TextBox 9"/>
          <p:cNvSpPr/>
          <p:nvPr/>
        </p:nvSpPr>
        <p:spPr>
          <a:xfrm>
            <a:off x="1523880" y="0"/>
            <a:ext cx="91296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The measurement of track ranges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72" name="TextBox 10"/>
          <p:cNvSpPr/>
          <p:nvPr/>
        </p:nvSpPr>
        <p:spPr>
          <a:xfrm>
            <a:off x="380880" y="695520"/>
            <a:ext cx="2713680" cy="31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DejaVu Sans"/>
              </a:rPr>
              <a:t>The alpha-particle source</a:t>
            </a:r>
            <a:r>
              <a:rPr b="1" lang="ru-RU" sz="1800" spc="-1" strike="noStrike">
                <a:solidFill>
                  <a:srgbClr val="333f4f"/>
                </a:solidFill>
                <a:latin typeface="Calibri"/>
                <a:ea typeface="DejaVu Sans"/>
              </a:rPr>
              <a:t>  </a:t>
            </a:r>
            <a:r>
              <a:rPr b="1" lang="ru-RU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33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U, </a:t>
            </a: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39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Pu,</a:t>
            </a:r>
            <a:r>
              <a:rPr b="1" lang="ru-RU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 2</a:t>
            </a:r>
            <a:r>
              <a:rPr b="1" lang="en-US" sz="1800" spc="-1" strike="noStrike" baseline="30000">
                <a:solidFill>
                  <a:srgbClr val="333f4f"/>
                </a:solidFill>
                <a:latin typeface="Calibri"/>
                <a:ea typeface="Cambria Math"/>
              </a:rPr>
              <a:t>38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Pu 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Pressure = 50 Torr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THGEM Gain = </a:t>
            </a:r>
            <a:r>
              <a:rPr b="1" lang="ru-RU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67</a:t>
            </a: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Shaping time = 200 ns</a:t>
            </a:r>
            <a:r>
              <a:rPr b="1" lang="en-US" sz="1800" spc="-1" strike="noStrike">
                <a:solidFill>
                  <a:srgbClr val="333f4f"/>
                </a:solidFill>
                <a:latin typeface="Calibri"/>
                <a:ea typeface="Cambria Math"/>
              </a:rPr>
              <a:t>	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73" name="Прямая соединительная линия 11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74" name="Прямоугольник 12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5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2FE79F23-C0DD-4513-A960-352C19C13BEB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76" name="TextBox 15"/>
          <p:cNvSpPr/>
          <p:nvPr/>
        </p:nvSpPr>
        <p:spPr>
          <a:xfrm>
            <a:off x="380880" y="4012200"/>
            <a:ext cx="6856920" cy="2224080"/>
          </a:xfrm>
          <a:prstGeom prst="rect">
            <a:avLst/>
          </a:prstGeom>
          <a:solidFill>
            <a:srgbClr val="ffffff"/>
          </a:solidFill>
          <a:ln>
            <a:solidFill>
              <a:srgbClr val="4472c4"/>
            </a:solidFill>
          </a:ln>
          <a:effectLst>
            <a:glow rad="63360">
              <a:srgbClr val="1465f4">
                <a:alpha val="40000"/>
              </a:srgb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2D plot of pulse width versus pulse area and their axis projection spectra for alpha particles from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233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U (4.8 MeV),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239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Pu (5.2 MeV) and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238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Pu (5.5 MeV) source, measured in low-pressure TPC in Isobutane at 50 Torr and THGEM gain of 67.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The pulse width and pulse area spectra reflect those of the track range and energy.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477" name="PlaceHolder 1"/>
          <p:cNvSpPr>
            <a:spLocks noGrp="1"/>
          </p:cNvSpPr>
          <p:nvPr>
            <p:ph type="ftr" idx="43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Рисунок 3" descr=""/>
          <p:cNvPicPr/>
          <p:nvPr/>
        </p:nvPicPr>
        <p:blipFill>
          <a:blip r:embed="rId1"/>
          <a:stretch/>
        </p:blipFill>
        <p:spPr>
          <a:xfrm>
            <a:off x="7089120" y="1307520"/>
            <a:ext cx="5028120" cy="3032280"/>
          </a:xfrm>
          <a:prstGeom prst="rect">
            <a:avLst/>
          </a:prstGeom>
          <a:ln w="0">
            <a:noFill/>
          </a:ln>
        </p:spPr>
      </p:pic>
      <p:pic>
        <p:nvPicPr>
          <p:cNvPr id="479" name="Picture 2" descr="http://www.silson.com/menus/silson1_r1_c1.jpg"/>
          <p:cNvPicPr/>
          <p:nvPr/>
        </p:nvPicPr>
        <p:blipFill>
          <a:blip r:embed="rId2"/>
          <a:stretch/>
        </p:blipFill>
        <p:spPr>
          <a:xfrm>
            <a:off x="380880" y="504720"/>
            <a:ext cx="1522800" cy="627480"/>
          </a:xfrm>
          <a:prstGeom prst="rect">
            <a:avLst/>
          </a:prstGeom>
          <a:ln w="0">
            <a:noFill/>
          </a:ln>
        </p:spPr>
      </p:pic>
      <p:sp>
        <p:nvSpPr>
          <p:cNvPr id="480" name="TextBox 5"/>
          <p:cNvSpPr/>
          <p:nvPr/>
        </p:nvSpPr>
        <p:spPr>
          <a:xfrm>
            <a:off x="1523880" y="-3960"/>
            <a:ext cx="9142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Silicon nitride membrane windows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81" name="TextBox 8"/>
          <p:cNvSpPr/>
          <p:nvPr/>
        </p:nvSpPr>
        <p:spPr>
          <a:xfrm>
            <a:off x="380880" y="6200280"/>
            <a:ext cx="11428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i="1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M. Dobeli et al., Nucl. Instr. and Meth. B, 219-220 (2004) 415-419 doi:10.1016/j.nimb.2004.01.093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482" name="Рисунок 2" descr=""/>
          <p:cNvPicPr/>
          <p:nvPr/>
        </p:nvPicPr>
        <p:blipFill>
          <a:blip r:embed="rId3"/>
          <a:stretch/>
        </p:blipFill>
        <p:spPr>
          <a:xfrm>
            <a:off x="302040" y="1412280"/>
            <a:ext cx="2742120" cy="2829960"/>
          </a:xfrm>
          <a:prstGeom prst="rect">
            <a:avLst/>
          </a:prstGeom>
          <a:ln w="0">
            <a:noFill/>
          </a:ln>
        </p:spPr>
      </p:pic>
      <p:pic>
        <p:nvPicPr>
          <p:cNvPr id="483" name="Рисунок 9" descr=""/>
          <p:cNvPicPr/>
          <p:nvPr/>
        </p:nvPicPr>
        <p:blipFill>
          <a:blip r:embed="rId4"/>
          <a:stretch/>
        </p:blipFill>
        <p:spPr>
          <a:xfrm>
            <a:off x="3045240" y="1307520"/>
            <a:ext cx="4113720" cy="3645360"/>
          </a:xfrm>
          <a:prstGeom prst="rect">
            <a:avLst/>
          </a:prstGeom>
          <a:ln w="0">
            <a:noFill/>
          </a:ln>
        </p:spPr>
      </p:pic>
      <p:sp>
        <p:nvSpPr>
          <p:cNvPr id="484" name="Прямоугольник 10"/>
          <p:cNvSpPr/>
          <p:nvPr/>
        </p:nvSpPr>
        <p:spPr>
          <a:xfrm>
            <a:off x="380880" y="4660920"/>
            <a:ext cx="27421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Figure of silicon nitride membrane windows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485" name="Прямая соединительная линия 15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86" name="Прямоугольник 16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87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0853E1AF-36E2-476B-B09B-861AC342581E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88" name="PlaceHolder 1"/>
          <p:cNvSpPr>
            <a:spLocks noGrp="1"/>
          </p:cNvSpPr>
          <p:nvPr>
            <p:ph type="ftr" idx="44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TextBox 8"/>
          <p:cNvSpPr/>
          <p:nvPr/>
        </p:nvSpPr>
        <p:spPr>
          <a:xfrm>
            <a:off x="5606640" y="4293000"/>
            <a:ext cx="4822920" cy="179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1600" spc="-1" strike="noStrike">
                <a:solidFill>
                  <a:srgbClr val="7030a0"/>
                </a:solidFill>
                <a:latin typeface="Calibri"/>
                <a:ea typeface="DejaVu Sans"/>
              </a:rPr>
              <a:t>BINP AMS scheme</a:t>
            </a:r>
            <a:r>
              <a:rPr b="1" lang="ru-RU" sz="1600" spc="-1" strike="noStrike">
                <a:solidFill>
                  <a:srgbClr val="7030a0"/>
                </a:solidFill>
                <a:latin typeface="Calibri"/>
                <a:ea typeface="DejaVu Sans"/>
              </a:rPr>
              <a:t>: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1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accelerator tube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2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accelerator body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3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electrostatic turn on 1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80°, 4 –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 magnesium vapor target ,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 5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corrector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6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electrostatic lens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7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vacuum pump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8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ion detector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9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high energy dipole magnetic spectrometer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10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low energy dipole magnetic spectrometer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, 11 – </a:t>
            </a:r>
            <a:r>
              <a:rPr b="0" lang="en-US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ion source</a:t>
            </a:r>
            <a:r>
              <a:rPr b="0" lang="ru-RU" sz="16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490" name="TextBox 9"/>
          <p:cNvSpPr/>
          <p:nvPr/>
        </p:nvSpPr>
        <p:spPr>
          <a:xfrm>
            <a:off x="5591880" y="836640"/>
            <a:ext cx="4823280" cy="31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7030a0"/>
                </a:solidFill>
                <a:latin typeface="Calibri"/>
                <a:ea typeface="DejaVu Sans"/>
              </a:rPr>
              <a:t>BINP AMS characteristics</a:t>
            </a:r>
            <a:r>
              <a:rPr b="1" lang="ru-RU" sz="2000" spc="-1" strike="noStrike">
                <a:solidFill>
                  <a:srgbClr val="7030a0"/>
                </a:solidFill>
                <a:latin typeface="Calibri"/>
                <a:ea typeface="DejaVu Sans"/>
              </a:rPr>
              <a:t>:</a:t>
            </a:r>
            <a:endParaRPr b="0" lang="ru-RU" sz="2000" spc="-1" strike="noStrike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magnesium vapor target for molecular destruction localized site of molecular breakdown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1800" spc="-1" strike="noStrike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sorting of ions by energy immediately after the destruction of molecular ions; effective screening of fragments of molecules; the energy of the pieces of the molecule is always less than the energy of the molecule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1800" spc="-1" strike="noStrike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time-of-flight detector for registering the moment of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ions arrival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491" name="Picture 2" descr=""/>
          <p:cNvPicPr/>
          <p:nvPr/>
        </p:nvPicPr>
        <p:blipFill>
          <a:blip r:embed="rId1"/>
          <a:stretch/>
        </p:blipFill>
        <p:spPr>
          <a:xfrm>
            <a:off x="1775520" y="886680"/>
            <a:ext cx="3815280" cy="5553360"/>
          </a:xfrm>
          <a:prstGeom prst="rect">
            <a:avLst/>
          </a:prstGeom>
          <a:ln w="0">
            <a:noFill/>
          </a:ln>
        </p:spPr>
      </p:pic>
      <p:sp>
        <p:nvSpPr>
          <p:cNvPr id="492" name="TextBox 10"/>
          <p:cNvSpPr/>
          <p:nvPr/>
        </p:nvSpPr>
        <p:spPr>
          <a:xfrm>
            <a:off x="1523880" y="-3960"/>
            <a:ext cx="9142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BINP AMS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493" name="Прямая соединительная линия 11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94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51EF42DE-092C-4DD7-A373-99358516F237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495" name="PlaceHolder 1"/>
          <p:cNvSpPr>
            <a:spLocks noGrp="1"/>
          </p:cNvSpPr>
          <p:nvPr>
            <p:ph type="ftr" idx="45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Box 5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Accelerator mass spectrometry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88" name="TextBox 7"/>
          <p:cNvSpPr/>
          <p:nvPr/>
        </p:nvSpPr>
        <p:spPr>
          <a:xfrm>
            <a:off x="4572000" y="1073880"/>
            <a:ext cx="7237800" cy="246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3b3838"/>
                </a:solidFill>
                <a:latin typeface="Calibri"/>
                <a:ea typeface="DejaVu Sans"/>
              </a:rPr>
              <a:t>Accelerator mass spectrometry (AMS) is an ultra-sensitive method of counting individual atoms. Usually it is the rare radioactive atoms with a long half-life. The archetypal example is </a:t>
            </a:r>
            <a:r>
              <a:rPr b="0" lang="en-US" sz="2600" spc="-1" strike="noStrike" baseline="30000">
                <a:solidFill>
                  <a:srgbClr val="3b3838"/>
                </a:solidFill>
                <a:latin typeface="Calibri"/>
                <a:ea typeface="DejaVu Sans"/>
              </a:rPr>
              <a:t>14</a:t>
            </a:r>
            <a:r>
              <a:rPr b="0" lang="en-US" sz="2600" spc="-1" strike="noStrike">
                <a:solidFill>
                  <a:srgbClr val="3b3838"/>
                </a:solidFill>
                <a:latin typeface="Calibri"/>
                <a:ea typeface="DejaVu Sans"/>
              </a:rPr>
              <a:t>C which has a half-life of 5730 years and an abundance in living organisms of 10</a:t>
            </a:r>
            <a:r>
              <a:rPr b="0" lang="en-US" sz="2600" spc="-1" strike="noStrike" baseline="30000">
                <a:solidFill>
                  <a:srgbClr val="3b3838"/>
                </a:solidFill>
                <a:latin typeface="Calibri"/>
                <a:ea typeface="DejaVu Sans"/>
              </a:rPr>
              <a:t>-12 </a:t>
            </a:r>
            <a:r>
              <a:rPr b="0" lang="en-US" sz="2600" spc="-1" strike="noStrike">
                <a:solidFill>
                  <a:srgbClr val="3b3838"/>
                </a:solidFill>
                <a:latin typeface="Calibri"/>
                <a:ea typeface="DejaVu Sans"/>
              </a:rPr>
              <a:t>relative to stable </a:t>
            </a:r>
            <a:r>
              <a:rPr b="0" lang="en-US" sz="2600" spc="-1" strike="noStrike" baseline="30000">
                <a:solidFill>
                  <a:srgbClr val="3b3838"/>
                </a:solidFill>
                <a:latin typeface="Calibri"/>
                <a:ea typeface="DejaVu Sans"/>
              </a:rPr>
              <a:t>12</a:t>
            </a:r>
            <a:r>
              <a:rPr b="0" lang="en-US" sz="2600" spc="-1" strike="noStrike">
                <a:solidFill>
                  <a:srgbClr val="3b3838"/>
                </a:solidFill>
                <a:latin typeface="Calibri"/>
                <a:ea typeface="DejaVu Sans"/>
              </a:rPr>
              <a:t>C isotope. 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189" name="Picture 2" descr="ÐÐ°ÑÑÐ¸Ð½ÐºÐ¸ Ð¿Ð¾ Ð·Ð°Ð¿ÑÐ¾ÑÑ ÑÐ¼Ñ Ð¸ÑÑ ÑÐ¾ ÑÐ°Ð½"/>
          <p:cNvPicPr/>
          <p:nvPr/>
        </p:nvPicPr>
        <p:blipFill>
          <a:blip r:embed="rId1"/>
          <a:stretch/>
        </p:blipFill>
        <p:spPr>
          <a:xfrm>
            <a:off x="380880" y="738360"/>
            <a:ext cx="3858120" cy="5785200"/>
          </a:xfrm>
          <a:prstGeom prst="rect">
            <a:avLst/>
          </a:prstGeom>
          <a:ln w="0">
            <a:noFill/>
          </a:ln>
        </p:spPr>
      </p:pic>
      <p:sp>
        <p:nvSpPr>
          <p:cNvPr id="190" name="TextBox 8"/>
          <p:cNvSpPr/>
          <p:nvPr/>
        </p:nvSpPr>
        <p:spPr>
          <a:xfrm>
            <a:off x="4572000" y="4219200"/>
            <a:ext cx="7237800" cy="16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3b3838"/>
                </a:solidFill>
                <a:latin typeface="Calibri"/>
                <a:ea typeface="DejaVu Sans"/>
              </a:rPr>
              <a:t>AMS facilities operate in more than 100 physical laboratories worldwide, one of which is located in Novosibirsk at Geochronology of the Cenozoic Era Center for Collective Use.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ftr" idx="18"/>
          </p:nvPr>
        </p:nvSpPr>
        <p:spPr>
          <a:xfrm>
            <a:off x="4038480" y="649908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sldNum" idx="19"/>
          </p:nvPr>
        </p:nvSpPr>
        <p:spPr>
          <a:xfrm>
            <a:off x="8610480" y="649908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AFEBD2-FE78-46C8-A97D-1206A93D95ED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93" name="Прямая соединительная линия 9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2" descr=""/>
          <p:cNvPicPr/>
          <p:nvPr/>
        </p:nvPicPr>
        <p:blipFill>
          <a:blip r:embed="rId1"/>
          <a:stretch/>
        </p:blipFill>
        <p:spPr>
          <a:xfrm>
            <a:off x="380880" y="887040"/>
            <a:ext cx="6199560" cy="4172760"/>
          </a:xfrm>
          <a:prstGeom prst="rect">
            <a:avLst/>
          </a:prstGeom>
          <a:ln w="0">
            <a:noFill/>
          </a:ln>
        </p:spPr>
      </p:pic>
      <p:sp>
        <p:nvSpPr>
          <p:cNvPr id="195" name="TextBox 1"/>
          <p:cNvSpPr/>
          <p:nvPr/>
        </p:nvSpPr>
        <p:spPr>
          <a:xfrm>
            <a:off x="6664680" y="954720"/>
            <a:ext cx="5145480" cy="558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1.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Formation of an ion beam from atoms of the test sample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2.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Ion selection at low energy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3.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Ion acceleration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4.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Recharging of atomic ions and destruction of molecular ions in magnesium target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5.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Ion selection in a high voltage terminal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6.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Ion acceleration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7.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Ion selection at high energy</a:t>
            </a:r>
            <a:endParaRPr b="0" lang="ru-RU" sz="26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ru-RU" sz="7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ru-RU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8. 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Identification and counting of ions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196" name="TextBox 2"/>
          <p:cNvSpPr/>
          <p:nvPr/>
        </p:nvSpPr>
        <p:spPr>
          <a:xfrm>
            <a:off x="380880" y="5423040"/>
            <a:ext cx="619956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1" lang="en-US" sz="2000" spc="-1" strike="noStrike">
                <a:solidFill>
                  <a:srgbClr val="7030a0"/>
                </a:solidFill>
                <a:latin typeface="Calibri"/>
                <a:ea typeface="DejaVu Sans"/>
              </a:rPr>
              <a:t>BINP AMS provides reliable separation of a pure beam of radiocarbon ions from the accompanying ion background.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97" name="TextBox 8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BINP AMS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98" name="PlaceHolder 1"/>
          <p:cNvSpPr>
            <a:spLocks noGrp="1"/>
          </p:cNvSpPr>
          <p:nvPr>
            <p:ph type="sldNum" idx="20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5F07328-4ED9-4785-9152-66B586A558E2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ftr" idx="21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00" name="Прямая соединительная линия 11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01" name="Прямоугольник 1"/>
          <p:cNvSpPr/>
          <p:nvPr/>
        </p:nvSpPr>
        <p:spPr>
          <a:xfrm>
            <a:off x="4258080" y="1828800"/>
            <a:ext cx="204120" cy="42228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Прямая соединительная линия 3"/>
          <p:cNvSpPr/>
          <p:nvPr/>
        </p:nvSpPr>
        <p:spPr>
          <a:xfrm>
            <a:off x="4462560" y="2040120"/>
            <a:ext cx="360" cy="360"/>
          </a:xfrm>
          <a:prstGeom prst="line">
            <a:avLst/>
          </a:prstGeom>
          <a:ln>
            <a:solidFill>
              <a:srgbClr val="559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Прямая соединительная линия 5"/>
          <p:cNvSpPr/>
          <p:nvPr/>
        </p:nvSpPr>
        <p:spPr>
          <a:xfrm flipV="1">
            <a:off x="4462560" y="1924200"/>
            <a:ext cx="177480" cy="109080"/>
          </a:xfrm>
          <a:prstGeom prst="line">
            <a:avLst/>
          </a:prstGeom>
          <a:ln>
            <a:solidFill>
              <a:srgbClr val="559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4" name="TextBox 7"/>
          <p:cNvSpPr/>
          <p:nvPr/>
        </p:nvSpPr>
        <p:spPr>
          <a:xfrm>
            <a:off x="4690080" y="1146240"/>
            <a:ext cx="1322280" cy="363960"/>
          </a:xfrm>
          <a:prstGeom prst="rect">
            <a:avLst/>
          </a:prstGeom>
          <a:noFill/>
          <a:ln w="0">
            <a:solidFill>
              <a:srgbClr val="5597d3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Mg stripper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205" name="Прямая соединительная линия 9"/>
          <p:cNvSpPr/>
          <p:nvPr/>
        </p:nvSpPr>
        <p:spPr>
          <a:xfrm flipH="1">
            <a:off x="4462560" y="1330920"/>
            <a:ext cx="219600" cy="709200"/>
          </a:xfrm>
          <a:prstGeom prst="line">
            <a:avLst/>
          </a:prstGeom>
          <a:ln>
            <a:solidFill>
              <a:srgbClr val="559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Box 5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Isotopes used in AMS</a:t>
            </a:r>
            <a:endParaRPr b="0" lang="ru-RU" sz="3200" spc="-1" strike="noStrike">
              <a:latin typeface="Arial"/>
            </a:endParaRPr>
          </a:p>
        </p:txBody>
      </p:sp>
      <p:graphicFrame>
        <p:nvGraphicFramePr>
          <p:cNvPr id="207" name="Таблица 1"/>
          <p:cNvGraphicFramePr/>
          <p:nvPr/>
        </p:nvGraphicFramePr>
        <p:xfrm>
          <a:off x="380880" y="947880"/>
          <a:ext cx="11429280" cy="2688840"/>
        </p:xfrm>
        <a:graphic>
          <a:graphicData uri="http://schemas.openxmlformats.org/drawingml/2006/table">
            <a:tbl>
              <a:tblPr/>
              <a:tblGrid>
                <a:gridCol w="2857320"/>
                <a:gridCol w="2857320"/>
                <a:gridCol w="2857320"/>
                <a:gridCol w="2857680"/>
              </a:tblGrid>
              <a:tr h="44712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a5a5a5"/>
                          </a:solidFill>
                          <a:latin typeface="Calibri"/>
                          <a:ea typeface="DejaVu Sans"/>
                        </a:rPr>
                        <a:t>Analyzed isotopes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a5a5a5"/>
                          </a:solidFill>
                          <a:latin typeface="Calibri"/>
                          <a:ea typeface="DejaVu Sans"/>
                        </a:rPr>
                        <a:t>Half life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a5a5a5"/>
                          </a:solidFill>
                          <a:latin typeface="Calibri"/>
                          <a:ea typeface="DejaVu Sans"/>
                        </a:rPr>
                        <a:t>Stable isotopes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a5a5a5"/>
                          </a:solidFill>
                          <a:latin typeface="Calibri"/>
                          <a:ea typeface="DejaVu Sans"/>
                        </a:rPr>
                        <a:t>Stable isobars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10</a:t>
                      </a: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Ве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</a:t>
                      </a: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,3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9 million 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9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Be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10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B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14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C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5730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12,13</a:t>
                      </a: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С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14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N</a:t>
                      </a: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DejaVu Sans"/>
                        </a:rPr>
                        <a:t>*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26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Al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717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thousand 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27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Al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26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Mg</a:t>
                      </a: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*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36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Cl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301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thousand 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35,37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Cl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36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Ar</a:t>
                      </a: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*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, </a:t>
                      </a: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36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41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102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thousand 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40,42,43,44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Ca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41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K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solidFill>
                      <a:srgbClr val="a5a5a5">
                        <a:alpha val="20000"/>
                      </a:srgbClr>
                    </a:solidFill>
                  </a:tcPr>
                </a:tc>
              </a:tr>
              <a:tr h="373680"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129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I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15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,</a:t>
                      </a: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7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million years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127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I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  <a:tc>
                  <a:txBody>
                    <a:bodyPr lIns="68400" r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129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Xe</a:t>
                      </a:r>
                      <a:r>
                        <a:rPr b="0" lang="ru-RU" sz="2000" spc="-1" strike="noStrike" baseline="30000">
                          <a:solidFill>
                            <a:srgbClr val="000000"/>
                          </a:solidFill>
                          <a:latin typeface="Calibri"/>
                          <a:ea typeface="DejaVu Sans"/>
                        </a:rPr>
                        <a:t>*</a:t>
                      </a:r>
                      <a:endParaRPr b="0" lang="ru-RU" sz="2000" spc="-1" strike="noStrike"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a5a5a5"/>
                      </a:solidFill>
                    </a:lnL>
                    <a:lnR w="12240">
                      <a:solidFill>
                        <a:srgbClr val="a5a5a5"/>
                      </a:solidFill>
                    </a:lnR>
                    <a:lnT w="12240">
                      <a:solidFill>
                        <a:srgbClr val="a5a5a5"/>
                      </a:solidFill>
                    </a:lnT>
                    <a:lnB w="12240">
                      <a:solidFill>
                        <a:srgbClr val="a5a5a5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8" name="TextBox 10"/>
          <p:cNvSpPr/>
          <p:nvPr/>
        </p:nvSpPr>
        <p:spPr>
          <a:xfrm>
            <a:off x="380880" y="4464000"/>
            <a:ext cx="11428920" cy="16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In the current AMS BINP setup the time-of-flight technique is used for the isotopes separation. But that technique there is a serious problem of separating the isobars - different chemical elements having the same atomic mass. The typical example are radioactive isotopes </a:t>
            </a:r>
            <a:r>
              <a:rPr b="0" lang="en-US" sz="26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Be and </a:t>
            </a:r>
            <a:r>
              <a:rPr b="0" lang="en-US" sz="26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B.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209" name="PlaceHolder 1"/>
          <p:cNvSpPr>
            <a:spLocks noGrp="1"/>
          </p:cNvSpPr>
          <p:nvPr>
            <p:ph type="sldNum" idx="22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3240755-81F5-4B29-B718-046F2E3FF6D2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ftr" idx="23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11" name="Прямая соединительная линия 8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12" name="TextBox 3"/>
          <p:cNvSpPr/>
          <p:nvPr/>
        </p:nvSpPr>
        <p:spPr>
          <a:xfrm>
            <a:off x="380880" y="3743280"/>
            <a:ext cx="114289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i="1" lang="ru-RU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*</a:t>
            </a:r>
            <a:r>
              <a:rPr b="0" i="1" lang="ru-RU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 - </a:t>
            </a:r>
            <a:r>
              <a:rPr b="0" i="1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isobars that do not form stable negative ions.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Рисунок 8" descr=""/>
          <p:cNvPicPr/>
          <p:nvPr/>
        </p:nvPicPr>
        <p:blipFill>
          <a:blip r:embed="rId1"/>
          <a:stretch/>
        </p:blipFill>
        <p:spPr>
          <a:xfrm>
            <a:off x="491760" y="2355480"/>
            <a:ext cx="5480280" cy="3712680"/>
          </a:xfrm>
          <a:prstGeom prst="rect">
            <a:avLst/>
          </a:prstGeom>
          <a:ln w="0">
            <a:noFill/>
          </a:ln>
        </p:spPr>
      </p:pic>
      <p:sp>
        <p:nvSpPr>
          <p:cNvPr id="214" name="TextBox 1"/>
          <p:cNvSpPr/>
          <p:nvPr/>
        </p:nvSpPr>
        <p:spPr>
          <a:xfrm>
            <a:off x="7147440" y="858600"/>
            <a:ext cx="46623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800" spc="-1" strike="noStrike">
                <a:solidFill>
                  <a:srgbClr val="7030a0"/>
                </a:solidFill>
                <a:latin typeface="Calibri"/>
                <a:ea typeface="DejaVu Sans"/>
              </a:rPr>
              <a:t>∆</a:t>
            </a:r>
            <a:r>
              <a:rPr b="1" lang="ru-RU" sz="2800" spc="-1" strike="noStrike">
                <a:solidFill>
                  <a:srgbClr val="7030a0"/>
                </a:solidFill>
                <a:latin typeface="Calibri"/>
                <a:ea typeface="DejaVu Sans"/>
              </a:rPr>
              <a:t>Е-Е </a:t>
            </a:r>
            <a:r>
              <a:rPr b="1" lang="en-US" sz="2800" spc="-1" strike="noStrike">
                <a:solidFill>
                  <a:srgbClr val="7030a0"/>
                </a:solidFill>
                <a:latin typeface="Calibri"/>
                <a:ea typeface="DejaVu Sans"/>
              </a:rPr>
              <a:t>detectors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215" name="Picture 2" descr=""/>
          <p:cNvPicPr/>
          <p:nvPr/>
        </p:nvPicPr>
        <p:blipFill>
          <a:blip r:embed="rId2"/>
          <a:stretch/>
        </p:blipFill>
        <p:spPr>
          <a:xfrm>
            <a:off x="6818040" y="1381680"/>
            <a:ext cx="4662360" cy="3664800"/>
          </a:xfrm>
          <a:prstGeom prst="rect">
            <a:avLst/>
          </a:prstGeom>
          <a:ln w="0">
            <a:noFill/>
          </a:ln>
        </p:spPr>
      </p:pic>
      <p:sp>
        <p:nvSpPr>
          <p:cNvPr id="216" name="TextBox 9"/>
          <p:cNvSpPr/>
          <p:nvPr/>
        </p:nvSpPr>
        <p:spPr>
          <a:xfrm>
            <a:off x="6095880" y="5047560"/>
            <a:ext cx="5713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A cross section through the multi-element ionization chamber. The upper panel shows a plan view of the anode electrode.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17" name="TextBox 11"/>
          <p:cNvSpPr/>
          <p:nvPr/>
        </p:nvSpPr>
        <p:spPr>
          <a:xfrm>
            <a:off x="380880" y="860040"/>
            <a:ext cx="6435720" cy="179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2800" spc="-1" strike="noStrike">
                <a:solidFill>
                  <a:srgbClr val="7030a0"/>
                </a:solidFill>
                <a:latin typeface="Calibri"/>
                <a:ea typeface="DejaVu Sans"/>
              </a:rPr>
              <a:t>Detectors used to count the AMS isotope:</a:t>
            </a:r>
            <a:endParaRPr b="0" lang="ru-RU" sz="2800" spc="-1" strike="noStrike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silicon detectors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;</a:t>
            </a:r>
            <a:endParaRPr b="0" lang="ru-RU" sz="2800" spc="-1" strike="noStrike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time-of-flight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systems</a:t>
            </a:r>
            <a:r>
              <a:rPr b="0" lang="ru-RU" sz="2800" spc="-1" strike="noStrike">
                <a:solidFill>
                  <a:srgbClr val="ff0000"/>
                </a:solidFill>
                <a:latin typeface="Calibri"/>
                <a:ea typeface="DejaVu Sans"/>
              </a:rPr>
              <a:t> </a:t>
            </a:r>
            <a:r>
              <a:rPr b="0" lang="en-US" sz="2800" spc="-1" strike="noStrike">
                <a:solidFill>
                  <a:srgbClr val="ff0000"/>
                </a:solidFill>
                <a:latin typeface="Calibri"/>
                <a:ea typeface="DejaVu Sans"/>
              </a:rPr>
              <a:t>(</a:t>
            </a:r>
            <a:r>
              <a:rPr b="0" i="1" lang="en-US" sz="2800" spc="-1" strike="noStrike">
                <a:solidFill>
                  <a:srgbClr val="ff0000"/>
                </a:solidFill>
                <a:latin typeface="Calibri"/>
                <a:ea typeface="DejaVu Sans"/>
              </a:rPr>
              <a:t>BINP AMS</a:t>
            </a:r>
            <a:r>
              <a:rPr b="0" lang="en-US" sz="2800" spc="-1" strike="noStrike">
                <a:solidFill>
                  <a:srgbClr val="ff0000"/>
                </a:solidFill>
                <a:latin typeface="Calibri"/>
                <a:ea typeface="DejaVu Sans"/>
              </a:rPr>
              <a:t>);</a:t>
            </a:r>
            <a:endParaRPr b="0" lang="ru-RU" sz="2800" spc="-1" strike="noStrike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ionization chambers.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218" name="TextBox 10"/>
          <p:cNvSpPr/>
          <p:nvPr/>
        </p:nvSpPr>
        <p:spPr>
          <a:xfrm>
            <a:off x="380880" y="-3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Traditional concept of ion identification at AMS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19" name="Прямая соединительная линия 12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0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CBB7BDA5-CEC7-45EF-8B09-CFBFF4602CDB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221" name="PlaceHolder 1"/>
          <p:cNvSpPr>
            <a:spLocks noGrp="1"/>
          </p:cNvSpPr>
          <p:nvPr>
            <p:ph type="ftr" idx="24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22" name="TextBox 3"/>
          <p:cNvSpPr/>
          <p:nvPr/>
        </p:nvSpPr>
        <p:spPr>
          <a:xfrm>
            <a:off x="840600" y="5987160"/>
            <a:ext cx="4782960" cy="50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Ions track lengths at 50 Torr of i-C</a:t>
            </a:r>
            <a:r>
              <a:rPr b="0" lang="en-US" sz="2400" spc="-1" strike="noStrike" baseline="-2500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H</a:t>
            </a:r>
            <a:r>
              <a:rPr b="0" lang="en-US" sz="2400" spc="-1" strike="noStrike" baseline="-25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Рисунок 2" descr=""/>
          <p:cNvPicPr/>
          <p:nvPr/>
        </p:nvPicPr>
        <p:blipFill>
          <a:blip r:embed="rId1"/>
          <a:stretch/>
        </p:blipFill>
        <p:spPr>
          <a:xfrm>
            <a:off x="914400" y="1687680"/>
            <a:ext cx="5028120" cy="3410280"/>
          </a:xfrm>
          <a:prstGeom prst="rect">
            <a:avLst/>
          </a:prstGeom>
          <a:ln w="0">
            <a:noFill/>
          </a:ln>
        </p:spPr>
      </p:pic>
      <p:sp>
        <p:nvSpPr>
          <p:cNvPr id="224" name="TextBox 5"/>
          <p:cNvSpPr/>
          <p:nvPr/>
        </p:nvSpPr>
        <p:spPr>
          <a:xfrm>
            <a:off x="380880" y="360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Proof of concept: measuring track ranges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sldNum" idx="25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6593600-FF14-4E14-879D-F44493F18CD9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26" name="Прямая соединительная линия 13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27" name="PlaceHolder 2"/>
          <p:cNvSpPr>
            <a:spLocks noGrp="1"/>
          </p:cNvSpPr>
          <p:nvPr>
            <p:ph type="ftr" idx="26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28" name="TextBox 16"/>
          <p:cNvSpPr/>
          <p:nvPr/>
        </p:nvSpPr>
        <p:spPr>
          <a:xfrm>
            <a:off x="380880" y="742680"/>
            <a:ext cx="11428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SRIM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 (The 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topping and 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R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ange of 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ons in </a:t>
            </a:r>
            <a:r>
              <a:rPr b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M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atter Software) –</a:t>
            </a:r>
            <a:endParaRPr b="0" lang="ru-RU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is a collection of software packages which calculate many features of the transport of ions in matter.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29" name="Рисунок 17" descr=""/>
          <p:cNvPicPr/>
          <p:nvPr/>
        </p:nvPicPr>
        <p:blipFill>
          <a:blip r:embed="rId2"/>
          <a:stretch/>
        </p:blipFill>
        <p:spPr>
          <a:xfrm>
            <a:off x="6362640" y="1687680"/>
            <a:ext cx="5028120" cy="3414240"/>
          </a:xfrm>
          <a:prstGeom prst="rect">
            <a:avLst/>
          </a:prstGeom>
          <a:ln w="0">
            <a:noFill/>
          </a:ln>
        </p:spPr>
      </p:pic>
      <p:sp>
        <p:nvSpPr>
          <p:cNvPr id="230" name="TextBox 18"/>
          <p:cNvSpPr/>
          <p:nvPr/>
        </p:nvSpPr>
        <p:spPr>
          <a:xfrm>
            <a:off x="6362640" y="5096160"/>
            <a:ext cx="51195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Ion ranges distributions in the low-pressure TPC for alpha particles with different energies for 200 nm silicon nitride window and 50 torr isobutane, obtained using SRIM simulation.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31" name="TextBox 19"/>
          <p:cNvSpPr/>
          <p:nvPr/>
        </p:nvSpPr>
        <p:spPr>
          <a:xfrm>
            <a:off x="714240" y="5099040"/>
            <a:ext cx="511956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Track ranges distributions in the low-pressure TPC for 4.025MeV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B and </a:t>
            </a:r>
            <a:r>
              <a:rPr b="0" lang="en-US" sz="2000" spc="-1" strike="noStrike" baseline="30000">
                <a:solidFill>
                  <a:srgbClr val="000000"/>
                </a:solidFill>
                <a:latin typeface="Calibri"/>
                <a:ea typeface="DejaVu Sans"/>
              </a:rPr>
              <a:t>10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Be ions for 200 nm silicon nitride window and 50 torr isobutane, obtained using SRIM simulation.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Прямая соединительная линия 103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33" name="TextBox 5"/>
          <p:cNvSpPr/>
          <p:nvPr/>
        </p:nvSpPr>
        <p:spPr>
          <a:xfrm>
            <a:off x="380880" y="-1296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New concept of ion identification: low-pressure TPC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34" name="TextBox 105"/>
          <p:cNvSpPr/>
          <p:nvPr/>
        </p:nvSpPr>
        <p:spPr>
          <a:xfrm>
            <a:off x="380880" y="695520"/>
            <a:ext cx="114289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Schematic layout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235" name="PlaceHolder 1"/>
          <p:cNvSpPr>
            <a:spLocks noGrp="1"/>
          </p:cNvSpPr>
          <p:nvPr>
            <p:ph type="sldNum" idx="27"/>
          </p:nvPr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07AA9D1-0C3E-4683-955A-BBD5CFBAFF1A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ftr" idx="28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37" name="Прямая соединительная линия 4"/>
          <p:cNvSpPr/>
          <p:nvPr/>
        </p:nvSpPr>
        <p:spPr>
          <a:xfrm>
            <a:off x="3593880" y="2358720"/>
            <a:ext cx="360" cy="2381040"/>
          </a:xfrm>
          <a:prstGeom prst="line">
            <a:avLst/>
          </a:prstGeom>
          <a:ln>
            <a:solidFill>
              <a:srgbClr val="ed7d31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/>
        </p:style>
      </p:sp>
      <p:sp>
        <p:nvSpPr>
          <p:cNvPr id="238" name="Прямая соединительная линия 7"/>
          <p:cNvSpPr/>
          <p:nvPr/>
        </p:nvSpPr>
        <p:spPr>
          <a:xfrm>
            <a:off x="3593880" y="2220480"/>
            <a:ext cx="360" cy="68508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39" name="Прямая соединительная линия 14"/>
          <p:cNvSpPr/>
          <p:nvPr/>
        </p:nvSpPr>
        <p:spPr>
          <a:xfrm>
            <a:off x="3593880" y="4090680"/>
            <a:ext cx="360" cy="72504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grpSp>
        <p:nvGrpSpPr>
          <p:cNvPr id="240" name="Группа 93"/>
          <p:cNvGrpSpPr/>
          <p:nvPr/>
        </p:nvGrpSpPr>
        <p:grpSpPr>
          <a:xfrm>
            <a:off x="3639600" y="2217240"/>
            <a:ext cx="3866400" cy="197640"/>
            <a:chOff x="3639600" y="2217240"/>
            <a:chExt cx="3866400" cy="197640"/>
          </a:xfrm>
        </p:grpSpPr>
        <p:sp>
          <p:nvSpPr>
            <p:cNvPr id="241" name="Прямоугольник 2"/>
            <p:cNvSpPr/>
            <p:nvPr/>
          </p:nvSpPr>
          <p:spPr>
            <a:xfrm>
              <a:off x="3639600" y="2273040"/>
              <a:ext cx="3862440" cy="77040"/>
            </a:xfrm>
            <a:prstGeom prst="rect">
              <a:avLst/>
            </a:prstGeom>
            <a:solidFill>
              <a:srgbClr val="c16f71"/>
            </a:solidFill>
            <a:ln>
              <a:solidFill>
                <a:srgbClr val="c16f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42" name="Прямая соединительная линия 18"/>
            <p:cNvSpPr/>
            <p:nvPr/>
          </p:nvSpPr>
          <p:spPr>
            <a:xfrm>
              <a:off x="3642480" y="2222640"/>
              <a:ext cx="360" cy="19224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/>
          </p:style>
        </p:sp>
        <p:sp>
          <p:nvSpPr>
            <p:cNvPr id="243" name="Прямая соединительная линия 33"/>
            <p:cNvSpPr/>
            <p:nvPr/>
          </p:nvSpPr>
          <p:spPr>
            <a:xfrm>
              <a:off x="7505640" y="2217240"/>
              <a:ext cx="360" cy="19224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/>
          </p:style>
        </p:sp>
      </p:grpSp>
      <p:sp>
        <p:nvSpPr>
          <p:cNvPr id="244" name="Прямая со стрелкой 12"/>
          <p:cNvSpPr/>
          <p:nvPr/>
        </p:nvSpPr>
        <p:spPr>
          <a:xfrm>
            <a:off x="2353680" y="3197880"/>
            <a:ext cx="1046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arrow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5" name="Прямая со стрелкой 44"/>
          <p:cNvSpPr/>
          <p:nvPr/>
        </p:nvSpPr>
        <p:spPr>
          <a:xfrm>
            <a:off x="2353680" y="3350160"/>
            <a:ext cx="1046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arrow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6" name="Прямая со стрелкой 45"/>
          <p:cNvSpPr/>
          <p:nvPr/>
        </p:nvSpPr>
        <p:spPr>
          <a:xfrm>
            <a:off x="2353680" y="3512160"/>
            <a:ext cx="1046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arrow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7" name="Прямая со стрелкой 46"/>
          <p:cNvSpPr/>
          <p:nvPr/>
        </p:nvSpPr>
        <p:spPr>
          <a:xfrm>
            <a:off x="2353680" y="3654000"/>
            <a:ext cx="1046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arrow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48" name="TextBox 13"/>
          <p:cNvSpPr/>
          <p:nvPr/>
        </p:nvSpPr>
        <p:spPr>
          <a:xfrm>
            <a:off x="921960" y="2376360"/>
            <a:ext cx="2665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Ion beam from AMS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or alpha particles</a:t>
            </a:r>
            <a:endParaRPr b="0" lang="ru-RU" sz="2400" spc="-1" strike="noStrike">
              <a:latin typeface="Arial"/>
            </a:endParaRPr>
          </a:p>
        </p:txBody>
      </p:sp>
      <p:grpSp>
        <p:nvGrpSpPr>
          <p:cNvPr id="249" name="Группа 8"/>
          <p:cNvGrpSpPr/>
          <p:nvPr/>
        </p:nvGrpSpPr>
        <p:grpSpPr>
          <a:xfrm>
            <a:off x="3638880" y="4609800"/>
            <a:ext cx="3866760" cy="197640"/>
            <a:chOff x="3638880" y="4609800"/>
            <a:chExt cx="3866760" cy="197640"/>
          </a:xfrm>
        </p:grpSpPr>
        <p:sp>
          <p:nvSpPr>
            <p:cNvPr id="250" name="Прямоугольник 52"/>
            <p:cNvSpPr/>
            <p:nvPr/>
          </p:nvSpPr>
          <p:spPr>
            <a:xfrm>
              <a:off x="3642480" y="4665960"/>
              <a:ext cx="3862440" cy="77040"/>
            </a:xfrm>
            <a:prstGeom prst="rect">
              <a:avLst/>
            </a:prstGeom>
            <a:solidFill>
              <a:srgbClr val="c16f71"/>
            </a:solidFill>
            <a:ln>
              <a:solidFill>
                <a:srgbClr val="c16f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51" name="Прямая соединительная линия 53"/>
            <p:cNvSpPr/>
            <p:nvPr/>
          </p:nvSpPr>
          <p:spPr>
            <a:xfrm>
              <a:off x="3638880" y="4615200"/>
              <a:ext cx="360" cy="19224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/>
          </p:style>
        </p:sp>
        <p:sp>
          <p:nvSpPr>
            <p:cNvPr id="252" name="Прямая соединительная линия 60"/>
            <p:cNvSpPr/>
            <p:nvPr/>
          </p:nvSpPr>
          <p:spPr>
            <a:xfrm>
              <a:off x="7505280" y="4609800"/>
              <a:ext cx="360" cy="19224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/>
          </p:style>
        </p:sp>
      </p:grpSp>
      <p:sp>
        <p:nvSpPr>
          <p:cNvPr id="253" name="Прямоугольник 71"/>
          <p:cNvSpPr/>
          <p:nvPr/>
        </p:nvSpPr>
        <p:spPr>
          <a:xfrm>
            <a:off x="7557480" y="2822760"/>
            <a:ext cx="84600" cy="1370880"/>
          </a:xfrm>
          <a:prstGeom prst="rect">
            <a:avLst/>
          </a:prstGeom>
          <a:gradFill rotWithShape="0">
            <a:gsLst>
              <a:gs pos="0">
                <a:srgbClr val="ffda9e"/>
              </a:gs>
              <a:gs pos="100000">
                <a:srgbClr val="ffd590"/>
              </a:gs>
            </a:gsLst>
            <a:lin ang="5400000"/>
          </a:gradFill>
          <a:ln>
            <a:noFill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</p:sp>
      <p:grpSp>
        <p:nvGrpSpPr>
          <p:cNvPr id="254" name="Группа 82"/>
          <p:cNvGrpSpPr/>
          <p:nvPr/>
        </p:nvGrpSpPr>
        <p:grpSpPr>
          <a:xfrm>
            <a:off x="7557480" y="2819520"/>
            <a:ext cx="86400" cy="1375560"/>
            <a:chOff x="7557480" y="2819520"/>
            <a:chExt cx="86400" cy="1375560"/>
          </a:xfrm>
        </p:grpSpPr>
        <p:sp>
          <p:nvSpPr>
            <p:cNvPr id="255" name="Прямоугольник 72"/>
            <p:cNvSpPr/>
            <p:nvPr/>
          </p:nvSpPr>
          <p:spPr>
            <a:xfrm>
              <a:off x="7557480" y="281952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56" name="Прямоугольник 73"/>
            <p:cNvSpPr/>
            <p:nvPr/>
          </p:nvSpPr>
          <p:spPr>
            <a:xfrm>
              <a:off x="7557480" y="302472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57" name="Прямоугольник 74"/>
            <p:cNvSpPr/>
            <p:nvPr/>
          </p:nvSpPr>
          <p:spPr>
            <a:xfrm>
              <a:off x="7557480" y="323172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58" name="Прямоугольник 75"/>
            <p:cNvSpPr/>
            <p:nvPr/>
          </p:nvSpPr>
          <p:spPr>
            <a:xfrm>
              <a:off x="7557480" y="343908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59" name="Прямоугольник 76"/>
            <p:cNvSpPr/>
            <p:nvPr/>
          </p:nvSpPr>
          <p:spPr>
            <a:xfrm>
              <a:off x="7557480" y="366264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60" name="Прямоугольник 77"/>
            <p:cNvSpPr/>
            <p:nvPr/>
          </p:nvSpPr>
          <p:spPr>
            <a:xfrm>
              <a:off x="7557480" y="389124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61" name="Прямоугольник 78"/>
            <p:cNvSpPr/>
            <p:nvPr/>
          </p:nvSpPr>
          <p:spPr>
            <a:xfrm>
              <a:off x="7559280" y="4105080"/>
              <a:ext cx="84600" cy="9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  <p:sp>
          <p:nvSpPr>
            <p:cNvPr id="262" name="Прямая соединительная линия 80"/>
            <p:cNvSpPr/>
            <p:nvPr/>
          </p:nvSpPr>
          <p:spPr>
            <a:xfrm>
              <a:off x="7558920" y="2822760"/>
              <a:ext cx="360" cy="137196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/>
          </p:style>
        </p:sp>
        <p:sp>
          <p:nvSpPr>
            <p:cNvPr id="263" name="Прямая соединительная линия 81"/>
            <p:cNvSpPr/>
            <p:nvPr/>
          </p:nvSpPr>
          <p:spPr>
            <a:xfrm>
              <a:off x="7641360" y="2822760"/>
              <a:ext cx="360" cy="137196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/>
          </p:style>
        </p:sp>
      </p:grpSp>
      <p:sp>
        <p:nvSpPr>
          <p:cNvPr id="264" name="Прямоугольник 83"/>
          <p:cNvSpPr/>
          <p:nvPr/>
        </p:nvSpPr>
        <p:spPr>
          <a:xfrm>
            <a:off x="7863840" y="2822760"/>
            <a:ext cx="94320" cy="1372320"/>
          </a:xfrm>
          <a:prstGeom prst="rect">
            <a:avLst/>
          </a:prstGeom>
          <a:solidFill>
            <a:srgbClr val="a5a5a5"/>
          </a:solidFill>
          <a:ln>
            <a:solidFill>
              <a:srgbClr val="7a7a7a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</p:sp>
      <p:sp>
        <p:nvSpPr>
          <p:cNvPr id="265" name="Прямоугольник 84"/>
          <p:cNvSpPr/>
          <p:nvPr/>
        </p:nvSpPr>
        <p:spPr>
          <a:xfrm>
            <a:off x="7863840" y="3255120"/>
            <a:ext cx="94320" cy="473040"/>
          </a:xfrm>
          <a:prstGeom prst="rect">
            <a:avLst/>
          </a:prstGeom>
          <a:pattFill prst="ltDnDiag">
            <a:fgClr>
              <a:srgbClr val="3b3838"/>
            </a:fgClr>
            <a:bgClr>
              <a:srgbClr val="ffffff"/>
            </a:bgClr>
          </a:pattFill>
          <a:ln>
            <a:solidFill>
              <a:srgbClr val="a5a5a5"/>
            </a:solidFill>
            <a:prstDash val="sysDash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</p:sp>
      <p:sp>
        <p:nvSpPr>
          <p:cNvPr id="266" name="Прямая соединительная линия 85"/>
          <p:cNvSpPr/>
          <p:nvPr/>
        </p:nvSpPr>
        <p:spPr>
          <a:xfrm>
            <a:off x="8462880" y="2217240"/>
            <a:ext cx="360" cy="261252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67" name="Прямая соединительная линия 89"/>
          <p:cNvSpPr/>
          <p:nvPr/>
        </p:nvSpPr>
        <p:spPr>
          <a:xfrm>
            <a:off x="7958880" y="2885400"/>
            <a:ext cx="86976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68" name="Прямая соединительная линия 90"/>
          <p:cNvSpPr/>
          <p:nvPr/>
        </p:nvSpPr>
        <p:spPr>
          <a:xfrm>
            <a:off x="7958880" y="3545640"/>
            <a:ext cx="86976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269" name="Равнобедренный треугольник 91"/>
          <p:cNvSpPr/>
          <p:nvPr/>
        </p:nvSpPr>
        <p:spPr>
          <a:xfrm rot="5400000">
            <a:off x="8792280" y="2723760"/>
            <a:ext cx="418680" cy="34308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70" name="Равнобедренный треугольник 92"/>
          <p:cNvSpPr/>
          <p:nvPr/>
        </p:nvSpPr>
        <p:spPr>
          <a:xfrm rot="5400000">
            <a:off x="8792280" y="3379320"/>
            <a:ext cx="418680" cy="34308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71" name="TextBox 94"/>
          <p:cNvSpPr/>
          <p:nvPr/>
        </p:nvSpPr>
        <p:spPr>
          <a:xfrm>
            <a:off x="1890720" y="4888440"/>
            <a:ext cx="3040200" cy="50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Si</a:t>
            </a:r>
            <a:r>
              <a:rPr b="0" lang="en-US" sz="2400" spc="-1" strike="noStrike" baseline="-25000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N</a:t>
            </a:r>
            <a:r>
              <a:rPr b="0" lang="en-US" sz="2400" spc="-1" strike="noStrike" baseline="-2500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 window (200 nm)</a:t>
            </a:r>
            <a:endParaRPr b="0" lang="ru-RU" sz="2400" spc="-1" strike="noStrike">
              <a:latin typeface="Arial"/>
            </a:endParaRPr>
          </a:p>
        </p:txBody>
      </p:sp>
      <p:grpSp>
        <p:nvGrpSpPr>
          <p:cNvPr id="272" name="Группа 99"/>
          <p:cNvGrpSpPr/>
          <p:nvPr/>
        </p:nvGrpSpPr>
        <p:grpSpPr>
          <a:xfrm>
            <a:off x="7557480" y="2205000"/>
            <a:ext cx="849960" cy="559800"/>
            <a:chOff x="7557480" y="2205000"/>
            <a:chExt cx="849960" cy="559800"/>
          </a:xfrm>
        </p:grpSpPr>
        <p:sp>
          <p:nvSpPr>
            <p:cNvPr id="273" name="Прямоугольник 69"/>
            <p:cNvSpPr/>
            <p:nvPr/>
          </p:nvSpPr>
          <p:spPr>
            <a:xfrm>
              <a:off x="7557480" y="2217240"/>
              <a:ext cx="849960" cy="54756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  <p:sp>
          <p:nvSpPr>
            <p:cNvPr id="274" name="Прямоугольник 95"/>
            <p:cNvSpPr/>
            <p:nvPr/>
          </p:nvSpPr>
          <p:spPr>
            <a:xfrm>
              <a:off x="7566120" y="2205000"/>
              <a:ext cx="831240" cy="65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</p:grpSp>
      <p:grpSp>
        <p:nvGrpSpPr>
          <p:cNvPr id="275" name="Группа 97"/>
          <p:cNvGrpSpPr/>
          <p:nvPr/>
        </p:nvGrpSpPr>
        <p:grpSpPr>
          <a:xfrm>
            <a:off x="7557480" y="4269960"/>
            <a:ext cx="849960" cy="561600"/>
            <a:chOff x="7557480" y="4269960"/>
            <a:chExt cx="849960" cy="561600"/>
          </a:xfrm>
        </p:grpSpPr>
        <p:sp>
          <p:nvSpPr>
            <p:cNvPr id="276" name="Прямоугольник 70"/>
            <p:cNvSpPr/>
            <p:nvPr/>
          </p:nvSpPr>
          <p:spPr>
            <a:xfrm>
              <a:off x="7557480" y="4269960"/>
              <a:ext cx="849960" cy="54756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  <p:sp>
          <p:nvSpPr>
            <p:cNvPr id="277" name="Прямоугольник 96"/>
            <p:cNvSpPr/>
            <p:nvPr/>
          </p:nvSpPr>
          <p:spPr>
            <a:xfrm>
              <a:off x="7566120" y="4766040"/>
              <a:ext cx="830880" cy="655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/>
          </p:style>
        </p:sp>
      </p:grpSp>
      <p:sp>
        <p:nvSpPr>
          <p:cNvPr id="278" name="Прямая со стрелкой 101"/>
          <p:cNvSpPr/>
          <p:nvPr/>
        </p:nvSpPr>
        <p:spPr>
          <a:xfrm flipV="1">
            <a:off x="2997720" y="3981600"/>
            <a:ext cx="526680" cy="905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arrow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279" name="TextBox 116"/>
          <p:cNvSpPr/>
          <p:nvPr/>
        </p:nvSpPr>
        <p:spPr>
          <a:xfrm rot="21399600">
            <a:off x="3807720" y="2719440"/>
            <a:ext cx="2120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Ion track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0" name="TextBox 121"/>
          <p:cNvSpPr/>
          <p:nvPr/>
        </p:nvSpPr>
        <p:spPr>
          <a:xfrm>
            <a:off x="5315760" y="3585240"/>
            <a:ext cx="15901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Ionization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1" name="TextBox 122"/>
          <p:cNvSpPr/>
          <p:nvPr/>
        </p:nvSpPr>
        <p:spPr>
          <a:xfrm>
            <a:off x="6347880" y="4953960"/>
            <a:ext cx="1208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GEM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2" name="TextBox 123"/>
          <p:cNvSpPr/>
          <p:nvPr/>
        </p:nvSpPr>
        <p:spPr>
          <a:xfrm>
            <a:off x="7692120" y="4986720"/>
            <a:ext cx="1208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Anode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3" name="Прямая со стрелкой 127"/>
          <p:cNvSpPr/>
          <p:nvPr/>
        </p:nvSpPr>
        <p:spPr>
          <a:xfrm flipV="1">
            <a:off x="6980040" y="4045320"/>
            <a:ext cx="518040" cy="890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arrow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284" name="Прямая со стрелкой 129"/>
          <p:cNvSpPr/>
          <p:nvPr/>
        </p:nvSpPr>
        <p:spPr>
          <a:xfrm flipH="1" flipV="1">
            <a:off x="8060040" y="3974040"/>
            <a:ext cx="234360" cy="1010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arrow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285" name="TextBox 79"/>
          <p:cNvSpPr/>
          <p:nvPr/>
        </p:nvSpPr>
        <p:spPr>
          <a:xfrm>
            <a:off x="8200080" y="4111560"/>
            <a:ext cx="26654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Charge-sensitive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Preamplifiers CAEN1523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6" name="Прямая со стрелкой 47"/>
          <p:cNvSpPr/>
          <p:nvPr/>
        </p:nvSpPr>
        <p:spPr>
          <a:xfrm flipV="1">
            <a:off x="3754080" y="3299760"/>
            <a:ext cx="3440520" cy="174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arrow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7" name="Овал 107"/>
          <p:cNvSpPr/>
          <p:nvPr/>
        </p:nvSpPr>
        <p:spPr>
          <a:xfrm rot="280800">
            <a:off x="3913200" y="348948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8" name="Овал 108"/>
          <p:cNvSpPr/>
          <p:nvPr/>
        </p:nvSpPr>
        <p:spPr>
          <a:xfrm rot="280800">
            <a:off x="4294440" y="334404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9" name="Овал 109"/>
          <p:cNvSpPr/>
          <p:nvPr/>
        </p:nvSpPr>
        <p:spPr>
          <a:xfrm rot="280800">
            <a:off x="4647600" y="347940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0" name="Овал 110"/>
          <p:cNvSpPr/>
          <p:nvPr/>
        </p:nvSpPr>
        <p:spPr>
          <a:xfrm rot="280800">
            <a:off x="5114520" y="328860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1" name="Овал 111"/>
          <p:cNvSpPr/>
          <p:nvPr/>
        </p:nvSpPr>
        <p:spPr>
          <a:xfrm rot="280800">
            <a:off x="5388480" y="345924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2" name="Овал 112"/>
          <p:cNvSpPr/>
          <p:nvPr/>
        </p:nvSpPr>
        <p:spPr>
          <a:xfrm rot="280800">
            <a:off x="5703840" y="324936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3" name="Овал 113"/>
          <p:cNvSpPr/>
          <p:nvPr/>
        </p:nvSpPr>
        <p:spPr>
          <a:xfrm rot="280800">
            <a:off x="6073560" y="340488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4" name="Овал 114"/>
          <p:cNvSpPr/>
          <p:nvPr/>
        </p:nvSpPr>
        <p:spPr>
          <a:xfrm rot="280800">
            <a:off x="6516720" y="317448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5" name="Овал 115"/>
          <p:cNvSpPr/>
          <p:nvPr/>
        </p:nvSpPr>
        <p:spPr>
          <a:xfrm rot="280800">
            <a:off x="6894360" y="3402360"/>
            <a:ext cx="72720" cy="70920"/>
          </a:xfrm>
          <a:prstGeom prst="ellipse">
            <a:avLst/>
          </a:prstGeom>
          <a:gradFill rotWithShape="0">
            <a:gsLst>
              <a:gs pos="0">
                <a:srgbClr val="71a6da"/>
              </a:gs>
              <a:gs pos="100000">
                <a:srgbClr val="549ada"/>
              </a:gs>
            </a:gsLst>
            <a:lin ang="5676000"/>
          </a:gradFill>
          <a:ln>
            <a:solidFill>
              <a:srgbClr val="5b9bd5"/>
            </a:solidFill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96" name="Прямая со стрелкой 117"/>
          <p:cNvSpPr/>
          <p:nvPr/>
        </p:nvSpPr>
        <p:spPr>
          <a:xfrm flipV="1">
            <a:off x="3940560" y="352836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7" name="TextBox 118"/>
          <p:cNvSpPr/>
          <p:nvPr/>
        </p:nvSpPr>
        <p:spPr>
          <a:xfrm>
            <a:off x="2698920" y="1576800"/>
            <a:ext cx="1398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Cathode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98" name="Прямая со стрелкой 6"/>
          <p:cNvSpPr/>
          <p:nvPr/>
        </p:nvSpPr>
        <p:spPr>
          <a:xfrm>
            <a:off x="3273840" y="2024640"/>
            <a:ext cx="248760" cy="325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triangle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299" name="Прямая со стрелкой 148"/>
          <p:cNvSpPr/>
          <p:nvPr/>
        </p:nvSpPr>
        <p:spPr>
          <a:xfrm>
            <a:off x="4356360" y="3376080"/>
            <a:ext cx="1998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0" name="Прямая со стрелкой 149"/>
          <p:cNvSpPr/>
          <p:nvPr/>
        </p:nvSpPr>
        <p:spPr>
          <a:xfrm flipV="1">
            <a:off x="5770800" y="328464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1" name="Прямая со стрелкой 150"/>
          <p:cNvSpPr/>
          <p:nvPr/>
        </p:nvSpPr>
        <p:spPr>
          <a:xfrm flipV="1">
            <a:off x="5162040" y="331236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2" name="Прямая со стрелкой 151"/>
          <p:cNvSpPr/>
          <p:nvPr/>
        </p:nvSpPr>
        <p:spPr>
          <a:xfrm flipV="1">
            <a:off x="5425560" y="349128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3" name="Прямая со стрелкой 152"/>
          <p:cNvSpPr/>
          <p:nvPr/>
        </p:nvSpPr>
        <p:spPr>
          <a:xfrm flipV="1">
            <a:off x="4671000" y="351000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4" name="Прямая со стрелкой 153"/>
          <p:cNvSpPr/>
          <p:nvPr/>
        </p:nvSpPr>
        <p:spPr>
          <a:xfrm flipV="1">
            <a:off x="6096960" y="343476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5" name="Прямая со стрелкой 154"/>
          <p:cNvSpPr/>
          <p:nvPr/>
        </p:nvSpPr>
        <p:spPr>
          <a:xfrm flipV="1">
            <a:off x="6569280" y="320580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6" name="Прямая со стрелкой 155"/>
          <p:cNvSpPr/>
          <p:nvPr/>
        </p:nvSpPr>
        <p:spPr>
          <a:xfrm flipV="1">
            <a:off x="6924960" y="3434760"/>
            <a:ext cx="209880" cy="2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7" name="Прямоугольник 37"/>
          <p:cNvSpPr/>
          <p:nvPr/>
        </p:nvSpPr>
        <p:spPr>
          <a:xfrm>
            <a:off x="9350280" y="2665800"/>
            <a:ext cx="583560" cy="410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08" name="Прямоугольник 156"/>
          <p:cNvSpPr/>
          <p:nvPr/>
        </p:nvSpPr>
        <p:spPr>
          <a:xfrm>
            <a:off x="9351360" y="3367080"/>
            <a:ext cx="583560" cy="410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09" name="Прямоугольник 157"/>
          <p:cNvSpPr/>
          <p:nvPr/>
        </p:nvSpPr>
        <p:spPr>
          <a:xfrm>
            <a:off x="10241280" y="2658240"/>
            <a:ext cx="501480" cy="11300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10" name="Прямая соединительная линия 39"/>
          <p:cNvSpPr/>
          <p:nvPr/>
        </p:nvSpPr>
        <p:spPr>
          <a:xfrm>
            <a:off x="9172800" y="2886480"/>
            <a:ext cx="17712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1" name="Прямая соединительная линия 158"/>
          <p:cNvSpPr/>
          <p:nvPr/>
        </p:nvSpPr>
        <p:spPr>
          <a:xfrm>
            <a:off x="9172800" y="3549600"/>
            <a:ext cx="17712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2" name="Прямая соединительная линия 159"/>
          <p:cNvSpPr/>
          <p:nvPr/>
        </p:nvSpPr>
        <p:spPr>
          <a:xfrm>
            <a:off x="9934560" y="2883240"/>
            <a:ext cx="306360" cy="21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3" name="Прямая соединительная линия 161"/>
          <p:cNvSpPr/>
          <p:nvPr/>
        </p:nvSpPr>
        <p:spPr>
          <a:xfrm>
            <a:off x="9934560" y="3542760"/>
            <a:ext cx="306360" cy="18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4" name="TextBox 162"/>
          <p:cNvSpPr/>
          <p:nvPr/>
        </p:nvSpPr>
        <p:spPr>
          <a:xfrm>
            <a:off x="8295480" y="1542240"/>
            <a:ext cx="258084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Shaping amplifiers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Naicam 226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315" name="TextBox 163"/>
          <p:cNvSpPr/>
          <p:nvPr/>
        </p:nvSpPr>
        <p:spPr>
          <a:xfrm>
            <a:off x="9586080" y="5294160"/>
            <a:ext cx="20955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Oscilloscope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LeCroy 4054AR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316" name="Прямая со стрелкой 48"/>
          <p:cNvSpPr/>
          <p:nvPr/>
        </p:nvSpPr>
        <p:spPr>
          <a:xfrm flipH="1" flipV="1">
            <a:off x="8999640" y="3823200"/>
            <a:ext cx="171000" cy="336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triangle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7" name="Прямая со стрелкой 51"/>
          <p:cNvSpPr/>
          <p:nvPr/>
        </p:nvSpPr>
        <p:spPr>
          <a:xfrm flipH="1">
            <a:off x="9623520" y="2312280"/>
            <a:ext cx="360" cy="286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triangle" w="med"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/>
        </p:style>
      </p:sp>
      <p:sp>
        <p:nvSpPr>
          <p:cNvPr id="318" name="Прямая со стрелкой 64"/>
          <p:cNvSpPr/>
          <p:nvPr/>
        </p:nvSpPr>
        <p:spPr>
          <a:xfrm flipH="1" flipV="1">
            <a:off x="10545840" y="3889800"/>
            <a:ext cx="195480" cy="1045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tailEnd len="med" type="triangle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/>
        </p:style>
      </p:sp>
      <p:sp>
        <p:nvSpPr>
          <p:cNvPr id="319" name="Прямая со стрелкой 3"/>
          <p:cNvSpPr/>
          <p:nvPr/>
        </p:nvSpPr>
        <p:spPr>
          <a:xfrm flipH="1">
            <a:off x="3870000" y="4337640"/>
            <a:ext cx="6390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85623"/>
            </a:solidFill>
            <a:tailEnd len="med" type="triangle" w="med"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/>
        </p:style>
      </p:sp>
      <mc:AlternateContent>
        <mc:Choice xmlns:a14="http://schemas.microsoft.com/office/drawing/2010/main" Requires="a14">
          <p:sp>
            <p:nvSpPr>
              <p:cNvPr id="320" name="TextBox 15"/>
              <p:cNvSpPr txBox="1"/>
              <p:nvPr/>
            </p:nvSpPr>
            <p:spPr>
              <a:xfrm>
                <a:off x="4106880" y="3953880"/>
                <a:ext cx="226800" cy="34416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acc>
                      <m:accPr>
                        <m:chr m:val="⃗"/>
                      </m:accPr>
                      <m:e>
                        <m:r>
                          <m:t xml:space="preserve">𝐸</m:t>
                        </m:r>
                      </m:e>
                    </m:acc>
                  </m:oMath>
                </a14:m>
              </a:p>
            </p:txBody>
          </p:sp>
        </mc:Choice>
        <mc:Fallback/>
      </mc:AlternateContent>
      <p:sp>
        <p:nvSpPr>
          <p:cNvPr id="321" name="TextBox 120"/>
          <p:cNvSpPr/>
          <p:nvPr/>
        </p:nvSpPr>
        <p:spPr>
          <a:xfrm>
            <a:off x="4708080" y="4232520"/>
            <a:ext cx="159012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  <a:ea typeface="DejaVu Sans"/>
              </a:rPr>
              <a:t>Isobutane 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22" name="Прямая со стрелкой 2"/>
          <p:cNvSpPr/>
          <p:nvPr/>
        </p:nvSpPr>
        <p:spPr>
          <a:xfrm>
            <a:off x="8060760" y="3255120"/>
            <a:ext cx="360" cy="473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3" name="TextBox 5"/>
          <p:cNvSpPr/>
          <p:nvPr/>
        </p:nvSpPr>
        <p:spPr>
          <a:xfrm>
            <a:off x="8205840" y="3285360"/>
            <a:ext cx="903600" cy="36396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24 mm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Рисунок 2" descr=""/>
          <p:cNvPicPr/>
          <p:nvPr/>
        </p:nvPicPr>
        <p:blipFill>
          <a:blip r:embed="rId1"/>
          <a:stretch/>
        </p:blipFill>
        <p:spPr>
          <a:xfrm>
            <a:off x="6324480" y="421920"/>
            <a:ext cx="5485320" cy="3724560"/>
          </a:xfrm>
          <a:prstGeom prst="rect">
            <a:avLst/>
          </a:prstGeom>
          <a:ln w="0">
            <a:noFill/>
          </a:ln>
        </p:spPr>
      </p:pic>
      <p:sp>
        <p:nvSpPr>
          <p:cNvPr id="325" name="TextBox 5"/>
          <p:cNvSpPr/>
          <p:nvPr/>
        </p:nvSpPr>
        <p:spPr>
          <a:xfrm>
            <a:off x="380880" y="0"/>
            <a:ext cx="1142892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333f4f"/>
                </a:solidFill>
                <a:latin typeface="Calibri"/>
                <a:ea typeface="DejaVu Sans"/>
              </a:rPr>
              <a:t>Effective gain of GEM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26" name="Прямая соединительная линия 13"/>
          <p:cNvSpPr/>
          <p:nvPr/>
        </p:nvSpPr>
        <p:spPr>
          <a:xfrm>
            <a:off x="380880" y="640080"/>
            <a:ext cx="11430000" cy="360"/>
          </a:xfrm>
          <a:prstGeom prst="line">
            <a:avLst/>
          </a:prstGeom>
          <a:ln>
            <a:solidFill>
              <a:srgbClr val="2e75b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27" name="Прямоугольник 12"/>
          <p:cNvSpPr/>
          <p:nvPr/>
        </p:nvSpPr>
        <p:spPr>
          <a:xfrm>
            <a:off x="6248520" y="4238640"/>
            <a:ext cx="54853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GEM effective gain as a function of the voltage in isobutane at pressures varying from 40 to 70 torr in the low-pressure TPC.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328" name="Прямоугольник 14"/>
          <p:cNvSpPr/>
          <p:nvPr/>
        </p:nvSpPr>
        <p:spPr>
          <a:xfrm>
            <a:off x="0" y="6583680"/>
            <a:ext cx="12191040" cy="273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9" name="Номер слайда 10"/>
          <p:cNvSpPr/>
          <p:nvPr/>
        </p:nvSpPr>
        <p:spPr>
          <a:xfrm>
            <a:off x="8610480" y="6492960"/>
            <a:ext cx="2742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8BA85FFC-37FD-4031-B1C8-FF47FA43453F}" type="slidenum">
              <a:rPr b="1" lang="ru-RU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ru-RU" sz="1200" spc="-1" strike="noStrike">
              <a:latin typeface="Arial"/>
            </a:endParaRPr>
          </a:p>
        </p:txBody>
      </p:sp>
      <p:sp>
        <p:nvSpPr>
          <p:cNvPr id="330" name="PlaceHolder 1"/>
          <p:cNvSpPr>
            <a:spLocks noGrp="1"/>
          </p:cNvSpPr>
          <p:nvPr>
            <p:ph type="ftr" idx="29"/>
          </p:nvPr>
        </p:nvSpPr>
        <p:spPr>
          <a:xfrm>
            <a:off x="4038480" y="649296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1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1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AFAD23</a:t>
            </a:r>
            <a:endParaRPr b="0" lang="ru-RU" sz="1200" spc="-1" strike="noStrike">
              <a:latin typeface="Times New Roman"/>
            </a:endParaRPr>
          </a:p>
        </p:txBody>
      </p:sp>
      <p:pic>
        <p:nvPicPr>
          <p:cNvPr id="331" name="Рисунок 3" descr=""/>
          <p:cNvPicPr/>
          <p:nvPr/>
        </p:nvPicPr>
        <p:blipFill>
          <a:blip r:embed="rId2"/>
          <a:stretch/>
        </p:blipFill>
        <p:spPr>
          <a:xfrm>
            <a:off x="3366000" y="4174560"/>
            <a:ext cx="2559240" cy="2362680"/>
          </a:xfrm>
          <a:prstGeom prst="rect">
            <a:avLst/>
          </a:prstGeom>
          <a:ln w="0">
            <a:noFill/>
          </a:ln>
        </p:spPr>
      </p:pic>
      <p:sp>
        <p:nvSpPr>
          <p:cNvPr id="332" name="Прямоугольник 17"/>
          <p:cNvSpPr/>
          <p:nvPr/>
        </p:nvSpPr>
        <p:spPr>
          <a:xfrm>
            <a:off x="380880" y="4573080"/>
            <a:ext cx="276912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Electric field inside the holes.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333" name="Рисунок 6" descr=""/>
          <p:cNvPicPr/>
          <p:nvPr/>
        </p:nvPicPr>
        <p:blipFill>
          <a:blip r:embed="rId3"/>
          <a:srcRect l="500" t="715" r="801" b="991"/>
          <a:stretch/>
        </p:blipFill>
        <p:spPr>
          <a:xfrm>
            <a:off x="380880" y="755280"/>
            <a:ext cx="4388040" cy="3292920"/>
          </a:xfrm>
          <a:prstGeom prst="rect">
            <a:avLst/>
          </a:prstGeom>
          <a:ln w="0">
            <a:noFill/>
          </a:ln>
        </p:spPr>
      </p:pic>
      <p:sp>
        <p:nvSpPr>
          <p:cNvPr id="334" name="Прямая соединительная линия 4"/>
          <p:cNvSpPr/>
          <p:nvPr/>
        </p:nvSpPr>
        <p:spPr>
          <a:xfrm>
            <a:off x="3057480" y="5119200"/>
            <a:ext cx="308520" cy="3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5" name="Прямая соединительная линия 18"/>
          <p:cNvSpPr/>
          <p:nvPr/>
        </p:nvSpPr>
        <p:spPr>
          <a:xfrm>
            <a:off x="3057480" y="5505480"/>
            <a:ext cx="308520" cy="36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6" name="Прямая со стрелкой 8"/>
          <p:cNvSpPr/>
          <p:nvPr/>
        </p:nvSpPr>
        <p:spPr>
          <a:xfrm>
            <a:off x="3057480" y="4742280"/>
            <a:ext cx="360" cy="376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7" name="Прямая со стрелкой 19"/>
          <p:cNvSpPr/>
          <p:nvPr/>
        </p:nvSpPr>
        <p:spPr>
          <a:xfrm rot="10800000">
            <a:off x="3057120" y="5506560"/>
            <a:ext cx="360" cy="376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8" name="TextBox 9"/>
          <p:cNvSpPr/>
          <p:nvPr/>
        </p:nvSpPr>
        <p:spPr>
          <a:xfrm>
            <a:off x="2509920" y="5085720"/>
            <a:ext cx="771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ff0000"/>
                </a:solidFill>
                <a:latin typeface="Calibri"/>
                <a:ea typeface="DejaVu Sans"/>
              </a:rPr>
              <a:t>50 µ</a:t>
            </a:r>
            <a:r>
              <a:rPr b="0" lang="en-US" sz="1800" spc="-1" strike="noStrike">
                <a:solidFill>
                  <a:srgbClr val="ff0000"/>
                </a:solidFill>
                <a:latin typeface="Calibri"/>
                <a:ea typeface="DejaVu Sans"/>
              </a:rPr>
              <a:t>m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6887</TotalTime>
  <Application>LibreOffice/7.3.7.2$Linux_X86_64 LibreOffice_project/30$Build-2</Application>
  <AppVersion>15.0000</AppVersion>
  <Words>1441</Words>
  <Paragraphs>263</Paragraphs>
  <Company>BINP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2022-02-21T05:06:47Z</dcterms:created>
  <dc:creator>BINP User</dc:creator>
  <dc:description/>
  <dc:language>ru-RU</dc:language>
  <cp:lastModifiedBy/>
  <dcterms:modified xsi:type="dcterms:W3CDTF">2023-04-13T11:32:41Z</dcterms:modified>
  <cp:revision>179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27</vt:i4>
  </property>
</Properties>
</file>