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jpeg" ContentType="image/jpeg"/>
  <Override PartName="/ppt/media/image6.png" ContentType="image/png"/>
  <Override PartName="/ppt/media/image7.jpeg" ContentType="image/jpeg"/>
  <Override PartName="/ppt/media/image8.png" ContentType="image/png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3242944-845A-4859-853F-A5AF4D0D987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359E94-0A1F-4DB3-8BD0-6DBFB04AAF0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FD9468-0BB8-4E81-BDEC-A01116AE7CF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3F4234-1D2D-4EDA-A71F-CF02C612A98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56BB01-CE69-44CE-B37E-109164B7A40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80513A6-8008-4A87-B796-531B75B7BD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2A25FFB-CEDC-4ABE-B312-F05905BB804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E04505B-55EF-451C-82FE-15306D0F3D0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DE590B-019A-4265-92DA-3E44819715B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B154BB9-00D6-4811-B562-BAAA5501A8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E47906D-C139-41D9-982C-A3B90B187D7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61B4F64-80CE-4F85-89EA-12EDB71409A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&lt;footer&gt;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0D64F4F-BD45-4DB4-A4ED-7A603C8142D1}" type="slidenum">
              <a:rPr b="0" lang="ru-RU" sz="1400" spc="-1" strike="noStrike">
                <a:latin typeface="Times New Roman"/>
              </a:rPr>
              <a:t>&lt;number&gt;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Click to edit the title text format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Click to edit the outline text format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Second Outline Level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Third Outline Level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Fourth Outline Level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Fifth Outline Level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Sixth Outline Level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Seventh Outline Level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image" Target="../media/image8.png"/><Relationship Id="rId9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"/>
          <p:cNvPicPr/>
          <p:nvPr/>
        </p:nvPicPr>
        <p:blipFill>
          <a:blip r:embed="rId1"/>
          <a:stretch/>
        </p:blipFill>
        <p:spPr>
          <a:xfrm>
            <a:off x="367560" y="462240"/>
            <a:ext cx="2264760" cy="1524240"/>
          </a:xfrm>
          <a:prstGeom prst="rect">
            <a:avLst/>
          </a:prstGeom>
          <a:ln w="0">
            <a:noFill/>
          </a:ln>
        </p:spPr>
      </p:pic>
      <p:sp>
        <p:nvSpPr>
          <p:cNvPr id="42" name="TextBox 2"/>
          <p:cNvSpPr/>
          <p:nvPr/>
        </p:nvSpPr>
        <p:spPr>
          <a:xfrm>
            <a:off x="211680" y="1986480"/>
            <a:ext cx="2379240" cy="159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100" spc="-1" strike="noStrike">
                <a:solidFill>
                  <a:srgbClr val="7030a0"/>
                </a:solidFill>
                <a:latin typeface="Calibri"/>
                <a:ea typeface="DejaVu Sans"/>
              </a:rPr>
              <a:t>BINP AMS provides reliable separation of a pure beam of radiocarbon ions from the accompanying ion background. But that technique can’t separate the isobars - different chemical elements having the same atomic mass. The typical example are radioactive isotopes </a:t>
            </a:r>
            <a:r>
              <a:rPr b="1" lang="en-US" sz="1100" spc="-1" strike="noStrike" baseline="33000">
                <a:solidFill>
                  <a:srgbClr val="7030a0"/>
                </a:solidFill>
                <a:latin typeface="Calibri"/>
                <a:ea typeface="DejaVu Sans"/>
              </a:rPr>
              <a:t>10</a:t>
            </a:r>
            <a:r>
              <a:rPr b="1" lang="en-US" sz="1100" spc="-1" strike="noStrike">
                <a:solidFill>
                  <a:srgbClr val="7030a0"/>
                </a:solidFill>
                <a:latin typeface="Calibri"/>
                <a:ea typeface="DejaVu Sans"/>
              </a:rPr>
              <a:t>Be and</a:t>
            </a:r>
            <a:r>
              <a:rPr b="1" lang="en-US" sz="1100" spc="-1" strike="noStrike" baseline="33000">
                <a:solidFill>
                  <a:srgbClr val="7030a0"/>
                </a:solidFill>
                <a:latin typeface="Calibri"/>
                <a:ea typeface="DejaVu Sans"/>
              </a:rPr>
              <a:t> 10</a:t>
            </a:r>
            <a:r>
              <a:rPr b="1" lang="en-US" sz="1100" spc="-1" strike="noStrike">
                <a:solidFill>
                  <a:srgbClr val="7030a0"/>
                </a:solidFill>
                <a:latin typeface="Calibri"/>
                <a:ea typeface="DejaVu Sans"/>
              </a:rPr>
              <a:t>B.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43" name="Рисунок 5" descr=""/>
          <p:cNvPicPr/>
          <p:nvPr/>
        </p:nvPicPr>
        <p:blipFill>
          <a:blip r:embed="rId2"/>
          <a:stretch/>
        </p:blipFill>
        <p:spPr>
          <a:xfrm>
            <a:off x="7482240" y="358920"/>
            <a:ext cx="2598480" cy="1771920"/>
          </a:xfrm>
          <a:prstGeom prst="rect">
            <a:avLst/>
          </a:prstGeom>
          <a:ln w="0">
            <a:noFill/>
          </a:ln>
        </p:spPr>
      </p:pic>
      <p:pic>
        <p:nvPicPr>
          <p:cNvPr id="44" name="Рисунок 2" descr=""/>
          <p:cNvPicPr/>
          <p:nvPr/>
        </p:nvPicPr>
        <p:blipFill>
          <a:blip r:embed="rId3"/>
          <a:stretch/>
        </p:blipFill>
        <p:spPr>
          <a:xfrm>
            <a:off x="4943520" y="303480"/>
            <a:ext cx="2679840" cy="1827360"/>
          </a:xfrm>
          <a:prstGeom prst="rect">
            <a:avLst/>
          </a:prstGeom>
          <a:ln w="0">
            <a:noFill/>
          </a:ln>
        </p:spPr>
      </p:pic>
      <p:pic>
        <p:nvPicPr>
          <p:cNvPr id="45" name="Рисунок 8" descr=""/>
          <p:cNvPicPr/>
          <p:nvPr/>
        </p:nvPicPr>
        <p:blipFill>
          <a:blip r:embed="rId4"/>
          <a:stretch/>
        </p:blipFill>
        <p:spPr>
          <a:xfrm>
            <a:off x="2590920" y="303480"/>
            <a:ext cx="2629800" cy="1781280"/>
          </a:xfrm>
          <a:prstGeom prst="rect">
            <a:avLst/>
          </a:prstGeom>
          <a:ln w="0">
            <a:noFill/>
          </a:ln>
        </p:spPr>
      </p:pic>
      <p:sp>
        <p:nvSpPr>
          <p:cNvPr id="46" name="TextBox 1"/>
          <p:cNvSpPr/>
          <p:nvPr/>
        </p:nvSpPr>
        <p:spPr>
          <a:xfrm>
            <a:off x="2742480" y="2063880"/>
            <a:ext cx="237924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200" spc="-1" strike="noStrike">
                <a:solidFill>
                  <a:srgbClr val="7030a0"/>
                </a:solidFill>
                <a:latin typeface="Calibri"/>
                <a:ea typeface="DejaVu Sans"/>
              </a:rPr>
              <a:t>The idea is to use the TPC with low pressure gas filling to measure track ranges from different ion species.</a:t>
            </a:r>
            <a:endParaRPr b="0" lang="ru-RU" sz="1200" spc="-1" strike="noStrike">
              <a:latin typeface="Arial"/>
            </a:endParaRPr>
          </a:p>
        </p:txBody>
      </p:sp>
      <p:pic>
        <p:nvPicPr>
          <p:cNvPr id="47" name="Рисунок 13" descr=""/>
          <p:cNvPicPr/>
          <p:nvPr/>
        </p:nvPicPr>
        <p:blipFill>
          <a:blip r:embed="rId5"/>
          <a:stretch/>
        </p:blipFill>
        <p:spPr>
          <a:xfrm>
            <a:off x="2757600" y="3007440"/>
            <a:ext cx="2372040" cy="1832760"/>
          </a:xfrm>
          <a:prstGeom prst="rect">
            <a:avLst/>
          </a:prstGeom>
          <a:ln w="0">
            <a:noFill/>
          </a:ln>
        </p:spPr>
      </p:pic>
      <p:sp>
        <p:nvSpPr>
          <p:cNvPr id="48" name="TextBox 3"/>
          <p:cNvSpPr/>
          <p:nvPr/>
        </p:nvSpPr>
        <p:spPr>
          <a:xfrm>
            <a:off x="277560" y="4108680"/>
            <a:ext cx="237924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100" spc="-1" strike="noStrike">
                <a:solidFill>
                  <a:srgbClr val="7030a0"/>
                </a:solidFill>
                <a:latin typeface="Calibri"/>
                <a:ea typeface="DejaVu Sans"/>
              </a:rPr>
              <a:t>We built the prototype of the TPC and successfully tested it with the triple alpha-source. TPC was filled by the isobutan at 50 Torr pressure.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49" name="Рисунок 14" descr=""/>
          <p:cNvPicPr/>
          <p:nvPr/>
        </p:nvPicPr>
        <p:blipFill>
          <a:blip r:embed="rId6"/>
          <a:stretch/>
        </p:blipFill>
        <p:spPr>
          <a:xfrm>
            <a:off x="7578720" y="2003400"/>
            <a:ext cx="2589480" cy="1765440"/>
          </a:xfrm>
          <a:prstGeom prst="rect">
            <a:avLst/>
          </a:prstGeom>
          <a:ln w="0">
            <a:noFill/>
          </a:ln>
        </p:spPr>
      </p:pic>
      <p:sp>
        <p:nvSpPr>
          <p:cNvPr id="50" name="TextBox 12"/>
          <p:cNvSpPr/>
          <p:nvPr/>
        </p:nvSpPr>
        <p:spPr>
          <a:xfrm>
            <a:off x="5156280" y="2063520"/>
            <a:ext cx="2422440" cy="1596960"/>
          </a:xfrm>
          <a:prstGeom prst="rect">
            <a:avLst/>
          </a:prstGeom>
          <a:solidFill>
            <a:srgbClr val="ffffff"/>
          </a:solidFill>
          <a:ln>
            <a:solidFill>
              <a:srgbClr val="4472c4"/>
            </a:solidFill>
          </a:ln>
          <a:effectLst>
            <a:glow rad="63360">
              <a:srgbClr val="1465f4">
                <a:alpha val="40000"/>
              </a:srgb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2D plot of pulse width versus pulse area and their axis projection spectra for alpha particles from 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233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U (4.8 MeV), 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239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Pu (5.2 MeV) and 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238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Pu (5.5 MeV) source. </a:t>
            </a:r>
            <a:r>
              <a:rPr b="0" lang="ru-RU" sz="1100" spc="-1" strike="noStrike">
                <a:latin typeface="Arial"/>
              </a:rPr>
              <a:t>The pulse width and pulse area spectra reflect those of the track range and energy.</a:t>
            </a:r>
            <a:r>
              <a:rPr b="0" lang="en-US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DejaVu Sans"/>
              </a:rPr>
              <a:t> The separation between peaks are more than 8 sigma.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51" name="Рисунок 3" descr=""/>
          <p:cNvPicPr/>
          <p:nvPr/>
        </p:nvPicPr>
        <p:blipFill>
          <a:blip r:embed="rId7"/>
          <a:stretch/>
        </p:blipFill>
        <p:spPr>
          <a:xfrm>
            <a:off x="5192640" y="3760920"/>
            <a:ext cx="2287800" cy="1715760"/>
          </a:xfrm>
          <a:prstGeom prst="rect">
            <a:avLst/>
          </a:prstGeom>
          <a:ln w="0">
            <a:noFill/>
          </a:ln>
        </p:spPr>
      </p:pic>
      <p:sp>
        <p:nvSpPr>
          <p:cNvPr id="52" name="Прямая со стрелкой 10"/>
          <p:cNvSpPr/>
          <p:nvPr/>
        </p:nvSpPr>
        <p:spPr>
          <a:xfrm flipV="1">
            <a:off x="5123520" y="4630680"/>
            <a:ext cx="1675440" cy="492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TextBox 4"/>
          <p:cNvSpPr/>
          <p:nvPr/>
        </p:nvSpPr>
        <p:spPr>
          <a:xfrm>
            <a:off x="2744280" y="4968720"/>
            <a:ext cx="237924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200" spc="-1" strike="noStrike">
                <a:solidFill>
                  <a:srgbClr val="7030a0"/>
                </a:solidFill>
                <a:latin typeface="Calibri"/>
                <a:ea typeface="DejaVu Sans"/>
              </a:rPr>
              <a:t>The TPC installation on BINP AMS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54" name="Овал 9"/>
          <p:cNvSpPr/>
          <p:nvPr/>
        </p:nvSpPr>
        <p:spPr>
          <a:xfrm>
            <a:off x="9204480" y="836640"/>
            <a:ext cx="328680" cy="3369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TextBox 10"/>
          <p:cNvSpPr/>
          <p:nvPr/>
        </p:nvSpPr>
        <p:spPr>
          <a:xfrm>
            <a:off x="9176400" y="1143720"/>
            <a:ext cx="38844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200" spc="-1" strike="noStrike" baseline="30000">
                <a:solidFill>
                  <a:srgbClr val="ff0000"/>
                </a:solidFill>
                <a:latin typeface="Arial"/>
                <a:ea typeface="DejaVu Sans"/>
              </a:rPr>
              <a:t>14</a:t>
            </a:r>
            <a:r>
              <a:rPr b="1" lang="en-US" sz="1200" spc="-1" strike="noStrike">
                <a:solidFill>
                  <a:srgbClr val="ff0000"/>
                </a:solidFill>
                <a:latin typeface="Arial"/>
                <a:ea typeface="DejaVu Sans"/>
              </a:rPr>
              <a:t>C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7506720" y="3768840"/>
            <a:ext cx="2661480" cy="1527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408240"/>
              </a:tabLst>
            </a:pP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y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y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11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408240"/>
              </a:tabLst>
            </a:pP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-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u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y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v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u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u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y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b="0" lang="ru-RU" sz="11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408240"/>
              </a:tabLst>
            </a:pP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v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11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408240"/>
              </a:tabLst>
            </a:pP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u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11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408240"/>
              </a:tabLst>
            </a:pP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b="0" lang="en-US" sz="11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0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B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l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ru-RU" sz="1100" spc="-1" strike="noStrike">
              <a:latin typeface="Arial"/>
            </a:endParaRPr>
          </a:p>
        </p:txBody>
      </p:sp>
      <p:sp>
        <p:nvSpPr>
          <p:cNvPr id="57" name="TextBox 5"/>
          <p:cNvSpPr/>
          <p:nvPr/>
        </p:nvSpPr>
        <p:spPr>
          <a:xfrm>
            <a:off x="1026360" y="65520"/>
            <a:ext cx="9054360" cy="25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1100" spc="-1" strike="noStrike" cap="all">
                <a:solidFill>
                  <a:srgbClr val="000000"/>
                </a:solidFill>
                <a:latin typeface="Calibri Light"/>
                <a:ea typeface="DejaVu Sans"/>
              </a:rPr>
              <a:t>NEW TECHNIQUE OF ion IDENTIFICATION IN AMS USING Low-pressure tpc WITH GEM READOUT (A. Sokolov)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58" name="Picture 1" descr=""/>
          <p:cNvPicPr/>
          <p:nvPr/>
        </p:nvPicPr>
        <p:blipFill>
          <a:blip r:embed="rId8"/>
          <a:stretch/>
        </p:blipFill>
        <p:spPr>
          <a:xfrm>
            <a:off x="242280" y="83160"/>
            <a:ext cx="784080" cy="316800"/>
          </a:xfrm>
          <a:prstGeom prst="rect">
            <a:avLst/>
          </a:prstGeom>
          <a:ln w="0">
            <a:noFill/>
          </a:ln>
        </p:spPr>
      </p:pic>
      <p:sp>
        <p:nvSpPr>
          <p:cNvPr id="59" name=""/>
          <p:cNvSpPr txBox="1"/>
          <p:nvPr/>
        </p:nvSpPr>
        <p:spPr>
          <a:xfrm>
            <a:off x="5370120" y="532440"/>
            <a:ext cx="965520" cy="4748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txBody>
          <a:bodyPr lIns="90000" rIns="90000" tIns="45000" bIns="45000" anchor="t">
            <a:noAutofit/>
          </a:bodyPr>
          <a:p>
            <a:r>
              <a:rPr b="0" lang="ru-RU" sz="900" spc="-1" strike="noStrike" baseline="33000">
                <a:latin typeface="Arial"/>
              </a:rPr>
              <a:t>233</a:t>
            </a:r>
            <a:r>
              <a:rPr b="0" lang="ru-RU" sz="900" spc="-1" strike="noStrike">
                <a:latin typeface="Arial"/>
              </a:rPr>
              <a:t>U (4.8 </a:t>
            </a:r>
            <a:r>
              <a:rPr b="0" lang="ru-RU" sz="900" spc="-1" strike="noStrike">
                <a:latin typeface="Arial"/>
              </a:rPr>
              <a:t>MeV)</a:t>
            </a:r>
            <a:endParaRPr b="0" lang="ru-RU" sz="900" spc="-1" strike="noStrike">
              <a:latin typeface="Arial"/>
            </a:endParaRPr>
          </a:p>
          <a:p>
            <a:r>
              <a:rPr b="0" lang="ru-RU" sz="900" spc="-1" strike="noStrike" baseline="33000">
                <a:latin typeface="Arial"/>
              </a:rPr>
              <a:t>239</a:t>
            </a:r>
            <a:r>
              <a:rPr b="0" lang="ru-RU" sz="900" spc="-1" strike="noStrike">
                <a:latin typeface="Arial"/>
              </a:rPr>
              <a:t>Pu (5.2 </a:t>
            </a:r>
            <a:r>
              <a:rPr b="0" lang="ru-RU" sz="900" spc="-1" strike="noStrike">
                <a:latin typeface="Arial"/>
              </a:rPr>
              <a:t>MeV)</a:t>
            </a:r>
            <a:endParaRPr b="0" lang="ru-RU" sz="900" spc="-1" strike="noStrike">
              <a:latin typeface="Arial"/>
            </a:endParaRPr>
          </a:p>
          <a:p>
            <a:r>
              <a:rPr b="0" lang="ru-RU" sz="900" spc="-1" strike="noStrike" baseline="33000">
                <a:latin typeface="Arial"/>
              </a:rPr>
              <a:t>238</a:t>
            </a:r>
            <a:r>
              <a:rPr b="0" lang="ru-RU" sz="900" spc="-1" strike="noStrike">
                <a:latin typeface="Arial"/>
              </a:rPr>
              <a:t>Pu (5.5 </a:t>
            </a:r>
            <a:r>
              <a:rPr b="0" lang="ru-RU" sz="900" spc="-1" strike="noStrike">
                <a:latin typeface="Arial"/>
              </a:rPr>
              <a:t>MeV)</a:t>
            </a:r>
            <a:endParaRPr b="0" lang="ru-RU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Application>LibreOffice/7.3.7.2$Linux_X86_64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2023-04-13T17:06:36Z</dcterms:created>
  <dc:creator/>
  <dc:description/>
  <dc:language>ru-RU</dc:language>
  <cp:lastModifiedBy/>
  <dcterms:modified xsi:type="dcterms:W3CDTF">2023-04-13T17:48:55Z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