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4">
  <p:sldMasterIdLst>
    <p:sldMasterId id="2147483648" r:id="rId1"/>
    <p:sldMasterId id="2147483783" r:id="rId2"/>
  </p:sldMasterIdLst>
  <p:notesMasterIdLst>
    <p:notesMasterId r:id="rId39"/>
  </p:notesMasterIdLst>
  <p:handoutMasterIdLst>
    <p:handoutMasterId r:id="rId40"/>
  </p:handoutMasterIdLst>
  <p:sldIdLst>
    <p:sldId id="376" r:id="rId3"/>
    <p:sldId id="426" r:id="rId4"/>
    <p:sldId id="422" r:id="rId5"/>
    <p:sldId id="344" r:id="rId6"/>
    <p:sldId id="424" r:id="rId7"/>
    <p:sldId id="417" r:id="rId8"/>
    <p:sldId id="378" r:id="rId9"/>
    <p:sldId id="418" r:id="rId10"/>
    <p:sldId id="419" r:id="rId11"/>
    <p:sldId id="391" r:id="rId12"/>
    <p:sldId id="420" r:id="rId13"/>
    <p:sldId id="394" r:id="rId14"/>
    <p:sldId id="395" r:id="rId15"/>
    <p:sldId id="396" r:id="rId16"/>
    <p:sldId id="397" r:id="rId17"/>
    <p:sldId id="400" r:id="rId18"/>
    <p:sldId id="398" r:id="rId19"/>
    <p:sldId id="401" r:id="rId20"/>
    <p:sldId id="393" r:id="rId21"/>
    <p:sldId id="403" r:id="rId22"/>
    <p:sldId id="408" r:id="rId23"/>
    <p:sldId id="405" r:id="rId24"/>
    <p:sldId id="407" r:id="rId25"/>
    <p:sldId id="406" r:id="rId26"/>
    <p:sldId id="404" r:id="rId27"/>
    <p:sldId id="409" r:id="rId28"/>
    <p:sldId id="352" r:id="rId29"/>
    <p:sldId id="410" r:id="rId30"/>
    <p:sldId id="364" r:id="rId31"/>
    <p:sldId id="416" r:id="rId32"/>
    <p:sldId id="385" r:id="rId33"/>
    <p:sldId id="423" r:id="rId34"/>
    <p:sldId id="425" r:id="rId35"/>
    <p:sldId id="390" r:id="rId36"/>
    <p:sldId id="368" r:id="rId37"/>
    <p:sldId id="384" r:id="rId38"/>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FF01"/>
    <a:srgbClr val="FF0000"/>
    <a:srgbClr val="C5127F"/>
    <a:srgbClr val="F08A09"/>
    <a:srgbClr val="002060"/>
    <a:srgbClr val="FF9A3F"/>
    <a:srgbClr val="D041A2"/>
    <a:srgbClr val="E6462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99" autoAdjust="0"/>
    <p:restoredTop sz="83933" autoAdjust="0"/>
  </p:normalViewPr>
  <p:slideViewPr>
    <p:cSldViewPr snapToGrid="0" snapToObjects="1">
      <p:cViewPr>
        <p:scale>
          <a:sx n="94" d="100"/>
          <a:sy n="94" d="100"/>
        </p:scale>
        <p:origin x="290" y="36"/>
      </p:cViewPr>
      <p:guideLst>
        <p:guide orient="horz" pos="162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55064A-78E9-664A-8476-B6623A1BFF6B}" type="datetimeFigureOut">
              <a:rPr lang="en-US" smtClean="0"/>
              <a:t>4/12/2023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508901-B0C2-4344-BF0C-B0EE46670968}" type="slidenum">
              <a:rPr lang="en-US" smtClean="0"/>
              <a:t>‹#›</a:t>
            </a:fld>
            <a:endParaRPr lang="en-US"/>
          </a:p>
        </p:txBody>
      </p:sp>
    </p:spTree>
    <p:extLst>
      <p:ext uri="{BB962C8B-B14F-4D97-AF65-F5344CB8AC3E}">
        <p14:creationId xmlns:p14="http://schemas.microsoft.com/office/powerpoint/2010/main" val="44057358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B9D921-1522-4B5D-B35E-0F9403B5534E}" type="datetimeFigureOut">
              <a:rPr lang="en-AU" smtClean="0"/>
              <a:t>12/04/2023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6F161F-2D57-4950-A1E5-712F7717F2B1}" type="slidenum">
              <a:rPr lang="en-AU" smtClean="0"/>
              <a:t>‹#›</a:t>
            </a:fld>
            <a:endParaRPr lang="en-AU"/>
          </a:p>
        </p:txBody>
      </p:sp>
    </p:spTree>
    <p:extLst>
      <p:ext uri="{BB962C8B-B14F-4D97-AF65-F5344CB8AC3E}">
        <p14:creationId xmlns:p14="http://schemas.microsoft.com/office/powerpoint/2010/main" val="287351272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023577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1751740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519079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1274091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Choose which parameters to vary, and select some starting values and bounds</a:t>
            </a:r>
          </a:p>
          <a:p>
            <a:pPr marL="171450" indent="-171450">
              <a:buFontTx/>
              <a:buChar char="-"/>
            </a:pPr>
            <a:r>
              <a:rPr lang="en-US" dirty="0"/>
              <a:t>Simulate the design using those parameters. We use </a:t>
            </a:r>
            <a:r>
              <a:rPr lang="en-US" dirty="0" err="1"/>
              <a:t>topas</a:t>
            </a:r>
            <a:r>
              <a:rPr lang="en-US" dirty="0"/>
              <a:t> Monte Carlo to do this. This simulation incorporates the simulated electron phase space from a next generation </a:t>
            </a:r>
            <a:r>
              <a:rPr lang="en-US" dirty="0" err="1"/>
              <a:t>linac</a:t>
            </a:r>
            <a:r>
              <a:rPr lang="en-US" dirty="0"/>
              <a:t> being designed at SLAC, transport through the scanning magnets, X-ray production and transport through the collimator, and finally dose in a water tank.  </a:t>
            </a:r>
          </a:p>
        </p:txBody>
      </p:sp>
    </p:spTree>
    <p:extLst>
      <p:ext uri="{BB962C8B-B14F-4D97-AF65-F5344CB8AC3E}">
        <p14:creationId xmlns:p14="http://schemas.microsoft.com/office/powerpoint/2010/main" val="1103272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2023577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If you’re designing a new component, you want to pick the parameters to optimise performance</a:t>
            </a:r>
          </a:p>
          <a:p>
            <a:r>
              <a:rPr lang="en-AU" dirty="0"/>
              <a:t>If you’re doing dose calculations, you may have some experimental data but find that you don’t know either your geometric or beam parameters perfectly</a:t>
            </a:r>
          </a:p>
          <a:p>
            <a:r>
              <a:rPr lang="en-AU" dirty="0"/>
              <a:t>Even when the geometry and particle definitions are locked in stone, there are many hyperparameters that determine the accuracy and speed of the overall calculation. </a:t>
            </a:r>
          </a:p>
        </p:txBody>
      </p:sp>
    </p:spTree>
    <p:extLst>
      <p:ext uri="{BB962C8B-B14F-4D97-AF65-F5344CB8AC3E}">
        <p14:creationId xmlns:p14="http://schemas.microsoft.com/office/powerpoint/2010/main" val="1274091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Smaller beamlets, reduced dose rate: 5 mm solution has approximately 1/3 of the dose rate of the 10 mm solution.</a:t>
            </a:r>
          </a:p>
          <a:p>
            <a:r>
              <a:rPr lang="en-US" dirty="0"/>
              <a:t>- Very normal looking: no cross talk and no electron contamination. This is not trivial for SPHINX! </a:t>
            </a:r>
          </a:p>
          <a:p>
            <a:endParaRPr lang="en-US" dirty="0"/>
          </a:p>
        </p:txBody>
      </p:sp>
    </p:spTree>
    <p:extLst>
      <p:ext uri="{BB962C8B-B14F-4D97-AF65-F5344CB8AC3E}">
        <p14:creationId xmlns:p14="http://schemas.microsoft.com/office/powerpoint/2010/main" val="1683398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4143163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AU" dirty="0"/>
              <a:t>You can see some remnant grid structure in the dose </a:t>
            </a:r>
            <a:r>
              <a:rPr lang="en-AU" dirty="0" err="1"/>
              <a:t>distriubtions</a:t>
            </a:r>
            <a:r>
              <a:rPr lang="en-AU" dirty="0"/>
              <a:t>. Note that this is something that can be tuned; from a multi beam treatment we would expect that these effects are eliminated in the treatment volume</a:t>
            </a:r>
          </a:p>
          <a:p>
            <a:pPr marL="171450" indent="-171450">
              <a:buFontTx/>
              <a:buChar char="-"/>
            </a:pPr>
            <a:r>
              <a:rPr lang="en-AU" dirty="0"/>
              <a:t>Also, this grid structure may even enable organ sparing</a:t>
            </a:r>
          </a:p>
        </p:txBody>
      </p:sp>
    </p:spTree>
    <p:extLst>
      <p:ext uri="{BB962C8B-B14F-4D97-AF65-F5344CB8AC3E}">
        <p14:creationId xmlns:p14="http://schemas.microsoft.com/office/powerpoint/2010/main" val="11984375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tiff"/><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13.emf"/><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2.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13.emf"/><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2.xml"/><Relationship Id="rId5" Type="http://schemas.openxmlformats.org/officeDocument/2006/relationships/image" Target="../media/image13.emf"/><Relationship Id="rId4"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13.emf"/><Relationship Id="rId5" Type="http://schemas.openxmlformats.org/officeDocument/2006/relationships/image" Target="../media/image2.png"/><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png"/><Relationship Id="rId1" Type="http://schemas.openxmlformats.org/officeDocument/2006/relationships/slideMaster" Target="../slideMasters/slideMaster2.xml"/><Relationship Id="rId5" Type="http://schemas.openxmlformats.org/officeDocument/2006/relationships/image" Target="../media/image13.emf"/><Relationship Id="rId4"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1"/>
                </a:solidFill>
              </a:defRPr>
            </a:lvl1pPr>
          </a:lstStyle>
          <a:p>
            <a:r>
              <a:rPr lang="en-GB"/>
              <a:t>Click to edit Master 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7758572" y="-986503"/>
            <a:ext cx="398929" cy="2371937"/>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33566" y="4845429"/>
            <a:ext cx="1126997" cy="131483"/>
          </a:xfrm>
          <a:prstGeom prst="rect">
            <a:avLst/>
          </a:prstGeom>
        </p:spPr>
      </p:pic>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986510" y="3758074"/>
            <a:ext cx="398929" cy="2371937"/>
          </a:xfrm>
          <a:prstGeom prst="rect">
            <a:avLst/>
          </a:prstGeom>
        </p:spPr>
      </p:pic>
      <p:sp>
        <p:nvSpPr>
          <p:cNvPr id="8" name="Text Placeholder 9"/>
          <p:cNvSpPr>
            <a:spLocks noGrp="1"/>
          </p:cNvSpPr>
          <p:nvPr>
            <p:ph type="body" sz="quarter" idx="10"/>
          </p:nvPr>
        </p:nvSpPr>
        <p:spPr>
          <a:xfrm>
            <a:off x="457200" y="944563"/>
            <a:ext cx="6172200" cy="3638550"/>
          </a:xfrm>
          <a:prstGeom prst="rect">
            <a:avLst/>
          </a:prstGeom>
        </p:spPr>
        <p:txBody>
          <a:bodyPr/>
          <a:lstStyle>
            <a:lvl1pPr marL="0" indent="0">
              <a:buFont typeface="Arial" panose="020B0604020202020204" pitchFamily="34" charset="0"/>
              <a:buNone/>
              <a:defRPr sz="2000"/>
            </a:lvl1pPr>
          </a:lstStyle>
          <a:p>
            <a:pPr lvl="0"/>
            <a:r>
              <a:rPr lang="en-GB" dirty="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5"/>
                </a:solidFill>
              </a:defRPr>
            </a:lvl1pPr>
          </a:lstStyle>
          <a:p>
            <a:r>
              <a:rPr lang="en-GB" dirty="0"/>
              <a:t>Click to edit Master 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
        <p:nvSpPr>
          <p:cNvPr id="6" name="Text Placeholder 9"/>
          <p:cNvSpPr>
            <a:spLocks noGrp="1"/>
          </p:cNvSpPr>
          <p:nvPr>
            <p:ph type="body" sz="quarter" idx="10"/>
          </p:nvPr>
        </p:nvSpPr>
        <p:spPr>
          <a:xfrm>
            <a:off x="457200" y="944563"/>
            <a:ext cx="6172200" cy="3638550"/>
          </a:xfrm>
          <a:prstGeom prst="rect">
            <a:avLst/>
          </a:prstGeom>
        </p:spPr>
        <p:txBody>
          <a:bodyPr/>
          <a:lstStyle>
            <a:lvl1pPr marL="342866" indent="-342866">
              <a:buFont typeface="Arial" charset="0"/>
              <a:buChar char="•"/>
              <a:defRPr sz="2000"/>
            </a:lvl1pPr>
          </a:lstStyle>
          <a:p>
            <a:pPr lvl="0"/>
            <a:r>
              <a:rPr lang="en-GB"/>
              <a:t>Click to edit Master text styles</a:t>
            </a:r>
          </a:p>
        </p:txBody>
      </p:sp>
      <p:pic>
        <p:nvPicPr>
          <p:cNvPr id="8" name="Picture 7">
            <a:extLst>
              <a:ext uri="{FF2B5EF4-FFF2-40B4-BE49-F238E27FC236}">
                <a16:creationId xmlns:a16="http://schemas.microsoft.com/office/drawing/2014/main" id="{757C2444-4A0A-D645-A624-89811E086253}"/>
              </a:ext>
            </a:extLst>
          </p:cNvPr>
          <p:cNvPicPr>
            <a:picLocks noChangeAspect="1"/>
          </p:cNvPicPr>
          <p:nvPr userDrawn="1"/>
        </p:nvPicPr>
        <p:blipFill>
          <a:blip r:embed="rId3"/>
          <a:stretch>
            <a:fillRect/>
          </a:stretch>
        </p:blipFill>
        <p:spPr>
          <a:xfrm>
            <a:off x="8336870" y="344466"/>
            <a:ext cx="807130" cy="4799034"/>
          </a:xfrm>
          <a:prstGeom prst="rect">
            <a:avLst/>
          </a:prstGeom>
        </p:spPr>
      </p:pic>
    </p:spTree>
    <p:extLst>
      <p:ext uri="{BB962C8B-B14F-4D97-AF65-F5344CB8AC3E}">
        <p14:creationId xmlns:p14="http://schemas.microsoft.com/office/powerpoint/2010/main" val="418517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2"/>
                </a:solidFill>
              </a:defRPr>
            </a:lvl1pPr>
          </a:lstStyle>
          <a:p>
            <a:r>
              <a:rPr lang="en-GB" dirty="0"/>
              <a:t>Click to edit Master 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
        <p:nvSpPr>
          <p:cNvPr id="6" name="Text Placeholder 9"/>
          <p:cNvSpPr>
            <a:spLocks noGrp="1"/>
          </p:cNvSpPr>
          <p:nvPr>
            <p:ph type="body" sz="quarter" idx="10"/>
          </p:nvPr>
        </p:nvSpPr>
        <p:spPr>
          <a:xfrm>
            <a:off x="457200" y="944563"/>
            <a:ext cx="6172200" cy="3638550"/>
          </a:xfrm>
          <a:prstGeom prst="rect">
            <a:avLst/>
          </a:prstGeom>
        </p:spPr>
        <p:txBody>
          <a:bodyPr/>
          <a:lstStyle>
            <a:lvl1pPr marL="342866" indent="-342866">
              <a:buFont typeface="Arial" charset="0"/>
              <a:buChar char="•"/>
              <a:defRPr sz="2000"/>
            </a:lvl1pPr>
          </a:lstStyle>
          <a:p>
            <a:pPr lvl="0"/>
            <a:r>
              <a:rPr lang="en-GB"/>
              <a:t>Click to edit Master text styles</a:t>
            </a:r>
          </a:p>
        </p:txBody>
      </p:sp>
      <p:pic>
        <p:nvPicPr>
          <p:cNvPr id="9" name="Picture 8">
            <a:extLst>
              <a:ext uri="{FF2B5EF4-FFF2-40B4-BE49-F238E27FC236}">
                <a16:creationId xmlns:a16="http://schemas.microsoft.com/office/drawing/2014/main" id="{376D7444-7E4F-1A42-94E2-69F35C520E1E}"/>
              </a:ext>
            </a:extLst>
          </p:cNvPr>
          <p:cNvPicPr>
            <a:picLocks noChangeAspect="1"/>
          </p:cNvPicPr>
          <p:nvPr userDrawn="1"/>
        </p:nvPicPr>
        <p:blipFill>
          <a:blip r:embed="rId3"/>
          <a:stretch>
            <a:fillRect/>
          </a:stretch>
        </p:blipFill>
        <p:spPr>
          <a:xfrm>
            <a:off x="8281653" y="0"/>
            <a:ext cx="862347" cy="514350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2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7313"/>
            <a:ext cx="8229600" cy="857250"/>
          </a:xfrm>
          <a:prstGeom prst="rect">
            <a:avLst/>
          </a:prstGeom>
        </p:spPr>
        <p:txBody>
          <a:bodyPr/>
          <a:lstStyle>
            <a:lvl1pPr>
              <a:defRPr>
                <a:solidFill>
                  <a:schemeClr val="accent1"/>
                </a:solidFill>
              </a:defRPr>
            </a:lvl1pPr>
          </a:lstStyle>
          <a:p>
            <a:r>
              <a:rPr lang="en-GB" dirty="0"/>
              <a:t>Paper template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7758572" y="-986503"/>
            <a:ext cx="398929" cy="2371937"/>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33566" y="4845429"/>
            <a:ext cx="1126997" cy="131483"/>
          </a:xfrm>
          <a:prstGeom prst="rect">
            <a:avLst/>
          </a:prstGeom>
        </p:spPr>
      </p:pic>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986510" y="3758074"/>
            <a:ext cx="398929" cy="2371937"/>
          </a:xfrm>
          <a:prstGeom prst="rect">
            <a:avLst/>
          </a:prstGeom>
        </p:spPr>
      </p:pic>
      <p:grpSp>
        <p:nvGrpSpPr>
          <p:cNvPr id="4" name="Group 3">
            <a:extLst>
              <a:ext uri="{FF2B5EF4-FFF2-40B4-BE49-F238E27FC236}">
                <a16:creationId xmlns:a16="http://schemas.microsoft.com/office/drawing/2014/main" id="{9CB32AB1-3D82-FF40-AC5D-4C4E88A1FA0A}"/>
              </a:ext>
            </a:extLst>
          </p:cNvPr>
          <p:cNvGrpSpPr/>
          <p:nvPr userDrawn="1"/>
        </p:nvGrpSpPr>
        <p:grpSpPr>
          <a:xfrm>
            <a:off x="4375376" y="1335232"/>
            <a:ext cx="4021688" cy="1675208"/>
            <a:chOff x="4151936" y="1868662"/>
            <a:chExt cx="4021688" cy="1675208"/>
          </a:xfrm>
        </p:grpSpPr>
        <p:pic>
          <p:nvPicPr>
            <p:cNvPr id="9" name="Picture 8">
              <a:extLst>
                <a:ext uri="{FF2B5EF4-FFF2-40B4-BE49-F238E27FC236}">
                  <a16:creationId xmlns:a16="http://schemas.microsoft.com/office/drawing/2014/main" id="{81344074-6C9B-6440-8693-7092BD3FA83E}"/>
                </a:ext>
              </a:extLst>
            </p:cNvPr>
            <p:cNvPicPr>
              <a:picLocks noChangeAspect="1"/>
            </p:cNvPicPr>
            <p:nvPr userDrawn="1"/>
          </p:nvPicPr>
          <p:blipFill rotWithShape="1">
            <a:blip r:embed="rId4"/>
            <a:srcRect b="-35227"/>
            <a:stretch/>
          </p:blipFill>
          <p:spPr>
            <a:xfrm>
              <a:off x="4151937" y="1868662"/>
              <a:ext cx="4021687" cy="1000388"/>
            </a:xfrm>
            <a:prstGeom prst="rect">
              <a:avLst/>
            </a:prstGeom>
            <a:effectLst/>
          </p:spPr>
        </p:pic>
        <p:grpSp>
          <p:nvGrpSpPr>
            <p:cNvPr id="10" name="Group 9">
              <a:extLst>
                <a:ext uri="{FF2B5EF4-FFF2-40B4-BE49-F238E27FC236}">
                  <a16:creationId xmlns:a16="http://schemas.microsoft.com/office/drawing/2014/main" id="{4B9D3C79-E86C-7A4C-82B7-44B9201AF4F7}"/>
                </a:ext>
              </a:extLst>
            </p:cNvPr>
            <p:cNvGrpSpPr/>
            <p:nvPr userDrawn="1"/>
          </p:nvGrpSpPr>
          <p:grpSpPr>
            <a:xfrm>
              <a:off x="4151936" y="1878934"/>
              <a:ext cx="4021687" cy="1664936"/>
              <a:chOff x="941145" y="761911"/>
              <a:chExt cx="4021687" cy="1664936"/>
            </a:xfrm>
          </p:grpSpPr>
          <p:pic>
            <p:nvPicPr>
              <p:cNvPr id="11" name="Picture 10">
                <a:extLst>
                  <a:ext uri="{FF2B5EF4-FFF2-40B4-BE49-F238E27FC236}">
                    <a16:creationId xmlns:a16="http://schemas.microsoft.com/office/drawing/2014/main" id="{B6F96E53-AA48-BD43-A35B-A8D04A7BEE6A}"/>
                  </a:ext>
                </a:extLst>
              </p:cNvPr>
              <p:cNvPicPr>
                <a:picLocks noChangeAspect="1"/>
              </p:cNvPicPr>
              <p:nvPr/>
            </p:nvPicPr>
            <p:blipFill>
              <a:blip r:embed="rId5"/>
              <a:stretch>
                <a:fillRect/>
              </a:stretch>
            </p:blipFill>
            <p:spPr>
              <a:xfrm>
                <a:off x="941145" y="1543503"/>
                <a:ext cx="4021687" cy="883344"/>
              </a:xfrm>
              <a:prstGeom prst="rect">
                <a:avLst/>
              </a:prstGeom>
            </p:spPr>
          </p:pic>
          <p:cxnSp>
            <p:nvCxnSpPr>
              <p:cNvPr id="12" name="Straight Connector 11">
                <a:extLst>
                  <a:ext uri="{FF2B5EF4-FFF2-40B4-BE49-F238E27FC236}">
                    <a16:creationId xmlns:a16="http://schemas.microsoft.com/office/drawing/2014/main" id="{13D5E071-A385-A54F-949D-2FB7CBBEE479}"/>
                  </a:ext>
                </a:extLst>
              </p:cNvPr>
              <p:cNvCxnSpPr>
                <a:cxnSpLocks/>
              </p:cNvCxnSpPr>
              <p:nvPr/>
            </p:nvCxnSpPr>
            <p:spPr>
              <a:xfrm flipV="1">
                <a:off x="941145" y="761911"/>
                <a:ext cx="0" cy="846306"/>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CF6842D-6E01-7A4F-B919-73C887EADB3A}"/>
                  </a:ext>
                </a:extLst>
              </p:cNvPr>
              <p:cNvCxnSpPr>
                <a:cxnSpLocks/>
              </p:cNvCxnSpPr>
              <p:nvPr/>
            </p:nvCxnSpPr>
            <p:spPr>
              <a:xfrm flipV="1">
                <a:off x="941145" y="762655"/>
                <a:ext cx="3993721" cy="1"/>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A5D3E93-8658-AF4A-A55E-5BF414C0A3D2}"/>
                  </a:ext>
                </a:extLst>
              </p:cNvPr>
              <p:cNvCxnSpPr>
                <a:cxnSpLocks/>
              </p:cNvCxnSpPr>
              <p:nvPr/>
            </p:nvCxnSpPr>
            <p:spPr>
              <a:xfrm flipV="1">
                <a:off x="4942952" y="761911"/>
                <a:ext cx="0" cy="846306"/>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3" name="TextBox 2">
            <a:extLst>
              <a:ext uri="{FF2B5EF4-FFF2-40B4-BE49-F238E27FC236}">
                <a16:creationId xmlns:a16="http://schemas.microsoft.com/office/drawing/2014/main" id="{CE4FF9DF-04BF-6E4B-8894-6E59E3EF6996}"/>
              </a:ext>
            </a:extLst>
          </p:cNvPr>
          <p:cNvSpPr txBox="1"/>
          <p:nvPr userDrawn="1"/>
        </p:nvSpPr>
        <p:spPr>
          <a:xfrm>
            <a:off x="516654" y="1085869"/>
            <a:ext cx="2839608" cy="3970318"/>
          </a:xfrm>
          <a:prstGeom prst="rect">
            <a:avLst/>
          </a:prstGeom>
          <a:noFill/>
        </p:spPr>
        <p:txBody>
          <a:bodyPr wrap="square" rtlCol="0">
            <a:spAutoFit/>
          </a:bodyPr>
          <a:lstStyle/>
          <a:p>
            <a:r>
              <a:rPr lang="en-US" dirty="0">
                <a:latin typeface="+mj-lt"/>
              </a:rPr>
              <a:t>To use this graphic:</a:t>
            </a:r>
          </a:p>
          <a:p>
            <a:pPr marL="342900" indent="-342900">
              <a:buAutoNum type="arabicPeriod"/>
            </a:pPr>
            <a:r>
              <a:rPr lang="en-US" dirty="0">
                <a:latin typeface="+mj-lt"/>
              </a:rPr>
              <a:t>View &gt; Slide Master</a:t>
            </a:r>
          </a:p>
          <a:p>
            <a:pPr marL="342900" indent="-342900">
              <a:buAutoNum type="arabicPeriod"/>
            </a:pPr>
            <a:r>
              <a:rPr lang="en-US" dirty="0">
                <a:latin typeface="+mj-lt"/>
              </a:rPr>
              <a:t>Copy the graphic</a:t>
            </a:r>
          </a:p>
          <a:p>
            <a:pPr marL="342900" indent="-342900">
              <a:buAutoNum type="arabicPeriod"/>
            </a:pPr>
            <a:r>
              <a:rPr lang="en-US" dirty="0">
                <a:latin typeface="+mj-lt"/>
              </a:rPr>
              <a:t>Close slide master</a:t>
            </a:r>
          </a:p>
          <a:p>
            <a:pPr marL="342900" indent="-342900">
              <a:buAutoNum type="arabicPeriod"/>
            </a:pPr>
            <a:r>
              <a:rPr lang="en-US" dirty="0">
                <a:latin typeface="+mj-lt"/>
              </a:rPr>
              <a:t>Paste graphic on to slide</a:t>
            </a:r>
          </a:p>
          <a:p>
            <a:pPr marL="342900" indent="-342900">
              <a:buAutoNum type="arabicPeriod"/>
            </a:pPr>
            <a:r>
              <a:rPr lang="en-US" dirty="0">
                <a:latin typeface="+mj-lt"/>
              </a:rPr>
              <a:t>Ungroup, remove current image (Elekta)</a:t>
            </a:r>
          </a:p>
          <a:p>
            <a:pPr marL="342900" indent="-342900">
              <a:buAutoNum type="arabicPeriod"/>
            </a:pPr>
            <a:r>
              <a:rPr lang="en-US" dirty="0">
                <a:latin typeface="+mj-lt"/>
              </a:rPr>
              <a:t>Insert your own image &amp; send to back</a:t>
            </a:r>
          </a:p>
          <a:p>
            <a:pPr marL="342900" indent="-342900">
              <a:buAutoNum type="arabicPeriod"/>
            </a:pPr>
            <a:r>
              <a:rPr lang="en-US" dirty="0">
                <a:latin typeface="+mj-lt"/>
              </a:rPr>
              <a:t>Adjust lines and bottom of paper to fit</a:t>
            </a:r>
          </a:p>
          <a:p>
            <a:pPr marL="342900" indent="-342900">
              <a:buAutoNum type="arabicPeriod"/>
            </a:pPr>
            <a:r>
              <a:rPr lang="en-US" dirty="0">
                <a:latin typeface="+mj-lt"/>
              </a:rPr>
              <a:t>Group objects. </a:t>
            </a:r>
          </a:p>
          <a:p>
            <a:pPr marL="342900" indent="-342900">
              <a:buAutoNum type="arabicPeriod"/>
            </a:pPr>
            <a:endParaRPr lang="en-US" dirty="0">
              <a:latin typeface="+mj-lt"/>
            </a:endParaRPr>
          </a:p>
          <a:p>
            <a:pPr marL="342900" indent="-342900">
              <a:buAutoNum type="arabicPeriod"/>
            </a:pPr>
            <a:endParaRPr lang="en-US" dirty="0">
              <a:latin typeface="+mj-lt"/>
            </a:endParaRPr>
          </a:p>
        </p:txBody>
      </p:sp>
    </p:spTree>
    <p:extLst>
      <p:ext uri="{BB962C8B-B14F-4D97-AF65-F5344CB8AC3E}">
        <p14:creationId xmlns:p14="http://schemas.microsoft.com/office/powerpoint/2010/main" val="755085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9A17EF-1569-264D-884F-2D17D77C9AB3}"/>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4DF5048E-5B3C-6044-96C4-F04CDDE9F374}"/>
              </a:ext>
            </a:extLst>
          </p:cNvPr>
          <p:cNvSpPr txBox="1"/>
          <p:nvPr userDrawn="1"/>
        </p:nvSpPr>
        <p:spPr>
          <a:xfrm>
            <a:off x="347124" y="1363263"/>
            <a:ext cx="5341900" cy="1477328"/>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AU" sz="1800" b="0" i="0" dirty="0">
                <a:solidFill>
                  <a:schemeClr val="tx1"/>
                </a:solidFill>
                <a:effectLst/>
                <a:latin typeface="Tw Cen MT" panose="020B0602020104020603" pitchFamily="34" charset="0"/>
              </a:rPr>
              <a:t>We acknowledge the tradition of custodianship and law of the Country on which the University of Sydney campuses stand. We pay our respects to those who have cared and continue to care for Country.</a:t>
            </a:r>
          </a:p>
          <a:p>
            <a:pPr algn="l"/>
            <a:endParaRPr lang="en-US" sz="1800" dirty="0">
              <a:solidFill>
                <a:schemeClr val="tx1"/>
              </a:solidFill>
            </a:endParaRPr>
          </a:p>
        </p:txBody>
      </p:sp>
      <p:grpSp>
        <p:nvGrpSpPr>
          <p:cNvPr id="12" name="Group 11">
            <a:extLst>
              <a:ext uri="{FF2B5EF4-FFF2-40B4-BE49-F238E27FC236}">
                <a16:creationId xmlns:a16="http://schemas.microsoft.com/office/drawing/2014/main" id="{5CAE05DC-0C97-BE47-BE4A-37A795AABD3C}"/>
              </a:ext>
            </a:extLst>
          </p:cNvPr>
          <p:cNvGrpSpPr/>
          <p:nvPr userDrawn="1"/>
        </p:nvGrpSpPr>
        <p:grpSpPr>
          <a:xfrm>
            <a:off x="347124" y="4203854"/>
            <a:ext cx="1977796" cy="708314"/>
            <a:chOff x="347124" y="4203854"/>
            <a:chExt cx="1977796" cy="708314"/>
          </a:xfrm>
        </p:grpSpPr>
        <p:pic>
          <p:nvPicPr>
            <p:cNvPr id="13" name="Picture 12">
              <a:extLst>
                <a:ext uri="{FF2B5EF4-FFF2-40B4-BE49-F238E27FC236}">
                  <a16:creationId xmlns:a16="http://schemas.microsoft.com/office/drawing/2014/main" id="{543FA8A0-DB2B-494C-9523-1F9A62208D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9503" y="4602674"/>
              <a:ext cx="725374" cy="309494"/>
            </a:xfrm>
            <a:prstGeom prst="rect">
              <a:avLst/>
            </a:prstGeom>
          </p:spPr>
        </p:pic>
        <p:cxnSp>
          <p:nvCxnSpPr>
            <p:cNvPr id="14" name="Straight Connector 13">
              <a:extLst>
                <a:ext uri="{FF2B5EF4-FFF2-40B4-BE49-F238E27FC236}">
                  <a16:creationId xmlns:a16="http://schemas.microsoft.com/office/drawing/2014/main" id="{ADD77182-6B73-9846-9804-F578F3B2D389}"/>
                </a:ext>
              </a:extLst>
            </p:cNvPr>
            <p:cNvCxnSpPr/>
            <p:nvPr userDrawn="1"/>
          </p:nvCxnSpPr>
          <p:spPr>
            <a:xfrm>
              <a:off x="368525" y="4520881"/>
              <a:ext cx="1956395"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31FF4E82-70DF-764B-8BE8-EAC2F5EA995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7124" y="4203854"/>
              <a:ext cx="1977796" cy="230743"/>
            </a:xfrm>
            <a:prstGeom prst="rect">
              <a:avLst/>
            </a:prstGeom>
          </p:spPr>
        </p:pic>
        <p:pic>
          <p:nvPicPr>
            <p:cNvPr id="16" name="Picture 15">
              <a:extLst>
                <a:ext uri="{FF2B5EF4-FFF2-40B4-BE49-F238E27FC236}">
                  <a16:creationId xmlns:a16="http://schemas.microsoft.com/office/drawing/2014/main" id="{EF7B78AB-961B-7D4A-AB49-6899196E683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36022" y="4598012"/>
              <a:ext cx="908253" cy="314156"/>
            </a:xfrm>
            <a:prstGeom prst="rect">
              <a:avLst/>
            </a:prstGeom>
          </p:spPr>
        </p:pic>
      </p:grpSp>
    </p:spTree>
    <p:extLst>
      <p:ext uri="{BB962C8B-B14F-4D97-AF65-F5344CB8AC3E}">
        <p14:creationId xmlns:p14="http://schemas.microsoft.com/office/powerpoint/2010/main" val="2519023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9A17EF-1569-264D-884F-2D17D77C9AB3}"/>
              </a:ext>
            </a:extLst>
          </p:cNvPr>
          <p:cNvPicPr>
            <a:picLocks noChangeAspect="1"/>
          </p:cNvPicPr>
          <p:nvPr userDrawn="1"/>
        </p:nvPicPr>
        <p:blipFill>
          <a:blip r:embed="rId2"/>
          <a:stretch>
            <a:fillRect/>
          </a:stretch>
        </p:blipFill>
        <p:spPr>
          <a:xfrm>
            <a:off x="41564" y="0"/>
            <a:ext cx="9144000" cy="5143500"/>
          </a:xfrm>
          <a:prstGeom prst="rect">
            <a:avLst/>
          </a:prstGeom>
        </p:spPr>
      </p:pic>
      <p:sp>
        <p:nvSpPr>
          <p:cNvPr id="16" name="TextBox 15">
            <a:extLst>
              <a:ext uri="{FF2B5EF4-FFF2-40B4-BE49-F238E27FC236}">
                <a16:creationId xmlns:a16="http://schemas.microsoft.com/office/drawing/2014/main" id="{831D07FF-3613-344A-B8C4-8B24683F1431}"/>
              </a:ext>
            </a:extLst>
          </p:cNvPr>
          <p:cNvSpPr txBox="1"/>
          <p:nvPr userDrawn="1"/>
        </p:nvSpPr>
        <p:spPr>
          <a:xfrm>
            <a:off x="347124" y="1363264"/>
            <a:ext cx="2670174" cy="1138773"/>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AU" sz="4000" b="1" i="0" dirty="0">
                <a:solidFill>
                  <a:schemeClr val="tx1"/>
                </a:solidFill>
                <a:effectLst/>
                <a:latin typeface="Tw Cen MT" panose="020B0602020104020603" pitchFamily="34" charset="0"/>
              </a:rPr>
              <a:t>Thank you!</a:t>
            </a:r>
          </a:p>
          <a:p>
            <a:pPr algn="l"/>
            <a:endParaRPr lang="en-US" sz="2800" dirty="0">
              <a:solidFill>
                <a:schemeClr val="tx1"/>
              </a:solidFill>
            </a:endParaRPr>
          </a:p>
        </p:txBody>
      </p:sp>
      <p:sp>
        <p:nvSpPr>
          <p:cNvPr id="23" name="Title 1">
            <a:extLst>
              <a:ext uri="{FF2B5EF4-FFF2-40B4-BE49-F238E27FC236}">
                <a16:creationId xmlns:a16="http://schemas.microsoft.com/office/drawing/2014/main" id="{A1B40A45-38D8-9041-8EF4-0CE401008854}"/>
              </a:ext>
            </a:extLst>
          </p:cNvPr>
          <p:cNvSpPr txBox="1">
            <a:spLocks/>
          </p:cNvSpPr>
          <p:nvPr userDrawn="1"/>
        </p:nvSpPr>
        <p:spPr bwMode="auto">
          <a:xfrm>
            <a:off x="670387" y="3092930"/>
            <a:ext cx="2052021" cy="3827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2400" b="1" kern="1200">
                <a:solidFill>
                  <a:schemeClr val="bg1"/>
                </a:solidFill>
                <a:latin typeface="Arial" panose="020B0604020202020204" pitchFamily="34" charset="0"/>
                <a:ea typeface="ＭＳ Ｐゴシック" charset="0"/>
                <a:cs typeface="Arial" panose="020B0604020202020204" pitchFamily="34" charset="0"/>
              </a:defRPr>
            </a:lvl1pPr>
            <a:lvl2pPr algn="l" defTabSz="457200" rtl="0" eaLnBrk="1" fontAlgn="base" hangingPunct="1">
              <a:spcBef>
                <a:spcPct val="0"/>
              </a:spcBef>
              <a:spcAft>
                <a:spcPct val="0"/>
              </a:spcAft>
              <a:defRPr sz="2400" b="1">
                <a:solidFill>
                  <a:schemeClr val="accent1"/>
                </a:solidFill>
                <a:latin typeface="Tw Cen MT" charset="0"/>
                <a:ea typeface="ＭＳ Ｐゴシック" charset="0"/>
              </a:defRPr>
            </a:lvl2pPr>
            <a:lvl3pPr algn="l" defTabSz="457200" rtl="0" eaLnBrk="1" fontAlgn="base" hangingPunct="1">
              <a:spcBef>
                <a:spcPct val="0"/>
              </a:spcBef>
              <a:spcAft>
                <a:spcPct val="0"/>
              </a:spcAft>
              <a:defRPr sz="2400" b="1">
                <a:solidFill>
                  <a:schemeClr val="accent1"/>
                </a:solidFill>
                <a:latin typeface="Tw Cen MT" charset="0"/>
                <a:ea typeface="ＭＳ Ｐゴシック" charset="0"/>
              </a:defRPr>
            </a:lvl3pPr>
            <a:lvl4pPr algn="l" defTabSz="457200" rtl="0" eaLnBrk="1" fontAlgn="base" hangingPunct="1">
              <a:spcBef>
                <a:spcPct val="0"/>
              </a:spcBef>
              <a:spcAft>
                <a:spcPct val="0"/>
              </a:spcAft>
              <a:defRPr sz="2400" b="1">
                <a:solidFill>
                  <a:schemeClr val="accent1"/>
                </a:solidFill>
                <a:latin typeface="Tw Cen MT" charset="0"/>
                <a:ea typeface="ＭＳ Ｐゴシック" charset="0"/>
              </a:defRPr>
            </a:lvl4pPr>
            <a:lvl5pPr algn="l" defTabSz="457200" rtl="0" eaLnBrk="1" fontAlgn="base" hangingPunct="1">
              <a:spcBef>
                <a:spcPct val="0"/>
              </a:spcBef>
              <a:spcAft>
                <a:spcPct val="0"/>
              </a:spcAft>
              <a:defRPr sz="2400" b="1">
                <a:solidFill>
                  <a:schemeClr val="accent1"/>
                </a:solidFill>
                <a:latin typeface="Tw Cen MT" charset="0"/>
                <a:ea typeface="ＭＳ Ｐゴシック" charset="0"/>
              </a:defRPr>
            </a:lvl5pPr>
            <a:lvl6pPr marL="457200" algn="l" defTabSz="457200" rtl="0" eaLnBrk="1" fontAlgn="base" hangingPunct="1">
              <a:spcBef>
                <a:spcPct val="0"/>
              </a:spcBef>
              <a:spcAft>
                <a:spcPct val="0"/>
              </a:spcAft>
              <a:defRPr sz="2400" b="1">
                <a:solidFill>
                  <a:schemeClr val="accent1"/>
                </a:solidFill>
                <a:latin typeface="Tw Cen MT" charset="0"/>
                <a:ea typeface="ＭＳ Ｐゴシック" charset="0"/>
              </a:defRPr>
            </a:lvl6pPr>
            <a:lvl7pPr marL="914400" algn="l" defTabSz="457200" rtl="0" eaLnBrk="1" fontAlgn="base" hangingPunct="1">
              <a:spcBef>
                <a:spcPct val="0"/>
              </a:spcBef>
              <a:spcAft>
                <a:spcPct val="0"/>
              </a:spcAft>
              <a:defRPr sz="2400" b="1">
                <a:solidFill>
                  <a:schemeClr val="accent1"/>
                </a:solidFill>
                <a:latin typeface="Tw Cen MT" charset="0"/>
                <a:ea typeface="ＭＳ Ｐゴシック" charset="0"/>
              </a:defRPr>
            </a:lvl7pPr>
            <a:lvl8pPr marL="1371600" algn="l" defTabSz="457200" rtl="0" eaLnBrk="1" fontAlgn="base" hangingPunct="1">
              <a:spcBef>
                <a:spcPct val="0"/>
              </a:spcBef>
              <a:spcAft>
                <a:spcPct val="0"/>
              </a:spcAft>
              <a:defRPr sz="2400" b="1">
                <a:solidFill>
                  <a:schemeClr val="accent1"/>
                </a:solidFill>
                <a:latin typeface="Tw Cen MT" charset="0"/>
                <a:ea typeface="ＭＳ Ｐゴシック" charset="0"/>
              </a:defRPr>
            </a:lvl8pPr>
            <a:lvl9pPr marL="1828800" algn="l" defTabSz="457200" rtl="0" eaLnBrk="1" fontAlgn="base" hangingPunct="1">
              <a:spcBef>
                <a:spcPct val="0"/>
              </a:spcBef>
              <a:spcAft>
                <a:spcPct val="0"/>
              </a:spcAft>
              <a:defRPr sz="2400" b="1">
                <a:solidFill>
                  <a:schemeClr val="accent1"/>
                </a:solidFill>
                <a:latin typeface="Tw Cen MT" charset="0"/>
                <a:ea typeface="ＭＳ Ｐゴシック" charset="0"/>
              </a:defRPr>
            </a:lvl9pPr>
          </a:lstStyle>
          <a:p>
            <a:r>
              <a:rPr lang="en-AU" sz="2000" b="0" dirty="0">
                <a:solidFill>
                  <a:schemeClr val="tx1"/>
                </a:solidFill>
                <a:latin typeface="+mj-lt"/>
              </a:rPr>
              <a:t>@</a:t>
            </a:r>
            <a:r>
              <a:rPr lang="en-AU" sz="2000" b="0" dirty="0" err="1">
                <a:solidFill>
                  <a:schemeClr val="tx1"/>
                </a:solidFill>
                <a:latin typeface="+mj-lt"/>
              </a:rPr>
              <a:t>imagexinstitute</a:t>
            </a:r>
            <a:endParaRPr lang="en-AU" sz="2000" b="0" dirty="0">
              <a:solidFill>
                <a:schemeClr val="tx1"/>
              </a:solidFill>
              <a:latin typeface="+mj-lt"/>
            </a:endParaRPr>
          </a:p>
        </p:txBody>
      </p:sp>
      <p:pic>
        <p:nvPicPr>
          <p:cNvPr id="26" name="Picture 25">
            <a:extLst>
              <a:ext uri="{FF2B5EF4-FFF2-40B4-BE49-F238E27FC236}">
                <a16:creationId xmlns:a16="http://schemas.microsoft.com/office/drawing/2014/main" id="{F5572ECC-D543-F54E-8886-CF5571CFCF27}"/>
              </a:ext>
            </a:extLst>
          </p:cNvPr>
          <p:cNvPicPr>
            <a:picLocks noChangeAspect="1"/>
          </p:cNvPicPr>
          <p:nvPr userDrawn="1"/>
        </p:nvPicPr>
        <p:blipFill rotWithShape="1">
          <a:blip r:embed="rId3"/>
          <a:srcRect l="20940" t="6550" r="20905" b="6602"/>
          <a:stretch/>
        </p:blipFill>
        <p:spPr>
          <a:xfrm>
            <a:off x="368525" y="3130703"/>
            <a:ext cx="261199" cy="259024"/>
          </a:xfrm>
          <a:prstGeom prst="rect">
            <a:avLst/>
          </a:prstGeom>
        </p:spPr>
      </p:pic>
      <p:sp>
        <p:nvSpPr>
          <p:cNvPr id="27" name="Title 1">
            <a:extLst>
              <a:ext uri="{FF2B5EF4-FFF2-40B4-BE49-F238E27FC236}">
                <a16:creationId xmlns:a16="http://schemas.microsoft.com/office/drawing/2014/main" id="{37E4C7A3-E709-7844-82E4-5A9861E6A6DB}"/>
              </a:ext>
            </a:extLst>
          </p:cNvPr>
          <p:cNvSpPr txBox="1">
            <a:spLocks/>
          </p:cNvSpPr>
          <p:nvPr userDrawn="1"/>
        </p:nvSpPr>
        <p:spPr bwMode="auto">
          <a:xfrm>
            <a:off x="388835" y="2798782"/>
            <a:ext cx="3275179" cy="367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2400" b="1" kern="1200">
                <a:solidFill>
                  <a:schemeClr val="bg1"/>
                </a:solidFill>
                <a:latin typeface="Arial" panose="020B0604020202020204" pitchFamily="34" charset="0"/>
                <a:ea typeface="ＭＳ Ｐゴシック" charset="0"/>
                <a:cs typeface="Arial" panose="020B0604020202020204" pitchFamily="34" charset="0"/>
              </a:defRPr>
            </a:lvl1pPr>
            <a:lvl2pPr algn="l" defTabSz="457200" rtl="0" eaLnBrk="1" fontAlgn="base" hangingPunct="1">
              <a:spcBef>
                <a:spcPct val="0"/>
              </a:spcBef>
              <a:spcAft>
                <a:spcPct val="0"/>
              </a:spcAft>
              <a:defRPr sz="2400" b="1">
                <a:solidFill>
                  <a:schemeClr val="accent1"/>
                </a:solidFill>
                <a:latin typeface="Tw Cen MT" charset="0"/>
                <a:ea typeface="ＭＳ Ｐゴシック" charset="0"/>
              </a:defRPr>
            </a:lvl2pPr>
            <a:lvl3pPr algn="l" defTabSz="457200" rtl="0" eaLnBrk="1" fontAlgn="base" hangingPunct="1">
              <a:spcBef>
                <a:spcPct val="0"/>
              </a:spcBef>
              <a:spcAft>
                <a:spcPct val="0"/>
              </a:spcAft>
              <a:defRPr sz="2400" b="1">
                <a:solidFill>
                  <a:schemeClr val="accent1"/>
                </a:solidFill>
                <a:latin typeface="Tw Cen MT" charset="0"/>
                <a:ea typeface="ＭＳ Ｐゴシック" charset="0"/>
              </a:defRPr>
            </a:lvl3pPr>
            <a:lvl4pPr algn="l" defTabSz="457200" rtl="0" eaLnBrk="1" fontAlgn="base" hangingPunct="1">
              <a:spcBef>
                <a:spcPct val="0"/>
              </a:spcBef>
              <a:spcAft>
                <a:spcPct val="0"/>
              </a:spcAft>
              <a:defRPr sz="2400" b="1">
                <a:solidFill>
                  <a:schemeClr val="accent1"/>
                </a:solidFill>
                <a:latin typeface="Tw Cen MT" charset="0"/>
                <a:ea typeface="ＭＳ Ｐゴシック" charset="0"/>
              </a:defRPr>
            </a:lvl4pPr>
            <a:lvl5pPr algn="l" defTabSz="457200" rtl="0" eaLnBrk="1" fontAlgn="base" hangingPunct="1">
              <a:spcBef>
                <a:spcPct val="0"/>
              </a:spcBef>
              <a:spcAft>
                <a:spcPct val="0"/>
              </a:spcAft>
              <a:defRPr sz="2400" b="1">
                <a:solidFill>
                  <a:schemeClr val="accent1"/>
                </a:solidFill>
                <a:latin typeface="Tw Cen MT" charset="0"/>
                <a:ea typeface="ＭＳ Ｐゴシック" charset="0"/>
              </a:defRPr>
            </a:lvl5pPr>
            <a:lvl6pPr marL="457200" algn="l" defTabSz="457200" rtl="0" eaLnBrk="1" fontAlgn="base" hangingPunct="1">
              <a:spcBef>
                <a:spcPct val="0"/>
              </a:spcBef>
              <a:spcAft>
                <a:spcPct val="0"/>
              </a:spcAft>
              <a:defRPr sz="2400" b="1">
                <a:solidFill>
                  <a:schemeClr val="accent1"/>
                </a:solidFill>
                <a:latin typeface="Tw Cen MT" charset="0"/>
                <a:ea typeface="ＭＳ Ｐゴシック" charset="0"/>
              </a:defRPr>
            </a:lvl6pPr>
            <a:lvl7pPr marL="914400" algn="l" defTabSz="457200" rtl="0" eaLnBrk="1" fontAlgn="base" hangingPunct="1">
              <a:spcBef>
                <a:spcPct val="0"/>
              </a:spcBef>
              <a:spcAft>
                <a:spcPct val="0"/>
              </a:spcAft>
              <a:defRPr sz="2400" b="1">
                <a:solidFill>
                  <a:schemeClr val="accent1"/>
                </a:solidFill>
                <a:latin typeface="Tw Cen MT" charset="0"/>
                <a:ea typeface="ＭＳ Ｐゴシック" charset="0"/>
              </a:defRPr>
            </a:lvl7pPr>
            <a:lvl8pPr marL="1371600" algn="l" defTabSz="457200" rtl="0" eaLnBrk="1" fontAlgn="base" hangingPunct="1">
              <a:spcBef>
                <a:spcPct val="0"/>
              </a:spcBef>
              <a:spcAft>
                <a:spcPct val="0"/>
              </a:spcAft>
              <a:defRPr sz="2400" b="1">
                <a:solidFill>
                  <a:schemeClr val="accent1"/>
                </a:solidFill>
                <a:latin typeface="Tw Cen MT" charset="0"/>
                <a:ea typeface="ＭＳ Ｐゴシック" charset="0"/>
              </a:defRPr>
            </a:lvl8pPr>
            <a:lvl9pPr marL="1828800" algn="l" defTabSz="457200" rtl="0" eaLnBrk="1" fontAlgn="base" hangingPunct="1">
              <a:spcBef>
                <a:spcPct val="0"/>
              </a:spcBef>
              <a:spcAft>
                <a:spcPct val="0"/>
              </a:spcAft>
              <a:defRPr sz="2400" b="1">
                <a:solidFill>
                  <a:schemeClr val="accent1"/>
                </a:solidFill>
                <a:latin typeface="Tw Cen MT" charset="0"/>
                <a:ea typeface="ＭＳ Ｐゴシック" charset="0"/>
              </a:defRPr>
            </a:lvl9pPr>
          </a:lstStyle>
          <a:p>
            <a:pPr>
              <a:lnSpc>
                <a:spcPts val="2000"/>
              </a:lnSpc>
            </a:pPr>
            <a:r>
              <a:rPr lang="en-AU" sz="2000" b="0" u="none" kern="1200" dirty="0">
                <a:solidFill>
                  <a:schemeClr val="accent3"/>
                </a:solidFill>
                <a:latin typeface="+mj-lt"/>
                <a:ea typeface="ＭＳ Ｐゴシック" charset="0"/>
                <a:cs typeface="Arial" panose="020B0604020202020204" pitchFamily="34" charset="0"/>
              </a:rPr>
              <a:t>image-</a:t>
            </a:r>
            <a:r>
              <a:rPr lang="en-AU" sz="2000" b="0" u="none" kern="1200" dirty="0" err="1">
                <a:solidFill>
                  <a:schemeClr val="accent3"/>
                </a:solidFill>
                <a:latin typeface="+mj-lt"/>
                <a:ea typeface="ＭＳ Ｐゴシック" charset="0"/>
                <a:cs typeface="Arial" panose="020B0604020202020204" pitchFamily="34" charset="0"/>
              </a:rPr>
              <a:t>x.sydney.edu.au</a:t>
            </a:r>
            <a:endParaRPr lang="en-AU" sz="2000" b="0" u="none" kern="1200" dirty="0">
              <a:solidFill>
                <a:schemeClr val="accent3"/>
              </a:solidFill>
              <a:latin typeface="+mj-lt"/>
              <a:ea typeface="ＭＳ Ｐゴシック" charset="0"/>
              <a:cs typeface="Arial" panose="020B0604020202020204" pitchFamily="34" charset="0"/>
            </a:endParaRPr>
          </a:p>
        </p:txBody>
      </p:sp>
      <p:grpSp>
        <p:nvGrpSpPr>
          <p:cNvPr id="28" name="Group 27">
            <a:extLst>
              <a:ext uri="{FF2B5EF4-FFF2-40B4-BE49-F238E27FC236}">
                <a16:creationId xmlns:a16="http://schemas.microsoft.com/office/drawing/2014/main" id="{C9606FF0-DA05-504D-B15B-6291054CE0EA}"/>
              </a:ext>
            </a:extLst>
          </p:cNvPr>
          <p:cNvGrpSpPr/>
          <p:nvPr userDrawn="1"/>
        </p:nvGrpSpPr>
        <p:grpSpPr>
          <a:xfrm>
            <a:off x="347124" y="4203854"/>
            <a:ext cx="1977796" cy="708314"/>
            <a:chOff x="347124" y="4203854"/>
            <a:chExt cx="1977796" cy="708314"/>
          </a:xfrm>
        </p:grpSpPr>
        <p:pic>
          <p:nvPicPr>
            <p:cNvPr id="29" name="Picture 28">
              <a:extLst>
                <a:ext uri="{FF2B5EF4-FFF2-40B4-BE49-F238E27FC236}">
                  <a16:creationId xmlns:a16="http://schemas.microsoft.com/office/drawing/2014/main" id="{14431DD8-FCF6-9244-B045-197444BE2E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9503" y="4602674"/>
              <a:ext cx="725374" cy="309494"/>
            </a:xfrm>
            <a:prstGeom prst="rect">
              <a:avLst/>
            </a:prstGeom>
          </p:spPr>
        </p:pic>
        <p:cxnSp>
          <p:nvCxnSpPr>
            <p:cNvPr id="30" name="Straight Connector 29">
              <a:extLst>
                <a:ext uri="{FF2B5EF4-FFF2-40B4-BE49-F238E27FC236}">
                  <a16:creationId xmlns:a16="http://schemas.microsoft.com/office/drawing/2014/main" id="{5883273F-DBCB-E542-B8CF-A09B03E771AB}"/>
                </a:ext>
              </a:extLst>
            </p:cNvPr>
            <p:cNvCxnSpPr/>
            <p:nvPr userDrawn="1"/>
          </p:nvCxnSpPr>
          <p:spPr>
            <a:xfrm>
              <a:off x="368525" y="4520881"/>
              <a:ext cx="1956395"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31" name="Picture 30">
              <a:extLst>
                <a:ext uri="{FF2B5EF4-FFF2-40B4-BE49-F238E27FC236}">
                  <a16:creationId xmlns:a16="http://schemas.microsoft.com/office/drawing/2014/main" id="{27C4BA6C-2993-AC46-B323-39116E3337D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7124" y="4203854"/>
              <a:ext cx="1977796" cy="230743"/>
            </a:xfrm>
            <a:prstGeom prst="rect">
              <a:avLst/>
            </a:prstGeom>
          </p:spPr>
        </p:pic>
        <p:pic>
          <p:nvPicPr>
            <p:cNvPr id="32" name="Picture 31">
              <a:extLst>
                <a:ext uri="{FF2B5EF4-FFF2-40B4-BE49-F238E27FC236}">
                  <a16:creationId xmlns:a16="http://schemas.microsoft.com/office/drawing/2014/main" id="{4720DF00-E038-5349-86FF-3B762031F0F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36022" y="4598012"/>
              <a:ext cx="908253" cy="314156"/>
            </a:xfrm>
            <a:prstGeom prst="rect">
              <a:avLst/>
            </a:prstGeom>
          </p:spPr>
        </p:pic>
      </p:grpSp>
    </p:spTree>
    <p:extLst>
      <p:ext uri="{BB962C8B-B14F-4D97-AF65-F5344CB8AC3E}">
        <p14:creationId xmlns:p14="http://schemas.microsoft.com/office/powerpoint/2010/main" val="184164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9A17EF-1569-264D-884F-2D17D77C9AB3}"/>
              </a:ext>
            </a:extLst>
          </p:cNvPr>
          <p:cNvPicPr>
            <a:picLocks noChangeAspect="1"/>
          </p:cNvPicPr>
          <p:nvPr userDrawn="1"/>
        </p:nvPicPr>
        <p:blipFill>
          <a:blip r:embed="rId2"/>
          <a:stretch>
            <a:fillRect/>
          </a:stretch>
        </p:blipFill>
        <p:spPr>
          <a:xfrm>
            <a:off x="0" y="0"/>
            <a:ext cx="9144000" cy="5143500"/>
          </a:xfrm>
          <a:prstGeom prst="rect">
            <a:avLst/>
          </a:prstGeom>
        </p:spPr>
      </p:pic>
      <p:grpSp>
        <p:nvGrpSpPr>
          <p:cNvPr id="3" name="Group 2">
            <a:extLst>
              <a:ext uri="{FF2B5EF4-FFF2-40B4-BE49-F238E27FC236}">
                <a16:creationId xmlns:a16="http://schemas.microsoft.com/office/drawing/2014/main" id="{FE816E95-D798-5849-8905-71E344FD3CD8}"/>
              </a:ext>
            </a:extLst>
          </p:cNvPr>
          <p:cNvGrpSpPr/>
          <p:nvPr userDrawn="1"/>
        </p:nvGrpSpPr>
        <p:grpSpPr>
          <a:xfrm>
            <a:off x="347124" y="4203854"/>
            <a:ext cx="1977796" cy="708314"/>
            <a:chOff x="347124" y="4203854"/>
            <a:chExt cx="1977796" cy="708314"/>
          </a:xfrm>
        </p:grpSpPr>
        <p:pic>
          <p:nvPicPr>
            <p:cNvPr id="19" name="Picture 18">
              <a:extLst>
                <a:ext uri="{FF2B5EF4-FFF2-40B4-BE49-F238E27FC236}">
                  <a16:creationId xmlns:a16="http://schemas.microsoft.com/office/drawing/2014/main" id="{A9F646A6-86C6-114A-863C-29FF3BDFBD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9503" y="4602674"/>
              <a:ext cx="725374" cy="309494"/>
            </a:xfrm>
            <a:prstGeom prst="rect">
              <a:avLst/>
            </a:prstGeom>
          </p:spPr>
        </p:pic>
        <p:cxnSp>
          <p:nvCxnSpPr>
            <p:cNvPr id="20" name="Straight Connector 19">
              <a:extLst>
                <a:ext uri="{FF2B5EF4-FFF2-40B4-BE49-F238E27FC236}">
                  <a16:creationId xmlns:a16="http://schemas.microsoft.com/office/drawing/2014/main" id="{BF790030-5E5E-FC4A-A78C-98C77811EDD9}"/>
                </a:ext>
              </a:extLst>
            </p:cNvPr>
            <p:cNvCxnSpPr/>
            <p:nvPr userDrawn="1"/>
          </p:nvCxnSpPr>
          <p:spPr>
            <a:xfrm>
              <a:off x="368525" y="4520881"/>
              <a:ext cx="1956395"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1" name="Picture 20">
              <a:extLst>
                <a:ext uri="{FF2B5EF4-FFF2-40B4-BE49-F238E27FC236}">
                  <a16:creationId xmlns:a16="http://schemas.microsoft.com/office/drawing/2014/main" id="{A5724702-EF49-0C4C-8DCB-356477F639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7124" y="4203854"/>
              <a:ext cx="1977796" cy="230743"/>
            </a:xfrm>
            <a:prstGeom prst="rect">
              <a:avLst/>
            </a:prstGeom>
          </p:spPr>
        </p:pic>
        <p:pic>
          <p:nvPicPr>
            <p:cNvPr id="23" name="Picture 22">
              <a:extLst>
                <a:ext uri="{FF2B5EF4-FFF2-40B4-BE49-F238E27FC236}">
                  <a16:creationId xmlns:a16="http://schemas.microsoft.com/office/drawing/2014/main" id="{71AF5D56-4DAB-7B4A-A6EE-60FBD5C8870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36022" y="4598012"/>
              <a:ext cx="908253" cy="314156"/>
            </a:xfrm>
            <a:prstGeom prst="rect">
              <a:avLst/>
            </a:prstGeom>
          </p:spPr>
        </p:pic>
      </p:grpSp>
      <p:sp>
        <p:nvSpPr>
          <p:cNvPr id="5" name="TextBox 4">
            <a:extLst>
              <a:ext uri="{FF2B5EF4-FFF2-40B4-BE49-F238E27FC236}">
                <a16:creationId xmlns:a16="http://schemas.microsoft.com/office/drawing/2014/main" id="{3687D452-5021-B84C-BFBE-9F55B9BE0261}"/>
              </a:ext>
            </a:extLst>
          </p:cNvPr>
          <p:cNvSpPr txBox="1"/>
          <p:nvPr userDrawn="1"/>
        </p:nvSpPr>
        <p:spPr>
          <a:xfrm>
            <a:off x="326344" y="898091"/>
            <a:ext cx="2666240" cy="523220"/>
          </a:xfrm>
          <a:prstGeom prst="rect">
            <a:avLst/>
          </a:prstGeom>
          <a:noFill/>
        </p:spPr>
        <p:txBody>
          <a:bodyPr wrap="square" rtlCol="0">
            <a:spAutoFit/>
          </a:bodyPr>
          <a:lstStyle/>
          <a:p>
            <a:r>
              <a:rPr lang="en-US" sz="2800" b="1" dirty="0">
                <a:solidFill>
                  <a:schemeClr val="accent1"/>
                </a:solidFill>
                <a:latin typeface="+mj-lt"/>
              </a:rPr>
              <a:t>Contact</a:t>
            </a:r>
          </a:p>
        </p:txBody>
      </p:sp>
    </p:spTree>
    <p:extLst>
      <p:ext uri="{BB962C8B-B14F-4D97-AF65-F5344CB8AC3E}">
        <p14:creationId xmlns:p14="http://schemas.microsoft.com/office/powerpoint/2010/main" val="11680972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9A17EF-1569-264D-884F-2D17D77C9AB3}"/>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5" name="Picture 4">
            <a:extLst>
              <a:ext uri="{FF2B5EF4-FFF2-40B4-BE49-F238E27FC236}">
                <a16:creationId xmlns:a16="http://schemas.microsoft.com/office/drawing/2014/main" id="{E2E8BB86-03A7-D049-98CA-315E88A023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
        <p:nvSpPr>
          <p:cNvPr id="6" name="Title 1">
            <a:extLst>
              <a:ext uri="{FF2B5EF4-FFF2-40B4-BE49-F238E27FC236}">
                <a16:creationId xmlns:a16="http://schemas.microsoft.com/office/drawing/2014/main" id="{66283FDB-C4A4-5D40-8F25-2ED9EFBC8D18}"/>
              </a:ext>
            </a:extLst>
          </p:cNvPr>
          <p:cNvSpPr>
            <a:spLocks noGrp="1"/>
          </p:cNvSpPr>
          <p:nvPr>
            <p:ph type="title"/>
          </p:nvPr>
        </p:nvSpPr>
        <p:spPr>
          <a:xfrm>
            <a:off x="457200" y="1800557"/>
            <a:ext cx="8229600" cy="857250"/>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0026622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A1E844A-2BFC-DC42-9A1E-166583276D5E}"/>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CD3A0E3B-3613-CB42-A8BF-1C24106C18C2}"/>
              </a:ext>
            </a:extLst>
          </p:cNvPr>
          <p:cNvSpPr>
            <a:spLocks noGrp="1"/>
          </p:cNvSpPr>
          <p:nvPr>
            <p:ph type="title"/>
          </p:nvPr>
        </p:nvSpPr>
        <p:spPr>
          <a:xfrm>
            <a:off x="457200" y="1800557"/>
            <a:ext cx="8229600" cy="857250"/>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5" name="Picture 4">
            <a:extLst>
              <a:ext uri="{FF2B5EF4-FFF2-40B4-BE49-F238E27FC236}">
                <a16:creationId xmlns:a16="http://schemas.microsoft.com/office/drawing/2014/main" id="{E2E8BB86-03A7-D049-98CA-315E88A023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Tree>
    <p:extLst>
      <p:ext uri="{BB962C8B-B14F-4D97-AF65-F5344CB8AC3E}">
        <p14:creationId xmlns:p14="http://schemas.microsoft.com/office/powerpoint/2010/main" val="637761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E7558F-D9C4-A343-9819-D1306DD700E5}"/>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5" name="Picture 4">
            <a:extLst>
              <a:ext uri="{FF2B5EF4-FFF2-40B4-BE49-F238E27FC236}">
                <a16:creationId xmlns:a16="http://schemas.microsoft.com/office/drawing/2014/main" id="{E2E8BB86-03A7-D049-98CA-315E88A023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
        <p:nvSpPr>
          <p:cNvPr id="7" name="Title 1">
            <a:extLst>
              <a:ext uri="{FF2B5EF4-FFF2-40B4-BE49-F238E27FC236}">
                <a16:creationId xmlns:a16="http://schemas.microsoft.com/office/drawing/2014/main" id="{CC979F2B-5944-7D4D-B8E4-DEAFFD9A1CE7}"/>
              </a:ext>
            </a:extLst>
          </p:cNvPr>
          <p:cNvSpPr>
            <a:spLocks noGrp="1"/>
          </p:cNvSpPr>
          <p:nvPr>
            <p:ph type="title"/>
          </p:nvPr>
        </p:nvSpPr>
        <p:spPr>
          <a:xfrm>
            <a:off x="457200" y="1800557"/>
            <a:ext cx="8229600" cy="857250"/>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59081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F242DE-9FF1-934B-AE7B-026318D0CDB9}"/>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CD3A0E3B-3613-CB42-A8BF-1C24106C18C2}"/>
              </a:ext>
            </a:extLst>
          </p:cNvPr>
          <p:cNvSpPr>
            <a:spLocks noGrp="1"/>
          </p:cNvSpPr>
          <p:nvPr>
            <p:ph type="title"/>
          </p:nvPr>
        </p:nvSpPr>
        <p:spPr>
          <a:xfrm>
            <a:off x="457200" y="1800557"/>
            <a:ext cx="8229600" cy="857250"/>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5" name="Picture 4">
            <a:extLst>
              <a:ext uri="{FF2B5EF4-FFF2-40B4-BE49-F238E27FC236}">
                <a16:creationId xmlns:a16="http://schemas.microsoft.com/office/drawing/2014/main" id="{E2E8BB86-03A7-D049-98CA-315E88A023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Tree>
    <p:extLst>
      <p:ext uri="{BB962C8B-B14F-4D97-AF65-F5344CB8AC3E}">
        <p14:creationId xmlns:p14="http://schemas.microsoft.com/office/powerpoint/2010/main" val="3755502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1"/>
                </a:solidFill>
              </a:defRPr>
            </a:lvl1pPr>
          </a:lstStyle>
          <a:p>
            <a:r>
              <a:rPr lang="en-GB"/>
              <a:t>Click to edit Master 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7758572" y="-986503"/>
            <a:ext cx="398929" cy="2371937"/>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33566" y="4845429"/>
            <a:ext cx="1126997" cy="131483"/>
          </a:xfrm>
          <a:prstGeom prst="rect">
            <a:avLst/>
          </a:prstGeom>
        </p:spPr>
      </p:pic>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986510" y="3758074"/>
            <a:ext cx="398929" cy="2371937"/>
          </a:xfrm>
          <a:prstGeom prst="rect">
            <a:avLst/>
          </a:prstGeom>
        </p:spPr>
      </p:pic>
      <p:sp>
        <p:nvSpPr>
          <p:cNvPr id="8" name="Text Placeholder 9"/>
          <p:cNvSpPr>
            <a:spLocks noGrp="1"/>
          </p:cNvSpPr>
          <p:nvPr>
            <p:ph type="body" sz="quarter" idx="10"/>
          </p:nvPr>
        </p:nvSpPr>
        <p:spPr>
          <a:xfrm>
            <a:off x="457200" y="944563"/>
            <a:ext cx="6172200" cy="3638550"/>
          </a:xfrm>
          <a:prstGeom prst="rect">
            <a:avLst/>
          </a:prstGeom>
        </p:spPr>
        <p:txBody>
          <a:bodyPr/>
          <a:lstStyle>
            <a:lvl1pPr marL="0" indent="0">
              <a:buFont typeface="Arial" panose="020B0604020202020204" pitchFamily="34" charset="0"/>
              <a:buNone/>
              <a:defRPr sz="2000"/>
            </a:lvl1pPr>
          </a:lstStyle>
          <a:p>
            <a:pPr lvl="0"/>
            <a:r>
              <a:rPr lang="en-GB" dirty="0"/>
              <a:t>Click to edit Master text styles</a:t>
            </a:r>
          </a:p>
        </p:txBody>
      </p:sp>
    </p:spTree>
    <p:extLst>
      <p:ext uri="{BB962C8B-B14F-4D97-AF65-F5344CB8AC3E}">
        <p14:creationId xmlns:p14="http://schemas.microsoft.com/office/powerpoint/2010/main" val="1229893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9865BB-FCE3-194D-A0EE-232C26CF84FE}"/>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CD3A0E3B-3613-CB42-A8BF-1C24106C18C2}"/>
              </a:ext>
            </a:extLst>
          </p:cNvPr>
          <p:cNvSpPr>
            <a:spLocks noGrp="1"/>
          </p:cNvSpPr>
          <p:nvPr>
            <p:ph type="title"/>
          </p:nvPr>
        </p:nvSpPr>
        <p:spPr>
          <a:xfrm>
            <a:off x="457200" y="1800557"/>
            <a:ext cx="8229600" cy="857250"/>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5" name="Picture 4">
            <a:extLst>
              <a:ext uri="{FF2B5EF4-FFF2-40B4-BE49-F238E27FC236}">
                <a16:creationId xmlns:a16="http://schemas.microsoft.com/office/drawing/2014/main" id="{E2E8BB86-03A7-D049-98CA-315E88A023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Tree>
    <p:extLst>
      <p:ext uri="{BB962C8B-B14F-4D97-AF65-F5344CB8AC3E}">
        <p14:creationId xmlns:p14="http://schemas.microsoft.com/office/powerpoint/2010/main" val="1580686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FFB655-FD60-CD4D-ACF2-F7D34B5F215A}"/>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7486008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67CCB7-BE38-2A4B-ADB8-05956284F2AE}"/>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997896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92BBBB-A638-7F45-9243-2431BA473C90}"/>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6919070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E49465-8706-EF49-AE1E-AD0FB5F3357E}"/>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0942457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3AD10D-E80F-874B-87AC-54BA022D7AA7}"/>
              </a:ext>
            </a:extLst>
          </p:cNvPr>
          <p:cNvPicPr>
            <a:picLocks noChangeAspect="1"/>
          </p:cNvPicPr>
          <p:nvPr userDrawn="1"/>
        </p:nvPicPr>
        <p:blipFill>
          <a:blip r:embed="rId2"/>
          <a:stretch>
            <a:fillRect/>
          </a:stretch>
        </p:blipFill>
        <p:spPr>
          <a:xfrm>
            <a:off x="1850" y="0"/>
            <a:ext cx="9140299"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2362477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67E5AA4-BEE0-994C-8C95-53354288BA67}"/>
              </a:ext>
            </a:extLst>
          </p:cNvPr>
          <p:cNvPicPr>
            <a:picLocks noChangeAspect="1"/>
          </p:cNvPicPr>
          <p:nvPr userDrawn="1"/>
        </p:nvPicPr>
        <p:blipFill>
          <a:blip r:embed="rId2"/>
          <a:stretch>
            <a:fillRect/>
          </a:stretch>
        </p:blipFill>
        <p:spPr>
          <a:xfrm>
            <a:off x="3701" y="0"/>
            <a:ext cx="9140299"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6838007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86CF05-C678-3540-9401-C2EC4C891528}"/>
              </a:ext>
            </a:extLst>
          </p:cNvPr>
          <p:cNvPicPr>
            <a:picLocks noChangeAspect="1"/>
          </p:cNvPicPr>
          <p:nvPr userDrawn="1"/>
        </p:nvPicPr>
        <p:blipFill>
          <a:blip r:embed="rId2"/>
          <a:stretch>
            <a:fillRect/>
          </a:stretch>
        </p:blipFill>
        <p:spPr>
          <a:xfrm>
            <a:off x="3701" y="0"/>
            <a:ext cx="9140299"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1425765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924A713-69B9-914D-8314-A9703029C42E}"/>
              </a:ext>
            </a:extLst>
          </p:cNvPr>
          <p:cNvPicPr>
            <a:picLocks noChangeAspect="1"/>
          </p:cNvPicPr>
          <p:nvPr userDrawn="1"/>
        </p:nvPicPr>
        <p:blipFill>
          <a:blip r:embed="rId2"/>
          <a:stretch>
            <a:fillRect/>
          </a:stretch>
        </p:blipFill>
        <p:spPr>
          <a:xfrm>
            <a:off x="3701" y="0"/>
            <a:ext cx="9140299"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881761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412803-B88C-954F-B8DA-88A6E4171140}"/>
              </a:ext>
            </a:extLst>
          </p:cNvPr>
          <p:cNvPicPr>
            <a:picLocks noChangeAspect="1"/>
          </p:cNvPicPr>
          <p:nvPr userDrawn="1"/>
        </p:nvPicPr>
        <p:blipFill>
          <a:blip r:embed="rId2"/>
          <a:stretch>
            <a:fillRect/>
          </a:stretch>
        </p:blipFill>
        <p:spPr>
          <a:xfrm>
            <a:off x="0" y="0"/>
            <a:ext cx="9140299"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204717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3"/>
                </a:solidFill>
              </a:defRPr>
            </a:lvl1pPr>
          </a:lstStyle>
          <a:p>
            <a:r>
              <a:rPr lang="en-GB"/>
              <a:t>Click to edit Master title style</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7353215" y="-1275139"/>
            <a:ext cx="515649" cy="3065929"/>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33566" y="4845429"/>
            <a:ext cx="1126997" cy="131483"/>
          </a:xfrm>
          <a:prstGeom prst="rect">
            <a:avLst/>
          </a:prstGeom>
        </p:spPr>
      </p:pic>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1275145" y="3352718"/>
            <a:ext cx="515649" cy="3065929"/>
          </a:xfrm>
          <a:prstGeom prst="rect">
            <a:avLst/>
          </a:prstGeom>
        </p:spPr>
      </p:pic>
      <p:sp>
        <p:nvSpPr>
          <p:cNvPr id="6" name="Text Placeholder 9"/>
          <p:cNvSpPr>
            <a:spLocks noGrp="1"/>
          </p:cNvSpPr>
          <p:nvPr>
            <p:ph type="body" sz="quarter" idx="10"/>
          </p:nvPr>
        </p:nvSpPr>
        <p:spPr>
          <a:xfrm>
            <a:off x="457200" y="944563"/>
            <a:ext cx="6172200" cy="3638550"/>
          </a:xfrm>
          <a:prstGeom prst="rect">
            <a:avLst/>
          </a:prstGeom>
        </p:spPr>
        <p:txBody>
          <a:bodyPr/>
          <a:lstStyle>
            <a:lvl1pPr marL="0" indent="0">
              <a:buFont typeface="Arial" charset="0"/>
              <a:buNone/>
              <a:defRPr sz="2000"/>
            </a:lvl1pPr>
          </a:lstStyle>
          <a:p>
            <a:pPr lvl="0"/>
            <a:r>
              <a:rPr lang="en-GB" dirty="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1F6AFF-3FDA-F64A-8BC5-75AE393A5030}"/>
              </a:ext>
            </a:extLst>
          </p:cNvPr>
          <p:cNvPicPr>
            <a:picLocks noChangeAspect="1"/>
          </p:cNvPicPr>
          <p:nvPr userDrawn="1"/>
        </p:nvPicPr>
        <p:blipFill>
          <a:blip r:embed="rId2"/>
          <a:stretch>
            <a:fillRect/>
          </a:stretch>
        </p:blipFill>
        <p:spPr>
          <a:xfrm>
            <a:off x="2893" y="0"/>
            <a:ext cx="9141914" cy="5143500"/>
          </a:xfrm>
          <a:prstGeom prst="rect">
            <a:avLst/>
          </a:prstGeom>
        </p:spPr>
      </p:pic>
      <p:sp>
        <p:nvSpPr>
          <p:cNvPr id="2" name="Title 1">
            <a:extLst>
              <a:ext uri="{FF2B5EF4-FFF2-40B4-BE49-F238E27FC236}">
                <a16:creationId xmlns:a16="http://schemas.microsoft.com/office/drawing/2014/main" id="{BC9AE494-C12A-FD40-8CB0-55FB396DFDFB}"/>
              </a:ext>
            </a:extLst>
          </p:cNvPr>
          <p:cNvSpPr>
            <a:spLocks noGrp="1"/>
          </p:cNvSpPr>
          <p:nvPr>
            <p:ph type="title"/>
          </p:nvPr>
        </p:nvSpPr>
        <p:spPr>
          <a:xfrm>
            <a:off x="628650" y="2074862"/>
            <a:ext cx="7886700" cy="993775"/>
          </a:xfrm>
          <a:prstGeom prst="rect">
            <a:avLst/>
          </a:prstGeom>
        </p:spPr>
        <p:txBody>
          <a:bodyPr anchor="ctr"/>
          <a:lstStyle>
            <a:lvl1pPr algn="ctr">
              <a:defRPr sz="36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6646516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9A17EF-1569-264D-884F-2D17D77C9AB3}"/>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2E8FA090-7A7A-C445-934D-BD57122E6F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635" y="4462536"/>
            <a:ext cx="1053823" cy="449632"/>
          </a:xfrm>
          <a:prstGeom prst="rect">
            <a:avLst/>
          </a:prstGeom>
        </p:spPr>
      </p:pic>
      <p:cxnSp>
        <p:nvCxnSpPr>
          <p:cNvPr id="8" name="Straight Connector 7">
            <a:extLst>
              <a:ext uri="{FF2B5EF4-FFF2-40B4-BE49-F238E27FC236}">
                <a16:creationId xmlns:a16="http://schemas.microsoft.com/office/drawing/2014/main" id="{9AF78FA8-7D44-F644-95FB-815948A0926E}"/>
              </a:ext>
            </a:extLst>
          </p:cNvPr>
          <p:cNvCxnSpPr/>
          <p:nvPr userDrawn="1"/>
        </p:nvCxnSpPr>
        <p:spPr>
          <a:xfrm>
            <a:off x="378215" y="4343707"/>
            <a:ext cx="2842248"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130B0719-BE79-A840-B56C-072339FD18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7123" y="3883130"/>
            <a:ext cx="2873340" cy="335223"/>
          </a:xfrm>
          <a:prstGeom prst="rect">
            <a:avLst/>
          </a:prstGeom>
        </p:spPr>
      </p:pic>
      <p:pic>
        <p:nvPicPr>
          <p:cNvPr id="10" name="Picture 9">
            <a:extLst>
              <a:ext uri="{FF2B5EF4-FFF2-40B4-BE49-F238E27FC236}">
                <a16:creationId xmlns:a16="http://schemas.microsoft.com/office/drawing/2014/main" id="{11B48AA0-1EA9-EB4A-AC93-505525BDDA1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684278" y="4462536"/>
            <a:ext cx="1299926" cy="449632"/>
          </a:xfrm>
          <a:prstGeom prst="rect">
            <a:avLst/>
          </a:prstGeom>
        </p:spPr>
      </p:pic>
      <p:sp>
        <p:nvSpPr>
          <p:cNvPr id="11" name="Text Placeholder 11">
            <a:extLst>
              <a:ext uri="{FF2B5EF4-FFF2-40B4-BE49-F238E27FC236}">
                <a16:creationId xmlns:a16="http://schemas.microsoft.com/office/drawing/2014/main" id="{6B2210F6-87F5-BE42-A4F5-F5A1411C46C2}"/>
              </a:ext>
            </a:extLst>
          </p:cNvPr>
          <p:cNvSpPr>
            <a:spLocks noGrp="1"/>
          </p:cNvSpPr>
          <p:nvPr>
            <p:ph type="body" sz="quarter" idx="11"/>
          </p:nvPr>
        </p:nvSpPr>
        <p:spPr>
          <a:xfrm>
            <a:off x="306532" y="1555011"/>
            <a:ext cx="4495078" cy="420110"/>
          </a:xfrm>
          <a:prstGeom prst="rect">
            <a:avLst/>
          </a:prstGeom>
        </p:spPr>
        <p:txBody>
          <a:bodyPr/>
          <a:lstStyle>
            <a:lvl1pPr marL="0" indent="0" algn="l">
              <a:buNone/>
              <a:defRPr sz="2400" b="1">
                <a:solidFill>
                  <a:srgbClr val="FF9A3F"/>
                </a:solidFill>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12" name="Text Placeholder 13">
            <a:extLst>
              <a:ext uri="{FF2B5EF4-FFF2-40B4-BE49-F238E27FC236}">
                <a16:creationId xmlns:a16="http://schemas.microsoft.com/office/drawing/2014/main" id="{A0D7FF58-56DA-1942-9097-B6A6B5B00FD5}"/>
              </a:ext>
            </a:extLst>
          </p:cNvPr>
          <p:cNvSpPr>
            <a:spLocks noGrp="1"/>
          </p:cNvSpPr>
          <p:nvPr>
            <p:ph type="body" sz="quarter" idx="12"/>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13" name="Text Placeholder 15">
            <a:extLst>
              <a:ext uri="{FF2B5EF4-FFF2-40B4-BE49-F238E27FC236}">
                <a16:creationId xmlns:a16="http://schemas.microsoft.com/office/drawing/2014/main" id="{678375B3-EDA1-C447-9272-3460B61D9648}"/>
              </a:ext>
            </a:extLst>
          </p:cNvPr>
          <p:cNvSpPr>
            <a:spLocks noGrp="1"/>
          </p:cNvSpPr>
          <p:nvPr>
            <p:ph type="body" sz="quarter" idx="13"/>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13836288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3" name="Picture Placeholder 5"/>
          <p:cNvSpPr>
            <a:spLocks noGrp="1"/>
          </p:cNvSpPr>
          <p:nvPr>
            <p:ph type="pic" sz="quarter" idx="10"/>
          </p:nvPr>
        </p:nvSpPr>
        <p:spPr>
          <a:xfrm>
            <a:off x="3471283" y="0"/>
            <a:ext cx="5734595" cy="5160210"/>
          </a:xfrm>
          <a:prstGeom prst="rect">
            <a:avLst/>
          </a:prstGeom>
        </p:spPr>
        <p:txBody>
          <a:bodyPr rtlCol="0">
            <a:normAutofit/>
          </a:bodyPr>
          <a:lstStyle>
            <a:lvl1pPr marL="0" indent="0">
              <a:buNone/>
              <a:defRPr/>
            </a:lvl1pPr>
          </a:lstStyle>
          <a:p>
            <a:pPr lvl="0"/>
            <a:r>
              <a:rPr lang="en-GB" noProof="0" dirty="0"/>
              <a:t>Click icon to add picture</a:t>
            </a:r>
            <a:endParaRPr lang="en-US" noProof="0" dirty="0"/>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41015" r="335"/>
          <a:stretch/>
        </p:blipFill>
        <p:spPr>
          <a:xfrm>
            <a:off x="-237" y="8355"/>
            <a:ext cx="4284000" cy="51435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9635" y="4462536"/>
            <a:ext cx="1053823" cy="449632"/>
          </a:xfrm>
          <a:prstGeom prst="rect">
            <a:avLst/>
          </a:prstGeom>
        </p:spPr>
      </p:pic>
      <p:cxnSp>
        <p:nvCxnSpPr>
          <p:cNvPr id="8" name="Straight Connector 7"/>
          <p:cNvCxnSpPr/>
          <p:nvPr userDrawn="1"/>
        </p:nvCxnSpPr>
        <p:spPr>
          <a:xfrm>
            <a:off x="378215" y="4343707"/>
            <a:ext cx="2842248" cy="0"/>
          </a:xfrm>
          <a:prstGeom prst="lin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0800000">
            <a:off x="-236" y="-1"/>
            <a:ext cx="268451" cy="1596142"/>
          </a:xfrm>
          <a:prstGeom prst="rect">
            <a:avLst/>
          </a:prstGeom>
        </p:spPr>
      </p:pic>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7123" y="3883130"/>
            <a:ext cx="2873340" cy="335223"/>
          </a:xfrm>
          <a:prstGeom prst="rect">
            <a:avLst/>
          </a:prstGeom>
        </p:spPr>
      </p:pic>
      <p:pic>
        <p:nvPicPr>
          <p:cNvPr id="14" name="Picture 13">
            <a:extLst>
              <a:ext uri="{FF2B5EF4-FFF2-40B4-BE49-F238E27FC236}">
                <a16:creationId xmlns:a16="http://schemas.microsoft.com/office/drawing/2014/main" id="{2FD5B6CC-530F-8349-AA76-A08704D9F4F7}"/>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84278" y="4462536"/>
            <a:ext cx="1299926" cy="449632"/>
          </a:xfrm>
          <a:prstGeom prst="rect">
            <a:avLst/>
          </a:prstGeom>
        </p:spPr>
      </p:pic>
      <p:sp>
        <p:nvSpPr>
          <p:cNvPr id="15" name="Text Placeholder 11">
            <a:extLst>
              <a:ext uri="{FF2B5EF4-FFF2-40B4-BE49-F238E27FC236}">
                <a16:creationId xmlns:a16="http://schemas.microsoft.com/office/drawing/2014/main" id="{7460E1C6-C6DA-A647-9288-04BD74843506}"/>
              </a:ext>
            </a:extLst>
          </p:cNvPr>
          <p:cNvSpPr>
            <a:spLocks noGrp="1"/>
          </p:cNvSpPr>
          <p:nvPr>
            <p:ph type="body" sz="quarter" idx="11"/>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19" name="Text Placeholder 13">
            <a:extLst>
              <a:ext uri="{FF2B5EF4-FFF2-40B4-BE49-F238E27FC236}">
                <a16:creationId xmlns:a16="http://schemas.microsoft.com/office/drawing/2014/main" id="{A740887A-3F15-D34D-BB56-0F993FEED804}"/>
              </a:ext>
            </a:extLst>
          </p:cNvPr>
          <p:cNvSpPr>
            <a:spLocks noGrp="1"/>
          </p:cNvSpPr>
          <p:nvPr>
            <p:ph type="body" sz="quarter" idx="12"/>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20" name="Text Placeholder 15">
            <a:extLst>
              <a:ext uri="{FF2B5EF4-FFF2-40B4-BE49-F238E27FC236}">
                <a16:creationId xmlns:a16="http://schemas.microsoft.com/office/drawing/2014/main" id="{E3ED34BA-9E1B-EA4D-BF65-20A0998D0986}"/>
              </a:ext>
            </a:extLst>
          </p:cNvPr>
          <p:cNvSpPr>
            <a:spLocks noGrp="1"/>
          </p:cNvSpPr>
          <p:nvPr>
            <p:ph type="body" sz="quarter" idx="13"/>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1180691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itle slide – Red option 1 (add own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itle 8"/>
          <p:cNvSpPr>
            <a:spLocks noGrp="1"/>
          </p:cNvSpPr>
          <p:nvPr>
            <p:ph type="title" hasCustomPrompt="1"/>
          </p:nvPr>
        </p:nvSpPr>
        <p:spPr>
          <a:xfrm>
            <a:off x="2946083" y="913289"/>
            <a:ext cx="3088791" cy="332683"/>
          </a:xfrm>
          <a:prstGeom prst="rect">
            <a:avLst/>
          </a:prstGeom>
        </p:spPr>
        <p:txBody>
          <a:bodyPr anchor="t"/>
          <a:lstStyle>
            <a:lvl1pPr>
              <a:defRPr sz="2200" b="1">
                <a:solidFill>
                  <a:srgbClr val="FF9A3F"/>
                </a:solidFill>
                <a:latin typeface="Tw Cen MT" panose="020B0602020104020603" pitchFamily="34" charset="77"/>
              </a:defRPr>
            </a:lvl1pPr>
          </a:lstStyle>
          <a:p>
            <a:r>
              <a:rPr lang="en-US" dirty="0"/>
              <a:t>Master title style</a:t>
            </a:r>
          </a:p>
        </p:txBody>
      </p:sp>
      <p:sp>
        <p:nvSpPr>
          <p:cNvPr id="16" name="Text Placeholder 4"/>
          <p:cNvSpPr>
            <a:spLocks noGrp="1"/>
          </p:cNvSpPr>
          <p:nvPr>
            <p:ph type="body" sz="quarter" idx="13"/>
          </p:nvPr>
        </p:nvSpPr>
        <p:spPr>
          <a:xfrm>
            <a:off x="2946075" y="1251567"/>
            <a:ext cx="3088792" cy="639366"/>
          </a:xfrm>
          <a:prstGeom prst="rect">
            <a:avLst/>
          </a:prstGeom>
        </p:spPr>
        <p:txBody>
          <a:bodyPr/>
          <a:lstStyle>
            <a:lvl1pPr marL="0" indent="0">
              <a:lnSpc>
                <a:spcPct val="90000"/>
              </a:lnSpc>
              <a:buNone/>
              <a:defRPr sz="1800">
                <a:solidFill>
                  <a:srgbClr val="000000"/>
                </a:solidFill>
                <a:latin typeface="Tw Cen MT" panose="020B0602020104020603" pitchFamily="34" charset="77"/>
              </a:defRPr>
            </a:lvl1pPr>
            <a:lvl2pPr marL="457156" indent="0">
              <a:buNone/>
              <a:defRPr/>
            </a:lvl2pPr>
            <a:lvl3pPr marL="914309" indent="0">
              <a:buNone/>
              <a:defRPr/>
            </a:lvl3pPr>
            <a:lvl4pPr marL="1371464" indent="0">
              <a:buNone/>
              <a:defRPr/>
            </a:lvl4pPr>
            <a:lvl5pPr marL="1828619" indent="0">
              <a:buNone/>
              <a:defRPr/>
            </a:lvl5pPr>
          </a:lstStyle>
          <a:p>
            <a:pPr lvl="0"/>
            <a:r>
              <a:rPr lang="en-GB" dirty="0"/>
              <a:t>Click to edit Master text styles</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1631" y="4577325"/>
            <a:ext cx="798369" cy="340638"/>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28363" y="4577333"/>
            <a:ext cx="2873340" cy="335223"/>
          </a:xfrm>
          <a:prstGeom prst="rect">
            <a:avLst/>
          </a:prstGeom>
        </p:spPr>
      </p:pic>
      <p:pic>
        <p:nvPicPr>
          <p:cNvPr id="8" name="Picture 7">
            <a:extLst>
              <a:ext uri="{FF2B5EF4-FFF2-40B4-BE49-F238E27FC236}">
                <a16:creationId xmlns:a16="http://schemas.microsoft.com/office/drawing/2014/main" id="{F978AC67-E495-8442-8148-ADBBA80B8F0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20066" y="4571918"/>
            <a:ext cx="1095682" cy="378986"/>
          </a:xfrm>
          <a:prstGeom prst="rect">
            <a:avLst/>
          </a:pr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A2CF65-3EEB-4C4B-B8F6-23D144AD3D20}"/>
              </a:ext>
            </a:extLst>
          </p:cNvPr>
          <p:cNvPicPr>
            <a:picLocks noChangeAspect="1"/>
          </p:cNvPicPr>
          <p:nvPr userDrawn="1"/>
        </p:nvPicPr>
        <p:blipFill rotWithShape="1">
          <a:blip r:embed="rId2"/>
          <a:srcRect r="11159"/>
          <a:stretch/>
        </p:blipFill>
        <p:spPr>
          <a:xfrm>
            <a:off x="567746" y="-2"/>
            <a:ext cx="8576254" cy="5143502"/>
          </a:xfrm>
          <a:prstGeom prst="rect">
            <a:avLst/>
          </a:prstGeom>
        </p:spPr>
      </p:pic>
      <p:sp>
        <p:nvSpPr>
          <p:cNvPr id="7" name="Text Placeholder 11">
            <a:extLst>
              <a:ext uri="{FF2B5EF4-FFF2-40B4-BE49-F238E27FC236}">
                <a16:creationId xmlns:a16="http://schemas.microsoft.com/office/drawing/2014/main" id="{D4A49734-1EA8-3B40-AF98-844749134914}"/>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8" name="Text Placeholder 13">
            <a:extLst>
              <a:ext uri="{FF2B5EF4-FFF2-40B4-BE49-F238E27FC236}">
                <a16:creationId xmlns:a16="http://schemas.microsoft.com/office/drawing/2014/main" id="{53321AEF-915C-3044-B24F-2A0C4228A47E}"/>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9" name="Text Placeholder 15">
            <a:extLst>
              <a:ext uri="{FF2B5EF4-FFF2-40B4-BE49-F238E27FC236}">
                <a16:creationId xmlns:a16="http://schemas.microsoft.com/office/drawing/2014/main" id="{8884AE9B-C27E-AF44-95E6-308762135CD0}"/>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3787637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DCF0E6-8D5F-6944-A9CE-884CE296390D}"/>
              </a:ext>
            </a:extLst>
          </p:cNvPr>
          <p:cNvPicPr>
            <a:picLocks noChangeAspect="1"/>
          </p:cNvPicPr>
          <p:nvPr userDrawn="1"/>
        </p:nvPicPr>
        <p:blipFill rotWithShape="1">
          <a:blip r:embed="rId2"/>
          <a:srcRect r="7055"/>
          <a:stretch/>
        </p:blipFill>
        <p:spPr>
          <a:xfrm>
            <a:off x="645090" y="0"/>
            <a:ext cx="8498910" cy="5142879"/>
          </a:xfrm>
          <a:prstGeom prst="rect">
            <a:avLst/>
          </a:prstGeom>
        </p:spPr>
      </p:pic>
      <p:sp>
        <p:nvSpPr>
          <p:cNvPr id="3" name="Text Placeholder 11">
            <a:extLst>
              <a:ext uri="{FF2B5EF4-FFF2-40B4-BE49-F238E27FC236}">
                <a16:creationId xmlns:a16="http://schemas.microsoft.com/office/drawing/2014/main" id="{5DA9A4BA-E27C-194C-BA54-840B2308C218}"/>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620E7222-8926-684B-8CC5-D234E4FBCBFB}"/>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2765070B-ABB3-0941-905D-B414520D49CB}"/>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2425292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4CDBBE-E8E1-544D-98D2-9708038D1534}"/>
              </a:ext>
            </a:extLst>
          </p:cNvPr>
          <p:cNvPicPr>
            <a:picLocks noChangeAspect="1"/>
          </p:cNvPicPr>
          <p:nvPr userDrawn="1"/>
        </p:nvPicPr>
        <p:blipFill rotWithShape="1">
          <a:blip r:embed="rId2"/>
          <a:srcRect r="6575"/>
          <a:stretch/>
        </p:blipFill>
        <p:spPr>
          <a:xfrm>
            <a:off x="601249" y="621"/>
            <a:ext cx="8542751" cy="5142879"/>
          </a:xfrm>
          <a:prstGeom prst="rect">
            <a:avLst/>
          </a:prstGeom>
        </p:spPr>
      </p:pic>
      <p:sp>
        <p:nvSpPr>
          <p:cNvPr id="12" name="Text Placeholder 11">
            <a:extLst>
              <a:ext uri="{FF2B5EF4-FFF2-40B4-BE49-F238E27FC236}">
                <a16:creationId xmlns:a16="http://schemas.microsoft.com/office/drawing/2014/main" id="{7B50373D-ABDB-4E47-92A0-201054874D0A}"/>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14" name="Text Placeholder 13">
            <a:extLst>
              <a:ext uri="{FF2B5EF4-FFF2-40B4-BE49-F238E27FC236}">
                <a16:creationId xmlns:a16="http://schemas.microsoft.com/office/drawing/2014/main" id="{838DB08E-8209-994F-895E-2F8AB39265BA}"/>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16" name="Text Placeholder 15">
            <a:extLst>
              <a:ext uri="{FF2B5EF4-FFF2-40B4-BE49-F238E27FC236}">
                <a16:creationId xmlns:a16="http://schemas.microsoft.com/office/drawing/2014/main" id="{EF6B71A0-D169-8346-B9FD-385E80ECBCC0}"/>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25789653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ACA176-7637-DE40-B7F8-A0FE461C7086}"/>
              </a:ext>
            </a:extLst>
          </p:cNvPr>
          <p:cNvPicPr>
            <a:picLocks noChangeAspect="1"/>
          </p:cNvPicPr>
          <p:nvPr userDrawn="1"/>
        </p:nvPicPr>
        <p:blipFill rotWithShape="1">
          <a:blip r:embed="rId2"/>
          <a:srcRect r="7945"/>
          <a:stretch/>
        </p:blipFill>
        <p:spPr>
          <a:xfrm>
            <a:off x="726508" y="0"/>
            <a:ext cx="8417492" cy="5143500"/>
          </a:xfrm>
          <a:prstGeom prst="rect">
            <a:avLst/>
          </a:prstGeom>
        </p:spPr>
      </p:pic>
      <p:sp>
        <p:nvSpPr>
          <p:cNvPr id="3" name="Text Placeholder 11">
            <a:extLst>
              <a:ext uri="{FF2B5EF4-FFF2-40B4-BE49-F238E27FC236}">
                <a16:creationId xmlns:a16="http://schemas.microsoft.com/office/drawing/2014/main" id="{3B735232-3AC9-F343-AC94-553E7275905C}"/>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74EB83F1-1BCB-6F4E-BEFA-1B7DAF05AB97}"/>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62CA126D-AAA4-984F-A165-0E0BA48902EC}"/>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3358494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17B2AC-4969-BC4A-BEC2-19089DD65A09}"/>
              </a:ext>
            </a:extLst>
          </p:cNvPr>
          <p:cNvPicPr>
            <a:picLocks noChangeAspect="1"/>
          </p:cNvPicPr>
          <p:nvPr userDrawn="1"/>
        </p:nvPicPr>
        <p:blipFill rotWithShape="1">
          <a:blip r:embed="rId2"/>
          <a:srcRect r="8288"/>
          <a:stretch/>
        </p:blipFill>
        <p:spPr>
          <a:xfrm>
            <a:off x="757824" y="0"/>
            <a:ext cx="8386176" cy="5143500"/>
          </a:xfrm>
          <a:prstGeom prst="rect">
            <a:avLst/>
          </a:prstGeom>
        </p:spPr>
      </p:pic>
      <p:sp>
        <p:nvSpPr>
          <p:cNvPr id="4" name="Text Placeholder 11">
            <a:extLst>
              <a:ext uri="{FF2B5EF4-FFF2-40B4-BE49-F238E27FC236}">
                <a16:creationId xmlns:a16="http://schemas.microsoft.com/office/drawing/2014/main" id="{590CA4CB-48CF-D343-B720-19D3FF66FCB6}"/>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F402BA1B-2E34-FD42-8B63-0337FC0E6DDD}"/>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0E249DB8-F402-C548-912E-17A12007AD8F}"/>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37278000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502168-4A87-D34B-8CD4-FA4729EAC632}"/>
              </a:ext>
            </a:extLst>
          </p:cNvPr>
          <p:cNvPicPr>
            <a:picLocks noChangeAspect="1"/>
          </p:cNvPicPr>
          <p:nvPr userDrawn="1"/>
        </p:nvPicPr>
        <p:blipFill rotWithShape="1">
          <a:blip r:embed="rId2"/>
          <a:srcRect r="8014"/>
          <a:stretch/>
        </p:blipFill>
        <p:spPr>
          <a:xfrm>
            <a:off x="732773" y="0"/>
            <a:ext cx="8411227" cy="5143500"/>
          </a:xfrm>
          <a:prstGeom prst="rect">
            <a:avLst/>
          </a:prstGeom>
        </p:spPr>
      </p:pic>
      <p:sp>
        <p:nvSpPr>
          <p:cNvPr id="3" name="Text Placeholder 11">
            <a:extLst>
              <a:ext uri="{FF2B5EF4-FFF2-40B4-BE49-F238E27FC236}">
                <a16:creationId xmlns:a16="http://schemas.microsoft.com/office/drawing/2014/main" id="{2D8C4A1F-DC21-7540-8CEA-6507A6750855}"/>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048F6DB8-573C-1348-B619-B0BCF994F76D}"/>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F8F959E1-BD22-334F-AB01-BD2C07BFF6C5}"/>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305297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4"/>
                </a:solidFill>
              </a:defRPr>
            </a:lvl1pPr>
          </a:lstStyle>
          <a:p>
            <a:r>
              <a:rPr lang="en-GB"/>
              <a:t>Click to edit Master title style</a:t>
            </a: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030000" y="-793233"/>
            <a:ext cx="320773" cy="1907241"/>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33566" y="4845429"/>
            <a:ext cx="1126997" cy="131483"/>
          </a:xfrm>
          <a:prstGeom prst="rect">
            <a:avLst/>
          </a:prstGeom>
        </p:spPr>
      </p:pic>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793240" y="4029500"/>
            <a:ext cx="320773" cy="1907241"/>
          </a:xfrm>
          <a:prstGeom prst="rect">
            <a:avLst/>
          </a:prstGeom>
        </p:spPr>
      </p:pic>
      <p:sp>
        <p:nvSpPr>
          <p:cNvPr id="6" name="Text Placeholder 9"/>
          <p:cNvSpPr>
            <a:spLocks noGrp="1"/>
          </p:cNvSpPr>
          <p:nvPr>
            <p:ph type="body" sz="quarter" idx="10"/>
          </p:nvPr>
        </p:nvSpPr>
        <p:spPr>
          <a:xfrm>
            <a:off x="457200" y="944563"/>
            <a:ext cx="6172200" cy="3638550"/>
          </a:xfrm>
          <a:prstGeom prst="rect">
            <a:avLst/>
          </a:prstGeom>
        </p:spPr>
        <p:txBody>
          <a:bodyPr/>
          <a:lstStyle>
            <a:lvl1pPr marL="0" indent="0">
              <a:buFont typeface="Arial" charset="0"/>
              <a:buNone/>
              <a:defRPr sz="2000"/>
            </a:lvl1pPr>
          </a:lstStyle>
          <a:p>
            <a:pPr lvl="0"/>
            <a:r>
              <a:rPr lang="en-GB" dirty="0"/>
              <a:t>Click to edit Master text styles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A646D8-1049-3E49-878F-9A3FDC4D5C18}"/>
              </a:ext>
            </a:extLst>
          </p:cNvPr>
          <p:cNvPicPr>
            <a:picLocks noChangeAspect="1"/>
          </p:cNvPicPr>
          <p:nvPr userDrawn="1"/>
        </p:nvPicPr>
        <p:blipFill rotWithShape="1">
          <a:blip r:embed="rId2"/>
          <a:srcRect r="7671"/>
          <a:stretch/>
        </p:blipFill>
        <p:spPr>
          <a:xfrm>
            <a:off x="701457" y="0"/>
            <a:ext cx="8442543" cy="5143500"/>
          </a:xfrm>
          <a:prstGeom prst="rect">
            <a:avLst/>
          </a:prstGeom>
        </p:spPr>
      </p:pic>
      <p:sp>
        <p:nvSpPr>
          <p:cNvPr id="4" name="Text Placeholder 11">
            <a:extLst>
              <a:ext uri="{FF2B5EF4-FFF2-40B4-BE49-F238E27FC236}">
                <a16:creationId xmlns:a16="http://schemas.microsoft.com/office/drawing/2014/main" id="{0B33E0C7-5956-3944-9549-A2CD14354082}"/>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FAAC013A-0F28-774F-92AE-512AF177031C}"/>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C1048D12-C9DA-6F4C-9E8E-65A7DC89107C}"/>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8306710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635DF48-726D-1941-BF09-337DA33731D7}"/>
              </a:ext>
            </a:extLst>
          </p:cNvPr>
          <p:cNvPicPr>
            <a:picLocks noChangeAspect="1"/>
          </p:cNvPicPr>
          <p:nvPr userDrawn="1"/>
        </p:nvPicPr>
        <p:blipFill>
          <a:blip r:embed="rId2"/>
          <a:stretch>
            <a:fillRect/>
          </a:stretch>
        </p:blipFill>
        <p:spPr>
          <a:xfrm>
            <a:off x="1007918" y="0"/>
            <a:ext cx="9144000" cy="5143500"/>
          </a:xfrm>
          <a:prstGeom prst="rect">
            <a:avLst/>
          </a:prstGeom>
        </p:spPr>
      </p:pic>
      <p:sp>
        <p:nvSpPr>
          <p:cNvPr id="4" name="Text Placeholder 11">
            <a:extLst>
              <a:ext uri="{FF2B5EF4-FFF2-40B4-BE49-F238E27FC236}">
                <a16:creationId xmlns:a16="http://schemas.microsoft.com/office/drawing/2014/main" id="{0B33E0C7-5956-3944-9549-A2CD14354082}"/>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FAAC013A-0F28-774F-92AE-512AF177031C}"/>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C1048D12-C9DA-6F4C-9E8E-65A7DC89107C}"/>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spTree>
    <p:extLst>
      <p:ext uri="{BB962C8B-B14F-4D97-AF65-F5344CB8AC3E}">
        <p14:creationId xmlns:p14="http://schemas.microsoft.com/office/powerpoint/2010/main" val="18448424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0B33E0C7-5956-3944-9549-A2CD14354082}"/>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FAAC013A-0F28-774F-92AE-512AF177031C}"/>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C1048D12-C9DA-6F4C-9E8E-65A7DC89107C}"/>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pic>
        <p:nvPicPr>
          <p:cNvPr id="3" name="Picture 2">
            <a:extLst>
              <a:ext uri="{FF2B5EF4-FFF2-40B4-BE49-F238E27FC236}">
                <a16:creationId xmlns:a16="http://schemas.microsoft.com/office/drawing/2014/main" id="{E5C3E519-4C95-5B4C-9B0F-21712DEA4F16}"/>
              </a:ext>
            </a:extLst>
          </p:cNvPr>
          <p:cNvPicPr>
            <a:picLocks noChangeAspect="1"/>
          </p:cNvPicPr>
          <p:nvPr userDrawn="1"/>
        </p:nvPicPr>
        <p:blipFill>
          <a:blip r:embed="rId2"/>
          <a:stretch>
            <a:fillRect/>
          </a:stretch>
        </p:blipFill>
        <p:spPr>
          <a:xfrm>
            <a:off x="961159" y="0"/>
            <a:ext cx="9144000" cy="5143500"/>
          </a:xfrm>
          <a:prstGeom prst="rect">
            <a:avLst/>
          </a:prstGeom>
        </p:spPr>
      </p:pic>
    </p:spTree>
    <p:extLst>
      <p:ext uri="{BB962C8B-B14F-4D97-AF65-F5344CB8AC3E}">
        <p14:creationId xmlns:p14="http://schemas.microsoft.com/office/powerpoint/2010/main" val="6216748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0B33E0C7-5956-3944-9549-A2CD14354082}"/>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FAAC013A-0F28-774F-92AE-512AF177031C}"/>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C1048D12-C9DA-6F4C-9E8E-65A7DC89107C}"/>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pic>
        <p:nvPicPr>
          <p:cNvPr id="9" name="Picture 8">
            <a:extLst>
              <a:ext uri="{FF2B5EF4-FFF2-40B4-BE49-F238E27FC236}">
                <a16:creationId xmlns:a16="http://schemas.microsoft.com/office/drawing/2014/main" id="{AA588158-10BC-3442-9065-A1BCEC2792A8}"/>
              </a:ext>
            </a:extLst>
          </p:cNvPr>
          <p:cNvPicPr>
            <a:picLocks noChangeAspect="1"/>
          </p:cNvPicPr>
          <p:nvPr userDrawn="1"/>
        </p:nvPicPr>
        <p:blipFill>
          <a:blip r:embed="rId2"/>
          <a:stretch>
            <a:fillRect/>
          </a:stretch>
        </p:blipFill>
        <p:spPr>
          <a:xfrm>
            <a:off x="1200150" y="0"/>
            <a:ext cx="9144000" cy="5143500"/>
          </a:xfrm>
          <a:prstGeom prst="rect">
            <a:avLst/>
          </a:prstGeom>
        </p:spPr>
      </p:pic>
    </p:spTree>
    <p:extLst>
      <p:ext uri="{BB962C8B-B14F-4D97-AF65-F5344CB8AC3E}">
        <p14:creationId xmlns:p14="http://schemas.microsoft.com/office/powerpoint/2010/main" val="41509299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0B33E0C7-5956-3944-9549-A2CD14354082}"/>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FAAC013A-0F28-774F-92AE-512AF177031C}"/>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C1048D12-C9DA-6F4C-9E8E-65A7DC89107C}"/>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pic>
        <p:nvPicPr>
          <p:cNvPr id="3" name="Picture 2">
            <a:extLst>
              <a:ext uri="{FF2B5EF4-FFF2-40B4-BE49-F238E27FC236}">
                <a16:creationId xmlns:a16="http://schemas.microsoft.com/office/drawing/2014/main" id="{943518FC-6CF3-D341-8DBF-F93C9303AB85}"/>
              </a:ext>
            </a:extLst>
          </p:cNvPr>
          <p:cNvPicPr>
            <a:picLocks noChangeAspect="1"/>
          </p:cNvPicPr>
          <p:nvPr userDrawn="1"/>
        </p:nvPicPr>
        <p:blipFill>
          <a:blip r:embed="rId2"/>
          <a:stretch>
            <a:fillRect/>
          </a:stretch>
        </p:blipFill>
        <p:spPr>
          <a:xfrm>
            <a:off x="1039091" y="0"/>
            <a:ext cx="9144000" cy="5143500"/>
          </a:xfrm>
          <a:prstGeom prst="rect">
            <a:avLst/>
          </a:prstGeom>
        </p:spPr>
      </p:pic>
    </p:spTree>
    <p:extLst>
      <p:ext uri="{BB962C8B-B14F-4D97-AF65-F5344CB8AC3E}">
        <p14:creationId xmlns:p14="http://schemas.microsoft.com/office/powerpoint/2010/main" val="22506916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0B33E0C7-5956-3944-9549-A2CD14354082}"/>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FAAC013A-0F28-774F-92AE-512AF177031C}"/>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C1048D12-C9DA-6F4C-9E8E-65A7DC89107C}"/>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pic>
        <p:nvPicPr>
          <p:cNvPr id="7" name="Picture 6">
            <a:extLst>
              <a:ext uri="{FF2B5EF4-FFF2-40B4-BE49-F238E27FC236}">
                <a16:creationId xmlns:a16="http://schemas.microsoft.com/office/drawing/2014/main" id="{9914ED08-4CC4-BF45-995F-03BB117003CF}"/>
              </a:ext>
            </a:extLst>
          </p:cNvPr>
          <p:cNvPicPr>
            <a:picLocks noChangeAspect="1"/>
          </p:cNvPicPr>
          <p:nvPr userDrawn="1"/>
        </p:nvPicPr>
        <p:blipFill>
          <a:blip r:embed="rId2"/>
          <a:stretch>
            <a:fillRect/>
          </a:stretch>
        </p:blipFill>
        <p:spPr>
          <a:xfrm>
            <a:off x="908772" y="0"/>
            <a:ext cx="9144000" cy="5143500"/>
          </a:xfrm>
          <a:prstGeom prst="rect">
            <a:avLst/>
          </a:prstGeom>
        </p:spPr>
      </p:pic>
    </p:spTree>
    <p:extLst>
      <p:ext uri="{BB962C8B-B14F-4D97-AF65-F5344CB8AC3E}">
        <p14:creationId xmlns:p14="http://schemas.microsoft.com/office/powerpoint/2010/main" val="25812928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0B33E0C7-5956-3944-9549-A2CD14354082}"/>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FAAC013A-0F28-774F-92AE-512AF177031C}"/>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C1048D12-C9DA-6F4C-9E8E-65A7DC89107C}"/>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pic>
        <p:nvPicPr>
          <p:cNvPr id="3" name="Picture 2">
            <a:extLst>
              <a:ext uri="{FF2B5EF4-FFF2-40B4-BE49-F238E27FC236}">
                <a16:creationId xmlns:a16="http://schemas.microsoft.com/office/drawing/2014/main" id="{F76897F0-122A-0E44-A5F5-7EF6D29EADA2}"/>
              </a:ext>
            </a:extLst>
          </p:cNvPr>
          <p:cNvPicPr>
            <a:picLocks noChangeAspect="1"/>
          </p:cNvPicPr>
          <p:nvPr userDrawn="1"/>
        </p:nvPicPr>
        <p:blipFill>
          <a:blip r:embed="rId2"/>
          <a:stretch>
            <a:fillRect/>
          </a:stretch>
        </p:blipFill>
        <p:spPr>
          <a:xfrm>
            <a:off x="971550" y="0"/>
            <a:ext cx="9144000" cy="5143500"/>
          </a:xfrm>
          <a:prstGeom prst="rect">
            <a:avLst/>
          </a:prstGeom>
        </p:spPr>
      </p:pic>
    </p:spTree>
    <p:extLst>
      <p:ext uri="{BB962C8B-B14F-4D97-AF65-F5344CB8AC3E}">
        <p14:creationId xmlns:p14="http://schemas.microsoft.com/office/powerpoint/2010/main" val="24567178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0B33E0C7-5956-3944-9549-A2CD14354082}"/>
              </a:ext>
            </a:extLst>
          </p:cNvPr>
          <p:cNvSpPr>
            <a:spLocks noGrp="1"/>
          </p:cNvSpPr>
          <p:nvPr>
            <p:ph type="body" sz="quarter" idx="10"/>
          </p:nvPr>
        </p:nvSpPr>
        <p:spPr>
          <a:xfrm>
            <a:off x="306532" y="1555011"/>
            <a:ext cx="4495078" cy="420110"/>
          </a:xfrm>
          <a:prstGeom prst="rect">
            <a:avLst/>
          </a:prstGeom>
        </p:spPr>
        <p:txBody>
          <a:bodyPr/>
          <a:lstStyle>
            <a:lvl1pPr marL="0" indent="0" algn="l">
              <a:buNone/>
              <a:defRPr sz="2400" b="1">
                <a:latin typeface="Tw Cen MT" panose="020B0602020104020603" pitchFamily="34" charset="77"/>
              </a:defRPr>
            </a:lvl1pPr>
            <a:lvl2pPr marL="457200" indent="0" algn="l">
              <a:buNone/>
              <a:defRPr/>
            </a:lvl2pPr>
            <a:lvl3pPr marL="914400" indent="0" algn="l">
              <a:buNone/>
              <a:defRPr/>
            </a:lvl3pPr>
            <a:lvl4pPr marL="1371600" indent="0">
              <a:buNone/>
              <a:defRPr/>
            </a:lvl4pPr>
            <a:lvl5pPr marL="1828800" indent="0">
              <a:buNone/>
              <a:defRPr/>
            </a:lvl5pPr>
          </a:lstStyle>
          <a:p>
            <a:pPr lvl="0"/>
            <a:r>
              <a:rPr lang="en-GB" dirty="0"/>
              <a:t>Click to edit Master text styles</a:t>
            </a:r>
          </a:p>
        </p:txBody>
      </p:sp>
      <p:sp>
        <p:nvSpPr>
          <p:cNvPr id="5" name="Text Placeholder 13">
            <a:extLst>
              <a:ext uri="{FF2B5EF4-FFF2-40B4-BE49-F238E27FC236}">
                <a16:creationId xmlns:a16="http://schemas.microsoft.com/office/drawing/2014/main" id="{FAAC013A-0F28-774F-92AE-512AF177031C}"/>
              </a:ext>
            </a:extLst>
          </p:cNvPr>
          <p:cNvSpPr>
            <a:spLocks noGrp="1"/>
          </p:cNvSpPr>
          <p:nvPr>
            <p:ph type="body" sz="quarter" idx="11"/>
          </p:nvPr>
        </p:nvSpPr>
        <p:spPr>
          <a:xfrm>
            <a:off x="306532" y="1872212"/>
            <a:ext cx="2405062" cy="327025"/>
          </a:xfrm>
          <a:prstGeom prst="rect">
            <a:avLst/>
          </a:prstGeom>
        </p:spPr>
        <p:txBody>
          <a:bodyPr/>
          <a:lstStyle>
            <a:lvl1pPr marL="0" indent="0">
              <a:buNone/>
              <a:defRPr sz="2000">
                <a:latin typeface="Tw Cen MT" panose="020B0602020104020603" pitchFamily="34" charset="77"/>
              </a:defRPr>
            </a:lvl1pPr>
            <a:lvl2pPr marL="457200" indent="0">
              <a:buNone/>
              <a:defRPr sz="2000">
                <a:latin typeface="Tw Cen MT" panose="020B0602020104020603" pitchFamily="34" charset="77"/>
              </a:defRPr>
            </a:lvl2pPr>
            <a:lvl3pPr marL="914400" indent="0">
              <a:buNone/>
              <a:defRPr sz="1800">
                <a:latin typeface="Tw Cen MT" panose="020B0602020104020603" pitchFamily="34" charset="77"/>
              </a:defRPr>
            </a:lvl3pPr>
            <a:lvl4pPr marL="1371600" indent="0">
              <a:buNone/>
              <a:defRPr sz="1600">
                <a:latin typeface="Tw Cen MT" panose="020B0602020104020603" pitchFamily="34" charset="77"/>
              </a:defRPr>
            </a:lvl4pPr>
            <a:lvl5pPr marL="1828800" indent="0">
              <a:buNone/>
              <a:defRPr sz="1600">
                <a:latin typeface="Tw Cen MT" panose="020B0602020104020603" pitchFamily="34" charset="77"/>
              </a:defRPr>
            </a:lvl5pPr>
          </a:lstStyle>
          <a:p>
            <a:pPr lvl="0"/>
            <a:r>
              <a:rPr lang="en-GB" dirty="0"/>
              <a:t>Click to edit</a:t>
            </a:r>
            <a:endParaRPr lang="en-US" dirty="0"/>
          </a:p>
        </p:txBody>
      </p:sp>
      <p:sp>
        <p:nvSpPr>
          <p:cNvPr id="6" name="Text Placeholder 15">
            <a:extLst>
              <a:ext uri="{FF2B5EF4-FFF2-40B4-BE49-F238E27FC236}">
                <a16:creationId xmlns:a16="http://schemas.microsoft.com/office/drawing/2014/main" id="{C1048D12-C9DA-6F4C-9E8E-65A7DC89107C}"/>
              </a:ext>
            </a:extLst>
          </p:cNvPr>
          <p:cNvSpPr>
            <a:spLocks noGrp="1"/>
          </p:cNvSpPr>
          <p:nvPr>
            <p:ph type="body" sz="quarter" idx="12"/>
          </p:nvPr>
        </p:nvSpPr>
        <p:spPr>
          <a:xfrm>
            <a:off x="306532" y="2644775"/>
            <a:ext cx="5174240" cy="685800"/>
          </a:xfrm>
          <a:prstGeom prst="rect">
            <a:avLst/>
          </a:prstGeom>
        </p:spPr>
        <p:txBody>
          <a:bodyPr/>
          <a:lstStyle>
            <a:lvl1pPr marL="0" indent="0">
              <a:buNone/>
              <a:defRPr sz="2000" b="0">
                <a:latin typeface="Tw Cen MT" panose="020B0602020104020603" pitchFamily="34" charset="77"/>
              </a:defRPr>
            </a:lvl1pPr>
          </a:lstStyle>
          <a:p>
            <a:pPr lvl="0"/>
            <a:r>
              <a:rPr lang="en-GB" dirty="0"/>
              <a:t>Click to edit Master text style</a:t>
            </a:r>
            <a:endParaRPr lang="en-US" dirty="0"/>
          </a:p>
        </p:txBody>
      </p:sp>
      <p:pic>
        <p:nvPicPr>
          <p:cNvPr id="7" name="Picture 6">
            <a:extLst>
              <a:ext uri="{FF2B5EF4-FFF2-40B4-BE49-F238E27FC236}">
                <a16:creationId xmlns:a16="http://schemas.microsoft.com/office/drawing/2014/main" id="{AEE627F9-E71C-654A-A2BA-B3360BEF74F4}"/>
              </a:ext>
            </a:extLst>
          </p:cNvPr>
          <p:cNvPicPr>
            <a:picLocks noChangeAspect="1"/>
          </p:cNvPicPr>
          <p:nvPr userDrawn="1"/>
        </p:nvPicPr>
        <p:blipFill>
          <a:blip r:embed="rId2"/>
          <a:stretch>
            <a:fillRect/>
          </a:stretch>
        </p:blipFill>
        <p:spPr>
          <a:xfrm>
            <a:off x="908772" y="0"/>
            <a:ext cx="9144000" cy="5143500"/>
          </a:xfrm>
          <a:prstGeom prst="rect">
            <a:avLst/>
          </a:prstGeom>
        </p:spPr>
      </p:pic>
    </p:spTree>
    <p:extLst>
      <p:ext uri="{BB962C8B-B14F-4D97-AF65-F5344CB8AC3E}">
        <p14:creationId xmlns:p14="http://schemas.microsoft.com/office/powerpoint/2010/main" val="3474895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5"/>
                </a:solidFill>
              </a:defRPr>
            </a:lvl1pPr>
          </a:lstStyle>
          <a:p>
            <a:r>
              <a:rPr lang="en-GB" dirty="0"/>
              <a:t>Click to edit Master title style</a:t>
            </a:r>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33566" y="4845429"/>
            <a:ext cx="1126997" cy="131483"/>
          </a:xfrm>
          <a:prstGeom prst="rect">
            <a:avLst/>
          </a:prstGeom>
        </p:spPr>
      </p:pic>
      <p:sp>
        <p:nvSpPr>
          <p:cNvPr id="6" name="Text Placeholder 9"/>
          <p:cNvSpPr>
            <a:spLocks noGrp="1"/>
          </p:cNvSpPr>
          <p:nvPr>
            <p:ph type="body" sz="quarter" idx="10"/>
          </p:nvPr>
        </p:nvSpPr>
        <p:spPr>
          <a:xfrm>
            <a:off x="457200" y="944563"/>
            <a:ext cx="6172200" cy="3638550"/>
          </a:xfrm>
          <a:prstGeom prst="rect">
            <a:avLst/>
          </a:prstGeom>
        </p:spPr>
        <p:txBody>
          <a:bodyPr/>
          <a:lstStyle>
            <a:lvl1pPr marL="0" indent="0">
              <a:buFont typeface="Arial" charset="0"/>
              <a:buNone/>
              <a:defRPr sz="2000"/>
            </a:lvl1pPr>
          </a:lstStyle>
          <a:p>
            <a:pPr lvl="0"/>
            <a:r>
              <a:rPr lang="en-GB" dirty="0"/>
              <a:t>Click to edit Master text styles</a:t>
            </a:r>
          </a:p>
        </p:txBody>
      </p:sp>
      <p:pic>
        <p:nvPicPr>
          <p:cNvPr id="3" name="Picture 2">
            <a:extLst>
              <a:ext uri="{FF2B5EF4-FFF2-40B4-BE49-F238E27FC236}">
                <a16:creationId xmlns:a16="http://schemas.microsoft.com/office/drawing/2014/main" id="{3F5611C6-E33C-F943-AA8D-4B467DE3BE82}"/>
              </a:ext>
            </a:extLst>
          </p:cNvPr>
          <p:cNvPicPr>
            <a:picLocks noChangeAspect="1"/>
          </p:cNvPicPr>
          <p:nvPr userDrawn="1"/>
        </p:nvPicPr>
        <p:blipFill>
          <a:blip r:embed="rId3"/>
          <a:stretch>
            <a:fillRect/>
          </a:stretch>
        </p:blipFill>
        <p:spPr>
          <a:xfrm rot="16200000">
            <a:off x="8029994" y="-793236"/>
            <a:ext cx="320771" cy="1907241"/>
          </a:xfrm>
          <a:prstGeom prst="rect">
            <a:avLst/>
          </a:prstGeom>
        </p:spPr>
      </p:pic>
      <p:pic>
        <p:nvPicPr>
          <p:cNvPr id="13" name="Picture 12">
            <a:extLst>
              <a:ext uri="{FF2B5EF4-FFF2-40B4-BE49-F238E27FC236}">
                <a16:creationId xmlns:a16="http://schemas.microsoft.com/office/drawing/2014/main" id="{5D5C6C9A-028C-9E4F-9091-75F03DAF0DA6}"/>
              </a:ext>
            </a:extLst>
          </p:cNvPr>
          <p:cNvPicPr>
            <a:picLocks noChangeAspect="1"/>
          </p:cNvPicPr>
          <p:nvPr userDrawn="1"/>
        </p:nvPicPr>
        <p:blipFill>
          <a:blip r:embed="rId4"/>
          <a:stretch>
            <a:fillRect/>
          </a:stretch>
        </p:blipFill>
        <p:spPr>
          <a:xfrm rot="16200000">
            <a:off x="810711" y="3977054"/>
            <a:ext cx="355734" cy="1977158"/>
          </a:xfrm>
          <a:prstGeom prst="rect">
            <a:avLst/>
          </a:prstGeom>
        </p:spPr>
      </p:pic>
    </p:spTree>
    <p:extLst>
      <p:ext uri="{BB962C8B-B14F-4D97-AF65-F5344CB8AC3E}">
        <p14:creationId xmlns:p14="http://schemas.microsoft.com/office/powerpoint/2010/main" val="1585931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2"/>
                </a:solidFill>
              </a:defRPr>
            </a:lvl1pPr>
          </a:lstStyle>
          <a:p>
            <a:r>
              <a:rPr lang="en-GB" dirty="0"/>
              <a:t>Click to edit Master title style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33566" y="4845429"/>
            <a:ext cx="1126997" cy="131483"/>
          </a:xfrm>
          <a:prstGeom prst="rect">
            <a:avLst/>
          </a:prstGeom>
        </p:spPr>
      </p:pic>
      <p:sp>
        <p:nvSpPr>
          <p:cNvPr id="7" name="Text Placeholder 9"/>
          <p:cNvSpPr>
            <a:spLocks noGrp="1"/>
          </p:cNvSpPr>
          <p:nvPr>
            <p:ph type="body" sz="quarter" idx="10"/>
          </p:nvPr>
        </p:nvSpPr>
        <p:spPr>
          <a:xfrm>
            <a:off x="457200" y="944563"/>
            <a:ext cx="6172200" cy="3638550"/>
          </a:xfrm>
          <a:prstGeom prst="rect">
            <a:avLst/>
          </a:prstGeom>
        </p:spPr>
        <p:txBody>
          <a:bodyPr/>
          <a:lstStyle>
            <a:lvl1pPr marL="0" indent="0">
              <a:buFont typeface="Arial" charset="0"/>
              <a:buNone/>
              <a:defRPr sz="2000"/>
            </a:lvl1pPr>
          </a:lstStyle>
          <a:p>
            <a:pPr lvl="0"/>
            <a:r>
              <a:rPr lang="en-GB" dirty="0"/>
              <a:t>Click to edit Master text styles</a:t>
            </a:r>
          </a:p>
        </p:txBody>
      </p:sp>
      <p:pic>
        <p:nvPicPr>
          <p:cNvPr id="10" name="Picture 9">
            <a:extLst>
              <a:ext uri="{FF2B5EF4-FFF2-40B4-BE49-F238E27FC236}">
                <a16:creationId xmlns:a16="http://schemas.microsoft.com/office/drawing/2014/main" id="{9B65EC9B-000B-9347-AEE8-E0BB464C109D}"/>
              </a:ext>
            </a:extLst>
          </p:cNvPr>
          <p:cNvPicPr>
            <a:picLocks noChangeAspect="1"/>
          </p:cNvPicPr>
          <p:nvPr userDrawn="1"/>
        </p:nvPicPr>
        <p:blipFill>
          <a:blip r:embed="rId3"/>
          <a:stretch>
            <a:fillRect/>
          </a:stretch>
        </p:blipFill>
        <p:spPr>
          <a:xfrm rot="5400000">
            <a:off x="1150958" y="3537202"/>
            <a:ext cx="455340" cy="2757257"/>
          </a:xfrm>
          <a:prstGeom prst="rect">
            <a:avLst/>
          </a:prstGeom>
        </p:spPr>
      </p:pic>
      <p:pic>
        <p:nvPicPr>
          <p:cNvPr id="11" name="Picture 10">
            <a:extLst>
              <a:ext uri="{FF2B5EF4-FFF2-40B4-BE49-F238E27FC236}">
                <a16:creationId xmlns:a16="http://schemas.microsoft.com/office/drawing/2014/main" id="{2D86FDFA-3BB2-A74A-80D5-0D6F0B450AF6}"/>
              </a:ext>
            </a:extLst>
          </p:cNvPr>
          <p:cNvPicPr>
            <a:picLocks noChangeAspect="1"/>
          </p:cNvPicPr>
          <p:nvPr userDrawn="1"/>
        </p:nvPicPr>
        <p:blipFill>
          <a:blip r:embed="rId4"/>
          <a:stretch>
            <a:fillRect/>
          </a:stretch>
        </p:blipFill>
        <p:spPr>
          <a:xfrm rot="16200000">
            <a:off x="7562659" y="-1126001"/>
            <a:ext cx="455340" cy="270734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1"/>
                </a:solidFill>
              </a:defRPr>
            </a:lvl1pPr>
          </a:lstStyle>
          <a:p>
            <a:r>
              <a:rPr lang="en-GB"/>
              <a:t>Click to edit Master title style</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78936" y="0"/>
            <a:ext cx="865071" cy="514350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
        <p:nvSpPr>
          <p:cNvPr id="5" name="Text Placeholder 9"/>
          <p:cNvSpPr>
            <a:spLocks noGrp="1"/>
          </p:cNvSpPr>
          <p:nvPr>
            <p:ph type="body" sz="quarter" idx="10"/>
          </p:nvPr>
        </p:nvSpPr>
        <p:spPr>
          <a:xfrm>
            <a:off x="457200" y="944563"/>
            <a:ext cx="6172200" cy="3638550"/>
          </a:xfrm>
          <a:prstGeom prst="rect">
            <a:avLst/>
          </a:prstGeom>
        </p:spPr>
        <p:txBody>
          <a:bodyPr/>
          <a:lstStyle>
            <a:lvl1pPr marL="342866" indent="-342866">
              <a:buFont typeface="Arial" charset="0"/>
              <a:buChar char="•"/>
              <a:defRPr sz="2000"/>
            </a:lvl1pPr>
          </a:lstStyle>
          <a:p>
            <a:pPr lvl="0"/>
            <a:r>
              <a:rPr lang="en-GB"/>
              <a:t>Click to edit Master text styles</a:t>
            </a:r>
          </a:p>
        </p:txBody>
      </p:sp>
    </p:spTree>
    <p:extLst>
      <p:ext uri="{BB962C8B-B14F-4D97-AF65-F5344CB8AC3E}">
        <p14:creationId xmlns:p14="http://schemas.microsoft.com/office/powerpoint/2010/main" val="3643587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3"/>
                </a:solidFill>
              </a:defRPr>
            </a:lvl1pPr>
          </a:lstStyle>
          <a:p>
            <a:r>
              <a:rPr lang="en-GB"/>
              <a:t>Click to edit Master title style</a:t>
            </a:r>
            <a:endParaRPr lang="en-US"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78936" y="0"/>
            <a:ext cx="865071" cy="514350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
        <p:nvSpPr>
          <p:cNvPr id="6" name="Text Placeholder 9"/>
          <p:cNvSpPr>
            <a:spLocks noGrp="1"/>
          </p:cNvSpPr>
          <p:nvPr>
            <p:ph type="body" sz="quarter" idx="10"/>
          </p:nvPr>
        </p:nvSpPr>
        <p:spPr>
          <a:xfrm>
            <a:off x="457200" y="944563"/>
            <a:ext cx="6172200" cy="3638550"/>
          </a:xfrm>
          <a:prstGeom prst="rect">
            <a:avLst/>
          </a:prstGeom>
        </p:spPr>
        <p:txBody>
          <a:bodyPr/>
          <a:lstStyle>
            <a:lvl1pPr marL="342866" indent="-342866">
              <a:buFont typeface="Arial" charset="0"/>
              <a:buChar char="•"/>
              <a:defRPr sz="2000"/>
            </a:lvl1pPr>
          </a:lstStyle>
          <a:p>
            <a:pPr lvl="0"/>
            <a:r>
              <a:rPr lang="en-GB"/>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7313"/>
            <a:ext cx="8229600" cy="857250"/>
          </a:xfrm>
          <a:prstGeom prst="rect">
            <a:avLst/>
          </a:prstGeom>
        </p:spPr>
        <p:txBody>
          <a:bodyPr/>
          <a:lstStyle>
            <a:lvl1pPr>
              <a:defRPr>
                <a:solidFill>
                  <a:schemeClr val="accent4"/>
                </a:solidFill>
              </a:defRPr>
            </a:lvl1pPr>
          </a:lstStyle>
          <a:p>
            <a:r>
              <a:rPr lang="en-GB"/>
              <a:t>Click to edit Master title style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8278936" y="0"/>
            <a:ext cx="865071" cy="514350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1850" y="4881290"/>
            <a:ext cx="1126997" cy="131483"/>
          </a:xfrm>
          <a:prstGeom prst="rect">
            <a:avLst/>
          </a:prstGeom>
        </p:spPr>
      </p:pic>
      <p:sp>
        <p:nvSpPr>
          <p:cNvPr id="6" name="Text Placeholder 9"/>
          <p:cNvSpPr>
            <a:spLocks noGrp="1"/>
          </p:cNvSpPr>
          <p:nvPr>
            <p:ph type="body" sz="quarter" idx="10"/>
          </p:nvPr>
        </p:nvSpPr>
        <p:spPr>
          <a:xfrm>
            <a:off x="457200" y="944563"/>
            <a:ext cx="6172200" cy="3638550"/>
          </a:xfrm>
          <a:prstGeom prst="rect">
            <a:avLst/>
          </a:prstGeom>
        </p:spPr>
        <p:txBody>
          <a:bodyPr/>
          <a:lstStyle>
            <a:lvl1pPr marL="342866" indent="-342866">
              <a:buFont typeface="Arial" charset="0"/>
              <a:buChar char="•"/>
              <a:defRPr sz="2000"/>
            </a:lvl1pPr>
          </a:lstStyle>
          <a:p>
            <a:pPr lvl="0"/>
            <a:r>
              <a:rPr lang="en-GB"/>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image" Target="../media/image1.pn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0068EC-0F2C-324D-A780-4582948B9A05}"/>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759" r:id="rId1"/>
    <p:sldLayoutId id="2147483826" r:id="rId2"/>
    <p:sldLayoutId id="2147483762" r:id="rId3"/>
    <p:sldLayoutId id="2147483761" r:id="rId4"/>
    <p:sldLayoutId id="2147483782" r:id="rId5"/>
    <p:sldLayoutId id="2147483760" r:id="rId6"/>
    <p:sldLayoutId id="2147483735" r:id="rId7"/>
    <p:sldLayoutId id="2147483755" r:id="rId8"/>
    <p:sldLayoutId id="2147483754" r:id="rId9"/>
    <p:sldLayoutId id="2147483792" r:id="rId10"/>
    <p:sldLayoutId id="2147483756" r:id="rId11"/>
    <p:sldLayoutId id="2147483828" r:id="rId12"/>
    <p:sldLayoutId id="2147483822" r:id="rId13"/>
    <p:sldLayoutId id="2147483824" r:id="rId14"/>
    <p:sldLayoutId id="2147483825" r:id="rId15"/>
    <p:sldLayoutId id="2147483763" r:id="rId16"/>
    <p:sldLayoutId id="2147483766" r:id="rId17"/>
    <p:sldLayoutId id="2147483764" r:id="rId18"/>
    <p:sldLayoutId id="2147483767" r:id="rId19"/>
    <p:sldLayoutId id="2147483765" r:id="rId20"/>
    <p:sldLayoutId id="2147483768" r:id="rId21"/>
    <p:sldLayoutId id="2147483771" r:id="rId22"/>
    <p:sldLayoutId id="2147483772" r:id="rId23"/>
    <p:sldLayoutId id="2147483770" r:id="rId24"/>
    <p:sldLayoutId id="2147483769" r:id="rId25"/>
    <p:sldLayoutId id="2147483777" r:id="rId26"/>
    <p:sldLayoutId id="2147483779" r:id="rId27"/>
    <p:sldLayoutId id="2147483780" r:id="rId28"/>
    <p:sldLayoutId id="2147483781" r:id="rId29"/>
    <p:sldLayoutId id="2147483778" r:id="rId30"/>
  </p:sldLayoutIdLst>
  <p:txStyles>
    <p:titleStyle>
      <a:lvl1pPr algn="l" defTabSz="457156" rtl="0" eaLnBrk="1" fontAlgn="base" hangingPunct="1">
        <a:spcBef>
          <a:spcPct val="0"/>
        </a:spcBef>
        <a:spcAft>
          <a:spcPct val="0"/>
        </a:spcAft>
        <a:defRPr sz="2400" b="1" kern="1200">
          <a:solidFill>
            <a:srgbClr val="FF9A3F"/>
          </a:solidFill>
          <a:latin typeface="Tw Cen MT"/>
          <a:ea typeface="ＭＳ Ｐゴシック" charset="0"/>
          <a:cs typeface="Tw Cen MT"/>
        </a:defRPr>
      </a:lvl1pPr>
      <a:lvl2pPr algn="l" defTabSz="457156" rtl="0" eaLnBrk="1" fontAlgn="base" hangingPunct="1">
        <a:spcBef>
          <a:spcPct val="0"/>
        </a:spcBef>
        <a:spcAft>
          <a:spcPct val="0"/>
        </a:spcAft>
        <a:defRPr sz="2400" b="1">
          <a:solidFill>
            <a:schemeClr val="accent1"/>
          </a:solidFill>
          <a:latin typeface="Tw Cen MT" charset="0"/>
          <a:ea typeface="ＭＳ Ｐゴシック" charset="0"/>
        </a:defRPr>
      </a:lvl2pPr>
      <a:lvl3pPr algn="l" defTabSz="457156" rtl="0" eaLnBrk="1" fontAlgn="base" hangingPunct="1">
        <a:spcBef>
          <a:spcPct val="0"/>
        </a:spcBef>
        <a:spcAft>
          <a:spcPct val="0"/>
        </a:spcAft>
        <a:defRPr sz="2400" b="1">
          <a:solidFill>
            <a:schemeClr val="accent1"/>
          </a:solidFill>
          <a:latin typeface="Tw Cen MT" charset="0"/>
          <a:ea typeface="ＭＳ Ｐゴシック" charset="0"/>
        </a:defRPr>
      </a:lvl3pPr>
      <a:lvl4pPr algn="l" defTabSz="457156" rtl="0" eaLnBrk="1" fontAlgn="base" hangingPunct="1">
        <a:spcBef>
          <a:spcPct val="0"/>
        </a:spcBef>
        <a:spcAft>
          <a:spcPct val="0"/>
        </a:spcAft>
        <a:defRPr sz="2400" b="1">
          <a:solidFill>
            <a:schemeClr val="accent1"/>
          </a:solidFill>
          <a:latin typeface="Tw Cen MT" charset="0"/>
          <a:ea typeface="ＭＳ Ｐゴシック" charset="0"/>
        </a:defRPr>
      </a:lvl4pPr>
      <a:lvl5pPr algn="l" defTabSz="457156" rtl="0" eaLnBrk="1" fontAlgn="base" hangingPunct="1">
        <a:spcBef>
          <a:spcPct val="0"/>
        </a:spcBef>
        <a:spcAft>
          <a:spcPct val="0"/>
        </a:spcAft>
        <a:defRPr sz="2400" b="1">
          <a:solidFill>
            <a:schemeClr val="accent1"/>
          </a:solidFill>
          <a:latin typeface="Tw Cen MT" charset="0"/>
          <a:ea typeface="ＭＳ Ｐゴシック" charset="0"/>
        </a:defRPr>
      </a:lvl5pPr>
      <a:lvl6pPr marL="457156" algn="l" defTabSz="457156" rtl="0" eaLnBrk="1" fontAlgn="base" hangingPunct="1">
        <a:spcBef>
          <a:spcPct val="0"/>
        </a:spcBef>
        <a:spcAft>
          <a:spcPct val="0"/>
        </a:spcAft>
        <a:defRPr sz="2400" b="1">
          <a:solidFill>
            <a:schemeClr val="accent1"/>
          </a:solidFill>
          <a:latin typeface="Tw Cen MT" charset="0"/>
          <a:ea typeface="ＭＳ Ｐゴシック" charset="0"/>
        </a:defRPr>
      </a:lvl6pPr>
      <a:lvl7pPr marL="914309" algn="l" defTabSz="457156" rtl="0" eaLnBrk="1" fontAlgn="base" hangingPunct="1">
        <a:spcBef>
          <a:spcPct val="0"/>
        </a:spcBef>
        <a:spcAft>
          <a:spcPct val="0"/>
        </a:spcAft>
        <a:defRPr sz="2400" b="1">
          <a:solidFill>
            <a:schemeClr val="accent1"/>
          </a:solidFill>
          <a:latin typeface="Tw Cen MT" charset="0"/>
          <a:ea typeface="ＭＳ Ｐゴシック" charset="0"/>
        </a:defRPr>
      </a:lvl7pPr>
      <a:lvl8pPr marL="1371464" algn="l" defTabSz="457156" rtl="0" eaLnBrk="1" fontAlgn="base" hangingPunct="1">
        <a:spcBef>
          <a:spcPct val="0"/>
        </a:spcBef>
        <a:spcAft>
          <a:spcPct val="0"/>
        </a:spcAft>
        <a:defRPr sz="2400" b="1">
          <a:solidFill>
            <a:schemeClr val="accent1"/>
          </a:solidFill>
          <a:latin typeface="Tw Cen MT" charset="0"/>
          <a:ea typeface="ＭＳ Ｐゴシック" charset="0"/>
        </a:defRPr>
      </a:lvl8pPr>
      <a:lvl9pPr marL="1828619" algn="l" defTabSz="457156" rtl="0" eaLnBrk="1" fontAlgn="base" hangingPunct="1">
        <a:spcBef>
          <a:spcPct val="0"/>
        </a:spcBef>
        <a:spcAft>
          <a:spcPct val="0"/>
        </a:spcAft>
        <a:defRPr sz="2400" b="1">
          <a:solidFill>
            <a:schemeClr val="accent1"/>
          </a:solidFill>
          <a:latin typeface="Tw Cen MT" charset="0"/>
          <a:ea typeface="ＭＳ Ｐゴシック" charset="0"/>
        </a:defRPr>
      </a:lvl9pPr>
    </p:titleStyle>
    <p:bodyStyle>
      <a:lvl1pPr marL="342866" indent="-342866" algn="l" defTabSz="457156" rtl="0" eaLnBrk="1" fontAlgn="base" hangingPunct="1">
        <a:spcBef>
          <a:spcPct val="20000"/>
        </a:spcBef>
        <a:spcAft>
          <a:spcPct val="0"/>
        </a:spcAft>
        <a:buFont typeface="Lucida Grande" charset="0"/>
        <a:buChar char="–"/>
        <a:defRPr sz="2000" kern="1200">
          <a:solidFill>
            <a:schemeClr val="tx1"/>
          </a:solidFill>
          <a:latin typeface="Tw Cen MT"/>
          <a:ea typeface="ＭＳ Ｐゴシック" charset="0"/>
          <a:cs typeface="Tw Cen MT"/>
        </a:defRPr>
      </a:lvl1pPr>
      <a:lvl2pPr marL="742877" indent="-285723"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2pPr>
      <a:lvl3pPr marL="1142885"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3pPr>
      <a:lvl4pPr marL="1600040"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4pPr>
      <a:lvl5pPr marL="2057195"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5pPr>
      <a:lvl6pPr marL="2514350" indent="-228578" algn="l" defTabSz="457156" rtl="0" eaLnBrk="1" latinLnBrk="0" hangingPunct="1">
        <a:spcBef>
          <a:spcPct val="20000"/>
        </a:spcBef>
        <a:buFont typeface="Arial"/>
        <a:buChar char="•"/>
        <a:defRPr sz="2000" kern="1200">
          <a:solidFill>
            <a:schemeClr val="tx1"/>
          </a:solidFill>
          <a:latin typeface="+mn-lt"/>
          <a:ea typeface="+mn-ea"/>
          <a:cs typeface="+mn-cs"/>
        </a:defRPr>
      </a:lvl6pPr>
      <a:lvl7pPr marL="2971504" indent="-228578" algn="l" defTabSz="457156" rtl="0" eaLnBrk="1" latinLnBrk="0" hangingPunct="1">
        <a:spcBef>
          <a:spcPct val="20000"/>
        </a:spcBef>
        <a:buFont typeface="Arial"/>
        <a:buChar char="•"/>
        <a:defRPr sz="2000" kern="1200">
          <a:solidFill>
            <a:schemeClr val="tx1"/>
          </a:solidFill>
          <a:latin typeface="+mn-lt"/>
          <a:ea typeface="+mn-ea"/>
          <a:cs typeface="+mn-cs"/>
        </a:defRPr>
      </a:lvl7pPr>
      <a:lvl8pPr marL="3428658" indent="-228578" algn="l" defTabSz="457156" rtl="0" eaLnBrk="1" latinLnBrk="0" hangingPunct="1">
        <a:spcBef>
          <a:spcPct val="20000"/>
        </a:spcBef>
        <a:buFont typeface="Arial"/>
        <a:buChar char="•"/>
        <a:defRPr sz="2000" kern="1200">
          <a:solidFill>
            <a:schemeClr val="tx1"/>
          </a:solidFill>
          <a:latin typeface="+mn-lt"/>
          <a:ea typeface="+mn-ea"/>
          <a:cs typeface="+mn-cs"/>
        </a:defRPr>
      </a:lvl8pPr>
      <a:lvl9pPr marL="3885813" indent="-228578" algn="l" defTabSz="45715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6" rtl="0" eaLnBrk="1" latinLnBrk="0" hangingPunct="1">
        <a:defRPr sz="1800" kern="1200">
          <a:solidFill>
            <a:schemeClr val="tx1"/>
          </a:solidFill>
          <a:latin typeface="+mn-lt"/>
          <a:ea typeface="+mn-ea"/>
          <a:cs typeface="+mn-cs"/>
        </a:defRPr>
      </a:lvl1pPr>
      <a:lvl2pPr marL="457156" algn="l" defTabSz="457156" rtl="0" eaLnBrk="1" latinLnBrk="0" hangingPunct="1">
        <a:defRPr sz="1800" kern="1200">
          <a:solidFill>
            <a:schemeClr val="tx1"/>
          </a:solidFill>
          <a:latin typeface="+mn-lt"/>
          <a:ea typeface="+mn-ea"/>
          <a:cs typeface="+mn-cs"/>
        </a:defRPr>
      </a:lvl2pPr>
      <a:lvl3pPr marL="914309" algn="l" defTabSz="457156" rtl="0" eaLnBrk="1" latinLnBrk="0" hangingPunct="1">
        <a:defRPr sz="1800" kern="1200">
          <a:solidFill>
            <a:schemeClr val="tx1"/>
          </a:solidFill>
          <a:latin typeface="+mn-lt"/>
          <a:ea typeface="+mn-ea"/>
          <a:cs typeface="+mn-cs"/>
        </a:defRPr>
      </a:lvl3pPr>
      <a:lvl4pPr marL="1371464" algn="l" defTabSz="457156" rtl="0" eaLnBrk="1" latinLnBrk="0" hangingPunct="1">
        <a:defRPr sz="1800" kern="1200">
          <a:solidFill>
            <a:schemeClr val="tx1"/>
          </a:solidFill>
          <a:latin typeface="+mn-lt"/>
          <a:ea typeface="+mn-ea"/>
          <a:cs typeface="+mn-cs"/>
        </a:defRPr>
      </a:lvl4pPr>
      <a:lvl5pPr marL="1828619" algn="l" defTabSz="457156" rtl="0" eaLnBrk="1" latinLnBrk="0" hangingPunct="1">
        <a:defRPr sz="1800" kern="1200">
          <a:solidFill>
            <a:schemeClr val="tx1"/>
          </a:solidFill>
          <a:latin typeface="+mn-lt"/>
          <a:ea typeface="+mn-ea"/>
          <a:cs typeface="+mn-cs"/>
        </a:defRPr>
      </a:lvl5pPr>
      <a:lvl6pPr marL="2285773" algn="l" defTabSz="457156" rtl="0" eaLnBrk="1" latinLnBrk="0" hangingPunct="1">
        <a:defRPr sz="1800" kern="1200">
          <a:solidFill>
            <a:schemeClr val="tx1"/>
          </a:solidFill>
          <a:latin typeface="+mn-lt"/>
          <a:ea typeface="+mn-ea"/>
          <a:cs typeface="+mn-cs"/>
        </a:defRPr>
      </a:lvl6pPr>
      <a:lvl7pPr marL="2742926" algn="l" defTabSz="457156" rtl="0" eaLnBrk="1" latinLnBrk="0" hangingPunct="1">
        <a:defRPr sz="1800" kern="1200">
          <a:solidFill>
            <a:schemeClr val="tx1"/>
          </a:solidFill>
          <a:latin typeface="+mn-lt"/>
          <a:ea typeface="+mn-ea"/>
          <a:cs typeface="+mn-cs"/>
        </a:defRPr>
      </a:lvl7pPr>
      <a:lvl8pPr marL="3200080" algn="l" defTabSz="457156" rtl="0" eaLnBrk="1" latinLnBrk="0" hangingPunct="1">
        <a:defRPr sz="1800" kern="1200">
          <a:solidFill>
            <a:schemeClr val="tx1"/>
          </a:solidFill>
          <a:latin typeface="+mn-lt"/>
          <a:ea typeface="+mn-ea"/>
          <a:cs typeface="+mn-cs"/>
        </a:defRPr>
      </a:lvl8pPr>
      <a:lvl9pPr marL="3657236" algn="l" defTabSz="45715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0F58F37-181D-D242-B2B8-A74DB594ADF3}"/>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rot="10800000">
            <a:off x="-236" y="-1"/>
            <a:ext cx="268451" cy="1596142"/>
          </a:xfrm>
          <a:prstGeom prst="rect">
            <a:avLst/>
          </a:prstGeom>
        </p:spPr>
      </p:pic>
    </p:spTree>
    <p:extLst>
      <p:ext uri="{BB962C8B-B14F-4D97-AF65-F5344CB8AC3E}">
        <p14:creationId xmlns:p14="http://schemas.microsoft.com/office/powerpoint/2010/main" val="1561476338"/>
      </p:ext>
    </p:extLst>
  </p:cSld>
  <p:clrMap bg1="lt1" tx1="dk1" bg2="lt2" tx2="dk2" accent1="accent1" accent2="accent2" accent3="accent3" accent4="accent4" accent5="accent5" accent6="accent6" hlink="hlink" folHlink="folHlink"/>
  <p:sldLayoutIdLst>
    <p:sldLayoutId id="2147483829" r:id="rId1"/>
    <p:sldLayoutId id="2147483729" r:id="rId2"/>
    <p:sldLayoutId id="2147483752" r:id="rId3"/>
    <p:sldLayoutId id="2147483784" r:id="rId4"/>
    <p:sldLayoutId id="2147483786" r:id="rId5"/>
    <p:sldLayoutId id="2147483827" r:id="rId6"/>
    <p:sldLayoutId id="2147483788" r:id="rId7"/>
    <p:sldLayoutId id="2147483789" r:id="rId8"/>
    <p:sldLayoutId id="2147483790" r:id="rId9"/>
    <p:sldLayoutId id="2147483791" r:id="rId10"/>
    <p:sldLayoutId id="2147483830" r:id="rId11"/>
    <p:sldLayoutId id="2147483831" r:id="rId12"/>
    <p:sldLayoutId id="2147483832" r:id="rId13"/>
    <p:sldLayoutId id="2147483833" r:id="rId14"/>
    <p:sldLayoutId id="2147483834" r:id="rId15"/>
    <p:sldLayoutId id="2147483835" r:id="rId16"/>
    <p:sldLayoutId id="2147483836" r:id="rId17"/>
  </p:sldLayoutIdLst>
  <p:txStyles>
    <p:titleStyle>
      <a:lvl1pPr algn="l" defTabSz="914400" rtl="0" eaLnBrk="1" latinLnBrk="0" hangingPunct="1">
        <a:lnSpc>
          <a:spcPct val="90000"/>
        </a:lnSpc>
        <a:spcBef>
          <a:spcPct val="0"/>
        </a:spcBef>
        <a:buNone/>
        <a:defRPr sz="2400" b="1" kern="1200">
          <a:solidFill>
            <a:schemeClr val="tx1"/>
          </a:solidFill>
          <a:latin typeface="Tw Cen MT" panose="020B06020201040206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47.png"/><Relationship Id="rId4" Type="http://schemas.openxmlformats.org/officeDocument/2006/relationships/image" Target="../media/image46.jp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hyperlink" Target="https://tibaray.com/index.php"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62.gif"/><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62.gif"/><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62.gif"/><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9.jp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64.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46.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05D40-AB7E-44D5-839B-3667FFDB2616}"/>
              </a:ext>
            </a:extLst>
          </p:cNvPr>
          <p:cNvSpPr>
            <a:spLocks noGrp="1"/>
          </p:cNvSpPr>
          <p:nvPr>
            <p:ph type="title"/>
          </p:nvPr>
        </p:nvSpPr>
        <p:spPr>
          <a:xfrm>
            <a:off x="114299" y="857582"/>
            <a:ext cx="5915025" cy="857250"/>
          </a:xfrm>
        </p:spPr>
        <p:txBody>
          <a:bodyPr>
            <a:noAutofit/>
          </a:bodyPr>
          <a:lstStyle/>
          <a:p>
            <a:r>
              <a:rPr lang="en-AU" sz="2800" b="1" dirty="0">
                <a:effectLst/>
                <a:latin typeface="Calibri" panose="020F0502020204030204" pitchFamily="34" charset="0"/>
                <a:ea typeface="Calibri" panose="020F0502020204030204" pitchFamily="34" charset="0"/>
              </a:rPr>
              <a:t>Bayesian optimisation of a novel x-ray shaping device with no moving parts</a:t>
            </a:r>
            <a:br>
              <a:rPr lang="en-AU" sz="2800" dirty="0">
                <a:effectLst/>
                <a:latin typeface="Calibri" panose="020F0502020204030204" pitchFamily="34" charset="0"/>
                <a:ea typeface="Calibri" panose="020F0502020204030204" pitchFamily="34" charset="0"/>
              </a:rPr>
            </a:br>
            <a:endParaRPr lang="en-AU" sz="3600" dirty="0"/>
          </a:p>
        </p:txBody>
      </p:sp>
      <p:sp>
        <p:nvSpPr>
          <p:cNvPr id="3" name="TextBox 2">
            <a:extLst>
              <a:ext uri="{FF2B5EF4-FFF2-40B4-BE49-F238E27FC236}">
                <a16:creationId xmlns:a16="http://schemas.microsoft.com/office/drawing/2014/main" id="{85C5E40A-E151-4D20-8E84-D2DFFAD22C97}"/>
              </a:ext>
            </a:extLst>
          </p:cNvPr>
          <p:cNvSpPr txBox="1"/>
          <p:nvPr/>
        </p:nvSpPr>
        <p:spPr>
          <a:xfrm>
            <a:off x="135662" y="1435495"/>
            <a:ext cx="6029325" cy="1836400"/>
          </a:xfrm>
          <a:prstGeom prst="rect">
            <a:avLst/>
          </a:prstGeom>
          <a:noFill/>
        </p:spPr>
        <p:txBody>
          <a:bodyPr wrap="square" rtlCol="0">
            <a:spAutoFit/>
          </a:bodyPr>
          <a:lstStyle/>
          <a:p>
            <a:pPr>
              <a:spcAft>
                <a:spcPts val="800"/>
              </a:spcAft>
            </a:pPr>
            <a:r>
              <a:rPr lang="en-US" sz="2000" dirty="0">
                <a:latin typeface="+mj-lt"/>
              </a:rPr>
              <a:t>Brendan Whelan, </a:t>
            </a:r>
            <a:r>
              <a:rPr lang="de-DE" sz="2000" dirty="0">
                <a:effectLst/>
                <a:latin typeface="+mj-lt"/>
                <a:ea typeface="Calibri" panose="020F0502020204030204" pitchFamily="34" charset="0"/>
                <a:cs typeface="Arial" panose="020B0604020202020204" pitchFamily="34" charset="0"/>
              </a:rPr>
              <a:t>Stefania Trovati</a:t>
            </a:r>
            <a:r>
              <a:rPr lang="de-DE" sz="2000" dirty="0">
                <a:latin typeface="+mj-lt"/>
                <a:ea typeface="Calibri" panose="020F0502020204030204" pitchFamily="34" charset="0"/>
                <a:cs typeface="Arial" panose="020B0604020202020204" pitchFamily="34" charset="0"/>
              </a:rPr>
              <a:t>,</a:t>
            </a:r>
            <a:r>
              <a:rPr lang="de-DE" sz="2000" baseline="30000" dirty="0">
                <a:effectLst/>
                <a:latin typeface="+mj-lt"/>
                <a:ea typeface="Calibri" panose="020F0502020204030204" pitchFamily="34" charset="0"/>
                <a:cs typeface="Arial" panose="020B0604020202020204" pitchFamily="34" charset="0"/>
              </a:rPr>
              <a:t> </a:t>
            </a:r>
            <a:r>
              <a:rPr lang="de-DE" sz="2000" dirty="0">
                <a:effectLst/>
                <a:latin typeface="+mj-lt"/>
                <a:ea typeface="Calibri" panose="020F0502020204030204" pitchFamily="34" charset="0"/>
                <a:cs typeface="Arial" panose="020B0604020202020204" pitchFamily="34" charset="0"/>
              </a:rPr>
              <a:t>Jinghui Wang, Rebecca Fahrig, Muhammad Shumail, Sami Tantawi</a:t>
            </a:r>
            <a:r>
              <a:rPr lang="de-DE" sz="2000" dirty="0">
                <a:latin typeface="+mj-lt"/>
                <a:ea typeface="Calibri" panose="020F0502020204030204" pitchFamily="34" charset="0"/>
                <a:cs typeface="Arial" panose="020B0604020202020204" pitchFamily="34" charset="0"/>
              </a:rPr>
              <a:t>,</a:t>
            </a:r>
            <a:r>
              <a:rPr lang="de-DE" sz="2000" baseline="30000" dirty="0">
                <a:effectLst/>
                <a:latin typeface="+mj-lt"/>
                <a:ea typeface="Calibri" panose="020F0502020204030204" pitchFamily="34" charset="0"/>
                <a:cs typeface="Arial" panose="020B0604020202020204" pitchFamily="34" charset="0"/>
              </a:rPr>
              <a:t> </a:t>
            </a:r>
            <a:r>
              <a:rPr lang="de-DE" sz="2000" dirty="0">
                <a:effectLst/>
                <a:latin typeface="+mj-lt"/>
                <a:ea typeface="Calibri" panose="020F0502020204030204" pitchFamily="34" charset="0"/>
                <a:cs typeface="Arial" panose="020B0604020202020204" pitchFamily="34" charset="0"/>
              </a:rPr>
              <a:t>Julian Merrick, Joseph Perl,</a:t>
            </a:r>
            <a:r>
              <a:rPr lang="de-DE" sz="2000" baseline="30000" dirty="0">
                <a:latin typeface="+mj-lt"/>
                <a:ea typeface="Calibri" panose="020F0502020204030204" pitchFamily="34" charset="0"/>
                <a:cs typeface="Arial" panose="020B0604020202020204" pitchFamily="34" charset="0"/>
              </a:rPr>
              <a:t> </a:t>
            </a:r>
            <a:r>
              <a:rPr lang="de-DE" sz="2000" dirty="0">
                <a:effectLst/>
                <a:latin typeface="+mj-lt"/>
                <a:ea typeface="Calibri" panose="020F0502020204030204" pitchFamily="34" charset="0"/>
                <a:cs typeface="Arial" panose="020B0604020202020204" pitchFamily="34" charset="0"/>
              </a:rPr>
              <a:t>Paul Keall, Billy W Loo</a:t>
            </a:r>
            <a:endParaRPr lang="en-AU" sz="2000" dirty="0">
              <a:effectLst/>
              <a:latin typeface="+mj-lt"/>
              <a:ea typeface="Calibri" panose="020F0502020204030204" pitchFamily="34" charset="0"/>
              <a:cs typeface="Arial" panose="020B0604020202020204" pitchFamily="34" charset="0"/>
            </a:endParaRPr>
          </a:p>
          <a:p>
            <a:pPr algn="just">
              <a:spcAft>
                <a:spcPts val="800"/>
              </a:spcAft>
            </a:pPr>
            <a:r>
              <a:rPr lang="de-DE" sz="2000" dirty="0">
                <a:effectLst/>
                <a:latin typeface="Times New Roman" panose="02020603050405020304" pitchFamily="18" charset="0"/>
                <a:ea typeface="Calibri" panose="020F0502020204030204" pitchFamily="34" charset="0"/>
                <a:cs typeface="Arial" panose="020B0604020202020204" pitchFamily="34" charset="0"/>
              </a:rPr>
              <a:t> </a:t>
            </a:r>
            <a:endParaRPr lang="en-AU" sz="2000" dirty="0">
              <a:effectLst/>
              <a:latin typeface="Times New Roman" panose="02020603050405020304" pitchFamily="18" charset="0"/>
              <a:ea typeface="Calibri" panose="020F0502020204030204" pitchFamily="34" charset="0"/>
              <a:cs typeface="Arial" panose="020B0604020202020204" pitchFamily="34" charset="0"/>
            </a:endParaRPr>
          </a:p>
          <a:p>
            <a:endParaRPr lang="en-AU" sz="2000" dirty="0"/>
          </a:p>
        </p:txBody>
      </p:sp>
      <p:pic>
        <p:nvPicPr>
          <p:cNvPr id="5" name="Picture 4" descr="A picture containing text, sign, ceramic ware, porcelain&#10;&#10;Description automatically generated">
            <a:extLst>
              <a:ext uri="{FF2B5EF4-FFF2-40B4-BE49-F238E27FC236}">
                <a16:creationId xmlns:a16="http://schemas.microsoft.com/office/drawing/2014/main" id="{E222882C-008E-4830-A211-1DF33F0DC52D}"/>
              </a:ext>
            </a:extLst>
          </p:cNvPr>
          <p:cNvPicPr>
            <a:picLocks noChangeAspect="1"/>
          </p:cNvPicPr>
          <p:nvPr/>
        </p:nvPicPr>
        <p:blipFill>
          <a:blip r:embed="rId3"/>
          <a:stretch>
            <a:fillRect/>
          </a:stretch>
        </p:blipFill>
        <p:spPr>
          <a:xfrm>
            <a:off x="262883" y="2559189"/>
            <a:ext cx="1352579" cy="1352579"/>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FCDCF197-D5F0-4B79-A349-E1851D36C163}"/>
              </a:ext>
            </a:extLst>
          </p:cNvPr>
          <p:cNvPicPr>
            <a:picLocks noChangeAspect="1"/>
          </p:cNvPicPr>
          <p:nvPr/>
        </p:nvPicPr>
        <p:blipFill>
          <a:blip r:embed="rId4"/>
          <a:stretch>
            <a:fillRect/>
          </a:stretch>
        </p:blipFill>
        <p:spPr>
          <a:xfrm>
            <a:off x="1726074" y="2675812"/>
            <a:ext cx="2975722" cy="1192166"/>
          </a:xfrm>
          <a:prstGeom prst="rect">
            <a:avLst/>
          </a:prstGeom>
        </p:spPr>
      </p:pic>
      <p:pic>
        <p:nvPicPr>
          <p:cNvPr id="1026" name="Picture 2" descr="Logo Resources | SLAC National Accelerator Laboratory">
            <a:extLst>
              <a:ext uri="{FF2B5EF4-FFF2-40B4-BE49-F238E27FC236}">
                <a16:creationId xmlns:a16="http://schemas.microsoft.com/office/drawing/2014/main" id="{2308D78C-9075-4724-B8B7-F34FEDD3A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665" y="3993188"/>
            <a:ext cx="3557795" cy="58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222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D360E-3F5D-25FC-5E9B-55F1005F5A7E}"/>
              </a:ext>
            </a:extLst>
          </p:cNvPr>
          <p:cNvSpPr>
            <a:spLocks noGrp="1"/>
          </p:cNvSpPr>
          <p:nvPr>
            <p:ph type="title"/>
          </p:nvPr>
        </p:nvSpPr>
        <p:spPr/>
        <p:txBody>
          <a:bodyPr/>
          <a:lstStyle/>
          <a:p>
            <a:r>
              <a:rPr lang="en-AU" dirty="0"/>
              <a:t>How to find the best value for unknown parameters?</a:t>
            </a:r>
          </a:p>
        </p:txBody>
      </p:sp>
      <p:sp>
        <p:nvSpPr>
          <p:cNvPr id="3" name="Text Placeholder 2">
            <a:extLst>
              <a:ext uri="{FF2B5EF4-FFF2-40B4-BE49-F238E27FC236}">
                <a16:creationId xmlns:a16="http://schemas.microsoft.com/office/drawing/2014/main" id="{569E227B-871A-CC16-D618-472E660E0981}"/>
              </a:ext>
            </a:extLst>
          </p:cNvPr>
          <p:cNvSpPr>
            <a:spLocks noGrp="1"/>
          </p:cNvSpPr>
          <p:nvPr>
            <p:ph type="body" sz="quarter" idx="10"/>
          </p:nvPr>
        </p:nvSpPr>
        <p:spPr>
          <a:xfrm>
            <a:off x="210164" y="2773336"/>
            <a:ext cx="6172200" cy="382819"/>
          </a:xfrm>
        </p:spPr>
        <p:txBody>
          <a:bodyPr/>
          <a:lstStyle/>
          <a:p>
            <a:r>
              <a:rPr lang="en-AU" dirty="0"/>
              <a:t>Guesstimate</a:t>
            </a:r>
          </a:p>
        </p:txBody>
      </p:sp>
      <p:pic>
        <p:nvPicPr>
          <p:cNvPr id="5" name="Picture 4" descr="A picture containing calendar&#10;&#10;Description automatically generated">
            <a:extLst>
              <a:ext uri="{FF2B5EF4-FFF2-40B4-BE49-F238E27FC236}">
                <a16:creationId xmlns:a16="http://schemas.microsoft.com/office/drawing/2014/main" id="{1EDE7012-B256-083D-ECEF-6CD75E13112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091" b="92614" l="5575" r="93031">
                        <a14:foregroundMark x1="18815" y1="65909" x2="18815" y2="65909"/>
                        <a14:foregroundMark x1="10453" y1="75000" x2="10453" y2="75000"/>
                        <a14:foregroundMark x1="7666" y1="83523" x2="7666" y2="83523"/>
                        <a14:foregroundMark x1="5923" y1="90341" x2="5923" y2="90341"/>
                        <a14:foregroundMark x1="36585" y1="86364" x2="36585" y2="86364"/>
                        <a14:foregroundMark x1="45296" y1="86364" x2="45296" y2="86364"/>
                        <a14:foregroundMark x1="62718" y1="50568" x2="62718" y2="50568"/>
                        <a14:foregroundMark x1="84669" y1="42614" x2="84669" y2="42614"/>
                        <a14:foregroundMark x1="93031" y1="92614" x2="93031" y2="92614"/>
                      </a14:backgroundRemoval>
                    </a14:imgEffect>
                  </a14:imgLayer>
                </a14:imgProps>
              </a:ext>
            </a:extLst>
          </a:blip>
          <a:srcRect r="66994"/>
          <a:stretch/>
        </p:blipFill>
        <p:spPr>
          <a:xfrm>
            <a:off x="343974" y="1069872"/>
            <a:ext cx="902265" cy="1676400"/>
          </a:xfrm>
          <a:prstGeom prst="rect">
            <a:avLst/>
          </a:prstGeom>
        </p:spPr>
      </p:pic>
      <p:pic>
        <p:nvPicPr>
          <p:cNvPr id="10" name="Picture 9" descr="A picture containing calendar&#10;&#10;Description automatically generated">
            <a:extLst>
              <a:ext uri="{FF2B5EF4-FFF2-40B4-BE49-F238E27FC236}">
                <a16:creationId xmlns:a16="http://schemas.microsoft.com/office/drawing/2014/main" id="{6AB75535-4BD4-806A-833D-C1BE58D515A6}"/>
              </a:ext>
            </a:extLst>
          </p:cNvPr>
          <p:cNvPicPr>
            <a:picLocks noChangeAspect="1"/>
          </p:cNvPicPr>
          <p:nvPr/>
        </p:nvPicPr>
        <p:blipFill rotWithShape="1">
          <a:blip r:embed="rId4">
            <a:extLst>
              <a:ext uri="{BEBA8EAE-BF5A-486C-A8C5-ECC9F3942E4B}">
                <a14:imgProps xmlns:a14="http://schemas.microsoft.com/office/drawing/2010/main">
                  <a14:imgLayer r:embed="rId3">
                    <a14:imgEffect>
                      <a14:backgroundRemoval t="9091" b="92614" l="5575" r="93031">
                        <a14:foregroundMark x1="18815" y1="65909" x2="18815" y2="65909"/>
                        <a14:foregroundMark x1="10453" y1="75000" x2="10453" y2="75000"/>
                        <a14:foregroundMark x1="7666" y1="83523" x2="7666" y2="83523"/>
                        <a14:foregroundMark x1="5923" y1="90341" x2="5923" y2="90341"/>
                        <a14:foregroundMark x1="36585" y1="86364" x2="36585" y2="86364"/>
                        <a14:foregroundMark x1="45296" y1="86364" x2="45296" y2="86364"/>
                        <a14:foregroundMark x1="62718" y1="50568" x2="62718" y2="50568"/>
                        <a14:foregroundMark x1="84669" y1="42614" x2="84669" y2="42614"/>
                        <a14:foregroundMark x1="93031" y1="92614" x2="93031" y2="92614"/>
                        <a14:foregroundMark x1="47735" y1="92614" x2="47735" y2="92614"/>
                        <a14:backgroundMark x1="55052" y1="85795" x2="55052" y2="85795"/>
                      </a14:backgroundRemoval>
                    </a14:imgEffect>
                  </a14:imgLayer>
                </a14:imgProps>
              </a:ext>
            </a:extLst>
          </a:blip>
          <a:srcRect l="32652" r="43879"/>
          <a:stretch/>
        </p:blipFill>
        <p:spPr>
          <a:xfrm>
            <a:off x="2986548" y="1069872"/>
            <a:ext cx="641555" cy="1676400"/>
          </a:xfrm>
          <a:prstGeom prst="rect">
            <a:avLst/>
          </a:prstGeom>
        </p:spPr>
      </p:pic>
      <p:pic>
        <p:nvPicPr>
          <p:cNvPr id="11" name="Picture 10" descr="A picture containing calendar&#10;&#10;Description automatically generated">
            <a:extLst>
              <a:ext uri="{FF2B5EF4-FFF2-40B4-BE49-F238E27FC236}">
                <a16:creationId xmlns:a16="http://schemas.microsoft.com/office/drawing/2014/main" id="{22D8B964-59B3-5A4E-4EA4-B5683CF46DFA}"/>
              </a:ext>
            </a:extLst>
          </p:cNvPr>
          <p:cNvPicPr>
            <a:picLocks noChangeAspect="1"/>
          </p:cNvPicPr>
          <p:nvPr/>
        </p:nvPicPr>
        <p:blipFill rotWithShape="1">
          <a:blip r:embed="rId5">
            <a:extLst>
              <a:ext uri="{BEBA8EAE-BF5A-486C-A8C5-ECC9F3942E4B}">
                <a14:imgProps xmlns:a14="http://schemas.microsoft.com/office/drawing/2010/main">
                  <a14:imgLayer r:embed="rId3">
                    <a14:imgEffect>
                      <a14:backgroundRemoval t="9091" b="92614" l="5575" r="93031">
                        <a14:foregroundMark x1="18815" y1="65909" x2="18815" y2="65909"/>
                        <a14:foregroundMark x1="10453" y1="75000" x2="10453" y2="75000"/>
                        <a14:foregroundMark x1="7666" y1="83523" x2="7666" y2="83523"/>
                        <a14:foregroundMark x1="5923" y1="90341" x2="5923" y2="90341"/>
                        <a14:foregroundMark x1="36585" y1="86364" x2="36585" y2="86364"/>
                        <a14:foregroundMark x1="45296" y1="86364" x2="45296" y2="86364"/>
                        <a14:foregroundMark x1="62718" y1="50568" x2="62718" y2="50568"/>
                        <a14:foregroundMark x1="84669" y1="42614" x2="84669" y2="42614"/>
                        <a14:foregroundMark x1="93031" y1="92614" x2="93031" y2="92614"/>
                        <a14:backgroundMark x1="52962" y1="27273" x2="52962" y2="27273"/>
                        <a14:backgroundMark x1="54355" y1="28977" x2="54355" y2="28977"/>
                        <a14:backgroundMark x1="52613" y1="34091" x2="52613" y2="34091"/>
                      </a14:backgroundRemoval>
                    </a14:imgEffect>
                  </a14:imgLayer>
                </a14:imgProps>
              </a:ext>
            </a:extLst>
          </a:blip>
          <a:srcRect l="52087" t="-3188" r="23367" b="3188"/>
          <a:stretch/>
        </p:blipFill>
        <p:spPr>
          <a:xfrm>
            <a:off x="5711371" y="928635"/>
            <a:ext cx="670993" cy="1676400"/>
          </a:xfrm>
          <a:prstGeom prst="rect">
            <a:avLst/>
          </a:prstGeom>
        </p:spPr>
      </p:pic>
      <p:pic>
        <p:nvPicPr>
          <p:cNvPr id="12" name="Picture 11" descr="A picture containing calendar&#10;&#10;Description automatically generated">
            <a:extLst>
              <a:ext uri="{FF2B5EF4-FFF2-40B4-BE49-F238E27FC236}">
                <a16:creationId xmlns:a16="http://schemas.microsoft.com/office/drawing/2014/main" id="{02322869-CFAC-A1F5-41E7-32BD758F4B5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091" b="92614" l="5575" r="93031">
                        <a14:foregroundMark x1="18815" y1="65909" x2="18815" y2="65909"/>
                        <a14:foregroundMark x1="10453" y1="75000" x2="10453" y2="75000"/>
                        <a14:foregroundMark x1="7666" y1="83523" x2="7666" y2="83523"/>
                        <a14:foregroundMark x1="5923" y1="90341" x2="5923" y2="90341"/>
                        <a14:foregroundMark x1="36585" y1="86364" x2="36585" y2="86364"/>
                        <a14:foregroundMark x1="45296" y1="86364" x2="45296" y2="86364"/>
                        <a14:foregroundMark x1="62718" y1="50568" x2="62718" y2="50568"/>
                        <a14:foregroundMark x1="84669" y1="42614" x2="84669" y2="42614"/>
                        <a14:foregroundMark x1="93031" y1="92614" x2="93031" y2="92614"/>
                      </a14:backgroundRemoval>
                    </a14:imgEffect>
                  </a14:imgLayer>
                </a14:imgProps>
              </a:ext>
            </a:extLst>
          </a:blip>
          <a:srcRect l="76532"/>
          <a:stretch/>
        </p:blipFill>
        <p:spPr>
          <a:xfrm>
            <a:off x="7986252" y="1069872"/>
            <a:ext cx="641555" cy="1676400"/>
          </a:xfrm>
          <a:prstGeom prst="rect">
            <a:avLst/>
          </a:prstGeom>
        </p:spPr>
      </p:pic>
      <p:sp>
        <p:nvSpPr>
          <p:cNvPr id="13" name="Text Placeholder 2">
            <a:extLst>
              <a:ext uri="{FF2B5EF4-FFF2-40B4-BE49-F238E27FC236}">
                <a16:creationId xmlns:a16="http://schemas.microsoft.com/office/drawing/2014/main" id="{FA6F6BC6-6653-A5D1-A95A-CB4120D92B26}"/>
              </a:ext>
            </a:extLst>
          </p:cNvPr>
          <p:cNvSpPr txBox="1">
            <a:spLocks/>
          </p:cNvSpPr>
          <p:nvPr/>
        </p:nvSpPr>
        <p:spPr>
          <a:xfrm>
            <a:off x="2595714" y="2800400"/>
            <a:ext cx="2101647" cy="382819"/>
          </a:xfrm>
          <a:prstGeom prst="rect">
            <a:avLst/>
          </a:prstGeom>
        </p:spPr>
        <p:txBody>
          <a:bodyPr/>
          <a:lstStyle>
            <a:lvl1pPr marL="0" indent="0" algn="l" defTabSz="457156" rtl="0" eaLnBrk="1" fontAlgn="base" hangingPunct="1">
              <a:spcBef>
                <a:spcPct val="20000"/>
              </a:spcBef>
              <a:spcAft>
                <a:spcPct val="0"/>
              </a:spcAft>
              <a:buFont typeface="Arial" panose="020B0604020202020204" pitchFamily="34" charset="0"/>
              <a:buNone/>
              <a:defRPr sz="2000" kern="1200">
                <a:solidFill>
                  <a:schemeClr val="tx1"/>
                </a:solidFill>
                <a:latin typeface="Tw Cen MT"/>
                <a:ea typeface="ＭＳ Ｐゴシック" charset="0"/>
                <a:cs typeface="Tw Cen MT"/>
              </a:defRPr>
            </a:lvl1pPr>
            <a:lvl2pPr marL="742877" indent="-285723"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2pPr>
            <a:lvl3pPr marL="1142885"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3pPr>
            <a:lvl4pPr marL="1600040"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4pPr>
            <a:lvl5pPr marL="2057195"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5pPr>
            <a:lvl6pPr marL="2514350" indent="-228578" algn="l" defTabSz="457156" rtl="0" eaLnBrk="1" latinLnBrk="0" hangingPunct="1">
              <a:spcBef>
                <a:spcPct val="20000"/>
              </a:spcBef>
              <a:buFont typeface="Arial"/>
              <a:buChar char="•"/>
              <a:defRPr sz="2000" kern="1200">
                <a:solidFill>
                  <a:schemeClr val="tx1"/>
                </a:solidFill>
                <a:latin typeface="+mn-lt"/>
                <a:ea typeface="+mn-ea"/>
                <a:cs typeface="+mn-cs"/>
              </a:defRPr>
            </a:lvl6pPr>
            <a:lvl7pPr marL="2971504" indent="-228578" algn="l" defTabSz="457156" rtl="0" eaLnBrk="1" latinLnBrk="0" hangingPunct="1">
              <a:spcBef>
                <a:spcPct val="20000"/>
              </a:spcBef>
              <a:buFont typeface="Arial"/>
              <a:buChar char="•"/>
              <a:defRPr sz="2000" kern="1200">
                <a:solidFill>
                  <a:schemeClr val="tx1"/>
                </a:solidFill>
                <a:latin typeface="+mn-lt"/>
                <a:ea typeface="+mn-ea"/>
                <a:cs typeface="+mn-cs"/>
              </a:defRPr>
            </a:lvl7pPr>
            <a:lvl8pPr marL="3428658" indent="-228578" algn="l" defTabSz="457156" rtl="0" eaLnBrk="1" latinLnBrk="0" hangingPunct="1">
              <a:spcBef>
                <a:spcPct val="20000"/>
              </a:spcBef>
              <a:buFont typeface="Arial"/>
              <a:buChar char="•"/>
              <a:defRPr sz="2000" kern="1200">
                <a:solidFill>
                  <a:schemeClr val="tx1"/>
                </a:solidFill>
                <a:latin typeface="+mn-lt"/>
                <a:ea typeface="+mn-ea"/>
                <a:cs typeface="+mn-cs"/>
              </a:defRPr>
            </a:lvl8pPr>
            <a:lvl9pPr marL="3885813" indent="-228578" algn="l" defTabSz="457156"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a:t>Random sampling</a:t>
            </a:r>
          </a:p>
        </p:txBody>
      </p:sp>
      <p:sp>
        <p:nvSpPr>
          <p:cNvPr id="14" name="Text Placeholder 2">
            <a:extLst>
              <a:ext uri="{FF2B5EF4-FFF2-40B4-BE49-F238E27FC236}">
                <a16:creationId xmlns:a16="http://schemas.microsoft.com/office/drawing/2014/main" id="{4F11F5F8-40EE-DBF1-443B-6D8815BB7952}"/>
              </a:ext>
            </a:extLst>
          </p:cNvPr>
          <p:cNvSpPr txBox="1">
            <a:spLocks/>
          </p:cNvSpPr>
          <p:nvPr/>
        </p:nvSpPr>
        <p:spPr>
          <a:xfrm>
            <a:off x="5318635" y="2810207"/>
            <a:ext cx="1489588" cy="382819"/>
          </a:xfrm>
          <a:prstGeom prst="rect">
            <a:avLst/>
          </a:prstGeom>
        </p:spPr>
        <p:txBody>
          <a:bodyPr/>
          <a:lstStyle>
            <a:lvl1pPr marL="0" indent="0" algn="l" defTabSz="457156" rtl="0" eaLnBrk="1" fontAlgn="base" hangingPunct="1">
              <a:spcBef>
                <a:spcPct val="20000"/>
              </a:spcBef>
              <a:spcAft>
                <a:spcPct val="0"/>
              </a:spcAft>
              <a:buFont typeface="Arial" panose="020B0604020202020204" pitchFamily="34" charset="0"/>
              <a:buNone/>
              <a:defRPr sz="2000" kern="1200">
                <a:solidFill>
                  <a:schemeClr val="tx1"/>
                </a:solidFill>
                <a:latin typeface="Tw Cen MT"/>
                <a:ea typeface="ＭＳ Ｐゴシック" charset="0"/>
                <a:cs typeface="Tw Cen MT"/>
              </a:defRPr>
            </a:lvl1pPr>
            <a:lvl2pPr marL="742877" indent="-285723"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2pPr>
            <a:lvl3pPr marL="1142885"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3pPr>
            <a:lvl4pPr marL="1600040"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4pPr>
            <a:lvl5pPr marL="2057195"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5pPr>
            <a:lvl6pPr marL="2514350" indent="-228578" algn="l" defTabSz="457156" rtl="0" eaLnBrk="1" latinLnBrk="0" hangingPunct="1">
              <a:spcBef>
                <a:spcPct val="20000"/>
              </a:spcBef>
              <a:buFont typeface="Arial"/>
              <a:buChar char="•"/>
              <a:defRPr sz="2000" kern="1200">
                <a:solidFill>
                  <a:schemeClr val="tx1"/>
                </a:solidFill>
                <a:latin typeface="+mn-lt"/>
                <a:ea typeface="+mn-ea"/>
                <a:cs typeface="+mn-cs"/>
              </a:defRPr>
            </a:lvl6pPr>
            <a:lvl7pPr marL="2971504" indent="-228578" algn="l" defTabSz="457156" rtl="0" eaLnBrk="1" latinLnBrk="0" hangingPunct="1">
              <a:spcBef>
                <a:spcPct val="20000"/>
              </a:spcBef>
              <a:buFont typeface="Arial"/>
              <a:buChar char="•"/>
              <a:defRPr sz="2000" kern="1200">
                <a:solidFill>
                  <a:schemeClr val="tx1"/>
                </a:solidFill>
                <a:latin typeface="+mn-lt"/>
                <a:ea typeface="+mn-ea"/>
                <a:cs typeface="+mn-cs"/>
              </a:defRPr>
            </a:lvl7pPr>
            <a:lvl8pPr marL="3428658" indent="-228578" algn="l" defTabSz="457156" rtl="0" eaLnBrk="1" latinLnBrk="0" hangingPunct="1">
              <a:spcBef>
                <a:spcPct val="20000"/>
              </a:spcBef>
              <a:buFont typeface="Arial"/>
              <a:buChar char="•"/>
              <a:defRPr sz="2000" kern="1200">
                <a:solidFill>
                  <a:schemeClr val="tx1"/>
                </a:solidFill>
                <a:latin typeface="+mn-lt"/>
                <a:ea typeface="+mn-ea"/>
                <a:cs typeface="+mn-cs"/>
              </a:defRPr>
            </a:lvl8pPr>
            <a:lvl9pPr marL="3885813" indent="-228578" algn="l" defTabSz="457156"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a:t>Structured grid search</a:t>
            </a:r>
          </a:p>
        </p:txBody>
      </p:sp>
      <p:sp>
        <p:nvSpPr>
          <p:cNvPr id="15" name="Text Placeholder 2">
            <a:extLst>
              <a:ext uri="{FF2B5EF4-FFF2-40B4-BE49-F238E27FC236}">
                <a16:creationId xmlns:a16="http://schemas.microsoft.com/office/drawing/2014/main" id="{D5287B32-6172-DDA0-153A-00CFA08A1476}"/>
              </a:ext>
            </a:extLst>
          </p:cNvPr>
          <p:cNvSpPr txBox="1">
            <a:spLocks/>
          </p:cNvSpPr>
          <p:nvPr/>
        </p:nvSpPr>
        <p:spPr>
          <a:xfrm>
            <a:off x="7562235" y="2810206"/>
            <a:ext cx="1489588" cy="382819"/>
          </a:xfrm>
          <a:prstGeom prst="rect">
            <a:avLst/>
          </a:prstGeom>
        </p:spPr>
        <p:txBody>
          <a:bodyPr/>
          <a:lstStyle>
            <a:lvl1pPr marL="0" indent="0" algn="l" defTabSz="457156" rtl="0" eaLnBrk="1" fontAlgn="base" hangingPunct="1">
              <a:spcBef>
                <a:spcPct val="20000"/>
              </a:spcBef>
              <a:spcAft>
                <a:spcPct val="0"/>
              </a:spcAft>
              <a:buFont typeface="Arial" panose="020B0604020202020204" pitchFamily="34" charset="0"/>
              <a:buNone/>
              <a:defRPr sz="2000" kern="1200">
                <a:solidFill>
                  <a:schemeClr val="tx1"/>
                </a:solidFill>
                <a:latin typeface="Tw Cen MT"/>
                <a:ea typeface="ＭＳ Ｐゴシック" charset="0"/>
                <a:cs typeface="Tw Cen MT"/>
              </a:defRPr>
            </a:lvl1pPr>
            <a:lvl2pPr marL="742877" indent="-285723"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2pPr>
            <a:lvl3pPr marL="1142885"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3pPr>
            <a:lvl4pPr marL="1600040"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4pPr>
            <a:lvl5pPr marL="2057195" indent="-228578" algn="l" defTabSz="457156"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5pPr>
            <a:lvl6pPr marL="2514350" indent="-228578" algn="l" defTabSz="457156" rtl="0" eaLnBrk="1" latinLnBrk="0" hangingPunct="1">
              <a:spcBef>
                <a:spcPct val="20000"/>
              </a:spcBef>
              <a:buFont typeface="Arial"/>
              <a:buChar char="•"/>
              <a:defRPr sz="2000" kern="1200">
                <a:solidFill>
                  <a:schemeClr val="tx1"/>
                </a:solidFill>
                <a:latin typeface="+mn-lt"/>
                <a:ea typeface="+mn-ea"/>
                <a:cs typeface="+mn-cs"/>
              </a:defRPr>
            </a:lvl6pPr>
            <a:lvl7pPr marL="2971504" indent="-228578" algn="l" defTabSz="457156" rtl="0" eaLnBrk="1" latinLnBrk="0" hangingPunct="1">
              <a:spcBef>
                <a:spcPct val="20000"/>
              </a:spcBef>
              <a:buFont typeface="Arial"/>
              <a:buChar char="•"/>
              <a:defRPr sz="2000" kern="1200">
                <a:solidFill>
                  <a:schemeClr val="tx1"/>
                </a:solidFill>
                <a:latin typeface="+mn-lt"/>
                <a:ea typeface="+mn-ea"/>
                <a:cs typeface="+mn-cs"/>
              </a:defRPr>
            </a:lvl7pPr>
            <a:lvl8pPr marL="3428658" indent="-228578" algn="l" defTabSz="457156" rtl="0" eaLnBrk="1" latinLnBrk="0" hangingPunct="1">
              <a:spcBef>
                <a:spcPct val="20000"/>
              </a:spcBef>
              <a:buFont typeface="Arial"/>
              <a:buChar char="•"/>
              <a:defRPr sz="2000" kern="1200">
                <a:solidFill>
                  <a:schemeClr val="tx1"/>
                </a:solidFill>
                <a:latin typeface="+mn-lt"/>
                <a:ea typeface="+mn-ea"/>
                <a:cs typeface="+mn-cs"/>
              </a:defRPr>
            </a:lvl8pPr>
            <a:lvl9pPr marL="3885813" indent="-228578" algn="l" defTabSz="457156"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a:t>Optimisation</a:t>
            </a:r>
          </a:p>
        </p:txBody>
      </p:sp>
    </p:spTree>
    <p:extLst>
      <p:ext uri="{BB962C8B-B14F-4D97-AF65-F5344CB8AC3E}">
        <p14:creationId xmlns:p14="http://schemas.microsoft.com/office/powerpoint/2010/main" val="419137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8A4C0-9FFF-8692-EC6C-CD61EC51609E}"/>
              </a:ext>
            </a:extLst>
          </p:cNvPr>
          <p:cNvSpPr>
            <a:spLocks noGrp="1"/>
          </p:cNvSpPr>
          <p:nvPr>
            <p:ph type="title"/>
          </p:nvPr>
        </p:nvSpPr>
        <p:spPr>
          <a:xfrm>
            <a:off x="376084" y="-260659"/>
            <a:ext cx="8229600" cy="857250"/>
          </a:xfrm>
        </p:spPr>
        <p:txBody>
          <a:bodyPr/>
          <a:lstStyle/>
          <a:p>
            <a:r>
              <a:rPr lang="en-AU" dirty="0" err="1"/>
              <a:t>TopasOpt</a:t>
            </a:r>
            <a:endParaRPr lang="en-AU" dirty="0"/>
          </a:p>
        </p:txBody>
      </p:sp>
      <p:pic>
        <p:nvPicPr>
          <p:cNvPr id="5" name="Graphic 4">
            <a:extLst>
              <a:ext uri="{FF2B5EF4-FFF2-40B4-BE49-F238E27FC236}">
                <a16:creationId xmlns:a16="http://schemas.microsoft.com/office/drawing/2014/main" id="{19C14F22-EA7F-A111-11A5-53AB9A20BC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6742" y="515938"/>
            <a:ext cx="5963264" cy="4459596"/>
          </a:xfrm>
          <a:prstGeom prst="rect">
            <a:avLst/>
          </a:prstGeom>
        </p:spPr>
      </p:pic>
    </p:spTree>
    <p:extLst>
      <p:ext uri="{BB962C8B-B14F-4D97-AF65-F5344CB8AC3E}">
        <p14:creationId xmlns:p14="http://schemas.microsoft.com/office/powerpoint/2010/main" val="1579169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19C14F22-EA7F-A111-11A5-53AB9A20BC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6742" y="515938"/>
            <a:ext cx="5963264" cy="4459596"/>
          </a:xfrm>
          <a:prstGeom prst="rect">
            <a:avLst/>
          </a:prstGeom>
        </p:spPr>
      </p:pic>
      <p:sp>
        <p:nvSpPr>
          <p:cNvPr id="2" name="Title 1">
            <a:extLst>
              <a:ext uri="{FF2B5EF4-FFF2-40B4-BE49-F238E27FC236}">
                <a16:creationId xmlns:a16="http://schemas.microsoft.com/office/drawing/2014/main" id="{6B08A4C0-9FFF-8692-EC6C-CD61EC51609E}"/>
              </a:ext>
            </a:extLst>
          </p:cNvPr>
          <p:cNvSpPr>
            <a:spLocks noGrp="1"/>
          </p:cNvSpPr>
          <p:nvPr>
            <p:ph type="title"/>
          </p:nvPr>
        </p:nvSpPr>
        <p:spPr>
          <a:xfrm>
            <a:off x="376084" y="-260659"/>
            <a:ext cx="8229600" cy="857250"/>
          </a:xfrm>
        </p:spPr>
        <p:txBody>
          <a:bodyPr/>
          <a:lstStyle/>
          <a:p>
            <a:r>
              <a:rPr lang="en-AU" dirty="0" err="1"/>
              <a:t>TopasOpt</a:t>
            </a:r>
            <a:endParaRPr lang="en-AU" dirty="0"/>
          </a:p>
        </p:txBody>
      </p:sp>
      <p:sp>
        <p:nvSpPr>
          <p:cNvPr id="3" name="Oval 2">
            <a:extLst>
              <a:ext uri="{FF2B5EF4-FFF2-40B4-BE49-F238E27FC236}">
                <a16:creationId xmlns:a16="http://schemas.microsoft.com/office/drawing/2014/main" id="{ADA578BB-F61C-3E4F-D2B6-0D0CA4359704}"/>
              </a:ext>
            </a:extLst>
          </p:cNvPr>
          <p:cNvSpPr/>
          <p:nvPr/>
        </p:nvSpPr>
        <p:spPr>
          <a:xfrm>
            <a:off x="2234380" y="825909"/>
            <a:ext cx="958645" cy="973394"/>
          </a:xfrm>
          <a:prstGeom prst="ellipse">
            <a:avLst/>
          </a:prstGeom>
          <a:noFill/>
          <a:ln w="25400">
            <a:solidFill>
              <a:schemeClr val="accent5">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6270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19C14F22-EA7F-A111-11A5-53AB9A20BC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6742" y="515938"/>
            <a:ext cx="5963264" cy="4459596"/>
          </a:xfrm>
          <a:prstGeom prst="rect">
            <a:avLst/>
          </a:prstGeom>
        </p:spPr>
      </p:pic>
      <p:sp>
        <p:nvSpPr>
          <p:cNvPr id="2" name="Title 1">
            <a:extLst>
              <a:ext uri="{FF2B5EF4-FFF2-40B4-BE49-F238E27FC236}">
                <a16:creationId xmlns:a16="http://schemas.microsoft.com/office/drawing/2014/main" id="{6B08A4C0-9FFF-8692-EC6C-CD61EC51609E}"/>
              </a:ext>
            </a:extLst>
          </p:cNvPr>
          <p:cNvSpPr>
            <a:spLocks noGrp="1"/>
          </p:cNvSpPr>
          <p:nvPr>
            <p:ph type="title"/>
          </p:nvPr>
        </p:nvSpPr>
        <p:spPr>
          <a:xfrm>
            <a:off x="376084" y="-260659"/>
            <a:ext cx="8229600" cy="857250"/>
          </a:xfrm>
        </p:spPr>
        <p:txBody>
          <a:bodyPr/>
          <a:lstStyle/>
          <a:p>
            <a:r>
              <a:rPr lang="en-AU" dirty="0" err="1"/>
              <a:t>TopasOpt</a:t>
            </a:r>
            <a:endParaRPr lang="en-AU" dirty="0"/>
          </a:p>
        </p:txBody>
      </p:sp>
      <p:sp>
        <p:nvSpPr>
          <p:cNvPr id="6" name="Oval 5">
            <a:extLst>
              <a:ext uri="{FF2B5EF4-FFF2-40B4-BE49-F238E27FC236}">
                <a16:creationId xmlns:a16="http://schemas.microsoft.com/office/drawing/2014/main" id="{962EA447-67DB-2E4D-53B0-A8D91C292AC2}"/>
              </a:ext>
            </a:extLst>
          </p:cNvPr>
          <p:cNvSpPr/>
          <p:nvPr/>
        </p:nvSpPr>
        <p:spPr>
          <a:xfrm>
            <a:off x="4100443" y="825909"/>
            <a:ext cx="958645" cy="973394"/>
          </a:xfrm>
          <a:prstGeom prst="ellipse">
            <a:avLst/>
          </a:prstGeom>
          <a:noFill/>
          <a:ln w="25400">
            <a:solidFill>
              <a:schemeClr val="accent5">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36775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19C14F22-EA7F-A111-11A5-53AB9A20BC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6742" y="515938"/>
            <a:ext cx="5963264" cy="4459596"/>
          </a:xfrm>
          <a:prstGeom prst="rect">
            <a:avLst/>
          </a:prstGeom>
        </p:spPr>
      </p:pic>
      <p:sp>
        <p:nvSpPr>
          <p:cNvPr id="2" name="Title 1">
            <a:extLst>
              <a:ext uri="{FF2B5EF4-FFF2-40B4-BE49-F238E27FC236}">
                <a16:creationId xmlns:a16="http://schemas.microsoft.com/office/drawing/2014/main" id="{6B08A4C0-9FFF-8692-EC6C-CD61EC51609E}"/>
              </a:ext>
            </a:extLst>
          </p:cNvPr>
          <p:cNvSpPr>
            <a:spLocks noGrp="1"/>
          </p:cNvSpPr>
          <p:nvPr>
            <p:ph type="title"/>
          </p:nvPr>
        </p:nvSpPr>
        <p:spPr>
          <a:xfrm>
            <a:off x="376084" y="-260659"/>
            <a:ext cx="8229600" cy="857250"/>
          </a:xfrm>
        </p:spPr>
        <p:txBody>
          <a:bodyPr/>
          <a:lstStyle/>
          <a:p>
            <a:r>
              <a:rPr lang="en-AU" dirty="0" err="1"/>
              <a:t>TopasOpt</a:t>
            </a:r>
            <a:endParaRPr lang="en-AU" dirty="0"/>
          </a:p>
        </p:txBody>
      </p:sp>
      <p:sp>
        <p:nvSpPr>
          <p:cNvPr id="6" name="Oval 5">
            <a:extLst>
              <a:ext uri="{FF2B5EF4-FFF2-40B4-BE49-F238E27FC236}">
                <a16:creationId xmlns:a16="http://schemas.microsoft.com/office/drawing/2014/main" id="{58468CFF-0C40-A7A1-1F09-93DAF14E6911}"/>
              </a:ext>
            </a:extLst>
          </p:cNvPr>
          <p:cNvSpPr/>
          <p:nvPr/>
        </p:nvSpPr>
        <p:spPr>
          <a:xfrm>
            <a:off x="5780270" y="2046492"/>
            <a:ext cx="958645" cy="973394"/>
          </a:xfrm>
          <a:prstGeom prst="ellipse">
            <a:avLst/>
          </a:prstGeom>
          <a:noFill/>
          <a:ln w="25400">
            <a:solidFill>
              <a:schemeClr val="accent5">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2992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8A4C0-9FFF-8692-EC6C-CD61EC51609E}"/>
              </a:ext>
            </a:extLst>
          </p:cNvPr>
          <p:cNvSpPr>
            <a:spLocks noGrp="1"/>
          </p:cNvSpPr>
          <p:nvPr>
            <p:ph type="title"/>
          </p:nvPr>
        </p:nvSpPr>
        <p:spPr>
          <a:xfrm>
            <a:off x="376084" y="-260659"/>
            <a:ext cx="8229600" cy="857250"/>
          </a:xfrm>
        </p:spPr>
        <p:txBody>
          <a:bodyPr/>
          <a:lstStyle/>
          <a:p>
            <a:r>
              <a:rPr lang="en-AU" dirty="0" err="1"/>
              <a:t>TopasOpt</a:t>
            </a:r>
            <a:endParaRPr lang="en-AU" dirty="0"/>
          </a:p>
        </p:txBody>
      </p:sp>
      <p:pic>
        <p:nvPicPr>
          <p:cNvPr id="5" name="Graphic 4">
            <a:extLst>
              <a:ext uri="{FF2B5EF4-FFF2-40B4-BE49-F238E27FC236}">
                <a16:creationId xmlns:a16="http://schemas.microsoft.com/office/drawing/2014/main" id="{19C14F22-EA7F-A111-11A5-53AB9A20BC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6742" y="515938"/>
            <a:ext cx="5963264" cy="4459596"/>
          </a:xfrm>
          <a:prstGeom prst="rect">
            <a:avLst/>
          </a:prstGeom>
        </p:spPr>
      </p:pic>
      <p:sp>
        <p:nvSpPr>
          <p:cNvPr id="6" name="Oval 5">
            <a:extLst>
              <a:ext uri="{FF2B5EF4-FFF2-40B4-BE49-F238E27FC236}">
                <a16:creationId xmlns:a16="http://schemas.microsoft.com/office/drawing/2014/main" id="{4CA01E83-3675-2ADB-D9DA-E95ED2285F36}"/>
              </a:ext>
            </a:extLst>
          </p:cNvPr>
          <p:cNvSpPr/>
          <p:nvPr/>
        </p:nvSpPr>
        <p:spPr>
          <a:xfrm>
            <a:off x="5130669" y="4002140"/>
            <a:ext cx="958645" cy="973394"/>
          </a:xfrm>
          <a:prstGeom prst="ellipse">
            <a:avLst/>
          </a:prstGeom>
          <a:noFill/>
          <a:ln w="25400">
            <a:solidFill>
              <a:schemeClr val="accent5">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4926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8A4C0-9FFF-8692-EC6C-CD61EC51609E}"/>
              </a:ext>
            </a:extLst>
          </p:cNvPr>
          <p:cNvSpPr>
            <a:spLocks noGrp="1"/>
          </p:cNvSpPr>
          <p:nvPr>
            <p:ph type="title"/>
          </p:nvPr>
        </p:nvSpPr>
        <p:spPr>
          <a:xfrm>
            <a:off x="376084" y="-260659"/>
            <a:ext cx="8229600" cy="857250"/>
          </a:xfrm>
        </p:spPr>
        <p:txBody>
          <a:bodyPr/>
          <a:lstStyle/>
          <a:p>
            <a:r>
              <a:rPr lang="en-AU" dirty="0" err="1"/>
              <a:t>TopasOpt</a:t>
            </a:r>
            <a:endParaRPr lang="en-AU" dirty="0"/>
          </a:p>
        </p:txBody>
      </p:sp>
      <p:pic>
        <p:nvPicPr>
          <p:cNvPr id="5" name="Graphic 4">
            <a:extLst>
              <a:ext uri="{FF2B5EF4-FFF2-40B4-BE49-F238E27FC236}">
                <a16:creationId xmlns:a16="http://schemas.microsoft.com/office/drawing/2014/main" id="{19C14F22-EA7F-A111-11A5-53AB9A20BC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6742" y="515938"/>
            <a:ext cx="5963264" cy="4459596"/>
          </a:xfrm>
          <a:prstGeom prst="rect">
            <a:avLst/>
          </a:prstGeom>
        </p:spPr>
      </p:pic>
      <p:sp>
        <p:nvSpPr>
          <p:cNvPr id="4" name="Diamond 3">
            <a:extLst>
              <a:ext uri="{FF2B5EF4-FFF2-40B4-BE49-F238E27FC236}">
                <a16:creationId xmlns:a16="http://schemas.microsoft.com/office/drawing/2014/main" id="{11F7C5C3-8EEC-945B-4BA2-D416F5CB3963}"/>
              </a:ext>
            </a:extLst>
          </p:cNvPr>
          <p:cNvSpPr/>
          <p:nvPr/>
        </p:nvSpPr>
        <p:spPr>
          <a:xfrm>
            <a:off x="2944762" y="3930445"/>
            <a:ext cx="1612490" cy="947481"/>
          </a:xfrm>
          <a:prstGeom prst="diamond">
            <a:avLst/>
          </a:prstGeom>
          <a:noFill/>
          <a:ln w="25400">
            <a:solidFill>
              <a:schemeClr val="accent5">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0641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8A4C0-9FFF-8692-EC6C-CD61EC51609E}"/>
              </a:ext>
            </a:extLst>
          </p:cNvPr>
          <p:cNvSpPr>
            <a:spLocks noGrp="1"/>
          </p:cNvSpPr>
          <p:nvPr>
            <p:ph type="title"/>
          </p:nvPr>
        </p:nvSpPr>
        <p:spPr>
          <a:xfrm>
            <a:off x="376084" y="-260659"/>
            <a:ext cx="8229600" cy="857250"/>
          </a:xfrm>
        </p:spPr>
        <p:txBody>
          <a:bodyPr/>
          <a:lstStyle/>
          <a:p>
            <a:r>
              <a:rPr lang="en-AU" dirty="0" err="1"/>
              <a:t>TopasOpt</a:t>
            </a:r>
            <a:endParaRPr lang="en-AU" dirty="0"/>
          </a:p>
        </p:txBody>
      </p:sp>
      <p:pic>
        <p:nvPicPr>
          <p:cNvPr id="5" name="Graphic 4">
            <a:extLst>
              <a:ext uri="{FF2B5EF4-FFF2-40B4-BE49-F238E27FC236}">
                <a16:creationId xmlns:a16="http://schemas.microsoft.com/office/drawing/2014/main" id="{19C14F22-EA7F-A111-11A5-53AB9A20BC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6742" y="515938"/>
            <a:ext cx="5963264" cy="4459596"/>
          </a:xfrm>
          <a:prstGeom prst="rect">
            <a:avLst/>
          </a:prstGeom>
        </p:spPr>
      </p:pic>
      <p:sp>
        <p:nvSpPr>
          <p:cNvPr id="6" name="Oval 5">
            <a:extLst>
              <a:ext uri="{FF2B5EF4-FFF2-40B4-BE49-F238E27FC236}">
                <a16:creationId xmlns:a16="http://schemas.microsoft.com/office/drawing/2014/main" id="{3D66E625-9BA5-1F2B-EFD7-D037C7C5F032}"/>
              </a:ext>
            </a:extLst>
          </p:cNvPr>
          <p:cNvSpPr/>
          <p:nvPr/>
        </p:nvSpPr>
        <p:spPr>
          <a:xfrm>
            <a:off x="2432983" y="2061627"/>
            <a:ext cx="958645" cy="973394"/>
          </a:xfrm>
          <a:prstGeom prst="ellipse">
            <a:avLst/>
          </a:prstGeom>
          <a:noFill/>
          <a:ln w="25400">
            <a:solidFill>
              <a:schemeClr val="accent5">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22458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8A4C0-9FFF-8692-EC6C-CD61EC51609E}"/>
              </a:ext>
            </a:extLst>
          </p:cNvPr>
          <p:cNvSpPr>
            <a:spLocks noGrp="1"/>
          </p:cNvSpPr>
          <p:nvPr>
            <p:ph type="title"/>
          </p:nvPr>
        </p:nvSpPr>
        <p:spPr>
          <a:xfrm>
            <a:off x="376084" y="-260659"/>
            <a:ext cx="8229600" cy="857250"/>
          </a:xfrm>
        </p:spPr>
        <p:txBody>
          <a:bodyPr/>
          <a:lstStyle/>
          <a:p>
            <a:r>
              <a:rPr lang="en-AU" dirty="0" err="1"/>
              <a:t>TopasOpt</a:t>
            </a:r>
            <a:endParaRPr lang="en-AU" dirty="0"/>
          </a:p>
        </p:txBody>
      </p:sp>
      <p:pic>
        <p:nvPicPr>
          <p:cNvPr id="5" name="Graphic 4">
            <a:extLst>
              <a:ext uri="{FF2B5EF4-FFF2-40B4-BE49-F238E27FC236}">
                <a16:creationId xmlns:a16="http://schemas.microsoft.com/office/drawing/2014/main" id="{19C14F22-EA7F-A111-11A5-53AB9A20BC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6742" y="515938"/>
            <a:ext cx="5963264" cy="4459596"/>
          </a:xfrm>
          <a:prstGeom prst="rect">
            <a:avLst/>
          </a:prstGeom>
        </p:spPr>
      </p:pic>
      <p:sp>
        <p:nvSpPr>
          <p:cNvPr id="4" name="TextBox 3">
            <a:extLst>
              <a:ext uri="{FF2B5EF4-FFF2-40B4-BE49-F238E27FC236}">
                <a16:creationId xmlns:a16="http://schemas.microsoft.com/office/drawing/2014/main" id="{534F47DB-FEC6-FBBC-841C-2EABD7D57696}"/>
              </a:ext>
            </a:extLst>
          </p:cNvPr>
          <p:cNvSpPr txBox="1"/>
          <p:nvPr/>
        </p:nvSpPr>
        <p:spPr>
          <a:xfrm>
            <a:off x="191730" y="2278625"/>
            <a:ext cx="1209367" cy="1862048"/>
          </a:xfrm>
          <a:prstGeom prst="rect">
            <a:avLst/>
          </a:prstGeom>
          <a:noFill/>
        </p:spPr>
        <p:txBody>
          <a:bodyPr wrap="square" rtlCol="0">
            <a:spAutoFit/>
          </a:bodyPr>
          <a:lstStyle/>
          <a:p>
            <a:r>
              <a:rPr lang="en-AU" sz="11500" dirty="0">
                <a:solidFill>
                  <a:schemeClr val="accent3"/>
                </a:solidFill>
              </a:rPr>
              <a:t>?</a:t>
            </a:r>
          </a:p>
        </p:txBody>
      </p:sp>
      <p:cxnSp>
        <p:nvCxnSpPr>
          <p:cNvPr id="7" name="Straight Arrow Connector 6">
            <a:extLst>
              <a:ext uri="{FF2B5EF4-FFF2-40B4-BE49-F238E27FC236}">
                <a16:creationId xmlns:a16="http://schemas.microsoft.com/office/drawing/2014/main" id="{4B1C5768-AB48-93A7-033E-0879715929D2}"/>
              </a:ext>
            </a:extLst>
          </p:cNvPr>
          <p:cNvCxnSpPr>
            <a:cxnSpLocks/>
          </p:cNvCxnSpPr>
          <p:nvPr/>
        </p:nvCxnSpPr>
        <p:spPr>
          <a:xfrm flipV="1">
            <a:off x="796413" y="2802194"/>
            <a:ext cx="1541206" cy="54556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 name="Oval 8">
            <a:extLst>
              <a:ext uri="{FF2B5EF4-FFF2-40B4-BE49-F238E27FC236}">
                <a16:creationId xmlns:a16="http://schemas.microsoft.com/office/drawing/2014/main" id="{5473D2AC-C344-13B3-9DB4-3A6136A15D3E}"/>
              </a:ext>
            </a:extLst>
          </p:cNvPr>
          <p:cNvSpPr/>
          <p:nvPr/>
        </p:nvSpPr>
        <p:spPr>
          <a:xfrm>
            <a:off x="2432983" y="2061627"/>
            <a:ext cx="958645" cy="973394"/>
          </a:xfrm>
          <a:prstGeom prst="ellipse">
            <a:avLst/>
          </a:prstGeom>
          <a:noFill/>
          <a:ln w="25400">
            <a:solidFill>
              <a:schemeClr val="accent5">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0184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718D3-3304-A1E7-B2F1-C2A429531296}"/>
              </a:ext>
            </a:extLst>
          </p:cNvPr>
          <p:cNvSpPr>
            <a:spLocks noGrp="1"/>
          </p:cNvSpPr>
          <p:nvPr>
            <p:ph type="title"/>
          </p:nvPr>
        </p:nvSpPr>
        <p:spPr/>
        <p:txBody>
          <a:bodyPr/>
          <a:lstStyle/>
          <a:p>
            <a:r>
              <a:rPr lang="en-AU" dirty="0"/>
              <a:t>Algorithms</a:t>
            </a:r>
          </a:p>
        </p:txBody>
      </p:sp>
    </p:spTree>
    <p:extLst>
      <p:ext uri="{BB962C8B-B14F-4D97-AF65-F5344CB8AC3E}">
        <p14:creationId xmlns:p14="http://schemas.microsoft.com/office/powerpoint/2010/main" val="718038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9773-8DB0-B3E6-0470-5534FCAD3D48}"/>
              </a:ext>
            </a:extLst>
          </p:cNvPr>
          <p:cNvSpPr>
            <a:spLocks noGrp="1"/>
          </p:cNvSpPr>
          <p:nvPr>
            <p:ph type="title"/>
          </p:nvPr>
        </p:nvSpPr>
        <p:spPr/>
        <p:txBody>
          <a:bodyPr/>
          <a:lstStyle/>
          <a:p>
            <a:r>
              <a:rPr lang="en-AU" dirty="0"/>
              <a:t>COI</a:t>
            </a:r>
          </a:p>
        </p:txBody>
      </p:sp>
      <p:sp>
        <p:nvSpPr>
          <p:cNvPr id="3" name="Text Placeholder 2">
            <a:extLst>
              <a:ext uri="{FF2B5EF4-FFF2-40B4-BE49-F238E27FC236}">
                <a16:creationId xmlns:a16="http://schemas.microsoft.com/office/drawing/2014/main" id="{FDDF64B0-D2B8-067D-C9E0-0CF16102E620}"/>
              </a:ext>
            </a:extLst>
          </p:cNvPr>
          <p:cNvSpPr>
            <a:spLocks noGrp="1"/>
          </p:cNvSpPr>
          <p:nvPr>
            <p:ph type="body" sz="quarter" idx="10"/>
          </p:nvPr>
        </p:nvSpPr>
        <p:spPr/>
        <p:txBody>
          <a:bodyPr/>
          <a:lstStyle/>
          <a:p>
            <a:r>
              <a:rPr lang="en-AU" dirty="0"/>
              <a:t>I consult for </a:t>
            </a:r>
            <a:r>
              <a:rPr lang="en-AU" dirty="0" err="1"/>
              <a:t>tibaray</a:t>
            </a:r>
            <a:r>
              <a:rPr lang="en-AU" dirty="0"/>
              <a:t>, a start up which is commercialising some of the technology for this work.</a:t>
            </a:r>
          </a:p>
          <a:p>
            <a:endParaRPr lang="en-AU" dirty="0"/>
          </a:p>
          <a:p>
            <a:r>
              <a:rPr lang="en-AU" dirty="0"/>
              <a:t>If my University ever gets its act together, I might even get money for this and have a proper conflict!</a:t>
            </a:r>
          </a:p>
        </p:txBody>
      </p:sp>
      <p:sp>
        <p:nvSpPr>
          <p:cNvPr id="5" name="TextBox 4">
            <a:extLst>
              <a:ext uri="{FF2B5EF4-FFF2-40B4-BE49-F238E27FC236}">
                <a16:creationId xmlns:a16="http://schemas.microsoft.com/office/drawing/2014/main" id="{6C60D927-ECE7-B4FD-4AF3-D60721E363C0}"/>
              </a:ext>
            </a:extLst>
          </p:cNvPr>
          <p:cNvSpPr txBox="1"/>
          <p:nvPr/>
        </p:nvSpPr>
        <p:spPr>
          <a:xfrm>
            <a:off x="284480" y="3085161"/>
            <a:ext cx="4572000" cy="646331"/>
          </a:xfrm>
          <a:prstGeom prst="rect">
            <a:avLst/>
          </a:prstGeom>
          <a:noFill/>
        </p:spPr>
        <p:txBody>
          <a:bodyPr wrap="square">
            <a:spAutoFit/>
          </a:bodyPr>
          <a:lstStyle/>
          <a:p>
            <a:r>
              <a:rPr lang="en-AU" dirty="0">
                <a:hlinkClick r:id="rId2"/>
              </a:rPr>
              <a:t>https://tibaray.com/index.php</a:t>
            </a:r>
            <a:endParaRPr lang="en-AU" dirty="0"/>
          </a:p>
          <a:p>
            <a:endParaRPr lang="en-AU" dirty="0"/>
          </a:p>
        </p:txBody>
      </p:sp>
    </p:spTree>
    <p:extLst>
      <p:ext uri="{BB962C8B-B14F-4D97-AF65-F5344CB8AC3E}">
        <p14:creationId xmlns:p14="http://schemas.microsoft.com/office/powerpoint/2010/main" val="1202548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F76A-6589-F88B-5AA7-01C34A6235BD}"/>
              </a:ext>
            </a:extLst>
          </p:cNvPr>
          <p:cNvSpPr>
            <a:spLocks noGrp="1"/>
          </p:cNvSpPr>
          <p:nvPr>
            <p:ph type="title"/>
          </p:nvPr>
        </p:nvSpPr>
        <p:spPr>
          <a:xfrm>
            <a:off x="328731" y="-101981"/>
            <a:ext cx="8229600" cy="857250"/>
          </a:xfrm>
        </p:spPr>
        <p:txBody>
          <a:bodyPr/>
          <a:lstStyle/>
          <a:p>
            <a:r>
              <a:rPr lang="en-AU" dirty="0"/>
              <a:t>What type of objective function do we have?</a:t>
            </a:r>
          </a:p>
        </p:txBody>
      </p:sp>
      <p:cxnSp>
        <p:nvCxnSpPr>
          <p:cNvPr id="9" name="Straight Arrow Connector 8">
            <a:extLst>
              <a:ext uri="{FF2B5EF4-FFF2-40B4-BE49-F238E27FC236}">
                <a16:creationId xmlns:a16="http://schemas.microsoft.com/office/drawing/2014/main" id="{9CAECBC9-F332-268F-5B9F-A7C5405FC74B}"/>
              </a:ext>
            </a:extLst>
          </p:cNvPr>
          <p:cNvCxnSpPr>
            <a:cxnSpLocks/>
          </p:cNvCxnSpPr>
          <p:nvPr/>
        </p:nvCxnSpPr>
        <p:spPr>
          <a:xfrm flipV="1">
            <a:off x="3679723" y="1150374"/>
            <a:ext cx="0" cy="3045542"/>
          </a:xfrm>
          <a:prstGeom prst="straightConnector1">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61688A2F-89D8-6DD6-BCD8-89586FCE6A29}"/>
              </a:ext>
            </a:extLst>
          </p:cNvPr>
          <p:cNvSpPr txBox="1"/>
          <p:nvPr/>
        </p:nvSpPr>
        <p:spPr>
          <a:xfrm>
            <a:off x="2558844" y="781664"/>
            <a:ext cx="3097159" cy="369332"/>
          </a:xfrm>
          <a:prstGeom prst="rect">
            <a:avLst/>
          </a:prstGeom>
          <a:noFill/>
        </p:spPr>
        <p:txBody>
          <a:bodyPr wrap="square" rtlCol="0">
            <a:spAutoFit/>
          </a:bodyPr>
          <a:lstStyle/>
          <a:p>
            <a:r>
              <a:rPr lang="en-AU" dirty="0"/>
              <a:t>Expensive (slow) to evaluate</a:t>
            </a:r>
          </a:p>
        </p:txBody>
      </p:sp>
      <p:sp>
        <p:nvSpPr>
          <p:cNvPr id="12" name="TextBox 11">
            <a:extLst>
              <a:ext uri="{FF2B5EF4-FFF2-40B4-BE49-F238E27FC236}">
                <a16:creationId xmlns:a16="http://schemas.microsoft.com/office/drawing/2014/main" id="{E0A8CEDE-0CF1-B3F2-D8A3-7E745C601CAA}"/>
              </a:ext>
            </a:extLst>
          </p:cNvPr>
          <p:cNvSpPr txBox="1"/>
          <p:nvPr/>
        </p:nvSpPr>
        <p:spPr>
          <a:xfrm>
            <a:off x="2497393" y="4217061"/>
            <a:ext cx="3097159" cy="369332"/>
          </a:xfrm>
          <a:prstGeom prst="rect">
            <a:avLst/>
          </a:prstGeom>
          <a:noFill/>
        </p:spPr>
        <p:txBody>
          <a:bodyPr wrap="square" rtlCol="0">
            <a:spAutoFit/>
          </a:bodyPr>
          <a:lstStyle/>
          <a:p>
            <a:r>
              <a:rPr lang="en-AU" dirty="0"/>
              <a:t>Cheap (quick) to evaluate</a:t>
            </a:r>
          </a:p>
        </p:txBody>
      </p:sp>
      <p:cxnSp>
        <p:nvCxnSpPr>
          <p:cNvPr id="13" name="Straight Arrow Connector 12">
            <a:extLst>
              <a:ext uri="{FF2B5EF4-FFF2-40B4-BE49-F238E27FC236}">
                <a16:creationId xmlns:a16="http://schemas.microsoft.com/office/drawing/2014/main" id="{F5B6A917-BED3-4019-C96E-EAE8C3E8CF3B}"/>
              </a:ext>
            </a:extLst>
          </p:cNvPr>
          <p:cNvCxnSpPr>
            <a:cxnSpLocks/>
          </p:cNvCxnSpPr>
          <p:nvPr/>
        </p:nvCxnSpPr>
        <p:spPr>
          <a:xfrm>
            <a:off x="2050026" y="2664436"/>
            <a:ext cx="3333136" cy="0"/>
          </a:xfrm>
          <a:prstGeom prst="straightConnector1">
            <a:avLst/>
          </a:prstGeom>
          <a:ln>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B1E26E3A-6E12-0BE6-0467-07A2E66F85E5}"/>
              </a:ext>
            </a:extLst>
          </p:cNvPr>
          <p:cNvSpPr txBox="1"/>
          <p:nvPr/>
        </p:nvSpPr>
        <p:spPr>
          <a:xfrm>
            <a:off x="95865" y="2656242"/>
            <a:ext cx="3097159" cy="369332"/>
          </a:xfrm>
          <a:prstGeom prst="rect">
            <a:avLst/>
          </a:prstGeom>
          <a:noFill/>
        </p:spPr>
        <p:txBody>
          <a:bodyPr wrap="square" rtlCol="0">
            <a:spAutoFit/>
          </a:bodyPr>
          <a:lstStyle/>
          <a:p>
            <a:r>
              <a:rPr lang="en-AU" dirty="0"/>
              <a:t>Linear objective function</a:t>
            </a:r>
          </a:p>
        </p:txBody>
      </p:sp>
      <p:sp>
        <p:nvSpPr>
          <p:cNvPr id="19" name="TextBox 18">
            <a:extLst>
              <a:ext uri="{FF2B5EF4-FFF2-40B4-BE49-F238E27FC236}">
                <a16:creationId xmlns:a16="http://schemas.microsoft.com/office/drawing/2014/main" id="{D57EEFA2-7E23-E338-2642-16C694E7464E}"/>
              </a:ext>
            </a:extLst>
          </p:cNvPr>
          <p:cNvSpPr txBox="1"/>
          <p:nvPr/>
        </p:nvSpPr>
        <p:spPr>
          <a:xfrm>
            <a:off x="5228302" y="2341270"/>
            <a:ext cx="3097159" cy="646331"/>
          </a:xfrm>
          <a:prstGeom prst="rect">
            <a:avLst/>
          </a:prstGeom>
          <a:noFill/>
        </p:spPr>
        <p:txBody>
          <a:bodyPr wrap="square" rtlCol="0">
            <a:spAutoFit/>
          </a:bodyPr>
          <a:lstStyle/>
          <a:p>
            <a:r>
              <a:rPr lang="en-AU" dirty="0"/>
              <a:t>Objective function of unknown form</a:t>
            </a:r>
          </a:p>
        </p:txBody>
      </p:sp>
      <p:sp>
        <p:nvSpPr>
          <p:cNvPr id="20" name="TextBox 19">
            <a:extLst>
              <a:ext uri="{FF2B5EF4-FFF2-40B4-BE49-F238E27FC236}">
                <a16:creationId xmlns:a16="http://schemas.microsoft.com/office/drawing/2014/main" id="{DEA4197B-B17A-C44A-353C-790624C14CA5}"/>
              </a:ext>
            </a:extLst>
          </p:cNvPr>
          <p:cNvSpPr txBox="1"/>
          <p:nvPr/>
        </p:nvSpPr>
        <p:spPr>
          <a:xfrm>
            <a:off x="2558844" y="2272021"/>
            <a:ext cx="3097159" cy="369332"/>
          </a:xfrm>
          <a:prstGeom prst="rect">
            <a:avLst/>
          </a:prstGeom>
          <a:noFill/>
        </p:spPr>
        <p:txBody>
          <a:bodyPr wrap="square" rtlCol="0">
            <a:spAutoFit/>
          </a:bodyPr>
          <a:lstStyle/>
          <a:p>
            <a:r>
              <a:rPr lang="en-AU" dirty="0"/>
              <a:t>Gradients available</a:t>
            </a:r>
          </a:p>
        </p:txBody>
      </p:sp>
      <p:sp>
        <p:nvSpPr>
          <p:cNvPr id="10" name="Title 1">
            <a:extLst>
              <a:ext uri="{FF2B5EF4-FFF2-40B4-BE49-F238E27FC236}">
                <a16:creationId xmlns:a16="http://schemas.microsoft.com/office/drawing/2014/main" id="{2DC6DE04-4B6F-4FC9-2EDD-710DC409E94C}"/>
              </a:ext>
            </a:extLst>
          </p:cNvPr>
          <p:cNvSpPr txBox="1">
            <a:spLocks/>
          </p:cNvSpPr>
          <p:nvPr/>
        </p:nvSpPr>
        <p:spPr>
          <a:xfrm>
            <a:off x="5058699" y="883953"/>
            <a:ext cx="8229600" cy="857250"/>
          </a:xfrm>
          <a:prstGeom prst="rect">
            <a:avLst/>
          </a:prstGeom>
        </p:spPr>
        <p:txBody>
          <a:bodyPr vert="horz" lIns="91440" tIns="45720" rIns="91440" bIns="45720" rtlCol="0" anchor="ctr">
            <a:normAutofit/>
          </a:bodyPr>
          <a:lstStyle>
            <a:lvl1pPr algn="l" defTabSz="457156" rtl="0" eaLnBrk="1" fontAlgn="base" hangingPunct="1">
              <a:spcBef>
                <a:spcPct val="0"/>
              </a:spcBef>
              <a:spcAft>
                <a:spcPct val="0"/>
              </a:spcAft>
              <a:defRPr sz="2400" b="1" kern="1200">
                <a:solidFill>
                  <a:schemeClr val="accent4"/>
                </a:solidFill>
                <a:latin typeface="Tw Cen MT"/>
                <a:ea typeface="ＭＳ Ｐゴシック" charset="0"/>
                <a:cs typeface="Tw Cen MT"/>
              </a:defRPr>
            </a:lvl1pPr>
            <a:lvl2pPr algn="l" defTabSz="457156" rtl="0" eaLnBrk="1" fontAlgn="base" hangingPunct="1">
              <a:spcBef>
                <a:spcPct val="0"/>
              </a:spcBef>
              <a:spcAft>
                <a:spcPct val="0"/>
              </a:spcAft>
              <a:defRPr sz="2400" b="1">
                <a:solidFill>
                  <a:schemeClr val="accent1"/>
                </a:solidFill>
                <a:latin typeface="Tw Cen MT" charset="0"/>
                <a:ea typeface="ＭＳ Ｐゴシック" charset="0"/>
              </a:defRPr>
            </a:lvl2pPr>
            <a:lvl3pPr algn="l" defTabSz="457156" rtl="0" eaLnBrk="1" fontAlgn="base" hangingPunct="1">
              <a:spcBef>
                <a:spcPct val="0"/>
              </a:spcBef>
              <a:spcAft>
                <a:spcPct val="0"/>
              </a:spcAft>
              <a:defRPr sz="2400" b="1">
                <a:solidFill>
                  <a:schemeClr val="accent1"/>
                </a:solidFill>
                <a:latin typeface="Tw Cen MT" charset="0"/>
                <a:ea typeface="ＭＳ Ｐゴシック" charset="0"/>
              </a:defRPr>
            </a:lvl3pPr>
            <a:lvl4pPr algn="l" defTabSz="457156" rtl="0" eaLnBrk="1" fontAlgn="base" hangingPunct="1">
              <a:spcBef>
                <a:spcPct val="0"/>
              </a:spcBef>
              <a:spcAft>
                <a:spcPct val="0"/>
              </a:spcAft>
              <a:defRPr sz="2400" b="1">
                <a:solidFill>
                  <a:schemeClr val="accent1"/>
                </a:solidFill>
                <a:latin typeface="Tw Cen MT" charset="0"/>
                <a:ea typeface="ＭＳ Ｐゴシック" charset="0"/>
              </a:defRPr>
            </a:lvl4pPr>
            <a:lvl5pPr algn="l" defTabSz="457156" rtl="0" eaLnBrk="1" fontAlgn="base" hangingPunct="1">
              <a:spcBef>
                <a:spcPct val="0"/>
              </a:spcBef>
              <a:spcAft>
                <a:spcPct val="0"/>
              </a:spcAft>
              <a:defRPr sz="2400" b="1">
                <a:solidFill>
                  <a:schemeClr val="accent1"/>
                </a:solidFill>
                <a:latin typeface="Tw Cen MT" charset="0"/>
                <a:ea typeface="ＭＳ Ｐゴシック" charset="0"/>
              </a:defRPr>
            </a:lvl5pPr>
            <a:lvl6pPr marL="457156" algn="l" defTabSz="457156" rtl="0" eaLnBrk="1" fontAlgn="base" hangingPunct="1">
              <a:spcBef>
                <a:spcPct val="0"/>
              </a:spcBef>
              <a:spcAft>
                <a:spcPct val="0"/>
              </a:spcAft>
              <a:defRPr sz="2400" b="1">
                <a:solidFill>
                  <a:schemeClr val="accent1"/>
                </a:solidFill>
                <a:latin typeface="Tw Cen MT" charset="0"/>
                <a:ea typeface="ＭＳ Ｐゴシック" charset="0"/>
              </a:defRPr>
            </a:lvl6pPr>
            <a:lvl7pPr marL="914309" algn="l" defTabSz="457156" rtl="0" eaLnBrk="1" fontAlgn="base" hangingPunct="1">
              <a:spcBef>
                <a:spcPct val="0"/>
              </a:spcBef>
              <a:spcAft>
                <a:spcPct val="0"/>
              </a:spcAft>
              <a:defRPr sz="2400" b="1">
                <a:solidFill>
                  <a:schemeClr val="accent1"/>
                </a:solidFill>
                <a:latin typeface="Tw Cen MT" charset="0"/>
                <a:ea typeface="ＭＳ Ｐゴシック" charset="0"/>
              </a:defRPr>
            </a:lvl7pPr>
            <a:lvl8pPr marL="1371464" algn="l" defTabSz="457156" rtl="0" eaLnBrk="1" fontAlgn="base" hangingPunct="1">
              <a:spcBef>
                <a:spcPct val="0"/>
              </a:spcBef>
              <a:spcAft>
                <a:spcPct val="0"/>
              </a:spcAft>
              <a:defRPr sz="2400" b="1">
                <a:solidFill>
                  <a:schemeClr val="accent1"/>
                </a:solidFill>
                <a:latin typeface="Tw Cen MT" charset="0"/>
                <a:ea typeface="ＭＳ Ｐゴシック" charset="0"/>
              </a:defRPr>
            </a:lvl8pPr>
            <a:lvl9pPr marL="1828619" algn="l" defTabSz="457156" rtl="0" eaLnBrk="1" fontAlgn="base" hangingPunct="1">
              <a:spcBef>
                <a:spcPct val="0"/>
              </a:spcBef>
              <a:spcAft>
                <a:spcPct val="0"/>
              </a:spcAft>
              <a:defRPr sz="2400" b="1">
                <a:solidFill>
                  <a:schemeClr val="accent1"/>
                </a:solidFill>
                <a:latin typeface="Tw Cen MT" charset="0"/>
                <a:ea typeface="ＭＳ Ｐゴシック" charset="0"/>
              </a:defRPr>
            </a:lvl9pPr>
          </a:lstStyle>
          <a:p>
            <a:r>
              <a:rPr lang="en-AU" dirty="0">
                <a:solidFill>
                  <a:srgbClr val="FF0000"/>
                </a:solidFill>
              </a:rPr>
              <a:t>X</a:t>
            </a:r>
          </a:p>
        </p:txBody>
      </p:sp>
      <p:cxnSp>
        <p:nvCxnSpPr>
          <p:cNvPr id="4" name="Straight Arrow Connector 3">
            <a:extLst>
              <a:ext uri="{FF2B5EF4-FFF2-40B4-BE49-F238E27FC236}">
                <a16:creationId xmlns:a16="http://schemas.microsoft.com/office/drawing/2014/main" id="{6736D130-BCDA-0B54-172D-BC1FC62F55B7}"/>
              </a:ext>
            </a:extLst>
          </p:cNvPr>
          <p:cNvCxnSpPr/>
          <p:nvPr/>
        </p:nvCxnSpPr>
        <p:spPr>
          <a:xfrm flipH="1">
            <a:off x="5383162" y="781664"/>
            <a:ext cx="1393719" cy="53091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D0C79375-4B3D-E496-A6E4-6497B5A27C4B}"/>
              </a:ext>
            </a:extLst>
          </p:cNvPr>
          <p:cNvSpPr txBox="1"/>
          <p:nvPr/>
        </p:nvSpPr>
        <p:spPr>
          <a:xfrm>
            <a:off x="6544600" y="883953"/>
            <a:ext cx="3097159" cy="646331"/>
          </a:xfrm>
          <a:prstGeom prst="rect">
            <a:avLst/>
          </a:prstGeom>
          <a:noFill/>
        </p:spPr>
        <p:txBody>
          <a:bodyPr wrap="square" rtlCol="0">
            <a:spAutoFit/>
          </a:bodyPr>
          <a:lstStyle/>
          <a:p>
            <a:r>
              <a:rPr lang="en-AU" dirty="0"/>
              <a:t>We are here!</a:t>
            </a:r>
          </a:p>
          <a:p>
            <a:r>
              <a:rPr lang="en-AU" dirty="0"/>
              <a:t>(very difficult)</a:t>
            </a:r>
          </a:p>
        </p:txBody>
      </p:sp>
    </p:spTree>
    <p:extLst>
      <p:ext uri="{BB962C8B-B14F-4D97-AF65-F5344CB8AC3E}">
        <p14:creationId xmlns:p14="http://schemas.microsoft.com/office/powerpoint/2010/main" val="179597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10"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F76A-6589-F88B-5AA7-01C34A6235BD}"/>
              </a:ext>
            </a:extLst>
          </p:cNvPr>
          <p:cNvSpPr>
            <a:spLocks noGrp="1"/>
          </p:cNvSpPr>
          <p:nvPr>
            <p:ph type="title"/>
          </p:nvPr>
        </p:nvSpPr>
        <p:spPr>
          <a:xfrm>
            <a:off x="328731" y="-101981"/>
            <a:ext cx="8229600" cy="857250"/>
          </a:xfrm>
        </p:spPr>
        <p:txBody>
          <a:bodyPr/>
          <a:lstStyle/>
          <a:p>
            <a:r>
              <a:rPr lang="en-AU" dirty="0" err="1"/>
              <a:t>TopasOpt</a:t>
            </a:r>
            <a:r>
              <a:rPr lang="en-AU" dirty="0"/>
              <a:t> Algorithms: Bayesian Optimization</a:t>
            </a:r>
          </a:p>
        </p:txBody>
      </p:sp>
      <p:pic>
        <p:nvPicPr>
          <p:cNvPr id="7" name="Picture 6" descr="Graphical user interface&#10;&#10;Description automatically generated">
            <a:extLst>
              <a:ext uri="{FF2B5EF4-FFF2-40B4-BE49-F238E27FC236}">
                <a16:creationId xmlns:a16="http://schemas.microsoft.com/office/drawing/2014/main" id="{8FB5C66C-E78D-C2C4-067B-94E6A78F9F60}"/>
              </a:ext>
            </a:extLst>
          </p:cNvPr>
          <p:cNvPicPr>
            <a:picLocks noChangeAspect="1"/>
          </p:cNvPicPr>
          <p:nvPr/>
        </p:nvPicPr>
        <p:blipFill rotWithShape="1">
          <a:blip r:embed="rId2"/>
          <a:srcRect l="51771" t="7675" r="7645" b="51179"/>
          <a:stretch/>
        </p:blipFill>
        <p:spPr>
          <a:xfrm>
            <a:off x="168340" y="1475038"/>
            <a:ext cx="2982652" cy="2160000"/>
          </a:xfrm>
          <a:prstGeom prst="rect">
            <a:avLst/>
          </a:prstGeom>
        </p:spPr>
      </p:pic>
      <p:sp>
        <p:nvSpPr>
          <p:cNvPr id="21" name="TextBox 20">
            <a:extLst>
              <a:ext uri="{FF2B5EF4-FFF2-40B4-BE49-F238E27FC236}">
                <a16:creationId xmlns:a16="http://schemas.microsoft.com/office/drawing/2014/main" id="{B74AA94A-1653-4A1C-7D69-364FA13F5273}"/>
              </a:ext>
            </a:extLst>
          </p:cNvPr>
          <p:cNvSpPr txBox="1"/>
          <p:nvPr/>
        </p:nvSpPr>
        <p:spPr>
          <a:xfrm>
            <a:off x="212869" y="3904121"/>
            <a:ext cx="4824206" cy="369332"/>
          </a:xfrm>
          <a:prstGeom prst="rect">
            <a:avLst/>
          </a:prstGeom>
          <a:noFill/>
        </p:spPr>
        <p:txBody>
          <a:bodyPr wrap="square">
            <a:spAutoFit/>
          </a:bodyPr>
          <a:lstStyle/>
          <a:p>
            <a:r>
              <a:rPr lang="en-AU" dirty="0"/>
              <a:t>https://github.com/fmfn/BayesianOptimization</a:t>
            </a:r>
          </a:p>
        </p:txBody>
      </p:sp>
      <p:sp>
        <p:nvSpPr>
          <p:cNvPr id="10" name="TextBox 9">
            <a:extLst>
              <a:ext uri="{FF2B5EF4-FFF2-40B4-BE49-F238E27FC236}">
                <a16:creationId xmlns:a16="http://schemas.microsoft.com/office/drawing/2014/main" id="{DD5E4570-C278-B971-D41E-BDEFFCD02932}"/>
              </a:ext>
            </a:extLst>
          </p:cNvPr>
          <p:cNvSpPr txBox="1"/>
          <p:nvPr/>
        </p:nvSpPr>
        <p:spPr>
          <a:xfrm>
            <a:off x="284734" y="890521"/>
            <a:ext cx="2014658" cy="646331"/>
          </a:xfrm>
          <a:prstGeom prst="rect">
            <a:avLst/>
          </a:prstGeom>
          <a:solidFill>
            <a:schemeClr val="bg1"/>
          </a:solidFill>
        </p:spPr>
        <p:txBody>
          <a:bodyPr wrap="square" rtlCol="0">
            <a:spAutoFit/>
          </a:bodyPr>
          <a:lstStyle/>
          <a:p>
            <a:r>
              <a:rPr lang="en-AU" dirty="0"/>
              <a:t>True objective (unknown)</a:t>
            </a:r>
          </a:p>
        </p:txBody>
      </p:sp>
    </p:spTree>
    <p:extLst>
      <p:ext uri="{BB962C8B-B14F-4D97-AF65-F5344CB8AC3E}">
        <p14:creationId xmlns:p14="http://schemas.microsoft.com/office/powerpoint/2010/main" val="2702923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F76A-6589-F88B-5AA7-01C34A6235BD}"/>
              </a:ext>
            </a:extLst>
          </p:cNvPr>
          <p:cNvSpPr>
            <a:spLocks noGrp="1"/>
          </p:cNvSpPr>
          <p:nvPr>
            <p:ph type="title"/>
          </p:nvPr>
        </p:nvSpPr>
        <p:spPr>
          <a:xfrm>
            <a:off x="328731" y="-101981"/>
            <a:ext cx="8229600" cy="857250"/>
          </a:xfrm>
        </p:spPr>
        <p:txBody>
          <a:bodyPr/>
          <a:lstStyle/>
          <a:p>
            <a:r>
              <a:rPr lang="en-AU" dirty="0" err="1"/>
              <a:t>TopasOpt</a:t>
            </a:r>
            <a:r>
              <a:rPr lang="en-AU" dirty="0"/>
              <a:t> Algorithms: Bayesian Optimization</a:t>
            </a:r>
          </a:p>
        </p:txBody>
      </p:sp>
      <p:pic>
        <p:nvPicPr>
          <p:cNvPr id="7" name="Picture 6" descr="Graphical user interface&#10;&#10;Description automatically generated">
            <a:extLst>
              <a:ext uri="{FF2B5EF4-FFF2-40B4-BE49-F238E27FC236}">
                <a16:creationId xmlns:a16="http://schemas.microsoft.com/office/drawing/2014/main" id="{8FB5C66C-E78D-C2C4-067B-94E6A78F9F60}"/>
              </a:ext>
            </a:extLst>
          </p:cNvPr>
          <p:cNvPicPr>
            <a:picLocks noChangeAspect="1"/>
          </p:cNvPicPr>
          <p:nvPr/>
        </p:nvPicPr>
        <p:blipFill rotWithShape="1">
          <a:blip r:embed="rId2"/>
          <a:srcRect l="51771" t="7675" r="7645" b="51179"/>
          <a:stretch/>
        </p:blipFill>
        <p:spPr>
          <a:xfrm>
            <a:off x="168340" y="1475038"/>
            <a:ext cx="2982652" cy="2160000"/>
          </a:xfrm>
          <a:prstGeom prst="rect">
            <a:avLst/>
          </a:prstGeom>
        </p:spPr>
      </p:pic>
      <p:sp>
        <p:nvSpPr>
          <p:cNvPr id="21" name="TextBox 20">
            <a:extLst>
              <a:ext uri="{FF2B5EF4-FFF2-40B4-BE49-F238E27FC236}">
                <a16:creationId xmlns:a16="http://schemas.microsoft.com/office/drawing/2014/main" id="{B74AA94A-1653-4A1C-7D69-364FA13F5273}"/>
              </a:ext>
            </a:extLst>
          </p:cNvPr>
          <p:cNvSpPr txBox="1"/>
          <p:nvPr/>
        </p:nvSpPr>
        <p:spPr>
          <a:xfrm>
            <a:off x="212869" y="3904121"/>
            <a:ext cx="4824206" cy="369332"/>
          </a:xfrm>
          <a:prstGeom prst="rect">
            <a:avLst/>
          </a:prstGeom>
          <a:noFill/>
        </p:spPr>
        <p:txBody>
          <a:bodyPr wrap="square">
            <a:spAutoFit/>
          </a:bodyPr>
          <a:lstStyle/>
          <a:p>
            <a:r>
              <a:rPr lang="en-AU" dirty="0"/>
              <a:t>https://github.com/fmfn/BayesianOptimization</a:t>
            </a:r>
          </a:p>
        </p:txBody>
      </p:sp>
      <p:sp>
        <p:nvSpPr>
          <p:cNvPr id="10" name="TextBox 9">
            <a:extLst>
              <a:ext uri="{FF2B5EF4-FFF2-40B4-BE49-F238E27FC236}">
                <a16:creationId xmlns:a16="http://schemas.microsoft.com/office/drawing/2014/main" id="{DD5E4570-C278-B971-D41E-BDEFFCD02932}"/>
              </a:ext>
            </a:extLst>
          </p:cNvPr>
          <p:cNvSpPr txBox="1"/>
          <p:nvPr/>
        </p:nvSpPr>
        <p:spPr>
          <a:xfrm>
            <a:off x="284734" y="890521"/>
            <a:ext cx="2014658" cy="646331"/>
          </a:xfrm>
          <a:prstGeom prst="rect">
            <a:avLst/>
          </a:prstGeom>
          <a:solidFill>
            <a:schemeClr val="bg1"/>
          </a:solidFill>
        </p:spPr>
        <p:txBody>
          <a:bodyPr wrap="square" rtlCol="0">
            <a:spAutoFit/>
          </a:bodyPr>
          <a:lstStyle/>
          <a:p>
            <a:r>
              <a:rPr lang="en-AU" dirty="0"/>
              <a:t>True objective (unknown)</a:t>
            </a:r>
          </a:p>
        </p:txBody>
      </p:sp>
      <p:pic>
        <p:nvPicPr>
          <p:cNvPr id="15" name="Picture 14" descr="Graphical user interface&#10;&#10;Description automatically generated">
            <a:extLst>
              <a:ext uri="{FF2B5EF4-FFF2-40B4-BE49-F238E27FC236}">
                <a16:creationId xmlns:a16="http://schemas.microsoft.com/office/drawing/2014/main" id="{A7A490EB-AC68-8D0D-A6F5-89FFA8085CA7}"/>
              </a:ext>
            </a:extLst>
          </p:cNvPr>
          <p:cNvPicPr>
            <a:picLocks noChangeAspect="1"/>
          </p:cNvPicPr>
          <p:nvPr/>
        </p:nvPicPr>
        <p:blipFill rotWithShape="1">
          <a:blip r:embed="rId2"/>
          <a:srcRect l="9952" t="8853" r="53831" b="51179"/>
          <a:stretch/>
        </p:blipFill>
        <p:spPr>
          <a:xfrm>
            <a:off x="3075128" y="1536852"/>
            <a:ext cx="2661739" cy="2098185"/>
          </a:xfrm>
          <a:prstGeom prst="rect">
            <a:avLst/>
          </a:prstGeom>
        </p:spPr>
      </p:pic>
      <p:sp>
        <p:nvSpPr>
          <p:cNvPr id="20" name="TextBox 19">
            <a:extLst>
              <a:ext uri="{FF2B5EF4-FFF2-40B4-BE49-F238E27FC236}">
                <a16:creationId xmlns:a16="http://schemas.microsoft.com/office/drawing/2014/main" id="{43DAC2DF-A8DF-D5BD-3F11-5D5B303BEFCD}"/>
              </a:ext>
            </a:extLst>
          </p:cNvPr>
          <p:cNvSpPr txBox="1"/>
          <p:nvPr/>
        </p:nvSpPr>
        <p:spPr>
          <a:xfrm>
            <a:off x="3436600" y="1190180"/>
            <a:ext cx="2014658" cy="369332"/>
          </a:xfrm>
          <a:prstGeom prst="rect">
            <a:avLst/>
          </a:prstGeom>
          <a:solidFill>
            <a:schemeClr val="bg1"/>
          </a:solidFill>
        </p:spPr>
        <p:txBody>
          <a:bodyPr wrap="square" rtlCol="0">
            <a:spAutoFit/>
          </a:bodyPr>
          <a:lstStyle/>
          <a:p>
            <a:r>
              <a:rPr lang="en-AU" dirty="0"/>
              <a:t>GP prediction</a:t>
            </a:r>
          </a:p>
        </p:txBody>
      </p:sp>
    </p:spTree>
    <p:extLst>
      <p:ext uri="{BB962C8B-B14F-4D97-AF65-F5344CB8AC3E}">
        <p14:creationId xmlns:p14="http://schemas.microsoft.com/office/powerpoint/2010/main" val="2437159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F76A-6589-F88B-5AA7-01C34A6235BD}"/>
              </a:ext>
            </a:extLst>
          </p:cNvPr>
          <p:cNvSpPr>
            <a:spLocks noGrp="1"/>
          </p:cNvSpPr>
          <p:nvPr>
            <p:ph type="title"/>
          </p:nvPr>
        </p:nvSpPr>
        <p:spPr>
          <a:xfrm>
            <a:off x="328731" y="-101981"/>
            <a:ext cx="8229600" cy="857250"/>
          </a:xfrm>
        </p:spPr>
        <p:txBody>
          <a:bodyPr/>
          <a:lstStyle/>
          <a:p>
            <a:r>
              <a:rPr lang="en-AU" dirty="0" err="1"/>
              <a:t>TopasOpt</a:t>
            </a:r>
            <a:r>
              <a:rPr lang="en-AU" dirty="0"/>
              <a:t> Algorithms: Bayesian Optimization</a:t>
            </a:r>
          </a:p>
        </p:txBody>
      </p:sp>
      <p:pic>
        <p:nvPicPr>
          <p:cNvPr id="7" name="Picture 6" descr="Graphical user interface&#10;&#10;Description automatically generated">
            <a:extLst>
              <a:ext uri="{FF2B5EF4-FFF2-40B4-BE49-F238E27FC236}">
                <a16:creationId xmlns:a16="http://schemas.microsoft.com/office/drawing/2014/main" id="{8FB5C66C-E78D-C2C4-067B-94E6A78F9F60}"/>
              </a:ext>
            </a:extLst>
          </p:cNvPr>
          <p:cNvPicPr>
            <a:picLocks noChangeAspect="1"/>
          </p:cNvPicPr>
          <p:nvPr/>
        </p:nvPicPr>
        <p:blipFill rotWithShape="1">
          <a:blip r:embed="rId2"/>
          <a:srcRect l="51771" t="7675" r="7645" b="51179"/>
          <a:stretch/>
        </p:blipFill>
        <p:spPr>
          <a:xfrm>
            <a:off x="168340" y="1475038"/>
            <a:ext cx="2982652" cy="2160000"/>
          </a:xfrm>
          <a:prstGeom prst="rect">
            <a:avLst/>
          </a:prstGeom>
        </p:spPr>
      </p:pic>
      <p:sp>
        <p:nvSpPr>
          <p:cNvPr id="21" name="TextBox 20">
            <a:extLst>
              <a:ext uri="{FF2B5EF4-FFF2-40B4-BE49-F238E27FC236}">
                <a16:creationId xmlns:a16="http://schemas.microsoft.com/office/drawing/2014/main" id="{B74AA94A-1653-4A1C-7D69-364FA13F5273}"/>
              </a:ext>
            </a:extLst>
          </p:cNvPr>
          <p:cNvSpPr txBox="1"/>
          <p:nvPr/>
        </p:nvSpPr>
        <p:spPr>
          <a:xfrm>
            <a:off x="212869" y="3904121"/>
            <a:ext cx="4824206" cy="369332"/>
          </a:xfrm>
          <a:prstGeom prst="rect">
            <a:avLst/>
          </a:prstGeom>
          <a:noFill/>
        </p:spPr>
        <p:txBody>
          <a:bodyPr wrap="square">
            <a:spAutoFit/>
          </a:bodyPr>
          <a:lstStyle/>
          <a:p>
            <a:r>
              <a:rPr lang="en-AU" dirty="0"/>
              <a:t>https://github.com/fmfn/BayesianOptimization</a:t>
            </a:r>
          </a:p>
        </p:txBody>
      </p:sp>
      <p:sp>
        <p:nvSpPr>
          <p:cNvPr id="10" name="TextBox 9">
            <a:extLst>
              <a:ext uri="{FF2B5EF4-FFF2-40B4-BE49-F238E27FC236}">
                <a16:creationId xmlns:a16="http://schemas.microsoft.com/office/drawing/2014/main" id="{DD5E4570-C278-B971-D41E-BDEFFCD02932}"/>
              </a:ext>
            </a:extLst>
          </p:cNvPr>
          <p:cNvSpPr txBox="1"/>
          <p:nvPr/>
        </p:nvSpPr>
        <p:spPr>
          <a:xfrm>
            <a:off x="159332" y="1188352"/>
            <a:ext cx="2992141" cy="369332"/>
          </a:xfrm>
          <a:prstGeom prst="rect">
            <a:avLst/>
          </a:prstGeom>
          <a:solidFill>
            <a:schemeClr val="bg1"/>
          </a:solidFill>
        </p:spPr>
        <p:txBody>
          <a:bodyPr wrap="square" rtlCol="0">
            <a:spAutoFit/>
          </a:bodyPr>
          <a:lstStyle/>
          <a:p>
            <a:r>
              <a:rPr lang="en-AU" dirty="0"/>
              <a:t>True objective (unknown)</a:t>
            </a:r>
          </a:p>
        </p:txBody>
      </p:sp>
      <p:pic>
        <p:nvPicPr>
          <p:cNvPr id="15" name="Picture 14" descr="Graphical user interface&#10;&#10;Description automatically generated">
            <a:extLst>
              <a:ext uri="{FF2B5EF4-FFF2-40B4-BE49-F238E27FC236}">
                <a16:creationId xmlns:a16="http://schemas.microsoft.com/office/drawing/2014/main" id="{A7A490EB-AC68-8D0D-A6F5-89FFA8085CA7}"/>
              </a:ext>
            </a:extLst>
          </p:cNvPr>
          <p:cNvPicPr>
            <a:picLocks noChangeAspect="1"/>
          </p:cNvPicPr>
          <p:nvPr/>
        </p:nvPicPr>
        <p:blipFill rotWithShape="1">
          <a:blip r:embed="rId2"/>
          <a:srcRect l="9952" t="8853" r="53831" b="51179"/>
          <a:stretch/>
        </p:blipFill>
        <p:spPr>
          <a:xfrm>
            <a:off x="3075128" y="1536852"/>
            <a:ext cx="2661739" cy="2098185"/>
          </a:xfrm>
          <a:prstGeom prst="rect">
            <a:avLst/>
          </a:prstGeom>
        </p:spPr>
      </p:pic>
      <p:pic>
        <p:nvPicPr>
          <p:cNvPr id="19" name="Picture 18" descr="Graphical user interface&#10;&#10;Description automatically generated">
            <a:extLst>
              <a:ext uri="{FF2B5EF4-FFF2-40B4-BE49-F238E27FC236}">
                <a16:creationId xmlns:a16="http://schemas.microsoft.com/office/drawing/2014/main" id="{A41CC506-CAEB-0315-A36D-F4723EFCAEE8}"/>
              </a:ext>
            </a:extLst>
          </p:cNvPr>
          <p:cNvPicPr>
            <a:picLocks noChangeAspect="1"/>
          </p:cNvPicPr>
          <p:nvPr/>
        </p:nvPicPr>
        <p:blipFill rotWithShape="1">
          <a:blip r:embed="rId2"/>
          <a:srcRect l="9952" t="51641" r="53831" b="9641"/>
          <a:stretch/>
        </p:blipFill>
        <p:spPr>
          <a:xfrm>
            <a:off x="5896592" y="1536852"/>
            <a:ext cx="2661739" cy="2032581"/>
          </a:xfrm>
          <a:prstGeom prst="rect">
            <a:avLst/>
          </a:prstGeom>
        </p:spPr>
      </p:pic>
      <p:sp>
        <p:nvSpPr>
          <p:cNvPr id="20" name="TextBox 19">
            <a:extLst>
              <a:ext uri="{FF2B5EF4-FFF2-40B4-BE49-F238E27FC236}">
                <a16:creationId xmlns:a16="http://schemas.microsoft.com/office/drawing/2014/main" id="{43DAC2DF-A8DF-D5BD-3F11-5D5B303BEFCD}"/>
              </a:ext>
            </a:extLst>
          </p:cNvPr>
          <p:cNvSpPr txBox="1"/>
          <p:nvPr/>
        </p:nvSpPr>
        <p:spPr>
          <a:xfrm>
            <a:off x="3436600" y="1190180"/>
            <a:ext cx="2014658" cy="369332"/>
          </a:xfrm>
          <a:prstGeom prst="rect">
            <a:avLst/>
          </a:prstGeom>
          <a:solidFill>
            <a:schemeClr val="bg1"/>
          </a:solidFill>
        </p:spPr>
        <p:txBody>
          <a:bodyPr wrap="square" rtlCol="0">
            <a:spAutoFit/>
          </a:bodyPr>
          <a:lstStyle/>
          <a:p>
            <a:r>
              <a:rPr lang="en-AU" dirty="0"/>
              <a:t>GP prediction</a:t>
            </a:r>
          </a:p>
        </p:txBody>
      </p:sp>
      <p:sp>
        <p:nvSpPr>
          <p:cNvPr id="25" name="TextBox 24">
            <a:extLst>
              <a:ext uri="{FF2B5EF4-FFF2-40B4-BE49-F238E27FC236}">
                <a16:creationId xmlns:a16="http://schemas.microsoft.com/office/drawing/2014/main" id="{6C473365-DD92-44C9-B5B9-219B018C741D}"/>
              </a:ext>
            </a:extLst>
          </p:cNvPr>
          <p:cNvSpPr txBox="1"/>
          <p:nvPr/>
        </p:nvSpPr>
        <p:spPr>
          <a:xfrm>
            <a:off x="6101423" y="1190180"/>
            <a:ext cx="2014658" cy="369332"/>
          </a:xfrm>
          <a:prstGeom prst="rect">
            <a:avLst/>
          </a:prstGeom>
          <a:solidFill>
            <a:schemeClr val="bg1"/>
          </a:solidFill>
        </p:spPr>
        <p:txBody>
          <a:bodyPr wrap="square" rtlCol="0">
            <a:spAutoFit/>
          </a:bodyPr>
          <a:lstStyle/>
          <a:p>
            <a:r>
              <a:rPr lang="en-AU" dirty="0"/>
              <a:t>GP variance</a:t>
            </a:r>
          </a:p>
        </p:txBody>
      </p:sp>
    </p:spTree>
    <p:extLst>
      <p:ext uri="{BB962C8B-B14F-4D97-AF65-F5344CB8AC3E}">
        <p14:creationId xmlns:p14="http://schemas.microsoft.com/office/powerpoint/2010/main" val="795082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F76A-6589-F88B-5AA7-01C34A6235BD}"/>
              </a:ext>
            </a:extLst>
          </p:cNvPr>
          <p:cNvSpPr>
            <a:spLocks noGrp="1"/>
          </p:cNvSpPr>
          <p:nvPr>
            <p:ph type="title"/>
          </p:nvPr>
        </p:nvSpPr>
        <p:spPr>
          <a:xfrm>
            <a:off x="328731" y="-101981"/>
            <a:ext cx="8229600" cy="857250"/>
          </a:xfrm>
        </p:spPr>
        <p:txBody>
          <a:bodyPr/>
          <a:lstStyle/>
          <a:p>
            <a:r>
              <a:rPr lang="en-AU" dirty="0"/>
              <a:t>Implementing new algorithms</a:t>
            </a:r>
          </a:p>
        </p:txBody>
      </p:sp>
      <p:pic>
        <p:nvPicPr>
          <p:cNvPr id="5" name="Picture 4">
            <a:extLst>
              <a:ext uri="{FF2B5EF4-FFF2-40B4-BE49-F238E27FC236}">
                <a16:creationId xmlns:a16="http://schemas.microsoft.com/office/drawing/2014/main" id="{7A418561-F91C-BF29-991E-DAB611BAA78B}"/>
              </a:ext>
            </a:extLst>
          </p:cNvPr>
          <p:cNvPicPr>
            <a:picLocks noChangeAspect="1"/>
          </p:cNvPicPr>
          <p:nvPr/>
        </p:nvPicPr>
        <p:blipFill>
          <a:blip r:embed="rId2"/>
          <a:stretch>
            <a:fillRect/>
          </a:stretch>
        </p:blipFill>
        <p:spPr>
          <a:xfrm>
            <a:off x="390832" y="1215408"/>
            <a:ext cx="7757091" cy="2530682"/>
          </a:xfrm>
          <a:prstGeom prst="rect">
            <a:avLst/>
          </a:prstGeom>
        </p:spPr>
      </p:pic>
    </p:spTree>
    <p:extLst>
      <p:ext uri="{BB962C8B-B14F-4D97-AF65-F5344CB8AC3E}">
        <p14:creationId xmlns:p14="http://schemas.microsoft.com/office/powerpoint/2010/main" val="28975105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ADAD80-F836-1A23-52EE-CF03D8D02557}"/>
              </a:ext>
            </a:extLst>
          </p:cNvPr>
          <p:cNvGrpSpPr/>
          <p:nvPr/>
        </p:nvGrpSpPr>
        <p:grpSpPr>
          <a:xfrm>
            <a:off x="106776" y="1043448"/>
            <a:ext cx="6463630" cy="1594058"/>
            <a:chOff x="320628" y="346587"/>
            <a:chExt cx="6463630" cy="1594058"/>
          </a:xfrm>
        </p:grpSpPr>
        <p:pic>
          <p:nvPicPr>
            <p:cNvPr id="5" name="Picture 4">
              <a:extLst>
                <a:ext uri="{FF2B5EF4-FFF2-40B4-BE49-F238E27FC236}">
                  <a16:creationId xmlns:a16="http://schemas.microsoft.com/office/drawing/2014/main" id="{B6D68557-3507-1EC0-8285-8239507005B7}"/>
                </a:ext>
              </a:extLst>
            </p:cNvPr>
            <p:cNvPicPr>
              <a:picLocks noChangeAspect="1"/>
            </p:cNvPicPr>
            <p:nvPr/>
          </p:nvPicPr>
          <p:blipFill rotWithShape="1">
            <a:blip r:embed="rId2"/>
            <a:srcRect r="17235" b="86523"/>
            <a:stretch/>
          </p:blipFill>
          <p:spPr>
            <a:xfrm>
              <a:off x="320628" y="346587"/>
              <a:ext cx="6463630" cy="693174"/>
            </a:xfrm>
            <a:prstGeom prst="rect">
              <a:avLst/>
            </a:prstGeom>
          </p:spPr>
        </p:pic>
        <p:pic>
          <p:nvPicPr>
            <p:cNvPr id="6" name="Picture 5">
              <a:extLst>
                <a:ext uri="{FF2B5EF4-FFF2-40B4-BE49-F238E27FC236}">
                  <a16:creationId xmlns:a16="http://schemas.microsoft.com/office/drawing/2014/main" id="{435C233E-7A3B-8DE5-7E67-616C55901427}"/>
                </a:ext>
              </a:extLst>
            </p:cNvPr>
            <p:cNvPicPr>
              <a:picLocks noChangeAspect="1"/>
            </p:cNvPicPr>
            <p:nvPr/>
          </p:nvPicPr>
          <p:blipFill rotWithShape="1">
            <a:blip r:embed="rId2"/>
            <a:srcRect t="81768" r="17235"/>
            <a:stretch/>
          </p:blipFill>
          <p:spPr>
            <a:xfrm>
              <a:off x="320628" y="1002893"/>
              <a:ext cx="6463630" cy="937752"/>
            </a:xfrm>
            <a:prstGeom prst="rect">
              <a:avLst/>
            </a:prstGeom>
          </p:spPr>
        </p:pic>
      </p:grpSp>
      <p:sp>
        <p:nvSpPr>
          <p:cNvPr id="9" name="Title 1">
            <a:extLst>
              <a:ext uri="{FF2B5EF4-FFF2-40B4-BE49-F238E27FC236}">
                <a16:creationId xmlns:a16="http://schemas.microsoft.com/office/drawing/2014/main" id="{6D74333E-B83F-8267-DEE2-387F42871C09}"/>
              </a:ext>
            </a:extLst>
          </p:cNvPr>
          <p:cNvSpPr>
            <a:spLocks noGrp="1"/>
          </p:cNvSpPr>
          <p:nvPr>
            <p:ph type="title"/>
          </p:nvPr>
        </p:nvSpPr>
        <p:spPr>
          <a:xfrm>
            <a:off x="457200" y="87313"/>
            <a:ext cx="8229600" cy="857250"/>
          </a:xfrm>
        </p:spPr>
        <p:txBody>
          <a:bodyPr/>
          <a:lstStyle/>
          <a:p>
            <a:r>
              <a:rPr lang="en-AU" dirty="0"/>
              <a:t>Free, Open Source, MIT licensed</a:t>
            </a:r>
          </a:p>
        </p:txBody>
      </p:sp>
      <p:sp>
        <p:nvSpPr>
          <p:cNvPr id="2" name="TextBox 1">
            <a:extLst>
              <a:ext uri="{FF2B5EF4-FFF2-40B4-BE49-F238E27FC236}">
                <a16:creationId xmlns:a16="http://schemas.microsoft.com/office/drawing/2014/main" id="{2BC0B8CA-5F5F-C001-6798-95473A74F60F}"/>
              </a:ext>
            </a:extLst>
          </p:cNvPr>
          <p:cNvSpPr txBox="1"/>
          <p:nvPr/>
        </p:nvSpPr>
        <p:spPr>
          <a:xfrm>
            <a:off x="597310" y="3222523"/>
            <a:ext cx="5574890" cy="923330"/>
          </a:xfrm>
          <a:prstGeom prst="rect">
            <a:avLst/>
          </a:prstGeom>
          <a:noFill/>
        </p:spPr>
        <p:txBody>
          <a:bodyPr wrap="square" rtlCol="0">
            <a:spAutoFit/>
          </a:bodyPr>
          <a:lstStyle/>
          <a:p>
            <a:pPr marL="285750" indent="-285750">
              <a:buFontTx/>
              <a:buChar char="-"/>
            </a:pPr>
            <a:r>
              <a:rPr lang="en-AU" dirty="0"/>
              <a:t>We have worked examples of transforming existing </a:t>
            </a:r>
            <a:r>
              <a:rPr lang="en-AU" dirty="0" err="1"/>
              <a:t>topas</a:t>
            </a:r>
            <a:r>
              <a:rPr lang="en-AU" dirty="0"/>
              <a:t> models into optimisation problems </a:t>
            </a:r>
          </a:p>
          <a:p>
            <a:pPr marL="285750" indent="-285750">
              <a:buFontTx/>
              <a:buChar char="-"/>
            </a:pPr>
            <a:r>
              <a:rPr lang="en-AU" b="1" dirty="0"/>
              <a:t>No more guestimates and grid searches! </a:t>
            </a:r>
          </a:p>
        </p:txBody>
      </p:sp>
      <p:pic>
        <p:nvPicPr>
          <p:cNvPr id="10" name="Picture 9" descr="Qr code&#10;&#10;Description automatically generated">
            <a:extLst>
              <a:ext uri="{FF2B5EF4-FFF2-40B4-BE49-F238E27FC236}">
                <a16:creationId xmlns:a16="http://schemas.microsoft.com/office/drawing/2014/main" id="{48EF4444-B2AF-0C50-D535-0B7369AFAF4F}"/>
              </a:ext>
            </a:extLst>
          </p:cNvPr>
          <p:cNvPicPr>
            <a:picLocks noChangeAspect="1"/>
          </p:cNvPicPr>
          <p:nvPr/>
        </p:nvPicPr>
        <p:blipFill rotWithShape="1">
          <a:blip r:embed="rId3"/>
          <a:srcRect l="8478" t="10359" r="7422" b="8980"/>
          <a:stretch/>
        </p:blipFill>
        <p:spPr>
          <a:xfrm>
            <a:off x="5980370" y="566837"/>
            <a:ext cx="2403134" cy="2304894"/>
          </a:xfrm>
          <a:prstGeom prst="rect">
            <a:avLst/>
          </a:prstGeom>
        </p:spPr>
      </p:pic>
    </p:spTree>
    <p:extLst>
      <p:ext uri="{BB962C8B-B14F-4D97-AF65-F5344CB8AC3E}">
        <p14:creationId xmlns:p14="http://schemas.microsoft.com/office/powerpoint/2010/main" val="16806094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54498-0B9C-4A00-1879-0B15AEFB68B7}"/>
              </a:ext>
            </a:extLst>
          </p:cNvPr>
          <p:cNvSpPr>
            <a:spLocks noGrp="1"/>
          </p:cNvSpPr>
          <p:nvPr>
            <p:ph type="title"/>
          </p:nvPr>
        </p:nvSpPr>
        <p:spPr/>
        <p:txBody>
          <a:bodyPr/>
          <a:lstStyle/>
          <a:p>
            <a:r>
              <a:rPr lang="en-US" dirty="0"/>
              <a:t>So, back to SPHINX…</a:t>
            </a:r>
            <a:endParaRPr lang="en-AU" dirty="0"/>
          </a:p>
        </p:txBody>
      </p:sp>
      <p:sp>
        <p:nvSpPr>
          <p:cNvPr id="3" name="Text Placeholder 2">
            <a:extLst>
              <a:ext uri="{FF2B5EF4-FFF2-40B4-BE49-F238E27FC236}">
                <a16:creationId xmlns:a16="http://schemas.microsoft.com/office/drawing/2014/main" id="{86C5F61B-765C-171B-24FE-15C04E88731B}"/>
              </a:ext>
            </a:extLst>
          </p:cNvPr>
          <p:cNvSpPr>
            <a:spLocks noGrp="1"/>
          </p:cNvSpPr>
          <p:nvPr>
            <p:ph type="body" sz="quarter" idx="10"/>
          </p:nvPr>
        </p:nvSpPr>
        <p:spPr/>
        <p:txBody>
          <a:bodyPr/>
          <a:lstStyle/>
          <a:p>
            <a:pPr marL="342900" indent="-342900">
              <a:buFontTx/>
              <a:buChar char="-"/>
            </a:pPr>
            <a:r>
              <a:rPr lang="en-US" dirty="0"/>
              <a:t>Maximize dose efficiency (</a:t>
            </a:r>
            <a:r>
              <a:rPr lang="en-US" dirty="0" err="1"/>
              <a:t>Gy</a:t>
            </a:r>
            <a:r>
              <a:rPr lang="en-US" dirty="0"/>
              <a:t>/C)</a:t>
            </a:r>
          </a:p>
          <a:p>
            <a:pPr marL="1085777" lvl="1" indent="-342900">
              <a:buFontTx/>
              <a:buChar char="-"/>
            </a:pPr>
            <a:r>
              <a:rPr lang="en-US" dirty="0"/>
              <a:t>While achieving a given beamlet width</a:t>
            </a:r>
          </a:p>
          <a:p>
            <a:pPr marL="1085777" lvl="1" indent="-342900">
              <a:buFontTx/>
              <a:buChar char="-"/>
            </a:pPr>
            <a:r>
              <a:rPr lang="en-US" dirty="0"/>
              <a:t>With minimal cross talk between channels</a:t>
            </a:r>
          </a:p>
          <a:p>
            <a:pPr marL="1085777" lvl="1" indent="-342900">
              <a:buFontTx/>
              <a:buChar char="-"/>
            </a:pPr>
            <a:r>
              <a:rPr lang="en-US" dirty="0"/>
              <a:t>With some minimum wall thickness</a:t>
            </a:r>
          </a:p>
          <a:p>
            <a:pPr marL="1085777" lvl="1" indent="-342900">
              <a:buFontTx/>
              <a:buChar char="-"/>
            </a:pPr>
            <a:r>
              <a:rPr lang="en-US" dirty="0"/>
              <a:t>And no electron contamination</a:t>
            </a:r>
            <a:endParaRPr lang="en-AU" dirty="0"/>
          </a:p>
        </p:txBody>
      </p:sp>
      <p:sp>
        <p:nvSpPr>
          <p:cNvPr id="4" name="TextBox 3">
            <a:extLst>
              <a:ext uri="{FF2B5EF4-FFF2-40B4-BE49-F238E27FC236}">
                <a16:creationId xmlns:a16="http://schemas.microsoft.com/office/drawing/2014/main" id="{672C5D23-9FDA-17DC-C6DF-9C8E48CD23E6}"/>
              </a:ext>
            </a:extLst>
          </p:cNvPr>
          <p:cNvSpPr txBox="1"/>
          <p:nvPr/>
        </p:nvSpPr>
        <p:spPr>
          <a:xfrm>
            <a:off x="381630" y="3579261"/>
            <a:ext cx="8229600" cy="646331"/>
          </a:xfrm>
          <a:prstGeom prst="rect">
            <a:avLst/>
          </a:prstGeom>
          <a:noFill/>
        </p:spPr>
        <p:txBody>
          <a:bodyPr wrap="square" rtlCol="0">
            <a:spAutoFit/>
          </a:bodyPr>
          <a:lstStyle/>
          <a:p>
            <a:r>
              <a:rPr lang="en-US" b="1" i="1" dirty="0">
                <a:solidFill>
                  <a:srgbClr val="F08A09"/>
                </a:solidFill>
              </a:rPr>
              <a:t>Bayesian Optimization algorithm used to optimize 8 geometric parameters over 300 iterations, for beamlet widths of 5, 7, and 10 mm.</a:t>
            </a:r>
            <a:endParaRPr lang="en-AU" b="1" i="1" dirty="0">
              <a:solidFill>
                <a:srgbClr val="F08A09"/>
              </a:solidFill>
            </a:endParaRPr>
          </a:p>
        </p:txBody>
      </p:sp>
    </p:spTree>
    <p:extLst>
      <p:ext uri="{BB962C8B-B14F-4D97-AF65-F5344CB8AC3E}">
        <p14:creationId xmlns:p14="http://schemas.microsoft.com/office/powerpoint/2010/main" val="258277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BE66F-C5FA-4CA9-9D56-C66CEE500BA8}"/>
              </a:ext>
            </a:extLst>
          </p:cNvPr>
          <p:cNvSpPr>
            <a:spLocks noGrp="1"/>
          </p:cNvSpPr>
          <p:nvPr>
            <p:ph type="title"/>
          </p:nvPr>
        </p:nvSpPr>
        <p:spPr/>
        <p:txBody>
          <a:bodyPr/>
          <a:lstStyle/>
          <a:p>
            <a:r>
              <a:rPr lang="en-US" dirty="0"/>
              <a:t>RESULTS</a:t>
            </a:r>
            <a:endParaRPr lang="en-AU" dirty="0"/>
          </a:p>
        </p:txBody>
      </p:sp>
    </p:spTree>
    <p:extLst>
      <p:ext uri="{BB962C8B-B14F-4D97-AF65-F5344CB8AC3E}">
        <p14:creationId xmlns:p14="http://schemas.microsoft.com/office/powerpoint/2010/main" val="2035737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4CBF7E-7165-D996-D113-635A0AB9263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8295"/>
          <a:stretch/>
        </p:blipFill>
        <p:spPr bwMode="auto">
          <a:xfrm>
            <a:off x="21478" y="1203387"/>
            <a:ext cx="2898647" cy="3335291"/>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93959639-25F8-0D41-CBD2-F31978E68D21}"/>
              </a:ext>
            </a:extLst>
          </p:cNvPr>
          <p:cNvSpPr>
            <a:spLocks noGrp="1"/>
          </p:cNvSpPr>
          <p:nvPr>
            <p:ph type="title"/>
          </p:nvPr>
        </p:nvSpPr>
        <p:spPr>
          <a:xfrm>
            <a:off x="457200" y="87313"/>
            <a:ext cx="8229600" cy="857250"/>
          </a:xfrm>
        </p:spPr>
        <p:txBody>
          <a:bodyPr/>
          <a:lstStyle/>
          <a:p>
            <a:r>
              <a:rPr lang="en-US" dirty="0"/>
              <a:t>Scanning magnet calibration</a:t>
            </a:r>
            <a:endParaRPr lang="en-AU" dirty="0"/>
          </a:p>
        </p:txBody>
      </p:sp>
      <p:pic>
        <p:nvPicPr>
          <p:cNvPr id="8" name="Picture 7" descr="Chart&#10;&#10;Description automatically generated">
            <a:extLst>
              <a:ext uri="{FF2B5EF4-FFF2-40B4-BE49-F238E27FC236}">
                <a16:creationId xmlns:a16="http://schemas.microsoft.com/office/drawing/2014/main" id="{EE7E4384-CA5D-A965-DCEB-5F0D7FBFC1A8}"/>
              </a:ext>
            </a:extLst>
          </p:cNvPr>
          <p:cNvPicPr>
            <a:picLocks noChangeAspect="1"/>
          </p:cNvPicPr>
          <p:nvPr/>
        </p:nvPicPr>
        <p:blipFill rotWithShape="1">
          <a:blip r:embed="rId3"/>
          <a:srcRect l="5554" t="51297" r="2751"/>
          <a:stretch/>
        </p:blipFill>
        <p:spPr>
          <a:xfrm>
            <a:off x="3000807" y="999049"/>
            <a:ext cx="5886018" cy="3001451"/>
          </a:xfrm>
          <a:prstGeom prst="rect">
            <a:avLst/>
          </a:prstGeom>
        </p:spPr>
      </p:pic>
      <p:sp>
        <p:nvSpPr>
          <p:cNvPr id="2" name="TextBox 1">
            <a:extLst>
              <a:ext uri="{FF2B5EF4-FFF2-40B4-BE49-F238E27FC236}">
                <a16:creationId xmlns:a16="http://schemas.microsoft.com/office/drawing/2014/main" id="{FCA7B300-B5B9-2BDC-83BB-B5F7932CA5F5}"/>
              </a:ext>
            </a:extLst>
          </p:cNvPr>
          <p:cNvSpPr txBox="1"/>
          <p:nvPr/>
        </p:nvSpPr>
        <p:spPr>
          <a:xfrm>
            <a:off x="3454825" y="834055"/>
            <a:ext cx="2226698" cy="369332"/>
          </a:xfrm>
          <a:prstGeom prst="rect">
            <a:avLst/>
          </a:prstGeom>
          <a:solidFill>
            <a:schemeClr val="bg1"/>
          </a:solidFill>
        </p:spPr>
        <p:txBody>
          <a:bodyPr wrap="square" rtlCol="0">
            <a:spAutoFit/>
          </a:bodyPr>
          <a:lstStyle/>
          <a:p>
            <a:r>
              <a:rPr lang="en-AU" dirty="0"/>
              <a:t>Before calibration</a:t>
            </a:r>
          </a:p>
        </p:txBody>
      </p:sp>
      <p:sp>
        <p:nvSpPr>
          <p:cNvPr id="7" name="TextBox 6">
            <a:extLst>
              <a:ext uri="{FF2B5EF4-FFF2-40B4-BE49-F238E27FC236}">
                <a16:creationId xmlns:a16="http://schemas.microsoft.com/office/drawing/2014/main" id="{0955FA4A-6A6B-4E65-28D3-B5E5740EECEF}"/>
              </a:ext>
            </a:extLst>
          </p:cNvPr>
          <p:cNvSpPr txBox="1"/>
          <p:nvPr/>
        </p:nvSpPr>
        <p:spPr>
          <a:xfrm>
            <a:off x="6660127" y="834055"/>
            <a:ext cx="2226698" cy="369332"/>
          </a:xfrm>
          <a:prstGeom prst="rect">
            <a:avLst/>
          </a:prstGeom>
          <a:solidFill>
            <a:schemeClr val="bg1"/>
          </a:solidFill>
        </p:spPr>
        <p:txBody>
          <a:bodyPr wrap="square" rtlCol="0">
            <a:spAutoFit/>
          </a:bodyPr>
          <a:lstStyle/>
          <a:p>
            <a:r>
              <a:rPr lang="en-AU" dirty="0"/>
              <a:t>After calibration</a:t>
            </a:r>
          </a:p>
        </p:txBody>
      </p:sp>
      <p:sp>
        <p:nvSpPr>
          <p:cNvPr id="9" name="TextBox 8">
            <a:extLst>
              <a:ext uri="{FF2B5EF4-FFF2-40B4-BE49-F238E27FC236}">
                <a16:creationId xmlns:a16="http://schemas.microsoft.com/office/drawing/2014/main" id="{B4C69021-811E-CB85-6484-76169408360B}"/>
              </a:ext>
            </a:extLst>
          </p:cNvPr>
          <p:cNvSpPr txBox="1"/>
          <p:nvPr/>
        </p:nvSpPr>
        <p:spPr>
          <a:xfrm>
            <a:off x="505025" y="834055"/>
            <a:ext cx="2226698" cy="369332"/>
          </a:xfrm>
          <a:prstGeom prst="rect">
            <a:avLst/>
          </a:prstGeom>
          <a:solidFill>
            <a:schemeClr val="bg1"/>
          </a:solidFill>
        </p:spPr>
        <p:txBody>
          <a:bodyPr wrap="square" rtlCol="0">
            <a:spAutoFit/>
          </a:bodyPr>
          <a:lstStyle/>
          <a:p>
            <a:r>
              <a:rPr lang="en-AU" dirty="0"/>
              <a:t>Scanning magnet</a:t>
            </a:r>
          </a:p>
        </p:txBody>
      </p:sp>
      <p:sp>
        <p:nvSpPr>
          <p:cNvPr id="10" name="TextBox 9">
            <a:extLst>
              <a:ext uri="{FF2B5EF4-FFF2-40B4-BE49-F238E27FC236}">
                <a16:creationId xmlns:a16="http://schemas.microsoft.com/office/drawing/2014/main" id="{D24BFDEF-1986-E867-E488-BA56142DED7C}"/>
              </a:ext>
            </a:extLst>
          </p:cNvPr>
          <p:cNvSpPr txBox="1"/>
          <p:nvPr/>
        </p:nvSpPr>
        <p:spPr>
          <a:xfrm>
            <a:off x="4127636" y="3745662"/>
            <a:ext cx="958305" cy="369332"/>
          </a:xfrm>
          <a:prstGeom prst="rect">
            <a:avLst/>
          </a:prstGeom>
          <a:solidFill>
            <a:schemeClr val="bg1"/>
          </a:solidFill>
        </p:spPr>
        <p:txBody>
          <a:bodyPr wrap="square" rtlCol="0">
            <a:spAutoFit/>
          </a:bodyPr>
          <a:lstStyle/>
          <a:p>
            <a:r>
              <a:rPr lang="en-US" dirty="0"/>
              <a:t>X [mm]</a:t>
            </a:r>
            <a:endParaRPr lang="en-AU" dirty="0"/>
          </a:p>
        </p:txBody>
      </p:sp>
      <p:sp>
        <p:nvSpPr>
          <p:cNvPr id="11" name="TextBox 10">
            <a:extLst>
              <a:ext uri="{FF2B5EF4-FFF2-40B4-BE49-F238E27FC236}">
                <a16:creationId xmlns:a16="http://schemas.microsoft.com/office/drawing/2014/main" id="{30E96D6D-26C0-C523-2B09-66478FC6DD5C}"/>
              </a:ext>
            </a:extLst>
          </p:cNvPr>
          <p:cNvSpPr txBox="1"/>
          <p:nvPr/>
        </p:nvSpPr>
        <p:spPr>
          <a:xfrm>
            <a:off x="7144260" y="3745662"/>
            <a:ext cx="958305" cy="369332"/>
          </a:xfrm>
          <a:prstGeom prst="rect">
            <a:avLst/>
          </a:prstGeom>
          <a:solidFill>
            <a:schemeClr val="bg1"/>
          </a:solidFill>
        </p:spPr>
        <p:txBody>
          <a:bodyPr wrap="square" rtlCol="0">
            <a:spAutoFit/>
          </a:bodyPr>
          <a:lstStyle/>
          <a:p>
            <a:r>
              <a:rPr lang="en-US" dirty="0"/>
              <a:t>X [mm]</a:t>
            </a:r>
            <a:endParaRPr lang="en-AU" dirty="0"/>
          </a:p>
        </p:txBody>
      </p:sp>
      <p:sp>
        <p:nvSpPr>
          <p:cNvPr id="12" name="TextBox 11">
            <a:extLst>
              <a:ext uri="{FF2B5EF4-FFF2-40B4-BE49-F238E27FC236}">
                <a16:creationId xmlns:a16="http://schemas.microsoft.com/office/drawing/2014/main" id="{F7BD4103-388F-0BDC-A025-1E2A28E613E1}"/>
              </a:ext>
            </a:extLst>
          </p:cNvPr>
          <p:cNvSpPr txBox="1"/>
          <p:nvPr/>
        </p:nvSpPr>
        <p:spPr>
          <a:xfrm rot="16038526">
            <a:off x="2535100" y="2199071"/>
            <a:ext cx="958305" cy="369332"/>
          </a:xfrm>
          <a:prstGeom prst="rect">
            <a:avLst/>
          </a:prstGeom>
          <a:solidFill>
            <a:schemeClr val="bg1"/>
          </a:solidFill>
        </p:spPr>
        <p:txBody>
          <a:bodyPr wrap="square" rtlCol="0">
            <a:spAutoFit/>
          </a:bodyPr>
          <a:lstStyle/>
          <a:p>
            <a:r>
              <a:rPr lang="en-US" dirty="0"/>
              <a:t>Y [mm]</a:t>
            </a:r>
            <a:endParaRPr lang="en-AU" dirty="0"/>
          </a:p>
        </p:txBody>
      </p:sp>
      <p:sp>
        <p:nvSpPr>
          <p:cNvPr id="13" name="TextBox 12">
            <a:extLst>
              <a:ext uri="{FF2B5EF4-FFF2-40B4-BE49-F238E27FC236}">
                <a16:creationId xmlns:a16="http://schemas.microsoft.com/office/drawing/2014/main" id="{BC9C017E-DD55-A153-04F8-73F944433893}"/>
              </a:ext>
            </a:extLst>
          </p:cNvPr>
          <p:cNvSpPr txBox="1"/>
          <p:nvPr/>
        </p:nvSpPr>
        <p:spPr>
          <a:xfrm rot="16038526">
            <a:off x="5527874" y="2234929"/>
            <a:ext cx="958305" cy="369332"/>
          </a:xfrm>
          <a:prstGeom prst="rect">
            <a:avLst/>
          </a:prstGeom>
          <a:solidFill>
            <a:schemeClr val="bg1"/>
          </a:solidFill>
        </p:spPr>
        <p:txBody>
          <a:bodyPr wrap="square" rtlCol="0">
            <a:spAutoFit/>
          </a:bodyPr>
          <a:lstStyle/>
          <a:p>
            <a:r>
              <a:rPr lang="en-US" dirty="0"/>
              <a:t>Y [mm]</a:t>
            </a:r>
            <a:endParaRPr lang="en-AU" dirty="0"/>
          </a:p>
        </p:txBody>
      </p:sp>
    </p:spTree>
    <p:extLst>
      <p:ext uri="{BB962C8B-B14F-4D97-AF65-F5344CB8AC3E}">
        <p14:creationId xmlns:p14="http://schemas.microsoft.com/office/powerpoint/2010/main" val="2544311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79588-D3DA-43A9-8F12-9583AD8354EA}"/>
              </a:ext>
            </a:extLst>
          </p:cNvPr>
          <p:cNvSpPr>
            <a:spLocks noGrp="1"/>
          </p:cNvSpPr>
          <p:nvPr>
            <p:ph type="title"/>
          </p:nvPr>
        </p:nvSpPr>
        <p:spPr>
          <a:xfrm>
            <a:off x="352269" y="-132601"/>
            <a:ext cx="8229600" cy="857250"/>
          </a:xfrm>
        </p:spPr>
        <p:txBody>
          <a:bodyPr/>
          <a:lstStyle/>
          <a:p>
            <a:r>
              <a:rPr lang="en-US" dirty="0"/>
              <a:t>Designs</a:t>
            </a:r>
            <a:endParaRPr lang="en-AU" dirty="0"/>
          </a:p>
        </p:txBody>
      </p:sp>
      <p:sp>
        <p:nvSpPr>
          <p:cNvPr id="3" name="TextBox 2">
            <a:extLst>
              <a:ext uri="{FF2B5EF4-FFF2-40B4-BE49-F238E27FC236}">
                <a16:creationId xmlns:a16="http://schemas.microsoft.com/office/drawing/2014/main" id="{8DFDF55F-B6AA-DFA1-27E1-C378991BC41D}"/>
              </a:ext>
            </a:extLst>
          </p:cNvPr>
          <p:cNvSpPr txBox="1"/>
          <p:nvPr/>
        </p:nvSpPr>
        <p:spPr>
          <a:xfrm>
            <a:off x="1511501" y="4557290"/>
            <a:ext cx="7446581" cy="523220"/>
          </a:xfrm>
          <a:prstGeom prst="rect">
            <a:avLst/>
          </a:prstGeom>
          <a:noFill/>
        </p:spPr>
        <p:txBody>
          <a:bodyPr wrap="square" rtlCol="0">
            <a:spAutoFit/>
          </a:bodyPr>
          <a:lstStyle/>
          <a:p>
            <a:r>
              <a:rPr lang="en-US" sz="2800" dirty="0"/>
              <a:t>All beamlet widths within 0.2 mm of goal</a:t>
            </a:r>
            <a:endParaRPr lang="en-AU" sz="2800" dirty="0"/>
          </a:p>
        </p:txBody>
      </p:sp>
      <p:pic>
        <p:nvPicPr>
          <p:cNvPr id="6" name="Picture 5">
            <a:extLst>
              <a:ext uri="{FF2B5EF4-FFF2-40B4-BE49-F238E27FC236}">
                <a16:creationId xmlns:a16="http://schemas.microsoft.com/office/drawing/2014/main" id="{92150685-FCFA-6F1C-1ED3-FF3AA0A8A87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636" t="2142" b="2142"/>
          <a:stretch/>
        </p:blipFill>
        <p:spPr bwMode="auto">
          <a:xfrm>
            <a:off x="4700902" y="521563"/>
            <a:ext cx="3796272" cy="3680143"/>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2C79CE60-3BC8-873F-E0A6-850FCE3B20C0}"/>
              </a:ext>
            </a:extLst>
          </p:cNvPr>
          <p:cNvSpPr txBox="1"/>
          <p:nvPr/>
        </p:nvSpPr>
        <p:spPr>
          <a:xfrm>
            <a:off x="6155080" y="3930328"/>
            <a:ext cx="958305" cy="369332"/>
          </a:xfrm>
          <a:prstGeom prst="rect">
            <a:avLst/>
          </a:prstGeom>
          <a:solidFill>
            <a:schemeClr val="bg1"/>
          </a:solidFill>
        </p:spPr>
        <p:txBody>
          <a:bodyPr wrap="square" rtlCol="0">
            <a:spAutoFit/>
          </a:bodyPr>
          <a:lstStyle/>
          <a:p>
            <a:r>
              <a:rPr lang="en-US" dirty="0"/>
              <a:t>Z [mm]</a:t>
            </a:r>
            <a:endParaRPr lang="en-AU" dirty="0"/>
          </a:p>
        </p:txBody>
      </p:sp>
      <p:sp>
        <p:nvSpPr>
          <p:cNvPr id="10" name="TextBox 9">
            <a:extLst>
              <a:ext uri="{FF2B5EF4-FFF2-40B4-BE49-F238E27FC236}">
                <a16:creationId xmlns:a16="http://schemas.microsoft.com/office/drawing/2014/main" id="{49038663-2E2B-DC81-F17A-5D752894792A}"/>
              </a:ext>
            </a:extLst>
          </p:cNvPr>
          <p:cNvSpPr txBox="1"/>
          <p:nvPr/>
        </p:nvSpPr>
        <p:spPr>
          <a:xfrm rot="16200000">
            <a:off x="4010083" y="2072465"/>
            <a:ext cx="1420372" cy="369332"/>
          </a:xfrm>
          <a:prstGeom prst="rect">
            <a:avLst/>
          </a:prstGeom>
          <a:solidFill>
            <a:schemeClr val="bg1"/>
          </a:solidFill>
        </p:spPr>
        <p:txBody>
          <a:bodyPr wrap="square" rtlCol="0">
            <a:spAutoFit/>
          </a:bodyPr>
          <a:lstStyle/>
          <a:p>
            <a:r>
              <a:rPr lang="en-US" dirty="0"/>
              <a:t>Dose [</a:t>
            </a:r>
            <a:r>
              <a:rPr lang="el-GR" dirty="0"/>
              <a:t>μ</a:t>
            </a:r>
            <a:r>
              <a:rPr lang="en-AU" dirty="0" err="1"/>
              <a:t>Gy</a:t>
            </a:r>
            <a:r>
              <a:rPr lang="en-AU" dirty="0"/>
              <a:t>]</a:t>
            </a:r>
          </a:p>
        </p:txBody>
      </p:sp>
      <p:sp>
        <p:nvSpPr>
          <p:cNvPr id="12" name="TextBox 11">
            <a:extLst>
              <a:ext uri="{FF2B5EF4-FFF2-40B4-BE49-F238E27FC236}">
                <a16:creationId xmlns:a16="http://schemas.microsoft.com/office/drawing/2014/main" id="{C92E7E7C-F496-F0A7-DE41-E3677FA99941}"/>
              </a:ext>
            </a:extLst>
          </p:cNvPr>
          <p:cNvSpPr txBox="1"/>
          <p:nvPr/>
        </p:nvSpPr>
        <p:spPr>
          <a:xfrm>
            <a:off x="5674702" y="465940"/>
            <a:ext cx="1919059" cy="369332"/>
          </a:xfrm>
          <a:prstGeom prst="rect">
            <a:avLst/>
          </a:prstGeom>
          <a:solidFill>
            <a:schemeClr val="bg1"/>
          </a:solidFill>
        </p:spPr>
        <p:txBody>
          <a:bodyPr wrap="square" rtlCol="0">
            <a:spAutoFit/>
          </a:bodyPr>
          <a:lstStyle/>
          <a:p>
            <a:r>
              <a:rPr lang="en-US" dirty="0"/>
              <a:t>Depth Dose</a:t>
            </a:r>
            <a:endParaRPr lang="en-AU" dirty="0"/>
          </a:p>
        </p:txBody>
      </p:sp>
      <p:sp>
        <p:nvSpPr>
          <p:cNvPr id="13" name="TextBox 12">
            <a:extLst>
              <a:ext uri="{FF2B5EF4-FFF2-40B4-BE49-F238E27FC236}">
                <a16:creationId xmlns:a16="http://schemas.microsoft.com/office/drawing/2014/main" id="{FBE03D96-64A7-3BE3-5868-7D84B8188BD2}"/>
              </a:ext>
            </a:extLst>
          </p:cNvPr>
          <p:cNvSpPr txBox="1"/>
          <p:nvPr/>
        </p:nvSpPr>
        <p:spPr>
          <a:xfrm>
            <a:off x="1475645" y="470422"/>
            <a:ext cx="1919059" cy="369332"/>
          </a:xfrm>
          <a:prstGeom prst="rect">
            <a:avLst/>
          </a:prstGeom>
          <a:solidFill>
            <a:schemeClr val="bg1"/>
          </a:solidFill>
        </p:spPr>
        <p:txBody>
          <a:bodyPr wrap="square" rtlCol="0">
            <a:spAutoFit/>
          </a:bodyPr>
          <a:lstStyle/>
          <a:p>
            <a:r>
              <a:rPr lang="en-US" dirty="0"/>
              <a:t>Beamlet profiles</a:t>
            </a:r>
            <a:endParaRPr lang="en-AU" dirty="0"/>
          </a:p>
        </p:txBody>
      </p:sp>
      <p:pic>
        <p:nvPicPr>
          <p:cNvPr id="14" name="Picture 13">
            <a:extLst>
              <a:ext uri="{FF2B5EF4-FFF2-40B4-BE49-F238E27FC236}">
                <a16:creationId xmlns:a16="http://schemas.microsoft.com/office/drawing/2014/main" id="{A431958B-77F6-C09A-CE33-3A2C6CE5EE0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28" t="2142" r="49006" b="2142"/>
          <a:stretch/>
        </p:blipFill>
        <p:spPr bwMode="auto">
          <a:xfrm>
            <a:off x="624795" y="541701"/>
            <a:ext cx="3650309" cy="3680143"/>
          </a:xfrm>
          <a:prstGeom prst="rect">
            <a:avLst/>
          </a:prstGeom>
          <a:ln>
            <a:noFill/>
          </a:ln>
          <a:extLst>
            <a:ext uri="{53640926-AAD7-44D8-BBD7-CCE9431645EC}">
              <a14:shadowObscured xmlns:a14="http://schemas.microsoft.com/office/drawing/2010/main"/>
            </a:ext>
          </a:extLst>
        </p:spPr>
      </p:pic>
      <p:sp>
        <p:nvSpPr>
          <p:cNvPr id="15" name="TextBox 14">
            <a:extLst>
              <a:ext uri="{FF2B5EF4-FFF2-40B4-BE49-F238E27FC236}">
                <a16:creationId xmlns:a16="http://schemas.microsoft.com/office/drawing/2014/main" id="{B12FCD77-D78B-FE48-DFE7-18B7D8D60E5B}"/>
              </a:ext>
            </a:extLst>
          </p:cNvPr>
          <p:cNvSpPr txBox="1"/>
          <p:nvPr/>
        </p:nvSpPr>
        <p:spPr>
          <a:xfrm rot="16200000">
            <a:off x="-62975" y="2072465"/>
            <a:ext cx="1420372" cy="369332"/>
          </a:xfrm>
          <a:prstGeom prst="rect">
            <a:avLst/>
          </a:prstGeom>
          <a:solidFill>
            <a:schemeClr val="bg1"/>
          </a:solidFill>
        </p:spPr>
        <p:txBody>
          <a:bodyPr wrap="square" rtlCol="0">
            <a:spAutoFit/>
          </a:bodyPr>
          <a:lstStyle/>
          <a:p>
            <a:r>
              <a:rPr lang="en-US" dirty="0"/>
              <a:t>Dose [</a:t>
            </a:r>
            <a:r>
              <a:rPr lang="el-GR" dirty="0"/>
              <a:t>μ</a:t>
            </a:r>
            <a:r>
              <a:rPr lang="en-AU" dirty="0" err="1"/>
              <a:t>Gy</a:t>
            </a:r>
            <a:r>
              <a:rPr lang="en-AU" dirty="0"/>
              <a:t>]</a:t>
            </a:r>
          </a:p>
        </p:txBody>
      </p:sp>
      <p:sp>
        <p:nvSpPr>
          <p:cNvPr id="8" name="TextBox 7">
            <a:extLst>
              <a:ext uri="{FF2B5EF4-FFF2-40B4-BE49-F238E27FC236}">
                <a16:creationId xmlns:a16="http://schemas.microsoft.com/office/drawing/2014/main" id="{19E05437-ED24-054D-6C41-B56FB2C8FD85}"/>
              </a:ext>
            </a:extLst>
          </p:cNvPr>
          <p:cNvSpPr txBox="1"/>
          <p:nvPr/>
        </p:nvSpPr>
        <p:spPr>
          <a:xfrm>
            <a:off x="2025408" y="3939294"/>
            <a:ext cx="958305" cy="369332"/>
          </a:xfrm>
          <a:prstGeom prst="rect">
            <a:avLst/>
          </a:prstGeom>
          <a:solidFill>
            <a:schemeClr val="bg1"/>
          </a:solidFill>
        </p:spPr>
        <p:txBody>
          <a:bodyPr wrap="square" rtlCol="0">
            <a:spAutoFit/>
          </a:bodyPr>
          <a:lstStyle/>
          <a:p>
            <a:r>
              <a:rPr lang="en-US" dirty="0"/>
              <a:t>X [mm]</a:t>
            </a:r>
            <a:endParaRPr lang="en-AU" dirty="0"/>
          </a:p>
        </p:txBody>
      </p:sp>
      <p:sp>
        <p:nvSpPr>
          <p:cNvPr id="16" name="TextBox 15">
            <a:extLst>
              <a:ext uri="{FF2B5EF4-FFF2-40B4-BE49-F238E27FC236}">
                <a16:creationId xmlns:a16="http://schemas.microsoft.com/office/drawing/2014/main" id="{470E74F9-BD0B-15D9-1EFD-5CC1A338D6D6}"/>
              </a:ext>
            </a:extLst>
          </p:cNvPr>
          <p:cNvSpPr txBox="1"/>
          <p:nvPr/>
        </p:nvSpPr>
        <p:spPr>
          <a:xfrm>
            <a:off x="1878430" y="465940"/>
            <a:ext cx="1919059" cy="369332"/>
          </a:xfrm>
          <a:prstGeom prst="rect">
            <a:avLst/>
          </a:prstGeom>
          <a:solidFill>
            <a:schemeClr val="bg1"/>
          </a:solidFill>
        </p:spPr>
        <p:txBody>
          <a:bodyPr wrap="square" rtlCol="0">
            <a:spAutoFit/>
          </a:bodyPr>
          <a:lstStyle/>
          <a:p>
            <a:r>
              <a:rPr lang="en-US" dirty="0"/>
              <a:t>Beamlet Profiles</a:t>
            </a:r>
            <a:endParaRPr lang="en-AU" dirty="0"/>
          </a:p>
        </p:txBody>
      </p:sp>
    </p:spTree>
    <p:extLst>
      <p:ext uri="{BB962C8B-B14F-4D97-AF65-F5344CB8AC3E}">
        <p14:creationId xmlns:p14="http://schemas.microsoft.com/office/powerpoint/2010/main" val="2397371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D942BA6-015C-4791-9E70-449A0611EA00}"/>
              </a:ext>
            </a:extLst>
          </p:cNvPr>
          <p:cNvSpPr txBox="1"/>
          <p:nvPr/>
        </p:nvSpPr>
        <p:spPr>
          <a:xfrm>
            <a:off x="401064" y="53751"/>
            <a:ext cx="7710221" cy="369332"/>
          </a:xfrm>
          <a:prstGeom prst="rect">
            <a:avLst/>
          </a:prstGeom>
          <a:noFill/>
        </p:spPr>
        <p:txBody>
          <a:bodyPr wrap="square" rtlCol="0">
            <a:spAutoFit/>
          </a:bodyPr>
          <a:lstStyle/>
          <a:p>
            <a:r>
              <a:rPr lang="en-US" b="1" dirty="0"/>
              <a:t>Standard Linear Accelerator for radiotherapy</a:t>
            </a:r>
            <a:endParaRPr lang="en-AU" b="1" dirty="0"/>
          </a:p>
        </p:txBody>
      </p:sp>
      <p:pic>
        <p:nvPicPr>
          <p:cNvPr id="3" name="Picture 2" descr="A close-up of a machine&#10;&#10;Description automatically generated with low confidence">
            <a:extLst>
              <a:ext uri="{FF2B5EF4-FFF2-40B4-BE49-F238E27FC236}">
                <a16:creationId xmlns:a16="http://schemas.microsoft.com/office/drawing/2014/main" id="{4433BB49-25A9-7D43-7199-27DF80E57014}"/>
              </a:ext>
            </a:extLst>
          </p:cNvPr>
          <p:cNvPicPr>
            <a:picLocks noChangeAspect="1"/>
          </p:cNvPicPr>
          <p:nvPr/>
        </p:nvPicPr>
        <p:blipFill>
          <a:blip r:embed="rId3"/>
          <a:stretch>
            <a:fillRect/>
          </a:stretch>
        </p:blipFill>
        <p:spPr>
          <a:xfrm>
            <a:off x="401064" y="509893"/>
            <a:ext cx="2643549" cy="2928239"/>
          </a:xfrm>
          <a:prstGeom prst="rect">
            <a:avLst/>
          </a:prstGeom>
        </p:spPr>
      </p:pic>
      <p:pic>
        <p:nvPicPr>
          <p:cNvPr id="7" name="Picture 6" descr="A picture containing yellow&#10;&#10;Description automatically generated">
            <a:extLst>
              <a:ext uri="{FF2B5EF4-FFF2-40B4-BE49-F238E27FC236}">
                <a16:creationId xmlns:a16="http://schemas.microsoft.com/office/drawing/2014/main" id="{971B5D35-7704-EC0C-2809-47EF1E4448DE}"/>
              </a:ext>
            </a:extLst>
          </p:cNvPr>
          <p:cNvPicPr>
            <a:picLocks noChangeAspect="1"/>
          </p:cNvPicPr>
          <p:nvPr/>
        </p:nvPicPr>
        <p:blipFill>
          <a:blip r:embed="rId4"/>
          <a:stretch>
            <a:fillRect/>
          </a:stretch>
        </p:blipFill>
        <p:spPr>
          <a:xfrm>
            <a:off x="3466422" y="479481"/>
            <a:ext cx="3083120" cy="2991852"/>
          </a:xfrm>
          <a:prstGeom prst="rect">
            <a:avLst/>
          </a:prstGeom>
        </p:spPr>
      </p:pic>
      <p:sp>
        <p:nvSpPr>
          <p:cNvPr id="11" name="TextBox 10">
            <a:extLst>
              <a:ext uri="{FF2B5EF4-FFF2-40B4-BE49-F238E27FC236}">
                <a16:creationId xmlns:a16="http://schemas.microsoft.com/office/drawing/2014/main" id="{AA0F5F1C-BC0A-DF91-287F-451FDA31F03B}"/>
              </a:ext>
            </a:extLst>
          </p:cNvPr>
          <p:cNvSpPr txBox="1"/>
          <p:nvPr/>
        </p:nvSpPr>
        <p:spPr>
          <a:xfrm>
            <a:off x="430106" y="3715171"/>
            <a:ext cx="6654800" cy="1200329"/>
          </a:xfrm>
          <a:prstGeom prst="rect">
            <a:avLst/>
          </a:prstGeom>
          <a:noFill/>
        </p:spPr>
        <p:txBody>
          <a:bodyPr wrap="square" rtlCol="0">
            <a:spAutoFit/>
          </a:bodyPr>
          <a:lstStyle/>
          <a:p>
            <a:pPr marL="342900" indent="-342900">
              <a:buAutoNum type="arabicPeriod"/>
            </a:pPr>
            <a:r>
              <a:rPr lang="en-AU" dirty="0"/>
              <a:t>Most treatments use MV X-rays generated via colliding an MeV electron beam with bremsstrahlung target</a:t>
            </a:r>
          </a:p>
          <a:p>
            <a:pPr marL="342900" indent="-342900">
              <a:buAutoNum type="arabicPeriod"/>
            </a:pPr>
            <a:r>
              <a:rPr lang="en-AU" dirty="0"/>
              <a:t>Beam shaping facilitated by Multi Leaf Collimator (MLC) – complex mechatronic component</a:t>
            </a:r>
          </a:p>
        </p:txBody>
      </p:sp>
    </p:spTree>
    <p:extLst>
      <p:ext uri="{BB962C8B-B14F-4D97-AF65-F5344CB8AC3E}">
        <p14:creationId xmlns:p14="http://schemas.microsoft.com/office/powerpoint/2010/main" val="11429262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4D145E-3BFA-A2B3-3C69-7BF5897ACBA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796" b="65609"/>
          <a:stretch/>
        </p:blipFill>
        <p:spPr>
          <a:xfrm>
            <a:off x="89646" y="1407459"/>
            <a:ext cx="8560693" cy="1958787"/>
          </a:xfrm>
          <a:prstGeom prst="rect">
            <a:avLst/>
          </a:prstGeom>
        </p:spPr>
      </p:pic>
      <p:sp>
        <p:nvSpPr>
          <p:cNvPr id="6" name="TextBox 5">
            <a:extLst>
              <a:ext uri="{FF2B5EF4-FFF2-40B4-BE49-F238E27FC236}">
                <a16:creationId xmlns:a16="http://schemas.microsoft.com/office/drawing/2014/main" id="{7489BFAF-35CD-505B-103D-46152C95483C}"/>
              </a:ext>
            </a:extLst>
          </p:cNvPr>
          <p:cNvSpPr txBox="1"/>
          <p:nvPr/>
        </p:nvSpPr>
        <p:spPr>
          <a:xfrm>
            <a:off x="270664" y="-53359"/>
            <a:ext cx="9021254" cy="461665"/>
          </a:xfrm>
          <a:prstGeom prst="rect">
            <a:avLst/>
          </a:prstGeom>
          <a:noFill/>
        </p:spPr>
        <p:txBody>
          <a:bodyPr wrap="square" rtlCol="0">
            <a:spAutoFit/>
          </a:bodyPr>
          <a:lstStyle/>
          <a:p>
            <a:r>
              <a:rPr lang="en-US" sz="2400" dirty="0">
                <a:solidFill>
                  <a:schemeClr val="accent4">
                    <a:lumMod val="75000"/>
                  </a:schemeClr>
                </a:solidFill>
              </a:rPr>
              <a:t>Gaussian process predicted objective values</a:t>
            </a:r>
            <a:endParaRPr lang="en-AU" sz="2400" dirty="0">
              <a:solidFill>
                <a:schemeClr val="accent4">
                  <a:lumMod val="75000"/>
                </a:schemeClr>
              </a:solidFill>
            </a:endParaRPr>
          </a:p>
        </p:txBody>
      </p:sp>
      <p:sp>
        <p:nvSpPr>
          <p:cNvPr id="7" name="TextBox 6">
            <a:extLst>
              <a:ext uri="{FF2B5EF4-FFF2-40B4-BE49-F238E27FC236}">
                <a16:creationId xmlns:a16="http://schemas.microsoft.com/office/drawing/2014/main" id="{B4A57041-0B5F-563A-9C26-87D799FF407E}"/>
              </a:ext>
            </a:extLst>
          </p:cNvPr>
          <p:cNvSpPr txBox="1"/>
          <p:nvPr/>
        </p:nvSpPr>
        <p:spPr>
          <a:xfrm>
            <a:off x="726604" y="3139854"/>
            <a:ext cx="2164514" cy="646331"/>
          </a:xfrm>
          <a:prstGeom prst="rect">
            <a:avLst/>
          </a:prstGeom>
          <a:solidFill>
            <a:schemeClr val="bg1"/>
          </a:solidFill>
        </p:spPr>
        <p:txBody>
          <a:bodyPr wrap="square" rtlCol="0">
            <a:spAutoFit/>
          </a:bodyPr>
          <a:lstStyle/>
          <a:p>
            <a:r>
              <a:rPr lang="en-AU" dirty="0"/>
              <a:t>Upstream </a:t>
            </a:r>
          </a:p>
          <a:p>
            <a:r>
              <a:rPr lang="en-AU" dirty="0"/>
              <a:t>channel width [mm]</a:t>
            </a:r>
          </a:p>
        </p:txBody>
      </p:sp>
      <p:sp>
        <p:nvSpPr>
          <p:cNvPr id="10" name="TextBox 9">
            <a:extLst>
              <a:ext uri="{FF2B5EF4-FFF2-40B4-BE49-F238E27FC236}">
                <a16:creationId xmlns:a16="http://schemas.microsoft.com/office/drawing/2014/main" id="{48548E32-FE7D-33EF-AC2E-F61A68A96EF9}"/>
              </a:ext>
            </a:extLst>
          </p:cNvPr>
          <p:cNvSpPr txBox="1"/>
          <p:nvPr/>
        </p:nvSpPr>
        <p:spPr>
          <a:xfrm rot="16200000">
            <a:off x="-795182" y="1725660"/>
            <a:ext cx="2093259" cy="369332"/>
          </a:xfrm>
          <a:prstGeom prst="rect">
            <a:avLst/>
          </a:prstGeom>
          <a:solidFill>
            <a:schemeClr val="bg1"/>
          </a:solidFill>
        </p:spPr>
        <p:txBody>
          <a:bodyPr wrap="square" rtlCol="0">
            <a:spAutoFit/>
          </a:bodyPr>
          <a:lstStyle/>
          <a:p>
            <a:r>
              <a:rPr lang="en-AU" dirty="0"/>
              <a:t>Predicted OF</a:t>
            </a:r>
          </a:p>
        </p:txBody>
      </p:sp>
      <p:sp>
        <p:nvSpPr>
          <p:cNvPr id="11" name="TextBox 10">
            <a:extLst>
              <a:ext uri="{FF2B5EF4-FFF2-40B4-BE49-F238E27FC236}">
                <a16:creationId xmlns:a16="http://schemas.microsoft.com/office/drawing/2014/main" id="{81E1DDB9-4B27-AA95-B66B-F488A8B51276}"/>
              </a:ext>
            </a:extLst>
          </p:cNvPr>
          <p:cNvSpPr txBox="1"/>
          <p:nvPr/>
        </p:nvSpPr>
        <p:spPr>
          <a:xfrm rot="16200000">
            <a:off x="4862465" y="1725662"/>
            <a:ext cx="2093259" cy="369332"/>
          </a:xfrm>
          <a:prstGeom prst="rect">
            <a:avLst/>
          </a:prstGeom>
          <a:solidFill>
            <a:schemeClr val="bg1"/>
          </a:solidFill>
        </p:spPr>
        <p:txBody>
          <a:bodyPr wrap="square" rtlCol="0">
            <a:spAutoFit/>
          </a:bodyPr>
          <a:lstStyle/>
          <a:p>
            <a:r>
              <a:rPr lang="en-AU" dirty="0"/>
              <a:t>Predicted OF</a:t>
            </a:r>
          </a:p>
        </p:txBody>
      </p:sp>
      <p:sp>
        <p:nvSpPr>
          <p:cNvPr id="12" name="TextBox 11">
            <a:extLst>
              <a:ext uri="{FF2B5EF4-FFF2-40B4-BE49-F238E27FC236}">
                <a16:creationId xmlns:a16="http://schemas.microsoft.com/office/drawing/2014/main" id="{ADD1612C-A67A-E375-4BDF-E82791AD16D1}"/>
              </a:ext>
            </a:extLst>
          </p:cNvPr>
          <p:cNvSpPr txBox="1"/>
          <p:nvPr/>
        </p:nvSpPr>
        <p:spPr>
          <a:xfrm rot="16200000">
            <a:off x="1957900" y="1725662"/>
            <a:ext cx="2093259" cy="369332"/>
          </a:xfrm>
          <a:prstGeom prst="rect">
            <a:avLst/>
          </a:prstGeom>
          <a:solidFill>
            <a:schemeClr val="bg1"/>
          </a:solidFill>
        </p:spPr>
        <p:txBody>
          <a:bodyPr wrap="square" rtlCol="0">
            <a:spAutoFit/>
          </a:bodyPr>
          <a:lstStyle/>
          <a:p>
            <a:r>
              <a:rPr lang="en-AU" dirty="0"/>
              <a:t>Predicted OF</a:t>
            </a:r>
          </a:p>
        </p:txBody>
      </p:sp>
      <p:sp>
        <p:nvSpPr>
          <p:cNvPr id="13" name="TextBox 12">
            <a:extLst>
              <a:ext uri="{FF2B5EF4-FFF2-40B4-BE49-F238E27FC236}">
                <a16:creationId xmlns:a16="http://schemas.microsoft.com/office/drawing/2014/main" id="{7C89D2A7-CCCC-138F-0050-AC24C7DD942F}"/>
              </a:ext>
            </a:extLst>
          </p:cNvPr>
          <p:cNvSpPr txBox="1"/>
          <p:nvPr/>
        </p:nvSpPr>
        <p:spPr>
          <a:xfrm>
            <a:off x="3451643" y="3144336"/>
            <a:ext cx="2164514" cy="646331"/>
          </a:xfrm>
          <a:prstGeom prst="rect">
            <a:avLst/>
          </a:prstGeom>
          <a:solidFill>
            <a:schemeClr val="bg1"/>
          </a:solidFill>
        </p:spPr>
        <p:txBody>
          <a:bodyPr wrap="square" rtlCol="0">
            <a:spAutoFit/>
          </a:bodyPr>
          <a:lstStyle/>
          <a:p>
            <a:r>
              <a:rPr lang="en-AU" dirty="0"/>
              <a:t>Downstream </a:t>
            </a:r>
          </a:p>
          <a:p>
            <a:r>
              <a:rPr lang="en-AU" dirty="0"/>
              <a:t>channel width [mm]</a:t>
            </a:r>
          </a:p>
        </p:txBody>
      </p:sp>
      <p:sp>
        <p:nvSpPr>
          <p:cNvPr id="14" name="TextBox 13">
            <a:extLst>
              <a:ext uri="{FF2B5EF4-FFF2-40B4-BE49-F238E27FC236}">
                <a16:creationId xmlns:a16="http://schemas.microsoft.com/office/drawing/2014/main" id="{8C33799A-CE28-C144-A62B-EAE9C0B082BD}"/>
              </a:ext>
            </a:extLst>
          </p:cNvPr>
          <p:cNvSpPr txBox="1"/>
          <p:nvPr/>
        </p:nvSpPr>
        <p:spPr>
          <a:xfrm>
            <a:off x="6324831" y="3144336"/>
            <a:ext cx="2164514" cy="646331"/>
          </a:xfrm>
          <a:prstGeom prst="rect">
            <a:avLst/>
          </a:prstGeom>
          <a:solidFill>
            <a:schemeClr val="bg1"/>
          </a:solidFill>
        </p:spPr>
        <p:txBody>
          <a:bodyPr wrap="square" rtlCol="0">
            <a:spAutoFit/>
          </a:bodyPr>
          <a:lstStyle/>
          <a:p>
            <a:r>
              <a:rPr lang="en-AU" dirty="0"/>
              <a:t>Collimator thickness [mm]</a:t>
            </a:r>
          </a:p>
        </p:txBody>
      </p:sp>
    </p:spTree>
    <p:extLst>
      <p:ext uri="{BB962C8B-B14F-4D97-AF65-F5344CB8AC3E}">
        <p14:creationId xmlns:p14="http://schemas.microsoft.com/office/powerpoint/2010/main" val="2356369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7A05ACD-9303-403B-A5CC-431FC44E031D}"/>
              </a:ext>
            </a:extLst>
          </p:cNvPr>
          <p:cNvSpPr>
            <a:spLocks noGrp="1"/>
          </p:cNvSpPr>
          <p:nvPr>
            <p:ph type="title"/>
          </p:nvPr>
        </p:nvSpPr>
        <p:spPr>
          <a:xfrm>
            <a:off x="58271" y="-70922"/>
            <a:ext cx="8229600" cy="857250"/>
          </a:xfrm>
        </p:spPr>
        <p:txBody>
          <a:bodyPr/>
          <a:lstStyle/>
          <a:p>
            <a:r>
              <a:rPr lang="en-US" dirty="0"/>
              <a:t>All beamlets in water</a:t>
            </a:r>
            <a:endParaRPr lang="en-AU" dirty="0"/>
          </a:p>
        </p:txBody>
      </p:sp>
      <p:pic>
        <p:nvPicPr>
          <p:cNvPr id="4" name="Picture 3" descr="A picture containing graphical user interface&#10;&#10;Description automatically generated">
            <a:extLst>
              <a:ext uri="{FF2B5EF4-FFF2-40B4-BE49-F238E27FC236}">
                <a16:creationId xmlns:a16="http://schemas.microsoft.com/office/drawing/2014/main" id="{2A23A31D-EC08-DB7E-89B7-6C0FEA1E6B22}"/>
              </a:ext>
            </a:extLst>
          </p:cNvPr>
          <p:cNvPicPr>
            <a:picLocks noChangeAspect="1"/>
          </p:cNvPicPr>
          <p:nvPr/>
        </p:nvPicPr>
        <p:blipFill rotWithShape="1">
          <a:blip r:embed="rId3"/>
          <a:srcRect l="7628" r="45283" b="65183"/>
          <a:stretch/>
        </p:blipFill>
        <p:spPr>
          <a:xfrm>
            <a:off x="-17928" y="1186609"/>
            <a:ext cx="3485433" cy="3339903"/>
          </a:xfrm>
          <a:prstGeom prst="rect">
            <a:avLst/>
          </a:prstGeom>
        </p:spPr>
      </p:pic>
      <p:pic>
        <p:nvPicPr>
          <p:cNvPr id="6" name="Picture 5" descr="A picture containing graphical user interface&#10;&#10;Description automatically generated">
            <a:extLst>
              <a:ext uri="{FF2B5EF4-FFF2-40B4-BE49-F238E27FC236}">
                <a16:creationId xmlns:a16="http://schemas.microsoft.com/office/drawing/2014/main" id="{B1085DBC-179E-C359-4938-BA8B5E21F65E}"/>
              </a:ext>
            </a:extLst>
          </p:cNvPr>
          <p:cNvPicPr>
            <a:picLocks noChangeAspect="1"/>
          </p:cNvPicPr>
          <p:nvPr/>
        </p:nvPicPr>
        <p:blipFill rotWithShape="1">
          <a:blip r:embed="rId3"/>
          <a:srcRect l="11869" t="67725" r="47446" b="200"/>
          <a:stretch/>
        </p:blipFill>
        <p:spPr>
          <a:xfrm>
            <a:off x="5235389" y="1133027"/>
            <a:ext cx="3155577" cy="3224145"/>
          </a:xfrm>
          <a:prstGeom prst="rect">
            <a:avLst/>
          </a:prstGeom>
        </p:spPr>
      </p:pic>
      <p:sp>
        <p:nvSpPr>
          <p:cNvPr id="5" name="TextBox 4">
            <a:extLst>
              <a:ext uri="{FF2B5EF4-FFF2-40B4-BE49-F238E27FC236}">
                <a16:creationId xmlns:a16="http://schemas.microsoft.com/office/drawing/2014/main" id="{68E4A35F-2722-DD06-4C41-F23AA3020403}"/>
              </a:ext>
            </a:extLst>
          </p:cNvPr>
          <p:cNvSpPr txBox="1"/>
          <p:nvPr/>
        </p:nvSpPr>
        <p:spPr>
          <a:xfrm>
            <a:off x="1022301" y="1049975"/>
            <a:ext cx="1254735" cy="369332"/>
          </a:xfrm>
          <a:prstGeom prst="rect">
            <a:avLst/>
          </a:prstGeom>
          <a:solidFill>
            <a:schemeClr val="bg1"/>
          </a:solidFill>
        </p:spPr>
        <p:txBody>
          <a:bodyPr wrap="square" rtlCol="0">
            <a:spAutoFit/>
          </a:bodyPr>
          <a:lstStyle/>
          <a:p>
            <a:r>
              <a:rPr lang="en-US" dirty="0"/>
              <a:t>XY plane</a:t>
            </a:r>
            <a:endParaRPr lang="en-AU" dirty="0"/>
          </a:p>
        </p:txBody>
      </p:sp>
      <p:pic>
        <p:nvPicPr>
          <p:cNvPr id="8" name="Picture 7" descr="A picture containing graphical user interface&#10;&#10;Description automatically generated">
            <a:extLst>
              <a:ext uri="{FF2B5EF4-FFF2-40B4-BE49-F238E27FC236}">
                <a16:creationId xmlns:a16="http://schemas.microsoft.com/office/drawing/2014/main" id="{A9B8A0F3-B4B4-0651-E30C-F87E0F518E56}"/>
              </a:ext>
            </a:extLst>
          </p:cNvPr>
          <p:cNvPicPr>
            <a:picLocks noChangeAspect="1"/>
          </p:cNvPicPr>
          <p:nvPr/>
        </p:nvPicPr>
        <p:blipFill rotWithShape="1">
          <a:blip r:embed="rId3"/>
          <a:srcRect l="60909" r="12451" b="65183"/>
          <a:stretch/>
        </p:blipFill>
        <p:spPr>
          <a:xfrm>
            <a:off x="3254512" y="1186609"/>
            <a:ext cx="1971911" cy="3339903"/>
          </a:xfrm>
          <a:prstGeom prst="rect">
            <a:avLst/>
          </a:prstGeom>
        </p:spPr>
      </p:pic>
      <p:sp>
        <p:nvSpPr>
          <p:cNvPr id="7" name="TextBox 6">
            <a:extLst>
              <a:ext uri="{FF2B5EF4-FFF2-40B4-BE49-F238E27FC236}">
                <a16:creationId xmlns:a16="http://schemas.microsoft.com/office/drawing/2014/main" id="{50F74AB8-3C55-6CB2-E244-0EFE3FC6C1CB}"/>
              </a:ext>
            </a:extLst>
          </p:cNvPr>
          <p:cNvSpPr txBox="1"/>
          <p:nvPr/>
        </p:nvSpPr>
        <p:spPr>
          <a:xfrm>
            <a:off x="3738607" y="1041282"/>
            <a:ext cx="1254735" cy="369332"/>
          </a:xfrm>
          <a:prstGeom prst="rect">
            <a:avLst/>
          </a:prstGeom>
          <a:solidFill>
            <a:schemeClr val="bg1"/>
          </a:solidFill>
        </p:spPr>
        <p:txBody>
          <a:bodyPr wrap="square" rtlCol="0">
            <a:spAutoFit/>
          </a:bodyPr>
          <a:lstStyle/>
          <a:p>
            <a:r>
              <a:rPr lang="en-US" sz="1700" dirty="0"/>
              <a:t>ZX </a:t>
            </a:r>
            <a:r>
              <a:rPr lang="en-US" dirty="0"/>
              <a:t>plane</a:t>
            </a:r>
            <a:endParaRPr lang="en-AU" sz="1700" dirty="0"/>
          </a:p>
        </p:txBody>
      </p:sp>
      <p:sp>
        <p:nvSpPr>
          <p:cNvPr id="9" name="TextBox 8">
            <a:extLst>
              <a:ext uri="{FF2B5EF4-FFF2-40B4-BE49-F238E27FC236}">
                <a16:creationId xmlns:a16="http://schemas.microsoft.com/office/drawing/2014/main" id="{45F39491-F3EC-3555-468E-DF0CCA99465A}"/>
              </a:ext>
            </a:extLst>
          </p:cNvPr>
          <p:cNvSpPr txBox="1"/>
          <p:nvPr/>
        </p:nvSpPr>
        <p:spPr>
          <a:xfrm>
            <a:off x="5778080" y="1072657"/>
            <a:ext cx="2595279" cy="353943"/>
          </a:xfrm>
          <a:prstGeom prst="rect">
            <a:avLst/>
          </a:prstGeom>
          <a:solidFill>
            <a:schemeClr val="bg1"/>
          </a:solidFill>
        </p:spPr>
        <p:txBody>
          <a:bodyPr wrap="square" rtlCol="0">
            <a:spAutoFit/>
          </a:bodyPr>
          <a:lstStyle/>
          <a:p>
            <a:r>
              <a:rPr lang="en-US" sz="1700" dirty="0"/>
              <a:t>Dose rate versus angle</a:t>
            </a:r>
            <a:endParaRPr lang="en-AU" sz="1700" dirty="0"/>
          </a:p>
        </p:txBody>
      </p:sp>
    </p:spTree>
    <p:extLst>
      <p:ext uri="{BB962C8B-B14F-4D97-AF65-F5344CB8AC3E}">
        <p14:creationId xmlns:p14="http://schemas.microsoft.com/office/powerpoint/2010/main" val="3532003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B33A1A-A317-7934-57EE-56184769045B}"/>
              </a:ext>
            </a:extLst>
          </p:cNvPr>
          <p:cNvPicPr>
            <a:picLocks noChangeAspect="1"/>
          </p:cNvPicPr>
          <p:nvPr/>
        </p:nvPicPr>
        <p:blipFill rotWithShape="1">
          <a:blip r:embed="rId2"/>
          <a:srcRect t="3978" r="3507" b="9125"/>
          <a:stretch/>
        </p:blipFill>
        <p:spPr>
          <a:xfrm>
            <a:off x="3387" y="3381"/>
            <a:ext cx="8852747" cy="1923628"/>
          </a:xfrm>
          <a:prstGeom prst="rect">
            <a:avLst/>
          </a:prstGeom>
        </p:spPr>
      </p:pic>
      <p:pic>
        <p:nvPicPr>
          <p:cNvPr id="9" name="Picture 8" descr="Graphical user interface, qr code&#10;&#10;Description automatically generated">
            <a:extLst>
              <a:ext uri="{FF2B5EF4-FFF2-40B4-BE49-F238E27FC236}">
                <a16:creationId xmlns:a16="http://schemas.microsoft.com/office/drawing/2014/main" id="{8AC3C6F4-39E3-1E49-14F7-D7036E517CE9}"/>
              </a:ext>
            </a:extLst>
          </p:cNvPr>
          <p:cNvPicPr>
            <a:picLocks noChangeAspect="1"/>
          </p:cNvPicPr>
          <p:nvPr/>
        </p:nvPicPr>
        <p:blipFill>
          <a:blip r:embed="rId3"/>
          <a:stretch>
            <a:fillRect/>
          </a:stretch>
        </p:blipFill>
        <p:spPr>
          <a:xfrm>
            <a:off x="92787" y="2342895"/>
            <a:ext cx="8292426" cy="2395052"/>
          </a:xfrm>
          <a:prstGeom prst="rect">
            <a:avLst/>
          </a:prstGeom>
        </p:spPr>
      </p:pic>
    </p:spTree>
    <p:extLst>
      <p:ext uri="{BB962C8B-B14F-4D97-AF65-F5344CB8AC3E}">
        <p14:creationId xmlns:p14="http://schemas.microsoft.com/office/powerpoint/2010/main" val="28348964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B33A1A-A317-7934-57EE-56184769045B}"/>
              </a:ext>
            </a:extLst>
          </p:cNvPr>
          <p:cNvPicPr>
            <a:picLocks noChangeAspect="1"/>
          </p:cNvPicPr>
          <p:nvPr/>
        </p:nvPicPr>
        <p:blipFill rotWithShape="1">
          <a:blip r:embed="rId2"/>
          <a:srcRect t="3978" r="3507" b="9125"/>
          <a:stretch/>
        </p:blipFill>
        <p:spPr>
          <a:xfrm>
            <a:off x="3387" y="3381"/>
            <a:ext cx="8852747" cy="1923628"/>
          </a:xfrm>
          <a:prstGeom prst="rect">
            <a:avLst/>
          </a:prstGeom>
        </p:spPr>
      </p:pic>
      <p:pic>
        <p:nvPicPr>
          <p:cNvPr id="9" name="Picture 8" descr="Graphical user interface, qr code&#10;&#10;Description automatically generated">
            <a:extLst>
              <a:ext uri="{FF2B5EF4-FFF2-40B4-BE49-F238E27FC236}">
                <a16:creationId xmlns:a16="http://schemas.microsoft.com/office/drawing/2014/main" id="{8AC3C6F4-39E3-1E49-14F7-D7036E517CE9}"/>
              </a:ext>
            </a:extLst>
          </p:cNvPr>
          <p:cNvPicPr>
            <a:picLocks noChangeAspect="1"/>
          </p:cNvPicPr>
          <p:nvPr/>
        </p:nvPicPr>
        <p:blipFill>
          <a:blip r:embed="rId3"/>
          <a:stretch>
            <a:fillRect/>
          </a:stretch>
        </p:blipFill>
        <p:spPr>
          <a:xfrm>
            <a:off x="92787" y="2342895"/>
            <a:ext cx="8292426" cy="2395052"/>
          </a:xfrm>
          <a:prstGeom prst="rect">
            <a:avLst/>
          </a:prstGeom>
        </p:spPr>
      </p:pic>
    </p:spTree>
    <p:extLst>
      <p:ext uri="{BB962C8B-B14F-4D97-AF65-F5344CB8AC3E}">
        <p14:creationId xmlns:p14="http://schemas.microsoft.com/office/powerpoint/2010/main" val="4463877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F82099B-6B72-4A28-8553-07A756538A50}"/>
              </a:ext>
            </a:extLst>
          </p:cNvPr>
          <p:cNvSpPr txBox="1"/>
          <p:nvPr/>
        </p:nvSpPr>
        <p:spPr>
          <a:xfrm>
            <a:off x="106137" y="307968"/>
            <a:ext cx="9336504" cy="400110"/>
          </a:xfrm>
          <a:prstGeom prst="rect">
            <a:avLst/>
          </a:prstGeom>
          <a:noFill/>
        </p:spPr>
        <p:txBody>
          <a:bodyPr wrap="square">
            <a:spAutoFit/>
          </a:bodyPr>
          <a:lstStyle/>
          <a:p>
            <a:r>
              <a:rPr lang="en-AU" sz="2000" b="1" dirty="0">
                <a:effectLst/>
                <a:latin typeface="Calibri" panose="020F0502020204030204" pitchFamily="34" charset="0"/>
                <a:ea typeface="Calibri" panose="020F0502020204030204" pitchFamily="34" charset="0"/>
              </a:rPr>
              <a:t>Bayesian optimisation of a novel x-ray shaping device with no moving parts</a:t>
            </a:r>
            <a:endParaRPr lang="en-AU" sz="2000" dirty="0"/>
          </a:p>
        </p:txBody>
      </p:sp>
      <p:sp>
        <p:nvSpPr>
          <p:cNvPr id="12" name="TextBox 11">
            <a:extLst>
              <a:ext uri="{FF2B5EF4-FFF2-40B4-BE49-F238E27FC236}">
                <a16:creationId xmlns:a16="http://schemas.microsoft.com/office/drawing/2014/main" id="{A845B71C-98EE-4957-AF9C-EFC214605572}"/>
              </a:ext>
            </a:extLst>
          </p:cNvPr>
          <p:cNvSpPr txBox="1"/>
          <p:nvPr/>
        </p:nvSpPr>
        <p:spPr>
          <a:xfrm>
            <a:off x="106138" y="4218349"/>
            <a:ext cx="9037862" cy="769441"/>
          </a:xfrm>
          <a:prstGeom prst="rect">
            <a:avLst/>
          </a:prstGeom>
          <a:noFill/>
        </p:spPr>
        <p:txBody>
          <a:bodyPr wrap="square">
            <a:spAutoFit/>
          </a:bodyPr>
          <a:lstStyle/>
          <a:p>
            <a:pPr algn="ctr"/>
            <a:r>
              <a:rPr lang="en-AU" sz="4400" b="1" dirty="0">
                <a:effectLst/>
                <a:latin typeface="Calibri" panose="020F0502020204030204" pitchFamily="34" charset="0"/>
                <a:ea typeface="Calibri" panose="020F0502020204030204" pitchFamily="34" charset="0"/>
              </a:rPr>
              <a:t>Thank you!</a:t>
            </a:r>
            <a:endParaRPr lang="en-AU" sz="4400" dirty="0"/>
          </a:p>
        </p:txBody>
      </p:sp>
      <p:pic>
        <p:nvPicPr>
          <p:cNvPr id="2" name="Picture 1" descr="Qr code&#10;&#10;Description automatically generated">
            <a:extLst>
              <a:ext uri="{FF2B5EF4-FFF2-40B4-BE49-F238E27FC236}">
                <a16:creationId xmlns:a16="http://schemas.microsoft.com/office/drawing/2014/main" id="{931110C3-F0E3-0614-7913-02B3D2DE8208}"/>
              </a:ext>
            </a:extLst>
          </p:cNvPr>
          <p:cNvPicPr>
            <a:picLocks noChangeAspect="1"/>
          </p:cNvPicPr>
          <p:nvPr/>
        </p:nvPicPr>
        <p:blipFill>
          <a:blip r:embed="rId3"/>
          <a:stretch>
            <a:fillRect/>
          </a:stretch>
        </p:blipFill>
        <p:spPr>
          <a:xfrm>
            <a:off x="5852606" y="691143"/>
            <a:ext cx="2857500" cy="2857500"/>
          </a:xfrm>
          <a:prstGeom prst="rect">
            <a:avLst/>
          </a:prstGeom>
        </p:spPr>
      </p:pic>
      <p:pic>
        <p:nvPicPr>
          <p:cNvPr id="3" name="Picture 2" descr="Qr code&#10;&#10;Description automatically generated">
            <a:extLst>
              <a:ext uri="{FF2B5EF4-FFF2-40B4-BE49-F238E27FC236}">
                <a16:creationId xmlns:a16="http://schemas.microsoft.com/office/drawing/2014/main" id="{CC3721E4-5ACA-A717-32EF-0092D503F289}"/>
              </a:ext>
            </a:extLst>
          </p:cNvPr>
          <p:cNvPicPr>
            <a:picLocks noChangeAspect="1"/>
          </p:cNvPicPr>
          <p:nvPr/>
        </p:nvPicPr>
        <p:blipFill rotWithShape="1">
          <a:blip r:embed="rId4"/>
          <a:srcRect l="8478" t="10359" r="7422" b="8980"/>
          <a:stretch/>
        </p:blipFill>
        <p:spPr>
          <a:xfrm>
            <a:off x="981650" y="986783"/>
            <a:ext cx="2403134" cy="2304894"/>
          </a:xfrm>
          <a:prstGeom prst="rect">
            <a:avLst/>
          </a:prstGeom>
        </p:spPr>
      </p:pic>
      <p:pic>
        <p:nvPicPr>
          <p:cNvPr id="10" name="Picture 9">
            <a:extLst>
              <a:ext uri="{FF2B5EF4-FFF2-40B4-BE49-F238E27FC236}">
                <a16:creationId xmlns:a16="http://schemas.microsoft.com/office/drawing/2014/main" id="{44904CCD-F711-4C0A-FAB7-B63347E4C3C6}"/>
              </a:ext>
            </a:extLst>
          </p:cNvPr>
          <p:cNvPicPr>
            <a:picLocks noChangeAspect="1"/>
          </p:cNvPicPr>
          <p:nvPr/>
        </p:nvPicPr>
        <p:blipFill rotWithShape="1">
          <a:blip r:embed="rId5"/>
          <a:srcRect l="28240" t="87559" r="30317"/>
          <a:stretch/>
        </p:blipFill>
        <p:spPr>
          <a:xfrm>
            <a:off x="405178" y="3406806"/>
            <a:ext cx="3228133" cy="638243"/>
          </a:xfrm>
          <a:prstGeom prst="rect">
            <a:avLst/>
          </a:prstGeom>
        </p:spPr>
      </p:pic>
      <p:pic>
        <p:nvPicPr>
          <p:cNvPr id="13" name="Picture 12">
            <a:extLst>
              <a:ext uri="{FF2B5EF4-FFF2-40B4-BE49-F238E27FC236}">
                <a16:creationId xmlns:a16="http://schemas.microsoft.com/office/drawing/2014/main" id="{CD872403-BC78-BC83-676E-29D50BCF54B9}"/>
              </a:ext>
            </a:extLst>
          </p:cNvPr>
          <p:cNvPicPr>
            <a:picLocks noChangeAspect="1"/>
          </p:cNvPicPr>
          <p:nvPr/>
        </p:nvPicPr>
        <p:blipFill rotWithShape="1">
          <a:blip r:embed="rId6"/>
          <a:srcRect t="3978" r="42119" b="51599"/>
          <a:stretch/>
        </p:blipFill>
        <p:spPr>
          <a:xfrm>
            <a:off x="5527655" y="3404870"/>
            <a:ext cx="3358959" cy="622039"/>
          </a:xfrm>
          <a:prstGeom prst="rect">
            <a:avLst/>
          </a:prstGeom>
        </p:spPr>
      </p:pic>
    </p:spTree>
    <p:extLst>
      <p:ext uri="{BB962C8B-B14F-4D97-AF65-F5344CB8AC3E}">
        <p14:creationId xmlns:p14="http://schemas.microsoft.com/office/powerpoint/2010/main" val="2485960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E594C-F91A-431E-9113-6A8FA2E8ED7B}"/>
              </a:ext>
            </a:extLst>
          </p:cNvPr>
          <p:cNvSpPr>
            <a:spLocks noGrp="1"/>
          </p:cNvSpPr>
          <p:nvPr>
            <p:ph type="title"/>
          </p:nvPr>
        </p:nvSpPr>
        <p:spPr>
          <a:xfrm>
            <a:off x="123825" y="-217487"/>
            <a:ext cx="8229600" cy="857250"/>
          </a:xfrm>
        </p:spPr>
        <p:txBody>
          <a:bodyPr/>
          <a:lstStyle/>
          <a:p>
            <a:r>
              <a:rPr lang="en-US" dirty="0"/>
              <a:t>Electron source: The DRAGON </a:t>
            </a:r>
            <a:r>
              <a:rPr lang="en-US" dirty="0" err="1"/>
              <a:t>Linac</a:t>
            </a:r>
            <a:endParaRPr lang="en-AU" dirty="0"/>
          </a:p>
        </p:txBody>
      </p:sp>
      <p:pic>
        <p:nvPicPr>
          <p:cNvPr id="3" name="Picture 2">
            <a:extLst>
              <a:ext uri="{FF2B5EF4-FFF2-40B4-BE49-F238E27FC236}">
                <a16:creationId xmlns:a16="http://schemas.microsoft.com/office/drawing/2014/main" id="{D7C4D121-DED6-400F-828A-CBC436E159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60" t="5642" r="8137" b="2333"/>
          <a:stretch/>
        </p:blipFill>
        <p:spPr bwMode="auto">
          <a:xfrm>
            <a:off x="3712647" y="415925"/>
            <a:ext cx="5215199" cy="2536826"/>
          </a:xfrm>
          <a:prstGeom prst="rect">
            <a:avLst/>
          </a:prstGeom>
          <a:ln>
            <a:noFill/>
          </a:ln>
          <a:extLst>
            <a:ext uri="{53640926-AAD7-44D8-BBD7-CCE9431645EC}">
              <a14:shadowObscured xmlns:a14="http://schemas.microsoft.com/office/drawing/2010/main"/>
            </a:ext>
          </a:extLst>
        </p:spPr>
      </p:pic>
      <p:graphicFrame>
        <p:nvGraphicFramePr>
          <p:cNvPr id="8" name="Table 8">
            <a:extLst>
              <a:ext uri="{FF2B5EF4-FFF2-40B4-BE49-F238E27FC236}">
                <a16:creationId xmlns:a16="http://schemas.microsoft.com/office/drawing/2014/main" id="{EBCCEBA5-463E-4078-AA5E-7338D53A0B35}"/>
              </a:ext>
            </a:extLst>
          </p:cNvPr>
          <p:cNvGraphicFramePr>
            <a:graphicFrameLocks noGrp="1"/>
          </p:cNvGraphicFramePr>
          <p:nvPr/>
        </p:nvGraphicFramePr>
        <p:xfrm>
          <a:off x="123825" y="3000376"/>
          <a:ext cx="4724401" cy="2011680"/>
        </p:xfrm>
        <a:graphic>
          <a:graphicData uri="http://schemas.openxmlformats.org/drawingml/2006/table">
            <a:tbl>
              <a:tblPr firstRow="1" bandRow="1">
                <a:tableStyleId>{5C22544A-7EE6-4342-B048-85BDC9FD1C3A}</a:tableStyleId>
              </a:tblPr>
              <a:tblGrid>
                <a:gridCol w="1841455">
                  <a:extLst>
                    <a:ext uri="{9D8B030D-6E8A-4147-A177-3AD203B41FA5}">
                      <a16:colId xmlns:a16="http://schemas.microsoft.com/office/drawing/2014/main" val="1883912224"/>
                    </a:ext>
                  </a:extLst>
                </a:gridCol>
                <a:gridCol w="1441473">
                  <a:extLst>
                    <a:ext uri="{9D8B030D-6E8A-4147-A177-3AD203B41FA5}">
                      <a16:colId xmlns:a16="http://schemas.microsoft.com/office/drawing/2014/main" val="2484566459"/>
                    </a:ext>
                  </a:extLst>
                </a:gridCol>
                <a:gridCol w="1441473">
                  <a:extLst>
                    <a:ext uri="{9D8B030D-6E8A-4147-A177-3AD203B41FA5}">
                      <a16:colId xmlns:a16="http://schemas.microsoft.com/office/drawing/2014/main" val="862428471"/>
                    </a:ext>
                  </a:extLst>
                </a:gridCol>
              </a:tblGrid>
              <a:tr h="340360">
                <a:tc>
                  <a:txBody>
                    <a:bodyPr/>
                    <a:lstStyle/>
                    <a:p>
                      <a:r>
                        <a:rPr lang="en-US" dirty="0"/>
                        <a:t>Parameter</a:t>
                      </a:r>
                      <a:endParaRPr lang="en-AU" dirty="0"/>
                    </a:p>
                  </a:txBody>
                  <a:tcPr/>
                </a:tc>
                <a:tc>
                  <a:txBody>
                    <a:bodyPr/>
                    <a:lstStyle/>
                    <a:p>
                      <a:r>
                        <a:rPr lang="en-US" dirty="0" err="1"/>
                        <a:t>Conventionl</a:t>
                      </a:r>
                      <a:r>
                        <a:rPr lang="en-US" dirty="0"/>
                        <a:t> Value</a:t>
                      </a:r>
                      <a:endParaRPr lang="en-AU" dirty="0"/>
                    </a:p>
                  </a:txBody>
                  <a:tcPr/>
                </a:tc>
                <a:tc>
                  <a:txBody>
                    <a:bodyPr/>
                    <a:lstStyle/>
                    <a:p>
                      <a:r>
                        <a:rPr lang="en-US" dirty="0"/>
                        <a:t>DRAGON</a:t>
                      </a:r>
                    </a:p>
                    <a:p>
                      <a:r>
                        <a:rPr lang="en-US" dirty="0"/>
                        <a:t>Value</a:t>
                      </a:r>
                      <a:endParaRPr lang="en-AU" dirty="0"/>
                    </a:p>
                  </a:txBody>
                  <a:tcPr/>
                </a:tc>
                <a:extLst>
                  <a:ext uri="{0D108BD9-81ED-4DB2-BD59-A6C34878D82A}">
                    <a16:rowId xmlns:a16="http://schemas.microsoft.com/office/drawing/2014/main" val="575218860"/>
                  </a:ext>
                </a:extLst>
              </a:tr>
              <a:tr h="340360">
                <a:tc>
                  <a:txBody>
                    <a:bodyPr/>
                    <a:lstStyle/>
                    <a:p>
                      <a:r>
                        <a:rPr lang="en-US" dirty="0"/>
                        <a:t>Duty cycle</a:t>
                      </a:r>
                      <a:endParaRPr lang="en-AU" dirty="0"/>
                    </a:p>
                  </a:txBody>
                  <a:tcPr/>
                </a:tc>
                <a:tc>
                  <a:txBody>
                    <a:bodyPr/>
                    <a:lstStyle/>
                    <a:p>
                      <a:r>
                        <a:rPr lang="en-US" dirty="0"/>
                        <a:t>0.001</a:t>
                      </a:r>
                      <a:endParaRPr lang="en-AU" dirty="0"/>
                    </a:p>
                  </a:txBody>
                  <a:tcPr/>
                </a:tc>
                <a:tc>
                  <a:txBody>
                    <a:bodyPr/>
                    <a:lstStyle/>
                    <a:p>
                      <a:r>
                        <a:rPr lang="en-US" dirty="0"/>
                        <a:t>0.005 (x 5)</a:t>
                      </a:r>
                      <a:endParaRPr lang="en-AU" dirty="0"/>
                    </a:p>
                  </a:txBody>
                  <a:tcPr/>
                </a:tc>
                <a:extLst>
                  <a:ext uri="{0D108BD9-81ED-4DB2-BD59-A6C34878D82A}">
                    <a16:rowId xmlns:a16="http://schemas.microsoft.com/office/drawing/2014/main" val="976243640"/>
                  </a:ext>
                </a:extLst>
              </a:tr>
              <a:tr h="340360">
                <a:tc>
                  <a:txBody>
                    <a:bodyPr/>
                    <a:lstStyle/>
                    <a:p>
                      <a:r>
                        <a:rPr lang="en-US" dirty="0"/>
                        <a:t>Current (during pulse)</a:t>
                      </a:r>
                      <a:endParaRPr lang="en-AU" dirty="0"/>
                    </a:p>
                  </a:txBody>
                  <a:tcPr/>
                </a:tc>
                <a:tc>
                  <a:txBody>
                    <a:bodyPr/>
                    <a:lstStyle/>
                    <a:p>
                      <a:r>
                        <a:rPr lang="en-US" dirty="0"/>
                        <a:t>~ .1A</a:t>
                      </a:r>
                      <a:endParaRPr lang="en-AU" dirty="0"/>
                    </a:p>
                  </a:txBody>
                  <a:tcPr/>
                </a:tc>
                <a:tc>
                  <a:txBody>
                    <a:bodyPr/>
                    <a:lstStyle/>
                    <a:p>
                      <a:r>
                        <a:rPr lang="en-US" dirty="0"/>
                        <a:t>0.3 A (x 3)</a:t>
                      </a:r>
                      <a:endParaRPr lang="en-AU" dirty="0"/>
                    </a:p>
                  </a:txBody>
                  <a:tcPr/>
                </a:tc>
                <a:extLst>
                  <a:ext uri="{0D108BD9-81ED-4DB2-BD59-A6C34878D82A}">
                    <a16:rowId xmlns:a16="http://schemas.microsoft.com/office/drawing/2014/main" val="2221753480"/>
                  </a:ext>
                </a:extLst>
              </a:tr>
              <a:tr h="340360">
                <a:tc>
                  <a:txBody>
                    <a:bodyPr/>
                    <a:lstStyle/>
                    <a:p>
                      <a:r>
                        <a:rPr lang="en-US" dirty="0"/>
                        <a:t>Energy</a:t>
                      </a:r>
                      <a:endParaRPr lang="en-AU" dirty="0"/>
                    </a:p>
                  </a:txBody>
                  <a:tcPr/>
                </a:tc>
                <a:tc>
                  <a:txBody>
                    <a:bodyPr/>
                    <a:lstStyle/>
                    <a:p>
                      <a:r>
                        <a:rPr lang="en-US" dirty="0"/>
                        <a:t>NA</a:t>
                      </a:r>
                      <a:endParaRPr lang="en-AU" dirty="0"/>
                    </a:p>
                  </a:txBody>
                  <a:tcPr/>
                </a:tc>
                <a:tc>
                  <a:txBody>
                    <a:bodyPr/>
                    <a:lstStyle/>
                    <a:p>
                      <a:r>
                        <a:rPr lang="en-US" dirty="0"/>
                        <a:t>10.4 MeV</a:t>
                      </a:r>
                      <a:endParaRPr lang="en-AU" dirty="0"/>
                    </a:p>
                  </a:txBody>
                  <a:tcPr/>
                </a:tc>
                <a:extLst>
                  <a:ext uri="{0D108BD9-81ED-4DB2-BD59-A6C34878D82A}">
                    <a16:rowId xmlns:a16="http://schemas.microsoft.com/office/drawing/2014/main" val="2322987880"/>
                  </a:ext>
                </a:extLst>
              </a:tr>
            </a:tbl>
          </a:graphicData>
        </a:graphic>
      </p:graphicFrame>
    </p:spTree>
    <p:extLst>
      <p:ext uri="{BB962C8B-B14F-4D97-AF65-F5344CB8AC3E}">
        <p14:creationId xmlns:p14="http://schemas.microsoft.com/office/powerpoint/2010/main" val="15234591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F0C51689-2638-487B-879E-661154896F81}"/>
                  </a:ext>
                </a:extLst>
              </p:cNvPr>
              <p:cNvGraphicFramePr>
                <a:graphicFrameLocks noGrp="1"/>
              </p:cNvGraphicFramePr>
              <p:nvPr>
                <p:extLst>
                  <p:ext uri="{D42A27DB-BD31-4B8C-83A1-F6EECF244321}">
                    <p14:modId xmlns:p14="http://schemas.microsoft.com/office/powerpoint/2010/main" val="3815566982"/>
                  </p:ext>
                </p:extLst>
              </p:nvPr>
            </p:nvGraphicFramePr>
            <p:xfrm>
              <a:off x="152399" y="168428"/>
              <a:ext cx="8886825" cy="4761037"/>
            </p:xfrm>
            <a:graphic>
              <a:graphicData uri="http://schemas.openxmlformats.org/drawingml/2006/table">
                <a:tbl>
                  <a:tblPr firstRow="1" firstCol="1" bandRow="1"/>
                  <a:tblGrid>
                    <a:gridCol w="2962275">
                      <a:extLst>
                        <a:ext uri="{9D8B030D-6E8A-4147-A177-3AD203B41FA5}">
                          <a16:colId xmlns:a16="http://schemas.microsoft.com/office/drawing/2014/main" val="2164236505"/>
                        </a:ext>
                      </a:extLst>
                    </a:gridCol>
                    <a:gridCol w="2962275">
                      <a:extLst>
                        <a:ext uri="{9D8B030D-6E8A-4147-A177-3AD203B41FA5}">
                          <a16:colId xmlns:a16="http://schemas.microsoft.com/office/drawing/2014/main" val="1578939913"/>
                        </a:ext>
                      </a:extLst>
                    </a:gridCol>
                    <a:gridCol w="2962275">
                      <a:extLst>
                        <a:ext uri="{9D8B030D-6E8A-4147-A177-3AD203B41FA5}">
                          <a16:colId xmlns:a16="http://schemas.microsoft.com/office/drawing/2014/main" val="162627498"/>
                        </a:ext>
                      </a:extLst>
                    </a:gridCol>
                  </a:tblGrid>
                  <a:tr h="112380">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Term</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l">
                            <a:lnSpc>
                              <a:spcPct val="107000"/>
                            </a:lnSpc>
                            <a:spcAft>
                              <a:spcPts val="800"/>
                            </a:spcAft>
                          </a:pPr>
                          <a:r>
                            <a:rPr lang="en-US" sz="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Value/ Explanation</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l">
                            <a:lnSpc>
                              <a:spcPct val="107000"/>
                            </a:lnSpc>
                            <a:spcAft>
                              <a:spcPts val="800"/>
                            </a:spcAft>
                          </a:pPr>
                          <a:r>
                            <a:rPr lang="en-US" sz="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Weight</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1660709559"/>
                      </a:ext>
                    </a:extLst>
                  </a:tr>
                  <a:tr h="541019">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Dose</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14:m>
                            <m:oMath xmlns:m="http://schemas.openxmlformats.org/officeDocument/2006/math">
                              <m:r>
                                <a:rPr lang="en-US" sz="800" i="1">
                                  <a:effectLst/>
                                  <a:latin typeface="Cambria Math" panose="02040503050406030204" pitchFamily="18" charset="0"/>
                                  <a:ea typeface="Calibri" panose="020F0502020204030204" pitchFamily="34" charset="0"/>
                                  <a:cs typeface="Arial" panose="020B0604020202020204" pitchFamily="34" charset="0"/>
                                </a:rPr>
                                <m:t>𝐷𝑜𝑠𝑒</m:t>
                              </m:r>
                              <m:r>
                                <a:rPr lang="en-US" sz="800" i="1">
                                  <a:effectLst/>
                                  <a:latin typeface="Cambria Math" panose="02040503050406030204" pitchFamily="18" charset="0"/>
                                  <a:ea typeface="Calibri" panose="020F0502020204030204" pitchFamily="34" charset="0"/>
                                  <a:cs typeface="Arial" panose="020B0604020202020204" pitchFamily="34" charset="0"/>
                                </a:rPr>
                                <m:t> </m:t>
                              </m:r>
                              <m:r>
                                <a:rPr lang="en-US" sz="800" i="1">
                                  <a:effectLst/>
                                  <a:latin typeface="Cambria Math" panose="02040503050406030204" pitchFamily="18" charset="0"/>
                                  <a:ea typeface="Calibri" panose="020F0502020204030204" pitchFamily="34" charset="0"/>
                                  <a:cs typeface="Arial" panose="020B0604020202020204" pitchFamily="34" charset="0"/>
                                </a:rPr>
                                <m:t>𝑎𝑡</m:t>
                              </m:r>
                              <m:r>
                                <a:rPr lang="en-US" sz="800" i="1">
                                  <a:effectLst/>
                                  <a:latin typeface="Cambria Math" panose="02040503050406030204" pitchFamily="18" charset="0"/>
                                  <a:ea typeface="Calibri" panose="020F0502020204030204" pitchFamily="34" charset="0"/>
                                  <a:cs typeface="Arial" panose="020B0604020202020204" pitchFamily="34" charset="0"/>
                                </a:rPr>
                                <m:t> </m:t>
                              </m:r>
                              <m:r>
                                <a:rPr lang="en-US" sz="800" i="1">
                                  <a:effectLst/>
                                  <a:latin typeface="Cambria Math" panose="02040503050406030204" pitchFamily="18" charset="0"/>
                                  <a:ea typeface="Calibri" panose="020F0502020204030204" pitchFamily="34" charset="0"/>
                                  <a:cs typeface="Arial" panose="020B0604020202020204" pitchFamily="34" charset="0"/>
                                </a:rPr>
                                <m:t>𝑖𝑠𝑜𝑝𝑙𝑎𝑛𝑒</m:t>
                              </m:r>
                            </m:oMath>
                          </a14:m>
                          <a:r>
                            <a:rPr lang="en-US" sz="800">
                              <a:effectLst/>
                              <a:latin typeface="Times New Roman" panose="02020603050405020304" pitchFamily="18" charset="0"/>
                              <a:ea typeface="Calibri" panose="020F0502020204030204" pitchFamily="34" charset="0"/>
                              <a:cs typeface="Arial" panose="020B0604020202020204" pitchFamily="34" charset="0"/>
                            </a:rPr>
                            <a:t> measured in Gy/C. Max is defined as mean of 5 highest points.</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14:m>
                            <m:oMathPara xmlns:m="http://schemas.openxmlformats.org/officeDocument/2006/math">
                              <m:oMathParaPr>
                                <m:jc m:val="centerGroup"/>
                              </m:oMathParaPr>
                              <m:oMath xmlns:m="http://schemas.openxmlformats.org/officeDocument/2006/math">
                                <m:r>
                                  <a:rPr lang="en-US" sz="800" i="1">
                                    <a:effectLst/>
                                    <a:latin typeface="Cambria Math" panose="02040503050406030204" pitchFamily="18" charset="0"/>
                                    <a:ea typeface="Calibri" panose="020F0502020204030204" pitchFamily="34" charset="0"/>
                                    <a:cs typeface="Arial" panose="020B0604020202020204" pitchFamily="34" charset="0"/>
                                  </a:rPr>
                                  <m:t>𝑚𝑎𝑥</m:t>
                                </m:r>
                                <m:r>
                                  <a:rPr lang="en-US" sz="800" i="1">
                                    <a:effectLst/>
                                    <a:latin typeface="Cambria Math" panose="02040503050406030204" pitchFamily="18" charset="0"/>
                                    <a:ea typeface="Calibri" panose="020F0502020204030204" pitchFamily="34" charset="0"/>
                                    <a:cs typeface="Arial" panose="020B0604020202020204" pitchFamily="34" charset="0"/>
                                  </a:rPr>
                                  <m:t>(</m:t>
                                </m:r>
                                <m:r>
                                  <a:rPr lang="en-US" sz="800" i="1">
                                    <a:effectLst/>
                                    <a:latin typeface="Cambria Math" panose="02040503050406030204" pitchFamily="18" charset="0"/>
                                    <a:ea typeface="Calibri" panose="020F0502020204030204" pitchFamily="34" charset="0"/>
                                    <a:cs typeface="Arial" panose="020B0604020202020204" pitchFamily="34" charset="0"/>
                                  </a:rPr>
                                  <m:t>𝐷𝑜𝑠𝑒𝐴𝑡𝐼𝑠𝑜𝑝𝑙𝑎𝑛𝑒</m:t>
                                </m:r>
                                <m:r>
                                  <a:rPr lang="en-US" sz="800" i="1">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a:effectLst/>
                              <a:latin typeface="Times New Roman" panose="02020603050405020304" pitchFamily="18" charset="0"/>
                              <a:ea typeface="Yu Mincho" panose="02020400000000000000" pitchFamily="18" charset="-128"/>
                              <a:cs typeface="Arial" panose="020B0604020202020204" pitchFamily="34" charset="0"/>
                            </a:rPr>
                            <a:t> </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 </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-30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8626132"/>
                      </a:ext>
                    </a:extLst>
                  </a:tr>
                  <a:tr h="447174">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Beamlet Width</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Differences of less than 0.25 mm from </a:t>
                          </a:r>
                          <a:r>
                            <a:rPr lang="en-US" sz="800" i="1">
                              <a:effectLst/>
                              <a:latin typeface="Times New Roman" panose="02020603050405020304" pitchFamily="18" charset="0"/>
                              <a:ea typeface="Calibri" panose="020F0502020204030204" pitchFamily="34" charset="0"/>
                              <a:cs typeface="Arial" panose="020B0604020202020204" pitchFamily="34" charset="0"/>
                            </a:rPr>
                            <a:t>TargetBeamletWidth</a:t>
                          </a:r>
                          <a:r>
                            <a:rPr lang="en-US" sz="800">
                              <a:effectLst/>
                              <a:latin typeface="Times New Roman" panose="02020603050405020304" pitchFamily="18" charset="0"/>
                              <a:ea typeface="Calibri" panose="020F0502020204030204" pitchFamily="34" charset="0"/>
                              <a:cs typeface="Arial" panose="020B0604020202020204" pitchFamily="34" charset="0"/>
                            </a:rPr>
                            <a:t> are ignored.</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14:m>
                            <m:oMathPara xmlns:m="http://schemas.openxmlformats.org/officeDocument/2006/math">
                              <m:oMathParaPr>
                                <m:jc m:val="centerGroup"/>
                              </m:oMathParaPr>
                              <m:oMath xmlns:m="http://schemas.openxmlformats.org/officeDocument/2006/math">
                                <m:r>
                                  <a:rPr lang="en-US" sz="800" i="1">
                                    <a:effectLst/>
                                    <a:latin typeface="Cambria Math" panose="02040503050406030204" pitchFamily="18" charset="0"/>
                                    <a:ea typeface="Calibri" panose="020F0502020204030204" pitchFamily="34" charset="0"/>
                                    <a:cs typeface="Arial" panose="020B0604020202020204" pitchFamily="34" charset="0"/>
                                  </a:rPr>
                                  <m:t>∆</m:t>
                                </m:r>
                                <m:r>
                                  <a:rPr lang="en-US" sz="800" i="1">
                                    <a:effectLst/>
                                    <a:latin typeface="Cambria Math" panose="02040503050406030204" pitchFamily="18" charset="0"/>
                                    <a:ea typeface="Calibri" panose="020F0502020204030204" pitchFamily="34" charset="0"/>
                                    <a:cs typeface="Arial" panose="020B0604020202020204" pitchFamily="34" charset="0"/>
                                  </a:rPr>
                                  <m:t>𝐵𝑒𝑎𝑚𝑙𝑒𝑡𝑊𝑖𝑑𝑡h</m:t>
                                </m:r>
                                <m:r>
                                  <a:rPr lang="en-US" sz="800" i="1">
                                    <a:effectLst/>
                                    <a:latin typeface="Cambria Math" panose="02040503050406030204" pitchFamily="18" charset="0"/>
                                    <a:ea typeface="Calibri" panose="020F0502020204030204" pitchFamily="34" charset="0"/>
                                    <a:cs typeface="Arial" panose="020B0604020202020204" pitchFamily="34" charset="0"/>
                                  </a:rPr>
                                  <m:t>= </m:t>
                                </m:r>
                                <m:r>
                                  <a:rPr lang="en-US" sz="800" i="1">
                                    <a:effectLst/>
                                    <a:latin typeface="Cambria Math" panose="02040503050406030204" pitchFamily="18" charset="0"/>
                                    <a:ea typeface="Calibri" panose="020F0502020204030204" pitchFamily="34" charset="0"/>
                                    <a:cs typeface="Arial" panose="020B0604020202020204" pitchFamily="34" charset="0"/>
                                  </a:rPr>
                                  <m:t>𝑎𝑏𝑠</m:t>
                                </m:r>
                                <m:r>
                                  <a:rPr lang="en-US" sz="800" i="1">
                                    <a:effectLst/>
                                    <a:latin typeface="Cambria Math" panose="02040503050406030204" pitchFamily="18" charset="0"/>
                                    <a:ea typeface="Calibri" panose="020F0502020204030204" pitchFamily="34" charset="0"/>
                                    <a:cs typeface="Arial" panose="020B0604020202020204" pitchFamily="34" charset="0"/>
                                  </a:rPr>
                                  <m:t>(</m:t>
                                </m:r>
                                <m:r>
                                  <a:rPr lang="en-US" sz="800" i="1">
                                    <a:effectLst/>
                                    <a:latin typeface="Cambria Math" panose="02040503050406030204" pitchFamily="18" charset="0"/>
                                    <a:ea typeface="Yu Mincho" panose="02020400000000000000" pitchFamily="18" charset="-128"/>
                                    <a:cs typeface="Arial" panose="020B0604020202020204" pitchFamily="34" charset="0"/>
                                  </a:rPr>
                                  <m:t>𝑇𝑎𝑟𝑔𝑒𝑡𝐵𝑒𝑎𝑚𝑙𝑒𝑡𝑊𝑖𝑑𝑡h</m:t>
                                </m:r>
                                <m:r>
                                  <a:rPr lang="en-US" sz="800" i="1">
                                    <a:effectLst/>
                                    <a:latin typeface="Cambria Math" panose="02040503050406030204" pitchFamily="18" charset="0"/>
                                    <a:ea typeface="Yu Mincho" panose="02020400000000000000" pitchFamily="18" charset="-128"/>
                                    <a:cs typeface="Arial" panose="020B0604020202020204" pitchFamily="34" charset="0"/>
                                  </a:rPr>
                                  <m:t>−</m:t>
                                </m:r>
                                <m:r>
                                  <a:rPr lang="en-US" sz="800" i="1">
                                    <a:effectLst/>
                                    <a:latin typeface="Cambria Math" panose="02040503050406030204" pitchFamily="18" charset="0"/>
                                    <a:ea typeface="Yu Mincho" panose="02020400000000000000" pitchFamily="18" charset="-128"/>
                                    <a:cs typeface="Arial" panose="020B0604020202020204" pitchFamily="34" charset="0"/>
                                  </a:rPr>
                                  <m:t>𝐴𝑐𝑡𝑢𝑎𝑙𝐵𝑒𝑎𝑚𝑙𝑒𝑡𝐼𝑊𝑖𝑑𝑡h</m:t>
                                </m:r>
                                <m:r>
                                  <a:rPr lang="en-US" sz="800" i="1">
                                    <a:effectLst/>
                                    <a:latin typeface="Cambria Math" panose="02040503050406030204" pitchFamily="18" charset="0"/>
                                    <a:ea typeface="Yu Mincho" panose="02020400000000000000" pitchFamily="18" charset="-128"/>
                                    <a:cs typeface="Arial" panose="020B0604020202020204" pitchFamily="34" charset="0"/>
                                  </a:rPr>
                                  <m:t>)</m:t>
                                </m:r>
                              </m:oMath>
                            </m:oMathPara>
                          </a14:m>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20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1649681"/>
                      </a:ext>
                    </a:extLst>
                  </a:tr>
                  <a:tr h="1089311">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Cross channel talk</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A peak detection algorithm detects any peaks apart from the central beamlet. Cross channel talk is the mean of other peaks w.r.t. to the central peak. An acceptable degree of cross talk can be specified, which was set to 5% in this work</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b="1" dirty="0">
                              <a:effectLst/>
                              <a:latin typeface="Times New Roman" panose="02020603050405020304" pitchFamily="18" charset="0"/>
                              <a:ea typeface="Yu Mincho" panose="02020400000000000000" pitchFamily="18" charset="-128"/>
                              <a:cs typeface="Arial" panose="020B0604020202020204" pitchFamily="34" charset="0"/>
                            </a:rPr>
                            <a:t>If:</a:t>
                          </a:r>
                          <a:r>
                            <a:rPr lang="en-US" sz="800" dirty="0">
                              <a:effectLst/>
                              <a:latin typeface="Times New Roman" panose="02020603050405020304" pitchFamily="18" charset="0"/>
                              <a:ea typeface="Yu Mincho" panose="02020400000000000000" pitchFamily="18" charset="-128"/>
                              <a:cs typeface="Arial" panose="020B0604020202020204" pitchFamily="34" charset="0"/>
                            </a:rPr>
                            <a:t> </a:t>
                          </a:r>
                          <a14:m>
                            <m:oMath xmlns:m="http://schemas.openxmlformats.org/officeDocument/2006/math">
                              <m:r>
                                <a:rPr lang="en-US" sz="800" i="1">
                                  <a:effectLst/>
                                  <a:latin typeface="Cambria Math" panose="02040503050406030204" pitchFamily="18" charset="0"/>
                                  <a:ea typeface="Calibri" panose="020F0502020204030204" pitchFamily="34" charset="0"/>
                                  <a:cs typeface="Arial" panose="020B0604020202020204" pitchFamily="34" charset="0"/>
                                </a:rPr>
                                <m:t>𝑚𝑒𝑎𝑛</m:t>
                              </m:r>
                              <m:d>
                                <m:dPr>
                                  <m:ctrlPr>
                                    <a:rPr lang="en-AU" sz="800" i="1">
                                      <a:effectLst/>
                                      <a:latin typeface="Cambria Math" panose="02040503050406030204" pitchFamily="18" charset="0"/>
                                      <a:ea typeface="Calibri" panose="020F0502020204030204" pitchFamily="34" charset="0"/>
                                      <a:cs typeface="Arial" panose="020B0604020202020204" pitchFamily="34" charset="0"/>
                                    </a:rPr>
                                  </m:ctrlPr>
                                </m:dPr>
                                <m:e>
                                  <m:f>
                                    <m:fPr>
                                      <m:ctrlPr>
                                        <a:rPr lang="en-AU" sz="800" i="1">
                                          <a:effectLst/>
                                          <a:latin typeface="Cambria Math" panose="02040503050406030204" pitchFamily="18" charset="0"/>
                                          <a:ea typeface="Calibri" panose="020F0502020204030204" pitchFamily="34" charset="0"/>
                                          <a:cs typeface="Arial" panose="020B0604020202020204" pitchFamily="34" charset="0"/>
                                        </a:rPr>
                                      </m:ctrlPr>
                                    </m:fPr>
                                    <m:num>
                                      <m:r>
                                        <a:rPr lang="en-US" sz="800" i="1">
                                          <a:effectLst/>
                                          <a:latin typeface="Cambria Math" panose="02040503050406030204" pitchFamily="18" charset="0"/>
                                          <a:ea typeface="Calibri" panose="020F0502020204030204" pitchFamily="34" charset="0"/>
                                          <a:cs typeface="Arial" panose="020B0604020202020204" pitchFamily="34" charset="0"/>
                                        </a:rPr>
                                        <m:t>𝑂𝑡h𝑒𝑟𝑃𝑒𝑎𝑘𝐷𝑜𝑠𝑒</m:t>
                                      </m:r>
                                    </m:num>
                                    <m:den>
                                      <m:r>
                                        <a:rPr lang="en-US" sz="800" i="1">
                                          <a:effectLst/>
                                          <a:latin typeface="Cambria Math" panose="02040503050406030204" pitchFamily="18" charset="0"/>
                                          <a:ea typeface="Calibri" panose="020F0502020204030204" pitchFamily="34" charset="0"/>
                                          <a:cs typeface="Arial" panose="020B0604020202020204" pitchFamily="34" charset="0"/>
                                        </a:rPr>
                                        <m:t>𝐶𝑒𝑛𝑡𝑟𝑎𝑙𝑃𝑒𝑎𝑘𝐷𝑜𝑠𝑒</m:t>
                                      </m:r>
                                    </m:den>
                                  </m:f>
                                </m:e>
                              </m:d>
                            </m:oMath>
                          </a14:m>
                          <a:r>
                            <a:rPr lang="en-US" sz="800" dirty="0">
                              <a:effectLst/>
                              <a:latin typeface="Times New Roman" panose="02020603050405020304" pitchFamily="18" charset="0"/>
                              <a:ea typeface="Yu Mincho" panose="02020400000000000000" pitchFamily="18" charset="-128"/>
                              <a:cs typeface="Arial" panose="020B0604020202020204" pitchFamily="34" charset="0"/>
                            </a:rPr>
                            <a:t> &gt; 0.05:</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dirty="0">
                              <a:effectLst/>
                              <a:latin typeface="Times New Roman" panose="02020603050405020304" pitchFamily="18" charset="0"/>
                              <a:ea typeface="Yu Mincho" panose="02020400000000000000" pitchFamily="18" charset="-128"/>
                              <a:cs typeface="Arial" panose="020B0604020202020204" pitchFamily="34" charset="0"/>
                            </a:rPr>
                            <a:t> </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14:m>
                            <m:oMath xmlns:m="http://schemas.openxmlformats.org/officeDocument/2006/math">
                              <m:r>
                                <a:rPr lang="en-US" sz="800" i="1">
                                  <a:effectLst/>
                                  <a:latin typeface="Cambria Math" panose="02040503050406030204" pitchFamily="18" charset="0"/>
                                  <a:ea typeface="Calibri" panose="020F0502020204030204" pitchFamily="34" charset="0"/>
                                  <a:cs typeface="Arial" panose="020B0604020202020204" pitchFamily="34" charset="0"/>
                                </a:rPr>
                                <m:t>        </m:t>
                              </m:r>
                              <m:r>
                                <a:rPr lang="en-US" sz="800" i="1">
                                  <a:effectLst/>
                                  <a:latin typeface="Cambria Math" panose="02040503050406030204" pitchFamily="18" charset="0"/>
                                  <a:ea typeface="Calibri" panose="020F0502020204030204" pitchFamily="34" charset="0"/>
                                  <a:cs typeface="Arial" panose="020B0604020202020204" pitchFamily="34" charset="0"/>
                                </a:rPr>
                                <m:t>𝑚𝑒𝑎𝑛</m:t>
                              </m:r>
                              <m:d>
                                <m:dPr>
                                  <m:ctrlPr>
                                    <a:rPr lang="en-AU" sz="800" i="1">
                                      <a:effectLst/>
                                      <a:latin typeface="Cambria Math" panose="02040503050406030204" pitchFamily="18" charset="0"/>
                                      <a:ea typeface="Calibri" panose="020F0502020204030204" pitchFamily="34" charset="0"/>
                                      <a:cs typeface="Arial" panose="020B0604020202020204" pitchFamily="34" charset="0"/>
                                    </a:rPr>
                                  </m:ctrlPr>
                                </m:dPr>
                                <m:e>
                                  <m:f>
                                    <m:fPr>
                                      <m:ctrlPr>
                                        <a:rPr lang="en-AU" sz="800" i="1">
                                          <a:effectLst/>
                                          <a:latin typeface="Cambria Math" panose="02040503050406030204" pitchFamily="18" charset="0"/>
                                          <a:ea typeface="Calibri" panose="020F0502020204030204" pitchFamily="34" charset="0"/>
                                          <a:cs typeface="Arial" panose="020B0604020202020204" pitchFamily="34" charset="0"/>
                                        </a:rPr>
                                      </m:ctrlPr>
                                    </m:fPr>
                                    <m:num>
                                      <m:r>
                                        <a:rPr lang="en-US" sz="800" i="1">
                                          <a:effectLst/>
                                          <a:latin typeface="Cambria Math" panose="02040503050406030204" pitchFamily="18" charset="0"/>
                                          <a:ea typeface="Calibri" panose="020F0502020204030204" pitchFamily="34" charset="0"/>
                                          <a:cs typeface="Arial" panose="020B0604020202020204" pitchFamily="34" charset="0"/>
                                        </a:rPr>
                                        <m:t>𝑂𝑡h𝑒𝑟𝑃𝑒𝑎𝑘𝐷𝑜𝑠𝑒</m:t>
                                      </m:r>
                                    </m:num>
                                    <m:den>
                                      <m:r>
                                        <a:rPr lang="en-US" sz="800" i="1">
                                          <a:effectLst/>
                                          <a:latin typeface="Cambria Math" panose="02040503050406030204" pitchFamily="18" charset="0"/>
                                          <a:ea typeface="Calibri" panose="020F0502020204030204" pitchFamily="34" charset="0"/>
                                          <a:cs typeface="Arial" panose="020B0604020202020204" pitchFamily="34" charset="0"/>
                                        </a:rPr>
                                        <m:t>𝐶𝑒𝑛𝑡𝑟𝑎𝑙𝑃𝑒𝑎𝑘𝐷𝑜𝑠𝑒</m:t>
                                      </m:r>
                                    </m:den>
                                  </m:f>
                                </m:e>
                              </m:d>
                            </m:oMath>
                          </a14:m>
                          <a:r>
                            <a:rPr lang="en-US" sz="800" dirty="0">
                              <a:effectLst/>
                              <a:latin typeface="Times New Roman" panose="02020603050405020304" pitchFamily="18" charset="0"/>
                              <a:ea typeface="Yu Mincho" panose="02020400000000000000" pitchFamily="18" charset="-128"/>
                              <a:cs typeface="Arial" panose="020B0604020202020204" pitchFamily="34" charset="0"/>
                            </a:rPr>
                            <a:t> </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dirty="0">
                              <a:effectLst/>
                              <a:latin typeface="Times New Roman" panose="02020603050405020304" pitchFamily="18" charset="0"/>
                              <a:ea typeface="Yu Mincho" panose="02020400000000000000" pitchFamily="18" charset="-128"/>
                              <a:cs typeface="Arial" panose="020B0604020202020204" pitchFamily="34" charset="0"/>
                            </a:rPr>
                            <a:t> </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b="1" dirty="0">
                              <a:effectLst/>
                              <a:latin typeface="Times New Roman" panose="02020603050405020304" pitchFamily="18" charset="0"/>
                              <a:ea typeface="Yu Mincho" panose="02020400000000000000" pitchFamily="18" charset="-128"/>
                              <a:cs typeface="Arial" panose="020B0604020202020204" pitchFamily="34" charset="0"/>
                            </a:rPr>
                            <a:t>else</a:t>
                          </a:r>
                          <a:r>
                            <a:rPr lang="en-US" sz="800" dirty="0">
                              <a:effectLst/>
                              <a:latin typeface="Times New Roman" panose="02020603050405020304" pitchFamily="18" charset="0"/>
                              <a:ea typeface="Yu Mincho" panose="02020400000000000000" pitchFamily="18" charset="-128"/>
                              <a:cs typeface="Arial" panose="020B0604020202020204" pitchFamily="34" charset="0"/>
                            </a:rPr>
                            <a:t>: 0</a:t>
                          </a:r>
                          <a:r>
                            <a:rPr lang="en-US" sz="800" dirty="0">
                              <a:effectLst/>
                              <a:latin typeface="Times New Roman" panose="02020603050405020304" pitchFamily="18" charset="0"/>
                              <a:ea typeface="Calibri" panose="020F0502020204030204" pitchFamily="34" charset="0"/>
                              <a:cs typeface="Arial" panose="020B0604020202020204" pitchFamily="34" charset="0"/>
                            </a:rPr>
                            <a:t> </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500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5893588"/>
                      </a:ext>
                    </a:extLst>
                  </a:tr>
                  <a:tr h="326700">
                    <a:tc>
                      <a:txBody>
                        <a:bodyPr/>
                        <a:lstStyle/>
                        <a:p>
                          <a:pPr algn="l">
                            <a:lnSpc>
                              <a:spcPct val="107000"/>
                            </a:lnSpc>
                            <a:spcAft>
                              <a:spcPts val="800"/>
                            </a:spcAft>
                          </a:pPr>
                          <a:r>
                            <a:rPr lang="en-US" sz="800" b="1" dirty="0">
                              <a:effectLst/>
                              <a:latin typeface="Times New Roman" panose="02020603050405020304" pitchFamily="18" charset="0"/>
                              <a:ea typeface="Calibri" panose="020F0502020204030204" pitchFamily="34" charset="0"/>
                              <a:cs typeface="Arial" panose="020B0604020202020204" pitchFamily="34" charset="0"/>
                            </a:rPr>
                            <a:t>Collimator thickness</a:t>
                          </a:r>
                          <a:br>
                            <a:rPr lang="en-US" sz="800" b="1" dirty="0">
                              <a:effectLst/>
                              <a:latin typeface="Times New Roman" panose="02020603050405020304" pitchFamily="18" charset="0"/>
                              <a:ea typeface="Calibri" panose="020F0502020204030204" pitchFamily="34" charset="0"/>
                              <a:cs typeface="Arial" panose="020B0604020202020204" pitchFamily="34" charset="0"/>
                            </a:rPr>
                          </a:br>
                          <a:r>
                            <a:rPr lang="en-US" sz="800" dirty="0">
                              <a:effectLst/>
                              <a:latin typeface="Times New Roman" panose="02020603050405020304" pitchFamily="18" charset="0"/>
                              <a:ea typeface="Calibri" panose="020F0502020204030204" pitchFamily="34" charset="0"/>
                              <a:cs typeface="Arial" panose="020B0604020202020204" pitchFamily="34" charset="0"/>
                            </a:rPr>
                            <a:t>Penalize amount of tungsten.</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14:m>
                            <m:oMath xmlns:m="http://schemas.openxmlformats.org/officeDocument/2006/math">
                              <m:r>
                                <a:rPr lang="en-US" sz="800" i="1">
                                  <a:effectLst/>
                                  <a:latin typeface="Cambria Math" panose="02040503050406030204" pitchFamily="18" charset="0"/>
                                  <a:ea typeface="Calibri" panose="020F0502020204030204" pitchFamily="34" charset="0"/>
                                  <a:cs typeface="Arial" panose="020B0604020202020204" pitchFamily="34" charset="0"/>
                                </a:rPr>
                                <m:t>𝐶𝑜𝑙𝑙𝑖𝑚𝑎𝑡𝑜𝑟𝑇h𝑖𝑐𝑘𝑛𝑒𝑠𝑠</m:t>
                              </m:r>
                            </m:oMath>
                          </a14:m>
                          <a:r>
                            <a:rPr lang="en-US" sz="800">
                              <a:effectLst/>
                              <a:latin typeface="Times New Roman" panose="02020603050405020304" pitchFamily="18" charset="0"/>
                              <a:ea typeface="Yu Mincho" panose="02020400000000000000" pitchFamily="18" charset="-128"/>
                              <a:cs typeface="Arial" panose="020B0604020202020204" pitchFamily="34" charset="0"/>
                            </a:rPr>
                            <a:t> (mm)</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 </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.004</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0117649"/>
                      </a:ext>
                    </a:extLst>
                  </a:tr>
                  <a:tr h="541019">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Central axis electron contamination</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Penalize electron contamination along the central axis.</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If:</a:t>
                          </a:r>
                          <a:r>
                            <a:rPr lang="en-US" sz="800" i="1">
                              <a:effectLst/>
                              <a:latin typeface="Times New Roman" panose="02020603050405020304" pitchFamily="18" charset="0"/>
                              <a:ea typeface="Calibri" panose="020F0502020204030204" pitchFamily="34" charset="0"/>
                              <a:cs typeface="Arial" panose="020B0604020202020204" pitchFamily="34" charset="0"/>
                            </a:rPr>
                            <a:t> D</a:t>
                          </a:r>
                          <a:r>
                            <a:rPr lang="en-US" sz="800" i="1" baseline="-25000">
                              <a:effectLst/>
                              <a:latin typeface="Times New Roman" panose="02020603050405020304" pitchFamily="18" charset="0"/>
                              <a:ea typeface="Calibri" panose="020F0502020204030204" pitchFamily="34" charset="0"/>
                              <a:cs typeface="Arial" panose="020B0604020202020204" pitchFamily="34" charset="0"/>
                            </a:rPr>
                            <a:t>max</a:t>
                          </a:r>
                          <a:r>
                            <a:rPr lang="en-US" sz="800" i="1">
                              <a:effectLst/>
                              <a:latin typeface="Times New Roman" panose="02020603050405020304" pitchFamily="18" charset="0"/>
                              <a:ea typeface="Calibri" panose="020F0502020204030204" pitchFamily="34" charset="0"/>
                              <a:cs typeface="Arial" panose="020B0604020202020204" pitchFamily="34" charset="0"/>
                            </a:rPr>
                            <a:t>/D</a:t>
                          </a:r>
                          <a:r>
                            <a:rPr lang="en-US" sz="800" i="1" baseline="-25000">
                              <a:effectLst/>
                              <a:latin typeface="Times New Roman" panose="02020603050405020304" pitchFamily="18" charset="0"/>
                              <a:ea typeface="Calibri" panose="020F0502020204030204" pitchFamily="34" charset="0"/>
                              <a:cs typeface="Arial" panose="020B0604020202020204" pitchFamily="34" charset="0"/>
                            </a:rPr>
                            <a:t>100mm</a:t>
                          </a:r>
                          <a:r>
                            <a:rPr lang="en-US" sz="800" i="1">
                              <a:effectLst/>
                              <a:latin typeface="Times New Roman" panose="02020603050405020304" pitchFamily="18" charset="0"/>
                              <a:ea typeface="Calibri" panose="020F0502020204030204" pitchFamily="34" charset="0"/>
                              <a:cs typeface="Arial" panose="020B0604020202020204" pitchFamily="34" charset="0"/>
                            </a:rPr>
                            <a:t> </a:t>
                          </a:r>
                          <a:r>
                            <a:rPr lang="en-US" sz="800">
                              <a:effectLst/>
                              <a:latin typeface="Times New Roman" panose="02020603050405020304" pitchFamily="18" charset="0"/>
                              <a:ea typeface="Calibri" panose="020F0502020204030204" pitchFamily="34" charset="0"/>
                              <a:cs typeface="Arial" panose="020B0604020202020204" pitchFamily="34" charset="0"/>
                            </a:rPr>
                            <a:t>&gt; 2.5</a:t>
                          </a:r>
                          <a:r>
                            <a:rPr lang="en-US" sz="800" i="1">
                              <a:effectLst/>
                              <a:latin typeface="Times New Roman" panose="02020603050405020304" pitchFamily="18" charset="0"/>
                              <a:ea typeface="Calibri" panose="020F0502020204030204" pitchFamily="34" charset="0"/>
                              <a:cs typeface="Arial" panose="020B0604020202020204" pitchFamily="34" charset="0"/>
                            </a:rPr>
                            <a:t>:</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i="1">
                              <a:effectLst/>
                              <a:latin typeface="Times New Roman" panose="02020603050405020304" pitchFamily="18" charset="0"/>
                              <a:ea typeface="Calibri" panose="020F0502020204030204" pitchFamily="34" charset="0"/>
                              <a:cs typeface="Arial" panose="020B0604020202020204" pitchFamily="34" charset="0"/>
                            </a:rPr>
                            <a:t>        D</a:t>
                          </a:r>
                          <a:r>
                            <a:rPr lang="en-US" sz="800" i="1" baseline="-25000">
                              <a:effectLst/>
                              <a:latin typeface="Times New Roman" panose="02020603050405020304" pitchFamily="18" charset="0"/>
                              <a:ea typeface="Calibri" panose="020F0502020204030204" pitchFamily="34" charset="0"/>
                              <a:cs typeface="Arial" panose="020B0604020202020204" pitchFamily="34" charset="0"/>
                            </a:rPr>
                            <a:t>max</a:t>
                          </a:r>
                          <a:r>
                            <a:rPr lang="en-US" sz="800" i="1">
                              <a:effectLst/>
                              <a:latin typeface="Times New Roman" panose="02020603050405020304" pitchFamily="18" charset="0"/>
                              <a:ea typeface="Calibri" panose="020F0502020204030204" pitchFamily="34" charset="0"/>
                              <a:cs typeface="Arial" panose="020B0604020202020204" pitchFamily="34" charset="0"/>
                            </a:rPr>
                            <a:t>/D</a:t>
                          </a:r>
                          <a:r>
                            <a:rPr lang="en-US" sz="800" i="1" baseline="-25000">
                              <a:effectLst/>
                              <a:latin typeface="Times New Roman" panose="02020603050405020304" pitchFamily="18" charset="0"/>
                              <a:ea typeface="Calibri" panose="020F0502020204030204" pitchFamily="34" charset="0"/>
                              <a:cs typeface="Arial" panose="020B0604020202020204" pitchFamily="34" charset="0"/>
                            </a:rPr>
                            <a:t>100mm</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else</a:t>
                          </a:r>
                          <a:r>
                            <a:rPr lang="en-US" sz="800" i="1">
                              <a:effectLst/>
                              <a:latin typeface="Times New Roman" panose="02020603050405020304" pitchFamily="18" charset="0"/>
                              <a:ea typeface="Calibri" panose="020F0502020204030204" pitchFamily="34" charset="0"/>
                              <a:cs typeface="Arial" panose="020B0604020202020204" pitchFamily="34" charset="0"/>
                            </a:rPr>
                            <a:t>: </a:t>
                          </a:r>
                          <a:r>
                            <a:rPr lang="en-US" sz="800">
                              <a:effectLst/>
                              <a:latin typeface="Times New Roman" panose="02020603050405020304" pitchFamily="18" charset="0"/>
                              <a:ea typeface="Calibri" panose="020F0502020204030204" pitchFamily="34" charset="0"/>
                              <a:cs typeface="Arial" panose="020B0604020202020204" pitchFamily="34" charset="0"/>
                            </a:rPr>
                            <a:t> 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dirty="0">
                              <a:effectLst/>
                              <a:latin typeface="Times New Roman" panose="02020603050405020304" pitchFamily="18" charset="0"/>
                              <a:ea typeface="Calibri" panose="020F0502020204030204" pitchFamily="34" charset="0"/>
                              <a:cs typeface="Arial" panose="020B0604020202020204" pitchFamily="34" charset="0"/>
                            </a:rPr>
                            <a:t>20</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8505961"/>
                      </a:ext>
                    </a:extLst>
                  </a:tr>
                  <a:tr h="760999">
                    <a:tc>
                      <a:txBody>
                        <a:bodyPr/>
                        <a:lstStyle/>
                        <a:p>
                          <a:pPr algn="l">
                            <a:lnSpc>
                              <a:spcPct val="107000"/>
                            </a:lnSpc>
                            <a:spcAft>
                              <a:spcPts val="800"/>
                            </a:spcAft>
                          </a:pPr>
                          <a:r>
                            <a:rPr lang="en-US" sz="800" b="1" dirty="0">
                              <a:effectLst/>
                              <a:latin typeface="Times New Roman" panose="02020603050405020304" pitchFamily="18" charset="0"/>
                              <a:ea typeface="Calibri" panose="020F0502020204030204" pitchFamily="34" charset="0"/>
                              <a:cs typeface="Arial" panose="020B0604020202020204" pitchFamily="34" charset="0"/>
                            </a:rPr>
                            <a:t>Out of field electron contamination</a:t>
                          </a:r>
                          <a:br>
                            <a:rPr lang="en-US" sz="800" b="1" dirty="0">
                              <a:effectLst/>
                              <a:latin typeface="Times New Roman" panose="02020603050405020304" pitchFamily="18" charset="0"/>
                              <a:ea typeface="Calibri" panose="020F0502020204030204" pitchFamily="34" charset="0"/>
                              <a:cs typeface="Arial" panose="020B0604020202020204" pitchFamily="34" charset="0"/>
                            </a:rPr>
                          </a:br>
                          <a:r>
                            <a:rPr lang="en-US" sz="800" dirty="0">
                              <a:effectLst/>
                              <a:latin typeface="Times New Roman" panose="02020603050405020304" pitchFamily="18" charset="0"/>
                              <a:ea typeface="Calibri" panose="020F0502020204030204" pitchFamily="34" charset="0"/>
                              <a:cs typeface="Arial" panose="020B0604020202020204" pitchFamily="34" charset="0"/>
                            </a:rPr>
                            <a:t>A dose plane at 5 mm depth is extracted, and the ratio between max dose and out of field dose calculated. Out of field dose defined as mean of dose within the region</a:t>
                          </a:r>
                          <a:br>
                            <a:rPr lang="en-US" sz="800" dirty="0">
                              <a:effectLst/>
                              <a:latin typeface="Times New Roman" panose="02020603050405020304" pitchFamily="18" charset="0"/>
                              <a:ea typeface="Calibri" panose="020F0502020204030204" pitchFamily="34" charset="0"/>
                              <a:cs typeface="Arial" panose="020B0604020202020204" pitchFamily="34" charset="0"/>
                            </a:rPr>
                          </a:br>
                          <a:r>
                            <a:rPr lang="en-US" sz="800" dirty="0">
                              <a:effectLst/>
                              <a:latin typeface="Times New Roman" panose="02020603050405020304" pitchFamily="18" charset="0"/>
                              <a:ea typeface="Calibri" panose="020F0502020204030204" pitchFamily="34" charset="0"/>
                              <a:cs typeface="Arial" panose="020B0604020202020204" pitchFamily="34" charset="0"/>
                            </a:rPr>
                            <a:t>(</a:t>
                          </a:r>
                          <a:r>
                            <a:rPr lang="en-US" sz="800" dirty="0" err="1">
                              <a:effectLst/>
                              <a:latin typeface="Times New Roman" panose="02020603050405020304" pitchFamily="18" charset="0"/>
                              <a:ea typeface="Calibri" panose="020F0502020204030204" pitchFamily="34" charset="0"/>
                              <a:cs typeface="Arial" panose="020B0604020202020204" pitchFamily="34" charset="0"/>
                            </a:rPr>
                            <a:t>xy</a:t>
                          </a:r>
                          <a:r>
                            <a:rPr lang="en-US" sz="800" dirty="0">
                              <a:effectLst/>
                              <a:latin typeface="Times New Roman" panose="02020603050405020304" pitchFamily="18" charset="0"/>
                              <a:ea typeface="Calibri" panose="020F0502020204030204" pitchFamily="34" charset="0"/>
                              <a:cs typeface="Arial" panose="020B0604020202020204" pitchFamily="34" charset="0"/>
                            </a:rPr>
                            <a:t>) &gt; </a:t>
                          </a:r>
                          <a:r>
                            <a:rPr lang="en-US" sz="800" dirty="0" err="1">
                              <a:effectLst/>
                              <a:latin typeface="Times New Roman" panose="02020603050405020304" pitchFamily="18" charset="0"/>
                              <a:ea typeface="Calibri" panose="020F0502020204030204" pitchFamily="34" charset="0"/>
                              <a:cs typeface="Arial" panose="020B0604020202020204" pitchFamily="34" charset="0"/>
                            </a:rPr>
                            <a:t>DesiredBeamletWidth</a:t>
                          </a:r>
                          <a:r>
                            <a:rPr lang="en-US" sz="800" dirty="0">
                              <a:effectLst/>
                              <a:latin typeface="Times New Roman" panose="02020603050405020304" pitchFamily="18" charset="0"/>
                              <a:ea typeface="Calibri" panose="020F0502020204030204" pitchFamily="34" charset="0"/>
                              <a:cs typeface="Arial" panose="020B0604020202020204" pitchFamily="34" charset="0"/>
                            </a:rPr>
                            <a:t> and</a:t>
                          </a:r>
                          <a:br>
                            <a:rPr lang="en-US" sz="800" dirty="0">
                              <a:effectLst/>
                              <a:latin typeface="Times New Roman" panose="02020603050405020304" pitchFamily="18" charset="0"/>
                              <a:ea typeface="Calibri" panose="020F0502020204030204" pitchFamily="34" charset="0"/>
                              <a:cs typeface="Arial" panose="020B0604020202020204" pitchFamily="34" charset="0"/>
                            </a:rPr>
                          </a:br>
                          <a:r>
                            <a:rPr lang="en-US" sz="800" dirty="0">
                              <a:effectLst/>
                              <a:latin typeface="Times New Roman" panose="02020603050405020304" pitchFamily="18" charset="0"/>
                              <a:ea typeface="Calibri" panose="020F0502020204030204" pitchFamily="34" charset="0"/>
                              <a:cs typeface="Arial" panose="020B0604020202020204" pitchFamily="34" charset="0"/>
                            </a:rPr>
                            <a:t>(</a:t>
                          </a:r>
                          <a:r>
                            <a:rPr lang="en-US" sz="800" dirty="0" err="1">
                              <a:effectLst/>
                              <a:latin typeface="Times New Roman" panose="02020603050405020304" pitchFamily="18" charset="0"/>
                              <a:ea typeface="Calibri" panose="020F0502020204030204" pitchFamily="34" charset="0"/>
                              <a:cs typeface="Arial" panose="020B0604020202020204" pitchFamily="34" charset="0"/>
                            </a:rPr>
                            <a:t>xy</a:t>
                          </a:r>
                          <a:r>
                            <a:rPr lang="en-US" sz="800" dirty="0">
                              <a:effectLst/>
                              <a:latin typeface="Times New Roman" panose="02020603050405020304" pitchFamily="18" charset="0"/>
                              <a:ea typeface="Calibri" panose="020F0502020204030204" pitchFamily="34" charset="0"/>
                              <a:cs typeface="Arial" panose="020B0604020202020204" pitchFamily="34" charset="0"/>
                            </a:rPr>
                            <a:t>) &lt; </a:t>
                          </a:r>
                          <a:r>
                            <a:rPr lang="en-US" sz="800" dirty="0" err="1">
                              <a:effectLst/>
                              <a:latin typeface="Times New Roman" panose="02020603050405020304" pitchFamily="18" charset="0"/>
                              <a:ea typeface="Calibri" panose="020F0502020204030204" pitchFamily="34" charset="0"/>
                              <a:cs typeface="Arial" panose="020B0604020202020204" pitchFamily="34" charset="0"/>
                            </a:rPr>
                            <a:t>DesiredBeamletWidth</a:t>
                          </a:r>
                          <a:r>
                            <a:rPr lang="en-US" sz="800" dirty="0">
                              <a:effectLst/>
                              <a:latin typeface="Times New Roman" panose="02020603050405020304" pitchFamily="18" charset="0"/>
                              <a:ea typeface="Calibri" panose="020F0502020204030204" pitchFamily="34" charset="0"/>
                              <a:cs typeface="Arial" panose="020B0604020202020204" pitchFamily="34" charset="0"/>
                            </a:rPr>
                            <a:t> * 2</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b="1" dirty="0">
                              <a:effectLst/>
                              <a:latin typeface="Times New Roman" panose="02020603050405020304" pitchFamily="18" charset="0"/>
                              <a:ea typeface="Calibri" panose="020F0502020204030204" pitchFamily="34" charset="0"/>
                              <a:cs typeface="Arial" panose="020B0604020202020204" pitchFamily="34" charset="0"/>
                            </a:rPr>
                            <a:t>If:</a:t>
                          </a:r>
                          <a:r>
                            <a:rPr lang="en-US" sz="800" dirty="0">
                              <a:effectLst/>
                              <a:latin typeface="Times New Roman" panose="02020603050405020304" pitchFamily="18" charset="0"/>
                              <a:ea typeface="Calibri" panose="020F0502020204030204" pitchFamily="34" charset="0"/>
                              <a:cs typeface="Arial" panose="020B0604020202020204" pitchFamily="34" charset="0"/>
                            </a:rPr>
                            <a:t> </a:t>
                          </a:r>
                          <a:br>
                            <a:rPr lang="en-US" sz="800" i="1" dirty="0">
                              <a:effectLst/>
                              <a:latin typeface="Cambria Math" panose="02040503050406030204" pitchFamily="18" charset="0"/>
                              <a:ea typeface="Calibri" panose="020F0502020204030204" pitchFamily="34" charset="0"/>
                              <a:cs typeface="Arial" panose="020B0604020202020204" pitchFamily="34" charset="0"/>
                            </a:rPr>
                          </a:br>
                          <a:r>
                            <a:rPr lang="en-US" sz="800" i="1" dirty="0">
                              <a:effectLst/>
                              <a:latin typeface="Cambria Math" panose="02040503050406030204" pitchFamily="18" charset="0"/>
                              <a:ea typeface="Yu Mincho" panose="02020400000000000000" pitchFamily="18" charset="-128"/>
                              <a:cs typeface="Arial" panose="020B0604020202020204" pitchFamily="34" charset="0"/>
                            </a:rPr>
                            <a:t>OutOfFieldDoseAt5mmDepth / Max(DoseAt5mm)  &gt; .01:</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i="1" dirty="0">
                              <a:effectLst/>
                              <a:latin typeface="Cambria Math" panose="02040503050406030204" pitchFamily="18" charset="0"/>
                              <a:ea typeface="Yu Mincho" panose="02020400000000000000" pitchFamily="18" charset="-128"/>
                              <a:cs typeface="Arial" panose="020B0604020202020204" pitchFamily="34" charset="0"/>
                            </a:rPr>
                            <a:t>    OutOfFieldDoseAt5mmDepth / Max(DoseAt5mm)  </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b="1" dirty="0">
                              <a:effectLst/>
                              <a:latin typeface="Cambria Math" panose="02040503050406030204" pitchFamily="18" charset="0"/>
                              <a:ea typeface="Yu Mincho" panose="02020400000000000000" pitchFamily="18" charset="-128"/>
                              <a:cs typeface="Arial" panose="020B0604020202020204" pitchFamily="34" charset="0"/>
                            </a:rPr>
                            <a:t>else:</a:t>
                          </a:r>
                          <a:r>
                            <a:rPr lang="en-US" sz="800" i="1" dirty="0">
                              <a:effectLst/>
                              <a:latin typeface="Cambria Math" panose="02040503050406030204" pitchFamily="18" charset="0"/>
                              <a:ea typeface="Yu Mincho" panose="02020400000000000000" pitchFamily="18" charset="-128"/>
                              <a:cs typeface="Arial" panose="020B0604020202020204" pitchFamily="34" charset="0"/>
                            </a:rPr>
                            <a:t>  </a:t>
                          </a:r>
                          <a:r>
                            <a:rPr lang="en-US" sz="800" dirty="0">
                              <a:effectLst/>
                              <a:latin typeface="Cambria Math" panose="02040503050406030204" pitchFamily="18" charset="0"/>
                              <a:ea typeface="Yu Mincho" panose="02020400000000000000" pitchFamily="18" charset="-128"/>
                              <a:cs typeface="Arial" panose="020B0604020202020204" pitchFamily="34" charset="0"/>
                            </a:rPr>
                            <a:t>0</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500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226191"/>
                      </a:ext>
                    </a:extLst>
                  </a:tr>
                  <a:tr h="676971">
                    <a:tc>
                      <a:txBody>
                        <a:bodyPr/>
                        <a:lstStyle/>
                        <a:p>
                          <a:pPr algn="l">
                            <a:lnSpc>
                              <a:spcPct val="107000"/>
                            </a:lnSpc>
                            <a:spcAft>
                              <a:spcPts val="800"/>
                            </a:spcAft>
                          </a:pPr>
                          <a:r>
                            <a:rPr lang="en-US" sz="800" b="1" dirty="0">
                              <a:effectLst/>
                              <a:latin typeface="Times New Roman" panose="02020603050405020304" pitchFamily="18" charset="0"/>
                              <a:ea typeface="Calibri" panose="020F0502020204030204" pitchFamily="34" charset="0"/>
                              <a:cs typeface="Arial" panose="020B0604020202020204" pitchFamily="34" charset="0"/>
                            </a:rPr>
                            <a:t>Wall thickness violation</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dirty="0">
                              <a:effectLst/>
                              <a:latin typeface="Times New Roman" panose="02020603050405020304" pitchFamily="18" charset="0"/>
                              <a:ea typeface="Calibri" panose="020F0502020204030204" pitchFamily="34" charset="0"/>
                              <a:cs typeface="Arial" panose="020B0604020202020204" pitchFamily="34" charset="0"/>
                            </a:rPr>
                            <a:t>Returns 0 if wall thickness is greater than specified minimum, and 70 otherwise. In this work, minimum wall thickness set to 0.2 mm based on discussion with 3D printing experts.</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b="1" dirty="0">
                              <a:effectLst/>
                              <a:latin typeface="Times New Roman" panose="02020603050405020304" pitchFamily="18" charset="0"/>
                              <a:ea typeface="Yu Mincho" panose="02020400000000000000" pitchFamily="18" charset="-128"/>
                              <a:cs typeface="Arial" panose="020B0604020202020204" pitchFamily="34" charset="0"/>
                            </a:rPr>
                            <a:t>If:</a:t>
                          </a:r>
                          <a:r>
                            <a:rPr lang="en-US" sz="800" dirty="0">
                              <a:effectLst/>
                              <a:latin typeface="Times New Roman" panose="02020603050405020304" pitchFamily="18" charset="0"/>
                              <a:ea typeface="Yu Mincho" panose="02020400000000000000" pitchFamily="18" charset="-128"/>
                              <a:cs typeface="Arial" panose="020B0604020202020204" pitchFamily="34" charset="0"/>
                            </a:rPr>
                            <a:t> </a:t>
                          </a:r>
                          <a14:m>
                            <m:oMath xmlns:m="http://schemas.openxmlformats.org/officeDocument/2006/math">
                              <m:func>
                                <m:funcPr>
                                  <m:ctrlPr>
                                    <a:rPr lang="en-AU" sz="800" i="1">
                                      <a:effectLst/>
                                      <a:latin typeface="Cambria Math" panose="02040503050406030204" pitchFamily="18" charset="0"/>
                                      <a:ea typeface="Yu Mincho" panose="02020400000000000000" pitchFamily="18" charset="-128"/>
                                      <a:cs typeface="Arial" panose="020B0604020202020204" pitchFamily="34" charset="0"/>
                                    </a:rPr>
                                  </m:ctrlPr>
                                </m:funcPr>
                                <m:fName>
                                  <m:r>
                                    <m:rPr>
                                      <m:sty m:val="p"/>
                                    </m:rPr>
                                    <a:rPr lang="en-US" sz="800">
                                      <a:effectLst/>
                                      <a:latin typeface="Cambria Math" panose="02040503050406030204" pitchFamily="18" charset="0"/>
                                      <a:ea typeface="Yu Mincho" panose="02020400000000000000" pitchFamily="18" charset="-128"/>
                                      <a:cs typeface="Arial" panose="020B0604020202020204" pitchFamily="34" charset="0"/>
                                    </a:rPr>
                                    <m:t>min</m:t>
                                  </m:r>
                                </m:fName>
                                <m:e>
                                  <m:d>
                                    <m:dPr>
                                      <m:ctrlPr>
                                        <a:rPr lang="en-AU" sz="800" i="1">
                                          <a:effectLst/>
                                          <a:latin typeface="Cambria Math" panose="02040503050406030204" pitchFamily="18" charset="0"/>
                                          <a:ea typeface="Yu Mincho" panose="02020400000000000000" pitchFamily="18" charset="-128"/>
                                          <a:cs typeface="Arial" panose="020B0604020202020204" pitchFamily="34" charset="0"/>
                                        </a:rPr>
                                      </m:ctrlPr>
                                    </m:dPr>
                                    <m:e>
                                      <m:r>
                                        <a:rPr lang="en-US" sz="800" i="1">
                                          <a:effectLst/>
                                          <a:latin typeface="Cambria Math" panose="02040503050406030204" pitchFamily="18" charset="0"/>
                                          <a:ea typeface="Yu Mincho" panose="02020400000000000000" pitchFamily="18" charset="-128"/>
                                          <a:cs typeface="Arial" panose="020B0604020202020204" pitchFamily="34" charset="0"/>
                                        </a:rPr>
                                        <m:t>𝑊𝑎𝑙𝑙𝑇h𝑖𝑐𝑘𝑛𝑒𝑠𝑠</m:t>
                                      </m:r>
                                    </m:e>
                                  </m:d>
                                </m:e>
                              </m:func>
                              <m:r>
                                <a:rPr lang="en-US" sz="800" i="1">
                                  <a:effectLst/>
                                  <a:latin typeface="Cambria Math" panose="02040503050406030204" pitchFamily="18" charset="0"/>
                                  <a:ea typeface="Yu Mincho" panose="02020400000000000000" pitchFamily="18" charset="-128"/>
                                  <a:cs typeface="Arial" panose="020B0604020202020204" pitchFamily="34" charset="0"/>
                                </a:rPr>
                                <m:t>&lt;0.2</m:t>
                              </m:r>
                            </m:oMath>
                          </a14:m>
                          <a:r>
                            <a:rPr lang="en-US" sz="800" dirty="0">
                              <a:effectLst/>
                              <a:latin typeface="Times New Roman" panose="02020603050405020304" pitchFamily="18" charset="0"/>
                              <a:ea typeface="Yu Mincho" panose="02020400000000000000" pitchFamily="18" charset="-128"/>
                              <a:cs typeface="Arial" panose="020B0604020202020204" pitchFamily="34" charset="0"/>
                            </a:rPr>
                            <a:t>: </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dirty="0">
                              <a:effectLst/>
                              <a:latin typeface="Times New Roman" panose="02020603050405020304" pitchFamily="18" charset="0"/>
                              <a:ea typeface="Yu Mincho" panose="02020400000000000000" pitchFamily="18" charset="-128"/>
                              <a:cs typeface="Arial" panose="020B0604020202020204" pitchFamily="34" charset="0"/>
                            </a:rPr>
                            <a:t>    70</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b="1" dirty="0">
                              <a:effectLst/>
                              <a:latin typeface="Times New Roman" panose="02020603050405020304" pitchFamily="18" charset="0"/>
                              <a:ea typeface="Yu Mincho" panose="02020400000000000000" pitchFamily="18" charset="-128"/>
                              <a:cs typeface="Arial" panose="020B0604020202020204" pitchFamily="34" charset="0"/>
                            </a:rPr>
                            <a:t>else</a:t>
                          </a:r>
                          <a:r>
                            <a:rPr lang="en-US" sz="800" i="1" dirty="0">
                              <a:effectLst/>
                              <a:latin typeface="Times New Roman" panose="02020603050405020304" pitchFamily="18" charset="0"/>
                              <a:ea typeface="Yu Mincho" panose="02020400000000000000" pitchFamily="18" charset="-128"/>
                              <a:cs typeface="Arial" panose="020B0604020202020204" pitchFamily="34" charset="0"/>
                            </a:rPr>
                            <a:t>: </a:t>
                          </a:r>
                          <a:r>
                            <a:rPr lang="en-US" sz="800" dirty="0">
                              <a:effectLst/>
                              <a:latin typeface="Times New Roman" panose="02020603050405020304" pitchFamily="18" charset="0"/>
                              <a:ea typeface="Yu Mincho" panose="02020400000000000000" pitchFamily="18" charset="-128"/>
                              <a:cs typeface="Arial" panose="020B0604020202020204" pitchFamily="34" charset="0"/>
                            </a:rPr>
                            <a:t>0</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dirty="0">
                              <a:effectLst/>
                              <a:latin typeface="Times New Roman" panose="02020603050405020304" pitchFamily="18" charset="0"/>
                              <a:ea typeface="Calibri" panose="020F0502020204030204" pitchFamily="34" charset="0"/>
                              <a:cs typeface="Arial" panose="020B0604020202020204" pitchFamily="34" charset="0"/>
                            </a:rPr>
                            <a:t>1</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5971630"/>
                      </a:ext>
                    </a:extLst>
                  </a:tr>
                </a:tbl>
              </a:graphicData>
            </a:graphic>
          </p:graphicFrame>
        </mc:Choice>
        <mc:Fallback xmlns="">
          <p:graphicFrame>
            <p:nvGraphicFramePr>
              <p:cNvPr id="5" name="Table 4">
                <a:extLst>
                  <a:ext uri="{FF2B5EF4-FFF2-40B4-BE49-F238E27FC236}">
                    <a16:creationId xmlns:a16="http://schemas.microsoft.com/office/drawing/2014/main" id="{F0C51689-2638-487B-879E-661154896F81}"/>
                  </a:ext>
                </a:extLst>
              </p:cNvPr>
              <p:cNvGraphicFramePr>
                <a:graphicFrameLocks noGrp="1"/>
              </p:cNvGraphicFramePr>
              <p:nvPr>
                <p:extLst>
                  <p:ext uri="{D42A27DB-BD31-4B8C-83A1-F6EECF244321}">
                    <p14:modId xmlns:p14="http://schemas.microsoft.com/office/powerpoint/2010/main" val="3815566982"/>
                  </p:ext>
                </p:extLst>
              </p:nvPr>
            </p:nvGraphicFramePr>
            <p:xfrm>
              <a:off x="152399" y="168428"/>
              <a:ext cx="8886825" cy="4761037"/>
            </p:xfrm>
            <a:graphic>
              <a:graphicData uri="http://schemas.openxmlformats.org/drawingml/2006/table">
                <a:tbl>
                  <a:tblPr firstRow="1" firstCol="1" bandRow="1"/>
                  <a:tblGrid>
                    <a:gridCol w="2962275">
                      <a:extLst>
                        <a:ext uri="{9D8B030D-6E8A-4147-A177-3AD203B41FA5}">
                          <a16:colId xmlns:a16="http://schemas.microsoft.com/office/drawing/2014/main" val="2164236505"/>
                        </a:ext>
                      </a:extLst>
                    </a:gridCol>
                    <a:gridCol w="2962275">
                      <a:extLst>
                        <a:ext uri="{9D8B030D-6E8A-4147-A177-3AD203B41FA5}">
                          <a16:colId xmlns:a16="http://schemas.microsoft.com/office/drawing/2014/main" val="1578939913"/>
                        </a:ext>
                      </a:extLst>
                    </a:gridCol>
                    <a:gridCol w="2962275">
                      <a:extLst>
                        <a:ext uri="{9D8B030D-6E8A-4147-A177-3AD203B41FA5}">
                          <a16:colId xmlns:a16="http://schemas.microsoft.com/office/drawing/2014/main" val="162627498"/>
                        </a:ext>
                      </a:extLst>
                    </a:gridCol>
                  </a:tblGrid>
                  <a:tr h="121666">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Term</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l">
                            <a:lnSpc>
                              <a:spcPct val="107000"/>
                            </a:lnSpc>
                            <a:spcAft>
                              <a:spcPts val="800"/>
                            </a:spcAft>
                          </a:pPr>
                          <a:r>
                            <a:rPr lang="en-US" sz="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Value/ Explanation</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l">
                            <a:lnSpc>
                              <a:spcPct val="107000"/>
                            </a:lnSpc>
                            <a:spcAft>
                              <a:spcPts val="800"/>
                            </a:spcAft>
                          </a:pPr>
                          <a:r>
                            <a:rPr lang="en-US" sz="8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Weight</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1660709559"/>
                      </a:ext>
                    </a:extLst>
                  </a:tr>
                  <a:tr h="585724">
                    <a:tc>
                      <a:txBody>
                        <a:bodyPr/>
                        <a:lstStyle/>
                        <a:p>
                          <a:endParaRPr lang="en-US"/>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06" t="-26042" r="-200617" b="-695833"/>
                          </a:stretch>
                        </a:blipFill>
                      </a:tcPr>
                    </a:tc>
                    <a:tc>
                      <a:txBody>
                        <a:bodyPr/>
                        <a:lstStyle/>
                        <a:p>
                          <a:endParaRPr lang="en-US"/>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00000" t="-26042" r="-100205" b="-695833"/>
                          </a:stretch>
                        </a:blipFill>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-30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8626132"/>
                      </a:ext>
                    </a:extLst>
                  </a:tr>
                  <a:tr h="484124">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Beamlet Width</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Differences of less than 0.25 mm from </a:t>
                          </a:r>
                          <a:r>
                            <a:rPr lang="en-US" sz="800" i="1">
                              <a:effectLst/>
                              <a:latin typeface="Times New Roman" panose="02020603050405020304" pitchFamily="18" charset="0"/>
                              <a:ea typeface="Calibri" panose="020F0502020204030204" pitchFamily="34" charset="0"/>
                              <a:cs typeface="Arial" panose="020B0604020202020204" pitchFamily="34" charset="0"/>
                            </a:rPr>
                            <a:t>TargetBeamletWidth</a:t>
                          </a:r>
                          <a:r>
                            <a:rPr lang="en-US" sz="800">
                              <a:effectLst/>
                              <a:latin typeface="Times New Roman" panose="02020603050405020304" pitchFamily="18" charset="0"/>
                              <a:ea typeface="Calibri" panose="020F0502020204030204" pitchFamily="34" charset="0"/>
                              <a:cs typeface="Arial" panose="020B0604020202020204" pitchFamily="34" charset="0"/>
                            </a:rPr>
                            <a:t> are ignored.</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00000" t="-151250" r="-100205" b="-735000"/>
                          </a:stretch>
                        </a:blipFill>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20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1649681"/>
                      </a:ext>
                    </a:extLst>
                  </a:tr>
                  <a:tr h="1179322">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Cross channel talk</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A peak detection algorithm detects any peaks apart from the central beamlet. Cross channel talk is the mean of other peaks w.r.t. to the central peak. An acceptable degree of cross talk can be specified, which was set to 5% in this work</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00000" t="-104145" r="-100205" b="-204663"/>
                          </a:stretch>
                        </a:blipFill>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500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5893588"/>
                      </a:ext>
                    </a:extLst>
                  </a:tr>
                  <a:tr h="353695">
                    <a:tc>
                      <a:txBody>
                        <a:bodyPr/>
                        <a:lstStyle/>
                        <a:p>
                          <a:pPr algn="l">
                            <a:lnSpc>
                              <a:spcPct val="107000"/>
                            </a:lnSpc>
                            <a:spcAft>
                              <a:spcPts val="800"/>
                            </a:spcAft>
                          </a:pPr>
                          <a:r>
                            <a:rPr lang="en-US" sz="800" b="1" dirty="0">
                              <a:effectLst/>
                              <a:latin typeface="Times New Roman" panose="02020603050405020304" pitchFamily="18" charset="0"/>
                              <a:ea typeface="Calibri" panose="020F0502020204030204" pitchFamily="34" charset="0"/>
                              <a:cs typeface="Arial" panose="020B0604020202020204" pitchFamily="34" charset="0"/>
                            </a:rPr>
                            <a:t>Collimator thickness</a:t>
                          </a:r>
                          <a:br>
                            <a:rPr lang="en-US" sz="800" b="1" dirty="0">
                              <a:effectLst/>
                              <a:latin typeface="Times New Roman" panose="02020603050405020304" pitchFamily="18" charset="0"/>
                              <a:ea typeface="Calibri" panose="020F0502020204030204" pitchFamily="34" charset="0"/>
                              <a:cs typeface="Arial" panose="020B0604020202020204" pitchFamily="34" charset="0"/>
                            </a:rPr>
                          </a:br>
                          <a:r>
                            <a:rPr lang="en-US" sz="800" dirty="0">
                              <a:effectLst/>
                              <a:latin typeface="Times New Roman" panose="02020603050405020304" pitchFamily="18" charset="0"/>
                              <a:ea typeface="Calibri" panose="020F0502020204030204" pitchFamily="34" charset="0"/>
                              <a:cs typeface="Arial" panose="020B0604020202020204" pitchFamily="34" charset="0"/>
                            </a:rPr>
                            <a:t>Penalize amount of tungsten.</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00000" t="-667797" r="-100205" b="-569492"/>
                          </a:stretch>
                        </a:blipFill>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.004</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0117649"/>
                      </a:ext>
                    </a:extLst>
                  </a:tr>
                  <a:tr h="585724">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Central axis electron contamination</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Penalize electron contamination along the central axis.</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If:</a:t>
                          </a:r>
                          <a:r>
                            <a:rPr lang="en-US" sz="800" i="1">
                              <a:effectLst/>
                              <a:latin typeface="Times New Roman" panose="02020603050405020304" pitchFamily="18" charset="0"/>
                              <a:ea typeface="Calibri" panose="020F0502020204030204" pitchFamily="34" charset="0"/>
                              <a:cs typeface="Arial" panose="020B0604020202020204" pitchFamily="34" charset="0"/>
                            </a:rPr>
                            <a:t> D</a:t>
                          </a:r>
                          <a:r>
                            <a:rPr lang="en-US" sz="800" i="1" baseline="-25000">
                              <a:effectLst/>
                              <a:latin typeface="Times New Roman" panose="02020603050405020304" pitchFamily="18" charset="0"/>
                              <a:ea typeface="Calibri" panose="020F0502020204030204" pitchFamily="34" charset="0"/>
                              <a:cs typeface="Arial" panose="020B0604020202020204" pitchFamily="34" charset="0"/>
                            </a:rPr>
                            <a:t>max</a:t>
                          </a:r>
                          <a:r>
                            <a:rPr lang="en-US" sz="800" i="1">
                              <a:effectLst/>
                              <a:latin typeface="Times New Roman" panose="02020603050405020304" pitchFamily="18" charset="0"/>
                              <a:ea typeface="Calibri" panose="020F0502020204030204" pitchFamily="34" charset="0"/>
                              <a:cs typeface="Arial" panose="020B0604020202020204" pitchFamily="34" charset="0"/>
                            </a:rPr>
                            <a:t>/D</a:t>
                          </a:r>
                          <a:r>
                            <a:rPr lang="en-US" sz="800" i="1" baseline="-25000">
                              <a:effectLst/>
                              <a:latin typeface="Times New Roman" panose="02020603050405020304" pitchFamily="18" charset="0"/>
                              <a:ea typeface="Calibri" panose="020F0502020204030204" pitchFamily="34" charset="0"/>
                              <a:cs typeface="Arial" panose="020B0604020202020204" pitchFamily="34" charset="0"/>
                            </a:rPr>
                            <a:t>100mm</a:t>
                          </a:r>
                          <a:r>
                            <a:rPr lang="en-US" sz="800" i="1">
                              <a:effectLst/>
                              <a:latin typeface="Times New Roman" panose="02020603050405020304" pitchFamily="18" charset="0"/>
                              <a:ea typeface="Calibri" panose="020F0502020204030204" pitchFamily="34" charset="0"/>
                              <a:cs typeface="Arial" panose="020B0604020202020204" pitchFamily="34" charset="0"/>
                            </a:rPr>
                            <a:t> </a:t>
                          </a:r>
                          <a:r>
                            <a:rPr lang="en-US" sz="800">
                              <a:effectLst/>
                              <a:latin typeface="Times New Roman" panose="02020603050405020304" pitchFamily="18" charset="0"/>
                              <a:ea typeface="Calibri" panose="020F0502020204030204" pitchFamily="34" charset="0"/>
                              <a:cs typeface="Arial" panose="020B0604020202020204" pitchFamily="34" charset="0"/>
                            </a:rPr>
                            <a:t>&gt; 2.5</a:t>
                          </a:r>
                          <a:r>
                            <a:rPr lang="en-US" sz="800" i="1">
                              <a:effectLst/>
                              <a:latin typeface="Times New Roman" panose="02020603050405020304" pitchFamily="18" charset="0"/>
                              <a:ea typeface="Calibri" panose="020F0502020204030204" pitchFamily="34" charset="0"/>
                              <a:cs typeface="Arial" panose="020B0604020202020204" pitchFamily="34" charset="0"/>
                            </a:rPr>
                            <a:t>:</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i="1">
                              <a:effectLst/>
                              <a:latin typeface="Times New Roman" panose="02020603050405020304" pitchFamily="18" charset="0"/>
                              <a:ea typeface="Calibri" panose="020F0502020204030204" pitchFamily="34" charset="0"/>
                              <a:cs typeface="Arial" panose="020B0604020202020204" pitchFamily="34" charset="0"/>
                            </a:rPr>
                            <a:t>        D</a:t>
                          </a:r>
                          <a:r>
                            <a:rPr lang="en-US" sz="800" i="1" baseline="-25000">
                              <a:effectLst/>
                              <a:latin typeface="Times New Roman" panose="02020603050405020304" pitchFamily="18" charset="0"/>
                              <a:ea typeface="Calibri" panose="020F0502020204030204" pitchFamily="34" charset="0"/>
                              <a:cs typeface="Arial" panose="020B0604020202020204" pitchFamily="34" charset="0"/>
                            </a:rPr>
                            <a:t>max</a:t>
                          </a:r>
                          <a:r>
                            <a:rPr lang="en-US" sz="800" i="1">
                              <a:effectLst/>
                              <a:latin typeface="Times New Roman" panose="02020603050405020304" pitchFamily="18" charset="0"/>
                              <a:ea typeface="Calibri" panose="020F0502020204030204" pitchFamily="34" charset="0"/>
                              <a:cs typeface="Arial" panose="020B0604020202020204" pitchFamily="34" charset="0"/>
                            </a:rPr>
                            <a:t>/D</a:t>
                          </a:r>
                          <a:r>
                            <a:rPr lang="en-US" sz="800" i="1" baseline="-25000">
                              <a:effectLst/>
                              <a:latin typeface="Times New Roman" panose="02020603050405020304" pitchFamily="18" charset="0"/>
                              <a:ea typeface="Calibri" panose="020F0502020204030204" pitchFamily="34" charset="0"/>
                              <a:cs typeface="Arial" panose="020B0604020202020204" pitchFamily="34" charset="0"/>
                            </a:rPr>
                            <a:t>100mm</a:t>
                          </a:r>
                          <a:endParaRPr lang="en-AU" sz="80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b="1">
                              <a:effectLst/>
                              <a:latin typeface="Times New Roman" panose="02020603050405020304" pitchFamily="18" charset="0"/>
                              <a:ea typeface="Calibri" panose="020F0502020204030204" pitchFamily="34" charset="0"/>
                              <a:cs typeface="Arial" panose="020B0604020202020204" pitchFamily="34" charset="0"/>
                            </a:rPr>
                            <a:t>else</a:t>
                          </a:r>
                          <a:r>
                            <a:rPr lang="en-US" sz="800" i="1">
                              <a:effectLst/>
                              <a:latin typeface="Times New Roman" panose="02020603050405020304" pitchFamily="18" charset="0"/>
                              <a:ea typeface="Calibri" panose="020F0502020204030204" pitchFamily="34" charset="0"/>
                              <a:cs typeface="Arial" panose="020B0604020202020204" pitchFamily="34" charset="0"/>
                            </a:rPr>
                            <a:t>: </a:t>
                          </a:r>
                          <a:r>
                            <a:rPr lang="en-US" sz="800">
                              <a:effectLst/>
                              <a:latin typeface="Times New Roman" panose="02020603050405020304" pitchFamily="18" charset="0"/>
                              <a:ea typeface="Calibri" panose="020F0502020204030204" pitchFamily="34" charset="0"/>
                              <a:cs typeface="Arial" panose="020B0604020202020204" pitchFamily="34" charset="0"/>
                            </a:rPr>
                            <a:t> 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dirty="0">
                              <a:effectLst/>
                              <a:latin typeface="Times New Roman" panose="02020603050405020304" pitchFamily="18" charset="0"/>
                              <a:ea typeface="Calibri" panose="020F0502020204030204" pitchFamily="34" charset="0"/>
                              <a:cs typeface="Arial" panose="020B0604020202020204" pitchFamily="34" charset="0"/>
                            </a:rPr>
                            <a:t>20</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8505961"/>
                      </a:ext>
                    </a:extLst>
                  </a:tr>
                  <a:tr h="773811">
                    <a:tc>
                      <a:txBody>
                        <a:bodyPr/>
                        <a:lstStyle/>
                        <a:p>
                          <a:pPr algn="l">
                            <a:lnSpc>
                              <a:spcPct val="107000"/>
                            </a:lnSpc>
                            <a:spcAft>
                              <a:spcPts val="800"/>
                            </a:spcAft>
                          </a:pPr>
                          <a:r>
                            <a:rPr lang="en-US" sz="800" b="1" dirty="0">
                              <a:effectLst/>
                              <a:latin typeface="Times New Roman" panose="02020603050405020304" pitchFamily="18" charset="0"/>
                              <a:ea typeface="Calibri" panose="020F0502020204030204" pitchFamily="34" charset="0"/>
                              <a:cs typeface="Arial" panose="020B0604020202020204" pitchFamily="34" charset="0"/>
                            </a:rPr>
                            <a:t>Out of field electron contamination</a:t>
                          </a:r>
                          <a:br>
                            <a:rPr lang="en-US" sz="800" b="1" dirty="0">
                              <a:effectLst/>
                              <a:latin typeface="Times New Roman" panose="02020603050405020304" pitchFamily="18" charset="0"/>
                              <a:ea typeface="Calibri" panose="020F0502020204030204" pitchFamily="34" charset="0"/>
                              <a:cs typeface="Arial" panose="020B0604020202020204" pitchFamily="34" charset="0"/>
                            </a:rPr>
                          </a:br>
                          <a:r>
                            <a:rPr lang="en-US" sz="800" dirty="0">
                              <a:effectLst/>
                              <a:latin typeface="Times New Roman" panose="02020603050405020304" pitchFamily="18" charset="0"/>
                              <a:ea typeface="Calibri" panose="020F0502020204030204" pitchFamily="34" charset="0"/>
                              <a:cs typeface="Arial" panose="020B0604020202020204" pitchFamily="34" charset="0"/>
                            </a:rPr>
                            <a:t>A dose plane at 5 mm depth is extracted, and the ratio between max dose and out of field dose calculated. Out of field dose defined as mean of dose within the region</a:t>
                          </a:r>
                          <a:br>
                            <a:rPr lang="en-US" sz="800" dirty="0">
                              <a:effectLst/>
                              <a:latin typeface="Times New Roman" panose="02020603050405020304" pitchFamily="18" charset="0"/>
                              <a:ea typeface="Calibri" panose="020F0502020204030204" pitchFamily="34" charset="0"/>
                              <a:cs typeface="Arial" panose="020B0604020202020204" pitchFamily="34" charset="0"/>
                            </a:rPr>
                          </a:br>
                          <a:r>
                            <a:rPr lang="en-US" sz="800" dirty="0">
                              <a:effectLst/>
                              <a:latin typeface="Times New Roman" panose="02020603050405020304" pitchFamily="18" charset="0"/>
                              <a:ea typeface="Calibri" panose="020F0502020204030204" pitchFamily="34" charset="0"/>
                              <a:cs typeface="Arial" panose="020B0604020202020204" pitchFamily="34" charset="0"/>
                            </a:rPr>
                            <a:t>(</a:t>
                          </a:r>
                          <a:r>
                            <a:rPr lang="en-US" sz="800" dirty="0" err="1">
                              <a:effectLst/>
                              <a:latin typeface="Times New Roman" panose="02020603050405020304" pitchFamily="18" charset="0"/>
                              <a:ea typeface="Calibri" panose="020F0502020204030204" pitchFamily="34" charset="0"/>
                              <a:cs typeface="Arial" panose="020B0604020202020204" pitchFamily="34" charset="0"/>
                            </a:rPr>
                            <a:t>xy</a:t>
                          </a:r>
                          <a:r>
                            <a:rPr lang="en-US" sz="800" dirty="0">
                              <a:effectLst/>
                              <a:latin typeface="Times New Roman" panose="02020603050405020304" pitchFamily="18" charset="0"/>
                              <a:ea typeface="Calibri" panose="020F0502020204030204" pitchFamily="34" charset="0"/>
                              <a:cs typeface="Arial" panose="020B0604020202020204" pitchFamily="34" charset="0"/>
                            </a:rPr>
                            <a:t>) &gt; </a:t>
                          </a:r>
                          <a:r>
                            <a:rPr lang="en-US" sz="800" dirty="0" err="1">
                              <a:effectLst/>
                              <a:latin typeface="Times New Roman" panose="02020603050405020304" pitchFamily="18" charset="0"/>
                              <a:ea typeface="Calibri" panose="020F0502020204030204" pitchFamily="34" charset="0"/>
                              <a:cs typeface="Arial" panose="020B0604020202020204" pitchFamily="34" charset="0"/>
                            </a:rPr>
                            <a:t>DesiredBeamletWidth</a:t>
                          </a:r>
                          <a:r>
                            <a:rPr lang="en-US" sz="800" dirty="0">
                              <a:effectLst/>
                              <a:latin typeface="Times New Roman" panose="02020603050405020304" pitchFamily="18" charset="0"/>
                              <a:ea typeface="Calibri" panose="020F0502020204030204" pitchFamily="34" charset="0"/>
                              <a:cs typeface="Arial" panose="020B0604020202020204" pitchFamily="34" charset="0"/>
                            </a:rPr>
                            <a:t> and</a:t>
                          </a:r>
                          <a:br>
                            <a:rPr lang="en-US" sz="800" dirty="0">
                              <a:effectLst/>
                              <a:latin typeface="Times New Roman" panose="02020603050405020304" pitchFamily="18" charset="0"/>
                              <a:ea typeface="Calibri" panose="020F0502020204030204" pitchFamily="34" charset="0"/>
                              <a:cs typeface="Arial" panose="020B0604020202020204" pitchFamily="34" charset="0"/>
                            </a:rPr>
                          </a:br>
                          <a:r>
                            <a:rPr lang="en-US" sz="800" dirty="0">
                              <a:effectLst/>
                              <a:latin typeface="Times New Roman" panose="02020603050405020304" pitchFamily="18" charset="0"/>
                              <a:ea typeface="Calibri" panose="020F0502020204030204" pitchFamily="34" charset="0"/>
                              <a:cs typeface="Arial" panose="020B0604020202020204" pitchFamily="34" charset="0"/>
                            </a:rPr>
                            <a:t>(</a:t>
                          </a:r>
                          <a:r>
                            <a:rPr lang="en-US" sz="800" dirty="0" err="1">
                              <a:effectLst/>
                              <a:latin typeface="Times New Roman" panose="02020603050405020304" pitchFamily="18" charset="0"/>
                              <a:ea typeface="Calibri" panose="020F0502020204030204" pitchFamily="34" charset="0"/>
                              <a:cs typeface="Arial" panose="020B0604020202020204" pitchFamily="34" charset="0"/>
                            </a:rPr>
                            <a:t>xy</a:t>
                          </a:r>
                          <a:r>
                            <a:rPr lang="en-US" sz="800" dirty="0">
                              <a:effectLst/>
                              <a:latin typeface="Times New Roman" panose="02020603050405020304" pitchFamily="18" charset="0"/>
                              <a:ea typeface="Calibri" panose="020F0502020204030204" pitchFamily="34" charset="0"/>
                              <a:cs typeface="Arial" panose="020B0604020202020204" pitchFamily="34" charset="0"/>
                            </a:rPr>
                            <a:t>) &lt; </a:t>
                          </a:r>
                          <a:r>
                            <a:rPr lang="en-US" sz="800" dirty="0" err="1">
                              <a:effectLst/>
                              <a:latin typeface="Times New Roman" panose="02020603050405020304" pitchFamily="18" charset="0"/>
                              <a:ea typeface="Calibri" panose="020F0502020204030204" pitchFamily="34" charset="0"/>
                              <a:cs typeface="Arial" panose="020B0604020202020204" pitchFamily="34" charset="0"/>
                            </a:rPr>
                            <a:t>DesiredBeamletWidth</a:t>
                          </a:r>
                          <a:r>
                            <a:rPr lang="en-US" sz="800" dirty="0">
                              <a:effectLst/>
                              <a:latin typeface="Times New Roman" panose="02020603050405020304" pitchFamily="18" charset="0"/>
                              <a:ea typeface="Calibri" panose="020F0502020204030204" pitchFamily="34" charset="0"/>
                              <a:cs typeface="Arial" panose="020B0604020202020204" pitchFamily="34" charset="0"/>
                            </a:rPr>
                            <a:t> * 2</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b="1" dirty="0">
                              <a:effectLst/>
                              <a:latin typeface="Times New Roman" panose="02020603050405020304" pitchFamily="18" charset="0"/>
                              <a:ea typeface="Calibri" panose="020F0502020204030204" pitchFamily="34" charset="0"/>
                              <a:cs typeface="Arial" panose="020B0604020202020204" pitchFamily="34" charset="0"/>
                            </a:rPr>
                            <a:t>If:</a:t>
                          </a:r>
                          <a:r>
                            <a:rPr lang="en-US" sz="800" dirty="0">
                              <a:effectLst/>
                              <a:latin typeface="Times New Roman" panose="02020603050405020304" pitchFamily="18" charset="0"/>
                              <a:ea typeface="Calibri" panose="020F0502020204030204" pitchFamily="34" charset="0"/>
                              <a:cs typeface="Arial" panose="020B0604020202020204" pitchFamily="34" charset="0"/>
                            </a:rPr>
                            <a:t> </a:t>
                          </a:r>
                          <a:br>
                            <a:rPr lang="en-US" sz="800" i="1" dirty="0">
                              <a:effectLst/>
                              <a:latin typeface="Cambria Math" panose="02040503050406030204" pitchFamily="18" charset="0"/>
                              <a:ea typeface="Calibri" panose="020F0502020204030204" pitchFamily="34" charset="0"/>
                              <a:cs typeface="Arial" panose="020B0604020202020204" pitchFamily="34" charset="0"/>
                            </a:rPr>
                          </a:br>
                          <a:r>
                            <a:rPr lang="en-US" sz="800" i="1" dirty="0">
                              <a:effectLst/>
                              <a:latin typeface="Cambria Math" panose="02040503050406030204" pitchFamily="18" charset="0"/>
                              <a:ea typeface="Yu Mincho" panose="02020400000000000000" pitchFamily="18" charset="-128"/>
                              <a:cs typeface="Arial" panose="020B0604020202020204" pitchFamily="34" charset="0"/>
                            </a:rPr>
                            <a:t>OutOfFieldDoseAt5mmDepth / Max(DoseAt5mm)  &gt; .01:</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i="1" dirty="0">
                              <a:effectLst/>
                              <a:latin typeface="Cambria Math" panose="02040503050406030204" pitchFamily="18" charset="0"/>
                              <a:ea typeface="Yu Mincho" panose="02020400000000000000" pitchFamily="18" charset="-128"/>
                              <a:cs typeface="Arial" panose="020B0604020202020204" pitchFamily="34" charset="0"/>
                            </a:rPr>
                            <a:t>    OutOfFieldDoseAt5mmDepth / Max(DoseAt5mm)  </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b="1" dirty="0">
                              <a:effectLst/>
                              <a:latin typeface="Cambria Math" panose="02040503050406030204" pitchFamily="18" charset="0"/>
                              <a:ea typeface="Yu Mincho" panose="02020400000000000000" pitchFamily="18" charset="-128"/>
                              <a:cs typeface="Arial" panose="020B0604020202020204" pitchFamily="34" charset="0"/>
                            </a:rPr>
                            <a:t>else:</a:t>
                          </a:r>
                          <a:r>
                            <a:rPr lang="en-US" sz="800" i="1" dirty="0">
                              <a:effectLst/>
                              <a:latin typeface="Cambria Math" panose="02040503050406030204" pitchFamily="18" charset="0"/>
                              <a:ea typeface="Yu Mincho" panose="02020400000000000000" pitchFamily="18" charset="-128"/>
                              <a:cs typeface="Arial" panose="020B0604020202020204" pitchFamily="34" charset="0"/>
                            </a:rPr>
                            <a:t>  </a:t>
                          </a:r>
                          <a:r>
                            <a:rPr lang="en-US" sz="800" dirty="0">
                              <a:effectLst/>
                              <a:latin typeface="Cambria Math" panose="02040503050406030204" pitchFamily="18" charset="0"/>
                              <a:ea typeface="Yu Mincho" panose="02020400000000000000" pitchFamily="18" charset="-128"/>
                              <a:cs typeface="Arial" panose="020B0604020202020204" pitchFamily="34" charset="0"/>
                            </a:rPr>
                            <a:t>0</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US" sz="800">
                              <a:effectLst/>
                              <a:latin typeface="Times New Roman" panose="02020603050405020304" pitchFamily="18" charset="0"/>
                              <a:ea typeface="Calibri" panose="020F0502020204030204" pitchFamily="34" charset="0"/>
                              <a:cs typeface="Arial" panose="020B0604020202020204" pitchFamily="34" charset="0"/>
                            </a:rPr>
                            <a:t>500</a:t>
                          </a:r>
                          <a:endParaRPr lang="en-AU" sz="80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226191"/>
                      </a:ext>
                    </a:extLst>
                  </a:tr>
                  <a:tr h="676971">
                    <a:tc>
                      <a:txBody>
                        <a:bodyPr/>
                        <a:lstStyle/>
                        <a:p>
                          <a:pPr algn="l">
                            <a:lnSpc>
                              <a:spcPct val="107000"/>
                            </a:lnSpc>
                            <a:spcAft>
                              <a:spcPts val="800"/>
                            </a:spcAft>
                          </a:pPr>
                          <a:r>
                            <a:rPr lang="en-US" sz="800" b="1" dirty="0">
                              <a:effectLst/>
                              <a:latin typeface="Times New Roman" panose="02020603050405020304" pitchFamily="18" charset="0"/>
                              <a:ea typeface="Calibri" panose="020F0502020204030204" pitchFamily="34" charset="0"/>
                              <a:cs typeface="Arial" panose="020B0604020202020204" pitchFamily="34" charset="0"/>
                            </a:rPr>
                            <a:t>Wall thickness violation</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07000"/>
                            </a:lnSpc>
                            <a:spcAft>
                              <a:spcPts val="800"/>
                            </a:spcAft>
                          </a:pPr>
                          <a:r>
                            <a:rPr lang="en-US" sz="800" dirty="0">
                              <a:effectLst/>
                              <a:latin typeface="Times New Roman" panose="02020603050405020304" pitchFamily="18" charset="0"/>
                              <a:ea typeface="Calibri" panose="020F0502020204030204" pitchFamily="34" charset="0"/>
                              <a:cs typeface="Arial" panose="020B0604020202020204" pitchFamily="34" charset="0"/>
                            </a:rPr>
                            <a:t>Returns 0 if wall thickness is greater than specified minimum, and 70 otherwise. In this work, minimum wall thickness set to 0.2 mm based on discussion with 3D printing experts.</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00000" t="-609009" r="-100205" b="-1802"/>
                          </a:stretch>
                        </a:blipFill>
                      </a:tcPr>
                    </a:tc>
                    <a:tc>
                      <a:txBody>
                        <a:bodyPr/>
                        <a:lstStyle/>
                        <a:p>
                          <a:pPr algn="l">
                            <a:lnSpc>
                              <a:spcPct val="107000"/>
                            </a:lnSpc>
                            <a:spcAft>
                              <a:spcPts val="800"/>
                            </a:spcAft>
                          </a:pPr>
                          <a:r>
                            <a:rPr lang="en-US" sz="800" dirty="0">
                              <a:effectLst/>
                              <a:latin typeface="Times New Roman" panose="02020603050405020304" pitchFamily="18" charset="0"/>
                              <a:ea typeface="Calibri" panose="020F0502020204030204" pitchFamily="34" charset="0"/>
                              <a:cs typeface="Arial" panose="020B0604020202020204" pitchFamily="34" charset="0"/>
                            </a:rPr>
                            <a:t>1</a:t>
                          </a:r>
                          <a:endParaRPr lang="en-AU" sz="800" dirty="0">
                            <a:effectLst/>
                            <a:latin typeface="Times New Roman" panose="02020603050405020304" pitchFamily="18" charset="0"/>
                            <a:ea typeface="Calibri" panose="020F0502020204030204" pitchFamily="34" charset="0"/>
                            <a:cs typeface="Arial" panose="020B0604020202020204" pitchFamily="34" charset="0"/>
                          </a:endParaRPr>
                        </a:p>
                      </a:txBody>
                      <a:tcPr marL="21662" marR="216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5971630"/>
                      </a:ext>
                    </a:extLst>
                  </a:tr>
                </a:tbl>
              </a:graphicData>
            </a:graphic>
          </p:graphicFrame>
        </mc:Fallback>
      </mc:AlternateContent>
    </p:spTree>
    <p:extLst>
      <p:ext uri="{BB962C8B-B14F-4D97-AF65-F5344CB8AC3E}">
        <p14:creationId xmlns:p14="http://schemas.microsoft.com/office/powerpoint/2010/main" val="2418848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7F9C57-0A4D-4C6A-87ED-7A611E8C0E8D}"/>
              </a:ext>
            </a:extLst>
          </p:cNvPr>
          <p:cNvPicPr>
            <a:picLocks noChangeAspect="1"/>
          </p:cNvPicPr>
          <p:nvPr/>
        </p:nvPicPr>
        <p:blipFill>
          <a:blip r:embed="rId3"/>
          <a:stretch>
            <a:fillRect/>
          </a:stretch>
        </p:blipFill>
        <p:spPr>
          <a:xfrm>
            <a:off x="879573" y="407181"/>
            <a:ext cx="7585067" cy="2898359"/>
          </a:xfrm>
          <a:prstGeom prst="rect">
            <a:avLst/>
          </a:prstGeom>
        </p:spPr>
      </p:pic>
      <p:sp>
        <p:nvSpPr>
          <p:cNvPr id="6" name="TextBox 5">
            <a:extLst>
              <a:ext uri="{FF2B5EF4-FFF2-40B4-BE49-F238E27FC236}">
                <a16:creationId xmlns:a16="http://schemas.microsoft.com/office/drawing/2014/main" id="{4D942BA6-015C-4791-9E70-449A0611EA00}"/>
              </a:ext>
            </a:extLst>
          </p:cNvPr>
          <p:cNvSpPr txBox="1"/>
          <p:nvPr/>
        </p:nvSpPr>
        <p:spPr>
          <a:xfrm>
            <a:off x="401064" y="53751"/>
            <a:ext cx="7710221" cy="369332"/>
          </a:xfrm>
          <a:prstGeom prst="rect">
            <a:avLst/>
          </a:prstGeom>
          <a:noFill/>
        </p:spPr>
        <p:txBody>
          <a:bodyPr wrap="square" rtlCol="0">
            <a:spAutoFit/>
          </a:bodyPr>
          <a:lstStyle/>
          <a:p>
            <a:r>
              <a:rPr lang="en-US" b="1" dirty="0"/>
              <a:t>SPHINX: Scanning Pinhole Intensity Modulated X-ray Source</a:t>
            </a:r>
            <a:endParaRPr lang="en-AU" b="1" dirty="0"/>
          </a:p>
        </p:txBody>
      </p:sp>
      <p:grpSp>
        <p:nvGrpSpPr>
          <p:cNvPr id="13" name="Group 12">
            <a:extLst>
              <a:ext uri="{FF2B5EF4-FFF2-40B4-BE49-F238E27FC236}">
                <a16:creationId xmlns:a16="http://schemas.microsoft.com/office/drawing/2014/main" id="{C2F24ACC-F7A8-461A-8A1C-F11D2CBF061E}"/>
              </a:ext>
            </a:extLst>
          </p:cNvPr>
          <p:cNvGrpSpPr/>
          <p:nvPr/>
        </p:nvGrpSpPr>
        <p:grpSpPr>
          <a:xfrm>
            <a:off x="938254" y="3262572"/>
            <a:ext cx="7991061" cy="1566516"/>
            <a:chOff x="938254" y="3270129"/>
            <a:chExt cx="7991061" cy="1566516"/>
          </a:xfrm>
        </p:grpSpPr>
        <p:sp>
          <p:nvSpPr>
            <p:cNvPr id="8" name="TextBox 7">
              <a:extLst>
                <a:ext uri="{FF2B5EF4-FFF2-40B4-BE49-F238E27FC236}">
                  <a16:creationId xmlns:a16="http://schemas.microsoft.com/office/drawing/2014/main" id="{196414E8-E1D7-4373-BE66-AD16C3360B0A}"/>
                </a:ext>
              </a:extLst>
            </p:cNvPr>
            <p:cNvSpPr txBox="1"/>
            <p:nvPr/>
          </p:nvSpPr>
          <p:spPr>
            <a:xfrm>
              <a:off x="970060" y="3270129"/>
              <a:ext cx="7951304" cy="461665"/>
            </a:xfrm>
            <a:prstGeom prst="rect">
              <a:avLst/>
            </a:prstGeom>
            <a:noFill/>
          </p:spPr>
          <p:txBody>
            <a:bodyPr wrap="square">
              <a:spAutoFit/>
            </a:bodyPr>
            <a:lstStyle/>
            <a:p>
              <a:pPr algn="ctr"/>
              <a:r>
                <a:rPr kumimoji="0" lang="en-US" sz="2400" b="1" i="0" u="none" strike="noStrike" kern="1200" cap="none" spc="0" normalizeH="0" baseline="0" noProof="0">
                  <a:ln>
                    <a:noFill/>
                  </a:ln>
                  <a:solidFill>
                    <a:srgbClr val="F08A09"/>
                  </a:solidFill>
                  <a:effectLst/>
                  <a:uLnTx/>
                  <a:uFillTx/>
                  <a:latin typeface="Tw Cen MT"/>
                  <a:ea typeface="ＭＳ Ｐゴシック" charset="0"/>
                </a:rPr>
                <a:t>Why? </a:t>
              </a:r>
              <a:endParaRPr lang="en-AU" dirty="0"/>
            </a:p>
          </p:txBody>
        </p:sp>
        <p:sp>
          <p:nvSpPr>
            <p:cNvPr id="9" name="TextBox 8">
              <a:extLst>
                <a:ext uri="{FF2B5EF4-FFF2-40B4-BE49-F238E27FC236}">
                  <a16:creationId xmlns:a16="http://schemas.microsoft.com/office/drawing/2014/main" id="{D885B6A6-62E2-484A-B714-52B8E7BCCAC0}"/>
                </a:ext>
              </a:extLst>
            </p:cNvPr>
            <p:cNvSpPr txBox="1"/>
            <p:nvPr/>
          </p:nvSpPr>
          <p:spPr>
            <a:xfrm>
              <a:off x="970060" y="3590150"/>
              <a:ext cx="7951304" cy="1246495"/>
            </a:xfrm>
            <a:prstGeom prst="rect">
              <a:avLst/>
            </a:prstGeom>
            <a:noFill/>
          </p:spPr>
          <p:txBody>
            <a:bodyPr wrap="square">
              <a:spAutoFit/>
            </a:bodyPr>
            <a:lstStyle/>
            <a:p>
              <a:pPr marL="285750" indent="-285750">
                <a:buFontTx/>
                <a:buChar char="-"/>
              </a:pPr>
              <a:r>
                <a:rPr lang="en-US" sz="1600" dirty="0"/>
                <a:t>MLC is the machine components most likely to break down – especially true in developing countries </a:t>
              </a:r>
              <a:r>
                <a:rPr lang="en-US" sz="1100" b="1" i="1" dirty="0">
                  <a:solidFill>
                    <a:srgbClr val="00B0F0"/>
                  </a:solidFill>
                  <a:latin typeface="Segoe UI" panose="020B0502040204020203" pitchFamily="34" charset="0"/>
                </a:rPr>
                <a:t>Wroe 2020. "Comparative analysis of radiotherapy linear accelerator downtime and failure modes in the UK, Nigeria and Botswana." </a:t>
              </a:r>
            </a:p>
            <a:p>
              <a:pPr marL="285750" indent="-285750">
                <a:buFontTx/>
                <a:buChar char="-"/>
              </a:pPr>
              <a:r>
                <a:rPr lang="en-AU" sz="1600" dirty="0"/>
                <a:t>Current approach cannot leverage order-of-magnitude advances in accelerator technology </a:t>
              </a:r>
              <a:r>
                <a:rPr kumimoji="0" lang="en-US" sz="1100" b="1" i="1" u="none" strike="noStrike" kern="1200" cap="none" spc="0" normalizeH="0" baseline="0" noProof="0" dirty="0">
                  <a:ln>
                    <a:noFill/>
                  </a:ln>
                  <a:solidFill>
                    <a:srgbClr val="00B0F0"/>
                  </a:solidFill>
                  <a:effectLst/>
                  <a:uLnTx/>
                  <a:uFillTx/>
                  <a:latin typeface="Segoe UI" panose="020B0502040204020203" pitchFamily="34" charset="0"/>
                  <a:ea typeface="ＭＳ Ｐゴシック" charset="0"/>
                </a:rPr>
                <a:t>Tantawi 2020. "Design and demonstration of a distributed-coupling linear accelerator structure."</a:t>
              </a:r>
              <a:endParaRPr lang="en-AU" sz="1600" dirty="0"/>
            </a:p>
          </p:txBody>
        </p:sp>
        <p:sp>
          <p:nvSpPr>
            <p:cNvPr id="10" name="Rectangle 9">
              <a:extLst>
                <a:ext uri="{FF2B5EF4-FFF2-40B4-BE49-F238E27FC236}">
                  <a16:creationId xmlns:a16="http://schemas.microsoft.com/office/drawing/2014/main" id="{5EA29C31-8311-420D-9F5E-EADDC99C3B03}"/>
                </a:ext>
              </a:extLst>
            </p:cNvPr>
            <p:cNvSpPr/>
            <p:nvPr/>
          </p:nvSpPr>
          <p:spPr>
            <a:xfrm>
              <a:off x="938254" y="3331598"/>
              <a:ext cx="7991061" cy="1505047"/>
            </a:xfrm>
            <a:prstGeom prst="rect">
              <a:avLst/>
            </a:prstGeom>
            <a:no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38807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E594C-F91A-431E-9113-6A8FA2E8ED7B}"/>
              </a:ext>
            </a:extLst>
          </p:cNvPr>
          <p:cNvSpPr>
            <a:spLocks noGrp="1"/>
          </p:cNvSpPr>
          <p:nvPr>
            <p:ph type="title"/>
          </p:nvPr>
        </p:nvSpPr>
        <p:spPr>
          <a:xfrm>
            <a:off x="123825" y="-217487"/>
            <a:ext cx="8229600" cy="857250"/>
          </a:xfrm>
        </p:spPr>
        <p:txBody>
          <a:bodyPr/>
          <a:lstStyle/>
          <a:p>
            <a:r>
              <a:rPr lang="en-US" dirty="0"/>
              <a:t>Electron source: The DRAGON </a:t>
            </a:r>
            <a:r>
              <a:rPr lang="en-US" dirty="0" err="1"/>
              <a:t>Linac</a:t>
            </a:r>
            <a:endParaRPr lang="en-AU" dirty="0"/>
          </a:p>
        </p:txBody>
      </p:sp>
      <p:pic>
        <p:nvPicPr>
          <p:cNvPr id="3" name="Picture 2">
            <a:extLst>
              <a:ext uri="{FF2B5EF4-FFF2-40B4-BE49-F238E27FC236}">
                <a16:creationId xmlns:a16="http://schemas.microsoft.com/office/drawing/2014/main" id="{D7C4D121-DED6-400F-828A-CBC436E159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60" t="5642" r="8137" b="2333"/>
          <a:stretch/>
        </p:blipFill>
        <p:spPr bwMode="auto">
          <a:xfrm>
            <a:off x="3712647" y="415925"/>
            <a:ext cx="5215199" cy="2536826"/>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D43D6544-A793-4272-B9D2-D62791856842}"/>
              </a:ext>
            </a:extLst>
          </p:cNvPr>
          <p:cNvPicPr>
            <a:picLocks noChangeAspect="1"/>
          </p:cNvPicPr>
          <p:nvPr/>
        </p:nvPicPr>
        <p:blipFill>
          <a:blip r:embed="rId3"/>
          <a:stretch>
            <a:fillRect/>
          </a:stretch>
        </p:blipFill>
        <p:spPr>
          <a:xfrm>
            <a:off x="85725" y="444499"/>
            <a:ext cx="3626922" cy="2327275"/>
          </a:xfrm>
          <a:prstGeom prst="rect">
            <a:avLst/>
          </a:prstGeom>
        </p:spPr>
      </p:pic>
      <p:graphicFrame>
        <p:nvGraphicFramePr>
          <p:cNvPr id="8" name="Table 8">
            <a:extLst>
              <a:ext uri="{FF2B5EF4-FFF2-40B4-BE49-F238E27FC236}">
                <a16:creationId xmlns:a16="http://schemas.microsoft.com/office/drawing/2014/main" id="{EBCCEBA5-463E-4078-AA5E-7338D53A0B35}"/>
              </a:ext>
            </a:extLst>
          </p:cNvPr>
          <p:cNvGraphicFramePr>
            <a:graphicFrameLocks noGrp="1"/>
          </p:cNvGraphicFramePr>
          <p:nvPr/>
        </p:nvGraphicFramePr>
        <p:xfrm>
          <a:off x="123825" y="3000376"/>
          <a:ext cx="4724401" cy="2011680"/>
        </p:xfrm>
        <a:graphic>
          <a:graphicData uri="http://schemas.openxmlformats.org/drawingml/2006/table">
            <a:tbl>
              <a:tblPr firstRow="1" bandRow="1">
                <a:tableStyleId>{5C22544A-7EE6-4342-B048-85BDC9FD1C3A}</a:tableStyleId>
              </a:tblPr>
              <a:tblGrid>
                <a:gridCol w="1841455">
                  <a:extLst>
                    <a:ext uri="{9D8B030D-6E8A-4147-A177-3AD203B41FA5}">
                      <a16:colId xmlns:a16="http://schemas.microsoft.com/office/drawing/2014/main" val="1883912224"/>
                    </a:ext>
                  </a:extLst>
                </a:gridCol>
                <a:gridCol w="1441473">
                  <a:extLst>
                    <a:ext uri="{9D8B030D-6E8A-4147-A177-3AD203B41FA5}">
                      <a16:colId xmlns:a16="http://schemas.microsoft.com/office/drawing/2014/main" val="2484566459"/>
                    </a:ext>
                  </a:extLst>
                </a:gridCol>
                <a:gridCol w="1441473">
                  <a:extLst>
                    <a:ext uri="{9D8B030D-6E8A-4147-A177-3AD203B41FA5}">
                      <a16:colId xmlns:a16="http://schemas.microsoft.com/office/drawing/2014/main" val="862428471"/>
                    </a:ext>
                  </a:extLst>
                </a:gridCol>
              </a:tblGrid>
              <a:tr h="340360">
                <a:tc>
                  <a:txBody>
                    <a:bodyPr/>
                    <a:lstStyle/>
                    <a:p>
                      <a:r>
                        <a:rPr lang="en-US" dirty="0"/>
                        <a:t>Parameter</a:t>
                      </a:r>
                      <a:endParaRPr lang="en-AU" dirty="0"/>
                    </a:p>
                  </a:txBody>
                  <a:tcPr/>
                </a:tc>
                <a:tc>
                  <a:txBody>
                    <a:bodyPr/>
                    <a:lstStyle/>
                    <a:p>
                      <a:r>
                        <a:rPr lang="en-US" dirty="0" err="1"/>
                        <a:t>Conventionl</a:t>
                      </a:r>
                      <a:r>
                        <a:rPr lang="en-US" dirty="0"/>
                        <a:t> Value</a:t>
                      </a:r>
                      <a:endParaRPr lang="en-AU" dirty="0"/>
                    </a:p>
                  </a:txBody>
                  <a:tcPr/>
                </a:tc>
                <a:tc>
                  <a:txBody>
                    <a:bodyPr/>
                    <a:lstStyle/>
                    <a:p>
                      <a:r>
                        <a:rPr lang="en-US" dirty="0"/>
                        <a:t>DRAGON</a:t>
                      </a:r>
                    </a:p>
                    <a:p>
                      <a:r>
                        <a:rPr lang="en-US" dirty="0"/>
                        <a:t>Value</a:t>
                      </a:r>
                      <a:endParaRPr lang="en-AU" dirty="0"/>
                    </a:p>
                  </a:txBody>
                  <a:tcPr/>
                </a:tc>
                <a:extLst>
                  <a:ext uri="{0D108BD9-81ED-4DB2-BD59-A6C34878D82A}">
                    <a16:rowId xmlns:a16="http://schemas.microsoft.com/office/drawing/2014/main" val="575218860"/>
                  </a:ext>
                </a:extLst>
              </a:tr>
              <a:tr h="340360">
                <a:tc>
                  <a:txBody>
                    <a:bodyPr/>
                    <a:lstStyle/>
                    <a:p>
                      <a:r>
                        <a:rPr lang="en-US" dirty="0"/>
                        <a:t>Duty cycle</a:t>
                      </a:r>
                      <a:endParaRPr lang="en-AU" dirty="0"/>
                    </a:p>
                  </a:txBody>
                  <a:tcPr/>
                </a:tc>
                <a:tc>
                  <a:txBody>
                    <a:bodyPr/>
                    <a:lstStyle/>
                    <a:p>
                      <a:r>
                        <a:rPr lang="en-US" dirty="0"/>
                        <a:t>0.001</a:t>
                      </a:r>
                      <a:endParaRPr lang="en-AU" dirty="0"/>
                    </a:p>
                  </a:txBody>
                  <a:tcPr/>
                </a:tc>
                <a:tc>
                  <a:txBody>
                    <a:bodyPr/>
                    <a:lstStyle/>
                    <a:p>
                      <a:r>
                        <a:rPr lang="en-US" dirty="0"/>
                        <a:t>0.005 (x 5)</a:t>
                      </a:r>
                      <a:endParaRPr lang="en-AU" dirty="0"/>
                    </a:p>
                  </a:txBody>
                  <a:tcPr/>
                </a:tc>
                <a:extLst>
                  <a:ext uri="{0D108BD9-81ED-4DB2-BD59-A6C34878D82A}">
                    <a16:rowId xmlns:a16="http://schemas.microsoft.com/office/drawing/2014/main" val="976243640"/>
                  </a:ext>
                </a:extLst>
              </a:tr>
              <a:tr h="340360">
                <a:tc>
                  <a:txBody>
                    <a:bodyPr/>
                    <a:lstStyle/>
                    <a:p>
                      <a:r>
                        <a:rPr lang="en-US" dirty="0"/>
                        <a:t>Current (during pulse)</a:t>
                      </a:r>
                      <a:endParaRPr lang="en-AU" dirty="0"/>
                    </a:p>
                  </a:txBody>
                  <a:tcPr/>
                </a:tc>
                <a:tc>
                  <a:txBody>
                    <a:bodyPr/>
                    <a:lstStyle/>
                    <a:p>
                      <a:r>
                        <a:rPr lang="en-US" dirty="0"/>
                        <a:t>~ .1A</a:t>
                      </a:r>
                      <a:endParaRPr lang="en-AU" dirty="0"/>
                    </a:p>
                  </a:txBody>
                  <a:tcPr/>
                </a:tc>
                <a:tc>
                  <a:txBody>
                    <a:bodyPr/>
                    <a:lstStyle/>
                    <a:p>
                      <a:r>
                        <a:rPr lang="en-US" dirty="0"/>
                        <a:t>0.3 A (x 3)</a:t>
                      </a:r>
                      <a:endParaRPr lang="en-AU" dirty="0"/>
                    </a:p>
                  </a:txBody>
                  <a:tcPr/>
                </a:tc>
                <a:extLst>
                  <a:ext uri="{0D108BD9-81ED-4DB2-BD59-A6C34878D82A}">
                    <a16:rowId xmlns:a16="http://schemas.microsoft.com/office/drawing/2014/main" val="2221753480"/>
                  </a:ext>
                </a:extLst>
              </a:tr>
              <a:tr h="340360">
                <a:tc>
                  <a:txBody>
                    <a:bodyPr/>
                    <a:lstStyle/>
                    <a:p>
                      <a:r>
                        <a:rPr lang="en-US" dirty="0"/>
                        <a:t>Energy</a:t>
                      </a:r>
                      <a:endParaRPr lang="en-AU" dirty="0"/>
                    </a:p>
                  </a:txBody>
                  <a:tcPr/>
                </a:tc>
                <a:tc>
                  <a:txBody>
                    <a:bodyPr/>
                    <a:lstStyle/>
                    <a:p>
                      <a:r>
                        <a:rPr lang="en-US" dirty="0"/>
                        <a:t>NA</a:t>
                      </a:r>
                      <a:endParaRPr lang="en-AU" dirty="0"/>
                    </a:p>
                  </a:txBody>
                  <a:tcPr/>
                </a:tc>
                <a:tc>
                  <a:txBody>
                    <a:bodyPr/>
                    <a:lstStyle/>
                    <a:p>
                      <a:r>
                        <a:rPr lang="en-US" dirty="0"/>
                        <a:t>10.4 MeV</a:t>
                      </a:r>
                      <a:endParaRPr lang="en-AU" dirty="0"/>
                    </a:p>
                  </a:txBody>
                  <a:tcPr/>
                </a:tc>
                <a:extLst>
                  <a:ext uri="{0D108BD9-81ED-4DB2-BD59-A6C34878D82A}">
                    <a16:rowId xmlns:a16="http://schemas.microsoft.com/office/drawing/2014/main" val="2322987880"/>
                  </a:ext>
                </a:extLst>
              </a:tr>
            </a:tbl>
          </a:graphicData>
        </a:graphic>
      </p:graphicFrame>
      <p:pic>
        <p:nvPicPr>
          <p:cNvPr id="10" name="Picture 9">
            <a:extLst>
              <a:ext uri="{FF2B5EF4-FFF2-40B4-BE49-F238E27FC236}">
                <a16:creationId xmlns:a16="http://schemas.microsoft.com/office/drawing/2014/main" id="{6D0C2D7D-B0D2-4117-A29E-2161496CA1A4}"/>
              </a:ext>
            </a:extLst>
          </p:cNvPr>
          <p:cNvPicPr>
            <a:picLocks noChangeAspect="1"/>
          </p:cNvPicPr>
          <p:nvPr/>
        </p:nvPicPr>
        <p:blipFill>
          <a:blip r:embed="rId4"/>
          <a:stretch>
            <a:fillRect/>
          </a:stretch>
        </p:blipFill>
        <p:spPr>
          <a:xfrm>
            <a:off x="6150141" y="3048000"/>
            <a:ext cx="2965284" cy="1001999"/>
          </a:xfrm>
          <a:prstGeom prst="rect">
            <a:avLst/>
          </a:prstGeom>
        </p:spPr>
      </p:pic>
      <p:pic>
        <p:nvPicPr>
          <p:cNvPr id="12" name="Picture 11">
            <a:extLst>
              <a:ext uri="{FF2B5EF4-FFF2-40B4-BE49-F238E27FC236}">
                <a16:creationId xmlns:a16="http://schemas.microsoft.com/office/drawing/2014/main" id="{6D220173-365D-4FD8-B0DD-044BF3B7AECB}"/>
              </a:ext>
            </a:extLst>
          </p:cNvPr>
          <p:cNvPicPr>
            <a:picLocks noChangeAspect="1"/>
          </p:cNvPicPr>
          <p:nvPr/>
        </p:nvPicPr>
        <p:blipFill rotWithShape="1">
          <a:blip r:embed="rId5"/>
          <a:srcRect l="12913" r="11036"/>
          <a:stretch/>
        </p:blipFill>
        <p:spPr>
          <a:xfrm>
            <a:off x="6016791" y="4097265"/>
            <a:ext cx="3149497" cy="1001998"/>
          </a:xfrm>
          <a:prstGeom prst="rect">
            <a:avLst/>
          </a:prstGeom>
        </p:spPr>
      </p:pic>
    </p:spTree>
    <p:extLst>
      <p:ext uri="{BB962C8B-B14F-4D97-AF65-F5344CB8AC3E}">
        <p14:creationId xmlns:p14="http://schemas.microsoft.com/office/powerpoint/2010/main" val="2421219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5192A4C2-D9EC-B6F7-756F-71143D638442}"/>
              </a:ext>
            </a:extLst>
          </p:cNvPr>
          <p:cNvPicPr>
            <a:picLocks noChangeAspect="1"/>
          </p:cNvPicPr>
          <p:nvPr/>
        </p:nvPicPr>
        <p:blipFill>
          <a:blip r:embed="rId2"/>
          <a:stretch>
            <a:fillRect/>
          </a:stretch>
        </p:blipFill>
        <p:spPr>
          <a:xfrm>
            <a:off x="2707781" y="0"/>
            <a:ext cx="3728437" cy="5143500"/>
          </a:xfrm>
          <a:prstGeom prst="rect">
            <a:avLst/>
          </a:prstGeom>
        </p:spPr>
      </p:pic>
    </p:spTree>
    <p:extLst>
      <p:ext uri="{BB962C8B-B14F-4D97-AF65-F5344CB8AC3E}">
        <p14:creationId xmlns:p14="http://schemas.microsoft.com/office/powerpoint/2010/main" val="1741506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70C2C-E535-415D-A455-E39BFDDD1B81}"/>
              </a:ext>
            </a:extLst>
          </p:cNvPr>
          <p:cNvSpPr>
            <a:spLocks noGrp="1"/>
          </p:cNvSpPr>
          <p:nvPr>
            <p:ph type="title"/>
          </p:nvPr>
        </p:nvSpPr>
        <p:spPr>
          <a:xfrm>
            <a:off x="0" y="-247967"/>
            <a:ext cx="8229600" cy="857250"/>
          </a:xfrm>
        </p:spPr>
        <p:txBody>
          <a:bodyPr/>
          <a:lstStyle/>
          <a:p>
            <a:r>
              <a:rPr lang="en-US" dirty="0"/>
              <a:t>SPHINX: </a:t>
            </a:r>
            <a:r>
              <a:rPr lang="en-US" dirty="0" err="1"/>
              <a:t>topas</a:t>
            </a:r>
            <a:r>
              <a:rPr lang="en-US" dirty="0"/>
              <a:t> model</a:t>
            </a:r>
            <a:endParaRPr lang="en-AU" dirty="0"/>
          </a:p>
        </p:txBody>
      </p:sp>
      <p:pic>
        <p:nvPicPr>
          <p:cNvPr id="4" name="Picture 3" descr="A picture containing shape&#10;&#10;Description automatically generated">
            <a:extLst>
              <a:ext uri="{FF2B5EF4-FFF2-40B4-BE49-F238E27FC236}">
                <a16:creationId xmlns:a16="http://schemas.microsoft.com/office/drawing/2014/main" id="{081A2614-D988-95EA-359E-56A072446B9F}"/>
              </a:ext>
            </a:extLst>
          </p:cNvPr>
          <p:cNvPicPr>
            <a:picLocks noChangeAspect="1"/>
          </p:cNvPicPr>
          <p:nvPr/>
        </p:nvPicPr>
        <p:blipFill rotWithShape="1">
          <a:blip r:embed="rId3"/>
          <a:srcRect b="5077"/>
          <a:stretch/>
        </p:blipFill>
        <p:spPr>
          <a:xfrm>
            <a:off x="47625" y="618808"/>
            <a:ext cx="7717370" cy="4307065"/>
          </a:xfrm>
          <a:prstGeom prst="rect">
            <a:avLst/>
          </a:prstGeom>
        </p:spPr>
      </p:pic>
      <p:sp>
        <p:nvSpPr>
          <p:cNvPr id="3" name="Rectangle 2">
            <a:extLst>
              <a:ext uri="{FF2B5EF4-FFF2-40B4-BE49-F238E27FC236}">
                <a16:creationId xmlns:a16="http://schemas.microsoft.com/office/drawing/2014/main" id="{F7BA4CD4-6997-3472-1CDD-EDEE3EBBD67C}"/>
              </a:ext>
            </a:extLst>
          </p:cNvPr>
          <p:cNvSpPr/>
          <p:nvPr/>
        </p:nvSpPr>
        <p:spPr>
          <a:xfrm>
            <a:off x="4610259" y="497372"/>
            <a:ext cx="654236" cy="581543"/>
          </a:xfrm>
          <a:prstGeom prst="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BD24D179-45F1-5171-315F-0F07D61ADC7D}"/>
              </a:ext>
            </a:extLst>
          </p:cNvPr>
          <p:cNvSpPr/>
          <p:nvPr/>
        </p:nvSpPr>
        <p:spPr>
          <a:xfrm>
            <a:off x="4610259" y="1242711"/>
            <a:ext cx="654236" cy="581543"/>
          </a:xfrm>
          <a:prstGeom prst="rect">
            <a:avLst/>
          </a:prstGeom>
          <a:solidFill>
            <a:srgbClr val="01FF0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49928B43-34CB-9DA1-A11D-D71230744C37}"/>
              </a:ext>
            </a:extLst>
          </p:cNvPr>
          <p:cNvSpPr txBox="1"/>
          <p:nvPr/>
        </p:nvSpPr>
        <p:spPr>
          <a:xfrm>
            <a:off x="5386926" y="603477"/>
            <a:ext cx="1901492" cy="369332"/>
          </a:xfrm>
          <a:prstGeom prst="rect">
            <a:avLst/>
          </a:prstGeom>
          <a:noFill/>
        </p:spPr>
        <p:txBody>
          <a:bodyPr wrap="square" rtlCol="0">
            <a:spAutoFit/>
          </a:bodyPr>
          <a:lstStyle/>
          <a:p>
            <a:r>
              <a:rPr lang="en-US" dirty="0"/>
              <a:t>electrons</a:t>
            </a:r>
            <a:endParaRPr lang="en-AU" dirty="0"/>
          </a:p>
        </p:txBody>
      </p:sp>
      <p:sp>
        <p:nvSpPr>
          <p:cNvPr id="10" name="TextBox 9">
            <a:extLst>
              <a:ext uri="{FF2B5EF4-FFF2-40B4-BE49-F238E27FC236}">
                <a16:creationId xmlns:a16="http://schemas.microsoft.com/office/drawing/2014/main" id="{E570FE1E-01F8-3CBB-4D50-550C766B5ED0}"/>
              </a:ext>
            </a:extLst>
          </p:cNvPr>
          <p:cNvSpPr txBox="1"/>
          <p:nvPr/>
        </p:nvSpPr>
        <p:spPr>
          <a:xfrm>
            <a:off x="5386926" y="1348816"/>
            <a:ext cx="1901492" cy="369332"/>
          </a:xfrm>
          <a:prstGeom prst="rect">
            <a:avLst/>
          </a:prstGeom>
          <a:noFill/>
        </p:spPr>
        <p:txBody>
          <a:bodyPr wrap="square" rtlCol="0">
            <a:spAutoFit/>
          </a:bodyPr>
          <a:lstStyle/>
          <a:p>
            <a:r>
              <a:rPr lang="en-US" dirty="0"/>
              <a:t>photons</a:t>
            </a:r>
            <a:endParaRPr lang="en-AU" dirty="0"/>
          </a:p>
        </p:txBody>
      </p:sp>
    </p:spTree>
    <p:extLst>
      <p:ext uri="{BB962C8B-B14F-4D97-AF65-F5344CB8AC3E}">
        <p14:creationId xmlns:p14="http://schemas.microsoft.com/office/powerpoint/2010/main" val="728698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05D40-AB7E-44D5-839B-3667FFDB2616}"/>
              </a:ext>
            </a:extLst>
          </p:cNvPr>
          <p:cNvSpPr>
            <a:spLocks noGrp="1"/>
          </p:cNvSpPr>
          <p:nvPr>
            <p:ph type="title"/>
          </p:nvPr>
        </p:nvSpPr>
        <p:spPr>
          <a:xfrm>
            <a:off x="114299" y="857582"/>
            <a:ext cx="5915025" cy="857250"/>
          </a:xfrm>
        </p:spPr>
        <p:txBody>
          <a:bodyPr>
            <a:noAutofit/>
          </a:bodyPr>
          <a:lstStyle/>
          <a:p>
            <a:r>
              <a:rPr lang="en-US" sz="2800" b="1" dirty="0" err="1">
                <a:effectLst/>
                <a:latin typeface="Calibri" panose="020F0502020204030204" pitchFamily="34" charset="0"/>
                <a:ea typeface="Calibri" panose="020F0502020204030204" pitchFamily="34" charset="0"/>
              </a:rPr>
              <a:t>TopasOpt</a:t>
            </a:r>
            <a:r>
              <a:rPr lang="en-US" sz="2800" b="1" dirty="0">
                <a:effectLst/>
                <a:latin typeface="Calibri" panose="020F0502020204030204" pitchFamily="34" charset="0"/>
                <a:ea typeface="Calibri" panose="020F0502020204030204" pitchFamily="34" charset="0"/>
              </a:rPr>
              <a:t>: An open-source library for </a:t>
            </a:r>
            <a:r>
              <a:rPr lang="en-US" sz="2800" b="1" dirty="0" err="1">
                <a:effectLst/>
                <a:latin typeface="Calibri" panose="020F0502020204030204" pitchFamily="34" charset="0"/>
                <a:ea typeface="Calibri" panose="020F0502020204030204" pitchFamily="34" charset="0"/>
              </a:rPr>
              <a:t>optimisation</a:t>
            </a:r>
            <a:r>
              <a:rPr lang="en-US" sz="2800" b="1" dirty="0">
                <a:effectLst/>
                <a:latin typeface="Calibri" panose="020F0502020204030204" pitchFamily="34" charset="0"/>
                <a:ea typeface="Calibri" panose="020F0502020204030204" pitchFamily="34" charset="0"/>
              </a:rPr>
              <a:t> with </a:t>
            </a:r>
            <a:r>
              <a:rPr lang="en-US" sz="2800" b="1" dirty="0" err="1">
                <a:effectLst/>
                <a:latin typeface="Calibri" panose="020F0502020204030204" pitchFamily="34" charset="0"/>
                <a:ea typeface="Calibri" panose="020F0502020204030204" pitchFamily="34" charset="0"/>
              </a:rPr>
              <a:t>Topas</a:t>
            </a:r>
            <a:r>
              <a:rPr lang="en-US" sz="2800" b="1" dirty="0">
                <a:effectLst/>
                <a:latin typeface="Calibri" panose="020F0502020204030204" pitchFamily="34" charset="0"/>
                <a:ea typeface="Calibri" panose="020F0502020204030204" pitchFamily="34" charset="0"/>
              </a:rPr>
              <a:t> Monte Carlo</a:t>
            </a:r>
            <a:br>
              <a:rPr lang="en-AU" sz="2800" dirty="0">
                <a:effectLst/>
                <a:latin typeface="Calibri" panose="020F0502020204030204" pitchFamily="34" charset="0"/>
                <a:ea typeface="Calibri" panose="020F0502020204030204" pitchFamily="34" charset="0"/>
              </a:rPr>
            </a:br>
            <a:endParaRPr lang="en-AU" sz="3600" dirty="0"/>
          </a:p>
        </p:txBody>
      </p:sp>
      <p:sp>
        <p:nvSpPr>
          <p:cNvPr id="3" name="TextBox 2">
            <a:extLst>
              <a:ext uri="{FF2B5EF4-FFF2-40B4-BE49-F238E27FC236}">
                <a16:creationId xmlns:a16="http://schemas.microsoft.com/office/drawing/2014/main" id="{85C5E40A-E151-4D20-8E84-D2DFFAD22C97}"/>
              </a:ext>
            </a:extLst>
          </p:cNvPr>
          <p:cNvSpPr txBox="1"/>
          <p:nvPr/>
        </p:nvSpPr>
        <p:spPr>
          <a:xfrm>
            <a:off x="135662" y="1714832"/>
            <a:ext cx="6029325" cy="400110"/>
          </a:xfrm>
          <a:prstGeom prst="rect">
            <a:avLst/>
          </a:prstGeom>
          <a:noFill/>
        </p:spPr>
        <p:txBody>
          <a:bodyPr wrap="square" rtlCol="0">
            <a:spAutoFit/>
          </a:bodyPr>
          <a:lstStyle/>
          <a:p>
            <a:r>
              <a:rPr lang="en-AU" sz="2000" dirty="0"/>
              <a:t>Brendan Whelan, Billy W Loo Jr, Paul Keall</a:t>
            </a:r>
          </a:p>
        </p:txBody>
      </p:sp>
      <p:pic>
        <p:nvPicPr>
          <p:cNvPr id="5" name="Picture 4" descr="A picture containing text, sign, ceramic ware, porcelain&#10;&#10;Description automatically generated">
            <a:extLst>
              <a:ext uri="{FF2B5EF4-FFF2-40B4-BE49-F238E27FC236}">
                <a16:creationId xmlns:a16="http://schemas.microsoft.com/office/drawing/2014/main" id="{E222882C-008E-4830-A211-1DF33F0DC52D}"/>
              </a:ext>
            </a:extLst>
          </p:cNvPr>
          <p:cNvPicPr>
            <a:picLocks noChangeAspect="1"/>
          </p:cNvPicPr>
          <p:nvPr/>
        </p:nvPicPr>
        <p:blipFill>
          <a:blip r:embed="rId3"/>
          <a:stretch>
            <a:fillRect/>
          </a:stretch>
        </p:blipFill>
        <p:spPr>
          <a:xfrm>
            <a:off x="262883" y="2559189"/>
            <a:ext cx="1352579" cy="1352579"/>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FCDCF197-D5F0-4B79-A349-E1851D36C163}"/>
              </a:ext>
            </a:extLst>
          </p:cNvPr>
          <p:cNvPicPr>
            <a:picLocks noChangeAspect="1"/>
          </p:cNvPicPr>
          <p:nvPr/>
        </p:nvPicPr>
        <p:blipFill>
          <a:blip r:embed="rId4"/>
          <a:stretch>
            <a:fillRect/>
          </a:stretch>
        </p:blipFill>
        <p:spPr>
          <a:xfrm>
            <a:off x="1726074" y="2675812"/>
            <a:ext cx="2975722" cy="1192166"/>
          </a:xfrm>
          <a:prstGeom prst="rect">
            <a:avLst/>
          </a:prstGeom>
        </p:spPr>
      </p:pic>
    </p:spTree>
    <p:extLst>
      <p:ext uri="{BB962C8B-B14F-4D97-AF65-F5344CB8AC3E}">
        <p14:creationId xmlns:p14="http://schemas.microsoft.com/office/powerpoint/2010/main" val="3137848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D942BA6-015C-4791-9E70-449A0611EA00}"/>
              </a:ext>
            </a:extLst>
          </p:cNvPr>
          <p:cNvSpPr txBox="1"/>
          <p:nvPr/>
        </p:nvSpPr>
        <p:spPr>
          <a:xfrm>
            <a:off x="401064" y="53751"/>
            <a:ext cx="7710221" cy="369332"/>
          </a:xfrm>
          <a:prstGeom prst="rect">
            <a:avLst/>
          </a:prstGeom>
          <a:noFill/>
        </p:spPr>
        <p:txBody>
          <a:bodyPr wrap="square" rtlCol="0">
            <a:spAutoFit/>
          </a:bodyPr>
          <a:lstStyle/>
          <a:p>
            <a:r>
              <a:rPr lang="en-US" b="1" dirty="0"/>
              <a:t>Background: Monte Carlo modelling for radiation transport</a:t>
            </a:r>
            <a:endParaRPr lang="en-AU" b="1" dirty="0"/>
          </a:p>
        </p:txBody>
      </p:sp>
      <p:sp>
        <p:nvSpPr>
          <p:cNvPr id="2" name="TextBox 1">
            <a:extLst>
              <a:ext uri="{FF2B5EF4-FFF2-40B4-BE49-F238E27FC236}">
                <a16:creationId xmlns:a16="http://schemas.microsoft.com/office/drawing/2014/main" id="{820BD917-D20B-A9B5-04DA-2F69E5EBC041}"/>
              </a:ext>
            </a:extLst>
          </p:cNvPr>
          <p:cNvSpPr txBox="1"/>
          <p:nvPr/>
        </p:nvSpPr>
        <p:spPr>
          <a:xfrm>
            <a:off x="401064" y="730045"/>
            <a:ext cx="6014484" cy="1477328"/>
          </a:xfrm>
          <a:prstGeom prst="rect">
            <a:avLst/>
          </a:prstGeom>
          <a:noFill/>
        </p:spPr>
        <p:txBody>
          <a:bodyPr wrap="square" rtlCol="0">
            <a:spAutoFit/>
          </a:bodyPr>
          <a:lstStyle/>
          <a:p>
            <a:pPr marL="285750" indent="-285750">
              <a:buFontTx/>
              <a:buChar char="-"/>
            </a:pPr>
            <a:r>
              <a:rPr lang="en-AU" dirty="0"/>
              <a:t>Design of new accelerator components</a:t>
            </a:r>
          </a:p>
          <a:p>
            <a:pPr marL="285750" indent="-285750">
              <a:buFontTx/>
              <a:buChar char="-"/>
            </a:pPr>
            <a:r>
              <a:rPr lang="en-AU" dirty="0"/>
              <a:t>Primary dose calculation</a:t>
            </a:r>
          </a:p>
          <a:p>
            <a:pPr marL="285750" indent="-285750">
              <a:buFontTx/>
              <a:buChar char="-"/>
            </a:pPr>
            <a:r>
              <a:rPr lang="en-AU" dirty="0"/>
              <a:t>Secondary dose check</a:t>
            </a:r>
          </a:p>
          <a:p>
            <a:pPr marL="285750" indent="-285750">
              <a:buFontTx/>
              <a:buChar char="-"/>
            </a:pPr>
            <a:r>
              <a:rPr lang="en-AU" dirty="0"/>
              <a:t>Research into novel therapeutic strategies</a:t>
            </a:r>
          </a:p>
          <a:p>
            <a:pPr marL="285750" indent="-285750">
              <a:buFontTx/>
              <a:buChar char="-"/>
            </a:pPr>
            <a:endParaRPr lang="en-AU" dirty="0"/>
          </a:p>
        </p:txBody>
      </p:sp>
      <p:sp>
        <p:nvSpPr>
          <p:cNvPr id="3" name="TextBox 2">
            <a:extLst>
              <a:ext uri="{FF2B5EF4-FFF2-40B4-BE49-F238E27FC236}">
                <a16:creationId xmlns:a16="http://schemas.microsoft.com/office/drawing/2014/main" id="{EA2DBBD5-5298-33B6-DF42-2AEA9A06ED39}"/>
              </a:ext>
            </a:extLst>
          </p:cNvPr>
          <p:cNvSpPr txBox="1"/>
          <p:nvPr/>
        </p:nvSpPr>
        <p:spPr>
          <a:xfrm>
            <a:off x="2546954" y="2571750"/>
            <a:ext cx="6508555" cy="1692771"/>
          </a:xfrm>
          <a:prstGeom prst="rect">
            <a:avLst/>
          </a:prstGeom>
          <a:noFill/>
        </p:spPr>
        <p:txBody>
          <a:bodyPr wrap="square" rtlCol="0">
            <a:spAutoFit/>
          </a:bodyPr>
          <a:lstStyle/>
          <a:p>
            <a:r>
              <a:rPr lang="en-AU" sz="2800" b="1" dirty="0">
                <a:solidFill>
                  <a:srgbClr val="FFC000"/>
                </a:solidFill>
              </a:rPr>
              <a:t>“It’s inevitable that your model will contain some parameters you don’t know the best value for.”</a:t>
            </a:r>
          </a:p>
          <a:p>
            <a:r>
              <a:rPr lang="en-AU" sz="2000" b="1" dirty="0">
                <a:solidFill>
                  <a:srgbClr val="FFC000"/>
                </a:solidFill>
              </a:rPr>
              <a:t>Brendan Whelan, AAPM, 2022</a:t>
            </a:r>
          </a:p>
        </p:txBody>
      </p:sp>
    </p:spTree>
    <p:extLst>
      <p:ext uri="{BB962C8B-B14F-4D97-AF65-F5344CB8AC3E}">
        <p14:creationId xmlns:p14="http://schemas.microsoft.com/office/powerpoint/2010/main" val="87890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PPT-template-widescreen">
  <a:themeElements>
    <a:clrScheme name="Image X 2020">
      <a:dk1>
        <a:srgbClr val="000000"/>
      </a:dk1>
      <a:lt1>
        <a:srgbClr val="FFFFFF"/>
      </a:lt1>
      <a:dk2>
        <a:srgbClr val="5E5E5E"/>
      </a:dk2>
      <a:lt2>
        <a:srgbClr val="FFD478"/>
      </a:lt2>
      <a:accent1>
        <a:srgbClr val="F08A09"/>
      </a:accent1>
      <a:accent2>
        <a:srgbClr val="BFD11F"/>
      </a:accent2>
      <a:accent3>
        <a:srgbClr val="00CCF3"/>
      </a:accent3>
      <a:accent4>
        <a:srgbClr val="EC33A4"/>
      </a:accent4>
      <a:accent5>
        <a:srgbClr val="AE33B2"/>
      </a:accent5>
      <a:accent6>
        <a:srgbClr val="FF6100"/>
      </a:accent6>
      <a:hlink>
        <a:srgbClr val="FF9300"/>
      </a:hlink>
      <a:folHlink>
        <a:srgbClr val="BB6C00"/>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a:lstStyle/>
      <a:style>
        <a:lnRef idx="0">
          <a:scrgbClr r="0" g="0" b="0"/>
        </a:lnRef>
        <a:fillRef idx="0">
          <a:scrgbClr r="0" g="0" b="0"/>
        </a:fillRef>
        <a:effectRef idx="0">
          <a:scrgbClr r="0" g="0" b="0"/>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CRF Image X Powerpoint Template Widescreen 16-9" id="{22060036-2404-B24F-9295-90E4DC339E23}" vid="{32B19BF7-BA36-844A-AE33-504B5BCC17C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12112</TotalTime>
  <Words>1217</Words>
  <Application>Microsoft Office PowerPoint</Application>
  <PresentationFormat>On-screen Show (16:9)</PresentationFormat>
  <Paragraphs>186</Paragraphs>
  <Slides>36</Slides>
  <Notes>10</Notes>
  <HiddenSlides>2</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36</vt:i4>
      </vt:variant>
    </vt:vector>
  </HeadingPairs>
  <TitlesOfParts>
    <vt:vector size="45" baseType="lpstr">
      <vt:lpstr>Arial</vt:lpstr>
      <vt:lpstr>Calibri</vt:lpstr>
      <vt:lpstr>Cambria Math</vt:lpstr>
      <vt:lpstr>Lucida Grande</vt:lpstr>
      <vt:lpstr>Segoe UI</vt:lpstr>
      <vt:lpstr>Times New Roman</vt:lpstr>
      <vt:lpstr>Tw Cen MT</vt:lpstr>
      <vt:lpstr>PPT-template-widescreen</vt:lpstr>
      <vt:lpstr>Custom Design</vt:lpstr>
      <vt:lpstr>Bayesian optimisation of a novel x-ray shaping device with no moving parts </vt:lpstr>
      <vt:lpstr>COI</vt:lpstr>
      <vt:lpstr>PowerPoint Presentation</vt:lpstr>
      <vt:lpstr>PowerPoint Presentation</vt:lpstr>
      <vt:lpstr>Electron source: The DRAGON Linac</vt:lpstr>
      <vt:lpstr>PowerPoint Presentation</vt:lpstr>
      <vt:lpstr>SPHINX: topas model</vt:lpstr>
      <vt:lpstr>TopasOpt: An open-source library for optimisation with Topas Monte Carlo </vt:lpstr>
      <vt:lpstr>PowerPoint Presentation</vt:lpstr>
      <vt:lpstr>How to find the best value for unknown parameters?</vt:lpstr>
      <vt:lpstr>TopasOpt</vt:lpstr>
      <vt:lpstr>TopasOpt</vt:lpstr>
      <vt:lpstr>TopasOpt</vt:lpstr>
      <vt:lpstr>TopasOpt</vt:lpstr>
      <vt:lpstr>TopasOpt</vt:lpstr>
      <vt:lpstr>TopasOpt</vt:lpstr>
      <vt:lpstr>TopasOpt</vt:lpstr>
      <vt:lpstr>TopasOpt</vt:lpstr>
      <vt:lpstr>Algorithms</vt:lpstr>
      <vt:lpstr>What type of objective function do we have?</vt:lpstr>
      <vt:lpstr>TopasOpt Algorithms: Bayesian Optimization</vt:lpstr>
      <vt:lpstr>TopasOpt Algorithms: Bayesian Optimization</vt:lpstr>
      <vt:lpstr>TopasOpt Algorithms: Bayesian Optimization</vt:lpstr>
      <vt:lpstr>Implementing new algorithms</vt:lpstr>
      <vt:lpstr>Free, Open Source, MIT licensed</vt:lpstr>
      <vt:lpstr>So, back to SPHINX…</vt:lpstr>
      <vt:lpstr>RESULTS</vt:lpstr>
      <vt:lpstr>Scanning magnet calibration</vt:lpstr>
      <vt:lpstr>Designs</vt:lpstr>
      <vt:lpstr>PowerPoint Presentation</vt:lpstr>
      <vt:lpstr>All beamlets in water</vt:lpstr>
      <vt:lpstr>PowerPoint Presentation</vt:lpstr>
      <vt:lpstr>PowerPoint Presentation</vt:lpstr>
      <vt:lpstr>PowerPoint Presentation</vt:lpstr>
      <vt:lpstr>Electron source: The DRAGON Linac</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Johnson</dc:creator>
  <cp:lastModifiedBy>Brendan Whelan</cp:lastModifiedBy>
  <cp:revision>119</cp:revision>
  <dcterms:created xsi:type="dcterms:W3CDTF">2020-06-01T04:29:16Z</dcterms:created>
  <dcterms:modified xsi:type="dcterms:W3CDTF">2023-04-11T22:52:55Z</dcterms:modified>
</cp:coreProperties>
</file>