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ic" ContentType="image/pn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23"/>
  </p:notesMasterIdLst>
  <p:sldIdLst>
    <p:sldId id="777" r:id="rId2"/>
    <p:sldId id="301" r:id="rId3"/>
    <p:sldId id="282" r:id="rId4"/>
    <p:sldId id="1226" r:id="rId5"/>
    <p:sldId id="1227" r:id="rId6"/>
    <p:sldId id="1228" r:id="rId7"/>
    <p:sldId id="1229" r:id="rId8"/>
    <p:sldId id="290" r:id="rId9"/>
    <p:sldId id="1230" r:id="rId10"/>
    <p:sldId id="291" r:id="rId11"/>
    <p:sldId id="1215" r:id="rId12"/>
    <p:sldId id="774" r:id="rId13"/>
    <p:sldId id="302" r:id="rId14"/>
    <p:sldId id="280" r:id="rId15"/>
    <p:sldId id="298" r:id="rId16"/>
    <p:sldId id="1223" r:id="rId17"/>
    <p:sldId id="1224" r:id="rId18"/>
    <p:sldId id="1216" r:id="rId19"/>
    <p:sldId id="1225" r:id="rId20"/>
    <p:sldId id="300" r:id="rId21"/>
    <p:sldId id="1217" r:id="rId22"/>
  </p:sldIdLst>
  <p:sldSz cx="9144000" cy="5148263"/>
  <p:notesSz cx="6858000" cy="9144000"/>
  <p:defaultTextStyle>
    <a:defPPr>
      <a:defRPr lang="en-US"/>
    </a:defPPr>
    <a:lvl1pPr marL="0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91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983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974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966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957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949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940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932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0196"/>
    <a:srgbClr val="FD01F1"/>
    <a:srgbClr val="485A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6" autoAdjust="0"/>
    <p:restoredTop sz="94394" autoAdjust="0"/>
  </p:normalViewPr>
  <p:slideViewPr>
    <p:cSldViewPr snapToGrid="0">
      <p:cViewPr varScale="1">
        <p:scale>
          <a:sx n="128" d="100"/>
          <a:sy n="128" d="100"/>
        </p:scale>
        <p:origin x="84" y="258"/>
      </p:cViewPr>
      <p:guideLst/>
    </p:cSldViewPr>
  </p:slideViewPr>
  <p:outlineViewPr>
    <p:cViewPr>
      <p:scale>
        <a:sx n="33" d="100"/>
        <a:sy n="33" d="100"/>
      </p:scale>
      <p:origin x="0" y="-421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XU\&#39640;&#22330;&#30913;&#20307;&#30740;&#21046;\Important%20references\Jc%20Chart\IBS-V2022\JeChart_012317-VXu-&#34917;&#20805;2022-V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0"/>
    <c:plotArea>
      <c:layout>
        <c:manualLayout>
          <c:layoutTarget val="inner"/>
          <c:xMode val="edge"/>
          <c:yMode val="edge"/>
          <c:x val="7.4026477459548309E-2"/>
          <c:y val="2.2920570691171871E-2"/>
          <c:w val="0.90226287098728042"/>
          <c:h val="0.86816911560968746"/>
        </c:manualLayout>
      </c:layout>
      <c:scatterChart>
        <c:scatterStyle val="smoothMarker"/>
        <c:varyColors val="0"/>
        <c:ser>
          <c:idx val="9"/>
          <c:order val="0"/>
          <c:tx>
            <c:v>REBCO: B ∥ Tape plane</c:v>
          </c:tx>
          <c:spPr>
            <a:ln w="34925" cap="sq">
              <a:solidFill>
                <a:srgbClr val="CEB888"/>
              </a:solidFill>
              <a:miter lim="800000"/>
            </a:ln>
          </c:spPr>
          <c:marker>
            <c:symbol val="diamond"/>
            <c:size val="9"/>
            <c:spPr>
              <a:solidFill>
                <a:srgbClr val="E3D7BB">
                  <a:alpha val="80000"/>
                </a:srgbClr>
              </a:solidFill>
              <a:ln>
                <a:solidFill>
                  <a:srgbClr val="CEB888"/>
                </a:solidFill>
              </a:ln>
            </c:spPr>
          </c:marker>
          <c:xVal>
            <c:numLit>
              <c:formatCode>General</c:formatCode>
              <c:ptCount val="6"/>
              <c:pt idx="0">
                <c:v>0</c:v>
              </c:pt>
              <c:pt idx="1">
                <c:v>5</c:v>
              </c:pt>
              <c:pt idx="2">
                <c:v>15</c:v>
              </c:pt>
              <c:pt idx="3">
                <c:v>20</c:v>
              </c:pt>
              <c:pt idx="4">
                <c:v>25</c:v>
              </c:pt>
              <c:pt idx="5">
                <c:v>30</c:v>
              </c:pt>
            </c:numLit>
          </c:xVal>
          <c:yVal>
            <c:numLit>
              <c:formatCode>General</c:formatCode>
              <c:ptCount val="6"/>
              <c:pt idx="0">
                <c:v>4144.6766351351353</c:v>
              </c:pt>
              <c:pt idx="1">
                <c:v>3507.9375000000005</c:v>
              </c:pt>
              <c:pt idx="2">
                <c:v>3148.333216216216</c:v>
              </c:pt>
              <c:pt idx="3">
                <c:v>2909.0554054054051</c:v>
              </c:pt>
              <c:pt idx="4">
                <c:v>2090.4933243243245</c:v>
              </c:pt>
              <c:pt idx="5">
                <c:v>1888.995202702703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F62C-455A-B476-8B5D33058F52}"/>
            </c:ext>
          </c:extLst>
        </c:ser>
        <c:ser>
          <c:idx val="7"/>
          <c:order val="1"/>
          <c:tx>
            <c:v>REBCO: B ⊥ Tape plane, 45 μm sub</c:v>
          </c:tx>
          <c:spPr>
            <a:ln w="25400">
              <a:solidFill>
                <a:srgbClr val="BB9D59"/>
              </a:solidFill>
              <a:prstDash val="dash"/>
            </a:ln>
          </c:spPr>
          <c:marker>
            <c:symbol val="diamond"/>
            <c:size val="9"/>
            <c:spPr>
              <a:solidFill>
                <a:srgbClr val="BB9D59">
                  <a:alpha val="33000"/>
                </a:srgbClr>
              </a:solidFill>
              <a:ln>
                <a:solidFill>
                  <a:srgbClr val="BB9D59"/>
                </a:solidFill>
              </a:ln>
            </c:spPr>
          </c:marker>
          <c:xVal>
            <c:numLit>
              <c:formatCode>General</c:formatCode>
              <c:ptCount val="23"/>
              <c:pt idx="0">
                <c:v>2.5</c:v>
              </c:pt>
              <c:pt idx="1">
                <c:v>3.0067560000000002</c:v>
              </c:pt>
              <c:pt idx="2">
                <c:v>4.0074759999999996</c:v>
              </c:pt>
              <c:pt idx="3">
                <c:v>5.0068380000000001</c:v>
              </c:pt>
              <c:pt idx="4">
                <c:v>6</c:v>
              </c:pt>
              <c:pt idx="5">
                <c:v>6.5068999999999999</c:v>
              </c:pt>
              <c:pt idx="6">
                <c:v>7.0000330000000002</c:v>
              </c:pt>
              <c:pt idx="7">
                <c:v>7.5074269999999999</c:v>
              </c:pt>
              <c:pt idx="8">
                <c:v>7.9930149999999998</c:v>
              </c:pt>
              <c:pt idx="9">
                <c:v>8.5069199999999991</c:v>
              </c:pt>
              <c:pt idx="10">
                <c:v>8.9930800000000009</c:v>
              </c:pt>
              <c:pt idx="11">
                <c:v>9.5070010000000007</c:v>
              </c:pt>
              <c:pt idx="12">
                <c:v>9.9930149999999998</c:v>
              </c:pt>
              <c:pt idx="13">
                <c:v>10.505938</c:v>
              </c:pt>
              <c:pt idx="14">
                <c:v>10.992998999999999</c:v>
              </c:pt>
              <c:pt idx="15">
                <c:v>11.507574</c:v>
              </c:pt>
              <c:pt idx="16">
                <c:v>11.992376999999999</c:v>
              </c:pt>
              <c:pt idx="17">
                <c:v>12.506985</c:v>
              </c:pt>
              <c:pt idx="18">
                <c:v>12.993653</c:v>
              </c:pt>
              <c:pt idx="19">
                <c:v>13.507051000000001</c:v>
              </c:pt>
              <c:pt idx="20">
                <c:v>13.992032999999999</c:v>
              </c:pt>
              <c:pt idx="21">
                <c:v>14.506919999999999</c:v>
              </c:pt>
              <c:pt idx="22">
                <c:v>14.992900000000001</c:v>
              </c:pt>
            </c:numLit>
          </c:xVal>
          <c:yVal>
            <c:numLit>
              <c:formatCode>General</c:formatCode>
              <c:ptCount val="23"/>
              <c:pt idx="0">
                <c:v>5478.1345420447196</c:v>
              </c:pt>
              <c:pt idx="1">
                <c:v>5053.3515179752421</c:v>
              </c:pt>
              <c:pt idx="2">
                <c:v>4372.0346136720709</c:v>
              </c:pt>
              <c:pt idx="3">
                <c:v>3812.2534205873476</c:v>
              </c:pt>
              <c:pt idx="4">
                <c:v>3348.8067658975929</c:v>
              </c:pt>
              <c:pt idx="5">
                <c:v>3146.7239956119433</c:v>
              </c:pt>
              <c:pt idx="6">
                <c:v>2964.7725588219864</c:v>
              </c:pt>
              <c:pt idx="7">
                <c:v>2801.3650029779374</c:v>
              </c:pt>
              <c:pt idx="8">
                <c:v>2663.2304719691824</c:v>
              </c:pt>
              <c:pt idx="9">
                <c:v>2530.3500335986</c:v>
              </c:pt>
              <c:pt idx="10">
                <c:v>2415.1609912708282</c:v>
              </c:pt>
              <c:pt idx="11">
                <c:v>2307.3222166223463</c:v>
              </c:pt>
              <c:pt idx="12">
                <c:v>2215.597140471235</c:v>
              </c:pt>
              <c:pt idx="13">
                <c:v>2121.427038499317</c:v>
              </c:pt>
              <c:pt idx="14">
                <c:v>2046.7953234154436</c:v>
              </c:pt>
              <c:pt idx="15">
                <c:v>1970.1838390675748</c:v>
              </c:pt>
              <c:pt idx="16">
                <c:v>1905.1216334740986</c:v>
              </c:pt>
              <c:pt idx="17">
                <c:v>1841.6282651231243</c:v>
              </c:pt>
              <c:pt idx="18">
                <c:v>1784.4675696949735</c:v>
              </c:pt>
              <c:pt idx="19">
                <c:v>1729.8653025058381</c:v>
              </c:pt>
              <c:pt idx="20">
                <c:v>1682.3663811728338</c:v>
              </c:pt>
              <c:pt idx="21">
                <c:v>1631.1403071931668</c:v>
              </c:pt>
              <c:pt idx="22">
                <c:v>1591.3007393741498</c:v>
              </c:pt>
            </c:numLit>
          </c:yVal>
          <c:smooth val="1"/>
          <c:extLst>
            <c:ext xmlns:c16="http://schemas.microsoft.com/office/drawing/2014/chart" uri="{C3380CC4-5D6E-409C-BE32-E72D297353CC}">
              <c16:uniqueId val="{00000001-F62C-455A-B476-8B5D33058F52}"/>
            </c:ext>
          </c:extLst>
        </c:ser>
        <c:ser>
          <c:idx val="8"/>
          <c:order val="2"/>
          <c:tx>
            <c:v>REBCO: B ⊥ Tape plane</c:v>
          </c:tx>
          <c:spPr>
            <a:ln w="34925" cap="sq">
              <a:solidFill>
                <a:srgbClr val="BB9D59"/>
              </a:solidFill>
              <a:prstDash val="dashDot"/>
              <a:miter lim="800000"/>
            </a:ln>
          </c:spPr>
          <c:marker>
            <c:symbol val="diamond"/>
            <c:size val="8"/>
            <c:spPr>
              <a:solidFill>
                <a:srgbClr val="BB9D59">
                  <a:alpha val="50000"/>
                </a:srgbClr>
              </a:solidFill>
              <a:ln>
                <a:solidFill>
                  <a:srgbClr val="BB9D59"/>
                </a:solidFill>
              </a:ln>
            </c:spPr>
          </c:marker>
          <c:xVal>
            <c:numLit>
              <c:formatCode>General</c:formatCode>
              <c:ptCount val="17"/>
              <c:pt idx="0">
                <c:v>0</c:v>
              </c:pt>
              <c:pt idx="1">
                <c:v>2</c:v>
              </c:pt>
              <c:pt idx="2">
                <c:v>4</c:v>
              </c:pt>
              <c:pt idx="3">
                <c:v>6</c:v>
              </c:pt>
              <c:pt idx="4">
                <c:v>8</c:v>
              </c:pt>
              <c:pt idx="5">
                <c:v>10</c:v>
              </c:pt>
              <c:pt idx="6">
                <c:v>12</c:v>
              </c:pt>
              <c:pt idx="7">
                <c:v>14</c:v>
              </c:pt>
              <c:pt idx="8">
                <c:v>16</c:v>
              </c:pt>
              <c:pt idx="9">
                <c:v>18</c:v>
              </c:pt>
              <c:pt idx="10">
                <c:v>20</c:v>
              </c:pt>
              <c:pt idx="11">
                <c:v>22</c:v>
              </c:pt>
              <c:pt idx="12">
                <c:v>24</c:v>
              </c:pt>
              <c:pt idx="13">
                <c:v>26</c:v>
              </c:pt>
              <c:pt idx="14">
                <c:v>28</c:v>
              </c:pt>
              <c:pt idx="15">
                <c:v>30</c:v>
              </c:pt>
              <c:pt idx="16">
                <c:v>31</c:v>
              </c:pt>
            </c:numLit>
          </c:xVal>
          <c:yVal>
            <c:numLit>
              <c:formatCode>General</c:formatCode>
              <c:ptCount val="17"/>
              <c:pt idx="0">
                <c:v>4144.6766351351353</c:v>
              </c:pt>
              <c:pt idx="1">
                <c:v>1445.8385675675675</c:v>
              </c:pt>
              <c:pt idx="2">
                <c:v>975.09972972972969</c:v>
              </c:pt>
              <c:pt idx="3">
                <c:v>767.75083783783771</c:v>
              </c:pt>
              <c:pt idx="4">
                <c:v>655.66872972972965</c:v>
              </c:pt>
              <c:pt idx="5">
                <c:v>571.61144594594589</c:v>
              </c:pt>
              <c:pt idx="6">
                <c:v>526.77774324324321</c:v>
              </c:pt>
              <c:pt idx="7">
                <c:v>481.94404054054053</c:v>
              </c:pt>
              <c:pt idx="8">
                <c:v>442.71831081081081</c:v>
              </c:pt>
              <c:pt idx="9">
                <c:v>428.14617567567564</c:v>
              </c:pt>
              <c:pt idx="10">
                <c:v>403.49043243243244</c:v>
              </c:pt>
              <c:pt idx="11">
                <c:v>386.67725675675672</c:v>
              </c:pt>
              <c:pt idx="12">
                <c:v>364.26255405405414</c:v>
              </c:pt>
              <c:pt idx="13">
                <c:v>341.84570270270268</c:v>
              </c:pt>
              <c:pt idx="14">
                <c:v>328.39516216216214</c:v>
              </c:pt>
              <c:pt idx="15">
                <c:v>319.42885135135134</c:v>
              </c:pt>
              <c:pt idx="16">
                <c:v>318.30725675675677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2-F62C-455A-B476-8B5D33058F52}"/>
            </c:ext>
          </c:extLst>
        </c:ser>
        <c:ser>
          <c:idx val="16"/>
          <c:order val="3"/>
          <c:tx>
            <c:v>Bi-2212: OST NHMFL 50 bar OP</c:v>
          </c:tx>
          <c:spPr>
            <a:ln w="15875" cap="sq">
              <a:solidFill>
                <a:schemeClr val="accent1"/>
              </a:solidFill>
              <a:prstDash val="sysDot"/>
              <a:miter lim="800000"/>
            </a:ln>
            <a:effectLst>
              <a:outerShdw blurRad="25400" dist="127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star"/>
            <c:size val="7"/>
            <c:spPr>
              <a:solidFill>
                <a:schemeClr val="accent1">
                  <a:alpha val="20000"/>
                </a:schemeClr>
              </a:solidFill>
              <a:ln cap="sq">
                <a:solidFill>
                  <a:schemeClr val="accent1"/>
                </a:solidFill>
                <a:bevel/>
              </a:ln>
              <a:effectLst>
                <a:outerShdw blurRad="25400" dist="12700" dir="2700000" algn="tl" rotWithShape="0">
                  <a:prstClr val="black">
                    <a:alpha val="40000"/>
                  </a:prstClr>
                </a:outerShdw>
              </a:effectLst>
            </c:spPr>
          </c:marker>
          <c:xVal>
            <c:numLit>
              <c:formatCode>General</c:formatCode>
              <c:ptCount val="13"/>
              <c:pt idx="0">
                <c:v>3.000016</c:v>
              </c:pt>
              <c:pt idx="1">
                <c:v>3.9938980000000002</c:v>
              </c:pt>
              <c:pt idx="2">
                <c:v>4.9930969999999997</c:v>
              </c:pt>
              <c:pt idx="3">
                <c:v>5.993277</c:v>
              </c:pt>
              <c:pt idx="4">
                <c:v>6.9933420000000002</c:v>
              </c:pt>
              <c:pt idx="5">
                <c:v>7.9932439999999998</c:v>
              </c:pt>
              <c:pt idx="6">
                <c:v>8.9932599999999994</c:v>
              </c:pt>
              <c:pt idx="7">
                <c:v>9.9922620000000002</c:v>
              </c:pt>
              <c:pt idx="8">
                <c:v>10.992508000000001</c:v>
              </c:pt>
              <c:pt idx="9">
                <c:v>11.992917</c:v>
              </c:pt>
              <c:pt idx="10">
                <c:v>12.992082</c:v>
              </c:pt>
              <c:pt idx="11">
                <c:v>13.992819000000001</c:v>
              </c:pt>
              <c:pt idx="12">
                <c:v>14.992393</c:v>
              </c:pt>
            </c:numLit>
          </c:xVal>
          <c:yVal>
            <c:numLit>
              <c:formatCode>General</c:formatCode>
              <c:ptCount val="13"/>
              <c:pt idx="0">
                <c:v>1243.4168577772946</c:v>
              </c:pt>
              <c:pt idx="1">
                <c:v>1159.7903740566546</c:v>
              </c:pt>
              <c:pt idx="2">
                <c:v>1097.5710302453701</c:v>
              </c:pt>
              <c:pt idx="3">
                <c:v>1051.5861085676859</c:v>
              </c:pt>
              <c:pt idx="4">
                <c:v>1014.8274960273183</c:v>
              </c:pt>
              <c:pt idx="5">
                <c:v>980.99997658928839</c:v>
              </c:pt>
              <c:pt idx="6">
                <c:v>955.07547219514697</c:v>
              </c:pt>
              <c:pt idx="7">
                <c:v>928.77764744911894</c:v>
              </c:pt>
              <c:pt idx="8">
                <c:v>905.62826469646313</c:v>
              </c:pt>
              <c:pt idx="9">
                <c:v>884.99334385734528</c:v>
              </c:pt>
              <c:pt idx="10">
                <c:v>865.47802332773517</c:v>
              </c:pt>
              <c:pt idx="11">
                <c:v>846.71805066271202</c:v>
              </c:pt>
              <c:pt idx="12">
                <c:v>827.30473876180554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3-F62C-455A-B476-8B5D33058F52}"/>
            </c:ext>
          </c:extLst>
        </c:ser>
        <c:ser>
          <c:idx val="5"/>
          <c:order val="4"/>
          <c:tx>
            <c:v>Nb₃Sn: Internal Sn RRP®</c:v>
          </c:tx>
          <c:spPr>
            <a:ln w="34925" cap="sq">
              <a:solidFill>
                <a:schemeClr val="accent2"/>
              </a:solidFill>
              <a:miter lim="800000"/>
            </a:ln>
          </c:spPr>
          <c:marker>
            <c:spPr>
              <a:solidFill>
                <a:srgbClr val="C0504D">
                  <a:lumMod val="20000"/>
                  <a:lumOff val="80000"/>
                  <a:alpha val="50000"/>
                </a:srgbClr>
              </a:solidFill>
              <a:ln>
                <a:solidFill>
                  <a:schemeClr val="accent2"/>
                </a:solidFill>
              </a:ln>
            </c:spPr>
          </c:marker>
          <c:xVal>
            <c:numLit>
              <c:formatCode>General</c:formatCode>
              <c:ptCount val="12"/>
              <c:pt idx="0">
                <c:v>12</c:v>
              </c:pt>
              <c:pt idx="1">
                <c:v>13</c:v>
              </c:pt>
              <c:pt idx="2">
                <c:v>14</c:v>
              </c:pt>
              <c:pt idx="3">
                <c:v>14.5</c:v>
              </c:pt>
              <c:pt idx="4">
                <c:v>15</c:v>
              </c:pt>
              <c:pt idx="5">
                <c:v>15.5</c:v>
              </c:pt>
              <c:pt idx="6">
                <c:v>16</c:v>
              </c:pt>
              <c:pt idx="7">
                <c:v>20</c:v>
              </c:pt>
              <c:pt idx="8">
                <c:v>21</c:v>
              </c:pt>
              <c:pt idx="9">
                <c:v>22</c:v>
              </c:pt>
              <c:pt idx="10">
                <c:v>23</c:v>
              </c:pt>
              <c:pt idx="11">
                <c:v>24</c:v>
              </c:pt>
            </c:numLit>
          </c:xVal>
          <c:yVal>
            <c:numLit>
              <c:formatCode>General</c:formatCode>
              <c:ptCount val="12"/>
              <c:pt idx="0">
                <c:v>1754.8557096240299</c:v>
              </c:pt>
              <c:pt idx="1">
                <c:v>1454.9349156155595</c:v>
              </c:pt>
              <c:pt idx="2">
                <c:v>1190.981412184507</c:v>
              </c:pt>
              <c:pt idx="3">
                <c:v>1072.6374238330022</c:v>
              </c:pt>
              <c:pt idx="4">
                <c:v>957.77414102124749</c:v>
              </c:pt>
              <c:pt idx="5">
                <c:v>855.0933275986182</c:v>
              </c:pt>
              <c:pt idx="6">
                <c:v>757.63357248561431</c:v>
              </c:pt>
              <c:pt idx="7">
                <c:v>268.01432656076094</c:v>
              </c:pt>
              <c:pt idx="8">
                <c:v>190.85868709629946</c:v>
              </c:pt>
              <c:pt idx="9">
                <c:v>118.92410594146318</c:v>
              </c:pt>
              <c:pt idx="10">
                <c:v>65.553287665294349</c:v>
              </c:pt>
              <c:pt idx="11">
                <c:v>28.309738389967819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4-F62C-455A-B476-8B5D33058F52}"/>
            </c:ext>
          </c:extLst>
        </c:ser>
        <c:ser>
          <c:idx val="6"/>
          <c:order val="5"/>
          <c:tx>
            <c:v>Nb₃Sn: High Sn Bronze</c:v>
          </c:tx>
          <c:spPr>
            <a:ln w="34925" cap="sq">
              <a:solidFill>
                <a:schemeClr val="accent2">
                  <a:lumMod val="75000"/>
                </a:schemeClr>
              </a:solidFill>
              <a:prstDash val="lgDash"/>
              <a:miter lim="800000"/>
            </a:ln>
          </c:spPr>
          <c:marker>
            <c:spPr>
              <a:solidFill>
                <a:srgbClr val="C0504D">
                  <a:lumMod val="20000"/>
                  <a:lumOff val="80000"/>
                  <a:alpha val="50000"/>
                </a:srgbClr>
              </a:solidFill>
              <a:ln>
                <a:solidFill>
                  <a:srgbClr val="C0504D">
                    <a:lumMod val="75000"/>
                  </a:srgbClr>
                </a:solidFill>
              </a:ln>
            </c:spPr>
          </c:marker>
          <c:xVal>
            <c:numLit>
              <c:formatCode>General</c:formatCode>
              <c:ptCount val="8"/>
              <c:pt idx="0">
                <c:v>18</c:v>
              </c:pt>
              <c:pt idx="1">
                <c:v>19.0121</c:v>
              </c:pt>
              <c:pt idx="2">
                <c:v>20.013500000000001</c:v>
              </c:pt>
              <c:pt idx="3">
                <c:v>21.014800000000001</c:v>
              </c:pt>
              <c:pt idx="4">
                <c:v>22.016200000000001</c:v>
              </c:pt>
              <c:pt idx="5">
                <c:v>22.995999999999999</c:v>
              </c:pt>
              <c:pt idx="6">
                <c:v>23.997299999999999</c:v>
              </c:pt>
              <c:pt idx="7">
                <c:v>24.998699999999999</c:v>
              </c:pt>
            </c:numLit>
          </c:xVal>
          <c:yVal>
            <c:numLit>
              <c:formatCode>General</c:formatCode>
              <c:ptCount val="8"/>
              <c:pt idx="0">
                <c:v>166.64307692307693</c:v>
              </c:pt>
              <c:pt idx="1">
                <c:v>137.81461538461539</c:v>
              </c:pt>
              <c:pt idx="2">
                <c:v>111.09538461538463</c:v>
              </c:pt>
              <c:pt idx="3">
                <c:v>84.376153846153841</c:v>
              </c:pt>
              <c:pt idx="4">
                <c:v>60.821230769230773</c:v>
              </c:pt>
              <c:pt idx="5">
                <c:v>40.078769230769232</c:v>
              </c:pt>
              <c:pt idx="6">
                <c:v>19.33623076923077</c:v>
              </c:pt>
              <c:pt idx="7">
                <c:v>8.0860769230769236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5-F62C-455A-B476-8B5D33058F52}"/>
            </c:ext>
          </c:extLst>
        </c:ser>
        <c:ser>
          <c:idx val="1"/>
          <c:order val="6"/>
          <c:tx>
            <c:v>Nb-Ti: LHC 4.2 K</c:v>
          </c:tx>
          <c:spPr>
            <a:ln w="34925" cap="sq">
              <a:solidFill>
                <a:schemeClr val="accent4"/>
              </a:solidFill>
              <a:prstDash val="dashDot"/>
              <a:miter lim="800000"/>
            </a:ln>
          </c:spPr>
          <c:marker>
            <c:symbol val="x"/>
            <c:size val="9"/>
            <c:spPr>
              <a:solidFill>
                <a:schemeClr val="bg1">
                  <a:alpha val="50000"/>
                </a:schemeClr>
              </a:solidFill>
              <a:ln>
                <a:solidFill>
                  <a:schemeClr val="accent4"/>
                </a:solidFill>
              </a:ln>
            </c:spPr>
          </c:marker>
          <c:xVal>
            <c:numLit>
              <c:formatCode>General</c:formatCode>
              <c:ptCount val="9"/>
              <c:pt idx="0">
                <c:v>0.614151</c:v>
              </c:pt>
              <c:pt idx="1">
                <c:v>0.95094299999999998</c:v>
              </c:pt>
              <c:pt idx="2">
                <c:v>1.34057</c:v>
              </c:pt>
              <c:pt idx="3">
                <c:v>1.67736</c:v>
              </c:pt>
              <c:pt idx="4">
                <c:v>2.2320799999999998</c:v>
              </c:pt>
              <c:pt idx="5">
                <c:v>3.18302</c:v>
              </c:pt>
              <c:pt idx="6">
                <c:v>4.1537699999999997</c:v>
              </c:pt>
              <c:pt idx="7">
                <c:v>5.12453</c:v>
              </c:pt>
              <c:pt idx="8">
                <c:v>6.0952799999999998</c:v>
              </c:pt>
            </c:numLit>
          </c:xVal>
          <c:yVal>
            <c:numLit>
              <c:formatCode>General</c:formatCode>
              <c:ptCount val="9"/>
              <c:pt idx="0">
                <c:v>5106.8846153846152</c:v>
              </c:pt>
              <c:pt idx="1">
                <c:v>4054.1538461538457</c:v>
              </c:pt>
              <c:pt idx="2">
                <c:v>3180.5961538461534</c:v>
              </c:pt>
              <c:pt idx="3">
                <c:v>2710.226923076923</c:v>
              </c:pt>
              <c:pt idx="4">
                <c:v>2217.4576923076925</c:v>
              </c:pt>
              <c:pt idx="5">
                <c:v>1724.6884615384613</c:v>
              </c:pt>
              <c:pt idx="6">
                <c:v>1411.1115384615384</c:v>
              </c:pt>
              <c:pt idx="7">
                <c:v>1187.123076923077</c:v>
              </c:pt>
              <c:pt idx="8">
                <c:v>918.34230769230771</c:v>
              </c:pt>
            </c:numLit>
          </c:yVal>
          <c:smooth val="1"/>
          <c:extLst>
            <c:ext xmlns:c16="http://schemas.microsoft.com/office/drawing/2014/chart" uri="{C3380CC4-5D6E-409C-BE32-E72D297353CC}">
              <c16:uniqueId val="{00000006-F62C-455A-B476-8B5D33058F52}"/>
            </c:ext>
          </c:extLst>
        </c:ser>
        <c:ser>
          <c:idx val="12"/>
          <c:order val="7"/>
          <c:tx>
            <c:v>Nb-Ti: Iseult/INUMAC MRI 4.22 K</c:v>
          </c:tx>
          <c:spPr>
            <a:ln w="34925">
              <a:solidFill>
                <a:schemeClr val="accent4"/>
              </a:solidFill>
              <a:prstDash val="sysDot"/>
            </a:ln>
          </c:spPr>
          <c:marker>
            <c:symbol val="x"/>
            <c:size val="9"/>
            <c:spPr>
              <a:solidFill>
                <a:schemeClr val="accent4">
                  <a:alpha val="20000"/>
                </a:schemeClr>
              </a:solidFill>
              <a:ln w="15875">
                <a:solidFill>
                  <a:schemeClr val="accent4"/>
                </a:solidFill>
              </a:ln>
            </c:spPr>
          </c:marker>
          <c:xVal>
            <c:numLit>
              <c:formatCode>General</c:formatCode>
              <c:ptCount val="4"/>
              <c:pt idx="0">
                <c:v>8.5</c:v>
              </c:pt>
              <c:pt idx="1">
                <c:v>9</c:v>
              </c:pt>
              <c:pt idx="2">
                <c:v>9.5</c:v>
              </c:pt>
              <c:pt idx="3">
                <c:v>10</c:v>
              </c:pt>
            </c:numLit>
          </c:xVal>
          <c:yVal>
            <c:numLit>
              <c:formatCode>General</c:formatCode>
              <c:ptCount val="4"/>
              <c:pt idx="0">
                <c:v>393.47826086956525</c:v>
              </c:pt>
              <c:pt idx="1">
                <c:v>291.304347826087</c:v>
              </c:pt>
              <c:pt idx="2">
                <c:v>194.20304347826087</c:v>
              </c:pt>
              <c:pt idx="3">
                <c:v>104.34782608695653</c:v>
              </c:pt>
            </c:numLit>
          </c:yVal>
          <c:smooth val="1"/>
          <c:extLst>
            <c:ext xmlns:c16="http://schemas.microsoft.com/office/drawing/2014/chart" uri="{C3380CC4-5D6E-409C-BE32-E72D297353CC}">
              <c16:uniqueId val="{00000007-F62C-455A-B476-8B5D33058F52}"/>
            </c:ext>
          </c:extLst>
        </c:ser>
        <c:ser>
          <c:idx val="2"/>
          <c:order val="8"/>
          <c:tx>
            <c:v>Exponential Y-axis Labels</c:v>
          </c:tx>
          <c:spPr>
            <a:ln>
              <a:noFill/>
            </a:ln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10</a:t>
                    </a:r>
                  </a:p>
                </c:rich>
              </c:tx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F62C-455A-B476-8B5D33058F5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10</a:t>
                    </a:r>
                    <a:r>
                      <a:rPr lang="en-US" baseline="30000"/>
                      <a:t>2</a:t>
                    </a:r>
                  </a:p>
                </c:rich>
              </c:tx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F62C-455A-B476-8B5D33058F5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10</a:t>
                    </a:r>
                    <a:r>
                      <a:rPr lang="en-US" baseline="30000"/>
                      <a:t>3</a:t>
                    </a:r>
                  </a:p>
                </c:rich>
              </c:tx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F62C-455A-B476-8B5D33058F5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10</a:t>
                    </a:r>
                    <a:r>
                      <a:rPr lang="en-US" baseline="30000"/>
                      <a:t>4</a:t>
                    </a:r>
                  </a:p>
                </c:rich>
              </c:tx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F62C-455A-B476-8B5D33058F52}"/>
                </c:ext>
              </c:extLst>
            </c:dLbl>
            <c:spPr>
              <a:noFill/>
              <a:ln>
                <a:noFill/>
              </a:ln>
              <a:effectLst/>
            </c:spPr>
            <c:dLblPos val="l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Lit>
              <c:formatCode>General</c:formatCode>
              <c:ptCount val="4"/>
              <c:pt idx="0">
                <c:v>0</c:v>
              </c:pt>
              <c:pt idx="1">
                <c:v>0</c:v>
              </c:pt>
              <c:pt idx="2">
                <c:v>0</c:v>
              </c:pt>
              <c:pt idx="3">
                <c:v>0</c:v>
              </c:pt>
            </c:numLit>
          </c:xVal>
          <c:yVal>
            <c:numLit>
              <c:formatCode>General</c:formatCode>
              <c:ptCount val="4"/>
              <c:pt idx="0">
                <c:v>10</c:v>
              </c:pt>
              <c:pt idx="1">
                <c:v>100</c:v>
              </c:pt>
              <c:pt idx="2">
                <c:v>1000</c:v>
              </c:pt>
              <c:pt idx="3">
                <c:v>10000</c:v>
              </c:pt>
            </c:numLit>
          </c:yVal>
          <c:smooth val="1"/>
          <c:extLst>
            <c:ext xmlns:c16="http://schemas.microsoft.com/office/drawing/2014/chart" uri="{C3380CC4-5D6E-409C-BE32-E72D297353CC}">
              <c16:uniqueId val="{0000000C-F62C-455A-B476-8B5D33058F52}"/>
            </c:ext>
          </c:extLst>
        </c:ser>
        <c:ser>
          <c:idx val="13"/>
          <c:order val="9"/>
          <c:tx>
            <c:v>Nb-Ti midrange maximal</c:v>
          </c:tx>
          <c:spPr>
            <a:ln w="34925">
              <a:solidFill>
                <a:schemeClr val="accent4"/>
              </a:solidFill>
              <a:prstDash val="sysDot"/>
            </a:ln>
          </c:spPr>
          <c:marker>
            <c:symbol val="none"/>
          </c:marker>
          <c:xVal>
            <c:numLit>
              <c:formatCode>General</c:formatCode>
              <c:ptCount val="4"/>
              <c:pt idx="0">
                <c:v>6</c:v>
              </c:pt>
              <c:pt idx="1">
                <c:v>7</c:v>
              </c:pt>
              <c:pt idx="2">
                <c:v>8</c:v>
              </c:pt>
              <c:pt idx="3">
                <c:v>8.5</c:v>
              </c:pt>
            </c:numLit>
          </c:xVal>
          <c:yVal>
            <c:numLit>
              <c:formatCode>General</c:formatCode>
              <c:ptCount val="4"/>
              <c:pt idx="0">
                <c:v>971.92307692307691</c:v>
              </c:pt>
              <c:pt idx="1">
                <c:v>687.30769230769226</c:v>
              </c:pt>
              <c:pt idx="2">
                <c:v>448.46153846153845</c:v>
              </c:pt>
              <c:pt idx="3">
                <c:v>393.47826086956525</c:v>
              </c:pt>
            </c:numLit>
          </c:yVal>
          <c:smooth val="1"/>
          <c:extLst>
            <c:ext xmlns:c16="http://schemas.microsoft.com/office/drawing/2014/chart" uri="{C3380CC4-5D6E-409C-BE32-E72D297353CC}">
              <c16:uniqueId val="{0000000D-F62C-455A-B476-8B5D33058F52}"/>
            </c:ext>
          </c:extLst>
        </c:ser>
        <c:ser>
          <c:idx val="14"/>
          <c:order val="10"/>
          <c:tx>
            <c:v>2212 Fitted Line for 50bar ASC'16</c:v>
          </c:tx>
          <c:spPr>
            <a:ln w="41275" cap="sq">
              <a:solidFill>
                <a:schemeClr val="accent1"/>
              </a:solidFill>
              <a:prstDash val="sysDot"/>
              <a:miter lim="800000"/>
            </a:ln>
          </c:spPr>
          <c:marker>
            <c:symbol val="none"/>
          </c:marker>
          <c:xVal>
            <c:numLit>
              <c:formatCode>General</c:formatCode>
              <c:ptCount val="16"/>
              <c:pt idx="0">
                <c:v>2</c:v>
              </c:pt>
              <c:pt idx="1">
                <c:v>3</c:v>
              </c:pt>
              <c:pt idx="2">
                <c:v>4</c:v>
              </c:pt>
              <c:pt idx="3">
                <c:v>5</c:v>
              </c:pt>
              <c:pt idx="4">
                <c:v>6</c:v>
              </c:pt>
              <c:pt idx="5">
                <c:v>7</c:v>
              </c:pt>
              <c:pt idx="6">
                <c:v>8</c:v>
              </c:pt>
              <c:pt idx="7">
                <c:v>9</c:v>
              </c:pt>
              <c:pt idx="8">
                <c:v>10</c:v>
              </c:pt>
              <c:pt idx="9">
                <c:v>11</c:v>
              </c:pt>
              <c:pt idx="10">
                <c:v>12</c:v>
              </c:pt>
              <c:pt idx="11">
                <c:v>13</c:v>
              </c:pt>
              <c:pt idx="12">
                <c:v>14</c:v>
              </c:pt>
              <c:pt idx="13">
                <c:v>15</c:v>
              </c:pt>
              <c:pt idx="14">
                <c:v>20</c:v>
              </c:pt>
              <c:pt idx="15">
                <c:v>32</c:v>
              </c:pt>
            </c:numLit>
          </c:xVal>
          <c:yVal>
            <c:numLit>
              <c:formatCode>General</c:formatCode>
              <c:ptCount val="16"/>
              <c:pt idx="0">
                <c:v>1381.521671692906</c:v>
              </c:pt>
              <c:pt idx="1">
                <c:v>1248.5735436431021</c:v>
              </c:pt>
              <c:pt idx="2">
                <c:v>1162.0790361107784</c:v>
              </c:pt>
              <c:pt idx="3">
                <c:v>1099.1368612452732</c:v>
              </c:pt>
              <c:pt idx="4">
                <c:v>1050.248555516486</c:v>
              </c:pt>
              <c:pt idx="5">
                <c:v>1010.6144917731215</c:v>
              </c:pt>
              <c:pt idx="6">
                <c:v>977.49294407618822</c:v>
              </c:pt>
              <c:pt idx="7">
                <c:v>949.17986994760383</c:v>
              </c:pt>
              <c:pt idx="8">
                <c:v>924.54858323326891</c:v>
              </c:pt>
              <c:pt idx="9">
                <c:v>902.81796585639756</c:v>
              </c:pt>
              <c:pt idx="10">
                <c:v>883.42575732147486</c:v>
              </c:pt>
              <c:pt idx="11">
                <c:v>865.95470029731678</c:v>
              </c:pt>
              <c:pt idx="12">
                <c:v>850.08721798781175</c:v>
              </c:pt>
              <c:pt idx="13">
                <c:v>835.57639701968651</c:v>
              </c:pt>
              <c:pt idx="14">
                <c:v>777.69212633830318</c:v>
              </c:pt>
              <c:pt idx="15">
                <c:v>691.62321177913987</c:v>
              </c:pt>
            </c:numLit>
          </c:yVal>
          <c:smooth val="1"/>
          <c:extLst>
            <c:ext xmlns:c16="http://schemas.microsoft.com/office/drawing/2014/chart" uri="{C3380CC4-5D6E-409C-BE32-E72D297353CC}">
              <c16:uniqueId val="{0000000E-F62C-455A-B476-8B5D33058F52}"/>
            </c:ext>
          </c:extLst>
        </c:ser>
        <c:ser>
          <c:idx val="15"/>
          <c:order val="11"/>
          <c:tx>
            <c:v>YBCO B perp linear extrap</c:v>
          </c:tx>
          <c:spPr>
            <a:ln w="41275" cap="sq">
              <a:solidFill>
                <a:srgbClr val="BB9D59"/>
              </a:solidFill>
              <a:prstDash val="dashDot"/>
              <a:miter lim="800000"/>
            </a:ln>
          </c:spPr>
          <c:marker>
            <c:symbol val="none"/>
          </c:marker>
          <c:xVal>
            <c:numLit>
              <c:formatCode>General</c:formatCode>
              <c:ptCount val="3"/>
              <c:pt idx="0">
                <c:v>31.25</c:v>
              </c:pt>
              <c:pt idx="1">
                <c:v>40</c:v>
              </c:pt>
              <c:pt idx="2">
                <c:v>45</c:v>
              </c:pt>
            </c:numLit>
          </c:xVal>
          <c:yVal>
            <c:numLit>
              <c:formatCode>General</c:formatCode>
              <c:ptCount val="3"/>
              <c:pt idx="0">
                <c:v>312.70549891628798</c:v>
              </c:pt>
              <c:pt idx="1">
                <c:v>264.54874393000347</c:v>
              </c:pt>
              <c:pt idx="2">
                <c:v>240.43791469838433</c:v>
              </c:pt>
            </c:numLit>
          </c:yVal>
          <c:smooth val="1"/>
          <c:extLst>
            <c:ext xmlns:c16="http://schemas.microsoft.com/office/drawing/2014/chart" uri="{C3380CC4-5D6E-409C-BE32-E72D297353CC}">
              <c16:uniqueId val="{0000000F-F62C-455A-B476-8B5D33058F52}"/>
            </c:ext>
          </c:extLst>
        </c:ser>
        <c:ser>
          <c:idx val="10"/>
          <c:order val="12"/>
          <c:tx>
            <c:v>YBCO par linear extrap</c:v>
          </c:tx>
          <c:spPr>
            <a:ln w="41275" cap="flat">
              <a:solidFill>
                <a:srgbClr val="CEB888"/>
              </a:solidFill>
              <a:prstDash val="dash"/>
            </a:ln>
          </c:spPr>
          <c:marker>
            <c:symbol val="none"/>
          </c:marker>
          <c:xVal>
            <c:numLit>
              <c:formatCode>General</c:formatCode>
              <c:ptCount val="3"/>
              <c:pt idx="0">
                <c:v>20</c:v>
              </c:pt>
              <c:pt idx="1">
                <c:v>40</c:v>
              </c:pt>
              <c:pt idx="2">
                <c:v>45</c:v>
              </c:pt>
            </c:numLit>
          </c:xVal>
          <c:yVal>
            <c:numLit>
              <c:formatCode>General</c:formatCode>
              <c:ptCount val="3"/>
              <c:pt idx="0">
                <c:v>2929.8813096935555</c:v>
              </c:pt>
              <c:pt idx="1">
                <c:v>2293.588899339109</c:v>
              </c:pt>
              <c:pt idx="2">
                <c:v>2157.4064146392602</c:v>
              </c:pt>
            </c:numLit>
          </c:yVal>
          <c:smooth val="1"/>
          <c:extLst>
            <c:ext xmlns:c16="http://schemas.microsoft.com/office/drawing/2014/chart" uri="{C3380CC4-5D6E-409C-BE32-E72D297353CC}">
              <c16:uniqueId val="{00000010-F62C-455A-B476-8B5D33058F52}"/>
            </c:ext>
          </c:extLst>
        </c:ser>
        <c:ser>
          <c:idx val="0"/>
          <c:order val="13"/>
          <c:tx>
            <c:v>Iron-based Superconductor 2019</c:v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10</c:v>
              </c:pt>
              <c:pt idx="1">
                <c:v>28</c:v>
              </c:pt>
            </c:numLit>
          </c:xVal>
          <c:yVal>
            <c:numLit>
              <c:formatCode>General</c:formatCode>
              <c:ptCount val="2"/>
              <c:pt idx="0">
                <c:v>300</c:v>
              </c:pt>
              <c:pt idx="1">
                <c:v>150</c:v>
              </c:pt>
            </c:numLit>
          </c:yVal>
          <c:smooth val="1"/>
          <c:extLst>
            <c:ext xmlns:c16="http://schemas.microsoft.com/office/drawing/2014/chart" uri="{C3380CC4-5D6E-409C-BE32-E72D297353CC}">
              <c16:uniqueId val="{00000011-F62C-455A-B476-8B5D33058F52}"/>
            </c:ext>
          </c:extLst>
        </c:ser>
        <c:ser>
          <c:idx val="3"/>
          <c:order val="14"/>
          <c:tx>
            <c:v>Iron-based Superconductor 2025</c:v>
          </c:tx>
          <c:spPr>
            <a:ln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Lit>
              <c:formatCode>General</c:formatCode>
              <c:ptCount val="2"/>
              <c:pt idx="0">
                <c:v>10</c:v>
              </c:pt>
              <c:pt idx="1">
                <c:v>28</c:v>
              </c:pt>
            </c:numLit>
          </c:xVal>
          <c:yVal>
            <c:numLit>
              <c:formatCode>General</c:formatCode>
              <c:ptCount val="2"/>
              <c:pt idx="0">
                <c:v>2000</c:v>
              </c:pt>
              <c:pt idx="1">
                <c:v>1000</c:v>
              </c:pt>
            </c:numLit>
          </c:yVal>
          <c:smooth val="1"/>
          <c:extLst>
            <c:ext xmlns:c16="http://schemas.microsoft.com/office/drawing/2014/chart" uri="{C3380CC4-5D6E-409C-BE32-E72D297353CC}">
              <c16:uniqueId val="{00000012-F62C-455A-B476-8B5D33058F52}"/>
            </c:ext>
          </c:extLst>
        </c:ser>
        <c:ser>
          <c:idx val="4"/>
          <c:order val="15"/>
          <c:tx>
            <c:v>Iron-based Superconductor 2022</c:v>
          </c:tx>
          <c:spPr>
            <a:ln>
              <a:solidFill>
                <a:srgbClr val="FF0000"/>
              </a:solidFill>
            </a:ln>
          </c:spPr>
          <c:marker>
            <c:spPr>
              <a:ln>
                <a:solidFill>
                  <a:srgbClr val="FF0000"/>
                </a:solidFill>
              </a:ln>
            </c:spPr>
          </c:marker>
          <c:xVal>
            <c:numLit>
              <c:formatCode>General</c:formatCode>
              <c:ptCount val="2"/>
              <c:pt idx="0">
                <c:v>10</c:v>
              </c:pt>
              <c:pt idx="1">
                <c:v>28</c:v>
              </c:pt>
            </c:numLit>
          </c:xVal>
          <c:yVal>
            <c:numLit>
              <c:formatCode>General</c:formatCode>
              <c:ptCount val="2"/>
              <c:pt idx="0">
                <c:v>450</c:v>
              </c:pt>
              <c:pt idx="1">
                <c:v>225</c:v>
              </c:pt>
            </c:numLit>
          </c:yVal>
          <c:smooth val="1"/>
          <c:extLst>
            <c:ext xmlns:c16="http://schemas.microsoft.com/office/drawing/2014/chart" uri="{C3380CC4-5D6E-409C-BE32-E72D297353CC}">
              <c16:uniqueId val="{00000013-F62C-455A-B476-8B5D33058F52}"/>
            </c:ext>
          </c:extLst>
        </c:ser>
        <c:ser>
          <c:idx val="11"/>
          <c:order val="16"/>
          <c:tx>
            <c:v>Iron-based Superconductor 2016</c:v>
          </c:tx>
          <c:dPt>
            <c:idx val="1"/>
            <c:bubble3D val="0"/>
            <c:spPr>
              <a:ln>
                <a:solidFill>
                  <a:srgbClr val="FF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15-F62C-455A-B476-8B5D33058F52}"/>
              </c:ext>
            </c:extLst>
          </c:dPt>
          <c:xVal>
            <c:numLit>
              <c:formatCode>General</c:formatCode>
              <c:ptCount val="2"/>
              <c:pt idx="0">
                <c:v>10</c:v>
              </c:pt>
              <c:pt idx="1">
                <c:v>28</c:v>
              </c:pt>
            </c:numLit>
          </c:xVal>
          <c:yVal>
            <c:numLit>
              <c:formatCode>General</c:formatCode>
              <c:ptCount val="2"/>
              <c:pt idx="0">
                <c:v>100</c:v>
              </c:pt>
              <c:pt idx="1">
                <c:v>50</c:v>
              </c:pt>
            </c:numLit>
          </c:yVal>
          <c:smooth val="1"/>
          <c:extLst>
            <c:ext xmlns:c16="http://schemas.microsoft.com/office/drawing/2014/chart" uri="{C3380CC4-5D6E-409C-BE32-E72D297353CC}">
              <c16:uniqueId val="{00000016-F62C-455A-B476-8B5D33058F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04506240"/>
        <c:axId val="904514944"/>
      </c:scatterChart>
      <c:valAx>
        <c:axId val="904506240"/>
        <c:scaling>
          <c:orientation val="minMax"/>
          <c:max val="45"/>
        </c:scaling>
        <c:delete val="0"/>
        <c:axPos val="b"/>
        <c:majorGridlines/>
        <c:minorGridlines>
          <c:spPr>
            <a:ln>
              <a:solidFill>
                <a:schemeClr val="bg1">
                  <a:lumMod val="75000"/>
                  <a:alpha val="20000"/>
                </a:schemeClr>
              </a:solidFill>
            </a:ln>
          </c:spPr>
        </c:min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Applied Magnetic Field (T)</a:t>
                </a:r>
              </a:p>
            </c:rich>
          </c:tx>
          <c:layout>
            <c:manualLayout>
              <c:xMode val="edge"/>
              <c:yMode val="edge"/>
              <c:x val="0.4103751385202592"/>
              <c:y val="0.95331502368744714"/>
            </c:manualLayout>
          </c:layout>
          <c:overlay val="0"/>
        </c:title>
        <c:numFmt formatCode="General" sourceLinked="0"/>
        <c:majorTickMark val="out"/>
        <c:minorTickMark val="in"/>
        <c:tickLblPos val="nextTo"/>
        <c:txPr>
          <a:bodyPr rot="0" vert="horz"/>
          <a:lstStyle/>
          <a:p>
            <a:pPr>
              <a:defRPr/>
            </a:pPr>
            <a:endParaRPr lang="zh-CN"/>
          </a:p>
        </c:txPr>
        <c:crossAx val="904514944"/>
        <c:crosses val="autoZero"/>
        <c:crossBetween val="midCat"/>
        <c:majorUnit val="5"/>
        <c:minorUnit val="1"/>
      </c:valAx>
      <c:valAx>
        <c:axId val="904514944"/>
        <c:scaling>
          <c:logBase val="10"/>
          <c:orientation val="minMax"/>
          <c:min val="10"/>
        </c:scaling>
        <c:delete val="0"/>
        <c:axPos val="l"/>
        <c:majorGridlines>
          <c:spPr>
            <a:ln>
              <a:solidFill>
                <a:schemeClr val="tx1"/>
              </a:solidFill>
            </a:ln>
          </c:spPr>
        </c:majorGridlines>
        <c:minorGridlines>
          <c:spPr>
            <a:ln>
              <a:solidFill>
                <a:schemeClr val="bg1">
                  <a:lumMod val="50000"/>
                  <a:alpha val="20000"/>
                </a:schemeClr>
              </a:solidFill>
            </a:ln>
          </c:spPr>
        </c:min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Whole Wire Critical Current Density (A/mm², 4.2 K)</a:t>
                </a:r>
              </a:p>
            </c:rich>
          </c:tx>
          <c:layout>
            <c:manualLayout>
              <c:xMode val="edge"/>
              <c:yMode val="edge"/>
              <c:x val="4.4928644440858957E-3"/>
              <c:y val="0.1277603687252723"/>
            </c:manualLayout>
          </c:layout>
          <c:overlay val="0"/>
        </c:title>
        <c:numFmt formatCode="#,##0;[Red]#,##0" sourceLinked="0"/>
        <c:majorTickMark val="out"/>
        <c:minorTickMark val="in"/>
        <c:tickLblPos val="none"/>
        <c:txPr>
          <a:bodyPr rot="0" vert="horz"/>
          <a:lstStyle/>
          <a:p>
            <a:pPr>
              <a:defRPr/>
            </a:pPr>
            <a:endParaRPr lang="zh-CN"/>
          </a:p>
        </c:txPr>
        <c:crossAx val="904506240"/>
        <c:crosses val="autoZero"/>
        <c:crossBetween val="midCat"/>
      </c:valAx>
    </c:plotArea>
    <c:legend>
      <c:legendPos val="r"/>
      <c:legendEntry>
        <c:idx val="8"/>
        <c:delete val="1"/>
      </c:legendEntry>
      <c:legendEntry>
        <c:idx val="9"/>
        <c:delete val="1"/>
      </c:legendEntry>
      <c:legendEntry>
        <c:idx val="10"/>
        <c:delete val="1"/>
      </c:legendEntry>
      <c:legendEntry>
        <c:idx val="11"/>
        <c:delete val="1"/>
      </c:legendEntry>
      <c:legendEntry>
        <c:idx val="12"/>
        <c:delete val="1"/>
      </c:legendEntry>
      <c:layout>
        <c:manualLayout>
          <c:xMode val="edge"/>
          <c:yMode val="edge"/>
          <c:x val="0.71843408035534018"/>
          <c:y val="0.49569898900783177"/>
          <c:w val="0.25177295145799083"/>
          <c:h val="0.39466332984986924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  <c:txPr>
        <a:bodyPr/>
        <a:lstStyle/>
        <a:p>
          <a:pPr>
            <a:defRPr sz="900"/>
          </a:pPr>
          <a:endParaRPr lang="zh-CN"/>
        </a:p>
      </c:txPr>
    </c:legend>
    <c:plotVisOnly val="0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zh-CN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0.28873</cdr:x>
      <cdr:y>0.11109</cdr:y>
    </cdr:from>
    <cdr:to>
      <cdr:x>0.46587</cdr:x>
      <cdr:y>0.14381</cdr:y>
    </cdr:to>
    <cdr:sp macro="" textlink="">
      <cdr:nvSpPr>
        <cdr:cNvPr id="1024002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502670" y="470166"/>
          <a:ext cx="1535369" cy="13849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alpha val="80000"/>
          </a:schemeClr>
        </a:solidFill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0" tIns="0" rIns="0" bIns="0" anchor="t" upright="1">
          <a:spAutoFit/>
        </a:bodyPr>
        <a:lstStyle xmlns:a="http://schemas.openxmlformats.org/drawingml/2006/main"/>
        <a:p xmlns:a="http://schemas.openxmlformats.org/drawingml/2006/main">
          <a:pPr marL="0" indent="0" algn="l" rtl="0">
            <a:defRPr sz="1000"/>
          </a:pPr>
          <a:r>
            <a:rPr lang="en-US" sz="900" b="1" i="0" strike="noStrike" dirty="0">
              <a:solidFill>
                <a:srgbClr val="CEB888"/>
              </a:solidFill>
              <a:latin typeface="Arial"/>
              <a:ea typeface="+mn-ea"/>
              <a:cs typeface="Arial"/>
            </a:rPr>
            <a:t>REBCO B∥</a:t>
          </a:r>
          <a:r>
            <a:rPr lang="en-US" sz="900" b="1" i="0" strike="noStrike" baseline="0" dirty="0">
              <a:solidFill>
                <a:srgbClr val="CEB888"/>
              </a:solidFill>
              <a:latin typeface="Arial"/>
              <a:ea typeface="+mn-ea"/>
              <a:cs typeface="Arial"/>
            </a:rPr>
            <a:t> </a:t>
          </a:r>
          <a:r>
            <a:rPr lang="en-US" sz="900" b="1" i="0" strike="noStrike" dirty="0">
              <a:solidFill>
                <a:srgbClr val="CEB888"/>
              </a:solidFill>
              <a:latin typeface="Arial"/>
              <a:ea typeface="+mn-ea"/>
              <a:cs typeface="Arial"/>
            </a:rPr>
            <a:t>Tape Plane 2009</a:t>
          </a:r>
        </a:p>
      </cdr:txBody>
    </cdr:sp>
  </cdr:relSizeAnchor>
  <cdr:relSizeAnchor xmlns:cdr="http://schemas.openxmlformats.org/drawingml/2006/chartDrawing">
    <cdr:from>
      <cdr:x>0.33735</cdr:x>
      <cdr:y>0.20892</cdr:y>
    </cdr:from>
    <cdr:to>
      <cdr:x>0.52017</cdr:x>
      <cdr:y>0.24165</cdr:y>
    </cdr:to>
    <cdr:sp macro="" textlink="">
      <cdr:nvSpPr>
        <cdr:cNvPr id="1024003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924070" y="884236"/>
          <a:ext cx="1584617" cy="13849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alpha val="80000"/>
          </a:schemeClr>
        </a:solidFill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overflow" horzOverflow="overflow" wrap="square" lIns="0" tIns="0" rIns="0" bIns="0" anchor="t" upright="1">
          <a:spAutoFit/>
        </a:bodyPr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900" b="1" i="0" strike="noStrike" dirty="0">
              <a:solidFill>
                <a:srgbClr val="BB9D59"/>
              </a:solidFill>
              <a:latin typeface="Arial"/>
              <a:ea typeface="+mn-ea"/>
              <a:cs typeface="Arial"/>
            </a:rPr>
            <a:t>REBCO</a:t>
          </a:r>
          <a:r>
            <a:rPr lang="en-US" sz="900" b="1" i="0" strike="noStrike" dirty="0">
              <a:solidFill>
                <a:srgbClr val="BB9D59"/>
              </a:solidFill>
              <a:latin typeface="Arial"/>
              <a:cs typeface="Arial"/>
            </a:rPr>
            <a:t> B⊥</a:t>
          </a:r>
          <a:r>
            <a:rPr lang="en-US" sz="900" b="1" i="0" strike="noStrike" baseline="0" dirty="0">
              <a:solidFill>
                <a:srgbClr val="BB9D59"/>
              </a:solidFill>
              <a:latin typeface="Arial"/>
              <a:cs typeface="Arial"/>
            </a:rPr>
            <a:t> </a:t>
          </a:r>
          <a:r>
            <a:rPr lang="en-US" sz="900" b="1" i="0" strike="noStrike" dirty="0">
              <a:solidFill>
                <a:srgbClr val="BB9D59"/>
              </a:solidFill>
              <a:latin typeface="Arial"/>
              <a:cs typeface="Arial"/>
            </a:rPr>
            <a:t>Tape Plane 2017</a:t>
          </a:r>
        </a:p>
      </cdr:txBody>
    </cdr:sp>
  </cdr:relSizeAnchor>
  <cdr:relSizeAnchor xmlns:cdr="http://schemas.openxmlformats.org/drawingml/2006/chartDrawing">
    <cdr:from>
      <cdr:x>0.5</cdr:x>
      <cdr:y>0.34872</cdr:y>
    </cdr:from>
    <cdr:to>
      <cdr:x>0.53107</cdr:x>
      <cdr:y>0.38326</cdr:y>
    </cdr:to>
    <cdr:sp macro="" textlink="">
      <cdr:nvSpPr>
        <cdr:cNvPr id="1024005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333875" y="1475916"/>
          <a:ext cx="269304" cy="14619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alpha val="80000"/>
          </a:schemeClr>
        </a:solidFill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none" lIns="0" tIns="0" rIns="0" bIns="0" anchor="t" upright="1">
          <a:spAutoFit/>
        </a:bodyPr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950" b="1" i="0" strike="noStrike" dirty="0">
              <a:solidFill>
                <a:schemeClr val="accent1"/>
              </a:solidFill>
              <a:latin typeface="Arial"/>
              <a:cs typeface="Arial"/>
            </a:rPr>
            <a:t>2212</a:t>
          </a:r>
        </a:p>
      </cdr:txBody>
    </cdr:sp>
  </cdr:relSizeAnchor>
  <cdr:relSizeAnchor xmlns:cdr="http://schemas.openxmlformats.org/drawingml/2006/chartDrawing">
    <cdr:from>
      <cdr:x>0.56509</cdr:x>
      <cdr:y>0.76388</cdr:y>
    </cdr:from>
    <cdr:to>
      <cdr:x>0.65497</cdr:x>
      <cdr:y>0.79661</cdr:y>
    </cdr:to>
    <cdr:sp macro="" textlink="">
      <cdr:nvSpPr>
        <cdr:cNvPr id="1024006" name="Text Box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898059" y="3233042"/>
          <a:ext cx="779059" cy="13849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alpha val="80000"/>
          </a:schemeClr>
        </a:solidFill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overflow" horzOverflow="overflow" wrap="none" lIns="0" tIns="0" rIns="0" bIns="0" anchor="t" upright="1">
          <a:spAutoFit/>
        </a:bodyPr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900" b="1" i="0" strike="noStrike" dirty="0">
              <a:solidFill>
                <a:schemeClr val="accent2"/>
              </a:solidFill>
              <a:latin typeface="Arial"/>
              <a:cs typeface="Arial"/>
            </a:rPr>
            <a:t>High-</a:t>
          </a:r>
          <a:r>
            <a:rPr lang="en-US" sz="900" b="1" i="1" strike="noStrike" dirty="0" err="1">
              <a:solidFill>
                <a:schemeClr val="accent2"/>
              </a:solidFill>
              <a:latin typeface="Arial"/>
              <a:cs typeface="Arial"/>
            </a:rPr>
            <a:t>J</a:t>
          </a:r>
          <a:r>
            <a:rPr lang="en-US" sz="900" b="1" i="0" strike="noStrike" baseline="-25000" dirty="0" err="1">
              <a:solidFill>
                <a:schemeClr val="accent2"/>
              </a:solidFill>
              <a:latin typeface="Arial"/>
              <a:cs typeface="Arial"/>
            </a:rPr>
            <a:t>c</a:t>
          </a:r>
          <a:r>
            <a:rPr lang="en-US" sz="900" b="1" i="0" strike="noStrike" dirty="0">
              <a:solidFill>
                <a:schemeClr val="accent2"/>
              </a:solidFill>
              <a:latin typeface="Arial"/>
              <a:cs typeface="Arial"/>
            </a:rPr>
            <a:t> Nb</a:t>
          </a:r>
          <a:r>
            <a:rPr lang="en-US" sz="900" b="1" i="0" strike="noStrike" baseline="-25000" dirty="0">
              <a:solidFill>
                <a:schemeClr val="accent2"/>
              </a:solidFill>
              <a:latin typeface="Arial"/>
              <a:cs typeface="Arial"/>
            </a:rPr>
            <a:t>3</a:t>
          </a:r>
          <a:r>
            <a:rPr lang="en-US" sz="900" b="1" i="0" strike="noStrike" dirty="0">
              <a:solidFill>
                <a:schemeClr val="accent2"/>
              </a:solidFill>
              <a:latin typeface="Arial"/>
              <a:cs typeface="Arial"/>
            </a:rPr>
            <a:t>Sn</a:t>
          </a:r>
        </a:p>
      </cdr:txBody>
    </cdr:sp>
  </cdr:relSizeAnchor>
  <cdr:relSizeAnchor xmlns:cdr="http://schemas.openxmlformats.org/drawingml/2006/chartDrawing">
    <cdr:from>
      <cdr:x>0.42657</cdr:x>
      <cdr:y>0.80883</cdr:y>
    </cdr:from>
    <cdr:to>
      <cdr:x>0.54882</cdr:x>
      <cdr:y>0.87428</cdr:y>
    </cdr:to>
    <cdr:sp macro="" textlink="">
      <cdr:nvSpPr>
        <cdr:cNvPr id="1024007" name="Text Box 7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697420" y="3423269"/>
          <a:ext cx="1059632" cy="27699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alpha val="80000"/>
          </a:schemeClr>
        </a:solidFill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overflow" horzOverflow="overflow" wrap="square" lIns="0" tIns="0" rIns="0" bIns="0" anchor="t" upright="1">
          <a:spAutoFit/>
        </a:bodyPr>
        <a:lstStyle xmlns:a="http://schemas.openxmlformats.org/drawingml/2006/main"/>
        <a:p xmlns:a="http://schemas.openxmlformats.org/drawingml/2006/main">
          <a:pPr marL="0" indent="0" algn="ctr" rtl="0">
            <a:defRPr sz="1000"/>
          </a:pPr>
          <a:r>
            <a:rPr lang="en-US" sz="900" b="1" i="0" strike="noStrike" dirty="0">
              <a:solidFill>
                <a:schemeClr val="accent2">
                  <a:lumMod val="75000"/>
                </a:schemeClr>
              </a:solidFill>
              <a:latin typeface="Arial"/>
              <a:ea typeface="+mn-ea"/>
              <a:cs typeface="Arial"/>
            </a:rPr>
            <a:t>Bronze Process Nb</a:t>
          </a:r>
          <a:r>
            <a:rPr lang="en-US" sz="900" b="1" i="0" strike="noStrike" baseline="-25000" dirty="0">
              <a:solidFill>
                <a:schemeClr val="accent2">
                  <a:lumMod val="75000"/>
                </a:schemeClr>
              </a:solidFill>
              <a:latin typeface="Arial"/>
              <a:ea typeface="+mn-ea"/>
              <a:cs typeface="Arial"/>
            </a:rPr>
            <a:t>3</a:t>
          </a:r>
          <a:r>
            <a:rPr lang="en-US" sz="900" b="1" i="0" strike="noStrike" dirty="0">
              <a:solidFill>
                <a:schemeClr val="accent2">
                  <a:lumMod val="75000"/>
                </a:schemeClr>
              </a:solidFill>
              <a:latin typeface="Arial"/>
              <a:ea typeface="+mn-ea"/>
              <a:cs typeface="Arial"/>
            </a:rPr>
            <a:t>Sn</a:t>
          </a:r>
        </a:p>
      </cdr:txBody>
    </cdr:sp>
  </cdr:relSizeAnchor>
  <cdr:relSizeAnchor xmlns:cdr="http://schemas.openxmlformats.org/drawingml/2006/chartDrawing">
    <cdr:from>
      <cdr:x>0.12982</cdr:x>
      <cdr:y>0.1839</cdr:y>
    </cdr:from>
    <cdr:to>
      <cdr:x>0.17148</cdr:x>
      <cdr:y>0.20975</cdr:y>
    </cdr:to>
    <cdr:sp macro="" textlink="">
      <cdr:nvSpPr>
        <cdr:cNvPr id="51" name="Text Box 9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125282" y="778351"/>
          <a:ext cx="361098" cy="10940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alpha val="80000"/>
          </a:schemeClr>
        </a:solidFill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wrap="none" lIns="0" tIns="0" rIns="0" bIns="0" anchor="t" upright="1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rtl="0">
            <a:defRPr sz="1000"/>
          </a:pPr>
          <a:r>
            <a:rPr lang="en-US" sz="1100" b="1" i="0" strike="noStrike" dirty="0">
              <a:solidFill>
                <a:schemeClr val="accent4">
                  <a:lumMod val="75000"/>
                </a:schemeClr>
              </a:solidFill>
              <a:latin typeface="Arial"/>
              <a:cs typeface="Arial"/>
            </a:rPr>
            <a:t>Nb-</a:t>
          </a:r>
          <a:r>
            <a:rPr lang="en-US" sz="1100" b="1" i="0" strike="noStrike" dirty="0" err="1">
              <a:solidFill>
                <a:schemeClr val="accent4">
                  <a:lumMod val="75000"/>
                </a:schemeClr>
              </a:solidFill>
              <a:latin typeface="Arial"/>
              <a:cs typeface="Arial"/>
            </a:rPr>
            <a:t>Ti</a:t>
          </a:r>
          <a:endParaRPr lang="en-US" sz="1100" b="1" i="0" strike="noStrike" dirty="0">
            <a:solidFill>
              <a:schemeClr val="accent4">
                <a:lumMod val="75000"/>
              </a:schemeClr>
            </a:solidFill>
            <a:latin typeface="Arial"/>
            <a:cs typeface="Arial"/>
          </a:endParaRPr>
        </a:p>
      </cdr:txBody>
    </cdr:sp>
  </cdr:relSizeAnchor>
  <cdr:relSizeAnchor xmlns:cdr="http://schemas.openxmlformats.org/drawingml/2006/chartDrawing">
    <cdr:from>
      <cdr:x>0.74193</cdr:x>
      <cdr:y>0.42722</cdr:y>
    </cdr:from>
    <cdr:to>
      <cdr:x>0.9306</cdr:x>
      <cdr:y>0.45994</cdr:y>
    </cdr:to>
    <cdr:sp macro="" textlink="">
      <cdr:nvSpPr>
        <cdr:cNvPr id="56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430864" y="1808142"/>
          <a:ext cx="1635322" cy="13849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alpha val="80000"/>
          </a:schemeClr>
        </a:solidFill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0" tIns="0" rIns="0" bIns="0" anchor="t" upright="1">
          <a:spAutoFit/>
        </a:bodyPr>
        <a:lstStyle xmlns:a="http://schemas.openxmlformats.org/drawingml/2006/main"/>
        <a:p xmlns:a="http://schemas.openxmlformats.org/drawingml/2006/main">
          <a:pPr marL="0" indent="0" algn="l" rtl="0">
            <a:defRPr sz="1000"/>
          </a:pPr>
          <a:r>
            <a:rPr lang="en-US" sz="900" b="1" i="0" strike="noStrike" dirty="0">
              <a:solidFill>
                <a:srgbClr val="CEB888"/>
              </a:solidFill>
              <a:latin typeface="Arial"/>
              <a:ea typeface="+mn-ea"/>
              <a:cs typeface="Arial"/>
            </a:rPr>
            <a:t>REBCO B⊥</a:t>
          </a:r>
          <a:r>
            <a:rPr lang="en-US" sz="900" b="1" i="0" strike="noStrike" baseline="0" dirty="0">
              <a:solidFill>
                <a:srgbClr val="CEB888"/>
              </a:solidFill>
              <a:latin typeface="Arial"/>
              <a:ea typeface="+mn-ea"/>
              <a:cs typeface="Arial"/>
            </a:rPr>
            <a:t> </a:t>
          </a:r>
          <a:r>
            <a:rPr lang="en-US" sz="900" b="1" i="0" strike="noStrike" dirty="0">
              <a:solidFill>
                <a:srgbClr val="CEB888"/>
              </a:solidFill>
              <a:latin typeface="Arial"/>
              <a:ea typeface="+mn-ea"/>
              <a:cs typeface="Arial"/>
            </a:rPr>
            <a:t>Tape Plane 2009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EAE1B-D1B2-49C2-9AC3-2D6729306D8E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3000"/>
            <a:ext cx="54800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7986E3-0C64-411D-900D-C9DB2D7282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4661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8D107-578B-489A-A0E6-626447510DA3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1303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2552"/>
            <a:ext cx="6858000" cy="1792358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4030"/>
            <a:ext cx="6858000" cy="1242971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 XU, Progress in High Field Accelerator Magnets, Feb 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4028-2C42-48E4-958A-A39E3E99A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096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 XU, Progress in High Field Accelerator Magnets, Feb 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4028-2C42-48E4-958A-A39E3E99A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425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4097"/>
            <a:ext cx="1971675" cy="436291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4097"/>
            <a:ext cx="5800725" cy="436291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 XU, Progress in High Field Accelerator Magnets, Feb 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4028-2C42-48E4-958A-A39E3E99A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695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空白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 bwMode="auto">
          <a:xfrm>
            <a:off x="-1" y="-22879"/>
            <a:ext cx="9144001" cy="715862"/>
          </a:xfrm>
          <a:prstGeom prst="rect">
            <a:avLst/>
          </a:prstGeom>
          <a:gradFill flip="none" rotWithShape="1">
            <a:gsLst>
              <a:gs pos="21000">
                <a:srgbClr val="026BCA"/>
              </a:gs>
              <a:gs pos="86000">
                <a:srgbClr val="0000C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/>
          </a:p>
        </p:txBody>
      </p:sp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294128" y="109513"/>
            <a:ext cx="5832475" cy="583470"/>
          </a:xfrm>
        </p:spPr>
        <p:txBody>
          <a:bodyPr/>
          <a:lstStyle>
            <a:lvl1pPr algn="l">
              <a:defRPr sz="22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986855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6"/>
          <p:cNvSpPr txBox="1">
            <a:spLocks noChangeArrowheads="1"/>
          </p:cNvSpPr>
          <p:nvPr userDrawn="1"/>
        </p:nvSpPr>
        <p:spPr bwMode="auto">
          <a:xfrm>
            <a:off x="5588004" y="1716090"/>
            <a:ext cx="184731" cy="188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9pPr>
          </a:lstStyle>
          <a:p>
            <a:pPr algn="l" eaLnBrk="1" latinLnBrk="1" hangingPunct="1">
              <a:spcBef>
                <a:spcPct val="0"/>
              </a:spcBef>
              <a:defRPr/>
            </a:pPr>
            <a:endParaRPr kumimoji="1" lang="ko-KR" altLang="ko-KR" sz="624" b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172976" y="61952"/>
            <a:ext cx="450049" cy="369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ko-KR" sz="1802" b="1" i="0" baseline="0" dirty="0">
                <a:solidFill>
                  <a:srgbClr val="99CCFF"/>
                </a:solidFill>
                <a:latin typeface="Times New Roman" pitchFamily="18" charset="0"/>
                <a:ea typeface="굴림" pitchFamily="34" charset="-127"/>
              </a:rPr>
              <a:t>▣</a:t>
            </a:r>
            <a:endParaRPr lang="zh-CN" altLang="en-US" sz="1802" b="1" i="0" baseline="0" dirty="0"/>
          </a:p>
        </p:txBody>
      </p:sp>
      <p:sp>
        <p:nvSpPr>
          <p:cNvPr id="15" name="Text Box 16"/>
          <p:cNvSpPr txBox="1">
            <a:spLocks noChangeArrowheads="1"/>
          </p:cNvSpPr>
          <p:nvPr userDrawn="1"/>
        </p:nvSpPr>
        <p:spPr bwMode="auto">
          <a:xfrm>
            <a:off x="5588004" y="1716090"/>
            <a:ext cx="184731" cy="188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9pPr>
          </a:lstStyle>
          <a:p>
            <a:pPr algn="l" eaLnBrk="1" latinLnBrk="1" hangingPunct="1">
              <a:spcBef>
                <a:spcPct val="0"/>
              </a:spcBef>
              <a:defRPr/>
            </a:pPr>
            <a:endParaRPr kumimoji="1" lang="ko-KR" altLang="ko-KR" sz="624" b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6" name="Rectangle 19"/>
          <p:cNvSpPr>
            <a:spLocks noChangeArrowheads="1"/>
          </p:cNvSpPr>
          <p:nvPr userDrawn="1"/>
        </p:nvSpPr>
        <p:spPr bwMode="auto">
          <a:xfrm>
            <a:off x="8676456" y="4906583"/>
            <a:ext cx="416818" cy="152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77777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7027" tIns="23101" rIns="47027" bIns="23101">
            <a:spAutoFit/>
          </a:bodyPr>
          <a:lstStyle>
            <a:lvl1pPr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defRPr/>
            </a:pPr>
            <a:fld id="{31CDD9ED-B837-4638-A340-0E3E2790C99D}" type="slidenum">
              <a:rPr lang="en-US" altLang="en-US" sz="676" b="0" i="0" baseline="0" smtClean="0">
                <a:solidFill>
                  <a:schemeClr val="bg1"/>
                </a:solidFill>
                <a:latin typeface="Arial" charset="0"/>
                <a:ea typeface="굴림" pitchFamily="50" charset="-127"/>
              </a:rPr>
              <a:pPr>
                <a:lnSpc>
                  <a:spcPct val="110000"/>
                </a:lnSpc>
                <a:spcBef>
                  <a:spcPct val="0"/>
                </a:spcBef>
                <a:defRPr/>
              </a:pPr>
              <a:t>‹#›</a:t>
            </a:fld>
            <a:endParaRPr lang="en-US" altLang="en-US" sz="676" b="0" i="0" baseline="0" dirty="0">
              <a:solidFill>
                <a:schemeClr val="bg1"/>
              </a:solidFill>
              <a:latin typeface="Arial" charset="0"/>
              <a:ea typeface="굴림" pitchFamily="50" charset="-127"/>
            </a:endParaRPr>
          </a:p>
        </p:txBody>
      </p:sp>
      <p:sp>
        <p:nvSpPr>
          <p:cNvPr id="20" name="Rectangle 9"/>
          <p:cNvSpPr>
            <a:spLocks noChangeArrowheads="1"/>
          </p:cNvSpPr>
          <p:nvPr userDrawn="1"/>
        </p:nvSpPr>
        <p:spPr bwMode="auto">
          <a:xfrm flipV="1">
            <a:off x="0" y="574062"/>
            <a:ext cx="9144000" cy="56012"/>
          </a:xfrm>
          <a:prstGeom prst="rect">
            <a:avLst/>
          </a:prstGeom>
          <a:gradFill rotWithShape="0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rgbClr val="0070C0"/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>
            <a:lvl1pPr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한컴바탕" pitchFamily="18" charset="2"/>
                <a:ea typeface="돋움" pitchFamily="50" charset="-127"/>
              </a:defRPr>
            </a:lvl9pPr>
          </a:lstStyle>
          <a:p>
            <a:pPr>
              <a:defRPr/>
            </a:pPr>
            <a:endParaRPr lang="ko-KR" altLang="en-US" sz="832"/>
          </a:p>
        </p:txBody>
      </p:sp>
    </p:spTree>
    <p:extLst>
      <p:ext uri="{BB962C8B-B14F-4D97-AF65-F5344CB8AC3E}">
        <p14:creationId xmlns:p14="http://schemas.microsoft.com/office/powerpoint/2010/main" val="1735404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 XU, Progress in High Field Accelerator Magnets, Feb 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4028-2C42-48E4-958A-A39E3E99A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03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3491"/>
            <a:ext cx="7886700" cy="2141534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5285"/>
            <a:ext cx="7886700" cy="1126182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 XU, Progress in High Field Accelerator Magnets, Feb 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4028-2C42-48E4-958A-A39E3E99A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615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486"/>
            <a:ext cx="3886200" cy="326652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70486"/>
            <a:ext cx="3886200" cy="326652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 XU, Progress in High Field Accelerator Magnets, Feb 2023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4028-2C42-48E4-958A-A39E3E99A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218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4098"/>
            <a:ext cx="7886700" cy="99509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2040"/>
            <a:ext cx="3868340" cy="61850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80546"/>
            <a:ext cx="3868340" cy="27660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2040"/>
            <a:ext cx="3887391" cy="61850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80546"/>
            <a:ext cx="3887391" cy="27660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 XU, Progress in High Field Accelerator Magnets, Feb 2023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4028-2C42-48E4-958A-A39E3E99A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8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 XU, Progress in High Field Accelerator Magnets, Feb 2023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4028-2C42-48E4-958A-A39E3E99A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906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 XU, Progress in High Field Accelerator Magnets, Feb 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4028-2C42-48E4-958A-A39E3E99A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592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218"/>
            <a:ext cx="2949178" cy="120126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1255"/>
            <a:ext cx="4629150" cy="365860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4479"/>
            <a:ext cx="2949178" cy="286133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 XU, Progress in High Field Accelerator Magnets, Feb 2023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4028-2C42-48E4-958A-A39E3E99A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211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218"/>
            <a:ext cx="2949178" cy="120126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1255"/>
            <a:ext cx="4629150" cy="365860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4479"/>
            <a:ext cx="2949178" cy="286133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 XU, Progress in High Field Accelerator Magnets, Feb 2023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4028-2C42-48E4-958A-A39E3E99A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514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4098"/>
            <a:ext cx="7886700" cy="9950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70486"/>
            <a:ext cx="7886700" cy="3266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Q XU, Progress in High Field Accelerator Magnets, Feb 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14028-2C42-48E4-958A-A39E3E99A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349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hyperlink" Target="https://indico-tdli.sjtu.edu.cn/category/5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pn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47.png"/><Relationship Id="rId7" Type="http://schemas.openxmlformats.org/officeDocument/2006/relationships/image" Target="../media/image5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4.jpeg"/><Relationship Id="rId5" Type="http://schemas.openxmlformats.org/officeDocument/2006/relationships/image" Target="../media/image53.tiff"/><Relationship Id="rId4" Type="http://schemas.openxmlformats.org/officeDocument/2006/relationships/image" Target="../media/image52.jpeg"/><Relationship Id="rId9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jpeg"/><Relationship Id="rId7" Type="http://schemas.openxmlformats.org/officeDocument/2006/relationships/image" Target="../media/image63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10" Type="http://schemas.openxmlformats.org/officeDocument/2006/relationships/image" Target="../media/image8.jpeg"/><Relationship Id="rId4" Type="http://schemas.openxmlformats.org/officeDocument/2006/relationships/image" Target="../media/image60.jpeg"/><Relationship Id="rId9" Type="http://schemas.openxmlformats.org/officeDocument/2006/relationships/image" Target="../media/image6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6.emf"/><Relationship Id="rId7" Type="http://schemas.openxmlformats.org/officeDocument/2006/relationships/image" Target="../media/image6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8.png"/><Relationship Id="rId5" Type="http://schemas.openxmlformats.org/officeDocument/2006/relationships/image" Target="../media/image65.png"/><Relationship Id="rId4" Type="http://schemas.openxmlformats.org/officeDocument/2006/relationships/image" Target="../media/image6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ic"/><Relationship Id="rId3" Type="http://schemas.openxmlformats.org/officeDocument/2006/relationships/image" Target="../media/image8.jpeg"/><Relationship Id="rId7" Type="http://schemas.openxmlformats.org/officeDocument/2006/relationships/image" Target="../media/image77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g"/><Relationship Id="rId3" Type="http://schemas.openxmlformats.org/officeDocument/2006/relationships/image" Target="../media/image79.png"/><Relationship Id="rId7" Type="http://schemas.openxmlformats.org/officeDocument/2006/relationships/image" Target="../media/image83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png"/><Relationship Id="rId9" Type="http://schemas.openxmlformats.org/officeDocument/2006/relationships/image" Target="../media/image8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:a16="http://schemas.microsoft.com/office/drawing/2014/main" id="{C879C8FB-AE45-40CC-8417-8A72270792B8}"/>
              </a:ext>
            </a:extLst>
          </p:cNvPr>
          <p:cNvGrpSpPr/>
          <p:nvPr/>
        </p:nvGrpSpPr>
        <p:grpSpPr>
          <a:xfrm>
            <a:off x="0" y="-22501"/>
            <a:ext cx="9144397" cy="1610004"/>
            <a:chOff x="0" y="-22501"/>
            <a:chExt cx="9144397" cy="1610004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6D61C904-05A6-4C3B-92C1-40908B4A75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-22501"/>
              <a:ext cx="1949131" cy="1605389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59D36742-1DC0-44B9-8130-8B22C802AE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49131" y="-20172"/>
              <a:ext cx="2054554" cy="1602534"/>
            </a:xfrm>
            <a:prstGeom prst="rect">
              <a:avLst/>
            </a:prstGeom>
          </p:spPr>
        </p:pic>
        <p:pic>
          <p:nvPicPr>
            <p:cNvPr id="11" name="Picture 148" descr="Several sites in China are currently under study for a possible 100âkm-circumference collider. Image credit: IHEP">
              <a:extLst>
                <a:ext uri="{FF2B5EF4-FFF2-40B4-BE49-F238E27FC236}">
                  <a16:creationId xmlns:a16="http://schemas.microsoft.com/office/drawing/2014/main" id="{290536A8-03E5-420F-BE9F-307B53D3468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861328" y="-12929"/>
              <a:ext cx="2127297" cy="15929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25952568-8BD9-4D10-A21A-0A4208A228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02368" y="-20145"/>
              <a:ext cx="859158" cy="1607648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756B432F-3C18-4364-9B3A-0A8E8FF21F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87965" y="-20173"/>
              <a:ext cx="2156432" cy="1602533"/>
            </a:xfrm>
            <a:prstGeom prst="rect">
              <a:avLst/>
            </a:prstGeom>
          </p:spPr>
        </p:pic>
      </p:grpSp>
      <p:sp>
        <p:nvSpPr>
          <p:cNvPr id="14" name="矩形 13">
            <a:extLst>
              <a:ext uri="{FF2B5EF4-FFF2-40B4-BE49-F238E27FC236}">
                <a16:creationId xmlns:a16="http://schemas.microsoft.com/office/drawing/2014/main" id="{EFC503B9-232B-41F4-9771-041273E7B949}"/>
              </a:ext>
            </a:extLst>
          </p:cNvPr>
          <p:cNvSpPr/>
          <p:nvPr/>
        </p:nvSpPr>
        <p:spPr>
          <a:xfrm>
            <a:off x="3421" y="1696968"/>
            <a:ext cx="914340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b="1" dirty="0"/>
              <a:t>Progress of the High Field Magnet Technology </a:t>
            </a:r>
          </a:p>
          <a:p>
            <a:pPr algn="ctr"/>
            <a:r>
              <a:rPr lang="en-US" altLang="zh-CN" sz="3200" b="1" dirty="0"/>
              <a:t>for the High-energy Particle Accelerators</a:t>
            </a:r>
            <a:endParaRPr lang="zh-CN" altLang="en-US" sz="3200" b="1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AA3776E5-7F24-DBA8-5957-F48A7D3A8932}"/>
              </a:ext>
            </a:extLst>
          </p:cNvPr>
          <p:cNvSpPr txBox="1"/>
          <p:nvPr/>
        </p:nvSpPr>
        <p:spPr>
          <a:xfrm>
            <a:off x="833101" y="3025678"/>
            <a:ext cx="3738900" cy="1425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20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Qingjin Xu</a:t>
            </a:r>
          </a:p>
          <a:p>
            <a:pPr algn="ctr">
              <a:lnSpc>
                <a:spcPct val="130000"/>
              </a:lnSpc>
            </a:pPr>
            <a:r>
              <a:rPr lang="en-US" altLang="zh-CN" sz="14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for the Superconducting Magnet Group at </a:t>
            </a:r>
          </a:p>
          <a:p>
            <a:pPr algn="ctr">
              <a:lnSpc>
                <a:spcPct val="130000"/>
              </a:lnSpc>
            </a:pPr>
            <a:r>
              <a:rPr lang="en-US" altLang="zh-CN" sz="14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the Accelerator Division, IHEP</a:t>
            </a:r>
          </a:p>
          <a:p>
            <a:pPr algn="ctr">
              <a:lnSpc>
                <a:spcPct val="130000"/>
              </a:lnSpc>
            </a:pPr>
            <a:r>
              <a:rPr lang="en-US" altLang="zh-CN" sz="14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Mar 30 2023</a:t>
            </a:r>
          </a:p>
          <a:p>
            <a:pPr algn="ctr"/>
            <a:endParaRPr lang="en-US" altLang="zh-CN" sz="600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77C30910-3496-5936-B2FD-17D78FCD88EE}"/>
              </a:ext>
            </a:extLst>
          </p:cNvPr>
          <p:cNvGrpSpPr/>
          <p:nvPr/>
        </p:nvGrpSpPr>
        <p:grpSpPr>
          <a:xfrm>
            <a:off x="4852230" y="3025678"/>
            <a:ext cx="1698927" cy="804452"/>
            <a:chOff x="9791069" y="11100"/>
            <a:chExt cx="2400930" cy="1346086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2DC805E1-BB02-9397-4A1C-C55773D9673C}"/>
                </a:ext>
              </a:extLst>
            </p:cNvPr>
            <p:cNvSpPr/>
            <p:nvPr/>
          </p:nvSpPr>
          <p:spPr>
            <a:xfrm>
              <a:off x="9791069" y="872932"/>
              <a:ext cx="2400930" cy="4842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  <a:buClr>
                  <a:srgbClr val="D15A3E"/>
                </a:buClr>
                <a:buSzPct val="100000"/>
              </a:pPr>
              <a:r>
                <a:rPr lang="zh-CN" altLang="en-US" sz="825" dirty="0">
                  <a:solidFill>
                    <a:srgbClr val="2D2E2D"/>
                  </a:solidFill>
                  <a:latin typeface="Times New Roman" panose="02020603050405020304" pitchFamily="18" charset="0"/>
                  <a:ea typeface="Microsoft YaHei UI" panose="020B0503020204020204" pitchFamily="34" charset="-122"/>
                </a:rPr>
                <a:t>中国科学院高能物理研究所</a:t>
              </a:r>
              <a:endParaRPr lang="en-US" altLang="zh-CN" sz="825" dirty="0">
                <a:solidFill>
                  <a:srgbClr val="2D2E2D"/>
                </a:solidFill>
                <a:latin typeface="Times New Roman" panose="02020603050405020304" pitchFamily="18" charset="0"/>
                <a:ea typeface="Microsoft YaHei UI" panose="020B0503020204020204" pitchFamily="34" charset="-122"/>
              </a:endParaRPr>
            </a:p>
            <a:p>
              <a:pPr algn="ctr">
                <a:lnSpc>
                  <a:spcPct val="120000"/>
                </a:lnSpc>
                <a:buClr>
                  <a:srgbClr val="D15A3E"/>
                </a:buClr>
                <a:buSzPct val="100000"/>
              </a:pPr>
              <a:r>
                <a:rPr lang="zh-CN" altLang="en-US" sz="825" dirty="0">
                  <a:solidFill>
                    <a:srgbClr val="2D2E2D"/>
                  </a:solidFill>
                  <a:latin typeface="Times New Roman" panose="02020603050405020304" pitchFamily="18" charset="0"/>
                  <a:ea typeface="Microsoft YaHei UI" panose="020B0503020204020204" pitchFamily="34" charset="-122"/>
                </a:rPr>
                <a:t> </a:t>
              </a:r>
              <a:r>
                <a:rPr lang="en-US" altLang="zh-CN" sz="825" dirty="0">
                  <a:solidFill>
                    <a:srgbClr val="2D2E2D"/>
                  </a:solidFill>
                  <a:latin typeface="Times New Roman" panose="02020603050405020304" pitchFamily="18" charset="0"/>
                  <a:ea typeface="Microsoft YaHei UI" panose="020B0503020204020204" pitchFamily="34" charset="-122"/>
                </a:rPr>
                <a:t>Institute of High Energy Physics, CAS</a:t>
              </a:r>
            </a:p>
          </p:txBody>
        </p:sp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3F9992AA-5A14-B6C9-026C-BBCB2AF535E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92637" y="11100"/>
              <a:ext cx="1169873" cy="903077"/>
            </a:xfrm>
            <a:prstGeom prst="rect">
              <a:avLst/>
            </a:prstGeom>
          </p:spPr>
        </p:pic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44CA7799-E675-0B52-E24D-8143E02C31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51157" y="3025678"/>
            <a:ext cx="1759743" cy="1012522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3E32697D-D07D-332F-4764-366F939E10F0}"/>
              </a:ext>
            </a:extLst>
          </p:cNvPr>
          <p:cNvSpPr txBox="1"/>
          <p:nvPr/>
        </p:nvSpPr>
        <p:spPr>
          <a:xfrm>
            <a:off x="5634318" y="4654702"/>
            <a:ext cx="3509682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Roboto Light" panose="020B0604020202020204" pitchFamily="2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李政道研究所</a:t>
            </a:r>
            <a:r>
              <a:rPr lang="en-US" altLang="zh-CN" dirty="0">
                <a:solidFill>
                  <a:schemeClr val="bg1"/>
                </a:solidFill>
                <a:latin typeface="Roboto Light" panose="020B0604020202020204" pitchFamily="2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zh-CN" altLang="en-US" b="0" i="0" u="none" strike="noStrike" dirty="0">
                <a:solidFill>
                  <a:schemeClr val="bg1"/>
                </a:solidFill>
                <a:effectLst/>
                <a:latin typeface="Roboto Light" panose="020B0604020202020204" pitchFamily="2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粒子与核物理研究所联合</a:t>
            </a:r>
            <a:r>
              <a:rPr lang="zh-CN" altLang="en-US" b="0" i="0" u="none" strike="noStrike" dirty="0">
                <a:solidFill>
                  <a:schemeClr val="bg1"/>
                </a:solidFill>
                <a:effectLst/>
                <a:latin typeface="Roboto Light" panose="020B0604020202020204" pitchFamily="2" charset="0"/>
              </a:rPr>
              <a:t>报告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" name="页脚占位符 4">
            <a:extLst>
              <a:ext uri="{FF2B5EF4-FFF2-40B4-BE49-F238E27FC236}">
                <a16:creationId xmlns:a16="http://schemas.microsoft.com/office/drawing/2014/main" id="{75F8AB1B-F4FD-4B30-B809-67E7ABE1D428}"/>
              </a:ext>
            </a:extLst>
          </p:cNvPr>
          <p:cNvSpPr txBox="1">
            <a:spLocks/>
          </p:cNvSpPr>
          <p:nvPr/>
        </p:nvSpPr>
        <p:spPr>
          <a:xfrm>
            <a:off x="1591870" y="4685658"/>
            <a:ext cx="5756647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685983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91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983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974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966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957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949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4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932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/>
              <a:t>AFAD2023</a:t>
            </a:r>
            <a:r>
              <a:rPr lang="en-US" sz="1400" dirty="0"/>
              <a:t>, Melbourne, Apr. 12-14 2023</a:t>
            </a:r>
          </a:p>
        </p:txBody>
      </p:sp>
    </p:spTree>
    <p:extLst>
      <p:ext uri="{BB962C8B-B14F-4D97-AF65-F5344CB8AC3E}">
        <p14:creationId xmlns:p14="http://schemas.microsoft.com/office/powerpoint/2010/main" val="521293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981" y="704549"/>
            <a:ext cx="7648827" cy="4132922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2D4F8B91-939A-4BCE-99B1-F352F54EF7F0}"/>
              </a:ext>
            </a:extLst>
          </p:cNvPr>
          <p:cNvSpPr/>
          <p:nvPr/>
        </p:nvSpPr>
        <p:spPr>
          <a:xfrm>
            <a:off x="0" y="2279"/>
            <a:ext cx="9144000" cy="607791"/>
          </a:xfrm>
          <a:prstGeom prst="rect">
            <a:avLst/>
          </a:prstGeom>
          <a:noFill/>
        </p:spPr>
        <p:txBody>
          <a:bodyPr wrap="square" tIns="36000" bIns="46800">
            <a:spAutoFit/>
          </a:bodyPr>
          <a:lstStyle/>
          <a:p>
            <a:pPr algn="ctr">
              <a:lnSpc>
                <a:spcPts val="4504"/>
              </a:lnSpc>
              <a:spcBef>
                <a:spcPct val="0"/>
              </a:spcBef>
            </a:pPr>
            <a:r>
              <a:rPr lang="en-US" altLang="zh-C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R&amp;D of the High Field Model Dipoles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FACFA180-A123-4789-837E-1A6C5D8C0C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9700"/>
            <a:ext cx="840659" cy="565534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8570480A-211D-995E-DC8D-9FCF86A9537F}"/>
              </a:ext>
            </a:extLst>
          </p:cNvPr>
          <p:cNvSpPr txBox="1"/>
          <p:nvPr/>
        </p:nvSpPr>
        <p:spPr>
          <a:xfrm>
            <a:off x="4471102" y="3614665"/>
            <a:ext cx="18967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1" dirty="0"/>
              <a:t>Challenges</a:t>
            </a:r>
            <a:r>
              <a:rPr lang="en-US" altLang="zh-CN" sz="1200" dirty="0"/>
              <a:t>: Stress control, quench protection, field quality control,……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778E1A6-0098-4AC3-DA7B-53019E4591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7807" y="3444699"/>
            <a:ext cx="1361515" cy="986265"/>
          </a:xfrm>
          <a:prstGeom prst="rect">
            <a:avLst/>
          </a:prstGeom>
        </p:spPr>
      </p:pic>
      <p:sp>
        <p:nvSpPr>
          <p:cNvPr id="8" name="标题 1">
            <a:extLst>
              <a:ext uri="{FF2B5EF4-FFF2-40B4-BE49-F238E27FC236}">
                <a16:creationId xmlns:a16="http://schemas.microsoft.com/office/drawing/2014/main" id="{6F212A25-9BE3-FBCB-B0AB-5AF2023A8570}"/>
              </a:ext>
            </a:extLst>
          </p:cNvPr>
          <p:cNvSpPr txBox="1">
            <a:spLocks/>
          </p:cNvSpPr>
          <p:nvPr/>
        </p:nvSpPr>
        <p:spPr>
          <a:xfrm>
            <a:off x="2169557" y="723147"/>
            <a:ext cx="1978861" cy="274097"/>
          </a:xfrm>
          <a:prstGeom prst="rect">
            <a:avLst/>
          </a:prstGeom>
          <a:solidFill>
            <a:srgbClr val="FFFF00"/>
          </a:solidFill>
        </p:spPr>
        <p:txBody>
          <a:bodyPr/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2000" b="1">
                <a:latin typeface="+mj-lt"/>
                <a:ea typeface="宋体" panose="02010600030101010101" pitchFamily="2" charset="-122"/>
                <a:cs typeface="Times New Roman" panose="02020603050405020304" pitchFamily="18" charset="0"/>
              </a:defRPr>
            </a:lvl1pPr>
          </a:lstStyle>
          <a:p>
            <a:r>
              <a:rPr lang="en-US" altLang="zh-CN" sz="1600" dirty="0"/>
              <a:t>Roadmap for Future</a:t>
            </a:r>
            <a:endParaRPr lang="zh-CN" altLang="en-US" sz="1600" dirty="0"/>
          </a:p>
        </p:txBody>
      </p:sp>
      <p:sp>
        <p:nvSpPr>
          <p:cNvPr id="6" name="灯片编号占位符 2">
            <a:extLst>
              <a:ext uri="{FF2B5EF4-FFF2-40B4-BE49-F238E27FC236}">
                <a16:creationId xmlns:a16="http://schemas.microsoft.com/office/drawing/2014/main" id="{107A7D47-CBF2-FC33-5BE2-E1C78480A298}"/>
              </a:ext>
            </a:extLst>
          </p:cNvPr>
          <p:cNvSpPr txBox="1">
            <a:spLocks/>
          </p:cNvSpPr>
          <p:nvPr/>
        </p:nvSpPr>
        <p:spPr>
          <a:xfrm>
            <a:off x="7086600" y="4772025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983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91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983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974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966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957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949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4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932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BC14028-2C42-48E4-958A-A39E3E99AC0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024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BCEFDF0-5547-6D14-8E18-EDDF7D5327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9700"/>
            <a:ext cx="840659" cy="565534"/>
          </a:xfrm>
          <a:prstGeom prst="rect">
            <a:avLst/>
          </a:prstGeom>
        </p:spPr>
      </p:pic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6773500"/>
              </p:ext>
            </p:extLst>
          </p:nvPr>
        </p:nvGraphicFramePr>
        <p:xfrm>
          <a:off x="238125" y="698855"/>
          <a:ext cx="8667750" cy="42323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 Box 5">
            <a:extLst>
              <a:ext uri="{FF2B5EF4-FFF2-40B4-BE49-F238E27FC236}">
                <a16:creationId xmlns:a16="http://schemas.microsoft.com/office/drawing/2014/main" id="{5C4D5BA1-73E7-D4E3-A1C2-0C56E0D211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5746" y="3455775"/>
            <a:ext cx="506549" cy="146194"/>
          </a:xfrm>
          <a:prstGeom prst="rect">
            <a:avLst/>
          </a:prstGeom>
          <a:solidFill>
            <a:schemeClr val="bg1">
              <a:alpha val="80000"/>
            </a:schemeClr>
          </a:solidFill>
          <a:ln w="1">
            <a:noFill/>
            <a:miter lim="800000"/>
            <a:headEnd/>
            <a:tailEnd/>
          </a:ln>
          <a:effectLst/>
        </p:spPr>
        <p:txBody>
          <a:bodyPr wrap="none" lIns="0" tIns="0" rIns="0" bIns="0" anchor="t" upright="1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en-US" sz="950" b="1" i="0" strike="noStrike" dirty="0">
                <a:solidFill>
                  <a:srgbClr val="FF0000"/>
                </a:solidFill>
                <a:latin typeface="Arial"/>
                <a:cs typeface="Arial"/>
              </a:rPr>
              <a:t>IBS 2016</a:t>
            </a: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644B8313-5FC0-442C-9AF4-5DA50FC2C6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5745" y="2929098"/>
            <a:ext cx="506549" cy="146194"/>
          </a:xfrm>
          <a:prstGeom prst="rect">
            <a:avLst/>
          </a:prstGeom>
          <a:solidFill>
            <a:schemeClr val="bg1">
              <a:alpha val="80000"/>
            </a:schemeClr>
          </a:solidFill>
          <a:ln w="1">
            <a:noFill/>
            <a:miter lim="800000"/>
            <a:headEnd/>
            <a:tailEnd/>
          </a:ln>
          <a:effectLst/>
        </p:spPr>
        <p:txBody>
          <a:bodyPr wrap="none" lIns="0" tIns="0" rIns="0" bIns="0" anchor="t" upright="1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en-US" sz="950" b="1" i="0" strike="noStrike" dirty="0">
                <a:solidFill>
                  <a:srgbClr val="FF0000"/>
                </a:solidFill>
                <a:latin typeface="Arial"/>
                <a:cs typeface="Arial"/>
              </a:rPr>
              <a:t>IBS 2019</a:t>
            </a: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E9FE55E6-B97C-5E7D-C9DD-F3EE5118F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5744" y="2665760"/>
            <a:ext cx="506549" cy="146194"/>
          </a:xfrm>
          <a:prstGeom prst="rect">
            <a:avLst/>
          </a:prstGeom>
          <a:solidFill>
            <a:schemeClr val="bg1">
              <a:alpha val="80000"/>
            </a:schemeClr>
          </a:solidFill>
          <a:ln w="1">
            <a:noFill/>
            <a:miter lim="800000"/>
            <a:headEnd/>
            <a:tailEnd/>
          </a:ln>
          <a:effectLst/>
        </p:spPr>
        <p:txBody>
          <a:bodyPr wrap="none" lIns="0" tIns="0" rIns="0" bIns="0" anchor="t" upright="1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en-US" sz="950" b="1" i="0" strike="noStrike" dirty="0">
                <a:solidFill>
                  <a:srgbClr val="FF0000"/>
                </a:solidFill>
                <a:latin typeface="Arial"/>
                <a:cs typeface="Arial"/>
              </a:rPr>
              <a:t>IBS 2022</a:t>
            </a: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654CA99B-F6FC-149B-9CB1-13F7B28992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4131" y="1803042"/>
            <a:ext cx="506549" cy="146194"/>
          </a:xfrm>
          <a:prstGeom prst="rect">
            <a:avLst/>
          </a:prstGeom>
          <a:solidFill>
            <a:schemeClr val="bg1">
              <a:alpha val="80000"/>
            </a:schemeClr>
          </a:solidFill>
          <a:ln w="1">
            <a:noFill/>
            <a:miter lim="800000"/>
            <a:headEnd/>
            <a:tailEnd/>
          </a:ln>
          <a:effectLst/>
        </p:spPr>
        <p:txBody>
          <a:bodyPr wrap="none" lIns="0" tIns="0" rIns="0" bIns="0" anchor="t" upright="1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en-US" sz="950" b="1" i="0" strike="noStrike" dirty="0">
                <a:solidFill>
                  <a:srgbClr val="FF0000"/>
                </a:solidFill>
                <a:latin typeface="Arial"/>
                <a:cs typeface="Arial"/>
              </a:rPr>
              <a:t>IBS 2025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DD3E61E6-6FB4-F962-C935-2956B47816D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" t="8570" r="1627" b="4811"/>
          <a:stretch/>
        </p:blipFill>
        <p:spPr>
          <a:xfrm>
            <a:off x="890404" y="2743199"/>
            <a:ext cx="2396978" cy="1651391"/>
          </a:xfrm>
          <a:prstGeom prst="rect">
            <a:avLst/>
          </a:prstGeom>
        </p:spPr>
      </p:pic>
      <p:pic>
        <p:nvPicPr>
          <p:cNvPr id="2" name="Picture 2" descr="https://gss1.bdstatic.com/-vo3dSag_xI4khGkpoWK1HF6hhy/baike/w%3D268%3Bg%3D0/sign=9baf3e864ded2e73fce9812abf3ac6b6/f11f3a292df5e0fe34f058035b6034a85fdf72cc.jpg">
            <a:extLst>
              <a:ext uri="{FF2B5EF4-FFF2-40B4-BE49-F238E27FC236}">
                <a16:creationId xmlns:a16="http://schemas.microsoft.com/office/drawing/2014/main" id="{B96B6EFA-E0CF-FB88-FCE5-2E7EBDC2FB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50751" y="3020088"/>
            <a:ext cx="494993" cy="44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E466EB77-81FD-1811-6998-FC8C776C531E}"/>
              </a:ext>
            </a:extLst>
          </p:cNvPr>
          <p:cNvSpPr/>
          <p:nvPr/>
        </p:nvSpPr>
        <p:spPr>
          <a:xfrm>
            <a:off x="0" y="2279"/>
            <a:ext cx="9144000" cy="607791"/>
          </a:xfrm>
          <a:prstGeom prst="rect">
            <a:avLst/>
          </a:prstGeom>
          <a:noFill/>
        </p:spPr>
        <p:txBody>
          <a:bodyPr wrap="square" tIns="36000" bIns="46800">
            <a:spAutoFit/>
          </a:bodyPr>
          <a:lstStyle/>
          <a:p>
            <a:pPr algn="ctr">
              <a:lnSpc>
                <a:spcPts val="4504"/>
              </a:lnSpc>
              <a:spcBef>
                <a:spcPct val="0"/>
              </a:spcBef>
            </a:pPr>
            <a:r>
              <a:rPr lang="en-US" altLang="zh-C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IBS Technology: Status and Outlook 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5FAEEE0-940E-3A58-8105-52759E7F1A19}"/>
              </a:ext>
            </a:extLst>
          </p:cNvPr>
          <p:cNvSpPr txBox="1"/>
          <p:nvPr/>
        </p:nvSpPr>
        <p:spPr>
          <a:xfrm>
            <a:off x="3333538" y="758136"/>
            <a:ext cx="5364248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altLang="zh-CN" sz="1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Stainless-steel stabilized IBS tape achieved the highest J</a:t>
            </a:r>
            <a:r>
              <a:rPr lang="en-US" altLang="zh-CN" sz="13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altLang="zh-CN" sz="1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2022!</a:t>
            </a:r>
          </a:p>
          <a:p>
            <a:pPr algn="r">
              <a:spcBef>
                <a:spcPct val="0"/>
              </a:spcBef>
            </a:pPr>
            <a:r>
              <a:rPr lang="en-US" altLang="zh-CN" sz="1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Significantly reduced the cost and raised the </a:t>
            </a:r>
          </a:p>
          <a:p>
            <a:pPr algn="r">
              <a:spcBef>
                <a:spcPct val="0"/>
              </a:spcBef>
            </a:pPr>
            <a:r>
              <a:rPr lang="en-US" altLang="zh-CN" sz="1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mechanical properties.</a:t>
            </a:r>
          </a:p>
        </p:txBody>
      </p:sp>
      <p:sp>
        <p:nvSpPr>
          <p:cNvPr id="4" name="灯片编号占位符 2">
            <a:extLst>
              <a:ext uri="{FF2B5EF4-FFF2-40B4-BE49-F238E27FC236}">
                <a16:creationId xmlns:a16="http://schemas.microsoft.com/office/drawing/2014/main" id="{F937F857-F81B-5BB8-3FCE-C58D8CF6C5A4}"/>
              </a:ext>
            </a:extLst>
          </p:cNvPr>
          <p:cNvSpPr txBox="1">
            <a:spLocks/>
          </p:cNvSpPr>
          <p:nvPr/>
        </p:nvSpPr>
        <p:spPr>
          <a:xfrm>
            <a:off x="7086600" y="4772025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983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91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983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974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966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957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949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4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932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BC14028-2C42-48E4-958A-A39E3E99AC0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56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DB07810F-FA71-CE4E-646A-89A44C30112B}"/>
              </a:ext>
            </a:extLst>
          </p:cNvPr>
          <p:cNvSpPr/>
          <p:nvPr/>
        </p:nvSpPr>
        <p:spPr>
          <a:xfrm>
            <a:off x="0" y="2279"/>
            <a:ext cx="9144000" cy="607791"/>
          </a:xfrm>
          <a:prstGeom prst="rect">
            <a:avLst/>
          </a:prstGeom>
          <a:noFill/>
        </p:spPr>
        <p:txBody>
          <a:bodyPr wrap="square" tIns="36000" bIns="46800">
            <a:spAutoFit/>
          </a:bodyPr>
          <a:lstStyle/>
          <a:p>
            <a:pPr algn="ctr">
              <a:lnSpc>
                <a:spcPts val="4504"/>
              </a:lnSpc>
              <a:spcBef>
                <a:spcPct val="0"/>
              </a:spcBef>
            </a:pPr>
            <a:r>
              <a:rPr lang="en-US" altLang="zh-C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IBS Technology: Status and Outlook 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659FF657-DF81-1A30-AA63-A9F3AFABAC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9700"/>
            <a:ext cx="840659" cy="565534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4CCCFF12-70A7-5F83-7321-8D6BB4A5EAE3}"/>
              </a:ext>
            </a:extLst>
          </p:cNvPr>
          <p:cNvSpPr/>
          <p:nvPr/>
        </p:nvSpPr>
        <p:spPr>
          <a:xfrm>
            <a:off x="862572" y="1152593"/>
            <a:ext cx="766319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15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Φ34mm-17 turns-DPC reached </a:t>
            </a:r>
            <a:r>
              <a:rPr lang="en-US" altLang="zh-CN" sz="1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 A at 4.2 K and 32 T, world’s highest record up to now.</a:t>
            </a:r>
            <a:endParaRPr lang="zh-CN" alt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A70E91A1-46FE-8BE6-DAA5-A2788216A18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7228" y="1628741"/>
            <a:ext cx="4017361" cy="311810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82F5F88-87C7-BACE-05F1-DD344C33AA0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565" y="1567835"/>
            <a:ext cx="4017361" cy="3191887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F917FECC-FF40-DB8A-65A0-08350303F16A}"/>
              </a:ext>
            </a:extLst>
          </p:cNvPr>
          <p:cNvSpPr/>
          <p:nvPr/>
        </p:nvSpPr>
        <p:spPr>
          <a:xfrm>
            <a:off x="2232321" y="822289"/>
            <a:ext cx="4218615" cy="313932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algn="ctr" defTabSz="914400">
              <a:lnSpc>
                <a:spcPct val="90000"/>
              </a:lnSpc>
              <a:spcBef>
                <a:spcPct val="0"/>
              </a:spcBef>
            </a:pPr>
            <a:r>
              <a:rPr lang="en-US" altLang="zh-CN" sz="1600" b="1" dirty="0">
                <a:latin typeface="+mj-lt"/>
                <a:ea typeface="宋体" panose="02010600030101010101" pitchFamily="2" charset="-122"/>
                <a:cs typeface="Times New Roman" panose="02020603050405020304" pitchFamily="18" charset="0"/>
              </a:rPr>
              <a:t>The First IBS Solenoid Coil at 32 T background field </a:t>
            </a:r>
            <a:endParaRPr lang="zh-CN" altLang="en-US" sz="1600" b="1" dirty="0">
              <a:latin typeface="+mj-lt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E6D7CE4C-6E9F-0C98-407B-063C939EF8D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183"/>
          <a:stretch/>
        </p:blipFill>
        <p:spPr>
          <a:xfrm>
            <a:off x="1812670" y="2550118"/>
            <a:ext cx="616234" cy="61366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96A62179-FC3D-569C-C208-1A688800684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7012" y="2018280"/>
            <a:ext cx="607073" cy="101178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B515812-D5BA-FD46-54D1-9418229D42D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10242"/>
          <a:stretch/>
        </p:blipFill>
        <p:spPr>
          <a:xfrm>
            <a:off x="2435628" y="2531329"/>
            <a:ext cx="764772" cy="635061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3AF1EF6-C5E9-515F-97B0-FDD8FB722B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1912" y="2550118"/>
            <a:ext cx="818407" cy="61666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9A3FC74-6C7D-00B9-FA8C-66A2CF2872D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050"/>
          <a:stretch/>
        </p:blipFill>
        <p:spPr>
          <a:xfrm>
            <a:off x="3699956" y="3060232"/>
            <a:ext cx="585723" cy="805414"/>
          </a:xfrm>
          <a:prstGeom prst="rect">
            <a:avLst/>
          </a:prstGeom>
        </p:spPr>
      </p:pic>
      <p:sp>
        <p:nvSpPr>
          <p:cNvPr id="17" name="灯片编号占位符 2">
            <a:extLst>
              <a:ext uri="{FF2B5EF4-FFF2-40B4-BE49-F238E27FC236}">
                <a16:creationId xmlns:a16="http://schemas.microsoft.com/office/drawing/2014/main" id="{C6AB87C3-4916-C066-2018-A416DC73C1E8}"/>
              </a:ext>
            </a:extLst>
          </p:cNvPr>
          <p:cNvSpPr txBox="1">
            <a:spLocks/>
          </p:cNvSpPr>
          <p:nvPr/>
        </p:nvSpPr>
        <p:spPr>
          <a:xfrm>
            <a:off x="7086600" y="4772025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983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91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983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974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966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957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949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4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932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BC14028-2C42-48E4-958A-A39E3E99AC0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532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>
            <a:extLst>
              <a:ext uri="{FF2B5EF4-FFF2-40B4-BE49-F238E27FC236}">
                <a16:creationId xmlns:a16="http://schemas.microsoft.com/office/drawing/2014/main" id="{77EF8E20-6C5C-423C-9465-BE2110C954AA}"/>
              </a:ext>
            </a:extLst>
          </p:cNvPr>
          <p:cNvSpPr/>
          <p:nvPr/>
        </p:nvSpPr>
        <p:spPr>
          <a:xfrm>
            <a:off x="0" y="2279"/>
            <a:ext cx="9144000" cy="607791"/>
          </a:xfrm>
          <a:prstGeom prst="rect">
            <a:avLst/>
          </a:prstGeom>
          <a:noFill/>
        </p:spPr>
        <p:txBody>
          <a:bodyPr wrap="square" tIns="36000" bIns="46800">
            <a:spAutoFit/>
          </a:bodyPr>
          <a:lstStyle/>
          <a:p>
            <a:pPr algn="ctr">
              <a:lnSpc>
                <a:spcPts val="4504"/>
              </a:lnSpc>
              <a:spcBef>
                <a:spcPct val="0"/>
              </a:spcBef>
            </a:pPr>
            <a:r>
              <a:rPr lang="en-US" altLang="zh-C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IBS Technology: Status and Outlook </a:t>
            </a: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329819FE-2556-4FB5-98A7-A5166659E5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9700"/>
            <a:ext cx="840659" cy="565534"/>
          </a:xfrm>
          <a:prstGeom prst="rect">
            <a:avLst/>
          </a:prstGeom>
        </p:spPr>
      </p:pic>
      <p:sp>
        <p:nvSpPr>
          <p:cNvPr id="14" name="灯片编号占位符 2">
            <a:extLst>
              <a:ext uri="{FF2B5EF4-FFF2-40B4-BE49-F238E27FC236}">
                <a16:creationId xmlns:a16="http://schemas.microsoft.com/office/drawing/2014/main" id="{E3B40B77-724D-F10E-50F2-1B6CA73F3815}"/>
              </a:ext>
            </a:extLst>
          </p:cNvPr>
          <p:cNvSpPr txBox="1">
            <a:spLocks/>
          </p:cNvSpPr>
          <p:nvPr/>
        </p:nvSpPr>
        <p:spPr>
          <a:xfrm>
            <a:off x="7086600" y="4772025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983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91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983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974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966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957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949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4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932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BC14028-2C42-48E4-958A-A39E3E99AC05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052DB55-B8F4-5D64-3991-3F8D10F4A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411" y="1244244"/>
            <a:ext cx="4896228" cy="315794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CF39235-BD8B-66A0-8ABD-20FF23CA01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4838" y="3397683"/>
            <a:ext cx="1184314" cy="100450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BD30B0C-3492-49E2-E12E-19B703BDA3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2413" y="3395109"/>
            <a:ext cx="2161425" cy="100708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1ADE7B5-5C21-33E8-04ED-24C9268EA7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3588" y="1136221"/>
            <a:ext cx="3501749" cy="2313410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AC2CFCC0-7396-1298-91D8-A029E9DA044E}"/>
              </a:ext>
            </a:extLst>
          </p:cNvPr>
          <p:cNvSpPr/>
          <p:nvPr/>
        </p:nvSpPr>
        <p:spPr>
          <a:xfrm>
            <a:off x="2605696" y="822289"/>
            <a:ext cx="3774478" cy="313932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algn="ctr" defTabSz="914400">
              <a:lnSpc>
                <a:spcPct val="90000"/>
              </a:lnSpc>
              <a:spcBef>
                <a:spcPct val="0"/>
              </a:spcBef>
            </a:pPr>
            <a:r>
              <a:rPr lang="en-US" altLang="zh-CN" sz="1600" b="1" dirty="0">
                <a:latin typeface="+mj-lt"/>
                <a:ea typeface="宋体" panose="02010600030101010101" pitchFamily="2" charset="-122"/>
                <a:cs typeface="Times New Roman" panose="02020603050405020304" pitchFamily="18" charset="0"/>
              </a:rPr>
              <a:t>Quench propagation study of the IBS coils</a:t>
            </a:r>
            <a:endParaRPr lang="zh-CN" altLang="en-US" sz="1600" b="1" dirty="0">
              <a:latin typeface="+mj-lt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1F10AEA9-25BC-B1BD-4A6C-ADB0553BBEE7}"/>
              </a:ext>
            </a:extLst>
          </p:cNvPr>
          <p:cNvSpPr txBox="1"/>
          <p:nvPr/>
        </p:nvSpPr>
        <p:spPr>
          <a:xfrm>
            <a:off x="792837" y="4493077"/>
            <a:ext cx="7780521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Experimental d</a:t>
            </a:r>
            <a:r>
              <a:rPr lang="zh-CN" altLang="en-US" dirty="0"/>
              <a:t>ata  </a:t>
            </a:r>
            <a:r>
              <a:rPr lang="en-US" altLang="zh-CN" dirty="0"/>
              <a:t>shows significant</a:t>
            </a:r>
            <a:r>
              <a:rPr lang="zh-CN" altLang="en-US" dirty="0"/>
              <a:t> </a:t>
            </a:r>
            <a:r>
              <a:rPr lang="en-US" altLang="zh-CN" dirty="0"/>
              <a:t>quench</a:t>
            </a:r>
            <a:r>
              <a:rPr lang="zh-CN" altLang="en-US" dirty="0"/>
              <a:t> propagation </a:t>
            </a:r>
            <a:r>
              <a:rPr lang="en-US" altLang="zh-CN" dirty="0"/>
              <a:t>in the IBS coils</a:t>
            </a:r>
            <a:r>
              <a:rPr lang="zh-CN" altLang="en-US" dirty="0"/>
              <a:t>! More testing will be carried out.</a:t>
            </a:r>
          </a:p>
        </p:txBody>
      </p:sp>
    </p:spTree>
    <p:extLst>
      <p:ext uri="{BB962C8B-B14F-4D97-AF65-F5344CB8AC3E}">
        <p14:creationId xmlns:p14="http://schemas.microsoft.com/office/powerpoint/2010/main" val="1259674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矩形 50">
            <a:extLst>
              <a:ext uri="{FF2B5EF4-FFF2-40B4-BE49-F238E27FC236}">
                <a16:creationId xmlns:a16="http://schemas.microsoft.com/office/drawing/2014/main" id="{CFB8BD36-1160-4637-A853-B34519D6A17A}"/>
              </a:ext>
            </a:extLst>
          </p:cNvPr>
          <p:cNvSpPr/>
          <p:nvPr/>
        </p:nvSpPr>
        <p:spPr>
          <a:xfrm>
            <a:off x="0" y="2279"/>
            <a:ext cx="9144000" cy="607791"/>
          </a:xfrm>
          <a:prstGeom prst="rect">
            <a:avLst/>
          </a:prstGeom>
          <a:noFill/>
        </p:spPr>
        <p:txBody>
          <a:bodyPr wrap="square" tIns="36000" bIns="46800">
            <a:spAutoFit/>
          </a:bodyPr>
          <a:lstStyle/>
          <a:p>
            <a:pPr algn="ctr">
              <a:lnSpc>
                <a:spcPts val="4504"/>
              </a:lnSpc>
              <a:spcBef>
                <a:spcPct val="0"/>
              </a:spcBef>
            </a:pPr>
            <a:r>
              <a:rPr lang="en-US" altLang="zh-C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IBS Technology: Status and Outlook </a:t>
            </a:r>
          </a:p>
        </p:txBody>
      </p:sp>
      <p:pic>
        <p:nvPicPr>
          <p:cNvPr id="53" name="图片 52">
            <a:extLst>
              <a:ext uri="{FF2B5EF4-FFF2-40B4-BE49-F238E27FC236}">
                <a16:creationId xmlns:a16="http://schemas.microsoft.com/office/drawing/2014/main" id="{9713ACD7-372B-456D-951E-F9930F3935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9700"/>
            <a:ext cx="840659" cy="565534"/>
          </a:xfrm>
          <a:prstGeom prst="rect">
            <a:avLst/>
          </a:prstGeom>
        </p:spPr>
      </p:pic>
      <p:sp>
        <p:nvSpPr>
          <p:cNvPr id="85" name="Right Arrow 30">
            <a:extLst>
              <a:ext uri="{FF2B5EF4-FFF2-40B4-BE49-F238E27FC236}">
                <a16:creationId xmlns:a16="http://schemas.microsoft.com/office/drawing/2014/main" id="{D9F6FB66-3E04-B73C-1AF1-83EE07C7F722}"/>
              </a:ext>
            </a:extLst>
          </p:cNvPr>
          <p:cNvSpPr/>
          <p:nvPr/>
        </p:nvSpPr>
        <p:spPr bwMode="auto">
          <a:xfrm>
            <a:off x="295447" y="2312986"/>
            <a:ext cx="3517550" cy="162845"/>
          </a:xfrm>
          <a:prstGeom prst="rightArrow">
            <a:avLst>
              <a:gd name="adj1" fmla="val 50000"/>
              <a:gd name="adj2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77925" tIns="38963" rIns="77925" bIns="38963"/>
          <a:lstStyle/>
          <a:p>
            <a:endParaRPr lang="zh-CN" altLang="en-US">
              <a:solidFill>
                <a:srgbClr val="000000"/>
              </a:solidFill>
              <a:latin typeface="宋体" pitchFamily="2" charset="-122"/>
            </a:endParaRPr>
          </a:p>
        </p:txBody>
      </p:sp>
      <p:sp>
        <p:nvSpPr>
          <p:cNvPr id="86" name="Right Arrow 30">
            <a:extLst>
              <a:ext uri="{FF2B5EF4-FFF2-40B4-BE49-F238E27FC236}">
                <a16:creationId xmlns:a16="http://schemas.microsoft.com/office/drawing/2014/main" id="{24BA72DB-F41A-D20F-DA3C-7251CCEAEFDF}"/>
              </a:ext>
            </a:extLst>
          </p:cNvPr>
          <p:cNvSpPr/>
          <p:nvPr/>
        </p:nvSpPr>
        <p:spPr bwMode="auto">
          <a:xfrm>
            <a:off x="4220477" y="2301222"/>
            <a:ext cx="4618651" cy="184023"/>
          </a:xfrm>
          <a:prstGeom prst="rightArrow">
            <a:avLst>
              <a:gd name="adj1" fmla="val 50000"/>
              <a:gd name="adj2" fmla="val 12666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77925" tIns="38963" rIns="77925" bIns="38963"/>
          <a:lstStyle/>
          <a:p>
            <a:endParaRPr lang="zh-CN" altLang="en-US">
              <a:solidFill>
                <a:srgbClr val="000000"/>
              </a:solidFill>
              <a:latin typeface="宋体" pitchFamily="2" charset="-122"/>
            </a:endParaRPr>
          </a:p>
        </p:txBody>
      </p:sp>
      <p:grpSp>
        <p:nvGrpSpPr>
          <p:cNvPr id="87" name="Group 22">
            <a:extLst>
              <a:ext uri="{FF2B5EF4-FFF2-40B4-BE49-F238E27FC236}">
                <a16:creationId xmlns:a16="http://schemas.microsoft.com/office/drawing/2014/main" id="{268D56DB-2646-CFAA-3A31-E60EDC39AC2C}"/>
              </a:ext>
            </a:extLst>
          </p:cNvPr>
          <p:cNvGrpSpPr>
            <a:grpSpLocks/>
          </p:cNvGrpSpPr>
          <p:nvPr/>
        </p:nvGrpSpPr>
        <p:grpSpPr bwMode="auto">
          <a:xfrm>
            <a:off x="1899374" y="2284140"/>
            <a:ext cx="216000" cy="216000"/>
            <a:chOff x="0" y="0"/>
            <a:chExt cx="258778" cy="256382"/>
          </a:xfrm>
        </p:grpSpPr>
        <p:sp>
          <p:nvSpPr>
            <p:cNvPr id="88" name="Oval 370">
              <a:extLst>
                <a:ext uri="{FF2B5EF4-FFF2-40B4-BE49-F238E27FC236}">
                  <a16:creationId xmlns:a16="http://schemas.microsoft.com/office/drawing/2014/main" id="{2B5DF085-08B4-83AC-BE1F-D724EB7E78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58778" cy="256382"/>
            </a:xfrm>
            <a:prstGeom prst="ellipse">
              <a:avLst/>
            </a:prstGeom>
            <a:solidFill>
              <a:srgbClr val="0066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89" name="Oval 371">
              <a:extLst>
                <a:ext uri="{FF2B5EF4-FFF2-40B4-BE49-F238E27FC236}">
                  <a16:creationId xmlns:a16="http://schemas.microsoft.com/office/drawing/2014/main" id="{C29B8D9F-ACA9-C1B0-914A-3B2AEAFBEB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990" y="58396"/>
              <a:ext cx="129389" cy="12819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90" name="Group 19">
            <a:extLst>
              <a:ext uri="{FF2B5EF4-FFF2-40B4-BE49-F238E27FC236}">
                <a16:creationId xmlns:a16="http://schemas.microsoft.com/office/drawing/2014/main" id="{B06E9B8D-035F-5B21-82C5-771E609AE404}"/>
              </a:ext>
            </a:extLst>
          </p:cNvPr>
          <p:cNvGrpSpPr>
            <a:grpSpLocks/>
          </p:cNvGrpSpPr>
          <p:nvPr/>
        </p:nvGrpSpPr>
        <p:grpSpPr bwMode="auto">
          <a:xfrm>
            <a:off x="3078588" y="2283817"/>
            <a:ext cx="216000" cy="216000"/>
            <a:chOff x="0" y="0"/>
            <a:chExt cx="258778" cy="256382"/>
          </a:xfrm>
        </p:grpSpPr>
        <p:sp>
          <p:nvSpPr>
            <p:cNvPr id="91" name="Oval 368">
              <a:extLst>
                <a:ext uri="{FF2B5EF4-FFF2-40B4-BE49-F238E27FC236}">
                  <a16:creationId xmlns:a16="http://schemas.microsoft.com/office/drawing/2014/main" id="{A8BEEC9F-113C-8A2A-08FD-6E09F5115A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58778" cy="256382"/>
            </a:xfrm>
            <a:prstGeom prst="ellipse">
              <a:avLst/>
            </a:prstGeom>
            <a:solidFill>
              <a:srgbClr val="32B1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92" name="Oval 369">
              <a:extLst>
                <a:ext uri="{FF2B5EF4-FFF2-40B4-BE49-F238E27FC236}">
                  <a16:creationId xmlns:a16="http://schemas.microsoft.com/office/drawing/2014/main" id="{8A01D962-3DB7-0CC4-01B3-2FC0458B46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901" y="59903"/>
              <a:ext cx="129389" cy="12819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93" name="矩形 92">
            <a:extLst>
              <a:ext uri="{FF2B5EF4-FFF2-40B4-BE49-F238E27FC236}">
                <a16:creationId xmlns:a16="http://schemas.microsoft.com/office/drawing/2014/main" id="{0714A302-651A-EB03-1A42-E60B6F7E27E0}"/>
              </a:ext>
            </a:extLst>
          </p:cNvPr>
          <p:cNvSpPr/>
          <p:nvPr/>
        </p:nvSpPr>
        <p:spPr>
          <a:xfrm>
            <a:off x="462920" y="2478068"/>
            <a:ext cx="768116" cy="263353"/>
          </a:xfrm>
          <a:prstGeom prst="rect">
            <a:avLst/>
          </a:prstGeom>
        </p:spPr>
        <p:txBody>
          <a:bodyPr wrap="none" lIns="77925" tIns="38963" rIns="77925" bIns="38963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1200" dirty="0">
                <a:latin typeface="Britannic Bold" panose="020B0903060703020204" pitchFamily="34" charset="0"/>
                <a:ea typeface="方正粗黑宋简体" panose="02000000000000000000" pitchFamily="2" charset="-122"/>
              </a:rPr>
              <a:t>2008.02</a:t>
            </a:r>
            <a:endParaRPr kumimoji="1" lang="ko-KR" altLang="en-US" sz="1200" dirty="0">
              <a:latin typeface="Britannic Bold" panose="020B0903060703020204" pitchFamily="34" charset="0"/>
              <a:ea typeface="方正粗黑宋简体" panose="02000000000000000000" pitchFamily="2" charset="-122"/>
            </a:endParaRPr>
          </a:p>
        </p:txBody>
      </p:sp>
      <p:sp>
        <p:nvSpPr>
          <p:cNvPr id="94" name="矩形 93">
            <a:extLst>
              <a:ext uri="{FF2B5EF4-FFF2-40B4-BE49-F238E27FC236}">
                <a16:creationId xmlns:a16="http://schemas.microsoft.com/office/drawing/2014/main" id="{DA1F38D9-19C4-241E-05C1-34F6DE70F260}"/>
              </a:ext>
            </a:extLst>
          </p:cNvPr>
          <p:cNvSpPr/>
          <p:nvPr/>
        </p:nvSpPr>
        <p:spPr>
          <a:xfrm>
            <a:off x="2722031" y="2454210"/>
            <a:ext cx="768116" cy="263353"/>
          </a:xfrm>
          <a:prstGeom prst="rect">
            <a:avLst/>
          </a:prstGeom>
        </p:spPr>
        <p:txBody>
          <a:bodyPr wrap="none" lIns="77925" tIns="38963" rIns="77925" bIns="38963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1200" dirty="0">
                <a:latin typeface="Britannic Bold" panose="020B0903060703020204" pitchFamily="34" charset="0"/>
                <a:ea typeface="方正粗黑宋简体" panose="02000000000000000000" pitchFamily="2" charset="-122"/>
              </a:rPr>
              <a:t>2008.09</a:t>
            </a:r>
            <a:endParaRPr kumimoji="1" lang="ko-KR" altLang="en-US" sz="1200" dirty="0">
              <a:latin typeface="Britannic Bold" panose="020B0903060703020204" pitchFamily="34" charset="0"/>
              <a:ea typeface="方正粗黑宋简体" panose="02000000000000000000" pitchFamily="2" charset="-122"/>
            </a:endParaRPr>
          </a:p>
        </p:txBody>
      </p:sp>
      <p:sp>
        <p:nvSpPr>
          <p:cNvPr id="95" name="矩形 94">
            <a:extLst>
              <a:ext uri="{FF2B5EF4-FFF2-40B4-BE49-F238E27FC236}">
                <a16:creationId xmlns:a16="http://schemas.microsoft.com/office/drawing/2014/main" id="{508EE061-2724-00BA-C6DA-B614D2C26F2D}"/>
              </a:ext>
            </a:extLst>
          </p:cNvPr>
          <p:cNvSpPr/>
          <p:nvPr/>
        </p:nvSpPr>
        <p:spPr>
          <a:xfrm>
            <a:off x="4373281" y="2454210"/>
            <a:ext cx="535681" cy="263353"/>
          </a:xfrm>
          <a:prstGeom prst="rect">
            <a:avLst/>
          </a:prstGeom>
        </p:spPr>
        <p:txBody>
          <a:bodyPr wrap="none" lIns="77925" tIns="38963" rIns="77925" bIns="38963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1200" dirty="0">
                <a:latin typeface="Britannic Bold" panose="020B0903060703020204" pitchFamily="34" charset="0"/>
                <a:ea typeface="方正粗黑宋简体" panose="02000000000000000000" pitchFamily="2" charset="-122"/>
              </a:rPr>
              <a:t>2016</a:t>
            </a:r>
            <a:endParaRPr kumimoji="1" lang="ko-KR" altLang="en-US" sz="1200" dirty="0">
              <a:latin typeface="Britannic Bold" panose="020B0903060703020204" pitchFamily="34" charset="0"/>
              <a:ea typeface="方正粗黑宋简体" panose="02000000000000000000" pitchFamily="2" charset="-122"/>
            </a:endParaRPr>
          </a:p>
        </p:txBody>
      </p:sp>
      <p:sp>
        <p:nvSpPr>
          <p:cNvPr id="96" name="Oval 358">
            <a:extLst>
              <a:ext uri="{FF2B5EF4-FFF2-40B4-BE49-F238E27FC236}">
                <a16:creationId xmlns:a16="http://schemas.microsoft.com/office/drawing/2014/main" id="{03D0557F-6B44-AB56-0CDA-CA6A57DCC0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383" y="2292331"/>
            <a:ext cx="216000" cy="216000"/>
          </a:xfrm>
          <a:prstGeom prst="ellipse">
            <a:avLst/>
          </a:prstGeom>
          <a:solidFill>
            <a:srgbClr val="DC6D0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7925" tIns="38963" rIns="77925" bIns="38963"/>
          <a:lstStyle/>
          <a:p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97" name="Oval 359">
            <a:extLst>
              <a:ext uri="{FF2B5EF4-FFF2-40B4-BE49-F238E27FC236}">
                <a16:creationId xmlns:a16="http://schemas.microsoft.com/office/drawing/2014/main" id="{8AF25E0E-2BA2-E2A6-CA0A-C1B757089F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497" y="2344217"/>
            <a:ext cx="108000" cy="108000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7925" tIns="38963" rIns="77925" bIns="38963"/>
          <a:lstStyle/>
          <a:p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98" name="Oval 368">
            <a:extLst>
              <a:ext uri="{FF2B5EF4-FFF2-40B4-BE49-F238E27FC236}">
                <a16:creationId xmlns:a16="http://schemas.microsoft.com/office/drawing/2014/main" id="{2816FC53-9FD5-A8B1-E633-B2FE248036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3868" y="2264767"/>
            <a:ext cx="216000" cy="216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lIns="77925" tIns="38963" rIns="77925" bIns="38963"/>
          <a:lstStyle/>
          <a:p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99" name="Oval 369">
            <a:extLst>
              <a:ext uri="{FF2B5EF4-FFF2-40B4-BE49-F238E27FC236}">
                <a16:creationId xmlns:a16="http://schemas.microsoft.com/office/drawing/2014/main" id="{E407D93F-FD86-2EF7-4E78-2B540C475C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5508" y="2315904"/>
            <a:ext cx="108000" cy="108000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7925" tIns="38963" rIns="77925" bIns="38963"/>
          <a:lstStyle/>
          <a:p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00" name="矩形 99">
            <a:extLst>
              <a:ext uri="{FF2B5EF4-FFF2-40B4-BE49-F238E27FC236}">
                <a16:creationId xmlns:a16="http://schemas.microsoft.com/office/drawing/2014/main" id="{AFA33BE8-BE50-6D5B-A325-6A461D201568}"/>
              </a:ext>
            </a:extLst>
          </p:cNvPr>
          <p:cNvSpPr/>
          <p:nvPr/>
        </p:nvSpPr>
        <p:spPr>
          <a:xfrm>
            <a:off x="5646968" y="2492914"/>
            <a:ext cx="535681" cy="263353"/>
          </a:xfrm>
          <a:prstGeom prst="rect">
            <a:avLst/>
          </a:prstGeom>
        </p:spPr>
        <p:txBody>
          <a:bodyPr wrap="none" lIns="77925" tIns="38963" rIns="77925" bIns="38963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1200" dirty="0">
                <a:latin typeface="Britannic Bold" panose="020B0903060703020204" pitchFamily="34" charset="0"/>
                <a:ea typeface="方正粗黑宋简体" panose="02000000000000000000" pitchFamily="2" charset="-122"/>
              </a:rPr>
              <a:t>2018</a:t>
            </a:r>
            <a:endParaRPr kumimoji="1" lang="ko-KR" altLang="en-US" sz="1200" dirty="0">
              <a:latin typeface="Britannic Bold" panose="020B0903060703020204" pitchFamily="34" charset="0"/>
              <a:ea typeface="方正粗黑宋简体" panose="02000000000000000000" pitchFamily="2" charset="-122"/>
            </a:endParaRPr>
          </a:p>
        </p:txBody>
      </p:sp>
      <p:sp>
        <p:nvSpPr>
          <p:cNvPr id="101" name="TextBox 29">
            <a:extLst>
              <a:ext uri="{FF2B5EF4-FFF2-40B4-BE49-F238E27FC236}">
                <a16:creationId xmlns:a16="http://schemas.microsoft.com/office/drawing/2014/main" id="{84A9572B-7701-2D7B-83E5-7980BCEC4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413" y="2707726"/>
            <a:ext cx="1378861" cy="263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7925" tIns="38963" rIns="77925" bIns="3896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/>
            <a:r>
              <a:rPr lang="en-US" altLang="zh-CN" sz="1200" b="1" dirty="0">
                <a:latin typeface="+mj-lt"/>
                <a:ea typeface="+mj-ea"/>
                <a:cs typeface="Times New Roman" pitchFamily="18" charset="0"/>
              </a:rPr>
              <a:t>Discovery of IBS</a:t>
            </a:r>
          </a:p>
        </p:txBody>
      </p:sp>
      <p:sp>
        <p:nvSpPr>
          <p:cNvPr id="102" name="矩形 101">
            <a:extLst>
              <a:ext uri="{FF2B5EF4-FFF2-40B4-BE49-F238E27FC236}">
                <a16:creationId xmlns:a16="http://schemas.microsoft.com/office/drawing/2014/main" id="{208B9C8E-85AC-62DC-543C-4217A6C390EA}"/>
              </a:ext>
            </a:extLst>
          </p:cNvPr>
          <p:cNvSpPr/>
          <p:nvPr/>
        </p:nvSpPr>
        <p:spPr>
          <a:xfrm>
            <a:off x="1622645" y="2492935"/>
            <a:ext cx="768116" cy="263353"/>
          </a:xfrm>
          <a:prstGeom prst="rect">
            <a:avLst/>
          </a:prstGeom>
        </p:spPr>
        <p:txBody>
          <a:bodyPr wrap="none" lIns="77925" tIns="38963" rIns="77925" bIns="38963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1200" dirty="0">
                <a:latin typeface="Britannic Bold" panose="020B0903060703020204" pitchFamily="34" charset="0"/>
                <a:ea typeface="方正粗黑宋简体" panose="02000000000000000000" pitchFamily="2" charset="-122"/>
              </a:rPr>
              <a:t>2008.04</a:t>
            </a:r>
            <a:endParaRPr kumimoji="1" lang="ko-KR" altLang="en-US" sz="1200" dirty="0">
              <a:latin typeface="Britannic Bold" panose="020B0903060703020204" pitchFamily="34" charset="0"/>
              <a:ea typeface="方正粗黑宋简体" panose="02000000000000000000" pitchFamily="2" charset="-122"/>
            </a:endParaRPr>
          </a:p>
        </p:txBody>
      </p:sp>
      <p:grpSp>
        <p:nvGrpSpPr>
          <p:cNvPr id="103" name="组合 102">
            <a:extLst>
              <a:ext uri="{FF2B5EF4-FFF2-40B4-BE49-F238E27FC236}">
                <a16:creationId xmlns:a16="http://schemas.microsoft.com/office/drawing/2014/main" id="{958CE27B-36AD-FA2F-72B5-CF666B67914A}"/>
              </a:ext>
            </a:extLst>
          </p:cNvPr>
          <p:cNvGrpSpPr/>
          <p:nvPr/>
        </p:nvGrpSpPr>
        <p:grpSpPr>
          <a:xfrm>
            <a:off x="5731242" y="2269245"/>
            <a:ext cx="216000" cy="216000"/>
            <a:chOff x="4654195" y="4152355"/>
            <a:chExt cx="258762" cy="255587"/>
          </a:xfrm>
        </p:grpSpPr>
        <p:sp>
          <p:nvSpPr>
            <p:cNvPr id="104" name="Oval 370">
              <a:extLst>
                <a:ext uri="{FF2B5EF4-FFF2-40B4-BE49-F238E27FC236}">
                  <a16:creationId xmlns:a16="http://schemas.microsoft.com/office/drawing/2014/main" id="{9E176D2C-2195-F6E5-751F-3E1025BAC7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4195" y="4152355"/>
              <a:ext cx="258762" cy="255587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05" name="Oval 371">
              <a:extLst>
                <a:ext uri="{FF2B5EF4-FFF2-40B4-BE49-F238E27FC236}">
                  <a16:creationId xmlns:a16="http://schemas.microsoft.com/office/drawing/2014/main" id="{243B06A2-1EE7-9707-DF1C-895AD0717B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1701" y="4212071"/>
              <a:ext cx="129381" cy="12779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06" name="TextBox 29">
            <a:extLst>
              <a:ext uri="{FF2B5EF4-FFF2-40B4-BE49-F238E27FC236}">
                <a16:creationId xmlns:a16="http://schemas.microsoft.com/office/drawing/2014/main" id="{BB809505-B470-BCEA-C881-29F4FBCFE4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8199" y="2707725"/>
            <a:ext cx="1199324" cy="448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7925" tIns="38963" rIns="77925" bIns="3896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/>
            <a:r>
              <a:rPr lang="en-US" altLang="zh-CN" sz="1200" b="1" dirty="0">
                <a:latin typeface="+mj-lt"/>
                <a:ea typeface="+mj-ea"/>
                <a:cs typeface="Times New Roman" pitchFamily="18" charset="0"/>
              </a:rPr>
              <a:t>Discovery of </a:t>
            </a:r>
          </a:p>
          <a:p>
            <a:pPr algn="ctr" eaLnBrk="1" hangingPunct="1"/>
            <a:r>
              <a:rPr lang="en-US" altLang="zh-CN" sz="1200" b="1" dirty="0">
                <a:latin typeface="+mj-lt"/>
                <a:ea typeface="+mj-ea"/>
                <a:cs typeface="Times New Roman" pitchFamily="18" charset="0"/>
              </a:rPr>
              <a:t>122 phase IBS</a:t>
            </a:r>
          </a:p>
        </p:txBody>
      </p:sp>
      <p:sp>
        <p:nvSpPr>
          <p:cNvPr id="107" name="Oval 369">
            <a:extLst>
              <a:ext uri="{FF2B5EF4-FFF2-40B4-BE49-F238E27FC236}">
                <a16:creationId xmlns:a16="http://schemas.microsoft.com/office/drawing/2014/main" id="{B4C1256D-AEA5-D8B5-A9DA-3C126D981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7947" y="2344217"/>
            <a:ext cx="108000" cy="108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77925" tIns="38963" rIns="77925" bIns="38963"/>
          <a:lstStyle/>
          <a:p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08" name="矩形 107">
            <a:extLst>
              <a:ext uri="{FF2B5EF4-FFF2-40B4-BE49-F238E27FC236}">
                <a16:creationId xmlns:a16="http://schemas.microsoft.com/office/drawing/2014/main" id="{E411C6C0-335A-FBD9-5531-D06D52ED3A5B}"/>
              </a:ext>
            </a:extLst>
          </p:cNvPr>
          <p:cNvSpPr/>
          <p:nvPr/>
        </p:nvSpPr>
        <p:spPr>
          <a:xfrm>
            <a:off x="6800997" y="2478514"/>
            <a:ext cx="535681" cy="263353"/>
          </a:xfrm>
          <a:prstGeom prst="rect">
            <a:avLst/>
          </a:prstGeom>
        </p:spPr>
        <p:txBody>
          <a:bodyPr wrap="none" lIns="77925" tIns="38963" rIns="77925" bIns="38963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1200" dirty="0">
                <a:latin typeface="Britannic Bold" panose="020B0903060703020204" pitchFamily="34" charset="0"/>
                <a:ea typeface="方正粗黑宋简体" panose="02000000000000000000" pitchFamily="2" charset="-122"/>
              </a:rPr>
              <a:t>2020</a:t>
            </a:r>
            <a:endParaRPr kumimoji="1" lang="ko-KR" altLang="en-US" sz="1200" dirty="0">
              <a:latin typeface="Britannic Bold" panose="020B0903060703020204" pitchFamily="34" charset="0"/>
              <a:ea typeface="方正粗黑宋简体" panose="02000000000000000000" pitchFamily="2" charset="-122"/>
            </a:endParaRPr>
          </a:p>
        </p:txBody>
      </p:sp>
      <p:grpSp>
        <p:nvGrpSpPr>
          <p:cNvPr id="109" name="组合 108">
            <a:extLst>
              <a:ext uri="{FF2B5EF4-FFF2-40B4-BE49-F238E27FC236}">
                <a16:creationId xmlns:a16="http://schemas.microsoft.com/office/drawing/2014/main" id="{6780F94E-0F54-935A-0F44-D6505BD74CF6}"/>
              </a:ext>
            </a:extLst>
          </p:cNvPr>
          <p:cNvGrpSpPr/>
          <p:nvPr/>
        </p:nvGrpSpPr>
        <p:grpSpPr>
          <a:xfrm>
            <a:off x="6998004" y="2281670"/>
            <a:ext cx="216000" cy="216000"/>
            <a:chOff x="4789249" y="4115300"/>
            <a:chExt cx="258762" cy="255587"/>
          </a:xfrm>
        </p:grpSpPr>
        <p:sp>
          <p:nvSpPr>
            <p:cNvPr id="110" name="Oval 370">
              <a:extLst>
                <a:ext uri="{FF2B5EF4-FFF2-40B4-BE49-F238E27FC236}">
                  <a16:creationId xmlns:a16="http://schemas.microsoft.com/office/drawing/2014/main" id="{2CC9FCC9-20F6-478A-9FAB-92937B67DE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9249" y="4115300"/>
              <a:ext cx="258762" cy="25558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1" name="Oval 371">
              <a:extLst>
                <a:ext uri="{FF2B5EF4-FFF2-40B4-BE49-F238E27FC236}">
                  <a16:creationId xmlns:a16="http://schemas.microsoft.com/office/drawing/2014/main" id="{C36CA184-0DD4-EA3B-5819-9612713040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56754" y="4175016"/>
              <a:ext cx="129381" cy="12779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" name="TextBox 29">
            <a:extLst>
              <a:ext uri="{FF2B5EF4-FFF2-40B4-BE49-F238E27FC236}">
                <a16:creationId xmlns:a16="http://schemas.microsoft.com/office/drawing/2014/main" id="{DB6A2B62-351D-0E4E-1BD8-EFA83DF292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8871" y="1397138"/>
            <a:ext cx="1544663" cy="817351"/>
          </a:xfrm>
          <a:prstGeom prst="rect">
            <a:avLst/>
          </a:prstGeom>
          <a:noFill/>
          <a:ln>
            <a:noFill/>
          </a:ln>
        </p:spPr>
        <p:txBody>
          <a:bodyPr wrap="square" lIns="77925" tIns="38963" rIns="77925" bIns="3896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/>
            <a:r>
              <a:rPr lang="en-CA" altLang="zh-CN" sz="1200" b="1" dirty="0">
                <a:latin typeface="+mj-lt"/>
                <a:ea typeface="+mj-ea"/>
                <a:cs typeface="Times New Roman" pitchFamily="18" charset="0"/>
              </a:rPr>
              <a:t>100-m 7-core IBS tape fabricated </a:t>
            </a:r>
          </a:p>
          <a:p>
            <a:pPr algn="ctr" eaLnBrk="1" hangingPunct="1"/>
            <a:r>
              <a:rPr lang="en-CA" altLang="zh-CN" sz="1200" b="1" dirty="0">
                <a:latin typeface="+mj-lt"/>
                <a:ea typeface="+mj-ea"/>
                <a:cs typeface="Times New Roman" pitchFamily="18" charset="0"/>
              </a:rPr>
              <a:t>J</a:t>
            </a:r>
            <a:r>
              <a:rPr lang="en-CA" altLang="zh-CN" sz="1200" b="1" baseline="-25000" dirty="0">
                <a:latin typeface="+mj-lt"/>
                <a:ea typeface="+mj-ea"/>
                <a:cs typeface="Times New Roman" pitchFamily="18" charset="0"/>
              </a:rPr>
              <a:t>e</a:t>
            </a:r>
            <a:r>
              <a:rPr lang="en-CA" altLang="zh-CN" sz="1200" b="1" dirty="0">
                <a:latin typeface="+mj-lt"/>
                <a:ea typeface="+mj-ea"/>
                <a:cs typeface="Times New Roman" pitchFamily="18" charset="0"/>
              </a:rPr>
              <a:t>= </a:t>
            </a:r>
            <a:r>
              <a:rPr lang="en-CA" altLang="zh-CN" sz="1200" b="1" dirty="0">
                <a:solidFill>
                  <a:srgbClr val="FF0000"/>
                </a:solidFill>
                <a:latin typeface="+mj-lt"/>
                <a:ea typeface="+mj-ea"/>
                <a:cs typeface="Times New Roman" pitchFamily="18" charset="0"/>
              </a:rPr>
              <a:t>100 A</a:t>
            </a:r>
            <a:r>
              <a:rPr lang="en-US" altLang="zh-CN" sz="1200" b="1" dirty="0">
                <a:solidFill>
                  <a:srgbClr val="FF0000"/>
                </a:solidFill>
                <a:latin typeface="+mj-lt"/>
                <a:ea typeface="+mj-ea"/>
                <a:cs typeface="Times New Roman" pitchFamily="18" charset="0"/>
              </a:rPr>
              <a:t>/mm</a:t>
            </a:r>
            <a:r>
              <a:rPr lang="en-US" altLang="zh-CN" sz="1200" b="1" baseline="30000" dirty="0">
                <a:solidFill>
                  <a:srgbClr val="FF0000"/>
                </a:solidFill>
                <a:latin typeface="+mj-lt"/>
                <a:ea typeface="+mj-ea"/>
                <a:cs typeface="Times New Roman" pitchFamily="18" charset="0"/>
              </a:rPr>
              <a:t>2 </a:t>
            </a:r>
          </a:p>
          <a:p>
            <a:pPr algn="ctr" eaLnBrk="1" hangingPunct="1"/>
            <a:r>
              <a:rPr lang="en-US" altLang="zh-CN" sz="1200" b="1" baseline="30000" dirty="0">
                <a:latin typeface="+mj-lt"/>
                <a:ea typeface="+mj-ea"/>
                <a:cs typeface="Times New Roman" pitchFamily="18" charset="0"/>
              </a:rPr>
              <a:t>@ </a:t>
            </a:r>
            <a:r>
              <a:rPr lang="en-US" altLang="zh-CN" sz="1200" b="1" dirty="0">
                <a:latin typeface="+mj-lt"/>
                <a:ea typeface="+mj-ea"/>
                <a:cs typeface="Times New Roman" pitchFamily="18" charset="0"/>
              </a:rPr>
              <a:t>10 T, 4.2 K</a:t>
            </a:r>
            <a:endParaRPr lang="zh-CN" altLang="en-US" sz="1200" b="1" dirty="0">
              <a:latin typeface="+mj-lt"/>
              <a:ea typeface="+mj-ea"/>
              <a:cs typeface="Times New Roman" pitchFamily="18" charset="0"/>
            </a:endParaRPr>
          </a:p>
        </p:txBody>
      </p:sp>
      <p:sp>
        <p:nvSpPr>
          <p:cNvPr id="113" name="TextBox 29">
            <a:extLst>
              <a:ext uri="{FF2B5EF4-FFF2-40B4-BE49-F238E27FC236}">
                <a16:creationId xmlns:a16="http://schemas.microsoft.com/office/drawing/2014/main" id="{174B9E23-E425-EEE3-471D-F42E86628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7250" y="2744828"/>
            <a:ext cx="1628654" cy="940461"/>
          </a:xfrm>
          <a:prstGeom prst="rect">
            <a:avLst/>
          </a:prstGeom>
          <a:noFill/>
          <a:ln>
            <a:noFill/>
          </a:ln>
        </p:spPr>
        <p:txBody>
          <a:bodyPr wrap="square" lIns="77925" tIns="38963" rIns="77925" bIns="3896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/>
            <a:r>
              <a:rPr lang="en-CA" altLang="zh-CN" sz="1200" b="1" dirty="0">
                <a:latin typeface="+mj-lt"/>
                <a:ea typeface="楷体" pitchFamily="49" charset="-122"/>
                <a:cs typeface="Times New Roman" pitchFamily="18" charset="0"/>
              </a:rPr>
              <a:t>IBS solenoid at 24 T</a:t>
            </a:r>
          </a:p>
          <a:p>
            <a:pPr algn="ctr" eaLnBrk="1" hangingPunct="1"/>
            <a:r>
              <a:rPr lang="en-CA" altLang="zh-CN" sz="1200" b="1" dirty="0">
                <a:latin typeface="+mj-lt"/>
                <a:ea typeface="楷体" pitchFamily="49" charset="-122"/>
                <a:cs typeface="Times New Roman" pitchFamily="18" charset="0"/>
              </a:rPr>
              <a:t> Racetrack at 8 T</a:t>
            </a:r>
          </a:p>
          <a:p>
            <a:pPr algn="ctr" eaLnBrk="1" hangingPunct="1"/>
            <a:r>
              <a:rPr lang="en-CA" altLang="zh-CN" sz="1200" b="1" dirty="0">
                <a:latin typeface="+mj-lt"/>
                <a:ea typeface="+mj-ea"/>
                <a:cs typeface="Times New Roman" pitchFamily="18" charset="0"/>
              </a:rPr>
              <a:t>J</a:t>
            </a:r>
            <a:r>
              <a:rPr lang="en-CA" altLang="zh-CN" sz="1200" b="1" baseline="-25000" dirty="0">
                <a:latin typeface="+mj-lt"/>
                <a:ea typeface="+mj-ea"/>
                <a:cs typeface="Times New Roman" pitchFamily="18" charset="0"/>
              </a:rPr>
              <a:t>e</a:t>
            </a:r>
            <a:r>
              <a:rPr lang="en-CA" altLang="zh-CN" sz="1200" b="1" dirty="0">
                <a:latin typeface="+mj-lt"/>
                <a:ea typeface="+mj-ea"/>
                <a:cs typeface="Times New Roman" pitchFamily="18" charset="0"/>
              </a:rPr>
              <a:t>= </a:t>
            </a:r>
            <a:r>
              <a:rPr lang="en-CA" altLang="zh-CN" sz="1200" b="1" dirty="0">
                <a:solidFill>
                  <a:srgbClr val="FF0000"/>
                </a:solidFill>
                <a:latin typeface="+mj-lt"/>
                <a:ea typeface="+mj-ea"/>
                <a:cs typeface="Times New Roman" pitchFamily="18" charset="0"/>
              </a:rPr>
              <a:t>300 A</a:t>
            </a:r>
            <a:r>
              <a:rPr lang="en-US" altLang="zh-CN" sz="1200" b="1" dirty="0">
                <a:solidFill>
                  <a:srgbClr val="FF0000"/>
                </a:solidFill>
                <a:latin typeface="+mj-lt"/>
                <a:ea typeface="+mj-ea"/>
                <a:cs typeface="Times New Roman" pitchFamily="18" charset="0"/>
              </a:rPr>
              <a:t>/mm</a:t>
            </a:r>
            <a:r>
              <a:rPr lang="en-US" altLang="zh-CN" sz="1200" b="1" baseline="30000" dirty="0">
                <a:solidFill>
                  <a:srgbClr val="FF0000"/>
                </a:solidFill>
                <a:latin typeface="+mj-lt"/>
                <a:ea typeface="+mj-ea"/>
                <a:cs typeface="Times New Roman" pitchFamily="18" charset="0"/>
              </a:rPr>
              <a:t>2</a:t>
            </a:r>
          </a:p>
          <a:p>
            <a:pPr algn="ctr" eaLnBrk="1" hangingPunct="1"/>
            <a:r>
              <a:rPr lang="en-US" altLang="zh-CN" sz="1200" b="1" baseline="30000" dirty="0">
                <a:latin typeface="+mj-lt"/>
                <a:ea typeface="+mj-ea"/>
                <a:cs typeface="Times New Roman" pitchFamily="18" charset="0"/>
              </a:rPr>
              <a:t>@ </a:t>
            </a:r>
            <a:r>
              <a:rPr lang="en-US" altLang="zh-CN" sz="1200" b="1" dirty="0">
                <a:latin typeface="+mj-lt"/>
                <a:ea typeface="+mj-ea"/>
                <a:cs typeface="Times New Roman" pitchFamily="18" charset="0"/>
              </a:rPr>
              <a:t>10 T, 4.2 K</a:t>
            </a:r>
            <a:endParaRPr lang="zh-CN" altLang="en-US" sz="1200" b="1" dirty="0">
              <a:latin typeface="+mj-lt"/>
              <a:ea typeface="+mj-ea"/>
              <a:cs typeface="Times New Roman" pitchFamily="18" charset="0"/>
            </a:endParaRPr>
          </a:p>
          <a:p>
            <a:pPr algn="ctr" eaLnBrk="1" hangingPunct="1"/>
            <a:endParaRPr lang="zh-CN" altLang="en-US" sz="1200" b="1" baseline="30000" dirty="0">
              <a:solidFill>
                <a:srgbClr val="FF0000"/>
              </a:solidFill>
              <a:latin typeface="+mj-lt"/>
              <a:ea typeface="+mj-ea"/>
              <a:cs typeface="Times New Roman" pitchFamily="18" charset="0"/>
            </a:endParaRPr>
          </a:p>
        </p:txBody>
      </p:sp>
      <p:sp>
        <p:nvSpPr>
          <p:cNvPr id="114" name="TextBox 29">
            <a:extLst>
              <a:ext uri="{FF2B5EF4-FFF2-40B4-BE49-F238E27FC236}">
                <a16:creationId xmlns:a16="http://schemas.microsoft.com/office/drawing/2014/main" id="{56B89B9E-2250-8E7C-C58C-13B041DC34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5084" y="1189983"/>
            <a:ext cx="1625536" cy="1125127"/>
          </a:xfrm>
          <a:prstGeom prst="rect">
            <a:avLst/>
          </a:prstGeom>
          <a:noFill/>
          <a:ln>
            <a:noFill/>
          </a:ln>
        </p:spPr>
        <p:txBody>
          <a:bodyPr wrap="square" lIns="77925" tIns="38963" rIns="77925" bIns="3896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/>
            <a:r>
              <a:rPr lang="en-CA" altLang="zh-CN" sz="1200" b="1" dirty="0">
                <a:latin typeface="+mj-lt"/>
                <a:ea typeface="楷体" pitchFamily="49" charset="-122"/>
                <a:cs typeface="Times New Roman" pitchFamily="18" charset="0"/>
              </a:rPr>
              <a:t>IBS solenoid at 32 T</a:t>
            </a:r>
          </a:p>
          <a:p>
            <a:pPr algn="ctr" eaLnBrk="1" hangingPunct="1"/>
            <a:r>
              <a:rPr lang="en-CA" altLang="zh-CN" sz="1200" b="1" dirty="0">
                <a:latin typeface="+mj-lt"/>
                <a:ea typeface="楷体" pitchFamily="49" charset="-122"/>
                <a:cs typeface="Times New Roman" pitchFamily="18" charset="0"/>
              </a:rPr>
              <a:t> Racetrack at 10 T</a:t>
            </a:r>
          </a:p>
          <a:p>
            <a:pPr algn="ctr" eaLnBrk="1" hangingPunct="1"/>
            <a:r>
              <a:rPr lang="en-CA" altLang="zh-CN" sz="1200" b="1" dirty="0">
                <a:latin typeface="+mj-lt"/>
                <a:ea typeface="楷体" pitchFamily="49" charset="-122"/>
                <a:cs typeface="Times New Roman" pitchFamily="18" charset="0"/>
              </a:rPr>
              <a:t>1</a:t>
            </a:r>
            <a:r>
              <a:rPr lang="en-US" altLang="zh-CN" sz="1200" b="1" dirty="0">
                <a:latin typeface="+mj-lt"/>
                <a:ea typeface="楷体" pitchFamily="49" charset="-122"/>
                <a:cs typeface="Times New Roman" pitchFamily="18" charset="0"/>
              </a:rPr>
              <a:t>.</a:t>
            </a:r>
            <a:r>
              <a:rPr lang="en-CA" altLang="zh-CN" sz="1200" b="1" dirty="0">
                <a:latin typeface="+mj-lt"/>
                <a:ea typeface="楷体" pitchFamily="49" charset="-122"/>
                <a:cs typeface="Times New Roman" pitchFamily="18" charset="0"/>
              </a:rPr>
              <a:t>3 kA transposed cable</a:t>
            </a:r>
          </a:p>
          <a:p>
            <a:pPr algn="ctr" eaLnBrk="1" hangingPunct="1"/>
            <a:r>
              <a:rPr lang="en-CA" altLang="zh-CN" sz="1200" b="1" dirty="0">
                <a:latin typeface="+mj-lt"/>
                <a:ea typeface="+mj-ea"/>
                <a:cs typeface="Times New Roman" pitchFamily="18" charset="0"/>
              </a:rPr>
              <a:t>J</a:t>
            </a:r>
            <a:r>
              <a:rPr lang="en-CA" altLang="zh-CN" sz="1200" b="1" baseline="-25000" dirty="0">
                <a:latin typeface="+mj-lt"/>
                <a:ea typeface="+mj-ea"/>
                <a:cs typeface="Times New Roman" pitchFamily="18" charset="0"/>
              </a:rPr>
              <a:t>e </a:t>
            </a:r>
            <a:r>
              <a:rPr lang="en-CA" altLang="zh-CN" sz="1200" b="1" dirty="0">
                <a:latin typeface="+mj-lt"/>
                <a:ea typeface="+mj-ea"/>
                <a:cs typeface="Times New Roman" pitchFamily="18" charset="0"/>
              </a:rPr>
              <a:t>&gt; </a:t>
            </a:r>
            <a:r>
              <a:rPr lang="en-CA" altLang="zh-CN" sz="1200" b="1" dirty="0">
                <a:solidFill>
                  <a:srgbClr val="FF0000"/>
                </a:solidFill>
                <a:latin typeface="+mj-lt"/>
                <a:ea typeface="+mj-ea"/>
                <a:cs typeface="Times New Roman" pitchFamily="18" charset="0"/>
              </a:rPr>
              <a:t>450 A</a:t>
            </a:r>
            <a:r>
              <a:rPr lang="en-US" altLang="zh-CN" sz="1200" b="1" dirty="0">
                <a:solidFill>
                  <a:srgbClr val="FF0000"/>
                </a:solidFill>
                <a:latin typeface="+mj-lt"/>
                <a:ea typeface="+mj-ea"/>
                <a:cs typeface="Times New Roman" pitchFamily="18" charset="0"/>
              </a:rPr>
              <a:t>/mm</a:t>
            </a:r>
            <a:r>
              <a:rPr lang="en-US" altLang="zh-CN" sz="1200" b="1" baseline="30000" dirty="0">
                <a:solidFill>
                  <a:srgbClr val="FF0000"/>
                </a:solidFill>
                <a:latin typeface="+mj-lt"/>
                <a:ea typeface="+mj-ea"/>
                <a:cs typeface="Times New Roman" pitchFamily="18" charset="0"/>
              </a:rPr>
              <a:t>2</a:t>
            </a:r>
          </a:p>
          <a:p>
            <a:pPr algn="ctr" eaLnBrk="1" hangingPunct="1"/>
            <a:r>
              <a:rPr lang="en-US" altLang="zh-CN" sz="1200" b="1" baseline="30000" dirty="0">
                <a:latin typeface="+mj-lt"/>
                <a:ea typeface="+mj-ea"/>
                <a:cs typeface="Times New Roman" pitchFamily="18" charset="0"/>
              </a:rPr>
              <a:t>@ </a:t>
            </a:r>
            <a:r>
              <a:rPr lang="en-US" altLang="zh-CN" sz="1200" b="1" dirty="0">
                <a:latin typeface="+mj-lt"/>
                <a:ea typeface="+mj-ea"/>
                <a:cs typeface="Times New Roman" pitchFamily="18" charset="0"/>
              </a:rPr>
              <a:t>10 T, 4.2 K</a:t>
            </a:r>
            <a:endParaRPr lang="zh-CN" altLang="en-US" sz="1200" b="1" dirty="0">
              <a:latin typeface="+mj-lt"/>
              <a:ea typeface="+mj-ea"/>
              <a:cs typeface="Times New Roman" pitchFamily="18" charset="0"/>
            </a:endParaRPr>
          </a:p>
          <a:p>
            <a:pPr algn="ctr" eaLnBrk="1" hangingPunct="1"/>
            <a:endParaRPr lang="zh-CN" altLang="en-US" sz="1200" b="1" baseline="30000" dirty="0">
              <a:solidFill>
                <a:srgbClr val="FF0000"/>
              </a:solidFill>
              <a:latin typeface="+mj-lt"/>
              <a:ea typeface="+mj-ea"/>
              <a:cs typeface="Times New Roman" pitchFamily="18" charset="0"/>
            </a:endParaRPr>
          </a:p>
        </p:txBody>
      </p:sp>
      <p:sp>
        <p:nvSpPr>
          <p:cNvPr id="115" name="Oval 370">
            <a:extLst>
              <a:ext uri="{FF2B5EF4-FFF2-40B4-BE49-F238E27FC236}">
                <a16:creationId xmlns:a16="http://schemas.microsoft.com/office/drawing/2014/main" id="{A700C65B-1F00-2DC3-3603-ECEA1A189F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2216" y="2282871"/>
            <a:ext cx="216000" cy="2160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txBody>
          <a:bodyPr/>
          <a:lstStyle/>
          <a:p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16" name="Oval 371">
            <a:extLst>
              <a:ext uri="{FF2B5EF4-FFF2-40B4-BE49-F238E27FC236}">
                <a16:creationId xmlns:a16="http://schemas.microsoft.com/office/drawing/2014/main" id="{A2671FBC-FD18-2204-B468-DE6F2D6E23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8565" y="2333338"/>
            <a:ext cx="108000" cy="108000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17" name="矩形 116">
            <a:extLst>
              <a:ext uri="{FF2B5EF4-FFF2-40B4-BE49-F238E27FC236}">
                <a16:creationId xmlns:a16="http://schemas.microsoft.com/office/drawing/2014/main" id="{667428A5-194D-B405-543C-CB9A80279BCB}"/>
              </a:ext>
            </a:extLst>
          </p:cNvPr>
          <p:cNvSpPr/>
          <p:nvPr/>
        </p:nvSpPr>
        <p:spPr>
          <a:xfrm>
            <a:off x="7992376" y="2487010"/>
            <a:ext cx="535681" cy="263353"/>
          </a:xfrm>
          <a:prstGeom prst="rect">
            <a:avLst/>
          </a:prstGeom>
        </p:spPr>
        <p:txBody>
          <a:bodyPr wrap="none" lIns="77925" tIns="38963" rIns="77925" bIns="38963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1200" dirty="0">
                <a:latin typeface="Britannic Bold" panose="020B0903060703020204" pitchFamily="34" charset="0"/>
                <a:ea typeface="方正粗黑宋简体" panose="02000000000000000000" pitchFamily="2" charset="-122"/>
              </a:rPr>
              <a:t>2022</a:t>
            </a:r>
            <a:endParaRPr kumimoji="1" lang="ko-KR" altLang="en-US" sz="1200" dirty="0">
              <a:latin typeface="Britannic Bold" panose="020B0903060703020204" pitchFamily="34" charset="0"/>
              <a:ea typeface="方正粗黑宋简体" panose="02000000000000000000" pitchFamily="2" charset="-122"/>
            </a:endParaRPr>
          </a:p>
        </p:txBody>
      </p:sp>
      <p:pic>
        <p:nvPicPr>
          <p:cNvPr id="118" name="图片 117">
            <a:extLst>
              <a:ext uri="{FF2B5EF4-FFF2-40B4-BE49-F238E27FC236}">
                <a16:creationId xmlns:a16="http://schemas.microsoft.com/office/drawing/2014/main" id="{EAB2E450-CB18-CD21-49F7-273489417B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050"/>
          <a:stretch/>
        </p:blipFill>
        <p:spPr>
          <a:xfrm>
            <a:off x="7992376" y="2818357"/>
            <a:ext cx="738694" cy="1015761"/>
          </a:xfrm>
          <a:prstGeom prst="rect">
            <a:avLst/>
          </a:prstGeom>
        </p:spPr>
      </p:pic>
      <p:pic>
        <p:nvPicPr>
          <p:cNvPr id="119" name="图片 118">
            <a:extLst>
              <a:ext uri="{FF2B5EF4-FFF2-40B4-BE49-F238E27FC236}">
                <a16:creationId xmlns:a16="http://schemas.microsoft.com/office/drawing/2014/main" id="{B0AA983A-B98B-2E9B-0A95-F5A6C898E1E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65" b="3984"/>
          <a:stretch/>
        </p:blipFill>
        <p:spPr>
          <a:xfrm>
            <a:off x="7336678" y="2815397"/>
            <a:ext cx="655698" cy="1018722"/>
          </a:xfrm>
          <a:prstGeom prst="rect">
            <a:avLst/>
          </a:prstGeom>
        </p:spPr>
      </p:pic>
      <p:pic>
        <p:nvPicPr>
          <p:cNvPr id="120" name="图片 119">
            <a:extLst>
              <a:ext uri="{FF2B5EF4-FFF2-40B4-BE49-F238E27FC236}">
                <a16:creationId xmlns:a16="http://schemas.microsoft.com/office/drawing/2014/main" id="{D61571F2-193E-D0B4-02D1-104EF7AE91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153" y="1309868"/>
            <a:ext cx="1449581" cy="848768"/>
          </a:xfrm>
          <a:prstGeom prst="rect">
            <a:avLst/>
          </a:prstGeom>
        </p:spPr>
      </p:pic>
      <p:pic>
        <p:nvPicPr>
          <p:cNvPr id="121" name="图片 120">
            <a:extLst>
              <a:ext uri="{FF2B5EF4-FFF2-40B4-BE49-F238E27FC236}">
                <a16:creationId xmlns:a16="http://schemas.microsoft.com/office/drawing/2014/main" id="{19A59578-BF7D-8C79-7CD5-12468015526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072" y="2806030"/>
            <a:ext cx="1514629" cy="1101508"/>
          </a:xfrm>
          <a:prstGeom prst="rect">
            <a:avLst/>
          </a:prstGeom>
        </p:spPr>
      </p:pic>
      <p:grpSp>
        <p:nvGrpSpPr>
          <p:cNvPr id="122" name="组合 121">
            <a:extLst>
              <a:ext uri="{FF2B5EF4-FFF2-40B4-BE49-F238E27FC236}">
                <a16:creationId xmlns:a16="http://schemas.microsoft.com/office/drawing/2014/main" id="{1D201528-0365-31A5-76C4-A1176687E6C9}"/>
              </a:ext>
            </a:extLst>
          </p:cNvPr>
          <p:cNvGrpSpPr/>
          <p:nvPr/>
        </p:nvGrpSpPr>
        <p:grpSpPr>
          <a:xfrm>
            <a:off x="274283" y="3061214"/>
            <a:ext cx="1989593" cy="1006364"/>
            <a:chOff x="6726108" y="980728"/>
            <a:chExt cx="2817382" cy="1381459"/>
          </a:xfrm>
        </p:grpSpPr>
        <p:sp>
          <p:nvSpPr>
            <p:cNvPr id="123" name="TextBox 29">
              <a:extLst>
                <a:ext uri="{FF2B5EF4-FFF2-40B4-BE49-F238E27FC236}">
                  <a16:creationId xmlns:a16="http://schemas.microsoft.com/office/drawing/2014/main" id="{077090CB-4DEA-19DC-3A72-986A609A6B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50431" y="1126957"/>
              <a:ext cx="1693059" cy="612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algn="ctr" eaLnBrk="1" hangingPunct="1"/>
              <a:r>
                <a:rPr lang="en-US" altLang="zh-CN" sz="1100" b="1" dirty="0">
                  <a:latin typeface="Microsoft YaHei" charset="-122"/>
                  <a:ea typeface="Microsoft YaHei" charset="-122"/>
                  <a:cs typeface="Microsoft YaHei" charset="-122"/>
                </a:rPr>
                <a:t>H. </a:t>
              </a:r>
              <a:r>
                <a:rPr lang="en-US" altLang="zh-CN" sz="1100" b="1" dirty="0" err="1">
                  <a:latin typeface="Microsoft YaHei" charset="-122"/>
                  <a:ea typeface="Microsoft YaHei" charset="-122"/>
                  <a:cs typeface="Microsoft YaHei" charset="-122"/>
                </a:rPr>
                <a:t>Hosono</a:t>
              </a:r>
              <a:endParaRPr lang="en-US" altLang="zh-CN" sz="1100" b="1" dirty="0">
                <a:latin typeface="Microsoft YaHei" charset="-122"/>
                <a:ea typeface="Microsoft YaHei" charset="-122"/>
                <a:cs typeface="Microsoft YaHei" charset="-122"/>
              </a:endParaRPr>
            </a:p>
            <a:p>
              <a:pPr algn="ctr" eaLnBrk="1" hangingPunct="1"/>
              <a:r>
                <a:rPr lang="en-US" altLang="zh-CN" sz="12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IBS (T</a:t>
              </a:r>
              <a:r>
                <a:rPr lang="en-US" altLang="zh-CN" sz="1200" b="1" baseline="-25000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c</a:t>
              </a:r>
              <a:r>
                <a:rPr lang="en-US" altLang="zh-CN" sz="12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26K)</a:t>
              </a:r>
            </a:p>
          </p:txBody>
        </p:sp>
        <p:pic>
          <p:nvPicPr>
            <p:cNvPr id="124" name="Picture 2" descr="http://highscope.ch.ntu.edu.tw/wordpress/wp-content/uploads/2013/10/2012-hosono.jpg">
              <a:extLst>
                <a:ext uri="{FF2B5EF4-FFF2-40B4-BE49-F238E27FC236}">
                  <a16:creationId xmlns:a16="http://schemas.microsoft.com/office/drawing/2014/main" id="{47FD3570-8563-9AE3-1CC8-BCFD1883F5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6108" y="980728"/>
              <a:ext cx="1124325" cy="13814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5" name="TextBox 29">
            <a:extLst>
              <a:ext uri="{FF2B5EF4-FFF2-40B4-BE49-F238E27FC236}">
                <a16:creationId xmlns:a16="http://schemas.microsoft.com/office/drawing/2014/main" id="{47E6BD7D-90F8-F46E-E691-A44DE7C00E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1274" y="1733910"/>
            <a:ext cx="1042593" cy="4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/>
            <a:r>
              <a:rPr lang="en-US" altLang="zh-CN" sz="1100" b="1" dirty="0">
                <a:latin typeface="Microsoft YaHei" charset="-122"/>
                <a:ea typeface="Microsoft YaHei" charset="-122"/>
              </a:rPr>
              <a:t>Z. Zhao</a:t>
            </a:r>
          </a:p>
          <a:p>
            <a:pPr algn="ctr" eaLnBrk="1" hangingPunct="1"/>
            <a:r>
              <a:rPr lang="en-US" altLang="zh-CN" sz="1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IBS (T</a:t>
            </a:r>
            <a:r>
              <a:rPr lang="en-US" altLang="zh-CN" sz="1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en-US" altLang="zh-CN" sz="1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55K)</a:t>
            </a:r>
          </a:p>
        </p:txBody>
      </p:sp>
      <p:pic>
        <p:nvPicPr>
          <p:cNvPr id="126" name="图片 125">
            <a:extLst>
              <a:ext uri="{FF2B5EF4-FFF2-40B4-BE49-F238E27FC236}">
                <a16:creationId xmlns:a16="http://schemas.microsoft.com/office/drawing/2014/main" id="{19791CF7-EE80-BB5C-CBC0-8BBC9460484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5628" y="1107806"/>
            <a:ext cx="736100" cy="981466"/>
          </a:xfrm>
          <a:prstGeom prst="rect">
            <a:avLst/>
          </a:prstGeom>
        </p:spPr>
      </p:pic>
      <p:pic>
        <p:nvPicPr>
          <p:cNvPr id="127" name="Picture 7">
            <a:extLst>
              <a:ext uri="{FF2B5EF4-FFF2-40B4-BE49-F238E27FC236}">
                <a16:creationId xmlns:a16="http://schemas.microsoft.com/office/drawing/2014/main" id="{68BD385B-4064-2A5B-5730-0EED65FBAA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02804" y="862179"/>
            <a:ext cx="1053147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标题 1">
            <a:extLst>
              <a:ext uri="{FF2B5EF4-FFF2-40B4-BE49-F238E27FC236}">
                <a16:creationId xmlns:a16="http://schemas.microsoft.com/office/drawing/2014/main" id="{6CF598D5-FE15-8820-3CCC-DF7C532174E6}"/>
              </a:ext>
            </a:extLst>
          </p:cNvPr>
          <p:cNvSpPr txBox="1">
            <a:spLocks/>
          </p:cNvSpPr>
          <p:nvPr/>
        </p:nvSpPr>
        <p:spPr>
          <a:xfrm>
            <a:off x="295448" y="4291385"/>
            <a:ext cx="8435622" cy="350320"/>
          </a:xfrm>
          <a:prstGeom prst="rect">
            <a:avLst/>
          </a:prstGeom>
          <a:solidFill>
            <a:srgbClr val="FFFF00"/>
          </a:solidFill>
        </p:spPr>
        <p:txBody>
          <a:bodyPr/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2000" b="1">
                <a:latin typeface="+mj-lt"/>
                <a:ea typeface="宋体" panose="02010600030101010101" pitchFamily="2" charset="-122"/>
                <a:cs typeface="Times New Roman" panose="02020603050405020304" pitchFamily="18" charset="0"/>
              </a:defRPr>
            </a:lvl1pPr>
          </a:lstStyle>
          <a:p>
            <a:r>
              <a:rPr lang="en-US" altLang="zh-CN" sz="1600" dirty="0"/>
              <a:t>J</a:t>
            </a:r>
            <a:r>
              <a:rPr lang="en-US" altLang="zh-CN" sz="1600" baseline="-25000" dirty="0"/>
              <a:t>e</a:t>
            </a:r>
            <a:r>
              <a:rPr lang="en-US" altLang="zh-CN" sz="1600" dirty="0"/>
              <a:t> of IBS expected to be similar as </a:t>
            </a:r>
            <a:r>
              <a:rPr lang="en-US" altLang="zh-CN" sz="1600" dirty="0" err="1"/>
              <a:t>ReBCO</a:t>
            </a:r>
            <a:r>
              <a:rPr lang="en-US" altLang="zh-CN" sz="1600" dirty="0"/>
              <a:t> in 5 years with better mechanical properties and lower cost</a:t>
            </a:r>
            <a:endParaRPr lang="zh-CN" altLang="en-US" sz="1600" dirty="0"/>
          </a:p>
        </p:txBody>
      </p:sp>
      <p:sp>
        <p:nvSpPr>
          <p:cNvPr id="4" name="灯片编号占位符 2">
            <a:extLst>
              <a:ext uri="{FF2B5EF4-FFF2-40B4-BE49-F238E27FC236}">
                <a16:creationId xmlns:a16="http://schemas.microsoft.com/office/drawing/2014/main" id="{4F56A088-BDF1-E5CE-6BBB-9AFE70E631B1}"/>
              </a:ext>
            </a:extLst>
          </p:cNvPr>
          <p:cNvSpPr txBox="1">
            <a:spLocks/>
          </p:cNvSpPr>
          <p:nvPr/>
        </p:nvSpPr>
        <p:spPr>
          <a:xfrm>
            <a:off x="7086600" y="4772025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983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91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983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974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966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957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949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4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932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BC14028-2C42-48E4-958A-A39E3E99AC0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3387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00166" y="2381"/>
            <a:ext cx="5934058" cy="640872"/>
          </a:xfrm>
        </p:spPr>
        <p:txBody>
          <a:bodyPr>
            <a:normAutofit fontScale="90000"/>
          </a:bodyPr>
          <a:lstStyle/>
          <a:p>
            <a:pPr algn="ctr"/>
            <a:r>
              <a:rPr lang="zh-CN" altLang="en-US" sz="2800" dirty="0"/>
              <a:t>                                         </a:t>
            </a:r>
            <a:br>
              <a:rPr lang="en-US" altLang="zh-CN" sz="2800" dirty="0"/>
            </a:br>
            <a:br>
              <a:rPr lang="zh-CN" altLang="en-US" sz="2800" dirty="0"/>
            </a:br>
            <a:endParaRPr lang="zh-CN" altLang="en-US" sz="2800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47" r="8265"/>
          <a:stretch/>
        </p:blipFill>
        <p:spPr>
          <a:xfrm>
            <a:off x="3878385" y="2363568"/>
            <a:ext cx="1967426" cy="1607331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78FBEAC2-AB35-415E-9030-23DF7F65A645}"/>
              </a:ext>
            </a:extLst>
          </p:cNvPr>
          <p:cNvSpPr/>
          <p:nvPr/>
        </p:nvSpPr>
        <p:spPr>
          <a:xfrm>
            <a:off x="1422399" y="4005210"/>
            <a:ext cx="6407573" cy="815608"/>
          </a:xfrm>
          <a:prstGeom prst="rect">
            <a:avLst/>
          </a:prstGeom>
          <a:solidFill>
            <a:srgbClr val="92D050"/>
          </a:solidFill>
          <a:ln w="127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altLang="zh-CN" sz="1400" b="1" i="1" dirty="0">
                <a:solidFill>
                  <a:srgbClr val="FF0000"/>
                </a:solidFill>
              </a:rPr>
              <a:t>All the magnets delivered to CERN passed the performance double-check at 1.9 K.</a:t>
            </a:r>
          </a:p>
          <a:p>
            <a:pPr algn="just"/>
            <a:r>
              <a:rPr lang="en-US" altLang="zh-CN" sz="1100" b="1" i="1" dirty="0"/>
              <a:t>Test results of the 1</a:t>
            </a:r>
            <a:r>
              <a:rPr lang="en-US" altLang="zh-CN" sz="1100" b="1" i="1" baseline="30000" dirty="0"/>
              <a:t>st</a:t>
            </a:r>
            <a:r>
              <a:rPr lang="en-US" altLang="zh-CN" sz="1100" b="1" i="1" dirty="0"/>
              <a:t> full-length prototype from China:</a:t>
            </a:r>
          </a:p>
          <a:p>
            <a:pPr algn="just"/>
            <a:r>
              <a:rPr lang="en-US" altLang="zh-CN" sz="1100" b="1" i="1" dirty="0"/>
              <a:t>“Each aperture, individually and combined, arrived to ultimate current without quench”</a:t>
            </a:r>
          </a:p>
          <a:p>
            <a:pPr algn="just"/>
            <a:r>
              <a:rPr lang="en-US" altLang="zh-CN" sz="1100" b="1" i="1" dirty="0"/>
              <a:t> “Operation range test checked without quench”……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68859EA5-3645-4AD4-AC2F-A89240097F5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96622" y="2364584"/>
            <a:ext cx="1584396" cy="1613499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F30B3208-D743-4378-8234-A4874675D5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0165" y="2363568"/>
            <a:ext cx="1322103" cy="883275"/>
          </a:xfrm>
          <a:prstGeom prst="rect">
            <a:avLst/>
          </a:prstGeom>
        </p:spPr>
      </p:pic>
      <p:pic>
        <p:nvPicPr>
          <p:cNvPr id="19" name="Picture 5">
            <a:extLst>
              <a:ext uri="{FF2B5EF4-FFF2-40B4-BE49-F238E27FC236}">
                <a16:creationId xmlns:a16="http://schemas.microsoft.com/office/drawing/2014/main" id="{DC1F7160-11EA-414B-B84B-66B88CED88C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4519" y="3163685"/>
            <a:ext cx="1322103" cy="823732"/>
          </a:xfrm>
          <a:prstGeom prst="rect">
            <a:avLst/>
          </a:prstGeom>
        </p:spPr>
      </p:pic>
      <p:sp>
        <p:nvSpPr>
          <p:cNvPr id="22" name="Rectangle 2">
            <a:extLst>
              <a:ext uri="{FF2B5EF4-FFF2-40B4-BE49-F238E27FC236}">
                <a16:creationId xmlns:a16="http://schemas.microsoft.com/office/drawing/2014/main" id="{DDC2BD0F-8DEC-4CB4-8D9F-524659B99E77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9144000" cy="7148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algn="ctr" defTabSz="685800">
              <a:spcBef>
                <a:spcPct val="0"/>
              </a:spcBef>
              <a:defRPr/>
            </a:pP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 of CCT Magnets for HL-LHC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4FF66D0-A188-5ACE-88E7-633101699704}"/>
              </a:ext>
            </a:extLst>
          </p:cNvPr>
          <p:cNvSpPr txBox="1"/>
          <p:nvPr/>
        </p:nvSpPr>
        <p:spPr>
          <a:xfrm>
            <a:off x="3034453" y="1083344"/>
            <a:ext cx="3150133" cy="113107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altLang="zh-CN" dirty="0">
                <a:ea typeface="黑体" panose="02010609060101010101" pitchFamily="49" charset="-122"/>
              </a:rPr>
              <a:t>To be installed in the ATLAS &amp; CMS interaction regions, help to raise the luminosity by 5 times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altLang="zh-CN" dirty="0">
                <a:ea typeface="黑体" panose="02010609060101010101" pitchFamily="49" charset="-122"/>
              </a:rPr>
              <a:t>The 1</a:t>
            </a:r>
            <a:r>
              <a:rPr lang="en-US" altLang="zh-CN" baseline="30000" dirty="0">
                <a:ea typeface="黑体" panose="02010609060101010101" pitchFamily="49" charset="-122"/>
              </a:rPr>
              <a:t>st</a:t>
            </a:r>
            <a:r>
              <a:rPr lang="en-US" altLang="zh-CN" dirty="0">
                <a:ea typeface="黑体" panose="02010609060101010101" pitchFamily="49" charset="-122"/>
              </a:rPr>
              <a:t> time CCT type magnets applied to an operating accelerator.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FE2D520-72EF-F37E-A9AA-5A794FEE2D01}"/>
              </a:ext>
            </a:extLst>
          </p:cNvPr>
          <p:cNvSpPr txBox="1"/>
          <p:nvPr/>
        </p:nvSpPr>
        <p:spPr>
          <a:xfrm>
            <a:off x="437318" y="732716"/>
            <a:ext cx="82799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FF0000"/>
                </a:solidFill>
                <a:ea typeface="黑体" panose="02010609060101010101" pitchFamily="49" charset="-122"/>
              </a:rPr>
              <a:t>China provides 13 units CCT twin-aperture dipole magnets for HL-LHC</a:t>
            </a:r>
            <a:endParaRPr lang="en-US" altLang="zh-CN" sz="800" b="1" dirty="0">
              <a:solidFill>
                <a:srgbClr val="FF0000"/>
              </a:solidFill>
              <a:ea typeface="黑体" panose="02010609060101010101" pitchFamily="49" charset="-122"/>
            </a:endParaRPr>
          </a:p>
        </p:txBody>
      </p:sp>
      <p:pic>
        <p:nvPicPr>
          <p:cNvPr id="7" name="Picture 2" descr="查看源图像">
            <a:extLst>
              <a:ext uri="{FF2B5EF4-FFF2-40B4-BE49-F238E27FC236}">
                <a16:creationId xmlns:a16="http://schemas.microsoft.com/office/drawing/2014/main" id="{12F66C4E-58B5-0DE7-5698-47255980B5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30"/>
          <a:stretch/>
        </p:blipFill>
        <p:spPr bwMode="auto">
          <a:xfrm>
            <a:off x="340337" y="1083344"/>
            <a:ext cx="2665408" cy="1671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F287ED6C-37CF-1987-622C-B43126FFE37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76" y="2787356"/>
            <a:ext cx="3442720" cy="120006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C2006F7-DDC4-3A61-4C11-62D062DBD8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74917" y="1083344"/>
            <a:ext cx="2506101" cy="1244099"/>
          </a:xfrm>
          <a:prstGeom prst="rect">
            <a:avLst/>
          </a:prstGeom>
        </p:spPr>
      </p:pic>
      <p:pic>
        <p:nvPicPr>
          <p:cNvPr id="23" name="Picture 3">
            <a:extLst>
              <a:ext uri="{FF2B5EF4-FFF2-40B4-BE49-F238E27FC236}">
                <a16:creationId xmlns:a16="http://schemas.microsoft.com/office/drawing/2014/main" id="{A66534B4-9FF6-5C6D-B698-06E232E82E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34453" y="2104228"/>
            <a:ext cx="798766" cy="823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9AAF8B79-B16F-3871-AAF7-079B0AF766E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9700"/>
            <a:ext cx="840659" cy="565534"/>
          </a:xfrm>
          <a:prstGeom prst="rect">
            <a:avLst/>
          </a:prstGeom>
        </p:spPr>
      </p:pic>
      <p:sp>
        <p:nvSpPr>
          <p:cNvPr id="25" name="灯片编号占位符 1">
            <a:extLst>
              <a:ext uri="{FF2B5EF4-FFF2-40B4-BE49-F238E27FC236}">
                <a16:creationId xmlns:a16="http://schemas.microsoft.com/office/drawing/2014/main" id="{1AB415ED-4233-F865-6FB5-929F17DE0942}"/>
              </a:ext>
            </a:extLst>
          </p:cNvPr>
          <p:cNvSpPr txBox="1">
            <a:spLocks/>
          </p:cNvSpPr>
          <p:nvPr/>
        </p:nvSpPr>
        <p:spPr>
          <a:xfrm>
            <a:off x="7086600" y="4772025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983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91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983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974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966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957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949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4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932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BC14028-2C42-48E4-958A-A39E3E99AC05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4326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0B740D0-4FA6-A808-1B73-57A65F5C3CBF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9144000" cy="7148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algn="ctr" defTabSz="685800">
              <a:spcBef>
                <a:spcPct val="0"/>
              </a:spcBef>
              <a:defRPr/>
            </a:pP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 of CCT Magnets for HL-LHC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7AF0A7E-1D9E-1914-5B76-FA601C39EC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9700"/>
            <a:ext cx="840659" cy="565534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C3716E57-AB59-AB5D-E486-561D2C1686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551"/>
          <a:stretch/>
        </p:blipFill>
        <p:spPr bwMode="auto">
          <a:xfrm>
            <a:off x="3461909" y="2322982"/>
            <a:ext cx="2187762" cy="14493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EF7D744E-2202-8A4C-C37E-54E9175BE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34204" y="1371887"/>
            <a:ext cx="1021196" cy="1013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136C3924-EBE9-5378-9F3B-9FB732DB9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7494" y="877057"/>
            <a:ext cx="1911339" cy="1969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1" name="内容占位符 4">
            <a:extLst>
              <a:ext uri="{FF2B5EF4-FFF2-40B4-BE49-F238E27FC236}">
                <a16:creationId xmlns:a16="http://schemas.microsoft.com/office/drawing/2014/main" id="{EE6410CC-4B77-653B-1866-DD81418A66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6797310"/>
              </p:ext>
            </p:extLst>
          </p:nvPr>
        </p:nvGraphicFramePr>
        <p:xfrm>
          <a:off x="381786" y="736606"/>
          <a:ext cx="2971014" cy="2576201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13708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188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Items</a:t>
                      </a:r>
                      <a:endParaRPr lang="zh-TW" altLang="en-US" sz="1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Values</a:t>
                      </a:r>
                      <a:endParaRPr lang="zh-TW" altLang="en-US" sz="1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8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b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CCT skew angle</a:t>
                      </a:r>
                      <a:endParaRPr lang="ko-KR" altLang="en-US" sz="1000" b="0" i="1" baseline="-25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b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30°</a:t>
                      </a:r>
                      <a:endParaRPr lang="zh-TW" altLang="en-US" sz="10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88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10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No. of turns</a:t>
                      </a:r>
                      <a:r>
                        <a:rPr lang="en-US" altLang="zh-TW" sz="1000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per layer</a:t>
                      </a:r>
                      <a:endParaRPr lang="zh-TW" altLang="en-US" sz="1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10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365</a:t>
                      </a:r>
                      <a:endParaRPr lang="zh-TW" altLang="en-US" sz="1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8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b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Slot size in former</a:t>
                      </a:r>
                      <a:r>
                        <a:rPr lang="zh-TW" altLang="en-US" sz="1000" b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altLang="zh-TW" sz="10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(mm) </a:t>
                      </a:r>
                      <a:endParaRPr lang="zh-TW" altLang="en-US" sz="1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10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2×5</a:t>
                      </a:r>
                      <a:endParaRPr lang="zh-TW" altLang="en-US" sz="1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188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10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Spacing per turn</a:t>
                      </a:r>
                      <a:endParaRPr lang="zh-TW" altLang="en-US" sz="1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10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5.222</a:t>
                      </a:r>
                      <a:endParaRPr lang="zh-TW" altLang="en-US" sz="1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7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10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Inside/Outside diameter</a:t>
                      </a:r>
                      <a:r>
                        <a:rPr lang="en-US" altLang="zh-TW" sz="1000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of the former (mm)</a:t>
                      </a:r>
                      <a:endParaRPr lang="zh-TW" altLang="en-US" sz="1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altLang="zh-TW" sz="10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Inner former:</a:t>
                      </a:r>
                      <a:r>
                        <a:rPr lang="en-US" altLang="zh-CN" sz="10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105.35/119.35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altLang="zh-TW" sz="10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Inner former:</a:t>
                      </a:r>
                      <a:r>
                        <a:rPr lang="en-US" altLang="zh-CN" sz="10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120.80/134.85</a:t>
                      </a:r>
                      <a:endParaRPr lang="zh-TW" altLang="en-US" sz="10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11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Inside diameter</a:t>
                      </a:r>
                      <a:r>
                        <a:rPr lang="en-US" altLang="zh-TW" sz="1000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of the groove/slot(mm)</a:t>
                      </a:r>
                      <a:endParaRPr lang="zh-TW" altLang="en-US" sz="1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altLang="zh-TW" sz="1000" b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r>
                        <a:rPr lang="en-US" altLang="zh-TW" sz="1000" b="0" kern="1200" baseline="300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st</a:t>
                      </a:r>
                      <a:r>
                        <a:rPr lang="en-US" altLang="zh-TW" sz="1000" b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layer: </a:t>
                      </a:r>
                      <a:r>
                        <a:rPr lang="en-US" altLang="zh-CN" sz="1000" b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109.15</a:t>
                      </a:r>
                      <a:r>
                        <a:rPr lang="en-US" altLang="zh-TW" sz="1000" b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/</a:t>
                      </a:r>
                      <a:r>
                        <a:rPr lang="en-US" altLang="zh-CN" sz="1000" b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119.15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altLang="zh-TW" sz="1000" b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r>
                        <a:rPr lang="en-US" altLang="zh-TW" sz="1000" b="0" kern="1200" baseline="300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nd</a:t>
                      </a:r>
                      <a:r>
                        <a:rPr lang="en-US" altLang="zh-TW" sz="1000" b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layer: </a:t>
                      </a:r>
                      <a:r>
                        <a:rPr lang="en-US" altLang="zh-CN" sz="1000" b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124.65/134.65</a:t>
                      </a:r>
                      <a:endParaRPr lang="zh-TW" altLang="en-US" sz="10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188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10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Reference radius</a:t>
                      </a:r>
                      <a:r>
                        <a:rPr lang="en-US" altLang="zh-TW" sz="1000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zh-TW" sz="10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(mm)</a:t>
                      </a:r>
                      <a:endParaRPr lang="zh-TW" altLang="en-US" sz="1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10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endParaRPr lang="zh-TW" altLang="en-US" sz="1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84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Diameter of aperture (mm)</a:t>
                      </a:r>
                      <a:endParaRPr lang="zh-TW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47972" marR="47972" marT="0" marB="0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105</a:t>
                      </a:r>
                      <a:endParaRPr lang="zh-TW" sz="1000" dirty="0">
                        <a:effectLst/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47972" marR="47972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92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Current (A)</a:t>
                      </a:r>
                      <a:endParaRPr lang="zh-TW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47972" marR="47972" marT="0" marB="0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395</a:t>
                      </a:r>
                      <a:endParaRPr lang="zh-TW" sz="1000" dirty="0">
                        <a:effectLst/>
                        <a:latin typeface="Times New Roman" pitchFamily="18" charset="0"/>
                        <a:ea typeface="宋体"/>
                        <a:cs typeface="Times New Roman" pitchFamily="18" charset="0"/>
                      </a:endParaRPr>
                    </a:p>
                  </a:txBody>
                  <a:tcPr marL="47972" marR="47972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21635E57-9E13-74E9-2E20-2DD22A4DF31D}"/>
              </a:ext>
            </a:extLst>
          </p:cNvPr>
          <p:cNvCxnSpPr/>
          <p:nvPr/>
        </p:nvCxnSpPr>
        <p:spPr>
          <a:xfrm flipH="1" flipV="1">
            <a:off x="7171270" y="2429609"/>
            <a:ext cx="169194" cy="194247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9">
            <a:extLst>
              <a:ext uri="{FF2B5EF4-FFF2-40B4-BE49-F238E27FC236}">
                <a16:creationId xmlns:a16="http://schemas.microsoft.com/office/drawing/2014/main" id="{B310B450-31CF-EC6D-769A-229CBDF59DD8}"/>
              </a:ext>
            </a:extLst>
          </p:cNvPr>
          <p:cNvSpPr txBox="1"/>
          <p:nvPr/>
        </p:nvSpPr>
        <p:spPr>
          <a:xfrm>
            <a:off x="7330247" y="2599551"/>
            <a:ext cx="8388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err="1">
                <a:latin typeface="Times New Roman" pitchFamily="18" charset="0"/>
                <a:cs typeface="Times New Roman" pitchFamily="18" charset="0"/>
              </a:rPr>
              <a:t>Ø</a:t>
            </a:r>
            <a:r>
              <a:rPr lang="en-US" altLang="zh-TW" sz="1200" dirty="0">
                <a:latin typeface="Times New Roman" pitchFamily="18" charset="0"/>
                <a:cs typeface="Times New Roman" pitchFamily="18" charset="0"/>
              </a:rPr>
              <a:t> 614 mm</a:t>
            </a:r>
            <a:endParaRPr lang="zh-TW" alt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84EA5E87-5686-8F9E-7C92-F3B7CC29170F}"/>
              </a:ext>
            </a:extLst>
          </p:cNvPr>
          <p:cNvCxnSpPr>
            <a:cxnSpLocks/>
            <a:stCxn id="15" idx="1"/>
          </p:cNvCxnSpPr>
          <p:nvPr/>
        </p:nvCxnSpPr>
        <p:spPr>
          <a:xfrm flipH="1">
            <a:off x="6920545" y="1633297"/>
            <a:ext cx="677098" cy="87605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21">
            <a:extLst>
              <a:ext uri="{FF2B5EF4-FFF2-40B4-BE49-F238E27FC236}">
                <a16:creationId xmlns:a16="http://schemas.microsoft.com/office/drawing/2014/main" id="{496C156C-F3C8-7BB8-2CD8-571622D4F798}"/>
              </a:ext>
            </a:extLst>
          </p:cNvPr>
          <p:cNvSpPr txBox="1"/>
          <p:nvPr/>
        </p:nvSpPr>
        <p:spPr>
          <a:xfrm>
            <a:off x="7597643" y="1494797"/>
            <a:ext cx="786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latin typeface="Times New Roman" pitchFamily="18" charset="0"/>
                <a:cs typeface="Times New Roman" pitchFamily="18" charset="0"/>
              </a:rPr>
              <a:t>Aperture</a:t>
            </a:r>
            <a:endParaRPr lang="zh-TW" alt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22">
            <a:extLst>
              <a:ext uri="{FF2B5EF4-FFF2-40B4-BE49-F238E27FC236}">
                <a16:creationId xmlns:a16="http://schemas.microsoft.com/office/drawing/2014/main" id="{93B59457-B4F4-6826-8CA3-68D273D68CE7}"/>
              </a:ext>
            </a:extLst>
          </p:cNvPr>
          <p:cNvSpPr txBox="1"/>
          <p:nvPr/>
        </p:nvSpPr>
        <p:spPr>
          <a:xfrm>
            <a:off x="7052657" y="733931"/>
            <a:ext cx="11324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latin typeface="Times New Roman" pitchFamily="18" charset="0"/>
                <a:cs typeface="Times New Roman" pitchFamily="18" charset="0"/>
              </a:rPr>
              <a:t>Cooling hole</a:t>
            </a:r>
            <a:endParaRPr lang="zh-TW" alt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60418C90-6360-7ADB-8E87-431008FB6EE0}"/>
              </a:ext>
            </a:extLst>
          </p:cNvPr>
          <p:cNvCxnSpPr/>
          <p:nvPr/>
        </p:nvCxnSpPr>
        <p:spPr>
          <a:xfrm flipH="1">
            <a:off x="6584348" y="883611"/>
            <a:ext cx="526501" cy="314570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009FA583-9A87-68E3-4D64-24B6CEA950E8}"/>
              </a:ext>
            </a:extLst>
          </p:cNvPr>
          <p:cNvCxnSpPr/>
          <p:nvPr/>
        </p:nvCxnSpPr>
        <p:spPr>
          <a:xfrm flipH="1">
            <a:off x="6920545" y="1056940"/>
            <a:ext cx="461021" cy="157285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25">
            <a:extLst>
              <a:ext uri="{FF2B5EF4-FFF2-40B4-BE49-F238E27FC236}">
                <a16:creationId xmlns:a16="http://schemas.microsoft.com/office/drawing/2014/main" id="{D2BD3D91-9EE2-52B1-F482-763F4617E55B}"/>
              </a:ext>
            </a:extLst>
          </p:cNvPr>
          <p:cNvSpPr txBox="1"/>
          <p:nvPr/>
        </p:nvSpPr>
        <p:spPr>
          <a:xfrm>
            <a:off x="7396331" y="948701"/>
            <a:ext cx="13289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latin typeface="Times New Roman" pitchFamily="18" charset="0"/>
                <a:cs typeface="Times New Roman" pitchFamily="18" charset="0"/>
              </a:rPr>
              <a:t>Hole for tie rod</a:t>
            </a:r>
            <a:endParaRPr lang="zh-TW" alt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A08319A7-278A-1822-1D56-33F326F4F6FA}"/>
              </a:ext>
            </a:extLst>
          </p:cNvPr>
          <p:cNvCxnSpPr/>
          <p:nvPr/>
        </p:nvCxnSpPr>
        <p:spPr>
          <a:xfrm flipH="1" flipV="1">
            <a:off x="6941250" y="1330453"/>
            <a:ext cx="455081" cy="1294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8BAA9A8E-EEEE-2B5E-7455-6D86FE80F9EB}"/>
              </a:ext>
            </a:extLst>
          </p:cNvPr>
          <p:cNvCxnSpPr>
            <a:cxnSpLocks/>
            <a:stCxn id="22" idx="1"/>
          </p:cNvCxnSpPr>
          <p:nvPr/>
        </p:nvCxnSpPr>
        <p:spPr>
          <a:xfrm flipH="1" flipV="1">
            <a:off x="7460600" y="1908298"/>
            <a:ext cx="278170" cy="38440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9">
            <a:extLst>
              <a:ext uri="{FF2B5EF4-FFF2-40B4-BE49-F238E27FC236}">
                <a16:creationId xmlns:a16="http://schemas.microsoft.com/office/drawing/2014/main" id="{6E699600-F3C3-3DEC-275D-E4D735156950}"/>
              </a:ext>
            </a:extLst>
          </p:cNvPr>
          <p:cNvSpPr txBox="1"/>
          <p:nvPr/>
        </p:nvSpPr>
        <p:spPr>
          <a:xfrm>
            <a:off x="7738770" y="1808238"/>
            <a:ext cx="11499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dirty="0">
                <a:latin typeface="Times New Roman" pitchFamily="18" charset="0"/>
                <a:cs typeface="Times New Roman" pitchFamily="18" charset="0"/>
              </a:rPr>
              <a:t>Yoke alignment</a:t>
            </a:r>
            <a:endParaRPr lang="zh-TW" alt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8CEAFE3B-977B-17B8-CC0E-1A76D9327A3A}"/>
              </a:ext>
            </a:extLst>
          </p:cNvPr>
          <p:cNvSpPr/>
          <p:nvPr/>
        </p:nvSpPr>
        <p:spPr>
          <a:xfrm>
            <a:off x="5822577" y="1565380"/>
            <a:ext cx="1205729" cy="601226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DD234DAB-68E6-CBFA-F503-E5693251E5D3}"/>
              </a:ext>
            </a:extLst>
          </p:cNvPr>
          <p:cNvCxnSpPr/>
          <p:nvPr/>
        </p:nvCxnSpPr>
        <p:spPr>
          <a:xfrm flipH="1" flipV="1">
            <a:off x="6856339" y="1995170"/>
            <a:ext cx="947816" cy="342872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35">
            <a:extLst>
              <a:ext uri="{FF2B5EF4-FFF2-40B4-BE49-F238E27FC236}">
                <a16:creationId xmlns:a16="http://schemas.microsoft.com/office/drawing/2014/main" id="{8779AD60-23F8-83C4-4B4C-AE2258BA6511}"/>
              </a:ext>
            </a:extLst>
          </p:cNvPr>
          <p:cNvSpPr txBox="1"/>
          <p:nvPr/>
        </p:nvSpPr>
        <p:spPr>
          <a:xfrm>
            <a:off x="7708979" y="2227512"/>
            <a:ext cx="9201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latin typeface="Times New Roman" pitchFamily="18" charset="0"/>
                <a:cs typeface="Times New Roman" pitchFamily="18" charset="0"/>
              </a:rPr>
              <a:t>CCT Coils</a:t>
            </a:r>
            <a:endParaRPr lang="zh-TW" alt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6" name="内容占位符 4">
            <a:extLst>
              <a:ext uri="{FF2B5EF4-FFF2-40B4-BE49-F238E27FC236}">
                <a16:creationId xmlns:a16="http://schemas.microsoft.com/office/drawing/2014/main" id="{9FEF5FFC-5AC7-6AA4-FE7A-5E6A33D1C1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7497331"/>
              </p:ext>
            </p:extLst>
          </p:nvPr>
        </p:nvGraphicFramePr>
        <p:xfrm>
          <a:off x="5527001" y="2971590"/>
          <a:ext cx="3198266" cy="184520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22608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7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Items</a:t>
                      </a:r>
                      <a:endParaRPr lang="zh-TW" altLang="en-US" sz="1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Values </a:t>
                      </a:r>
                      <a:endParaRPr lang="zh-TW" altLang="en-US" sz="1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dirty="0">
                          <a:latin typeface="Times New Roman" pitchFamily="18" charset="0"/>
                          <a:cs typeface="Times New Roman" pitchFamily="18" charset="0"/>
                        </a:rPr>
                        <a:t>Diameter of yoke (mm)</a:t>
                      </a:r>
                      <a:endParaRPr lang="zh-TW" alt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b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614 </a:t>
                      </a:r>
                      <a:endParaRPr lang="zh-TW" altLang="en-US" sz="10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Times New Roman" pitchFamily="18" charset="0"/>
                          <a:cs typeface="Times New Roman" pitchFamily="18" charset="0"/>
                        </a:rPr>
                        <a:t>Thickness</a:t>
                      </a:r>
                      <a:r>
                        <a:rPr lang="en-US" altLang="zh-TW" sz="1000" baseline="0" dirty="0">
                          <a:latin typeface="Times New Roman" pitchFamily="18" charset="0"/>
                          <a:cs typeface="Times New Roman" pitchFamily="18" charset="0"/>
                        </a:rPr>
                        <a:t> of yoke lamination </a:t>
                      </a:r>
                      <a:r>
                        <a:rPr lang="en-US" altLang="zh-TW" sz="1000" dirty="0">
                          <a:latin typeface="Times New Roman" pitchFamily="18" charset="0"/>
                          <a:cs typeface="Times New Roman" pitchFamily="18" charset="0"/>
                        </a:rPr>
                        <a:t>(mm)</a:t>
                      </a:r>
                      <a:endParaRPr lang="zh-TW" alt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5.8</a:t>
                      </a:r>
                      <a:endParaRPr lang="zh-TW" altLang="en-US" sz="1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Times New Roman" pitchFamily="18" charset="0"/>
                          <a:cs typeface="Times New Roman" pitchFamily="18" charset="0"/>
                        </a:rPr>
                        <a:t>Diameter of aperture (mm)</a:t>
                      </a:r>
                      <a:endParaRPr lang="zh-TW" alt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167</a:t>
                      </a:r>
                      <a:endParaRPr lang="zh-TW" altLang="en-US" sz="1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Times New Roman" pitchFamily="18" charset="0"/>
                          <a:cs typeface="Times New Roman" pitchFamily="18" charset="0"/>
                        </a:rPr>
                        <a:t>Position of aperture (mm)</a:t>
                      </a:r>
                      <a:endParaRPr lang="zh-TW" alt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94.19</a:t>
                      </a:r>
                      <a:endParaRPr lang="zh-TW" altLang="en-US" sz="1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00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dirty="0">
                          <a:latin typeface="Times New Roman" pitchFamily="18" charset="0"/>
                          <a:cs typeface="Times New Roman" pitchFamily="18" charset="0"/>
                        </a:rPr>
                        <a:t>Yoke key slot</a:t>
                      </a:r>
                      <a:r>
                        <a:rPr lang="en-US" altLang="zh-TW" sz="10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(mm)</a:t>
                      </a:r>
                      <a:endParaRPr lang="zh-TW" altLang="en-US" sz="1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8(3.01) ×6</a:t>
                      </a:r>
                      <a:endParaRPr lang="zh-TW" altLang="en-US" sz="1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Times New Roman" pitchFamily="18" charset="0"/>
                          <a:cs typeface="Times New Roman" pitchFamily="18" charset="0"/>
                        </a:rPr>
                        <a:t>Diameter of cooling hole (mm)</a:t>
                      </a:r>
                      <a:endParaRPr lang="zh-TW" alt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</a:t>
                      </a:r>
                      <a:endParaRPr lang="zh-TW" altLang="en-US" sz="1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Times New Roman" pitchFamily="18" charset="0"/>
                          <a:cs typeface="Times New Roman" pitchFamily="18" charset="0"/>
                        </a:rPr>
                        <a:t>Position of cooling hole  (mm)</a:t>
                      </a:r>
                      <a:endParaRPr lang="zh-TW" altLang="en-U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205</a:t>
                      </a:r>
                      <a:endParaRPr lang="zh-TW" altLang="en-US" sz="1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27" name="图片 26">
            <a:extLst>
              <a:ext uri="{FF2B5EF4-FFF2-40B4-BE49-F238E27FC236}">
                <a16:creationId xmlns:a16="http://schemas.microsoft.com/office/drawing/2014/main" id="{31F18347-BDAC-B7D1-270C-570B385F3E1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369" t="2979" r="51140" b="51363"/>
          <a:stretch/>
        </p:blipFill>
        <p:spPr>
          <a:xfrm>
            <a:off x="3465529" y="797601"/>
            <a:ext cx="2061472" cy="1411081"/>
          </a:xfrm>
          <a:prstGeom prst="rect">
            <a:avLst/>
          </a:prstGeom>
        </p:spPr>
      </p:pic>
      <p:pic>
        <p:nvPicPr>
          <p:cNvPr id="28" name="Picture 9">
            <a:extLst>
              <a:ext uri="{FF2B5EF4-FFF2-40B4-BE49-F238E27FC236}">
                <a16:creationId xmlns:a16="http://schemas.microsoft.com/office/drawing/2014/main" id="{C774F0B3-C09E-A017-9C35-A026C454B8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833"/>
          <a:stretch/>
        </p:blipFill>
        <p:spPr bwMode="auto">
          <a:xfrm>
            <a:off x="2591451" y="3358060"/>
            <a:ext cx="1996234" cy="1621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8">
            <a:extLst>
              <a:ext uri="{FF2B5EF4-FFF2-40B4-BE49-F238E27FC236}">
                <a16:creationId xmlns:a16="http://schemas.microsoft.com/office/drawing/2014/main" id="{A706B0CF-8552-27A0-42CE-BBF873EA7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9766" y="3335012"/>
            <a:ext cx="1996234" cy="161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灯片编号占位符 1">
            <a:extLst>
              <a:ext uri="{FF2B5EF4-FFF2-40B4-BE49-F238E27FC236}">
                <a16:creationId xmlns:a16="http://schemas.microsoft.com/office/drawing/2014/main" id="{9FB80D7C-E6FB-CC68-E614-1C5921CCA3C0}"/>
              </a:ext>
            </a:extLst>
          </p:cNvPr>
          <p:cNvSpPr txBox="1">
            <a:spLocks/>
          </p:cNvSpPr>
          <p:nvPr/>
        </p:nvSpPr>
        <p:spPr>
          <a:xfrm>
            <a:off x="7086600" y="4772025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983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91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983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974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966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957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949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4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932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BC14028-2C42-48E4-958A-A39E3E99AC0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5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18BAE0C-F80E-B917-14C8-CEDDBDF708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3" t="9297" r="835" b="2100"/>
          <a:stretch/>
        </p:blipFill>
        <p:spPr>
          <a:xfrm>
            <a:off x="131561" y="2067491"/>
            <a:ext cx="4488977" cy="2643152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C9FAFB28-B75D-D60F-240C-0A9A57923884}"/>
              </a:ext>
            </a:extLst>
          </p:cNvPr>
          <p:cNvSpPr txBox="1"/>
          <p:nvPr/>
        </p:nvSpPr>
        <p:spPr>
          <a:xfrm>
            <a:off x="685800" y="1210769"/>
            <a:ext cx="37338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dirty="0"/>
              <a:t>Aperture1 of the 1</a:t>
            </a:r>
            <a:r>
              <a:rPr lang="en-US" altLang="zh-CN" sz="1600" baseline="30000" dirty="0"/>
              <a:t>st</a:t>
            </a:r>
            <a:r>
              <a:rPr lang="en-US" altLang="zh-CN" sz="1600" dirty="0"/>
              <a:t> series magnet</a:t>
            </a:r>
            <a:endParaRPr lang="zh-CN" altLang="en-US" sz="160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05CA13A-341C-847B-5E22-865F575E64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46" t="8711" r="1449" b="1270"/>
          <a:stretch/>
        </p:blipFill>
        <p:spPr>
          <a:xfrm>
            <a:off x="4620538" y="2067490"/>
            <a:ext cx="4364239" cy="260984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35109C64-8E82-895D-F26C-A37FF6D7E2C5}"/>
              </a:ext>
            </a:extLst>
          </p:cNvPr>
          <p:cNvSpPr txBox="1"/>
          <p:nvPr/>
        </p:nvSpPr>
        <p:spPr>
          <a:xfrm>
            <a:off x="5029200" y="1209823"/>
            <a:ext cx="3581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dirty="0"/>
              <a:t>Aperture2 of the 1</a:t>
            </a:r>
            <a:r>
              <a:rPr lang="en-US" altLang="zh-CN" sz="1600" baseline="30000" dirty="0"/>
              <a:t>st</a:t>
            </a:r>
            <a:r>
              <a:rPr lang="en-US" altLang="zh-CN" sz="1600" dirty="0"/>
              <a:t> series magnet</a:t>
            </a:r>
            <a:endParaRPr lang="zh-CN" altLang="en-US" sz="1600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11C47B7-9977-F7B9-6590-CDE9FA042590}"/>
              </a:ext>
            </a:extLst>
          </p:cNvPr>
          <p:cNvSpPr txBox="1"/>
          <p:nvPr/>
        </p:nvSpPr>
        <p:spPr>
          <a:xfrm>
            <a:off x="381000" y="1529625"/>
            <a:ext cx="4267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srgbClr val="FF0000"/>
                </a:solidFill>
              </a:rPr>
              <a:t>The 1</a:t>
            </a:r>
            <a:r>
              <a:rPr lang="en-US" altLang="zh-CN" sz="1200" baseline="30000" dirty="0">
                <a:solidFill>
                  <a:srgbClr val="FF0000"/>
                </a:solidFill>
              </a:rPr>
              <a:t>st</a:t>
            </a:r>
            <a:r>
              <a:rPr lang="en-US" altLang="zh-CN" sz="1200" dirty="0">
                <a:solidFill>
                  <a:srgbClr val="FF0000"/>
                </a:solidFill>
              </a:rPr>
              <a:t> practice coil </a:t>
            </a:r>
            <a:r>
              <a:rPr lang="en-US" altLang="zh-CN" sz="1200" dirty="0"/>
              <a:t>from Bama </a:t>
            </a:r>
            <a:r>
              <a:rPr lang="en-US" altLang="zh-CN" sz="1200" dirty="0">
                <a:solidFill>
                  <a:schemeClr val="tx1"/>
                </a:solidFill>
              </a:rPr>
              <a:t>with new fabrication process </a:t>
            </a:r>
            <a:r>
              <a:rPr lang="en-US" altLang="zh-CN" sz="1200" dirty="0">
                <a:solidFill>
                  <a:srgbClr val="FF0000"/>
                </a:solidFill>
              </a:rPr>
              <a:t>wet wind plus 5-bar VPI</a:t>
            </a:r>
            <a:r>
              <a:rPr lang="en-US" altLang="zh-CN" sz="1200" dirty="0"/>
              <a:t>. </a:t>
            </a:r>
            <a:endParaRPr lang="zh-CN" altLang="en-US" sz="1200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D52E51E-E883-438B-4277-DDA5BCFF9FC0}"/>
              </a:ext>
            </a:extLst>
          </p:cNvPr>
          <p:cNvSpPr txBox="1"/>
          <p:nvPr/>
        </p:nvSpPr>
        <p:spPr>
          <a:xfrm>
            <a:off x="4876800" y="1529625"/>
            <a:ext cx="4038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/>
              <a:t>The 2</a:t>
            </a:r>
            <a:r>
              <a:rPr lang="en-US" altLang="zh-CN" sz="1200" baseline="30000" dirty="0"/>
              <a:t>nd</a:t>
            </a:r>
            <a:r>
              <a:rPr lang="en-US" altLang="zh-CN" sz="1200" dirty="0"/>
              <a:t> coil from Bama </a:t>
            </a:r>
            <a:r>
              <a:rPr lang="en-US" altLang="zh-CN" sz="1200" dirty="0">
                <a:solidFill>
                  <a:schemeClr val="tx1"/>
                </a:solidFill>
              </a:rPr>
              <a:t>with </a:t>
            </a:r>
            <a:r>
              <a:rPr lang="en-US" altLang="zh-CN" sz="1200" dirty="0">
                <a:solidFill>
                  <a:srgbClr val="FF0000"/>
                </a:solidFill>
              </a:rPr>
              <a:t>direct wind process</a:t>
            </a:r>
            <a:r>
              <a:rPr lang="en-US" altLang="zh-CN" sz="1200" dirty="0">
                <a:solidFill>
                  <a:schemeClr val="tx1"/>
                </a:solidFill>
              </a:rPr>
              <a:t> plus 5-bar VPI, similar to the process of the 1</a:t>
            </a:r>
            <a:r>
              <a:rPr lang="en-US" altLang="zh-CN" sz="1200" baseline="30000" dirty="0">
                <a:solidFill>
                  <a:schemeClr val="tx1"/>
                </a:solidFill>
              </a:rPr>
              <a:t>st</a:t>
            </a:r>
            <a:r>
              <a:rPr lang="en-US" altLang="zh-CN" sz="1200" dirty="0">
                <a:solidFill>
                  <a:schemeClr val="tx1"/>
                </a:solidFill>
              </a:rPr>
              <a:t> prototype.</a:t>
            </a:r>
            <a:endParaRPr lang="zh-CN" altLang="en-US" sz="1200" dirty="0"/>
          </a:p>
        </p:txBody>
      </p:sp>
      <p:sp>
        <p:nvSpPr>
          <p:cNvPr id="9" name="标题 1">
            <a:extLst>
              <a:ext uri="{FF2B5EF4-FFF2-40B4-BE49-F238E27FC236}">
                <a16:creationId xmlns:a16="http://schemas.microsoft.com/office/drawing/2014/main" id="{5FFA00B0-7035-95F1-F4C0-6E99C7B1F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4188" y="801987"/>
            <a:ext cx="2904565" cy="401528"/>
          </a:xfrm>
        </p:spPr>
        <p:txBody>
          <a:bodyPr>
            <a:normAutofit/>
          </a:bodyPr>
          <a:lstStyle/>
          <a:p>
            <a:r>
              <a:rPr lang="en-US" altLang="zh-CN" sz="2000" dirty="0">
                <a:solidFill>
                  <a:schemeClr val="tx1"/>
                </a:solidFill>
                <a:latin typeface="Book Antiqua" panose="02040602050305030304" pitchFamily="18" charset="0"/>
              </a:rPr>
              <a:t>Training of MCBRD01</a:t>
            </a:r>
            <a:endParaRPr lang="zh-CN" altLang="en-US" sz="200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3442BFD0-7EC3-A2CA-A41A-5ED3E3F38726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9144000" cy="7148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algn="ctr" defTabSz="685800">
              <a:spcBef>
                <a:spcPct val="0"/>
              </a:spcBef>
              <a:defRPr/>
            </a:pP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 of CCT Magnets for HL-LHC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48A8967-04D3-E12A-DE1A-36E1263C70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9700"/>
            <a:ext cx="840659" cy="565534"/>
          </a:xfrm>
          <a:prstGeom prst="rect">
            <a:avLst/>
          </a:prstGeom>
        </p:spPr>
      </p:pic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155D1913-9871-451D-67A5-2EECD56880F8}"/>
              </a:ext>
            </a:extLst>
          </p:cNvPr>
          <p:cNvSpPr txBox="1">
            <a:spLocks/>
          </p:cNvSpPr>
          <p:nvPr/>
        </p:nvSpPr>
        <p:spPr>
          <a:xfrm>
            <a:off x="7086600" y="4772025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983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91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983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974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966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957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949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4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932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BC14028-2C42-48E4-958A-A39E3E99AC05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605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>
            <a:extLst>
              <a:ext uri="{FF2B5EF4-FFF2-40B4-BE49-F238E27FC236}">
                <a16:creationId xmlns:a16="http://schemas.microsoft.com/office/drawing/2014/main" id="{112FBDEE-F608-37C3-F2FA-9E8FADEADB11}"/>
              </a:ext>
            </a:extLst>
          </p:cNvPr>
          <p:cNvGrpSpPr/>
          <p:nvPr/>
        </p:nvGrpSpPr>
        <p:grpSpPr>
          <a:xfrm>
            <a:off x="926275" y="1199721"/>
            <a:ext cx="4237725" cy="3069559"/>
            <a:chOff x="1055624" y="1172961"/>
            <a:chExt cx="4237725" cy="3069559"/>
          </a:xfrm>
        </p:grpSpPr>
        <p:grpSp>
          <p:nvGrpSpPr>
            <p:cNvPr id="2" name="组合 1">
              <a:extLst>
                <a:ext uri="{FF2B5EF4-FFF2-40B4-BE49-F238E27FC236}">
                  <a16:creationId xmlns:a16="http://schemas.microsoft.com/office/drawing/2014/main" id="{E0EA4F43-5E33-E209-6AD9-E9E7EC27E256}"/>
                </a:ext>
              </a:extLst>
            </p:cNvPr>
            <p:cNvGrpSpPr/>
            <p:nvPr/>
          </p:nvGrpSpPr>
          <p:grpSpPr>
            <a:xfrm>
              <a:off x="1055624" y="1172961"/>
              <a:ext cx="2568209" cy="1303435"/>
              <a:chOff x="3355068" y="1231396"/>
              <a:chExt cx="2568209" cy="1303435"/>
            </a:xfrm>
          </p:grpSpPr>
          <p:sp>
            <p:nvSpPr>
              <p:cNvPr id="9" name="箭头: 左 8">
                <a:extLst>
                  <a:ext uri="{FF2B5EF4-FFF2-40B4-BE49-F238E27FC236}">
                    <a16:creationId xmlns:a16="http://schemas.microsoft.com/office/drawing/2014/main" id="{3925DD36-8DE7-6344-F52E-5A313F0079B7}"/>
                  </a:ext>
                </a:extLst>
              </p:cNvPr>
              <p:cNvSpPr/>
              <p:nvPr/>
            </p:nvSpPr>
            <p:spPr>
              <a:xfrm>
                <a:off x="4704077" y="1483533"/>
                <a:ext cx="1219200" cy="282276"/>
              </a:xfrm>
              <a:prstGeom prst="lef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椭圆 9">
                <a:extLst>
                  <a:ext uri="{FF2B5EF4-FFF2-40B4-BE49-F238E27FC236}">
                    <a16:creationId xmlns:a16="http://schemas.microsoft.com/office/drawing/2014/main" id="{5111C997-33E4-1C58-0994-6409611D57D8}"/>
                  </a:ext>
                </a:extLst>
              </p:cNvPr>
              <p:cNvSpPr/>
              <p:nvPr/>
            </p:nvSpPr>
            <p:spPr>
              <a:xfrm rot="2085553">
                <a:off x="3355068" y="1231396"/>
                <a:ext cx="532623" cy="1303435"/>
              </a:xfrm>
              <a:prstGeom prst="ellipse">
                <a:avLst/>
              </a:prstGeom>
              <a:noFill/>
              <a:ln w="19050">
                <a:solidFill>
                  <a:srgbClr val="C0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153EB16D-28FD-F3D5-A74A-24E9CFBA7F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accent4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685138" y="3691446"/>
              <a:ext cx="3608211" cy="517756"/>
            </a:xfrm>
            <a:prstGeom prst="rect">
              <a:avLst/>
            </a:prstGeom>
          </p:spPr>
        </p:pic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50450506-1403-0978-E213-8211B24A0268}"/>
                </a:ext>
              </a:extLst>
            </p:cNvPr>
            <p:cNvSpPr txBox="1"/>
            <p:nvPr/>
          </p:nvSpPr>
          <p:spPr>
            <a:xfrm>
              <a:off x="1832975" y="3414447"/>
              <a:ext cx="3352316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200" dirty="0"/>
                <a:t>HL-LHC Schedule for the Collaboration Board 2022</a:t>
              </a:r>
              <a:endParaRPr lang="zh-CN" altLang="en-US" sz="1200" dirty="0"/>
            </a:p>
          </p:txBody>
        </p:sp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79BD6292-40C1-9565-CB38-6CA6761C68B6}"/>
                </a:ext>
              </a:extLst>
            </p:cNvPr>
            <p:cNvSpPr/>
            <p:nvPr/>
          </p:nvSpPr>
          <p:spPr>
            <a:xfrm>
              <a:off x="1653912" y="4061121"/>
              <a:ext cx="2220729" cy="181399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Rectangle 2">
            <a:extLst>
              <a:ext uri="{FF2B5EF4-FFF2-40B4-BE49-F238E27FC236}">
                <a16:creationId xmlns:a16="http://schemas.microsoft.com/office/drawing/2014/main" id="{D48E3A44-6EE6-4EA6-929F-135E09156537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9144000" cy="7148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algn="ctr">
              <a:defRPr/>
            </a:pPr>
            <a:r>
              <a:rPr lang="en-US" altLang="zh-CN" sz="2800" dirty="0"/>
              <a:t>Development of CCT Magnets for HL-LHC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2836203B-92C3-B818-44F3-2992EA497F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9700"/>
            <a:ext cx="840659" cy="565534"/>
          </a:xfrm>
          <a:prstGeom prst="rect">
            <a:avLst/>
          </a:prstGeom>
        </p:spPr>
      </p:pic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F05AC23A-ACE2-EDBE-285D-A860C1FEF9EB}"/>
              </a:ext>
            </a:extLst>
          </p:cNvPr>
          <p:cNvSpPr txBox="1">
            <a:spLocks/>
          </p:cNvSpPr>
          <p:nvPr/>
        </p:nvSpPr>
        <p:spPr>
          <a:xfrm>
            <a:off x="7086600" y="4772025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983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91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983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974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966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957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949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4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932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BC14028-2C42-48E4-958A-A39E3E99AC05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6D5EA2D-2162-77D5-ECF5-713F87BE7D3E}"/>
              </a:ext>
            </a:extLst>
          </p:cNvPr>
          <p:cNvSpPr txBox="1"/>
          <p:nvPr/>
        </p:nvSpPr>
        <p:spPr>
          <a:xfrm>
            <a:off x="6327847" y="917193"/>
            <a:ext cx="2426098" cy="120032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en-US" altLang="zh-CN" sz="12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Successful design upgrade to solve the “long training problem”, significantly reduced the times of quench during training, ensured the project progress “on track”.</a:t>
            </a:r>
          </a:p>
        </p:txBody>
      </p:sp>
      <p:pic>
        <p:nvPicPr>
          <p:cNvPr id="8" name="Picture 12">
            <a:extLst>
              <a:ext uri="{FF2B5EF4-FFF2-40B4-BE49-F238E27FC236}">
                <a16:creationId xmlns:a16="http://schemas.microsoft.com/office/drawing/2014/main" id="{67032BB4-49BC-2FFB-A2B2-058EDE53655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45" b="8692"/>
          <a:stretch/>
        </p:blipFill>
        <p:spPr>
          <a:xfrm>
            <a:off x="6337020" y="3396783"/>
            <a:ext cx="2440479" cy="140757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C958F088-3FDB-655D-BC58-1657A0A240A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368" b="7161"/>
          <a:stretch/>
        </p:blipFill>
        <p:spPr>
          <a:xfrm rot="5400000">
            <a:off x="6726110" y="2311019"/>
            <a:ext cx="1144401" cy="966683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B37719AD-7DE6-A02D-C839-FB3BB9673DB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7847" y="2222161"/>
            <a:ext cx="474622" cy="114440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56B63936-6DD9-5D13-F05F-53E8A55C03A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87263" y="2225190"/>
            <a:ext cx="966682" cy="1141370"/>
          </a:xfrm>
          <a:prstGeom prst="rect">
            <a:avLst/>
          </a:prstGeom>
        </p:spPr>
      </p:pic>
      <p:pic>
        <p:nvPicPr>
          <p:cNvPr id="6" name="图片 5" descr="图表, 折线图&#10;&#10;描述已自动生成">
            <a:extLst>
              <a:ext uri="{FF2B5EF4-FFF2-40B4-BE49-F238E27FC236}">
                <a16:creationId xmlns:a16="http://schemas.microsoft.com/office/drawing/2014/main" id="{7AD46601-E018-9407-5E89-653D77D5B72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086" t="6284" r="6722" b="8109"/>
          <a:stretch/>
        </p:blipFill>
        <p:spPr>
          <a:xfrm>
            <a:off x="193926" y="731490"/>
            <a:ext cx="6058794" cy="418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543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EDD3A4B-84A4-340F-C1FC-3989C71B6556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9144000" cy="7148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algn="ctr" defTabSz="685800">
              <a:spcBef>
                <a:spcPct val="0"/>
              </a:spcBef>
              <a:defRPr/>
            </a:pP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 of CCT Magnets for HL-LHC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89DB813-EE6C-51EF-7461-BF0ABBBAC2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9700"/>
            <a:ext cx="840659" cy="56553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E921482-6298-664D-FF86-F848ACD46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3840" y="2665881"/>
            <a:ext cx="3645507" cy="2151108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9E96DC88-E402-323C-7964-BE8746CEB7D3}"/>
              </a:ext>
            </a:extLst>
          </p:cNvPr>
          <p:cNvSpPr txBox="1"/>
          <p:nvPr/>
        </p:nvSpPr>
        <p:spPr>
          <a:xfrm>
            <a:off x="5183840" y="1310811"/>
            <a:ext cx="3589419" cy="116955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zh-CN" sz="1400" dirty="0"/>
              <a:t>AP1(</a:t>
            </a:r>
            <a:r>
              <a:rPr lang="en-US" altLang="zh-CN" sz="1200" dirty="0"/>
              <a:t>CB12</a:t>
            </a:r>
            <a:r>
              <a:rPr lang="zh-CN" altLang="en-US" sz="1200" dirty="0"/>
              <a:t>，</a:t>
            </a:r>
            <a:r>
              <a:rPr lang="en-US" altLang="zh-CN" sz="1200" dirty="0"/>
              <a:t>25 quenches 526A</a:t>
            </a:r>
            <a:r>
              <a:rPr lang="en-US" altLang="zh-CN" sz="1400" dirty="0"/>
              <a:t>) reached ±422A after </a:t>
            </a:r>
            <a:r>
              <a:rPr lang="en-US" altLang="zh-CN" sz="1400" dirty="0">
                <a:solidFill>
                  <a:srgbClr val="FF0000"/>
                </a:solidFill>
              </a:rPr>
              <a:t>11 quenches</a:t>
            </a:r>
            <a:r>
              <a:rPr lang="en-US" altLang="zh-CN" sz="1400" dirty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zh-CN" sz="1400" dirty="0"/>
              <a:t>AP2(</a:t>
            </a:r>
            <a:r>
              <a:rPr lang="en-US" altLang="zh-CN" sz="1200" dirty="0"/>
              <a:t>CB09, 33 quenches 530A; after thermal cycle </a:t>
            </a:r>
            <a:r>
              <a:rPr lang="zh-CN" altLang="en-US" sz="1200" dirty="0"/>
              <a:t>＞</a:t>
            </a:r>
            <a:r>
              <a:rPr lang="en-US" altLang="zh-CN" sz="1200" dirty="0"/>
              <a:t>500A</a:t>
            </a:r>
            <a:r>
              <a:rPr lang="en-US" altLang="zh-CN" sz="1400" dirty="0"/>
              <a:t>) reached ±422A </a:t>
            </a:r>
            <a:r>
              <a:rPr lang="en-US" altLang="zh-CN" sz="1400" dirty="0">
                <a:solidFill>
                  <a:srgbClr val="FF0000"/>
                </a:solidFill>
              </a:rPr>
              <a:t>without any quenches</a:t>
            </a:r>
            <a:r>
              <a:rPr lang="en-US" altLang="zh-CN" sz="1400" dirty="0"/>
              <a:t>. </a:t>
            </a:r>
          </a:p>
        </p:txBody>
      </p:sp>
      <p:sp>
        <p:nvSpPr>
          <p:cNvPr id="13" name="标题 1">
            <a:extLst>
              <a:ext uri="{FF2B5EF4-FFF2-40B4-BE49-F238E27FC236}">
                <a16:creationId xmlns:a16="http://schemas.microsoft.com/office/drawing/2014/main" id="{581D43D2-AD69-106F-5B66-967E7AF50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0882" y="723765"/>
            <a:ext cx="5681383" cy="401528"/>
          </a:xfrm>
        </p:spPr>
        <p:txBody>
          <a:bodyPr>
            <a:normAutofit/>
          </a:bodyPr>
          <a:lstStyle/>
          <a:p>
            <a:pPr algn="ctr"/>
            <a:r>
              <a:rPr lang="en-US" altLang="zh-CN" sz="2000" dirty="0">
                <a:solidFill>
                  <a:schemeClr val="tx1"/>
                </a:solidFill>
                <a:latin typeface="Book Antiqua" panose="02040602050305030304" pitchFamily="18" charset="0"/>
              </a:rPr>
              <a:t>Training of MCBRD02 &amp; MCBRD03</a:t>
            </a:r>
            <a:endParaRPr lang="zh-CN" altLang="en-US" sz="200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DDA122FC-2855-9BAC-FCC4-DDB997CCD0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326" y="2665881"/>
            <a:ext cx="4856133" cy="215110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011718E0-266D-8C38-A924-85E1139280C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4110" y="1182914"/>
            <a:ext cx="909499" cy="1465312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AC331727-B805-9D00-F51B-5EA9F759AF0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729" y="1179262"/>
            <a:ext cx="902886" cy="1465313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D6CB4AD4-88B1-238B-1586-AA89E3E951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1938" y="1179176"/>
            <a:ext cx="1098470" cy="146462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557162C2-31ED-FD9E-7FE7-EBA65880D2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45397" y="1179748"/>
            <a:ext cx="1098469" cy="146405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0D4D7FD2-624D-3FFC-DEF6-15584BBDE63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0006" r="12378"/>
          <a:stretch/>
        </p:blipFill>
        <p:spPr>
          <a:xfrm>
            <a:off x="2054735" y="1179176"/>
            <a:ext cx="743083" cy="1465313"/>
          </a:xfrm>
          <a:prstGeom prst="rect">
            <a:avLst/>
          </a:prstGeom>
        </p:spPr>
      </p:pic>
      <p:sp>
        <p:nvSpPr>
          <p:cNvPr id="21" name="灯片编号占位符 1">
            <a:extLst>
              <a:ext uri="{FF2B5EF4-FFF2-40B4-BE49-F238E27FC236}">
                <a16:creationId xmlns:a16="http://schemas.microsoft.com/office/drawing/2014/main" id="{E377E5A3-2454-18F5-E135-8DF8C5F4D19D}"/>
              </a:ext>
            </a:extLst>
          </p:cNvPr>
          <p:cNvSpPr txBox="1">
            <a:spLocks/>
          </p:cNvSpPr>
          <p:nvPr/>
        </p:nvSpPr>
        <p:spPr>
          <a:xfrm>
            <a:off x="7086600" y="4772025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983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91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983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974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966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957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949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4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932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BC14028-2C42-48E4-958A-A39E3E99AC05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0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>
            <a:extLst>
              <a:ext uri="{FF2B5EF4-FFF2-40B4-BE49-F238E27FC236}">
                <a16:creationId xmlns:a16="http://schemas.microsoft.com/office/drawing/2014/main" id="{0077F20F-6464-45D2-834A-C8EF9D1D05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9700"/>
            <a:ext cx="840659" cy="565534"/>
          </a:xfrm>
          <a:prstGeom prst="rect">
            <a:avLst/>
          </a:prstGeom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id="{694ACDB0-F655-C640-B6DB-40B862106CD2}"/>
              </a:ext>
            </a:extLst>
          </p:cNvPr>
          <p:cNvGrpSpPr/>
          <p:nvPr/>
        </p:nvGrpSpPr>
        <p:grpSpPr>
          <a:xfrm>
            <a:off x="2534820" y="786361"/>
            <a:ext cx="6009246" cy="4258714"/>
            <a:chOff x="2779154" y="710031"/>
            <a:chExt cx="6009246" cy="4258714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79154" y="710031"/>
              <a:ext cx="6009246" cy="4258714"/>
            </a:xfrm>
            <a:prstGeom prst="rect">
              <a:avLst/>
            </a:prstGeom>
          </p:spPr>
        </p:pic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61A43C06-3701-4870-BDC4-1667C866B912}"/>
                </a:ext>
              </a:extLst>
            </p:cNvPr>
            <p:cNvSpPr txBox="1"/>
            <p:nvPr/>
          </p:nvSpPr>
          <p:spPr>
            <a:xfrm>
              <a:off x="3986835" y="2079625"/>
              <a:ext cx="381965" cy="16927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lIns="36000" tIns="0" rIns="36000" bIns="0" rtlCol="0">
              <a:spAutoFit/>
            </a:bodyPr>
            <a:lstStyle/>
            <a:p>
              <a:r>
                <a:rPr lang="en-US" altLang="zh-CN" sz="1100" dirty="0"/>
                <a:t>2018</a:t>
              </a:r>
              <a:endParaRPr lang="zh-CN" altLang="en-US" sz="1100" dirty="0"/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ABDE6E96-1CC9-4C77-8FE6-88FC2CD4A517}"/>
                </a:ext>
              </a:extLst>
            </p:cNvPr>
            <p:cNvSpPr txBox="1"/>
            <p:nvPr/>
          </p:nvSpPr>
          <p:spPr>
            <a:xfrm>
              <a:off x="4399585" y="1858220"/>
              <a:ext cx="381965" cy="16927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lIns="36000" tIns="0" rIns="36000" bIns="0" rtlCol="0">
              <a:spAutoFit/>
            </a:bodyPr>
            <a:lstStyle/>
            <a:p>
              <a:r>
                <a:rPr lang="en-US" altLang="zh-CN" sz="1100" dirty="0"/>
                <a:t>2019</a:t>
              </a:r>
              <a:endParaRPr lang="zh-CN" altLang="en-US" sz="1100" dirty="0"/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9D757F24-7413-4B21-9630-DAD2352E86C9}"/>
                </a:ext>
              </a:extLst>
            </p:cNvPr>
            <p:cNvSpPr txBox="1"/>
            <p:nvPr/>
          </p:nvSpPr>
          <p:spPr>
            <a:xfrm>
              <a:off x="8153400" y="1278282"/>
              <a:ext cx="361950" cy="16927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lIns="36000" tIns="0" rIns="36000" bIns="0" rtlCol="0">
              <a:spAutoFit/>
            </a:bodyPr>
            <a:lstStyle/>
            <a:p>
              <a:r>
                <a:rPr lang="en-US" altLang="zh-CN" sz="1100" dirty="0"/>
                <a:t>2021</a:t>
              </a:r>
              <a:endParaRPr lang="zh-CN" altLang="en-US" sz="1100" dirty="0"/>
            </a:p>
          </p:txBody>
        </p: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1DE938D5-5DA3-4F5E-9ADD-433F97F4C5CE}"/>
                </a:ext>
              </a:extLst>
            </p:cNvPr>
            <p:cNvCxnSpPr>
              <a:cxnSpLocks/>
            </p:cNvCxnSpPr>
            <p:nvPr/>
          </p:nvCxnSpPr>
          <p:spPr>
            <a:xfrm>
              <a:off x="3263900" y="1858220"/>
              <a:ext cx="1517650" cy="0"/>
            </a:xfrm>
            <a:prstGeom prst="line">
              <a:avLst/>
            </a:prstGeom>
            <a:ln w="952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id="{72B7BC1F-790E-448F-837C-5BC5B1F13DDE}"/>
                </a:ext>
              </a:extLst>
            </p:cNvPr>
            <p:cNvCxnSpPr>
              <a:cxnSpLocks/>
            </p:cNvCxnSpPr>
            <p:nvPr/>
          </p:nvCxnSpPr>
          <p:spPr>
            <a:xfrm>
              <a:off x="3257550" y="2080470"/>
              <a:ext cx="1111250" cy="0"/>
            </a:xfrm>
            <a:prstGeom prst="line">
              <a:avLst/>
            </a:prstGeom>
            <a:ln w="952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矩形: 圆角 30">
              <a:extLst>
                <a:ext uri="{FF2B5EF4-FFF2-40B4-BE49-F238E27FC236}">
                  <a16:creationId xmlns:a16="http://schemas.microsoft.com/office/drawing/2014/main" id="{0BCF3A2E-1D0F-4615-8414-0D17E75AC19C}"/>
                </a:ext>
              </a:extLst>
            </p:cNvPr>
            <p:cNvSpPr/>
            <p:nvPr/>
          </p:nvSpPr>
          <p:spPr>
            <a:xfrm>
              <a:off x="3366527" y="1478034"/>
              <a:ext cx="1368731" cy="338088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rgbClr val="9D019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矩形: 圆角 31">
              <a:extLst>
                <a:ext uri="{FF2B5EF4-FFF2-40B4-BE49-F238E27FC236}">
                  <a16:creationId xmlns:a16="http://schemas.microsoft.com/office/drawing/2014/main" id="{D07BA6BF-2ECC-4F71-9DD0-08AA86373948}"/>
                </a:ext>
              </a:extLst>
            </p:cNvPr>
            <p:cNvSpPr/>
            <p:nvPr/>
          </p:nvSpPr>
          <p:spPr>
            <a:xfrm>
              <a:off x="5291796" y="1239858"/>
              <a:ext cx="1499285" cy="4572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rgbClr val="9D019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矩形: 圆角 32">
              <a:extLst>
                <a:ext uri="{FF2B5EF4-FFF2-40B4-BE49-F238E27FC236}">
                  <a16:creationId xmlns:a16="http://schemas.microsoft.com/office/drawing/2014/main" id="{44D37C98-57A9-4910-9BF5-D41BCD897FB2}"/>
                </a:ext>
              </a:extLst>
            </p:cNvPr>
            <p:cNvSpPr/>
            <p:nvPr/>
          </p:nvSpPr>
          <p:spPr>
            <a:xfrm>
              <a:off x="7218234" y="1176976"/>
              <a:ext cx="880387" cy="343484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rgbClr val="9D019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1B587CCA-CDD8-40F3-A085-2C1971023C6E}"/>
                </a:ext>
              </a:extLst>
            </p:cNvPr>
            <p:cNvSpPr txBox="1"/>
            <p:nvPr/>
          </p:nvSpPr>
          <p:spPr>
            <a:xfrm>
              <a:off x="6440262" y="847329"/>
              <a:ext cx="714886" cy="184666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r>
                <a:rPr lang="en-US" altLang="zh-CN" sz="1200" b="1" dirty="0"/>
                <a:t>~90% SSL</a:t>
              </a:r>
              <a:endParaRPr lang="zh-CN" altLang="en-US" sz="1200" b="1" dirty="0"/>
            </a:p>
          </p:txBody>
        </p:sp>
      </p:grpSp>
      <p:sp>
        <p:nvSpPr>
          <p:cNvPr id="5" name="矩形 4">
            <a:extLst>
              <a:ext uri="{FF2B5EF4-FFF2-40B4-BE49-F238E27FC236}">
                <a16:creationId xmlns:a16="http://schemas.microsoft.com/office/drawing/2014/main" id="{F274C07C-C395-5C95-162D-CBEDE0A9A6D3}"/>
              </a:ext>
            </a:extLst>
          </p:cNvPr>
          <p:cNvSpPr/>
          <p:nvPr/>
        </p:nvSpPr>
        <p:spPr>
          <a:xfrm>
            <a:off x="0" y="2279"/>
            <a:ext cx="9144000" cy="607791"/>
          </a:xfrm>
          <a:prstGeom prst="rect">
            <a:avLst/>
          </a:prstGeom>
          <a:noFill/>
        </p:spPr>
        <p:txBody>
          <a:bodyPr wrap="square" tIns="36000" bIns="46800">
            <a:spAutoFit/>
          </a:bodyPr>
          <a:lstStyle/>
          <a:p>
            <a:pPr algn="ctr">
              <a:lnSpc>
                <a:spcPts val="4504"/>
              </a:lnSpc>
              <a:spcBef>
                <a:spcPct val="0"/>
              </a:spcBef>
            </a:pPr>
            <a:r>
              <a:rPr lang="en-US" altLang="zh-C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R&amp;D of the High Field Model Dipoles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0203DB5-3CB6-4FC6-4D25-645BC1ED60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027" b="8702"/>
          <a:stretch/>
        </p:blipFill>
        <p:spPr>
          <a:xfrm>
            <a:off x="525778" y="782926"/>
            <a:ext cx="1827805" cy="4019636"/>
          </a:xfrm>
          <a:prstGeom prst="rect">
            <a:avLst/>
          </a:prstGeom>
        </p:spPr>
      </p:pic>
      <p:sp>
        <p:nvSpPr>
          <p:cNvPr id="6" name="灯片编号占位符 2">
            <a:extLst>
              <a:ext uri="{FF2B5EF4-FFF2-40B4-BE49-F238E27FC236}">
                <a16:creationId xmlns:a16="http://schemas.microsoft.com/office/drawing/2014/main" id="{EF418D47-F3C4-AC97-A4F7-75CDCD9B8BF1}"/>
              </a:ext>
            </a:extLst>
          </p:cNvPr>
          <p:cNvSpPr txBox="1">
            <a:spLocks/>
          </p:cNvSpPr>
          <p:nvPr/>
        </p:nvSpPr>
        <p:spPr>
          <a:xfrm>
            <a:off x="7086600" y="4772025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983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91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983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974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966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957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949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4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932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BC14028-2C42-48E4-958A-A39E3E99AC0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1847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042" y="1157730"/>
            <a:ext cx="7992888" cy="3765721"/>
          </a:xfrm>
          <a:prstGeom prst="rect">
            <a:avLst/>
          </a:prstGeom>
        </p:spPr>
      </p:pic>
      <p:sp>
        <p:nvSpPr>
          <p:cNvPr id="42" name="文本框 28"/>
          <p:cNvSpPr txBox="1">
            <a:spLocks noChangeArrowheads="1"/>
          </p:cNvSpPr>
          <p:nvPr/>
        </p:nvSpPr>
        <p:spPr bwMode="auto">
          <a:xfrm>
            <a:off x="2987824" y="785556"/>
            <a:ext cx="2808312" cy="338554"/>
          </a:xfrm>
          <a:prstGeom prst="rect">
            <a:avLst/>
          </a:prstGeom>
          <a:solidFill>
            <a:srgbClr val="92D050"/>
          </a:solidFill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630"/>
              </a:spcBef>
            </a:pPr>
            <a:r>
              <a:rPr lang="en-US" altLang="zh-CN" sz="16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/>
              </a:rPr>
              <a:t>HL-LHC</a:t>
            </a:r>
            <a:r>
              <a:rPr lang="zh-CN" altLang="en-US" sz="16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/>
              </a:rPr>
              <a:t>加速器升级中国贡献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  <a:cs typeface="Calibri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8E61573-9ACE-43D8-A699-22D4E7711356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9144000" cy="7148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algn="ctr">
              <a:defRPr/>
            </a:pPr>
            <a:r>
              <a:rPr lang="en-US" altLang="zh-CN" sz="2800" dirty="0"/>
              <a:t>Development of CCT Magnets for HL-LHC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284510D-ED7C-36A0-ED4C-10521339EE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9700"/>
            <a:ext cx="840659" cy="565534"/>
          </a:xfrm>
          <a:prstGeom prst="rect">
            <a:avLst/>
          </a:prstGeom>
        </p:spPr>
      </p:pic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419B3E77-23B4-B316-1121-03F3B0E86C66}"/>
              </a:ext>
            </a:extLst>
          </p:cNvPr>
          <p:cNvSpPr txBox="1">
            <a:spLocks/>
          </p:cNvSpPr>
          <p:nvPr/>
        </p:nvSpPr>
        <p:spPr>
          <a:xfrm>
            <a:off x="7086600" y="4772025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983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91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983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974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966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957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949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4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932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BC14028-2C42-48E4-958A-A39E3E99AC05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2254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BB9EFF1C-AAAB-E65A-0DBE-6C51ED195296}"/>
              </a:ext>
            </a:extLst>
          </p:cNvPr>
          <p:cNvSpPr/>
          <p:nvPr/>
        </p:nvSpPr>
        <p:spPr>
          <a:xfrm>
            <a:off x="0" y="2279"/>
            <a:ext cx="9144000" cy="617986"/>
          </a:xfrm>
          <a:prstGeom prst="rect">
            <a:avLst/>
          </a:prstGeom>
          <a:noFill/>
        </p:spPr>
        <p:txBody>
          <a:bodyPr wrap="square" tIns="36000" bIns="46800">
            <a:spAutoFit/>
          </a:bodyPr>
          <a:lstStyle/>
          <a:p>
            <a:pPr algn="ctr">
              <a:lnSpc>
                <a:spcPts val="4504"/>
              </a:lnSpc>
              <a:spcBef>
                <a:spcPct val="0"/>
              </a:spcBef>
            </a:pPr>
            <a:r>
              <a:rPr lang="en-US" altLang="zh-CN" sz="2800" b="1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Summary</a:t>
            </a:r>
            <a:endParaRPr lang="zh-CN" altLang="en-US" sz="2800" b="1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A0F0E8B-9361-4380-8DCB-CC9613DB15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9700"/>
            <a:ext cx="840659" cy="565534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C9028D2-2BA3-F496-D202-62DD99DF8BD2}"/>
              </a:ext>
            </a:extLst>
          </p:cNvPr>
          <p:cNvSpPr txBox="1">
            <a:spLocks/>
          </p:cNvSpPr>
          <p:nvPr/>
        </p:nvSpPr>
        <p:spPr>
          <a:xfrm>
            <a:off x="564944" y="770464"/>
            <a:ext cx="7922419" cy="3874604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en-US" altLang="zh-CN" sz="1727" dirty="0"/>
              <a:t>Long-term advanced superconducting magnet R&amp;D for future high-energy accelerators is ongoing at IHEP-CAS.</a:t>
            </a:r>
          </a:p>
          <a:p>
            <a:pPr algn="just">
              <a:lnSpc>
                <a:spcPct val="100000"/>
              </a:lnSpc>
            </a:pPr>
            <a:r>
              <a:rPr lang="en-US" altLang="zh-CN" sz="1800" dirty="0"/>
              <a:t>Strong domestic collaboration for the advanced superconductor R&amp;D (HTS &amp; Nb</a:t>
            </a:r>
            <a:r>
              <a:rPr lang="en-US" altLang="zh-CN" sz="1800" baseline="-25000" dirty="0"/>
              <a:t>3</a:t>
            </a:r>
            <a:r>
              <a:rPr lang="en-US" altLang="zh-CN" sz="1800" dirty="0"/>
              <a:t>Sn): </a:t>
            </a:r>
            <a:r>
              <a:rPr lang="en-US" altLang="zh-CN" sz="1800" dirty="0">
                <a:solidFill>
                  <a:srgbClr val="FF0000"/>
                </a:solidFill>
              </a:rPr>
              <a:t>Stainless-steel stabilized IBS tape achieved the highest J</a:t>
            </a:r>
            <a:r>
              <a:rPr lang="en-US" altLang="zh-CN" sz="1800" baseline="-25000" dirty="0">
                <a:solidFill>
                  <a:srgbClr val="FF0000"/>
                </a:solidFill>
              </a:rPr>
              <a:t>e</a:t>
            </a:r>
            <a:r>
              <a:rPr lang="en-US" altLang="zh-CN" sz="1800" dirty="0">
                <a:solidFill>
                  <a:srgbClr val="FF0000"/>
                </a:solidFill>
              </a:rPr>
              <a:t> in 2022</a:t>
            </a:r>
            <a:r>
              <a:rPr lang="en-US" altLang="zh-CN" sz="1800" dirty="0"/>
              <a:t>! Significantly reduced the cost and raised the mechanical properties.</a:t>
            </a:r>
          </a:p>
          <a:p>
            <a:pPr algn="just">
              <a:lnSpc>
                <a:spcPct val="100000"/>
              </a:lnSpc>
            </a:pPr>
            <a:r>
              <a:rPr lang="en-US" altLang="zh-CN" sz="1800" dirty="0"/>
              <a:t>10+ T model dipoles being developed at IHEP, </a:t>
            </a:r>
            <a:r>
              <a:rPr lang="en-US" altLang="zh-CN" sz="1800" dirty="0">
                <a:solidFill>
                  <a:srgbClr val="FF0000"/>
                </a:solidFill>
              </a:rPr>
              <a:t>reached 12.47 T at 4.2 K </a:t>
            </a:r>
            <a:r>
              <a:rPr lang="en-US" altLang="zh-CN" sz="1800" dirty="0"/>
              <a:t>in mid 2021. </a:t>
            </a:r>
            <a:r>
              <a:rPr lang="en-US" altLang="zh-CN" sz="1800" dirty="0">
                <a:solidFill>
                  <a:srgbClr val="FF0000"/>
                </a:solidFill>
              </a:rPr>
              <a:t>16 T (Nb</a:t>
            </a:r>
            <a:r>
              <a:rPr lang="en-US" altLang="zh-CN" sz="1800" baseline="-25000" dirty="0">
                <a:solidFill>
                  <a:srgbClr val="FF0000"/>
                </a:solidFill>
              </a:rPr>
              <a:t>3</a:t>
            </a:r>
            <a:r>
              <a:rPr lang="en-US" altLang="zh-CN" sz="1800" dirty="0">
                <a:solidFill>
                  <a:srgbClr val="FF0000"/>
                </a:solidFill>
              </a:rPr>
              <a:t>Sn+HTS) model dipole under development</a:t>
            </a:r>
            <a:r>
              <a:rPr lang="en-US" altLang="zh-CN" sz="1800" dirty="0"/>
              <a:t>,</a:t>
            </a:r>
            <a:r>
              <a:rPr lang="zh-CN" altLang="en-US" sz="1800" dirty="0"/>
              <a:t> </a:t>
            </a:r>
            <a:r>
              <a:rPr lang="en-US" altLang="zh-CN" sz="1800" dirty="0"/>
              <a:t>and</a:t>
            </a:r>
            <a:r>
              <a:rPr lang="zh-CN" altLang="en-US" sz="1800" dirty="0"/>
              <a:t> </a:t>
            </a:r>
            <a:r>
              <a:rPr lang="en-US" altLang="zh-CN" sz="1800" dirty="0"/>
              <a:t>to</a:t>
            </a:r>
            <a:r>
              <a:rPr lang="zh-CN" altLang="en-US" sz="1800" dirty="0"/>
              <a:t> </a:t>
            </a:r>
            <a:r>
              <a:rPr lang="en-US" altLang="zh-CN" sz="1800" dirty="0"/>
              <a:t>be</a:t>
            </a:r>
            <a:r>
              <a:rPr lang="zh-CN" altLang="en-US" sz="1800" dirty="0"/>
              <a:t> </a:t>
            </a:r>
            <a:r>
              <a:rPr lang="en-US" altLang="zh-CN" sz="1800" dirty="0"/>
              <a:t>tested</a:t>
            </a:r>
            <a:r>
              <a:rPr lang="zh-CN" altLang="en-US" sz="1800" dirty="0"/>
              <a:t> </a:t>
            </a:r>
            <a:r>
              <a:rPr lang="en-US" altLang="zh-CN" sz="1800" dirty="0"/>
              <a:t>in</a:t>
            </a:r>
            <a:r>
              <a:rPr lang="zh-CN" altLang="en-US" sz="1800" dirty="0"/>
              <a:t> </a:t>
            </a:r>
            <a:r>
              <a:rPr lang="en-US" altLang="zh-CN" sz="1800" dirty="0"/>
              <a:t>2023. 20+ T accelerator magnets expected to be realized in 2020s.</a:t>
            </a:r>
          </a:p>
          <a:p>
            <a:pPr algn="just">
              <a:lnSpc>
                <a:spcPct val="100000"/>
              </a:lnSpc>
            </a:pPr>
            <a:r>
              <a:rPr lang="en-US" altLang="zh-CN" sz="1800" dirty="0"/>
              <a:t>China &amp; CERN Collaboration on accelerator technology: </a:t>
            </a:r>
            <a:r>
              <a:rPr lang="en-US" altLang="zh-CN" sz="1800" dirty="0">
                <a:solidFill>
                  <a:srgbClr val="FF0000"/>
                </a:solidFill>
              </a:rPr>
              <a:t>development of</a:t>
            </a:r>
            <a:r>
              <a:rPr lang="en-US" altLang="zh-CN" sz="1800" dirty="0"/>
              <a:t> </a:t>
            </a:r>
            <a:r>
              <a:rPr lang="en-US" altLang="zh-CN" sz="1800" dirty="0">
                <a:solidFill>
                  <a:srgbClr val="FF0000"/>
                </a:solidFill>
              </a:rPr>
              <a:t>HL-LHC CCT magnets going well</a:t>
            </a:r>
            <a:r>
              <a:rPr lang="en-US" altLang="zh-CN" sz="1800" dirty="0"/>
              <a:t>.</a:t>
            </a:r>
          </a:p>
          <a:p>
            <a:pPr algn="just">
              <a:lnSpc>
                <a:spcPct val="110000"/>
              </a:lnSpc>
            </a:pPr>
            <a:endParaRPr lang="en-US" altLang="zh-CN" sz="1800" i="1" dirty="0"/>
          </a:p>
        </p:txBody>
      </p:sp>
      <p:sp>
        <p:nvSpPr>
          <p:cNvPr id="6" name="内容占位符 4">
            <a:extLst>
              <a:ext uri="{FF2B5EF4-FFF2-40B4-BE49-F238E27FC236}">
                <a16:creationId xmlns:a16="http://schemas.microsoft.com/office/drawing/2014/main" id="{CFE8234E-1B37-4211-1004-21A9C86CF9BC}"/>
              </a:ext>
            </a:extLst>
          </p:cNvPr>
          <p:cNvSpPr txBox="1">
            <a:spLocks/>
          </p:cNvSpPr>
          <p:nvPr/>
        </p:nvSpPr>
        <p:spPr>
          <a:xfrm>
            <a:off x="2852272" y="4181662"/>
            <a:ext cx="3347762" cy="39227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zh-CN" sz="2400" i="1" dirty="0">
                <a:solidFill>
                  <a:srgbClr val="FF0000"/>
                </a:solidFill>
              </a:rPr>
              <a:t>Thanks for your attention!</a:t>
            </a:r>
            <a:endParaRPr lang="zh-CN" altLang="en-US" sz="2400" i="1" dirty="0">
              <a:solidFill>
                <a:srgbClr val="FF0000"/>
              </a:solidFill>
            </a:endParaRP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A39B03CC-6C0F-1F9B-5044-00CDD42DF40D}"/>
              </a:ext>
            </a:extLst>
          </p:cNvPr>
          <p:cNvSpPr txBox="1">
            <a:spLocks/>
          </p:cNvSpPr>
          <p:nvPr/>
        </p:nvSpPr>
        <p:spPr>
          <a:xfrm>
            <a:off x="7086600" y="4772025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983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91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983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974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966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957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949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4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932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BC14028-2C42-48E4-958A-A39E3E99AC05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829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/>
          <p:nvPr/>
        </p:nvSpPr>
        <p:spPr>
          <a:xfrm>
            <a:off x="2595281" y="707114"/>
            <a:ext cx="3926543" cy="346632"/>
          </a:xfrm>
          <a:prstGeom prst="rect">
            <a:avLst/>
          </a:prstGeom>
          <a:solidFill>
            <a:srgbClr val="FFFF00"/>
          </a:solidFill>
        </p:spPr>
        <p:txBody>
          <a:bodyPr/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2000" b="1">
                <a:latin typeface="+mj-lt"/>
                <a:ea typeface="宋体" panose="02010600030101010101" pitchFamily="2" charset="-122"/>
                <a:cs typeface="Times New Roman" panose="02020603050405020304" pitchFamily="18" charset="0"/>
              </a:defRPr>
            </a:lvl1pPr>
          </a:lstStyle>
          <a:p>
            <a:r>
              <a:rPr lang="en-US" altLang="zh-CN" sz="1600" dirty="0"/>
              <a:t>16 T Model Dipole: Nb</a:t>
            </a:r>
            <a:r>
              <a:rPr lang="en-US" altLang="zh-CN" sz="1600" baseline="-25000" dirty="0"/>
              <a:t>3</a:t>
            </a:r>
            <a:r>
              <a:rPr lang="en-US" altLang="zh-CN" sz="1600" dirty="0"/>
              <a:t>Sn 12~13 T + HTS 3~4 T</a:t>
            </a:r>
            <a:endParaRPr lang="zh-CN" altLang="en-US" sz="1600" dirty="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6675E757-D533-4F8D-ADEE-BD3046AA6635}"/>
              </a:ext>
            </a:extLst>
          </p:cNvPr>
          <p:cNvSpPr/>
          <p:nvPr/>
        </p:nvSpPr>
        <p:spPr>
          <a:xfrm>
            <a:off x="0" y="2279"/>
            <a:ext cx="9144000" cy="607791"/>
          </a:xfrm>
          <a:prstGeom prst="rect">
            <a:avLst/>
          </a:prstGeom>
          <a:noFill/>
        </p:spPr>
        <p:txBody>
          <a:bodyPr wrap="square" tIns="36000" bIns="46800">
            <a:spAutoFit/>
          </a:bodyPr>
          <a:lstStyle/>
          <a:p>
            <a:pPr algn="ctr">
              <a:lnSpc>
                <a:spcPts val="4504"/>
              </a:lnSpc>
              <a:spcBef>
                <a:spcPct val="0"/>
              </a:spcBef>
            </a:pPr>
            <a:r>
              <a:rPr lang="en-US" altLang="zh-C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R&amp;D of the High Field Model Dipoles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3C2E1172-9D2E-4365-A5A5-29965FE5F1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9700"/>
            <a:ext cx="840659" cy="565534"/>
          </a:xfrm>
          <a:prstGeom prst="rect">
            <a:avLst/>
          </a:prstGeom>
        </p:spPr>
      </p:pic>
      <p:sp>
        <p:nvSpPr>
          <p:cNvPr id="6" name="灯片编号占位符 2">
            <a:extLst>
              <a:ext uri="{FF2B5EF4-FFF2-40B4-BE49-F238E27FC236}">
                <a16:creationId xmlns:a16="http://schemas.microsoft.com/office/drawing/2014/main" id="{3C51A9C4-CDB3-16E0-BA02-CFF427DC34C6}"/>
              </a:ext>
            </a:extLst>
          </p:cNvPr>
          <p:cNvSpPr txBox="1">
            <a:spLocks/>
          </p:cNvSpPr>
          <p:nvPr/>
        </p:nvSpPr>
        <p:spPr>
          <a:xfrm>
            <a:off x="7086600" y="4772025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983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91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983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974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966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957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949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4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932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BC14028-2C42-48E4-958A-A39E3E99AC05}" type="slidenum">
              <a:rPr lang="en-US" smtClean="0"/>
              <a:pPr/>
              <a:t>3</a:t>
            </a:fld>
            <a:endParaRPr lang="en-US" dirty="0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A558C3DE-50B2-DE7F-0B5B-B4CF454E1E2C}"/>
              </a:ext>
            </a:extLst>
          </p:cNvPr>
          <p:cNvGrpSpPr/>
          <p:nvPr/>
        </p:nvGrpSpPr>
        <p:grpSpPr>
          <a:xfrm>
            <a:off x="258839" y="1050885"/>
            <a:ext cx="8556841" cy="3716127"/>
            <a:chOff x="258839" y="1050885"/>
            <a:chExt cx="8556841" cy="3716127"/>
          </a:xfrm>
        </p:grpSpPr>
        <p:grpSp>
          <p:nvGrpSpPr>
            <p:cNvPr id="13" name="组合 12">
              <a:extLst>
                <a:ext uri="{FF2B5EF4-FFF2-40B4-BE49-F238E27FC236}">
                  <a16:creationId xmlns:a16="http://schemas.microsoft.com/office/drawing/2014/main" id="{C5C9FA6B-30E2-BCDE-0301-3FE11BF602C7}"/>
                </a:ext>
              </a:extLst>
            </p:cNvPr>
            <p:cNvGrpSpPr/>
            <p:nvPr/>
          </p:nvGrpSpPr>
          <p:grpSpPr>
            <a:xfrm>
              <a:off x="258839" y="1050885"/>
              <a:ext cx="8556841" cy="3716127"/>
              <a:chOff x="258839" y="1050885"/>
              <a:chExt cx="8556841" cy="3716127"/>
            </a:xfrm>
          </p:grpSpPr>
          <p:pic>
            <p:nvPicPr>
              <p:cNvPr id="2" name="图片 1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729"/>
              <a:stretch/>
            </p:blipFill>
            <p:spPr>
              <a:xfrm>
                <a:off x="430306" y="1053600"/>
                <a:ext cx="8385374" cy="3666224"/>
              </a:xfrm>
              <a:prstGeom prst="rect">
                <a:avLst/>
              </a:prstGeom>
            </p:spPr>
          </p:pic>
          <p:pic>
            <p:nvPicPr>
              <p:cNvPr id="9" name="图片 8">
                <a:extLst>
                  <a:ext uri="{FF2B5EF4-FFF2-40B4-BE49-F238E27FC236}">
                    <a16:creationId xmlns:a16="http://schemas.microsoft.com/office/drawing/2014/main" id="{02B60872-2A7E-41D7-B1EC-6E593F745A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366688" y="2941597"/>
                <a:ext cx="2058545" cy="1753421"/>
              </a:xfrm>
              <a:prstGeom prst="rect">
                <a:avLst/>
              </a:prstGeom>
            </p:spPr>
          </p:pic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AA005CAB-2377-4071-A6C7-385E24C5BE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234937" y="1050885"/>
                <a:ext cx="1540353" cy="1770959"/>
              </a:xfrm>
              <a:prstGeom prst="rect">
                <a:avLst/>
              </a:prstGeom>
            </p:spPr>
          </p:pic>
          <p:pic>
            <p:nvPicPr>
              <p:cNvPr id="5" name="图片 4" descr="屏幕剪辑">
                <a:extLst>
                  <a:ext uri="{FF2B5EF4-FFF2-40B4-BE49-F238E27FC236}">
                    <a16:creationId xmlns:a16="http://schemas.microsoft.com/office/drawing/2014/main" id="{08F69A84-3106-57ED-B58C-32A80368C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8839" y="2971595"/>
                <a:ext cx="2107849" cy="1795417"/>
              </a:xfrm>
              <a:prstGeom prst="rect">
                <a:avLst/>
              </a:prstGeom>
            </p:spPr>
          </p:pic>
          <p:pic>
            <p:nvPicPr>
              <p:cNvPr id="7" name="图片 6">
                <a:extLst>
                  <a:ext uri="{FF2B5EF4-FFF2-40B4-BE49-F238E27FC236}">
                    <a16:creationId xmlns:a16="http://schemas.microsoft.com/office/drawing/2014/main" id="{86B5DB37-20A2-AF45-524C-8391DDD61C0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5313" r="33174"/>
              <a:stretch/>
            </p:blipFill>
            <p:spPr>
              <a:xfrm>
                <a:off x="4438681" y="2941597"/>
                <a:ext cx="1317199" cy="1714883"/>
              </a:xfrm>
              <a:prstGeom prst="rect">
                <a:avLst/>
              </a:prstGeom>
            </p:spPr>
          </p:pic>
          <p:pic>
            <p:nvPicPr>
              <p:cNvPr id="10" name="图片 14">
                <a:extLst>
                  <a:ext uri="{FF2B5EF4-FFF2-40B4-BE49-F238E27FC236}">
                    <a16:creationId xmlns:a16="http://schemas.microsoft.com/office/drawing/2014/main" id="{CB7544CD-84DB-D0CF-1959-66EF5E1148D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25157"/>
              <a:stretch/>
            </p:blipFill>
            <p:spPr bwMode="auto">
              <a:xfrm>
                <a:off x="5762604" y="2937395"/>
                <a:ext cx="1626041" cy="17217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01F33733-67A8-65A8-6A25-15E3166ED36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10133" y="1058758"/>
              <a:ext cx="4074459" cy="1872631"/>
            </a:xfrm>
            <a:prstGeom prst="rect">
              <a:avLst/>
            </a:prstGeom>
          </p:spPr>
        </p:pic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CC34C8E3-4901-E557-14BB-6305CE02A46C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2202" r="32497"/>
          <a:stretch/>
        </p:blipFill>
        <p:spPr>
          <a:xfrm>
            <a:off x="7388645" y="2941597"/>
            <a:ext cx="1337371" cy="171488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171A7DD4-5316-3899-B418-F44D9E8EB2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38892" y="3911659"/>
            <a:ext cx="687124" cy="744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255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A735216-73D5-548F-05BA-13C1491E96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9700"/>
            <a:ext cx="840659" cy="565534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210DF392-FCA1-0BFA-C01C-6ED84E878445}"/>
              </a:ext>
            </a:extLst>
          </p:cNvPr>
          <p:cNvSpPr/>
          <p:nvPr/>
        </p:nvSpPr>
        <p:spPr>
          <a:xfrm>
            <a:off x="0" y="2279"/>
            <a:ext cx="9144000" cy="607791"/>
          </a:xfrm>
          <a:prstGeom prst="rect">
            <a:avLst/>
          </a:prstGeom>
          <a:noFill/>
        </p:spPr>
        <p:txBody>
          <a:bodyPr wrap="square" tIns="36000" bIns="46800">
            <a:spAutoFit/>
          </a:bodyPr>
          <a:lstStyle/>
          <a:p>
            <a:pPr algn="ctr">
              <a:lnSpc>
                <a:spcPts val="4504"/>
              </a:lnSpc>
              <a:spcBef>
                <a:spcPct val="0"/>
              </a:spcBef>
            </a:pPr>
            <a:r>
              <a:rPr lang="en-US" altLang="zh-C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R&amp;D of the High Field Model Dipoles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A4219D5A-B318-CB20-92FE-909DC3082D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98" y="3165355"/>
            <a:ext cx="2222497" cy="171255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166C7B72-CB3E-FBF7-1D06-F92E6E3A55E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9095" y="3040304"/>
            <a:ext cx="2469822" cy="1838543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4719480-11CD-DBE2-E307-1DDEF6F167A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4260" y="1066383"/>
            <a:ext cx="2511223" cy="1954298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4DEE81B4-43BC-7281-D742-CF5D22CC87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8061" y="903248"/>
            <a:ext cx="3722587" cy="3987697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D2373EEE-35DD-ACA5-677F-145723D7D575}"/>
              </a:ext>
            </a:extLst>
          </p:cNvPr>
          <p:cNvSpPr txBox="1"/>
          <p:nvPr/>
        </p:nvSpPr>
        <p:spPr>
          <a:xfrm>
            <a:off x="383352" y="717984"/>
            <a:ext cx="41671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Stress distribution in different loading steps</a:t>
            </a:r>
            <a:endParaRPr kumimoji="1"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C912AA0D-706D-D1AE-67CB-D65F7BA5FC6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094" y="1100551"/>
            <a:ext cx="1983442" cy="1838543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98AF184B-1352-FF01-35A3-F5E9B1360EC7}"/>
              </a:ext>
            </a:extLst>
          </p:cNvPr>
          <p:cNvSpPr txBox="1"/>
          <p:nvPr/>
        </p:nvSpPr>
        <p:spPr>
          <a:xfrm>
            <a:off x="2380242" y="1009470"/>
            <a:ext cx="860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Assembly</a:t>
            </a:r>
            <a:endParaRPr lang="zh-CN" altLang="en-US" sz="1200" dirty="0"/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659B041E-EBF1-738B-94D8-1A2F3E548D4B}"/>
              </a:ext>
            </a:extLst>
          </p:cNvPr>
          <p:cNvSpPr txBox="1"/>
          <p:nvPr/>
        </p:nvSpPr>
        <p:spPr>
          <a:xfrm>
            <a:off x="2460812" y="2939094"/>
            <a:ext cx="524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4.2 K</a:t>
            </a:r>
            <a:endParaRPr lang="zh-CN" altLang="en-US" sz="1200" dirty="0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4A148070-DC51-148C-020B-23275D655F71}"/>
              </a:ext>
            </a:extLst>
          </p:cNvPr>
          <p:cNvSpPr txBox="1"/>
          <p:nvPr/>
        </p:nvSpPr>
        <p:spPr>
          <a:xfrm>
            <a:off x="189101" y="3017043"/>
            <a:ext cx="524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13 T</a:t>
            </a:r>
            <a:endParaRPr lang="zh-CN" altLang="en-US" sz="1200" dirty="0"/>
          </a:p>
        </p:txBody>
      </p:sp>
      <p:sp>
        <p:nvSpPr>
          <p:cNvPr id="30" name="灯片编号占位符 2">
            <a:extLst>
              <a:ext uri="{FF2B5EF4-FFF2-40B4-BE49-F238E27FC236}">
                <a16:creationId xmlns:a16="http://schemas.microsoft.com/office/drawing/2014/main" id="{2525B1FC-D60F-B709-57B6-8F4E14E4988B}"/>
              </a:ext>
            </a:extLst>
          </p:cNvPr>
          <p:cNvSpPr txBox="1">
            <a:spLocks/>
          </p:cNvSpPr>
          <p:nvPr/>
        </p:nvSpPr>
        <p:spPr>
          <a:xfrm>
            <a:off x="7086600" y="4772025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983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91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983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974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966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957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949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4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932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BC14028-2C42-48E4-958A-A39E3E99AC0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813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AC0D3209-2C53-AF00-EDE5-90D06A53B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438" y="727722"/>
            <a:ext cx="8283388" cy="406394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7A735216-73D5-548F-05BA-13C1491E96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9700"/>
            <a:ext cx="840659" cy="565534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210DF392-FCA1-0BFA-C01C-6ED84E878445}"/>
              </a:ext>
            </a:extLst>
          </p:cNvPr>
          <p:cNvSpPr/>
          <p:nvPr/>
        </p:nvSpPr>
        <p:spPr>
          <a:xfrm>
            <a:off x="0" y="2279"/>
            <a:ext cx="9144000" cy="607791"/>
          </a:xfrm>
          <a:prstGeom prst="rect">
            <a:avLst/>
          </a:prstGeom>
          <a:noFill/>
        </p:spPr>
        <p:txBody>
          <a:bodyPr wrap="square" tIns="36000" bIns="46800">
            <a:spAutoFit/>
          </a:bodyPr>
          <a:lstStyle/>
          <a:p>
            <a:pPr algn="ctr">
              <a:lnSpc>
                <a:spcPts val="4504"/>
              </a:lnSpc>
              <a:spcBef>
                <a:spcPct val="0"/>
              </a:spcBef>
            </a:pPr>
            <a:r>
              <a:rPr lang="en-US" altLang="zh-C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R&amp;D of the High Field Model Dipoles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68754B9A-00D0-C6B1-1E76-067F02F6DBA2}"/>
              </a:ext>
            </a:extLst>
          </p:cNvPr>
          <p:cNvSpPr txBox="1"/>
          <p:nvPr/>
        </p:nvSpPr>
        <p:spPr>
          <a:xfrm>
            <a:off x="342900" y="4768109"/>
            <a:ext cx="8579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The calculation indicates that the temperature of hot spot is 237 K and the max voltage is 952 V. Safe.</a:t>
            </a:r>
            <a:endParaRPr lang="zh-CN" altLang="en-US" sz="14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灯片编号占位符 2">
            <a:extLst>
              <a:ext uri="{FF2B5EF4-FFF2-40B4-BE49-F238E27FC236}">
                <a16:creationId xmlns:a16="http://schemas.microsoft.com/office/drawing/2014/main" id="{6829F7A2-4805-3560-9504-46E66A54FB69}"/>
              </a:ext>
            </a:extLst>
          </p:cNvPr>
          <p:cNvSpPr txBox="1">
            <a:spLocks/>
          </p:cNvSpPr>
          <p:nvPr/>
        </p:nvSpPr>
        <p:spPr>
          <a:xfrm>
            <a:off x="7086600" y="4772025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983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91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983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974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966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957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949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4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932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BC14028-2C42-48E4-958A-A39E3E99AC0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837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A735216-73D5-548F-05BA-13C1491E96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9700"/>
            <a:ext cx="840659" cy="565534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210DF392-FCA1-0BFA-C01C-6ED84E878445}"/>
              </a:ext>
            </a:extLst>
          </p:cNvPr>
          <p:cNvSpPr/>
          <p:nvPr/>
        </p:nvSpPr>
        <p:spPr>
          <a:xfrm>
            <a:off x="0" y="2279"/>
            <a:ext cx="9144000" cy="607791"/>
          </a:xfrm>
          <a:prstGeom prst="rect">
            <a:avLst/>
          </a:prstGeom>
          <a:noFill/>
        </p:spPr>
        <p:txBody>
          <a:bodyPr wrap="square" tIns="36000" bIns="46800">
            <a:spAutoFit/>
          </a:bodyPr>
          <a:lstStyle/>
          <a:p>
            <a:pPr algn="ctr">
              <a:lnSpc>
                <a:spcPts val="4504"/>
              </a:lnSpc>
              <a:spcBef>
                <a:spcPct val="0"/>
              </a:spcBef>
            </a:pPr>
            <a:r>
              <a:rPr lang="en-US" altLang="zh-C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R&amp;D of the High Field Model Dipoles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BDC08BC4-3651-DE99-A3E4-8A9640E384E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6544" y="2404227"/>
            <a:ext cx="3505240" cy="213472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E7F718B5-190F-0072-D9B0-503B7F5F9F18}"/>
              </a:ext>
            </a:extLst>
          </p:cNvPr>
          <p:cNvSpPr txBox="1"/>
          <p:nvPr/>
        </p:nvSpPr>
        <p:spPr>
          <a:xfrm>
            <a:off x="149868" y="759247"/>
            <a:ext cx="3101411" cy="1788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16-T Dipole with CCT configuration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Canted-Cosine-Theta (CCT) technology;</a:t>
            </a:r>
          </a:p>
          <a:p>
            <a:pPr marL="742950" lvl="1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Superior field quality;</a:t>
            </a:r>
          </a:p>
          <a:p>
            <a:pPr marL="742950" lvl="1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Stress management</a:t>
            </a:r>
          </a:p>
          <a:p>
            <a:pPr marL="742950" lvl="1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Developed industrial assembly line;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Graded Nb</a:t>
            </a:r>
            <a:r>
              <a:rPr lang="en-US" altLang="zh-CN" sz="1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Sn Rutherford cables;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Multiple replaceable coil modules;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C07C3AF-90CE-0523-1DE4-1641BCE27910}"/>
              </a:ext>
            </a:extLst>
          </p:cNvPr>
          <p:cNvSpPr txBox="1"/>
          <p:nvPr/>
        </p:nvSpPr>
        <p:spPr>
          <a:xfrm>
            <a:off x="3909173" y="1945103"/>
            <a:ext cx="29286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geometry of the 4 module CCT magnet 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E:\Project\CCT_magnet\CCT_magnet_picture\图片2.jpg">
            <a:extLst>
              <a:ext uri="{FF2B5EF4-FFF2-40B4-BE49-F238E27FC236}">
                <a16:creationId xmlns:a16="http://schemas.microsoft.com/office/drawing/2014/main" id="{52C4DA96-5DA2-9298-3DAD-4522658BAC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6200000">
            <a:off x="6538299" y="2117451"/>
            <a:ext cx="3325799" cy="1268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89A0377-2CD3-ED01-51A5-554C50D7D8A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1337" y="2553592"/>
            <a:ext cx="2622342" cy="1958464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3CE81FB8-E467-86A5-2A4A-0C28095C2342}"/>
              </a:ext>
            </a:extLst>
          </p:cNvPr>
          <p:cNvSpPr txBox="1"/>
          <p:nvPr/>
        </p:nvSpPr>
        <p:spPr>
          <a:xfrm>
            <a:off x="758645" y="4600045"/>
            <a:ext cx="667758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4.2 K, the magnet produces 16 T at 100% load-line with 8.8 kA operating current</a:t>
            </a:r>
            <a:endParaRPr lang="zh-CN" altLang="en-US" dirty="0"/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52ACE482-6A74-C6DB-D362-73F0DA7F73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1279" y="759247"/>
            <a:ext cx="4247663" cy="1255748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771F6D0F-A518-3E37-A1EE-10421B6004A2}"/>
              </a:ext>
            </a:extLst>
          </p:cNvPr>
          <p:cNvSpPr txBox="1"/>
          <p:nvPr/>
        </p:nvSpPr>
        <p:spPr>
          <a:xfrm>
            <a:off x="7755930" y="4455814"/>
            <a:ext cx="10794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CCT subscale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灯片编号占位符 2">
            <a:extLst>
              <a:ext uri="{FF2B5EF4-FFF2-40B4-BE49-F238E27FC236}">
                <a16:creationId xmlns:a16="http://schemas.microsoft.com/office/drawing/2014/main" id="{20662388-41C1-A760-09E7-40A18AD80FB2}"/>
              </a:ext>
            </a:extLst>
          </p:cNvPr>
          <p:cNvSpPr txBox="1">
            <a:spLocks/>
          </p:cNvSpPr>
          <p:nvPr/>
        </p:nvSpPr>
        <p:spPr>
          <a:xfrm>
            <a:off x="7086600" y="4772025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983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91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983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974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966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957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949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4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932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BC14028-2C42-48E4-958A-A39E3E99AC0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193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A735216-73D5-548F-05BA-13C1491E96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9700"/>
            <a:ext cx="840659" cy="565534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210DF392-FCA1-0BFA-C01C-6ED84E878445}"/>
              </a:ext>
            </a:extLst>
          </p:cNvPr>
          <p:cNvSpPr/>
          <p:nvPr/>
        </p:nvSpPr>
        <p:spPr>
          <a:xfrm>
            <a:off x="0" y="2279"/>
            <a:ext cx="9144000" cy="607791"/>
          </a:xfrm>
          <a:prstGeom prst="rect">
            <a:avLst/>
          </a:prstGeom>
          <a:noFill/>
        </p:spPr>
        <p:txBody>
          <a:bodyPr wrap="square" tIns="36000" bIns="46800">
            <a:spAutoFit/>
          </a:bodyPr>
          <a:lstStyle/>
          <a:p>
            <a:pPr algn="ctr">
              <a:lnSpc>
                <a:spcPts val="4504"/>
              </a:lnSpc>
              <a:spcBef>
                <a:spcPct val="0"/>
              </a:spcBef>
            </a:pPr>
            <a:r>
              <a:rPr lang="en-US" altLang="zh-C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R&amp;D of the High Field Model Dipoles</a:t>
            </a: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33F816C3-B36F-09E2-6EC8-77B84773FC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302634"/>
              </p:ext>
            </p:extLst>
          </p:nvPr>
        </p:nvGraphicFramePr>
        <p:xfrm>
          <a:off x="497542" y="3718979"/>
          <a:ext cx="8169088" cy="11072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27653">
                  <a:extLst>
                    <a:ext uri="{9D8B030D-6E8A-4147-A177-3AD203B41FA5}">
                      <a16:colId xmlns:a16="http://schemas.microsoft.com/office/drawing/2014/main" val="470201693"/>
                    </a:ext>
                  </a:extLst>
                </a:gridCol>
                <a:gridCol w="499757">
                  <a:extLst>
                    <a:ext uri="{9D8B030D-6E8A-4147-A177-3AD203B41FA5}">
                      <a16:colId xmlns:a16="http://schemas.microsoft.com/office/drawing/2014/main" val="988445411"/>
                    </a:ext>
                  </a:extLst>
                </a:gridCol>
                <a:gridCol w="486942">
                  <a:extLst>
                    <a:ext uri="{9D8B030D-6E8A-4147-A177-3AD203B41FA5}">
                      <a16:colId xmlns:a16="http://schemas.microsoft.com/office/drawing/2014/main" val="3078453036"/>
                    </a:ext>
                  </a:extLst>
                </a:gridCol>
                <a:gridCol w="467720">
                  <a:extLst>
                    <a:ext uri="{9D8B030D-6E8A-4147-A177-3AD203B41FA5}">
                      <a16:colId xmlns:a16="http://schemas.microsoft.com/office/drawing/2014/main" val="4172583610"/>
                    </a:ext>
                  </a:extLst>
                </a:gridCol>
                <a:gridCol w="544605">
                  <a:extLst>
                    <a:ext uri="{9D8B030D-6E8A-4147-A177-3AD203B41FA5}">
                      <a16:colId xmlns:a16="http://schemas.microsoft.com/office/drawing/2014/main" val="1423953068"/>
                    </a:ext>
                  </a:extLst>
                </a:gridCol>
                <a:gridCol w="486943">
                  <a:extLst>
                    <a:ext uri="{9D8B030D-6E8A-4147-A177-3AD203B41FA5}">
                      <a16:colId xmlns:a16="http://schemas.microsoft.com/office/drawing/2014/main" val="1824800168"/>
                    </a:ext>
                  </a:extLst>
                </a:gridCol>
                <a:gridCol w="499756">
                  <a:extLst>
                    <a:ext uri="{9D8B030D-6E8A-4147-A177-3AD203B41FA5}">
                      <a16:colId xmlns:a16="http://schemas.microsoft.com/office/drawing/2014/main" val="717513332"/>
                    </a:ext>
                  </a:extLst>
                </a:gridCol>
                <a:gridCol w="499756">
                  <a:extLst>
                    <a:ext uri="{9D8B030D-6E8A-4147-A177-3AD203B41FA5}">
                      <a16:colId xmlns:a16="http://schemas.microsoft.com/office/drawing/2014/main" val="90890431"/>
                    </a:ext>
                  </a:extLst>
                </a:gridCol>
                <a:gridCol w="506163">
                  <a:extLst>
                    <a:ext uri="{9D8B030D-6E8A-4147-A177-3AD203B41FA5}">
                      <a16:colId xmlns:a16="http://schemas.microsoft.com/office/drawing/2014/main" val="3368352459"/>
                    </a:ext>
                  </a:extLst>
                </a:gridCol>
                <a:gridCol w="557419">
                  <a:extLst>
                    <a:ext uri="{9D8B030D-6E8A-4147-A177-3AD203B41FA5}">
                      <a16:colId xmlns:a16="http://schemas.microsoft.com/office/drawing/2014/main" val="3474021339"/>
                    </a:ext>
                  </a:extLst>
                </a:gridCol>
                <a:gridCol w="538200">
                  <a:extLst>
                    <a:ext uri="{9D8B030D-6E8A-4147-A177-3AD203B41FA5}">
                      <a16:colId xmlns:a16="http://schemas.microsoft.com/office/drawing/2014/main" val="598859210"/>
                    </a:ext>
                  </a:extLst>
                </a:gridCol>
                <a:gridCol w="531792">
                  <a:extLst>
                    <a:ext uri="{9D8B030D-6E8A-4147-A177-3AD203B41FA5}">
                      <a16:colId xmlns:a16="http://schemas.microsoft.com/office/drawing/2014/main" val="4163820697"/>
                    </a:ext>
                  </a:extLst>
                </a:gridCol>
                <a:gridCol w="512569">
                  <a:extLst>
                    <a:ext uri="{9D8B030D-6E8A-4147-A177-3AD203B41FA5}">
                      <a16:colId xmlns:a16="http://schemas.microsoft.com/office/drawing/2014/main" val="2957963157"/>
                    </a:ext>
                  </a:extLst>
                </a:gridCol>
                <a:gridCol w="454905">
                  <a:extLst>
                    <a:ext uri="{9D8B030D-6E8A-4147-A177-3AD203B41FA5}">
                      <a16:colId xmlns:a16="http://schemas.microsoft.com/office/drawing/2014/main" val="2351878884"/>
                    </a:ext>
                  </a:extLst>
                </a:gridCol>
                <a:gridCol w="454908">
                  <a:extLst>
                    <a:ext uri="{9D8B030D-6E8A-4147-A177-3AD203B41FA5}">
                      <a16:colId xmlns:a16="http://schemas.microsoft.com/office/drawing/2014/main" val="3996547488"/>
                    </a:ext>
                  </a:extLst>
                </a:gridCol>
              </a:tblGrid>
              <a:tr h="489283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US" altLang="zh-CN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Harmonics</a:t>
                      </a:r>
                      <a:r>
                        <a:rPr lang="zh-CN" alt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altLang="zh-CN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altLang="zh-CN" sz="1200" u="none" strike="noStrike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</a:t>
                      </a:r>
                      <a:endParaRPr lang="zh-CN" altLang="en-US" sz="1200" b="0" i="0" u="none" strike="noStrike" baseline="30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218246"/>
                  </a:ext>
                </a:extLst>
              </a:tr>
              <a:tr h="3089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Cross</a:t>
                      </a:r>
                      <a:r>
                        <a:rPr lang="en-US" altLang="zh-CN" sz="12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section-2D</a:t>
                      </a:r>
                      <a:endParaRPr lang="zh-CN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0.6259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0.0119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2.9824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-0.0006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0.0537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0.0002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0.5189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0.0002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0.0183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-0.0020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-0.0845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0.0016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-0.0036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0.0009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419402"/>
                  </a:ext>
                </a:extLst>
              </a:tr>
              <a:tr h="3089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2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Integrated-3D</a:t>
                      </a:r>
                      <a:endParaRPr lang="zh-CN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216" marR="5216" marT="52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1.5989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0.0101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3.8649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-0.0320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0.3047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0.0802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1.4069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-0.0175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0.0750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-0.3695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0.1163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0.0734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-0.0223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-0.2090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9220254"/>
                  </a:ext>
                </a:extLst>
              </a:tr>
            </a:tbl>
          </a:graphicData>
        </a:graphic>
      </p:graphicFrame>
      <p:pic>
        <p:nvPicPr>
          <p:cNvPr id="6" name="图片 5">
            <a:extLst>
              <a:ext uri="{FF2B5EF4-FFF2-40B4-BE49-F238E27FC236}">
                <a16:creationId xmlns:a16="http://schemas.microsoft.com/office/drawing/2014/main" id="{DA7E7211-4780-EB3B-FF30-D0A98671C27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962" y="1033345"/>
            <a:ext cx="3343090" cy="267972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1725442-8CB8-34C4-926B-1F6F4338C08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0613" y="1033345"/>
            <a:ext cx="3354354" cy="2679722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A4780851-13BB-902C-B424-355183301393}"/>
              </a:ext>
            </a:extLst>
          </p:cNvPr>
          <p:cNvSpPr/>
          <p:nvPr/>
        </p:nvSpPr>
        <p:spPr>
          <a:xfrm>
            <a:off x="1231155" y="719656"/>
            <a:ext cx="31451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High-order harmonics along axis - Bn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8F9BCFD-943A-EA88-8005-43BB4BD612F0}"/>
              </a:ext>
            </a:extLst>
          </p:cNvPr>
          <p:cNvSpPr/>
          <p:nvPr/>
        </p:nvSpPr>
        <p:spPr>
          <a:xfrm>
            <a:off x="4985439" y="719656"/>
            <a:ext cx="29274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High-order harmonics along axis - An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灯片编号占位符 2">
            <a:extLst>
              <a:ext uri="{FF2B5EF4-FFF2-40B4-BE49-F238E27FC236}">
                <a16:creationId xmlns:a16="http://schemas.microsoft.com/office/drawing/2014/main" id="{36162424-011C-5C84-A86F-009602835310}"/>
              </a:ext>
            </a:extLst>
          </p:cNvPr>
          <p:cNvSpPr txBox="1">
            <a:spLocks/>
          </p:cNvSpPr>
          <p:nvPr/>
        </p:nvSpPr>
        <p:spPr>
          <a:xfrm>
            <a:off x="7086600" y="4772025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983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91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983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974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966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957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949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4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932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BC14028-2C42-48E4-958A-A39E3E99AC0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256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433B0E8F-FA01-4591-B60E-F8E89A63F59A}"/>
              </a:ext>
            </a:extLst>
          </p:cNvPr>
          <p:cNvSpPr/>
          <p:nvPr/>
        </p:nvSpPr>
        <p:spPr>
          <a:xfrm>
            <a:off x="0" y="2279"/>
            <a:ext cx="9144000" cy="607791"/>
          </a:xfrm>
          <a:prstGeom prst="rect">
            <a:avLst/>
          </a:prstGeom>
          <a:noFill/>
        </p:spPr>
        <p:txBody>
          <a:bodyPr wrap="square" tIns="36000" bIns="46800">
            <a:spAutoFit/>
          </a:bodyPr>
          <a:lstStyle/>
          <a:p>
            <a:pPr algn="ctr">
              <a:lnSpc>
                <a:spcPts val="4504"/>
              </a:lnSpc>
              <a:spcBef>
                <a:spcPct val="0"/>
              </a:spcBef>
            </a:pPr>
            <a:r>
              <a:rPr lang="en-US" altLang="zh-C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R&amp;D of the High Field Model Dipoles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EA315E05-FC6E-46C0-A51E-C6F4AC9244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9700"/>
            <a:ext cx="840659" cy="565534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8273108F-D2DE-1A97-20D5-23ABEF30B82C}"/>
              </a:ext>
            </a:extLst>
          </p:cNvPr>
          <p:cNvSpPr txBox="1"/>
          <p:nvPr/>
        </p:nvSpPr>
        <p:spPr>
          <a:xfrm>
            <a:off x="6087255" y="4786867"/>
            <a:ext cx="273669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00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J. Wang et al, </a:t>
            </a:r>
            <a:r>
              <a:rPr lang="en-US" altLang="zh-CN" sz="1000" i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Superconductivity</a:t>
            </a:r>
            <a:r>
              <a:rPr lang="en-US" altLang="zh-CN" sz="1000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3 (2022) 100019</a:t>
            </a:r>
            <a:endParaRPr lang="zh-CN" altLang="en-US" sz="1000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灯片编号占位符 2">
            <a:extLst>
              <a:ext uri="{FF2B5EF4-FFF2-40B4-BE49-F238E27FC236}">
                <a16:creationId xmlns:a16="http://schemas.microsoft.com/office/drawing/2014/main" id="{BF741338-327D-30C3-9815-32EE119F34E1}"/>
              </a:ext>
            </a:extLst>
          </p:cNvPr>
          <p:cNvSpPr txBox="1">
            <a:spLocks/>
          </p:cNvSpPr>
          <p:nvPr/>
        </p:nvSpPr>
        <p:spPr>
          <a:xfrm>
            <a:off x="7086600" y="4772025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983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91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983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974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966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957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949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4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932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BC14028-2C42-48E4-958A-A39E3E99AC05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3B202D12-8D92-363E-8E19-70BBFBD9C6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292" y="1089268"/>
            <a:ext cx="7975400" cy="3778568"/>
          </a:xfrm>
          <a:prstGeom prst="rect">
            <a:avLst/>
          </a:prstGeom>
        </p:spPr>
      </p:pic>
      <p:sp>
        <p:nvSpPr>
          <p:cNvPr id="29" name="标题 1">
            <a:extLst>
              <a:ext uri="{FF2B5EF4-FFF2-40B4-BE49-F238E27FC236}">
                <a16:creationId xmlns:a16="http://schemas.microsoft.com/office/drawing/2014/main" id="{C6392863-B2B9-7BA9-3E59-23CE07A545B3}"/>
              </a:ext>
            </a:extLst>
          </p:cNvPr>
          <p:cNvSpPr txBox="1">
            <a:spLocks/>
          </p:cNvSpPr>
          <p:nvPr/>
        </p:nvSpPr>
        <p:spPr>
          <a:xfrm>
            <a:off x="1262391" y="804792"/>
            <a:ext cx="6808022" cy="350320"/>
          </a:xfrm>
          <a:prstGeom prst="rect">
            <a:avLst/>
          </a:prstGeom>
          <a:solidFill>
            <a:srgbClr val="FFFF00"/>
          </a:solidFill>
        </p:spPr>
        <p:txBody>
          <a:bodyPr/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2000" b="1">
                <a:latin typeface="+mj-lt"/>
                <a:ea typeface="宋体" panose="02010600030101010101" pitchFamily="2" charset="-122"/>
                <a:cs typeface="Times New Roman" panose="02020603050405020304" pitchFamily="18" charset="0"/>
              </a:defRPr>
            </a:lvl1pPr>
          </a:lstStyle>
          <a:p>
            <a:r>
              <a:rPr lang="en-US" altLang="zh-CN" sz="1600" dirty="0"/>
              <a:t>Development of a </a:t>
            </a:r>
            <a:r>
              <a:rPr lang="en-US" altLang="zh-CN" sz="1600" dirty="0" err="1"/>
              <a:t>Roebel</a:t>
            </a:r>
            <a:r>
              <a:rPr lang="en-US" altLang="zh-CN" sz="1600" dirty="0"/>
              <a:t>-like Transposed Cable </a:t>
            </a:r>
            <a:r>
              <a:rPr lang="en-US" altLang="zh-CN" sz="1400" dirty="0"/>
              <a:t>with the in-plane bending of HTS tapes</a:t>
            </a:r>
            <a:endParaRPr lang="zh-CN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23589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标题 1">
            <a:extLst>
              <a:ext uri="{FF2B5EF4-FFF2-40B4-BE49-F238E27FC236}">
                <a16:creationId xmlns:a16="http://schemas.microsoft.com/office/drawing/2014/main" id="{B06438FE-6C89-4374-99F5-B3CA48D55FEB}"/>
              </a:ext>
            </a:extLst>
          </p:cNvPr>
          <p:cNvSpPr txBox="1">
            <a:spLocks/>
          </p:cNvSpPr>
          <p:nvPr/>
        </p:nvSpPr>
        <p:spPr>
          <a:xfrm>
            <a:off x="1262391" y="804792"/>
            <a:ext cx="6808022" cy="350320"/>
          </a:xfrm>
          <a:prstGeom prst="rect">
            <a:avLst/>
          </a:prstGeom>
          <a:solidFill>
            <a:srgbClr val="FFFF00"/>
          </a:solidFill>
        </p:spPr>
        <p:txBody>
          <a:bodyPr/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2000" b="1">
                <a:latin typeface="+mj-lt"/>
                <a:ea typeface="宋体" panose="02010600030101010101" pitchFamily="2" charset="-122"/>
                <a:cs typeface="Times New Roman" panose="02020603050405020304" pitchFamily="18" charset="0"/>
              </a:defRPr>
            </a:lvl1pPr>
          </a:lstStyle>
          <a:p>
            <a:r>
              <a:rPr lang="en-US" altLang="zh-CN" sz="1600" dirty="0"/>
              <a:t>Development of a </a:t>
            </a:r>
            <a:r>
              <a:rPr lang="en-US" altLang="zh-CN" sz="1600" dirty="0" err="1"/>
              <a:t>Roebel</a:t>
            </a:r>
            <a:r>
              <a:rPr lang="en-US" altLang="zh-CN" sz="1600" dirty="0"/>
              <a:t>-like Transposed Cable </a:t>
            </a:r>
            <a:r>
              <a:rPr lang="en-US" altLang="zh-CN" sz="1400" dirty="0"/>
              <a:t>with the in-plane bending of HTS tapes</a:t>
            </a:r>
            <a:endParaRPr lang="zh-CN" altLang="en-US" sz="1600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433B0E8F-FA01-4591-B60E-F8E89A63F59A}"/>
              </a:ext>
            </a:extLst>
          </p:cNvPr>
          <p:cNvSpPr/>
          <p:nvPr/>
        </p:nvSpPr>
        <p:spPr>
          <a:xfrm>
            <a:off x="0" y="2279"/>
            <a:ext cx="9144000" cy="607791"/>
          </a:xfrm>
          <a:prstGeom prst="rect">
            <a:avLst/>
          </a:prstGeom>
          <a:noFill/>
        </p:spPr>
        <p:txBody>
          <a:bodyPr wrap="square" tIns="36000" bIns="46800">
            <a:spAutoFit/>
          </a:bodyPr>
          <a:lstStyle/>
          <a:p>
            <a:pPr algn="ctr">
              <a:lnSpc>
                <a:spcPts val="4504"/>
              </a:lnSpc>
              <a:spcBef>
                <a:spcPct val="0"/>
              </a:spcBef>
            </a:pPr>
            <a:r>
              <a:rPr lang="en-US" altLang="zh-C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R&amp;D of the High Field Model Dipoles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EA315E05-FC6E-46C0-A51E-C6F4AC9244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9700"/>
            <a:ext cx="840659" cy="565534"/>
          </a:xfrm>
          <a:prstGeom prst="rect">
            <a:avLst/>
          </a:prstGeom>
        </p:spPr>
      </p:pic>
      <p:sp>
        <p:nvSpPr>
          <p:cNvPr id="8" name="灯片编号占位符 2">
            <a:extLst>
              <a:ext uri="{FF2B5EF4-FFF2-40B4-BE49-F238E27FC236}">
                <a16:creationId xmlns:a16="http://schemas.microsoft.com/office/drawing/2014/main" id="{BF741338-327D-30C3-9815-32EE119F34E1}"/>
              </a:ext>
            </a:extLst>
          </p:cNvPr>
          <p:cNvSpPr txBox="1">
            <a:spLocks/>
          </p:cNvSpPr>
          <p:nvPr/>
        </p:nvSpPr>
        <p:spPr>
          <a:xfrm>
            <a:off x="7086600" y="4772025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983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91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983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974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966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957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949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40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932" algn="l" defTabSz="68598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BC14028-2C42-48E4-958A-A39E3E99AC05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93D4627A-7F88-5C6E-1B4D-9468874059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34" y="1336376"/>
            <a:ext cx="8856926" cy="320200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8946162-8AA7-ED16-30E0-A926AC1E67F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081"/>
          <a:stretch/>
        </p:blipFill>
        <p:spPr>
          <a:xfrm>
            <a:off x="4309780" y="4062082"/>
            <a:ext cx="1163355" cy="92367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DD7C86C-DD84-3BF5-BCAC-230630B112E9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7543798" y="4062083"/>
            <a:ext cx="1230813" cy="92367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EE46935-7C55-7743-D0CC-BC28C50B65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282" y="4062082"/>
            <a:ext cx="1230813" cy="923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36926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4164</TotalTime>
  <Words>1206</Words>
  <Application>Microsoft Office PowerPoint</Application>
  <PresentationFormat>自定义</PresentationFormat>
  <Paragraphs>242</Paragraphs>
  <Slides>21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6" baseType="lpstr">
      <vt:lpstr>굴림</vt:lpstr>
      <vt:lpstr>宋体</vt:lpstr>
      <vt:lpstr>Microsoft YaHei</vt:lpstr>
      <vt:lpstr>Microsoft YaHei</vt:lpstr>
      <vt:lpstr>한컴바탕</vt:lpstr>
      <vt:lpstr>Arial</vt:lpstr>
      <vt:lpstr>Book Antiqua</vt:lpstr>
      <vt:lpstr>Britannic Bold</vt:lpstr>
      <vt:lpstr>Calibri</vt:lpstr>
      <vt:lpstr>Calibri Light</vt:lpstr>
      <vt:lpstr>Roboto</vt:lpstr>
      <vt:lpstr>Roboto Light</vt:lpstr>
      <vt:lpstr>Times New Roman</vt:lpstr>
      <vt:lpstr>Wingdings</vt:lpstr>
      <vt:lpstr>Thème 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                                          </vt:lpstr>
      <vt:lpstr>PowerPoint 演示文稿</vt:lpstr>
      <vt:lpstr>Training of MCBRD01</vt:lpstr>
      <vt:lpstr>PowerPoint 演示文稿</vt:lpstr>
      <vt:lpstr>Training of MCBRD02 &amp; MCBRD03</vt:lpstr>
      <vt:lpstr>PowerPoint 演示文稿</vt:lpstr>
      <vt:lpstr>PowerPoint 演示文稿</vt:lpstr>
    </vt:vector>
  </TitlesOfParts>
  <Company>CEA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</dc:title>
  <dc:creator>VEDRINE Pierre</dc:creator>
  <cp:lastModifiedBy>Qingjin XU</cp:lastModifiedBy>
  <cp:revision>227</cp:revision>
  <dcterms:created xsi:type="dcterms:W3CDTF">2021-03-22T16:16:06Z</dcterms:created>
  <dcterms:modified xsi:type="dcterms:W3CDTF">2023-04-11T13:08:27Z</dcterms:modified>
</cp:coreProperties>
</file>