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0"/>
  </p:notesMasterIdLst>
  <p:handoutMasterIdLst>
    <p:handoutMasterId r:id="rId21"/>
  </p:handoutMasterIdLst>
  <p:sldIdLst>
    <p:sldId id="640" r:id="rId2"/>
    <p:sldId id="408" r:id="rId3"/>
    <p:sldId id="1564" r:id="rId4"/>
    <p:sldId id="1554" r:id="rId5"/>
    <p:sldId id="1555" r:id="rId6"/>
    <p:sldId id="1551" r:id="rId7"/>
    <p:sldId id="1556" r:id="rId8"/>
    <p:sldId id="1557" r:id="rId9"/>
    <p:sldId id="1558" r:id="rId10"/>
    <p:sldId id="1540" r:id="rId11"/>
    <p:sldId id="1525" r:id="rId12"/>
    <p:sldId id="331" r:id="rId13"/>
    <p:sldId id="1560" r:id="rId14"/>
    <p:sldId id="372" r:id="rId15"/>
    <p:sldId id="371" r:id="rId16"/>
    <p:sldId id="1559" r:id="rId17"/>
    <p:sldId id="1562" r:id="rId18"/>
    <p:sldId id="1561" r:id="rId19"/>
  </p:sldIdLst>
  <p:sldSz cx="12192000" cy="6858000"/>
  <p:notesSz cx="6797675" cy="9872663"/>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默认节" id="{BF0A8EA9-E46B-4AF5-A76C-8956DBF82DCA}">
          <p14:sldIdLst>
            <p14:sldId id="640"/>
            <p14:sldId id="408"/>
            <p14:sldId id="1564"/>
            <p14:sldId id="1554"/>
            <p14:sldId id="1555"/>
            <p14:sldId id="1551"/>
            <p14:sldId id="1556"/>
            <p14:sldId id="1557"/>
            <p14:sldId id="1558"/>
            <p14:sldId id="1540"/>
            <p14:sldId id="1525"/>
            <p14:sldId id="331"/>
            <p14:sldId id="1560"/>
            <p14:sldId id="372"/>
            <p14:sldId id="371"/>
            <p14:sldId id="1559"/>
            <p14:sldId id="1562"/>
            <p14:sldId id="1561"/>
          </p14:sldIdLst>
        </p14:section>
      </p14:sectionLst>
    </p:ext>
    <p:ext uri="{EFAFB233-063F-42B5-8137-9DF3F51BA10A}">
      <p15:sldGuideLst xmlns:p15="http://schemas.microsoft.com/office/powerpoint/2012/main">
        <p15:guide id="1" orient="horz" pos="2136">
          <p15:clr>
            <a:srgbClr val="A4A3A4"/>
          </p15:clr>
        </p15:guide>
        <p15:guide id="2" pos="3839">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ang Chen" initials="MOU"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212124"/>
    <a:srgbClr val="FF2600"/>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091" autoAdjust="0"/>
    <p:restoredTop sz="92977" autoAdjust="0"/>
  </p:normalViewPr>
  <p:slideViewPr>
    <p:cSldViewPr>
      <p:cViewPr varScale="1">
        <p:scale>
          <a:sx n="105" d="100"/>
          <a:sy n="105" d="100"/>
        </p:scale>
        <p:origin x="1040" y="184"/>
      </p:cViewPr>
      <p:guideLst>
        <p:guide orient="horz" pos="2136"/>
        <p:guide pos="3839"/>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p:cViewPr varScale="1">
        <p:scale>
          <a:sx n="42" d="100"/>
          <a:sy n="42" d="100"/>
        </p:scale>
        <p:origin x="2898" y="45"/>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___.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___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US" dirty="0"/>
              <a:t>CPU (HEP-SPEC06X1000)</a:t>
            </a:r>
            <a:endParaRPr lang="zh-CN" dirty="0"/>
          </a:p>
        </c:rich>
      </c:tx>
      <c:overlay val="0"/>
      <c:spPr>
        <a:noFill/>
        <a:ln>
          <a:noFill/>
        </a:ln>
        <a:effectLst/>
      </c:spPr>
      <c:txPr>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endParaRPr lang="zh-CN"/>
        </a:p>
      </c:txPr>
    </c:title>
    <c:autoTitleDeleted val="0"/>
    <c:plotArea>
      <c:layout>
        <c:manualLayout>
          <c:layoutTarget val="inner"/>
          <c:xMode val="edge"/>
          <c:yMode val="edge"/>
          <c:x val="0.10044485926484915"/>
          <c:y val="0.25608703623951595"/>
          <c:w val="0.89955514073515086"/>
          <c:h val="0.41094903271747335"/>
        </c:manualLayout>
      </c:layout>
      <c:barChart>
        <c:barDir val="col"/>
        <c:grouping val="clustered"/>
        <c:varyColors val="0"/>
        <c:ser>
          <c:idx val="0"/>
          <c:order val="0"/>
          <c:tx>
            <c:strRef>
              <c:f>Sheet1!$B$1</c:f>
              <c:strCache>
                <c:ptCount val="1"/>
                <c:pt idx="0">
                  <c:v>Pledged</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mn-lt"/>
                    <a:ea typeface="+mn-ea"/>
                    <a:cs typeface="+mn-cs"/>
                  </a:defRPr>
                </a:pPr>
                <a:endParaRPr lang="zh-CN"/>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8"/>
                <c:pt idx="0">
                  <c:v>2016</c:v>
                </c:pt>
                <c:pt idx="1">
                  <c:v>2017</c:v>
                </c:pt>
                <c:pt idx="2">
                  <c:v>2018</c:v>
                </c:pt>
                <c:pt idx="3">
                  <c:v>2019</c:v>
                </c:pt>
                <c:pt idx="4">
                  <c:v>2020</c:v>
                </c:pt>
                <c:pt idx="5">
                  <c:v>2021</c:v>
                </c:pt>
                <c:pt idx="6">
                  <c:v>2022</c:v>
                </c:pt>
                <c:pt idx="7">
                  <c:v>2023</c:v>
                </c:pt>
              </c:numCache>
            </c:numRef>
          </c:cat>
          <c:val>
            <c:numRef>
              <c:f>Sheet1!$B$2:$B$9</c:f>
              <c:numCache>
                <c:formatCode>General</c:formatCode>
                <c:ptCount val="8"/>
                <c:pt idx="0">
                  <c:v>11.5</c:v>
                </c:pt>
                <c:pt idx="1">
                  <c:v>11.5</c:v>
                </c:pt>
                <c:pt idx="2">
                  <c:v>11.5</c:v>
                </c:pt>
                <c:pt idx="3">
                  <c:v>36</c:v>
                </c:pt>
                <c:pt idx="4">
                  <c:v>36</c:v>
                </c:pt>
                <c:pt idx="5">
                  <c:v>56.8</c:v>
                </c:pt>
                <c:pt idx="6">
                  <c:v>56.8</c:v>
                </c:pt>
                <c:pt idx="7">
                  <c:v>56.8</c:v>
                </c:pt>
              </c:numCache>
            </c:numRef>
          </c:val>
          <c:extLst>
            <c:ext xmlns:c16="http://schemas.microsoft.com/office/drawing/2014/chart" uri="{C3380CC4-5D6E-409C-BE32-E72D297353CC}">
              <c16:uniqueId val="{00000000-1C1E-B741-8989-BCCD421A6233}"/>
            </c:ext>
          </c:extLst>
        </c:ser>
        <c:ser>
          <c:idx val="1"/>
          <c:order val="1"/>
          <c:tx>
            <c:strRef>
              <c:f>Sheet1!$C$1</c:f>
              <c:strCache>
                <c:ptCount val="1"/>
                <c:pt idx="0">
                  <c:v>Offered</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mn-lt"/>
                    <a:ea typeface="+mn-ea"/>
                    <a:cs typeface="+mn-cs"/>
                  </a:defRPr>
                </a:pPr>
                <a:endParaRPr lang="zh-CN"/>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8"/>
                <c:pt idx="0">
                  <c:v>2016</c:v>
                </c:pt>
                <c:pt idx="1">
                  <c:v>2017</c:v>
                </c:pt>
                <c:pt idx="2">
                  <c:v>2018</c:v>
                </c:pt>
                <c:pt idx="3">
                  <c:v>2019</c:v>
                </c:pt>
                <c:pt idx="4">
                  <c:v>2020</c:v>
                </c:pt>
                <c:pt idx="5">
                  <c:v>2021</c:v>
                </c:pt>
                <c:pt idx="6">
                  <c:v>2022</c:v>
                </c:pt>
                <c:pt idx="7">
                  <c:v>2023</c:v>
                </c:pt>
              </c:numCache>
            </c:numRef>
          </c:cat>
          <c:val>
            <c:numRef>
              <c:f>Sheet1!$C$2:$C$9</c:f>
              <c:numCache>
                <c:formatCode>General</c:formatCode>
                <c:ptCount val="8"/>
                <c:pt idx="0">
                  <c:v>16</c:v>
                </c:pt>
                <c:pt idx="1">
                  <c:v>16</c:v>
                </c:pt>
                <c:pt idx="2">
                  <c:v>36</c:v>
                </c:pt>
                <c:pt idx="3">
                  <c:v>36</c:v>
                </c:pt>
                <c:pt idx="4">
                  <c:v>56.8</c:v>
                </c:pt>
                <c:pt idx="5">
                  <c:v>69</c:v>
                </c:pt>
                <c:pt idx="6">
                  <c:v>92</c:v>
                </c:pt>
                <c:pt idx="7">
                  <c:v>92</c:v>
                </c:pt>
              </c:numCache>
            </c:numRef>
          </c:val>
          <c:extLst>
            <c:ext xmlns:c16="http://schemas.microsoft.com/office/drawing/2014/chart" uri="{C3380CC4-5D6E-409C-BE32-E72D297353CC}">
              <c16:uniqueId val="{00000001-1C1E-B741-8989-BCCD421A6233}"/>
            </c:ext>
          </c:extLst>
        </c:ser>
        <c:dLbls>
          <c:showLegendKey val="0"/>
          <c:showVal val="0"/>
          <c:showCatName val="0"/>
          <c:showSerName val="0"/>
          <c:showPercent val="0"/>
          <c:showBubbleSize val="0"/>
        </c:dLbls>
        <c:gapWidth val="219"/>
        <c:overlap val="-27"/>
        <c:axId val="398936192"/>
        <c:axId val="398936752"/>
      </c:barChart>
      <c:catAx>
        <c:axId val="3989361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zh-CN"/>
          </a:p>
        </c:txPr>
        <c:crossAx val="398936752"/>
        <c:crosses val="autoZero"/>
        <c:auto val="1"/>
        <c:lblAlgn val="ctr"/>
        <c:lblOffset val="100"/>
        <c:noMultiLvlLbl val="0"/>
      </c:catAx>
      <c:valAx>
        <c:axId val="39893675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zh-CN"/>
          </a:p>
        </c:txPr>
        <c:crossAx val="3989361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zh-CN"/>
        </a:p>
      </c:txPr>
    </c:legend>
    <c:plotVisOnly val="1"/>
    <c:dispBlanksAs val="gap"/>
    <c:showDLblsOverMax val="0"/>
  </c:chart>
  <c:spPr>
    <a:noFill/>
    <a:ln>
      <a:solidFill>
        <a:schemeClr val="accent1"/>
      </a:solidFill>
    </a:ln>
    <a:effectLst/>
  </c:spPr>
  <c:txPr>
    <a:bodyPr/>
    <a:lstStyle/>
    <a:p>
      <a:pPr>
        <a:defRPr sz="1000"/>
      </a:pPr>
      <a:endParaRPr lang="zh-CN"/>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US" dirty="0"/>
              <a:t>DISK (</a:t>
            </a:r>
            <a:r>
              <a:rPr lang="en-US" dirty="0" err="1"/>
              <a:t>Tbytes</a:t>
            </a:r>
            <a:r>
              <a:rPr lang="en-US" dirty="0"/>
              <a:t>)</a:t>
            </a:r>
            <a:endParaRPr lang="zh-CN" dirty="0"/>
          </a:p>
        </c:rich>
      </c:tx>
      <c:overlay val="0"/>
      <c:spPr>
        <a:noFill/>
        <a:ln>
          <a:noFill/>
        </a:ln>
        <a:effectLst/>
      </c:spPr>
      <c:txPr>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endParaRPr lang="zh-CN"/>
        </a:p>
      </c:txPr>
    </c:title>
    <c:autoTitleDeleted val="0"/>
    <c:plotArea>
      <c:layout/>
      <c:barChart>
        <c:barDir val="col"/>
        <c:grouping val="clustered"/>
        <c:varyColors val="0"/>
        <c:ser>
          <c:idx val="0"/>
          <c:order val="0"/>
          <c:tx>
            <c:strRef>
              <c:f>Sheet1!$B$1</c:f>
              <c:strCache>
                <c:ptCount val="1"/>
                <c:pt idx="0">
                  <c:v>Pledged</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mn-lt"/>
                    <a:ea typeface="+mn-ea"/>
                    <a:cs typeface="+mn-cs"/>
                  </a:defRPr>
                </a:pPr>
                <a:endParaRPr lang="zh-CN"/>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8"/>
                <c:pt idx="0">
                  <c:v>2016</c:v>
                </c:pt>
                <c:pt idx="1">
                  <c:v>2017</c:v>
                </c:pt>
                <c:pt idx="2">
                  <c:v>2018</c:v>
                </c:pt>
                <c:pt idx="3">
                  <c:v>2019</c:v>
                </c:pt>
                <c:pt idx="4">
                  <c:v>2020</c:v>
                </c:pt>
                <c:pt idx="5">
                  <c:v>2021</c:v>
                </c:pt>
                <c:pt idx="6">
                  <c:v>2022</c:v>
                </c:pt>
                <c:pt idx="7">
                  <c:v>2023</c:v>
                </c:pt>
              </c:numCache>
            </c:numRef>
          </c:cat>
          <c:val>
            <c:numRef>
              <c:f>Sheet1!$B$2:$B$9</c:f>
              <c:numCache>
                <c:formatCode>General</c:formatCode>
                <c:ptCount val="8"/>
                <c:pt idx="0">
                  <c:v>640</c:v>
                </c:pt>
                <c:pt idx="1">
                  <c:v>640</c:v>
                </c:pt>
                <c:pt idx="2">
                  <c:v>940</c:v>
                </c:pt>
                <c:pt idx="3">
                  <c:v>940</c:v>
                </c:pt>
                <c:pt idx="4">
                  <c:v>1315</c:v>
                </c:pt>
                <c:pt idx="5">
                  <c:v>1315</c:v>
                </c:pt>
                <c:pt idx="6">
                  <c:v>1315</c:v>
                </c:pt>
                <c:pt idx="7">
                  <c:v>1315</c:v>
                </c:pt>
              </c:numCache>
            </c:numRef>
          </c:val>
          <c:extLst>
            <c:ext xmlns:c16="http://schemas.microsoft.com/office/drawing/2014/chart" uri="{C3380CC4-5D6E-409C-BE32-E72D297353CC}">
              <c16:uniqueId val="{00000000-AEDD-6448-A37D-D9EA803A5BBA}"/>
            </c:ext>
          </c:extLst>
        </c:ser>
        <c:ser>
          <c:idx val="1"/>
          <c:order val="1"/>
          <c:tx>
            <c:strRef>
              <c:f>Sheet1!$C$1</c:f>
              <c:strCache>
                <c:ptCount val="1"/>
                <c:pt idx="0">
                  <c:v>Offered</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mn-lt"/>
                    <a:ea typeface="+mn-ea"/>
                    <a:cs typeface="+mn-cs"/>
                  </a:defRPr>
                </a:pPr>
                <a:endParaRPr lang="zh-CN"/>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8"/>
                <c:pt idx="0">
                  <c:v>2016</c:v>
                </c:pt>
                <c:pt idx="1">
                  <c:v>2017</c:v>
                </c:pt>
                <c:pt idx="2">
                  <c:v>2018</c:v>
                </c:pt>
                <c:pt idx="3">
                  <c:v>2019</c:v>
                </c:pt>
                <c:pt idx="4">
                  <c:v>2020</c:v>
                </c:pt>
                <c:pt idx="5">
                  <c:v>2021</c:v>
                </c:pt>
                <c:pt idx="6">
                  <c:v>2022</c:v>
                </c:pt>
                <c:pt idx="7">
                  <c:v>2023</c:v>
                </c:pt>
              </c:numCache>
            </c:numRef>
          </c:cat>
          <c:val>
            <c:numRef>
              <c:f>Sheet1!$C$2:$C$9</c:f>
              <c:numCache>
                <c:formatCode>General</c:formatCode>
                <c:ptCount val="8"/>
                <c:pt idx="0">
                  <c:v>940</c:v>
                </c:pt>
                <c:pt idx="1">
                  <c:v>940</c:v>
                </c:pt>
                <c:pt idx="2">
                  <c:v>1315</c:v>
                </c:pt>
                <c:pt idx="3">
                  <c:v>1315</c:v>
                </c:pt>
                <c:pt idx="4">
                  <c:v>1500</c:v>
                </c:pt>
                <c:pt idx="5">
                  <c:v>1750</c:v>
                </c:pt>
                <c:pt idx="6">
                  <c:v>1750</c:v>
                </c:pt>
                <c:pt idx="7">
                  <c:v>1750</c:v>
                </c:pt>
              </c:numCache>
            </c:numRef>
          </c:val>
          <c:extLst>
            <c:ext xmlns:c16="http://schemas.microsoft.com/office/drawing/2014/chart" uri="{C3380CC4-5D6E-409C-BE32-E72D297353CC}">
              <c16:uniqueId val="{00000001-AEDD-6448-A37D-D9EA803A5BBA}"/>
            </c:ext>
          </c:extLst>
        </c:ser>
        <c:dLbls>
          <c:showLegendKey val="0"/>
          <c:showVal val="0"/>
          <c:showCatName val="0"/>
          <c:showSerName val="0"/>
          <c:showPercent val="0"/>
          <c:showBubbleSize val="0"/>
        </c:dLbls>
        <c:gapWidth val="219"/>
        <c:overlap val="-27"/>
        <c:axId val="398939552"/>
        <c:axId val="398940112"/>
      </c:barChart>
      <c:catAx>
        <c:axId val="3989395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zh-CN"/>
          </a:p>
        </c:txPr>
        <c:crossAx val="398940112"/>
        <c:crosses val="autoZero"/>
        <c:auto val="1"/>
        <c:lblAlgn val="ctr"/>
        <c:lblOffset val="100"/>
        <c:noMultiLvlLbl val="0"/>
      </c:catAx>
      <c:valAx>
        <c:axId val="39894011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zh-CN"/>
          </a:p>
        </c:txPr>
        <c:crossAx val="3989395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zh-CN"/>
        </a:p>
      </c:txPr>
    </c:legend>
    <c:plotVisOnly val="1"/>
    <c:dispBlanksAs val="gap"/>
    <c:showDLblsOverMax val="0"/>
  </c:chart>
  <c:spPr>
    <a:noFill/>
    <a:ln>
      <a:solidFill>
        <a:schemeClr val="accent1"/>
      </a:solidFill>
    </a:ln>
    <a:effectLst/>
  </c:spPr>
  <c:txPr>
    <a:bodyPr/>
    <a:lstStyle/>
    <a:p>
      <a:pPr>
        <a:defRPr sz="1000"/>
      </a:pPr>
      <a:endParaRPr lang="zh-CN"/>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46400" cy="495300"/>
          </a:xfrm>
          <a:prstGeom prst="rect">
            <a:avLst/>
          </a:prstGeom>
        </p:spPr>
        <p:txBody>
          <a:bodyPr vert="horz" lIns="91440" tIns="45720" rIns="91440" bIns="45720" rtlCol="0"/>
          <a:lstStyle>
            <a:lvl1pPr algn="l">
              <a:defRPr sz="1200"/>
            </a:lvl1pPr>
          </a:lstStyle>
          <a:p>
            <a:endParaRPr lang="zh-CN" altLang="en-US"/>
          </a:p>
        </p:txBody>
      </p:sp>
      <p:sp>
        <p:nvSpPr>
          <p:cNvPr id="4" name="页脚占位符 3"/>
          <p:cNvSpPr>
            <a:spLocks noGrp="1"/>
          </p:cNvSpPr>
          <p:nvPr>
            <p:ph type="ftr" sz="quarter" idx="2"/>
          </p:nvPr>
        </p:nvSpPr>
        <p:spPr>
          <a:xfrm>
            <a:off x="0" y="9377363"/>
            <a:ext cx="2946400" cy="4953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49688" y="9377363"/>
            <a:ext cx="2946400" cy="495300"/>
          </a:xfrm>
          <a:prstGeom prst="rect">
            <a:avLst/>
          </a:prstGeom>
        </p:spPr>
        <p:txBody>
          <a:bodyPr vert="horz" lIns="91440" tIns="45720" rIns="91440" bIns="45720" rtlCol="0" anchor="b"/>
          <a:lstStyle>
            <a:lvl1pPr algn="r">
              <a:defRPr sz="1200"/>
            </a:lvl1pPr>
          </a:lstStyle>
          <a:p>
            <a:fld id="{F6043D90-AC6E-42E7-9FCD-B152133ABA7E}" type="slidenum">
              <a:rPr lang="zh-CN" altLang="en-US" smtClean="0"/>
              <a:t>‹#›</a:t>
            </a:fld>
            <a:endParaRPr lang="zh-CN" altLang="en-US"/>
          </a:p>
        </p:txBody>
      </p:sp>
      <p:sp>
        <p:nvSpPr>
          <p:cNvPr id="6" name="日期占位符 5"/>
          <p:cNvSpPr>
            <a:spLocks noGrp="1"/>
          </p:cNvSpPr>
          <p:nvPr>
            <p:ph type="dt" sz="quarter" idx="1"/>
          </p:nvPr>
        </p:nvSpPr>
        <p:spPr>
          <a:xfrm>
            <a:off x="3849688" y="0"/>
            <a:ext cx="2946400" cy="495300"/>
          </a:xfrm>
          <a:prstGeom prst="rect">
            <a:avLst/>
          </a:prstGeom>
        </p:spPr>
        <p:txBody>
          <a:bodyPr vert="horz" lIns="91440" tIns="45720" rIns="91440" bIns="45720" rtlCol="0"/>
          <a:lstStyle>
            <a:lvl1pPr algn="r">
              <a:defRPr sz="1200"/>
            </a:lvl1pPr>
          </a:lstStyle>
          <a:p>
            <a:fld id="{51943CF9-44B9-492A-AEC6-87097B54033A}" type="datetimeFigureOut">
              <a:rPr lang="zh-CN" altLang="en-US" smtClean="0"/>
              <a:t>2023/4/12</a:t>
            </a:fld>
            <a:endParaRPr lang="zh-CN"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53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49688" y="0"/>
            <a:ext cx="2946400" cy="495300"/>
          </a:xfrm>
          <a:prstGeom prst="rect">
            <a:avLst/>
          </a:prstGeom>
        </p:spPr>
        <p:txBody>
          <a:bodyPr vert="horz" lIns="91440" tIns="45720" rIns="91440" bIns="45720" rtlCol="0"/>
          <a:lstStyle>
            <a:lvl1pPr algn="r">
              <a:defRPr sz="1200"/>
            </a:lvl1pPr>
          </a:lstStyle>
          <a:p>
            <a:fld id="{599BDCB6-29AA-2347-96F9-BE98C06CC428}" type="datetimeFigureOut">
              <a:rPr lang="en-US" smtClean="0"/>
              <a:t>4/12/23</a:t>
            </a:fld>
            <a:endParaRPr lang="en-US"/>
          </a:p>
        </p:txBody>
      </p:sp>
      <p:sp>
        <p:nvSpPr>
          <p:cNvPr id="4" name="Slide Image Placeholder 3"/>
          <p:cNvSpPr>
            <a:spLocks noGrp="1" noRot="1" noChangeAspect="1"/>
          </p:cNvSpPr>
          <p:nvPr>
            <p:ph type="sldImg" idx="2"/>
          </p:nvPr>
        </p:nvSpPr>
        <p:spPr>
          <a:xfrm>
            <a:off x="438150" y="1233488"/>
            <a:ext cx="5921375" cy="3332162"/>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450" y="4751388"/>
            <a:ext cx="5438775" cy="38877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377363"/>
            <a:ext cx="2946400" cy="4953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49688" y="9377363"/>
            <a:ext cx="2946400" cy="495300"/>
          </a:xfrm>
          <a:prstGeom prst="rect">
            <a:avLst/>
          </a:prstGeom>
        </p:spPr>
        <p:txBody>
          <a:bodyPr vert="horz" lIns="91440" tIns="45720" rIns="91440" bIns="45720" rtlCol="0" anchor="b"/>
          <a:lstStyle>
            <a:lvl1pPr algn="r">
              <a:defRPr sz="1200"/>
            </a:lvl1pPr>
          </a:lstStyle>
          <a:p>
            <a:fld id="{56717EC1-A5BC-2E4D-BD73-CE0F8AFAF0AA}"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anose="02020603050405020304" pitchFamily="18" charset="0"/>
              </a:defRPr>
            </a:lvl1pPr>
            <a:lvl2pPr marL="803275" indent="-307975">
              <a:spcBef>
                <a:spcPct val="30000"/>
              </a:spcBef>
              <a:defRPr sz="1200">
                <a:solidFill>
                  <a:schemeClr val="tx1"/>
                </a:solidFill>
                <a:latin typeface="Times" panose="02020603050405020304" pitchFamily="18" charset="0"/>
              </a:defRPr>
            </a:lvl2pPr>
            <a:lvl3pPr marL="1236980" indent="-246380">
              <a:spcBef>
                <a:spcPct val="30000"/>
              </a:spcBef>
              <a:defRPr sz="1200">
                <a:solidFill>
                  <a:schemeClr val="tx1"/>
                </a:solidFill>
                <a:latin typeface="Times" panose="02020603050405020304" pitchFamily="18" charset="0"/>
              </a:defRPr>
            </a:lvl3pPr>
            <a:lvl4pPr marL="1732280" indent="-246380">
              <a:spcBef>
                <a:spcPct val="30000"/>
              </a:spcBef>
              <a:defRPr sz="1200">
                <a:solidFill>
                  <a:schemeClr val="tx1"/>
                </a:solidFill>
                <a:latin typeface="Times" panose="02020603050405020304" pitchFamily="18" charset="0"/>
              </a:defRPr>
            </a:lvl4pPr>
            <a:lvl5pPr marL="2227580" indent="-246380">
              <a:spcBef>
                <a:spcPct val="30000"/>
              </a:spcBef>
              <a:defRPr sz="1200">
                <a:solidFill>
                  <a:schemeClr val="tx1"/>
                </a:solidFill>
                <a:latin typeface="Times" panose="02020603050405020304" pitchFamily="18" charset="0"/>
              </a:defRPr>
            </a:lvl5pPr>
            <a:lvl6pPr marL="2684780" indent="-246380" eaLnBrk="0" fontAlgn="base" hangingPunct="0">
              <a:spcBef>
                <a:spcPct val="30000"/>
              </a:spcBef>
              <a:spcAft>
                <a:spcPct val="0"/>
              </a:spcAft>
              <a:defRPr sz="1200">
                <a:solidFill>
                  <a:schemeClr val="tx1"/>
                </a:solidFill>
                <a:latin typeface="Times" panose="02020603050405020304" pitchFamily="18" charset="0"/>
              </a:defRPr>
            </a:lvl6pPr>
            <a:lvl7pPr marL="3141980" indent="-246380" eaLnBrk="0" fontAlgn="base" hangingPunct="0">
              <a:spcBef>
                <a:spcPct val="30000"/>
              </a:spcBef>
              <a:spcAft>
                <a:spcPct val="0"/>
              </a:spcAft>
              <a:defRPr sz="1200">
                <a:solidFill>
                  <a:schemeClr val="tx1"/>
                </a:solidFill>
                <a:latin typeface="Times" panose="02020603050405020304" pitchFamily="18" charset="0"/>
              </a:defRPr>
            </a:lvl7pPr>
            <a:lvl8pPr marL="3599180" indent="-246380" eaLnBrk="0" fontAlgn="base" hangingPunct="0">
              <a:spcBef>
                <a:spcPct val="30000"/>
              </a:spcBef>
              <a:spcAft>
                <a:spcPct val="0"/>
              </a:spcAft>
              <a:defRPr sz="1200">
                <a:solidFill>
                  <a:schemeClr val="tx1"/>
                </a:solidFill>
                <a:latin typeface="Times" panose="02020603050405020304" pitchFamily="18" charset="0"/>
              </a:defRPr>
            </a:lvl8pPr>
            <a:lvl9pPr marL="4056380" indent="-246380" eaLnBrk="0" fontAlgn="base" hangingPunct="0">
              <a:spcBef>
                <a:spcPct val="30000"/>
              </a:spcBef>
              <a:spcAft>
                <a:spcPct val="0"/>
              </a:spcAft>
              <a:defRPr sz="1200">
                <a:solidFill>
                  <a:schemeClr val="tx1"/>
                </a:solidFill>
                <a:latin typeface="Times" panose="02020603050405020304" pitchFamily="18" charset="0"/>
              </a:defRPr>
            </a:lvl9pPr>
          </a:lstStyle>
          <a:p>
            <a:pPr>
              <a:spcBef>
                <a:spcPct val="0"/>
              </a:spcBef>
            </a:pPr>
            <a:fld id="{CD3EE7A3-2C39-48A0-8B60-7B63AE763599}" type="slidenum">
              <a:rPr lang="en-GB" altLang="zh-CN" sz="1300" smtClean="0"/>
              <a:t>1</a:t>
            </a:fld>
            <a:endParaRPr lang="en-GB" altLang="zh-CN" sz="1300"/>
          </a:p>
        </p:txBody>
      </p:sp>
      <p:sp>
        <p:nvSpPr>
          <p:cNvPr id="15363" name="Rectangle 2"/>
          <p:cNvSpPr>
            <a:spLocks noGrp="1" noRot="1" noChangeAspect="1" noChangeArrowheads="1" noTextEdit="1"/>
          </p:cNvSpPr>
          <p:nvPr>
            <p:ph type="sldImg"/>
          </p:nvPr>
        </p:nvSpPr>
        <p:spPr/>
      </p:sp>
      <p:sp>
        <p:nvSpPr>
          <p:cNvPr id="1536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a:latin typeface="Times" panose="02020603050405020304"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dirty="0"/>
          </a:p>
          <a:p>
            <a:endParaRPr lang="en-US" altLang="zh-CN" dirty="0"/>
          </a:p>
          <a:p>
            <a:r>
              <a:rPr lang="en-US" altLang="zh-CN" dirty="0"/>
              <a:t>1+5+n</a:t>
            </a:r>
          </a:p>
          <a:p>
            <a:r>
              <a:rPr lang="zh-CN" altLang="en-US" dirty="0"/>
              <a:t>解释</a:t>
            </a:r>
            <a:endParaRPr lang="en-US" altLang="zh-CN" dirty="0"/>
          </a:p>
          <a:p>
            <a:r>
              <a:rPr lang="en-US" altLang="zh-CN" dirty="0"/>
              <a:t>2025-2035</a:t>
            </a:r>
            <a:endParaRPr lang="zh-CN" altLang="en-US" dirty="0"/>
          </a:p>
        </p:txBody>
      </p:sp>
      <p:sp>
        <p:nvSpPr>
          <p:cNvPr id="4" name="灯片编号占位符 3"/>
          <p:cNvSpPr>
            <a:spLocks noGrp="1"/>
          </p:cNvSpPr>
          <p:nvPr>
            <p:ph type="sldNum" sz="quarter" idx="5"/>
          </p:nvPr>
        </p:nvSpPr>
        <p:spPr/>
        <p:txBody>
          <a:bodyPr/>
          <a:lstStyle/>
          <a:p>
            <a:fld id="{BB26F273-B88E-41B1-A07E-0FD962B80FB9}" type="slidenum">
              <a:rPr lang="zh-CN" altLang="en-US" smtClean="0"/>
              <a:t>10</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In the experiment of high energy photon source, HEPS, we developed the whole computing and communication system for it, from the top layers to the middle layers, then to the bottom resources and network. We have achieved much R&amp;D progresses on computing, data analysis framework and data management system.</a:t>
            </a:r>
            <a:endParaRPr lang="zh-CN" altLang="en-US" dirty="0"/>
          </a:p>
        </p:txBody>
      </p:sp>
      <p:sp>
        <p:nvSpPr>
          <p:cNvPr id="4" name="灯片编号占位符 3"/>
          <p:cNvSpPr>
            <a:spLocks noGrp="1"/>
          </p:cNvSpPr>
          <p:nvPr>
            <p:ph type="sldNum" sz="quarter" idx="5"/>
          </p:nvPr>
        </p:nvSpPr>
        <p:spPr/>
        <p:txBody>
          <a:bodyPr/>
          <a:lstStyle/>
          <a:p>
            <a:fld id="{D41C3E7E-1F72-4FCF-8F78-C861ABF7E08A}" type="slidenum">
              <a:rPr lang="zh-CN" altLang="en-US" smtClean="0"/>
              <a:t>11</a:t>
            </a:fld>
            <a:endParaRPr lang="zh-CN" altLang="en-US"/>
          </a:p>
        </p:txBody>
      </p:sp>
    </p:spTree>
    <p:extLst>
      <p:ext uri="{BB962C8B-B14F-4D97-AF65-F5344CB8AC3E}">
        <p14:creationId xmlns:p14="http://schemas.microsoft.com/office/powerpoint/2010/main" val="12328447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717EC1-A5BC-2E4D-BD73-CE0F8AFAF0AA}" type="slidenum">
              <a:rPr lang="en-US" smtClean="0"/>
              <a:t>12</a:t>
            </a:fld>
            <a:endParaRPr lang="en-US"/>
          </a:p>
        </p:txBody>
      </p:sp>
    </p:spTree>
    <p:extLst>
      <p:ext uri="{BB962C8B-B14F-4D97-AF65-F5344CB8AC3E}">
        <p14:creationId xmlns:p14="http://schemas.microsoft.com/office/powerpoint/2010/main" val="3961339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EC3F70B3-B9B0-49CA-900E-431AA168B6CB}" type="slidenum">
              <a:rPr lang="zh-CN" altLang="en-US" smtClean="0"/>
              <a:t>14</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228600" indent="-228600">
              <a:buAutoNum type="arabicPeriod"/>
            </a:pPr>
            <a:r>
              <a:rPr lang="en-US" altLang="zh-CN" dirty="0"/>
              <a:t>LHC</a:t>
            </a:r>
            <a:r>
              <a:rPr lang="zh-CN" altLang="en-US" dirty="0"/>
              <a:t>实验需要</a:t>
            </a:r>
            <a:endParaRPr lang="en-US" altLang="zh-CN" dirty="0"/>
          </a:p>
          <a:p>
            <a:pPr marL="228600" indent="-228600">
              <a:buAutoNum type="arabicPeriod"/>
            </a:pPr>
            <a:r>
              <a:rPr lang="zh-CN" altLang="en-US" dirty="0"/>
              <a:t>希望中国合作组的计算贡献与物理共享匹配；借助运行</a:t>
            </a:r>
            <a:r>
              <a:rPr lang="en-US" altLang="zh-CN" dirty="0"/>
              <a:t>t1</a:t>
            </a:r>
            <a:r>
              <a:rPr lang="zh-CN" altLang="en-US" dirty="0"/>
              <a:t>站点满足目前中国合作组对计算平台</a:t>
            </a:r>
            <a:r>
              <a:rPr lang="en-US" altLang="zh-CN" dirty="0"/>
              <a:t>(</a:t>
            </a:r>
            <a:r>
              <a:rPr lang="zh-CN" altLang="en-US" dirty="0"/>
              <a:t>特别是数据传输</a:t>
            </a:r>
            <a:r>
              <a:rPr lang="en-US" altLang="zh-CN" dirty="0"/>
              <a:t>)</a:t>
            </a:r>
            <a:r>
              <a:rPr lang="zh-CN" altLang="en-US" dirty="0"/>
              <a:t>的需求</a:t>
            </a:r>
            <a:endParaRPr lang="en-US" altLang="zh-CN" dirty="0"/>
          </a:p>
          <a:p>
            <a:pPr marL="228600" indent="-228600">
              <a:buAutoNum type="arabicPeriod"/>
            </a:pPr>
            <a:r>
              <a:rPr lang="zh-CN" altLang="en-US" dirty="0"/>
              <a:t>通过与</a:t>
            </a:r>
            <a:r>
              <a:rPr lang="en-US" altLang="zh-CN" dirty="0"/>
              <a:t>WLCG</a:t>
            </a:r>
            <a:r>
              <a:rPr lang="zh-CN" altLang="en-US" dirty="0"/>
              <a:t>交流与合作，提升</a:t>
            </a:r>
            <a:r>
              <a:rPr lang="en-US" altLang="zh-CN" dirty="0"/>
              <a:t>IHEP CC</a:t>
            </a:r>
            <a:r>
              <a:rPr lang="zh-CN" altLang="en-US" dirty="0"/>
              <a:t>的技术能力</a:t>
            </a:r>
            <a:endParaRPr lang="en-US" altLang="zh-CN" dirty="0"/>
          </a:p>
        </p:txBody>
      </p:sp>
      <p:sp>
        <p:nvSpPr>
          <p:cNvPr id="4" name="灯片编号占位符 3"/>
          <p:cNvSpPr>
            <a:spLocks noGrp="1"/>
          </p:cNvSpPr>
          <p:nvPr>
            <p:ph type="sldNum" sz="quarter" idx="5"/>
          </p:nvPr>
        </p:nvSpPr>
        <p:spPr/>
        <p:txBody>
          <a:bodyPr/>
          <a:lstStyle/>
          <a:p>
            <a:fld id="{EC3F70B3-B9B0-49CA-900E-431AA168B6CB}" type="slidenum">
              <a:rPr lang="zh-CN" altLang="en-US" smtClean="0"/>
              <a:t>15</a:t>
            </a:fld>
            <a:endParaRPr lang="zh-CN" altLang="en-US"/>
          </a:p>
        </p:txBody>
      </p:sp>
    </p:spTree>
    <p:extLst>
      <p:ext uri="{BB962C8B-B14F-4D97-AF65-F5344CB8AC3E}">
        <p14:creationId xmlns:p14="http://schemas.microsoft.com/office/powerpoint/2010/main" val="74563233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标题幻灯片">
    <p:spTree>
      <p:nvGrpSpPr>
        <p:cNvPr id="1" name=""/>
        <p:cNvGrpSpPr/>
        <p:nvPr/>
      </p:nvGrpSpPr>
      <p:grpSpPr>
        <a:xfrm>
          <a:off x="0" y="0"/>
          <a:ext cx="0" cy="0"/>
          <a:chOff x="0" y="0"/>
          <a:chExt cx="0" cy="0"/>
        </a:xfrm>
      </p:grpSpPr>
      <p:sp>
        <p:nvSpPr>
          <p:cNvPr id="29" name="Title 1"/>
          <p:cNvSpPr>
            <a:spLocks noGrp="1"/>
          </p:cNvSpPr>
          <p:nvPr>
            <p:ph type="ctrTitle" hasCustomPrompt="1"/>
          </p:nvPr>
        </p:nvSpPr>
        <p:spPr>
          <a:xfrm>
            <a:off x="0" y="1967696"/>
            <a:ext cx="12192000" cy="1461836"/>
          </a:xfrm>
          <a:prstGeom prst="rect">
            <a:avLst/>
          </a:prstGeom>
        </p:spPr>
        <p:txBody>
          <a:bodyPr anchor="ctr">
            <a:normAutofit/>
          </a:bodyPr>
          <a:lstStyle>
            <a:lvl1pPr algn="ctr">
              <a:defRPr sz="6000" b="1">
                <a:solidFill>
                  <a:srgbClr val="A40000"/>
                </a:solidFill>
                <a:latin typeface="+mn-lt"/>
              </a:defRPr>
            </a:lvl1pPr>
          </a:lstStyle>
          <a:p>
            <a:r>
              <a:rPr lang="en-US" altLang="zh-CN" dirty="0"/>
              <a:t>Presentation Title</a:t>
            </a:r>
            <a:endParaRPr lang="en-US" dirty="0"/>
          </a:p>
        </p:txBody>
      </p:sp>
      <p:sp>
        <p:nvSpPr>
          <p:cNvPr id="30" name="Subtitle 2"/>
          <p:cNvSpPr>
            <a:spLocks noGrp="1"/>
          </p:cNvSpPr>
          <p:nvPr>
            <p:ph type="subTitle" idx="1" hasCustomPrompt="1"/>
          </p:nvPr>
        </p:nvSpPr>
        <p:spPr>
          <a:xfrm>
            <a:off x="1300481" y="4013936"/>
            <a:ext cx="4561433" cy="340814"/>
          </a:xfrm>
          <a:prstGeom prst="rect">
            <a:avLst/>
          </a:prstGeom>
        </p:spPr>
        <p:txBody>
          <a:bodyPr anchor="ct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defRPr sz="2400" b="0">
                <a:solidFill>
                  <a:srgbClr val="A40000"/>
                </a:solidFill>
                <a:latin typeface="+mn-lt"/>
                <a:ea typeface="黑体" panose="02010609060101010101" pitchFamily="49" charset="-122"/>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dirty="0"/>
              <a:t>Reporter</a:t>
            </a:r>
            <a:endParaRPr lang="en-US" dirty="0"/>
          </a:p>
        </p:txBody>
      </p:sp>
      <p:pic>
        <p:nvPicPr>
          <p:cNvPr id="31" name="图片 30"/>
          <p:cNvPicPr>
            <a:picLocks noChangeAspect="1"/>
          </p:cNvPicPr>
          <p:nvPr/>
        </p:nvPicPr>
        <p:blipFill rotWithShape="1">
          <a:blip r:embed="rId2" cstate="print">
            <a:extLst>
              <a:ext uri="{28A0092B-C50C-407E-A947-70E740481C1C}">
                <a14:useLocalDpi xmlns:a14="http://schemas.microsoft.com/office/drawing/2010/main" val="0"/>
              </a:ext>
            </a:extLst>
          </a:blip>
          <a:srcRect r="70653"/>
          <a:stretch>
            <a:fillRect/>
          </a:stretch>
        </p:blipFill>
        <p:spPr>
          <a:xfrm>
            <a:off x="165851" y="233274"/>
            <a:ext cx="1531276" cy="741191"/>
          </a:xfrm>
          <a:prstGeom prst="rect">
            <a:avLst/>
          </a:prstGeom>
        </p:spPr>
      </p:pic>
      <p:grpSp>
        <p:nvGrpSpPr>
          <p:cNvPr id="33" name="组合 32"/>
          <p:cNvGrpSpPr/>
          <p:nvPr/>
        </p:nvGrpSpPr>
        <p:grpSpPr>
          <a:xfrm>
            <a:off x="0" y="1102039"/>
            <a:ext cx="12192000" cy="110846"/>
            <a:chOff x="0" y="846225"/>
            <a:chExt cx="9144000" cy="110846"/>
          </a:xfrm>
        </p:grpSpPr>
        <p:grpSp>
          <p:nvGrpSpPr>
            <p:cNvPr id="34" name="组合 33"/>
            <p:cNvGrpSpPr/>
            <p:nvPr/>
          </p:nvGrpSpPr>
          <p:grpSpPr>
            <a:xfrm>
              <a:off x="0" y="846226"/>
              <a:ext cx="9144000" cy="110845"/>
              <a:chOff x="0" y="846226"/>
              <a:chExt cx="9144000" cy="110845"/>
            </a:xfrm>
          </p:grpSpPr>
          <p:sp>
            <p:nvSpPr>
              <p:cNvPr id="38" name="矩形 37"/>
              <p:cNvSpPr/>
              <p:nvPr/>
            </p:nvSpPr>
            <p:spPr>
              <a:xfrm>
                <a:off x="875653" y="846227"/>
                <a:ext cx="8268347" cy="110436"/>
              </a:xfrm>
              <a:prstGeom prst="rect">
                <a:avLst/>
              </a:prstGeom>
              <a:solidFill>
                <a:srgbClr val="0000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37" name="矩形 36"/>
              <p:cNvSpPr/>
              <p:nvPr/>
            </p:nvSpPr>
            <p:spPr>
              <a:xfrm>
                <a:off x="0" y="846226"/>
                <a:ext cx="975360" cy="110845"/>
              </a:xfrm>
              <a:prstGeom prst="rect">
                <a:avLst/>
              </a:prstGeom>
              <a:solidFill>
                <a:srgbClr val="0000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grpSp>
        <p:cxnSp>
          <p:nvCxnSpPr>
            <p:cNvPr id="35" name="直接连接符 34"/>
            <p:cNvCxnSpPr/>
            <p:nvPr/>
          </p:nvCxnSpPr>
          <p:spPr>
            <a:xfrm flipV="1">
              <a:off x="975360" y="846225"/>
              <a:ext cx="0" cy="11043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40" name="组合 39"/>
          <p:cNvGrpSpPr/>
          <p:nvPr/>
        </p:nvGrpSpPr>
        <p:grpSpPr>
          <a:xfrm>
            <a:off x="7285939" y="6472191"/>
            <a:ext cx="4906063" cy="400110"/>
            <a:chOff x="3891916" y="6461760"/>
            <a:chExt cx="5252086" cy="515112"/>
          </a:xfrm>
        </p:grpSpPr>
        <p:sp>
          <p:nvSpPr>
            <p:cNvPr id="41" name="文本框 40"/>
            <p:cNvSpPr txBox="1"/>
            <p:nvPr/>
          </p:nvSpPr>
          <p:spPr>
            <a:xfrm>
              <a:off x="3891916" y="6461760"/>
              <a:ext cx="5252086" cy="515112"/>
            </a:xfrm>
            <a:prstGeom prst="rect">
              <a:avLst/>
            </a:prstGeom>
            <a:solidFill>
              <a:srgbClr val="000099"/>
            </a:solidFill>
            <a:ln>
              <a:noFill/>
            </a:ln>
          </p:spPr>
          <p:txBody>
            <a:bodyPr wrap="square" rtlCol="0">
              <a:spAutoFit/>
            </a:bodyPr>
            <a:lstStyle/>
            <a:p>
              <a:pPr algn="r"/>
              <a:endParaRPr lang="zh-CN" altLang="en-US" sz="2000" dirty="0">
                <a:solidFill>
                  <a:schemeClr val="bg1"/>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42" name="直角三角形 41"/>
            <p:cNvSpPr/>
            <p:nvPr/>
          </p:nvSpPr>
          <p:spPr>
            <a:xfrm flipV="1">
              <a:off x="3892140" y="6461761"/>
              <a:ext cx="655405" cy="339736"/>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grpSp>
      <p:sp>
        <p:nvSpPr>
          <p:cNvPr id="43" name="菱形 42"/>
          <p:cNvSpPr/>
          <p:nvPr/>
        </p:nvSpPr>
        <p:spPr>
          <a:xfrm>
            <a:off x="6003008" y="6379860"/>
            <a:ext cx="826581" cy="400110"/>
          </a:xfrm>
          <a:prstGeom prst="diamond">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44" name="文本框 43"/>
          <p:cNvSpPr txBox="1"/>
          <p:nvPr/>
        </p:nvSpPr>
        <p:spPr>
          <a:xfrm>
            <a:off x="7701546" y="6496436"/>
            <a:ext cx="4687284" cy="307777"/>
          </a:xfrm>
          <a:prstGeom prst="rect">
            <a:avLst/>
          </a:prstGeom>
          <a:noFill/>
        </p:spPr>
        <p:txBody>
          <a:bodyPr wrap="square" rtlCol="0">
            <a:spAutoFit/>
          </a:bodyPr>
          <a:lstStyle/>
          <a:p>
            <a:pPr marL="0" marR="0" indent="0" algn="ctr" defTabSz="914400" rtl="0" eaLnBrk="1" fontAlgn="auto" latinLnBrk="0" hangingPunct="1">
              <a:lnSpc>
                <a:spcPct val="100000"/>
              </a:lnSpc>
              <a:spcBef>
                <a:spcPts val="0"/>
              </a:spcBef>
              <a:spcAft>
                <a:spcPts val="0"/>
              </a:spcAft>
              <a:buClrTx/>
              <a:buSzTx/>
              <a:buFontTx/>
              <a:buNone/>
              <a:defRPr/>
            </a:pPr>
            <a:r>
              <a:rPr lang="zh-CN" altLang="en-US" sz="1400" b="1" dirty="0">
                <a:solidFill>
                  <a:schemeClr val="bg1"/>
                </a:solidFill>
                <a:latin typeface="Rockwell Extra Bold" panose="02060903040505020403" pitchFamily="18" charset="0"/>
                <a:ea typeface="楷体" panose="02010609060101010101" pitchFamily="49" charset="-122"/>
                <a:cs typeface="Times New Roman" panose="02020603050405020304" pitchFamily="18" charset="0"/>
              </a:rPr>
              <a:t>计算中心</a:t>
            </a:r>
            <a:endParaRPr lang="zh-CN" altLang="en-US" sz="1400" b="1" u="none" dirty="0">
              <a:solidFill>
                <a:schemeClr val="bg1"/>
              </a:solidFill>
              <a:latin typeface="Times New Roman" panose="02020603050405020304" pitchFamily="18" charset="0"/>
              <a:cs typeface="Times New Roman" panose="02020603050405020304" pitchFamily="18" charset="0"/>
            </a:endParaRPr>
          </a:p>
        </p:txBody>
      </p:sp>
      <p:sp>
        <p:nvSpPr>
          <p:cNvPr id="45" name="副标题 2"/>
          <p:cNvSpPr txBox="1"/>
          <p:nvPr/>
        </p:nvSpPr>
        <p:spPr>
          <a:xfrm>
            <a:off x="0" y="6404058"/>
            <a:ext cx="7465232" cy="239653"/>
          </a:xfrm>
          <a:prstGeom prst="rect">
            <a:avLst/>
          </a:prstGeom>
        </p:spPr>
        <p:txBody>
          <a:bodyPr vert="horz" lIns="91440" tIns="45720" rIns="91440" bIns="45720" rtlCol="0" anchor="t">
            <a:noAutofit/>
          </a:bodyPr>
          <a:lstStyle>
            <a:lvl1pPr marL="182880" indent="-182880" algn="l" defTabSz="914400" rtl="0" eaLnBrk="1" latinLnBrk="0" hangingPunct="1">
              <a:lnSpc>
                <a:spcPct val="100000"/>
              </a:lnSpc>
              <a:spcBef>
                <a:spcPts val="1200"/>
              </a:spcBef>
              <a:spcAft>
                <a:spcPts val="0"/>
              </a:spcAft>
              <a:buClrTx/>
              <a:buFont typeface="Wingdings" panose="05000000000000000000" pitchFamily="2" charset="2"/>
              <a:buChar char="l"/>
              <a:defRPr sz="2800" kern="1200" baseline="0">
                <a:solidFill>
                  <a:schemeClr val="tx1"/>
                </a:solidFill>
                <a:latin typeface="+mn-lt"/>
                <a:ea typeface="+mn-ea"/>
                <a:cs typeface="+mn-cs"/>
              </a:defRPr>
            </a:lvl1pPr>
            <a:lvl2pPr marL="685800" indent="-182880" algn="l" defTabSz="914400" rtl="0" eaLnBrk="1" latinLnBrk="0" hangingPunct="1">
              <a:lnSpc>
                <a:spcPct val="100000"/>
              </a:lnSpc>
              <a:spcBef>
                <a:spcPts val="1200"/>
              </a:spcBef>
              <a:spcAft>
                <a:spcPts val="0"/>
              </a:spcAft>
              <a:buClrTx/>
              <a:buFont typeface="Wingdings" panose="05000000000000000000" pitchFamily="2" charset="2"/>
              <a:buChar char="n"/>
              <a:defRPr sz="2400" kern="1200">
                <a:solidFill>
                  <a:schemeClr val="tx1"/>
                </a:solidFill>
                <a:latin typeface="+mn-lt"/>
                <a:ea typeface="+mn-ea"/>
                <a:cs typeface="+mn-cs"/>
              </a:defRPr>
            </a:lvl2pPr>
            <a:lvl3pPr marL="1143000" indent="-182880" algn="l" defTabSz="914400" rtl="0" eaLnBrk="1" latinLnBrk="0" hangingPunct="1">
              <a:lnSpc>
                <a:spcPct val="100000"/>
              </a:lnSpc>
              <a:spcBef>
                <a:spcPts val="1200"/>
              </a:spcBef>
              <a:spcAft>
                <a:spcPts val="0"/>
              </a:spcAft>
              <a:buClrTx/>
              <a:buFont typeface="Wingdings" panose="05000000000000000000" pitchFamily="2" charset="2"/>
              <a:buChar char="u"/>
              <a:defRPr sz="1800" kern="1200">
                <a:solidFill>
                  <a:schemeClr val="tx1"/>
                </a:solidFill>
                <a:latin typeface="+mn-lt"/>
                <a:ea typeface="+mn-ea"/>
                <a:cs typeface="+mn-cs"/>
              </a:defRPr>
            </a:lvl3pPr>
            <a:lvl4pPr marL="1600200" indent="-182880" algn="l" defTabSz="914400" rtl="0" eaLnBrk="1" latinLnBrk="0" hangingPunct="1">
              <a:lnSpc>
                <a:spcPct val="100000"/>
              </a:lnSpc>
              <a:spcBef>
                <a:spcPts val="1200"/>
              </a:spcBef>
              <a:spcAft>
                <a:spcPts val="0"/>
              </a:spcAft>
              <a:buClrTx/>
              <a:buFont typeface="Wingdings" panose="05000000000000000000" pitchFamily="2" charset="2"/>
              <a:buChar char="Ø"/>
              <a:defRPr sz="1800" kern="1200">
                <a:solidFill>
                  <a:schemeClr val="tx1"/>
                </a:solidFill>
                <a:latin typeface="+mn-lt"/>
                <a:ea typeface="+mn-ea"/>
                <a:cs typeface="+mn-cs"/>
              </a:defRPr>
            </a:lvl4pPr>
            <a:lvl5pPr marL="2057400" indent="-182880" algn="l" defTabSz="914400" rtl="0" eaLnBrk="1" latinLnBrk="0" hangingPunct="1">
              <a:lnSpc>
                <a:spcPct val="100000"/>
              </a:lnSpc>
              <a:spcBef>
                <a:spcPts val="1200"/>
              </a:spcBef>
              <a:spcAft>
                <a:spcPts val="0"/>
              </a:spcAft>
              <a:buClrTx/>
              <a:buFont typeface="Wingdings" panose="05000000000000000000" pitchFamily="2" charset="2"/>
              <a:buChar char="ü"/>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3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3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3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300" kern="1200">
                <a:solidFill>
                  <a:schemeClr val="tx1">
                    <a:lumMod val="65000"/>
                    <a:lumOff val="35000"/>
                  </a:schemeClr>
                </a:solidFill>
                <a:latin typeface="+mn-lt"/>
                <a:ea typeface="+mn-ea"/>
                <a:cs typeface="+mn-cs"/>
              </a:defRPr>
            </a:lvl9pPr>
          </a:lstStyle>
          <a:p>
            <a:pPr marL="0" indent="0" algn="l">
              <a:buNone/>
            </a:pPr>
            <a:r>
              <a:rPr lang="zh-CN" altLang="en-US" sz="1600" dirty="0"/>
              <a:t>二零二零年终总结 报告</a:t>
            </a:r>
            <a:endParaRPr lang="en-US" altLang="zh-CN" sz="1600" dirty="0"/>
          </a:p>
        </p:txBody>
      </p:sp>
      <p:cxnSp>
        <p:nvCxnSpPr>
          <p:cNvPr id="3" name="直接连接符 2"/>
          <p:cNvCxnSpPr/>
          <p:nvPr/>
        </p:nvCxnSpPr>
        <p:spPr>
          <a:xfrm>
            <a:off x="1" y="6721454"/>
            <a:ext cx="7373721" cy="0"/>
          </a:xfrm>
          <a:prstGeom prst="line">
            <a:avLst/>
          </a:prstGeom>
          <a:ln w="19050">
            <a:solidFill>
              <a:srgbClr val="000099"/>
            </a:solidFill>
          </a:ln>
        </p:spPr>
        <p:style>
          <a:lnRef idx="1">
            <a:schemeClr val="accent1"/>
          </a:lnRef>
          <a:fillRef idx="0">
            <a:schemeClr val="accent1"/>
          </a:fillRef>
          <a:effectRef idx="0">
            <a:schemeClr val="accent1"/>
          </a:effectRef>
          <a:fontRef idx="minor">
            <a:schemeClr val="tx1"/>
          </a:fontRef>
        </p:style>
      </p:cxnSp>
      <p:sp>
        <p:nvSpPr>
          <p:cNvPr id="23" name="文本占位符 5"/>
          <p:cNvSpPr>
            <a:spLocks noGrp="1"/>
          </p:cNvSpPr>
          <p:nvPr>
            <p:ph type="body" sz="quarter" idx="11" hasCustomPrompt="1"/>
          </p:nvPr>
        </p:nvSpPr>
        <p:spPr>
          <a:xfrm>
            <a:off x="1300481" y="4417132"/>
            <a:ext cx="4555735" cy="373753"/>
          </a:xfrm>
        </p:spPr>
        <p:txBody>
          <a:bodyPr anchor="ctr"/>
          <a:lstStyle>
            <a:lvl1pPr marL="0" indent="0">
              <a:buNone/>
              <a:defRPr sz="2400" b="0">
                <a:solidFill>
                  <a:srgbClr val="A40000"/>
                </a:solidFill>
              </a:defRPr>
            </a:lvl1pPr>
          </a:lstStyle>
          <a:p>
            <a:pPr lvl="0"/>
            <a:r>
              <a:rPr lang="en-US" altLang="zh-CN" dirty="0"/>
              <a:t>system</a:t>
            </a:r>
            <a:endParaRPr lang="zh-CN" altLang="en-US" dirty="0"/>
          </a:p>
        </p:txBody>
      </p:sp>
      <p:sp>
        <p:nvSpPr>
          <p:cNvPr id="24" name="文本占位符 5"/>
          <p:cNvSpPr>
            <a:spLocks noGrp="1"/>
          </p:cNvSpPr>
          <p:nvPr>
            <p:ph type="body" sz="quarter" idx="12" hasCustomPrompt="1"/>
          </p:nvPr>
        </p:nvSpPr>
        <p:spPr>
          <a:xfrm>
            <a:off x="1300481" y="4853266"/>
            <a:ext cx="4555735" cy="373753"/>
          </a:xfrm>
        </p:spPr>
        <p:txBody>
          <a:bodyPr anchor="ctr">
            <a:normAutofit/>
          </a:bodyPr>
          <a:lstStyle>
            <a:lvl1pPr marL="0" indent="0">
              <a:buNone/>
              <a:defRPr sz="2400" b="0">
                <a:solidFill>
                  <a:srgbClr val="A40000"/>
                </a:solidFill>
              </a:defRPr>
            </a:lvl1pPr>
          </a:lstStyle>
          <a:p>
            <a:pPr lvl="0"/>
            <a:r>
              <a:rPr lang="en-US" altLang="zh-CN" dirty="0"/>
              <a:t>date</a:t>
            </a:r>
            <a:endParaRPr lang="zh-CN" altLang="en-US" dirty="0"/>
          </a:p>
        </p:txBody>
      </p:sp>
      <p:pic>
        <p:nvPicPr>
          <p:cNvPr id="21" name="图片 20"/>
          <p:cNvPicPr>
            <a:picLocks noChangeAspect="1"/>
          </p:cNvPicPr>
          <p:nvPr userDrawn="1"/>
        </p:nvPicPr>
        <p:blipFill>
          <a:blip r:embed="rId3"/>
          <a:stretch>
            <a:fillRect/>
          </a:stretch>
        </p:blipFill>
        <p:spPr>
          <a:xfrm>
            <a:off x="11064552" y="233274"/>
            <a:ext cx="922538" cy="720912"/>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标题和竖排文字">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ncho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文本占位符 3"/>
          <p:cNvSpPr>
            <a:spLocks noGrp="1"/>
          </p:cNvSpPr>
          <p:nvPr>
            <p:ph type="body" sz="quarter" idx="15" hasCustomPrompt="1"/>
          </p:nvPr>
        </p:nvSpPr>
        <p:spPr>
          <a:xfrm>
            <a:off x="1583499" y="116632"/>
            <a:ext cx="8544984" cy="576262"/>
          </a:xfrm>
        </p:spPr>
        <p:txBody>
          <a:bodyPr>
            <a:noAutofit/>
          </a:bodyPr>
          <a:lstStyle>
            <a:lvl5pPr marL="1873250" marR="0" indent="-1873250" algn="l" defTabSz="914400" rtl="0" eaLnBrk="1" fontAlgn="auto" latinLnBrk="0" hangingPunct="1">
              <a:lnSpc>
                <a:spcPct val="100000"/>
              </a:lnSpc>
              <a:spcBef>
                <a:spcPts val="1200"/>
              </a:spcBef>
              <a:spcAft>
                <a:spcPts val="0"/>
              </a:spcAft>
              <a:buClrTx/>
              <a:buSzPct val="60000"/>
              <a:buFont typeface="Wingdings" panose="05000000000000000000" pitchFamily="2" charset="2"/>
              <a:buNone/>
              <a:defRPr sz="4000">
                <a:latin typeface="+mj-lt"/>
              </a:defRPr>
            </a:lvl5pPr>
          </a:lstStyle>
          <a:p>
            <a:pPr marL="1873250" marR="0" lvl="4" indent="-1873250" algn="l" defTabSz="914400" rtl="0" eaLnBrk="1" fontAlgn="auto" latinLnBrk="0" hangingPunct="1">
              <a:lnSpc>
                <a:spcPct val="100000"/>
              </a:lnSpc>
              <a:spcBef>
                <a:spcPts val="1200"/>
              </a:spcBef>
              <a:spcAft>
                <a:spcPts val="0"/>
              </a:spcAft>
              <a:buClrTx/>
              <a:buSzPct val="60000"/>
              <a:buFont typeface="Wingdings" panose="05000000000000000000" pitchFamily="2" charset="2"/>
              <a:buNone/>
              <a:defRPr/>
            </a:pPr>
            <a:r>
              <a:rPr lang="en-US" altLang="zh-CN" b="1" dirty="0">
                <a:solidFill>
                  <a:srgbClr val="C00000"/>
                </a:solidFill>
              </a:rPr>
              <a:t>Click here to add text</a:t>
            </a:r>
            <a:endParaRPr lang="zh-CN" altLang="en-US" b="1" dirty="0">
              <a:solidFill>
                <a:srgbClr val="C00000"/>
              </a:solidFill>
            </a:endParaRPr>
          </a:p>
        </p:txBody>
      </p:sp>
      <p:pic>
        <p:nvPicPr>
          <p:cNvPr id="4" name="图片 3"/>
          <p:cNvPicPr>
            <a:picLocks noChangeAspect="1"/>
          </p:cNvPicPr>
          <p:nvPr userDrawn="1"/>
        </p:nvPicPr>
        <p:blipFill>
          <a:blip r:embed="rId2"/>
          <a:stretch>
            <a:fillRect/>
          </a:stretch>
        </p:blipFill>
        <p:spPr>
          <a:xfrm>
            <a:off x="8472264" y="-5508"/>
            <a:ext cx="3719736" cy="841866"/>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61109" y="1232362"/>
            <a:ext cx="2819400" cy="5120640"/>
          </a:xfrm>
          <a:prstGeom prst="rect">
            <a:avLst/>
          </a:prstGeo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4048021" y="1232362"/>
            <a:ext cx="7315200" cy="5120640"/>
          </a:xfrm>
        </p:spPr>
        <p:txBody>
          <a:bodyPr vert="eaVert" ancho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文本占位符 3"/>
          <p:cNvSpPr>
            <a:spLocks noGrp="1"/>
          </p:cNvSpPr>
          <p:nvPr>
            <p:ph type="body" sz="quarter" idx="15" hasCustomPrompt="1"/>
          </p:nvPr>
        </p:nvSpPr>
        <p:spPr>
          <a:xfrm>
            <a:off x="1583499" y="116632"/>
            <a:ext cx="8544984" cy="576262"/>
          </a:xfrm>
        </p:spPr>
        <p:txBody>
          <a:bodyPr>
            <a:noAutofit/>
          </a:bodyPr>
          <a:lstStyle>
            <a:lvl5pPr marL="1873250" marR="0" indent="-1873250" algn="l" defTabSz="914400" rtl="0" eaLnBrk="1" fontAlgn="auto" latinLnBrk="0" hangingPunct="1">
              <a:lnSpc>
                <a:spcPct val="100000"/>
              </a:lnSpc>
              <a:spcBef>
                <a:spcPts val="1200"/>
              </a:spcBef>
              <a:spcAft>
                <a:spcPts val="0"/>
              </a:spcAft>
              <a:buClrTx/>
              <a:buSzPct val="60000"/>
              <a:buFont typeface="Wingdings" panose="05000000000000000000" pitchFamily="2" charset="2"/>
              <a:buNone/>
              <a:defRPr sz="4000">
                <a:latin typeface="+mj-lt"/>
              </a:defRPr>
            </a:lvl5pPr>
          </a:lstStyle>
          <a:p>
            <a:pPr marL="1873250" marR="0" lvl="4" indent="-1873250" algn="l" defTabSz="914400" rtl="0" eaLnBrk="1" fontAlgn="auto" latinLnBrk="0" hangingPunct="1">
              <a:lnSpc>
                <a:spcPct val="100000"/>
              </a:lnSpc>
              <a:spcBef>
                <a:spcPts val="1200"/>
              </a:spcBef>
              <a:spcAft>
                <a:spcPts val="0"/>
              </a:spcAft>
              <a:buClrTx/>
              <a:buSzPct val="60000"/>
              <a:buFont typeface="Wingdings" panose="05000000000000000000" pitchFamily="2" charset="2"/>
              <a:buNone/>
              <a:defRPr/>
            </a:pPr>
            <a:r>
              <a:rPr lang="en-US" altLang="zh-CN" b="1" dirty="0">
                <a:solidFill>
                  <a:srgbClr val="C00000"/>
                </a:solidFill>
              </a:rPr>
              <a:t>Click here to add text</a:t>
            </a:r>
            <a:endParaRPr lang="zh-CN" altLang="en-US" b="1" dirty="0">
              <a:solidFill>
                <a:srgbClr val="C00000"/>
              </a:solidFill>
            </a:endParaRPr>
          </a:p>
        </p:txBody>
      </p:sp>
      <p:pic>
        <p:nvPicPr>
          <p:cNvPr id="6" name="图片 5"/>
          <p:cNvPicPr>
            <a:picLocks noChangeAspect="1"/>
          </p:cNvPicPr>
          <p:nvPr userDrawn="1"/>
        </p:nvPicPr>
        <p:blipFill>
          <a:blip r:embed="rId2"/>
          <a:stretch>
            <a:fillRect/>
          </a:stretch>
        </p:blipFill>
        <p:spPr>
          <a:xfrm>
            <a:off x="8472264" y="-5508"/>
            <a:ext cx="3719736" cy="841866"/>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cSld name="1_标题幻灯片">
    <p:spTree>
      <p:nvGrpSpPr>
        <p:cNvPr id="1" name=""/>
        <p:cNvGrpSpPr/>
        <p:nvPr/>
      </p:nvGrpSpPr>
      <p:grpSpPr>
        <a:xfrm>
          <a:off x="0" y="0"/>
          <a:ext cx="0" cy="0"/>
          <a:chOff x="0" y="0"/>
          <a:chExt cx="0" cy="0"/>
        </a:xfrm>
      </p:grpSpPr>
      <p:sp>
        <p:nvSpPr>
          <p:cNvPr id="4" name="Line 6"/>
          <p:cNvSpPr>
            <a:spLocks noChangeShapeType="1"/>
          </p:cNvSpPr>
          <p:nvPr/>
        </p:nvSpPr>
        <p:spPr bwMode="auto">
          <a:xfrm>
            <a:off x="0" y="5867400"/>
            <a:ext cx="12192000" cy="0"/>
          </a:xfrm>
          <a:prstGeom prst="line">
            <a:avLst/>
          </a:prstGeom>
          <a:noFill/>
          <a:ln w="38100">
            <a:solidFill>
              <a:srgbClr val="00267F"/>
            </a:solidFill>
            <a:round/>
          </a:ln>
          <a:effectLst/>
        </p:spPr>
        <p:txBody>
          <a:bodyPr wrap="none" anchor="ctr"/>
          <a:lstStyle/>
          <a:p>
            <a:pPr eaLnBrk="1" hangingPunct="1">
              <a:lnSpc>
                <a:spcPct val="130000"/>
              </a:lnSpc>
              <a:spcBef>
                <a:spcPct val="20000"/>
              </a:spcBef>
              <a:buClr>
                <a:srgbClr val="FF0066"/>
              </a:buClr>
              <a:buSzPct val="80000"/>
              <a:buFont typeface="Wingdings" panose="05000000000000000000" pitchFamily="2" charset="2"/>
              <a:buChar char="è"/>
              <a:defRPr/>
            </a:pPr>
            <a:endParaRPr lang="zh-CN" altLang="en-US" sz="1800">
              <a:effectLst>
                <a:outerShdw blurRad="38100" dist="38100" dir="2700000" algn="tl">
                  <a:srgbClr val="000000">
                    <a:alpha val="43137"/>
                  </a:srgbClr>
                </a:outerShdw>
              </a:effectLst>
            </a:endParaRPr>
          </a:p>
        </p:txBody>
      </p:sp>
      <p:pic>
        <p:nvPicPr>
          <p:cNvPr id="5"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201" y="155575"/>
            <a:ext cx="4230095" cy="828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79" name="Rectangle 3"/>
          <p:cNvSpPr>
            <a:spLocks noGrp="1" noChangeArrowheads="1"/>
          </p:cNvSpPr>
          <p:nvPr>
            <p:ph type="ctrTitle" sz="quarter"/>
          </p:nvPr>
        </p:nvSpPr>
        <p:spPr>
          <a:xfrm>
            <a:off x="1422400" y="1524000"/>
            <a:ext cx="9347200" cy="1143000"/>
          </a:xfrm>
          <a:noFill/>
        </p:spPr>
        <p:txBody>
          <a:bodyPr wrap="none" lIns="91440" tIns="45720" rIns="91440" bIns="45720"/>
          <a:lstStyle>
            <a:lvl1pPr marL="0">
              <a:defRPr b="0">
                <a:solidFill>
                  <a:srgbClr val="00267F"/>
                </a:solidFill>
                <a:effectLst>
                  <a:outerShdw blurRad="38100" dist="38100" dir="2700000" algn="tl">
                    <a:srgbClr val="C0C0C0"/>
                  </a:outerShdw>
                </a:effectLst>
              </a:defRPr>
            </a:lvl1pPr>
          </a:lstStyle>
          <a:p>
            <a:r>
              <a:rPr lang="en-GB"/>
              <a:t>Click to edit Master title style</a:t>
            </a:r>
          </a:p>
        </p:txBody>
      </p:sp>
      <p:sp>
        <p:nvSpPr>
          <p:cNvPr id="50180" name="Rectangle 4"/>
          <p:cNvSpPr>
            <a:spLocks noGrp="1" noChangeArrowheads="1"/>
          </p:cNvSpPr>
          <p:nvPr>
            <p:ph type="subTitle" sz="quarter" idx="1"/>
          </p:nvPr>
        </p:nvSpPr>
        <p:spPr>
          <a:xfrm>
            <a:off x="1422400" y="3124200"/>
            <a:ext cx="9347200" cy="838200"/>
          </a:xfrm>
          <a:ln w="9525"/>
        </p:spPr>
        <p:txBody>
          <a:bodyPr wrap="none"/>
          <a:lstStyle>
            <a:lvl1pPr marL="0" indent="0">
              <a:buFont typeface="Wingdings" panose="05000000000000000000" pitchFamily="2" charset="2"/>
              <a:buNone/>
              <a:defRPr sz="3200" b="1"/>
            </a:lvl1pPr>
          </a:lstStyle>
          <a:p>
            <a:r>
              <a:rPr lang="en-GB"/>
              <a:t>Click to edit Master subtitle style</a:t>
            </a:r>
          </a:p>
        </p:txBody>
      </p:sp>
      <p:sp>
        <p:nvSpPr>
          <p:cNvPr id="7" name="Rectangle 2"/>
          <p:cNvSpPr>
            <a:spLocks noGrp="1" noChangeArrowheads="1"/>
          </p:cNvSpPr>
          <p:nvPr>
            <p:ph type="dt" sz="quarter" idx="10"/>
          </p:nvPr>
        </p:nvSpPr>
        <p:spPr bwMode="auto">
          <a:xfrm>
            <a:off x="9144000" y="5943600"/>
            <a:ext cx="2540000" cy="457200"/>
          </a:xfrm>
          <a:prstGeom prst="rect">
            <a:avLst/>
          </a:prstGeom>
          <a:ln>
            <a:miter lim="800000"/>
          </a:ln>
        </p:spPr>
        <p:txBody>
          <a:bodyPr vert="horz" wrap="square" lIns="91440" tIns="45720" rIns="91440" bIns="45720" numCol="1" anchor="t" anchorCtr="0" compatLnSpc="1"/>
          <a:lstStyle>
            <a:lvl1pPr eaLnBrk="1" hangingPunct="1">
              <a:lnSpc>
                <a:spcPct val="100000"/>
              </a:lnSpc>
              <a:spcBef>
                <a:spcPct val="0"/>
              </a:spcBef>
              <a:buClrTx/>
              <a:buSzTx/>
              <a:buFontTx/>
              <a:buNone/>
              <a:defRPr>
                <a:effectLst/>
                <a:ea typeface="宋体" panose="02010600030101010101" pitchFamily="2" charset="-122"/>
              </a:defRPr>
            </a:lvl1pPr>
          </a:lstStyle>
          <a:p>
            <a:pPr>
              <a:defRPr/>
            </a:pPr>
            <a:endParaRPr lang="zh-CN" altLang="en-GB"/>
          </a:p>
        </p:txBody>
      </p:sp>
      <p:pic>
        <p:nvPicPr>
          <p:cNvPr id="10" name="图片 9"/>
          <p:cNvPicPr>
            <a:picLocks noChangeAspect="1"/>
          </p:cNvPicPr>
          <p:nvPr userDrawn="1"/>
        </p:nvPicPr>
        <p:blipFill>
          <a:blip r:embed="rId3"/>
          <a:stretch>
            <a:fillRect/>
          </a:stretch>
        </p:blipFill>
        <p:spPr>
          <a:xfrm>
            <a:off x="8328248" y="32601"/>
            <a:ext cx="3719736" cy="841866"/>
          </a:xfrm>
          <a:prstGeom prst="rect">
            <a:avLst/>
          </a:prstGeom>
        </p:spPr>
      </p:pic>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2023/4/12</a:t>
            </a:fld>
            <a:endParaRPr lang="zh-CN" altLang="en-US"/>
          </a:p>
        </p:txBody>
      </p:sp>
      <p:sp>
        <p:nvSpPr>
          <p:cNvPr id="3" name="页脚占位符 2"/>
          <p:cNvSpPr>
            <a:spLocks noGrp="1"/>
          </p:cNvSpPr>
          <p:nvPr>
            <p:ph type="ftr" sz="quarter" idx="11"/>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pic>
        <p:nvPicPr>
          <p:cNvPr id="5" name="图片 4"/>
          <p:cNvPicPr>
            <a:picLocks noChangeAspect="1"/>
          </p:cNvPicPr>
          <p:nvPr userDrawn="1"/>
        </p:nvPicPr>
        <p:blipFill>
          <a:blip r:embed="rId2"/>
          <a:stretch>
            <a:fillRect/>
          </a:stretch>
        </p:blipFill>
        <p:spPr>
          <a:xfrm>
            <a:off x="8472264" y="-5508"/>
            <a:ext cx="3719736" cy="841866"/>
          </a:xfrm>
          <a:prstGeom prst="rect">
            <a:avLst/>
          </a:prstGeom>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27384"/>
            <a:ext cx="12192000" cy="936104"/>
          </a:xfrm>
          <a:prstGeom prst="rect">
            <a:avLst/>
          </a:prstGeom>
          <a:solidFill>
            <a:srgbClr val="00B0F0"/>
          </a:solidFill>
          <a:effectLst/>
        </p:spPr>
        <p:txBody>
          <a:bodyPr/>
          <a:lstStyle>
            <a:lvl1pPr>
              <a:defRPr>
                <a:solidFill>
                  <a:schemeClr val="bg1"/>
                </a:solidFill>
              </a:defRPr>
            </a:lvl1pPr>
          </a:lstStyle>
          <a:p>
            <a:r>
              <a:rPr lang="en-US" dirty="0"/>
              <a:t>Click to edit Master title style</a:t>
            </a:r>
          </a:p>
        </p:txBody>
      </p:sp>
      <p:sp>
        <p:nvSpPr>
          <p:cNvPr id="3" name="Content Placeholder 2"/>
          <p:cNvSpPr>
            <a:spLocks noGrp="1"/>
          </p:cNvSpPr>
          <p:nvPr>
            <p:ph idx="1"/>
          </p:nvPr>
        </p:nvSpPr>
        <p:spPr>
          <a:xfrm>
            <a:off x="609600" y="1484784"/>
            <a:ext cx="10972800" cy="48965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矩形 7"/>
          <p:cNvSpPr/>
          <p:nvPr userDrawn="1"/>
        </p:nvSpPr>
        <p:spPr>
          <a:xfrm>
            <a:off x="0" y="6606480"/>
            <a:ext cx="12192000" cy="288032"/>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fld id="{70FF7DB3-1718-423B-8293-DE88ABDFAFDF}" type="slidenum">
              <a:rPr lang="zh-CN" altLang="en-US" sz="1400" smtClean="0"/>
              <a:t>‹#›</a:t>
            </a:fld>
            <a:r>
              <a:rPr lang="en-US" altLang="zh-CN" sz="1400" dirty="0"/>
              <a:t>/46</a:t>
            </a:r>
            <a:endParaRPr lang="zh-CN" altLang="en-US" sz="1800"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5_标题和内容">
    <p:spTree>
      <p:nvGrpSpPr>
        <p:cNvPr id="1" name=""/>
        <p:cNvGrpSpPr/>
        <p:nvPr/>
      </p:nvGrpSpPr>
      <p:grpSpPr>
        <a:xfrm>
          <a:off x="0" y="0"/>
          <a:ext cx="0" cy="0"/>
          <a:chOff x="0" y="0"/>
          <a:chExt cx="0" cy="0"/>
        </a:xfrm>
      </p:grpSpPr>
      <p:sp>
        <p:nvSpPr>
          <p:cNvPr id="20" name="矩形 19"/>
          <p:cNvSpPr/>
          <p:nvPr userDrawn="1"/>
        </p:nvSpPr>
        <p:spPr>
          <a:xfrm>
            <a:off x="0" y="5"/>
            <a:ext cx="1501254" cy="1078173"/>
          </a:xfrm>
          <a:prstGeom prst="rect">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nvPr>
        </p:nvSpPr>
        <p:spPr>
          <a:xfrm>
            <a:off x="1588828" y="287343"/>
            <a:ext cx="10515600" cy="790835"/>
          </a:xfrm>
        </p:spPr>
        <p:txBody>
          <a:bodyPr/>
          <a:lstStyle>
            <a:lvl1pPr algn="l">
              <a:defRPr>
                <a:solidFill>
                  <a:srgbClr val="0000FF"/>
                </a:solidFill>
              </a:defRPr>
            </a:lvl1pPr>
          </a:lstStyle>
          <a:p>
            <a:r>
              <a:rPr lang="zh-CN" altLang="en-US" dirty="0"/>
              <a:t>单击此处编辑母版标题样式</a:t>
            </a:r>
          </a:p>
        </p:txBody>
      </p:sp>
      <p:sp>
        <p:nvSpPr>
          <p:cNvPr id="4" name="日期占位符 3"/>
          <p:cNvSpPr>
            <a:spLocks noGrp="1"/>
          </p:cNvSpPr>
          <p:nvPr>
            <p:ph type="dt" sz="half" idx="10"/>
          </p:nvPr>
        </p:nvSpPr>
        <p:spPr>
          <a:xfrm>
            <a:off x="838200" y="6356350"/>
            <a:ext cx="2743200" cy="365125"/>
          </a:xfrm>
        </p:spPr>
        <p:txBody>
          <a:bodyPr/>
          <a:lstStyle/>
          <a:p>
            <a:fld id="{28DB2B03-8B1D-435A-8239-B1B7C1A59085}" type="datetimeFigureOut">
              <a:rPr lang="zh-CN" altLang="en-US" smtClean="0"/>
              <a:t>2023/4/12</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C316D139-F786-4568-ADCC-715A780593E5}" type="slidenum">
              <a:rPr lang="zh-CN" altLang="en-US" smtClean="0"/>
              <a:t>‹#›</a:t>
            </a:fld>
            <a:endParaRPr lang="zh-CN" altLang="en-US"/>
          </a:p>
        </p:txBody>
      </p:sp>
      <p:sp>
        <p:nvSpPr>
          <p:cNvPr id="8" name="矩形 8"/>
          <p:cNvSpPr/>
          <p:nvPr userDrawn="1"/>
        </p:nvSpPr>
        <p:spPr>
          <a:xfrm rot="10800000">
            <a:off x="11076388" y="6280721"/>
            <a:ext cx="1115616" cy="440759"/>
          </a:xfrm>
          <a:custGeom>
            <a:avLst/>
            <a:gdLst>
              <a:gd name="connsiteX0" fmla="*/ 0 w 1224136"/>
              <a:gd name="connsiteY0" fmla="*/ 0 h 432048"/>
              <a:gd name="connsiteX1" fmla="*/ 1224136 w 1224136"/>
              <a:gd name="connsiteY1" fmla="*/ 0 h 432048"/>
              <a:gd name="connsiteX2" fmla="*/ 1224136 w 1224136"/>
              <a:gd name="connsiteY2" fmla="*/ 432048 h 432048"/>
              <a:gd name="connsiteX3" fmla="*/ 0 w 1224136"/>
              <a:gd name="connsiteY3" fmla="*/ 432048 h 432048"/>
              <a:gd name="connsiteX4" fmla="*/ 0 w 1224136"/>
              <a:gd name="connsiteY4" fmla="*/ 0 h 432048"/>
              <a:gd name="connsiteX0-1" fmla="*/ 0 w 1224136"/>
              <a:gd name="connsiteY0-2" fmla="*/ 28575 h 460623"/>
              <a:gd name="connsiteX1-3" fmla="*/ 1024111 w 1224136"/>
              <a:gd name="connsiteY1-4" fmla="*/ 0 h 460623"/>
              <a:gd name="connsiteX2-5" fmla="*/ 1224136 w 1224136"/>
              <a:gd name="connsiteY2-6" fmla="*/ 460623 h 460623"/>
              <a:gd name="connsiteX3-7" fmla="*/ 0 w 1224136"/>
              <a:gd name="connsiteY3-8" fmla="*/ 460623 h 460623"/>
              <a:gd name="connsiteX4-9" fmla="*/ 0 w 1224136"/>
              <a:gd name="connsiteY4-10" fmla="*/ 28575 h 460623"/>
              <a:gd name="connsiteX0-11" fmla="*/ 0 w 1224136"/>
              <a:gd name="connsiteY0-12" fmla="*/ 0 h 432048"/>
              <a:gd name="connsiteX1-13" fmla="*/ 1024111 w 1224136"/>
              <a:gd name="connsiteY1-14" fmla="*/ 0 h 432048"/>
              <a:gd name="connsiteX2-15" fmla="*/ 1224136 w 1224136"/>
              <a:gd name="connsiteY2-16" fmla="*/ 432048 h 432048"/>
              <a:gd name="connsiteX3-17" fmla="*/ 0 w 1224136"/>
              <a:gd name="connsiteY3-18" fmla="*/ 432048 h 432048"/>
              <a:gd name="connsiteX4-19" fmla="*/ 0 w 1224136"/>
              <a:gd name="connsiteY4-20" fmla="*/ 0 h 432048"/>
              <a:gd name="connsiteX0-21" fmla="*/ 0 w 1224136"/>
              <a:gd name="connsiteY0-22" fmla="*/ 0 h 432048"/>
              <a:gd name="connsiteX1-23" fmla="*/ 1014586 w 1224136"/>
              <a:gd name="connsiteY1-24" fmla="*/ 0 h 432048"/>
              <a:gd name="connsiteX2-25" fmla="*/ 1224136 w 1224136"/>
              <a:gd name="connsiteY2-26" fmla="*/ 432048 h 432048"/>
              <a:gd name="connsiteX3-27" fmla="*/ 0 w 1224136"/>
              <a:gd name="connsiteY3-28" fmla="*/ 432048 h 432048"/>
              <a:gd name="connsiteX4-29" fmla="*/ 0 w 1224136"/>
              <a:gd name="connsiteY4-30" fmla="*/ 0 h 43204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224136" h="432048">
                <a:moveTo>
                  <a:pt x="0" y="0"/>
                </a:moveTo>
                <a:lnTo>
                  <a:pt x="1014586" y="0"/>
                </a:lnTo>
                <a:lnTo>
                  <a:pt x="1224136" y="432048"/>
                </a:lnTo>
                <a:lnTo>
                  <a:pt x="0" y="432048"/>
                </a:lnTo>
                <a:lnTo>
                  <a:pt x="0" y="0"/>
                </a:lnTo>
                <a:close/>
              </a:path>
            </a:pathLst>
          </a:cu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灯片编号占位符 5"/>
          <p:cNvSpPr txBox="1"/>
          <p:nvPr userDrawn="1"/>
        </p:nvSpPr>
        <p:spPr>
          <a:xfrm>
            <a:off x="11267384" y="6348694"/>
            <a:ext cx="888460" cy="304800"/>
          </a:xfrm>
          <a:prstGeom prst="rect">
            <a:avLst/>
          </a:prstGeom>
          <a:effectLst>
            <a:outerShdw blurRad="152400" dist="317500" dir="5400000" sx="90000" sy="-19000" rotWithShape="0">
              <a:prstClr val="black">
                <a:alpha val="15000"/>
              </a:prstClr>
            </a:outerShdw>
          </a:effectLst>
        </p:spPr>
        <p:txBody>
          <a:bodyPr anchor="ctr"/>
          <a:lstStyle>
            <a:defPPr>
              <a:defRPr lang="zh-CN"/>
            </a:defPPr>
            <a:lvl1pPr algn="r" rtl="0" fontAlgn="auto">
              <a:spcBef>
                <a:spcPts val="0"/>
              </a:spcBef>
              <a:spcAft>
                <a:spcPts val="0"/>
              </a:spcAft>
              <a:defRPr sz="1000" kern="1200">
                <a:solidFill>
                  <a:schemeClr val="bg1"/>
                </a:solidFill>
                <a:latin typeface="华文宋体" panose="02010600040101010101" pitchFamily="2" charset="-122"/>
                <a:ea typeface="华文宋体" panose="0201060004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a:defRPr/>
            </a:pPr>
            <a:r>
              <a:rPr lang="zh-CN" altLang="en-US" sz="1400" dirty="0">
                <a:effectLst/>
                <a:latin typeface="微软雅黑" panose="020B0503020204020204" charset="-122"/>
                <a:ea typeface="微软雅黑" panose="020B0503020204020204" charset="-122"/>
              </a:rPr>
              <a:t> </a:t>
            </a:r>
            <a:fld id="{2EEF1883-7A0E-4F66-9932-E581691AD397}" type="slidenum">
              <a:rPr lang="zh-CN" altLang="en-US" sz="1600" dirty="0" smtClean="0">
                <a:effectLst/>
                <a:latin typeface="微软雅黑" panose="020B0503020204020204" charset="-122"/>
                <a:ea typeface="微软雅黑" panose="020B0503020204020204" charset="-122"/>
              </a:rPr>
              <a:t>‹#›</a:t>
            </a:fld>
            <a:r>
              <a:rPr lang="zh-CN" altLang="en-US" sz="1400" dirty="0">
                <a:effectLst/>
              </a:rPr>
              <a:t>  </a:t>
            </a:r>
            <a:endParaRPr lang="zh-CN" altLang="en-US" sz="1400" dirty="0">
              <a:effectLst/>
              <a:latin typeface="微软雅黑" panose="020B0503020204020204" charset="-122"/>
              <a:ea typeface="微软雅黑" panose="020B0503020204020204" charset="-122"/>
            </a:endParaRPr>
          </a:p>
        </p:txBody>
      </p:sp>
      <p:sp>
        <p:nvSpPr>
          <p:cNvPr id="15" name="矩形 14"/>
          <p:cNvSpPr/>
          <p:nvPr userDrawn="1"/>
        </p:nvSpPr>
        <p:spPr>
          <a:xfrm>
            <a:off x="3" y="1078173"/>
            <a:ext cx="12192000" cy="127674"/>
          </a:xfrm>
          <a:prstGeom prst="rect">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6" name="矩形 15"/>
          <p:cNvSpPr/>
          <p:nvPr userDrawn="1"/>
        </p:nvSpPr>
        <p:spPr>
          <a:xfrm>
            <a:off x="0" y="1081051"/>
            <a:ext cx="1501254" cy="124796"/>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标题和内容">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780288" y="1310641"/>
            <a:ext cx="10718987" cy="4804867"/>
          </a:xfrm>
        </p:spPr>
        <p:txBody>
          <a:bodyPr vert="horz" lIns="91440" tIns="45720" rIns="91440" bIns="45720" rtlCol="0" anchor="t">
            <a:normAutofit/>
          </a:bodyPr>
          <a:lstStyle>
            <a:lvl1pPr>
              <a:lnSpc>
                <a:spcPct val="100000"/>
              </a:lnSpc>
              <a:spcBef>
                <a:spcPts val="1200"/>
              </a:spcBef>
              <a:spcAft>
                <a:spcPts val="0"/>
              </a:spcAft>
              <a:defRPr lang="zh-CN" altLang="en-US" sz="3200" smtClean="0">
                <a:solidFill>
                  <a:srgbClr val="000099"/>
                </a:solidFill>
              </a:defRPr>
            </a:lvl1pPr>
            <a:lvl2pPr>
              <a:lnSpc>
                <a:spcPct val="100000"/>
              </a:lnSpc>
              <a:spcBef>
                <a:spcPts val="1200"/>
              </a:spcBef>
              <a:spcAft>
                <a:spcPts val="0"/>
              </a:spcAft>
              <a:defRPr lang="zh-CN" altLang="en-US" sz="2400" smtClean="0">
                <a:solidFill>
                  <a:schemeClr val="tx1"/>
                </a:solidFill>
              </a:defRPr>
            </a:lvl2pPr>
            <a:lvl3pPr>
              <a:lnSpc>
                <a:spcPct val="100000"/>
              </a:lnSpc>
              <a:spcBef>
                <a:spcPts val="1200"/>
              </a:spcBef>
              <a:spcAft>
                <a:spcPts val="0"/>
              </a:spcAft>
              <a:defRPr lang="zh-CN" altLang="en-US" sz="2000" smtClean="0">
                <a:solidFill>
                  <a:schemeClr val="tx1"/>
                </a:solidFill>
              </a:defRPr>
            </a:lvl3pPr>
            <a:lvl4pPr>
              <a:lnSpc>
                <a:spcPct val="100000"/>
              </a:lnSpc>
              <a:spcBef>
                <a:spcPts val="1200"/>
              </a:spcBef>
              <a:spcAft>
                <a:spcPts val="0"/>
              </a:spcAft>
              <a:defRPr lang="zh-CN" altLang="en-US" sz="1800" smtClean="0">
                <a:solidFill>
                  <a:schemeClr val="tx1"/>
                </a:solidFill>
              </a:defRPr>
            </a:lvl4pPr>
            <a:lvl5pPr>
              <a:lnSpc>
                <a:spcPct val="100000"/>
              </a:lnSpc>
              <a:spcBef>
                <a:spcPts val="1200"/>
              </a:spcBef>
              <a:spcAft>
                <a:spcPts val="0"/>
              </a:spcAft>
              <a:defRPr lang="en-US" sz="1800" dirty="0">
                <a:solidFill>
                  <a:schemeClr val="tx1"/>
                </a:solidFill>
              </a:defRPr>
            </a:lvl5pPr>
          </a:lstStyle>
          <a:p>
            <a:pPr lvl="0">
              <a:buClrTx/>
              <a:buFont typeface="Wingdings" panose="05000000000000000000" pitchFamily="2" charset="2"/>
              <a:buChar char="l"/>
            </a:pPr>
            <a:r>
              <a:rPr lang="en-US" altLang="zh-CN" dirty="0"/>
              <a:t>Click here to add text</a:t>
            </a:r>
            <a:endParaRPr lang="zh-CN" altLang="en-US" dirty="0"/>
          </a:p>
          <a:p>
            <a:pPr lvl="1">
              <a:buClrTx/>
              <a:buFont typeface="Wingdings" panose="05000000000000000000" pitchFamily="2" charset="2"/>
              <a:buChar char="n"/>
            </a:pPr>
            <a:r>
              <a:rPr lang="en-US" altLang="zh-CN" dirty="0"/>
              <a:t>Click here to add text</a:t>
            </a:r>
            <a:endParaRPr lang="zh-CN" altLang="en-US" dirty="0"/>
          </a:p>
          <a:p>
            <a:pPr lvl="2">
              <a:buClrTx/>
              <a:buFont typeface="Wingdings" panose="05000000000000000000" pitchFamily="2" charset="2"/>
              <a:buChar char="u"/>
            </a:pPr>
            <a:r>
              <a:rPr lang="en-US" altLang="zh-CN" dirty="0"/>
              <a:t>Click here to add text</a:t>
            </a:r>
            <a:endParaRPr lang="zh-CN" altLang="en-US" dirty="0"/>
          </a:p>
          <a:p>
            <a:pPr lvl="3">
              <a:buClrTx/>
              <a:buFont typeface="Wingdings" panose="05000000000000000000" pitchFamily="2" charset="2"/>
              <a:buChar char="Ø"/>
            </a:pPr>
            <a:r>
              <a:rPr lang="en-US" altLang="zh-CN" dirty="0"/>
              <a:t>Click here to add text</a:t>
            </a:r>
            <a:endParaRPr lang="zh-CN" altLang="en-US" dirty="0"/>
          </a:p>
          <a:p>
            <a:pPr lvl="4">
              <a:buClrTx/>
              <a:buFont typeface="Wingdings" panose="05000000000000000000" pitchFamily="2" charset="2"/>
              <a:buChar char="ü"/>
            </a:pPr>
            <a:r>
              <a:rPr lang="en-US" altLang="zh-CN" dirty="0"/>
              <a:t>Click here to add text</a:t>
            </a:r>
            <a:endParaRPr lang="en-US" dirty="0"/>
          </a:p>
        </p:txBody>
      </p:sp>
      <p:sp>
        <p:nvSpPr>
          <p:cNvPr id="10" name="标题 4"/>
          <p:cNvSpPr>
            <a:spLocks noGrp="1"/>
          </p:cNvSpPr>
          <p:nvPr>
            <p:ph type="title" hasCustomPrompt="1"/>
          </p:nvPr>
        </p:nvSpPr>
        <p:spPr>
          <a:xfrm>
            <a:off x="1558637" y="105353"/>
            <a:ext cx="10515600" cy="663575"/>
          </a:xfrm>
          <a:prstGeom prst="rect">
            <a:avLst/>
          </a:prstGeom>
        </p:spPr>
        <p:txBody>
          <a:bodyPr anchor="ctr"/>
          <a:lstStyle>
            <a:lvl1pPr>
              <a:defRPr sz="4000" b="1" baseline="0">
                <a:solidFill>
                  <a:srgbClr val="C00000"/>
                </a:solidFill>
              </a:defRPr>
            </a:lvl1pPr>
          </a:lstStyle>
          <a:p>
            <a:r>
              <a:rPr lang="en-US" altLang="zh-CN" dirty="0"/>
              <a:t>Click here to add text</a:t>
            </a:r>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标题和目录">
    <p:spTree>
      <p:nvGrpSpPr>
        <p:cNvPr id="1" name=""/>
        <p:cNvGrpSpPr/>
        <p:nvPr/>
      </p:nvGrpSpPr>
      <p:grpSpPr>
        <a:xfrm>
          <a:off x="0" y="0"/>
          <a:ext cx="0" cy="0"/>
          <a:chOff x="0" y="0"/>
          <a:chExt cx="0" cy="0"/>
        </a:xfrm>
      </p:grpSpPr>
      <p:sp>
        <p:nvSpPr>
          <p:cNvPr id="10" name="标题 4"/>
          <p:cNvSpPr>
            <a:spLocks noGrp="1"/>
          </p:cNvSpPr>
          <p:nvPr>
            <p:ph type="title" hasCustomPrompt="1"/>
          </p:nvPr>
        </p:nvSpPr>
        <p:spPr>
          <a:xfrm>
            <a:off x="1558637" y="105353"/>
            <a:ext cx="10515600" cy="663575"/>
          </a:xfrm>
          <a:prstGeom prst="rect">
            <a:avLst/>
          </a:prstGeom>
        </p:spPr>
        <p:txBody>
          <a:bodyPr anchor="ctr"/>
          <a:lstStyle>
            <a:lvl1pPr>
              <a:defRPr sz="4000" b="1" baseline="0">
                <a:solidFill>
                  <a:srgbClr val="C00000"/>
                </a:solidFill>
              </a:defRPr>
            </a:lvl1pPr>
          </a:lstStyle>
          <a:p>
            <a:r>
              <a:rPr lang="en-US" altLang="zh-CN" dirty="0"/>
              <a:t>Click here to add text</a:t>
            </a:r>
            <a:endParaRPr lang="zh-CN" altLang="en-US" dirty="0"/>
          </a:p>
        </p:txBody>
      </p:sp>
      <p:sp>
        <p:nvSpPr>
          <p:cNvPr id="11" name="文本占位符 10"/>
          <p:cNvSpPr>
            <a:spLocks noGrp="1"/>
          </p:cNvSpPr>
          <p:nvPr>
            <p:ph type="body" sz="quarter" idx="10" hasCustomPrompt="1"/>
          </p:nvPr>
        </p:nvSpPr>
        <p:spPr>
          <a:xfrm>
            <a:off x="2439365" y="2046723"/>
            <a:ext cx="817033" cy="561975"/>
          </a:xfrm>
          <a:solidFill>
            <a:srgbClr val="000099"/>
          </a:solidFill>
          <a:ln>
            <a:noFill/>
          </a:ln>
        </p:spPr>
        <p:txBody>
          <a:bodyPr/>
          <a:lstStyle>
            <a:lvl1pPr marL="0" indent="0" algn="ctr">
              <a:buNone/>
              <a:defRPr>
                <a:solidFill>
                  <a:schemeClr val="bg1"/>
                </a:solidFill>
              </a:defRPr>
            </a:lvl1pPr>
          </a:lstStyle>
          <a:p>
            <a:pPr lvl="0"/>
            <a:r>
              <a:rPr lang="en-US" altLang="zh-CN" dirty="0"/>
              <a:t>No.</a:t>
            </a:r>
            <a:endParaRPr lang="zh-CN" altLang="en-US" dirty="0"/>
          </a:p>
        </p:txBody>
      </p:sp>
      <p:sp>
        <p:nvSpPr>
          <p:cNvPr id="15" name="文本占位符 14"/>
          <p:cNvSpPr>
            <a:spLocks noGrp="1"/>
          </p:cNvSpPr>
          <p:nvPr>
            <p:ph type="body" sz="quarter" idx="11" hasCustomPrompt="1"/>
          </p:nvPr>
        </p:nvSpPr>
        <p:spPr>
          <a:xfrm>
            <a:off x="3270057" y="2046722"/>
            <a:ext cx="6318251" cy="561974"/>
          </a:xfrm>
          <a:solidFill>
            <a:schemeClr val="bg1">
              <a:lumMod val="95000"/>
            </a:schemeClr>
          </a:solidFill>
          <a:ln w="19050">
            <a:solidFill>
              <a:schemeClr val="tx1"/>
            </a:solidFill>
            <a:prstDash val="sysDot"/>
          </a:ln>
        </p:spPr>
        <p:txBody>
          <a:bodyPr anchor="ctr"/>
          <a:lstStyle>
            <a:lvl1pPr marL="0" indent="0">
              <a:buNone/>
              <a:defRPr baseline="0"/>
            </a:lvl1pPr>
          </a:lstStyle>
          <a:p>
            <a:pPr lvl="0"/>
            <a:r>
              <a:rPr lang="en-US" altLang="zh-CN" dirty="0"/>
              <a:t>Click here to add title</a:t>
            </a:r>
            <a:endParaRPr lang="zh-CN" altLang="en-US" dirty="0"/>
          </a:p>
        </p:txBody>
      </p:sp>
      <p:sp>
        <p:nvSpPr>
          <p:cNvPr id="16" name="文本占位符 10"/>
          <p:cNvSpPr>
            <a:spLocks noGrp="1"/>
          </p:cNvSpPr>
          <p:nvPr>
            <p:ph type="body" sz="quarter" idx="12" hasCustomPrompt="1"/>
          </p:nvPr>
        </p:nvSpPr>
        <p:spPr>
          <a:xfrm>
            <a:off x="2439365" y="2864141"/>
            <a:ext cx="817033" cy="561975"/>
          </a:xfrm>
          <a:solidFill>
            <a:srgbClr val="000099"/>
          </a:solidFill>
          <a:ln>
            <a:noFill/>
          </a:ln>
        </p:spPr>
        <p:txBody>
          <a:bodyPr/>
          <a:lstStyle>
            <a:lvl1pPr marL="0" indent="0" algn="ctr">
              <a:buNone/>
              <a:defRPr>
                <a:solidFill>
                  <a:schemeClr val="bg1"/>
                </a:solidFill>
              </a:defRPr>
            </a:lvl1pPr>
          </a:lstStyle>
          <a:p>
            <a:pPr lvl="0"/>
            <a:r>
              <a:rPr lang="en-US" altLang="zh-CN" dirty="0"/>
              <a:t>No.</a:t>
            </a:r>
            <a:endParaRPr lang="zh-CN" altLang="en-US" dirty="0"/>
          </a:p>
        </p:txBody>
      </p:sp>
      <p:sp>
        <p:nvSpPr>
          <p:cNvPr id="18" name="文本占位符 14"/>
          <p:cNvSpPr>
            <a:spLocks noGrp="1"/>
          </p:cNvSpPr>
          <p:nvPr>
            <p:ph type="body" sz="quarter" idx="13" hasCustomPrompt="1"/>
          </p:nvPr>
        </p:nvSpPr>
        <p:spPr>
          <a:xfrm>
            <a:off x="3270057" y="2864140"/>
            <a:ext cx="6318251" cy="561974"/>
          </a:xfrm>
          <a:solidFill>
            <a:schemeClr val="bg1">
              <a:lumMod val="95000"/>
            </a:schemeClr>
          </a:solidFill>
          <a:ln w="19050">
            <a:solidFill>
              <a:schemeClr val="tx1"/>
            </a:solidFill>
            <a:prstDash val="sysDot"/>
          </a:ln>
        </p:spPr>
        <p:txBody>
          <a:bodyPr anchor="ctr"/>
          <a:lstStyle>
            <a:lvl1pPr marL="0" indent="0">
              <a:buNone/>
              <a:defRPr baseline="0"/>
            </a:lvl1pPr>
          </a:lstStyle>
          <a:p>
            <a:pPr lvl="0"/>
            <a:r>
              <a:rPr lang="en-US" altLang="zh-CN" dirty="0"/>
              <a:t>Click here to add title</a:t>
            </a:r>
            <a:endParaRPr lang="zh-CN" altLang="en-US" dirty="0"/>
          </a:p>
        </p:txBody>
      </p:sp>
      <p:sp>
        <p:nvSpPr>
          <p:cNvPr id="19" name="文本占位符 10"/>
          <p:cNvSpPr>
            <a:spLocks noGrp="1"/>
          </p:cNvSpPr>
          <p:nvPr>
            <p:ph type="body" sz="quarter" idx="14" hasCustomPrompt="1"/>
          </p:nvPr>
        </p:nvSpPr>
        <p:spPr>
          <a:xfrm>
            <a:off x="2439365" y="3681558"/>
            <a:ext cx="817033" cy="561975"/>
          </a:xfrm>
          <a:solidFill>
            <a:srgbClr val="000099"/>
          </a:solidFill>
          <a:ln>
            <a:noFill/>
          </a:ln>
        </p:spPr>
        <p:txBody>
          <a:bodyPr/>
          <a:lstStyle>
            <a:lvl1pPr marL="0" indent="0" algn="ctr">
              <a:buNone/>
              <a:defRPr>
                <a:solidFill>
                  <a:schemeClr val="bg1"/>
                </a:solidFill>
              </a:defRPr>
            </a:lvl1pPr>
          </a:lstStyle>
          <a:p>
            <a:pPr lvl="0"/>
            <a:r>
              <a:rPr lang="en-US" altLang="zh-CN" dirty="0"/>
              <a:t>No.</a:t>
            </a:r>
            <a:endParaRPr lang="zh-CN" altLang="en-US" dirty="0"/>
          </a:p>
        </p:txBody>
      </p:sp>
      <p:sp>
        <p:nvSpPr>
          <p:cNvPr id="21" name="文本占位符 14"/>
          <p:cNvSpPr>
            <a:spLocks noGrp="1"/>
          </p:cNvSpPr>
          <p:nvPr>
            <p:ph type="body" sz="quarter" idx="15" hasCustomPrompt="1"/>
          </p:nvPr>
        </p:nvSpPr>
        <p:spPr>
          <a:xfrm>
            <a:off x="3270057" y="3681556"/>
            <a:ext cx="6318251" cy="561976"/>
          </a:xfrm>
          <a:solidFill>
            <a:schemeClr val="bg1">
              <a:lumMod val="95000"/>
            </a:schemeClr>
          </a:solidFill>
          <a:ln w="19050">
            <a:solidFill>
              <a:schemeClr val="tx1"/>
            </a:solidFill>
            <a:prstDash val="sysDot"/>
          </a:ln>
        </p:spPr>
        <p:txBody>
          <a:bodyPr anchor="ctr"/>
          <a:lstStyle>
            <a:lvl1pPr marL="0" indent="0">
              <a:buNone/>
              <a:defRPr baseline="0"/>
            </a:lvl1pPr>
          </a:lstStyle>
          <a:p>
            <a:pPr lvl="0"/>
            <a:r>
              <a:rPr lang="en-US" altLang="zh-CN" dirty="0"/>
              <a:t>Click here to add title</a:t>
            </a:r>
            <a:endParaRPr lang="zh-CN" altLang="en-US" dirty="0"/>
          </a:p>
        </p:txBody>
      </p:sp>
      <p:sp>
        <p:nvSpPr>
          <p:cNvPr id="22" name="文本占位符 10"/>
          <p:cNvSpPr>
            <a:spLocks noGrp="1"/>
          </p:cNvSpPr>
          <p:nvPr>
            <p:ph type="body" sz="quarter" idx="16" hasCustomPrompt="1"/>
          </p:nvPr>
        </p:nvSpPr>
        <p:spPr>
          <a:xfrm>
            <a:off x="2439365" y="4498974"/>
            <a:ext cx="817033" cy="561975"/>
          </a:xfrm>
          <a:solidFill>
            <a:srgbClr val="000099"/>
          </a:solidFill>
          <a:ln>
            <a:noFill/>
          </a:ln>
        </p:spPr>
        <p:txBody>
          <a:bodyPr/>
          <a:lstStyle>
            <a:lvl1pPr marL="0" indent="0" algn="ctr">
              <a:buNone/>
              <a:defRPr>
                <a:solidFill>
                  <a:schemeClr val="bg1"/>
                </a:solidFill>
              </a:defRPr>
            </a:lvl1pPr>
          </a:lstStyle>
          <a:p>
            <a:pPr lvl="0"/>
            <a:r>
              <a:rPr lang="en-US" altLang="zh-CN" dirty="0"/>
              <a:t>No.</a:t>
            </a:r>
            <a:endParaRPr lang="zh-CN" altLang="en-US" dirty="0"/>
          </a:p>
        </p:txBody>
      </p:sp>
      <p:sp>
        <p:nvSpPr>
          <p:cNvPr id="24" name="文本占位符 14"/>
          <p:cNvSpPr>
            <a:spLocks noGrp="1"/>
          </p:cNvSpPr>
          <p:nvPr>
            <p:ph type="body" sz="quarter" idx="17" hasCustomPrompt="1"/>
          </p:nvPr>
        </p:nvSpPr>
        <p:spPr>
          <a:xfrm>
            <a:off x="3270057" y="4498973"/>
            <a:ext cx="6318251" cy="561974"/>
          </a:xfrm>
          <a:solidFill>
            <a:schemeClr val="bg1">
              <a:lumMod val="95000"/>
            </a:schemeClr>
          </a:solidFill>
          <a:ln w="19050">
            <a:solidFill>
              <a:schemeClr val="tx1"/>
            </a:solidFill>
            <a:prstDash val="sysDot"/>
          </a:ln>
        </p:spPr>
        <p:txBody>
          <a:bodyPr anchor="ctr"/>
          <a:lstStyle>
            <a:lvl1pPr marL="0" indent="0">
              <a:buNone/>
              <a:defRPr baseline="0"/>
            </a:lvl1pPr>
          </a:lstStyle>
          <a:p>
            <a:pPr lvl="0"/>
            <a:r>
              <a:rPr lang="en-US" altLang="zh-CN" dirty="0"/>
              <a:t>Click here to add title</a:t>
            </a:r>
            <a:endParaRPr lang="zh-CN"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节标题">
    <p:spTree>
      <p:nvGrpSpPr>
        <p:cNvPr id="1" name=""/>
        <p:cNvGrpSpPr/>
        <p:nvPr/>
      </p:nvGrpSpPr>
      <p:grpSpPr>
        <a:xfrm>
          <a:off x="0" y="0"/>
          <a:ext cx="0" cy="0"/>
          <a:chOff x="0" y="0"/>
          <a:chExt cx="0" cy="0"/>
        </a:xfrm>
      </p:grpSpPr>
      <p:sp>
        <p:nvSpPr>
          <p:cNvPr id="7" name="矩形 6"/>
          <p:cNvSpPr/>
          <p:nvPr/>
        </p:nvSpPr>
        <p:spPr>
          <a:xfrm>
            <a:off x="1" y="6586927"/>
            <a:ext cx="10914276" cy="268329"/>
          </a:xfrm>
          <a:prstGeom prst="rect">
            <a:avLst/>
          </a:prstGeom>
          <a:solidFill>
            <a:srgbClr val="0000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b="1">
              <a:latin typeface="Calibri" panose="020F0502020204030204" pitchFamily="34" charset="0"/>
              <a:cs typeface="Calibri" panose="020F0502020204030204" pitchFamily="34" charset="0"/>
            </a:endParaRPr>
          </a:p>
        </p:txBody>
      </p:sp>
      <p:sp>
        <p:nvSpPr>
          <p:cNvPr id="8" name="矩形 7"/>
          <p:cNvSpPr/>
          <p:nvPr/>
        </p:nvSpPr>
        <p:spPr>
          <a:xfrm>
            <a:off x="10914278" y="6588019"/>
            <a:ext cx="1277721" cy="267236"/>
          </a:xfrm>
          <a:prstGeom prst="rect">
            <a:avLst/>
          </a:prstGeom>
          <a:solidFill>
            <a:srgbClr val="0000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b="1">
              <a:solidFill>
                <a:schemeClr val="bg1"/>
              </a:solidFill>
              <a:latin typeface="Calibri" panose="020F0502020204030204" pitchFamily="34" charset="0"/>
              <a:cs typeface="Calibri" panose="020F0502020204030204" pitchFamily="34" charset="0"/>
            </a:endParaRPr>
          </a:p>
        </p:txBody>
      </p:sp>
      <p:sp>
        <p:nvSpPr>
          <p:cNvPr id="9" name="Slide Number Placeholder 5"/>
          <p:cNvSpPr txBox="1"/>
          <p:nvPr/>
        </p:nvSpPr>
        <p:spPr>
          <a:xfrm>
            <a:off x="10311534" y="6588019"/>
            <a:ext cx="1796516" cy="267236"/>
          </a:xfrm>
          <a:prstGeom prst="rect">
            <a:avLst/>
          </a:prstGeom>
        </p:spPr>
        <p:txBody>
          <a:bodyPr vert="horz" lIns="91440" tIns="45720" rIns="91440" bIns="45720" rtlCol="0" anchor="ctr"/>
          <a:lstStyle>
            <a:defPPr>
              <a:defRPr lang="zh-CN"/>
            </a:defPPr>
            <a:lvl1pPr marL="0" algn="r" defTabSz="914400" rtl="0" eaLnBrk="1" latinLnBrk="0" hangingPunct="1">
              <a:defRPr lang="zh-CN" altLang="en-US" sz="2000" kern="1200" smtClean="0">
                <a:solidFill>
                  <a:schemeClr val="bg1"/>
                </a:solidFill>
                <a:latin typeface="Times New Roman" panose="02020603050405020304" pitchFamily="18" charset="0"/>
                <a:ea typeface="+mn-ea"/>
                <a:cs typeface="Times New Roman" panose="02020603050405020304" pitchFamily="18"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771D156-31C7-4A0D-88C3-08F7D3EE48DA}" type="slidenum">
              <a:rPr lang="en-US" altLang="zh-CN" sz="1600" b="1" smtClean="0">
                <a:latin typeface="Calibri" panose="020F0502020204030204" pitchFamily="34" charset="0"/>
                <a:cs typeface="Calibri" panose="020F0502020204030204" pitchFamily="34" charset="0"/>
              </a:rPr>
              <a:t>‹#›</a:t>
            </a:fld>
            <a:endParaRPr lang="zh-CN" altLang="en-US" sz="1600" b="1" dirty="0">
              <a:latin typeface="Calibri" panose="020F0502020204030204" pitchFamily="34" charset="0"/>
              <a:cs typeface="Calibri" panose="020F0502020204030204" pitchFamily="34" charset="0"/>
            </a:endParaRPr>
          </a:p>
        </p:txBody>
      </p:sp>
      <p:sp>
        <p:nvSpPr>
          <p:cNvPr id="10" name="文本框 9"/>
          <p:cNvSpPr txBox="1"/>
          <p:nvPr/>
        </p:nvSpPr>
        <p:spPr>
          <a:xfrm>
            <a:off x="0" y="6567603"/>
            <a:ext cx="10715413"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1600" b="1" dirty="0">
                <a:solidFill>
                  <a:schemeClr val="bg1"/>
                </a:solidFill>
                <a:latin typeface="Calibri" panose="020F0502020204030204" pitchFamily="34" charset="0"/>
                <a:ea typeface="楷体" panose="02010609060101010101" pitchFamily="49" charset="-122"/>
                <a:cs typeface="Calibri" panose="020F0502020204030204" pitchFamily="34" charset="0"/>
              </a:rPr>
              <a:t>HEPS · </a:t>
            </a:r>
            <a:r>
              <a:rPr lang="en-US" altLang="zh-CN" sz="1600" b="1" dirty="0">
                <a:solidFill>
                  <a:schemeClr val="bg1"/>
                </a:solidFill>
              </a:rPr>
              <a:t>The 1</a:t>
            </a:r>
            <a:r>
              <a:rPr lang="en-US" altLang="zh-CN" sz="1600" b="1" baseline="30000" dirty="0">
                <a:solidFill>
                  <a:schemeClr val="bg1"/>
                </a:solidFill>
              </a:rPr>
              <a:t>st</a:t>
            </a:r>
            <a:r>
              <a:rPr lang="en-US" altLang="zh-CN" sz="1600" b="1" baseline="0" dirty="0">
                <a:solidFill>
                  <a:schemeClr val="bg1"/>
                </a:solidFill>
              </a:rPr>
              <a:t> </a:t>
            </a:r>
            <a:r>
              <a:rPr lang="en-US" altLang="zh-CN" sz="1600" b="1" dirty="0">
                <a:solidFill>
                  <a:schemeClr val="bg1"/>
                </a:solidFill>
              </a:rPr>
              <a:t>Meeting of HEPS</a:t>
            </a:r>
            <a:r>
              <a:rPr lang="en-US" altLang="zh-CN" sz="1600" b="1" baseline="0" dirty="0">
                <a:solidFill>
                  <a:schemeClr val="bg1"/>
                </a:solidFill>
              </a:rPr>
              <a:t> </a:t>
            </a:r>
            <a:r>
              <a:rPr lang="en-US" altLang="zh-CN" sz="1600" b="1" dirty="0">
                <a:solidFill>
                  <a:schemeClr val="bg1"/>
                </a:solidFill>
              </a:rPr>
              <a:t>IAC, IHEP, Dec. 11-14, 2018</a:t>
            </a:r>
            <a:endParaRPr lang="zh-CN" altLang="en-US" sz="1600" b="1" dirty="0">
              <a:solidFill>
                <a:schemeClr val="bg1"/>
              </a:solidFill>
              <a:latin typeface="Calibri" panose="020F0502020204030204" pitchFamily="34" charset="0"/>
              <a:cs typeface="Calibri" panose="020F0502020204030204" pitchFamily="34" charset="0"/>
            </a:endParaRPr>
          </a:p>
        </p:txBody>
      </p:sp>
      <p:sp>
        <p:nvSpPr>
          <p:cNvPr id="11" name="直角三角形 10"/>
          <p:cNvSpPr/>
          <p:nvPr/>
        </p:nvSpPr>
        <p:spPr>
          <a:xfrm flipV="1">
            <a:off x="10909477" y="6588019"/>
            <a:ext cx="526943" cy="267236"/>
          </a:xfrm>
          <a:prstGeom prst="rtTriangle">
            <a:avLst/>
          </a:prstGeom>
          <a:solidFill>
            <a:srgbClr val="0000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b="1">
              <a:latin typeface="Calibri" panose="020F0502020204030204" pitchFamily="34" charset="0"/>
              <a:cs typeface="Calibri" panose="020F0502020204030204" pitchFamily="34" charset="0"/>
            </a:endParaRPr>
          </a:p>
        </p:txBody>
      </p:sp>
      <p:cxnSp>
        <p:nvCxnSpPr>
          <p:cNvPr id="12" name="直接连接符 11"/>
          <p:cNvCxnSpPr/>
          <p:nvPr/>
        </p:nvCxnSpPr>
        <p:spPr>
          <a:xfrm>
            <a:off x="11445105" y="6588019"/>
            <a:ext cx="0" cy="26723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内容占位符 13"/>
          <p:cNvSpPr>
            <a:spLocks noGrp="1"/>
          </p:cNvSpPr>
          <p:nvPr>
            <p:ph sz="quarter" idx="10" hasCustomPrompt="1"/>
          </p:nvPr>
        </p:nvSpPr>
        <p:spPr>
          <a:xfrm>
            <a:off x="0" y="1329893"/>
            <a:ext cx="8783781" cy="1912071"/>
          </a:xfrm>
          <a:solidFill>
            <a:srgbClr val="000099"/>
          </a:solidFill>
        </p:spPr>
        <p:txBody>
          <a:bodyPr anchor="ctr">
            <a:normAutofit/>
          </a:bodyPr>
          <a:lstStyle>
            <a:lvl1pPr marL="0" indent="0">
              <a:buNone/>
              <a:defRPr sz="4400" b="1" baseline="0">
                <a:solidFill>
                  <a:schemeClr val="bg1"/>
                </a:solidFill>
              </a:defRPr>
            </a:lvl1pPr>
          </a:lstStyle>
          <a:p>
            <a:pPr lvl="0"/>
            <a:r>
              <a:rPr lang="en-US" altLang="zh-CN" dirty="0"/>
              <a:t>Click here to add title</a:t>
            </a:r>
            <a:endParaRPr lang="zh-CN" altLang="en-US" dirty="0"/>
          </a:p>
        </p:txBody>
      </p:sp>
      <p:sp>
        <p:nvSpPr>
          <p:cNvPr id="16" name="文本占位符 15"/>
          <p:cNvSpPr>
            <a:spLocks noGrp="1"/>
          </p:cNvSpPr>
          <p:nvPr>
            <p:ph type="body" sz="quarter" idx="11"/>
          </p:nvPr>
        </p:nvSpPr>
        <p:spPr>
          <a:xfrm>
            <a:off x="1676402" y="3460607"/>
            <a:ext cx="9628909" cy="2711593"/>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两栏内容">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59594" y="1240525"/>
            <a:ext cx="4985143" cy="5120640"/>
          </a:xfrm>
        </p:spPr>
        <p:txBody>
          <a:bodyPr anchor="t"/>
          <a:lstStyle>
            <a:lvl1pPr marL="182880" indent="-182880">
              <a:buClrTx/>
              <a:buFont typeface="Wingdings" panose="05000000000000000000" pitchFamily="2" charset="2"/>
              <a:buChar char="l"/>
              <a:defRPr sz="3200">
                <a:solidFill>
                  <a:schemeClr val="tx1"/>
                </a:solidFill>
              </a:defRPr>
            </a:lvl1pPr>
            <a:lvl2pPr marL="685800" indent="-182880">
              <a:buClrTx/>
              <a:buFont typeface="Wingdings" panose="05000000000000000000" pitchFamily="2" charset="2"/>
              <a:buChar char="n"/>
              <a:defRPr sz="2400">
                <a:solidFill>
                  <a:schemeClr val="tx1"/>
                </a:solidFill>
              </a:defRPr>
            </a:lvl2pPr>
            <a:lvl3pPr marL="1143000" indent="-182880">
              <a:buClrTx/>
              <a:buFont typeface="Wingdings" panose="05000000000000000000" pitchFamily="2" charset="2"/>
              <a:buChar char="u"/>
              <a:defRPr sz="2000">
                <a:solidFill>
                  <a:schemeClr val="tx1"/>
                </a:solidFill>
              </a:defRPr>
            </a:lvl3pPr>
            <a:lvl4pPr marL="1600200" indent="-182880">
              <a:buClrTx/>
              <a:buFont typeface="Wingdings" panose="05000000000000000000" pitchFamily="2" charset="2"/>
              <a:buChar char="Ø"/>
              <a:defRPr sz="1800">
                <a:solidFill>
                  <a:schemeClr val="tx1"/>
                </a:solidFill>
              </a:defRPr>
            </a:lvl4pPr>
            <a:lvl5pPr marL="2057400" indent="-182880">
              <a:buClrTx/>
              <a:buFont typeface="Wingdings" panose="05000000000000000000" pitchFamily="2" charset="2"/>
              <a:buChar char="ü"/>
              <a:defRPr sz="1800">
                <a:solidFill>
                  <a:schemeClr val="tx1"/>
                </a:solidFill>
              </a:defRPr>
            </a:lvl5pPr>
            <a:lvl6pPr>
              <a:defRPr sz="1300"/>
            </a:lvl6pPr>
            <a:lvl7pPr>
              <a:defRPr sz="1300"/>
            </a:lvl7pPr>
            <a:lvl8pPr>
              <a:defRPr sz="1300"/>
            </a:lvl8pPr>
            <a:lvl9pPr>
              <a:defRPr sz="13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6507879" y="1240525"/>
            <a:ext cx="5025040" cy="5120640"/>
          </a:xfrm>
        </p:spPr>
        <p:txBody>
          <a:bodyPr vert="horz" lIns="91440" tIns="45720" rIns="91440" bIns="45720" rtlCol="0" anchor="t">
            <a:normAutofit/>
          </a:bodyPr>
          <a:lstStyle>
            <a:lvl1pPr>
              <a:defRPr lang="zh-CN" altLang="en-US" sz="3200" smtClean="0"/>
            </a:lvl1pPr>
            <a:lvl2pPr>
              <a:defRPr lang="zh-CN" altLang="en-US" smtClean="0"/>
            </a:lvl2pPr>
            <a:lvl3pPr>
              <a:defRPr lang="zh-CN" altLang="en-US" sz="2000" smtClean="0"/>
            </a:lvl3pPr>
            <a:lvl4pPr>
              <a:defRPr lang="zh-CN" altLang="en-US" smtClean="0"/>
            </a:lvl4pPr>
            <a:lvl5pPr>
              <a:defRPr lang="en-US" dirty="0"/>
            </a:lvl5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标题 4"/>
          <p:cNvSpPr>
            <a:spLocks noGrp="1"/>
          </p:cNvSpPr>
          <p:nvPr>
            <p:ph type="title" hasCustomPrompt="1"/>
          </p:nvPr>
        </p:nvSpPr>
        <p:spPr>
          <a:xfrm>
            <a:off x="1558637" y="105353"/>
            <a:ext cx="9649931" cy="663575"/>
          </a:xfrm>
          <a:prstGeom prst="rect">
            <a:avLst/>
          </a:prstGeom>
        </p:spPr>
        <p:txBody>
          <a:bodyPr anchor="ctr"/>
          <a:lstStyle>
            <a:lvl1pPr>
              <a:defRPr sz="4000" b="1" baseline="0">
                <a:solidFill>
                  <a:srgbClr val="C00000"/>
                </a:solidFill>
              </a:defRPr>
            </a:lvl1pPr>
          </a:lstStyle>
          <a:p>
            <a:r>
              <a:rPr lang="en-US" altLang="zh-CN" dirty="0"/>
              <a:t>Click here to add text</a:t>
            </a:r>
            <a:endParaRPr lang="zh-CN" alt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比较">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49797" y="1235858"/>
            <a:ext cx="3474720" cy="807720"/>
          </a:xfrm>
        </p:spPr>
        <p:txBody>
          <a:bodyPr anchor="b">
            <a:noAutofit/>
          </a:bodyPr>
          <a:lstStyle>
            <a:lvl1pPr marL="0" indent="0">
              <a:spcBef>
                <a:spcPts val="0"/>
              </a:spcBef>
              <a:buNone/>
              <a:defRPr sz="2800" b="1">
                <a:solidFill>
                  <a:schemeClr val="tx1"/>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449797" y="2143208"/>
            <a:ext cx="3474720" cy="4023360"/>
          </a:xfrm>
        </p:spPr>
        <p:txBody>
          <a:bodyPr>
            <a:normAutofit/>
          </a:bodyPr>
          <a:lstStyle>
            <a:lvl1pPr>
              <a:defRPr sz="24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vl6pPr>
              <a:defRPr sz="1300"/>
            </a:lvl6pPr>
            <a:lvl7pPr>
              <a:defRPr sz="1300"/>
            </a:lvl7pPr>
            <a:lvl8pPr>
              <a:defRPr sz="1300"/>
            </a:lvl8pPr>
            <a:lvl9pPr>
              <a:defRPr sz="13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400348" y="1235860"/>
            <a:ext cx="3474720" cy="813171"/>
          </a:xfrm>
        </p:spPr>
        <p:txBody>
          <a:bodyPr anchor="b">
            <a:noAutofit/>
          </a:bodyPr>
          <a:lstStyle>
            <a:lvl1pPr marL="0" indent="0">
              <a:spcBef>
                <a:spcPts val="0"/>
              </a:spcBef>
              <a:buNone/>
              <a:defRPr sz="2800" b="1">
                <a:solidFill>
                  <a:schemeClr val="tx1"/>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400348" y="2143208"/>
            <a:ext cx="3474720" cy="4023360"/>
          </a:xfrm>
        </p:spPr>
        <p:txBody>
          <a:bodyPr>
            <a:normAutofit/>
          </a:bodyPr>
          <a:lstStyle>
            <a:lvl1pPr>
              <a:defRPr sz="24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vl6pPr>
              <a:defRPr sz="1300"/>
            </a:lvl6pPr>
            <a:lvl7pPr>
              <a:defRPr sz="1300"/>
            </a:lvl7pPr>
            <a:lvl8pPr>
              <a:defRPr sz="1300"/>
            </a:lvl8pPr>
            <a:lvl9pPr>
              <a:defRPr sz="13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13" name="标题 4"/>
          <p:cNvSpPr>
            <a:spLocks noGrp="1"/>
          </p:cNvSpPr>
          <p:nvPr>
            <p:ph type="title" hasCustomPrompt="1"/>
          </p:nvPr>
        </p:nvSpPr>
        <p:spPr>
          <a:xfrm>
            <a:off x="1558637" y="105353"/>
            <a:ext cx="10515600" cy="663575"/>
          </a:xfrm>
          <a:prstGeom prst="rect">
            <a:avLst/>
          </a:prstGeom>
        </p:spPr>
        <p:txBody>
          <a:bodyPr anchor="ctr"/>
          <a:lstStyle>
            <a:lvl1pPr>
              <a:defRPr sz="4000" b="1" baseline="0">
                <a:solidFill>
                  <a:srgbClr val="C00000"/>
                </a:solidFill>
              </a:defRPr>
            </a:lvl1pPr>
          </a:lstStyle>
          <a:p>
            <a:r>
              <a:rPr lang="en-US" altLang="zh-CN" dirty="0"/>
              <a:t>Click here to add text</a:t>
            </a:r>
            <a:endParaRPr lang="zh-CN" altLang="en-US" dirty="0"/>
          </a:p>
        </p:txBody>
      </p:sp>
      <p:sp>
        <p:nvSpPr>
          <p:cNvPr id="14" name="Text Placeholder 4"/>
          <p:cNvSpPr>
            <a:spLocks noGrp="1"/>
          </p:cNvSpPr>
          <p:nvPr>
            <p:ph type="body" sz="quarter" idx="10"/>
          </p:nvPr>
        </p:nvSpPr>
        <p:spPr>
          <a:xfrm>
            <a:off x="8350899" y="1235860"/>
            <a:ext cx="3474720" cy="813171"/>
          </a:xfrm>
        </p:spPr>
        <p:txBody>
          <a:bodyPr anchor="b">
            <a:noAutofit/>
          </a:bodyPr>
          <a:lstStyle>
            <a:lvl1pPr marL="0" indent="0">
              <a:spcBef>
                <a:spcPts val="0"/>
              </a:spcBef>
              <a:buNone/>
              <a:defRPr sz="2800" b="1">
                <a:solidFill>
                  <a:schemeClr val="tx1"/>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15" name="Content Placeholder 5"/>
          <p:cNvSpPr>
            <a:spLocks noGrp="1"/>
          </p:cNvSpPr>
          <p:nvPr>
            <p:ph sz="quarter" idx="11"/>
          </p:nvPr>
        </p:nvSpPr>
        <p:spPr>
          <a:xfrm>
            <a:off x="8350899" y="2143208"/>
            <a:ext cx="3474720" cy="4023360"/>
          </a:xfrm>
        </p:spPr>
        <p:txBody>
          <a:bodyPr>
            <a:normAutofit/>
          </a:bodyPr>
          <a:lstStyle>
            <a:lvl1pPr>
              <a:defRPr sz="24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vl6pPr>
              <a:defRPr sz="1300"/>
            </a:lvl6pPr>
            <a:lvl7pPr>
              <a:defRPr sz="1300"/>
            </a:lvl7pPr>
            <a:lvl8pPr>
              <a:defRPr sz="1300"/>
            </a:lvl8pPr>
            <a:lvl9pPr>
              <a:defRPr sz="13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pic>
        <p:nvPicPr>
          <p:cNvPr id="9" name="图片 8"/>
          <p:cNvPicPr>
            <a:picLocks noChangeAspect="1"/>
          </p:cNvPicPr>
          <p:nvPr userDrawn="1"/>
        </p:nvPicPr>
        <p:blipFill>
          <a:blip r:embed="rId2"/>
          <a:stretch>
            <a:fillRect/>
          </a:stretch>
        </p:blipFill>
        <p:spPr>
          <a:xfrm>
            <a:off x="8472264" y="-5508"/>
            <a:ext cx="3719736" cy="841866"/>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6" name="Title 5"/>
          <p:cNvSpPr>
            <a:spLocks noGrp="1"/>
          </p:cNvSpPr>
          <p:nvPr>
            <p:ph type="title"/>
          </p:nvPr>
        </p:nvSpPr>
        <p:spPr>
          <a:xfrm>
            <a:off x="252919" y="1123839"/>
            <a:ext cx="2947483" cy="4601183"/>
          </a:xfrm>
          <a:prstGeom prst="rect">
            <a:avLst/>
          </a:prstGeom>
        </p:spPr>
        <p:txBody>
          <a:bodyPr/>
          <a:lstStyle/>
          <a:p>
            <a:r>
              <a:rPr lang="zh-CN" altLang="en-US"/>
              <a:t>单击此处编辑母版标题样式</a:t>
            </a:r>
            <a:endParaRPr lang="en-US" dirty="0"/>
          </a:p>
        </p:txBody>
      </p:sp>
      <p:sp>
        <p:nvSpPr>
          <p:cNvPr id="3" name="文本占位符 2"/>
          <p:cNvSpPr>
            <a:spLocks noGrp="1"/>
          </p:cNvSpPr>
          <p:nvPr>
            <p:ph type="body" sz="quarter" idx="10" hasCustomPrompt="1"/>
          </p:nvPr>
        </p:nvSpPr>
        <p:spPr>
          <a:xfrm>
            <a:off x="1775521" y="116633"/>
            <a:ext cx="8928100" cy="587375"/>
          </a:xfrm>
        </p:spPr>
        <p:txBody>
          <a:bodyPr/>
          <a:lstStyle>
            <a:lvl1pPr marL="0" marR="0" indent="0" algn="l" defTabSz="914400" rtl="0" eaLnBrk="1" fontAlgn="auto" latinLnBrk="0" hangingPunct="1">
              <a:lnSpc>
                <a:spcPct val="100000"/>
              </a:lnSpc>
              <a:spcBef>
                <a:spcPts val="1200"/>
              </a:spcBef>
              <a:spcAft>
                <a:spcPts val="0"/>
              </a:spcAft>
              <a:buClrTx/>
              <a:buSzPct val="60000"/>
              <a:buFont typeface="Wingdings" panose="05000000000000000000" pitchFamily="2" charset="2"/>
              <a:buNone/>
              <a:defRPr sz="4000">
                <a:latin typeface="+mj-lt"/>
              </a:defRPr>
            </a:lvl1pPr>
          </a:lstStyle>
          <a:p>
            <a:pPr marL="0" marR="0" lvl="0" indent="0" algn="l" defTabSz="914400" rtl="0" eaLnBrk="1" fontAlgn="auto" latinLnBrk="0" hangingPunct="1">
              <a:lnSpc>
                <a:spcPct val="100000"/>
              </a:lnSpc>
              <a:spcBef>
                <a:spcPts val="1200"/>
              </a:spcBef>
              <a:spcAft>
                <a:spcPts val="0"/>
              </a:spcAft>
              <a:buClrTx/>
              <a:buSzPct val="60000"/>
              <a:buFont typeface="Wingdings" panose="05000000000000000000" pitchFamily="2" charset="2"/>
              <a:buNone/>
              <a:defRPr/>
            </a:pPr>
            <a:r>
              <a:rPr lang="en-US" altLang="zh-CN" b="1" dirty="0">
                <a:solidFill>
                  <a:srgbClr val="C00000"/>
                </a:solidFill>
              </a:rPr>
              <a:t>Click here to add text</a:t>
            </a:r>
            <a:endParaRPr lang="zh-CN" altLang="en-US" b="1" dirty="0">
              <a:solidFill>
                <a:srgbClr val="C00000"/>
              </a:solidFill>
            </a:endParaRPr>
          </a:p>
          <a:p>
            <a:pPr lvl="0"/>
            <a:endParaRPr lang="zh-CN" altLang="en-US" dirty="0"/>
          </a:p>
        </p:txBody>
      </p:sp>
      <p:pic>
        <p:nvPicPr>
          <p:cNvPr id="4" name="图片 3"/>
          <p:cNvPicPr>
            <a:picLocks noChangeAspect="1"/>
          </p:cNvPicPr>
          <p:nvPr userDrawn="1"/>
        </p:nvPicPr>
        <p:blipFill>
          <a:blip r:embed="rId2"/>
          <a:stretch>
            <a:fillRect/>
          </a:stretch>
        </p:blipFill>
        <p:spPr>
          <a:xfrm>
            <a:off x="8472264" y="-5508"/>
            <a:ext cx="3719736" cy="841866"/>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sp>
        <p:nvSpPr>
          <p:cNvPr id="3" name="Content Placeholder 2"/>
          <p:cNvSpPr>
            <a:spLocks noGrp="1"/>
          </p:cNvSpPr>
          <p:nvPr>
            <p:ph idx="1"/>
          </p:nvPr>
        </p:nvSpPr>
        <p:spPr>
          <a:xfrm>
            <a:off x="3911456" y="1273629"/>
            <a:ext cx="7670944" cy="510193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11" name="内容占位符 5"/>
          <p:cNvSpPr>
            <a:spLocks noGrp="1"/>
          </p:cNvSpPr>
          <p:nvPr>
            <p:ph sz="quarter" idx="13" hasCustomPrompt="1"/>
          </p:nvPr>
        </p:nvSpPr>
        <p:spPr>
          <a:xfrm>
            <a:off x="718458" y="1273629"/>
            <a:ext cx="2834217" cy="2374901"/>
          </a:xfrm>
        </p:spPr>
        <p:txBody>
          <a:bodyPr anchor="t"/>
          <a:lstStyle>
            <a:lvl1pPr>
              <a:defRPr baseline="0">
                <a:solidFill>
                  <a:srgbClr val="000099"/>
                </a:solidFill>
              </a:defRPr>
            </a:lvl1pPr>
          </a:lstStyle>
          <a:p>
            <a:pPr lvl="0"/>
            <a:r>
              <a:rPr lang="en-US" altLang="zh-CN" dirty="0"/>
              <a:t>Click here to add key words</a:t>
            </a:r>
            <a:endParaRPr lang="zh-CN" altLang="en-US" dirty="0"/>
          </a:p>
        </p:txBody>
      </p:sp>
      <p:sp>
        <p:nvSpPr>
          <p:cNvPr id="12" name="内容占位符 5"/>
          <p:cNvSpPr>
            <a:spLocks noGrp="1"/>
          </p:cNvSpPr>
          <p:nvPr>
            <p:ph sz="quarter" idx="14" hasCustomPrompt="1"/>
          </p:nvPr>
        </p:nvSpPr>
        <p:spPr>
          <a:xfrm>
            <a:off x="718458" y="3840473"/>
            <a:ext cx="2834217" cy="2535092"/>
          </a:xfrm>
        </p:spPr>
        <p:txBody>
          <a:bodyPr anchor="t"/>
          <a:lstStyle>
            <a:lvl1pPr>
              <a:defRPr baseline="0">
                <a:solidFill>
                  <a:srgbClr val="000099"/>
                </a:solidFill>
              </a:defRPr>
            </a:lvl1pPr>
          </a:lstStyle>
          <a:p>
            <a:pPr lvl="0"/>
            <a:r>
              <a:rPr lang="en-US" altLang="zh-CN" dirty="0"/>
              <a:t>Click here to add key words</a:t>
            </a:r>
            <a:endParaRPr lang="zh-CN" altLang="en-US" dirty="0"/>
          </a:p>
        </p:txBody>
      </p:sp>
      <p:sp>
        <p:nvSpPr>
          <p:cNvPr id="4" name="文本占位符 3"/>
          <p:cNvSpPr>
            <a:spLocks noGrp="1"/>
          </p:cNvSpPr>
          <p:nvPr>
            <p:ph type="body" sz="quarter" idx="15" hasCustomPrompt="1"/>
          </p:nvPr>
        </p:nvSpPr>
        <p:spPr>
          <a:xfrm>
            <a:off x="1679510" y="116632"/>
            <a:ext cx="8642349" cy="431800"/>
          </a:xfrm>
        </p:spPr>
        <p:txBody>
          <a:bodyPr>
            <a:noAutofit/>
          </a:bodyPr>
          <a:lstStyle>
            <a:lvl5pPr marL="1873250" marR="0" indent="-1873250" algn="l" defTabSz="914400" rtl="0" eaLnBrk="1" fontAlgn="auto" latinLnBrk="0" hangingPunct="1">
              <a:lnSpc>
                <a:spcPct val="100000"/>
              </a:lnSpc>
              <a:spcBef>
                <a:spcPts val="1200"/>
              </a:spcBef>
              <a:spcAft>
                <a:spcPts val="0"/>
              </a:spcAft>
              <a:buClrTx/>
              <a:buSzPct val="60000"/>
              <a:buFont typeface="Wingdings" panose="05000000000000000000" pitchFamily="2" charset="2"/>
              <a:buNone/>
              <a:defRPr sz="4000">
                <a:latin typeface="+mj-lt"/>
              </a:defRPr>
            </a:lvl5pPr>
          </a:lstStyle>
          <a:p>
            <a:pPr marL="1873250" marR="0" lvl="4" indent="-1873250" algn="l" defTabSz="914400" rtl="0" eaLnBrk="1" fontAlgn="auto" latinLnBrk="0" hangingPunct="1">
              <a:lnSpc>
                <a:spcPct val="100000"/>
              </a:lnSpc>
              <a:spcBef>
                <a:spcPts val="1200"/>
              </a:spcBef>
              <a:spcAft>
                <a:spcPts val="0"/>
              </a:spcAft>
              <a:buClrTx/>
              <a:buSzPct val="60000"/>
              <a:buFont typeface="Wingdings" panose="05000000000000000000" pitchFamily="2" charset="2"/>
              <a:buNone/>
              <a:defRPr/>
            </a:pPr>
            <a:r>
              <a:rPr lang="en-US" altLang="zh-CN" b="1" dirty="0">
                <a:solidFill>
                  <a:srgbClr val="C00000"/>
                </a:solidFill>
              </a:rPr>
              <a:t>Click here to add text</a:t>
            </a:r>
            <a:endParaRPr lang="zh-CN" altLang="en-US" b="1" dirty="0">
              <a:solidFill>
                <a:srgbClr val="C00000"/>
              </a:solidFill>
            </a:endParaRPr>
          </a:p>
        </p:txBody>
      </p:sp>
      <p:pic>
        <p:nvPicPr>
          <p:cNvPr id="6" name="图片 5"/>
          <p:cNvPicPr>
            <a:picLocks noChangeAspect="1"/>
          </p:cNvPicPr>
          <p:nvPr userDrawn="1"/>
        </p:nvPicPr>
        <p:blipFill>
          <a:blip r:embed="rId2"/>
          <a:stretch>
            <a:fillRect/>
          </a:stretch>
        </p:blipFill>
        <p:spPr>
          <a:xfrm>
            <a:off x="8472264" y="-5508"/>
            <a:ext cx="3719736" cy="841866"/>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Picture Placeholder 2"/>
          <p:cNvSpPr>
            <a:spLocks noGrp="1" noChangeAspect="1"/>
          </p:cNvSpPr>
          <p:nvPr>
            <p:ph type="pic" idx="1" hasCustomPrompt="1"/>
          </p:nvPr>
        </p:nvSpPr>
        <p:spPr>
          <a:xfrm>
            <a:off x="3603301" y="1191984"/>
            <a:ext cx="8115231" cy="5101937"/>
          </a:xfrm>
          <a:solidFill>
            <a:schemeClr val="bg1">
              <a:lumMod val="75000"/>
            </a:schemeClr>
          </a:solidFill>
        </p:spPr>
        <p:txBody>
          <a:bodyPr anchor="t"/>
          <a:lstStyle>
            <a:lvl1pPr marL="0" indent="0">
              <a:buNone/>
              <a:defRPr sz="3200" baseline="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zh-CN" dirty="0"/>
              <a:t>Click here to add picture</a:t>
            </a:r>
            <a:endParaRPr lang="en-US" dirty="0"/>
          </a:p>
        </p:txBody>
      </p:sp>
      <p:sp>
        <p:nvSpPr>
          <p:cNvPr id="6" name="内容占位符 5"/>
          <p:cNvSpPr>
            <a:spLocks noGrp="1"/>
          </p:cNvSpPr>
          <p:nvPr>
            <p:ph sz="quarter" idx="13" hasCustomPrompt="1"/>
          </p:nvPr>
        </p:nvSpPr>
        <p:spPr>
          <a:xfrm>
            <a:off x="413657" y="1191984"/>
            <a:ext cx="2834217" cy="2374901"/>
          </a:xfrm>
        </p:spPr>
        <p:txBody>
          <a:bodyPr anchor="t"/>
          <a:lstStyle>
            <a:lvl1pPr>
              <a:defRPr baseline="0">
                <a:solidFill>
                  <a:srgbClr val="000099"/>
                </a:solidFill>
              </a:defRPr>
            </a:lvl1pPr>
          </a:lstStyle>
          <a:p>
            <a:pPr lvl="0"/>
            <a:r>
              <a:rPr lang="en-US" altLang="zh-CN" dirty="0"/>
              <a:t>Click here to add key words</a:t>
            </a:r>
            <a:endParaRPr lang="zh-CN" altLang="en-US" dirty="0"/>
          </a:p>
        </p:txBody>
      </p:sp>
      <p:sp>
        <p:nvSpPr>
          <p:cNvPr id="11" name="内容占位符 5"/>
          <p:cNvSpPr>
            <a:spLocks noGrp="1"/>
          </p:cNvSpPr>
          <p:nvPr>
            <p:ph sz="quarter" idx="14" hasCustomPrompt="1"/>
          </p:nvPr>
        </p:nvSpPr>
        <p:spPr>
          <a:xfrm>
            <a:off x="413657" y="3758828"/>
            <a:ext cx="2834217" cy="2535092"/>
          </a:xfrm>
        </p:spPr>
        <p:txBody>
          <a:bodyPr anchor="t"/>
          <a:lstStyle>
            <a:lvl1pPr>
              <a:defRPr baseline="0">
                <a:solidFill>
                  <a:srgbClr val="000099"/>
                </a:solidFill>
              </a:defRPr>
            </a:lvl1pPr>
          </a:lstStyle>
          <a:p>
            <a:pPr lvl="0"/>
            <a:r>
              <a:rPr lang="en-US" altLang="zh-CN" dirty="0"/>
              <a:t>Click here to add key words</a:t>
            </a:r>
            <a:endParaRPr lang="zh-CN" altLang="en-US" dirty="0"/>
          </a:p>
        </p:txBody>
      </p:sp>
      <p:sp>
        <p:nvSpPr>
          <p:cNvPr id="4" name="文本占位符 3"/>
          <p:cNvSpPr>
            <a:spLocks noGrp="1"/>
          </p:cNvSpPr>
          <p:nvPr>
            <p:ph type="body" sz="quarter" idx="15" hasCustomPrompt="1"/>
          </p:nvPr>
        </p:nvSpPr>
        <p:spPr>
          <a:xfrm>
            <a:off x="1583499" y="44624"/>
            <a:ext cx="8544984" cy="576262"/>
          </a:xfrm>
        </p:spPr>
        <p:txBody>
          <a:bodyPr>
            <a:noAutofit/>
          </a:bodyPr>
          <a:lstStyle>
            <a:lvl5pPr marL="1873250" marR="0" indent="-1873250" algn="l" defTabSz="914400" rtl="0" eaLnBrk="1" fontAlgn="auto" latinLnBrk="0" hangingPunct="1">
              <a:lnSpc>
                <a:spcPct val="100000"/>
              </a:lnSpc>
              <a:spcBef>
                <a:spcPts val="1200"/>
              </a:spcBef>
              <a:spcAft>
                <a:spcPts val="0"/>
              </a:spcAft>
              <a:buClrTx/>
              <a:buSzPct val="60000"/>
              <a:buFont typeface="Wingdings" panose="05000000000000000000" pitchFamily="2" charset="2"/>
              <a:buNone/>
              <a:defRPr sz="4000">
                <a:latin typeface="+mj-lt"/>
              </a:defRPr>
            </a:lvl5pPr>
          </a:lstStyle>
          <a:p>
            <a:pPr marL="1873250" marR="0" lvl="4" indent="-1873250" algn="l" defTabSz="914400" rtl="0" eaLnBrk="1" fontAlgn="auto" latinLnBrk="0" hangingPunct="1">
              <a:lnSpc>
                <a:spcPct val="100000"/>
              </a:lnSpc>
              <a:spcBef>
                <a:spcPts val="1200"/>
              </a:spcBef>
              <a:spcAft>
                <a:spcPts val="0"/>
              </a:spcAft>
              <a:buClrTx/>
              <a:buSzPct val="60000"/>
              <a:buFont typeface="Wingdings" panose="05000000000000000000" pitchFamily="2" charset="2"/>
              <a:buNone/>
              <a:defRPr/>
            </a:pPr>
            <a:r>
              <a:rPr lang="en-US" altLang="zh-CN" b="1" dirty="0">
                <a:solidFill>
                  <a:srgbClr val="C00000"/>
                </a:solidFill>
              </a:rPr>
              <a:t>Click here to add text</a:t>
            </a:r>
            <a:endParaRPr lang="zh-CN" altLang="en-US" b="1" dirty="0">
              <a:solidFill>
                <a:srgbClr val="C00000"/>
              </a:solidFill>
            </a:endParaRPr>
          </a:p>
        </p:txBody>
      </p:sp>
      <p:pic>
        <p:nvPicPr>
          <p:cNvPr id="7" name="图片 6"/>
          <p:cNvPicPr>
            <a:picLocks noChangeAspect="1"/>
          </p:cNvPicPr>
          <p:nvPr userDrawn="1"/>
        </p:nvPicPr>
        <p:blipFill>
          <a:blip r:embed="rId2"/>
          <a:stretch>
            <a:fillRect/>
          </a:stretch>
        </p:blipFill>
        <p:spPr>
          <a:xfrm>
            <a:off x="8472264" y="-5508"/>
            <a:ext cx="3719736" cy="841866"/>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tiff"/><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3455" y="1880755"/>
            <a:ext cx="11152909" cy="4491617"/>
          </a:xfrm>
          <a:prstGeom prst="rect">
            <a:avLst/>
          </a:prstGeom>
        </p:spPr>
        <p:txBody>
          <a:bodyPr vert="horz" lIns="91440" tIns="45720" rIns="91440" bIns="45720" rtlCol="0" anchor="t">
            <a:normAutofit/>
          </a:bodyPr>
          <a:lstStyle/>
          <a:p>
            <a:pPr lvl="0"/>
            <a:r>
              <a:rPr lang="en-US" altLang="zh-CN" dirty="0"/>
              <a:t>Click here to add text</a:t>
            </a:r>
            <a:endParaRPr lang="zh-CN" altLang="en-US" dirty="0"/>
          </a:p>
          <a:p>
            <a:pPr lvl="1"/>
            <a:r>
              <a:rPr lang="en-US" altLang="zh-CN" dirty="0"/>
              <a:t>Click here to add text</a:t>
            </a:r>
            <a:endParaRPr lang="zh-CN" altLang="en-US" dirty="0"/>
          </a:p>
          <a:p>
            <a:pPr lvl="2"/>
            <a:r>
              <a:rPr lang="en-US" altLang="zh-CN" dirty="0"/>
              <a:t>Click here to add text</a:t>
            </a:r>
            <a:endParaRPr lang="zh-CN" altLang="en-US" dirty="0"/>
          </a:p>
          <a:p>
            <a:pPr lvl="3"/>
            <a:r>
              <a:rPr lang="en-US" altLang="zh-CN" dirty="0"/>
              <a:t>Click here to add text</a:t>
            </a:r>
            <a:endParaRPr lang="zh-CN" altLang="en-US" dirty="0"/>
          </a:p>
          <a:p>
            <a:pPr lvl="4"/>
            <a:r>
              <a:rPr lang="en-US" altLang="zh-CN" dirty="0"/>
              <a:t>Click here to add text</a:t>
            </a:r>
            <a:endParaRPr lang="en-US" dirty="0"/>
          </a:p>
        </p:txBody>
      </p:sp>
      <p:grpSp>
        <p:nvGrpSpPr>
          <p:cNvPr id="9" name="组合 8"/>
          <p:cNvGrpSpPr/>
          <p:nvPr/>
        </p:nvGrpSpPr>
        <p:grpSpPr>
          <a:xfrm>
            <a:off x="1" y="821645"/>
            <a:ext cx="12192000" cy="87076"/>
            <a:chOff x="0" y="821645"/>
            <a:chExt cx="9191194" cy="135018"/>
          </a:xfrm>
        </p:grpSpPr>
        <p:grpSp>
          <p:nvGrpSpPr>
            <p:cNvPr id="10" name="组合 9"/>
            <p:cNvGrpSpPr/>
            <p:nvPr/>
          </p:nvGrpSpPr>
          <p:grpSpPr>
            <a:xfrm>
              <a:off x="0" y="836712"/>
              <a:ext cx="9191194" cy="110437"/>
              <a:chOff x="0" y="836712"/>
              <a:chExt cx="9191194" cy="110437"/>
            </a:xfrm>
          </p:grpSpPr>
          <p:sp>
            <p:nvSpPr>
              <p:cNvPr id="14" name="矩形 13"/>
              <p:cNvSpPr/>
              <p:nvPr/>
            </p:nvSpPr>
            <p:spPr>
              <a:xfrm>
                <a:off x="922847" y="836712"/>
                <a:ext cx="8268347" cy="110436"/>
              </a:xfrm>
              <a:prstGeom prst="rect">
                <a:avLst/>
              </a:prstGeom>
              <a:solidFill>
                <a:srgbClr val="0000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3" name="矩形 12"/>
              <p:cNvSpPr/>
              <p:nvPr/>
            </p:nvSpPr>
            <p:spPr>
              <a:xfrm>
                <a:off x="0" y="836713"/>
                <a:ext cx="975360" cy="110436"/>
              </a:xfrm>
              <a:prstGeom prst="rect">
                <a:avLst/>
              </a:prstGeom>
              <a:solidFill>
                <a:srgbClr val="0000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grpSp>
        <p:cxnSp>
          <p:nvCxnSpPr>
            <p:cNvPr id="11" name="直接连接符 10"/>
            <p:cNvCxnSpPr/>
            <p:nvPr/>
          </p:nvCxnSpPr>
          <p:spPr>
            <a:xfrm flipV="1">
              <a:off x="975360" y="821645"/>
              <a:ext cx="0" cy="13501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16" name="图片 15"/>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49786" y="108726"/>
            <a:ext cx="955964" cy="631767"/>
          </a:xfrm>
          <a:prstGeom prst="rect">
            <a:avLst/>
          </a:prstGeom>
        </p:spPr>
      </p:pic>
      <p:sp>
        <p:nvSpPr>
          <p:cNvPr id="17" name="矩形 16"/>
          <p:cNvSpPr/>
          <p:nvPr/>
        </p:nvSpPr>
        <p:spPr>
          <a:xfrm>
            <a:off x="1" y="6432191"/>
            <a:ext cx="10914276" cy="423065"/>
          </a:xfrm>
          <a:prstGeom prst="rect">
            <a:avLst/>
          </a:prstGeom>
          <a:solidFill>
            <a:srgbClr val="0000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b="1">
              <a:latin typeface="Calibri" panose="020F0502020204030204" pitchFamily="34" charset="0"/>
              <a:cs typeface="Calibri" panose="020F0502020204030204" pitchFamily="34" charset="0"/>
            </a:endParaRPr>
          </a:p>
        </p:txBody>
      </p:sp>
      <p:sp>
        <p:nvSpPr>
          <p:cNvPr id="18" name="矩形 17"/>
          <p:cNvSpPr/>
          <p:nvPr/>
        </p:nvSpPr>
        <p:spPr>
          <a:xfrm>
            <a:off x="10909477" y="6432191"/>
            <a:ext cx="1277721" cy="421341"/>
          </a:xfrm>
          <a:prstGeom prst="rect">
            <a:avLst/>
          </a:prstGeom>
          <a:solidFill>
            <a:srgbClr val="0000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b="1">
              <a:solidFill>
                <a:schemeClr val="bg1"/>
              </a:solidFill>
              <a:latin typeface="Calibri" panose="020F0502020204030204" pitchFamily="34" charset="0"/>
              <a:cs typeface="Calibri" panose="020F0502020204030204" pitchFamily="34" charset="0"/>
            </a:endParaRPr>
          </a:p>
        </p:txBody>
      </p:sp>
      <p:sp>
        <p:nvSpPr>
          <p:cNvPr id="19" name="Slide Number Placeholder 5"/>
          <p:cNvSpPr txBox="1"/>
          <p:nvPr/>
        </p:nvSpPr>
        <p:spPr>
          <a:xfrm>
            <a:off x="10311534" y="6433915"/>
            <a:ext cx="1796516" cy="421341"/>
          </a:xfrm>
          <a:prstGeom prst="rect">
            <a:avLst/>
          </a:prstGeom>
        </p:spPr>
        <p:txBody>
          <a:bodyPr vert="horz" lIns="91440" tIns="45720" rIns="91440" bIns="45720" rtlCol="0" anchor="ctr"/>
          <a:lstStyle>
            <a:defPPr>
              <a:defRPr lang="zh-CN"/>
            </a:defPPr>
            <a:lvl1pPr marL="0" algn="r" defTabSz="914400" rtl="0" eaLnBrk="1" latinLnBrk="0" hangingPunct="1">
              <a:defRPr lang="zh-CN" altLang="en-US" sz="2000" kern="1200" smtClean="0">
                <a:solidFill>
                  <a:schemeClr val="bg1"/>
                </a:solidFill>
                <a:latin typeface="Times New Roman" panose="02020603050405020304" pitchFamily="18" charset="0"/>
                <a:ea typeface="+mn-ea"/>
                <a:cs typeface="Times New Roman" panose="02020603050405020304" pitchFamily="18"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771D156-31C7-4A0D-88C3-08F7D3EE48DA}" type="slidenum">
              <a:rPr lang="en-US" altLang="zh-CN" sz="1600" b="1" smtClean="0">
                <a:latin typeface="Calibri" panose="020F0502020204030204" pitchFamily="34" charset="0"/>
                <a:cs typeface="Calibri" panose="020F0502020204030204" pitchFamily="34" charset="0"/>
              </a:rPr>
              <a:t>‹#›</a:t>
            </a:fld>
            <a:endParaRPr lang="zh-CN" altLang="en-US" sz="1600" b="1" dirty="0">
              <a:latin typeface="Calibri" panose="020F0502020204030204" pitchFamily="34" charset="0"/>
              <a:cs typeface="Calibri" panose="020F0502020204030204" pitchFamily="34" charset="0"/>
            </a:endParaRPr>
          </a:p>
        </p:txBody>
      </p:sp>
      <p:sp>
        <p:nvSpPr>
          <p:cNvPr id="21" name="直角三角形 20"/>
          <p:cNvSpPr/>
          <p:nvPr/>
        </p:nvSpPr>
        <p:spPr>
          <a:xfrm flipV="1">
            <a:off x="10909477" y="6433915"/>
            <a:ext cx="526943" cy="421341"/>
          </a:xfrm>
          <a:prstGeom prst="rtTriangle">
            <a:avLst/>
          </a:prstGeom>
          <a:solidFill>
            <a:srgbClr val="0000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b="1">
              <a:latin typeface="Calibri" panose="020F0502020204030204" pitchFamily="34" charset="0"/>
              <a:cs typeface="Calibri" panose="020F0502020204030204" pitchFamily="34" charset="0"/>
            </a:endParaRPr>
          </a:p>
        </p:txBody>
      </p:sp>
      <p:cxnSp>
        <p:nvCxnSpPr>
          <p:cNvPr id="22" name="直接连接符 21"/>
          <p:cNvCxnSpPr/>
          <p:nvPr/>
        </p:nvCxnSpPr>
        <p:spPr>
          <a:xfrm>
            <a:off x="11445105" y="6433915"/>
            <a:ext cx="0" cy="421341"/>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图片 4"/>
          <p:cNvPicPr>
            <a:picLocks noChangeAspect="1"/>
          </p:cNvPicPr>
          <p:nvPr userDrawn="1"/>
        </p:nvPicPr>
        <p:blipFill>
          <a:blip r:embed="rId18"/>
          <a:stretch>
            <a:fillRect/>
          </a:stretch>
        </p:blipFill>
        <p:spPr>
          <a:xfrm>
            <a:off x="11087068" y="50631"/>
            <a:ext cx="922538" cy="720912"/>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5" r:id="rId15"/>
  </p:sldLayoutIdLst>
  <p:txStyles>
    <p:titleStyle>
      <a:lvl1pPr algn="l" defTabSz="914400" rtl="0" eaLnBrk="1" latinLnBrk="0" hangingPunct="1">
        <a:lnSpc>
          <a:spcPct val="90000"/>
        </a:lnSpc>
        <a:spcBef>
          <a:spcPct val="0"/>
        </a:spcBef>
        <a:buNone/>
        <a:defRPr sz="3000" kern="1200" spc="-60" baseline="0">
          <a:solidFill>
            <a:srgbClr val="FFFFFF"/>
          </a:solidFill>
          <a:latin typeface="+mj-lt"/>
          <a:ea typeface="+mj-ea"/>
          <a:cs typeface="+mj-cs"/>
        </a:defRPr>
      </a:lvl1pPr>
    </p:titleStyle>
    <p:bodyStyle>
      <a:lvl1pPr marL="182880" indent="-182880" algn="l" defTabSz="914400" rtl="0" eaLnBrk="1" latinLnBrk="0" hangingPunct="1">
        <a:lnSpc>
          <a:spcPct val="100000"/>
        </a:lnSpc>
        <a:spcBef>
          <a:spcPts val="1200"/>
        </a:spcBef>
        <a:spcAft>
          <a:spcPts val="0"/>
        </a:spcAft>
        <a:buClrTx/>
        <a:buSzPct val="60000"/>
        <a:buFont typeface="Wingdings" panose="05000000000000000000" pitchFamily="2" charset="2"/>
        <a:buChar char="l"/>
        <a:defRPr sz="2800" kern="1200" baseline="0">
          <a:solidFill>
            <a:schemeClr val="tx1"/>
          </a:solidFill>
          <a:latin typeface="+mn-lt"/>
          <a:ea typeface="+mn-ea"/>
          <a:cs typeface="+mn-cs"/>
        </a:defRPr>
      </a:lvl1pPr>
      <a:lvl2pPr marL="685800" indent="-182880" algn="l" defTabSz="914400" rtl="0" eaLnBrk="1" latinLnBrk="0" hangingPunct="1">
        <a:lnSpc>
          <a:spcPct val="100000"/>
        </a:lnSpc>
        <a:spcBef>
          <a:spcPts val="1200"/>
        </a:spcBef>
        <a:spcAft>
          <a:spcPts val="0"/>
        </a:spcAft>
        <a:buClrTx/>
        <a:buSzPct val="60000"/>
        <a:buFont typeface="Wingdings" panose="05000000000000000000" pitchFamily="2" charset="2"/>
        <a:buChar char="n"/>
        <a:defRPr sz="2400" kern="1200">
          <a:solidFill>
            <a:schemeClr val="tx1"/>
          </a:solidFill>
          <a:latin typeface="+mn-lt"/>
          <a:ea typeface="+mn-ea"/>
          <a:cs typeface="+mn-cs"/>
        </a:defRPr>
      </a:lvl2pPr>
      <a:lvl3pPr marL="1143000" indent="-182880" algn="l" defTabSz="914400" rtl="0" eaLnBrk="1" latinLnBrk="0" hangingPunct="1">
        <a:lnSpc>
          <a:spcPct val="100000"/>
        </a:lnSpc>
        <a:spcBef>
          <a:spcPts val="1200"/>
        </a:spcBef>
        <a:spcAft>
          <a:spcPts val="0"/>
        </a:spcAft>
        <a:buClrTx/>
        <a:buSzPct val="60000"/>
        <a:buFont typeface="Wingdings" panose="05000000000000000000" pitchFamily="2" charset="2"/>
        <a:buChar char="u"/>
        <a:defRPr sz="1800" kern="1200">
          <a:solidFill>
            <a:schemeClr val="tx1"/>
          </a:solidFill>
          <a:latin typeface="+mn-lt"/>
          <a:ea typeface="+mn-ea"/>
          <a:cs typeface="+mn-cs"/>
        </a:defRPr>
      </a:lvl3pPr>
      <a:lvl4pPr marL="1600200" indent="-182880" algn="l" defTabSz="914400" rtl="0" eaLnBrk="1" latinLnBrk="0" hangingPunct="1">
        <a:lnSpc>
          <a:spcPct val="100000"/>
        </a:lnSpc>
        <a:spcBef>
          <a:spcPts val="1200"/>
        </a:spcBef>
        <a:spcAft>
          <a:spcPts val="0"/>
        </a:spcAft>
        <a:buClrTx/>
        <a:buSzPct val="60000"/>
        <a:buFont typeface="Wingdings" panose="05000000000000000000" pitchFamily="2" charset="2"/>
        <a:buChar char="Ø"/>
        <a:defRPr sz="1800" kern="1200">
          <a:solidFill>
            <a:schemeClr val="tx1"/>
          </a:solidFill>
          <a:latin typeface="+mn-lt"/>
          <a:ea typeface="+mn-ea"/>
          <a:cs typeface="+mn-cs"/>
        </a:defRPr>
      </a:lvl4pPr>
      <a:lvl5pPr marL="2057400" indent="-182880" algn="l" defTabSz="914400" rtl="0" eaLnBrk="1" latinLnBrk="0" hangingPunct="1">
        <a:lnSpc>
          <a:spcPct val="100000"/>
        </a:lnSpc>
        <a:spcBef>
          <a:spcPts val="1200"/>
        </a:spcBef>
        <a:spcAft>
          <a:spcPts val="0"/>
        </a:spcAft>
        <a:buClrTx/>
        <a:buSzPct val="60000"/>
        <a:buFont typeface="Wingdings" panose="05000000000000000000" pitchFamily="2" charset="2"/>
        <a:buChar char="ü"/>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3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3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3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3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12.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46.png"/><Relationship Id="rId3" Type="http://schemas.openxmlformats.org/officeDocument/2006/relationships/image" Target="../media/image37.jpeg"/><Relationship Id="rId7" Type="http://schemas.openxmlformats.org/officeDocument/2006/relationships/image" Target="../media/image41.png"/><Relationship Id="rId12" Type="http://schemas.openxmlformats.org/officeDocument/2006/relationships/image" Target="../media/image45.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0.png"/><Relationship Id="rId11" Type="http://schemas.openxmlformats.org/officeDocument/2006/relationships/image" Target="../media/image44.png"/><Relationship Id="rId5" Type="http://schemas.openxmlformats.org/officeDocument/2006/relationships/image" Target="../media/image39.jpeg"/><Relationship Id="rId10" Type="http://schemas.openxmlformats.org/officeDocument/2006/relationships/image" Target="../media/image43.png"/><Relationship Id="rId4" Type="http://schemas.openxmlformats.org/officeDocument/2006/relationships/image" Target="../media/image38.png"/><Relationship Id="rId9" Type="http://schemas.openxmlformats.org/officeDocument/2006/relationships/image" Target="../media/image42.png"/></Relationships>
</file>

<file path=ppt/slides/_rels/slide1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jpeg"/><Relationship Id="rId18" Type="http://schemas.openxmlformats.org/officeDocument/2006/relationships/image" Target="../media/image26.jpeg"/><Relationship Id="rId3" Type="http://schemas.openxmlformats.org/officeDocument/2006/relationships/image" Target="../media/image11.png"/><Relationship Id="rId7" Type="http://schemas.openxmlformats.org/officeDocument/2006/relationships/image" Target="../media/image15.jpeg"/><Relationship Id="rId12" Type="http://schemas.openxmlformats.org/officeDocument/2006/relationships/image" Target="../media/image20.jpeg"/><Relationship Id="rId17" Type="http://schemas.openxmlformats.org/officeDocument/2006/relationships/image" Target="../media/image25.jpeg"/><Relationship Id="rId2" Type="http://schemas.openxmlformats.org/officeDocument/2006/relationships/image" Target="../media/image10.png"/><Relationship Id="rId16"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14.jpeg"/><Relationship Id="rId11" Type="http://schemas.openxmlformats.org/officeDocument/2006/relationships/image" Target="../media/image19.jpeg"/><Relationship Id="rId5" Type="http://schemas.openxmlformats.org/officeDocument/2006/relationships/image" Target="../media/image13.jpeg"/><Relationship Id="rId15" Type="http://schemas.openxmlformats.org/officeDocument/2006/relationships/image" Target="../media/image23.jpeg"/><Relationship Id="rId10" Type="http://schemas.openxmlformats.org/officeDocument/2006/relationships/image" Target="../media/image18.jpeg"/><Relationship Id="rId19" Type="http://schemas.openxmlformats.org/officeDocument/2006/relationships/image" Target="../media/image27.jpeg"/><Relationship Id="rId4" Type="http://schemas.openxmlformats.org/officeDocument/2006/relationships/image" Target="../media/image12.tiff"/><Relationship Id="rId9" Type="http://schemas.openxmlformats.org/officeDocument/2006/relationships/image" Target="../media/image17.jpeg"/><Relationship Id="rId14" Type="http://schemas.openxmlformats.org/officeDocument/2006/relationships/image" Target="../media/image22.png"/></Relationships>
</file>

<file path=ppt/slides/_rels/slide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slideLayout" Target="../slideLayouts/slideLayout2.xml"/><Relationship Id="rId1" Type="http://schemas.openxmlformats.org/officeDocument/2006/relationships/tags" Target="../tags/tag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p:cNvSpPr>
            <a:spLocks noGrp="1" noChangeArrowheads="1"/>
          </p:cNvSpPr>
          <p:nvPr>
            <p:ph type="subTitle" idx="1"/>
          </p:nvPr>
        </p:nvSpPr>
        <p:spPr>
          <a:xfrm>
            <a:off x="2302718" y="3534187"/>
            <a:ext cx="7105650" cy="2093636"/>
          </a:xfrm>
        </p:spPr>
        <p:txBody>
          <a:bodyPr>
            <a:normAutofit/>
          </a:bodyPr>
          <a:lstStyle/>
          <a:p>
            <a:pPr algn="ctr" eaLnBrk="1" hangingPunct="1"/>
            <a:endParaRPr lang="en-US" altLang="zh-CN" sz="2400" dirty="0">
              <a:solidFill>
                <a:srgbClr val="000099"/>
              </a:solidFill>
              <a:ea typeface="宋体" panose="02010600030101010101" pitchFamily="2" charset="-122"/>
            </a:endParaRPr>
          </a:p>
          <a:p>
            <a:pPr algn="ctr" eaLnBrk="1" hangingPunct="1"/>
            <a:r>
              <a:rPr lang="en-US" altLang="zh-CN" sz="2400" dirty="0">
                <a:solidFill>
                  <a:srgbClr val="000099"/>
                </a:solidFill>
                <a:ea typeface="宋体" panose="02010600030101010101" pitchFamily="2" charset="-122"/>
              </a:rPr>
              <a:t>QI</a:t>
            </a:r>
            <a:r>
              <a:rPr lang="zh-CN" altLang="en-US" sz="2400" dirty="0">
                <a:solidFill>
                  <a:srgbClr val="000099"/>
                </a:solidFill>
                <a:ea typeface="宋体" panose="02010600030101010101" pitchFamily="2" charset="-122"/>
              </a:rPr>
              <a:t> </a:t>
            </a:r>
            <a:r>
              <a:rPr lang="en-US" altLang="zh-CN" sz="2400" dirty="0">
                <a:solidFill>
                  <a:srgbClr val="000099"/>
                </a:solidFill>
                <a:ea typeface="宋体" panose="02010600030101010101" pitchFamily="2" charset="-122"/>
              </a:rPr>
              <a:t>Fazhi</a:t>
            </a:r>
          </a:p>
          <a:p>
            <a:pPr algn="ctr"/>
            <a:r>
              <a:rPr lang="en-GB" altLang="en-US" sz="2400" dirty="0">
                <a:ea typeface="宋体" panose="02010600030101010101" pitchFamily="2" charset="-122"/>
              </a:rPr>
              <a:t>CC, IHEP, CAS</a:t>
            </a:r>
          </a:p>
          <a:p>
            <a:pPr algn="ctr"/>
            <a:r>
              <a:rPr lang="en-US" altLang="zh-CN" sz="2400" dirty="0">
                <a:ea typeface="宋体" panose="02010600030101010101" pitchFamily="2" charset="-122"/>
              </a:rPr>
              <a:t>2023-04-13</a:t>
            </a:r>
            <a:endParaRPr lang="en-GB" altLang="zh-CN" sz="2400" dirty="0">
              <a:ea typeface="宋体" panose="02010600030101010101" pitchFamily="2" charset="-122"/>
            </a:endParaRPr>
          </a:p>
          <a:p>
            <a:pPr algn="ctr" eaLnBrk="1" hangingPunct="1"/>
            <a:endParaRPr lang="zh-CN" altLang="en-US" sz="2400" dirty="0">
              <a:solidFill>
                <a:srgbClr val="000099"/>
              </a:solidFill>
              <a:ea typeface="宋体" panose="02010600030101010101" pitchFamily="2" charset="-122"/>
            </a:endParaRPr>
          </a:p>
        </p:txBody>
      </p:sp>
      <p:sp>
        <p:nvSpPr>
          <p:cNvPr id="6" name="Text Box 2"/>
          <p:cNvSpPr txBox="1">
            <a:spLocks noChangeArrowheads="1"/>
          </p:cNvSpPr>
          <p:nvPr/>
        </p:nvSpPr>
        <p:spPr bwMode="auto">
          <a:xfrm>
            <a:off x="191344" y="1556792"/>
            <a:ext cx="11737304" cy="1767022"/>
          </a:xfrm>
          <a:prstGeom prst="rect">
            <a:avLst/>
          </a:prstGeom>
          <a:noFill/>
          <a:ln w="28575">
            <a:noFill/>
            <a:miter lim="800000"/>
          </a:ln>
          <a:effectLst/>
        </p:spPr>
        <p:txBody>
          <a:bodyPr wrap="square">
            <a:spAutoFit/>
          </a:bodyPr>
          <a:lstStyle/>
          <a:p>
            <a:pPr algn="ctr">
              <a:lnSpc>
                <a:spcPct val="130000"/>
              </a:lnSpc>
              <a:spcBef>
                <a:spcPct val="20000"/>
              </a:spcBef>
              <a:buClr>
                <a:srgbClr val="FF0066"/>
              </a:buClr>
              <a:buSzPct val="80000"/>
              <a:defRPr/>
            </a:pPr>
            <a:r>
              <a:rPr lang="en-US" altLang="zh-CN" sz="4400" b="1" dirty="0">
                <a:latin typeface="+mn-ea"/>
              </a:rPr>
              <a:t>The</a:t>
            </a:r>
            <a:r>
              <a:rPr lang="zh-CN" altLang="en-US" sz="4400" b="1" dirty="0">
                <a:latin typeface="+mn-ea"/>
              </a:rPr>
              <a:t> </a:t>
            </a:r>
            <a:r>
              <a:rPr lang="en-US" altLang="zh-CN" sz="4400" b="1" dirty="0">
                <a:latin typeface="+mn-ea"/>
              </a:rPr>
              <a:t>Networking</a:t>
            </a:r>
            <a:r>
              <a:rPr lang="zh-CN" altLang="en-US" sz="4400" b="1" dirty="0">
                <a:latin typeface="+mn-ea"/>
              </a:rPr>
              <a:t> </a:t>
            </a:r>
            <a:r>
              <a:rPr lang="en-US" altLang="zh-CN" sz="4400" b="1" dirty="0">
                <a:latin typeface="+mn-ea"/>
              </a:rPr>
              <a:t>and</a:t>
            </a:r>
            <a:r>
              <a:rPr lang="zh-CN" altLang="en-US" sz="4400" b="1" dirty="0">
                <a:latin typeface="+mn-ea"/>
              </a:rPr>
              <a:t> </a:t>
            </a:r>
            <a:r>
              <a:rPr lang="en-US" altLang="zh-CN" sz="4400" b="1" dirty="0">
                <a:latin typeface="+mn-ea"/>
              </a:rPr>
              <a:t>Computing</a:t>
            </a:r>
            <a:r>
              <a:rPr lang="zh-CN" altLang="en-US" sz="4400" b="1" dirty="0">
                <a:latin typeface="+mn-ea"/>
              </a:rPr>
              <a:t> </a:t>
            </a:r>
            <a:r>
              <a:rPr lang="en-US" altLang="zh-CN" sz="4400" b="1" dirty="0">
                <a:latin typeface="+mn-ea"/>
              </a:rPr>
              <a:t>Status</a:t>
            </a:r>
            <a:r>
              <a:rPr lang="zh-CN" altLang="en-US" sz="4400" b="1" dirty="0">
                <a:latin typeface="+mn-ea"/>
              </a:rPr>
              <a:t> </a:t>
            </a:r>
            <a:r>
              <a:rPr lang="en-US" altLang="zh-CN" sz="4400" b="1" dirty="0">
                <a:latin typeface="+mn-ea"/>
              </a:rPr>
              <a:t>at</a:t>
            </a:r>
            <a:r>
              <a:rPr lang="zh-CN" altLang="en-US" sz="4400" b="1" dirty="0">
                <a:latin typeface="+mn-ea"/>
              </a:rPr>
              <a:t> </a:t>
            </a:r>
            <a:r>
              <a:rPr lang="en-US" altLang="zh-CN" sz="4400" b="1" dirty="0">
                <a:latin typeface="+mn-ea"/>
              </a:rPr>
              <a:t>IHEP</a:t>
            </a:r>
            <a:endParaRPr lang="zh-CN" altLang="en-US" sz="4400" b="1" dirty="0">
              <a:solidFill>
                <a:srgbClr val="000099"/>
              </a:solidFill>
              <a:effectLst>
                <a:outerShdw blurRad="38100" dist="38100" dir="2700000" algn="tl">
                  <a:srgbClr val="C0C0C0"/>
                </a:outerShdw>
              </a:effectLst>
              <a:latin typeface="+mj-ea"/>
              <a:ea typeface="+mj-ea"/>
            </a:endParaRPr>
          </a:p>
        </p:txBody>
      </p:sp>
      <p:pic>
        <p:nvPicPr>
          <p:cNvPr id="4" name="图片 3"/>
          <p:cNvPicPr>
            <a:picLocks noChangeAspect="1"/>
          </p:cNvPicPr>
          <p:nvPr/>
        </p:nvPicPr>
        <p:blipFill>
          <a:blip r:embed="rId3"/>
          <a:stretch>
            <a:fillRect/>
          </a:stretch>
        </p:blipFill>
        <p:spPr>
          <a:xfrm>
            <a:off x="8472264" y="1755"/>
            <a:ext cx="3719736" cy="841866"/>
          </a:xfrm>
          <a:prstGeom prst="rect">
            <a:avLst/>
          </a:prstGeom>
        </p:spPr>
      </p:pic>
      <p:pic>
        <p:nvPicPr>
          <p:cNvPr id="2" name="Picture 4">
            <a:extLst>
              <a:ext uri="{FF2B5EF4-FFF2-40B4-BE49-F238E27FC236}">
                <a16:creationId xmlns:a16="http://schemas.microsoft.com/office/drawing/2014/main" id="{EF9BF9E1-2238-8BDB-DB73-3C509C319FF6}"/>
              </a:ext>
            </a:extLst>
          </p:cNvPr>
          <p:cNvPicPr>
            <a:picLocks noChangeAspect="1"/>
          </p:cNvPicPr>
          <p:nvPr/>
        </p:nvPicPr>
        <p:blipFill>
          <a:blip r:embed="rId4"/>
          <a:stretch>
            <a:fillRect/>
          </a:stretch>
        </p:blipFill>
        <p:spPr>
          <a:xfrm>
            <a:off x="4439816" y="5857588"/>
            <a:ext cx="2477493" cy="963266"/>
          </a:xfrm>
          <a:prstGeom prst="rect">
            <a:avLst/>
          </a:prstGeom>
        </p:spPr>
      </p:pic>
    </p:spTree>
  </p:cSld>
  <p:clrMapOvr>
    <a:masterClrMapping/>
  </p:clrMapOvr>
  <p:transition advTm="8142"/>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bwMode="auto">
          <a:xfrm>
            <a:off x="695325" y="116205"/>
            <a:ext cx="10081195" cy="591185"/>
          </a:xfrm>
        </p:spPr>
        <p:txBody>
          <a:bodyPr vert="horz" wrap="square" lIns="91440" tIns="45720" rIns="91440" bIns="45720" numCol="1" rtlCol="0" anchor="ctr" anchorCtr="0" compatLnSpc="0">
            <a:normAutofit fontScale="90000"/>
          </a:bodyPr>
          <a:lstStyle/>
          <a:p>
            <a:pPr marL="182880" lvl="0" algn="l" eaLnBrk="0" fontAlgn="base" hangingPunct="0">
              <a:lnSpc>
                <a:spcPct val="150000"/>
              </a:lnSpc>
              <a:buClr>
                <a:srgbClr val="C00000"/>
              </a:buClr>
              <a:buSzPct val="90000"/>
              <a:buFont typeface="Wingdings" panose="05000000000000000000" pitchFamily="2" charset="2"/>
            </a:pPr>
            <a:r>
              <a:rPr lang="zh-CN" altLang="en-US" dirty="0">
                <a:solidFill>
                  <a:schemeClr val="tx1"/>
                </a:solidFill>
                <a:latin typeface="微软雅黑" panose="020B0503020204020204" charset="-122"/>
                <a:ea typeface="微软雅黑" panose="020B0503020204020204" charset="-122"/>
                <a:cs typeface="汉仪中圆简"/>
                <a:sym typeface="+mn-ea"/>
              </a:rPr>
              <a:t> </a:t>
            </a:r>
            <a:r>
              <a:rPr lang="en-US" altLang="zh-CN" sz="3600" dirty="0">
                <a:sym typeface="+mn-ea"/>
              </a:rPr>
              <a:t>Current</a:t>
            </a:r>
            <a:r>
              <a:rPr lang="zh-CN" altLang="en-US" sz="3600" dirty="0">
                <a:sym typeface="+mn-ea"/>
              </a:rPr>
              <a:t> </a:t>
            </a:r>
            <a:r>
              <a:rPr lang="en-US" altLang="zh-CN" sz="3600" dirty="0">
                <a:sym typeface="+mn-ea"/>
              </a:rPr>
              <a:t>Status</a:t>
            </a:r>
            <a:r>
              <a:rPr lang="zh-CN" altLang="en-US" sz="3600" dirty="0">
                <a:sym typeface="+mn-ea"/>
              </a:rPr>
              <a:t> </a:t>
            </a:r>
            <a:r>
              <a:rPr lang="en-US" altLang="zh-CN" sz="3600" dirty="0">
                <a:sym typeface="+mn-ea"/>
              </a:rPr>
              <a:t>of</a:t>
            </a:r>
            <a:r>
              <a:rPr lang="zh-CN" altLang="en-US" sz="3600" dirty="0">
                <a:sym typeface="+mn-ea"/>
              </a:rPr>
              <a:t>“</a:t>
            </a:r>
            <a:r>
              <a:rPr lang="en-US" altLang="zh-CN" sz="3600" dirty="0"/>
              <a:t>One Platform, Multi Center</a:t>
            </a:r>
            <a:r>
              <a:rPr lang="zh-CN" altLang="en-US" sz="3600" dirty="0"/>
              <a:t>”</a:t>
            </a:r>
            <a:endParaRPr lang="zh-CN" altLang="en-US" dirty="0">
              <a:solidFill>
                <a:schemeClr val="tx1"/>
              </a:solidFill>
              <a:latin typeface="微软雅黑" panose="020B0503020204020204" charset="-122"/>
              <a:ea typeface="微软雅黑" panose="020B0503020204020204" charset="-122"/>
              <a:cs typeface="汉仪中圆简"/>
              <a:sym typeface="+mn-ea"/>
            </a:endParaRPr>
          </a:p>
        </p:txBody>
      </p:sp>
      <p:sp>
        <p:nvSpPr>
          <p:cNvPr id="8" name="灯片编号占位符 7"/>
          <p:cNvSpPr>
            <a:spLocks noGrp="1"/>
          </p:cNvSpPr>
          <p:nvPr>
            <p:ph type="sldNum" sz="quarter" idx="4294967295"/>
          </p:nvPr>
        </p:nvSpPr>
        <p:spPr>
          <a:xfrm>
            <a:off x="8610600" y="6356350"/>
            <a:ext cx="2743200" cy="365125"/>
          </a:xfrm>
          <a:prstGeom prst="rect">
            <a:avLst/>
          </a:prstGeom>
        </p:spPr>
        <p:txBody>
          <a:bodyPr/>
          <a:lstStyle/>
          <a:p>
            <a:fld id="{345B86E6-32F8-4D07-A8E3-C4B18AD9DDBF}" type="slidenum">
              <a:rPr lang="zh-CN" altLang="en-US" smtClean="0"/>
              <a:t>10</a:t>
            </a:fld>
            <a:endParaRPr lang="zh-CN" altLang="en-US" dirty="0"/>
          </a:p>
        </p:txBody>
      </p:sp>
      <p:sp>
        <p:nvSpPr>
          <p:cNvPr id="19" name="箭头: 下 18"/>
          <p:cNvSpPr/>
          <p:nvPr/>
        </p:nvSpPr>
        <p:spPr>
          <a:xfrm>
            <a:off x="3756471" y="3239205"/>
            <a:ext cx="576991" cy="37760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箭头: 下 19"/>
          <p:cNvSpPr/>
          <p:nvPr/>
        </p:nvSpPr>
        <p:spPr>
          <a:xfrm>
            <a:off x="8172686" y="3239205"/>
            <a:ext cx="576991" cy="37760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箭头: 左右 20"/>
          <p:cNvSpPr/>
          <p:nvPr/>
        </p:nvSpPr>
        <p:spPr>
          <a:xfrm>
            <a:off x="5355794" y="4794118"/>
            <a:ext cx="1360890" cy="461175"/>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100Gbps</a:t>
            </a:r>
            <a:endParaRPr lang="zh-CN" altLang="en-US" dirty="0"/>
          </a:p>
        </p:txBody>
      </p:sp>
      <p:sp>
        <p:nvSpPr>
          <p:cNvPr id="22" name="灯片编号占位符 7"/>
          <p:cNvSpPr txBox="1"/>
          <p:nvPr/>
        </p:nvSpPr>
        <p:spPr>
          <a:xfrm>
            <a:off x="8610600" y="6356350"/>
            <a:ext cx="2743200" cy="365125"/>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45B86E6-32F8-4D07-A8E3-C4B18AD9DDBF}" type="slidenum">
              <a:rPr lang="zh-CN" altLang="en-US" smtClean="0"/>
              <a:t>10</a:t>
            </a:fld>
            <a:endParaRPr lang="zh-CN" altLang="en-US" dirty="0"/>
          </a:p>
        </p:txBody>
      </p:sp>
      <p:pic>
        <p:nvPicPr>
          <p:cNvPr id="3" name="图片 2"/>
          <p:cNvPicPr>
            <a:picLocks noChangeAspect="1"/>
          </p:cNvPicPr>
          <p:nvPr/>
        </p:nvPicPr>
        <p:blipFill>
          <a:blip r:embed="rId3"/>
          <a:stretch>
            <a:fillRect/>
          </a:stretch>
        </p:blipFill>
        <p:spPr>
          <a:xfrm>
            <a:off x="173990" y="1019810"/>
            <a:ext cx="11705590" cy="540385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sz="3600" dirty="0"/>
              <a:t>R&amp;D: Computing</a:t>
            </a:r>
            <a:r>
              <a:rPr lang="zh-CN" altLang="en-US" sz="3600" dirty="0"/>
              <a:t> </a:t>
            </a:r>
            <a:r>
              <a:rPr lang="en-US" altLang="zh-CN" sz="3600" dirty="0"/>
              <a:t>for</a:t>
            </a:r>
            <a:r>
              <a:rPr lang="zh-CN" altLang="en-US" sz="3600" dirty="0"/>
              <a:t> </a:t>
            </a:r>
            <a:r>
              <a:rPr lang="en-US" altLang="zh-CN" sz="3600" dirty="0"/>
              <a:t>HEPS</a:t>
            </a:r>
            <a:endParaRPr lang="zh-CN" altLang="en-US" sz="3600" dirty="0"/>
          </a:p>
        </p:txBody>
      </p:sp>
      <p:sp>
        <p:nvSpPr>
          <p:cNvPr id="3" name="内容占位符 2"/>
          <p:cNvSpPr>
            <a:spLocks noGrp="1"/>
          </p:cNvSpPr>
          <p:nvPr>
            <p:ph idx="1"/>
          </p:nvPr>
        </p:nvSpPr>
        <p:spPr>
          <a:xfrm>
            <a:off x="335360" y="1154430"/>
            <a:ext cx="6678293" cy="5077460"/>
          </a:xfrm>
        </p:spPr>
        <p:txBody>
          <a:bodyPr>
            <a:normAutofit fontScale="52500" lnSpcReduction="20000"/>
          </a:bodyPr>
          <a:lstStyle/>
          <a:p>
            <a:r>
              <a:rPr lang="en-US" altLang="zh-CN" dirty="0"/>
              <a:t>High Energy Photon Source (HEPS), will be in production in 2025;</a:t>
            </a:r>
          </a:p>
          <a:p>
            <a:r>
              <a:rPr lang="en-US" altLang="zh-CN" dirty="0"/>
              <a:t>Computing &amp; Communication system (HEPSCC)</a:t>
            </a:r>
          </a:p>
          <a:p>
            <a:pPr lvl="1"/>
            <a:r>
              <a:rPr lang="en-US" altLang="zh-CN" dirty="0"/>
              <a:t>Network, Computing, Storage, Data analysis framework,  </a:t>
            </a:r>
            <a:br>
              <a:rPr lang="en-US" altLang="zh-CN" dirty="0"/>
            </a:br>
            <a:r>
              <a:rPr lang="en-US" altLang="zh-CN" dirty="0"/>
              <a:t>Data management, Database &amp; Public Service , Monitoring,  </a:t>
            </a:r>
            <a:br>
              <a:rPr lang="en-US" altLang="zh-CN" dirty="0"/>
            </a:br>
            <a:r>
              <a:rPr lang="en-US" altLang="zh-CN" dirty="0"/>
              <a:t>Security.</a:t>
            </a:r>
          </a:p>
          <a:p>
            <a:r>
              <a:rPr lang="en-US" altLang="zh-CN" dirty="0"/>
              <a:t>Progress of R&amp;D for HEPSCC system</a:t>
            </a:r>
          </a:p>
          <a:p>
            <a:pPr lvl="1"/>
            <a:r>
              <a:rPr lang="en-US" altLang="zh-CN" dirty="0"/>
              <a:t>Computing</a:t>
            </a:r>
          </a:p>
          <a:p>
            <a:pPr lvl="2">
              <a:buFont typeface="Wingdings" panose="05000000000000000000" pitchFamily="2" charset="2"/>
              <a:buChar char="ü"/>
            </a:pPr>
            <a:r>
              <a:rPr lang="en-US" altLang="zh-CN" dirty="0"/>
              <a:t>Docker+K8S+JupyterHub, supporting multi-core CPU and GPU.</a:t>
            </a:r>
          </a:p>
          <a:p>
            <a:pPr lvl="2">
              <a:buFont typeface="Wingdings" panose="05000000000000000000" pitchFamily="2" charset="2"/>
              <a:buChar char="ü"/>
            </a:pPr>
            <a:r>
              <a:rPr lang="en-US" altLang="zh-CN" dirty="0"/>
              <a:t>Integrate with data analysis framework, deploy docker image.</a:t>
            </a:r>
          </a:p>
          <a:p>
            <a:pPr lvl="1"/>
            <a:r>
              <a:rPr lang="en-US" altLang="zh-CN" dirty="0"/>
              <a:t>Data analysis framework</a:t>
            </a:r>
          </a:p>
          <a:p>
            <a:pPr lvl="2">
              <a:buFont typeface="Wingdings" panose="05000000000000000000" pitchFamily="2" charset="2"/>
              <a:buChar char="ü"/>
            </a:pPr>
            <a:r>
              <a:rPr lang="en-US" altLang="zh-CN" dirty="0"/>
              <a:t>Develop IDE and user GUI base on </a:t>
            </a:r>
            <a:r>
              <a:rPr lang="en-US" altLang="zh-CN" dirty="0" err="1"/>
              <a:t>PyQt</a:t>
            </a:r>
            <a:r>
              <a:rPr lang="en-US" altLang="zh-CN" dirty="0"/>
              <a:t>.</a:t>
            </a:r>
          </a:p>
          <a:p>
            <a:pPr lvl="2">
              <a:buFont typeface="Wingdings" panose="05000000000000000000" pitchFamily="2" charset="2"/>
              <a:buChar char="ü"/>
            </a:pPr>
            <a:r>
              <a:rPr lang="en-US" altLang="zh-CN" dirty="0"/>
              <a:t>Integrate methods and algorithms: </a:t>
            </a:r>
            <a:r>
              <a:rPr lang="en-US" altLang="zh-CN" dirty="0" err="1"/>
              <a:t>Tomopy</a:t>
            </a:r>
            <a:r>
              <a:rPr lang="en-US" altLang="zh-CN" dirty="0"/>
              <a:t>, UFO, </a:t>
            </a:r>
            <a:r>
              <a:rPr lang="en-US" altLang="zh-CN" dirty="0" err="1"/>
              <a:t>pyFAI</a:t>
            </a:r>
            <a:r>
              <a:rPr lang="en-US" altLang="zh-CN" dirty="0"/>
              <a:t>.</a:t>
            </a:r>
          </a:p>
          <a:p>
            <a:pPr lvl="2">
              <a:buFont typeface="Wingdings" panose="05000000000000000000" pitchFamily="2" charset="2"/>
              <a:buChar char="ü"/>
            </a:pPr>
            <a:r>
              <a:rPr lang="en-US" altLang="zh-CN" dirty="0"/>
              <a:t>Provide data visualization and analysis based on </a:t>
            </a:r>
            <a:r>
              <a:rPr lang="en-US" altLang="zh-CN" dirty="0" err="1"/>
              <a:t>Jupyter</a:t>
            </a:r>
            <a:r>
              <a:rPr lang="en-US" altLang="zh-CN" dirty="0"/>
              <a:t> </a:t>
            </a:r>
            <a:br>
              <a:rPr lang="en-US" altLang="zh-CN" dirty="0"/>
            </a:br>
            <a:r>
              <a:rPr lang="en-US" altLang="zh-CN" dirty="0"/>
              <a:t>notebook Widget.</a:t>
            </a:r>
          </a:p>
          <a:p>
            <a:pPr lvl="1"/>
            <a:r>
              <a:rPr lang="en-US" altLang="zh-CN" dirty="0"/>
              <a:t>Data management system</a:t>
            </a:r>
          </a:p>
          <a:p>
            <a:pPr lvl="2">
              <a:buFont typeface="Wingdings" panose="05000000000000000000" pitchFamily="2" charset="2"/>
              <a:buChar char="ü"/>
            </a:pPr>
            <a:r>
              <a:rPr lang="en-US" altLang="zh-CN" dirty="0"/>
              <a:t>Metadata catalogue: API server + MongoDB.</a:t>
            </a:r>
          </a:p>
          <a:p>
            <a:pPr lvl="2">
              <a:buFont typeface="Wingdings" panose="05000000000000000000" pitchFamily="2" charset="2"/>
              <a:buChar char="ü"/>
            </a:pPr>
            <a:r>
              <a:rPr lang="en-US" altLang="zh-CN" dirty="0"/>
              <a:t>Data transfer: full path data transfer with ACLs of files </a:t>
            </a:r>
          </a:p>
          <a:p>
            <a:pPr marL="914400" lvl="2" indent="0">
              <a:buNone/>
            </a:pPr>
            <a:r>
              <a:rPr lang="en-US" altLang="zh-CN" dirty="0"/>
              <a:t>   and folders.</a:t>
            </a:r>
            <a:endParaRPr lang="zh-CN" altLang="en-US" dirty="0"/>
          </a:p>
        </p:txBody>
      </p:sp>
      <p:pic>
        <p:nvPicPr>
          <p:cNvPr id="5" name="图片 4"/>
          <p:cNvPicPr>
            <a:picLocks noChangeAspect="1"/>
          </p:cNvPicPr>
          <p:nvPr/>
        </p:nvPicPr>
        <p:blipFill>
          <a:blip r:embed="rId3"/>
          <a:stretch>
            <a:fillRect/>
          </a:stretch>
        </p:blipFill>
        <p:spPr>
          <a:xfrm>
            <a:off x="6406988" y="1154430"/>
            <a:ext cx="5459524" cy="2423497"/>
          </a:xfrm>
          <a:prstGeom prst="rect">
            <a:avLst/>
          </a:prstGeom>
        </p:spPr>
      </p:pic>
      <p:pic>
        <p:nvPicPr>
          <p:cNvPr id="6" name="图片 5"/>
          <p:cNvPicPr>
            <a:picLocks noChangeAspect="1"/>
          </p:cNvPicPr>
          <p:nvPr/>
        </p:nvPicPr>
        <p:blipFill>
          <a:blip r:embed="rId4"/>
          <a:stretch>
            <a:fillRect/>
          </a:stretch>
        </p:blipFill>
        <p:spPr>
          <a:xfrm>
            <a:off x="6441636" y="3759101"/>
            <a:ext cx="5315921" cy="2423497"/>
          </a:xfrm>
          <a:prstGeom prst="rect">
            <a:avLst/>
          </a:prstGeom>
        </p:spPr>
      </p:pic>
    </p:spTree>
    <p:extLst>
      <p:ext uri="{BB962C8B-B14F-4D97-AF65-F5344CB8AC3E}">
        <p14:creationId xmlns:p14="http://schemas.microsoft.com/office/powerpoint/2010/main" val="18561378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055440" y="105353"/>
            <a:ext cx="11018797" cy="663575"/>
          </a:xfrm>
        </p:spPr>
        <p:txBody>
          <a:bodyPr/>
          <a:lstStyle/>
          <a:p>
            <a:r>
              <a:rPr lang="en-US" altLang="zh-CN" sz="2000" dirty="0">
                <a:latin typeface="+mn-ea"/>
                <a:ea typeface="+mn-ea"/>
              </a:rPr>
              <a:t>D</a:t>
            </a:r>
            <a:r>
              <a:rPr lang="en-US" altLang="zh-CN" sz="2000" dirty="0">
                <a:solidFill>
                  <a:schemeClr val="tx1"/>
                </a:solidFill>
                <a:latin typeface="+mn-ea"/>
                <a:ea typeface="+mn-ea"/>
              </a:rPr>
              <a:t>ata</a:t>
            </a:r>
            <a:r>
              <a:rPr lang="zh-CN" altLang="en-US" sz="2000" dirty="0">
                <a:solidFill>
                  <a:schemeClr val="tx1"/>
                </a:solidFill>
                <a:latin typeface="+mn-ea"/>
                <a:ea typeface="+mn-ea"/>
              </a:rPr>
              <a:t> </a:t>
            </a:r>
            <a:r>
              <a:rPr lang="en-US" altLang="zh-CN" sz="2000" dirty="0">
                <a:latin typeface="+mn-ea"/>
                <a:ea typeface="+mn-ea"/>
              </a:rPr>
              <a:t>A</a:t>
            </a:r>
            <a:r>
              <a:rPr lang="en-US" altLang="zh-CN" sz="2000" dirty="0">
                <a:solidFill>
                  <a:schemeClr val="tx1"/>
                </a:solidFill>
                <a:latin typeface="+mn-ea"/>
                <a:ea typeface="+mn-ea"/>
              </a:rPr>
              <a:t>nalysis</a:t>
            </a:r>
            <a:r>
              <a:rPr lang="zh-CN" altLang="en-US" sz="2000" dirty="0">
                <a:solidFill>
                  <a:schemeClr val="tx1"/>
                </a:solidFill>
                <a:latin typeface="+mn-ea"/>
                <a:ea typeface="+mn-ea"/>
              </a:rPr>
              <a:t> </a:t>
            </a:r>
            <a:r>
              <a:rPr lang="en-US" altLang="zh-CN" sz="2000" dirty="0">
                <a:latin typeface="+mn-ea"/>
                <a:ea typeface="+mn-ea"/>
              </a:rPr>
              <a:t>I</a:t>
            </a:r>
            <a:r>
              <a:rPr lang="en-US" altLang="zh-CN" sz="2000" dirty="0">
                <a:solidFill>
                  <a:schemeClr val="tx1"/>
                </a:solidFill>
                <a:latin typeface="+mn-ea"/>
                <a:ea typeface="+mn-ea"/>
              </a:rPr>
              <a:t>ntegration</a:t>
            </a:r>
            <a:r>
              <a:rPr lang="zh-CN" altLang="en-US" sz="2000" dirty="0">
                <a:solidFill>
                  <a:schemeClr val="tx1"/>
                </a:solidFill>
                <a:latin typeface="+mn-ea"/>
                <a:ea typeface="+mn-ea"/>
              </a:rPr>
              <a:t> </a:t>
            </a:r>
            <a:r>
              <a:rPr lang="en-US" altLang="zh-CN" sz="2000" dirty="0">
                <a:latin typeface="+mn-ea"/>
                <a:ea typeface="+mn-ea"/>
              </a:rPr>
              <a:t>S</a:t>
            </a:r>
            <a:r>
              <a:rPr lang="en-US" altLang="zh-CN" sz="2000" dirty="0">
                <a:solidFill>
                  <a:schemeClr val="tx1"/>
                </a:solidFill>
                <a:latin typeface="+mn-ea"/>
                <a:ea typeface="+mn-ea"/>
              </a:rPr>
              <a:t>oftware</a:t>
            </a:r>
            <a:r>
              <a:rPr lang="zh-CN" altLang="en-US" sz="2000" dirty="0">
                <a:solidFill>
                  <a:schemeClr val="tx1"/>
                </a:solidFill>
                <a:latin typeface="+mn-ea"/>
                <a:ea typeface="+mn-ea"/>
              </a:rPr>
              <a:t> </a:t>
            </a:r>
            <a:r>
              <a:rPr lang="en-US" altLang="zh-CN" sz="2000" dirty="0">
                <a:solidFill>
                  <a:schemeClr val="tx1"/>
                </a:solidFill>
                <a:latin typeface="+mn-ea"/>
                <a:ea typeface="+mn-ea"/>
              </a:rPr>
              <a:t>Framework</a:t>
            </a:r>
            <a:r>
              <a:rPr lang="zh-CN" altLang="en-US" sz="2000" dirty="0">
                <a:solidFill>
                  <a:schemeClr val="tx1"/>
                </a:solidFill>
                <a:latin typeface="+mn-ea"/>
                <a:ea typeface="+mn-ea"/>
              </a:rPr>
              <a:t> </a:t>
            </a:r>
            <a:r>
              <a:rPr lang="en-US" altLang="zh-CN" sz="2000" dirty="0">
                <a:solidFill>
                  <a:schemeClr val="tx1"/>
                </a:solidFill>
                <a:latin typeface="+mn-ea"/>
                <a:ea typeface="+mn-ea"/>
              </a:rPr>
              <a:t>for</a:t>
            </a:r>
            <a:r>
              <a:rPr lang="zh-CN" altLang="en-US" sz="2000" dirty="0">
                <a:solidFill>
                  <a:schemeClr val="tx1"/>
                </a:solidFill>
                <a:latin typeface="+mn-ea"/>
                <a:ea typeface="+mn-ea"/>
              </a:rPr>
              <a:t> </a:t>
            </a:r>
            <a:r>
              <a:rPr lang="en-US" altLang="zh-CN" sz="2000" dirty="0">
                <a:solidFill>
                  <a:schemeClr val="tx1"/>
                </a:solidFill>
                <a:latin typeface="+mn-ea"/>
                <a:ea typeface="+mn-ea"/>
              </a:rPr>
              <a:t>Xra</a:t>
            </a:r>
            <a:r>
              <a:rPr lang="en-US" altLang="zh-CN" sz="2000" dirty="0">
                <a:latin typeface="+mn-ea"/>
                <a:ea typeface="+mn-ea"/>
              </a:rPr>
              <a:t>y</a:t>
            </a:r>
            <a:r>
              <a:rPr lang="zh-CN" altLang="en-US" sz="2000" dirty="0">
                <a:solidFill>
                  <a:schemeClr val="tx1"/>
                </a:solidFill>
                <a:latin typeface="+mn-ea"/>
                <a:ea typeface="+mn-ea"/>
              </a:rPr>
              <a:t> </a:t>
            </a:r>
            <a:r>
              <a:rPr lang="en-US" altLang="zh-CN" sz="2000" dirty="0">
                <a:solidFill>
                  <a:schemeClr val="tx1"/>
                </a:solidFill>
                <a:latin typeface="+mn-ea"/>
                <a:ea typeface="+mn-ea"/>
              </a:rPr>
              <a:t> Experiments</a:t>
            </a:r>
            <a:r>
              <a:rPr lang="zh-CN" altLang="en-US" sz="2000" dirty="0">
                <a:solidFill>
                  <a:schemeClr val="tx1"/>
                </a:solidFill>
                <a:latin typeface="+mn-ea"/>
                <a:ea typeface="+mn-ea"/>
              </a:rPr>
              <a:t>（</a:t>
            </a:r>
            <a:r>
              <a:rPr lang="en-US" altLang="zh-CN" sz="2000" dirty="0">
                <a:solidFill>
                  <a:schemeClr val="tx1"/>
                </a:solidFill>
                <a:latin typeface="+mn-ea"/>
                <a:ea typeface="+mn-ea"/>
              </a:rPr>
              <a:t>DAISY</a:t>
            </a:r>
            <a:r>
              <a:rPr lang="zh-CN" altLang="en-US" sz="2000" dirty="0">
                <a:solidFill>
                  <a:schemeClr val="tx1"/>
                </a:solidFill>
                <a:latin typeface="+mn-ea"/>
                <a:ea typeface="+mn-ea"/>
              </a:rPr>
              <a:t>）</a:t>
            </a:r>
            <a:br>
              <a:rPr lang="en-US" altLang="zh-CN" sz="2000" dirty="0">
                <a:solidFill>
                  <a:schemeClr val="tx1"/>
                </a:solidFill>
                <a:latin typeface="+mn-ea"/>
                <a:ea typeface="+mn-ea"/>
              </a:rPr>
            </a:br>
            <a:r>
              <a:rPr lang="en-US" altLang="zh-CN" sz="2000" dirty="0">
                <a:latin typeface="+mn-ea"/>
                <a:ea typeface="+mn-ea"/>
              </a:rPr>
              <a:t>D</a:t>
            </a:r>
            <a:r>
              <a:rPr lang="en-US" altLang="zh-CN" sz="2000" dirty="0">
                <a:solidFill>
                  <a:schemeClr val="tx1"/>
                </a:solidFill>
                <a:latin typeface="+mn-ea"/>
                <a:ea typeface="+mn-ea"/>
              </a:rPr>
              <a:t>ata</a:t>
            </a:r>
            <a:r>
              <a:rPr lang="zh-CN" altLang="en-US" sz="2000" dirty="0">
                <a:solidFill>
                  <a:schemeClr val="tx1"/>
                </a:solidFill>
                <a:latin typeface="+mn-ea"/>
                <a:ea typeface="+mn-ea"/>
              </a:rPr>
              <a:t> </a:t>
            </a:r>
            <a:r>
              <a:rPr lang="en-US" altLang="zh-CN" sz="2000" dirty="0">
                <a:latin typeface="+mn-ea"/>
                <a:ea typeface="+mn-ea"/>
              </a:rPr>
              <a:t>O</a:t>
            </a:r>
            <a:r>
              <a:rPr lang="en-US" altLang="zh-CN" sz="2000" dirty="0">
                <a:solidFill>
                  <a:schemeClr val="tx1"/>
                </a:solidFill>
                <a:latin typeface="+mn-ea"/>
                <a:ea typeface="+mn-ea"/>
              </a:rPr>
              <a:t>rganization</a:t>
            </a:r>
            <a:r>
              <a:rPr lang="zh-CN" altLang="en-US" sz="2000" dirty="0">
                <a:solidFill>
                  <a:schemeClr val="tx1"/>
                </a:solidFill>
                <a:latin typeface="+mn-ea"/>
                <a:ea typeface="+mn-ea"/>
              </a:rPr>
              <a:t> </a:t>
            </a:r>
            <a:r>
              <a:rPr lang="en-US" altLang="zh-CN" sz="2000" dirty="0">
                <a:latin typeface="+mn-ea"/>
                <a:ea typeface="+mn-ea"/>
              </a:rPr>
              <a:t>M</a:t>
            </a:r>
            <a:r>
              <a:rPr lang="en-US" altLang="zh-CN" sz="2000" dirty="0">
                <a:solidFill>
                  <a:schemeClr val="tx1"/>
                </a:solidFill>
                <a:latin typeface="+mn-ea"/>
                <a:ea typeface="+mn-ea"/>
              </a:rPr>
              <a:t>anagement</a:t>
            </a:r>
            <a:r>
              <a:rPr lang="zh-CN" altLang="en-US" sz="2000" dirty="0">
                <a:solidFill>
                  <a:schemeClr val="tx1"/>
                </a:solidFill>
                <a:latin typeface="+mn-ea"/>
                <a:ea typeface="+mn-ea"/>
              </a:rPr>
              <a:t> </a:t>
            </a:r>
            <a:r>
              <a:rPr lang="en-US" altLang="zh-CN" sz="2000" dirty="0">
                <a:solidFill>
                  <a:schemeClr val="tx1"/>
                </a:solidFill>
                <a:latin typeface="+mn-ea"/>
                <a:ea typeface="+mn-ea"/>
              </a:rPr>
              <a:t>and</a:t>
            </a:r>
            <a:r>
              <a:rPr lang="zh-CN" altLang="en-US" sz="2000" dirty="0">
                <a:solidFill>
                  <a:schemeClr val="tx1"/>
                </a:solidFill>
                <a:latin typeface="+mn-ea"/>
                <a:ea typeface="+mn-ea"/>
              </a:rPr>
              <a:t> </a:t>
            </a:r>
            <a:r>
              <a:rPr lang="en-US" altLang="zh-CN" sz="2000" dirty="0">
                <a:latin typeface="+mn-ea"/>
                <a:ea typeface="+mn-ea"/>
              </a:rPr>
              <a:t>A</a:t>
            </a:r>
            <a:r>
              <a:rPr lang="en-US" altLang="zh-CN" sz="2000" dirty="0">
                <a:solidFill>
                  <a:schemeClr val="tx1"/>
                </a:solidFill>
                <a:latin typeface="+mn-ea"/>
                <a:ea typeface="+mn-ea"/>
              </a:rPr>
              <a:t>ccess</a:t>
            </a:r>
            <a:r>
              <a:rPr lang="zh-CN" altLang="en-US" sz="2000" dirty="0">
                <a:solidFill>
                  <a:schemeClr val="tx1"/>
                </a:solidFill>
                <a:latin typeface="+mn-ea"/>
                <a:ea typeface="+mn-ea"/>
              </a:rPr>
              <a:t> </a:t>
            </a:r>
            <a:r>
              <a:rPr lang="en-US" altLang="zh-CN" sz="2000" dirty="0">
                <a:latin typeface="+mn-ea"/>
                <a:ea typeface="+mn-ea"/>
              </a:rPr>
              <a:t>S</a:t>
            </a:r>
            <a:r>
              <a:rPr lang="en-US" altLang="zh-CN" sz="2000" dirty="0">
                <a:solidFill>
                  <a:schemeClr val="tx1"/>
                </a:solidFill>
                <a:latin typeface="+mn-ea"/>
                <a:ea typeface="+mn-ea"/>
              </a:rPr>
              <a:t>oftware</a:t>
            </a:r>
            <a:r>
              <a:rPr lang="zh-CN" altLang="en-US" sz="2000" dirty="0">
                <a:solidFill>
                  <a:schemeClr val="tx1"/>
                </a:solidFill>
                <a:latin typeface="+mn-ea"/>
                <a:ea typeface="+mn-ea"/>
              </a:rPr>
              <a:t>（</a:t>
            </a:r>
            <a:r>
              <a:rPr lang="en-US" altLang="zh-CN" sz="2000" dirty="0">
                <a:solidFill>
                  <a:schemeClr val="tx1"/>
                </a:solidFill>
                <a:latin typeface="+mn-ea"/>
                <a:ea typeface="+mn-ea"/>
              </a:rPr>
              <a:t>DOMAS</a:t>
            </a:r>
            <a:r>
              <a:rPr lang="zh-CN" altLang="en-US" sz="2000" dirty="0">
                <a:solidFill>
                  <a:schemeClr val="tx1"/>
                </a:solidFill>
                <a:latin typeface="+mn-ea"/>
                <a:ea typeface="+mn-ea"/>
              </a:rPr>
              <a:t>）</a:t>
            </a:r>
          </a:p>
        </p:txBody>
      </p:sp>
      <p:pic>
        <p:nvPicPr>
          <p:cNvPr id="35" name="图片 34" descr="图片包含 文本&#10;&#10;描述已自动生成"/>
          <p:cNvPicPr>
            <a:picLocks noChangeAspect="1"/>
          </p:cNvPicPr>
          <p:nvPr/>
        </p:nvPicPr>
        <p:blipFill rotWithShape="1">
          <a:blip r:embed="rId3" cstate="print">
            <a:extLst>
              <a:ext uri="{28A0092B-C50C-407E-A947-70E740481C1C}">
                <a14:useLocalDpi xmlns:a14="http://schemas.microsoft.com/office/drawing/2010/main" val="0"/>
              </a:ext>
            </a:extLst>
          </a:blip>
          <a:srcRect l="3904" t="11849" r="56015" b="12119"/>
          <a:stretch>
            <a:fillRect/>
          </a:stretch>
        </p:blipFill>
        <p:spPr>
          <a:xfrm>
            <a:off x="5015880" y="5289252"/>
            <a:ext cx="808751" cy="892010"/>
          </a:xfrm>
          <a:prstGeom prst="rect">
            <a:avLst/>
          </a:prstGeom>
        </p:spPr>
      </p:pic>
      <p:pic>
        <p:nvPicPr>
          <p:cNvPr id="79" name="图片 78">
            <a:extLst>
              <a:ext uri="{FF2B5EF4-FFF2-40B4-BE49-F238E27FC236}">
                <a16:creationId xmlns:a16="http://schemas.microsoft.com/office/drawing/2014/main" id="{F16E8968-EAC1-4C94-87E7-679BFAF500BE}"/>
              </a:ext>
            </a:extLst>
          </p:cNvPr>
          <p:cNvPicPr>
            <a:picLocks noChangeAspect="1"/>
          </p:cNvPicPr>
          <p:nvPr/>
        </p:nvPicPr>
        <p:blipFill>
          <a:blip r:embed="rId4"/>
          <a:stretch>
            <a:fillRect/>
          </a:stretch>
        </p:blipFill>
        <p:spPr>
          <a:xfrm>
            <a:off x="479376" y="5289252"/>
            <a:ext cx="4529203" cy="936000"/>
          </a:xfrm>
          <a:prstGeom prst="rect">
            <a:avLst/>
          </a:prstGeom>
        </p:spPr>
      </p:pic>
      <p:pic>
        <p:nvPicPr>
          <p:cNvPr id="80" name="图片 79" descr="图片包含 文本&#10;&#10;描述已自动生成">
            <a:extLst>
              <a:ext uri="{FF2B5EF4-FFF2-40B4-BE49-F238E27FC236}">
                <a16:creationId xmlns:a16="http://schemas.microsoft.com/office/drawing/2014/main" id="{54C53E1E-1699-4774-ADC1-83D68AE7BDF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64941" t="5847" r="11349" b="11093"/>
          <a:stretch/>
        </p:blipFill>
        <p:spPr>
          <a:xfrm>
            <a:off x="5848326" y="5289252"/>
            <a:ext cx="463698" cy="902462"/>
          </a:xfrm>
          <a:prstGeom prst="rect">
            <a:avLst/>
          </a:prstGeom>
        </p:spPr>
      </p:pic>
      <p:sp>
        <p:nvSpPr>
          <p:cNvPr id="81" name="矩形 80">
            <a:extLst>
              <a:ext uri="{FF2B5EF4-FFF2-40B4-BE49-F238E27FC236}">
                <a16:creationId xmlns:a16="http://schemas.microsoft.com/office/drawing/2014/main" id="{9645C5DC-852C-4420-8C4A-E400168714D2}"/>
              </a:ext>
            </a:extLst>
          </p:cNvPr>
          <p:cNvSpPr/>
          <p:nvPr/>
        </p:nvSpPr>
        <p:spPr>
          <a:xfrm>
            <a:off x="503167" y="2140920"/>
            <a:ext cx="5818304" cy="1482434"/>
          </a:xfrm>
          <a:prstGeom prst="rect">
            <a:avLst/>
          </a:prstGeom>
          <a:solidFill>
            <a:schemeClr val="accent1">
              <a:lumMod val="60000"/>
              <a:lumOff val="4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2" name="矩形 81">
            <a:extLst>
              <a:ext uri="{FF2B5EF4-FFF2-40B4-BE49-F238E27FC236}">
                <a16:creationId xmlns:a16="http://schemas.microsoft.com/office/drawing/2014/main" id="{401D475A-32D1-4DC1-AC09-5CCBD6CC3D83}"/>
              </a:ext>
            </a:extLst>
          </p:cNvPr>
          <p:cNvSpPr/>
          <p:nvPr/>
        </p:nvSpPr>
        <p:spPr>
          <a:xfrm>
            <a:off x="502534" y="3632986"/>
            <a:ext cx="5825854" cy="1656266"/>
          </a:xfrm>
          <a:prstGeom prst="rect">
            <a:avLst/>
          </a:prstGeom>
          <a:solidFill>
            <a:schemeClr val="accent6">
              <a:lumMod val="5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83" name="图片 82" descr="日程表&#10;&#10;描述已自动生成">
            <a:extLst>
              <a:ext uri="{FF2B5EF4-FFF2-40B4-BE49-F238E27FC236}">
                <a16:creationId xmlns:a16="http://schemas.microsoft.com/office/drawing/2014/main" id="{8F975403-0C5C-472B-B2C2-52E80450E55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63342" y="1269149"/>
            <a:ext cx="4509155" cy="4657545"/>
          </a:xfrm>
          <a:prstGeom prst="rect">
            <a:avLst/>
          </a:prstGeom>
        </p:spPr>
      </p:pic>
      <p:sp>
        <p:nvSpPr>
          <p:cNvPr id="84" name="椭圆 83">
            <a:extLst>
              <a:ext uri="{FF2B5EF4-FFF2-40B4-BE49-F238E27FC236}">
                <a16:creationId xmlns:a16="http://schemas.microsoft.com/office/drawing/2014/main" id="{2415A95F-9D71-4656-8368-B70EEEA21A8C}"/>
              </a:ext>
            </a:extLst>
          </p:cNvPr>
          <p:cNvSpPr/>
          <p:nvPr/>
        </p:nvSpPr>
        <p:spPr>
          <a:xfrm>
            <a:off x="2986778" y="4224826"/>
            <a:ext cx="2925492" cy="1000013"/>
          </a:xfrm>
          <a:prstGeom prst="ellipse">
            <a:avLst/>
          </a:prstGeom>
          <a:noFill/>
          <a:ln w="635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zh-CN" altLang="en-US" sz="1350" dirty="0"/>
          </a:p>
        </p:txBody>
      </p:sp>
      <p:sp>
        <p:nvSpPr>
          <p:cNvPr id="85" name="椭圆 84">
            <a:extLst>
              <a:ext uri="{FF2B5EF4-FFF2-40B4-BE49-F238E27FC236}">
                <a16:creationId xmlns:a16="http://schemas.microsoft.com/office/drawing/2014/main" id="{10745F7E-E97E-41EF-9C6C-B4A6C96FEC4B}"/>
              </a:ext>
            </a:extLst>
          </p:cNvPr>
          <p:cNvSpPr/>
          <p:nvPr/>
        </p:nvSpPr>
        <p:spPr>
          <a:xfrm>
            <a:off x="583601" y="4224826"/>
            <a:ext cx="2925492" cy="1000013"/>
          </a:xfrm>
          <a:prstGeom prst="ellipse">
            <a:avLst/>
          </a:prstGeom>
          <a:noFill/>
          <a:ln w="635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zh-CN" altLang="en-US" sz="1350"/>
          </a:p>
        </p:txBody>
      </p:sp>
      <p:sp>
        <p:nvSpPr>
          <p:cNvPr id="86" name="文本框 85">
            <a:extLst>
              <a:ext uri="{FF2B5EF4-FFF2-40B4-BE49-F238E27FC236}">
                <a16:creationId xmlns:a16="http://schemas.microsoft.com/office/drawing/2014/main" id="{0A68DF95-07E5-4063-BE8A-69129B892A00}"/>
              </a:ext>
            </a:extLst>
          </p:cNvPr>
          <p:cNvSpPr txBox="1"/>
          <p:nvPr/>
        </p:nvSpPr>
        <p:spPr>
          <a:xfrm>
            <a:off x="3759952" y="4338814"/>
            <a:ext cx="2338452" cy="307777"/>
          </a:xfrm>
          <a:prstGeom prst="rect">
            <a:avLst/>
          </a:prstGeom>
          <a:noFill/>
        </p:spPr>
        <p:txBody>
          <a:bodyPr wrap="square" rtlCol="0">
            <a:spAutoFit/>
          </a:bodyPr>
          <a:lstStyle/>
          <a:p>
            <a:r>
              <a:rPr lang="en-US" altLang="zh-CN" sz="1400" b="1" dirty="0">
                <a:solidFill>
                  <a:srgbClr val="7030A0"/>
                </a:solidFill>
              </a:rPr>
              <a:t>Scientific Domain</a:t>
            </a:r>
            <a:endParaRPr lang="zh-CN" altLang="en-US" sz="1400" b="1" dirty="0">
              <a:solidFill>
                <a:srgbClr val="7030A0"/>
              </a:solidFill>
            </a:endParaRPr>
          </a:p>
        </p:txBody>
      </p:sp>
      <p:sp>
        <p:nvSpPr>
          <p:cNvPr id="87" name="文本框 86">
            <a:extLst>
              <a:ext uri="{FF2B5EF4-FFF2-40B4-BE49-F238E27FC236}">
                <a16:creationId xmlns:a16="http://schemas.microsoft.com/office/drawing/2014/main" id="{181D5A27-FBBB-47DF-9B45-345382C636A5}"/>
              </a:ext>
            </a:extLst>
          </p:cNvPr>
          <p:cNvSpPr txBox="1"/>
          <p:nvPr/>
        </p:nvSpPr>
        <p:spPr>
          <a:xfrm>
            <a:off x="1307879" y="4341547"/>
            <a:ext cx="1923823" cy="231206"/>
          </a:xfrm>
          <a:prstGeom prst="rect">
            <a:avLst/>
          </a:prstGeom>
          <a:noFill/>
        </p:spPr>
        <p:txBody>
          <a:bodyPr wrap="square" rtlCol="0">
            <a:spAutoFit/>
          </a:bodyPr>
          <a:lstStyle/>
          <a:p>
            <a:r>
              <a:rPr lang="en-US" altLang="zh-CN" sz="1400" b="1" dirty="0">
                <a:solidFill>
                  <a:srgbClr val="0070C0"/>
                </a:solidFill>
              </a:rPr>
              <a:t>Running</a:t>
            </a:r>
            <a:r>
              <a:rPr lang="zh-CN" altLang="en-US" sz="1400" b="1" dirty="0">
                <a:solidFill>
                  <a:srgbClr val="0070C0"/>
                </a:solidFill>
              </a:rPr>
              <a:t> </a:t>
            </a:r>
            <a:r>
              <a:rPr lang="en-US" altLang="zh-CN" sz="1400" b="1" dirty="0">
                <a:solidFill>
                  <a:srgbClr val="0070C0"/>
                </a:solidFill>
              </a:rPr>
              <a:t>Time</a:t>
            </a:r>
            <a:endParaRPr lang="zh-CN" altLang="en-US" sz="1400" b="1" dirty="0">
              <a:solidFill>
                <a:srgbClr val="0070C0"/>
              </a:solidFill>
            </a:endParaRPr>
          </a:p>
        </p:txBody>
      </p:sp>
      <p:sp>
        <p:nvSpPr>
          <p:cNvPr id="88" name="文本框 87">
            <a:extLst>
              <a:ext uri="{FF2B5EF4-FFF2-40B4-BE49-F238E27FC236}">
                <a16:creationId xmlns:a16="http://schemas.microsoft.com/office/drawing/2014/main" id="{BF6D4E07-00FD-431D-AF40-F9677450D10A}"/>
              </a:ext>
            </a:extLst>
          </p:cNvPr>
          <p:cNvSpPr txBox="1"/>
          <p:nvPr/>
        </p:nvSpPr>
        <p:spPr>
          <a:xfrm>
            <a:off x="3754698" y="4590353"/>
            <a:ext cx="1793991" cy="346808"/>
          </a:xfrm>
          <a:prstGeom prst="rect">
            <a:avLst/>
          </a:prstGeom>
          <a:noFill/>
        </p:spPr>
        <p:txBody>
          <a:bodyPr wrap="square" rtlCol="0">
            <a:spAutoFit/>
          </a:bodyPr>
          <a:lstStyle/>
          <a:p>
            <a:pPr marL="214313" indent="-214313">
              <a:buFont typeface="Wingdings" panose="05000000000000000000" pitchFamily="2" charset="2"/>
              <a:buChar char="l"/>
            </a:pPr>
            <a:r>
              <a:rPr lang="en-US" altLang="zh-CN" sz="1200" b="1" dirty="0">
                <a:solidFill>
                  <a:srgbClr val="7030A0"/>
                </a:solidFill>
              </a:rPr>
              <a:t>Algorithms</a:t>
            </a:r>
          </a:p>
          <a:p>
            <a:pPr marL="214313" indent="-214313">
              <a:buFont typeface="Wingdings" panose="05000000000000000000" pitchFamily="2" charset="2"/>
              <a:buChar char="l"/>
            </a:pPr>
            <a:r>
              <a:rPr lang="en-US" altLang="zh-CN" sz="1200" b="1" dirty="0">
                <a:solidFill>
                  <a:srgbClr val="7030A0"/>
                </a:solidFill>
              </a:rPr>
              <a:t>Workflow</a:t>
            </a:r>
            <a:endParaRPr lang="zh-CN" altLang="en-US" sz="1200" b="1" dirty="0">
              <a:solidFill>
                <a:srgbClr val="7030A0"/>
              </a:solidFill>
            </a:endParaRPr>
          </a:p>
        </p:txBody>
      </p:sp>
      <p:sp>
        <p:nvSpPr>
          <p:cNvPr id="89" name="文本框 88">
            <a:extLst>
              <a:ext uri="{FF2B5EF4-FFF2-40B4-BE49-F238E27FC236}">
                <a16:creationId xmlns:a16="http://schemas.microsoft.com/office/drawing/2014/main" id="{AA1D9A04-37D0-477C-8804-6A57D9B10265}"/>
              </a:ext>
            </a:extLst>
          </p:cNvPr>
          <p:cNvSpPr txBox="1"/>
          <p:nvPr/>
        </p:nvSpPr>
        <p:spPr>
          <a:xfrm>
            <a:off x="1263980" y="4590353"/>
            <a:ext cx="2576572" cy="346808"/>
          </a:xfrm>
          <a:prstGeom prst="rect">
            <a:avLst/>
          </a:prstGeom>
          <a:noFill/>
        </p:spPr>
        <p:txBody>
          <a:bodyPr wrap="square" rtlCol="0">
            <a:spAutoFit/>
          </a:bodyPr>
          <a:lstStyle/>
          <a:p>
            <a:pPr marL="214313" indent="-214313">
              <a:buFont typeface="Wingdings" panose="05000000000000000000" pitchFamily="2" charset="2"/>
              <a:buChar char="l"/>
            </a:pPr>
            <a:r>
              <a:rPr lang="en-US" altLang="zh-CN" sz="1200" b="1" dirty="0">
                <a:solidFill>
                  <a:srgbClr val="0070C0"/>
                </a:solidFill>
              </a:rPr>
              <a:t>Workflow Engine</a:t>
            </a:r>
          </a:p>
          <a:p>
            <a:pPr marL="214313" indent="-214313">
              <a:buFont typeface="Wingdings" panose="05000000000000000000" pitchFamily="2" charset="2"/>
              <a:buChar char="l"/>
            </a:pPr>
            <a:r>
              <a:rPr lang="en-US" altLang="zh-CN" sz="1200" b="1" dirty="0">
                <a:solidFill>
                  <a:srgbClr val="0070C0"/>
                </a:solidFill>
              </a:rPr>
              <a:t>Data Store</a:t>
            </a:r>
            <a:endParaRPr lang="zh-CN" altLang="en-US" sz="1200" b="1" dirty="0">
              <a:solidFill>
                <a:srgbClr val="0070C0"/>
              </a:solidFill>
            </a:endParaRPr>
          </a:p>
        </p:txBody>
      </p:sp>
      <p:sp>
        <p:nvSpPr>
          <p:cNvPr id="90" name="箭头: 上 89">
            <a:extLst>
              <a:ext uri="{FF2B5EF4-FFF2-40B4-BE49-F238E27FC236}">
                <a16:creationId xmlns:a16="http://schemas.microsoft.com/office/drawing/2014/main" id="{A8541398-3810-4EA3-9BE1-18E14CF8CBED}"/>
              </a:ext>
            </a:extLst>
          </p:cNvPr>
          <p:cNvSpPr/>
          <p:nvPr/>
        </p:nvSpPr>
        <p:spPr>
          <a:xfrm rot="10800000">
            <a:off x="1829282" y="5225153"/>
            <a:ext cx="311817" cy="467974"/>
          </a:xfrm>
          <a:prstGeom prst="upArrow">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1" name="箭头: 上 90">
            <a:extLst>
              <a:ext uri="{FF2B5EF4-FFF2-40B4-BE49-F238E27FC236}">
                <a16:creationId xmlns:a16="http://schemas.microsoft.com/office/drawing/2014/main" id="{02FEFBB6-601B-4855-AB07-15009A759E2C}"/>
              </a:ext>
            </a:extLst>
          </p:cNvPr>
          <p:cNvSpPr/>
          <p:nvPr/>
        </p:nvSpPr>
        <p:spPr>
          <a:xfrm>
            <a:off x="5241811" y="3597922"/>
            <a:ext cx="346145" cy="740892"/>
          </a:xfrm>
          <a:prstGeom prst="upArrow">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2" name="图片 91">
            <a:extLst>
              <a:ext uri="{FF2B5EF4-FFF2-40B4-BE49-F238E27FC236}">
                <a16:creationId xmlns:a16="http://schemas.microsoft.com/office/drawing/2014/main" id="{42F6303C-66D0-49E1-BE87-C8CBA6E4B3DA}"/>
              </a:ext>
            </a:extLst>
          </p:cNvPr>
          <p:cNvPicPr>
            <a:picLocks noChangeAspect="1"/>
          </p:cNvPicPr>
          <p:nvPr/>
        </p:nvPicPr>
        <p:blipFill>
          <a:blip r:embed="rId7" cstate="print">
            <a:extLst>
              <a:ext uri="{BEBA8EAE-BF5A-486C-A8C5-ECC9F3942E4B}">
                <a14:imgProps xmlns:a14="http://schemas.microsoft.com/office/drawing/2010/main">
                  <a14:imgLayer r:embed="rId8">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3127811" y="2158491"/>
            <a:ext cx="2879074" cy="1429720"/>
          </a:xfrm>
          <a:prstGeom prst="rect">
            <a:avLst/>
          </a:prstGeom>
        </p:spPr>
      </p:pic>
      <p:pic>
        <p:nvPicPr>
          <p:cNvPr id="93" name="图片 92">
            <a:extLst>
              <a:ext uri="{FF2B5EF4-FFF2-40B4-BE49-F238E27FC236}">
                <a16:creationId xmlns:a16="http://schemas.microsoft.com/office/drawing/2014/main" id="{D3188BEF-82CB-470A-98EA-9EA53A46571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65500" y="2324315"/>
            <a:ext cx="1031599" cy="1195795"/>
          </a:xfrm>
          <a:prstGeom prst="rect">
            <a:avLst/>
          </a:prstGeom>
        </p:spPr>
      </p:pic>
      <p:pic>
        <p:nvPicPr>
          <p:cNvPr id="94" name="Picture 16" descr="See the source image">
            <a:extLst>
              <a:ext uri="{FF2B5EF4-FFF2-40B4-BE49-F238E27FC236}">
                <a16:creationId xmlns:a16="http://schemas.microsoft.com/office/drawing/2014/main" id="{184D27AE-D599-4C2D-B1F3-010A403DB43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517371" y="2182591"/>
            <a:ext cx="1723589" cy="1444349"/>
          </a:xfrm>
          <a:prstGeom prst="rect">
            <a:avLst/>
          </a:prstGeom>
          <a:noFill/>
          <a:extLst>
            <a:ext uri="{909E8E84-426E-40DD-AFC4-6F175D3DCCD1}">
              <a14:hiddenFill xmlns:a14="http://schemas.microsoft.com/office/drawing/2010/main">
                <a:solidFill>
                  <a:srgbClr val="FFFFFF"/>
                </a:solidFill>
              </a14:hiddenFill>
            </a:ext>
          </a:extLst>
        </p:spPr>
      </p:pic>
      <p:pic>
        <p:nvPicPr>
          <p:cNvPr id="95" name="图片 94">
            <a:extLst>
              <a:ext uri="{FF2B5EF4-FFF2-40B4-BE49-F238E27FC236}">
                <a16:creationId xmlns:a16="http://schemas.microsoft.com/office/drawing/2014/main" id="{8613E2A9-5570-43EC-BDB3-5B7C99F05549}"/>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b="50900"/>
          <a:stretch/>
        </p:blipFill>
        <p:spPr>
          <a:xfrm>
            <a:off x="3316460" y="1256915"/>
            <a:ext cx="3001195" cy="897990"/>
          </a:xfrm>
          <a:prstGeom prst="rect">
            <a:avLst/>
          </a:prstGeom>
        </p:spPr>
      </p:pic>
      <p:sp>
        <p:nvSpPr>
          <p:cNvPr id="97" name="文本框 96">
            <a:extLst>
              <a:ext uri="{FF2B5EF4-FFF2-40B4-BE49-F238E27FC236}">
                <a16:creationId xmlns:a16="http://schemas.microsoft.com/office/drawing/2014/main" id="{7E90E4DC-A3E3-49D4-9015-F444E61F5D27}"/>
              </a:ext>
            </a:extLst>
          </p:cNvPr>
          <p:cNvSpPr txBox="1"/>
          <p:nvPr/>
        </p:nvSpPr>
        <p:spPr>
          <a:xfrm>
            <a:off x="749572" y="3729935"/>
            <a:ext cx="4086375" cy="461665"/>
          </a:xfrm>
          <a:prstGeom prst="rect">
            <a:avLst/>
          </a:prstGeom>
          <a:noFill/>
        </p:spPr>
        <p:txBody>
          <a:bodyPr wrap="none" rtlCol="0">
            <a:spAutoFit/>
          </a:bodyPr>
          <a:lstStyle/>
          <a:p>
            <a:r>
              <a:rPr lang="en-US" altLang="zh-CN" sz="2400" b="1" dirty="0"/>
              <a:t>Framework and Middleware</a:t>
            </a:r>
            <a:endParaRPr lang="zh-CN" altLang="en-US" sz="2400" b="1" dirty="0"/>
          </a:p>
        </p:txBody>
      </p:sp>
      <p:sp>
        <p:nvSpPr>
          <p:cNvPr id="98" name="文本框 97">
            <a:extLst>
              <a:ext uri="{FF2B5EF4-FFF2-40B4-BE49-F238E27FC236}">
                <a16:creationId xmlns:a16="http://schemas.microsoft.com/office/drawing/2014/main" id="{A9AF92F5-78EA-47EE-941D-60FF6F29849B}"/>
              </a:ext>
            </a:extLst>
          </p:cNvPr>
          <p:cNvSpPr txBox="1"/>
          <p:nvPr/>
        </p:nvSpPr>
        <p:spPr>
          <a:xfrm>
            <a:off x="1827259" y="2055423"/>
            <a:ext cx="2127505" cy="461665"/>
          </a:xfrm>
          <a:prstGeom prst="rect">
            <a:avLst/>
          </a:prstGeom>
          <a:noFill/>
        </p:spPr>
        <p:txBody>
          <a:bodyPr wrap="none" rtlCol="0">
            <a:spAutoFit/>
          </a:bodyPr>
          <a:lstStyle/>
          <a:p>
            <a:r>
              <a:rPr lang="en-US" altLang="zh-CN" sz="2400" b="1" dirty="0"/>
              <a:t>User Interface</a:t>
            </a:r>
            <a:endParaRPr lang="zh-CN" altLang="en-US" sz="2400" b="1" dirty="0"/>
          </a:p>
        </p:txBody>
      </p:sp>
      <p:pic>
        <p:nvPicPr>
          <p:cNvPr id="99" name="图片 98">
            <a:extLst>
              <a:ext uri="{FF2B5EF4-FFF2-40B4-BE49-F238E27FC236}">
                <a16:creationId xmlns:a16="http://schemas.microsoft.com/office/drawing/2014/main" id="{44FD88BA-2F3B-47BE-A383-A99828CB62DC}"/>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t="49181"/>
          <a:stretch/>
        </p:blipFill>
        <p:spPr>
          <a:xfrm>
            <a:off x="502533" y="1253192"/>
            <a:ext cx="2813927" cy="871422"/>
          </a:xfrm>
          <a:prstGeom prst="rect">
            <a:avLst/>
          </a:prstGeom>
        </p:spPr>
      </p:pic>
      <p:sp>
        <p:nvSpPr>
          <p:cNvPr id="100" name="文本框 99">
            <a:extLst>
              <a:ext uri="{FF2B5EF4-FFF2-40B4-BE49-F238E27FC236}">
                <a16:creationId xmlns:a16="http://schemas.microsoft.com/office/drawing/2014/main" id="{28C2348D-0668-497B-AA3F-991E6955E8D9}"/>
              </a:ext>
            </a:extLst>
          </p:cNvPr>
          <p:cNvSpPr txBox="1"/>
          <p:nvPr/>
        </p:nvSpPr>
        <p:spPr>
          <a:xfrm>
            <a:off x="2512804" y="1447241"/>
            <a:ext cx="1782860" cy="461665"/>
          </a:xfrm>
          <a:prstGeom prst="rect">
            <a:avLst/>
          </a:prstGeom>
          <a:noFill/>
        </p:spPr>
        <p:txBody>
          <a:bodyPr wrap="none" rtlCol="0">
            <a:spAutoFit/>
          </a:bodyPr>
          <a:lstStyle/>
          <a:p>
            <a:r>
              <a:rPr lang="en-US" altLang="zh-CN" sz="2400" b="1" dirty="0"/>
              <a:t>Application</a:t>
            </a:r>
            <a:endParaRPr lang="zh-CN" altLang="en-US" sz="2400" b="1" dirty="0"/>
          </a:p>
        </p:txBody>
      </p:sp>
      <p:sp>
        <p:nvSpPr>
          <p:cNvPr id="101" name="箭头: 左右 100">
            <a:extLst>
              <a:ext uri="{FF2B5EF4-FFF2-40B4-BE49-F238E27FC236}">
                <a16:creationId xmlns:a16="http://schemas.microsoft.com/office/drawing/2014/main" id="{25833E97-E541-4EF2-B256-894F3EEB11EB}"/>
              </a:ext>
            </a:extLst>
          </p:cNvPr>
          <p:cNvSpPr/>
          <p:nvPr/>
        </p:nvSpPr>
        <p:spPr>
          <a:xfrm>
            <a:off x="6337814" y="3366497"/>
            <a:ext cx="951871" cy="513713"/>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26" name="Picture 2" descr="查看源图像">
            <a:extLst>
              <a:ext uri="{FF2B5EF4-FFF2-40B4-BE49-F238E27FC236}">
                <a16:creationId xmlns:a16="http://schemas.microsoft.com/office/drawing/2014/main" id="{279417A9-DE02-4407-BC5B-906399B7F73D}"/>
              </a:ext>
            </a:extLst>
          </p:cNvPr>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l="12339" r="12811"/>
          <a:stretch/>
        </p:blipFill>
        <p:spPr bwMode="auto">
          <a:xfrm>
            <a:off x="587186" y="5724000"/>
            <a:ext cx="468254" cy="413052"/>
          </a:xfrm>
          <a:prstGeom prst="rect">
            <a:avLst/>
          </a:prstGeom>
          <a:solidFill>
            <a:schemeClr val="bg1"/>
          </a:solidFill>
        </p:spPr>
      </p:pic>
      <p:sp>
        <p:nvSpPr>
          <p:cNvPr id="27" name="矩形 26">
            <a:extLst>
              <a:ext uri="{FF2B5EF4-FFF2-40B4-BE49-F238E27FC236}">
                <a16:creationId xmlns:a16="http://schemas.microsoft.com/office/drawing/2014/main" id="{39063089-7B93-448F-9E5C-B9D6DC7D6451}"/>
              </a:ext>
            </a:extLst>
          </p:cNvPr>
          <p:cNvSpPr/>
          <p:nvPr/>
        </p:nvSpPr>
        <p:spPr>
          <a:xfrm>
            <a:off x="2141099" y="6185780"/>
            <a:ext cx="9896684" cy="307777"/>
          </a:xfrm>
          <a:prstGeom prst="rect">
            <a:avLst/>
          </a:prstGeom>
        </p:spPr>
        <p:txBody>
          <a:bodyPr wrap="none">
            <a:spAutoFit/>
          </a:bodyPr>
          <a:lstStyle/>
          <a:p>
            <a:r>
              <a:rPr lang="en-US" altLang="zh-CN" sz="1400" dirty="0">
                <a:solidFill>
                  <a:srgbClr val="000000"/>
                </a:solidFill>
                <a:latin typeface="+mj-ea"/>
                <a:ea typeface="+mj-ea"/>
              </a:rPr>
              <a:t>Yu Hu, Hao Hu,</a:t>
            </a:r>
            <a:r>
              <a:rPr lang="en" altLang="zh-CN" sz="1400" b="0" i="0" dirty="0">
                <a:solidFill>
                  <a:srgbClr val="B14300"/>
                </a:solidFill>
                <a:effectLst/>
                <a:latin typeface="Liberation Sans"/>
              </a:rPr>
              <a:t> The Design and Development of the scientific data and software for High Energy Photon Source in China</a:t>
            </a:r>
            <a:r>
              <a:rPr lang="en-US" altLang="zh-CN" sz="1400" dirty="0">
                <a:solidFill>
                  <a:srgbClr val="000000"/>
                </a:solidFill>
                <a:latin typeface="+mj-ea"/>
                <a:ea typeface="+mj-ea"/>
              </a:rPr>
              <a:t> </a:t>
            </a:r>
            <a:endParaRPr lang="zh-CN" altLang="en-US" sz="1400" dirty="0">
              <a:latin typeface="+mj-ea"/>
              <a:ea typeface="+mj-ea"/>
            </a:endParaRPr>
          </a:p>
        </p:txBody>
      </p:sp>
    </p:spTree>
    <p:extLst>
      <p:ext uri="{BB962C8B-B14F-4D97-AF65-F5344CB8AC3E}">
        <p14:creationId xmlns:p14="http://schemas.microsoft.com/office/powerpoint/2010/main" val="22391617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5B62321B-41B6-EB2D-4210-07EEDB5F69A7}"/>
              </a:ext>
            </a:extLst>
          </p:cNvPr>
          <p:cNvPicPr>
            <a:picLocks noChangeAspect="1"/>
          </p:cNvPicPr>
          <p:nvPr/>
        </p:nvPicPr>
        <p:blipFill>
          <a:blip r:embed="rId2"/>
          <a:stretch>
            <a:fillRect/>
          </a:stretch>
        </p:blipFill>
        <p:spPr>
          <a:xfrm>
            <a:off x="4871864" y="1030072"/>
            <a:ext cx="7035800" cy="5372100"/>
          </a:xfrm>
          <a:prstGeom prst="rect">
            <a:avLst/>
          </a:prstGeom>
        </p:spPr>
      </p:pic>
      <p:sp>
        <p:nvSpPr>
          <p:cNvPr id="2" name="内容占位符 1">
            <a:extLst>
              <a:ext uri="{FF2B5EF4-FFF2-40B4-BE49-F238E27FC236}">
                <a16:creationId xmlns:a16="http://schemas.microsoft.com/office/drawing/2014/main" id="{0A82620C-9568-C0B0-0FEA-14CC2384DA53}"/>
              </a:ext>
            </a:extLst>
          </p:cNvPr>
          <p:cNvSpPr>
            <a:spLocks noGrp="1"/>
          </p:cNvSpPr>
          <p:nvPr>
            <p:ph idx="1"/>
          </p:nvPr>
        </p:nvSpPr>
        <p:spPr>
          <a:xfrm>
            <a:off x="780289" y="1027024"/>
            <a:ext cx="5387720" cy="5372099"/>
          </a:xfrm>
        </p:spPr>
        <p:txBody>
          <a:bodyPr>
            <a:normAutofit fontScale="92500" lnSpcReduction="20000"/>
          </a:bodyPr>
          <a:lstStyle/>
          <a:p>
            <a:pPr>
              <a:lnSpc>
                <a:spcPct val="120000"/>
              </a:lnSpc>
            </a:pPr>
            <a:r>
              <a:rPr lang="en-US" altLang="zh-CN" sz="2800" b="0" dirty="0"/>
              <a:t>Tier-2 sites</a:t>
            </a:r>
          </a:p>
          <a:p>
            <a:pPr lvl="1">
              <a:lnSpc>
                <a:spcPct val="120000"/>
              </a:lnSpc>
            </a:pPr>
            <a:r>
              <a:rPr lang="en-US" altLang="zh-CN" sz="2000" b="0" dirty="0"/>
              <a:t>BEIJING-IHEP (ATLAS, CMS, </a:t>
            </a:r>
            <a:r>
              <a:rPr lang="en-US" altLang="zh-CN" sz="2000" b="0" dirty="0" err="1"/>
              <a:t>LHCb</a:t>
            </a:r>
            <a:r>
              <a:rPr lang="en-US" altLang="zh-CN" sz="2000" b="0" dirty="0"/>
              <a:t>)</a:t>
            </a:r>
          </a:p>
          <a:p>
            <a:pPr>
              <a:lnSpc>
                <a:spcPct val="120000"/>
              </a:lnSpc>
            </a:pPr>
            <a:r>
              <a:rPr lang="en-US" altLang="zh-CN" sz="2800" b="0" dirty="0"/>
              <a:t>Tier-3 sites</a:t>
            </a:r>
          </a:p>
          <a:p>
            <a:pPr lvl="1">
              <a:lnSpc>
                <a:spcPct val="120000"/>
              </a:lnSpc>
            </a:pPr>
            <a:r>
              <a:rPr lang="en-US" altLang="zh-CN" sz="2000" b="0" dirty="0"/>
              <a:t>PKU-T3 (CMS)</a:t>
            </a:r>
          </a:p>
          <a:p>
            <a:pPr lvl="1">
              <a:lnSpc>
                <a:spcPct val="120000"/>
              </a:lnSpc>
            </a:pPr>
            <a:r>
              <a:rPr lang="en-US" altLang="zh-CN" sz="2000" b="0" dirty="0"/>
              <a:t>USTC-T3 (ATLAS)</a:t>
            </a:r>
          </a:p>
          <a:p>
            <a:pPr>
              <a:lnSpc>
                <a:spcPct val="120000"/>
              </a:lnSpc>
            </a:pPr>
            <a:r>
              <a:rPr lang="en-US" altLang="zh-CN" sz="2800" dirty="0"/>
              <a:t>Certification Authority at IHEP</a:t>
            </a:r>
          </a:p>
          <a:p>
            <a:pPr lvl="1">
              <a:lnSpc>
                <a:spcPct val="120000"/>
              </a:lnSpc>
            </a:pPr>
            <a:r>
              <a:rPr lang="en-US" altLang="zh-CN" sz="2100" dirty="0" err="1"/>
              <a:t>cagrid.ihep.ac.cn</a:t>
            </a:r>
            <a:endParaRPr lang="en-US" altLang="zh-CN" sz="2100" dirty="0"/>
          </a:p>
          <a:p>
            <a:pPr>
              <a:lnSpc>
                <a:spcPct val="120000"/>
              </a:lnSpc>
            </a:pPr>
            <a:r>
              <a:rPr lang="en-US" altLang="zh-CN" sz="2800" b="0" dirty="0"/>
              <a:t>Sites under development</a:t>
            </a:r>
          </a:p>
          <a:p>
            <a:pPr lvl="1">
              <a:lnSpc>
                <a:spcPct val="120000"/>
              </a:lnSpc>
            </a:pPr>
            <a:r>
              <a:rPr lang="en-US" altLang="zh-CN" sz="2000" b="0" dirty="0"/>
              <a:t>Tier-1: BEIJING-IHEP (</a:t>
            </a:r>
            <a:r>
              <a:rPr lang="en-US" altLang="zh-CN" sz="2000" b="0" dirty="0" err="1"/>
              <a:t>LHCb</a:t>
            </a:r>
            <a:r>
              <a:rPr lang="en-US" altLang="zh-CN" sz="2000" b="0" dirty="0"/>
              <a:t>)</a:t>
            </a:r>
          </a:p>
          <a:p>
            <a:pPr lvl="1">
              <a:lnSpc>
                <a:spcPct val="120000"/>
              </a:lnSpc>
            </a:pPr>
            <a:r>
              <a:rPr lang="en-US" altLang="zh-CN" sz="2000" b="0" dirty="0"/>
              <a:t>Tier-2: Lanzhou-T2 (</a:t>
            </a:r>
            <a:r>
              <a:rPr lang="en-US" altLang="zh-CN" sz="2000" b="0" dirty="0" err="1"/>
              <a:t>LHCb</a:t>
            </a:r>
            <a:r>
              <a:rPr lang="en-US" altLang="zh-CN" sz="2000" b="0" dirty="0"/>
              <a:t>)</a:t>
            </a:r>
          </a:p>
          <a:p>
            <a:pPr lvl="1">
              <a:lnSpc>
                <a:spcPct val="120000"/>
              </a:lnSpc>
            </a:pPr>
            <a:r>
              <a:rPr lang="en-US" altLang="zh-CN" sz="2000" b="0" dirty="0"/>
              <a:t>Tier-2: Wuhan-T2 (ALICE)</a:t>
            </a:r>
          </a:p>
          <a:p>
            <a:endParaRPr kumimoji="1" lang="zh-CN" altLang="en-US" dirty="0"/>
          </a:p>
        </p:txBody>
      </p:sp>
      <p:sp>
        <p:nvSpPr>
          <p:cNvPr id="3" name="标题 2">
            <a:extLst>
              <a:ext uri="{FF2B5EF4-FFF2-40B4-BE49-F238E27FC236}">
                <a16:creationId xmlns:a16="http://schemas.microsoft.com/office/drawing/2014/main" id="{8D0B9136-B4C0-9221-1672-712B2F8258FA}"/>
              </a:ext>
            </a:extLst>
          </p:cNvPr>
          <p:cNvSpPr>
            <a:spLocks noGrp="1"/>
          </p:cNvSpPr>
          <p:nvPr>
            <p:ph type="title"/>
          </p:nvPr>
        </p:nvSpPr>
        <p:spPr>
          <a:xfrm>
            <a:off x="1199456" y="105353"/>
            <a:ext cx="10874781" cy="663575"/>
          </a:xfrm>
        </p:spPr>
        <p:txBody>
          <a:bodyPr/>
          <a:lstStyle/>
          <a:p>
            <a:r>
              <a:rPr lang="en-US" altLang="zh-CN" sz="3600" dirty="0"/>
              <a:t>Current Status of WLCG in China-Mainland</a:t>
            </a:r>
            <a:endParaRPr kumimoji="1" lang="zh-CN" altLang="en-US" sz="3600" dirty="0"/>
          </a:p>
        </p:txBody>
      </p:sp>
    </p:spTree>
    <p:extLst>
      <p:ext uri="{BB962C8B-B14F-4D97-AF65-F5344CB8AC3E}">
        <p14:creationId xmlns:p14="http://schemas.microsoft.com/office/powerpoint/2010/main" val="9360481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271464" y="105353"/>
            <a:ext cx="10802773" cy="663575"/>
          </a:xfrm>
        </p:spPr>
        <p:txBody>
          <a:bodyPr/>
          <a:lstStyle/>
          <a:p>
            <a:r>
              <a:rPr lang="en-US" altLang="zh-CN" sz="3600" dirty="0"/>
              <a:t>WLCG sites at IHEP</a:t>
            </a:r>
            <a:endParaRPr lang="zh-CN" altLang="en-US" sz="3600" dirty="0"/>
          </a:p>
        </p:txBody>
      </p:sp>
      <p:sp>
        <p:nvSpPr>
          <p:cNvPr id="3" name="内容占位符 2"/>
          <p:cNvSpPr>
            <a:spLocks noGrp="1"/>
          </p:cNvSpPr>
          <p:nvPr>
            <p:ph idx="1"/>
          </p:nvPr>
        </p:nvSpPr>
        <p:spPr>
          <a:xfrm>
            <a:off x="598356" y="1213247"/>
            <a:ext cx="11434618" cy="4231977"/>
          </a:xfrm>
        </p:spPr>
        <p:txBody>
          <a:bodyPr>
            <a:normAutofit fontScale="92500" lnSpcReduction="20000"/>
          </a:bodyPr>
          <a:lstStyle/>
          <a:p>
            <a:r>
              <a:rPr lang="en-US" altLang="zh-CN" sz="2800" b="0" dirty="0"/>
              <a:t>WLCG Tier2 Sites</a:t>
            </a:r>
          </a:p>
          <a:p>
            <a:pPr lvl="1"/>
            <a:r>
              <a:rPr lang="en-US" altLang="zh-CN" sz="2000" b="0" dirty="0"/>
              <a:t>ATLAS, CMS, from 2006</a:t>
            </a:r>
          </a:p>
          <a:p>
            <a:pPr lvl="1"/>
            <a:r>
              <a:rPr lang="en-US" altLang="zh-CN" sz="2000" b="0" dirty="0" err="1"/>
              <a:t>LHCb</a:t>
            </a:r>
            <a:r>
              <a:rPr lang="en-US" altLang="zh-CN" sz="2000" b="0" dirty="0"/>
              <a:t>, from 2018</a:t>
            </a:r>
          </a:p>
          <a:p>
            <a:r>
              <a:rPr lang="en-US" altLang="zh-CN" sz="2800" b="0" dirty="0"/>
              <a:t>Computing Resources</a:t>
            </a:r>
          </a:p>
          <a:p>
            <a:pPr lvl="1"/>
            <a:r>
              <a:rPr lang="en-US" altLang="zh-CN" sz="2000" b="0" dirty="0"/>
              <a:t>~4.2K CPU cores</a:t>
            </a:r>
          </a:p>
          <a:p>
            <a:r>
              <a:rPr lang="en-US" altLang="zh-CN" sz="2800" b="0" dirty="0"/>
              <a:t>Disk Storage</a:t>
            </a:r>
          </a:p>
          <a:p>
            <a:pPr lvl="1"/>
            <a:r>
              <a:rPr lang="en-US" altLang="zh-CN" sz="2000" b="0" dirty="0"/>
              <a:t>~ 1.7 PB </a:t>
            </a:r>
          </a:p>
          <a:p>
            <a:r>
              <a:rPr lang="en-US" altLang="zh-CN" sz="2800" b="0" dirty="0"/>
              <a:t>Network</a:t>
            </a:r>
          </a:p>
          <a:p>
            <a:pPr lvl="1"/>
            <a:r>
              <a:rPr lang="en-US" altLang="zh-CN" sz="2000" b="0" dirty="0"/>
              <a:t>10Gbps network link to Europe</a:t>
            </a:r>
          </a:p>
          <a:p>
            <a:pPr lvl="1"/>
            <a:r>
              <a:rPr lang="en-US" altLang="zh-CN" sz="2000" b="0" dirty="0"/>
              <a:t>IPv4/IPv6</a:t>
            </a:r>
          </a:p>
        </p:txBody>
      </p:sp>
      <p:sp>
        <p:nvSpPr>
          <p:cNvPr id="4" name="灯片编号占位符 3"/>
          <p:cNvSpPr>
            <a:spLocks noGrp="1"/>
          </p:cNvSpPr>
          <p:nvPr>
            <p:ph type="sldNum" sz="quarter" idx="4294967295"/>
          </p:nvPr>
        </p:nvSpPr>
        <p:spPr>
          <a:xfrm>
            <a:off x="9347200" y="6299200"/>
            <a:ext cx="2844800" cy="457200"/>
          </a:xfrm>
          <a:prstGeom prst="rect">
            <a:avLst/>
          </a:prstGeom>
        </p:spPr>
        <p:txBody>
          <a:bodyPr/>
          <a:lstStyle/>
          <a:p>
            <a:fld id="{7E46DA2A-0A7F-49D5-B392-17A051B5A1AA}" type="slidenum">
              <a:rPr lang="zh-CN" altLang="en-US" smtClean="0"/>
              <a:t>14</a:t>
            </a:fld>
            <a:endParaRPr lang="zh-CN" altLang="en-US" dirty="0"/>
          </a:p>
        </p:txBody>
      </p:sp>
      <p:graphicFrame>
        <p:nvGraphicFramePr>
          <p:cNvPr id="5" name="图表 4">
            <a:extLst>
              <a:ext uri="{FF2B5EF4-FFF2-40B4-BE49-F238E27FC236}">
                <a16:creationId xmlns:a16="http://schemas.microsoft.com/office/drawing/2014/main" id="{B8B8C48C-BD70-7945-7458-F6B85BE5DA0A}"/>
              </a:ext>
            </a:extLst>
          </p:cNvPr>
          <p:cNvGraphicFramePr/>
          <p:nvPr>
            <p:extLst>
              <p:ext uri="{D42A27DB-BD31-4B8C-83A1-F6EECF244321}">
                <p14:modId xmlns:p14="http://schemas.microsoft.com/office/powerpoint/2010/main" val="3392862937"/>
              </p:ext>
            </p:extLst>
          </p:nvPr>
        </p:nvGraphicFramePr>
        <p:xfrm>
          <a:off x="5735960" y="980728"/>
          <a:ext cx="5857684" cy="255333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图表 5">
            <a:extLst>
              <a:ext uri="{FF2B5EF4-FFF2-40B4-BE49-F238E27FC236}">
                <a16:creationId xmlns:a16="http://schemas.microsoft.com/office/drawing/2014/main" id="{B2F5F98C-D4DA-9050-959A-86466FC6DBB2}"/>
              </a:ext>
            </a:extLst>
          </p:cNvPr>
          <p:cNvGraphicFramePr/>
          <p:nvPr>
            <p:extLst>
              <p:ext uri="{D42A27DB-BD31-4B8C-83A1-F6EECF244321}">
                <p14:modId xmlns:p14="http://schemas.microsoft.com/office/powerpoint/2010/main" val="2242596647"/>
              </p:ext>
            </p:extLst>
          </p:nvPr>
        </p:nvGraphicFramePr>
        <p:xfrm>
          <a:off x="5762960" y="3766582"/>
          <a:ext cx="5857684" cy="2338437"/>
        </p:xfrm>
        <a:graphic>
          <a:graphicData uri="http://schemas.openxmlformats.org/drawingml/2006/chart">
            <c:chart xmlns:c="http://schemas.openxmlformats.org/drawingml/2006/chart" xmlns:r="http://schemas.openxmlformats.org/officeDocument/2006/relationships" r:id="rId4"/>
          </a:graphicData>
        </a:graphic>
      </p:graphicFrame>
      <p:sp>
        <p:nvSpPr>
          <p:cNvPr id="10" name="文本框 9">
            <a:extLst>
              <a:ext uri="{FF2B5EF4-FFF2-40B4-BE49-F238E27FC236}">
                <a16:creationId xmlns:a16="http://schemas.microsoft.com/office/drawing/2014/main" id="{4B192267-3E29-5B3C-C0F7-73F1893AC8E6}"/>
              </a:ext>
            </a:extLst>
          </p:cNvPr>
          <p:cNvSpPr txBox="1"/>
          <p:nvPr/>
        </p:nvSpPr>
        <p:spPr>
          <a:xfrm>
            <a:off x="124714" y="5405789"/>
            <a:ext cx="6096000" cy="923330"/>
          </a:xfrm>
          <a:prstGeom prst="rect">
            <a:avLst/>
          </a:prstGeom>
          <a:noFill/>
        </p:spPr>
        <p:txBody>
          <a:bodyPr wrap="square">
            <a:spAutoFit/>
          </a:bodyPr>
          <a:lstStyle/>
          <a:p>
            <a:r>
              <a:rPr lang="en-US" altLang="zh-CN" sz="1800" dirty="0"/>
              <a:t>Proposal</a:t>
            </a:r>
            <a:r>
              <a:rPr lang="zh-CN" altLang="en-US" sz="1800" dirty="0"/>
              <a:t> </a:t>
            </a:r>
            <a:r>
              <a:rPr lang="en-US" altLang="zh-CN" sz="1800" dirty="0"/>
              <a:t>of </a:t>
            </a:r>
            <a:r>
              <a:rPr lang="en-US" altLang="zh-CN" sz="1800" dirty="0" err="1"/>
              <a:t>LHCb</a:t>
            </a:r>
            <a:r>
              <a:rPr lang="zh-CN" altLang="en-US" sz="1800" dirty="0"/>
              <a:t> </a:t>
            </a:r>
            <a:r>
              <a:rPr lang="en-US" altLang="zh-CN" sz="1800" dirty="0"/>
              <a:t>Tier-1 at IHEP</a:t>
            </a:r>
            <a:r>
              <a:rPr lang="zh-CN" altLang="en-US" sz="1800" dirty="0"/>
              <a:t> </a:t>
            </a:r>
            <a:r>
              <a:rPr lang="en-US" altLang="zh-CN" sz="1800" dirty="0"/>
              <a:t>was</a:t>
            </a:r>
            <a:r>
              <a:rPr lang="zh-CN" altLang="en-US" sz="1800" dirty="0"/>
              <a:t> </a:t>
            </a:r>
            <a:r>
              <a:rPr lang="en-US" altLang="zh-CN" sz="1800" dirty="0"/>
              <a:t>approved by</a:t>
            </a:r>
            <a:r>
              <a:rPr lang="en-US" altLang="zh-CN" dirty="0"/>
              <a:t> WLCG </a:t>
            </a:r>
            <a:r>
              <a:rPr lang="en" altLang="zh-CN" sz="1800" b="0" i="0" u="none" strike="noStrike" dirty="0">
                <a:effectLst/>
                <a:latin typeface="Calibri" panose="020F0502020204030204" pitchFamily="34" charset="0"/>
              </a:rPr>
              <a:t>Overview Board</a:t>
            </a:r>
            <a:r>
              <a:rPr lang="en-US" altLang="zh-CN" sz="1800" b="0" i="0" u="none" strike="noStrike" dirty="0">
                <a:effectLst/>
                <a:latin typeface="Calibri" panose="020F0502020204030204" pitchFamily="34" charset="0"/>
              </a:rPr>
              <a:t> in Dec. 2022</a:t>
            </a:r>
            <a:r>
              <a:rPr lang="en" altLang="zh-CN" sz="1400" dirty="0">
                <a:latin typeface="Calibri" panose="020F0502020204030204" pitchFamily="34" charset="0"/>
              </a:rPr>
              <a:t>(</a:t>
            </a:r>
            <a:r>
              <a:rPr lang="en" altLang="zh-CN" sz="1400" b="0" i="0" u="none" strike="noStrike" dirty="0">
                <a:effectLst/>
                <a:latin typeface="Calibri" panose="020F0502020204030204" pitchFamily="34" charset="0"/>
              </a:rPr>
              <a:t>proto-WLCG T1 </a:t>
            </a:r>
            <a:r>
              <a:rPr lang="en" altLang="zh-CN" sz="1400" dirty="0">
                <a:latin typeface="Calibri" panose="020F0502020204030204" pitchFamily="34" charset="0"/>
              </a:rPr>
              <a:t>C</a:t>
            </a:r>
            <a:r>
              <a:rPr lang="en" altLang="zh-CN" sz="1400" b="0" i="0" u="none" strike="noStrike" dirty="0">
                <a:effectLst/>
                <a:latin typeface="Calibri" panose="020F0502020204030204" pitchFamily="34" charset="0"/>
              </a:rPr>
              <a:t>enter for </a:t>
            </a:r>
            <a:r>
              <a:rPr lang="en" altLang="zh-CN" sz="1400" b="0" i="0" u="none" strike="noStrike" dirty="0" err="1">
                <a:effectLst/>
                <a:latin typeface="Calibri" panose="020F0502020204030204" pitchFamily="34" charset="0"/>
              </a:rPr>
              <a:t>LHCb</a:t>
            </a:r>
            <a:r>
              <a:rPr lang="en" altLang="zh-CN" sz="1400" dirty="0">
                <a:latin typeface="Calibri" panose="020F0502020204030204" pitchFamily="34" charset="0"/>
              </a:rPr>
              <a:t>)</a:t>
            </a:r>
            <a:endParaRPr lang="en-US" altLang="zh-CN" sz="1400" dirty="0"/>
          </a:p>
          <a:p>
            <a:r>
              <a:rPr lang="en-US" altLang="zh-CN" sz="1800" dirty="0"/>
              <a:t>It</a:t>
            </a:r>
            <a:r>
              <a:rPr lang="zh-CN" altLang="en-US" sz="1800" dirty="0"/>
              <a:t> </a:t>
            </a:r>
            <a:r>
              <a:rPr lang="en-US" altLang="zh-CN" sz="1800" dirty="0"/>
              <a:t> should</a:t>
            </a:r>
            <a:r>
              <a:rPr lang="zh-CN" altLang="en-US" sz="1800" dirty="0"/>
              <a:t> </a:t>
            </a:r>
            <a:r>
              <a:rPr lang="en-US" altLang="zh-CN" sz="1800" dirty="0"/>
              <a:t>be</a:t>
            </a:r>
            <a:r>
              <a:rPr lang="zh-CN" altLang="en-US" sz="1800" dirty="0"/>
              <a:t> </a:t>
            </a:r>
            <a:r>
              <a:rPr lang="en-US" altLang="zh-CN" sz="1800" dirty="0"/>
              <a:t>ready</a:t>
            </a:r>
            <a:r>
              <a:rPr lang="zh-CN" altLang="en-US" sz="1800" dirty="0"/>
              <a:t> </a:t>
            </a:r>
            <a:r>
              <a:rPr lang="en-US" altLang="zh-CN" sz="1800" dirty="0"/>
              <a:t>before</a:t>
            </a:r>
            <a:r>
              <a:rPr lang="zh-CN" altLang="en-US" sz="1800" dirty="0"/>
              <a:t> </a:t>
            </a:r>
            <a:r>
              <a:rPr lang="en-US" altLang="zh-CN" sz="1800" dirty="0"/>
              <a:t>Jul</a:t>
            </a:r>
            <a:r>
              <a:rPr lang="en-US" altLang="zh-CN" dirty="0"/>
              <a:t>. 2023</a:t>
            </a:r>
            <a:r>
              <a:rPr lang="en-US" altLang="zh-CN" sz="1800" dirty="0"/>
              <a:t> </a:t>
            </a:r>
            <a:endParaRPr lang="zh-CN" alt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85C8C7E-D3F1-4747-B14D-8AB21ED56C71}"/>
              </a:ext>
            </a:extLst>
          </p:cNvPr>
          <p:cNvSpPr>
            <a:spLocks noGrp="1"/>
          </p:cNvSpPr>
          <p:nvPr>
            <p:ph type="title"/>
          </p:nvPr>
        </p:nvSpPr>
        <p:spPr/>
        <p:txBody>
          <a:bodyPr/>
          <a:lstStyle/>
          <a:p>
            <a:r>
              <a:rPr lang="en-US" altLang="zh-CN" dirty="0" err="1"/>
              <a:t>LHCb</a:t>
            </a:r>
            <a:r>
              <a:rPr lang="en-US" altLang="zh-CN" dirty="0"/>
              <a:t> Tier-1 @IHEP</a:t>
            </a:r>
            <a:endParaRPr lang="zh-CN" altLang="en-US" dirty="0"/>
          </a:p>
        </p:txBody>
      </p:sp>
      <p:sp>
        <p:nvSpPr>
          <p:cNvPr id="3" name="内容占位符 2">
            <a:extLst>
              <a:ext uri="{FF2B5EF4-FFF2-40B4-BE49-F238E27FC236}">
                <a16:creationId xmlns:a16="http://schemas.microsoft.com/office/drawing/2014/main" id="{29A8559B-93C1-44C9-A745-78D22A125EF2}"/>
              </a:ext>
            </a:extLst>
          </p:cNvPr>
          <p:cNvSpPr>
            <a:spLocks noGrp="1"/>
          </p:cNvSpPr>
          <p:nvPr>
            <p:ph idx="1"/>
          </p:nvPr>
        </p:nvSpPr>
        <p:spPr>
          <a:xfrm>
            <a:off x="155787" y="1151906"/>
            <a:ext cx="12036213" cy="4999511"/>
          </a:xfrm>
        </p:spPr>
        <p:txBody>
          <a:bodyPr/>
          <a:lstStyle/>
          <a:p>
            <a:r>
              <a:rPr lang="en-US" altLang="zh-CN" dirty="0"/>
              <a:t>IHEP </a:t>
            </a:r>
            <a:r>
              <a:rPr lang="en-US" altLang="zh-CN" dirty="0" err="1"/>
              <a:t>LHCb</a:t>
            </a:r>
            <a:r>
              <a:rPr lang="en-US" altLang="zh-CN" dirty="0"/>
              <a:t> Tier 1 site is under construction</a:t>
            </a:r>
          </a:p>
          <a:p>
            <a:pPr lvl="1"/>
            <a:r>
              <a:rPr lang="en-US" altLang="zh-CN" dirty="0"/>
              <a:t>Storage and computing resources are completed procurement and gradually arrived</a:t>
            </a:r>
          </a:p>
          <a:p>
            <a:pPr lvl="2"/>
            <a:r>
              <a:rPr lang="en-US" altLang="zh-CN" dirty="0"/>
              <a:t>3000 CPU cores,  Intel Xeon Platinum 8352Y,</a:t>
            </a:r>
          </a:p>
          <a:p>
            <a:pPr lvl="2"/>
            <a:r>
              <a:rPr lang="en-US" altLang="zh-CN" dirty="0"/>
              <a:t>~3.2PB disk storage, DELL </a:t>
            </a:r>
            <a:r>
              <a:rPr lang="en-US" altLang="zh-CN" dirty="0" err="1"/>
              <a:t>PowerVault</a:t>
            </a:r>
            <a:r>
              <a:rPr lang="en-US" altLang="zh-CN" dirty="0"/>
              <a:t> ME484,</a:t>
            </a:r>
          </a:p>
          <a:p>
            <a:pPr lvl="2"/>
            <a:r>
              <a:rPr lang="en-US" altLang="zh-CN" dirty="0"/>
              <a:t>Lenovo TS4500 Tape Library, LTO9 Drives and Tapes.</a:t>
            </a:r>
          </a:p>
          <a:p>
            <a:pPr lvl="1"/>
            <a:r>
              <a:rPr lang="en-US" altLang="zh-CN" dirty="0"/>
              <a:t>Network devices and connections will be ready soon </a:t>
            </a:r>
          </a:p>
          <a:p>
            <a:pPr lvl="2"/>
            <a:r>
              <a:rPr lang="en-US" altLang="zh-CN" dirty="0"/>
              <a:t>Devices: 100G</a:t>
            </a:r>
            <a:r>
              <a:rPr lang="zh-CN" altLang="en-US" dirty="0"/>
              <a:t> </a:t>
            </a:r>
            <a:r>
              <a:rPr lang="en-US" altLang="zh-CN" dirty="0"/>
              <a:t>Router      	</a:t>
            </a:r>
            <a:r>
              <a:rPr lang="en-US" altLang="zh-CN" dirty="0" err="1"/>
              <a:t>linecards</a:t>
            </a:r>
            <a:r>
              <a:rPr lang="en-US" altLang="zh-CN" dirty="0"/>
              <a:t> and Optical modules are arrived</a:t>
            </a:r>
          </a:p>
          <a:p>
            <a:pPr lvl="2"/>
            <a:r>
              <a:rPr lang="en-US" altLang="zh-CN" dirty="0"/>
              <a:t>CSTNET to GEANT		10G -&gt;   100G</a:t>
            </a:r>
          </a:p>
          <a:p>
            <a:pPr lvl="2"/>
            <a:r>
              <a:rPr lang="en-US" altLang="zh-CN" dirty="0"/>
              <a:t>IHEP to CSTNET       		20G -&gt;  100G</a:t>
            </a:r>
          </a:p>
        </p:txBody>
      </p:sp>
      <p:sp>
        <p:nvSpPr>
          <p:cNvPr id="4" name="灯片编号占位符 3">
            <a:extLst>
              <a:ext uri="{FF2B5EF4-FFF2-40B4-BE49-F238E27FC236}">
                <a16:creationId xmlns:a16="http://schemas.microsoft.com/office/drawing/2014/main" id="{75315177-2F23-467D-B70E-2609036067A3}"/>
              </a:ext>
            </a:extLst>
          </p:cNvPr>
          <p:cNvSpPr>
            <a:spLocks noGrp="1"/>
          </p:cNvSpPr>
          <p:nvPr>
            <p:ph type="sldNum" sz="quarter" idx="12"/>
          </p:nvPr>
        </p:nvSpPr>
        <p:spPr bwMode="auto">
          <a:xfrm>
            <a:off x="8737600" y="6299054"/>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defPPr>
              <a:defRPr lang="zh-CN"/>
            </a:defPPr>
            <a:lvl1pPr marL="0" algn="r" defTabSz="914400" rtl="0" eaLnBrk="1" latinLnBrk="0" hangingPunct="1">
              <a:defRPr sz="1200" kern="1200">
                <a:solidFill>
                  <a:schemeClr val="tx1"/>
                </a:solidFill>
                <a:latin typeface="Candara" panose="020E0502030303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E46DA2A-0A7F-49D5-B392-17A051B5A1AA}" type="slidenum">
              <a:rPr lang="zh-CN" altLang="en-US" smtClean="0"/>
              <a:pPr/>
              <a:t>15</a:t>
            </a:fld>
            <a:endParaRPr lang="zh-CN" altLang="en-US" dirty="0"/>
          </a:p>
        </p:txBody>
      </p:sp>
    </p:spTree>
    <p:extLst>
      <p:ext uri="{BB962C8B-B14F-4D97-AF65-F5344CB8AC3E}">
        <p14:creationId xmlns:p14="http://schemas.microsoft.com/office/powerpoint/2010/main" val="15563785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a:extLst>
              <a:ext uri="{FF2B5EF4-FFF2-40B4-BE49-F238E27FC236}">
                <a16:creationId xmlns:a16="http://schemas.microsoft.com/office/drawing/2014/main" id="{0827757D-CF87-4664-95C9-AE368DD8CD14}"/>
              </a:ext>
            </a:extLst>
          </p:cNvPr>
          <p:cNvSpPr>
            <a:spLocks noGrp="1"/>
          </p:cNvSpPr>
          <p:nvPr>
            <p:ph idx="1"/>
          </p:nvPr>
        </p:nvSpPr>
        <p:spPr/>
        <p:txBody>
          <a:bodyPr/>
          <a:lstStyle/>
          <a:p>
            <a:endParaRPr kumimoji="1" lang="zh-CN" altLang="en-US"/>
          </a:p>
        </p:txBody>
      </p:sp>
      <p:sp>
        <p:nvSpPr>
          <p:cNvPr id="3" name="标题 2">
            <a:extLst>
              <a:ext uri="{FF2B5EF4-FFF2-40B4-BE49-F238E27FC236}">
                <a16:creationId xmlns:a16="http://schemas.microsoft.com/office/drawing/2014/main" id="{042113EC-F5A4-D708-CC77-1E39E924FC90}"/>
              </a:ext>
            </a:extLst>
          </p:cNvPr>
          <p:cNvSpPr>
            <a:spLocks noGrp="1"/>
          </p:cNvSpPr>
          <p:nvPr>
            <p:ph type="title"/>
          </p:nvPr>
        </p:nvSpPr>
        <p:spPr>
          <a:xfrm>
            <a:off x="1355250" y="105353"/>
            <a:ext cx="10718987" cy="663575"/>
          </a:xfrm>
        </p:spPr>
        <p:txBody>
          <a:bodyPr/>
          <a:lstStyle/>
          <a:p>
            <a:r>
              <a:rPr lang="en-US" altLang="zh-CN" sz="3600" dirty="0"/>
              <a:t>Plan:100G global interconnection is coming (</a:t>
            </a:r>
            <a:r>
              <a:rPr lang="en-US" altLang="zh-CN" sz="3600" dirty="0" err="1"/>
              <a:t>CSTNet</a:t>
            </a:r>
            <a:r>
              <a:rPr lang="en-US" altLang="zh-CN" sz="3600" dirty="0"/>
              <a:t>)</a:t>
            </a:r>
            <a:endParaRPr kumimoji="1" lang="zh-CN" altLang="en-US" sz="3600" dirty="0"/>
          </a:p>
        </p:txBody>
      </p:sp>
      <p:pic>
        <p:nvPicPr>
          <p:cNvPr id="4" name="图片 3">
            <a:extLst>
              <a:ext uri="{FF2B5EF4-FFF2-40B4-BE49-F238E27FC236}">
                <a16:creationId xmlns:a16="http://schemas.microsoft.com/office/drawing/2014/main" id="{0BC90848-14AF-EBAE-46F9-DF5609C8B242}"/>
              </a:ext>
            </a:extLst>
          </p:cNvPr>
          <p:cNvPicPr>
            <a:picLocks noChangeAspect="1"/>
          </p:cNvPicPr>
          <p:nvPr/>
        </p:nvPicPr>
        <p:blipFill>
          <a:blip r:embed="rId2"/>
          <a:stretch>
            <a:fillRect/>
          </a:stretch>
        </p:blipFill>
        <p:spPr>
          <a:xfrm>
            <a:off x="551384" y="959422"/>
            <a:ext cx="10947891" cy="5507304"/>
          </a:xfrm>
          <a:prstGeom prst="rect">
            <a:avLst/>
          </a:prstGeom>
        </p:spPr>
      </p:pic>
    </p:spTree>
    <p:extLst>
      <p:ext uri="{BB962C8B-B14F-4D97-AF65-F5344CB8AC3E}">
        <p14:creationId xmlns:p14="http://schemas.microsoft.com/office/powerpoint/2010/main" val="21906626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a:extLst>
              <a:ext uri="{FF2B5EF4-FFF2-40B4-BE49-F238E27FC236}">
                <a16:creationId xmlns:a16="http://schemas.microsoft.com/office/drawing/2014/main" id="{EBFD2197-91E6-2F13-0E1E-514B4D5A67E7}"/>
              </a:ext>
            </a:extLst>
          </p:cNvPr>
          <p:cNvSpPr>
            <a:spLocks noGrp="1"/>
          </p:cNvSpPr>
          <p:nvPr>
            <p:ph idx="1"/>
          </p:nvPr>
        </p:nvSpPr>
        <p:spPr>
          <a:xfrm>
            <a:off x="479376" y="1310641"/>
            <a:ext cx="11019899" cy="4804867"/>
          </a:xfrm>
        </p:spPr>
        <p:txBody>
          <a:bodyPr>
            <a:normAutofit/>
          </a:bodyPr>
          <a:lstStyle/>
          <a:p>
            <a:pPr>
              <a:spcBef>
                <a:spcPts val="1200"/>
              </a:spcBef>
            </a:pPr>
            <a:r>
              <a:rPr kumimoji="1" lang="en-US" altLang="zh-CN" sz="3200" b="0" dirty="0"/>
              <a:t>The</a:t>
            </a:r>
            <a:r>
              <a:rPr kumimoji="1" lang="zh-CN" altLang="en-US" sz="3200" b="0" dirty="0"/>
              <a:t> </a:t>
            </a:r>
            <a:r>
              <a:rPr kumimoji="1" lang="en-US" altLang="zh-CN" sz="3200" b="0" dirty="0"/>
              <a:t>computing</a:t>
            </a:r>
            <a:r>
              <a:rPr kumimoji="1" lang="zh-CN" altLang="en-US" sz="3200" b="0" dirty="0"/>
              <a:t> </a:t>
            </a:r>
            <a:r>
              <a:rPr kumimoji="1" lang="en-US" altLang="zh-CN" sz="3200" b="0" dirty="0"/>
              <a:t>and</a:t>
            </a:r>
            <a:r>
              <a:rPr kumimoji="1" lang="zh-CN" altLang="en-US" sz="3200" b="0" dirty="0"/>
              <a:t> </a:t>
            </a:r>
            <a:r>
              <a:rPr kumimoji="1" lang="en-US" altLang="zh-CN" sz="3200" b="0" dirty="0"/>
              <a:t>networking</a:t>
            </a:r>
            <a:r>
              <a:rPr kumimoji="1" lang="zh-CN" altLang="en-US" sz="3200" b="0" dirty="0"/>
              <a:t> </a:t>
            </a:r>
            <a:r>
              <a:rPr kumimoji="1" lang="en-US" altLang="zh-CN" sz="3200" b="0" dirty="0"/>
              <a:t>capability, and </a:t>
            </a:r>
            <a:r>
              <a:rPr kumimoji="1" lang="en-US" altLang="zh-CN" sz="3200" b="0" dirty="0">
                <a:sym typeface="+mn-ea"/>
              </a:rPr>
              <a:t>“One platform, multi centers” strategy</a:t>
            </a:r>
            <a:r>
              <a:rPr kumimoji="1" lang="zh-CN" altLang="en-US" sz="3200" b="0" dirty="0"/>
              <a:t> </a:t>
            </a:r>
            <a:r>
              <a:rPr kumimoji="1" lang="en-US" altLang="zh-CN" sz="3200" b="0" dirty="0"/>
              <a:t>has been expanded in the last two years to accommodate more applications of particle physics, photon source and neutron source.</a:t>
            </a:r>
          </a:p>
          <a:p>
            <a:r>
              <a:rPr kumimoji="1" lang="en-US" altLang="zh-CN" dirty="0"/>
              <a:t>The </a:t>
            </a:r>
            <a:r>
              <a:rPr kumimoji="1" lang="en-US" altLang="zh-CN" sz="3200" b="0" dirty="0" err="1"/>
              <a:t>LHCb</a:t>
            </a:r>
            <a:r>
              <a:rPr kumimoji="1" lang="zh-CN" altLang="en-US" sz="3200" b="0" dirty="0"/>
              <a:t> </a:t>
            </a:r>
            <a:r>
              <a:rPr kumimoji="1" lang="en-US" altLang="zh-CN" sz="3200" b="0" dirty="0"/>
              <a:t>Tier-1</a:t>
            </a:r>
            <a:r>
              <a:rPr kumimoji="1" lang="zh-CN" altLang="en-US" sz="3200" b="0" dirty="0"/>
              <a:t> </a:t>
            </a:r>
            <a:r>
              <a:rPr kumimoji="1" lang="en-US" altLang="zh-CN" sz="3200" b="0" dirty="0"/>
              <a:t>center @IHEP</a:t>
            </a:r>
            <a:r>
              <a:rPr kumimoji="1" lang="zh-CN" altLang="en-US" sz="3200" b="0" dirty="0"/>
              <a:t> </a:t>
            </a:r>
            <a:r>
              <a:rPr kumimoji="1" lang="en-US" altLang="zh-CN" sz="3200" b="0" dirty="0"/>
              <a:t>will be ready before Jul.  </a:t>
            </a:r>
          </a:p>
          <a:p>
            <a:pPr>
              <a:spcBef>
                <a:spcPts val="1200"/>
              </a:spcBef>
            </a:pPr>
            <a:r>
              <a:rPr kumimoji="1" lang="en-US" altLang="zh-CN" sz="3200" b="0" dirty="0"/>
              <a:t>More work </a:t>
            </a:r>
            <a:r>
              <a:rPr kumimoji="1" lang="zh-CN" altLang="en-US" dirty="0"/>
              <a:t>（</a:t>
            </a:r>
            <a:r>
              <a:rPr kumimoji="1" lang="en-US" altLang="zh-CN" sz="3200" b="0" dirty="0">
                <a:sym typeface="+mn-ea"/>
              </a:rPr>
              <a:t>especially software</a:t>
            </a:r>
            <a:r>
              <a:rPr kumimoji="1" lang="zh-CN" altLang="en-US" sz="3200" b="0" dirty="0">
                <a:sym typeface="+mn-ea"/>
              </a:rPr>
              <a:t> </a:t>
            </a:r>
            <a:r>
              <a:rPr kumimoji="1" lang="en-US" altLang="zh-CN" sz="3200" b="0" dirty="0">
                <a:sym typeface="+mn-ea"/>
              </a:rPr>
              <a:t> R&amp;D</a:t>
            </a:r>
            <a:r>
              <a:rPr kumimoji="1" lang="zh-CN" altLang="en-US" sz="3200" b="0" dirty="0"/>
              <a:t>）</a:t>
            </a:r>
            <a:r>
              <a:rPr kumimoji="1" lang="en-US" altLang="zh-CN" sz="3200" b="0" dirty="0"/>
              <a:t>should be carried out to meet the increasing requirements. </a:t>
            </a:r>
          </a:p>
        </p:txBody>
      </p:sp>
      <p:sp>
        <p:nvSpPr>
          <p:cNvPr id="3" name="标题 2">
            <a:extLst>
              <a:ext uri="{FF2B5EF4-FFF2-40B4-BE49-F238E27FC236}">
                <a16:creationId xmlns:a16="http://schemas.microsoft.com/office/drawing/2014/main" id="{10D7E0FC-50C9-C873-9825-00F49884D845}"/>
              </a:ext>
            </a:extLst>
          </p:cNvPr>
          <p:cNvSpPr>
            <a:spLocks noGrp="1"/>
          </p:cNvSpPr>
          <p:nvPr>
            <p:ph type="title"/>
          </p:nvPr>
        </p:nvSpPr>
        <p:spPr>
          <a:xfrm>
            <a:off x="1199456" y="105353"/>
            <a:ext cx="10874781" cy="663575"/>
          </a:xfrm>
        </p:spPr>
        <p:txBody>
          <a:bodyPr/>
          <a:lstStyle/>
          <a:p>
            <a:r>
              <a:rPr kumimoji="1" lang="en-US" altLang="zh-CN" dirty="0"/>
              <a:t>Summary</a:t>
            </a:r>
            <a:endParaRPr kumimoji="1" lang="zh-CN" altLang="en-US" dirty="0"/>
          </a:p>
        </p:txBody>
      </p:sp>
    </p:spTree>
    <p:extLst>
      <p:ext uri="{BB962C8B-B14F-4D97-AF65-F5344CB8AC3E}">
        <p14:creationId xmlns:p14="http://schemas.microsoft.com/office/powerpoint/2010/main" val="38417758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a:extLst>
              <a:ext uri="{FF2B5EF4-FFF2-40B4-BE49-F238E27FC236}">
                <a16:creationId xmlns:a16="http://schemas.microsoft.com/office/drawing/2014/main" id="{F1D635F2-3DCA-EDFC-4F9F-BE9B22B0E790}"/>
              </a:ext>
            </a:extLst>
          </p:cNvPr>
          <p:cNvSpPr>
            <a:spLocks noGrp="1"/>
          </p:cNvSpPr>
          <p:nvPr>
            <p:ph idx="1"/>
          </p:nvPr>
        </p:nvSpPr>
        <p:spPr/>
        <p:txBody>
          <a:bodyPr/>
          <a:lstStyle/>
          <a:p>
            <a:pPr marL="0" indent="0" algn="ctr">
              <a:buNone/>
            </a:pPr>
            <a:endParaRPr kumimoji="1" lang="en-US" altLang="zh-CN" dirty="0"/>
          </a:p>
          <a:p>
            <a:pPr marL="0" indent="0" algn="ctr">
              <a:buNone/>
            </a:pPr>
            <a:endParaRPr kumimoji="1" lang="en-US" altLang="zh-CN" dirty="0"/>
          </a:p>
          <a:p>
            <a:pPr marL="0" indent="0" algn="ctr">
              <a:buNone/>
            </a:pPr>
            <a:endParaRPr kumimoji="1" lang="en-US" altLang="zh-CN" dirty="0"/>
          </a:p>
          <a:p>
            <a:pPr marL="0" indent="0" algn="ctr">
              <a:buNone/>
            </a:pPr>
            <a:r>
              <a:rPr kumimoji="1" lang="en-US" altLang="zh-CN" sz="4400" dirty="0"/>
              <a:t>Thanks </a:t>
            </a:r>
            <a:endParaRPr kumimoji="1" lang="zh-CN" altLang="en-US" sz="4400" dirty="0"/>
          </a:p>
        </p:txBody>
      </p:sp>
    </p:spTree>
    <p:extLst>
      <p:ext uri="{BB962C8B-B14F-4D97-AF65-F5344CB8AC3E}">
        <p14:creationId xmlns:p14="http://schemas.microsoft.com/office/powerpoint/2010/main" val="5014472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标题 1"/>
          <p:cNvSpPr>
            <a:spLocks noGrp="1"/>
          </p:cNvSpPr>
          <p:nvPr>
            <p:ph type="title"/>
          </p:nvPr>
        </p:nvSpPr>
        <p:spPr/>
        <p:txBody>
          <a:bodyPr/>
          <a:lstStyle/>
          <a:p>
            <a:r>
              <a:rPr lang="en-US" altLang="zh-CN" dirty="0">
                <a:ea typeface="宋体" charset="-122"/>
              </a:rPr>
              <a:t>IHEP</a:t>
            </a:r>
            <a:r>
              <a:rPr lang="zh-CN" altLang="en-US" dirty="0">
                <a:ea typeface="宋体" charset="-122"/>
              </a:rPr>
              <a:t> </a:t>
            </a:r>
            <a:r>
              <a:rPr lang="en-US" altLang="zh-CN" dirty="0">
                <a:ea typeface="宋体" charset="-122"/>
              </a:rPr>
              <a:t>Overview</a:t>
            </a:r>
            <a:endParaRPr lang="zh-CN" altLang="en-US" dirty="0">
              <a:ea typeface="宋体" charset="-122"/>
            </a:endParaRPr>
          </a:p>
        </p:txBody>
      </p:sp>
      <p:sp useBgFill="1">
        <p:nvSpPr>
          <p:cNvPr id="4099" name="内容占位符 2"/>
          <p:cNvSpPr>
            <a:spLocks noGrp="1"/>
          </p:cNvSpPr>
          <p:nvPr>
            <p:ph idx="1"/>
          </p:nvPr>
        </p:nvSpPr>
        <p:spPr>
          <a:xfrm>
            <a:off x="407368" y="1086296"/>
            <a:ext cx="9641603" cy="3458795"/>
          </a:xfrm>
        </p:spPr>
        <p:txBody>
          <a:bodyPr/>
          <a:lstStyle/>
          <a:p>
            <a:r>
              <a:rPr lang="en-US" altLang="zh-CN" sz="2000" dirty="0">
                <a:solidFill>
                  <a:srgbClr val="FF0000"/>
                </a:solidFill>
                <a:ea typeface="宋体" charset="-122"/>
              </a:rPr>
              <a:t>I</a:t>
            </a:r>
            <a:r>
              <a:rPr lang="en-US" altLang="zh-CN" sz="2000" dirty="0">
                <a:ea typeface="宋体" charset="-122"/>
              </a:rPr>
              <a:t>nstitute of </a:t>
            </a:r>
            <a:r>
              <a:rPr lang="en-US" altLang="zh-CN" sz="2000" dirty="0">
                <a:solidFill>
                  <a:srgbClr val="FF0000"/>
                </a:solidFill>
                <a:ea typeface="宋体" charset="-122"/>
              </a:rPr>
              <a:t>H</a:t>
            </a:r>
            <a:r>
              <a:rPr lang="en-US" altLang="zh-CN" sz="2000" dirty="0">
                <a:ea typeface="宋体" charset="-122"/>
              </a:rPr>
              <a:t>igh </a:t>
            </a:r>
            <a:r>
              <a:rPr lang="en-US" altLang="zh-CN" sz="2000" dirty="0">
                <a:solidFill>
                  <a:srgbClr val="FF0000"/>
                </a:solidFill>
                <a:ea typeface="宋体" charset="-122"/>
              </a:rPr>
              <a:t>E</a:t>
            </a:r>
            <a:r>
              <a:rPr lang="en-US" altLang="zh-CN" sz="2000" dirty="0">
                <a:ea typeface="宋体" charset="-122"/>
              </a:rPr>
              <a:t>nergy </a:t>
            </a:r>
            <a:r>
              <a:rPr lang="en-US" altLang="zh-CN" sz="2000" dirty="0">
                <a:solidFill>
                  <a:srgbClr val="FF0000"/>
                </a:solidFill>
                <a:ea typeface="宋体" charset="-122"/>
              </a:rPr>
              <a:t>P</a:t>
            </a:r>
            <a:r>
              <a:rPr lang="en-US" altLang="zh-CN" sz="2000" dirty="0">
                <a:ea typeface="宋体" charset="-122"/>
              </a:rPr>
              <a:t>hysics, Chinese Academy of Sciences</a:t>
            </a:r>
          </a:p>
          <a:p>
            <a:r>
              <a:rPr lang="en-US" altLang="zh-CN" sz="2000" dirty="0">
                <a:ea typeface="宋体" charset="-122"/>
              </a:rPr>
              <a:t>Focus on fundamental researches in</a:t>
            </a:r>
          </a:p>
          <a:p>
            <a:pPr lvl="1"/>
            <a:r>
              <a:rPr lang="en-US" altLang="zh-CN" sz="1800" dirty="0">
                <a:ea typeface="宋体" charset="-122"/>
              </a:rPr>
              <a:t>particle physics</a:t>
            </a:r>
          </a:p>
          <a:p>
            <a:pPr lvl="1"/>
            <a:r>
              <a:rPr lang="en-US" altLang="zh-CN" sz="1800" dirty="0">
                <a:ea typeface="宋体" charset="-122"/>
              </a:rPr>
              <a:t>particle astrophysics and cosmology</a:t>
            </a:r>
          </a:p>
          <a:p>
            <a:pPr lvl="1"/>
            <a:r>
              <a:rPr lang="en-US" altLang="zh-CN" sz="1800" dirty="0">
                <a:ea typeface="宋体" charset="-122"/>
              </a:rPr>
              <a:t>accelerator physics and technology </a:t>
            </a:r>
          </a:p>
          <a:p>
            <a:pPr lvl="1"/>
            <a:r>
              <a:rPr lang="en-US" altLang="zh-CN" sz="1800" dirty="0">
                <a:ea typeface="宋体" charset="-122"/>
              </a:rPr>
              <a:t>detection technology and electronics</a:t>
            </a:r>
          </a:p>
          <a:p>
            <a:pPr lvl="1"/>
            <a:r>
              <a:rPr lang="en-US" altLang="zh-CN" sz="1800" dirty="0">
                <a:ea typeface="宋体" charset="-122"/>
              </a:rPr>
              <a:t>radiation applications</a:t>
            </a:r>
          </a:p>
          <a:p>
            <a:pPr lvl="1"/>
            <a:r>
              <a:rPr lang="en-US" altLang="zh-CN" sz="1800" dirty="0">
                <a:ea typeface="宋体" charset="-122"/>
              </a:rPr>
              <a:t>Computing technologies and applications</a:t>
            </a:r>
          </a:p>
          <a:p>
            <a:pPr lvl="1"/>
            <a:endParaRPr lang="en-US" altLang="zh-CN" sz="1600" dirty="0">
              <a:ea typeface="宋体" charset="-122"/>
            </a:endParaRPr>
          </a:p>
          <a:p>
            <a:pPr lvl="1"/>
            <a:endParaRPr lang="en-US" altLang="zh-CN" sz="1600" dirty="0">
              <a:ea typeface="宋体" charset="-122"/>
            </a:endParaRPr>
          </a:p>
          <a:p>
            <a:endParaRPr lang="en-US" altLang="zh-CN" sz="2000" dirty="0">
              <a:ea typeface="宋体" charset="-122"/>
            </a:endParaRPr>
          </a:p>
          <a:p>
            <a:pPr lvl="1"/>
            <a:endParaRPr lang="en-US" altLang="zh-CN" dirty="0">
              <a:ea typeface="宋体" charset="-122"/>
            </a:endParaRPr>
          </a:p>
        </p:txBody>
      </p:sp>
      <p:sp>
        <p:nvSpPr>
          <p:cNvPr id="4" name="灯片编号占位符 3"/>
          <p:cNvSpPr>
            <a:spLocks noGrp="1"/>
          </p:cNvSpPr>
          <p:nvPr>
            <p:ph type="sldNum" sz="quarter" idx="12"/>
          </p:nvPr>
        </p:nvSpPr>
        <p:spPr bwMode="auto">
          <a:xfrm>
            <a:off x="6870700" y="6400800"/>
            <a:ext cx="19050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r" rtl="0" eaLnBrk="0" fontAlgn="base" hangingPunct="0">
              <a:spcBef>
                <a:spcPct val="0"/>
              </a:spcBef>
              <a:spcAft>
                <a:spcPct val="0"/>
              </a:spcAft>
              <a:defRPr sz="1400" b="1" i="1" kern="1200">
                <a:solidFill>
                  <a:schemeClr val="tx1"/>
                </a:solidFill>
                <a:latin typeface="Arial" charset="0"/>
                <a:ea typeface="宋体" pitchFamily="2" charset="-122"/>
                <a:cs typeface="+mn-cs"/>
              </a:defRPr>
            </a:lvl1pPr>
            <a:lvl2pPr marL="457200" algn="ctr" rtl="0" eaLnBrk="0" fontAlgn="base" hangingPunct="0">
              <a:spcBef>
                <a:spcPct val="0"/>
              </a:spcBef>
              <a:spcAft>
                <a:spcPct val="0"/>
              </a:spcAft>
              <a:defRPr kern="1200">
                <a:solidFill>
                  <a:schemeClr val="tx1"/>
                </a:solidFill>
                <a:latin typeface="Arial" charset="0"/>
                <a:ea typeface="华文彩云" pitchFamily="2" charset="-122"/>
                <a:cs typeface="+mn-cs"/>
              </a:defRPr>
            </a:lvl2pPr>
            <a:lvl3pPr marL="914400" algn="ctr" rtl="0" eaLnBrk="0" fontAlgn="base" hangingPunct="0">
              <a:spcBef>
                <a:spcPct val="0"/>
              </a:spcBef>
              <a:spcAft>
                <a:spcPct val="0"/>
              </a:spcAft>
              <a:defRPr kern="1200">
                <a:solidFill>
                  <a:schemeClr val="tx1"/>
                </a:solidFill>
                <a:latin typeface="Arial" charset="0"/>
                <a:ea typeface="华文彩云" pitchFamily="2" charset="-122"/>
                <a:cs typeface="+mn-cs"/>
              </a:defRPr>
            </a:lvl3pPr>
            <a:lvl4pPr marL="1371600" algn="ctr" rtl="0" eaLnBrk="0" fontAlgn="base" hangingPunct="0">
              <a:spcBef>
                <a:spcPct val="0"/>
              </a:spcBef>
              <a:spcAft>
                <a:spcPct val="0"/>
              </a:spcAft>
              <a:defRPr kern="1200">
                <a:solidFill>
                  <a:schemeClr val="tx1"/>
                </a:solidFill>
                <a:latin typeface="Arial" charset="0"/>
                <a:ea typeface="华文彩云" pitchFamily="2" charset="-122"/>
                <a:cs typeface="+mn-cs"/>
              </a:defRPr>
            </a:lvl4pPr>
            <a:lvl5pPr marL="1828800" algn="ctr" rtl="0" eaLnBrk="0" fontAlgn="base" hangingPunct="0">
              <a:spcBef>
                <a:spcPct val="0"/>
              </a:spcBef>
              <a:spcAft>
                <a:spcPct val="0"/>
              </a:spcAft>
              <a:defRPr kern="1200">
                <a:solidFill>
                  <a:schemeClr val="tx1"/>
                </a:solidFill>
                <a:latin typeface="Arial" charset="0"/>
                <a:ea typeface="华文彩云" pitchFamily="2" charset="-122"/>
                <a:cs typeface="+mn-cs"/>
              </a:defRPr>
            </a:lvl5pPr>
            <a:lvl6pPr marL="2286000" algn="l" defTabSz="914400" rtl="0" eaLnBrk="1" latinLnBrk="0" hangingPunct="1">
              <a:defRPr kern="1200">
                <a:solidFill>
                  <a:schemeClr val="tx1"/>
                </a:solidFill>
                <a:latin typeface="Arial" charset="0"/>
                <a:ea typeface="华文彩云" pitchFamily="2" charset="-122"/>
                <a:cs typeface="+mn-cs"/>
              </a:defRPr>
            </a:lvl6pPr>
            <a:lvl7pPr marL="2743200" algn="l" defTabSz="914400" rtl="0" eaLnBrk="1" latinLnBrk="0" hangingPunct="1">
              <a:defRPr kern="1200">
                <a:solidFill>
                  <a:schemeClr val="tx1"/>
                </a:solidFill>
                <a:latin typeface="Arial" charset="0"/>
                <a:ea typeface="华文彩云" pitchFamily="2" charset="-122"/>
                <a:cs typeface="+mn-cs"/>
              </a:defRPr>
            </a:lvl7pPr>
            <a:lvl8pPr marL="3200400" algn="l" defTabSz="914400" rtl="0" eaLnBrk="1" latinLnBrk="0" hangingPunct="1">
              <a:defRPr kern="1200">
                <a:solidFill>
                  <a:schemeClr val="tx1"/>
                </a:solidFill>
                <a:latin typeface="Arial" charset="0"/>
                <a:ea typeface="华文彩云" pitchFamily="2" charset="-122"/>
                <a:cs typeface="+mn-cs"/>
              </a:defRPr>
            </a:lvl8pPr>
            <a:lvl9pPr marL="3657600" algn="l" defTabSz="914400" rtl="0" eaLnBrk="1" latinLnBrk="0" hangingPunct="1">
              <a:defRPr kern="1200">
                <a:solidFill>
                  <a:schemeClr val="tx1"/>
                </a:solidFill>
                <a:latin typeface="Arial" charset="0"/>
                <a:ea typeface="华文彩云" pitchFamily="2" charset="-122"/>
                <a:cs typeface="+mn-cs"/>
              </a:defRPr>
            </a:lvl9pPr>
          </a:lstStyle>
          <a:p>
            <a:pPr>
              <a:defRPr/>
            </a:pPr>
            <a:fld id="{72C419D9-F854-486C-90E2-4E34849DAE29}" type="slidenum">
              <a:rPr lang="zh-CN" altLang="en-US" smtClean="0"/>
              <a:pPr>
                <a:defRPr/>
              </a:pPr>
              <a:t>2</a:t>
            </a:fld>
            <a:endParaRPr lang="en-US" altLang="zh-CN" dirty="0"/>
          </a:p>
        </p:txBody>
      </p:sp>
      <p:pic>
        <p:nvPicPr>
          <p:cNvPr id="2" name="图片 1">
            <a:extLst>
              <a:ext uri="{FF2B5EF4-FFF2-40B4-BE49-F238E27FC236}">
                <a16:creationId xmlns:a16="http://schemas.microsoft.com/office/drawing/2014/main" id="{31030D19-3013-37E1-8D43-5806CD44C288}"/>
              </a:ext>
            </a:extLst>
          </p:cNvPr>
          <p:cNvPicPr>
            <a:picLocks noChangeAspect="1"/>
          </p:cNvPicPr>
          <p:nvPr/>
        </p:nvPicPr>
        <p:blipFill>
          <a:blip r:embed="rId2"/>
          <a:stretch>
            <a:fillRect/>
          </a:stretch>
        </p:blipFill>
        <p:spPr>
          <a:xfrm>
            <a:off x="1055440" y="4672656"/>
            <a:ext cx="10646136" cy="1600579"/>
          </a:xfrm>
          <a:prstGeom prst="rect">
            <a:avLst/>
          </a:prstGeom>
        </p:spPr>
      </p:pic>
      <p:pic>
        <p:nvPicPr>
          <p:cNvPr id="3" name="图片 2">
            <a:extLst>
              <a:ext uri="{FF2B5EF4-FFF2-40B4-BE49-F238E27FC236}">
                <a16:creationId xmlns:a16="http://schemas.microsoft.com/office/drawing/2014/main" id="{D9C8EA7F-0748-93FA-79BC-25DF6E4EE3E8}"/>
              </a:ext>
            </a:extLst>
          </p:cNvPr>
          <p:cNvPicPr>
            <a:picLocks noChangeAspect="1"/>
          </p:cNvPicPr>
          <p:nvPr/>
        </p:nvPicPr>
        <p:blipFill>
          <a:blip r:embed="rId3"/>
          <a:stretch>
            <a:fillRect/>
          </a:stretch>
        </p:blipFill>
        <p:spPr>
          <a:xfrm>
            <a:off x="5647029" y="1628800"/>
            <a:ext cx="6054547" cy="2639318"/>
          </a:xfrm>
          <a:prstGeom prst="rect">
            <a:avLst/>
          </a:prstGeom>
        </p:spPr>
      </p:pic>
    </p:spTree>
    <p:extLst>
      <p:ext uri="{BB962C8B-B14F-4D97-AF65-F5344CB8AC3E}">
        <p14:creationId xmlns:p14="http://schemas.microsoft.com/office/powerpoint/2010/main" val="13671541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a:extLst>
              <a:ext uri="{FF2B5EF4-FFF2-40B4-BE49-F238E27FC236}">
                <a16:creationId xmlns:a16="http://schemas.microsoft.com/office/drawing/2014/main" id="{953AA9A4-2D41-861A-DA2A-1C0CA7C8000A}"/>
              </a:ext>
            </a:extLst>
          </p:cNvPr>
          <p:cNvSpPr>
            <a:spLocks noGrp="1"/>
          </p:cNvSpPr>
          <p:nvPr>
            <p:ph type="title"/>
          </p:nvPr>
        </p:nvSpPr>
        <p:spPr>
          <a:xfrm>
            <a:off x="1199456" y="105353"/>
            <a:ext cx="10874781" cy="663575"/>
          </a:xfrm>
        </p:spPr>
        <p:txBody>
          <a:bodyPr/>
          <a:lstStyle/>
          <a:p>
            <a:r>
              <a:rPr kumimoji="1" lang="en-US" altLang="zh-CN" dirty="0"/>
              <a:t>About</a:t>
            </a:r>
            <a:r>
              <a:rPr kumimoji="1" lang="zh-CN" altLang="en-US" dirty="0"/>
              <a:t> </a:t>
            </a:r>
            <a:r>
              <a:rPr kumimoji="1" lang="en-US" altLang="zh-CN" dirty="0"/>
              <a:t>IHEP</a:t>
            </a:r>
            <a:r>
              <a:rPr kumimoji="1" lang="zh-CN" altLang="en-US" dirty="0"/>
              <a:t> </a:t>
            </a:r>
            <a:r>
              <a:rPr kumimoji="1" lang="en-US" altLang="zh-CN" dirty="0"/>
              <a:t>CC</a:t>
            </a:r>
            <a:r>
              <a:rPr kumimoji="1" lang="zh-CN" altLang="en-US" dirty="0"/>
              <a:t> </a:t>
            </a:r>
          </a:p>
        </p:txBody>
      </p:sp>
      <p:sp>
        <p:nvSpPr>
          <p:cNvPr id="4" name="内容占位符 2">
            <a:extLst>
              <a:ext uri="{FF2B5EF4-FFF2-40B4-BE49-F238E27FC236}">
                <a16:creationId xmlns:a16="http://schemas.microsoft.com/office/drawing/2014/main" id="{9C8B889C-D5FE-3B4D-32C0-7DD664166181}"/>
              </a:ext>
            </a:extLst>
          </p:cNvPr>
          <p:cNvSpPr>
            <a:spLocks noGrp="1"/>
          </p:cNvSpPr>
          <p:nvPr>
            <p:ph idx="1"/>
          </p:nvPr>
        </p:nvSpPr>
        <p:spPr bwMode="auto">
          <a:xfrm>
            <a:off x="263352" y="1052736"/>
            <a:ext cx="11305256" cy="5062773"/>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lnSpcReduction="10000"/>
          </a:bodyPr>
          <a:lstStyle>
            <a:lvl1pPr marL="342900" indent="-342900" algn="l" rtl="0" eaLnBrk="0" fontAlgn="base" hangingPunct="0">
              <a:spcBef>
                <a:spcPct val="50000"/>
              </a:spcBef>
              <a:spcAft>
                <a:spcPct val="0"/>
              </a:spcAft>
              <a:buClr>
                <a:srgbClr val="FF0000"/>
              </a:buClr>
              <a:buSzPct val="75000"/>
              <a:buFont typeface="Wingdings" panose="05000000000000000000" pitchFamily="2" charset="2"/>
              <a:buChar char="v"/>
              <a:defRPr kumimoji="1" sz="2400" b="0">
                <a:solidFill>
                  <a:schemeClr val="tx1"/>
                </a:solidFill>
                <a:latin typeface="微软雅黑" panose="020B0503020204020204" pitchFamily="34" charset="-122"/>
                <a:ea typeface="微软雅黑" panose="020B0503020204020204" pitchFamily="34" charset="-122"/>
                <a:cs typeface="微软雅黑" charset="0"/>
              </a:defRPr>
            </a:lvl1pPr>
            <a:lvl2pPr marL="742950" indent="-285750" algn="l" rtl="0" eaLnBrk="0" fontAlgn="base" hangingPunct="0">
              <a:spcBef>
                <a:spcPct val="50000"/>
              </a:spcBef>
              <a:spcAft>
                <a:spcPct val="0"/>
              </a:spcAft>
              <a:buClr>
                <a:schemeClr val="accent2"/>
              </a:buClr>
              <a:buSzPct val="75000"/>
              <a:buFont typeface="Wingdings" panose="05000000000000000000" pitchFamily="2" charset="2"/>
              <a:buChar char="l"/>
              <a:defRPr kumimoji="1" sz="2000">
                <a:solidFill>
                  <a:schemeClr val="tx1"/>
                </a:solidFill>
                <a:latin typeface="微软雅黑" panose="020B0503020204020204" pitchFamily="34" charset="-122"/>
                <a:ea typeface="微软雅黑" panose="020B0503020204020204" pitchFamily="34" charset="-122"/>
                <a:cs typeface="微软雅黑" charset="0"/>
              </a:defRPr>
            </a:lvl2pPr>
            <a:lvl3pPr marL="1143000" indent="-228600" algn="l" rtl="0" eaLnBrk="0" fontAlgn="base" hangingPunct="0">
              <a:spcBef>
                <a:spcPct val="20000"/>
              </a:spcBef>
              <a:spcAft>
                <a:spcPct val="0"/>
              </a:spcAft>
              <a:buClr>
                <a:schemeClr val="accent1"/>
              </a:buClr>
              <a:buSzPct val="75000"/>
              <a:buFont typeface="Wingdings" panose="05000000000000000000" pitchFamily="2" charset="2"/>
              <a:buChar char="n"/>
              <a:defRPr kumimoji="1" sz="2000">
                <a:solidFill>
                  <a:schemeClr val="tx1"/>
                </a:solidFill>
                <a:latin typeface="微软雅黑" panose="020B0503020204020204" pitchFamily="34" charset="-122"/>
                <a:ea typeface="微软雅黑" panose="020B0503020204020204" pitchFamily="34" charset="-122"/>
                <a:cs typeface="微软雅黑" charset="0"/>
              </a:defRPr>
            </a:lvl3pPr>
            <a:lvl4pPr marL="1600200" indent="-228600" algn="l" rtl="0" eaLnBrk="0" fontAlgn="base" hangingPunct="0">
              <a:spcBef>
                <a:spcPct val="20000"/>
              </a:spcBef>
              <a:spcAft>
                <a:spcPct val="0"/>
              </a:spcAft>
              <a:buSzPct val="75000"/>
              <a:buFont typeface="Wingdings" panose="05000000000000000000" pitchFamily="2" charset="2"/>
              <a:buChar char="¡"/>
              <a:defRPr kumimoji="1" sz="1800">
                <a:solidFill>
                  <a:schemeClr val="tx1"/>
                </a:solidFill>
                <a:latin typeface="微软雅黑" panose="020B0503020204020204" pitchFamily="34" charset="-122"/>
                <a:ea typeface="微软雅黑" panose="020B0503020204020204" pitchFamily="34" charset="-122"/>
                <a:cs typeface="微软雅黑" charset="0"/>
              </a:defRPr>
            </a:lvl4pPr>
            <a:lvl5pPr marL="2057400" indent="-228600" algn="l" rtl="0" eaLnBrk="0" fontAlgn="base" hangingPunct="0">
              <a:spcBef>
                <a:spcPct val="20000"/>
              </a:spcBef>
              <a:spcAft>
                <a:spcPct val="0"/>
              </a:spcAft>
              <a:buSzPct val="75000"/>
              <a:buFont typeface="Wingdings" panose="05000000000000000000" pitchFamily="2" charset="2"/>
              <a:buChar char="¨"/>
              <a:defRPr kumimoji="1" sz="1800">
                <a:solidFill>
                  <a:schemeClr val="tx1"/>
                </a:solidFill>
                <a:latin typeface="微软雅黑" panose="020B0503020204020204" pitchFamily="34" charset="-122"/>
                <a:ea typeface="微软雅黑" panose="020B0503020204020204" pitchFamily="34" charset="-122"/>
                <a:cs typeface="微软雅黑" charset="0"/>
              </a:defRPr>
            </a:lvl5pPr>
            <a:lvl6pPr marL="2514600" indent="-228600" algn="l" rtl="0" eaLnBrk="0" fontAlgn="base" hangingPunct="0">
              <a:spcBef>
                <a:spcPct val="20000"/>
              </a:spcBef>
              <a:spcAft>
                <a:spcPct val="0"/>
              </a:spcAft>
              <a:buSzPct val="75000"/>
              <a:buFont typeface="Wingdings" pitchFamily="2" charset="2"/>
              <a:buChar char="¨"/>
              <a:defRPr sz="1600">
                <a:solidFill>
                  <a:schemeClr val="tx1"/>
                </a:solidFill>
                <a:latin typeface="+mn-lt"/>
              </a:defRPr>
            </a:lvl6pPr>
            <a:lvl7pPr marL="2971800" indent="-228600" algn="l" rtl="0" eaLnBrk="0" fontAlgn="base" hangingPunct="0">
              <a:spcBef>
                <a:spcPct val="20000"/>
              </a:spcBef>
              <a:spcAft>
                <a:spcPct val="0"/>
              </a:spcAft>
              <a:buSzPct val="75000"/>
              <a:buFont typeface="Wingdings" pitchFamily="2" charset="2"/>
              <a:buChar char="¨"/>
              <a:defRPr sz="1600">
                <a:solidFill>
                  <a:schemeClr val="tx1"/>
                </a:solidFill>
                <a:latin typeface="+mn-lt"/>
              </a:defRPr>
            </a:lvl7pPr>
            <a:lvl8pPr marL="3429000" indent="-228600" algn="l" rtl="0" eaLnBrk="0" fontAlgn="base" hangingPunct="0">
              <a:spcBef>
                <a:spcPct val="20000"/>
              </a:spcBef>
              <a:spcAft>
                <a:spcPct val="0"/>
              </a:spcAft>
              <a:buSzPct val="75000"/>
              <a:buFont typeface="Wingdings" pitchFamily="2" charset="2"/>
              <a:buChar char="¨"/>
              <a:defRPr sz="1600">
                <a:solidFill>
                  <a:schemeClr val="tx1"/>
                </a:solidFill>
                <a:latin typeface="+mn-lt"/>
              </a:defRPr>
            </a:lvl8pPr>
            <a:lvl9pPr marL="3886200" indent="-228600" algn="l" rtl="0" eaLnBrk="0" fontAlgn="base" hangingPunct="0">
              <a:spcBef>
                <a:spcPct val="20000"/>
              </a:spcBef>
              <a:spcAft>
                <a:spcPct val="0"/>
              </a:spcAft>
              <a:buSzPct val="75000"/>
              <a:buFont typeface="Wingdings" pitchFamily="2" charset="2"/>
              <a:buChar char="¨"/>
              <a:defRPr sz="1600">
                <a:solidFill>
                  <a:schemeClr val="tx1"/>
                </a:solidFill>
                <a:latin typeface="+mn-lt"/>
              </a:defRPr>
            </a:lvl9pPr>
          </a:lstStyle>
          <a:p>
            <a:pPr algn="just"/>
            <a:r>
              <a:rPr lang="en-US" altLang="zh-CN" sz="1800" dirty="0"/>
              <a:t>55</a:t>
            </a:r>
            <a:r>
              <a:rPr lang="zh-CN" altLang="en-US" sz="1800" dirty="0"/>
              <a:t> </a:t>
            </a:r>
            <a:r>
              <a:rPr lang="en-US" altLang="zh-CN" sz="1800" dirty="0"/>
              <a:t>staffs</a:t>
            </a:r>
            <a:r>
              <a:rPr lang="en-US" altLang="zh-CN" sz="1600" dirty="0"/>
              <a:t>(Beijing &amp; Dongguan)</a:t>
            </a:r>
            <a:r>
              <a:rPr lang="zh-CN" altLang="en-US" sz="1600" dirty="0"/>
              <a:t> </a:t>
            </a:r>
            <a:r>
              <a:rPr lang="en-US" altLang="zh-CN" sz="1800" dirty="0"/>
              <a:t>+</a:t>
            </a:r>
            <a:r>
              <a:rPr lang="zh-CN" altLang="en-US" sz="1800" dirty="0"/>
              <a:t> </a:t>
            </a:r>
            <a:r>
              <a:rPr lang="en-US" altLang="zh-CN" sz="1800" dirty="0"/>
              <a:t>50</a:t>
            </a:r>
            <a:r>
              <a:rPr lang="zh-CN" altLang="en-US" sz="1800" dirty="0"/>
              <a:t> </a:t>
            </a:r>
            <a:r>
              <a:rPr lang="en-US" altLang="zh-CN" sz="1800" dirty="0"/>
              <a:t>Post</a:t>
            </a:r>
            <a:r>
              <a:rPr lang="zh-CN" altLang="en-US" sz="1800" dirty="0"/>
              <a:t> </a:t>
            </a:r>
            <a:r>
              <a:rPr lang="en-US" altLang="zh-CN" sz="1800" dirty="0"/>
              <a:t>Dr. &amp; students</a:t>
            </a:r>
            <a:r>
              <a:rPr lang="zh-CN" altLang="en-US" sz="1800" dirty="0"/>
              <a:t> </a:t>
            </a:r>
            <a:endParaRPr lang="en-US" altLang="zh-CN" sz="1800" dirty="0"/>
          </a:p>
          <a:p>
            <a:pPr algn="just"/>
            <a:r>
              <a:rPr lang="en-US" altLang="zh-CN" sz="1800" dirty="0"/>
              <a:t>Mission</a:t>
            </a:r>
          </a:p>
          <a:p>
            <a:pPr marL="0" indent="0" algn="just">
              <a:buNone/>
            </a:pPr>
            <a:r>
              <a:rPr lang="en-US" altLang="zh-CN" sz="1800" dirty="0"/>
              <a:t>      1. Provides high performance computing environments for</a:t>
            </a:r>
            <a:r>
              <a:rPr lang="zh-CN" altLang="en-US" sz="1800" dirty="0"/>
              <a:t> </a:t>
            </a:r>
            <a:r>
              <a:rPr lang="en-US" altLang="zh-CN" sz="1800" dirty="0"/>
              <a:t>HEP experiments </a:t>
            </a:r>
          </a:p>
          <a:p>
            <a:pPr lvl="1"/>
            <a:r>
              <a:rPr lang="en-US" altLang="zh-CN" sz="1800" dirty="0"/>
              <a:t>Facilities</a:t>
            </a:r>
          </a:p>
          <a:p>
            <a:pPr lvl="1"/>
            <a:r>
              <a:rPr lang="en-US" altLang="zh-CN" sz="1800" dirty="0"/>
              <a:t>Computing </a:t>
            </a:r>
          </a:p>
          <a:p>
            <a:pPr lvl="1"/>
            <a:r>
              <a:rPr lang="en-US" altLang="zh-CN" sz="1800" dirty="0"/>
              <a:t>Storage </a:t>
            </a:r>
          </a:p>
          <a:p>
            <a:pPr lvl="1"/>
            <a:r>
              <a:rPr lang="en-US" altLang="zh-CN" sz="1800" dirty="0"/>
              <a:t>Network  </a:t>
            </a:r>
          </a:p>
          <a:p>
            <a:pPr lvl="1"/>
            <a:r>
              <a:rPr lang="en-US" altLang="zh-CN" sz="1800" dirty="0"/>
              <a:t>Software</a:t>
            </a:r>
            <a:endParaRPr lang="en-US" altLang="zh-CN" dirty="0"/>
          </a:p>
          <a:p>
            <a:pPr marL="0" indent="0">
              <a:buNone/>
            </a:pPr>
            <a:r>
              <a:rPr lang="en-US" altLang="zh-CN" sz="1800" dirty="0"/>
              <a:t>     2. Research</a:t>
            </a:r>
            <a:r>
              <a:rPr lang="zh-CN" altLang="en-US" sz="1800" dirty="0"/>
              <a:t> </a:t>
            </a:r>
            <a:r>
              <a:rPr lang="en-US" altLang="zh-CN" sz="1800" dirty="0"/>
              <a:t>&amp; Development on IT </a:t>
            </a:r>
          </a:p>
          <a:p>
            <a:pPr lvl="1"/>
            <a:r>
              <a:rPr lang="en-US" altLang="zh-CN" sz="1800" dirty="0"/>
              <a:t>to promote scientific research and discovery</a:t>
            </a:r>
          </a:p>
          <a:p>
            <a:pPr lvl="2"/>
            <a:r>
              <a:rPr lang="en-US" altLang="zh-CN" sz="1800" dirty="0"/>
              <a:t>Network , Storage, Computing, Software</a:t>
            </a:r>
          </a:p>
          <a:p>
            <a:pPr lvl="1"/>
            <a:r>
              <a:rPr lang="en-US" altLang="zh-CN" sz="1800" dirty="0"/>
              <a:t>to facilitate management and improve operation efficiencies of the institute</a:t>
            </a:r>
          </a:p>
          <a:p>
            <a:pPr lvl="2"/>
            <a:r>
              <a:rPr lang="en-US" altLang="zh-CN" sz="1800" dirty="0"/>
              <a:t>Information</a:t>
            </a:r>
            <a:r>
              <a:rPr lang="zh-CN" altLang="en-US" sz="1800" dirty="0"/>
              <a:t> </a:t>
            </a:r>
            <a:r>
              <a:rPr lang="en-US" altLang="zh-CN" sz="1800" dirty="0"/>
              <a:t>services</a:t>
            </a:r>
            <a:r>
              <a:rPr lang="zh-CN" altLang="en-US" sz="1800" dirty="0"/>
              <a:t> </a:t>
            </a:r>
            <a:r>
              <a:rPr lang="en-US" altLang="zh-CN" sz="1800" dirty="0"/>
              <a:t>development</a:t>
            </a:r>
            <a:r>
              <a:rPr lang="zh-CN" altLang="en-US" sz="1800" dirty="0"/>
              <a:t> </a:t>
            </a:r>
            <a:r>
              <a:rPr lang="en-US" altLang="zh-CN" sz="1800" dirty="0"/>
              <a:t>and</a:t>
            </a:r>
            <a:r>
              <a:rPr lang="zh-CN" altLang="en-US" sz="1800" dirty="0"/>
              <a:t> </a:t>
            </a:r>
            <a:r>
              <a:rPr lang="en-US" altLang="zh-CN" sz="1800" dirty="0"/>
              <a:t>deployment</a:t>
            </a:r>
            <a:r>
              <a:rPr lang="zh-CN" altLang="en-US" sz="1800" dirty="0"/>
              <a:t> </a:t>
            </a:r>
            <a:endParaRPr lang="en-US" altLang="zh-CN" sz="1800" dirty="0"/>
          </a:p>
        </p:txBody>
      </p:sp>
      <p:pic>
        <p:nvPicPr>
          <p:cNvPr id="5" name="图片 4">
            <a:extLst>
              <a:ext uri="{FF2B5EF4-FFF2-40B4-BE49-F238E27FC236}">
                <a16:creationId xmlns:a16="http://schemas.microsoft.com/office/drawing/2014/main" id="{C36B84B3-3D6D-506C-27FE-0BF2E742BA9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76161" y="2060848"/>
            <a:ext cx="5992447" cy="3329497"/>
          </a:xfrm>
          <a:prstGeom prst="rect">
            <a:avLst/>
          </a:prstGeom>
        </p:spPr>
      </p:pic>
    </p:spTree>
    <p:extLst>
      <p:ext uri="{BB962C8B-B14F-4D97-AF65-F5344CB8AC3E}">
        <p14:creationId xmlns:p14="http://schemas.microsoft.com/office/powerpoint/2010/main" val="16778322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a:extLst>
              <a:ext uri="{FF2B5EF4-FFF2-40B4-BE49-F238E27FC236}">
                <a16:creationId xmlns:a16="http://schemas.microsoft.com/office/drawing/2014/main" id="{20776DFD-9D99-8DF6-DD87-09434362985D}"/>
              </a:ext>
            </a:extLst>
          </p:cNvPr>
          <p:cNvSpPr>
            <a:spLocks noGrp="1"/>
          </p:cNvSpPr>
          <p:nvPr>
            <p:ph type="title"/>
          </p:nvPr>
        </p:nvSpPr>
        <p:spPr/>
        <p:txBody>
          <a:bodyPr/>
          <a:lstStyle/>
          <a:p>
            <a:r>
              <a:rPr kumimoji="1" lang="en-US" altLang="zh-CN" dirty="0"/>
              <a:t>IHEP</a:t>
            </a:r>
            <a:r>
              <a:rPr kumimoji="1" lang="zh-CN" altLang="en-US" dirty="0"/>
              <a:t> </a:t>
            </a:r>
            <a:r>
              <a:rPr kumimoji="1" lang="en-US" altLang="zh-CN" dirty="0"/>
              <a:t>Related</a:t>
            </a:r>
            <a:r>
              <a:rPr kumimoji="1" lang="zh-CN" altLang="en-US" dirty="0"/>
              <a:t> </a:t>
            </a:r>
            <a:r>
              <a:rPr kumimoji="1" lang="en-US" altLang="zh-CN" dirty="0"/>
              <a:t>Projects</a:t>
            </a:r>
            <a:endParaRPr kumimoji="1" lang="zh-CN" altLang="en-US" dirty="0"/>
          </a:p>
        </p:txBody>
      </p:sp>
      <p:sp>
        <p:nvSpPr>
          <p:cNvPr id="4" name="矩形 3">
            <a:extLst>
              <a:ext uri="{FF2B5EF4-FFF2-40B4-BE49-F238E27FC236}">
                <a16:creationId xmlns:a16="http://schemas.microsoft.com/office/drawing/2014/main" id="{772B2AEB-DC18-51DE-3667-A5E43E219F44}"/>
              </a:ext>
            </a:extLst>
          </p:cNvPr>
          <p:cNvSpPr/>
          <p:nvPr/>
        </p:nvSpPr>
        <p:spPr bwMode="auto">
          <a:xfrm>
            <a:off x="1567789" y="2281045"/>
            <a:ext cx="8802061" cy="1395672"/>
          </a:xfrm>
          <a:prstGeom prst="rect">
            <a:avLst/>
          </a:prstGeom>
          <a:solidFill>
            <a:srgbClr val="2194D7">
              <a:alpha val="3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defTabSz="914400" fontAlgn="base">
              <a:spcBef>
                <a:spcPct val="0"/>
              </a:spcBef>
              <a:spcAft>
                <a:spcPct val="0"/>
              </a:spcAft>
            </a:pPr>
            <a:endParaRPr lang="en-US" altLang="zh-CN" sz="1600" b="1" dirty="0">
              <a:solidFill>
                <a:schemeClr val="tx2"/>
              </a:solidFill>
              <a:effectLst>
                <a:outerShdw blurRad="38100" dist="38100" dir="2700000" algn="tl">
                  <a:srgbClr val="000000">
                    <a:alpha val="43137"/>
                  </a:srgbClr>
                </a:outerShdw>
              </a:effectLst>
              <a:latin typeface="Comic Sans MS" panose="030F0702030302020204" charset="0"/>
              <a:ea typeface="幼圆" panose="02010509060101010101" charset="-122"/>
              <a:cs typeface="幼圆" panose="02010509060101010101" charset="-122"/>
            </a:endParaRPr>
          </a:p>
          <a:p>
            <a:pPr algn="ctr" defTabSz="914400" fontAlgn="base">
              <a:spcBef>
                <a:spcPct val="0"/>
              </a:spcBef>
              <a:spcAft>
                <a:spcPct val="0"/>
              </a:spcAft>
            </a:pPr>
            <a:endParaRPr lang="en-US" altLang="zh-CN" sz="1600" dirty="0">
              <a:solidFill>
                <a:schemeClr val="tx2"/>
              </a:solidFill>
              <a:effectLst>
                <a:outerShdw blurRad="38100" dist="38100" dir="2700000" algn="tl">
                  <a:srgbClr val="000000">
                    <a:alpha val="43137"/>
                  </a:srgbClr>
                </a:outerShdw>
              </a:effectLst>
              <a:latin typeface="Comic Sans MS" panose="030F0702030302020204" charset="0"/>
              <a:ea typeface="幼圆" panose="02010509060101010101" charset="-122"/>
              <a:cs typeface="幼圆" panose="02010509060101010101" charset="-122"/>
            </a:endParaRPr>
          </a:p>
          <a:p>
            <a:pPr algn="ctr" defTabSz="914400" fontAlgn="base">
              <a:spcBef>
                <a:spcPct val="0"/>
              </a:spcBef>
              <a:spcAft>
                <a:spcPct val="0"/>
              </a:spcAft>
            </a:pPr>
            <a:endParaRPr lang="en-US" altLang="zh-CN" sz="1600" dirty="0">
              <a:solidFill>
                <a:schemeClr val="tx2"/>
              </a:solidFill>
              <a:effectLst>
                <a:outerShdw blurRad="38100" dist="38100" dir="2700000" algn="tl">
                  <a:srgbClr val="000000">
                    <a:alpha val="43137"/>
                  </a:srgbClr>
                </a:outerShdw>
              </a:effectLst>
              <a:latin typeface="Comic Sans MS" panose="030F0702030302020204" charset="0"/>
              <a:ea typeface="幼圆" panose="02010509060101010101" charset="-122"/>
              <a:cs typeface="幼圆" panose="02010509060101010101" charset="-122"/>
            </a:endParaRPr>
          </a:p>
          <a:p>
            <a:pPr algn="ctr" defTabSz="914400" fontAlgn="base">
              <a:spcBef>
                <a:spcPct val="0"/>
              </a:spcBef>
              <a:spcAft>
                <a:spcPct val="0"/>
              </a:spcAft>
            </a:pPr>
            <a:endParaRPr lang="en-US" altLang="zh-CN" sz="1600" dirty="0">
              <a:solidFill>
                <a:schemeClr val="tx2"/>
              </a:solidFill>
              <a:effectLst>
                <a:outerShdw blurRad="38100" dist="38100" dir="2700000" algn="tl">
                  <a:srgbClr val="000000">
                    <a:alpha val="43137"/>
                  </a:srgbClr>
                </a:outerShdw>
              </a:effectLst>
              <a:latin typeface="Comic Sans MS" panose="030F0702030302020204" charset="0"/>
              <a:ea typeface="幼圆" panose="02010509060101010101" charset="-122"/>
              <a:cs typeface="幼圆" panose="02010509060101010101" charset="-122"/>
            </a:endParaRPr>
          </a:p>
          <a:p>
            <a:pPr algn="ctr" defTabSz="914400" fontAlgn="base">
              <a:spcBef>
                <a:spcPct val="0"/>
              </a:spcBef>
              <a:spcAft>
                <a:spcPct val="0"/>
              </a:spcAft>
            </a:pPr>
            <a:r>
              <a:rPr lang="en-US" altLang="zh-CN" sz="1600" dirty="0">
                <a:solidFill>
                  <a:schemeClr val="tx2"/>
                </a:solidFill>
                <a:effectLst>
                  <a:outerShdw blurRad="38100" dist="38100" dir="2700000" algn="tl">
                    <a:srgbClr val="000000">
                      <a:alpha val="43137"/>
                    </a:srgbClr>
                  </a:outerShdw>
                </a:effectLst>
                <a:latin typeface="Comic Sans MS" panose="030F0702030302020204" charset="0"/>
                <a:ea typeface="幼圆" panose="02010509060101010101" charset="-122"/>
                <a:cs typeface="幼圆" panose="02010509060101010101" charset="-122"/>
              </a:rPr>
              <a:t>Neutrino experiments and CMB telescope  </a:t>
            </a:r>
            <a:endParaRPr lang="zh-CN" altLang="en-US" sz="1600" dirty="0">
              <a:solidFill>
                <a:schemeClr val="tx2"/>
              </a:solidFill>
              <a:effectLst>
                <a:outerShdw blurRad="38100" dist="38100" dir="2700000" algn="tl">
                  <a:srgbClr val="000000">
                    <a:alpha val="43137"/>
                  </a:srgbClr>
                </a:outerShdw>
              </a:effectLst>
              <a:latin typeface="Comic Sans MS" panose="030F0702030302020204" charset="0"/>
              <a:ea typeface="幼圆" panose="02010509060101010101" charset="-122"/>
              <a:cs typeface="幼圆" panose="02010509060101010101" charset="-122"/>
            </a:endParaRPr>
          </a:p>
        </p:txBody>
      </p:sp>
      <p:sp>
        <p:nvSpPr>
          <p:cNvPr id="5" name="矩形 4">
            <a:extLst>
              <a:ext uri="{FF2B5EF4-FFF2-40B4-BE49-F238E27FC236}">
                <a16:creationId xmlns:a16="http://schemas.microsoft.com/office/drawing/2014/main" id="{64010EC4-6BC7-143A-702C-03EA2CEC221C}"/>
              </a:ext>
            </a:extLst>
          </p:cNvPr>
          <p:cNvSpPr/>
          <p:nvPr/>
        </p:nvSpPr>
        <p:spPr bwMode="auto">
          <a:xfrm>
            <a:off x="1577370" y="3679144"/>
            <a:ext cx="8802061" cy="1395672"/>
          </a:xfrm>
          <a:prstGeom prst="rect">
            <a:avLst/>
          </a:prstGeom>
          <a:solidFill>
            <a:srgbClr val="2194D7">
              <a:alpha val="15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0" lang="en-US" altLang="zh-CN" sz="1600" b="1" i="0" u="none" strike="noStrike" cap="none" normalizeH="0" baseline="0" dirty="0">
              <a:ln>
                <a:noFill/>
              </a:ln>
              <a:solidFill>
                <a:schemeClr val="tx2"/>
              </a:solidFill>
              <a:effectLst>
                <a:outerShdw blurRad="38100" dist="38100" dir="2700000" algn="tl">
                  <a:srgbClr val="000000">
                    <a:alpha val="43137"/>
                  </a:srgbClr>
                </a:outerShdw>
              </a:effectLst>
              <a:latin typeface="Comic Sans MS" panose="030F0702030302020204" charset="0"/>
              <a:ea typeface="幼圆" panose="02010509060101010101" charset="-122"/>
              <a:cs typeface="幼圆" panose="02010509060101010101" charset="-122"/>
            </a:endParaRPr>
          </a:p>
          <a:p>
            <a:pPr marL="0" marR="0" indent="0" algn="l" defTabSz="914400" rtl="0" eaLnBrk="1" fontAlgn="base" latinLnBrk="0" hangingPunct="1">
              <a:lnSpc>
                <a:spcPct val="100000"/>
              </a:lnSpc>
              <a:spcBef>
                <a:spcPct val="0"/>
              </a:spcBef>
              <a:spcAft>
                <a:spcPct val="0"/>
              </a:spcAft>
              <a:buClrTx/>
              <a:buSzTx/>
              <a:buFontTx/>
              <a:buNone/>
            </a:pPr>
            <a:endParaRPr lang="en-US" altLang="zh-CN" sz="1600" b="1" dirty="0">
              <a:solidFill>
                <a:schemeClr val="tx2"/>
              </a:solidFill>
              <a:effectLst>
                <a:outerShdw blurRad="38100" dist="38100" dir="2700000" algn="tl">
                  <a:srgbClr val="000000">
                    <a:alpha val="43137"/>
                  </a:srgbClr>
                </a:outerShdw>
              </a:effectLst>
              <a:latin typeface="Comic Sans MS" panose="030F0702030302020204" charset="0"/>
              <a:ea typeface="幼圆" panose="02010509060101010101" charset="-122"/>
              <a:cs typeface="幼圆" panose="02010509060101010101" charset="-122"/>
            </a:endParaRPr>
          </a:p>
          <a:p>
            <a:pPr marL="0" marR="0" indent="0" algn="l" defTabSz="914400" rtl="0" eaLnBrk="1" fontAlgn="base" latinLnBrk="0" hangingPunct="1">
              <a:lnSpc>
                <a:spcPct val="100000"/>
              </a:lnSpc>
              <a:spcBef>
                <a:spcPct val="0"/>
              </a:spcBef>
              <a:spcAft>
                <a:spcPct val="0"/>
              </a:spcAft>
              <a:buClrTx/>
              <a:buSzTx/>
              <a:buFontTx/>
              <a:buNone/>
            </a:pPr>
            <a:endParaRPr kumimoji="0" lang="en-US" altLang="zh-CN" sz="1600" b="1" i="0" u="none" strike="noStrike" cap="none" normalizeH="0" baseline="0" dirty="0">
              <a:ln>
                <a:noFill/>
              </a:ln>
              <a:solidFill>
                <a:schemeClr val="tx2"/>
              </a:solidFill>
              <a:effectLst>
                <a:outerShdw blurRad="38100" dist="38100" dir="2700000" algn="tl">
                  <a:srgbClr val="000000">
                    <a:alpha val="43137"/>
                  </a:srgbClr>
                </a:outerShdw>
              </a:effectLst>
              <a:latin typeface="Comic Sans MS" panose="030F0702030302020204" charset="0"/>
              <a:ea typeface="幼圆" panose="02010509060101010101" charset="-122"/>
              <a:cs typeface="幼圆" panose="02010509060101010101" charset="-122"/>
            </a:endParaRPr>
          </a:p>
          <a:p>
            <a:pPr marL="0" marR="0" indent="0" algn="l" defTabSz="914400" rtl="0" eaLnBrk="1" fontAlgn="base" latinLnBrk="0" hangingPunct="1">
              <a:lnSpc>
                <a:spcPct val="100000"/>
              </a:lnSpc>
              <a:spcBef>
                <a:spcPct val="0"/>
              </a:spcBef>
              <a:spcAft>
                <a:spcPct val="0"/>
              </a:spcAft>
              <a:buClrTx/>
              <a:buSzTx/>
              <a:buFontTx/>
              <a:buNone/>
            </a:pPr>
            <a:endParaRPr lang="en-US" altLang="zh-CN" sz="1600" b="1" dirty="0">
              <a:solidFill>
                <a:schemeClr val="tx2"/>
              </a:solidFill>
              <a:effectLst>
                <a:outerShdw blurRad="38100" dist="38100" dir="2700000" algn="tl">
                  <a:srgbClr val="000000">
                    <a:alpha val="43137"/>
                  </a:srgbClr>
                </a:outerShdw>
              </a:effectLst>
              <a:latin typeface="Comic Sans MS" panose="030F0702030302020204" charset="0"/>
              <a:ea typeface="幼圆" panose="02010509060101010101" charset="-122"/>
              <a:cs typeface="幼圆" panose="02010509060101010101" charset="-122"/>
            </a:endParaRPr>
          </a:p>
          <a:p>
            <a:pPr marL="0" marR="0" indent="0" algn="ctr" defTabSz="914400" rtl="0" eaLnBrk="1" fontAlgn="base" latinLnBrk="0" hangingPunct="1">
              <a:lnSpc>
                <a:spcPct val="100000"/>
              </a:lnSpc>
              <a:spcBef>
                <a:spcPct val="0"/>
              </a:spcBef>
              <a:spcAft>
                <a:spcPct val="0"/>
              </a:spcAft>
              <a:buClrTx/>
              <a:buSzTx/>
              <a:buFontTx/>
              <a:buNone/>
            </a:pPr>
            <a:r>
              <a:rPr kumimoji="0" lang="en-US" altLang="zh-CN" sz="1600" i="0" u="none" strike="noStrike" cap="none" normalizeH="0" baseline="0" dirty="0">
                <a:ln>
                  <a:noFill/>
                </a:ln>
                <a:solidFill>
                  <a:schemeClr val="tx2"/>
                </a:solidFill>
                <a:effectLst>
                  <a:outerShdw blurRad="38100" dist="38100" dir="2700000" algn="tl">
                    <a:srgbClr val="000000">
                      <a:alpha val="43137"/>
                    </a:srgbClr>
                  </a:outerShdw>
                </a:effectLst>
                <a:latin typeface="Comic Sans MS" panose="030F0702030302020204" charset="0"/>
                <a:ea typeface="幼圆" panose="02010509060101010101" charset="-122"/>
                <a:cs typeface="幼圆" panose="02010509060101010101" charset="-122"/>
              </a:rPr>
              <a:t>Cosmic ray and astrophysics experiments</a:t>
            </a:r>
            <a:endParaRPr kumimoji="0" lang="zh-CN" altLang="en-US" sz="1600" i="0" u="none" strike="noStrike" cap="none" normalizeH="0" baseline="0" dirty="0">
              <a:ln>
                <a:noFill/>
              </a:ln>
              <a:solidFill>
                <a:schemeClr val="tx2"/>
              </a:solidFill>
              <a:effectLst>
                <a:outerShdw blurRad="38100" dist="38100" dir="2700000" algn="tl">
                  <a:srgbClr val="000000">
                    <a:alpha val="43137"/>
                  </a:srgbClr>
                </a:outerShdw>
              </a:effectLst>
              <a:latin typeface="Comic Sans MS" panose="030F0702030302020204" charset="0"/>
              <a:ea typeface="幼圆" panose="02010509060101010101" charset="-122"/>
              <a:cs typeface="幼圆" panose="02010509060101010101" charset="-122"/>
            </a:endParaRPr>
          </a:p>
        </p:txBody>
      </p:sp>
      <p:sp>
        <p:nvSpPr>
          <p:cNvPr id="6" name="矩形 5">
            <a:extLst>
              <a:ext uri="{FF2B5EF4-FFF2-40B4-BE49-F238E27FC236}">
                <a16:creationId xmlns:a16="http://schemas.microsoft.com/office/drawing/2014/main" id="{81D3CAD5-696D-629D-2446-74A1AAB91CD7}"/>
              </a:ext>
            </a:extLst>
          </p:cNvPr>
          <p:cNvSpPr/>
          <p:nvPr/>
        </p:nvSpPr>
        <p:spPr bwMode="auto">
          <a:xfrm>
            <a:off x="1567789" y="5080807"/>
            <a:ext cx="8802061" cy="1395672"/>
          </a:xfrm>
          <a:prstGeom prst="rect">
            <a:avLst/>
          </a:prstGeom>
          <a:solidFill>
            <a:srgbClr val="2194D7">
              <a:alpha val="25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lang="en-US" altLang="zh-CN" sz="1600" b="1" dirty="0">
              <a:solidFill>
                <a:schemeClr val="tx2"/>
              </a:solidFill>
              <a:effectLst>
                <a:outerShdw blurRad="38100" dist="38100" dir="2700000" algn="tl">
                  <a:srgbClr val="000000">
                    <a:alpha val="43137"/>
                  </a:srgbClr>
                </a:outerShdw>
              </a:effectLst>
              <a:latin typeface="Comic Sans MS" panose="030F0702030302020204" charset="0"/>
              <a:ea typeface="幼圆" panose="02010509060101010101" charset="-122"/>
              <a:cs typeface="幼圆" panose="02010509060101010101" charset="-122"/>
            </a:endParaRPr>
          </a:p>
          <a:p>
            <a:pPr marL="0" marR="0" indent="0" algn="l" defTabSz="914400" rtl="0" eaLnBrk="1" fontAlgn="base" latinLnBrk="0" hangingPunct="1">
              <a:lnSpc>
                <a:spcPct val="100000"/>
              </a:lnSpc>
              <a:spcBef>
                <a:spcPct val="0"/>
              </a:spcBef>
              <a:spcAft>
                <a:spcPct val="0"/>
              </a:spcAft>
              <a:buClrTx/>
              <a:buSzTx/>
              <a:buFontTx/>
              <a:buNone/>
            </a:pPr>
            <a:endParaRPr kumimoji="0" lang="en-US" altLang="zh-CN" sz="1600" b="1" i="0" u="none" strike="noStrike" cap="none" normalizeH="0" baseline="0" dirty="0">
              <a:ln>
                <a:noFill/>
              </a:ln>
              <a:solidFill>
                <a:schemeClr val="tx2"/>
              </a:solidFill>
              <a:effectLst>
                <a:outerShdw blurRad="38100" dist="38100" dir="2700000" algn="tl">
                  <a:srgbClr val="000000">
                    <a:alpha val="43137"/>
                  </a:srgbClr>
                </a:outerShdw>
              </a:effectLst>
              <a:latin typeface="Comic Sans MS" panose="030F0702030302020204" charset="0"/>
              <a:ea typeface="幼圆" panose="02010509060101010101" charset="-122"/>
              <a:cs typeface="幼圆" panose="02010509060101010101" charset="-122"/>
            </a:endParaRPr>
          </a:p>
          <a:p>
            <a:pPr marL="0" marR="0" indent="0" algn="l" defTabSz="914400" rtl="0" eaLnBrk="1" fontAlgn="base" latinLnBrk="0" hangingPunct="1">
              <a:lnSpc>
                <a:spcPct val="100000"/>
              </a:lnSpc>
              <a:spcBef>
                <a:spcPct val="0"/>
              </a:spcBef>
              <a:spcAft>
                <a:spcPct val="0"/>
              </a:spcAft>
              <a:buClrTx/>
              <a:buSzTx/>
              <a:buFontTx/>
              <a:buNone/>
            </a:pPr>
            <a:endParaRPr lang="en-US" altLang="zh-CN" sz="1600" b="1" dirty="0">
              <a:solidFill>
                <a:schemeClr val="tx2"/>
              </a:solidFill>
              <a:effectLst>
                <a:outerShdw blurRad="38100" dist="38100" dir="2700000" algn="tl">
                  <a:srgbClr val="000000">
                    <a:alpha val="43137"/>
                  </a:srgbClr>
                </a:outerShdw>
              </a:effectLst>
              <a:latin typeface="Comic Sans MS" panose="030F0702030302020204" charset="0"/>
              <a:ea typeface="幼圆" panose="02010509060101010101" charset="-122"/>
              <a:cs typeface="幼圆" panose="02010509060101010101" charset="-122"/>
            </a:endParaRPr>
          </a:p>
          <a:p>
            <a:pPr marL="0" marR="0" indent="0" algn="l" defTabSz="914400" rtl="0" eaLnBrk="1" fontAlgn="base" latinLnBrk="0" hangingPunct="1">
              <a:lnSpc>
                <a:spcPct val="100000"/>
              </a:lnSpc>
              <a:spcBef>
                <a:spcPct val="0"/>
              </a:spcBef>
              <a:spcAft>
                <a:spcPct val="0"/>
              </a:spcAft>
              <a:buClrTx/>
              <a:buSzTx/>
              <a:buFontTx/>
              <a:buNone/>
            </a:pPr>
            <a:endParaRPr kumimoji="0" lang="en-US" altLang="zh-CN" sz="1600" b="1" i="0" u="none" strike="noStrike" cap="none" normalizeH="0" baseline="0" dirty="0">
              <a:ln>
                <a:noFill/>
              </a:ln>
              <a:solidFill>
                <a:schemeClr val="tx2"/>
              </a:solidFill>
              <a:effectLst>
                <a:outerShdw blurRad="38100" dist="38100" dir="2700000" algn="tl">
                  <a:srgbClr val="000000">
                    <a:alpha val="43137"/>
                  </a:srgbClr>
                </a:outerShdw>
              </a:effectLst>
              <a:latin typeface="Comic Sans MS" panose="030F0702030302020204" charset="0"/>
              <a:ea typeface="幼圆" panose="02010509060101010101" charset="-122"/>
              <a:cs typeface="幼圆" panose="02010509060101010101" charset="-122"/>
            </a:endParaRPr>
          </a:p>
          <a:p>
            <a:pPr marL="0" marR="0" indent="0" algn="ctr" defTabSz="914400" rtl="0" eaLnBrk="1" fontAlgn="base" latinLnBrk="0" hangingPunct="1">
              <a:lnSpc>
                <a:spcPct val="100000"/>
              </a:lnSpc>
              <a:spcBef>
                <a:spcPct val="0"/>
              </a:spcBef>
              <a:spcAft>
                <a:spcPct val="0"/>
              </a:spcAft>
              <a:buClrTx/>
              <a:buSzTx/>
              <a:buFontTx/>
              <a:buNone/>
            </a:pPr>
            <a:r>
              <a:rPr lang="en-US" altLang="zh-CN" sz="1600" dirty="0">
                <a:solidFill>
                  <a:schemeClr val="tx2"/>
                </a:solidFill>
                <a:effectLst>
                  <a:outerShdw blurRad="38100" dist="38100" dir="2700000" algn="tl">
                    <a:srgbClr val="000000">
                      <a:alpha val="43137"/>
                    </a:srgbClr>
                  </a:outerShdw>
                </a:effectLst>
                <a:latin typeface="Comic Sans MS" panose="030F0702030302020204" charset="0"/>
                <a:ea typeface="幼圆" panose="02010509060101010101" charset="-122"/>
                <a:cs typeface="幼圆" panose="02010509060101010101" charset="-122"/>
              </a:rPr>
              <a:t>Neutron Source and Synchrotron Radiation Facilities</a:t>
            </a:r>
            <a:endParaRPr kumimoji="0" lang="en-US" altLang="zh-CN" sz="1600" i="0" u="none" strike="noStrike" cap="none" normalizeH="0" baseline="0" dirty="0">
              <a:ln>
                <a:noFill/>
              </a:ln>
              <a:solidFill>
                <a:schemeClr val="tx2"/>
              </a:solidFill>
              <a:effectLst>
                <a:outerShdw blurRad="38100" dist="38100" dir="2700000" algn="tl">
                  <a:srgbClr val="000000">
                    <a:alpha val="43137"/>
                  </a:srgbClr>
                </a:outerShdw>
              </a:effectLst>
              <a:latin typeface="Comic Sans MS" panose="030F0702030302020204" charset="0"/>
              <a:ea typeface="幼圆" panose="02010509060101010101" charset="-122"/>
              <a:cs typeface="幼圆" panose="02010509060101010101" charset="-122"/>
            </a:endParaRPr>
          </a:p>
        </p:txBody>
      </p:sp>
      <p:sp>
        <p:nvSpPr>
          <p:cNvPr id="7" name="矩形 6">
            <a:extLst>
              <a:ext uri="{FF2B5EF4-FFF2-40B4-BE49-F238E27FC236}">
                <a16:creationId xmlns:a16="http://schemas.microsoft.com/office/drawing/2014/main" id="{2321C2F9-A806-760E-C3F7-88BA85A70F04}"/>
              </a:ext>
            </a:extLst>
          </p:cNvPr>
          <p:cNvSpPr/>
          <p:nvPr/>
        </p:nvSpPr>
        <p:spPr bwMode="auto">
          <a:xfrm>
            <a:off x="1567789" y="896548"/>
            <a:ext cx="8802061" cy="1395672"/>
          </a:xfrm>
          <a:prstGeom prst="rect">
            <a:avLst/>
          </a:prstGeom>
          <a:solidFill>
            <a:srgbClr val="2194D7">
              <a:alpha val="15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r>
              <a:rPr kumimoji="0" lang="en-US" altLang="zh-CN" sz="1600" b="1" i="0" u="none" strike="noStrike" cap="none" normalizeH="0" baseline="0" dirty="0">
                <a:ln>
                  <a:noFill/>
                </a:ln>
                <a:solidFill>
                  <a:schemeClr val="tx2"/>
                </a:solidFill>
                <a:effectLst>
                  <a:outerShdw blurRad="38100" dist="38100" dir="2700000" algn="tl">
                    <a:srgbClr val="000000">
                      <a:alpha val="43137"/>
                    </a:srgbClr>
                  </a:outerShdw>
                </a:effectLst>
                <a:latin typeface="Comic Sans MS" panose="030F0702030302020204" charset="0"/>
                <a:ea typeface="幼圆" panose="02010509060101010101" charset="-122"/>
                <a:cs typeface="幼圆" panose="02010509060101010101" charset="-122"/>
              </a:rPr>
              <a:t> </a:t>
            </a:r>
          </a:p>
          <a:p>
            <a:pPr marL="0" marR="0" indent="0" algn="ctr" defTabSz="914400" rtl="0" eaLnBrk="1" fontAlgn="base" latinLnBrk="0" hangingPunct="1">
              <a:lnSpc>
                <a:spcPct val="100000"/>
              </a:lnSpc>
              <a:spcBef>
                <a:spcPct val="0"/>
              </a:spcBef>
              <a:spcAft>
                <a:spcPct val="0"/>
              </a:spcAft>
              <a:buClrTx/>
              <a:buSzTx/>
              <a:buFontTx/>
              <a:buNone/>
            </a:pPr>
            <a:endParaRPr lang="en-US" altLang="zh-CN" sz="1600" b="1" dirty="0">
              <a:solidFill>
                <a:schemeClr val="tx2"/>
              </a:solidFill>
              <a:effectLst>
                <a:outerShdw blurRad="38100" dist="38100" dir="2700000" algn="tl">
                  <a:srgbClr val="000000">
                    <a:alpha val="43137"/>
                  </a:srgbClr>
                </a:outerShdw>
              </a:effectLst>
              <a:latin typeface="Comic Sans MS" panose="030F0702030302020204" charset="0"/>
              <a:ea typeface="幼圆" panose="02010509060101010101" charset="-122"/>
              <a:cs typeface="幼圆" panose="02010509060101010101" charset="-122"/>
            </a:endParaRPr>
          </a:p>
          <a:p>
            <a:pPr marL="0" marR="0" indent="0" algn="ctr" defTabSz="914400" rtl="0" eaLnBrk="1" fontAlgn="base" latinLnBrk="0" hangingPunct="1">
              <a:lnSpc>
                <a:spcPct val="100000"/>
              </a:lnSpc>
              <a:spcBef>
                <a:spcPct val="0"/>
              </a:spcBef>
              <a:spcAft>
                <a:spcPct val="0"/>
              </a:spcAft>
              <a:buClrTx/>
              <a:buSzTx/>
              <a:buFontTx/>
              <a:buNone/>
            </a:pPr>
            <a:endParaRPr lang="en-US" altLang="zh-CN" sz="1600" dirty="0">
              <a:solidFill>
                <a:schemeClr val="tx2"/>
              </a:solidFill>
              <a:effectLst>
                <a:outerShdw blurRad="38100" dist="38100" dir="2700000" algn="tl">
                  <a:srgbClr val="000000">
                    <a:alpha val="43137"/>
                  </a:srgbClr>
                </a:outerShdw>
              </a:effectLst>
              <a:latin typeface="Comic Sans MS" panose="030F0702030302020204" charset="0"/>
              <a:ea typeface="幼圆" panose="02010509060101010101" charset="-122"/>
              <a:cs typeface="幼圆" panose="02010509060101010101" charset="-122"/>
            </a:endParaRPr>
          </a:p>
          <a:p>
            <a:pPr marL="0" marR="0" indent="0" algn="ctr" defTabSz="914400" rtl="0" eaLnBrk="1" fontAlgn="base" latinLnBrk="0" hangingPunct="1">
              <a:lnSpc>
                <a:spcPct val="100000"/>
              </a:lnSpc>
              <a:spcBef>
                <a:spcPct val="0"/>
              </a:spcBef>
              <a:spcAft>
                <a:spcPct val="0"/>
              </a:spcAft>
              <a:buClrTx/>
              <a:buSzTx/>
              <a:buFontTx/>
              <a:buNone/>
            </a:pPr>
            <a:endParaRPr lang="en-US" altLang="zh-CN" sz="1600" dirty="0">
              <a:solidFill>
                <a:schemeClr val="tx2"/>
              </a:solidFill>
              <a:effectLst>
                <a:outerShdw blurRad="38100" dist="38100" dir="2700000" algn="tl">
                  <a:srgbClr val="000000">
                    <a:alpha val="43137"/>
                  </a:srgbClr>
                </a:outerShdw>
              </a:effectLst>
              <a:latin typeface="Comic Sans MS" panose="030F0702030302020204" charset="0"/>
              <a:ea typeface="幼圆" panose="02010509060101010101" charset="-122"/>
              <a:cs typeface="幼圆" panose="02010509060101010101" charset="-122"/>
            </a:endParaRPr>
          </a:p>
          <a:p>
            <a:pPr marL="0" marR="0" indent="0" algn="ctr" defTabSz="914400" rtl="0" eaLnBrk="1" fontAlgn="base" latinLnBrk="0" hangingPunct="1">
              <a:lnSpc>
                <a:spcPct val="100000"/>
              </a:lnSpc>
              <a:spcBef>
                <a:spcPct val="0"/>
              </a:spcBef>
              <a:spcAft>
                <a:spcPct val="0"/>
              </a:spcAft>
              <a:buClrTx/>
              <a:buSzTx/>
              <a:buFontTx/>
              <a:buNone/>
            </a:pPr>
            <a:r>
              <a:rPr lang="en-US" altLang="zh-CN" sz="1600" dirty="0">
                <a:solidFill>
                  <a:schemeClr val="tx2"/>
                </a:solidFill>
                <a:effectLst>
                  <a:outerShdw blurRad="38100" dist="38100" dir="2700000" algn="tl">
                    <a:srgbClr val="000000">
                      <a:alpha val="43137"/>
                    </a:srgbClr>
                  </a:outerShdw>
                </a:effectLst>
                <a:latin typeface="Comic Sans MS" panose="030F0702030302020204" charset="0"/>
                <a:ea typeface="幼圆" panose="02010509060101010101" charset="-122"/>
                <a:cs typeface="幼圆" panose="02010509060101010101" charset="-122"/>
              </a:rPr>
              <a:t>Accelerator based particle physics </a:t>
            </a:r>
            <a:endParaRPr kumimoji="0" lang="zh-CN" altLang="en-US" sz="1400" i="0" u="none" strike="noStrike" cap="none" normalizeH="0" baseline="0" dirty="0">
              <a:ln>
                <a:noFill/>
              </a:ln>
              <a:solidFill>
                <a:schemeClr val="tx2"/>
              </a:solidFill>
              <a:effectLst>
                <a:outerShdw blurRad="38100" dist="38100" dir="2700000" algn="tl">
                  <a:srgbClr val="000000">
                    <a:alpha val="43137"/>
                  </a:srgbClr>
                </a:outerShdw>
              </a:effectLst>
              <a:latin typeface="Comic Sans MS" panose="030F0702030302020204" charset="0"/>
              <a:ea typeface="幼圆" panose="02010509060101010101" charset="-122"/>
              <a:cs typeface="幼圆" panose="02010509060101010101" charset="-122"/>
            </a:endParaRPr>
          </a:p>
        </p:txBody>
      </p:sp>
      <p:pic>
        <p:nvPicPr>
          <p:cNvPr id="8" name="Picture 6">
            <a:extLst>
              <a:ext uri="{FF2B5EF4-FFF2-40B4-BE49-F238E27FC236}">
                <a16:creationId xmlns:a16="http://schemas.microsoft.com/office/drawing/2014/main" id="{DD60CC0C-06B3-C51C-08C9-9ADA4B6E4CA8}"/>
              </a:ext>
            </a:extLst>
          </p:cNvPr>
          <p:cNvPicPr>
            <a:picLocks noChangeAspect="1" noChangeArrowheads="1"/>
          </p:cNvPicPr>
          <p:nvPr/>
        </p:nvPicPr>
        <p:blipFill>
          <a:blip r:embed="rId2" cstate="screen"/>
          <a:srcRect/>
          <a:stretch>
            <a:fillRect/>
          </a:stretch>
        </p:blipFill>
        <p:spPr bwMode="auto">
          <a:xfrm>
            <a:off x="4643162" y="840043"/>
            <a:ext cx="1121278" cy="112127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4">
            <a:extLst>
              <a:ext uri="{FF2B5EF4-FFF2-40B4-BE49-F238E27FC236}">
                <a16:creationId xmlns:a16="http://schemas.microsoft.com/office/drawing/2014/main" id="{EB1757BD-AD5E-D03A-0463-0808D0B0A896}"/>
              </a:ext>
            </a:extLst>
          </p:cNvPr>
          <p:cNvPicPr>
            <a:picLocks noChangeAspect="1" noChangeArrowheads="1"/>
          </p:cNvPicPr>
          <p:nvPr/>
        </p:nvPicPr>
        <p:blipFill>
          <a:blip r:embed="rId3" cstate="screen"/>
          <a:srcRect/>
          <a:stretch>
            <a:fillRect/>
          </a:stretch>
        </p:blipFill>
        <p:spPr bwMode="auto">
          <a:xfrm>
            <a:off x="5990679" y="936000"/>
            <a:ext cx="908070" cy="936244"/>
          </a:xfrm>
          <a:prstGeom prst="rect">
            <a:avLst/>
          </a:prstGeom>
          <a:noFill/>
          <a:extLst>
            <a:ext uri="{909E8E84-426E-40DD-AFC4-6F175D3DCCD1}">
              <a14:hiddenFill xmlns:a14="http://schemas.microsoft.com/office/drawing/2010/main">
                <a:solidFill>
                  <a:srgbClr val="FFFFFF"/>
                </a:solidFill>
              </a14:hiddenFill>
            </a:ext>
          </a:extLst>
        </p:spPr>
      </p:pic>
      <p:pic>
        <p:nvPicPr>
          <p:cNvPr id="10" name="图片 9">
            <a:extLst>
              <a:ext uri="{FF2B5EF4-FFF2-40B4-BE49-F238E27FC236}">
                <a16:creationId xmlns:a16="http://schemas.microsoft.com/office/drawing/2014/main" id="{0C76DB06-4988-7634-FA66-13954AD0364B}"/>
              </a:ext>
            </a:extLst>
          </p:cNvPr>
          <p:cNvPicPr>
            <a:picLocks noChangeAspect="1"/>
          </p:cNvPicPr>
          <p:nvPr/>
        </p:nvPicPr>
        <p:blipFill>
          <a:blip r:embed="rId4" cstate="screen"/>
          <a:stretch>
            <a:fillRect/>
          </a:stretch>
        </p:blipFill>
        <p:spPr>
          <a:xfrm>
            <a:off x="7152530" y="928943"/>
            <a:ext cx="1002784" cy="956001"/>
          </a:xfrm>
          <a:prstGeom prst="rect">
            <a:avLst/>
          </a:prstGeom>
        </p:spPr>
      </p:pic>
      <p:pic>
        <p:nvPicPr>
          <p:cNvPr id="11" name="Picture 28">
            <a:extLst>
              <a:ext uri="{FF2B5EF4-FFF2-40B4-BE49-F238E27FC236}">
                <a16:creationId xmlns:a16="http://schemas.microsoft.com/office/drawing/2014/main" id="{77982ACA-1949-5D05-5CAB-B19C8121370B}"/>
              </a:ext>
            </a:extLst>
          </p:cNvPr>
          <p:cNvPicPr>
            <a:picLocks noChangeAspect="1" noChangeArrowheads="1"/>
          </p:cNvPicPr>
          <p:nvPr/>
        </p:nvPicPr>
        <p:blipFill>
          <a:blip r:embed="rId5" cstate="screen"/>
          <a:srcRect/>
          <a:stretch>
            <a:fillRect/>
          </a:stretch>
        </p:blipFill>
        <p:spPr bwMode="auto">
          <a:xfrm>
            <a:off x="8377793" y="970297"/>
            <a:ext cx="1665255" cy="936244"/>
          </a:xfrm>
          <a:prstGeom prst="rect">
            <a:avLst/>
          </a:prstGeom>
          <a:noFill/>
          <a:extLst>
            <a:ext uri="{909E8E84-426E-40DD-AFC4-6F175D3DCCD1}">
              <a14:hiddenFill xmlns:a14="http://schemas.microsoft.com/office/drawing/2010/main">
                <a:solidFill>
                  <a:srgbClr val="FFFFFF"/>
                </a:solidFill>
              </a14:hiddenFill>
            </a:ext>
          </a:extLst>
        </p:spPr>
      </p:pic>
      <p:sp>
        <p:nvSpPr>
          <p:cNvPr id="12" name="矩形 11">
            <a:extLst>
              <a:ext uri="{FF2B5EF4-FFF2-40B4-BE49-F238E27FC236}">
                <a16:creationId xmlns:a16="http://schemas.microsoft.com/office/drawing/2014/main" id="{5F7D30F5-05C6-C209-D0FF-020023938114}"/>
              </a:ext>
            </a:extLst>
          </p:cNvPr>
          <p:cNvSpPr/>
          <p:nvPr/>
        </p:nvSpPr>
        <p:spPr bwMode="auto">
          <a:xfrm>
            <a:off x="6375652" y="908720"/>
            <a:ext cx="599297" cy="227691"/>
          </a:xfrm>
          <a:prstGeom prst="rect">
            <a:avLst/>
          </a:prstGeom>
          <a:solidFill>
            <a:schemeClr val="bg1">
              <a:alpha val="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r>
              <a:rPr kumimoji="0" lang="en-US" altLang="zh-CN" sz="1100" i="0" u="none" strike="noStrike" cap="none" normalizeH="0" baseline="0" dirty="0">
                <a:ln>
                  <a:noFill/>
                </a:ln>
                <a:solidFill>
                  <a:schemeClr val="tx2"/>
                </a:solidFill>
                <a:effectLst>
                  <a:outerShdw blurRad="38100" dist="38100" dir="2700000" algn="tl">
                    <a:srgbClr val="000000">
                      <a:alpha val="43137"/>
                    </a:srgbClr>
                  </a:outerShdw>
                </a:effectLst>
                <a:latin typeface="Helvetica" pitchFamily="2" charset="0"/>
                <a:ea typeface="幼圆" panose="02010509060101010101" charset="-122"/>
                <a:cs typeface="Al Bayan Plain" pitchFamily="2" charset="-78"/>
              </a:rPr>
              <a:t>BESIII</a:t>
            </a:r>
            <a:endParaRPr kumimoji="0" lang="zh-CN" altLang="en-US" sz="1100" i="0" u="none" strike="noStrike" cap="none" normalizeH="0" baseline="0" dirty="0">
              <a:ln>
                <a:noFill/>
              </a:ln>
              <a:solidFill>
                <a:schemeClr val="tx2"/>
              </a:solidFill>
              <a:effectLst>
                <a:outerShdw blurRad="38100" dist="38100" dir="2700000" algn="tl">
                  <a:srgbClr val="000000">
                    <a:alpha val="43137"/>
                  </a:srgbClr>
                </a:outerShdw>
              </a:effectLst>
              <a:latin typeface="Helvetica" pitchFamily="2" charset="0"/>
              <a:ea typeface="幼圆" panose="02010509060101010101" charset="-122"/>
              <a:cs typeface="Al Bayan Plain" pitchFamily="2" charset="-78"/>
            </a:endParaRPr>
          </a:p>
        </p:txBody>
      </p:sp>
      <p:grpSp>
        <p:nvGrpSpPr>
          <p:cNvPr id="13" name="组合 12">
            <a:extLst>
              <a:ext uri="{FF2B5EF4-FFF2-40B4-BE49-F238E27FC236}">
                <a16:creationId xmlns:a16="http://schemas.microsoft.com/office/drawing/2014/main" id="{57A88307-29A3-069B-CB3C-98610B6B053E}"/>
              </a:ext>
            </a:extLst>
          </p:cNvPr>
          <p:cNvGrpSpPr/>
          <p:nvPr/>
        </p:nvGrpSpPr>
        <p:grpSpPr>
          <a:xfrm>
            <a:off x="2003814" y="3750731"/>
            <a:ext cx="1322768" cy="884856"/>
            <a:chOff x="1336764" y="3720011"/>
            <a:chExt cx="1322768" cy="884856"/>
          </a:xfrm>
        </p:grpSpPr>
        <p:pic>
          <p:nvPicPr>
            <p:cNvPr id="14" name="图片 13">
              <a:extLst>
                <a:ext uri="{FF2B5EF4-FFF2-40B4-BE49-F238E27FC236}">
                  <a16:creationId xmlns:a16="http://schemas.microsoft.com/office/drawing/2014/main" id="{19011B82-A705-551A-5B49-3B528D8E978D}"/>
                </a:ext>
              </a:extLst>
            </p:cNvPr>
            <p:cNvPicPr>
              <a:picLocks noChangeAspect="1"/>
            </p:cNvPicPr>
            <p:nvPr/>
          </p:nvPicPr>
          <p:blipFill>
            <a:blip r:embed="rId6" cstate="screen"/>
            <a:stretch>
              <a:fillRect/>
            </a:stretch>
          </p:blipFill>
          <p:spPr>
            <a:xfrm>
              <a:off x="1336764" y="3720011"/>
              <a:ext cx="1322768" cy="884856"/>
            </a:xfrm>
            <a:prstGeom prst="rect">
              <a:avLst/>
            </a:prstGeom>
          </p:spPr>
        </p:pic>
        <p:sp>
          <p:nvSpPr>
            <p:cNvPr id="15" name="矩形 14">
              <a:extLst>
                <a:ext uri="{FF2B5EF4-FFF2-40B4-BE49-F238E27FC236}">
                  <a16:creationId xmlns:a16="http://schemas.microsoft.com/office/drawing/2014/main" id="{83E9AEAF-6B88-F930-455D-26B55D8AFDC3}"/>
                </a:ext>
              </a:extLst>
            </p:cNvPr>
            <p:cNvSpPr/>
            <p:nvPr/>
          </p:nvSpPr>
          <p:spPr bwMode="auto">
            <a:xfrm>
              <a:off x="1336764" y="4358715"/>
              <a:ext cx="780495" cy="228123"/>
            </a:xfrm>
            <a:prstGeom prst="rect">
              <a:avLst/>
            </a:prstGeom>
            <a:solidFill>
              <a:schemeClr val="accent1">
                <a:alpha val="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r>
                <a:rPr lang="en-US" altLang="zh-CN" sz="1100" dirty="0">
                  <a:solidFill>
                    <a:schemeClr val="bg1"/>
                  </a:solidFill>
                  <a:effectLst>
                    <a:outerShdw blurRad="38100" dist="38100" dir="2700000" algn="tl">
                      <a:srgbClr val="000000">
                        <a:alpha val="43137"/>
                      </a:srgbClr>
                    </a:outerShdw>
                  </a:effectLst>
                  <a:latin typeface="Helvetica" pitchFamily="2" charset="0"/>
                  <a:ea typeface="幼圆" panose="02010509060101010101" charset="-122"/>
                  <a:cs typeface="Al Bayan Plain" pitchFamily="2" charset="-78"/>
                </a:rPr>
                <a:t>LHAASO</a:t>
              </a:r>
              <a:endParaRPr kumimoji="0" lang="zh-CN" altLang="en-US" sz="1100" i="0" u="none" strike="noStrike" cap="none" normalizeH="0" baseline="0" dirty="0">
                <a:ln>
                  <a:noFill/>
                </a:ln>
                <a:solidFill>
                  <a:schemeClr val="bg1"/>
                </a:solidFill>
                <a:effectLst>
                  <a:outerShdw blurRad="38100" dist="38100" dir="2700000" algn="tl">
                    <a:srgbClr val="000000">
                      <a:alpha val="43137"/>
                    </a:srgbClr>
                  </a:outerShdw>
                </a:effectLst>
                <a:latin typeface="Helvetica" pitchFamily="2" charset="0"/>
                <a:ea typeface="幼圆" panose="02010509060101010101" charset="-122"/>
                <a:cs typeface="Al Bayan Plain" pitchFamily="2" charset="-78"/>
              </a:endParaRPr>
            </a:p>
          </p:txBody>
        </p:sp>
      </p:grpSp>
      <p:sp>
        <p:nvSpPr>
          <p:cNvPr id="16" name="矩形 15">
            <a:extLst>
              <a:ext uri="{FF2B5EF4-FFF2-40B4-BE49-F238E27FC236}">
                <a16:creationId xmlns:a16="http://schemas.microsoft.com/office/drawing/2014/main" id="{F821314A-3877-8B0A-592C-885D86CC4246}"/>
              </a:ext>
            </a:extLst>
          </p:cNvPr>
          <p:cNvSpPr/>
          <p:nvPr/>
        </p:nvSpPr>
        <p:spPr bwMode="auto">
          <a:xfrm>
            <a:off x="9212453" y="979077"/>
            <a:ext cx="599297" cy="227691"/>
          </a:xfrm>
          <a:prstGeom prst="rect">
            <a:avLst/>
          </a:prstGeom>
          <a:solidFill>
            <a:schemeClr val="accent1">
              <a:alpha val="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r>
              <a:rPr kumimoji="0" lang="en-US" altLang="zh-CN" sz="1100" i="0" u="none" strike="noStrike" cap="none" normalizeH="0" baseline="0" dirty="0">
                <a:ln>
                  <a:noFill/>
                </a:ln>
                <a:solidFill>
                  <a:schemeClr val="bg1"/>
                </a:solidFill>
                <a:effectLst>
                  <a:outerShdw blurRad="38100" dist="38100" dir="2700000" algn="tl">
                    <a:srgbClr val="000000">
                      <a:alpha val="43137"/>
                    </a:srgbClr>
                  </a:outerShdw>
                </a:effectLst>
                <a:latin typeface="Helvetica" pitchFamily="2" charset="0"/>
                <a:ea typeface="幼圆" panose="02010509060101010101" charset="-122"/>
                <a:cs typeface="Al Bayan Plain" pitchFamily="2" charset="-78"/>
              </a:rPr>
              <a:t>CEPC</a:t>
            </a:r>
            <a:endParaRPr kumimoji="0" lang="zh-CN" altLang="en-US" sz="1100" i="0" u="none" strike="noStrike" cap="none" normalizeH="0" baseline="0" dirty="0">
              <a:ln>
                <a:noFill/>
              </a:ln>
              <a:solidFill>
                <a:schemeClr val="bg1"/>
              </a:solidFill>
              <a:effectLst>
                <a:outerShdw blurRad="38100" dist="38100" dir="2700000" algn="tl">
                  <a:srgbClr val="000000">
                    <a:alpha val="43137"/>
                  </a:srgbClr>
                </a:outerShdw>
              </a:effectLst>
              <a:latin typeface="Helvetica" pitchFamily="2" charset="0"/>
              <a:ea typeface="幼圆" panose="02010509060101010101" charset="-122"/>
              <a:cs typeface="Al Bayan Plain" pitchFamily="2" charset="-78"/>
            </a:endParaRPr>
          </a:p>
        </p:txBody>
      </p:sp>
      <p:grpSp>
        <p:nvGrpSpPr>
          <p:cNvPr id="17" name="组合 16">
            <a:extLst>
              <a:ext uri="{FF2B5EF4-FFF2-40B4-BE49-F238E27FC236}">
                <a16:creationId xmlns:a16="http://schemas.microsoft.com/office/drawing/2014/main" id="{670470E3-A821-A103-9112-B3B4651EC03C}"/>
              </a:ext>
            </a:extLst>
          </p:cNvPr>
          <p:cNvGrpSpPr/>
          <p:nvPr/>
        </p:nvGrpSpPr>
        <p:grpSpPr>
          <a:xfrm>
            <a:off x="2308651" y="2295590"/>
            <a:ext cx="1147603" cy="960777"/>
            <a:chOff x="1764349" y="2251528"/>
            <a:chExt cx="1147603" cy="960777"/>
          </a:xfrm>
        </p:grpSpPr>
        <p:pic>
          <p:nvPicPr>
            <p:cNvPr id="18" name="图片 17">
              <a:extLst>
                <a:ext uri="{FF2B5EF4-FFF2-40B4-BE49-F238E27FC236}">
                  <a16:creationId xmlns:a16="http://schemas.microsoft.com/office/drawing/2014/main" id="{E49EF794-8005-6DB1-77B4-1CD2C30AACD8}"/>
                </a:ext>
              </a:extLst>
            </p:cNvPr>
            <p:cNvPicPr/>
            <p:nvPr/>
          </p:nvPicPr>
          <p:blipFill>
            <a:blip r:embed="rId7" cstate="screen"/>
            <a:stretch>
              <a:fillRect/>
            </a:stretch>
          </p:blipFill>
          <p:spPr>
            <a:xfrm>
              <a:off x="1841208" y="2308319"/>
              <a:ext cx="1070744" cy="903986"/>
            </a:xfrm>
            <a:prstGeom prst="rect">
              <a:avLst/>
            </a:prstGeom>
            <a:effectLst>
              <a:outerShdw blurRad="50800" dist="38100" dir="2700000" algn="tl" rotWithShape="0">
                <a:prstClr val="black">
                  <a:alpha val="40000"/>
                </a:prstClr>
              </a:outerShdw>
            </a:effectLst>
          </p:spPr>
        </p:pic>
        <p:sp>
          <p:nvSpPr>
            <p:cNvPr id="19" name="矩形 18">
              <a:extLst>
                <a:ext uri="{FF2B5EF4-FFF2-40B4-BE49-F238E27FC236}">
                  <a16:creationId xmlns:a16="http://schemas.microsoft.com/office/drawing/2014/main" id="{D740C399-5157-C744-9A42-7BFA89A32749}"/>
                </a:ext>
              </a:extLst>
            </p:cNvPr>
            <p:cNvSpPr/>
            <p:nvPr/>
          </p:nvSpPr>
          <p:spPr bwMode="auto">
            <a:xfrm>
              <a:off x="1764349" y="2251528"/>
              <a:ext cx="601503" cy="203399"/>
            </a:xfrm>
            <a:prstGeom prst="rect">
              <a:avLst/>
            </a:prstGeom>
            <a:solidFill>
              <a:schemeClr val="accent1">
                <a:alpha val="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r>
                <a:rPr kumimoji="0" lang="en-US" altLang="zh-CN" sz="1100" i="0" u="none" strike="noStrike" cap="none" normalizeH="0" baseline="0" dirty="0">
                  <a:ln>
                    <a:noFill/>
                  </a:ln>
                  <a:solidFill>
                    <a:schemeClr val="bg1"/>
                  </a:solidFill>
                  <a:effectLst>
                    <a:outerShdw blurRad="38100" dist="38100" dir="2700000" algn="tl">
                      <a:srgbClr val="000000">
                        <a:alpha val="43137"/>
                      </a:srgbClr>
                    </a:outerShdw>
                  </a:effectLst>
                  <a:latin typeface="Helvetica" pitchFamily="2" charset="0"/>
                  <a:ea typeface="幼圆" panose="02010509060101010101" charset="-122"/>
                  <a:cs typeface="Al Bayan Plain" pitchFamily="2" charset="-78"/>
                </a:rPr>
                <a:t>DYB</a:t>
              </a:r>
              <a:endParaRPr kumimoji="0" lang="zh-CN" altLang="en-US" sz="1100" i="0" u="none" strike="noStrike" cap="none" normalizeH="0" baseline="0" dirty="0">
                <a:ln>
                  <a:noFill/>
                </a:ln>
                <a:solidFill>
                  <a:schemeClr val="bg1"/>
                </a:solidFill>
                <a:effectLst>
                  <a:outerShdw blurRad="38100" dist="38100" dir="2700000" algn="tl">
                    <a:srgbClr val="000000">
                      <a:alpha val="43137"/>
                    </a:srgbClr>
                  </a:outerShdw>
                </a:effectLst>
                <a:latin typeface="Helvetica" pitchFamily="2" charset="0"/>
                <a:ea typeface="幼圆" panose="02010509060101010101" charset="-122"/>
                <a:cs typeface="Al Bayan Plain" pitchFamily="2" charset="-78"/>
              </a:endParaRPr>
            </a:p>
          </p:txBody>
        </p:sp>
      </p:grpSp>
      <p:grpSp>
        <p:nvGrpSpPr>
          <p:cNvPr id="20" name="组合 19">
            <a:extLst>
              <a:ext uri="{FF2B5EF4-FFF2-40B4-BE49-F238E27FC236}">
                <a16:creationId xmlns:a16="http://schemas.microsoft.com/office/drawing/2014/main" id="{38728C75-DBA3-6664-3234-703C5CFA380D}"/>
              </a:ext>
            </a:extLst>
          </p:cNvPr>
          <p:cNvGrpSpPr/>
          <p:nvPr/>
        </p:nvGrpSpPr>
        <p:grpSpPr>
          <a:xfrm>
            <a:off x="3625956" y="2357422"/>
            <a:ext cx="1143132" cy="941754"/>
            <a:chOff x="3112482" y="2313075"/>
            <a:chExt cx="1143132" cy="941754"/>
          </a:xfrm>
        </p:grpSpPr>
        <p:pic>
          <p:nvPicPr>
            <p:cNvPr id="21" name="Picture 18">
              <a:extLst>
                <a:ext uri="{FF2B5EF4-FFF2-40B4-BE49-F238E27FC236}">
                  <a16:creationId xmlns:a16="http://schemas.microsoft.com/office/drawing/2014/main" id="{D2CB4B4B-8E1B-7A0D-DEDD-AEE332CE9AAF}"/>
                </a:ext>
              </a:extLst>
            </p:cNvPr>
            <p:cNvPicPr>
              <a:picLocks noChangeAspect="1" noChangeArrowheads="1"/>
            </p:cNvPicPr>
            <p:nvPr/>
          </p:nvPicPr>
          <p:blipFill>
            <a:blip r:embed="rId8" cstate="screen"/>
            <a:srcRect/>
            <a:stretch>
              <a:fillRect/>
            </a:stretch>
          </p:blipFill>
          <p:spPr bwMode="auto">
            <a:xfrm>
              <a:off x="3112482" y="2313075"/>
              <a:ext cx="1037816" cy="921555"/>
            </a:xfrm>
            <a:prstGeom prst="rect">
              <a:avLst/>
            </a:prstGeom>
            <a:noFill/>
            <a:extLst>
              <a:ext uri="{909E8E84-426E-40DD-AFC4-6F175D3DCCD1}">
                <a14:hiddenFill xmlns:a14="http://schemas.microsoft.com/office/drawing/2010/main">
                  <a:solidFill>
                    <a:srgbClr val="FFFFFF"/>
                  </a:solidFill>
                </a14:hiddenFill>
              </a:ext>
            </a:extLst>
          </p:spPr>
        </p:pic>
        <p:sp>
          <p:nvSpPr>
            <p:cNvPr id="22" name="矩形 21">
              <a:extLst>
                <a:ext uri="{FF2B5EF4-FFF2-40B4-BE49-F238E27FC236}">
                  <a16:creationId xmlns:a16="http://schemas.microsoft.com/office/drawing/2014/main" id="{9BF055D6-57D7-1530-A87A-B03AE6CAA4C5}"/>
                </a:ext>
              </a:extLst>
            </p:cNvPr>
            <p:cNvSpPr/>
            <p:nvPr/>
          </p:nvSpPr>
          <p:spPr bwMode="auto">
            <a:xfrm>
              <a:off x="3656317" y="3027138"/>
              <a:ext cx="599297" cy="227691"/>
            </a:xfrm>
            <a:prstGeom prst="rect">
              <a:avLst/>
            </a:prstGeom>
            <a:solidFill>
              <a:schemeClr val="accent1">
                <a:alpha val="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r>
                <a:rPr kumimoji="0" lang="en-US" altLang="zh-CN" sz="1100" i="0" u="none" strike="noStrike" cap="none" normalizeH="0" baseline="0" dirty="0">
                  <a:ln>
                    <a:noFill/>
                  </a:ln>
                  <a:solidFill>
                    <a:schemeClr val="bg1"/>
                  </a:solidFill>
                  <a:effectLst>
                    <a:outerShdw blurRad="38100" dist="38100" dir="2700000" algn="tl">
                      <a:srgbClr val="000000">
                        <a:alpha val="43137"/>
                      </a:srgbClr>
                    </a:outerShdw>
                  </a:effectLst>
                  <a:latin typeface="Helvetica" pitchFamily="2" charset="0"/>
                  <a:ea typeface="幼圆" panose="02010509060101010101" charset="-122"/>
                  <a:cs typeface="Al Bayan Plain" pitchFamily="2" charset="-78"/>
                </a:rPr>
                <a:t>JUNO</a:t>
              </a:r>
              <a:endParaRPr kumimoji="0" lang="zh-CN" altLang="en-US" sz="1100" i="0" u="none" strike="noStrike" cap="none" normalizeH="0" baseline="0" dirty="0">
                <a:ln>
                  <a:noFill/>
                </a:ln>
                <a:solidFill>
                  <a:schemeClr val="bg1"/>
                </a:solidFill>
                <a:effectLst>
                  <a:outerShdw blurRad="38100" dist="38100" dir="2700000" algn="tl">
                    <a:srgbClr val="000000">
                      <a:alpha val="43137"/>
                    </a:srgbClr>
                  </a:outerShdw>
                </a:effectLst>
                <a:latin typeface="Helvetica" pitchFamily="2" charset="0"/>
                <a:ea typeface="幼圆" panose="02010509060101010101" charset="-122"/>
                <a:cs typeface="Al Bayan Plain" pitchFamily="2" charset="-78"/>
              </a:endParaRPr>
            </a:p>
          </p:txBody>
        </p:sp>
      </p:grpSp>
      <p:grpSp>
        <p:nvGrpSpPr>
          <p:cNvPr id="23" name="组合 22">
            <a:extLst>
              <a:ext uri="{FF2B5EF4-FFF2-40B4-BE49-F238E27FC236}">
                <a16:creationId xmlns:a16="http://schemas.microsoft.com/office/drawing/2014/main" id="{2D2A6C26-F384-024B-C89A-2F883F3A161E}"/>
              </a:ext>
            </a:extLst>
          </p:cNvPr>
          <p:cNvGrpSpPr/>
          <p:nvPr/>
        </p:nvGrpSpPr>
        <p:grpSpPr>
          <a:xfrm>
            <a:off x="4786460" y="2307794"/>
            <a:ext cx="3105449" cy="1045090"/>
            <a:chOff x="4299920" y="2263025"/>
            <a:chExt cx="3105449" cy="1045090"/>
          </a:xfrm>
        </p:grpSpPr>
        <p:pic>
          <p:nvPicPr>
            <p:cNvPr id="24" name="Picture 16">
              <a:extLst>
                <a:ext uri="{FF2B5EF4-FFF2-40B4-BE49-F238E27FC236}">
                  <a16:creationId xmlns:a16="http://schemas.microsoft.com/office/drawing/2014/main" id="{54E7322B-906A-2D6E-CBF5-CD14F7AD7948}"/>
                </a:ext>
              </a:extLst>
            </p:cNvPr>
            <p:cNvPicPr>
              <a:picLocks noChangeAspect="1" noChangeArrowheads="1"/>
            </p:cNvPicPr>
            <p:nvPr/>
          </p:nvPicPr>
          <p:blipFill>
            <a:blip r:embed="rId9" cstate="screen"/>
            <a:srcRect/>
            <a:stretch>
              <a:fillRect/>
            </a:stretch>
          </p:blipFill>
          <p:spPr bwMode="auto">
            <a:xfrm>
              <a:off x="4299920" y="2263025"/>
              <a:ext cx="3105449" cy="1031549"/>
            </a:xfrm>
            <a:prstGeom prst="rect">
              <a:avLst/>
            </a:prstGeom>
            <a:noFill/>
            <a:extLst>
              <a:ext uri="{909E8E84-426E-40DD-AFC4-6F175D3DCCD1}">
                <a14:hiddenFill xmlns:a14="http://schemas.microsoft.com/office/drawing/2010/main">
                  <a:solidFill>
                    <a:srgbClr val="FFFFFF"/>
                  </a:solidFill>
                </a14:hiddenFill>
              </a:ext>
            </a:extLst>
          </p:spPr>
        </p:pic>
        <p:sp>
          <p:nvSpPr>
            <p:cNvPr id="25" name="矩形 24">
              <a:extLst>
                <a:ext uri="{FF2B5EF4-FFF2-40B4-BE49-F238E27FC236}">
                  <a16:creationId xmlns:a16="http://schemas.microsoft.com/office/drawing/2014/main" id="{1A1CD0BF-6CF5-8300-ACEA-5E04253F26C3}"/>
                </a:ext>
              </a:extLst>
            </p:cNvPr>
            <p:cNvSpPr/>
            <p:nvPr/>
          </p:nvSpPr>
          <p:spPr bwMode="auto">
            <a:xfrm>
              <a:off x="6461244" y="3080424"/>
              <a:ext cx="599297" cy="227691"/>
            </a:xfrm>
            <a:prstGeom prst="rect">
              <a:avLst/>
            </a:prstGeom>
            <a:solidFill>
              <a:schemeClr val="accent1">
                <a:alpha val="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r>
                <a:rPr kumimoji="0" lang="en-US" altLang="zh-CN" sz="1100" i="0" u="none" strike="noStrike" cap="none" normalizeH="0" baseline="0" dirty="0">
                  <a:ln>
                    <a:noFill/>
                  </a:ln>
                  <a:solidFill>
                    <a:schemeClr val="bg1"/>
                  </a:solidFill>
                  <a:effectLst>
                    <a:outerShdw blurRad="38100" dist="38100" dir="2700000" algn="tl">
                      <a:srgbClr val="000000">
                        <a:alpha val="43137"/>
                      </a:srgbClr>
                    </a:outerShdw>
                  </a:effectLst>
                  <a:latin typeface="Helvetica" pitchFamily="2" charset="0"/>
                  <a:ea typeface="幼圆" panose="02010509060101010101" charset="-122"/>
                  <a:cs typeface="Al Bayan Plain" pitchFamily="2" charset="-78"/>
                </a:rPr>
                <a:t>DUNE</a:t>
              </a:r>
              <a:endParaRPr kumimoji="0" lang="zh-CN" altLang="en-US" sz="1100" i="0" u="none" strike="noStrike" cap="none" normalizeH="0" baseline="0" dirty="0">
                <a:ln>
                  <a:noFill/>
                </a:ln>
                <a:solidFill>
                  <a:schemeClr val="bg1"/>
                </a:solidFill>
                <a:effectLst>
                  <a:outerShdw blurRad="38100" dist="38100" dir="2700000" algn="tl">
                    <a:srgbClr val="000000">
                      <a:alpha val="43137"/>
                    </a:srgbClr>
                  </a:outerShdw>
                </a:effectLst>
                <a:latin typeface="Helvetica" pitchFamily="2" charset="0"/>
                <a:ea typeface="幼圆" panose="02010509060101010101" charset="-122"/>
                <a:cs typeface="Al Bayan Plain" pitchFamily="2" charset="-78"/>
              </a:endParaRPr>
            </a:p>
          </p:txBody>
        </p:sp>
      </p:grpSp>
      <p:sp>
        <p:nvSpPr>
          <p:cNvPr id="26" name="矩形 25">
            <a:extLst>
              <a:ext uri="{FF2B5EF4-FFF2-40B4-BE49-F238E27FC236}">
                <a16:creationId xmlns:a16="http://schemas.microsoft.com/office/drawing/2014/main" id="{E75D7EBF-269D-A445-5654-5B78AA57593C}"/>
              </a:ext>
            </a:extLst>
          </p:cNvPr>
          <p:cNvSpPr/>
          <p:nvPr/>
        </p:nvSpPr>
        <p:spPr bwMode="auto">
          <a:xfrm>
            <a:off x="7096528" y="1690489"/>
            <a:ext cx="840597" cy="227691"/>
          </a:xfrm>
          <a:prstGeom prst="rect">
            <a:avLst/>
          </a:prstGeom>
          <a:solidFill>
            <a:schemeClr val="accent1">
              <a:alpha val="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r>
              <a:rPr kumimoji="0" lang="en-US" altLang="zh-CN" sz="1100" i="0" u="none" strike="noStrike" cap="none" normalizeH="0" baseline="0" dirty="0">
                <a:ln>
                  <a:noFill/>
                </a:ln>
                <a:solidFill>
                  <a:schemeClr val="accent2">
                    <a:lumMod val="10000"/>
                  </a:schemeClr>
                </a:solidFill>
                <a:effectLst>
                  <a:outerShdw blurRad="38100" dist="38100" dir="2700000" algn="tl">
                    <a:srgbClr val="000000">
                      <a:alpha val="43137"/>
                    </a:srgbClr>
                  </a:outerShdw>
                </a:effectLst>
                <a:latin typeface="Helvetica" pitchFamily="2" charset="0"/>
                <a:ea typeface="幼圆" panose="02010509060101010101" charset="-122"/>
                <a:cs typeface="Al Bayan Plain" pitchFamily="2" charset="-78"/>
              </a:rPr>
              <a:t>BELLE II</a:t>
            </a:r>
            <a:endParaRPr kumimoji="0" lang="zh-CN" altLang="en-US" sz="1100" i="0" u="none" strike="noStrike" cap="none" normalizeH="0" baseline="0" dirty="0">
              <a:ln>
                <a:noFill/>
              </a:ln>
              <a:solidFill>
                <a:schemeClr val="accent2">
                  <a:lumMod val="10000"/>
                </a:schemeClr>
              </a:solidFill>
              <a:effectLst>
                <a:outerShdw blurRad="38100" dist="38100" dir="2700000" algn="tl">
                  <a:srgbClr val="000000">
                    <a:alpha val="43137"/>
                  </a:srgbClr>
                </a:outerShdw>
              </a:effectLst>
              <a:latin typeface="Helvetica" pitchFamily="2" charset="0"/>
              <a:ea typeface="幼圆" panose="02010509060101010101" charset="-122"/>
              <a:cs typeface="Al Bayan Plain" pitchFamily="2" charset="-78"/>
            </a:endParaRPr>
          </a:p>
        </p:txBody>
      </p:sp>
      <p:grpSp>
        <p:nvGrpSpPr>
          <p:cNvPr id="27" name="组合 26">
            <a:extLst>
              <a:ext uri="{FF2B5EF4-FFF2-40B4-BE49-F238E27FC236}">
                <a16:creationId xmlns:a16="http://schemas.microsoft.com/office/drawing/2014/main" id="{B3C6C0A9-399C-BD4A-FE39-FBEC7ACA745D}"/>
              </a:ext>
            </a:extLst>
          </p:cNvPr>
          <p:cNvGrpSpPr/>
          <p:nvPr/>
        </p:nvGrpSpPr>
        <p:grpSpPr>
          <a:xfrm>
            <a:off x="3442313" y="3739531"/>
            <a:ext cx="1878806" cy="907256"/>
            <a:chOff x="2800663" y="3708811"/>
            <a:chExt cx="1878806" cy="907256"/>
          </a:xfrm>
        </p:grpSpPr>
        <p:pic>
          <p:nvPicPr>
            <p:cNvPr id="28" name="图片 24">
              <a:extLst>
                <a:ext uri="{FF2B5EF4-FFF2-40B4-BE49-F238E27FC236}">
                  <a16:creationId xmlns:a16="http://schemas.microsoft.com/office/drawing/2014/main" id="{B7392A10-C99C-3D0B-9C13-1BAED0C91739}"/>
                </a:ext>
              </a:extLst>
            </p:cNvPr>
            <p:cNvPicPr>
              <a:picLocks noChangeAspect="1" noChangeArrowheads="1"/>
            </p:cNvPicPr>
            <p:nvPr/>
          </p:nvPicPr>
          <p:blipFill>
            <a:blip r:embed="rId10" cstate="screen"/>
            <a:srcRect/>
            <a:stretch>
              <a:fillRect/>
            </a:stretch>
          </p:blipFill>
          <p:spPr bwMode="auto">
            <a:xfrm>
              <a:off x="2800663" y="3708811"/>
              <a:ext cx="1878806" cy="907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矩形 28">
              <a:extLst>
                <a:ext uri="{FF2B5EF4-FFF2-40B4-BE49-F238E27FC236}">
                  <a16:creationId xmlns:a16="http://schemas.microsoft.com/office/drawing/2014/main" id="{CF8716C2-9FE3-B472-EE20-3F67876C03F8}"/>
                </a:ext>
              </a:extLst>
            </p:cNvPr>
            <p:cNvSpPr/>
            <p:nvPr/>
          </p:nvSpPr>
          <p:spPr bwMode="auto">
            <a:xfrm>
              <a:off x="2814604" y="3712395"/>
              <a:ext cx="780495" cy="228123"/>
            </a:xfrm>
            <a:prstGeom prst="rect">
              <a:avLst/>
            </a:prstGeom>
            <a:solidFill>
              <a:schemeClr val="accent1">
                <a:alpha val="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r>
                <a:rPr lang="en-US" altLang="zh-CN" sz="1100" dirty="0">
                  <a:solidFill>
                    <a:schemeClr val="bg1"/>
                  </a:solidFill>
                  <a:effectLst>
                    <a:outerShdw blurRad="38100" dist="38100" dir="2700000" algn="tl">
                      <a:srgbClr val="000000">
                        <a:alpha val="43137"/>
                      </a:srgbClr>
                    </a:outerShdw>
                  </a:effectLst>
                  <a:latin typeface="Helvetica" pitchFamily="2" charset="0"/>
                  <a:ea typeface="幼圆" panose="02010509060101010101" charset="-122"/>
                  <a:cs typeface="Al Bayan Plain" pitchFamily="2" charset="-78"/>
                </a:rPr>
                <a:t>AS𝛾</a:t>
              </a:r>
              <a:endParaRPr kumimoji="0" lang="zh-CN" altLang="en-US" sz="1100" i="0" u="none" strike="noStrike" cap="none" normalizeH="0" baseline="0" dirty="0">
                <a:ln>
                  <a:noFill/>
                </a:ln>
                <a:solidFill>
                  <a:schemeClr val="bg1"/>
                </a:solidFill>
                <a:effectLst>
                  <a:outerShdw blurRad="38100" dist="38100" dir="2700000" algn="tl">
                    <a:srgbClr val="000000">
                      <a:alpha val="43137"/>
                    </a:srgbClr>
                  </a:outerShdw>
                </a:effectLst>
                <a:latin typeface="Helvetica" pitchFamily="2" charset="0"/>
                <a:ea typeface="幼圆" panose="02010509060101010101" charset="-122"/>
                <a:cs typeface="Al Bayan Plain" pitchFamily="2" charset="-78"/>
              </a:endParaRPr>
            </a:p>
          </p:txBody>
        </p:sp>
      </p:grpSp>
      <p:grpSp>
        <p:nvGrpSpPr>
          <p:cNvPr id="30" name="组合 29">
            <a:extLst>
              <a:ext uri="{FF2B5EF4-FFF2-40B4-BE49-F238E27FC236}">
                <a16:creationId xmlns:a16="http://schemas.microsoft.com/office/drawing/2014/main" id="{ADC56A68-30A2-D3C1-BFBA-2A69CBB6DB02}"/>
              </a:ext>
            </a:extLst>
          </p:cNvPr>
          <p:cNvGrpSpPr/>
          <p:nvPr/>
        </p:nvGrpSpPr>
        <p:grpSpPr>
          <a:xfrm>
            <a:off x="5433843" y="3739330"/>
            <a:ext cx="1437998" cy="932698"/>
            <a:chOff x="4804893" y="3708610"/>
            <a:chExt cx="1437998" cy="932698"/>
          </a:xfrm>
        </p:grpSpPr>
        <p:pic>
          <p:nvPicPr>
            <p:cNvPr id="31" name="Picture 20">
              <a:extLst>
                <a:ext uri="{FF2B5EF4-FFF2-40B4-BE49-F238E27FC236}">
                  <a16:creationId xmlns:a16="http://schemas.microsoft.com/office/drawing/2014/main" id="{91F707D4-7DF6-4526-9616-2C6231C84F0D}"/>
                </a:ext>
              </a:extLst>
            </p:cNvPr>
            <p:cNvPicPr>
              <a:picLocks noChangeAspect="1" noChangeArrowheads="1"/>
            </p:cNvPicPr>
            <p:nvPr/>
          </p:nvPicPr>
          <p:blipFill>
            <a:blip r:embed="rId11" cstate="screen"/>
            <a:srcRect/>
            <a:stretch>
              <a:fillRect/>
            </a:stretch>
          </p:blipFill>
          <p:spPr bwMode="auto">
            <a:xfrm>
              <a:off x="4804893" y="3708610"/>
              <a:ext cx="1332427" cy="932698"/>
            </a:xfrm>
            <a:prstGeom prst="rect">
              <a:avLst/>
            </a:prstGeom>
            <a:noFill/>
            <a:extLst>
              <a:ext uri="{909E8E84-426E-40DD-AFC4-6F175D3DCCD1}">
                <a14:hiddenFill xmlns:a14="http://schemas.microsoft.com/office/drawing/2010/main">
                  <a:solidFill>
                    <a:srgbClr val="FFFFFF"/>
                  </a:solidFill>
                </a14:hiddenFill>
              </a:ext>
            </a:extLst>
          </p:spPr>
        </p:pic>
        <p:sp>
          <p:nvSpPr>
            <p:cNvPr id="32" name="矩形 31">
              <a:extLst>
                <a:ext uri="{FF2B5EF4-FFF2-40B4-BE49-F238E27FC236}">
                  <a16:creationId xmlns:a16="http://schemas.microsoft.com/office/drawing/2014/main" id="{486C50A2-3648-A4FE-A2AE-8784D2FFB234}"/>
                </a:ext>
              </a:extLst>
            </p:cNvPr>
            <p:cNvSpPr/>
            <p:nvPr/>
          </p:nvSpPr>
          <p:spPr bwMode="auto">
            <a:xfrm>
              <a:off x="5462396" y="3712395"/>
              <a:ext cx="780495" cy="228123"/>
            </a:xfrm>
            <a:prstGeom prst="rect">
              <a:avLst/>
            </a:prstGeom>
            <a:solidFill>
              <a:schemeClr val="accent1">
                <a:alpha val="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r>
                <a:rPr lang="en-US" altLang="zh-CN" sz="1100" dirty="0">
                  <a:solidFill>
                    <a:schemeClr val="bg1"/>
                  </a:solidFill>
                  <a:effectLst>
                    <a:outerShdw blurRad="38100" dist="38100" dir="2700000" algn="tl">
                      <a:srgbClr val="000000">
                        <a:alpha val="43137"/>
                      </a:srgbClr>
                    </a:outerShdw>
                  </a:effectLst>
                  <a:latin typeface="Helvetica" pitchFamily="2" charset="0"/>
                  <a:ea typeface="幼圆" panose="02010509060101010101" charset="-122"/>
                  <a:cs typeface="Al Bayan Plain" pitchFamily="2" charset="-78"/>
                </a:rPr>
                <a:t>HXMT</a:t>
              </a:r>
              <a:endParaRPr kumimoji="0" lang="zh-CN" altLang="en-US" sz="1100" i="0" u="none" strike="noStrike" cap="none" normalizeH="0" baseline="0" dirty="0">
                <a:ln>
                  <a:noFill/>
                </a:ln>
                <a:solidFill>
                  <a:schemeClr val="bg1"/>
                </a:solidFill>
                <a:effectLst>
                  <a:outerShdw blurRad="38100" dist="38100" dir="2700000" algn="tl">
                    <a:srgbClr val="000000">
                      <a:alpha val="43137"/>
                    </a:srgbClr>
                  </a:outerShdw>
                </a:effectLst>
                <a:latin typeface="Helvetica" pitchFamily="2" charset="0"/>
                <a:ea typeface="幼圆" panose="02010509060101010101" charset="-122"/>
                <a:cs typeface="Al Bayan Plain" pitchFamily="2" charset="-78"/>
              </a:endParaRPr>
            </a:p>
          </p:txBody>
        </p:sp>
      </p:grpSp>
      <p:grpSp>
        <p:nvGrpSpPr>
          <p:cNvPr id="33" name="组合 32">
            <a:extLst>
              <a:ext uri="{FF2B5EF4-FFF2-40B4-BE49-F238E27FC236}">
                <a16:creationId xmlns:a16="http://schemas.microsoft.com/office/drawing/2014/main" id="{E433EBAA-8D49-3CAF-E6E7-5ABED5BEDBB3}"/>
              </a:ext>
            </a:extLst>
          </p:cNvPr>
          <p:cNvGrpSpPr/>
          <p:nvPr/>
        </p:nvGrpSpPr>
        <p:grpSpPr>
          <a:xfrm>
            <a:off x="6858033" y="3728959"/>
            <a:ext cx="1464720" cy="948433"/>
            <a:chOff x="6279883" y="3698239"/>
            <a:chExt cx="1464720" cy="948433"/>
          </a:xfrm>
        </p:grpSpPr>
        <p:pic>
          <p:nvPicPr>
            <p:cNvPr id="34" name="Picture 22">
              <a:extLst>
                <a:ext uri="{FF2B5EF4-FFF2-40B4-BE49-F238E27FC236}">
                  <a16:creationId xmlns:a16="http://schemas.microsoft.com/office/drawing/2014/main" id="{572B3734-0EDA-FD40-8C1A-F2F5F1B0204D}"/>
                </a:ext>
              </a:extLst>
            </p:cNvPr>
            <p:cNvPicPr>
              <a:picLocks noChangeAspect="1" noChangeArrowheads="1"/>
            </p:cNvPicPr>
            <p:nvPr/>
          </p:nvPicPr>
          <p:blipFill>
            <a:blip r:embed="rId12" cstate="screen"/>
            <a:srcRect/>
            <a:stretch>
              <a:fillRect/>
            </a:stretch>
          </p:blipFill>
          <p:spPr bwMode="auto">
            <a:xfrm>
              <a:off x="6279883" y="3705539"/>
              <a:ext cx="1464720" cy="941133"/>
            </a:xfrm>
            <a:prstGeom prst="rect">
              <a:avLst/>
            </a:prstGeom>
            <a:noFill/>
            <a:extLst>
              <a:ext uri="{909E8E84-426E-40DD-AFC4-6F175D3DCCD1}">
                <a14:hiddenFill xmlns:a14="http://schemas.microsoft.com/office/drawing/2010/main">
                  <a:solidFill>
                    <a:srgbClr val="FFFFFF"/>
                  </a:solidFill>
                </a14:hiddenFill>
              </a:ext>
            </a:extLst>
          </p:spPr>
        </p:pic>
        <p:sp>
          <p:nvSpPr>
            <p:cNvPr id="35" name="矩形 34">
              <a:extLst>
                <a:ext uri="{FF2B5EF4-FFF2-40B4-BE49-F238E27FC236}">
                  <a16:creationId xmlns:a16="http://schemas.microsoft.com/office/drawing/2014/main" id="{E149EFDC-F697-41A0-D7FB-5488CCC3D103}"/>
                </a:ext>
              </a:extLst>
            </p:cNvPr>
            <p:cNvSpPr/>
            <p:nvPr/>
          </p:nvSpPr>
          <p:spPr bwMode="auto">
            <a:xfrm>
              <a:off x="6900394" y="3698239"/>
              <a:ext cx="780495" cy="228123"/>
            </a:xfrm>
            <a:prstGeom prst="rect">
              <a:avLst/>
            </a:prstGeom>
            <a:solidFill>
              <a:schemeClr val="accent1">
                <a:alpha val="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r>
                <a:rPr lang="en-US" altLang="zh-CN" sz="1100" dirty="0">
                  <a:solidFill>
                    <a:schemeClr val="bg1"/>
                  </a:solidFill>
                  <a:effectLst>
                    <a:outerShdw blurRad="38100" dist="38100" dir="2700000" algn="tl">
                      <a:srgbClr val="000000">
                        <a:alpha val="43137"/>
                      </a:srgbClr>
                    </a:outerShdw>
                  </a:effectLst>
                  <a:latin typeface="Helvetica" pitchFamily="2" charset="0"/>
                  <a:ea typeface="幼圆" panose="02010509060101010101" charset="-122"/>
                  <a:cs typeface="Al Bayan Plain" pitchFamily="2" charset="-78"/>
                </a:rPr>
                <a:t>GECAM</a:t>
              </a:r>
              <a:endParaRPr kumimoji="0" lang="zh-CN" altLang="en-US" sz="1100" i="0" u="none" strike="noStrike" cap="none" normalizeH="0" baseline="0" dirty="0">
                <a:ln>
                  <a:noFill/>
                </a:ln>
                <a:solidFill>
                  <a:schemeClr val="bg1"/>
                </a:solidFill>
                <a:effectLst>
                  <a:outerShdw blurRad="38100" dist="38100" dir="2700000" algn="tl">
                    <a:srgbClr val="000000">
                      <a:alpha val="43137"/>
                    </a:srgbClr>
                  </a:outerShdw>
                </a:effectLst>
                <a:latin typeface="Helvetica" pitchFamily="2" charset="0"/>
                <a:ea typeface="幼圆" panose="02010509060101010101" charset="-122"/>
                <a:cs typeface="Al Bayan Plain" pitchFamily="2" charset="-78"/>
              </a:endParaRPr>
            </a:p>
          </p:txBody>
        </p:sp>
      </p:grpSp>
      <p:grpSp>
        <p:nvGrpSpPr>
          <p:cNvPr id="36" name="组合 35">
            <a:extLst>
              <a:ext uri="{FF2B5EF4-FFF2-40B4-BE49-F238E27FC236}">
                <a16:creationId xmlns:a16="http://schemas.microsoft.com/office/drawing/2014/main" id="{664EBFCF-A5E5-1B31-6BC3-15FE94AEB0A9}"/>
              </a:ext>
            </a:extLst>
          </p:cNvPr>
          <p:cNvGrpSpPr/>
          <p:nvPr/>
        </p:nvGrpSpPr>
        <p:grpSpPr>
          <a:xfrm>
            <a:off x="3392928" y="5161904"/>
            <a:ext cx="1361861" cy="839145"/>
            <a:chOff x="2027378" y="5131184"/>
            <a:chExt cx="1361861" cy="839145"/>
          </a:xfrm>
        </p:grpSpPr>
        <p:pic>
          <p:nvPicPr>
            <p:cNvPr id="37" name="Picture 24">
              <a:extLst>
                <a:ext uri="{FF2B5EF4-FFF2-40B4-BE49-F238E27FC236}">
                  <a16:creationId xmlns:a16="http://schemas.microsoft.com/office/drawing/2014/main" id="{1501F765-A69F-1E74-192C-295BD39CF509}"/>
                </a:ext>
              </a:extLst>
            </p:cNvPr>
            <p:cNvPicPr>
              <a:picLocks noChangeAspect="1" noChangeArrowheads="1"/>
            </p:cNvPicPr>
            <p:nvPr/>
          </p:nvPicPr>
          <p:blipFill>
            <a:blip r:embed="rId13" cstate="screen"/>
            <a:srcRect/>
            <a:stretch>
              <a:fillRect/>
            </a:stretch>
          </p:blipFill>
          <p:spPr bwMode="auto">
            <a:xfrm>
              <a:off x="2052178" y="5131184"/>
              <a:ext cx="1337061" cy="839145"/>
            </a:xfrm>
            <a:prstGeom prst="rect">
              <a:avLst/>
            </a:prstGeom>
            <a:noFill/>
            <a:extLst>
              <a:ext uri="{909E8E84-426E-40DD-AFC4-6F175D3DCCD1}">
                <a14:hiddenFill xmlns:a14="http://schemas.microsoft.com/office/drawing/2010/main">
                  <a:solidFill>
                    <a:srgbClr val="FFFFFF"/>
                  </a:solidFill>
                </a14:hiddenFill>
              </a:ext>
            </a:extLst>
          </p:spPr>
        </p:pic>
        <p:sp>
          <p:nvSpPr>
            <p:cNvPr id="38" name="矩形 37">
              <a:extLst>
                <a:ext uri="{FF2B5EF4-FFF2-40B4-BE49-F238E27FC236}">
                  <a16:creationId xmlns:a16="http://schemas.microsoft.com/office/drawing/2014/main" id="{AD671A75-1AAD-7E8D-10BA-04BA195A957F}"/>
                </a:ext>
              </a:extLst>
            </p:cNvPr>
            <p:cNvSpPr/>
            <p:nvPr/>
          </p:nvSpPr>
          <p:spPr bwMode="auto">
            <a:xfrm>
              <a:off x="2027378" y="5144265"/>
              <a:ext cx="599297" cy="227691"/>
            </a:xfrm>
            <a:prstGeom prst="rect">
              <a:avLst/>
            </a:prstGeom>
            <a:solidFill>
              <a:schemeClr val="accent1">
                <a:alpha val="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r>
                <a:rPr lang="en-US" altLang="zh-CN" sz="1100" dirty="0">
                  <a:solidFill>
                    <a:schemeClr val="bg1"/>
                  </a:solidFill>
                  <a:effectLst>
                    <a:outerShdw blurRad="38100" dist="38100" dir="2700000" algn="tl">
                      <a:srgbClr val="000000">
                        <a:alpha val="43137"/>
                      </a:srgbClr>
                    </a:outerShdw>
                  </a:effectLst>
                  <a:latin typeface="Helvetica" pitchFamily="2" charset="0"/>
                  <a:ea typeface="幼圆" panose="02010509060101010101" charset="-122"/>
                  <a:cs typeface="Al Bayan Plain" pitchFamily="2" charset="-78"/>
                </a:rPr>
                <a:t>CSNS</a:t>
              </a:r>
              <a:endParaRPr kumimoji="0" lang="zh-CN" altLang="en-US" sz="1100" i="0" u="none" strike="noStrike" cap="none" normalizeH="0" baseline="0" dirty="0">
                <a:ln>
                  <a:noFill/>
                </a:ln>
                <a:solidFill>
                  <a:schemeClr val="bg1"/>
                </a:solidFill>
                <a:effectLst>
                  <a:outerShdw blurRad="38100" dist="38100" dir="2700000" algn="tl">
                    <a:srgbClr val="000000">
                      <a:alpha val="43137"/>
                    </a:srgbClr>
                  </a:outerShdw>
                </a:effectLst>
                <a:latin typeface="Helvetica" pitchFamily="2" charset="0"/>
                <a:ea typeface="幼圆" panose="02010509060101010101" charset="-122"/>
                <a:cs typeface="Al Bayan Plain" pitchFamily="2" charset="-78"/>
              </a:endParaRPr>
            </a:p>
          </p:txBody>
        </p:sp>
      </p:grpSp>
      <p:grpSp>
        <p:nvGrpSpPr>
          <p:cNvPr id="39" name="组合 38">
            <a:extLst>
              <a:ext uri="{FF2B5EF4-FFF2-40B4-BE49-F238E27FC236}">
                <a16:creationId xmlns:a16="http://schemas.microsoft.com/office/drawing/2014/main" id="{35E078F1-3469-B447-ACCD-5619CD4CFAC0}"/>
              </a:ext>
            </a:extLst>
          </p:cNvPr>
          <p:cNvGrpSpPr/>
          <p:nvPr/>
        </p:nvGrpSpPr>
        <p:grpSpPr>
          <a:xfrm>
            <a:off x="8422266" y="3741901"/>
            <a:ext cx="1502740" cy="937917"/>
            <a:chOff x="7539316" y="3711181"/>
            <a:chExt cx="1502740" cy="937917"/>
          </a:xfrm>
        </p:grpSpPr>
        <p:pic>
          <p:nvPicPr>
            <p:cNvPr id="40" name="Picture 32">
              <a:extLst>
                <a:ext uri="{FF2B5EF4-FFF2-40B4-BE49-F238E27FC236}">
                  <a16:creationId xmlns:a16="http://schemas.microsoft.com/office/drawing/2014/main" id="{078BE5A9-A6B3-481C-959D-7447051681EE}"/>
                </a:ext>
              </a:extLst>
            </p:cNvPr>
            <p:cNvPicPr>
              <a:picLocks noChangeAspect="1" noChangeArrowheads="1"/>
            </p:cNvPicPr>
            <p:nvPr/>
          </p:nvPicPr>
          <p:blipFill>
            <a:blip r:embed="rId14" cstate="screen"/>
            <a:srcRect/>
            <a:stretch>
              <a:fillRect/>
            </a:stretch>
          </p:blipFill>
          <p:spPr bwMode="auto">
            <a:xfrm>
              <a:off x="7539316" y="3711181"/>
              <a:ext cx="1502740" cy="937917"/>
            </a:xfrm>
            <a:prstGeom prst="rect">
              <a:avLst/>
            </a:prstGeom>
            <a:noFill/>
            <a:extLst>
              <a:ext uri="{909E8E84-426E-40DD-AFC4-6F175D3DCCD1}">
                <a14:hiddenFill xmlns:a14="http://schemas.microsoft.com/office/drawing/2010/main">
                  <a:solidFill>
                    <a:srgbClr val="FFFFFF"/>
                  </a:solidFill>
                </a14:hiddenFill>
              </a:ext>
            </a:extLst>
          </p:spPr>
        </p:pic>
        <p:sp>
          <p:nvSpPr>
            <p:cNvPr id="41" name="矩形 40">
              <a:extLst>
                <a:ext uri="{FF2B5EF4-FFF2-40B4-BE49-F238E27FC236}">
                  <a16:creationId xmlns:a16="http://schemas.microsoft.com/office/drawing/2014/main" id="{FA7B3953-0514-7306-2C62-7184074EA6D9}"/>
                </a:ext>
              </a:extLst>
            </p:cNvPr>
            <p:cNvSpPr/>
            <p:nvPr/>
          </p:nvSpPr>
          <p:spPr bwMode="auto">
            <a:xfrm>
              <a:off x="7542103" y="3720011"/>
              <a:ext cx="671533" cy="186537"/>
            </a:xfrm>
            <a:prstGeom prst="rect">
              <a:avLst/>
            </a:prstGeom>
            <a:solidFill>
              <a:schemeClr val="accent1">
                <a:alpha val="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r>
                <a:rPr kumimoji="0" lang="en-US" altLang="zh-CN" sz="1100" i="0" u="none" strike="noStrike" cap="none" normalizeH="0" baseline="0" dirty="0">
                  <a:ln>
                    <a:noFill/>
                  </a:ln>
                  <a:solidFill>
                    <a:schemeClr val="bg1"/>
                  </a:solidFill>
                  <a:effectLst>
                    <a:outerShdw blurRad="38100" dist="38100" dir="2700000" algn="tl">
                      <a:srgbClr val="000000">
                        <a:alpha val="43137"/>
                      </a:srgbClr>
                    </a:outerShdw>
                  </a:effectLst>
                  <a:latin typeface="Helvetica" pitchFamily="2" charset="0"/>
                  <a:ea typeface="幼圆" panose="02010509060101010101" charset="-122"/>
                  <a:cs typeface="Al Bayan Plain" pitchFamily="2" charset="-78"/>
                </a:rPr>
                <a:t>AMS02</a:t>
              </a:r>
              <a:endParaRPr kumimoji="0" lang="zh-CN" altLang="en-US" sz="1100" i="0" u="none" strike="noStrike" cap="none" normalizeH="0" baseline="0" dirty="0">
                <a:ln>
                  <a:noFill/>
                </a:ln>
                <a:solidFill>
                  <a:schemeClr val="bg1"/>
                </a:solidFill>
                <a:effectLst>
                  <a:outerShdw blurRad="38100" dist="38100" dir="2700000" algn="tl">
                    <a:srgbClr val="000000">
                      <a:alpha val="43137"/>
                    </a:srgbClr>
                  </a:outerShdw>
                </a:effectLst>
                <a:latin typeface="Helvetica" pitchFamily="2" charset="0"/>
                <a:ea typeface="幼圆" panose="02010509060101010101" charset="-122"/>
                <a:cs typeface="Al Bayan Plain" pitchFamily="2" charset="-78"/>
              </a:endParaRPr>
            </a:p>
          </p:txBody>
        </p:sp>
      </p:grpSp>
      <p:grpSp>
        <p:nvGrpSpPr>
          <p:cNvPr id="42" name="组合 41">
            <a:extLst>
              <a:ext uri="{FF2B5EF4-FFF2-40B4-BE49-F238E27FC236}">
                <a16:creationId xmlns:a16="http://schemas.microsoft.com/office/drawing/2014/main" id="{2D5FAFC1-B4B2-BC04-9238-7DFA595EE5AA}"/>
              </a:ext>
            </a:extLst>
          </p:cNvPr>
          <p:cNvGrpSpPr/>
          <p:nvPr/>
        </p:nvGrpSpPr>
        <p:grpSpPr>
          <a:xfrm>
            <a:off x="8045340" y="2337977"/>
            <a:ext cx="1595985" cy="1008927"/>
            <a:chOff x="6679790" y="2307257"/>
            <a:chExt cx="1595985" cy="1008927"/>
          </a:xfrm>
        </p:grpSpPr>
        <p:pic>
          <p:nvPicPr>
            <p:cNvPr id="43" name="图片 29">
              <a:extLst>
                <a:ext uri="{FF2B5EF4-FFF2-40B4-BE49-F238E27FC236}">
                  <a16:creationId xmlns:a16="http://schemas.microsoft.com/office/drawing/2014/main" id="{D6FA2E15-07A5-1AA8-F5E4-421BA9B72730}"/>
                </a:ext>
              </a:extLst>
            </p:cNvPr>
            <p:cNvPicPr>
              <a:picLocks noChangeAspect="1" noChangeArrowheads="1"/>
            </p:cNvPicPr>
            <p:nvPr/>
          </p:nvPicPr>
          <p:blipFill>
            <a:blip r:embed="rId15" cstate="screen"/>
            <a:srcRect/>
            <a:stretch>
              <a:fillRect/>
            </a:stretch>
          </p:blipFill>
          <p:spPr bwMode="auto">
            <a:xfrm>
              <a:off x="6679790" y="2315578"/>
              <a:ext cx="1595985" cy="1000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 name="矩形 43">
              <a:extLst>
                <a:ext uri="{FF2B5EF4-FFF2-40B4-BE49-F238E27FC236}">
                  <a16:creationId xmlns:a16="http://schemas.microsoft.com/office/drawing/2014/main" id="{47747BF9-FE37-1EAC-1834-B4CC428BB802}"/>
                </a:ext>
              </a:extLst>
            </p:cNvPr>
            <p:cNvSpPr/>
            <p:nvPr/>
          </p:nvSpPr>
          <p:spPr bwMode="auto">
            <a:xfrm>
              <a:off x="6742003" y="2307257"/>
              <a:ext cx="712897" cy="228223"/>
            </a:xfrm>
            <a:prstGeom prst="rect">
              <a:avLst/>
            </a:prstGeom>
            <a:solidFill>
              <a:schemeClr val="accent1">
                <a:alpha val="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r>
                <a:rPr lang="en-US" altLang="zh-CN" sz="1100" dirty="0" err="1">
                  <a:solidFill>
                    <a:schemeClr val="bg1"/>
                  </a:solidFill>
                  <a:effectLst>
                    <a:outerShdw blurRad="38100" dist="38100" dir="2700000" algn="tl">
                      <a:srgbClr val="000000">
                        <a:alpha val="43137"/>
                      </a:srgbClr>
                    </a:outerShdw>
                  </a:effectLst>
                  <a:latin typeface="Helvetica" pitchFamily="2" charset="0"/>
                  <a:ea typeface="幼圆" panose="02010509060101010101" charset="-122"/>
                  <a:cs typeface="Al Bayan Plain" pitchFamily="2" charset="-78"/>
                </a:rPr>
                <a:t>AliCPT</a:t>
              </a:r>
              <a:endParaRPr kumimoji="0" lang="zh-CN" altLang="en-US" sz="1100" i="0" u="none" strike="noStrike" cap="none" normalizeH="0" baseline="0" dirty="0">
                <a:ln>
                  <a:noFill/>
                </a:ln>
                <a:solidFill>
                  <a:schemeClr val="bg1"/>
                </a:solidFill>
                <a:effectLst>
                  <a:outerShdw blurRad="38100" dist="38100" dir="2700000" algn="tl">
                    <a:srgbClr val="000000">
                      <a:alpha val="43137"/>
                    </a:srgbClr>
                  </a:outerShdw>
                </a:effectLst>
                <a:latin typeface="Helvetica" pitchFamily="2" charset="0"/>
                <a:ea typeface="幼圆" panose="02010509060101010101" charset="-122"/>
                <a:cs typeface="Al Bayan Plain" pitchFamily="2" charset="-78"/>
              </a:endParaRPr>
            </a:p>
          </p:txBody>
        </p:sp>
      </p:grpSp>
      <p:grpSp>
        <p:nvGrpSpPr>
          <p:cNvPr id="45" name="组合 44">
            <a:extLst>
              <a:ext uri="{FF2B5EF4-FFF2-40B4-BE49-F238E27FC236}">
                <a16:creationId xmlns:a16="http://schemas.microsoft.com/office/drawing/2014/main" id="{BE6FC6CD-D58D-9D76-914F-AFE60F6195B0}"/>
              </a:ext>
            </a:extLst>
          </p:cNvPr>
          <p:cNvGrpSpPr/>
          <p:nvPr/>
        </p:nvGrpSpPr>
        <p:grpSpPr>
          <a:xfrm>
            <a:off x="6560915" y="5161904"/>
            <a:ext cx="1647825" cy="894160"/>
            <a:chOff x="5195365" y="5131184"/>
            <a:chExt cx="1647825" cy="894160"/>
          </a:xfrm>
        </p:grpSpPr>
        <p:pic>
          <p:nvPicPr>
            <p:cNvPr id="46" name="Picture 5">
              <a:extLst>
                <a:ext uri="{FF2B5EF4-FFF2-40B4-BE49-F238E27FC236}">
                  <a16:creationId xmlns:a16="http://schemas.microsoft.com/office/drawing/2014/main" id="{9A5403D4-5163-EA19-2A7A-E4C2F1706AE8}"/>
                </a:ext>
              </a:extLst>
            </p:cNvPr>
            <p:cNvPicPr>
              <a:picLocks noChangeAspect="1"/>
            </p:cNvPicPr>
            <p:nvPr/>
          </p:nvPicPr>
          <p:blipFill>
            <a:blip r:embed="rId16" cstate="screen"/>
            <a:srcRect/>
            <a:stretch>
              <a:fillRect/>
            </a:stretch>
          </p:blipFill>
          <p:spPr bwMode="auto">
            <a:xfrm>
              <a:off x="5195365" y="5131184"/>
              <a:ext cx="1647825" cy="894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 name="矩形 46">
              <a:extLst>
                <a:ext uri="{FF2B5EF4-FFF2-40B4-BE49-F238E27FC236}">
                  <a16:creationId xmlns:a16="http://schemas.microsoft.com/office/drawing/2014/main" id="{D8DE47DC-222D-EDFE-D315-E1831F494A42}"/>
                </a:ext>
              </a:extLst>
            </p:cNvPr>
            <p:cNvSpPr/>
            <p:nvPr/>
          </p:nvSpPr>
          <p:spPr bwMode="auto">
            <a:xfrm>
              <a:off x="5239178" y="5186343"/>
              <a:ext cx="599297" cy="227691"/>
            </a:xfrm>
            <a:prstGeom prst="rect">
              <a:avLst/>
            </a:prstGeom>
            <a:solidFill>
              <a:schemeClr val="accent1">
                <a:alpha val="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r>
                <a:rPr kumimoji="0" lang="en-US" altLang="zh-CN" sz="1100" i="0" u="none" strike="noStrike" cap="none" normalizeH="0" baseline="0" dirty="0">
                  <a:ln>
                    <a:noFill/>
                  </a:ln>
                  <a:solidFill>
                    <a:schemeClr val="bg1"/>
                  </a:solidFill>
                  <a:effectLst>
                    <a:outerShdw blurRad="38100" dist="38100" dir="2700000" algn="tl">
                      <a:srgbClr val="000000">
                        <a:alpha val="43137"/>
                      </a:srgbClr>
                    </a:outerShdw>
                  </a:effectLst>
                  <a:latin typeface="Helvetica" pitchFamily="2" charset="0"/>
                  <a:ea typeface="幼圆" panose="02010509060101010101" charset="-122"/>
                  <a:cs typeface="Al Bayan Plain" pitchFamily="2" charset="-78"/>
                </a:rPr>
                <a:t>HEPS</a:t>
              </a:r>
              <a:endParaRPr kumimoji="0" lang="zh-CN" altLang="en-US" sz="1100" i="0" u="none" strike="noStrike" cap="none" normalizeH="0" baseline="0" dirty="0">
                <a:ln>
                  <a:noFill/>
                </a:ln>
                <a:solidFill>
                  <a:schemeClr val="bg1"/>
                </a:solidFill>
                <a:effectLst>
                  <a:outerShdw blurRad="38100" dist="38100" dir="2700000" algn="tl">
                    <a:srgbClr val="000000">
                      <a:alpha val="43137"/>
                    </a:srgbClr>
                  </a:outerShdw>
                </a:effectLst>
                <a:latin typeface="Helvetica" pitchFamily="2" charset="0"/>
                <a:ea typeface="幼圆" panose="02010509060101010101" charset="-122"/>
                <a:cs typeface="Al Bayan Plain" pitchFamily="2" charset="-78"/>
              </a:endParaRPr>
            </a:p>
          </p:txBody>
        </p:sp>
      </p:grpSp>
      <p:grpSp>
        <p:nvGrpSpPr>
          <p:cNvPr id="48" name="组合 47">
            <a:extLst>
              <a:ext uri="{FF2B5EF4-FFF2-40B4-BE49-F238E27FC236}">
                <a16:creationId xmlns:a16="http://schemas.microsoft.com/office/drawing/2014/main" id="{0F7F35B6-FAFB-854D-BD46-3681CFCA72C3}"/>
              </a:ext>
            </a:extLst>
          </p:cNvPr>
          <p:cNvGrpSpPr/>
          <p:nvPr/>
        </p:nvGrpSpPr>
        <p:grpSpPr>
          <a:xfrm>
            <a:off x="4996940" y="5076908"/>
            <a:ext cx="1337061" cy="955456"/>
            <a:chOff x="3631390" y="5046188"/>
            <a:chExt cx="1337061" cy="955456"/>
          </a:xfrm>
        </p:grpSpPr>
        <p:pic>
          <p:nvPicPr>
            <p:cNvPr id="49" name="Picture 26">
              <a:extLst>
                <a:ext uri="{FF2B5EF4-FFF2-40B4-BE49-F238E27FC236}">
                  <a16:creationId xmlns:a16="http://schemas.microsoft.com/office/drawing/2014/main" id="{4FDE2679-3993-7B52-B696-9819BE340012}"/>
                </a:ext>
              </a:extLst>
            </p:cNvPr>
            <p:cNvPicPr>
              <a:picLocks noChangeAspect="1" noChangeArrowheads="1"/>
            </p:cNvPicPr>
            <p:nvPr/>
          </p:nvPicPr>
          <p:blipFill>
            <a:blip r:embed="rId17" cstate="screen"/>
            <a:srcRect/>
            <a:stretch>
              <a:fillRect/>
            </a:stretch>
          </p:blipFill>
          <p:spPr bwMode="auto">
            <a:xfrm>
              <a:off x="3631390" y="5107484"/>
              <a:ext cx="1337061" cy="894160"/>
            </a:xfrm>
            <a:prstGeom prst="rect">
              <a:avLst/>
            </a:prstGeom>
            <a:noFill/>
            <a:extLst>
              <a:ext uri="{909E8E84-426E-40DD-AFC4-6F175D3DCCD1}">
                <a14:hiddenFill xmlns:a14="http://schemas.microsoft.com/office/drawing/2010/main">
                  <a:solidFill>
                    <a:srgbClr val="FFFFFF"/>
                  </a:solidFill>
                </a14:hiddenFill>
              </a:ext>
            </a:extLst>
          </p:spPr>
        </p:pic>
        <p:sp>
          <p:nvSpPr>
            <p:cNvPr id="50" name="矩形 49">
              <a:extLst>
                <a:ext uri="{FF2B5EF4-FFF2-40B4-BE49-F238E27FC236}">
                  <a16:creationId xmlns:a16="http://schemas.microsoft.com/office/drawing/2014/main" id="{ACE52190-B1CE-57EF-1BB8-03868471A84E}"/>
                </a:ext>
              </a:extLst>
            </p:cNvPr>
            <p:cNvSpPr/>
            <p:nvPr/>
          </p:nvSpPr>
          <p:spPr bwMode="auto">
            <a:xfrm>
              <a:off x="3644790" y="5046188"/>
              <a:ext cx="599297" cy="227691"/>
            </a:xfrm>
            <a:prstGeom prst="rect">
              <a:avLst/>
            </a:prstGeom>
            <a:solidFill>
              <a:schemeClr val="accent1">
                <a:alpha val="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r>
                <a:rPr kumimoji="0" lang="en-US" altLang="zh-CN" sz="1100" i="0" u="none" strike="noStrike" cap="none" normalizeH="0" baseline="0" dirty="0">
                  <a:ln>
                    <a:noFill/>
                  </a:ln>
                  <a:solidFill>
                    <a:schemeClr val="accent2">
                      <a:lumMod val="10000"/>
                    </a:schemeClr>
                  </a:solidFill>
                  <a:effectLst>
                    <a:outerShdw blurRad="38100" dist="38100" dir="2700000" algn="tl">
                      <a:srgbClr val="000000">
                        <a:alpha val="43137"/>
                      </a:srgbClr>
                    </a:outerShdw>
                  </a:effectLst>
                  <a:latin typeface="Helvetica" pitchFamily="2" charset="0"/>
                  <a:ea typeface="幼圆" panose="02010509060101010101" charset="-122"/>
                  <a:cs typeface="Al Bayan Plain" pitchFamily="2" charset="-78"/>
                </a:rPr>
                <a:t>BSRF</a:t>
              </a:r>
              <a:endParaRPr kumimoji="0" lang="zh-CN" altLang="en-US" sz="1100" i="0" u="none" strike="noStrike" cap="none" normalizeH="0" baseline="0" dirty="0">
                <a:ln>
                  <a:noFill/>
                </a:ln>
                <a:solidFill>
                  <a:schemeClr val="accent2">
                    <a:lumMod val="10000"/>
                  </a:schemeClr>
                </a:solidFill>
                <a:effectLst>
                  <a:outerShdw blurRad="38100" dist="38100" dir="2700000" algn="tl">
                    <a:srgbClr val="000000">
                      <a:alpha val="43137"/>
                    </a:srgbClr>
                  </a:outerShdw>
                </a:effectLst>
                <a:latin typeface="Helvetica" pitchFamily="2" charset="0"/>
                <a:ea typeface="幼圆" panose="02010509060101010101" charset="-122"/>
                <a:cs typeface="Al Bayan Plain" pitchFamily="2" charset="-78"/>
              </a:endParaRPr>
            </a:p>
          </p:txBody>
        </p:sp>
      </p:grpSp>
      <p:grpSp>
        <p:nvGrpSpPr>
          <p:cNvPr id="51" name="组合 50">
            <a:extLst>
              <a:ext uri="{FF2B5EF4-FFF2-40B4-BE49-F238E27FC236}">
                <a16:creationId xmlns:a16="http://schemas.microsoft.com/office/drawing/2014/main" id="{CEE0EBA2-514A-BE65-F679-A8F79999CEB6}"/>
              </a:ext>
            </a:extLst>
          </p:cNvPr>
          <p:cNvGrpSpPr/>
          <p:nvPr/>
        </p:nvGrpSpPr>
        <p:grpSpPr>
          <a:xfrm>
            <a:off x="1819008" y="914115"/>
            <a:ext cx="1175191" cy="843856"/>
            <a:chOff x="453458" y="883395"/>
            <a:chExt cx="1175191" cy="843856"/>
          </a:xfrm>
        </p:grpSpPr>
        <p:pic>
          <p:nvPicPr>
            <p:cNvPr id="52" name="Picture 8">
              <a:extLst>
                <a:ext uri="{FF2B5EF4-FFF2-40B4-BE49-F238E27FC236}">
                  <a16:creationId xmlns:a16="http://schemas.microsoft.com/office/drawing/2014/main" id="{240C999C-20E6-8BEC-F48C-E840D14B27E1}"/>
                </a:ext>
              </a:extLst>
            </p:cNvPr>
            <p:cNvPicPr>
              <a:picLocks noChangeAspect="1" noChangeArrowheads="1"/>
            </p:cNvPicPr>
            <p:nvPr/>
          </p:nvPicPr>
          <p:blipFill>
            <a:blip r:embed="rId18" cstate="screen"/>
            <a:srcRect/>
            <a:stretch>
              <a:fillRect/>
            </a:stretch>
          </p:blipFill>
          <p:spPr bwMode="auto">
            <a:xfrm>
              <a:off x="468939" y="916151"/>
              <a:ext cx="1159710" cy="811100"/>
            </a:xfrm>
            <a:prstGeom prst="rect">
              <a:avLst/>
            </a:prstGeom>
            <a:noFill/>
            <a:extLst>
              <a:ext uri="{909E8E84-426E-40DD-AFC4-6F175D3DCCD1}">
                <a14:hiddenFill xmlns:a14="http://schemas.microsoft.com/office/drawing/2010/main">
                  <a:solidFill>
                    <a:srgbClr val="FFFFFF"/>
                  </a:solidFill>
                </a14:hiddenFill>
              </a:ext>
            </a:extLst>
          </p:spPr>
        </p:pic>
        <p:sp>
          <p:nvSpPr>
            <p:cNvPr id="53" name="矩形 52">
              <a:extLst>
                <a:ext uri="{FF2B5EF4-FFF2-40B4-BE49-F238E27FC236}">
                  <a16:creationId xmlns:a16="http://schemas.microsoft.com/office/drawing/2014/main" id="{016520D7-D0A2-EE58-BE75-803E2389D9D0}"/>
                </a:ext>
              </a:extLst>
            </p:cNvPr>
            <p:cNvSpPr/>
            <p:nvPr/>
          </p:nvSpPr>
          <p:spPr bwMode="auto">
            <a:xfrm>
              <a:off x="453458" y="883395"/>
              <a:ext cx="713858" cy="189202"/>
            </a:xfrm>
            <a:prstGeom prst="rect">
              <a:avLst/>
            </a:prstGeom>
            <a:solidFill>
              <a:schemeClr val="accent1">
                <a:alpha val="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r>
                <a:rPr kumimoji="0" lang="en-US" altLang="zh-CN" sz="1100" i="0" u="none" strike="noStrike" cap="none" normalizeH="0" baseline="0" dirty="0">
                  <a:ln>
                    <a:noFill/>
                  </a:ln>
                  <a:solidFill>
                    <a:schemeClr val="accent2">
                      <a:lumMod val="10000"/>
                    </a:schemeClr>
                  </a:solidFill>
                  <a:effectLst>
                    <a:outerShdw blurRad="38100" dist="38100" dir="2700000" algn="tl">
                      <a:srgbClr val="000000">
                        <a:alpha val="43137"/>
                      </a:srgbClr>
                    </a:outerShdw>
                  </a:effectLst>
                  <a:latin typeface="Helvetica" pitchFamily="2" charset="0"/>
                  <a:ea typeface="幼圆" panose="02010509060101010101" charset="-122"/>
                  <a:cs typeface="Al Bayan Plain" pitchFamily="2" charset="-78"/>
                </a:rPr>
                <a:t>ATLAS</a:t>
              </a:r>
              <a:endParaRPr kumimoji="0" lang="zh-CN" altLang="en-US" sz="1100" i="0" u="none" strike="noStrike" cap="none" normalizeH="0" baseline="0" dirty="0">
                <a:ln>
                  <a:noFill/>
                </a:ln>
                <a:solidFill>
                  <a:schemeClr val="accent2">
                    <a:lumMod val="10000"/>
                  </a:schemeClr>
                </a:solidFill>
                <a:effectLst>
                  <a:outerShdw blurRad="38100" dist="38100" dir="2700000" algn="tl">
                    <a:srgbClr val="000000">
                      <a:alpha val="43137"/>
                    </a:srgbClr>
                  </a:outerShdw>
                </a:effectLst>
                <a:latin typeface="Helvetica" pitchFamily="2" charset="0"/>
                <a:ea typeface="幼圆" panose="02010509060101010101" charset="-122"/>
                <a:cs typeface="Al Bayan Plain" pitchFamily="2" charset="-78"/>
              </a:endParaRPr>
            </a:p>
          </p:txBody>
        </p:sp>
      </p:grpSp>
      <p:grpSp>
        <p:nvGrpSpPr>
          <p:cNvPr id="54" name="组合 53">
            <a:extLst>
              <a:ext uri="{FF2B5EF4-FFF2-40B4-BE49-F238E27FC236}">
                <a16:creationId xmlns:a16="http://schemas.microsoft.com/office/drawing/2014/main" id="{E4DAA64C-BA02-FFF8-B070-AD47B48DAA2E}"/>
              </a:ext>
            </a:extLst>
          </p:cNvPr>
          <p:cNvGrpSpPr/>
          <p:nvPr/>
        </p:nvGrpSpPr>
        <p:grpSpPr>
          <a:xfrm>
            <a:off x="3190608" y="946820"/>
            <a:ext cx="1234705" cy="811100"/>
            <a:chOff x="1825058" y="916100"/>
            <a:chExt cx="1234705" cy="811100"/>
          </a:xfrm>
        </p:grpSpPr>
        <p:pic>
          <p:nvPicPr>
            <p:cNvPr id="55" name="Picture 10">
              <a:extLst>
                <a:ext uri="{FF2B5EF4-FFF2-40B4-BE49-F238E27FC236}">
                  <a16:creationId xmlns:a16="http://schemas.microsoft.com/office/drawing/2014/main" id="{E0EC407F-4B25-4FEC-EB9A-5E25BD1D5219}"/>
                </a:ext>
              </a:extLst>
            </p:cNvPr>
            <p:cNvPicPr>
              <a:picLocks noChangeAspect="1" noChangeArrowheads="1"/>
            </p:cNvPicPr>
            <p:nvPr/>
          </p:nvPicPr>
          <p:blipFill>
            <a:blip r:embed="rId19" cstate="screen"/>
            <a:srcRect/>
            <a:stretch>
              <a:fillRect/>
            </a:stretch>
          </p:blipFill>
          <p:spPr bwMode="auto">
            <a:xfrm>
              <a:off x="1841208" y="916100"/>
              <a:ext cx="1218555" cy="811100"/>
            </a:xfrm>
            <a:prstGeom prst="rect">
              <a:avLst/>
            </a:prstGeom>
            <a:noFill/>
            <a:extLst>
              <a:ext uri="{909E8E84-426E-40DD-AFC4-6F175D3DCCD1}">
                <a14:hiddenFill xmlns:a14="http://schemas.microsoft.com/office/drawing/2010/main">
                  <a:solidFill>
                    <a:srgbClr val="FFFFFF"/>
                  </a:solidFill>
                </a14:hiddenFill>
              </a:ext>
            </a:extLst>
          </p:spPr>
        </p:pic>
        <p:sp>
          <p:nvSpPr>
            <p:cNvPr id="56" name="矩形 55">
              <a:extLst>
                <a:ext uri="{FF2B5EF4-FFF2-40B4-BE49-F238E27FC236}">
                  <a16:creationId xmlns:a16="http://schemas.microsoft.com/office/drawing/2014/main" id="{84AC71AD-FA17-7B4C-A10D-84A214FA7851}"/>
                </a:ext>
              </a:extLst>
            </p:cNvPr>
            <p:cNvSpPr/>
            <p:nvPr/>
          </p:nvSpPr>
          <p:spPr bwMode="auto">
            <a:xfrm>
              <a:off x="1825058" y="1492995"/>
              <a:ext cx="713858" cy="189202"/>
            </a:xfrm>
            <a:prstGeom prst="rect">
              <a:avLst/>
            </a:prstGeom>
            <a:solidFill>
              <a:schemeClr val="accent1">
                <a:alpha val="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r>
                <a:rPr kumimoji="0" lang="en-US" altLang="zh-CN" sz="1100" i="0" u="none" strike="noStrike" cap="none" normalizeH="0" baseline="0" dirty="0">
                  <a:ln>
                    <a:noFill/>
                  </a:ln>
                  <a:solidFill>
                    <a:schemeClr val="accent2">
                      <a:lumMod val="10000"/>
                    </a:schemeClr>
                  </a:solidFill>
                  <a:effectLst>
                    <a:outerShdw blurRad="38100" dist="38100" dir="2700000" algn="tl">
                      <a:srgbClr val="000000">
                        <a:alpha val="43137"/>
                      </a:srgbClr>
                    </a:outerShdw>
                  </a:effectLst>
                  <a:latin typeface="Helvetica" pitchFamily="2" charset="0"/>
                  <a:ea typeface="幼圆" panose="02010509060101010101" charset="-122"/>
                  <a:cs typeface="Al Bayan Plain" pitchFamily="2" charset="-78"/>
                </a:rPr>
                <a:t>CMS</a:t>
              </a:r>
              <a:endParaRPr kumimoji="0" lang="zh-CN" altLang="en-US" sz="1100" i="0" u="none" strike="noStrike" cap="none" normalizeH="0" baseline="0" dirty="0">
                <a:ln>
                  <a:noFill/>
                </a:ln>
                <a:solidFill>
                  <a:schemeClr val="accent2">
                    <a:lumMod val="10000"/>
                  </a:schemeClr>
                </a:solidFill>
                <a:effectLst>
                  <a:outerShdw blurRad="38100" dist="38100" dir="2700000" algn="tl">
                    <a:srgbClr val="000000">
                      <a:alpha val="43137"/>
                    </a:srgbClr>
                  </a:outerShdw>
                </a:effectLst>
                <a:latin typeface="Helvetica" pitchFamily="2" charset="0"/>
                <a:ea typeface="幼圆" panose="02010509060101010101" charset="-122"/>
                <a:cs typeface="Al Bayan Plain" pitchFamily="2" charset="-78"/>
              </a:endParaRPr>
            </a:p>
          </p:txBody>
        </p:sp>
      </p:grpSp>
    </p:spTree>
    <p:extLst>
      <p:ext uri="{BB962C8B-B14F-4D97-AF65-F5344CB8AC3E}">
        <p14:creationId xmlns:p14="http://schemas.microsoft.com/office/powerpoint/2010/main" val="1249550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a:extLst>
              <a:ext uri="{FF2B5EF4-FFF2-40B4-BE49-F238E27FC236}">
                <a16:creationId xmlns:a16="http://schemas.microsoft.com/office/drawing/2014/main" id="{30FC28CE-7CA5-888B-A173-EB0A22AEA024}"/>
              </a:ext>
            </a:extLst>
          </p:cNvPr>
          <p:cNvSpPr>
            <a:spLocks noGrp="1"/>
          </p:cNvSpPr>
          <p:nvPr>
            <p:ph type="title"/>
          </p:nvPr>
        </p:nvSpPr>
        <p:spPr>
          <a:xfrm>
            <a:off x="1199456" y="105353"/>
            <a:ext cx="10874781" cy="663575"/>
          </a:xfrm>
        </p:spPr>
        <p:txBody>
          <a:bodyPr/>
          <a:lstStyle/>
          <a:p>
            <a:r>
              <a:rPr lang="en-US" altLang="zh-CN" sz="4000" dirty="0"/>
              <a:t>Science Facilities &amp; Sites of IHEP</a:t>
            </a:r>
            <a:endParaRPr kumimoji="1" lang="zh-CN" altLang="en-US" dirty="0"/>
          </a:p>
        </p:txBody>
      </p:sp>
      <p:pic>
        <p:nvPicPr>
          <p:cNvPr id="29" name="图片 28">
            <a:extLst>
              <a:ext uri="{FF2B5EF4-FFF2-40B4-BE49-F238E27FC236}">
                <a16:creationId xmlns:a16="http://schemas.microsoft.com/office/drawing/2014/main" id="{D0150D59-9C19-AC41-3F70-90CB42FFD345}"/>
              </a:ext>
            </a:extLst>
          </p:cNvPr>
          <p:cNvPicPr>
            <a:picLocks noChangeAspect="1"/>
          </p:cNvPicPr>
          <p:nvPr/>
        </p:nvPicPr>
        <p:blipFill>
          <a:blip r:embed="rId2"/>
          <a:stretch>
            <a:fillRect/>
          </a:stretch>
        </p:blipFill>
        <p:spPr>
          <a:xfrm>
            <a:off x="767408" y="980728"/>
            <a:ext cx="10657184" cy="5280108"/>
          </a:xfrm>
          <a:prstGeom prst="rect">
            <a:avLst/>
          </a:prstGeom>
        </p:spPr>
      </p:pic>
    </p:spTree>
    <p:extLst>
      <p:ext uri="{BB962C8B-B14F-4D97-AF65-F5344CB8AC3E}">
        <p14:creationId xmlns:p14="http://schemas.microsoft.com/office/powerpoint/2010/main" val="9213713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bwMode="auto">
          <a:xfrm>
            <a:off x="909173" y="-4392"/>
            <a:ext cx="10515600" cy="663575"/>
          </a:xfrm>
        </p:spPr>
        <p:txBody>
          <a:bodyPr vert="horz" wrap="square" lIns="91440" tIns="45720" rIns="91440" bIns="45720" numCol="1" rtlCol="0" anchor="ctr" anchorCtr="0" compatLnSpc="0">
            <a:noAutofit/>
          </a:bodyPr>
          <a:lstStyle/>
          <a:p>
            <a:pPr marL="182880" lvl="0" algn="l" eaLnBrk="0" fontAlgn="base" hangingPunct="0">
              <a:lnSpc>
                <a:spcPct val="150000"/>
              </a:lnSpc>
              <a:buClr>
                <a:srgbClr val="C00000"/>
              </a:buClr>
              <a:buSzPct val="90000"/>
              <a:buFont typeface="Wingdings" panose="05000000000000000000" pitchFamily="2" charset="2"/>
            </a:pPr>
            <a:r>
              <a:rPr lang="en-US" altLang="zh-CN" dirty="0"/>
              <a:t>Data and</a:t>
            </a:r>
            <a:r>
              <a:rPr lang="zh-CN" altLang="en-US" dirty="0"/>
              <a:t> </a:t>
            </a:r>
            <a:r>
              <a:rPr lang="en-US" altLang="zh-CN" dirty="0"/>
              <a:t>Computing</a:t>
            </a:r>
            <a:r>
              <a:rPr lang="zh-CN" altLang="en-US" dirty="0"/>
              <a:t> </a:t>
            </a:r>
            <a:r>
              <a:rPr lang="en-US" altLang="zh-CN" dirty="0"/>
              <a:t>Challenges @IHEP</a:t>
            </a:r>
            <a:endParaRPr lang="zh-CN" altLang="en-US" dirty="0">
              <a:solidFill>
                <a:schemeClr val="tx1"/>
              </a:solidFill>
              <a:latin typeface="微软雅黑" panose="020B0503020204020204" charset="-122"/>
              <a:ea typeface="微软雅黑" panose="020B0503020204020204" charset="-122"/>
              <a:cs typeface="汉仪中圆简"/>
              <a:sym typeface="+mn-ea"/>
            </a:endParaRPr>
          </a:p>
        </p:txBody>
      </p:sp>
      <p:graphicFrame>
        <p:nvGraphicFramePr>
          <p:cNvPr id="8" name="内容占位符 3">
            <a:extLst>
              <a:ext uri="{FF2B5EF4-FFF2-40B4-BE49-F238E27FC236}">
                <a16:creationId xmlns:a16="http://schemas.microsoft.com/office/drawing/2014/main" id="{521324D3-90E3-D1B0-44E1-ED10D0F2477E}"/>
              </a:ext>
            </a:extLst>
          </p:cNvPr>
          <p:cNvGraphicFramePr>
            <a:graphicFrameLocks noGrp="1"/>
          </p:cNvGraphicFramePr>
          <p:nvPr>
            <p:ph idx="1"/>
            <p:extLst>
              <p:ext uri="{D42A27DB-BD31-4B8C-83A1-F6EECF244321}">
                <p14:modId xmlns:p14="http://schemas.microsoft.com/office/powerpoint/2010/main" val="2963602936"/>
              </p:ext>
            </p:extLst>
          </p:nvPr>
        </p:nvGraphicFramePr>
        <p:xfrm>
          <a:off x="0" y="940173"/>
          <a:ext cx="11787181" cy="5491834"/>
        </p:xfrm>
        <a:graphic>
          <a:graphicData uri="http://schemas.openxmlformats.org/drawingml/2006/table">
            <a:tbl>
              <a:tblPr firstRow="1" bandRow="1">
                <a:tableStyleId>{5C22544A-7EE6-4342-B048-85BDC9FD1C3A}</a:tableStyleId>
              </a:tblPr>
              <a:tblGrid>
                <a:gridCol w="1415480">
                  <a:extLst>
                    <a:ext uri="{9D8B030D-6E8A-4147-A177-3AD203B41FA5}">
                      <a16:colId xmlns:a16="http://schemas.microsoft.com/office/drawing/2014/main" val="1280733567"/>
                    </a:ext>
                  </a:extLst>
                </a:gridCol>
                <a:gridCol w="2145838">
                  <a:extLst>
                    <a:ext uri="{9D8B030D-6E8A-4147-A177-3AD203B41FA5}">
                      <a16:colId xmlns:a16="http://schemas.microsoft.com/office/drawing/2014/main" val="884498470"/>
                    </a:ext>
                  </a:extLst>
                </a:gridCol>
                <a:gridCol w="2175373">
                  <a:extLst>
                    <a:ext uri="{9D8B030D-6E8A-4147-A177-3AD203B41FA5}">
                      <a16:colId xmlns:a16="http://schemas.microsoft.com/office/drawing/2014/main" val="4140892833"/>
                    </a:ext>
                  </a:extLst>
                </a:gridCol>
                <a:gridCol w="1295098">
                  <a:extLst>
                    <a:ext uri="{9D8B030D-6E8A-4147-A177-3AD203B41FA5}">
                      <a16:colId xmlns:a16="http://schemas.microsoft.com/office/drawing/2014/main" val="3809584989"/>
                    </a:ext>
                  </a:extLst>
                </a:gridCol>
                <a:gridCol w="2023358">
                  <a:extLst>
                    <a:ext uri="{9D8B030D-6E8A-4147-A177-3AD203B41FA5}">
                      <a16:colId xmlns:a16="http://schemas.microsoft.com/office/drawing/2014/main" val="3407588621"/>
                    </a:ext>
                  </a:extLst>
                </a:gridCol>
                <a:gridCol w="1694537">
                  <a:extLst>
                    <a:ext uri="{9D8B030D-6E8A-4147-A177-3AD203B41FA5}">
                      <a16:colId xmlns:a16="http://schemas.microsoft.com/office/drawing/2014/main" val="675651529"/>
                    </a:ext>
                  </a:extLst>
                </a:gridCol>
                <a:gridCol w="1037497">
                  <a:extLst>
                    <a:ext uri="{9D8B030D-6E8A-4147-A177-3AD203B41FA5}">
                      <a16:colId xmlns:a16="http://schemas.microsoft.com/office/drawing/2014/main" val="3357965013"/>
                    </a:ext>
                  </a:extLst>
                </a:gridCol>
              </a:tblGrid>
              <a:tr h="345601">
                <a:tc>
                  <a:txBody>
                    <a:bodyPr/>
                    <a:lstStyle/>
                    <a:p>
                      <a:r>
                        <a:rPr lang="en-US" altLang="zh-CN" sz="1600" dirty="0"/>
                        <a:t>Type</a:t>
                      </a:r>
                      <a:endParaRPr lang="zh-CN" altLang="en-US" sz="1600" dirty="0"/>
                    </a:p>
                  </a:txBody>
                  <a:tcPr/>
                </a:tc>
                <a:tc>
                  <a:txBody>
                    <a:bodyPr/>
                    <a:lstStyle/>
                    <a:p>
                      <a:r>
                        <a:rPr lang="en-US" altLang="zh-CN" sz="1600" dirty="0"/>
                        <a:t>Experiment Name</a:t>
                      </a:r>
                      <a:endParaRPr lang="zh-CN" altLang="en-US" sz="1600" dirty="0"/>
                    </a:p>
                  </a:txBody>
                  <a:tcPr/>
                </a:tc>
                <a:tc>
                  <a:txBody>
                    <a:bodyPr/>
                    <a:lstStyle/>
                    <a:p>
                      <a:r>
                        <a:rPr lang="en-US" altLang="zh-CN" sz="1600" dirty="0"/>
                        <a:t>Features</a:t>
                      </a:r>
                      <a:endParaRPr lang="zh-CN" altLang="en-US" sz="1600" dirty="0"/>
                    </a:p>
                  </a:txBody>
                  <a:tcPr/>
                </a:tc>
                <a:tc>
                  <a:txBody>
                    <a:bodyPr/>
                    <a:lstStyle/>
                    <a:p>
                      <a:r>
                        <a:rPr lang="en-US" altLang="zh-CN" sz="1600" dirty="0"/>
                        <a:t>Data volume</a:t>
                      </a:r>
                      <a:endParaRPr lang="zh-CN" altLang="en-US" sz="1600" dirty="0"/>
                    </a:p>
                  </a:txBody>
                  <a:tcPr/>
                </a:tc>
                <a:tc>
                  <a:txBody>
                    <a:bodyPr/>
                    <a:lstStyle/>
                    <a:p>
                      <a:r>
                        <a:rPr lang="en-US" altLang="zh-CN" sz="1600" dirty="0"/>
                        <a:t>Computing </a:t>
                      </a:r>
                      <a:r>
                        <a:rPr lang="en-US" altLang="zh-CN" sz="1600" dirty="0" err="1"/>
                        <a:t>resoure</a:t>
                      </a:r>
                      <a:endParaRPr lang="zh-CN" altLang="en-US" sz="1600" dirty="0"/>
                    </a:p>
                  </a:txBody>
                  <a:tcPr/>
                </a:tc>
                <a:tc>
                  <a:txBody>
                    <a:bodyPr/>
                    <a:lstStyle/>
                    <a:p>
                      <a:r>
                        <a:rPr lang="en-US" altLang="zh-CN" sz="1600" dirty="0"/>
                        <a:t>Location</a:t>
                      </a:r>
                      <a:endParaRPr lang="zh-CN" altLang="en-US" sz="1600" dirty="0"/>
                    </a:p>
                  </a:txBody>
                  <a:tcPr/>
                </a:tc>
                <a:tc>
                  <a:txBody>
                    <a:bodyPr/>
                    <a:lstStyle/>
                    <a:p>
                      <a:r>
                        <a:rPr lang="en-US" altLang="zh-CN" sz="1600" dirty="0"/>
                        <a:t>Status</a:t>
                      </a:r>
                      <a:endParaRPr lang="zh-CN" altLang="en-US" sz="1600" dirty="0"/>
                    </a:p>
                  </a:txBody>
                  <a:tcPr/>
                </a:tc>
                <a:extLst>
                  <a:ext uri="{0D108BD9-81ED-4DB2-BD59-A6C34878D82A}">
                    <a16:rowId xmlns:a16="http://schemas.microsoft.com/office/drawing/2014/main" val="1267650832"/>
                  </a:ext>
                </a:extLst>
              </a:tr>
              <a:tr h="345601">
                <a:tc rowSpan="5">
                  <a:txBody>
                    <a:bodyPr/>
                    <a:lstStyle/>
                    <a:p>
                      <a:r>
                        <a:rPr kumimoji="0" lang="en-US" altLang="zh-CN" sz="1600" i="0" u="none" strike="noStrike" kern="1200" cap="none" normalizeH="0" baseline="0" dirty="0">
                          <a:ln>
                            <a:noFill/>
                          </a:ln>
                          <a:solidFill>
                            <a:schemeClr val="tx2"/>
                          </a:solidFill>
                          <a:effectLst>
                            <a:outerShdw blurRad="38100" dist="38100" dir="2700000" algn="tl">
                              <a:srgbClr val="000000">
                                <a:alpha val="43137"/>
                              </a:srgbClr>
                            </a:outerShdw>
                          </a:effectLst>
                          <a:latin typeface="Comic Sans MS" panose="030F0702030302020204" charset="0"/>
                          <a:ea typeface="幼圆" panose="02010509060101010101" charset="-122"/>
                        </a:rPr>
                        <a:t>Practical Physics</a:t>
                      </a:r>
                      <a:endParaRPr kumimoji="0" lang="zh-CN" altLang="en-US" sz="1600" i="0" u="none" strike="noStrike" kern="1200" cap="none" normalizeH="0" baseline="0" dirty="0">
                        <a:ln>
                          <a:noFill/>
                        </a:ln>
                        <a:solidFill>
                          <a:schemeClr val="tx2"/>
                        </a:solidFill>
                        <a:effectLst>
                          <a:outerShdw blurRad="38100" dist="38100" dir="2700000" algn="tl">
                            <a:srgbClr val="000000">
                              <a:alpha val="43137"/>
                            </a:srgbClr>
                          </a:outerShdw>
                        </a:effectLst>
                        <a:latin typeface="Comic Sans MS" panose="030F0702030302020204" charset="0"/>
                        <a:ea typeface="幼圆" panose="02010509060101010101" charset="-122"/>
                      </a:endParaRPr>
                    </a:p>
                  </a:txBody>
                  <a:tcPr anchor="ctr">
                    <a:solidFill>
                      <a:schemeClr val="accent5">
                        <a:lumMod val="40000"/>
                        <a:lumOff val="60000"/>
                        <a:alpha val="50000"/>
                      </a:schemeClr>
                    </a:solidFill>
                  </a:tcPr>
                </a:tc>
                <a:tc>
                  <a:txBody>
                    <a:bodyPr/>
                    <a:lstStyle/>
                    <a:p>
                      <a:pPr algn="ctr"/>
                      <a:r>
                        <a:rPr lang="en-US" altLang="zh-CN" sz="1600" dirty="0"/>
                        <a:t>BESIII</a:t>
                      </a:r>
                      <a:endParaRPr lang="zh-CN" altLang="en-US" sz="1600" dirty="0"/>
                    </a:p>
                  </a:txBody>
                  <a:tcPr>
                    <a:solidFill>
                      <a:schemeClr val="accent5">
                        <a:lumMod val="40000"/>
                        <a:lumOff val="60000"/>
                        <a:alpha val="50000"/>
                      </a:schemeClr>
                    </a:solidFill>
                  </a:tcPr>
                </a:tc>
                <a:tc rowSpan="10">
                  <a:txBody>
                    <a:bodyPr/>
                    <a:lstStyle/>
                    <a:p>
                      <a:r>
                        <a:rPr lang="en-US" altLang="zh-CN" sz="1600" dirty="0"/>
                        <a:t>HTC (CPU)</a:t>
                      </a:r>
                    </a:p>
                  </a:txBody>
                  <a:tcPr anchor="ctr">
                    <a:solidFill>
                      <a:schemeClr val="accent5">
                        <a:lumMod val="40000"/>
                        <a:lumOff val="60000"/>
                        <a:alpha val="50000"/>
                      </a:schemeClr>
                    </a:solidFill>
                  </a:tcPr>
                </a:tc>
                <a:tc>
                  <a:txBody>
                    <a:bodyPr/>
                    <a:lstStyle/>
                    <a:p>
                      <a:r>
                        <a:rPr lang="en-US" altLang="zh-CN" sz="1600" dirty="0"/>
                        <a:t>2PB/year</a:t>
                      </a:r>
                      <a:endParaRPr lang="zh-CN" altLang="en-US" sz="1600" dirty="0"/>
                    </a:p>
                  </a:txBody>
                  <a:tcPr>
                    <a:solidFill>
                      <a:schemeClr val="accent5">
                        <a:lumMod val="40000"/>
                        <a:lumOff val="60000"/>
                        <a:alpha val="50000"/>
                      </a:schemeClr>
                    </a:solidFill>
                  </a:tcPr>
                </a:tc>
                <a:tc>
                  <a:txBody>
                    <a:bodyPr/>
                    <a:lstStyle/>
                    <a:p>
                      <a:r>
                        <a:rPr lang="en-US" altLang="zh-CN" sz="1600" dirty="0"/>
                        <a:t>10,000 CPU Cores</a:t>
                      </a:r>
                      <a:endParaRPr lang="zh-CN" altLang="en-US" sz="1600" dirty="0"/>
                    </a:p>
                  </a:txBody>
                  <a:tcPr>
                    <a:solidFill>
                      <a:schemeClr val="accent5">
                        <a:lumMod val="40000"/>
                        <a:lumOff val="60000"/>
                        <a:alpha val="50000"/>
                      </a:schemeClr>
                    </a:solidFill>
                  </a:tcPr>
                </a:tc>
                <a:tc>
                  <a:txBody>
                    <a:bodyPr/>
                    <a:lstStyle/>
                    <a:p>
                      <a:r>
                        <a:rPr lang="en-US" altLang="zh-CN" sz="1600" dirty="0"/>
                        <a:t>Beijing</a:t>
                      </a:r>
                      <a:endParaRPr lang="zh-CN" altLang="en-US" sz="1600" dirty="0"/>
                    </a:p>
                  </a:txBody>
                  <a:tcPr>
                    <a:solidFill>
                      <a:schemeClr val="accent5">
                        <a:lumMod val="40000"/>
                        <a:lumOff val="60000"/>
                        <a:alpha val="50000"/>
                      </a:schemeClr>
                    </a:solidFill>
                  </a:tcPr>
                </a:tc>
                <a:tc>
                  <a:txBody>
                    <a:bodyPr/>
                    <a:lstStyle/>
                    <a:p>
                      <a:r>
                        <a:rPr lang="en-US" altLang="zh-CN" sz="1600" dirty="0"/>
                        <a:t>Running</a:t>
                      </a:r>
                      <a:endParaRPr lang="zh-CN" altLang="en-US" sz="1600" dirty="0"/>
                    </a:p>
                  </a:txBody>
                  <a:tcPr>
                    <a:solidFill>
                      <a:schemeClr val="accent5">
                        <a:lumMod val="40000"/>
                        <a:lumOff val="60000"/>
                        <a:alpha val="50000"/>
                      </a:schemeClr>
                    </a:solidFill>
                  </a:tcPr>
                </a:tc>
                <a:extLst>
                  <a:ext uri="{0D108BD9-81ED-4DB2-BD59-A6C34878D82A}">
                    <a16:rowId xmlns:a16="http://schemas.microsoft.com/office/drawing/2014/main" val="3904888103"/>
                  </a:ext>
                </a:extLst>
              </a:tr>
              <a:tr h="345601">
                <a:tc vMerge="1">
                  <a:txBody>
                    <a:bodyPr/>
                    <a:lstStyle/>
                    <a:p>
                      <a:endParaRPr lang="zh-CN" altLang="en-US" dirty="0"/>
                    </a:p>
                  </a:txBody>
                  <a:tcPr/>
                </a:tc>
                <a:tc>
                  <a:txBody>
                    <a:bodyPr/>
                    <a:lstStyle/>
                    <a:p>
                      <a:pPr algn="ctr"/>
                      <a:r>
                        <a:rPr lang="en-US" altLang="zh-CN" sz="1600" dirty="0"/>
                        <a:t>DYB</a:t>
                      </a:r>
                      <a:endParaRPr lang="zh-CN" altLang="en-US" sz="1600" dirty="0"/>
                    </a:p>
                  </a:txBody>
                  <a:tcPr>
                    <a:solidFill>
                      <a:schemeClr val="accent5">
                        <a:lumMod val="40000"/>
                        <a:lumOff val="60000"/>
                        <a:alpha val="50000"/>
                      </a:schemeClr>
                    </a:solidFill>
                  </a:tcPr>
                </a:tc>
                <a:tc vMerge="1">
                  <a:txBody>
                    <a:bodyPr/>
                    <a:lstStyle/>
                    <a:p>
                      <a:endParaRPr lang="zh-CN" altLang="en-US" dirty="0"/>
                    </a:p>
                  </a:txBody>
                  <a:tcPr>
                    <a:solidFill>
                      <a:schemeClr val="accent5">
                        <a:lumMod val="40000"/>
                        <a:lumOff val="60000"/>
                        <a:alpha val="50000"/>
                      </a:schemeClr>
                    </a:solidFill>
                  </a:tcPr>
                </a:tc>
                <a:tc>
                  <a:txBody>
                    <a:bodyPr/>
                    <a:lstStyle/>
                    <a:p>
                      <a:r>
                        <a:rPr lang="en-US" altLang="zh-CN" sz="1600" dirty="0"/>
                        <a:t>500TB/year</a:t>
                      </a:r>
                      <a:endParaRPr lang="zh-CN" altLang="en-US" sz="1600" dirty="0"/>
                    </a:p>
                  </a:txBody>
                  <a:tcPr>
                    <a:solidFill>
                      <a:schemeClr val="accent5">
                        <a:lumMod val="40000"/>
                        <a:lumOff val="60000"/>
                        <a:alpha val="5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600" dirty="0"/>
                        <a:t>3,000 CPU Cores</a:t>
                      </a:r>
                      <a:endParaRPr lang="zh-CN" altLang="en-US" sz="1600" dirty="0"/>
                    </a:p>
                  </a:txBody>
                  <a:tcPr>
                    <a:solidFill>
                      <a:schemeClr val="accent5">
                        <a:lumMod val="40000"/>
                        <a:lumOff val="60000"/>
                        <a:alpha val="50000"/>
                      </a:schemeClr>
                    </a:solidFill>
                  </a:tcPr>
                </a:tc>
                <a:tc>
                  <a:txBody>
                    <a:bodyPr/>
                    <a:lstStyle/>
                    <a:p>
                      <a:r>
                        <a:rPr lang="en-US" altLang="zh-CN" sz="1600" dirty="0"/>
                        <a:t>Shenzhen</a:t>
                      </a:r>
                      <a:endParaRPr lang="zh-CN" altLang="en-US" sz="1600" dirty="0"/>
                    </a:p>
                  </a:txBody>
                  <a:tcPr>
                    <a:solidFill>
                      <a:schemeClr val="accent5">
                        <a:lumMod val="40000"/>
                        <a:lumOff val="60000"/>
                        <a:alpha val="50000"/>
                      </a:schemeClr>
                    </a:solidFill>
                  </a:tcPr>
                </a:tc>
                <a:tc>
                  <a:txBody>
                    <a:bodyPr/>
                    <a:lstStyle/>
                    <a:p>
                      <a:r>
                        <a:rPr lang="en-US" altLang="zh-CN" sz="1600" dirty="0"/>
                        <a:t>Closed</a:t>
                      </a:r>
                      <a:endParaRPr lang="zh-CN" altLang="en-US" sz="1600" dirty="0"/>
                    </a:p>
                  </a:txBody>
                  <a:tcPr>
                    <a:solidFill>
                      <a:schemeClr val="accent5">
                        <a:lumMod val="40000"/>
                        <a:lumOff val="60000"/>
                        <a:alpha val="50000"/>
                      </a:schemeClr>
                    </a:solidFill>
                  </a:tcPr>
                </a:tc>
                <a:extLst>
                  <a:ext uri="{0D108BD9-81ED-4DB2-BD59-A6C34878D82A}">
                    <a16:rowId xmlns:a16="http://schemas.microsoft.com/office/drawing/2014/main" val="2033125293"/>
                  </a:ext>
                </a:extLst>
              </a:tr>
              <a:tr h="345601">
                <a:tc vMerge="1">
                  <a:txBody>
                    <a:bodyPr/>
                    <a:lstStyle/>
                    <a:p>
                      <a:endParaRPr lang="zh-CN" altLang="en-US"/>
                    </a:p>
                  </a:txBody>
                  <a:tcPr/>
                </a:tc>
                <a:tc>
                  <a:txBody>
                    <a:bodyPr/>
                    <a:lstStyle/>
                    <a:p>
                      <a:pPr algn="ctr"/>
                      <a:r>
                        <a:rPr lang="en-US" altLang="zh-CN" sz="1600" dirty="0"/>
                        <a:t>JUNO</a:t>
                      </a:r>
                      <a:endParaRPr lang="zh-CN" altLang="en-US" sz="1600" dirty="0"/>
                    </a:p>
                  </a:txBody>
                  <a:tcPr>
                    <a:solidFill>
                      <a:schemeClr val="accent5">
                        <a:lumMod val="40000"/>
                        <a:lumOff val="60000"/>
                        <a:alpha val="50000"/>
                      </a:schemeClr>
                    </a:solidFill>
                  </a:tcPr>
                </a:tc>
                <a:tc vMerge="1">
                  <a:txBody>
                    <a:bodyPr/>
                    <a:lstStyle/>
                    <a:p>
                      <a:endParaRPr lang="zh-CN" altLang="en-US" dirty="0"/>
                    </a:p>
                  </a:txBody>
                  <a:tcPr>
                    <a:solidFill>
                      <a:schemeClr val="accent5">
                        <a:lumMod val="40000"/>
                        <a:lumOff val="60000"/>
                        <a:alpha val="50000"/>
                      </a:schemeClr>
                    </a:solidFill>
                  </a:tcPr>
                </a:tc>
                <a:tc>
                  <a:txBody>
                    <a:bodyPr/>
                    <a:lstStyle/>
                    <a:p>
                      <a:r>
                        <a:rPr lang="en-US" altLang="zh-CN" sz="1600" dirty="0"/>
                        <a:t>3PB/year</a:t>
                      </a:r>
                      <a:endParaRPr lang="zh-CN" altLang="en-US" sz="1600" dirty="0"/>
                    </a:p>
                  </a:txBody>
                  <a:tcPr>
                    <a:solidFill>
                      <a:schemeClr val="accent5">
                        <a:lumMod val="40000"/>
                        <a:lumOff val="60000"/>
                        <a:alpha val="50000"/>
                      </a:schemeClr>
                    </a:solidFill>
                  </a:tcPr>
                </a:tc>
                <a:tc>
                  <a:txBody>
                    <a:bodyPr/>
                    <a:lstStyle/>
                    <a:p>
                      <a:r>
                        <a:rPr lang="en-US" altLang="zh-CN" sz="1600" dirty="0"/>
                        <a:t>10,000 CPU Cores</a:t>
                      </a:r>
                      <a:endParaRPr lang="zh-CN" altLang="en-US" sz="1600" dirty="0"/>
                    </a:p>
                  </a:txBody>
                  <a:tcPr>
                    <a:solidFill>
                      <a:schemeClr val="accent5">
                        <a:lumMod val="40000"/>
                        <a:lumOff val="60000"/>
                        <a:alpha val="50000"/>
                      </a:schemeClr>
                    </a:solidFill>
                  </a:tcPr>
                </a:tc>
                <a:tc>
                  <a:txBody>
                    <a:bodyPr/>
                    <a:lstStyle/>
                    <a:p>
                      <a:r>
                        <a:rPr lang="en-US" altLang="zh-CN" sz="1600" dirty="0"/>
                        <a:t>Jiangmen</a:t>
                      </a:r>
                      <a:endParaRPr lang="zh-CN" altLang="en-US" sz="1600" dirty="0"/>
                    </a:p>
                  </a:txBody>
                  <a:tcPr>
                    <a:solidFill>
                      <a:schemeClr val="accent5">
                        <a:lumMod val="40000"/>
                        <a:lumOff val="60000"/>
                        <a:alpha val="50000"/>
                      </a:schemeClr>
                    </a:solidFill>
                  </a:tcPr>
                </a:tc>
                <a:tc>
                  <a:txBody>
                    <a:bodyPr/>
                    <a:lstStyle/>
                    <a:p>
                      <a:r>
                        <a:rPr lang="en-US" altLang="zh-CN" sz="1100" dirty="0">
                          <a:solidFill>
                            <a:srgbClr val="FF0000"/>
                          </a:solidFill>
                        </a:rPr>
                        <a:t>In construction</a:t>
                      </a:r>
                      <a:endParaRPr lang="zh-CN" altLang="en-US" sz="1100" dirty="0">
                        <a:solidFill>
                          <a:srgbClr val="FF0000"/>
                        </a:solidFill>
                      </a:endParaRPr>
                    </a:p>
                  </a:txBody>
                  <a:tcPr>
                    <a:solidFill>
                      <a:schemeClr val="accent5">
                        <a:lumMod val="40000"/>
                        <a:lumOff val="60000"/>
                        <a:alpha val="50000"/>
                      </a:schemeClr>
                    </a:solidFill>
                  </a:tcPr>
                </a:tc>
                <a:extLst>
                  <a:ext uri="{0D108BD9-81ED-4DB2-BD59-A6C34878D82A}">
                    <a16:rowId xmlns:a16="http://schemas.microsoft.com/office/drawing/2014/main" val="717170080"/>
                  </a:ext>
                </a:extLst>
              </a:tr>
              <a:tr h="345601">
                <a:tc vMerge="1">
                  <a:txBody>
                    <a:bodyPr/>
                    <a:lstStyle/>
                    <a:p>
                      <a:endParaRPr lang="zh-CN" altLang="en-US" dirty="0"/>
                    </a:p>
                  </a:txBody>
                  <a:tcPr/>
                </a:tc>
                <a:tc>
                  <a:txBody>
                    <a:bodyPr/>
                    <a:lstStyle/>
                    <a:p>
                      <a:pPr algn="ctr"/>
                      <a:r>
                        <a:rPr lang="en-US" altLang="zh-CN" sz="1600" dirty="0"/>
                        <a:t>CEPC</a:t>
                      </a:r>
                      <a:endParaRPr lang="zh-CN" altLang="en-US" sz="1600" dirty="0"/>
                    </a:p>
                  </a:txBody>
                  <a:tcPr>
                    <a:solidFill>
                      <a:schemeClr val="accent5">
                        <a:lumMod val="40000"/>
                        <a:lumOff val="60000"/>
                        <a:alpha val="50000"/>
                      </a:schemeClr>
                    </a:solidFill>
                  </a:tcPr>
                </a:tc>
                <a:tc vMerge="1">
                  <a:txBody>
                    <a:bodyPr/>
                    <a:lstStyle/>
                    <a:p>
                      <a:endParaRPr lang="zh-CN" altLang="en-US" dirty="0"/>
                    </a:p>
                  </a:txBody>
                  <a:tcPr>
                    <a:solidFill>
                      <a:schemeClr val="accent5">
                        <a:lumMod val="40000"/>
                        <a:lumOff val="60000"/>
                        <a:alpha val="50000"/>
                      </a:schemeClr>
                    </a:solidFill>
                  </a:tcPr>
                </a:tc>
                <a:tc>
                  <a:txBody>
                    <a:bodyPr/>
                    <a:lstStyle/>
                    <a:p>
                      <a:r>
                        <a:rPr lang="en-US" altLang="zh-CN" sz="1600" dirty="0"/>
                        <a:t>10PB/year</a:t>
                      </a:r>
                      <a:endParaRPr lang="zh-CN" altLang="en-US" sz="1600" dirty="0"/>
                    </a:p>
                  </a:txBody>
                  <a:tcPr>
                    <a:solidFill>
                      <a:schemeClr val="accent5">
                        <a:lumMod val="40000"/>
                        <a:lumOff val="60000"/>
                        <a:alpha val="50000"/>
                      </a:schemeClr>
                    </a:solidFill>
                  </a:tcPr>
                </a:tc>
                <a:tc>
                  <a:txBody>
                    <a:bodyPr/>
                    <a:lstStyle/>
                    <a:p>
                      <a:r>
                        <a:rPr lang="en-US" altLang="zh-CN" sz="1600" dirty="0"/>
                        <a:t>100,000 CPU Cores</a:t>
                      </a:r>
                      <a:endParaRPr lang="zh-CN" altLang="en-US" sz="1600" dirty="0"/>
                    </a:p>
                  </a:txBody>
                  <a:tcPr>
                    <a:solidFill>
                      <a:schemeClr val="accent5">
                        <a:lumMod val="40000"/>
                        <a:lumOff val="60000"/>
                        <a:alpha val="50000"/>
                      </a:schemeClr>
                    </a:solidFill>
                  </a:tcPr>
                </a:tc>
                <a:tc>
                  <a:txBody>
                    <a:bodyPr/>
                    <a:lstStyle/>
                    <a:p>
                      <a:r>
                        <a:rPr lang="en-US" altLang="zh-CN" sz="1600" dirty="0"/>
                        <a:t>TBD</a:t>
                      </a:r>
                      <a:endParaRPr lang="zh-CN" altLang="en-US" sz="1600" dirty="0"/>
                    </a:p>
                  </a:txBody>
                  <a:tcPr>
                    <a:solidFill>
                      <a:schemeClr val="accent5">
                        <a:lumMod val="40000"/>
                        <a:lumOff val="60000"/>
                        <a:alpha val="50000"/>
                      </a:schemeClr>
                    </a:solidFill>
                  </a:tcPr>
                </a:tc>
                <a:tc>
                  <a:txBody>
                    <a:bodyPr/>
                    <a:lstStyle/>
                    <a:p>
                      <a:r>
                        <a:rPr lang="en-US" altLang="zh-CN" sz="1600" dirty="0">
                          <a:solidFill>
                            <a:srgbClr val="FF0000"/>
                          </a:solidFill>
                        </a:rPr>
                        <a:t>TBD</a:t>
                      </a:r>
                      <a:endParaRPr lang="zh-CN" altLang="en-US" sz="1600" dirty="0">
                        <a:solidFill>
                          <a:srgbClr val="FF0000"/>
                        </a:solidFill>
                      </a:endParaRPr>
                    </a:p>
                  </a:txBody>
                  <a:tcPr>
                    <a:solidFill>
                      <a:schemeClr val="accent5">
                        <a:lumMod val="40000"/>
                        <a:lumOff val="60000"/>
                        <a:alpha val="50000"/>
                      </a:schemeClr>
                    </a:solidFill>
                  </a:tcPr>
                </a:tc>
                <a:extLst>
                  <a:ext uri="{0D108BD9-81ED-4DB2-BD59-A6C34878D82A}">
                    <a16:rowId xmlns:a16="http://schemas.microsoft.com/office/drawing/2014/main" val="4118052898"/>
                  </a:ext>
                </a:extLst>
              </a:tr>
              <a:tr h="323430">
                <a:tc vMerge="1">
                  <a:txBody>
                    <a:bodyPr/>
                    <a:lstStyle/>
                    <a:p>
                      <a:endParaRPr lang="zh-CN" altLang="en-US" dirty="0"/>
                    </a:p>
                  </a:txBody>
                  <a:tcPr anchor="ctr"/>
                </a:tc>
                <a:tc>
                  <a:txBody>
                    <a:bodyPr/>
                    <a:lstStyle/>
                    <a:p>
                      <a:pPr algn="ctr"/>
                      <a:r>
                        <a:rPr lang="en-US" altLang="zh-CN" sz="1600" dirty="0"/>
                        <a:t>LHC</a:t>
                      </a:r>
                      <a:endParaRPr lang="zh-CN" altLang="en-US" sz="1600" dirty="0"/>
                    </a:p>
                  </a:txBody>
                  <a:tcPr>
                    <a:solidFill>
                      <a:schemeClr val="accent5">
                        <a:lumMod val="40000"/>
                        <a:lumOff val="60000"/>
                        <a:alpha val="50000"/>
                      </a:schemeClr>
                    </a:solidFill>
                  </a:tcPr>
                </a:tc>
                <a:tc vMerge="1">
                  <a:txBody>
                    <a:bodyPr/>
                    <a:lstStyle/>
                    <a:p>
                      <a:endParaRPr lang="zh-CN" altLang="en-US" dirty="0"/>
                    </a:p>
                  </a:txBody>
                  <a:tcPr>
                    <a:solidFill>
                      <a:schemeClr val="accent5">
                        <a:lumMod val="40000"/>
                        <a:lumOff val="60000"/>
                        <a:alpha val="50000"/>
                      </a:schemeClr>
                    </a:solidFill>
                  </a:tcPr>
                </a:tc>
                <a:tc>
                  <a:txBody>
                    <a:bodyPr/>
                    <a:lstStyle/>
                    <a:p>
                      <a:r>
                        <a:rPr lang="en-US" altLang="zh-CN" sz="1600" dirty="0"/>
                        <a:t>1PB/year</a:t>
                      </a:r>
                      <a:endParaRPr lang="zh-CN" altLang="en-US" sz="1600" dirty="0"/>
                    </a:p>
                  </a:txBody>
                  <a:tcPr>
                    <a:solidFill>
                      <a:schemeClr val="accent5">
                        <a:lumMod val="40000"/>
                        <a:lumOff val="60000"/>
                        <a:alpha val="5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600" dirty="0"/>
                        <a:t>2000 CPU Cores</a:t>
                      </a:r>
                      <a:endParaRPr lang="zh-CN" altLang="en-US" sz="1600" dirty="0"/>
                    </a:p>
                  </a:txBody>
                  <a:tcPr>
                    <a:solidFill>
                      <a:schemeClr val="accent5">
                        <a:lumMod val="40000"/>
                        <a:lumOff val="60000"/>
                        <a:alpha val="50000"/>
                      </a:schemeClr>
                    </a:solidFill>
                  </a:tcPr>
                </a:tc>
                <a:tc>
                  <a:txBody>
                    <a:bodyPr/>
                    <a:lstStyle/>
                    <a:p>
                      <a:r>
                        <a:rPr lang="en-US" altLang="zh-CN" sz="1600" dirty="0"/>
                        <a:t>WLCG </a:t>
                      </a:r>
                      <a:endParaRPr lang="zh-CN" altLang="en-US" sz="1600" dirty="0"/>
                    </a:p>
                  </a:txBody>
                  <a:tcPr>
                    <a:solidFill>
                      <a:schemeClr val="accent5">
                        <a:lumMod val="40000"/>
                        <a:lumOff val="60000"/>
                        <a:alpha val="50000"/>
                      </a:schemeClr>
                    </a:solidFill>
                  </a:tcPr>
                </a:tc>
                <a:tc>
                  <a:txBody>
                    <a:bodyPr/>
                    <a:lstStyle/>
                    <a:p>
                      <a:r>
                        <a:rPr lang="en-US" altLang="zh-CN" sz="1600" dirty="0"/>
                        <a:t>Running</a:t>
                      </a:r>
                      <a:endParaRPr lang="zh-CN" altLang="en-US" sz="1600" dirty="0"/>
                    </a:p>
                  </a:txBody>
                  <a:tcPr>
                    <a:solidFill>
                      <a:schemeClr val="accent5">
                        <a:lumMod val="40000"/>
                        <a:lumOff val="60000"/>
                        <a:alpha val="50000"/>
                      </a:schemeClr>
                    </a:solidFill>
                  </a:tcPr>
                </a:tc>
                <a:extLst>
                  <a:ext uri="{0D108BD9-81ED-4DB2-BD59-A6C34878D82A}">
                    <a16:rowId xmlns:a16="http://schemas.microsoft.com/office/drawing/2014/main" val="4117532004"/>
                  </a:ext>
                </a:extLst>
              </a:tr>
              <a:tr h="338008">
                <a:tc rowSpan="3">
                  <a:txBody>
                    <a:bodyPr/>
                    <a:lstStyle/>
                    <a:p>
                      <a:r>
                        <a:rPr kumimoji="0" lang="en-US" altLang="zh-CN" sz="1600" i="0" u="none" strike="noStrike" cap="none" normalizeH="0" baseline="0" dirty="0">
                          <a:ln>
                            <a:noFill/>
                          </a:ln>
                          <a:solidFill>
                            <a:schemeClr val="tx2"/>
                          </a:solidFill>
                          <a:effectLst>
                            <a:outerShdw blurRad="38100" dist="38100" dir="2700000" algn="tl">
                              <a:srgbClr val="000000">
                                <a:alpha val="43137"/>
                              </a:srgbClr>
                            </a:outerShdw>
                          </a:effectLst>
                          <a:latin typeface="Comic Sans MS" panose="030F0702030302020204" charset="0"/>
                          <a:ea typeface="幼圆" panose="02010509060101010101" charset="-122"/>
                          <a:cs typeface="幼圆" panose="02010509060101010101" charset="-122"/>
                        </a:rPr>
                        <a:t>Cosmic ray &amp; astrophysics</a:t>
                      </a:r>
                      <a:endParaRPr lang="zh-CN" altLang="en-US" sz="1600" dirty="0"/>
                    </a:p>
                  </a:txBody>
                  <a:tcPr anchor="ctr">
                    <a:solidFill>
                      <a:schemeClr val="accent5">
                        <a:lumMod val="40000"/>
                        <a:lumOff val="60000"/>
                        <a:alpha val="50000"/>
                      </a:schemeClr>
                    </a:solidFill>
                  </a:tcPr>
                </a:tc>
                <a:tc>
                  <a:txBody>
                    <a:bodyPr/>
                    <a:lstStyle/>
                    <a:p>
                      <a:pPr algn="ctr"/>
                      <a:r>
                        <a:rPr lang="en-US" altLang="zh-CN" sz="1600" dirty="0"/>
                        <a:t>LHAASO</a:t>
                      </a:r>
                      <a:endParaRPr lang="zh-CN" altLang="en-US" sz="1600" dirty="0"/>
                    </a:p>
                  </a:txBody>
                  <a:tcPr>
                    <a:solidFill>
                      <a:schemeClr val="accent5">
                        <a:lumMod val="40000"/>
                        <a:lumOff val="60000"/>
                        <a:alpha val="50000"/>
                      </a:schemeClr>
                    </a:solidFill>
                  </a:tcPr>
                </a:tc>
                <a:tc vMerge="1">
                  <a:txBody>
                    <a:bodyPr/>
                    <a:lstStyle/>
                    <a:p>
                      <a:endParaRPr lang="zh-CN" altLang="en-US"/>
                    </a:p>
                  </a:txBody>
                  <a:tcPr/>
                </a:tc>
                <a:tc>
                  <a:txBody>
                    <a:bodyPr/>
                    <a:lstStyle/>
                    <a:p>
                      <a:r>
                        <a:rPr lang="en-US" altLang="zh-CN" sz="1600" dirty="0"/>
                        <a:t>6PB/year</a:t>
                      </a:r>
                      <a:endParaRPr lang="zh-CN" altLang="en-US" sz="1600" dirty="0"/>
                    </a:p>
                  </a:txBody>
                  <a:tcPr>
                    <a:solidFill>
                      <a:schemeClr val="accent5">
                        <a:lumMod val="40000"/>
                        <a:lumOff val="60000"/>
                        <a:alpha val="5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600" dirty="0"/>
                        <a:t>10,000 CPU Cores</a:t>
                      </a:r>
                      <a:endParaRPr lang="zh-CN" altLang="en-US" sz="1600" dirty="0"/>
                    </a:p>
                  </a:txBody>
                  <a:tcPr>
                    <a:solidFill>
                      <a:schemeClr val="accent5">
                        <a:lumMod val="40000"/>
                        <a:lumOff val="60000"/>
                        <a:alpha val="50000"/>
                      </a:schemeClr>
                    </a:solidFill>
                  </a:tcPr>
                </a:tc>
                <a:tc>
                  <a:txBody>
                    <a:bodyPr/>
                    <a:lstStyle/>
                    <a:p>
                      <a:r>
                        <a:rPr lang="en-US" altLang="zh-CN" sz="1600" dirty="0" err="1"/>
                        <a:t>Daocheng</a:t>
                      </a:r>
                      <a:endParaRPr lang="zh-CN" altLang="en-US" sz="1600" dirty="0"/>
                    </a:p>
                  </a:txBody>
                  <a:tcPr>
                    <a:solidFill>
                      <a:schemeClr val="accent5">
                        <a:lumMod val="40000"/>
                        <a:lumOff val="60000"/>
                        <a:alpha val="50000"/>
                      </a:schemeClr>
                    </a:solidFill>
                  </a:tcPr>
                </a:tc>
                <a:tc>
                  <a:txBody>
                    <a:bodyPr/>
                    <a:lstStyle/>
                    <a:p>
                      <a:r>
                        <a:rPr lang="en-US" altLang="zh-CN" sz="1600" dirty="0"/>
                        <a:t>Running</a:t>
                      </a:r>
                      <a:endParaRPr lang="zh-CN" altLang="en-US" sz="1600" dirty="0"/>
                    </a:p>
                  </a:txBody>
                  <a:tcPr>
                    <a:solidFill>
                      <a:schemeClr val="accent5">
                        <a:lumMod val="40000"/>
                        <a:lumOff val="60000"/>
                        <a:alpha val="50000"/>
                      </a:schemeClr>
                    </a:solidFill>
                  </a:tcPr>
                </a:tc>
                <a:extLst>
                  <a:ext uri="{0D108BD9-81ED-4DB2-BD59-A6C34878D82A}">
                    <a16:rowId xmlns:a16="http://schemas.microsoft.com/office/drawing/2014/main" val="1475748405"/>
                  </a:ext>
                </a:extLst>
              </a:tr>
              <a:tr h="421419">
                <a:tc vMerge="1">
                  <a:txBody>
                    <a:bodyPr/>
                    <a:lstStyle/>
                    <a:p>
                      <a:r>
                        <a:rPr lang="zh-CN" altLang="en-US" sz="1600" dirty="0"/>
                        <a:t>空间项目</a:t>
                      </a:r>
                    </a:p>
                  </a:txBody>
                  <a:tcPr anchor="ctr">
                    <a:solidFill>
                      <a:schemeClr val="accent5">
                        <a:lumMod val="40000"/>
                        <a:lumOff val="60000"/>
                        <a:alpha val="50000"/>
                      </a:schemeClr>
                    </a:solidFill>
                  </a:tcPr>
                </a:tc>
                <a:tc>
                  <a:txBody>
                    <a:bodyPr/>
                    <a:lstStyle/>
                    <a:p>
                      <a:pPr algn="ctr"/>
                      <a:r>
                        <a:rPr lang="en-US" altLang="zh-CN" sz="1600" dirty="0"/>
                        <a:t>HXMT/GECAM/</a:t>
                      </a:r>
                      <a:r>
                        <a:rPr lang="en-US" altLang="zh-CN" sz="1600" dirty="0" err="1"/>
                        <a:t>AliCPT</a:t>
                      </a:r>
                      <a:endParaRPr lang="zh-CN" altLang="en-US" sz="1600" dirty="0"/>
                    </a:p>
                  </a:txBody>
                  <a:tcPr>
                    <a:solidFill>
                      <a:schemeClr val="accent5">
                        <a:lumMod val="40000"/>
                        <a:lumOff val="60000"/>
                        <a:alpha val="50000"/>
                      </a:schemeClr>
                    </a:solidFill>
                  </a:tcPr>
                </a:tc>
                <a:tc vMerge="1">
                  <a:txBody>
                    <a:bodyPr/>
                    <a:lstStyle/>
                    <a:p>
                      <a:endParaRPr lang="zh-CN" altLang="en-US"/>
                    </a:p>
                  </a:txBody>
                  <a:tcPr/>
                </a:tc>
                <a:tc>
                  <a:txBody>
                    <a:bodyPr/>
                    <a:lstStyle/>
                    <a:p>
                      <a:r>
                        <a:rPr lang="en-US" altLang="zh-CN" sz="1600" dirty="0"/>
                        <a:t>500TB/year</a:t>
                      </a:r>
                      <a:endParaRPr lang="zh-CN" altLang="en-US" sz="1600" dirty="0"/>
                    </a:p>
                  </a:txBody>
                  <a:tcPr>
                    <a:solidFill>
                      <a:schemeClr val="accent5">
                        <a:lumMod val="40000"/>
                        <a:lumOff val="60000"/>
                        <a:alpha val="5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600" dirty="0"/>
                        <a:t>5,000 CPU Cores</a:t>
                      </a:r>
                      <a:endParaRPr lang="zh-CN" altLang="en-US" sz="1600" dirty="0"/>
                    </a:p>
                  </a:txBody>
                  <a:tcPr>
                    <a:solidFill>
                      <a:schemeClr val="accent5">
                        <a:lumMod val="40000"/>
                        <a:lumOff val="60000"/>
                        <a:alpha val="50000"/>
                      </a:schemeClr>
                    </a:solidFill>
                  </a:tcPr>
                </a:tc>
                <a:tc>
                  <a:txBody>
                    <a:bodyPr/>
                    <a:lstStyle/>
                    <a:p>
                      <a:r>
                        <a:rPr lang="en-US" altLang="zh-CN" sz="1600" dirty="0"/>
                        <a:t>Beijing</a:t>
                      </a:r>
                      <a:endParaRPr lang="zh-CN" altLang="en-US" sz="1600" dirty="0"/>
                    </a:p>
                  </a:txBody>
                  <a:tcPr>
                    <a:solidFill>
                      <a:schemeClr val="accent5">
                        <a:lumMod val="40000"/>
                        <a:lumOff val="60000"/>
                        <a:alpha val="50000"/>
                      </a:schemeClr>
                    </a:solidFill>
                  </a:tcPr>
                </a:tc>
                <a:tc>
                  <a:txBody>
                    <a:bodyPr/>
                    <a:lstStyle/>
                    <a:p>
                      <a:r>
                        <a:rPr lang="en-US" altLang="zh-CN" sz="1600" dirty="0"/>
                        <a:t>Running</a:t>
                      </a:r>
                      <a:endParaRPr lang="zh-CN" altLang="en-US" sz="1600" dirty="0"/>
                    </a:p>
                  </a:txBody>
                  <a:tcPr>
                    <a:solidFill>
                      <a:schemeClr val="accent5">
                        <a:lumMod val="40000"/>
                        <a:lumOff val="60000"/>
                        <a:alpha val="50000"/>
                      </a:schemeClr>
                    </a:solidFill>
                  </a:tcPr>
                </a:tc>
                <a:extLst>
                  <a:ext uri="{0D108BD9-81ED-4DB2-BD59-A6C34878D82A}">
                    <a16:rowId xmlns:a16="http://schemas.microsoft.com/office/drawing/2014/main" val="2106525989"/>
                  </a:ext>
                </a:extLst>
              </a:tr>
              <a:tr h="709730">
                <a:tc vMerge="1">
                  <a:txBody>
                    <a:bodyPr/>
                    <a:lstStyle/>
                    <a:p>
                      <a:endParaRPr lang="zh-CN" altLang="en-US"/>
                    </a:p>
                  </a:txBody>
                  <a:tcPr/>
                </a:tc>
                <a:tc>
                  <a:txBody>
                    <a:bodyPr/>
                    <a:lstStyle/>
                    <a:p>
                      <a:pPr algn="ctr"/>
                      <a:r>
                        <a:rPr lang="en-US" altLang="zh-CN" sz="1600" dirty="0"/>
                        <a:t>HERD</a:t>
                      </a:r>
                    </a:p>
                    <a:p>
                      <a:pPr algn="ctr"/>
                      <a:r>
                        <a:rPr lang="zh-CN" altLang="en-US" sz="1600" dirty="0"/>
                        <a:t> </a:t>
                      </a:r>
                      <a:r>
                        <a:rPr lang="en-US" altLang="zh-CN" sz="1600" dirty="0" err="1"/>
                        <a:t>eXTP</a:t>
                      </a:r>
                      <a:endParaRPr lang="zh-CN" altLang="en-US" sz="1600" dirty="0"/>
                    </a:p>
                  </a:txBody>
                  <a:tcPr>
                    <a:solidFill>
                      <a:schemeClr val="accent5">
                        <a:lumMod val="40000"/>
                        <a:lumOff val="60000"/>
                        <a:alpha val="50000"/>
                      </a:schemeClr>
                    </a:solidFill>
                  </a:tcPr>
                </a:tc>
                <a:tc vMerge="1">
                  <a:txBody>
                    <a:bodyPr/>
                    <a:lstStyle/>
                    <a:p>
                      <a:endParaRPr lang="zh-CN" altLang="en-US"/>
                    </a:p>
                  </a:txBody>
                  <a:tcPr/>
                </a:tc>
                <a:tc>
                  <a:txBody>
                    <a:bodyPr/>
                    <a:lstStyle/>
                    <a:p>
                      <a:r>
                        <a:rPr lang="en-US" altLang="zh-CN" sz="1600" dirty="0">
                          <a:solidFill>
                            <a:srgbClr val="FF0000"/>
                          </a:solidFill>
                        </a:rPr>
                        <a:t>3PB/</a:t>
                      </a:r>
                      <a:r>
                        <a:rPr lang="en-US" altLang="zh-CN" sz="1600" dirty="0"/>
                        <a:t>year</a:t>
                      </a:r>
                      <a:endParaRPr lang="en-US" altLang="zh-CN" sz="160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600" dirty="0">
                          <a:solidFill>
                            <a:srgbClr val="FF0000"/>
                          </a:solidFill>
                        </a:rPr>
                        <a:t>400TB/</a:t>
                      </a:r>
                      <a:r>
                        <a:rPr lang="en-US" altLang="zh-CN" sz="1600" dirty="0"/>
                        <a:t>year</a:t>
                      </a:r>
                      <a:endParaRPr lang="zh-CN" altLang="en-US" sz="1600" dirty="0">
                        <a:solidFill>
                          <a:srgbClr val="FF0000"/>
                        </a:solidFill>
                      </a:endParaRPr>
                    </a:p>
                  </a:txBody>
                  <a:tcPr>
                    <a:solidFill>
                      <a:schemeClr val="accent5">
                        <a:lumMod val="40000"/>
                        <a:lumOff val="60000"/>
                        <a:alpha val="5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600" dirty="0"/>
                        <a:t>2,000 CPU Cores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600" dirty="0"/>
                        <a:t>2,000 CPU Cores</a:t>
                      </a:r>
                      <a:endParaRPr lang="zh-CN" altLang="en-US" sz="1600" dirty="0"/>
                    </a:p>
                  </a:txBody>
                  <a:tcPr>
                    <a:solidFill>
                      <a:schemeClr val="accent5">
                        <a:lumMod val="40000"/>
                        <a:lumOff val="60000"/>
                        <a:alpha val="50000"/>
                      </a:schemeClr>
                    </a:solidFill>
                  </a:tcPr>
                </a:tc>
                <a:tc>
                  <a:txBody>
                    <a:bodyPr/>
                    <a:lstStyle/>
                    <a:p>
                      <a:r>
                        <a:rPr lang="en-US" altLang="zh-CN" sz="1600" dirty="0"/>
                        <a:t>Beijing</a:t>
                      </a:r>
                      <a:endParaRPr lang="zh-CN" altLang="en-US" sz="1600" dirty="0"/>
                    </a:p>
                  </a:txBody>
                  <a:tcPr>
                    <a:solidFill>
                      <a:schemeClr val="accent5">
                        <a:lumMod val="40000"/>
                        <a:lumOff val="60000"/>
                        <a:alpha val="50000"/>
                      </a:schemeClr>
                    </a:solidFill>
                  </a:tcPr>
                </a:tc>
                <a:tc>
                  <a:txBody>
                    <a:bodyPr/>
                    <a:lstStyle/>
                    <a:p>
                      <a:r>
                        <a:rPr lang="en-US" altLang="zh-CN" sz="1600" dirty="0">
                          <a:solidFill>
                            <a:srgbClr val="FF0000"/>
                          </a:solidFill>
                        </a:rPr>
                        <a:t>In 3 Years</a:t>
                      </a:r>
                    </a:p>
                    <a:p>
                      <a:r>
                        <a:rPr lang="en-US" altLang="zh-CN" sz="1600" dirty="0">
                          <a:solidFill>
                            <a:srgbClr val="FF0000"/>
                          </a:solidFill>
                        </a:rPr>
                        <a:t>In 3 Years</a:t>
                      </a:r>
                    </a:p>
                  </a:txBody>
                  <a:tcPr>
                    <a:solidFill>
                      <a:schemeClr val="accent5">
                        <a:lumMod val="40000"/>
                        <a:lumOff val="60000"/>
                        <a:alpha val="50000"/>
                      </a:schemeClr>
                    </a:solidFill>
                  </a:tcPr>
                </a:tc>
                <a:extLst>
                  <a:ext uri="{0D108BD9-81ED-4DB2-BD59-A6C34878D82A}">
                    <a16:rowId xmlns:a16="http://schemas.microsoft.com/office/drawing/2014/main" val="3847175226"/>
                  </a:ext>
                </a:extLst>
              </a:tr>
              <a:tr h="561679">
                <a:tc rowSpan="2">
                  <a:txBody>
                    <a:bodyPr/>
                    <a:lstStyle/>
                    <a:p>
                      <a:pPr marL="0" marR="0" indent="0" algn="ctr" defTabSz="914400" rtl="0" eaLnBrk="1" fontAlgn="base" latinLnBrk="0" hangingPunct="1">
                        <a:lnSpc>
                          <a:spcPct val="100000"/>
                        </a:lnSpc>
                        <a:spcBef>
                          <a:spcPct val="0"/>
                        </a:spcBef>
                        <a:spcAft>
                          <a:spcPct val="0"/>
                        </a:spcAft>
                        <a:buClrTx/>
                        <a:buSzTx/>
                        <a:buFontTx/>
                        <a:buNone/>
                      </a:pPr>
                      <a:r>
                        <a:rPr lang="en-US" altLang="zh-CN" sz="1600" dirty="0">
                          <a:solidFill>
                            <a:schemeClr val="tx2"/>
                          </a:solidFill>
                          <a:effectLst>
                            <a:outerShdw blurRad="38100" dist="38100" dir="2700000" algn="tl">
                              <a:srgbClr val="000000">
                                <a:alpha val="43137"/>
                              </a:srgbClr>
                            </a:outerShdw>
                          </a:effectLst>
                          <a:latin typeface="Comic Sans MS" panose="030F0702030302020204" charset="0"/>
                          <a:ea typeface="幼圆" panose="02010509060101010101" charset="-122"/>
                          <a:cs typeface="幼圆" panose="02010509060101010101" charset="-122"/>
                        </a:rPr>
                        <a:t>Neutron and Synchrotron Radiation</a:t>
                      </a:r>
                      <a:endParaRPr kumimoji="0" lang="en-US" altLang="zh-CN" sz="1600" i="0" u="none" strike="noStrike" cap="none" normalizeH="0" baseline="0" dirty="0">
                        <a:ln>
                          <a:noFill/>
                        </a:ln>
                        <a:solidFill>
                          <a:schemeClr val="tx2"/>
                        </a:solidFill>
                        <a:effectLst>
                          <a:outerShdw blurRad="38100" dist="38100" dir="2700000" algn="tl">
                            <a:srgbClr val="000000">
                              <a:alpha val="43137"/>
                            </a:srgbClr>
                          </a:outerShdw>
                        </a:effectLst>
                        <a:latin typeface="Comic Sans MS" panose="030F0702030302020204" charset="0"/>
                        <a:ea typeface="幼圆" panose="02010509060101010101" charset="-122"/>
                        <a:cs typeface="幼圆" panose="02010509060101010101" charset="-122"/>
                      </a:endParaRPr>
                    </a:p>
                  </a:txBody>
                  <a:tcPr anchor="ctr">
                    <a:solidFill>
                      <a:schemeClr val="accent5">
                        <a:lumMod val="40000"/>
                        <a:lumOff val="60000"/>
                        <a:alpha val="50000"/>
                      </a:schemeClr>
                    </a:solidFill>
                  </a:tcPr>
                </a:tc>
                <a:tc>
                  <a:txBody>
                    <a:bodyPr/>
                    <a:lstStyle/>
                    <a:p>
                      <a:pPr algn="ctr"/>
                      <a:r>
                        <a:rPr lang="en-US" altLang="zh-CN" sz="1600" dirty="0"/>
                        <a:t>CSNS</a:t>
                      </a:r>
                    </a:p>
                    <a:p>
                      <a:pPr algn="ctr"/>
                      <a:r>
                        <a:rPr lang="en-US" altLang="zh-CN" sz="1600" dirty="0">
                          <a:solidFill>
                            <a:schemeClr val="tx1"/>
                          </a:solidFill>
                        </a:rPr>
                        <a:t>SPS</a:t>
                      </a:r>
                    </a:p>
                  </a:txBody>
                  <a:tcPr>
                    <a:solidFill>
                      <a:schemeClr val="accent5">
                        <a:lumMod val="40000"/>
                        <a:lumOff val="60000"/>
                        <a:alpha val="50000"/>
                      </a:schemeClr>
                    </a:solidFill>
                  </a:tcPr>
                </a:tc>
                <a:tc vMerge="1">
                  <a:txBody>
                    <a:bodyPr/>
                    <a:lstStyle/>
                    <a:p>
                      <a:endParaRPr lang="zh-CN" altLang="en-US" dirty="0"/>
                    </a:p>
                  </a:txBody>
                  <a:tcPr>
                    <a:solidFill>
                      <a:schemeClr val="accent5">
                        <a:lumMod val="40000"/>
                        <a:lumOff val="60000"/>
                        <a:alpha val="50000"/>
                      </a:schemeClr>
                    </a:solidFill>
                  </a:tcPr>
                </a:tc>
                <a:tc>
                  <a:txBody>
                    <a:bodyPr/>
                    <a:lstStyle/>
                    <a:p>
                      <a:r>
                        <a:rPr lang="en-US" altLang="zh-CN" sz="1600" dirty="0"/>
                        <a:t>1PB/</a:t>
                      </a:r>
                      <a:r>
                        <a:rPr lang="zh-CN" altLang="en-US" sz="1600" dirty="0"/>
                        <a:t>年</a:t>
                      </a:r>
                      <a:endParaRPr lang="en-US" altLang="zh-CN" sz="1600" dirty="0"/>
                    </a:p>
                    <a:p>
                      <a:r>
                        <a:rPr lang="en-US" altLang="zh-CN" sz="1600" dirty="0">
                          <a:solidFill>
                            <a:srgbClr val="FF0000"/>
                          </a:solidFill>
                        </a:rPr>
                        <a:t>&gt;300PB/</a:t>
                      </a:r>
                      <a:r>
                        <a:rPr lang="en-US" altLang="zh-CN" sz="1600" dirty="0"/>
                        <a:t>year</a:t>
                      </a:r>
                      <a:endParaRPr lang="zh-CN" altLang="en-US" sz="1600" dirty="0">
                        <a:solidFill>
                          <a:srgbClr val="FF0000"/>
                        </a:solidFill>
                      </a:endParaRPr>
                    </a:p>
                  </a:txBody>
                  <a:tcPr>
                    <a:solidFill>
                      <a:schemeClr val="accent5">
                        <a:lumMod val="40000"/>
                        <a:lumOff val="60000"/>
                        <a:alpha val="50000"/>
                      </a:schemeClr>
                    </a:solidFill>
                  </a:tcPr>
                </a:tc>
                <a:tc>
                  <a:txBody>
                    <a:bodyPr/>
                    <a:lstStyle/>
                    <a:p>
                      <a:r>
                        <a:rPr lang="en-US" altLang="zh-CN" sz="1600" dirty="0"/>
                        <a:t>2,000 CPU Cores</a:t>
                      </a:r>
                    </a:p>
                    <a:p>
                      <a:r>
                        <a:rPr lang="en-US" altLang="zh-CN" sz="1600" dirty="0"/>
                        <a:t>&gt;10,000</a:t>
                      </a:r>
                      <a:r>
                        <a:rPr lang="zh-CN" altLang="en-US" sz="1600" dirty="0"/>
                        <a:t> </a:t>
                      </a:r>
                      <a:r>
                        <a:rPr lang="en-US" altLang="zh-CN" sz="1600" dirty="0"/>
                        <a:t>CPU</a:t>
                      </a:r>
                      <a:r>
                        <a:rPr lang="zh-CN" altLang="en-US" sz="1600" dirty="0"/>
                        <a:t> </a:t>
                      </a:r>
                      <a:r>
                        <a:rPr lang="en-US" altLang="zh-CN" sz="1600" dirty="0"/>
                        <a:t>Cores</a:t>
                      </a:r>
                      <a:endParaRPr lang="zh-CN" altLang="en-US" sz="1600" dirty="0"/>
                    </a:p>
                  </a:txBody>
                  <a:tcPr>
                    <a:solidFill>
                      <a:schemeClr val="accent5">
                        <a:lumMod val="40000"/>
                        <a:lumOff val="60000"/>
                        <a:alpha val="50000"/>
                      </a:schemeClr>
                    </a:solidFill>
                  </a:tcPr>
                </a:tc>
                <a:tc>
                  <a:txBody>
                    <a:bodyPr/>
                    <a:lstStyle/>
                    <a:p>
                      <a:r>
                        <a:rPr lang="en-US" altLang="zh-CN" sz="1600" dirty="0"/>
                        <a:t>Dongguan</a:t>
                      </a:r>
                    </a:p>
                    <a:p>
                      <a:r>
                        <a:rPr lang="en-US" altLang="zh-CN" sz="1600" dirty="0"/>
                        <a:t>Dongguan</a:t>
                      </a:r>
                    </a:p>
                  </a:txBody>
                  <a:tcPr>
                    <a:solidFill>
                      <a:schemeClr val="accent5">
                        <a:lumMod val="40000"/>
                        <a:lumOff val="60000"/>
                        <a:alpha val="50000"/>
                      </a:schemeClr>
                    </a:solidFill>
                  </a:tcPr>
                </a:tc>
                <a:tc>
                  <a:txBody>
                    <a:bodyPr/>
                    <a:lstStyle/>
                    <a:p>
                      <a:r>
                        <a:rPr lang="en-US" altLang="zh-CN" sz="1600" dirty="0"/>
                        <a:t>Running</a:t>
                      </a:r>
                    </a:p>
                    <a:p>
                      <a:r>
                        <a:rPr lang="en-US" altLang="zh-CN" sz="1600" dirty="0">
                          <a:solidFill>
                            <a:srgbClr val="FF0000"/>
                          </a:solidFill>
                        </a:rPr>
                        <a:t>TBD</a:t>
                      </a:r>
                      <a:endParaRPr lang="zh-CN" altLang="en-US" sz="1600" dirty="0">
                        <a:solidFill>
                          <a:srgbClr val="FF0000"/>
                        </a:solidFill>
                      </a:endParaRPr>
                    </a:p>
                  </a:txBody>
                  <a:tcPr>
                    <a:solidFill>
                      <a:schemeClr val="accent5">
                        <a:lumMod val="40000"/>
                        <a:lumOff val="60000"/>
                        <a:alpha val="50000"/>
                      </a:schemeClr>
                    </a:solidFill>
                  </a:tcPr>
                </a:tc>
                <a:extLst>
                  <a:ext uri="{0D108BD9-81ED-4DB2-BD59-A6C34878D82A}">
                    <a16:rowId xmlns:a16="http://schemas.microsoft.com/office/drawing/2014/main" val="2103311104"/>
                  </a:ext>
                </a:extLst>
              </a:tr>
              <a:tr h="345601">
                <a:tc vMerge="1">
                  <a:txBody>
                    <a:bodyPr/>
                    <a:lstStyle/>
                    <a:p>
                      <a:endParaRPr lang="zh-CN" altLang="en-US" dirty="0"/>
                    </a:p>
                  </a:txBody>
                  <a:tcPr/>
                </a:tc>
                <a:tc>
                  <a:txBody>
                    <a:bodyPr/>
                    <a:lstStyle/>
                    <a:p>
                      <a:pPr algn="ctr"/>
                      <a:r>
                        <a:rPr lang="en-US" altLang="zh-CN" sz="1600" dirty="0"/>
                        <a:t>HEPS</a:t>
                      </a:r>
                    </a:p>
                  </a:txBody>
                  <a:tcPr>
                    <a:solidFill>
                      <a:schemeClr val="accent5">
                        <a:lumMod val="40000"/>
                        <a:lumOff val="60000"/>
                        <a:alpha val="50000"/>
                      </a:schemeClr>
                    </a:solidFill>
                  </a:tcPr>
                </a:tc>
                <a:tc vMerge="1">
                  <a:txBody>
                    <a:bodyPr/>
                    <a:lstStyle/>
                    <a:p>
                      <a:endParaRPr lang="zh-CN" altLang="en-US" dirty="0"/>
                    </a:p>
                  </a:txBody>
                  <a:tcPr>
                    <a:solidFill>
                      <a:schemeClr val="accent5">
                        <a:lumMod val="40000"/>
                        <a:lumOff val="60000"/>
                        <a:alpha val="50000"/>
                      </a:schemeClr>
                    </a:solidFill>
                  </a:tcPr>
                </a:tc>
                <a:tc>
                  <a:txBody>
                    <a:bodyPr/>
                    <a:lstStyle/>
                    <a:p>
                      <a:r>
                        <a:rPr lang="en-US" altLang="zh-CN" sz="1600" dirty="0"/>
                        <a:t>&gt;300PB/year</a:t>
                      </a:r>
                      <a:endParaRPr lang="zh-CN" altLang="en-US" sz="1600" dirty="0"/>
                    </a:p>
                  </a:txBody>
                  <a:tcPr>
                    <a:solidFill>
                      <a:schemeClr val="accent5">
                        <a:lumMod val="40000"/>
                        <a:lumOff val="60000"/>
                        <a:alpha val="5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600" dirty="0"/>
                        <a:t>&gt;10,000 CPU Cores</a:t>
                      </a:r>
                      <a:endParaRPr lang="zh-CN" altLang="en-US" sz="1600" dirty="0"/>
                    </a:p>
                  </a:txBody>
                  <a:tcPr>
                    <a:solidFill>
                      <a:schemeClr val="accent5">
                        <a:lumMod val="40000"/>
                        <a:lumOff val="60000"/>
                        <a:alpha val="50000"/>
                      </a:schemeClr>
                    </a:solidFill>
                  </a:tcPr>
                </a:tc>
                <a:tc>
                  <a:txBody>
                    <a:bodyPr/>
                    <a:lstStyle/>
                    <a:p>
                      <a:r>
                        <a:rPr lang="en-US" altLang="zh-CN" sz="1600" dirty="0" err="1"/>
                        <a:t>Huairou,Beijing</a:t>
                      </a:r>
                      <a:endParaRPr lang="zh-CN" altLang="en-US" sz="1600" dirty="0"/>
                    </a:p>
                  </a:txBody>
                  <a:tcPr>
                    <a:solidFill>
                      <a:schemeClr val="accent5">
                        <a:lumMod val="40000"/>
                        <a:lumOff val="60000"/>
                        <a:alpha val="50000"/>
                      </a:schemeClr>
                    </a:solidFill>
                  </a:tcPr>
                </a:tc>
                <a:tc>
                  <a:txBody>
                    <a:bodyPr/>
                    <a:lstStyle/>
                    <a:p>
                      <a:r>
                        <a:rPr lang="en-US" altLang="zh-CN" sz="1600" dirty="0">
                          <a:solidFill>
                            <a:srgbClr val="FF0000"/>
                          </a:solidFill>
                        </a:rPr>
                        <a:t>In 3 Years</a:t>
                      </a:r>
                      <a:endParaRPr lang="zh-CN" altLang="en-US" sz="1600" dirty="0">
                        <a:solidFill>
                          <a:srgbClr val="FF0000"/>
                        </a:solidFill>
                      </a:endParaRPr>
                    </a:p>
                  </a:txBody>
                  <a:tcPr>
                    <a:solidFill>
                      <a:schemeClr val="accent5">
                        <a:lumMod val="40000"/>
                        <a:lumOff val="60000"/>
                        <a:alpha val="50000"/>
                      </a:schemeClr>
                    </a:solidFill>
                  </a:tcPr>
                </a:tc>
                <a:extLst>
                  <a:ext uri="{0D108BD9-81ED-4DB2-BD59-A6C34878D82A}">
                    <a16:rowId xmlns:a16="http://schemas.microsoft.com/office/drawing/2014/main" val="2002944803"/>
                  </a:ext>
                </a:extLst>
              </a:tr>
              <a:tr h="345601">
                <a:tc>
                  <a:txBody>
                    <a:bodyPr/>
                    <a:lstStyle/>
                    <a:p>
                      <a:r>
                        <a:rPr lang="en-US" altLang="zh-CN" sz="1200" kern="1200" dirty="0">
                          <a:solidFill>
                            <a:schemeClr val="tx2"/>
                          </a:solidFill>
                          <a:effectLst>
                            <a:outerShdw blurRad="38100" dist="38100" dir="2700000" algn="tl">
                              <a:srgbClr val="000000">
                                <a:alpha val="43137"/>
                              </a:srgbClr>
                            </a:outerShdw>
                          </a:effectLst>
                          <a:latin typeface="Comic Sans MS" panose="030F0702030302020204" charset="0"/>
                          <a:ea typeface="幼圆" panose="02010509060101010101" charset="-122"/>
                        </a:rPr>
                        <a:t>Theory Physics</a:t>
                      </a:r>
                      <a:endParaRPr lang="zh-CN" altLang="en-US" sz="1200" kern="1200" dirty="0">
                        <a:solidFill>
                          <a:schemeClr val="tx2"/>
                        </a:solidFill>
                        <a:effectLst>
                          <a:outerShdw blurRad="38100" dist="38100" dir="2700000" algn="tl">
                            <a:srgbClr val="000000">
                              <a:alpha val="43137"/>
                            </a:srgbClr>
                          </a:outerShdw>
                        </a:effectLst>
                        <a:latin typeface="Comic Sans MS" panose="030F0702030302020204" charset="0"/>
                        <a:ea typeface="幼圆" panose="02010509060101010101" charset="-122"/>
                      </a:endParaRPr>
                    </a:p>
                  </a:txBody>
                  <a:tcPr anchor="ctr">
                    <a:solidFill>
                      <a:schemeClr val="accent6">
                        <a:lumMod val="40000"/>
                        <a:lumOff val="60000"/>
                        <a:alpha val="50000"/>
                      </a:schemeClr>
                    </a:solidFill>
                  </a:tcPr>
                </a:tc>
                <a:tc>
                  <a:txBody>
                    <a:bodyPr/>
                    <a:lstStyle/>
                    <a:p>
                      <a:pPr algn="ctr"/>
                      <a:r>
                        <a:rPr lang="en-US" altLang="zh-CN" sz="1600" dirty="0"/>
                        <a:t>LQCD</a:t>
                      </a:r>
                      <a:endParaRPr lang="zh-CN" altLang="en-US" sz="1600" dirty="0"/>
                    </a:p>
                  </a:txBody>
                  <a:tcPr>
                    <a:solidFill>
                      <a:schemeClr val="accent6">
                        <a:lumMod val="40000"/>
                        <a:lumOff val="60000"/>
                        <a:alpha val="50000"/>
                      </a:schemeClr>
                    </a:solidFill>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600" dirty="0"/>
                        <a:t>HPC(CPU+GPU)</a:t>
                      </a:r>
                      <a:endParaRPr lang="zh-CN" altLang="en-US" sz="1600" dirty="0"/>
                    </a:p>
                  </a:txBody>
                  <a:tcPr>
                    <a:solidFill>
                      <a:schemeClr val="accent6">
                        <a:lumMod val="40000"/>
                        <a:lumOff val="60000"/>
                        <a:alpha val="5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600" dirty="0"/>
                        <a:t>1PB</a:t>
                      </a:r>
                      <a:endParaRPr lang="zh-CN" altLang="en-US" sz="1600" dirty="0"/>
                    </a:p>
                  </a:txBody>
                  <a:tcPr>
                    <a:solidFill>
                      <a:schemeClr val="accent6">
                        <a:lumMod val="40000"/>
                        <a:lumOff val="60000"/>
                        <a:alpha val="50000"/>
                      </a:schemeClr>
                    </a:solidFill>
                  </a:tcPr>
                </a:tc>
                <a:tc>
                  <a:txBody>
                    <a:bodyPr/>
                    <a:lstStyle/>
                    <a:p>
                      <a:r>
                        <a:rPr lang="en-US" altLang="zh-CN" sz="1600" dirty="0">
                          <a:solidFill>
                            <a:srgbClr val="FF0000"/>
                          </a:solidFill>
                        </a:rPr>
                        <a:t>&gt;1P Flops (double)</a:t>
                      </a:r>
                      <a:endParaRPr lang="zh-CN" altLang="en-US" sz="1600" dirty="0">
                        <a:solidFill>
                          <a:srgbClr val="FF0000"/>
                        </a:solidFill>
                      </a:endParaRPr>
                    </a:p>
                  </a:txBody>
                  <a:tcPr>
                    <a:solidFill>
                      <a:schemeClr val="accent6">
                        <a:lumMod val="40000"/>
                        <a:lumOff val="60000"/>
                        <a:alpha val="50000"/>
                      </a:schemeClr>
                    </a:solidFill>
                  </a:tcPr>
                </a:tc>
                <a:tc>
                  <a:txBody>
                    <a:bodyPr/>
                    <a:lstStyle/>
                    <a:p>
                      <a:r>
                        <a:rPr lang="en-US" altLang="zh-CN" sz="1600" dirty="0"/>
                        <a:t>Beijing</a:t>
                      </a:r>
                      <a:endParaRPr lang="zh-CN" altLang="en-US" sz="1600" dirty="0"/>
                    </a:p>
                  </a:txBody>
                  <a:tcPr>
                    <a:solidFill>
                      <a:schemeClr val="accent6">
                        <a:lumMod val="40000"/>
                        <a:lumOff val="60000"/>
                        <a:alpha val="50000"/>
                      </a:schemeClr>
                    </a:solidFill>
                  </a:tcPr>
                </a:tc>
                <a:tc>
                  <a:txBody>
                    <a:bodyPr/>
                    <a:lstStyle/>
                    <a:p>
                      <a:r>
                        <a:rPr lang="en-US" altLang="zh-CN" sz="1600" dirty="0"/>
                        <a:t>Running</a:t>
                      </a:r>
                      <a:endParaRPr lang="zh-CN" altLang="en-US" sz="1600" dirty="0"/>
                    </a:p>
                  </a:txBody>
                  <a:tcPr>
                    <a:solidFill>
                      <a:schemeClr val="accent6">
                        <a:lumMod val="40000"/>
                        <a:lumOff val="60000"/>
                        <a:alpha val="50000"/>
                      </a:schemeClr>
                    </a:solidFill>
                  </a:tcPr>
                </a:tc>
                <a:extLst>
                  <a:ext uri="{0D108BD9-81ED-4DB2-BD59-A6C34878D82A}">
                    <a16:rowId xmlns:a16="http://schemas.microsoft.com/office/drawing/2014/main" val="879756766"/>
                  </a:ext>
                </a:extLst>
              </a:tr>
              <a:tr h="689070">
                <a:tc>
                  <a:txBody>
                    <a:bodyPr/>
                    <a:lstStyle/>
                    <a:p>
                      <a:r>
                        <a:rPr lang="en-US" altLang="zh-CN" sz="1200" kern="1200" dirty="0">
                          <a:solidFill>
                            <a:schemeClr val="tx2"/>
                          </a:solidFill>
                          <a:effectLst>
                            <a:outerShdw blurRad="38100" dist="38100" dir="2700000" algn="tl">
                              <a:srgbClr val="000000">
                                <a:alpha val="43137"/>
                              </a:srgbClr>
                            </a:outerShdw>
                          </a:effectLst>
                          <a:latin typeface="Comic Sans MS" panose="030F0702030302020204" charset="0"/>
                          <a:ea typeface="幼圆" panose="02010509060101010101" charset="-122"/>
                        </a:rPr>
                        <a:t>Accelerator Design</a:t>
                      </a:r>
                      <a:endParaRPr lang="zh-CN" altLang="en-US" sz="1200" kern="1200" dirty="0">
                        <a:solidFill>
                          <a:schemeClr val="tx2"/>
                        </a:solidFill>
                        <a:effectLst>
                          <a:outerShdw blurRad="38100" dist="38100" dir="2700000" algn="tl">
                            <a:srgbClr val="000000">
                              <a:alpha val="43137"/>
                            </a:srgbClr>
                          </a:outerShdw>
                        </a:effectLst>
                        <a:latin typeface="Comic Sans MS" panose="030F0702030302020204" charset="0"/>
                        <a:ea typeface="幼圆" panose="02010509060101010101" charset="-122"/>
                      </a:endParaRPr>
                    </a:p>
                  </a:txBody>
                  <a:tcPr anchor="ctr">
                    <a:solidFill>
                      <a:schemeClr val="accent6">
                        <a:lumMod val="40000"/>
                        <a:lumOff val="60000"/>
                        <a:alpha val="50000"/>
                      </a:schemeClr>
                    </a:solidFill>
                  </a:tcPr>
                </a:tc>
                <a:tc>
                  <a:txBody>
                    <a:bodyPr/>
                    <a:lstStyle/>
                    <a:p>
                      <a:pPr algn="ctr"/>
                      <a:r>
                        <a:rPr lang="en-US" altLang="zh-CN" sz="1600" dirty="0"/>
                        <a:t>Accelerator Simulation </a:t>
                      </a:r>
                      <a:endParaRPr lang="zh-CN" altLang="en-US" sz="1600" dirty="0"/>
                    </a:p>
                  </a:txBody>
                  <a:tcPr>
                    <a:solidFill>
                      <a:schemeClr val="accent6">
                        <a:lumMod val="40000"/>
                        <a:lumOff val="60000"/>
                        <a:alpha val="50000"/>
                      </a:schemeClr>
                    </a:solidFill>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sz="1600" dirty="0"/>
                    </a:p>
                  </a:txBody>
                  <a:tcPr>
                    <a:solidFill>
                      <a:schemeClr val="accent5">
                        <a:lumMod val="40000"/>
                        <a:lumOff val="60000"/>
                        <a:alpha val="5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600" dirty="0"/>
                        <a:t>1PB</a:t>
                      </a:r>
                      <a:endParaRPr lang="zh-CN" altLang="en-US" sz="1600" dirty="0"/>
                    </a:p>
                  </a:txBody>
                  <a:tcPr>
                    <a:solidFill>
                      <a:schemeClr val="accent6">
                        <a:lumMod val="40000"/>
                        <a:lumOff val="60000"/>
                        <a:alpha val="5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600" dirty="0">
                          <a:solidFill>
                            <a:srgbClr val="FF0000"/>
                          </a:solidFill>
                        </a:rPr>
                        <a:t>&gt;1P Flops (double)</a:t>
                      </a:r>
                      <a:endParaRPr lang="zh-CN" altLang="en-US" sz="1600" dirty="0">
                        <a:solidFill>
                          <a:srgbClr val="FF0000"/>
                        </a:solidFill>
                      </a:endParaRPr>
                    </a:p>
                  </a:txBody>
                  <a:tcPr>
                    <a:solidFill>
                      <a:schemeClr val="accent6">
                        <a:lumMod val="40000"/>
                        <a:lumOff val="60000"/>
                        <a:alpha val="50000"/>
                      </a:schemeClr>
                    </a:solidFill>
                  </a:tcPr>
                </a:tc>
                <a:tc>
                  <a:txBody>
                    <a:bodyPr/>
                    <a:lstStyle/>
                    <a:p>
                      <a:r>
                        <a:rPr lang="en-US" altLang="zh-CN" sz="1600" dirty="0"/>
                        <a:t>Beijing</a:t>
                      </a:r>
                      <a:endParaRPr lang="zh-CN" altLang="en-US" sz="1600" dirty="0"/>
                    </a:p>
                  </a:txBody>
                  <a:tcPr>
                    <a:solidFill>
                      <a:schemeClr val="accent6">
                        <a:lumMod val="40000"/>
                        <a:lumOff val="60000"/>
                        <a:alpha val="50000"/>
                      </a:schemeClr>
                    </a:solidFill>
                  </a:tcPr>
                </a:tc>
                <a:tc>
                  <a:txBody>
                    <a:bodyPr/>
                    <a:lstStyle/>
                    <a:p>
                      <a:r>
                        <a:rPr lang="en-US" altLang="zh-CN" sz="1600" dirty="0"/>
                        <a:t>Running</a:t>
                      </a:r>
                      <a:endParaRPr lang="zh-CN" altLang="en-US" sz="1600" dirty="0"/>
                    </a:p>
                  </a:txBody>
                  <a:tcPr>
                    <a:solidFill>
                      <a:schemeClr val="accent6">
                        <a:lumMod val="40000"/>
                        <a:lumOff val="60000"/>
                        <a:alpha val="50000"/>
                      </a:schemeClr>
                    </a:solidFill>
                  </a:tcPr>
                </a:tc>
                <a:extLst>
                  <a:ext uri="{0D108BD9-81ED-4DB2-BD59-A6C34878D82A}">
                    <a16:rowId xmlns:a16="http://schemas.microsoft.com/office/drawing/2014/main" val="2740669325"/>
                  </a:ext>
                </a:extLst>
              </a:tr>
            </a:tbl>
          </a:graphicData>
        </a:graphic>
      </p:graphicFrame>
      <p:sp>
        <p:nvSpPr>
          <p:cNvPr id="9" name="文本框 8">
            <a:extLst>
              <a:ext uri="{FF2B5EF4-FFF2-40B4-BE49-F238E27FC236}">
                <a16:creationId xmlns:a16="http://schemas.microsoft.com/office/drawing/2014/main" id="{5985526F-DE9F-CEB4-4871-D58CBA3CB0D6}"/>
              </a:ext>
            </a:extLst>
          </p:cNvPr>
          <p:cNvSpPr txBox="1"/>
          <p:nvPr/>
        </p:nvSpPr>
        <p:spPr>
          <a:xfrm>
            <a:off x="273382" y="6543720"/>
            <a:ext cx="11787181" cy="338554"/>
          </a:xfrm>
          <a:prstGeom prst="rect">
            <a:avLst/>
          </a:prstGeom>
          <a:noFill/>
        </p:spPr>
        <p:txBody>
          <a:bodyPr wrap="square" rtlCol="0">
            <a:spAutoFit/>
          </a:bodyPr>
          <a:lstStyle/>
          <a:p>
            <a:r>
              <a:rPr lang="en" altLang="zh-CN" sz="1600" dirty="0">
                <a:solidFill>
                  <a:schemeClr val="bg1"/>
                </a:solidFill>
              </a:rPr>
              <a:t>Hundreds of thousands  cores </a:t>
            </a:r>
            <a:r>
              <a:rPr lang="zh-CN" altLang="en-US" sz="1600" dirty="0">
                <a:solidFill>
                  <a:schemeClr val="bg1"/>
                </a:solidFill>
              </a:rPr>
              <a:t> </a:t>
            </a:r>
            <a:r>
              <a:rPr lang="en-US" altLang="zh-CN" sz="1600" dirty="0">
                <a:solidFill>
                  <a:schemeClr val="bg1"/>
                </a:solidFill>
              </a:rPr>
              <a:t>with</a:t>
            </a:r>
            <a:r>
              <a:rPr lang="zh-CN" altLang="en-US" sz="1600" dirty="0">
                <a:solidFill>
                  <a:schemeClr val="bg1"/>
                </a:solidFill>
              </a:rPr>
              <a:t> </a:t>
            </a:r>
            <a:r>
              <a:rPr lang="en" altLang="zh-CN" sz="1600" dirty="0">
                <a:solidFill>
                  <a:schemeClr val="bg1"/>
                </a:solidFill>
              </a:rPr>
              <a:t>heterogeneous computing </a:t>
            </a:r>
            <a:r>
              <a:rPr lang="zh-CN" altLang="en-US" sz="1600" dirty="0">
                <a:solidFill>
                  <a:schemeClr val="bg1"/>
                </a:solidFill>
              </a:rPr>
              <a:t> </a:t>
            </a:r>
            <a:r>
              <a:rPr lang="en-US" altLang="zh-CN" sz="1600" dirty="0">
                <a:solidFill>
                  <a:schemeClr val="bg1"/>
                </a:solidFill>
              </a:rPr>
              <a:t>resource</a:t>
            </a:r>
            <a:r>
              <a:rPr lang="en" altLang="zh-CN" sz="1600" dirty="0">
                <a:solidFill>
                  <a:schemeClr val="bg1"/>
                </a:solidFill>
              </a:rPr>
              <a:t>, EB-level data storage and 100Gbps network </a:t>
            </a:r>
            <a:r>
              <a:rPr lang="zh-CN" altLang="en-US" sz="1600" dirty="0">
                <a:solidFill>
                  <a:schemeClr val="bg1"/>
                </a:solidFill>
              </a:rPr>
              <a:t> </a:t>
            </a:r>
            <a:r>
              <a:rPr lang="en-US" altLang="zh-CN" sz="1600" dirty="0">
                <a:solidFill>
                  <a:schemeClr val="bg1"/>
                </a:solidFill>
              </a:rPr>
              <a:t>connections</a:t>
            </a:r>
            <a:endParaRPr lang="zh-CN" altLang="en-US" sz="1600" dirty="0">
              <a:solidFill>
                <a:schemeClr val="bg1"/>
              </a:solidFill>
            </a:endParaRPr>
          </a:p>
        </p:txBody>
      </p:sp>
    </p:spTree>
    <p:extLst>
      <p:ext uri="{BB962C8B-B14F-4D97-AF65-F5344CB8AC3E}">
        <p14:creationId xmlns:p14="http://schemas.microsoft.com/office/powerpoint/2010/main" val="37800166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a:extLst>
              <a:ext uri="{FF2B5EF4-FFF2-40B4-BE49-F238E27FC236}">
                <a16:creationId xmlns:a16="http://schemas.microsoft.com/office/drawing/2014/main" id="{8D78BFF5-5E55-9C76-9168-895A83EB1107}"/>
              </a:ext>
            </a:extLst>
          </p:cNvPr>
          <p:cNvSpPr>
            <a:spLocks noGrp="1"/>
          </p:cNvSpPr>
          <p:nvPr>
            <p:ph type="title"/>
          </p:nvPr>
        </p:nvSpPr>
        <p:spPr>
          <a:xfrm>
            <a:off x="1127448" y="105353"/>
            <a:ext cx="10946789" cy="663575"/>
          </a:xfrm>
        </p:spPr>
        <p:txBody>
          <a:bodyPr/>
          <a:lstStyle/>
          <a:p>
            <a:r>
              <a:rPr lang="en-US" altLang="zh-CN" sz="4000" dirty="0"/>
              <a:t>Domestic and International Connections</a:t>
            </a:r>
            <a:endParaRPr kumimoji="1" lang="zh-CN" altLang="en-US" dirty="0"/>
          </a:p>
        </p:txBody>
      </p:sp>
      <p:sp>
        <p:nvSpPr>
          <p:cNvPr id="4" name="内容占位符 2">
            <a:extLst>
              <a:ext uri="{FF2B5EF4-FFF2-40B4-BE49-F238E27FC236}">
                <a16:creationId xmlns:a16="http://schemas.microsoft.com/office/drawing/2014/main" id="{95CCCA68-9F73-C679-A4DE-804C8981EC01}"/>
              </a:ext>
            </a:extLst>
          </p:cNvPr>
          <p:cNvSpPr>
            <a:spLocks noGrp="1"/>
          </p:cNvSpPr>
          <p:nvPr>
            <p:ph idx="1"/>
          </p:nvPr>
        </p:nvSpPr>
        <p:spPr>
          <a:xfrm>
            <a:off x="335360" y="1340768"/>
            <a:ext cx="4955672" cy="5040560"/>
          </a:xfrm>
        </p:spPr>
        <p:txBody>
          <a:bodyPr>
            <a:normAutofit/>
          </a:bodyPr>
          <a:lstStyle/>
          <a:p>
            <a:pPr>
              <a:lnSpc>
                <a:spcPct val="120000"/>
              </a:lnSpc>
              <a:defRPr/>
            </a:pPr>
            <a:r>
              <a:rPr lang="en-US" altLang="zh-CN" sz="1800" dirty="0"/>
              <a:t>Dedicated links for remote sites </a:t>
            </a:r>
          </a:p>
          <a:p>
            <a:pPr lvl="1">
              <a:lnSpc>
                <a:spcPct val="120000"/>
              </a:lnSpc>
              <a:defRPr/>
            </a:pPr>
            <a:r>
              <a:rPr lang="en-US" altLang="zh-CN" sz="1600" dirty="0"/>
              <a:t>10Mbps to 20Gbps</a:t>
            </a:r>
          </a:p>
          <a:p>
            <a:pPr lvl="1">
              <a:lnSpc>
                <a:spcPct val="120000"/>
              </a:lnSpc>
              <a:defRPr/>
            </a:pPr>
            <a:r>
              <a:rPr lang="en-US" altLang="zh-CN" sz="1600" dirty="0"/>
              <a:t>Some will be upgraded </a:t>
            </a:r>
            <a:r>
              <a:rPr lang="zh-CN" altLang="en-US" sz="1600" dirty="0"/>
              <a:t> </a:t>
            </a:r>
            <a:r>
              <a:rPr lang="en-US" altLang="zh-CN" sz="1600" dirty="0"/>
              <a:t>to</a:t>
            </a:r>
            <a:r>
              <a:rPr lang="zh-CN" altLang="en-US" sz="1600" dirty="0"/>
              <a:t> </a:t>
            </a:r>
            <a:r>
              <a:rPr lang="en-US" altLang="zh-CN" sz="1600" dirty="0"/>
              <a:t>100Gbps soon</a:t>
            </a:r>
          </a:p>
          <a:p>
            <a:pPr>
              <a:lnSpc>
                <a:spcPct val="120000"/>
              </a:lnSpc>
              <a:defRPr/>
            </a:pPr>
            <a:r>
              <a:rPr lang="en-US" altLang="zh-CN" sz="1800" dirty="0"/>
              <a:t>International networks</a:t>
            </a:r>
          </a:p>
          <a:p>
            <a:pPr lvl="1">
              <a:lnSpc>
                <a:spcPct val="120000"/>
              </a:lnSpc>
              <a:defRPr/>
            </a:pPr>
            <a:r>
              <a:rPr lang="en-US" altLang="zh-CN" sz="1600" dirty="0"/>
              <a:t>IHEP-Europe: 10</a:t>
            </a:r>
            <a:r>
              <a:rPr sz="1600" dirty="0"/>
              <a:t> </a:t>
            </a:r>
            <a:r>
              <a:rPr lang="en-US" altLang="zh-CN" sz="1600" dirty="0"/>
              <a:t>Gbps + 10 Gbps</a:t>
            </a:r>
          </a:p>
          <a:p>
            <a:pPr lvl="1">
              <a:lnSpc>
                <a:spcPct val="120000"/>
              </a:lnSpc>
              <a:defRPr/>
            </a:pPr>
            <a:r>
              <a:rPr lang="en-US" altLang="zh-CN" sz="1600" dirty="0"/>
              <a:t>IHEP-USA: 10 Gbps + 10 Gbps</a:t>
            </a:r>
          </a:p>
          <a:p>
            <a:pPr lvl="1">
              <a:lnSpc>
                <a:spcPct val="120000"/>
              </a:lnSpc>
              <a:defRPr/>
            </a:pPr>
            <a:r>
              <a:rPr lang="en-US" altLang="zh-CN" sz="1600" dirty="0"/>
              <a:t>~50 PB data exchange</a:t>
            </a:r>
            <a:r>
              <a:rPr lang="zh-CN" altLang="en-US" sz="1600" dirty="0"/>
              <a:t> </a:t>
            </a:r>
            <a:r>
              <a:rPr lang="en-US" altLang="zh-CN" sz="1600" dirty="0"/>
              <a:t>in</a:t>
            </a:r>
            <a:r>
              <a:rPr lang="zh-CN" altLang="en-US" sz="1600" dirty="0"/>
              <a:t> </a:t>
            </a:r>
            <a:r>
              <a:rPr lang="en-US" altLang="zh-CN" sz="1600" dirty="0"/>
              <a:t>2022</a:t>
            </a:r>
          </a:p>
          <a:p>
            <a:pPr marL="342900" lvl="1" indent="-342900">
              <a:lnSpc>
                <a:spcPct val="120000"/>
              </a:lnSpc>
              <a:buClr>
                <a:srgbClr val="ECAE14"/>
              </a:buClr>
              <a:buSzPct val="110000"/>
              <a:buFont typeface="Wingdings" panose="05000000000000000000" pitchFamily="2" charset="2"/>
              <a:buChar char="•"/>
              <a:defRPr/>
            </a:pPr>
            <a:r>
              <a:rPr lang="en-US" altLang="zh-CN" sz="1800" dirty="0"/>
              <a:t>LHCONE</a:t>
            </a:r>
          </a:p>
          <a:p>
            <a:pPr lvl="1">
              <a:lnSpc>
                <a:spcPct val="120000"/>
              </a:lnSpc>
              <a:defRPr/>
            </a:pPr>
            <a:r>
              <a:rPr lang="en-US" altLang="zh-CN" sz="1600" dirty="0"/>
              <a:t>Peering to </a:t>
            </a:r>
            <a:r>
              <a:rPr lang="en-US" altLang="zh-CN" sz="1600" dirty="0" err="1"/>
              <a:t>ESNet</a:t>
            </a:r>
            <a:r>
              <a:rPr lang="en-US" altLang="zh-CN" sz="1600" dirty="0"/>
              <a:t>, Internet2, GEANT were established</a:t>
            </a:r>
          </a:p>
          <a:p>
            <a:pPr lvl="1">
              <a:lnSpc>
                <a:spcPct val="120000"/>
              </a:lnSpc>
              <a:defRPr/>
            </a:pPr>
            <a:r>
              <a:rPr lang="en-US" altLang="zh-CN" sz="1600" dirty="0"/>
              <a:t>All the LHCONE peers are finished </a:t>
            </a:r>
          </a:p>
        </p:txBody>
      </p:sp>
      <p:pic>
        <p:nvPicPr>
          <p:cNvPr id="5" name="图片 4">
            <a:extLst>
              <a:ext uri="{FF2B5EF4-FFF2-40B4-BE49-F238E27FC236}">
                <a16:creationId xmlns:a16="http://schemas.microsoft.com/office/drawing/2014/main" id="{EEFFA6E2-2DCA-D7FA-519E-363791A5415B}"/>
              </a:ext>
            </a:extLst>
          </p:cNvPr>
          <p:cNvPicPr>
            <a:picLocks noChangeAspect="1"/>
          </p:cNvPicPr>
          <p:nvPr/>
        </p:nvPicPr>
        <p:blipFill>
          <a:blip r:embed="rId2"/>
          <a:stretch>
            <a:fillRect/>
          </a:stretch>
        </p:blipFill>
        <p:spPr>
          <a:xfrm>
            <a:off x="5015879" y="1052736"/>
            <a:ext cx="7058357" cy="3971290"/>
          </a:xfrm>
          <a:prstGeom prst="rect">
            <a:avLst/>
          </a:prstGeom>
          <a:effectLst>
            <a:outerShdw blurRad="50800" dist="38100" dir="5400000" algn="t" rotWithShape="0">
              <a:prstClr val="black">
                <a:alpha val="40000"/>
              </a:prstClr>
            </a:outerShdw>
          </a:effectLst>
        </p:spPr>
      </p:pic>
      <p:pic>
        <p:nvPicPr>
          <p:cNvPr id="6" name="图片 5">
            <a:extLst>
              <a:ext uri="{FF2B5EF4-FFF2-40B4-BE49-F238E27FC236}">
                <a16:creationId xmlns:a16="http://schemas.microsoft.com/office/drawing/2014/main" id="{19B25B11-BA0E-A97E-6E8E-96EE63FF148C}"/>
              </a:ext>
            </a:extLst>
          </p:cNvPr>
          <p:cNvPicPr>
            <a:picLocks noChangeAspect="1"/>
          </p:cNvPicPr>
          <p:nvPr/>
        </p:nvPicPr>
        <p:blipFill rotWithShape="1">
          <a:blip r:embed="rId3"/>
          <a:srcRect t="11130"/>
          <a:stretch>
            <a:fillRect/>
          </a:stretch>
        </p:blipFill>
        <p:spPr>
          <a:xfrm>
            <a:off x="5108243" y="5121816"/>
            <a:ext cx="6939224" cy="1356995"/>
          </a:xfrm>
          <a:prstGeom prst="rect">
            <a:avLst/>
          </a:prstGeom>
        </p:spPr>
      </p:pic>
    </p:spTree>
    <p:extLst>
      <p:ext uri="{BB962C8B-B14F-4D97-AF65-F5344CB8AC3E}">
        <p14:creationId xmlns:p14="http://schemas.microsoft.com/office/powerpoint/2010/main" val="27195673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a:extLst>
              <a:ext uri="{FF2B5EF4-FFF2-40B4-BE49-F238E27FC236}">
                <a16:creationId xmlns:a16="http://schemas.microsoft.com/office/drawing/2014/main" id="{57A8A926-CDC8-B3B0-FEB6-B003E8A9AF02}"/>
              </a:ext>
            </a:extLst>
          </p:cNvPr>
          <p:cNvSpPr>
            <a:spLocks noGrp="1"/>
          </p:cNvSpPr>
          <p:nvPr>
            <p:ph idx="1"/>
          </p:nvPr>
        </p:nvSpPr>
        <p:spPr>
          <a:xfrm>
            <a:off x="191344" y="1052737"/>
            <a:ext cx="6696744" cy="5400600"/>
          </a:xfrm>
        </p:spPr>
        <p:txBody>
          <a:bodyPr>
            <a:normAutofit/>
          </a:bodyPr>
          <a:lstStyle/>
          <a:p>
            <a:r>
              <a:rPr lang="en-US" altLang="zh-CN" sz="1800" dirty="0"/>
              <a:t>The main strategy of IHEP-CC</a:t>
            </a:r>
          </a:p>
          <a:p>
            <a:pPr lvl="1"/>
            <a:r>
              <a:rPr lang="en-US" altLang="zh-CN" sz="1400" dirty="0"/>
              <a:t>A platform serves the data processing demands of HEP scientific research fields.</a:t>
            </a:r>
          </a:p>
          <a:p>
            <a:pPr lvl="2"/>
            <a:r>
              <a:rPr lang="en-US" altLang="zh-CN" sz="1020" dirty="0"/>
              <a:t>particle physics, theoretical physics, space astronomy, ray science, and accelerator design</a:t>
            </a:r>
          </a:p>
          <a:p>
            <a:pPr lvl="1"/>
            <a:r>
              <a:rPr lang="en-US" altLang="zh-CN" sz="1400" dirty="0"/>
              <a:t>Appropriately use opportunistic resources with as little change of user habit as possible.</a:t>
            </a:r>
          </a:p>
          <a:p>
            <a:r>
              <a:rPr lang="en-US" altLang="zh-CN" sz="1800" dirty="0"/>
              <a:t>Two main region centers</a:t>
            </a:r>
          </a:p>
          <a:p>
            <a:pPr lvl="1"/>
            <a:r>
              <a:rPr lang="en-US" altLang="zh-CN" sz="1400" dirty="0"/>
              <a:t>Two main region centers  IHEP Computing Center (Beijing) &amp; Big Scientific and Intelligent Computing Center (Dongguan).</a:t>
            </a:r>
          </a:p>
          <a:p>
            <a:r>
              <a:rPr lang="en-US" altLang="zh-CN" sz="1800" dirty="0"/>
              <a:t>Several edge sites in China </a:t>
            </a:r>
          </a:p>
          <a:p>
            <a:pPr lvl="1"/>
            <a:r>
              <a:rPr lang="en-US" altLang="zh-CN" sz="1400" dirty="0"/>
              <a:t>Experiments onsite resources.</a:t>
            </a:r>
          </a:p>
          <a:p>
            <a:pPr lvl="2"/>
            <a:r>
              <a:rPr lang="en-US" altLang="zh-CN" sz="1020" dirty="0"/>
              <a:t>For fast data processing.</a:t>
            </a:r>
          </a:p>
          <a:p>
            <a:pPr lvl="1"/>
            <a:r>
              <a:rPr lang="en-US" altLang="zh-CN" sz="1400" dirty="0"/>
              <a:t>CC from Collaboration members.</a:t>
            </a:r>
          </a:p>
          <a:p>
            <a:pPr lvl="2"/>
            <a:r>
              <a:rPr lang="en-US" altLang="zh-CN" sz="1020" dirty="0"/>
              <a:t>Shandong Univ., Univ. of Science and Technology of China, Lanzhou Univ. etc.).</a:t>
            </a:r>
          </a:p>
          <a:p>
            <a:pPr lvl="1"/>
            <a:r>
              <a:rPr lang="en-US" altLang="zh-CN" sz="1400" dirty="0"/>
              <a:t>On-demand resources.</a:t>
            </a:r>
          </a:p>
          <a:p>
            <a:pPr lvl="2"/>
            <a:r>
              <a:rPr lang="en-US" altLang="zh-CN" sz="1020" dirty="0"/>
              <a:t>commercial clouds and super computing centers.</a:t>
            </a:r>
          </a:p>
          <a:p>
            <a:endParaRPr kumimoji="1" lang="zh-CN" altLang="en-US" dirty="0"/>
          </a:p>
        </p:txBody>
      </p:sp>
      <p:sp>
        <p:nvSpPr>
          <p:cNvPr id="3" name="标题 2">
            <a:extLst>
              <a:ext uri="{FF2B5EF4-FFF2-40B4-BE49-F238E27FC236}">
                <a16:creationId xmlns:a16="http://schemas.microsoft.com/office/drawing/2014/main" id="{1978F50E-EA43-736E-D891-AF64A1B665DA}"/>
              </a:ext>
            </a:extLst>
          </p:cNvPr>
          <p:cNvSpPr>
            <a:spLocks noGrp="1"/>
          </p:cNvSpPr>
          <p:nvPr>
            <p:ph type="title"/>
          </p:nvPr>
        </p:nvSpPr>
        <p:spPr>
          <a:xfrm>
            <a:off x="1199456" y="105353"/>
            <a:ext cx="10874781" cy="663575"/>
          </a:xfrm>
        </p:spPr>
        <p:txBody>
          <a:bodyPr/>
          <a:lstStyle/>
          <a:p>
            <a:r>
              <a:rPr lang="en-US" altLang="zh-CN" sz="3600" dirty="0"/>
              <a:t>Computing</a:t>
            </a:r>
            <a:r>
              <a:rPr lang="zh-CN" altLang="en-US" sz="3600" dirty="0"/>
              <a:t> </a:t>
            </a:r>
            <a:r>
              <a:rPr lang="en-US" altLang="zh-CN" sz="3600" dirty="0"/>
              <a:t>Model:</a:t>
            </a:r>
            <a:r>
              <a:rPr lang="en-US" altLang="zh-CN" sz="2400" dirty="0"/>
              <a:t> </a:t>
            </a:r>
            <a:r>
              <a:rPr lang="en-US" altLang="zh-CN" sz="2800" dirty="0"/>
              <a:t>One Platform, Multi Centers (1/2)</a:t>
            </a:r>
            <a:endParaRPr kumimoji="1" lang="zh-CN" altLang="en-US" dirty="0"/>
          </a:p>
        </p:txBody>
      </p:sp>
      <p:pic>
        <p:nvPicPr>
          <p:cNvPr id="4" name="图片 3">
            <a:extLst>
              <a:ext uri="{FF2B5EF4-FFF2-40B4-BE49-F238E27FC236}">
                <a16:creationId xmlns:a16="http://schemas.microsoft.com/office/drawing/2014/main" id="{874CACEA-E3F8-F3AC-EFBB-99A03DFF6BD7}"/>
              </a:ext>
            </a:extLst>
          </p:cNvPr>
          <p:cNvPicPr>
            <a:picLocks noChangeAspect="1"/>
          </p:cNvPicPr>
          <p:nvPr/>
        </p:nvPicPr>
        <p:blipFill>
          <a:blip r:embed="rId2"/>
          <a:stretch>
            <a:fillRect/>
          </a:stretch>
        </p:blipFill>
        <p:spPr>
          <a:xfrm>
            <a:off x="7269644" y="3725589"/>
            <a:ext cx="4731732" cy="2605405"/>
          </a:xfrm>
          <a:prstGeom prst="rect">
            <a:avLst/>
          </a:prstGeom>
        </p:spPr>
      </p:pic>
      <p:pic>
        <p:nvPicPr>
          <p:cNvPr id="5" name="图片 4">
            <a:extLst>
              <a:ext uri="{FF2B5EF4-FFF2-40B4-BE49-F238E27FC236}">
                <a16:creationId xmlns:a16="http://schemas.microsoft.com/office/drawing/2014/main" id="{AB6FBC83-2921-16AD-53D7-E27403FDBF29}"/>
              </a:ext>
            </a:extLst>
          </p:cNvPr>
          <p:cNvPicPr>
            <a:picLocks noChangeAspect="1"/>
          </p:cNvPicPr>
          <p:nvPr/>
        </p:nvPicPr>
        <p:blipFill>
          <a:blip r:embed="rId3"/>
          <a:stretch>
            <a:fillRect/>
          </a:stretch>
        </p:blipFill>
        <p:spPr>
          <a:xfrm>
            <a:off x="6986895" y="1052737"/>
            <a:ext cx="4991968" cy="2672852"/>
          </a:xfrm>
          <a:prstGeom prst="rect">
            <a:avLst/>
          </a:prstGeom>
        </p:spPr>
      </p:pic>
    </p:spTree>
    <p:extLst>
      <p:ext uri="{BB962C8B-B14F-4D97-AF65-F5344CB8AC3E}">
        <p14:creationId xmlns:p14="http://schemas.microsoft.com/office/powerpoint/2010/main" val="9721776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a:extLst>
              <a:ext uri="{FF2B5EF4-FFF2-40B4-BE49-F238E27FC236}">
                <a16:creationId xmlns:a16="http://schemas.microsoft.com/office/drawing/2014/main" id="{DE5D67CA-A09D-F37E-684B-79A93B276F9F}"/>
              </a:ext>
            </a:extLst>
          </p:cNvPr>
          <p:cNvSpPr>
            <a:spLocks noGrp="1"/>
          </p:cNvSpPr>
          <p:nvPr>
            <p:ph idx="1"/>
          </p:nvPr>
        </p:nvSpPr>
        <p:spPr>
          <a:xfrm>
            <a:off x="0" y="1310641"/>
            <a:ext cx="11499275" cy="4804867"/>
          </a:xfrm>
        </p:spPr>
        <p:txBody>
          <a:bodyPr>
            <a:normAutofit fontScale="55000" lnSpcReduction="20000"/>
          </a:bodyPr>
          <a:lstStyle/>
          <a:p>
            <a:r>
              <a:rPr lang="en-US" altLang="zh-CN" sz="4400" dirty="0"/>
              <a:t>Current Status</a:t>
            </a:r>
          </a:p>
          <a:p>
            <a:pPr lvl="1"/>
            <a:r>
              <a:rPr lang="en-US" altLang="zh-CN" sz="3300" dirty="0"/>
              <a:t>Resource of two region centers</a:t>
            </a:r>
          </a:p>
          <a:p>
            <a:pPr lvl="1"/>
            <a:endParaRPr lang="en-US" altLang="zh-CN" dirty="0"/>
          </a:p>
          <a:p>
            <a:pPr lvl="1"/>
            <a:endParaRPr lang="en-US" altLang="zh-CN" dirty="0"/>
          </a:p>
          <a:p>
            <a:pPr lvl="1"/>
            <a:endParaRPr lang="en-US" altLang="zh-CN" dirty="0"/>
          </a:p>
          <a:p>
            <a:pPr marL="502920" lvl="1" indent="0">
              <a:buNone/>
            </a:pPr>
            <a:endParaRPr lang="en-US" altLang="zh-CN" dirty="0"/>
          </a:p>
          <a:p>
            <a:pPr lvl="1"/>
            <a:r>
              <a:rPr lang="en-US" altLang="zh-CN" sz="2900" dirty="0"/>
              <a:t>OMAT, a Monitor tool, is developed and deployed to collect sites running status.</a:t>
            </a:r>
          </a:p>
          <a:p>
            <a:pPr lvl="1"/>
            <a:r>
              <a:rPr lang="en-US" altLang="zh-CN" sz="2900" dirty="0"/>
              <a:t>The solutions for computing and storage integration is undergoing</a:t>
            </a:r>
          </a:p>
          <a:p>
            <a:pPr lvl="2"/>
            <a:r>
              <a:rPr lang="en-US" altLang="zh-CN" sz="2500" dirty="0"/>
              <a:t>LHAASO simulation jobs from IHEP-CC (Beijing) HTC Cluster have been dispatched to BSICC (Dongguan) HPC cluster.</a:t>
            </a:r>
          </a:p>
          <a:p>
            <a:pPr lvl="3"/>
            <a:r>
              <a:rPr lang="en-US" altLang="zh-CN" sz="2200" dirty="0">
                <a:solidFill>
                  <a:schemeClr val="tx1"/>
                </a:solidFill>
              </a:rPr>
              <a:t>In hand roll way.</a:t>
            </a:r>
          </a:p>
          <a:p>
            <a:pPr lvl="3"/>
            <a:r>
              <a:rPr lang="en-US" altLang="zh-CN" sz="2200" dirty="0">
                <a:solidFill>
                  <a:schemeClr val="tx1"/>
                </a:solidFill>
              </a:rPr>
              <a:t>Data result is transferred back by </a:t>
            </a:r>
            <a:r>
              <a:rPr lang="en-US" altLang="zh-CN" sz="2200" dirty="0" err="1">
                <a:solidFill>
                  <a:schemeClr val="tx1"/>
                </a:solidFill>
              </a:rPr>
              <a:t>HTCondor</a:t>
            </a:r>
            <a:r>
              <a:rPr lang="en-US" altLang="zh-CN" sz="2200" dirty="0">
                <a:solidFill>
                  <a:schemeClr val="tx1"/>
                </a:solidFill>
              </a:rPr>
              <a:t>.</a:t>
            </a:r>
          </a:p>
          <a:p>
            <a:pPr lvl="3"/>
            <a:r>
              <a:rPr lang="en-US" altLang="zh-CN" sz="2200" dirty="0">
                <a:solidFill>
                  <a:schemeClr val="tx1"/>
                </a:solidFill>
              </a:rPr>
              <a:t>Users among sites are mapped directly.</a:t>
            </a:r>
          </a:p>
          <a:p>
            <a:pPr lvl="2"/>
            <a:r>
              <a:rPr lang="en-US" altLang="zh-CN" dirty="0" err="1">
                <a:solidFill>
                  <a:schemeClr val="tx1"/>
                </a:solidFill>
              </a:rPr>
              <a:t>Xcache</a:t>
            </a:r>
            <a:r>
              <a:rPr lang="en-US" altLang="zh-CN" dirty="0">
                <a:solidFill>
                  <a:schemeClr val="tx1"/>
                </a:solidFill>
              </a:rPr>
              <a:t> &amp; EOS remote replica are being studied.</a:t>
            </a:r>
          </a:p>
          <a:p>
            <a:pPr lvl="2"/>
            <a:r>
              <a:rPr lang="en-US" altLang="zh-CN" dirty="0">
                <a:solidFill>
                  <a:schemeClr val="tx1"/>
                </a:solidFill>
              </a:rPr>
              <a:t>Token-based authentication and authorization are being studied.</a:t>
            </a:r>
            <a:endParaRPr kumimoji="1" lang="zh-CN" altLang="en-US" dirty="0"/>
          </a:p>
        </p:txBody>
      </p:sp>
      <p:sp>
        <p:nvSpPr>
          <p:cNvPr id="3" name="标题 2">
            <a:extLst>
              <a:ext uri="{FF2B5EF4-FFF2-40B4-BE49-F238E27FC236}">
                <a16:creationId xmlns:a16="http://schemas.microsoft.com/office/drawing/2014/main" id="{433535F8-5D1D-C596-5956-8643378E5388}"/>
              </a:ext>
            </a:extLst>
          </p:cNvPr>
          <p:cNvSpPr>
            <a:spLocks noGrp="1"/>
          </p:cNvSpPr>
          <p:nvPr>
            <p:ph type="title"/>
          </p:nvPr>
        </p:nvSpPr>
        <p:spPr>
          <a:xfrm>
            <a:off x="1055440" y="105353"/>
            <a:ext cx="11018797" cy="663575"/>
          </a:xfrm>
        </p:spPr>
        <p:txBody>
          <a:bodyPr/>
          <a:lstStyle/>
          <a:p>
            <a:r>
              <a:rPr lang="en-US" altLang="zh-CN" dirty="0"/>
              <a:t>Computing</a:t>
            </a:r>
            <a:r>
              <a:rPr lang="zh-CN" altLang="en-US" dirty="0"/>
              <a:t> </a:t>
            </a:r>
            <a:r>
              <a:rPr lang="en-US" altLang="zh-CN" dirty="0"/>
              <a:t>Model</a:t>
            </a:r>
            <a:r>
              <a:rPr lang="en-US" altLang="zh-CN" sz="3200" dirty="0"/>
              <a:t>:</a:t>
            </a:r>
            <a:r>
              <a:rPr lang="en-US" altLang="zh-CN" sz="2000" dirty="0"/>
              <a:t> </a:t>
            </a:r>
            <a:r>
              <a:rPr lang="en-US" altLang="zh-CN" sz="2800" dirty="0"/>
              <a:t>One Platform, Multi Centers (2/2)</a:t>
            </a:r>
            <a:endParaRPr kumimoji="1" lang="zh-CN" altLang="en-US" sz="3600" dirty="0"/>
          </a:p>
        </p:txBody>
      </p:sp>
      <p:graphicFrame>
        <p:nvGraphicFramePr>
          <p:cNvPr id="4" name="表格 3">
            <a:extLst>
              <a:ext uri="{FF2B5EF4-FFF2-40B4-BE49-F238E27FC236}">
                <a16:creationId xmlns:a16="http://schemas.microsoft.com/office/drawing/2014/main" id="{F78F5370-0650-2E67-54D8-331186778F16}"/>
              </a:ext>
            </a:extLst>
          </p:cNvPr>
          <p:cNvGraphicFramePr>
            <a:graphicFrameLocks noGrp="1"/>
          </p:cNvGraphicFramePr>
          <p:nvPr>
            <p:custDataLst>
              <p:tags r:id="rId1"/>
            </p:custDataLst>
            <p:extLst>
              <p:ext uri="{D42A27DB-BD31-4B8C-83A1-F6EECF244321}">
                <p14:modId xmlns:p14="http://schemas.microsoft.com/office/powerpoint/2010/main" val="274803719"/>
              </p:ext>
            </p:extLst>
          </p:nvPr>
        </p:nvGraphicFramePr>
        <p:xfrm>
          <a:off x="1055440" y="2060848"/>
          <a:ext cx="10081121" cy="1165860"/>
        </p:xfrm>
        <a:graphic>
          <a:graphicData uri="http://schemas.openxmlformats.org/drawingml/2006/table">
            <a:tbl>
              <a:tblPr firstRow="1" bandRow="1">
                <a:tableStyleId>{21E4AEA4-8DFA-4A89-87EB-49C32662AFE0}</a:tableStyleId>
              </a:tblPr>
              <a:tblGrid>
                <a:gridCol w="2802425">
                  <a:extLst>
                    <a:ext uri="{9D8B030D-6E8A-4147-A177-3AD203B41FA5}">
                      <a16:colId xmlns:a16="http://schemas.microsoft.com/office/drawing/2014/main" val="20000"/>
                    </a:ext>
                  </a:extLst>
                </a:gridCol>
                <a:gridCol w="1615202">
                  <a:extLst>
                    <a:ext uri="{9D8B030D-6E8A-4147-A177-3AD203B41FA5}">
                      <a16:colId xmlns:a16="http://schemas.microsoft.com/office/drawing/2014/main" val="20001"/>
                    </a:ext>
                  </a:extLst>
                </a:gridCol>
                <a:gridCol w="1547302">
                  <a:extLst>
                    <a:ext uri="{9D8B030D-6E8A-4147-A177-3AD203B41FA5}">
                      <a16:colId xmlns:a16="http://schemas.microsoft.com/office/drawing/2014/main" val="20002"/>
                    </a:ext>
                  </a:extLst>
                </a:gridCol>
                <a:gridCol w="743815">
                  <a:extLst>
                    <a:ext uri="{9D8B030D-6E8A-4147-A177-3AD203B41FA5}">
                      <a16:colId xmlns:a16="http://schemas.microsoft.com/office/drawing/2014/main" val="20003"/>
                    </a:ext>
                  </a:extLst>
                </a:gridCol>
                <a:gridCol w="732499">
                  <a:extLst>
                    <a:ext uri="{9D8B030D-6E8A-4147-A177-3AD203B41FA5}">
                      <a16:colId xmlns:a16="http://schemas.microsoft.com/office/drawing/2014/main" val="20004"/>
                    </a:ext>
                  </a:extLst>
                </a:gridCol>
                <a:gridCol w="2639878">
                  <a:extLst>
                    <a:ext uri="{9D8B030D-6E8A-4147-A177-3AD203B41FA5}">
                      <a16:colId xmlns:a16="http://schemas.microsoft.com/office/drawing/2014/main" val="20005"/>
                    </a:ext>
                  </a:extLst>
                </a:gridCol>
              </a:tblGrid>
              <a:tr h="205740">
                <a:tc>
                  <a:txBody>
                    <a:bodyPr/>
                    <a:lstStyle/>
                    <a:p>
                      <a:endParaRPr lang="zh-CN" altLang="en-US" sz="900" dirty="0"/>
                    </a:p>
                  </a:txBody>
                  <a:tcPr marL="68580" marR="68580" marT="34290" marB="34290"/>
                </a:tc>
                <a:tc>
                  <a:txBody>
                    <a:bodyPr/>
                    <a:lstStyle/>
                    <a:p>
                      <a:r>
                        <a:rPr lang="en-US" altLang="zh-CN" sz="900" dirty="0"/>
                        <a:t>CPU</a:t>
                      </a:r>
                      <a:endParaRPr lang="zh-CN" altLang="en-US" sz="900" dirty="0"/>
                    </a:p>
                  </a:txBody>
                  <a:tcPr marL="68580" marR="68580" marT="34290" marB="34290"/>
                </a:tc>
                <a:tc>
                  <a:txBody>
                    <a:bodyPr/>
                    <a:lstStyle/>
                    <a:p>
                      <a:r>
                        <a:rPr lang="en-US" altLang="zh-CN" sz="900" dirty="0"/>
                        <a:t>GPU card</a:t>
                      </a:r>
                      <a:endParaRPr lang="zh-CN" altLang="en-US" sz="900" dirty="0"/>
                    </a:p>
                  </a:txBody>
                  <a:tcPr marL="68580" marR="68580" marT="34290" marB="34290"/>
                </a:tc>
                <a:tc>
                  <a:txBody>
                    <a:bodyPr/>
                    <a:lstStyle/>
                    <a:p>
                      <a:r>
                        <a:rPr lang="en-US" altLang="zh-CN" sz="900" dirty="0"/>
                        <a:t>Disk </a:t>
                      </a:r>
                      <a:endParaRPr lang="zh-CN" altLang="en-US" sz="900" dirty="0"/>
                    </a:p>
                  </a:txBody>
                  <a:tcPr marL="68580" marR="68580" marT="34290" marB="34290"/>
                </a:tc>
                <a:tc>
                  <a:txBody>
                    <a:bodyPr/>
                    <a:lstStyle/>
                    <a:p>
                      <a:r>
                        <a:rPr lang="en-US" altLang="zh-CN" sz="900" dirty="0"/>
                        <a:t>Tape</a:t>
                      </a:r>
                      <a:endParaRPr lang="zh-CN" altLang="en-US" sz="900" dirty="0"/>
                    </a:p>
                  </a:txBody>
                  <a:tcPr marL="68580" marR="68580" marT="34290" marB="34290"/>
                </a:tc>
                <a:tc>
                  <a:txBody>
                    <a:bodyPr/>
                    <a:lstStyle/>
                    <a:p>
                      <a:r>
                        <a:rPr lang="en-US" altLang="zh-CN" sz="900" dirty="0"/>
                        <a:t>Network</a:t>
                      </a:r>
                      <a:endParaRPr lang="zh-CN" altLang="en-US" sz="900" dirty="0"/>
                    </a:p>
                  </a:txBody>
                  <a:tcPr marL="68580" marR="68580" marT="34290" marB="34290"/>
                </a:tc>
                <a:extLst>
                  <a:ext uri="{0D108BD9-81ED-4DB2-BD59-A6C34878D82A}">
                    <a16:rowId xmlns:a16="http://schemas.microsoft.com/office/drawing/2014/main" val="10000"/>
                  </a:ext>
                </a:extLst>
              </a:tr>
              <a:tr h="480060">
                <a:tc>
                  <a:txBody>
                    <a:bodyPr/>
                    <a:lstStyle/>
                    <a:p>
                      <a:pPr algn="r"/>
                      <a:r>
                        <a:rPr lang="en-US" altLang="zh-CN" sz="1200" b="1" dirty="0">
                          <a:solidFill>
                            <a:srgbClr val="404040"/>
                          </a:solidFill>
                        </a:rPr>
                        <a:t>IHEP-CC </a:t>
                      </a:r>
                    </a:p>
                    <a:p>
                      <a:pPr algn="r"/>
                      <a:r>
                        <a:rPr lang="en-US" altLang="zh-CN" sz="1200" b="1" dirty="0">
                          <a:solidFill>
                            <a:srgbClr val="404040"/>
                          </a:solidFill>
                        </a:rPr>
                        <a:t>(Beijing)</a:t>
                      </a:r>
                      <a:endParaRPr lang="zh-CN" altLang="en-US" sz="1200" b="1" dirty="0">
                        <a:solidFill>
                          <a:srgbClr val="404040"/>
                        </a:solidFill>
                      </a:endParaRPr>
                    </a:p>
                  </a:txBody>
                  <a:tcPr marL="68580" marR="68580" marT="34290" marB="34290"/>
                </a:tc>
                <a:tc>
                  <a:txBody>
                    <a:bodyPr/>
                    <a:lstStyle/>
                    <a:p>
                      <a:r>
                        <a:rPr lang="en-US" altLang="zh-CN" sz="1200" b="1" dirty="0">
                          <a:solidFill>
                            <a:srgbClr val="404040"/>
                          </a:solidFill>
                        </a:rPr>
                        <a:t>43,000 intel-x86</a:t>
                      </a:r>
                      <a:endParaRPr lang="zh-CN" altLang="en-US" sz="1200" b="1" dirty="0">
                        <a:solidFill>
                          <a:srgbClr val="404040"/>
                        </a:solidFill>
                      </a:endParaRPr>
                    </a:p>
                  </a:txBody>
                  <a:tcPr marL="68580" marR="68580" marT="34290" marB="34290"/>
                </a:tc>
                <a:tc>
                  <a:txBody>
                    <a:bodyPr/>
                    <a:lstStyle/>
                    <a:p>
                      <a:r>
                        <a:rPr lang="en-US" altLang="zh-CN" sz="1200" b="1" dirty="0">
                          <a:solidFill>
                            <a:srgbClr val="404040"/>
                          </a:solidFill>
                        </a:rPr>
                        <a:t>250 Nvidia</a:t>
                      </a:r>
                      <a:r>
                        <a:rPr lang="en-US" altLang="zh-CN" sz="1200" b="1" baseline="0" dirty="0">
                          <a:solidFill>
                            <a:srgbClr val="404040"/>
                          </a:solidFill>
                        </a:rPr>
                        <a:t> </a:t>
                      </a:r>
                      <a:r>
                        <a:rPr lang="en-US" altLang="zh-CN" sz="1200" b="1" dirty="0">
                          <a:solidFill>
                            <a:srgbClr val="404040"/>
                          </a:solidFill>
                        </a:rPr>
                        <a:t>V100</a:t>
                      </a:r>
                      <a:endParaRPr lang="zh-CN" altLang="en-US" sz="1200" b="1" dirty="0">
                        <a:solidFill>
                          <a:srgbClr val="404040"/>
                        </a:solidFill>
                      </a:endParaRPr>
                    </a:p>
                  </a:txBody>
                  <a:tcPr marL="68580" marR="68580" marT="34290" marB="34290"/>
                </a:tc>
                <a:tc>
                  <a:txBody>
                    <a:bodyPr/>
                    <a:lstStyle/>
                    <a:p>
                      <a:r>
                        <a:rPr lang="en-US" altLang="zh-CN" sz="1200" b="1" dirty="0">
                          <a:solidFill>
                            <a:srgbClr val="404040"/>
                          </a:solidFill>
                        </a:rPr>
                        <a:t>80 PB</a:t>
                      </a:r>
                      <a:endParaRPr lang="zh-CN" altLang="en-US" sz="1200" b="1" dirty="0">
                        <a:solidFill>
                          <a:srgbClr val="404040"/>
                        </a:solidFill>
                      </a:endParaRPr>
                    </a:p>
                  </a:txBody>
                  <a:tcPr marL="68580" marR="68580" marT="34290" marB="34290"/>
                </a:tc>
                <a:tc>
                  <a:txBody>
                    <a:bodyPr/>
                    <a:lstStyle/>
                    <a:p>
                      <a:r>
                        <a:rPr lang="en-US" altLang="zh-CN" sz="1200" b="1" dirty="0">
                          <a:solidFill>
                            <a:srgbClr val="404040"/>
                          </a:solidFill>
                        </a:rPr>
                        <a:t>80 PB</a:t>
                      </a:r>
                      <a:endParaRPr lang="zh-CN" altLang="en-US" sz="1200" b="1" dirty="0">
                        <a:solidFill>
                          <a:srgbClr val="404040"/>
                        </a:solidFill>
                      </a:endParaRPr>
                    </a:p>
                  </a:txBody>
                  <a:tcPr marL="68580" marR="68580" marT="34290" marB="34290"/>
                </a:tc>
                <a:tc>
                  <a:txBody>
                    <a:bodyPr/>
                    <a:lstStyle/>
                    <a:p>
                      <a:r>
                        <a:rPr lang="en-US" altLang="zh-CN" sz="1200" b="1" dirty="0">
                          <a:solidFill>
                            <a:srgbClr val="404040"/>
                          </a:solidFill>
                        </a:rPr>
                        <a:t>40Gpbs</a:t>
                      </a:r>
                      <a:r>
                        <a:rPr lang="en-US" altLang="zh-CN" sz="1200" b="1" baseline="0" dirty="0">
                          <a:solidFill>
                            <a:srgbClr val="404040"/>
                          </a:solidFill>
                        </a:rPr>
                        <a:t> internet connection</a:t>
                      </a:r>
                    </a:p>
                    <a:p>
                      <a:r>
                        <a:rPr lang="en-US" altLang="zh-CN" sz="1200" b="1" baseline="0" dirty="0">
                          <a:solidFill>
                            <a:srgbClr val="404040"/>
                          </a:solidFill>
                        </a:rPr>
                        <a:t>400Gpbs internal connection</a:t>
                      </a:r>
                      <a:endParaRPr lang="zh-CN" altLang="en-US" sz="1200" b="1" dirty="0">
                        <a:solidFill>
                          <a:srgbClr val="404040"/>
                        </a:solidFill>
                      </a:endParaRPr>
                    </a:p>
                  </a:txBody>
                  <a:tcPr marL="68580" marR="68580" marT="34290" marB="34290"/>
                </a:tc>
                <a:extLst>
                  <a:ext uri="{0D108BD9-81ED-4DB2-BD59-A6C34878D82A}">
                    <a16:rowId xmlns:a16="http://schemas.microsoft.com/office/drawing/2014/main" val="10001"/>
                  </a:ext>
                </a:extLst>
              </a:tr>
              <a:tr h="480060">
                <a:tc>
                  <a:txBody>
                    <a:bodyPr/>
                    <a:lstStyle/>
                    <a:p>
                      <a:pPr algn="r"/>
                      <a:r>
                        <a:rPr lang="en-US" altLang="zh-CN" sz="1200" b="1" dirty="0">
                          <a:solidFill>
                            <a:srgbClr val="404040"/>
                          </a:solidFill>
                        </a:rPr>
                        <a:t>Big</a:t>
                      </a:r>
                      <a:r>
                        <a:rPr lang="en-US" altLang="zh-CN" sz="1200" b="1" baseline="0" dirty="0">
                          <a:solidFill>
                            <a:srgbClr val="404040"/>
                          </a:solidFill>
                        </a:rPr>
                        <a:t> Scientific and Intelligent Computing Center (Dongguan)</a:t>
                      </a:r>
                      <a:endParaRPr lang="zh-CN" altLang="en-US" sz="1200" b="1" dirty="0">
                        <a:solidFill>
                          <a:srgbClr val="404040"/>
                        </a:solidFill>
                      </a:endParaRPr>
                    </a:p>
                  </a:txBody>
                  <a:tcPr marL="68580" marR="68580" marT="34290" marB="34290"/>
                </a:tc>
                <a:tc>
                  <a:txBody>
                    <a:bodyPr/>
                    <a:lstStyle/>
                    <a:p>
                      <a:r>
                        <a:rPr lang="en-US" altLang="zh-CN" sz="1200" b="1" dirty="0">
                          <a:solidFill>
                            <a:srgbClr val="404040"/>
                          </a:solidFill>
                        </a:rPr>
                        <a:t>~20,000 intel-x86;</a:t>
                      </a:r>
                    </a:p>
                    <a:p>
                      <a:r>
                        <a:rPr lang="en-US" altLang="zh-CN" sz="1200" b="1" dirty="0">
                          <a:solidFill>
                            <a:srgbClr val="404040"/>
                          </a:solidFill>
                        </a:rPr>
                        <a:t>~10,000 arm</a:t>
                      </a:r>
                      <a:endParaRPr lang="zh-CN" altLang="en-US" sz="1200" b="1" dirty="0">
                        <a:solidFill>
                          <a:srgbClr val="404040"/>
                        </a:solidFill>
                      </a:endParaRPr>
                    </a:p>
                  </a:txBody>
                  <a:tcPr marL="68580" marR="68580" marT="34290" marB="34290"/>
                </a:tc>
                <a:tc>
                  <a:txBody>
                    <a:bodyPr/>
                    <a:lstStyle/>
                    <a:p>
                      <a:r>
                        <a:rPr lang="en-US" altLang="zh-CN" sz="1200" b="1" dirty="0">
                          <a:solidFill>
                            <a:srgbClr val="404040"/>
                          </a:solidFill>
                        </a:rPr>
                        <a:t>~100 Nvidia</a:t>
                      </a:r>
                      <a:r>
                        <a:rPr lang="en-US" altLang="zh-CN" sz="1200" b="1" baseline="0" dirty="0">
                          <a:solidFill>
                            <a:srgbClr val="404040"/>
                          </a:solidFill>
                        </a:rPr>
                        <a:t> v100</a:t>
                      </a:r>
                      <a:endParaRPr lang="zh-CN" altLang="en-US" sz="1200" b="1" dirty="0">
                        <a:solidFill>
                          <a:srgbClr val="404040"/>
                        </a:solidFill>
                      </a:endParaRPr>
                    </a:p>
                  </a:txBody>
                  <a:tcPr marL="68580" marR="68580" marT="34290" marB="34290"/>
                </a:tc>
                <a:tc>
                  <a:txBody>
                    <a:bodyPr/>
                    <a:lstStyle/>
                    <a:p>
                      <a:r>
                        <a:rPr lang="en-US" altLang="zh-CN" sz="1200" b="1" dirty="0">
                          <a:solidFill>
                            <a:srgbClr val="404040"/>
                          </a:solidFill>
                        </a:rPr>
                        <a:t>6PB</a:t>
                      </a:r>
                      <a:endParaRPr lang="zh-CN" altLang="en-US" sz="1200" b="1" dirty="0">
                        <a:solidFill>
                          <a:srgbClr val="404040"/>
                        </a:solidFill>
                      </a:endParaRPr>
                    </a:p>
                  </a:txBody>
                  <a:tcPr marL="68580" marR="68580" marT="34290" marB="34290"/>
                </a:tc>
                <a:tc>
                  <a:txBody>
                    <a:bodyPr/>
                    <a:lstStyle/>
                    <a:p>
                      <a:r>
                        <a:rPr lang="en-US" altLang="zh-CN" sz="1200" b="1" dirty="0">
                          <a:solidFill>
                            <a:srgbClr val="404040"/>
                          </a:solidFill>
                        </a:rPr>
                        <a:t>---</a:t>
                      </a:r>
                      <a:endParaRPr lang="zh-CN" altLang="en-US" sz="1200" b="1" dirty="0">
                        <a:solidFill>
                          <a:srgbClr val="404040"/>
                        </a:solidFill>
                      </a:endParaRPr>
                    </a:p>
                  </a:txBody>
                  <a:tcPr marL="68580" marR="68580" marT="34290" marB="34290"/>
                </a:tc>
                <a:tc>
                  <a:txBody>
                    <a:bodyPr/>
                    <a:lstStyle/>
                    <a:p>
                      <a:r>
                        <a:rPr lang="en-US" altLang="zh-CN" sz="1200" b="1" dirty="0">
                          <a:solidFill>
                            <a:srgbClr val="404040"/>
                          </a:solidFill>
                        </a:rPr>
                        <a:t>20Gpbs</a:t>
                      </a:r>
                      <a:r>
                        <a:rPr lang="en-US" altLang="zh-CN" sz="1200" b="1" baseline="0" dirty="0">
                          <a:solidFill>
                            <a:srgbClr val="404040"/>
                          </a:solidFill>
                        </a:rPr>
                        <a:t> internet connection</a:t>
                      </a:r>
                    </a:p>
                    <a:p>
                      <a:r>
                        <a:rPr lang="en-US" altLang="zh-CN" sz="1200" b="1" baseline="0" dirty="0">
                          <a:solidFill>
                            <a:srgbClr val="404040"/>
                          </a:solidFill>
                        </a:rPr>
                        <a:t>400Gpbs internal connection</a:t>
                      </a:r>
                      <a:endParaRPr lang="zh-CN" altLang="en-US" sz="1200" b="1" dirty="0">
                        <a:solidFill>
                          <a:srgbClr val="404040"/>
                        </a:solidFill>
                      </a:endParaRPr>
                    </a:p>
                  </a:txBody>
                  <a:tcPr marL="68580" marR="68580" marT="34290" marB="34290"/>
                </a:tc>
                <a:extLst>
                  <a:ext uri="{0D108BD9-81ED-4DB2-BD59-A6C34878D82A}">
                    <a16:rowId xmlns:a16="http://schemas.microsoft.com/office/drawing/2014/main" val="10002"/>
                  </a:ext>
                </a:extLst>
              </a:tr>
            </a:tbl>
          </a:graphicData>
        </a:graphic>
      </p:graphicFrame>
      <p:pic>
        <p:nvPicPr>
          <p:cNvPr id="5" name="图片 4">
            <a:extLst>
              <a:ext uri="{FF2B5EF4-FFF2-40B4-BE49-F238E27FC236}">
                <a16:creationId xmlns:a16="http://schemas.microsoft.com/office/drawing/2014/main" id="{05C735B9-3117-F97A-30F4-D71379DD2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74552" y="4603334"/>
            <a:ext cx="7099685" cy="1520910"/>
          </a:xfrm>
          <a:prstGeom prst="rect">
            <a:avLst/>
          </a:prstGeom>
        </p:spPr>
      </p:pic>
    </p:spTree>
    <p:extLst>
      <p:ext uri="{BB962C8B-B14F-4D97-AF65-F5344CB8AC3E}">
        <p14:creationId xmlns:p14="http://schemas.microsoft.com/office/powerpoint/2010/main" val="1613286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M_UNIT_TABLE_BEAUTIFY" val="smartTable{54f7b355-d34b-41a7-aa23-3770e6bd8d3c}"/>
</p:tagLst>
</file>

<file path=ppt/theme/theme1.xml><?xml version="1.0" encoding="utf-8"?>
<a:theme xmlns:a="http://schemas.openxmlformats.org/drawingml/2006/main" name="2nd meeting of HEPS-TF International Advisory Committee">
  <a:themeElements>
    <a:clrScheme name="框架">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HEPSTF">
      <a:majorFont>
        <a:latin typeface="Times New Roman"/>
        <a:ea typeface="微软雅黑"/>
        <a:cs typeface=""/>
      </a:majorFont>
      <a:minorFont>
        <a:latin typeface="Calibri"/>
        <a:ea typeface="微软雅黑"/>
        <a:cs typeface=""/>
      </a:minorFont>
    </a:fontScheme>
    <a:fmtScheme name="框架">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2897</TotalTime>
  <Words>1348</Words>
  <Application>Microsoft Macintosh PowerPoint</Application>
  <PresentationFormat>宽屏</PresentationFormat>
  <Paragraphs>310</Paragraphs>
  <Slides>18</Slides>
  <Notes>6</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18</vt:i4>
      </vt:variant>
    </vt:vector>
  </HeadingPairs>
  <TitlesOfParts>
    <vt:vector size="32" baseType="lpstr">
      <vt:lpstr>华文宋体</vt:lpstr>
      <vt:lpstr>微软雅黑</vt:lpstr>
      <vt:lpstr>Liberation Sans</vt:lpstr>
      <vt:lpstr>Arial</vt:lpstr>
      <vt:lpstr>Calibri</vt:lpstr>
      <vt:lpstr>Candara</vt:lpstr>
      <vt:lpstr>Comic Sans MS</vt:lpstr>
      <vt:lpstr>Helvetica</vt:lpstr>
      <vt:lpstr>Rockwell Extra Bold</vt:lpstr>
      <vt:lpstr>Times</vt:lpstr>
      <vt:lpstr>Times New Roman</vt:lpstr>
      <vt:lpstr>Wingdings</vt:lpstr>
      <vt:lpstr>Wingdings 2</vt:lpstr>
      <vt:lpstr>2nd meeting of HEPS-TF International Advisory Committee</vt:lpstr>
      <vt:lpstr>PowerPoint 演示文稿</vt:lpstr>
      <vt:lpstr>IHEP Overview</vt:lpstr>
      <vt:lpstr>About IHEP CC </vt:lpstr>
      <vt:lpstr>IHEP Related Projects</vt:lpstr>
      <vt:lpstr>Science Facilities &amp; Sites of IHEP</vt:lpstr>
      <vt:lpstr>Data and Computing Challenges @IHEP</vt:lpstr>
      <vt:lpstr>Domestic and International Connections</vt:lpstr>
      <vt:lpstr>Computing Model: One Platform, Multi Centers (1/2)</vt:lpstr>
      <vt:lpstr>Computing Model: One Platform, Multi Centers (2/2)</vt:lpstr>
      <vt:lpstr> Current Status of“One Platform, Multi Center”</vt:lpstr>
      <vt:lpstr>R&amp;D: Computing for HEPS</vt:lpstr>
      <vt:lpstr>Data Analysis Integration Software Framework for Xray  Experiments（DAISY） Data Organization Management and Access Software（DOMAS）</vt:lpstr>
      <vt:lpstr>Current Status of WLCG in China-Mainland</vt:lpstr>
      <vt:lpstr>WLCG sites at IHEP</vt:lpstr>
      <vt:lpstr>LHCb Tier-1 @IHEP</vt:lpstr>
      <vt:lpstr>Plan:100G global interconnection is coming (CSTNet)</vt:lpstr>
      <vt:lpstr>Summary</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Ning ZHAO</dc:creator>
  <cp:lastModifiedBy>Fazhi QI</cp:lastModifiedBy>
  <cp:revision>614</cp:revision>
  <dcterms:created xsi:type="dcterms:W3CDTF">2018-11-27T08:21:00Z</dcterms:created>
  <dcterms:modified xsi:type="dcterms:W3CDTF">2023-04-12T22:14:38Z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2052-11.1.0.11365</vt:lpwstr>
  </property>
  <property fmtid="{D5CDD505-2E9C-101B-9397-08002B2CF9AE}" pid="3" name="ICV">
    <vt:lpwstr>723300DAC6F8427AB0B96CEBFA88937E</vt:lpwstr>
  </property>
</Properties>
</file>