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gif" ContentType="image/gif"/>
  <Default Extension="tiff" ContentType="image/tiff"/>
  <Default Extension="vml" ContentType="application/vnd.openxmlformats-officedocument.vmlDrawing"/>
  <Default Extension="wmv" ContentType="video/x-ms-wmv"/>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67"/>
  </p:notesMasterIdLst>
  <p:handoutMasterIdLst>
    <p:handoutMasterId r:id="rId68"/>
  </p:handoutMasterIdLst>
  <p:sldIdLst>
    <p:sldId id="256" r:id="rId2"/>
    <p:sldId id="258" r:id="rId3"/>
    <p:sldId id="346" r:id="rId4"/>
    <p:sldId id="347" r:id="rId5"/>
    <p:sldId id="348" r:id="rId6"/>
    <p:sldId id="339" r:id="rId7"/>
    <p:sldId id="340" r:id="rId8"/>
    <p:sldId id="341" r:id="rId9"/>
    <p:sldId id="342" r:id="rId10"/>
    <p:sldId id="343" r:id="rId11"/>
    <p:sldId id="349" r:id="rId12"/>
    <p:sldId id="344" r:id="rId13"/>
    <p:sldId id="345" r:id="rId14"/>
    <p:sldId id="322" r:id="rId15"/>
    <p:sldId id="320" r:id="rId16"/>
    <p:sldId id="321" r:id="rId17"/>
    <p:sldId id="324" r:id="rId18"/>
    <p:sldId id="263" r:id="rId19"/>
    <p:sldId id="264" r:id="rId20"/>
    <p:sldId id="265" r:id="rId21"/>
    <p:sldId id="266" r:id="rId22"/>
    <p:sldId id="267" r:id="rId23"/>
    <p:sldId id="268" r:id="rId24"/>
    <p:sldId id="270" r:id="rId25"/>
    <p:sldId id="271" r:id="rId26"/>
    <p:sldId id="272" r:id="rId27"/>
    <p:sldId id="273" r:id="rId28"/>
    <p:sldId id="274" r:id="rId29"/>
    <p:sldId id="275" r:id="rId30"/>
    <p:sldId id="276" r:id="rId31"/>
    <p:sldId id="277" r:id="rId32"/>
    <p:sldId id="319" r:id="rId33"/>
    <p:sldId id="279" r:id="rId34"/>
    <p:sldId id="280" r:id="rId35"/>
    <p:sldId id="281" r:id="rId36"/>
    <p:sldId id="282" r:id="rId37"/>
    <p:sldId id="284" r:id="rId38"/>
    <p:sldId id="304" r:id="rId39"/>
    <p:sldId id="309" r:id="rId40"/>
    <p:sldId id="311" r:id="rId41"/>
    <p:sldId id="312" r:id="rId42"/>
    <p:sldId id="313" r:id="rId43"/>
    <p:sldId id="314" r:id="rId44"/>
    <p:sldId id="315" r:id="rId45"/>
    <p:sldId id="316" r:id="rId46"/>
    <p:sldId id="310" r:id="rId47"/>
    <p:sldId id="335" r:id="rId48"/>
    <p:sldId id="336" r:id="rId49"/>
    <p:sldId id="325" r:id="rId50"/>
    <p:sldId id="326" r:id="rId51"/>
    <p:sldId id="327" r:id="rId52"/>
    <p:sldId id="328" r:id="rId53"/>
    <p:sldId id="329" r:id="rId54"/>
    <p:sldId id="330" r:id="rId55"/>
    <p:sldId id="331" r:id="rId56"/>
    <p:sldId id="332" r:id="rId57"/>
    <p:sldId id="333" r:id="rId58"/>
    <p:sldId id="334" r:id="rId59"/>
    <p:sldId id="353" r:id="rId60"/>
    <p:sldId id="354" r:id="rId61"/>
    <p:sldId id="337" r:id="rId62"/>
    <p:sldId id="338" r:id="rId63"/>
    <p:sldId id="351" r:id="rId64"/>
    <p:sldId id="350" r:id="rId65"/>
    <p:sldId id="352" r:id="rId66"/>
  </p:sldIdLst>
  <p:sldSz cx="9144000" cy="5143500" type="screen16x9"/>
  <p:notesSz cx="6794500" cy="9906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3120">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600"/>
    <a:srgbClr val="000000"/>
    <a:srgbClr val="D9D9D6"/>
    <a:srgbClr val="0C234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29" autoAdjust="0"/>
  </p:normalViewPr>
  <p:slideViewPr>
    <p:cSldViewPr snapToGrid="0" snapToObjects="1">
      <p:cViewPr varScale="1">
        <p:scale>
          <a:sx n="86" d="100"/>
          <a:sy n="86" d="100"/>
        </p:scale>
        <p:origin x="77" y="619"/>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4277"/>
    </p:cViewPr>
  </p:sorterViewPr>
  <p:notesViewPr>
    <p:cSldViewPr snapToGrid="0" snapToObjects="1">
      <p:cViewPr varScale="1">
        <p:scale>
          <a:sx n="95" d="100"/>
          <a:sy n="95" d="100"/>
        </p:scale>
        <p:origin x="-4520" y="-112"/>
      </p:cViewPr>
      <p:guideLst>
        <p:guide orient="horz" pos="3120"/>
        <p:guide pos="214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B5BCB85-4B89-4BB4-BB24-104FCCBBB50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DF6DED03-E47A-40CA-913E-BBC80DC0672C}">
      <dgm:prSet/>
      <dgm:spPr/>
      <dgm:t>
        <a:bodyPr/>
        <a:lstStyle/>
        <a:p>
          <a:r>
            <a:rPr lang="en-AU"/>
            <a:t>Excellent performance of a-Si:H devices in broad beam dosimetry for high dose-rate fields</a:t>
          </a:r>
          <a:endParaRPr lang="en-US"/>
        </a:p>
      </dgm:t>
    </dgm:pt>
    <dgm:pt modelId="{4F4A138B-E827-45B7-856D-D279C6ACA6E3}" type="parTrans" cxnId="{EB998F9A-9665-471C-8657-700994726CDF}">
      <dgm:prSet/>
      <dgm:spPr/>
      <dgm:t>
        <a:bodyPr/>
        <a:lstStyle/>
        <a:p>
          <a:endParaRPr lang="en-US"/>
        </a:p>
      </dgm:t>
    </dgm:pt>
    <dgm:pt modelId="{08EF6095-053F-406A-ADFB-01C538A3F31B}" type="sibTrans" cxnId="{EB998F9A-9665-471C-8657-700994726CDF}">
      <dgm:prSet/>
      <dgm:spPr/>
      <dgm:t>
        <a:bodyPr/>
        <a:lstStyle/>
        <a:p>
          <a:endParaRPr lang="en-US"/>
        </a:p>
      </dgm:t>
    </dgm:pt>
    <dgm:pt modelId="{683322EA-BBA8-40C0-8E89-8264ACB7F77E}">
      <dgm:prSet/>
      <dgm:spPr/>
      <dgm:t>
        <a:bodyPr/>
        <a:lstStyle/>
        <a:p>
          <a:pPr marL="0" indent="720725"/>
          <a:r>
            <a:rPr lang="en-AU" dirty="0"/>
            <a:t>Pixel sensitivities varying by less than 20% </a:t>
          </a:r>
          <a:endParaRPr lang="en-US" dirty="0"/>
        </a:p>
      </dgm:t>
    </dgm:pt>
    <dgm:pt modelId="{6C13A386-C54D-42DD-857C-AD62584FEFA6}" type="parTrans" cxnId="{081CDF90-C893-4800-9CA1-31BD9D1EA6C6}">
      <dgm:prSet/>
      <dgm:spPr/>
      <dgm:t>
        <a:bodyPr/>
        <a:lstStyle/>
        <a:p>
          <a:endParaRPr lang="en-US"/>
        </a:p>
      </dgm:t>
    </dgm:pt>
    <dgm:pt modelId="{4B244A08-2F0A-4B07-A3B7-73860A45F0CE}" type="sibTrans" cxnId="{081CDF90-C893-4800-9CA1-31BD9D1EA6C6}">
      <dgm:prSet/>
      <dgm:spPr/>
      <dgm:t>
        <a:bodyPr/>
        <a:lstStyle/>
        <a:p>
          <a:endParaRPr lang="en-US"/>
        </a:p>
      </dgm:t>
    </dgm:pt>
    <dgm:pt modelId="{BA8C3457-8227-4149-9F63-AAB478B172D3}">
      <dgm:prSet/>
      <dgm:spPr/>
      <dgm:t>
        <a:bodyPr/>
        <a:lstStyle/>
        <a:p>
          <a:pPr marL="720725" indent="0"/>
          <a:r>
            <a:rPr lang="en-AU" dirty="0"/>
            <a:t>PDD results matching reference within 5%</a:t>
          </a:r>
          <a:endParaRPr lang="en-US" dirty="0"/>
        </a:p>
      </dgm:t>
    </dgm:pt>
    <dgm:pt modelId="{3464143B-1923-4F9F-A38D-C19B8130C7DB}" type="parTrans" cxnId="{6CDD1E60-5ED9-46F9-BEF5-691E021DE1AD}">
      <dgm:prSet/>
      <dgm:spPr/>
      <dgm:t>
        <a:bodyPr/>
        <a:lstStyle/>
        <a:p>
          <a:endParaRPr lang="en-US"/>
        </a:p>
      </dgm:t>
    </dgm:pt>
    <dgm:pt modelId="{DDC489DA-DDA9-48AD-9DB2-22D97F414370}" type="sibTrans" cxnId="{6CDD1E60-5ED9-46F9-BEF5-691E021DE1AD}">
      <dgm:prSet/>
      <dgm:spPr/>
      <dgm:t>
        <a:bodyPr/>
        <a:lstStyle/>
        <a:p>
          <a:endParaRPr lang="en-US"/>
        </a:p>
      </dgm:t>
    </dgm:pt>
    <dgm:pt modelId="{F977EDD6-6212-4F9E-B98B-8039B5C9A664}">
      <dgm:prSet/>
      <dgm:spPr/>
      <dgm:t>
        <a:bodyPr/>
        <a:lstStyle/>
        <a:p>
          <a:r>
            <a:rPr lang="en-AU" dirty="0"/>
            <a:t>Quantified radiation resistance of a-Si:H to total ionizing doses far higher than previously investigated</a:t>
          </a:r>
          <a:endParaRPr lang="en-US" dirty="0"/>
        </a:p>
      </dgm:t>
    </dgm:pt>
    <dgm:pt modelId="{89320175-4C09-40D9-B22C-D952F9C8EFDD}" type="parTrans" cxnId="{9BD94A35-B636-45C5-A852-3917E4F1C58F}">
      <dgm:prSet/>
      <dgm:spPr/>
      <dgm:t>
        <a:bodyPr/>
        <a:lstStyle/>
        <a:p>
          <a:endParaRPr lang="en-US"/>
        </a:p>
      </dgm:t>
    </dgm:pt>
    <dgm:pt modelId="{BEB95741-A74C-498F-AAF8-FEE0F977B36A}" type="sibTrans" cxnId="{9BD94A35-B636-45C5-A852-3917E4F1C58F}">
      <dgm:prSet/>
      <dgm:spPr/>
      <dgm:t>
        <a:bodyPr/>
        <a:lstStyle/>
        <a:p>
          <a:endParaRPr lang="en-US"/>
        </a:p>
      </dgm:t>
    </dgm:pt>
    <dgm:pt modelId="{26388150-1C20-46DE-92CB-27A63CFC679D}">
      <dgm:prSet/>
      <dgm:spPr/>
      <dgm:t>
        <a:bodyPr/>
        <a:lstStyle/>
        <a:p>
          <a:pPr marL="114300" indent="606425"/>
          <a:r>
            <a:rPr lang="en-AU" dirty="0"/>
            <a:t>Heating/thermal runaway present in radiation </a:t>
          </a:r>
          <a:r>
            <a:rPr lang="en-AU" dirty="0" smtClean="0"/>
            <a:t>damage</a:t>
          </a:r>
          <a:endParaRPr lang="en-US" dirty="0"/>
        </a:p>
      </dgm:t>
    </dgm:pt>
    <dgm:pt modelId="{BDD7FDEF-2DCE-4CC2-A79E-1A9506E2A0A9}" type="parTrans" cxnId="{F17302B4-F93E-4262-8BD8-4AC953726E13}">
      <dgm:prSet/>
      <dgm:spPr/>
      <dgm:t>
        <a:bodyPr/>
        <a:lstStyle/>
        <a:p>
          <a:endParaRPr lang="en-US"/>
        </a:p>
      </dgm:t>
    </dgm:pt>
    <dgm:pt modelId="{574EBB13-0DAE-43B3-9E67-42054AEAA5D2}" type="sibTrans" cxnId="{F17302B4-F93E-4262-8BD8-4AC953726E13}">
      <dgm:prSet/>
      <dgm:spPr/>
      <dgm:t>
        <a:bodyPr/>
        <a:lstStyle/>
        <a:p>
          <a:endParaRPr lang="en-US"/>
        </a:p>
      </dgm:t>
    </dgm:pt>
    <dgm:pt modelId="{B1F2D0C8-1C42-4FE3-8F6B-653F70D6C57D}">
      <dgm:prSet/>
      <dgm:spPr/>
      <dgm:t>
        <a:bodyPr/>
        <a:lstStyle/>
        <a:p>
          <a:r>
            <a:rPr lang="en-AU" dirty="0"/>
            <a:t>Exceptional spatial resolution</a:t>
          </a:r>
          <a:endParaRPr lang="en-US" dirty="0"/>
        </a:p>
      </dgm:t>
    </dgm:pt>
    <dgm:pt modelId="{58F69287-4225-488D-AAA4-1419143AFF78}" type="parTrans" cxnId="{F4F4DE07-0B01-4043-9DB1-7A7820ED4F8B}">
      <dgm:prSet/>
      <dgm:spPr/>
      <dgm:t>
        <a:bodyPr/>
        <a:lstStyle/>
        <a:p>
          <a:endParaRPr lang="en-US"/>
        </a:p>
      </dgm:t>
    </dgm:pt>
    <dgm:pt modelId="{B652A384-4F05-4C39-93E6-75913D3BAC54}" type="sibTrans" cxnId="{F4F4DE07-0B01-4043-9DB1-7A7820ED4F8B}">
      <dgm:prSet/>
      <dgm:spPr/>
      <dgm:t>
        <a:bodyPr/>
        <a:lstStyle/>
        <a:p>
          <a:endParaRPr lang="en-US"/>
        </a:p>
      </dgm:t>
    </dgm:pt>
    <dgm:pt modelId="{B0FCC328-DB33-4C6D-A1E1-546D25EE21C7}">
      <dgm:prSet/>
      <dgm:spPr/>
      <dgm:t>
        <a:bodyPr/>
        <a:lstStyle/>
        <a:p>
          <a:r>
            <a:rPr lang="en-AU" dirty="0"/>
            <a:t>Device architecture and bonding sub-optimal for MRT dosimetry</a:t>
          </a:r>
          <a:endParaRPr lang="en-US" dirty="0"/>
        </a:p>
      </dgm:t>
    </dgm:pt>
    <dgm:pt modelId="{30170D68-EC58-42C3-975A-1F61112229D9}" type="parTrans" cxnId="{9E3B20D8-78C0-430B-9CA9-0DAE31A6887B}">
      <dgm:prSet/>
      <dgm:spPr/>
      <dgm:t>
        <a:bodyPr/>
        <a:lstStyle/>
        <a:p>
          <a:endParaRPr lang="en-US"/>
        </a:p>
      </dgm:t>
    </dgm:pt>
    <dgm:pt modelId="{9D5660BF-0F76-41BA-B6B1-CCA38E4BD832}" type="sibTrans" cxnId="{9E3B20D8-78C0-430B-9CA9-0DAE31A6887B}">
      <dgm:prSet/>
      <dgm:spPr/>
      <dgm:t>
        <a:bodyPr/>
        <a:lstStyle/>
        <a:p>
          <a:endParaRPr lang="en-US"/>
        </a:p>
      </dgm:t>
    </dgm:pt>
    <dgm:pt modelId="{ECB700E1-0C46-4AAD-B008-FB1FE492468F}">
      <dgm:prSet/>
      <dgm:spPr/>
      <dgm:t>
        <a:bodyPr/>
        <a:lstStyle/>
        <a:p>
          <a:pPr marL="0" indent="720725"/>
          <a:r>
            <a:rPr lang="en-AU" dirty="0"/>
            <a:t>Dose enhancement from silver (via XBIC maps)</a:t>
          </a:r>
          <a:endParaRPr lang="en-US" dirty="0"/>
        </a:p>
      </dgm:t>
    </dgm:pt>
    <dgm:pt modelId="{328FF617-8882-4B2C-8830-9439F17D4192}" type="parTrans" cxnId="{FD12BA76-07A8-4C30-A459-470A7A39FD14}">
      <dgm:prSet/>
      <dgm:spPr/>
      <dgm:t>
        <a:bodyPr/>
        <a:lstStyle/>
        <a:p>
          <a:endParaRPr lang="en-US"/>
        </a:p>
      </dgm:t>
    </dgm:pt>
    <dgm:pt modelId="{A89D7403-A04B-4552-8856-EBF50EF653DF}" type="sibTrans" cxnId="{FD12BA76-07A8-4C30-A459-470A7A39FD14}">
      <dgm:prSet/>
      <dgm:spPr/>
      <dgm:t>
        <a:bodyPr/>
        <a:lstStyle/>
        <a:p>
          <a:endParaRPr lang="en-US"/>
        </a:p>
      </dgm:t>
    </dgm:pt>
    <dgm:pt modelId="{2F5E59F1-3DDC-494C-9F21-435520B69538}">
      <dgm:prSet/>
      <dgm:spPr/>
      <dgm:t>
        <a:bodyPr/>
        <a:lstStyle/>
        <a:p>
          <a:pPr marL="720725" indent="0"/>
          <a:r>
            <a:rPr lang="en-AU" dirty="0"/>
            <a:t>Poor PVDR (3x lower than reference from micro-diamond)</a:t>
          </a:r>
          <a:endParaRPr lang="en-US" dirty="0"/>
        </a:p>
      </dgm:t>
    </dgm:pt>
    <dgm:pt modelId="{34ACF445-651A-4211-9AE4-DCF54E191B28}" type="parTrans" cxnId="{43AB7F3C-6F26-4AAE-A904-77A1566E9779}">
      <dgm:prSet/>
      <dgm:spPr/>
      <dgm:t>
        <a:bodyPr/>
        <a:lstStyle/>
        <a:p>
          <a:endParaRPr lang="en-US"/>
        </a:p>
      </dgm:t>
    </dgm:pt>
    <dgm:pt modelId="{8814FBE6-D7B7-4460-BE17-CA92CD5AC1A4}" type="sibTrans" cxnId="{43AB7F3C-6F26-4AAE-A904-77A1566E9779}">
      <dgm:prSet/>
      <dgm:spPr/>
      <dgm:t>
        <a:bodyPr/>
        <a:lstStyle/>
        <a:p>
          <a:endParaRPr lang="en-US"/>
        </a:p>
      </dgm:t>
    </dgm:pt>
    <dgm:pt modelId="{D2F5DE61-6766-48FD-A1A3-7B71E8EC9E6E}">
      <dgm:prSet/>
      <dgm:spPr/>
      <dgm:t>
        <a:bodyPr/>
        <a:lstStyle/>
        <a:p>
          <a:r>
            <a:rPr lang="en-AU" dirty="0"/>
            <a:t>Dose rate dependence can be mitigated with bias AND pre-irradiation</a:t>
          </a:r>
          <a:endParaRPr lang="en-US" dirty="0"/>
        </a:p>
      </dgm:t>
    </dgm:pt>
    <dgm:pt modelId="{D8365A75-BC16-4A48-9340-8D3A0D42A5D1}" type="parTrans" cxnId="{F1703888-93E3-478E-904A-1212E822FEEF}">
      <dgm:prSet/>
      <dgm:spPr/>
      <dgm:t>
        <a:bodyPr/>
        <a:lstStyle/>
        <a:p>
          <a:endParaRPr lang="en-US"/>
        </a:p>
      </dgm:t>
    </dgm:pt>
    <dgm:pt modelId="{FB733C3B-F32B-429C-BF47-EC8DD87138C3}" type="sibTrans" cxnId="{F1703888-93E3-478E-904A-1212E822FEEF}">
      <dgm:prSet/>
      <dgm:spPr/>
      <dgm:t>
        <a:bodyPr/>
        <a:lstStyle/>
        <a:p>
          <a:endParaRPr lang="en-US"/>
        </a:p>
      </dgm:t>
    </dgm:pt>
    <dgm:pt modelId="{4077A214-BCCD-46DA-B089-C068B3240AC3}">
      <dgm:prSet/>
      <dgm:spPr/>
      <dgm:t>
        <a:bodyPr/>
        <a:lstStyle/>
        <a:p>
          <a:pPr marL="720725" indent="0"/>
          <a:r>
            <a:rPr lang="en-AU" dirty="0"/>
            <a:t>Reduction of 75% is observed up to approx. 0.8 Grad x-ray irradiation.</a:t>
          </a:r>
          <a:endParaRPr lang="en-US" dirty="0"/>
        </a:p>
      </dgm:t>
    </dgm:pt>
    <dgm:pt modelId="{A9AAEDB0-1EED-424B-A964-E827B654731E}" type="parTrans" cxnId="{D9F4A5C9-1C03-470A-80B6-52EDFC817DFB}">
      <dgm:prSet/>
      <dgm:spPr/>
      <dgm:t>
        <a:bodyPr/>
        <a:lstStyle/>
        <a:p>
          <a:endParaRPr lang="en-AU"/>
        </a:p>
      </dgm:t>
    </dgm:pt>
    <dgm:pt modelId="{392B47A0-2FC3-458C-AB82-8D26C78462DC}" type="sibTrans" cxnId="{D9F4A5C9-1C03-470A-80B6-52EDFC817DFB}">
      <dgm:prSet/>
      <dgm:spPr/>
      <dgm:t>
        <a:bodyPr/>
        <a:lstStyle/>
        <a:p>
          <a:endParaRPr lang="en-AU"/>
        </a:p>
      </dgm:t>
    </dgm:pt>
    <dgm:pt modelId="{1F1E072F-75A3-43B6-A02E-39DCF09A0992}">
      <dgm:prSet/>
      <dgm:spPr/>
      <dgm:t>
        <a:bodyPr/>
        <a:lstStyle/>
        <a:p>
          <a:pPr marL="720725" indent="0"/>
          <a:r>
            <a:rPr lang="en-US" dirty="0"/>
            <a:t>When devices operated in edge-on modality</a:t>
          </a:r>
        </a:p>
      </dgm:t>
    </dgm:pt>
    <dgm:pt modelId="{3DFE9835-987B-427D-B9EF-9AE41476196F}" type="parTrans" cxnId="{F5F491DA-A7B7-41EB-B6EF-D7A54083F824}">
      <dgm:prSet/>
      <dgm:spPr/>
      <dgm:t>
        <a:bodyPr/>
        <a:lstStyle/>
        <a:p>
          <a:endParaRPr lang="en-AU"/>
        </a:p>
      </dgm:t>
    </dgm:pt>
    <dgm:pt modelId="{42D17AC2-E409-4CD9-9E0D-BB52733E9179}" type="sibTrans" cxnId="{F5F491DA-A7B7-41EB-B6EF-D7A54083F824}">
      <dgm:prSet/>
      <dgm:spPr/>
      <dgm:t>
        <a:bodyPr/>
        <a:lstStyle/>
        <a:p>
          <a:endParaRPr lang="en-AU"/>
        </a:p>
      </dgm:t>
    </dgm:pt>
    <dgm:pt modelId="{9165E4FC-7A86-4EC9-9638-C7DB12A1FB7C}">
      <dgm:prSet/>
      <dgm:spPr/>
      <dgm:t>
        <a:bodyPr/>
        <a:lstStyle/>
        <a:p>
          <a:pPr marL="114300" indent="606425"/>
          <a:r>
            <a:rPr lang="en-AU" dirty="0" smtClean="0"/>
            <a:t>data.</a:t>
          </a:r>
          <a:endParaRPr lang="en-US" dirty="0"/>
        </a:p>
      </dgm:t>
    </dgm:pt>
    <dgm:pt modelId="{55FE5137-85A8-4612-BF3B-907B10B58DB8}" type="parTrans" cxnId="{3C4F8BB3-7878-47B9-B9E6-E9BB56A47E7E}">
      <dgm:prSet/>
      <dgm:spPr/>
    </dgm:pt>
    <dgm:pt modelId="{B1AC0CB1-5C04-449A-BC69-52C4925E3BFC}" type="sibTrans" cxnId="{3C4F8BB3-7878-47B9-B9E6-E9BB56A47E7E}">
      <dgm:prSet/>
      <dgm:spPr/>
    </dgm:pt>
    <dgm:pt modelId="{F818C634-7A85-4C89-92E9-22A14DD12CD0}" type="pres">
      <dgm:prSet presAssocID="{FB5BCB85-4B89-4BB4-BB24-104FCCBBB503}" presName="linear" presStyleCnt="0">
        <dgm:presLayoutVars>
          <dgm:animLvl val="lvl"/>
          <dgm:resizeHandles val="exact"/>
        </dgm:presLayoutVars>
      </dgm:prSet>
      <dgm:spPr/>
      <dgm:t>
        <a:bodyPr/>
        <a:lstStyle/>
        <a:p>
          <a:endParaRPr lang="en-US"/>
        </a:p>
      </dgm:t>
    </dgm:pt>
    <dgm:pt modelId="{5FCA37FA-8432-4C59-9A65-306232D15AE1}" type="pres">
      <dgm:prSet presAssocID="{DF6DED03-E47A-40CA-913E-BBC80DC0672C}" presName="parentText" presStyleLbl="node1" presStyleIdx="0" presStyleCnt="5">
        <dgm:presLayoutVars>
          <dgm:chMax val="0"/>
          <dgm:bulletEnabled val="1"/>
        </dgm:presLayoutVars>
      </dgm:prSet>
      <dgm:spPr/>
      <dgm:t>
        <a:bodyPr/>
        <a:lstStyle/>
        <a:p>
          <a:endParaRPr lang="en-US"/>
        </a:p>
      </dgm:t>
    </dgm:pt>
    <dgm:pt modelId="{B6D86886-5432-498B-8E92-F4594A0711DC}" type="pres">
      <dgm:prSet presAssocID="{DF6DED03-E47A-40CA-913E-BBC80DC0672C}" presName="childText" presStyleLbl="revTx" presStyleIdx="0" presStyleCnt="4">
        <dgm:presLayoutVars>
          <dgm:bulletEnabled val="1"/>
        </dgm:presLayoutVars>
      </dgm:prSet>
      <dgm:spPr/>
      <dgm:t>
        <a:bodyPr/>
        <a:lstStyle/>
        <a:p>
          <a:endParaRPr lang="en-US"/>
        </a:p>
      </dgm:t>
    </dgm:pt>
    <dgm:pt modelId="{D555ABE3-21E4-4382-B972-71B80B494F43}" type="pres">
      <dgm:prSet presAssocID="{F977EDD6-6212-4F9E-B98B-8039B5C9A664}" presName="parentText" presStyleLbl="node1" presStyleIdx="1" presStyleCnt="5">
        <dgm:presLayoutVars>
          <dgm:chMax val="0"/>
          <dgm:bulletEnabled val="1"/>
        </dgm:presLayoutVars>
      </dgm:prSet>
      <dgm:spPr/>
      <dgm:t>
        <a:bodyPr/>
        <a:lstStyle/>
        <a:p>
          <a:endParaRPr lang="en-US"/>
        </a:p>
      </dgm:t>
    </dgm:pt>
    <dgm:pt modelId="{2D579FB3-724F-47A0-A11D-F69262D04A06}" type="pres">
      <dgm:prSet presAssocID="{F977EDD6-6212-4F9E-B98B-8039B5C9A664}" presName="childText" presStyleLbl="revTx" presStyleIdx="1" presStyleCnt="4">
        <dgm:presLayoutVars>
          <dgm:bulletEnabled val="1"/>
        </dgm:presLayoutVars>
      </dgm:prSet>
      <dgm:spPr/>
      <dgm:t>
        <a:bodyPr/>
        <a:lstStyle/>
        <a:p>
          <a:endParaRPr lang="en-US"/>
        </a:p>
      </dgm:t>
    </dgm:pt>
    <dgm:pt modelId="{DC777DFC-B7F8-4B87-8674-7B32482CC2E2}" type="pres">
      <dgm:prSet presAssocID="{B1F2D0C8-1C42-4FE3-8F6B-653F70D6C57D}" presName="parentText" presStyleLbl="node1" presStyleIdx="2" presStyleCnt="5">
        <dgm:presLayoutVars>
          <dgm:chMax val="0"/>
          <dgm:bulletEnabled val="1"/>
        </dgm:presLayoutVars>
      </dgm:prSet>
      <dgm:spPr/>
      <dgm:t>
        <a:bodyPr/>
        <a:lstStyle/>
        <a:p>
          <a:endParaRPr lang="en-US"/>
        </a:p>
      </dgm:t>
    </dgm:pt>
    <dgm:pt modelId="{C0288774-0C7D-44B3-AF1F-308B84B0EDBD}" type="pres">
      <dgm:prSet presAssocID="{B1F2D0C8-1C42-4FE3-8F6B-653F70D6C57D}" presName="childText" presStyleLbl="revTx" presStyleIdx="2" presStyleCnt="4">
        <dgm:presLayoutVars>
          <dgm:bulletEnabled val="1"/>
        </dgm:presLayoutVars>
      </dgm:prSet>
      <dgm:spPr/>
      <dgm:t>
        <a:bodyPr/>
        <a:lstStyle/>
        <a:p>
          <a:endParaRPr lang="en-US"/>
        </a:p>
      </dgm:t>
    </dgm:pt>
    <dgm:pt modelId="{504D1882-D808-4340-B50C-1E0756095E6C}" type="pres">
      <dgm:prSet presAssocID="{B0FCC328-DB33-4C6D-A1E1-546D25EE21C7}" presName="parentText" presStyleLbl="node1" presStyleIdx="3" presStyleCnt="5">
        <dgm:presLayoutVars>
          <dgm:chMax val="0"/>
          <dgm:bulletEnabled val="1"/>
        </dgm:presLayoutVars>
      </dgm:prSet>
      <dgm:spPr/>
      <dgm:t>
        <a:bodyPr/>
        <a:lstStyle/>
        <a:p>
          <a:endParaRPr lang="en-US"/>
        </a:p>
      </dgm:t>
    </dgm:pt>
    <dgm:pt modelId="{4463CC5E-34FD-484A-9898-521CDC4E2999}" type="pres">
      <dgm:prSet presAssocID="{B0FCC328-DB33-4C6D-A1E1-546D25EE21C7}" presName="childText" presStyleLbl="revTx" presStyleIdx="3" presStyleCnt="4">
        <dgm:presLayoutVars>
          <dgm:bulletEnabled val="1"/>
        </dgm:presLayoutVars>
      </dgm:prSet>
      <dgm:spPr/>
      <dgm:t>
        <a:bodyPr/>
        <a:lstStyle/>
        <a:p>
          <a:endParaRPr lang="en-US"/>
        </a:p>
      </dgm:t>
    </dgm:pt>
    <dgm:pt modelId="{0211343E-3E11-47FD-BCBD-CE7E92BDB820}" type="pres">
      <dgm:prSet presAssocID="{D2F5DE61-6766-48FD-A1A3-7B71E8EC9E6E}" presName="parentText" presStyleLbl="node1" presStyleIdx="4" presStyleCnt="5">
        <dgm:presLayoutVars>
          <dgm:chMax val="0"/>
          <dgm:bulletEnabled val="1"/>
        </dgm:presLayoutVars>
      </dgm:prSet>
      <dgm:spPr/>
      <dgm:t>
        <a:bodyPr/>
        <a:lstStyle/>
        <a:p>
          <a:endParaRPr lang="en-US"/>
        </a:p>
      </dgm:t>
    </dgm:pt>
  </dgm:ptLst>
  <dgm:cxnLst>
    <dgm:cxn modelId="{102146E0-74E0-4E1E-8A51-78D1C8352B19}" type="presOf" srcId="{B0FCC328-DB33-4C6D-A1E1-546D25EE21C7}" destId="{504D1882-D808-4340-B50C-1E0756095E6C}" srcOrd="0" destOrd="0" presId="urn:microsoft.com/office/officeart/2005/8/layout/vList2"/>
    <dgm:cxn modelId="{081CDF90-C893-4800-9CA1-31BD9D1EA6C6}" srcId="{DF6DED03-E47A-40CA-913E-BBC80DC0672C}" destId="{683322EA-BBA8-40C0-8E89-8264ACB7F77E}" srcOrd="0" destOrd="0" parTransId="{6C13A386-C54D-42DD-857C-AD62584FEFA6}" sibTransId="{4B244A08-2F0A-4B07-A3B7-73860A45F0CE}"/>
    <dgm:cxn modelId="{22883307-8317-4DDC-A518-D09AEF278E0A}" type="presOf" srcId="{1F1E072F-75A3-43B6-A02E-39DCF09A0992}" destId="{C0288774-0C7D-44B3-AF1F-308B84B0EDBD}" srcOrd="0" destOrd="0" presId="urn:microsoft.com/office/officeart/2005/8/layout/vList2"/>
    <dgm:cxn modelId="{9BD94A35-B636-45C5-A852-3917E4F1C58F}" srcId="{FB5BCB85-4B89-4BB4-BB24-104FCCBBB503}" destId="{F977EDD6-6212-4F9E-B98B-8039B5C9A664}" srcOrd="1" destOrd="0" parTransId="{89320175-4C09-40D9-B22C-D952F9C8EFDD}" sibTransId="{BEB95741-A74C-498F-AAF8-FEE0F977B36A}"/>
    <dgm:cxn modelId="{F1703888-93E3-478E-904A-1212E822FEEF}" srcId="{FB5BCB85-4B89-4BB4-BB24-104FCCBBB503}" destId="{D2F5DE61-6766-48FD-A1A3-7B71E8EC9E6E}" srcOrd="4" destOrd="0" parTransId="{D8365A75-BC16-4A48-9340-8D3A0D42A5D1}" sibTransId="{FB733C3B-F32B-429C-BF47-EC8DD87138C3}"/>
    <dgm:cxn modelId="{F4F4DE07-0B01-4043-9DB1-7A7820ED4F8B}" srcId="{FB5BCB85-4B89-4BB4-BB24-104FCCBBB503}" destId="{B1F2D0C8-1C42-4FE3-8F6B-653F70D6C57D}" srcOrd="2" destOrd="0" parTransId="{58F69287-4225-488D-AAA4-1419143AFF78}" sibTransId="{B652A384-4F05-4C39-93E6-75913D3BAC54}"/>
    <dgm:cxn modelId="{B5EE4451-36A7-48D5-AE13-F6B87ECCB774}" type="presOf" srcId="{26388150-1C20-46DE-92CB-27A63CFC679D}" destId="{2D579FB3-724F-47A0-A11D-F69262D04A06}" srcOrd="0" destOrd="0" presId="urn:microsoft.com/office/officeart/2005/8/layout/vList2"/>
    <dgm:cxn modelId="{A9DD7874-6E88-4BA7-9376-F5D8B9AD38CE}" type="presOf" srcId="{9165E4FC-7A86-4EC9-9638-C7DB12A1FB7C}" destId="{2D579FB3-724F-47A0-A11D-F69262D04A06}" srcOrd="0" destOrd="1" presId="urn:microsoft.com/office/officeart/2005/8/layout/vList2"/>
    <dgm:cxn modelId="{6CDD1E60-5ED9-46F9-BEF5-691E021DE1AD}" srcId="{DF6DED03-E47A-40CA-913E-BBC80DC0672C}" destId="{BA8C3457-8227-4149-9F63-AAB478B172D3}" srcOrd="1" destOrd="0" parTransId="{3464143B-1923-4F9F-A38D-C19B8130C7DB}" sibTransId="{DDC489DA-DDA9-48AD-9DB2-22D97F414370}"/>
    <dgm:cxn modelId="{BF702DC2-0517-4F7F-A016-7D5344B3B133}" type="presOf" srcId="{ECB700E1-0C46-4AAD-B008-FB1FE492468F}" destId="{4463CC5E-34FD-484A-9898-521CDC4E2999}" srcOrd="0" destOrd="0" presId="urn:microsoft.com/office/officeart/2005/8/layout/vList2"/>
    <dgm:cxn modelId="{D9F4A5C9-1C03-470A-80B6-52EDFC817DFB}" srcId="{F977EDD6-6212-4F9E-B98B-8039B5C9A664}" destId="{4077A214-BCCD-46DA-B089-C068B3240AC3}" srcOrd="2" destOrd="0" parTransId="{A9AAEDB0-1EED-424B-A964-E827B654731E}" sibTransId="{392B47A0-2FC3-458C-AB82-8D26C78462DC}"/>
    <dgm:cxn modelId="{B362BA34-09E8-4332-B6E2-6A3CAF60A11E}" type="presOf" srcId="{D2F5DE61-6766-48FD-A1A3-7B71E8EC9E6E}" destId="{0211343E-3E11-47FD-BCBD-CE7E92BDB820}" srcOrd="0" destOrd="0" presId="urn:microsoft.com/office/officeart/2005/8/layout/vList2"/>
    <dgm:cxn modelId="{010BF887-9D92-4742-9CC4-F921D87024D8}" type="presOf" srcId="{2F5E59F1-3DDC-494C-9F21-435520B69538}" destId="{4463CC5E-34FD-484A-9898-521CDC4E2999}" srcOrd="0" destOrd="1" presId="urn:microsoft.com/office/officeart/2005/8/layout/vList2"/>
    <dgm:cxn modelId="{F5F491DA-A7B7-41EB-B6EF-D7A54083F824}" srcId="{B1F2D0C8-1C42-4FE3-8F6B-653F70D6C57D}" destId="{1F1E072F-75A3-43B6-A02E-39DCF09A0992}" srcOrd="0" destOrd="0" parTransId="{3DFE9835-987B-427D-B9EF-9AE41476196F}" sibTransId="{42D17AC2-E409-4CD9-9E0D-BB52733E9179}"/>
    <dgm:cxn modelId="{EB998F9A-9665-471C-8657-700994726CDF}" srcId="{FB5BCB85-4B89-4BB4-BB24-104FCCBBB503}" destId="{DF6DED03-E47A-40CA-913E-BBC80DC0672C}" srcOrd="0" destOrd="0" parTransId="{4F4A138B-E827-45B7-856D-D279C6ACA6E3}" sibTransId="{08EF6095-053F-406A-ADFB-01C538A3F31B}"/>
    <dgm:cxn modelId="{D011DA1E-A787-4E0A-82B2-8A1858C1BDEC}" type="presOf" srcId="{B1F2D0C8-1C42-4FE3-8F6B-653F70D6C57D}" destId="{DC777DFC-B7F8-4B87-8674-7B32482CC2E2}" srcOrd="0" destOrd="0" presId="urn:microsoft.com/office/officeart/2005/8/layout/vList2"/>
    <dgm:cxn modelId="{DF6CA215-4553-4341-8BB1-58B7543BE6FF}" type="presOf" srcId="{DF6DED03-E47A-40CA-913E-BBC80DC0672C}" destId="{5FCA37FA-8432-4C59-9A65-306232D15AE1}" srcOrd="0" destOrd="0" presId="urn:microsoft.com/office/officeart/2005/8/layout/vList2"/>
    <dgm:cxn modelId="{F87313FC-0911-474A-A7E0-638478FED56C}" type="presOf" srcId="{FB5BCB85-4B89-4BB4-BB24-104FCCBBB503}" destId="{F818C634-7A85-4C89-92E9-22A14DD12CD0}" srcOrd="0" destOrd="0" presId="urn:microsoft.com/office/officeart/2005/8/layout/vList2"/>
    <dgm:cxn modelId="{9E3B20D8-78C0-430B-9CA9-0DAE31A6887B}" srcId="{FB5BCB85-4B89-4BB4-BB24-104FCCBBB503}" destId="{B0FCC328-DB33-4C6D-A1E1-546D25EE21C7}" srcOrd="3" destOrd="0" parTransId="{30170D68-EC58-42C3-975A-1F61112229D9}" sibTransId="{9D5660BF-0F76-41BA-B6B1-CCA38E4BD832}"/>
    <dgm:cxn modelId="{49E09840-D1F5-4263-9626-8D93AD444842}" type="presOf" srcId="{F977EDD6-6212-4F9E-B98B-8039B5C9A664}" destId="{D555ABE3-21E4-4382-B972-71B80B494F43}" srcOrd="0" destOrd="0" presId="urn:microsoft.com/office/officeart/2005/8/layout/vList2"/>
    <dgm:cxn modelId="{FD12BA76-07A8-4C30-A459-470A7A39FD14}" srcId="{B0FCC328-DB33-4C6D-A1E1-546D25EE21C7}" destId="{ECB700E1-0C46-4AAD-B008-FB1FE492468F}" srcOrd="0" destOrd="0" parTransId="{328FF617-8882-4B2C-8830-9439F17D4192}" sibTransId="{A89D7403-A04B-4552-8856-EBF50EF653DF}"/>
    <dgm:cxn modelId="{9A604A28-D35B-43AF-BBA8-C3171AC13093}" type="presOf" srcId="{BA8C3457-8227-4149-9F63-AAB478B172D3}" destId="{B6D86886-5432-498B-8E92-F4594A0711DC}" srcOrd="0" destOrd="1" presId="urn:microsoft.com/office/officeart/2005/8/layout/vList2"/>
    <dgm:cxn modelId="{82F4C413-55AA-468F-ACFE-A80B2C65E812}" type="presOf" srcId="{683322EA-BBA8-40C0-8E89-8264ACB7F77E}" destId="{B6D86886-5432-498B-8E92-F4594A0711DC}" srcOrd="0" destOrd="0" presId="urn:microsoft.com/office/officeart/2005/8/layout/vList2"/>
    <dgm:cxn modelId="{3C4F8BB3-7878-47B9-B9E6-E9BB56A47E7E}" srcId="{F977EDD6-6212-4F9E-B98B-8039B5C9A664}" destId="{9165E4FC-7A86-4EC9-9638-C7DB12A1FB7C}" srcOrd="1" destOrd="0" parTransId="{55FE5137-85A8-4612-BF3B-907B10B58DB8}" sibTransId="{B1AC0CB1-5C04-449A-BC69-52C4925E3BFC}"/>
    <dgm:cxn modelId="{43AB7F3C-6F26-4AAE-A904-77A1566E9779}" srcId="{B0FCC328-DB33-4C6D-A1E1-546D25EE21C7}" destId="{2F5E59F1-3DDC-494C-9F21-435520B69538}" srcOrd="1" destOrd="0" parTransId="{34ACF445-651A-4211-9AE4-DCF54E191B28}" sibTransId="{8814FBE6-D7B7-4460-BE17-CA92CD5AC1A4}"/>
    <dgm:cxn modelId="{DB99E688-BD24-46F8-8755-37B5CC41F17F}" type="presOf" srcId="{4077A214-BCCD-46DA-B089-C068B3240AC3}" destId="{2D579FB3-724F-47A0-A11D-F69262D04A06}" srcOrd="0" destOrd="2" presId="urn:microsoft.com/office/officeart/2005/8/layout/vList2"/>
    <dgm:cxn modelId="{F17302B4-F93E-4262-8BD8-4AC953726E13}" srcId="{F977EDD6-6212-4F9E-B98B-8039B5C9A664}" destId="{26388150-1C20-46DE-92CB-27A63CFC679D}" srcOrd="0" destOrd="0" parTransId="{BDD7FDEF-2DCE-4CC2-A79E-1A9506E2A0A9}" sibTransId="{574EBB13-0DAE-43B3-9E67-42054AEAA5D2}"/>
    <dgm:cxn modelId="{154776DB-190F-4092-A036-8949BF1EC560}" type="presParOf" srcId="{F818C634-7A85-4C89-92E9-22A14DD12CD0}" destId="{5FCA37FA-8432-4C59-9A65-306232D15AE1}" srcOrd="0" destOrd="0" presId="urn:microsoft.com/office/officeart/2005/8/layout/vList2"/>
    <dgm:cxn modelId="{2E0FEF77-B9D3-4549-AC64-779E556E2770}" type="presParOf" srcId="{F818C634-7A85-4C89-92E9-22A14DD12CD0}" destId="{B6D86886-5432-498B-8E92-F4594A0711DC}" srcOrd="1" destOrd="0" presId="urn:microsoft.com/office/officeart/2005/8/layout/vList2"/>
    <dgm:cxn modelId="{5A3BED4D-6E68-49FE-A00F-45CB1BEACEBB}" type="presParOf" srcId="{F818C634-7A85-4C89-92E9-22A14DD12CD0}" destId="{D555ABE3-21E4-4382-B972-71B80B494F43}" srcOrd="2" destOrd="0" presId="urn:microsoft.com/office/officeart/2005/8/layout/vList2"/>
    <dgm:cxn modelId="{0629927F-2A21-452E-9D6D-F03C7CE4A635}" type="presParOf" srcId="{F818C634-7A85-4C89-92E9-22A14DD12CD0}" destId="{2D579FB3-724F-47A0-A11D-F69262D04A06}" srcOrd="3" destOrd="0" presId="urn:microsoft.com/office/officeart/2005/8/layout/vList2"/>
    <dgm:cxn modelId="{956B6473-F8F4-4764-9EBE-0F6774E6B61C}" type="presParOf" srcId="{F818C634-7A85-4C89-92E9-22A14DD12CD0}" destId="{DC777DFC-B7F8-4B87-8674-7B32482CC2E2}" srcOrd="4" destOrd="0" presId="urn:microsoft.com/office/officeart/2005/8/layout/vList2"/>
    <dgm:cxn modelId="{1928173E-621C-49B3-AEE0-F3A32992ECD6}" type="presParOf" srcId="{F818C634-7A85-4C89-92E9-22A14DD12CD0}" destId="{C0288774-0C7D-44B3-AF1F-308B84B0EDBD}" srcOrd="5" destOrd="0" presId="urn:microsoft.com/office/officeart/2005/8/layout/vList2"/>
    <dgm:cxn modelId="{BC359913-2F49-4244-A30C-8BAB03B7F26A}" type="presParOf" srcId="{F818C634-7A85-4C89-92E9-22A14DD12CD0}" destId="{504D1882-D808-4340-B50C-1E0756095E6C}" srcOrd="6" destOrd="0" presId="urn:microsoft.com/office/officeart/2005/8/layout/vList2"/>
    <dgm:cxn modelId="{661BA02E-0F83-44EE-BD8A-216C2959014C}" type="presParOf" srcId="{F818C634-7A85-4C89-92E9-22A14DD12CD0}" destId="{4463CC5E-34FD-484A-9898-521CDC4E2999}" srcOrd="7" destOrd="0" presId="urn:microsoft.com/office/officeart/2005/8/layout/vList2"/>
    <dgm:cxn modelId="{AA58E996-B50D-40DB-9540-CD9B4C676E90}" type="presParOf" srcId="{F818C634-7A85-4C89-92E9-22A14DD12CD0}" destId="{0211343E-3E11-47FD-BCBD-CE7E92BDB820}"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712A58-DFFD-4C46-8C3C-34B33055A9E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AU"/>
        </a:p>
      </dgm:t>
    </dgm:pt>
    <dgm:pt modelId="{453DC3F6-0791-441A-81E0-E4A9209CCE93}">
      <dgm:prSet phldrT="[Text]" custT="1"/>
      <dgm:spPr/>
      <dgm:t>
        <a:bodyPr/>
        <a:lstStyle/>
        <a:p>
          <a:r>
            <a:rPr lang="en-AU" sz="4000" dirty="0"/>
            <a:t>Outcome</a:t>
          </a:r>
        </a:p>
      </dgm:t>
    </dgm:pt>
    <dgm:pt modelId="{CF0CBBDC-AA0D-4852-8D53-45DD0916BFDD}" type="parTrans" cxnId="{E95E11EE-FFBB-43D3-93B4-C439DFD23E20}">
      <dgm:prSet/>
      <dgm:spPr/>
      <dgm:t>
        <a:bodyPr/>
        <a:lstStyle/>
        <a:p>
          <a:endParaRPr lang="en-AU"/>
        </a:p>
      </dgm:t>
    </dgm:pt>
    <dgm:pt modelId="{1E3BC08C-806A-4C76-827B-ED548FDF70C0}" type="sibTrans" cxnId="{E95E11EE-FFBB-43D3-93B4-C439DFD23E20}">
      <dgm:prSet/>
      <dgm:spPr/>
      <dgm:t>
        <a:bodyPr/>
        <a:lstStyle/>
        <a:p>
          <a:endParaRPr lang="en-AU"/>
        </a:p>
      </dgm:t>
    </dgm:pt>
    <dgm:pt modelId="{10D63339-3014-4ACA-A746-2637D3EBB0F9}">
      <dgm:prSet phldrT="[Text]" custT="1"/>
      <dgm:spPr/>
      <dgm:t>
        <a:bodyPr/>
        <a:lstStyle/>
        <a:p>
          <a:pPr>
            <a:buFont typeface="Arial" panose="020B0604020202020204" pitchFamily="34" charset="0"/>
            <a:buChar char="•"/>
          </a:pPr>
          <a:r>
            <a:rPr lang="en-AU" sz="1600" dirty="0"/>
            <a:t>Reduced uncertainty margins</a:t>
          </a:r>
        </a:p>
      </dgm:t>
    </dgm:pt>
    <dgm:pt modelId="{FBDD66BC-FBC0-4959-BC5F-A62CD491469F}" type="parTrans" cxnId="{AD7443D6-0FEB-45C1-A566-B4C9343495E7}">
      <dgm:prSet/>
      <dgm:spPr/>
      <dgm:t>
        <a:bodyPr/>
        <a:lstStyle/>
        <a:p>
          <a:endParaRPr lang="en-AU"/>
        </a:p>
      </dgm:t>
    </dgm:pt>
    <dgm:pt modelId="{7F8FF6A3-B3CD-41CB-8D8B-07362560F643}" type="sibTrans" cxnId="{AD7443D6-0FEB-45C1-A566-B4C9343495E7}">
      <dgm:prSet/>
      <dgm:spPr/>
      <dgm:t>
        <a:bodyPr/>
        <a:lstStyle/>
        <a:p>
          <a:endParaRPr lang="en-AU"/>
        </a:p>
      </dgm:t>
    </dgm:pt>
    <dgm:pt modelId="{EA809B8F-8711-45D2-9AE8-8FA65A2DABD7}">
      <dgm:prSet custT="1"/>
      <dgm:spPr/>
      <dgm:t>
        <a:bodyPr/>
        <a:lstStyle/>
        <a:p>
          <a:r>
            <a:rPr lang="en-AU" sz="1600" dirty="0"/>
            <a:t>Reduction in irradiated healthy tissue</a:t>
          </a:r>
        </a:p>
      </dgm:t>
    </dgm:pt>
    <dgm:pt modelId="{07610CAA-7902-4AC1-A052-2EF69145932B}" type="parTrans" cxnId="{F87E2C94-8FFA-42BA-B4E2-9ADA8C1F3ED1}">
      <dgm:prSet/>
      <dgm:spPr/>
      <dgm:t>
        <a:bodyPr/>
        <a:lstStyle/>
        <a:p>
          <a:endParaRPr lang="en-AU"/>
        </a:p>
      </dgm:t>
    </dgm:pt>
    <dgm:pt modelId="{BB81629E-67A4-4AAA-9F87-7C0E6673E381}" type="sibTrans" cxnId="{F87E2C94-8FFA-42BA-B4E2-9ADA8C1F3ED1}">
      <dgm:prSet/>
      <dgm:spPr/>
      <dgm:t>
        <a:bodyPr/>
        <a:lstStyle/>
        <a:p>
          <a:endParaRPr lang="en-AU"/>
        </a:p>
      </dgm:t>
    </dgm:pt>
    <dgm:pt modelId="{04319A88-CDDA-47C0-9773-429892BD2F2A}">
      <dgm:prSet custT="1"/>
      <dgm:spPr/>
      <dgm:t>
        <a:bodyPr/>
        <a:lstStyle/>
        <a:p>
          <a:r>
            <a:rPr lang="en-AU" sz="1600" dirty="0"/>
            <a:t>Potential reduction in treatment-related side effects</a:t>
          </a:r>
        </a:p>
      </dgm:t>
    </dgm:pt>
    <dgm:pt modelId="{C7CBCF21-879A-46A1-8980-48CDBE091186}" type="parTrans" cxnId="{D3134AAD-DBA5-4BB7-A939-02F73C9BE3AF}">
      <dgm:prSet/>
      <dgm:spPr/>
      <dgm:t>
        <a:bodyPr/>
        <a:lstStyle/>
        <a:p>
          <a:endParaRPr lang="en-AU"/>
        </a:p>
      </dgm:t>
    </dgm:pt>
    <dgm:pt modelId="{9A4BF078-E8BD-4F33-A218-8D720BC30036}" type="sibTrans" cxnId="{D3134AAD-DBA5-4BB7-A939-02F73C9BE3AF}">
      <dgm:prSet/>
      <dgm:spPr/>
      <dgm:t>
        <a:bodyPr/>
        <a:lstStyle/>
        <a:p>
          <a:endParaRPr lang="en-AU"/>
        </a:p>
      </dgm:t>
    </dgm:pt>
    <dgm:pt modelId="{D4069479-537A-4A80-8BE2-4F1D68FE4956}">
      <dgm:prSet phldrT="[Text]" custT="1"/>
      <dgm:spPr/>
      <dgm:t>
        <a:bodyPr/>
        <a:lstStyle/>
        <a:p>
          <a:pPr>
            <a:buFont typeface="Arial" panose="020B0604020202020204" pitchFamily="34" charset="0"/>
            <a:buChar char="•"/>
          </a:pPr>
          <a:endParaRPr lang="en-AU" sz="1600" dirty="0"/>
        </a:p>
      </dgm:t>
    </dgm:pt>
    <dgm:pt modelId="{52AC778F-B022-40EF-BE2B-B8E9D9711E1F}" type="parTrans" cxnId="{00D6AFAE-29B6-4AF5-83B6-0923E73129F4}">
      <dgm:prSet/>
      <dgm:spPr/>
      <dgm:t>
        <a:bodyPr/>
        <a:lstStyle/>
        <a:p>
          <a:endParaRPr lang="en-AU"/>
        </a:p>
      </dgm:t>
    </dgm:pt>
    <dgm:pt modelId="{3CAB2C80-3118-4A89-AD4B-779B06F2535D}" type="sibTrans" cxnId="{00D6AFAE-29B6-4AF5-83B6-0923E73129F4}">
      <dgm:prSet/>
      <dgm:spPr/>
      <dgm:t>
        <a:bodyPr/>
        <a:lstStyle/>
        <a:p>
          <a:endParaRPr lang="en-AU"/>
        </a:p>
      </dgm:t>
    </dgm:pt>
    <dgm:pt modelId="{C2154B8F-066C-4E93-9E45-01406B54DA02}">
      <dgm:prSet custT="1"/>
      <dgm:spPr/>
      <dgm:t>
        <a:bodyPr/>
        <a:lstStyle/>
        <a:p>
          <a:endParaRPr lang="en-AU" sz="2000" dirty="0"/>
        </a:p>
      </dgm:t>
    </dgm:pt>
    <dgm:pt modelId="{69C598C8-EB09-4C80-A4F1-3F50F8FCBDE3}" type="parTrans" cxnId="{C0BD61DD-E2FD-4B68-A9E9-AE10C533A21C}">
      <dgm:prSet/>
      <dgm:spPr/>
      <dgm:t>
        <a:bodyPr/>
        <a:lstStyle/>
        <a:p>
          <a:endParaRPr lang="en-AU"/>
        </a:p>
      </dgm:t>
    </dgm:pt>
    <dgm:pt modelId="{D2EEADAD-3237-4811-931C-FA4ACD495A2A}" type="sibTrans" cxnId="{C0BD61DD-E2FD-4B68-A9E9-AE10C533A21C}">
      <dgm:prSet/>
      <dgm:spPr/>
      <dgm:t>
        <a:bodyPr/>
        <a:lstStyle/>
        <a:p>
          <a:endParaRPr lang="en-AU"/>
        </a:p>
      </dgm:t>
    </dgm:pt>
    <dgm:pt modelId="{96B82BB8-3264-48B8-9641-4A25EB20B768}" type="pres">
      <dgm:prSet presAssocID="{1B712A58-DFFD-4C46-8C3C-34B33055A9E3}" presName="linear" presStyleCnt="0">
        <dgm:presLayoutVars>
          <dgm:animLvl val="lvl"/>
          <dgm:resizeHandles val="exact"/>
        </dgm:presLayoutVars>
      </dgm:prSet>
      <dgm:spPr/>
      <dgm:t>
        <a:bodyPr/>
        <a:lstStyle/>
        <a:p>
          <a:endParaRPr lang="en-US"/>
        </a:p>
      </dgm:t>
    </dgm:pt>
    <dgm:pt modelId="{DFFAB956-172A-4CC6-B523-536D7DBB6817}" type="pres">
      <dgm:prSet presAssocID="{453DC3F6-0791-441A-81E0-E4A9209CCE93}" presName="parentText" presStyleLbl="node1" presStyleIdx="0" presStyleCnt="1" custScaleY="80013">
        <dgm:presLayoutVars>
          <dgm:chMax val="0"/>
          <dgm:bulletEnabled val="1"/>
        </dgm:presLayoutVars>
      </dgm:prSet>
      <dgm:spPr/>
      <dgm:t>
        <a:bodyPr/>
        <a:lstStyle/>
        <a:p>
          <a:endParaRPr lang="en-US"/>
        </a:p>
      </dgm:t>
    </dgm:pt>
    <dgm:pt modelId="{8B8DBBE2-A5FA-43B5-9893-5244093C38C9}" type="pres">
      <dgm:prSet presAssocID="{453DC3F6-0791-441A-81E0-E4A9209CCE93}" presName="childText" presStyleLbl="revTx" presStyleIdx="0" presStyleCnt="1" custScaleY="161076">
        <dgm:presLayoutVars>
          <dgm:bulletEnabled val="1"/>
        </dgm:presLayoutVars>
      </dgm:prSet>
      <dgm:spPr/>
      <dgm:t>
        <a:bodyPr/>
        <a:lstStyle/>
        <a:p>
          <a:endParaRPr lang="en-US"/>
        </a:p>
      </dgm:t>
    </dgm:pt>
  </dgm:ptLst>
  <dgm:cxnLst>
    <dgm:cxn modelId="{F39E85CB-5D35-4425-AFF4-45DBEDE2399B}" type="presOf" srcId="{04319A88-CDDA-47C0-9773-429892BD2F2A}" destId="{8B8DBBE2-A5FA-43B5-9893-5244093C38C9}" srcOrd="0" destOrd="4" presId="urn:microsoft.com/office/officeart/2005/8/layout/vList2"/>
    <dgm:cxn modelId="{174AD2E0-B954-4CD3-B3EC-6B074D47B1F3}" type="presOf" srcId="{453DC3F6-0791-441A-81E0-E4A9209CCE93}" destId="{DFFAB956-172A-4CC6-B523-536D7DBB6817}" srcOrd="0" destOrd="0" presId="urn:microsoft.com/office/officeart/2005/8/layout/vList2"/>
    <dgm:cxn modelId="{CAB14D4B-32F5-4C18-9090-4DA18812EE02}" type="presOf" srcId="{EA809B8F-8711-45D2-9AE8-8FA65A2DABD7}" destId="{8B8DBBE2-A5FA-43B5-9893-5244093C38C9}" srcOrd="0" destOrd="2" presId="urn:microsoft.com/office/officeart/2005/8/layout/vList2"/>
    <dgm:cxn modelId="{D3134AAD-DBA5-4BB7-A939-02F73C9BE3AF}" srcId="{453DC3F6-0791-441A-81E0-E4A9209CCE93}" destId="{04319A88-CDDA-47C0-9773-429892BD2F2A}" srcOrd="4" destOrd="0" parTransId="{C7CBCF21-879A-46A1-8980-48CDBE091186}" sibTransId="{9A4BF078-E8BD-4F33-A218-8D720BC30036}"/>
    <dgm:cxn modelId="{E95E11EE-FFBB-43D3-93B4-C439DFD23E20}" srcId="{1B712A58-DFFD-4C46-8C3C-34B33055A9E3}" destId="{453DC3F6-0791-441A-81E0-E4A9209CCE93}" srcOrd="0" destOrd="0" parTransId="{CF0CBBDC-AA0D-4852-8D53-45DD0916BFDD}" sibTransId="{1E3BC08C-806A-4C76-827B-ED548FDF70C0}"/>
    <dgm:cxn modelId="{E7D87924-8709-4D30-A7C2-E1ED4B8B7E9F}" type="presOf" srcId="{1B712A58-DFFD-4C46-8C3C-34B33055A9E3}" destId="{96B82BB8-3264-48B8-9641-4A25EB20B768}" srcOrd="0" destOrd="0" presId="urn:microsoft.com/office/officeart/2005/8/layout/vList2"/>
    <dgm:cxn modelId="{3257956C-52FA-4D81-90E1-1A57D3693B82}" type="presOf" srcId="{10D63339-3014-4ACA-A746-2637D3EBB0F9}" destId="{8B8DBBE2-A5FA-43B5-9893-5244093C38C9}" srcOrd="0" destOrd="0" presId="urn:microsoft.com/office/officeart/2005/8/layout/vList2"/>
    <dgm:cxn modelId="{AD7443D6-0FEB-45C1-A566-B4C9343495E7}" srcId="{453DC3F6-0791-441A-81E0-E4A9209CCE93}" destId="{10D63339-3014-4ACA-A746-2637D3EBB0F9}" srcOrd="0" destOrd="0" parTransId="{FBDD66BC-FBC0-4959-BC5F-A62CD491469F}" sibTransId="{7F8FF6A3-B3CD-41CB-8D8B-07362560F643}"/>
    <dgm:cxn modelId="{C0BD61DD-E2FD-4B68-A9E9-AE10C533A21C}" srcId="{453DC3F6-0791-441A-81E0-E4A9209CCE93}" destId="{C2154B8F-066C-4E93-9E45-01406B54DA02}" srcOrd="3" destOrd="0" parTransId="{69C598C8-EB09-4C80-A4F1-3F50F8FCBDE3}" sibTransId="{D2EEADAD-3237-4811-931C-FA4ACD495A2A}"/>
    <dgm:cxn modelId="{89837B9A-5916-46CC-8B08-19B5EDCCFDD2}" type="presOf" srcId="{D4069479-537A-4A80-8BE2-4F1D68FE4956}" destId="{8B8DBBE2-A5FA-43B5-9893-5244093C38C9}" srcOrd="0" destOrd="1" presId="urn:microsoft.com/office/officeart/2005/8/layout/vList2"/>
    <dgm:cxn modelId="{00D6AFAE-29B6-4AF5-83B6-0923E73129F4}" srcId="{453DC3F6-0791-441A-81E0-E4A9209CCE93}" destId="{D4069479-537A-4A80-8BE2-4F1D68FE4956}" srcOrd="1" destOrd="0" parTransId="{52AC778F-B022-40EF-BE2B-B8E9D9711E1F}" sibTransId="{3CAB2C80-3118-4A89-AD4B-779B06F2535D}"/>
    <dgm:cxn modelId="{16048AAB-22BD-44FC-AAC3-318D48AC2B37}" type="presOf" srcId="{C2154B8F-066C-4E93-9E45-01406B54DA02}" destId="{8B8DBBE2-A5FA-43B5-9893-5244093C38C9}" srcOrd="0" destOrd="3" presId="urn:microsoft.com/office/officeart/2005/8/layout/vList2"/>
    <dgm:cxn modelId="{F87E2C94-8FFA-42BA-B4E2-9ADA8C1F3ED1}" srcId="{453DC3F6-0791-441A-81E0-E4A9209CCE93}" destId="{EA809B8F-8711-45D2-9AE8-8FA65A2DABD7}" srcOrd="2" destOrd="0" parTransId="{07610CAA-7902-4AC1-A052-2EF69145932B}" sibTransId="{BB81629E-67A4-4AAA-9F87-7C0E6673E381}"/>
    <dgm:cxn modelId="{C8AF5B7A-E31A-4B80-96BE-CA0485737DA7}" type="presParOf" srcId="{96B82BB8-3264-48B8-9641-4A25EB20B768}" destId="{DFFAB956-172A-4CC6-B523-536D7DBB6817}" srcOrd="0" destOrd="0" presId="urn:microsoft.com/office/officeart/2005/8/layout/vList2"/>
    <dgm:cxn modelId="{14DB2A70-D2F8-4D2E-A5B1-6037C9C3E1F0}" type="presParOf" srcId="{96B82BB8-3264-48B8-9641-4A25EB20B768}" destId="{8B8DBBE2-A5FA-43B5-9893-5244093C38C9}"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CA37FA-8432-4C59-9A65-306232D15AE1}">
      <dsp:nvSpPr>
        <dsp:cNvPr id="0" name=""/>
        <dsp:cNvSpPr/>
      </dsp:nvSpPr>
      <dsp:spPr>
        <a:xfrm>
          <a:off x="0" y="65326"/>
          <a:ext cx="5098256" cy="5569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AU" sz="1400" kern="1200"/>
            <a:t>Excellent performance of a-Si:H devices in broad beam dosimetry for high dose-rate fields</a:t>
          </a:r>
          <a:endParaRPr lang="en-US" sz="1400" kern="1200"/>
        </a:p>
      </dsp:txBody>
      <dsp:txXfrm>
        <a:off x="27187" y="92513"/>
        <a:ext cx="5043882" cy="502546"/>
      </dsp:txXfrm>
    </dsp:sp>
    <dsp:sp modelId="{B6D86886-5432-498B-8E92-F4594A0711DC}">
      <dsp:nvSpPr>
        <dsp:cNvPr id="0" name=""/>
        <dsp:cNvSpPr/>
      </dsp:nvSpPr>
      <dsp:spPr>
        <a:xfrm>
          <a:off x="0" y="622246"/>
          <a:ext cx="5098256" cy="3767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870" tIns="17780" rIns="99568" bIns="17780" numCol="1" spcCol="1270" anchor="t" anchorCtr="0">
          <a:noAutofit/>
        </a:bodyPr>
        <a:lstStyle/>
        <a:p>
          <a:pPr marL="0" lvl="1" indent="720725" algn="l" defTabSz="488950">
            <a:lnSpc>
              <a:spcPct val="90000"/>
            </a:lnSpc>
            <a:spcBef>
              <a:spcPct val="0"/>
            </a:spcBef>
            <a:spcAft>
              <a:spcPct val="20000"/>
            </a:spcAft>
            <a:buChar char="••"/>
          </a:pPr>
          <a:r>
            <a:rPr lang="en-AU" sz="1100" kern="1200" dirty="0"/>
            <a:t>Pixel sensitivities varying by less than 20% </a:t>
          </a:r>
          <a:endParaRPr lang="en-US" sz="1100" kern="1200" dirty="0"/>
        </a:p>
        <a:p>
          <a:pPr marL="720725" lvl="1" indent="0" algn="l" defTabSz="488950">
            <a:lnSpc>
              <a:spcPct val="90000"/>
            </a:lnSpc>
            <a:spcBef>
              <a:spcPct val="0"/>
            </a:spcBef>
            <a:spcAft>
              <a:spcPct val="20000"/>
            </a:spcAft>
            <a:buChar char="••"/>
          </a:pPr>
          <a:r>
            <a:rPr lang="en-AU" sz="1100" kern="1200" dirty="0"/>
            <a:t>PDD results matching reference within 5%</a:t>
          </a:r>
          <a:endParaRPr lang="en-US" sz="1100" kern="1200" dirty="0"/>
        </a:p>
      </dsp:txBody>
      <dsp:txXfrm>
        <a:off x="0" y="622246"/>
        <a:ext cx="5098256" cy="376740"/>
      </dsp:txXfrm>
    </dsp:sp>
    <dsp:sp modelId="{D555ABE3-21E4-4382-B972-71B80B494F43}">
      <dsp:nvSpPr>
        <dsp:cNvPr id="0" name=""/>
        <dsp:cNvSpPr/>
      </dsp:nvSpPr>
      <dsp:spPr>
        <a:xfrm>
          <a:off x="0" y="998986"/>
          <a:ext cx="5098256" cy="556920"/>
        </a:xfrm>
        <a:prstGeom prst="roundRect">
          <a:avLst/>
        </a:prstGeom>
        <a:solidFill>
          <a:schemeClr val="accent2">
            <a:hueOff val="3177985"/>
            <a:satOff val="-7901"/>
            <a:lumOff val="-73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AU" sz="1400" kern="1200" dirty="0"/>
            <a:t>Quantified radiation resistance of a-Si:H to total ionizing doses far higher than previously investigated</a:t>
          </a:r>
          <a:endParaRPr lang="en-US" sz="1400" kern="1200" dirty="0"/>
        </a:p>
      </dsp:txBody>
      <dsp:txXfrm>
        <a:off x="27187" y="1026173"/>
        <a:ext cx="5043882" cy="502546"/>
      </dsp:txXfrm>
    </dsp:sp>
    <dsp:sp modelId="{2D579FB3-724F-47A0-A11D-F69262D04A06}">
      <dsp:nvSpPr>
        <dsp:cNvPr id="0" name=""/>
        <dsp:cNvSpPr/>
      </dsp:nvSpPr>
      <dsp:spPr>
        <a:xfrm>
          <a:off x="0" y="1555906"/>
          <a:ext cx="5098256" cy="724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870" tIns="17780" rIns="99568" bIns="17780" numCol="1" spcCol="1270" anchor="t" anchorCtr="0">
          <a:noAutofit/>
        </a:bodyPr>
        <a:lstStyle/>
        <a:p>
          <a:pPr marL="114300" lvl="1" indent="606425" algn="l" defTabSz="488950">
            <a:lnSpc>
              <a:spcPct val="90000"/>
            </a:lnSpc>
            <a:spcBef>
              <a:spcPct val="0"/>
            </a:spcBef>
            <a:spcAft>
              <a:spcPct val="20000"/>
            </a:spcAft>
            <a:buChar char="••"/>
          </a:pPr>
          <a:r>
            <a:rPr lang="en-AU" sz="1100" kern="1200" dirty="0"/>
            <a:t>Heating/thermal runaway present in radiation </a:t>
          </a:r>
          <a:r>
            <a:rPr lang="en-AU" sz="1100" kern="1200" dirty="0" smtClean="0"/>
            <a:t>damage</a:t>
          </a:r>
          <a:endParaRPr lang="en-US" sz="1100" kern="1200" dirty="0"/>
        </a:p>
        <a:p>
          <a:pPr marL="114300" lvl="1" indent="606425" algn="l" defTabSz="488950">
            <a:lnSpc>
              <a:spcPct val="90000"/>
            </a:lnSpc>
            <a:spcBef>
              <a:spcPct val="0"/>
            </a:spcBef>
            <a:spcAft>
              <a:spcPct val="20000"/>
            </a:spcAft>
            <a:buChar char="••"/>
          </a:pPr>
          <a:r>
            <a:rPr lang="en-AU" sz="1100" kern="1200" dirty="0" smtClean="0"/>
            <a:t>data.</a:t>
          </a:r>
          <a:endParaRPr lang="en-US" sz="1100" kern="1200" dirty="0"/>
        </a:p>
        <a:p>
          <a:pPr marL="720725" lvl="1" indent="0" algn="l" defTabSz="488950">
            <a:lnSpc>
              <a:spcPct val="90000"/>
            </a:lnSpc>
            <a:spcBef>
              <a:spcPct val="0"/>
            </a:spcBef>
            <a:spcAft>
              <a:spcPct val="20000"/>
            </a:spcAft>
            <a:buChar char="••"/>
          </a:pPr>
          <a:r>
            <a:rPr lang="en-AU" sz="1100" kern="1200" dirty="0"/>
            <a:t>Reduction of 75% is observed up to approx. 0.8 Grad x-ray irradiation.</a:t>
          </a:r>
          <a:endParaRPr lang="en-US" sz="1100" kern="1200" dirty="0"/>
        </a:p>
      </dsp:txBody>
      <dsp:txXfrm>
        <a:off x="0" y="1555906"/>
        <a:ext cx="5098256" cy="724500"/>
      </dsp:txXfrm>
    </dsp:sp>
    <dsp:sp modelId="{DC777DFC-B7F8-4B87-8674-7B32482CC2E2}">
      <dsp:nvSpPr>
        <dsp:cNvPr id="0" name=""/>
        <dsp:cNvSpPr/>
      </dsp:nvSpPr>
      <dsp:spPr>
        <a:xfrm>
          <a:off x="0" y="2280406"/>
          <a:ext cx="5098256" cy="556920"/>
        </a:xfrm>
        <a:prstGeom prst="roundRect">
          <a:avLst/>
        </a:prstGeom>
        <a:solidFill>
          <a:schemeClr val="accent2">
            <a:hueOff val="6355970"/>
            <a:satOff val="-15801"/>
            <a:lumOff val="-14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AU" sz="1400" kern="1200" dirty="0"/>
            <a:t>Exceptional spatial resolution</a:t>
          </a:r>
          <a:endParaRPr lang="en-US" sz="1400" kern="1200" dirty="0"/>
        </a:p>
      </dsp:txBody>
      <dsp:txXfrm>
        <a:off x="27187" y="2307593"/>
        <a:ext cx="5043882" cy="502546"/>
      </dsp:txXfrm>
    </dsp:sp>
    <dsp:sp modelId="{C0288774-0C7D-44B3-AF1F-308B84B0EDBD}">
      <dsp:nvSpPr>
        <dsp:cNvPr id="0" name=""/>
        <dsp:cNvSpPr/>
      </dsp:nvSpPr>
      <dsp:spPr>
        <a:xfrm>
          <a:off x="0" y="2837326"/>
          <a:ext cx="5098256" cy="231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870" tIns="17780" rIns="99568" bIns="17780" numCol="1" spcCol="1270" anchor="t" anchorCtr="0">
          <a:noAutofit/>
        </a:bodyPr>
        <a:lstStyle/>
        <a:p>
          <a:pPr marL="720725" lvl="1" indent="0" algn="l" defTabSz="488950">
            <a:lnSpc>
              <a:spcPct val="90000"/>
            </a:lnSpc>
            <a:spcBef>
              <a:spcPct val="0"/>
            </a:spcBef>
            <a:spcAft>
              <a:spcPct val="20000"/>
            </a:spcAft>
            <a:buChar char="••"/>
          </a:pPr>
          <a:r>
            <a:rPr lang="en-US" sz="1100" kern="1200" dirty="0"/>
            <a:t>When devices operated in edge-on modality</a:t>
          </a:r>
        </a:p>
      </dsp:txBody>
      <dsp:txXfrm>
        <a:off x="0" y="2837326"/>
        <a:ext cx="5098256" cy="231840"/>
      </dsp:txXfrm>
    </dsp:sp>
    <dsp:sp modelId="{504D1882-D808-4340-B50C-1E0756095E6C}">
      <dsp:nvSpPr>
        <dsp:cNvPr id="0" name=""/>
        <dsp:cNvSpPr/>
      </dsp:nvSpPr>
      <dsp:spPr>
        <a:xfrm>
          <a:off x="0" y="3069166"/>
          <a:ext cx="5098256" cy="556920"/>
        </a:xfrm>
        <a:prstGeom prst="roundRect">
          <a:avLst/>
        </a:prstGeom>
        <a:solidFill>
          <a:schemeClr val="accent2">
            <a:hueOff val="9533956"/>
            <a:satOff val="-23702"/>
            <a:lumOff val="-2191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AU" sz="1400" kern="1200" dirty="0"/>
            <a:t>Device architecture and bonding sub-optimal for MRT dosimetry</a:t>
          </a:r>
          <a:endParaRPr lang="en-US" sz="1400" kern="1200" dirty="0"/>
        </a:p>
      </dsp:txBody>
      <dsp:txXfrm>
        <a:off x="27187" y="3096353"/>
        <a:ext cx="5043882" cy="502546"/>
      </dsp:txXfrm>
    </dsp:sp>
    <dsp:sp modelId="{4463CC5E-34FD-484A-9898-521CDC4E2999}">
      <dsp:nvSpPr>
        <dsp:cNvPr id="0" name=""/>
        <dsp:cNvSpPr/>
      </dsp:nvSpPr>
      <dsp:spPr>
        <a:xfrm>
          <a:off x="0" y="3626086"/>
          <a:ext cx="5098256" cy="536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870" tIns="17780" rIns="99568" bIns="17780" numCol="1" spcCol="1270" anchor="t" anchorCtr="0">
          <a:noAutofit/>
        </a:bodyPr>
        <a:lstStyle/>
        <a:p>
          <a:pPr marL="0" lvl="1" indent="720725" algn="l" defTabSz="488950">
            <a:lnSpc>
              <a:spcPct val="90000"/>
            </a:lnSpc>
            <a:spcBef>
              <a:spcPct val="0"/>
            </a:spcBef>
            <a:spcAft>
              <a:spcPct val="20000"/>
            </a:spcAft>
            <a:buChar char="••"/>
          </a:pPr>
          <a:r>
            <a:rPr lang="en-AU" sz="1100" kern="1200" dirty="0"/>
            <a:t>Dose enhancement from silver (via XBIC maps)</a:t>
          </a:r>
          <a:endParaRPr lang="en-US" sz="1100" kern="1200" dirty="0"/>
        </a:p>
        <a:p>
          <a:pPr marL="720725" lvl="1" indent="0" algn="l" defTabSz="488950">
            <a:lnSpc>
              <a:spcPct val="90000"/>
            </a:lnSpc>
            <a:spcBef>
              <a:spcPct val="0"/>
            </a:spcBef>
            <a:spcAft>
              <a:spcPct val="20000"/>
            </a:spcAft>
            <a:buChar char="••"/>
          </a:pPr>
          <a:r>
            <a:rPr lang="en-AU" sz="1100" kern="1200" dirty="0"/>
            <a:t>Poor PVDR (3x lower than reference from micro-diamond)</a:t>
          </a:r>
          <a:endParaRPr lang="en-US" sz="1100" kern="1200" dirty="0"/>
        </a:p>
      </dsp:txBody>
      <dsp:txXfrm>
        <a:off x="0" y="3626086"/>
        <a:ext cx="5098256" cy="536130"/>
      </dsp:txXfrm>
    </dsp:sp>
    <dsp:sp modelId="{0211343E-3E11-47FD-BCBD-CE7E92BDB820}">
      <dsp:nvSpPr>
        <dsp:cNvPr id="0" name=""/>
        <dsp:cNvSpPr/>
      </dsp:nvSpPr>
      <dsp:spPr>
        <a:xfrm>
          <a:off x="0" y="4162216"/>
          <a:ext cx="5098256" cy="556920"/>
        </a:xfrm>
        <a:prstGeom prst="roundRect">
          <a:avLst/>
        </a:prstGeom>
        <a:solidFill>
          <a:schemeClr val="accent2">
            <a:hueOff val="12711941"/>
            <a:satOff val="-31602"/>
            <a:lumOff val="-292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AU" sz="1400" kern="1200" dirty="0"/>
            <a:t>Dose rate dependence can be mitigated with bias AND pre-irradiation</a:t>
          </a:r>
          <a:endParaRPr lang="en-US" sz="1400" kern="1200" dirty="0"/>
        </a:p>
      </dsp:txBody>
      <dsp:txXfrm>
        <a:off x="27187" y="4189403"/>
        <a:ext cx="5043882" cy="5025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FAB956-172A-4CC6-B523-536D7DBB6817}">
      <dsp:nvSpPr>
        <dsp:cNvPr id="0" name=""/>
        <dsp:cNvSpPr/>
      </dsp:nvSpPr>
      <dsp:spPr>
        <a:xfrm>
          <a:off x="0" y="1693"/>
          <a:ext cx="3028309" cy="58415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a:lnSpc>
              <a:spcPct val="90000"/>
            </a:lnSpc>
            <a:spcBef>
              <a:spcPct val="0"/>
            </a:spcBef>
            <a:spcAft>
              <a:spcPct val="35000"/>
            </a:spcAft>
          </a:pPr>
          <a:r>
            <a:rPr lang="en-AU" sz="4000" kern="1200" dirty="0"/>
            <a:t>Outcome</a:t>
          </a:r>
        </a:p>
      </dsp:txBody>
      <dsp:txXfrm>
        <a:off x="28516" y="30209"/>
        <a:ext cx="2971277" cy="527126"/>
      </dsp:txXfrm>
    </dsp:sp>
    <dsp:sp modelId="{8B8DBBE2-A5FA-43B5-9893-5244093C38C9}">
      <dsp:nvSpPr>
        <dsp:cNvPr id="0" name=""/>
        <dsp:cNvSpPr/>
      </dsp:nvSpPr>
      <dsp:spPr>
        <a:xfrm>
          <a:off x="0" y="585852"/>
          <a:ext cx="3028309" cy="1870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149" tIns="20320" rIns="113792" bIns="20320" numCol="1" spcCol="1270" anchor="t" anchorCtr="0">
          <a:noAutofit/>
        </a:bodyPr>
        <a:lstStyle/>
        <a:p>
          <a:pPr marL="171450" lvl="1" indent="-171450" algn="l" defTabSz="711200">
            <a:lnSpc>
              <a:spcPct val="90000"/>
            </a:lnSpc>
            <a:spcBef>
              <a:spcPct val="0"/>
            </a:spcBef>
            <a:spcAft>
              <a:spcPct val="20000"/>
            </a:spcAft>
            <a:buFont typeface="Arial" panose="020B0604020202020204" pitchFamily="34" charset="0"/>
            <a:buChar char="••"/>
          </a:pPr>
          <a:r>
            <a:rPr lang="en-AU" sz="1600" kern="1200" dirty="0"/>
            <a:t>Reduced uncertainty margins</a:t>
          </a:r>
        </a:p>
        <a:p>
          <a:pPr marL="171450" lvl="1" indent="-171450" algn="l" defTabSz="711200">
            <a:lnSpc>
              <a:spcPct val="90000"/>
            </a:lnSpc>
            <a:spcBef>
              <a:spcPct val="0"/>
            </a:spcBef>
            <a:spcAft>
              <a:spcPct val="20000"/>
            </a:spcAft>
            <a:buFont typeface="Arial" panose="020B0604020202020204" pitchFamily="34" charset="0"/>
            <a:buChar char="••"/>
          </a:pPr>
          <a:endParaRPr lang="en-AU" sz="1600" kern="1200" dirty="0"/>
        </a:p>
        <a:p>
          <a:pPr marL="171450" lvl="1" indent="-171450" algn="l" defTabSz="711200">
            <a:lnSpc>
              <a:spcPct val="90000"/>
            </a:lnSpc>
            <a:spcBef>
              <a:spcPct val="0"/>
            </a:spcBef>
            <a:spcAft>
              <a:spcPct val="20000"/>
            </a:spcAft>
            <a:buChar char="••"/>
          </a:pPr>
          <a:r>
            <a:rPr lang="en-AU" sz="1600" kern="1200" dirty="0"/>
            <a:t>Reduction in irradiated healthy tissue</a:t>
          </a:r>
        </a:p>
        <a:p>
          <a:pPr marL="228600" lvl="1" indent="-228600" algn="l" defTabSz="889000">
            <a:lnSpc>
              <a:spcPct val="90000"/>
            </a:lnSpc>
            <a:spcBef>
              <a:spcPct val="0"/>
            </a:spcBef>
            <a:spcAft>
              <a:spcPct val="20000"/>
            </a:spcAft>
            <a:buChar char="••"/>
          </a:pPr>
          <a:endParaRPr lang="en-AU" sz="2000" kern="1200" dirty="0"/>
        </a:p>
        <a:p>
          <a:pPr marL="171450" lvl="1" indent="-171450" algn="l" defTabSz="711200">
            <a:lnSpc>
              <a:spcPct val="90000"/>
            </a:lnSpc>
            <a:spcBef>
              <a:spcPct val="0"/>
            </a:spcBef>
            <a:spcAft>
              <a:spcPct val="20000"/>
            </a:spcAft>
            <a:buChar char="••"/>
          </a:pPr>
          <a:r>
            <a:rPr lang="en-AU" sz="1600" kern="1200" dirty="0"/>
            <a:t>Potential reduction in treatment-related side effects</a:t>
          </a:r>
        </a:p>
      </dsp:txBody>
      <dsp:txXfrm>
        <a:off x="0" y="585852"/>
        <a:ext cx="3028309" cy="187054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5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813" cy="4953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8100" y="0"/>
            <a:ext cx="2944813" cy="495300"/>
          </a:xfrm>
          <a:prstGeom prst="rect">
            <a:avLst/>
          </a:prstGeom>
        </p:spPr>
        <p:txBody>
          <a:bodyPr vert="horz" lIns="91440" tIns="45720" rIns="91440" bIns="45720" rtlCol="0"/>
          <a:lstStyle>
            <a:lvl1pPr algn="r">
              <a:defRPr sz="1200"/>
            </a:lvl1pPr>
          </a:lstStyle>
          <a:p>
            <a:fld id="{A60C01F8-7A96-1A42-A5C1-A6293913991B}" type="datetime1">
              <a:rPr lang="en-AU" smtClean="0"/>
              <a:t>12/04/2023</a:t>
            </a:fld>
            <a:endParaRPr lang="en-US"/>
          </a:p>
        </p:txBody>
      </p:sp>
      <p:sp>
        <p:nvSpPr>
          <p:cNvPr id="4" name="Footer Placeholder 3"/>
          <p:cNvSpPr>
            <a:spLocks noGrp="1"/>
          </p:cNvSpPr>
          <p:nvPr>
            <p:ph type="ftr" sz="quarter" idx="2"/>
          </p:nvPr>
        </p:nvSpPr>
        <p:spPr>
          <a:xfrm>
            <a:off x="0" y="9409113"/>
            <a:ext cx="2944813" cy="4953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8100" y="9409113"/>
            <a:ext cx="2944813" cy="495300"/>
          </a:xfrm>
          <a:prstGeom prst="rect">
            <a:avLst/>
          </a:prstGeom>
        </p:spPr>
        <p:txBody>
          <a:bodyPr vert="horz" lIns="91440" tIns="45720" rIns="91440" bIns="45720" rtlCol="0" anchor="b"/>
          <a:lstStyle>
            <a:lvl1pPr algn="r">
              <a:defRPr sz="1200"/>
            </a:lvl1pPr>
          </a:lstStyle>
          <a:p>
            <a:fld id="{B03F6A53-947D-664F-86C6-7EA2E2AF7512}" type="slidenum">
              <a:rPr lang="en-US" smtClean="0"/>
              <a:t>‹#›</a:t>
            </a:fld>
            <a:endParaRPr lang="en-US"/>
          </a:p>
        </p:txBody>
      </p:sp>
    </p:spTree>
    <p:extLst>
      <p:ext uri="{BB962C8B-B14F-4D97-AF65-F5344CB8AC3E}">
        <p14:creationId xmlns:p14="http://schemas.microsoft.com/office/powerpoint/2010/main" val="317498666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813" cy="4953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8100" y="0"/>
            <a:ext cx="2944813" cy="495300"/>
          </a:xfrm>
          <a:prstGeom prst="rect">
            <a:avLst/>
          </a:prstGeom>
        </p:spPr>
        <p:txBody>
          <a:bodyPr vert="horz" lIns="91440" tIns="45720" rIns="91440" bIns="45720" rtlCol="0"/>
          <a:lstStyle>
            <a:lvl1pPr algn="r">
              <a:defRPr sz="1200"/>
            </a:lvl1pPr>
          </a:lstStyle>
          <a:p>
            <a:fld id="{290F5882-1633-C84E-BDD4-8A584B4C4483}" type="datetime1">
              <a:rPr lang="en-AU" smtClean="0"/>
              <a:t>12/04/2023</a:t>
            </a:fld>
            <a:endParaRPr lang="en-US"/>
          </a:p>
        </p:txBody>
      </p:sp>
      <p:sp>
        <p:nvSpPr>
          <p:cNvPr id="4" name="Slide Image Placeholder 3"/>
          <p:cNvSpPr>
            <a:spLocks noGrp="1" noRot="1" noChangeAspect="1"/>
          </p:cNvSpPr>
          <p:nvPr>
            <p:ph type="sldImg" idx="2"/>
          </p:nvPr>
        </p:nvSpPr>
        <p:spPr>
          <a:xfrm>
            <a:off x="95250" y="742950"/>
            <a:ext cx="6604000" cy="3714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05350"/>
            <a:ext cx="5435600" cy="4457700"/>
          </a:xfrm>
          <a:prstGeom prst="rect">
            <a:avLst/>
          </a:prstGeom>
        </p:spPr>
        <p:txBody>
          <a:bodyPr vert="horz" lIns="91440" tIns="45720" rIns="91440" bIns="45720" rtlCol="0"/>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6" name="Footer Placeholder 5"/>
          <p:cNvSpPr>
            <a:spLocks noGrp="1"/>
          </p:cNvSpPr>
          <p:nvPr>
            <p:ph type="ftr" sz="quarter" idx="4"/>
          </p:nvPr>
        </p:nvSpPr>
        <p:spPr>
          <a:xfrm>
            <a:off x="0" y="9409113"/>
            <a:ext cx="2944813" cy="4953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8100" y="9409113"/>
            <a:ext cx="2944813" cy="495300"/>
          </a:xfrm>
          <a:prstGeom prst="rect">
            <a:avLst/>
          </a:prstGeom>
        </p:spPr>
        <p:txBody>
          <a:bodyPr vert="horz" lIns="91440" tIns="45720" rIns="91440" bIns="45720" rtlCol="0" anchor="b"/>
          <a:lstStyle>
            <a:lvl1pPr algn="r">
              <a:defRPr sz="1200"/>
            </a:lvl1pPr>
          </a:lstStyle>
          <a:p>
            <a:fld id="{4FDA4F87-D5C2-4945-AFCA-8B793D25881C}" type="slidenum">
              <a:rPr lang="en-US" smtClean="0"/>
              <a:t>‹#›</a:t>
            </a:fld>
            <a:endParaRPr lang="en-US"/>
          </a:p>
        </p:txBody>
      </p:sp>
    </p:spTree>
    <p:extLst>
      <p:ext uri="{BB962C8B-B14F-4D97-AF65-F5344CB8AC3E}">
        <p14:creationId xmlns:p14="http://schemas.microsoft.com/office/powerpoint/2010/main" val="196509890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FDA4F87-D5C2-4945-AFCA-8B793D25881C}" type="slidenum">
              <a:rPr lang="en-US" smtClean="0"/>
              <a:t>7</a:t>
            </a:fld>
            <a:endParaRPr lang="en-US"/>
          </a:p>
        </p:txBody>
      </p:sp>
    </p:spTree>
    <p:extLst>
      <p:ext uri="{BB962C8B-B14F-4D97-AF65-F5344CB8AC3E}">
        <p14:creationId xmlns:p14="http://schemas.microsoft.com/office/powerpoint/2010/main" val="4677844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FDA4F87-D5C2-4945-AFCA-8B793D25881C}" type="slidenum">
              <a:rPr lang="en-US" smtClean="0"/>
              <a:t>57</a:t>
            </a:fld>
            <a:endParaRPr lang="en-US"/>
          </a:p>
        </p:txBody>
      </p:sp>
    </p:spTree>
    <p:extLst>
      <p:ext uri="{BB962C8B-B14F-4D97-AF65-F5344CB8AC3E}">
        <p14:creationId xmlns:p14="http://schemas.microsoft.com/office/powerpoint/2010/main" val="42159271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F1634178-8C29-4F64-9114-F84429EEB24D}" type="slidenum">
              <a:rPr lang="en-US" smtClean="0"/>
              <a:t>64</a:t>
            </a:fld>
            <a:endParaRPr lang="en-US"/>
          </a:p>
        </p:txBody>
      </p:sp>
    </p:spTree>
    <p:extLst>
      <p:ext uri="{BB962C8B-B14F-4D97-AF65-F5344CB8AC3E}">
        <p14:creationId xmlns:p14="http://schemas.microsoft.com/office/powerpoint/2010/main" val="36875169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AU" baseline="0" dirty="0"/>
              <a:t>Four motion cases were investigated:</a:t>
            </a:r>
          </a:p>
          <a:p>
            <a:pPr marL="628650" lvl="1" indent="-171450">
              <a:buFont typeface="Arial" panose="020B0604020202020204" pitchFamily="34" charset="0"/>
              <a:buChar char="•"/>
            </a:pPr>
            <a:r>
              <a:rPr lang="en-AU" baseline="0" dirty="0"/>
              <a:t>First we irradiate the detector in the static delivery case i.e. the phantom and detector are stationary, this forms the ‘No Motion’ case.</a:t>
            </a:r>
          </a:p>
          <a:p>
            <a:pPr marL="628650" lvl="1" indent="-171450">
              <a:buFont typeface="Arial" panose="020B0604020202020204" pitchFamily="34" charset="0"/>
              <a:buChar char="•"/>
            </a:pPr>
            <a:r>
              <a:rPr lang="en-AU" baseline="0" dirty="0"/>
              <a:t>Next, the motion trace is loaded to the platform and initiated at the time of beam delivery, ‘Motion’.</a:t>
            </a:r>
          </a:p>
          <a:p>
            <a:pPr marL="628650" lvl="1" indent="-171450">
              <a:buFont typeface="Arial" panose="020B0604020202020204" pitchFamily="34" charset="0"/>
              <a:buChar char="•"/>
            </a:pPr>
            <a:r>
              <a:rPr lang="en-AU" baseline="0" dirty="0"/>
              <a:t>Then, the Calypso motion tracking system is introduced and the MLC tracking system is engaged to track the motion of the detector during treatment delivery, denoted ‘</a:t>
            </a:r>
            <a:r>
              <a:rPr lang="en-AU" baseline="0" dirty="0" err="1"/>
              <a:t>Motion+Tracking</a:t>
            </a:r>
            <a:r>
              <a:rPr lang="en-AU" baseline="0" dirty="0"/>
              <a:t>’.</a:t>
            </a:r>
          </a:p>
          <a:p>
            <a:pPr marL="628650" lvl="1" indent="-171450">
              <a:buFont typeface="Arial" panose="020B0604020202020204" pitchFamily="34" charset="0"/>
              <a:buChar char="•"/>
            </a:pPr>
            <a:r>
              <a:rPr lang="en-AU" baseline="0" dirty="0"/>
              <a:t>Lastly, the predictive algorithm is introduced to the MLC tracking system, ‘</a:t>
            </a:r>
            <a:r>
              <a:rPr lang="en-AU" baseline="0" dirty="0" err="1"/>
              <a:t>Motion+Tracking+Prediction</a:t>
            </a:r>
            <a:r>
              <a:rPr lang="en-AU" baseline="0" dirty="0"/>
              <a:t>’.</a:t>
            </a:r>
          </a:p>
        </p:txBody>
      </p:sp>
      <p:sp>
        <p:nvSpPr>
          <p:cNvPr id="4" name="Slide Number Placeholder 3"/>
          <p:cNvSpPr>
            <a:spLocks noGrp="1"/>
          </p:cNvSpPr>
          <p:nvPr>
            <p:ph type="sldNum" sz="quarter" idx="10"/>
          </p:nvPr>
        </p:nvSpPr>
        <p:spPr/>
        <p:txBody>
          <a:bodyPr/>
          <a:lstStyle/>
          <a:p>
            <a:fld id="{6E22EE04-DCA5-4527-BCA4-8FFB71E0FE2C}" type="slidenum">
              <a:rPr lang="en-AU" smtClean="0"/>
              <a:t>10</a:t>
            </a:fld>
            <a:endParaRPr lang="en-AU"/>
          </a:p>
        </p:txBody>
      </p:sp>
    </p:spTree>
    <p:extLst>
      <p:ext uri="{BB962C8B-B14F-4D97-AF65-F5344CB8AC3E}">
        <p14:creationId xmlns:p14="http://schemas.microsoft.com/office/powerpoint/2010/main" val="10049227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FDA4F87-D5C2-4945-AFCA-8B793D25881C}" type="slidenum">
              <a:rPr lang="en-US" smtClean="0"/>
              <a:t>19</a:t>
            </a:fld>
            <a:endParaRPr lang="en-US"/>
          </a:p>
        </p:txBody>
      </p:sp>
    </p:spTree>
    <p:extLst>
      <p:ext uri="{BB962C8B-B14F-4D97-AF65-F5344CB8AC3E}">
        <p14:creationId xmlns:p14="http://schemas.microsoft.com/office/powerpoint/2010/main" val="2321918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Main talking point - </a:t>
            </a:r>
            <a:r>
              <a:rPr lang="en-AU" dirty="0" err="1"/>
              <a:t>Al:ZnO</a:t>
            </a:r>
            <a:r>
              <a:rPr lang="en-AU" dirty="0"/>
              <a:t> samples have a more stable and “tissue equivalent” response than the TiO</a:t>
            </a:r>
            <a:r>
              <a:rPr lang="en-AU" baseline="-25000" dirty="0"/>
              <a:t>2</a:t>
            </a:r>
            <a:r>
              <a:rPr lang="en-AU" baseline="0" dirty="0"/>
              <a:t> samples. Even so, under bias all samples are within 5% variation from </a:t>
            </a:r>
            <a:r>
              <a:rPr lang="en-AU" baseline="0" dirty="0" err="1"/>
              <a:t>uDiamond</a:t>
            </a:r>
            <a:r>
              <a:rPr lang="en-AU" baseline="0" dirty="0"/>
              <a:t>, which is acceptable for machine QA.</a:t>
            </a:r>
            <a:endParaRPr lang="en-AU"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187890-E967-42CD-B9DA-500E3DC7A5A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Arial" charset="0"/>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4133884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187890-E967-42CD-B9DA-500E3DC7A5A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Arial" charset="0"/>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1856184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xfrm>
            <a:off x="3885361" y="8684633"/>
            <a:ext cx="2971066" cy="457923"/>
          </a:xfrm>
          <a:prstGeom prst="rect">
            <a:avLst/>
          </a:prstGeom>
          <a:noFill/>
        </p:spPr>
        <p:txBody>
          <a:bodyPr lIns="86237" tIns="43119" rIns="86237" bIns="43119"/>
          <a:lstStyle/>
          <a:p>
            <a:fld id="{C9844952-555B-4D0F-B76A-441D6E5280E4}" type="slidenum">
              <a:rPr lang="de-DE" smtClean="0">
                <a:solidFill>
                  <a:prstClr val="black"/>
                </a:solidFill>
                <a:latin typeface="Flamauow Book" pitchFamily="50" charset="0"/>
                <a:cs typeface="Arial" pitchFamily="34" charset="0"/>
              </a:rPr>
              <a:pPr/>
              <a:t>48</a:t>
            </a:fld>
            <a:endParaRPr lang="de-DE" dirty="0">
              <a:solidFill>
                <a:prstClr val="black"/>
              </a:solidFill>
              <a:latin typeface="Flamauow Book" pitchFamily="50" charset="0"/>
              <a:cs typeface="Arial" pitchFamily="34" charset="0"/>
            </a:endParaRPr>
          </a:p>
        </p:txBody>
      </p:sp>
      <p:sp>
        <p:nvSpPr>
          <p:cNvPr id="100355" name="Rectangle 2"/>
          <p:cNvSpPr>
            <a:spLocks noGrp="1" noRot="1" noChangeAspect="1" noChangeArrowheads="1" noTextEdit="1"/>
          </p:cNvSpPr>
          <p:nvPr>
            <p:ph type="sldImg"/>
          </p:nvPr>
        </p:nvSpPr>
        <p:spPr>
          <a:xfrm>
            <a:off x="431800" y="711200"/>
            <a:ext cx="6056313" cy="3406775"/>
          </a:xfrm>
          <a:ln/>
        </p:spPr>
      </p:sp>
      <p:sp>
        <p:nvSpPr>
          <p:cNvPr id="100356" name="Rectangle 3"/>
          <p:cNvSpPr>
            <a:spLocks noGrp="1" noChangeArrowheads="1"/>
          </p:cNvSpPr>
          <p:nvPr>
            <p:ph type="body" idx="1"/>
          </p:nvPr>
        </p:nvSpPr>
        <p:spPr>
          <a:xfrm>
            <a:off x="942622" y="4330761"/>
            <a:ext cx="5030983" cy="4118412"/>
          </a:xfrm>
          <a:noFill/>
          <a:ln/>
        </p:spPr>
        <p:txBody>
          <a:bodyPr/>
          <a:lstStyle/>
          <a:p>
            <a:endParaRPr lang="de-DE" dirty="0">
              <a:latin typeface="Flamauow Book" pitchFamily="50" charset="0"/>
            </a:endParaRPr>
          </a:p>
        </p:txBody>
      </p:sp>
    </p:spTree>
    <p:extLst>
      <p:ext uri="{BB962C8B-B14F-4D97-AF65-F5344CB8AC3E}">
        <p14:creationId xmlns:p14="http://schemas.microsoft.com/office/powerpoint/2010/main" val="34198458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48101" y="9408801"/>
            <a:ext cx="2944813" cy="495617"/>
          </a:xfrm>
          <a:prstGeom prst="rect">
            <a:avLst/>
          </a:prstGeom>
          <a:ln/>
        </p:spPr>
        <p:txBody>
          <a:bodyPr/>
          <a:lstStyle/>
          <a:p>
            <a:fld id="{BC903FCB-3305-4741-94D2-BBD50D7892E9}" type="slidenum">
              <a:rPr lang="en-US" altLang="ja-JP"/>
              <a:pPr/>
              <a:t>50</a:t>
            </a:fld>
            <a:endParaRPr lang="en-US" altLang="ja-JP" dirty="0"/>
          </a:p>
        </p:txBody>
      </p:sp>
      <p:sp>
        <p:nvSpPr>
          <p:cNvPr id="433154" name="Rectangle 2"/>
          <p:cNvSpPr>
            <a:spLocks noGrp="1" noRot="1" noChangeAspect="1" noChangeArrowheads="1" noTextEdit="1"/>
          </p:cNvSpPr>
          <p:nvPr>
            <p:ph type="sldImg"/>
          </p:nvPr>
        </p:nvSpPr>
        <p:spPr bwMode="auto">
          <a:xfrm>
            <a:off x="93663" y="741363"/>
            <a:ext cx="6607175" cy="3717925"/>
          </a:xfrm>
          <a:prstGeom prst="rect">
            <a:avLst/>
          </a:prstGeom>
          <a:solidFill>
            <a:srgbClr val="FFFFFF"/>
          </a:solidFill>
          <a:ln>
            <a:solidFill>
              <a:srgbClr val="000000"/>
            </a:solidFill>
            <a:miter lim="800000"/>
            <a:headEnd/>
            <a:tailEnd/>
          </a:ln>
        </p:spPr>
      </p:sp>
      <p:sp>
        <p:nvSpPr>
          <p:cNvPr id="433155" name="Rectangle 3"/>
          <p:cNvSpPr>
            <a:spLocks noGrp="1" noChangeArrowheads="1"/>
          </p:cNvSpPr>
          <p:nvPr>
            <p:ph type="body" idx="1"/>
          </p:nvPr>
        </p:nvSpPr>
        <p:spPr bwMode="auto">
          <a:xfrm>
            <a:off x="905937" y="4705351"/>
            <a:ext cx="4982633" cy="4457700"/>
          </a:xfrm>
          <a:prstGeom prst="rect">
            <a:avLst/>
          </a:prstGeom>
          <a:solidFill>
            <a:srgbClr val="FFFFFF"/>
          </a:solidFill>
          <a:ln>
            <a:solidFill>
              <a:srgbClr val="000000"/>
            </a:solidFill>
            <a:miter lim="800000"/>
            <a:headEnd/>
            <a:tailEnd/>
          </a:ln>
        </p:spPr>
        <p:txBody>
          <a:bodyPr/>
          <a:lstStyle/>
          <a:p>
            <a:endParaRPr lang="ja-JP" altLang="ja-JP" dirty="0"/>
          </a:p>
        </p:txBody>
      </p:sp>
      <p:sp>
        <p:nvSpPr>
          <p:cNvPr id="2" name="日付プレースホルダー 1"/>
          <p:cNvSpPr>
            <a:spLocks noGrp="1"/>
          </p:cNvSpPr>
          <p:nvPr>
            <p:ph type="dt" idx="10"/>
          </p:nvPr>
        </p:nvSpPr>
        <p:spPr>
          <a:xfrm>
            <a:off x="3848101" y="1"/>
            <a:ext cx="2944813" cy="495617"/>
          </a:xfrm>
          <a:prstGeom prst="rect">
            <a:avLst/>
          </a:prstGeom>
        </p:spPr>
        <p:txBody>
          <a:bodyPr/>
          <a:lstStyle/>
          <a:p>
            <a:r>
              <a:rPr kumimoji="1" lang="en-US" altLang="ja-JP" dirty="0" smtClean="0"/>
              <a:t>2010/10/18</a:t>
            </a:r>
            <a:endParaRPr kumimoji="1" lang="ja-JP" altLang="en-US" dirty="0"/>
          </a:p>
        </p:txBody>
      </p:sp>
      <p:sp>
        <p:nvSpPr>
          <p:cNvPr id="3" name="フッター プレースホルダー 2"/>
          <p:cNvSpPr>
            <a:spLocks noGrp="1"/>
          </p:cNvSpPr>
          <p:nvPr>
            <p:ph type="ftr" sz="quarter" idx="11"/>
          </p:nvPr>
        </p:nvSpPr>
        <p:spPr>
          <a:xfrm>
            <a:off x="1" y="9408801"/>
            <a:ext cx="2944813" cy="495617"/>
          </a:xfrm>
          <a:prstGeom prst="rect">
            <a:avLst/>
          </a:prstGeom>
        </p:spPr>
        <p:txBody>
          <a:bodyPr/>
          <a:lstStyle/>
          <a:p>
            <a:r>
              <a:rPr kumimoji="1" lang="zh-TW" altLang="en-US" smtClean="0"/>
              <a:t>量子線治療科学論（松藤）</a:t>
            </a:r>
            <a:endParaRPr kumimoji="1" lang="ja-JP" altLang="en-US" dirty="0"/>
          </a:p>
        </p:txBody>
      </p:sp>
    </p:spTree>
    <p:extLst>
      <p:ext uri="{BB962C8B-B14F-4D97-AF65-F5344CB8AC3E}">
        <p14:creationId xmlns:p14="http://schemas.microsoft.com/office/powerpoint/2010/main" val="9131932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TDRA assumes that the number of lethal lesions in a microscopic cellular nucleus or a subcellular structure designated as a ‘‘site’’ is proportional to the square of the</a:t>
                </a:r>
              </a:p>
              <a:p>
                <a:r>
                  <a:rPr lang="en-US" sz="1200" b="0" i="0" u="none" strike="noStrike" kern="1200" baseline="0" dirty="0" smtClean="0">
                    <a:solidFill>
                      <a:schemeClr val="tx1"/>
                    </a:solidFill>
                    <a:latin typeface="+mn-lt"/>
                    <a:ea typeface="+mn-ea"/>
                    <a:cs typeface="+mn-cs"/>
                  </a:rPr>
                  <a:t>specific energy of that site</a:t>
                </a:r>
              </a:p>
              <a:p>
                <a:endParaRPr lang="en-US" i="0" baseline="0" dirty="0" smtClean="0"/>
              </a:p>
              <a:p>
                <a:r>
                  <a:rPr lang="en-US" sz="1200" b="0" i="0" u="none" strike="noStrike" kern="1200" baseline="0" dirty="0" smtClean="0">
                    <a:solidFill>
                      <a:schemeClr val="tx1"/>
                    </a:solidFill>
                    <a:latin typeface="+mn-lt"/>
                    <a:ea typeface="+mn-ea"/>
                    <a:cs typeface="+mn-cs"/>
                  </a:rPr>
                  <a:t>The site concept of the TDRA was further developed by </a:t>
                </a:r>
                <a:r>
                  <a:rPr lang="en-AU" sz="1200" b="0" i="0" u="none" strike="noStrike" kern="1200" baseline="0" dirty="0" smtClean="0">
                    <a:solidFill>
                      <a:schemeClr val="tx1"/>
                    </a:solidFill>
                    <a:latin typeface="+mn-lt"/>
                    <a:ea typeface="+mn-ea"/>
                    <a:cs typeface="+mn-cs"/>
                  </a:rPr>
                  <a:t>Hawkins (</a:t>
                </a:r>
                <a:r>
                  <a:rPr lang="en-AU" sz="1200" b="0" i="1" u="none" strike="noStrike" kern="1200" baseline="0" dirty="0" smtClean="0">
                    <a:solidFill>
                      <a:schemeClr val="tx1"/>
                    </a:solidFill>
                    <a:latin typeface="+mn-lt"/>
                    <a:ea typeface="+mn-ea"/>
                    <a:cs typeface="+mn-cs"/>
                  </a:rPr>
                  <a:t>14</a:t>
                </a:r>
                <a:r>
                  <a:rPr lang="en-AU" sz="1200" b="0" i="0" u="none" strike="noStrike" kern="1200" baseline="0" dirty="0" smtClean="0">
                    <a:solidFill>
                      <a:schemeClr val="tx1"/>
                    </a:solidFill>
                    <a:latin typeface="+mn-lt"/>
                    <a:ea typeface="+mn-ea"/>
                    <a:cs typeface="+mn-cs"/>
                  </a:rPr>
                  <a:t>) in a </a:t>
                </a:r>
                <a:r>
                  <a:rPr lang="en-AU" sz="1200" b="0" i="0" u="none" strike="noStrike" kern="1200" baseline="0" dirty="0" err="1" smtClean="0">
                    <a:solidFill>
                      <a:schemeClr val="tx1"/>
                    </a:solidFill>
                    <a:latin typeface="+mn-lt"/>
                    <a:ea typeface="+mn-ea"/>
                    <a:cs typeface="+mn-cs"/>
                  </a:rPr>
                  <a:t>microdosimetric</a:t>
                </a:r>
                <a:r>
                  <a:rPr lang="en-AU" sz="1200" b="0" i="0" u="none" strike="noStrike" kern="1200" baseline="0" dirty="0" smtClean="0">
                    <a:solidFill>
                      <a:schemeClr val="tx1"/>
                    </a:solidFill>
                    <a:latin typeface="+mn-lt"/>
                    <a:ea typeface="+mn-ea"/>
                    <a:cs typeface="+mn-cs"/>
                  </a:rPr>
                  <a:t> kinetic (MK) model to </a:t>
                </a:r>
                <a:r>
                  <a:rPr lang="en-US" sz="1200" b="0" i="0" u="none" strike="noStrike" kern="1200" baseline="0" dirty="0" smtClean="0">
                    <a:solidFill>
                      <a:schemeClr val="tx1"/>
                    </a:solidFill>
                    <a:latin typeface="+mn-lt"/>
                    <a:ea typeface="+mn-ea"/>
                    <a:cs typeface="+mn-cs"/>
                  </a:rPr>
                  <a:t>account for cell survival after exposure to a heavy-ion</a:t>
                </a:r>
              </a:p>
              <a:p>
                <a:r>
                  <a:rPr lang="en-US" sz="1200" b="0" i="0" u="none" strike="noStrike" kern="1200" baseline="0" dirty="0" smtClean="0">
                    <a:solidFill>
                      <a:schemeClr val="tx1"/>
                    </a:solidFill>
                    <a:latin typeface="+mn-lt"/>
                    <a:ea typeface="+mn-ea"/>
                    <a:cs typeface="+mn-cs"/>
                  </a:rPr>
                  <a:t>beam. In the MK model, it is postulated that the average number of lethal lesions in a subcellular structure referred to as a ‘‘domain’’ is given by a linear-quadratic correlation with the specific energy, </a:t>
                </a:r>
                <a:r>
                  <a:rPr lang="en-US" sz="1200" b="0" i="1" u="none" strike="noStrike" kern="1200" baseline="0" dirty="0" smtClean="0">
                    <a:solidFill>
                      <a:schemeClr val="tx1"/>
                    </a:solidFill>
                    <a:latin typeface="+mn-lt"/>
                    <a:ea typeface="+mn-ea"/>
                    <a:cs typeface="+mn-cs"/>
                  </a:rPr>
                  <a:t>z</a:t>
                </a:r>
                <a:r>
                  <a:rPr lang="en-US" sz="1200" b="0" i="0" u="none" strike="noStrike" kern="1200" baseline="0" dirty="0" smtClean="0">
                    <a:solidFill>
                      <a:schemeClr val="tx1"/>
                    </a:solidFill>
                    <a:latin typeface="+mn-lt"/>
                    <a:ea typeface="+mn-ea"/>
                    <a:cs typeface="+mn-cs"/>
                  </a:rPr>
                  <a:t>, of the domain for any type of radiation. The surviving fraction of cells irradiated using low-LET radiation can be derived by assuming the Poisson distribution of lethal lesions among the cells, which is thought to be valid even in the case of heavy charged particles exhibiting a locally concentrated energy deposition near the track. However, for high-LET charged particles, it is necessary to add the non-Poisson distribution correction to the surviving fraction (15), as will be described below</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Validation of the MKM and its parameters was demonstrated in many types of cell survival studies. For instance, the human salivary gland (HSG) tumor cells with MKM parameters, </a:t>
                </a:r>
                <a:r>
                  <a:rPr lang="en-US" sz="1200" b="0" i="0" u="none" strike="noStrike" kern="1200" baseline="0" dirty="0" err="1" smtClean="0">
                    <a:solidFill>
                      <a:schemeClr val="tx1"/>
                    </a:solidFill>
                    <a:latin typeface="+mn-lt"/>
                    <a:ea typeface="+mn-ea"/>
                    <a:cs typeface="+mn-cs"/>
                  </a:rPr>
                  <a:t>ao</a:t>
                </a:r>
                <a:r>
                  <a:rPr lang="en-AU" sz="1200" b="0" i="0" u="none" strike="noStrike" kern="1200" baseline="0" dirty="0" smtClean="0">
                    <a:solidFill>
                      <a:schemeClr val="tx1"/>
                    </a:solidFill>
                    <a:latin typeface="+mn-lt"/>
                    <a:ea typeface="+mn-ea"/>
                    <a:cs typeface="+mn-cs"/>
                  </a:rPr>
                  <a:t>= 0.13 Gy1,</a:t>
                </a:r>
                <a:r>
                  <a:rPr lang="en-US" sz="1200" b="0" i="0" u="none" strike="noStrike" kern="1200" baseline="0" dirty="0" smtClean="0">
                    <a:solidFill>
                      <a:schemeClr val="tx1"/>
                    </a:solidFill>
                    <a:latin typeface="+mn-lt"/>
                    <a:ea typeface="+mn-ea"/>
                    <a:cs typeface="+mn-cs"/>
                  </a:rPr>
                  <a:t>b = 0.05 Gy2, and </a:t>
                </a:r>
                <a:r>
                  <a:rPr lang="en-US" sz="1200" b="0" i="0" u="none" strike="noStrike" kern="1200" baseline="0" dirty="0" err="1" smtClean="0">
                    <a:solidFill>
                      <a:schemeClr val="tx1"/>
                    </a:solidFill>
                    <a:latin typeface="+mn-lt"/>
                    <a:ea typeface="+mn-ea"/>
                    <a:cs typeface="+mn-cs"/>
                  </a:rPr>
                  <a:t>rd</a:t>
                </a:r>
                <a:r>
                  <a:rPr lang="en-US" sz="1200" b="0" i="0" u="none" strike="noStrike" kern="1200" baseline="0" dirty="0" smtClean="0">
                    <a:solidFill>
                      <a:schemeClr val="tx1"/>
                    </a:solidFill>
                    <a:latin typeface="+mn-lt"/>
                    <a:ea typeface="+mn-ea"/>
                    <a:cs typeface="+mn-cs"/>
                  </a:rPr>
                  <a:t>= 0.42 lm.11 The mentioned parameters of the HSG cell line were used as an example of RBE derivation in this study. The RBE is proton dose-dependent and related to particular survival fractions S(</a:t>
                </a:r>
                <a:r>
                  <a:rPr lang="en-US" sz="1200" b="0" i="0" u="none" strike="noStrike" kern="1200" baseline="0" dirty="0" err="1" smtClean="0">
                    <a:solidFill>
                      <a:schemeClr val="tx1"/>
                    </a:solidFill>
                    <a:latin typeface="+mn-lt"/>
                    <a:ea typeface="+mn-ea"/>
                    <a:cs typeface="+mn-cs"/>
                  </a:rPr>
                  <a:t>Dp</a:t>
                </a:r>
                <a:r>
                  <a:rPr lang="en-US" sz="1200" b="0" i="0" u="none" strike="noStrike" kern="1200" baseline="0" dirty="0" smtClean="0">
                    <a:solidFill>
                      <a:schemeClr val="tx1"/>
                    </a:solidFill>
                    <a:latin typeface="+mn-lt"/>
                    <a:ea typeface="+mn-ea"/>
                    <a:cs typeface="+mn-cs"/>
                  </a:rPr>
                  <a:t>) and can be obtained from (3) using the following formula:</a:t>
                </a:r>
              </a:p>
              <a:p>
                <a:endParaRPr lang="en-US" sz="1200" b="0" i="0" u="none" strike="noStrike" kern="1200" baseline="0" dirty="0" smtClean="0">
                  <a:solidFill>
                    <a:schemeClr val="tx1"/>
                  </a:solidFill>
                  <a:latin typeface="+mn-lt"/>
                  <a:ea typeface="+mn-ea"/>
                  <a:cs typeface="+mn-cs"/>
                </a:endParaRPr>
              </a:p>
              <a:p>
                <a:endParaRPr lang="en-AU" i="0" dirty="0" smtClean="0"/>
              </a:p>
              <a:p>
                <a:endParaRPr lang="en-AU" i="0" dirty="0"/>
              </a:p>
            </p:txBody>
          </p:sp>
        </mc:Choice>
        <mc:Fallback xmlns="">
          <p:sp>
            <p:nvSpPr>
              <p:cNvPr id="3" name="Notes Placeholder 2"/>
              <p:cNvSpPr>
                <a:spLocks noGrp="1"/>
              </p:cNvSpPr>
              <p:nvPr>
                <p:ph type="body" idx="1"/>
              </p:nvPr>
            </p:nvSpPr>
            <p:spPr/>
            <p:txBody>
              <a:bodyPr/>
              <a:lstStyle/>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itchFamily="18" charset="0"/>
                  <a:buNone/>
                  <a:tabLst/>
                  <a:defRPr/>
                </a:pPr>
                <a:r>
                  <a:rPr lang="en-AU" dirty="0" smtClean="0"/>
                  <a:t>In</a:t>
                </a:r>
                <a:r>
                  <a:rPr lang="en-AU" baseline="0" dirty="0" smtClean="0"/>
                  <a:t> order to visually observe the charge collection properties of individual sensitive volumes, ion beam induced charge collection was done. IBICC was done with the use of the ANTARES heavy ion microbeam at ANSTO.  Ions are accelerated, focused and collimated down the beam line into a pencil beam with spot size of 1</a:t>
                </a:r>
                <a:r>
                  <a:rPr lang="en-AU" b="0" i="0" baseline="0" smtClean="0">
                    <a:latin typeface="Cambria Math" panose="02040503050406030204" pitchFamily="18" charset="0"/>
                  </a:rPr>
                  <a:t>μm</a:t>
                </a:r>
                <a:r>
                  <a:rPr lang="en-AU" baseline="0" dirty="0" smtClean="0"/>
                  <a:t>. A </a:t>
                </a:r>
                <a:r>
                  <a:rPr lang="en-AU" i="0" dirty="0" smtClean="0"/>
                  <a:t>standalone unit raster scans the beam across the device</a:t>
                </a:r>
                <a:r>
                  <a:rPr lang="en-AU" i="0" baseline="0" dirty="0" smtClean="0"/>
                  <a:t> which placed in a </a:t>
                </a:r>
                <a:r>
                  <a:rPr lang="en-AU" i="0" dirty="0" smtClean="0"/>
                  <a:t>vacuum chamber.</a:t>
                </a:r>
                <a:r>
                  <a:rPr lang="en-AU" i="0" baseline="0" dirty="0" smtClean="0"/>
                  <a:t> The system records the beam position (</a:t>
                </a:r>
                <a:r>
                  <a:rPr lang="en-AU" i="0" baseline="0" dirty="0" err="1" smtClean="0"/>
                  <a:t>x,y</a:t>
                </a:r>
                <a:r>
                  <a:rPr lang="en-AU" i="0" baseline="0" dirty="0" smtClean="0"/>
                  <a:t>) and energy deposited, E. The ions used were </a:t>
                </a:r>
                <a:r>
                  <a:rPr lang="en-AU" baseline="0" dirty="0" smtClean="0"/>
                  <a:t>2MeV protons and 5.5MeV Alpha particles.</a:t>
                </a:r>
                <a:endParaRPr lang="en-AU" i="0" dirty="0" smtClean="0"/>
              </a:p>
            </p:txBody>
          </p:sp>
        </mc:Fallback>
      </mc:AlternateContent>
      <p:sp>
        <p:nvSpPr>
          <p:cNvPr id="4" name="Slide Number Placeholder 3"/>
          <p:cNvSpPr>
            <a:spLocks noGrp="1"/>
          </p:cNvSpPr>
          <p:nvPr>
            <p:ph type="sldNum" sz="quarter" idx="10"/>
          </p:nvPr>
        </p:nvSpPr>
        <p:spPr>
          <a:xfrm>
            <a:off x="3848645" y="9408981"/>
            <a:ext cx="2944283" cy="497019"/>
          </a:xfrm>
          <a:prstGeom prst="rect">
            <a:avLst/>
          </a:prstGeom>
        </p:spPr>
        <p:txBody>
          <a:bodyPr/>
          <a:lstStyle/>
          <a:p>
            <a:fld id="{25C93480-3A20-4EA2-A498-E91F5BB8E998}" type="slidenum">
              <a:rPr lang="en-AU" smtClean="0"/>
              <a:t>51</a:t>
            </a:fld>
            <a:endParaRPr lang="en-AU"/>
          </a:p>
        </p:txBody>
      </p:sp>
    </p:spTree>
    <p:extLst>
      <p:ext uri="{BB962C8B-B14F-4D97-AF65-F5344CB8AC3E}">
        <p14:creationId xmlns:p14="http://schemas.microsoft.com/office/powerpoint/2010/main" val="24088495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715209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ening slide">
    <p:bg>
      <p:bgPr>
        <a:solidFill>
          <a:schemeClr val="bg1"/>
        </a:solidFill>
        <a:effectLst/>
      </p:bgPr>
    </p:bg>
    <p:spTree>
      <p:nvGrpSpPr>
        <p:cNvPr id="1" name=""/>
        <p:cNvGrpSpPr/>
        <p:nvPr/>
      </p:nvGrpSpPr>
      <p:grpSpPr>
        <a:xfrm>
          <a:off x="0" y="0"/>
          <a:ext cx="0" cy="0"/>
          <a:chOff x="0" y="0"/>
          <a:chExt cx="0" cy="0"/>
        </a:xfrm>
      </p:grpSpPr>
      <p:pic>
        <p:nvPicPr>
          <p:cNvPr id="6" name="Picture 5" descr="UOW_Background.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
        <p:nvSpPr>
          <p:cNvPr id="2" name="Title 1"/>
          <p:cNvSpPr>
            <a:spLocks noGrp="1"/>
          </p:cNvSpPr>
          <p:nvPr>
            <p:ph type="ctrTitle"/>
          </p:nvPr>
        </p:nvSpPr>
        <p:spPr>
          <a:xfrm>
            <a:off x="355919" y="2455705"/>
            <a:ext cx="6347825" cy="1611674"/>
          </a:xfrm>
        </p:spPr>
        <p:txBody>
          <a:bodyPr lIns="0" tIns="0" anchor="b">
            <a:noAutofit/>
          </a:bodyPr>
          <a:lstStyle>
            <a:lvl1pPr algn="l">
              <a:lnSpc>
                <a:spcPct val="80000"/>
              </a:lnSpc>
              <a:defRPr sz="6600">
                <a:solidFill>
                  <a:schemeClr val="tx2"/>
                </a:solidFill>
                <a:latin typeface="+mj-lt"/>
              </a:defRPr>
            </a:lvl1pPr>
          </a:lstStyle>
          <a:p>
            <a:r>
              <a:rPr lang="en-AU" dirty="0" smtClean="0"/>
              <a:t>Click to edit Master title style</a:t>
            </a:r>
            <a:endParaRPr lang="en-US" dirty="0"/>
          </a:p>
        </p:txBody>
      </p:sp>
      <p:sp>
        <p:nvSpPr>
          <p:cNvPr id="3" name="Subtitle 2"/>
          <p:cNvSpPr>
            <a:spLocks noGrp="1"/>
          </p:cNvSpPr>
          <p:nvPr>
            <p:ph type="subTitle" idx="1" hasCustomPrompt="1"/>
          </p:nvPr>
        </p:nvSpPr>
        <p:spPr>
          <a:xfrm>
            <a:off x="355919" y="4239856"/>
            <a:ext cx="6347825" cy="424445"/>
          </a:xfrm>
        </p:spPr>
        <p:txBody>
          <a:bodyPr lIns="0" tIns="0" anchor="t">
            <a:normAutofit/>
          </a:bodyPr>
          <a:lstStyle>
            <a:lvl1pPr marL="0" indent="0" algn="l">
              <a:buNone/>
              <a:defRPr sz="1600">
                <a:solidFill>
                  <a:srgbClr val="0C234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dirty="0" smtClean="0"/>
              <a:t>CLICK TO EDIT MASTER SUBTITLE STYLE</a:t>
            </a:r>
            <a:endParaRPr lang="en-US" dirty="0"/>
          </a:p>
        </p:txBody>
      </p:sp>
      <p:pic>
        <p:nvPicPr>
          <p:cNvPr id="8" name="Picture 2" descr="S:\PMC Strategic Marketing and Communications\MARKETING COMMUNICATIONS\SMC PROJECTS\LIVE\SMC UOW Rebrand 2016\1.0 Brand development\1.02 Sub brand docs and assets\Research Centres\CMRP\CMRP_Lockup_RGB.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003023" y="4148104"/>
            <a:ext cx="1777440" cy="6557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452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FC1351-A290-40C4-BA36-B6D32B2383D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79C2502-6743-4A5B-8510-60802EFA777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6944F0E-8544-4947-BD11-6A649F14F5DB}"/>
              </a:ext>
            </a:extLst>
          </p:cNvPr>
          <p:cNvSpPr>
            <a:spLocks noGrp="1"/>
          </p:cNvSpPr>
          <p:nvPr>
            <p:ph type="dt" sz="half" idx="10"/>
          </p:nvPr>
        </p:nvSpPr>
        <p:spPr>
          <a:xfrm>
            <a:off x="628650" y="4767264"/>
            <a:ext cx="2057400" cy="273844"/>
          </a:xfrm>
          <a:prstGeom prst="rect">
            <a:avLst/>
          </a:prstGeom>
        </p:spPr>
        <p:txBody>
          <a:bodyPr lIns="68577" tIns="34289" rIns="68577" bIns="34289"/>
          <a:lstStyle/>
          <a:p>
            <a:fld id="{77AB0DE3-B32D-4E94-9661-E93ABC5F60AC}" type="datetimeFigureOut">
              <a:rPr lang="it-IT" smtClean="0"/>
              <a:t>12/04/2023</a:t>
            </a:fld>
            <a:endParaRPr lang="it-IT"/>
          </a:p>
        </p:txBody>
      </p:sp>
      <p:sp>
        <p:nvSpPr>
          <p:cNvPr id="5" name="Segnaposto piè di pagina 4">
            <a:extLst>
              <a:ext uri="{FF2B5EF4-FFF2-40B4-BE49-F238E27FC236}">
                <a16:creationId xmlns:a16="http://schemas.microsoft.com/office/drawing/2014/main" id="{5619C6F8-9C80-449D-ADB2-8099D7DAC51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D81415F-A151-4BF6-9A40-6B38E5FF0855}"/>
              </a:ext>
            </a:extLst>
          </p:cNvPr>
          <p:cNvSpPr>
            <a:spLocks noGrp="1"/>
          </p:cNvSpPr>
          <p:nvPr>
            <p:ph type="sldNum" sz="quarter" idx="12"/>
          </p:nvPr>
        </p:nvSpPr>
        <p:spPr/>
        <p:txBody>
          <a:bodyPr/>
          <a:lstStyle/>
          <a:p>
            <a:fld id="{026FF746-0EA6-44F4-A6DE-EA3621CB317B}" type="slidenum">
              <a:rPr lang="it-IT" smtClean="0"/>
              <a:t>‹#›</a:t>
            </a:fld>
            <a:endParaRPr lang="it-IT"/>
          </a:p>
        </p:txBody>
      </p:sp>
    </p:spTree>
    <p:extLst>
      <p:ext uri="{BB962C8B-B14F-4D97-AF65-F5344CB8AC3E}">
        <p14:creationId xmlns:p14="http://schemas.microsoft.com/office/powerpoint/2010/main" val="20868145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49CEF-9ACE-447E-AAE0-9EB5341CF2D4}"/>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6DFEBDE7-9CBB-4F02-8D62-E15D591C3689}"/>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2AC9E33E-DEC6-4EF2-B64F-7C8DC6072FCC}"/>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628055F5-D13F-4C4A-8487-B6706AF21487}"/>
              </a:ext>
            </a:extLst>
          </p:cNvPr>
          <p:cNvSpPr>
            <a:spLocks noGrp="1"/>
          </p:cNvSpPr>
          <p:nvPr>
            <p:ph type="dt" sz="half" idx="10"/>
          </p:nvPr>
        </p:nvSpPr>
        <p:spPr/>
        <p:txBody>
          <a:bodyPr/>
          <a:lstStyle/>
          <a:p>
            <a:fld id="{33FB2A98-8B3E-481E-9114-30F05A58746D}" type="datetimeFigureOut">
              <a:rPr lang="en-AU" smtClean="0"/>
              <a:t>12/04/2023</a:t>
            </a:fld>
            <a:endParaRPr lang="en-AU"/>
          </a:p>
        </p:txBody>
      </p:sp>
      <p:sp>
        <p:nvSpPr>
          <p:cNvPr id="6" name="Footer Placeholder 5">
            <a:extLst>
              <a:ext uri="{FF2B5EF4-FFF2-40B4-BE49-F238E27FC236}">
                <a16:creationId xmlns:a16="http://schemas.microsoft.com/office/drawing/2014/main" id="{B6AA8904-DD20-434C-AFBF-54C6EFBC7E98}"/>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67A4F134-2773-48F5-8C96-C169296D7238}"/>
              </a:ext>
            </a:extLst>
          </p:cNvPr>
          <p:cNvSpPr>
            <a:spLocks noGrp="1"/>
          </p:cNvSpPr>
          <p:nvPr>
            <p:ph type="sldNum" sz="quarter" idx="12"/>
          </p:nvPr>
        </p:nvSpPr>
        <p:spPr/>
        <p:txBody>
          <a:bodyPr/>
          <a:lstStyle/>
          <a:p>
            <a:fld id="{ED19E17A-2719-4EAC-992B-580A169AD118}" type="slidenum">
              <a:rPr lang="en-AU" smtClean="0"/>
              <a:t>‹#›</a:t>
            </a:fld>
            <a:endParaRPr lang="en-AU"/>
          </a:p>
        </p:txBody>
      </p:sp>
    </p:spTree>
    <p:extLst>
      <p:ext uri="{BB962C8B-B14F-4D97-AF65-F5344CB8AC3E}">
        <p14:creationId xmlns:p14="http://schemas.microsoft.com/office/powerpoint/2010/main" val="2749773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2"/>
      </p:bgRef>
    </p:bg>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596723" y="4813239"/>
            <a:ext cx="2547522" cy="273844"/>
          </a:xfrm>
          <a:prstGeom prst="rect">
            <a:avLst/>
          </a:prstGeom>
        </p:spPr>
        <p:txBody>
          <a:bodyPr/>
          <a:lstStyle/>
          <a:p>
            <a:r>
              <a:rPr lang="en-US" smtClean="0"/>
              <a:t>Document title</a:t>
            </a:r>
            <a:endParaRPr lang="en-US" dirty="0" smtClean="0"/>
          </a:p>
        </p:txBody>
      </p:sp>
      <p:sp>
        <p:nvSpPr>
          <p:cNvPr id="4" name="Slide Number Placeholder 3"/>
          <p:cNvSpPr>
            <a:spLocks noGrp="1"/>
          </p:cNvSpPr>
          <p:nvPr>
            <p:ph type="sldNum" sz="quarter" idx="11"/>
          </p:nvPr>
        </p:nvSpPr>
        <p:spPr>
          <a:xfrm>
            <a:off x="457200" y="4813239"/>
            <a:ext cx="2023724" cy="273844"/>
          </a:xfrm>
          <a:prstGeom prst="rect">
            <a:avLst/>
          </a:prstGeom>
        </p:spPr>
        <p:txBody>
          <a:bodyPr/>
          <a:lstStyle/>
          <a:p>
            <a:fld id="{4956BB43-EB25-9C48-837D-98E6AF077A13}" type="slidenum">
              <a:rPr lang="en-US" smtClean="0"/>
              <a:pPr/>
              <a:t>‹#›</a:t>
            </a:fld>
            <a:endParaRPr lang="en-US" dirty="0"/>
          </a:p>
        </p:txBody>
      </p:sp>
      <p:sp>
        <p:nvSpPr>
          <p:cNvPr id="12" name="Content Placeholder 11"/>
          <p:cNvSpPr>
            <a:spLocks noGrp="1"/>
          </p:cNvSpPr>
          <p:nvPr>
            <p:ph sz="quarter" idx="13"/>
          </p:nvPr>
        </p:nvSpPr>
        <p:spPr>
          <a:xfrm>
            <a:off x="292970" y="1781547"/>
            <a:ext cx="5691188" cy="1700612"/>
          </a:xfrm>
        </p:spPr>
        <p:txBody>
          <a:bodyPr lIns="0" tIns="0"/>
          <a:lstStyle>
            <a:lvl1pPr marL="0" indent="0">
              <a:lnSpc>
                <a:spcPct val="80000"/>
              </a:lnSpc>
              <a:buNone/>
              <a:defRPr sz="6000">
                <a:solidFill>
                  <a:schemeClr val="tx2"/>
                </a:solidFill>
                <a:latin typeface="+mj-lt"/>
              </a:defRPr>
            </a:lvl1pPr>
          </a:lstStyle>
          <a:p>
            <a:pPr lvl="0"/>
            <a:r>
              <a:rPr lang="en-AU" dirty="0" smtClean="0"/>
              <a:t>Click to edit Master text styles</a:t>
            </a:r>
          </a:p>
        </p:txBody>
      </p:sp>
      <p:sp>
        <p:nvSpPr>
          <p:cNvPr id="13" name="Content Placeholder 11"/>
          <p:cNvSpPr>
            <a:spLocks noGrp="1"/>
          </p:cNvSpPr>
          <p:nvPr>
            <p:ph sz="quarter" idx="14" hasCustomPrompt="1"/>
          </p:nvPr>
        </p:nvSpPr>
        <p:spPr>
          <a:xfrm>
            <a:off x="292970" y="3482159"/>
            <a:ext cx="5623504" cy="1267880"/>
          </a:xfrm>
        </p:spPr>
        <p:txBody>
          <a:bodyPr lIns="0" tIns="0">
            <a:normAutofit/>
          </a:bodyPr>
          <a:lstStyle>
            <a:lvl1pPr marL="0" indent="0">
              <a:buNone/>
              <a:defRPr sz="1600" cap="all">
                <a:solidFill>
                  <a:schemeClr val="accent2"/>
                </a:solidFill>
                <a:latin typeface="+mn-lt"/>
              </a:defRPr>
            </a:lvl1pPr>
          </a:lstStyle>
          <a:p>
            <a:pPr lvl="0"/>
            <a:r>
              <a:rPr lang="en-AU" dirty="0" err="1" smtClean="0"/>
              <a:t>subheadinG</a:t>
            </a:r>
            <a:endParaRPr lang="en-US" dirty="0"/>
          </a:p>
        </p:txBody>
      </p:sp>
      <p:pic>
        <p:nvPicPr>
          <p:cNvPr id="7" name="Picture 2" descr="S:\PMC Strategic Marketing and Communications\MARKETING COMMUNICATIONS\SMC PROJECTS\LIVE\SMC UOW Rebrand 2016\1.0 Brand development\1.02 Sub brand docs and assets\Research Centres\CMRP\CMRP_Lockup_RGB.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003023" y="4148104"/>
            <a:ext cx="1777440" cy="6557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669188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7" name="Content Placeholder 2"/>
          <p:cNvSpPr>
            <a:spLocks noGrp="1"/>
          </p:cNvSpPr>
          <p:nvPr>
            <p:ph sz="half" idx="1"/>
          </p:nvPr>
        </p:nvSpPr>
        <p:spPr>
          <a:xfrm>
            <a:off x="457200" y="1860623"/>
            <a:ext cx="7279974" cy="2314142"/>
          </a:xfrm>
        </p:spPr>
        <p:txBody>
          <a:bodyPr>
            <a:normAutofit/>
          </a:bodyPr>
          <a:lstStyle>
            <a:lvl1pPr>
              <a:defRPr sz="1800"/>
            </a:lvl1pPr>
            <a:lvl2pPr>
              <a:defRPr sz="1700"/>
            </a:lvl2pPr>
            <a:lvl3pPr>
              <a:defRPr sz="1600"/>
            </a:lvl3pPr>
            <a:lvl4pPr>
              <a:defRPr sz="1500"/>
            </a:lvl4pPr>
            <a:lvl5pPr>
              <a:defRPr sz="1400"/>
            </a:lvl5pPr>
            <a:lvl6pPr>
              <a:defRPr sz="1800"/>
            </a:lvl6pPr>
            <a:lvl7pPr>
              <a:defRPr sz="1800"/>
            </a:lvl7pPr>
            <a:lvl8pPr>
              <a:defRPr sz="1800"/>
            </a:lvl8pPr>
            <a:lvl9pPr>
              <a:defRPr sz="1800"/>
            </a:lvl9pPr>
          </a:lstStyle>
          <a:p>
            <a:pPr lvl="0"/>
            <a:r>
              <a:rPr lang="en-AU" dirty="0" smtClean="0"/>
              <a:t>Click to edit Master text styles</a:t>
            </a:r>
          </a:p>
          <a:p>
            <a:pPr lvl="1"/>
            <a:r>
              <a:rPr lang="en-AU" dirty="0" smtClean="0"/>
              <a:t>Second level</a:t>
            </a:r>
          </a:p>
          <a:p>
            <a:pPr lvl="2"/>
            <a:r>
              <a:rPr lang="en-AU" dirty="0" smtClean="0"/>
              <a:t>Third level</a:t>
            </a:r>
          </a:p>
          <a:p>
            <a:pPr lvl="3"/>
            <a:r>
              <a:rPr lang="en-AU" dirty="0" smtClean="0"/>
              <a:t>Fourth level</a:t>
            </a:r>
          </a:p>
          <a:p>
            <a:pPr lvl="4"/>
            <a:r>
              <a:rPr lang="en-AU" dirty="0" smtClean="0"/>
              <a:t>Fifth level</a:t>
            </a:r>
            <a:endParaRPr lang="en-US" dirty="0"/>
          </a:p>
        </p:txBody>
      </p:sp>
      <p:sp>
        <p:nvSpPr>
          <p:cNvPr id="9" name="Footer Placeholder 8"/>
          <p:cNvSpPr>
            <a:spLocks noGrp="1"/>
          </p:cNvSpPr>
          <p:nvPr>
            <p:ph type="ftr" sz="quarter" idx="10"/>
          </p:nvPr>
        </p:nvSpPr>
        <p:spPr/>
        <p:txBody>
          <a:bodyPr/>
          <a:lstStyle/>
          <a:p>
            <a:r>
              <a:rPr lang="en-US" smtClean="0"/>
              <a:t>Document title</a:t>
            </a:r>
            <a:endParaRPr lang="en-US" dirty="0"/>
          </a:p>
        </p:txBody>
      </p:sp>
      <p:sp>
        <p:nvSpPr>
          <p:cNvPr id="10" name="Slide Number Placeholder 9"/>
          <p:cNvSpPr>
            <a:spLocks noGrp="1"/>
          </p:cNvSpPr>
          <p:nvPr>
            <p:ph type="sldNum" sz="quarter" idx="11"/>
          </p:nvPr>
        </p:nvSpPr>
        <p:spPr/>
        <p:txBody>
          <a:bodyPr/>
          <a:lstStyle/>
          <a:p>
            <a:fld id="{DA7B4246-FDFA-7E4C-A54D-095A75DA82FF}" type="slidenum">
              <a:rPr lang="en-US" smtClean="0"/>
              <a:pPr/>
              <a:t>‹#›</a:t>
            </a:fld>
            <a:endParaRPr lang="en-US" dirty="0"/>
          </a:p>
        </p:txBody>
      </p:sp>
    </p:spTree>
    <p:extLst>
      <p:ext uri="{BB962C8B-B14F-4D97-AF65-F5344CB8AC3E}">
        <p14:creationId xmlns:p14="http://schemas.microsoft.com/office/powerpoint/2010/main" val="2562082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Click to edit Master title style</a:t>
            </a:r>
            <a:endParaRPr lang="en-US" dirty="0"/>
          </a:p>
        </p:txBody>
      </p:sp>
      <p:sp>
        <p:nvSpPr>
          <p:cNvPr id="3" name="Content Placeholder 2"/>
          <p:cNvSpPr>
            <a:spLocks noGrp="1"/>
          </p:cNvSpPr>
          <p:nvPr>
            <p:ph sz="half" idx="1"/>
          </p:nvPr>
        </p:nvSpPr>
        <p:spPr>
          <a:xfrm>
            <a:off x="457200" y="1860623"/>
            <a:ext cx="3427384" cy="2314142"/>
          </a:xfrm>
        </p:spPr>
        <p:txBody>
          <a:bodyPr>
            <a:normAutofit/>
          </a:bodyPr>
          <a:lstStyle>
            <a:lvl1pPr>
              <a:defRPr sz="1800"/>
            </a:lvl1pPr>
            <a:lvl2pPr>
              <a:defRPr sz="1700"/>
            </a:lvl2pPr>
            <a:lvl3pPr>
              <a:defRPr sz="1600"/>
            </a:lvl3pPr>
            <a:lvl4pPr>
              <a:defRPr sz="1500"/>
            </a:lvl4pPr>
            <a:lvl5pPr>
              <a:defRPr sz="1400"/>
            </a:lvl5pPr>
            <a:lvl6pPr>
              <a:defRPr sz="1800"/>
            </a:lvl6pPr>
            <a:lvl7pPr>
              <a:defRPr sz="1800"/>
            </a:lvl7pPr>
            <a:lvl8pPr>
              <a:defRPr sz="1800"/>
            </a:lvl8pPr>
            <a:lvl9pPr>
              <a:defRPr sz="1800"/>
            </a:lvl9pPr>
          </a:lstStyle>
          <a:p>
            <a:pPr lvl="0"/>
            <a:r>
              <a:rPr lang="en-AU" dirty="0" smtClean="0"/>
              <a:t>Click to edit Master text styles</a:t>
            </a:r>
          </a:p>
          <a:p>
            <a:pPr lvl="1"/>
            <a:r>
              <a:rPr lang="en-AU" dirty="0" smtClean="0"/>
              <a:t>Second level</a:t>
            </a:r>
          </a:p>
          <a:p>
            <a:pPr lvl="2"/>
            <a:r>
              <a:rPr lang="en-AU" dirty="0" smtClean="0"/>
              <a:t>Third level</a:t>
            </a:r>
          </a:p>
          <a:p>
            <a:pPr lvl="3"/>
            <a:r>
              <a:rPr lang="en-AU" dirty="0" smtClean="0"/>
              <a:t>Fourth level</a:t>
            </a:r>
          </a:p>
          <a:p>
            <a:pPr lvl="4"/>
            <a:r>
              <a:rPr lang="en-AU" dirty="0" smtClean="0"/>
              <a:t>Fifth level</a:t>
            </a:r>
            <a:endParaRPr lang="en-US" dirty="0"/>
          </a:p>
        </p:txBody>
      </p:sp>
      <p:sp>
        <p:nvSpPr>
          <p:cNvPr id="8" name="Content Placeholder 2"/>
          <p:cNvSpPr>
            <a:spLocks noGrp="1"/>
          </p:cNvSpPr>
          <p:nvPr>
            <p:ph sz="half" idx="13"/>
          </p:nvPr>
        </p:nvSpPr>
        <p:spPr>
          <a:xfrm>
            <a:off x="4091427" y="1860623"/>
            <a:ext cx="3645747" cy="2314142"/>
          </a:xfrm>
        </p:spPr>
        <p:txBody>
          <a:bodyPr>
            <a:normAutofit/>
          </a:bodyPr>
          <a:lstStyle>
            <a:lvl1pPr>
              <a:defRPr sz="1800"/>
            </a:lvl1pPr>
            <a:lvl2pPr>
              <a:defRPr sz="1700"/>
            </a:lvl2pPr>
            <a:lvl3pPr>
              <a:defRPr sz="1600"/>
            </a:lvl3pPr>
            <a:lvl4pPr>
              <a:defRPr sz="1500"/>
            </a:lvl4pPr>
            <a:lvl5pPr>
              <a:defRPr sz="1400"/>
            </a:lvl5pPr>
            <a:lvl6pPr>
              <a:defRPr sz="1800"/>
            </a:lvl6pPr>
            <a:lvl7pPr>
              <a:defRPr sz="1800"/>
            </a:lvl7pPr>
            <a:lvl8pPr>
              <a:defRPr sz="1800"/>
            </a:lvl8pPr>
            <a:lvl9pPr>
              <a:defRPr sz="1800"/>
            </a:lvl9pPr>
          </a:lstStyle>
          <a:p>
            <a:pPr lvl="0"/>
            <a:r>
              <a:rPr lang="en-AU" dirty="0" smtClean="0"/>
              <a:t>Click to edit Master text styles</a:t>
            </a:r>
          </a:p>
          <a:p>
            <a:pPr lvl="1"/>
            <a:r>
              <a:rPr lang="en-AU" dirty="0" smtClean="0"/>
              <a:t>Second level</a:t>
            </a:r>
          </a:p>
          <a:p>
            <a:pPr lvl="2"/>
            <a:r>
              <a:rPr lang="en-AU" dirty="0" smtClean="0"/>
              <a:t>Third level</a:t>
            </a:r>
          </a:p>
          <a:p>
            <a:pPr lvl="3"/>
            <a:r>
              <a:rPr lang="en-AU" dirty="0" smtClean="0"/>
              <a:t>Fourth level</a:t>
            </a:r>
          </a:p>
          <a:p>
            <a:pPr lvl="4"/>
            <a:r>
              <a:rPr lang="en-AU" dirty="0" smtClean="0"/>
              <a:t>Fifth level</a:t>
            </a:r>
            <a:endParaRPr lang="en-US" dirty="0"/>
          </a:p>
        </p:txBody>
      </p:sp>
      <p:sp>
        <p:nvSpPr>
          <p:cNvPr id="9" name="Footer Placeholder 8"/>
          <p:cNvSpPr>
            <a:spLocks noGrp="1"/>
          </p:cNvSpPr>
          <p:nvPr>
            <p:ph type="ftr" sz="quarter" idx="14"/>
          </p:nvPr>
        </p:nvSpPr>
        <p:spPr/>
        <p:txBody>
          <a:bodyPr/>
          <a:lstStyle/>
          <a:p>
            <a:r>
              <a:rPr lang="en-US" smtClean="0"/>
              <a:t>Document title</a:t>
            </a:r>
            <a:endParaRPr lang="en-US" dirty="0"/>
          </a:p>
        </p:txBody>
      </p:sp>
      <p:sp>
        <p:nvSpPr>
          <p:cNvPr id="10" name="Slide Number Placeholder 9"/>
          <p:cNvSpPr>
            <a:spLocks noGrp="1"/>
          </p:cNvSpPr>
          <p:nvPr>
            <p:ph type="sldNum" sz="quarter" idx="15"/>
          </p:nvPr>
        </p:nvSpPr>
        <p:spPr/>
        <p:txBody>
          <a:bodyPr/>
          <a:lstStyle/>
          <a:p>
            <a:fld id="{DA7B4246-FDFA-7E4C-A54D-095A75DA82FF}" type="slidenum">
              <a:rPr lang="en-US" smtClean="0"/>
              <a:pPr/>
              <a:t>‹#›</a:t>
            </a:fld>
            <a:endParaRPr lang="en-US" dirty="0"/>
          </a:p>
        </p:txBody>
      </p:sp>
    </p:spTree>
    <p:extLst>
      <p:ext uri="{BB962C8B-B14F-4D97-AF65-F5344CB8AC3E}">
        <p14:creationId xmlns:p14="http://schemas.microsoft.com/office/powerpoint/2010/main" val="85035554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457200" y="985720"/>
            <a:ext cx="3427384" cy="638642"/>
          </a:xfrm>
        </p:spPr>
        <p:txBody>
          <a:bodyPr anchor="t">
            <a:normAutofit/>
          </a:bodyPr>
          <a:lstStyle>
            <a:lvl1pPr marL="0" indent="0">
              <a:buNone/>
              <a:defRPr sz="1400" b="1">
                <a:solidFill>
                  <a:srgbClr val="E106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dirty="0" smtClean="0"/>
              <a:t>CLICK TO EDIT MASTER TEXT STYLES</a:t>
            </a:r>
          </a:p>
        </p:txBody>
      </p:sp>
      <p:sp>
        <p:nvSpPr>
          <p:cNvPr id="5" name="Text Placeholder 4"/>
          <p:cNvSpPr>
            <a:spLocks noGrp="1"/>
          </p:cNvSpPr>
          <p:nvPr>
            <p:ph type="body" sz="quarter" idx="3" hasCustomPrompt="1"/>
          </p:nvPr>
        </p:nvSpPr>
        <p:spPr>
          <a:xfrm>
            <a:off x="4091427" y="985720"/>
            <a:ext cx="3645747" cy="638642"/>
          </a:xfrm>
        </p:spPr>
        <p:txBody>
          <a:bodyPr anchor="t">
            <a:normAutofit/>
          </a:bodyPr>
          <a:lstStyle>
            <a:lvl1pPr marL="0" indent="0">
              <a:buNone/>
              <a:defRPr sz="1400" b="1">
                <a:solidFill>
                  <a:srgbClr val="E106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dirty="0" smtClean="0"/>
              <a:t>CLICK TO EDIT MASTER TEXT STYLES</a:t>
            </a:r>
          </a:p>
        </p:txBody>
      </p:sp>
      <p:sp>
        <p:nvSpPr>
          <p:cNvPr id="10" name="Title 1"/>
          <p:cNvSpPr>
            <a:spLocks noGrp="1"/>
          </p:cNvSpPr>
          <p:nvPr>
            <p:ph type="title"/>
          </p:nvPr>
        </p:nvSpPr>
        <p:spPr>
          <a:xfrm>
            <a:off x="457200" y="308246"/>
            <a:ext cx="7279974" cy="635095"/>
          </a:xfrm>
        </p:spPr>
        <p:txBody>
          <a:bodyPr/>
          <a:lstStyle/>
          <a:p>
            <a:r>
              <a:rPr lang="en-AU" dirty="0" smtClean="0"/>
              <a:t>Click to edit Master title style</a:t>
            </a:r>
            <a:endParaRPr lang="en-US" dirty="0"/>
          </a:p>
        </p:txBody>
      </p:sp>
      <p:sp>
        <p:nvSpPr>
          <p:cNvPr id="11" name="Content Placeholder 2"/>
          <p:cNvSpPr>
            <a:spLocks noGrp="1"/>
          </p:cNvSpPr>
          <p:nvPr>
            <p:ph sz="half" idx="13"/>
          </p:nvPr>
        </p:nvSpPr>
        <p:spPr>
          <a:xfrm>
            <a:off x="457200" y="1860623"/>
            <a:ext cx="3427384" cy="2314142"/>
          </a:xfrm>
        </p:spPr>
        <p:txBody>
          <a:bodyPr>
            <a:normAutofit/>
          </a:bodyPr>
          <a:lstStyle>
            <a:lvl1pPr>
              <a:defRPr sz="1800"/>
            </a:lvl1pPr>
            <a:lvl2pPr>
              <a:defRPr sz="1700"/>
            </a:lvl2pPr>
            <a:lvl3pPr>
              <a:defRPr sz="1600"/>
            </a:lvl3pPr>
            <a:lvl4pPr>
              <a:defRPr sz="1500"/>
            </a:lvl4pPr>
            <a:lvl5pPr>
              <a:defRPr sz="1400"/>
            </a:lvl5pPr>
            <a:lvl6pPr>
              <a:defRPr sz="1800"/>
            </a:lvl6pPr>
            <a:lvl7pPr>
              <a:defRPr sz="1800"/>
            </a:lvl7pPr>
            <a:lvl8pPr>
              <a:defRPr sz="1800"/>
            </a:lvl8pPr>
            <a:lvl9pPr>
              <a:defRPr sz="1800"/>
            </a:lvl9pPr>
          </a:lstStyle>
          <a:p>
            <a:pPr lvl="0"/>
            <a:r>
              <a:rPr lang="en-AU" dirty="0" smtClean="0"/>
              <a:t>Click to edit Master text styles</a:t>
            </a:r>
          </a:p>
          <a:p>
            <a:pPr lvl="1"/>
            <a:r>
              <a:rPr lang="en-AU" dirty="0" smtClean="0"/>
              <a:t>Second level</a:t>
            </a:r>
          </a:p>
          <a:p>
            <a:pPr lvl="2"/>
            <a:r>
              <a:rPr lang="en-AU" dirty="0" smtClean="0"/>
              <a:t>Third level</a:t>
            </a:r>
          </a:p>
          <a:p>
            <a:pPr lvl="3"/>
            <a:r>
              <a:rPr lang="en-AU" dirty="0" smtClean="0"/>
              <a:t>Fourth level</a:t>
            </a:r>
          </a:p>
          <a:p>
            <a:pPr lvl="4"/>
            <a:r>
              <a:rPr lang="en-AU" dirty="0" smtClean="0"/>
              <a:t>Fifth level</a:t>
            </a:r>
            <a:endParaRPr lang="en-US" dirty="0"/>
          </a:p>
        </p:txBody>
      </p:sp>
      <p:sp>
        <p:nvSpPr>
          <p:cNvPr id="12" name="Content Placeholder 2"/>
          <p:cNvSpPr>
            <a:spLocks noGrp="1"/>
          </p:cNvSpPr>
          <p:nvPr>
            <p:ph sz="half" idx="14"/>
          </p:nvPr>
        </p:nvSpPr>
        <p:spPr>
          <a:xfrm>
            <a:off x="4091427" y="1860623"/>
            <a:ext cx="3645747" cy="2314142"/>
          </a:xfrm>
        </p:spPr>
        <p:txBody>
          <a:bodyPr>
            <a:normAutofit/>
          </a:bodyPr>
          <a:lstStyle>
            <a:lvl1pPr>
              <a:defRPr sz="1800"/>
            </a:lvl1pPr>
            <a:lvl2pPr>
              <a:defRPr sz="1700"/>
            </a:lvl2pPr>
            <a:lvl3pPr>
              <a:defRPr sz="1600"/>
            </a:lvl3pPr>
            <a:lvl4pPr>
              <a:defRPr sz="1500"/>
            </a:lvl4pPr>
            <a:lvl5pPr>
              <a:defRPr sz="1400"/>
            </a:lvl5pPr>
            <a:lvl6pPr>
              <a:defRPr sz="1800"/>
            </a:lvl6pPr>
            <a:lvl7pPr>
              <a:defRPr sz="1800"/>
            </a:lvl7pPr>
            <a:lvl8pPr>
              <a:defRPr sz="1800"/>
            </a:lvl8pPr>
            <a:lvl9pPr>
              <a:defRPr sz="1800"/>
            </a:lvl9pPr>
          </a:lstStyle>
          <a:p>
            <a:pPr lvl="0"/>
            <a:r>
              <a:rPr lang="en-AU" dirty="0" smtClean="0"/>
              <a:t>Click to edit Master text styles</a:t>
            </a:r>
          </a:p>
          <a:p>
            <a:pPr lvl="1"/>
            <a:r>
              <a:rPr lang="en-AU" dirty="0" smtClean="0"/>
              <a:t>Second level</a:t>
            </a:r>
          </a:p>
          <a:p>
            <a:pPr lvl="2"/>
            <a:r>
              <a:rPr lang="en-AU" dirty="0" smtClean="0"/>
              <a:t>Third level</a:t>
            </a:r>
          </a:p>
          <a:p>
            <a:pPr lvl="3"/>
            <a:r>
              <a:rPr lang="en-AU" dirty="0" smtClean="0"/>
              <a:t>Fourth level</a:t>
            </a:r>
          </a:p>
          <a:p>
            <a:pPr lvl="4"/>
            <a:r>
              <a:rPr lang="en-AU" dirty="0" smtClean="0"/>
              <a:t>Fifth level</a:t>
            </a:r>
            <a:endParaRPr lang="en-US" dirty="0"/>
          </a:p>
        </p:txBody>
      </p:sp>
      <p:sp>
        <p:nvSpPr>
          <p:cNvPr id="13" name="Footer Placeholder 12"/>
          <p:cNvSpPr>
            <a:spLocks noGrp="1"/>
          </p:cNvSpPr>
          <p:nvPr>
            <p:ph type="ftr" sz="quarter" idx="15"/>
          </p:nvPr>
        </p:nvSpPr>
        <p:spPr/>
        <p:txBody>
          <a:bodyPr/>
          <a:lstStyle/>
          <a:p>
            <a:r>
              <a:rPr lang="en-US" smtClean="0"/>
              <a:t>Document title</a:t>
            </a:r>
            <a:endParaRPr lang="en-US" dirty="0"/>
          </a:p>
        </p:txBody>
      </p:sp>
      <p:sp>
        <p:nvSpPr>
          <p:cNvPr id="14" name="Slide Number Placeholder 13"/>
          <p:cNvSpPr>
            <a:spLocks noGrp="1"/>
          </p:cNvSpPr>
          <p:nvPr>
            <p:ph type="sldNum" sz="quarter" idx="16"/>
          </p:nvPr>
        </p:nvSpPr>
        <p:spPr/>
        <p:txBody>
          <a:bodyPr/>
          <a:lstStyle/>
          <a:p>
            <a:fld id="{DA7B4246-FDFA-7E4C-A54D-095A75DA82FF}" type="slidenum">
              <a:rPr lang="en-US" smtClean="0"/>
              <a:pPr/>
              <a:t>‹#›</a:t>
            </a:fld>
            <a:endParaRPr lang="en-US" dirty="0"/>
          </a:p>
        </p:txBody>
      </p:sp>
    </p:spTree>
    <p:extLst>
      <p:ext uri="{BB962C8B-B14F-4D97-AF65-F5344CB8AC3E}">
        <p14:creationId xmlns:p14="http://schemas.microsoft.com/office/powerpoint/2010/main" val="223487825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6" name="Footer Placeholder 5"/>
          <p:cNvSpPr>
            <a:spLocks noGrp="1"/>
          </p:cNvSpPr>
          <p:nvPr>
            <p:ph type="ftr" sz="quarter" idx="10"/>
          </p:nvPr>
        </p:nvSpPr>
        <p:spPr/>
        <p:txBody>
          <a:bodyPr/>
          <a:lstStyle/>
          <a:p>
            <a:r>
              <a:rPr lang="en-US" smtClean="0"/>
              <a:t>Document title</a:t>
            </a:r>
            <a:endParaRPr lang="en-US" dirty="0"/>
          </a:p>
        </p:txBody>
      </p:sp>
      <p:sp>
        <p:nvSpPr>
          <p:cNvPr id="7" name="Slide Number Placeholder 6"/>
          <p:cNvSpPr>
            <a:spLocks noGrp="1"/>
          </p:cNvSpPr>
          <p:nvPr>
            <p:ph type="sldNum" sz="quarter" idx="11"/>
          </p:nvPr>
        </p:nvSpPr>
        <p:spPr/>
        <p:txBody>
          <a:bodyPr/>
          <a:lstStyle/>
          <a:p>
            <a:fld id="{DA7B4246-FDFA-7E4C-A54D-095A75DA82FF}" type="slidenum">
              <a:rPr lang="en-US" smtClean="0"/>
              <a:pPr/>
              <a:t>‹#›</a:t>
            </a:fld>
            <a:endParaRPr lang="en-US" dirty="0"/>
          </a:p>
        </p:txBody>
      </p:sp>
    </p:spTree>
    <p:extLst>
      <p:ext uri="{BB962C8B-B14F-4D97-AF65-F5344CB8AC3E}">
        <p14:creationId xmlns:p14="http://schemas.microsoft.com/office/powerpoint/2010/main" val="21165341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smtClean="0"/>
              <a:t>Document title</a:t>
            </a:r>
            <a:endParaRPr lang="en-US" dirty="0"/>
          </a:p>
        </p:txBody>
      </p:sp>
      <p:sp>
        <p:nvSpPr>
          <p:cNvPr id="6" name="Slide Number Placeholder 5"/>
          <p:cNvSpPr>
            <a:spLocks noGrp="1"/>
          </p:cNvSpPr>
          <p:nvPr>
            <p:ph type="sldNum" sz="quarter" idx="11"/>
          </p:nvPr>
        </p:nvSpPr>
        <p:spPr/>
        <p:txBody>
          <a:bodyPr/>
          <a:lstStyle/>
          <a:p>
            <a:fld id="{DA7B4246-FDFA-7E4C-A54D-095A75DA82FF}" type="slidenum">
              <a:rPr lang="en-US" smtClean="0"/>
              <a:pPr/>
              <a:t>‹#›</a:t>
            </a:fld>
            <a:endParaRPr lang="en-US" dirty="0"/>
          </a:p>
        </p:txBody>
      </p:sp>
    </p:spTree>
    <p:extLst>
      <p:ext uri="{BB962C8B-B14F-4D97-AF65-F5344CB8AC3E}">
        <p14:creationId xmlns:p14="http://schemas.microsoft.com/office/powerpoint/2010/main" val="9970502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0"/>
            </a:lvl1pPr>
          </a:lstStyle>
          <a:p>
            <a:r>
              <a:rPr lang="en-AU" dirty="0" smtClean="0"/>
              <a:t>Click to edit Master title style</a:t>
            </a:r>
            <a:endParaRPr lang="en-US" dirty="0"/>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077226"/>
            <a:ext cx="5486400" cy="491582"/>
          </a:xfrm>
        </p:spPr>
        <p:txBody>
          <a:bodyPr>
            <a:normAutofit/>
          </a:bodyPr>
          <a:lstStyle>
            <a:lvl1pPr marL="0" indent="0">
              <a:buNone/>
              <a:defRPr sz="1200" b="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dirty="0" smtClean="0"/>
              <a:t>Click to edit Master text styles</a:t>
            </a:r>
          </a:p>
        </p:txBody>
      </p:sp>
      <p:sp>
        <p:nvSpPr>
          <p:cNvPr id="8" name="Footer Placeholder 7"/>
          <p:cNvSpPr>
            <a:spLocks noGrp="1"/>
          </p:cNvSpPr>
          <p:nvPr>
            <p:ph type="ftr" sz="quarter" idx="10"/>
          </p:nvPr>
        </p:nvSpPr>
        <p:spPr/>
        <p:txBody>
          <a:bodyPr/>
          <a:lstStyle/>
          <a:p>
            <a:r>
              <a:rPr lang="en-US" smtClean="0"/>
              <a:t>Document title</a:t>
            </a:r>
            <a:endParaRPr lang="en-US" dirty="0"/>
          </a:p>
        </p:txBody>
      </p:sp>
      <p:sp>
        <p:nvSpPr>
          <p:cNvPr id="9" name="Slide Number Placeholder 8"/>
          <p:cNvSpPr>
            <a:spLocks noGrp="1"/>
          </p:cNvSpPr>
          <p:nvPr>
            <p:ph type="sldNum" sz="quarter" idx="11"/>
          </p:nvPr>
        </p:nvSpPr>
        <p:spPr/>
        <p:txBody>
          <a:bodyPr/>
          <a:lstStyle/>
          <a:p>
            <a:fld id="{DA7B4246-FDFA-7E4C-A54D-095A75DA82FF}" type="slidenum">
              <a:rPr lang="en-US" smtClean="0"/>
              <a:pPr/>
              <a:t>‹#›</a:t>
            </a:fld>
            <a:endParaRPr lang="en-US" dirty="0"/>
          </a:p>
        </p:txBody>
      </p:sp>
    </p:spTree>
    <p:extLst>
      <p:ext uri="{BB962C8B-B14F-4D97-AF65-F5344CB8AC3E}">
        <p14:creationId xmlns:p14="http://schemas.microsoft.com/office/powerpoint/2010/main" val="104417379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1"/>
            <a:ext cx="7772400" cy="1102519"/>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78" indent="0" algn="ctr">
              <a:buNone/>
              <a:defRPr>
                <a:solidFill>
                  <a:schemeClr val="tx1">
                    <a:tint val="75000"/>
                  </a:schemeClr>
                </a:solidFill>
              </a:defRPr>
            </a:lvl2pPr>
            <a:lvl3pPr marL="914355"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4"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a:xfrm>
            <a:off x="457200" y="4767264"/>
            <a:ext cx="2133600" cy="273844"/>
          </a:xfrm>
          <a:prstGeom prst="rect">
            <a:avLst/>
          </a:prstGeom>
        </p:spPr>
        <p:txBody>
          <a:bodyPr lIns="121917" tIns="60958" rIns="121917" bIns="60958"/>
          <a:lstStyle/>
          <a:p>
            <a:fld id="{65564FF3-73D5-4A78-ABAF-F1E17A320AFC}" type="datetimeFigureOut">
              <a:rPr lang="en-AU" smtClean="0"/>
              <a:t>12/04/2023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1AA45B7D-0995-4361-8609-B12BD70D108F}" type="slidenum">
              <a:rPr lang="en-AU" smtClean="0"/>
              <a:t>‹#›</a:t>
            </a:fld>
            <a:endParaRPr lang="en-AU"/>
          </a:p>
        </p:txBody>
      </p:sp>
    </p:spTree>
    <p:extLst>
      <p:ext uri="{BB962C8B-B14F-4D97-AF65-F5344CB8AC3E}">
        <p14:creationId xmlns:p14="http://schemas.microsoft.com/office/powerpoint/2010/main" val="4083859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8246"/>
            <a:ext cx="7279974" cy="635095"/>
          </a:xfrm>
          <a:prstGeom prst="rect">
            <a:avLst/>
          </a:prstGeom>
        </p:spPr>
        <p:txBody>
          <a:bodyPr vert="horz" lIns="0" tIns="0" rIns="91440" bIns="45720" rtlCol="0" anchor="t">
            <a:normAutofit/>
          </a:bodyPr>
          <a:lstStyle/>
          <a:p>
            <a:r>
              <a:rPr lang="en-AU" dirty="0" smtClean="0"/>
              <a:t>Click to edit Master title style</a:t>
            </a:r>
            <a:endParaRPr lang="en-US" dirty="0"/>
          </a:p>
        </p:txBody>
      </p:sp>
      <p:sp>
        <p:nvSpPr>
          <p:cNvPr id="3" name="Text Placeholder 2"/>
          <p:cNvSpPr>
            <a:spLocks noGrp="1"/>
          </p:cNvSpPr>
          <p:nvPr>
            <p:ph type="body" idx="1"/>
          </p:nvPr>
        </p:nvSpPr>
        <p:spPr>
          <a:xfrm>
            <a:off x="457200" y="1848654"/>
            <a:ext cx="7279974" cy="2751307"/>
          </a:xfrm>
          <a:prstGeom prst="rect">
            <a:avLst/>
          </a:prstGeom>
        </p:spPr>
        <p:txBody>
          <a:bodyPr vert="horz" lIns="0" tIns="0" rIns="91440" bIns="45720" rtlCol="0">
            <a:normAutofit/>
          </a:bodyPr>
          <a:lstStyle/>
          <a:p>
            <a:pPr lvl="0"/>
            <a:r>
              <a:rPr lang="en-AU" dirty="0" smtClean="0"/>
              <a:t>Click to edit Master text styles</a:t>
            </a:r>
          </a:p>
          <a:p>
            <a:pPr lvl="1"/>
            <a:r>
              <a:rPr lang="en-AU" dirty="0" smtClean="0"/>
              <a:t>Second level</a:t>
            </a:r>
          </a:p>
          <a:p>
            <a:pPr lvl="2"/>
            <a:r>
              <a:rPr lang="en-AU" dirty="0" smtClean="0"/>
              <a:t>Third level</a:t>
            </a:r>
          </a:p>
          <a:p>
            <a:pPr lvl="3"/>
            <a:r>
              <a:rPr lang="en-AU" dirty="0" smtClean="0"/>
              <a:t>Fourth level</a:t>
            </a:r>
          </a:p>
          <a:p>
            <a:pPr lvl="4"/>
            <a:r>
              <a:rPr lang="en-AU" dirty="0" smtClean="0"/>
              <a:t>Fifth level</a:t>
            </a:r>
            <a:endParaRPr lang="en-US" dirty="0"/>
          </a:p>
        </p:txBody>
      </p:sp>
      <p:cxnSp>
        <p:nvCxnSpPr>
          <p:cNvPr id="9" name="Straight Connector 8"/>
          <p:cNvCxnSpPr/>
          <p:nvPr userDrawn="1"/>
        </p:nvCxnSpPr>
        <p:spPr>
          <a:xfrm>
            <a:off x="457200" y="4815926"/>
            <a:ext cx="6198683" cy="0"/>
          </a:xfrm>
          <a:prstGeom prst="line">
            <a:avLst/>
          </a:prstGeom>
        </p:spPr>
        <p:style>
          <a:lnRef idx="1">
            <a:schemeClr val="dk1"/>
          </a:lnRef>
          <a:fillRef idx="0">
            <a:schemeClr val="dk1"/>
          </a:fillRef>
          <a:effectRef idx="0">
            <a:schemeClr val="dk1"/>
          </a:effectRef>
          <a:fontRef idx="minor">
            <a:schemeClr val="tx1"/>
          </a:fontRef>
        </p:style>
      </p:cxnSp>
      <p:sp>
        <p:nvSpPr>
          <p:cNvPr id="25" name="Footer Placeholder 24"/>
          <p:cNvSpPr>
            <a:spLocks noGrp="1"/>
          </p:cNvSpPr>
          <p:nvPr>
            <p:ph type="ftr" sz="quarter" idx="3"/>
          </p:nvPr>
        </p:nvSpPr>
        <p:spPr>
          <a:xfrm>
            <a:off x="1147430" y="4844661"/>
            <a:ext cx="2895600" cy="142830"/>
          </a:xfrm>
          <a:prstGeom prst="rect">
            <a:avLst/>
          </a:prstGeom>
        </p:spPr>
        <p:txBody>
          <a:bodyPr vert="horz" lIns="0" tIns="0" rIns="91440" bIns="45720" rtlCol="0" anchor="ctr"/>
          <a:lstStyle>
            <a:lvl1pPr algn="l">
              <a:defRPr sz="650">
                <a:solidFill>
                  <a:schemeClr val="tx1">
                    <a:tint val="75000"/>
                  </a:schemeClr>
                </a:solidFill>
              </a:defRPr>
            </a:lvl1pPr>
          </a:lstStyle>
          <a:p>
            <a:r>
              <a:rPr lang="en-US" dirty="0" smtClean="0"/>
              <a:t>Document title</a:t>
            </a:r>
            <a:endParaRPr lang="en-US" dirty="0"/>
          </a:p>
        </p:txBody>
      </p:sp>
      <p:sp>
        <p:nvSpPr>
          <p:cNvPr id="26" name="Slide Number Placeholder 25"/>
          <p:cNvSpPr>
            <a:spLocks noGrp="1"/>
          </p:cNvSpPr>
          <p:nvPr>
            <p:ph type="sldNum" sz="quarter" idx="4"/>
          </p:nvPr>
        </p:nvSpPr>
        <p:spPr>
          <a:xfrm>
            <a:off x="457200" y="4844661"/>
            <a:ext cx="364539" cy="142830"/>
          </a:xfrm>
          <a:prstGeom prst="rect">
            <a:avLst/>
          </a:prstGeom>
        </p:spPr>
        <p:txBody>
          <a:bodyPr vert="horz" lIns="0" tIns="0" rIns="91440" bIns="45720" rtlCol="0" anchor="ctr"/>
          <a:lstStyle>
            <a:lvl1pPr algn="l">
              <a:defRPr sz="650">
                <a:solidFill>
                  <a:schemeClr val="tx1">
                    <a:tint val="75000"/>
                  </a:schemeClr>
                </a:solidFill>
              </a:defRPr>
            </a:lvl1pPr>
          </a:lstStyle>
          <a:p>
            <a:fld id="{DA7B4246-FDFA-7E4C-A54D-095A75DA82FF}" type="slidenum">
              <a:rPr lang="en-US" smtClean="0"/>
              <a:pPr/>
              <a:t>‹#›</a:t>
            </a:fld>
            <a:endParaRPr lang="en-US" dirty="0"/>
          </a:p>
        </p:txBody>
      </p:sp>
      <p:pic>
        <p:nvPicPr>
          <p:cNvPr id="2050" name="Picture 2" descr="S:\PMC Strategic Marketing and Communications\MARKETING COMMUNICATIONS\SMC PROJECTS\LIVE\SMC UOW Rebrand 2016\1.0 Brand development\1.02 Sub brand docs and assets\Research Centres\CMRP\CMRP_Lockup_RGB.pn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003023" y="4148104"/>
            <a:ext cx="1777440" cy="6557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3392283"/>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2" r:id="rId4"/>
    <p:sldLayoutId id="2147483653" r:id="rId5"/>
    <p:sldLayoutId id="2147483654" r:id="rId6"/>
    <p:sldLayoutId id="2147483655" r:id="rId7"/>
    <p:sldLayoutId id="2147483657" r:id="rId8"/>
    <p:sldLayoutId id="2147483664" r:id="rId9"/>
    <p:sldLayoutId id="2147483665" r:id="rId10"/>
    <p:sldLayoutId id="2147483666" r:id="rId11"/>
  </p:sldLayoutIdLst>
  <p:timing>
    <p:tnLst>
      <p:par>
        <p:cTn id="1" dur="indefinite" restart="never" nodeType="tmRoot"/>
      </p:par>
    </p:tnLst>
  </p:timing>
  <p:hf hdr="0" dt="0"/>
  <p:txStyles>
    <p:titleStyle>
      <a:lvl1pPr algn="l" defTabSz="457200" rtl="0" eaLnBrk="1" latinLnBrk="0" hangingPunct="1">
        <a:spcBef>
          <a:spcPct val="0"/>
        </a:spcBef>
        <a:buNone/>
        <a:defRPr sz="3600" kern="1200">
          <a:solidFill>
            <a:schemeClr val="tx2"/>
          </a:solidFill>
          <a:latin typeface="+mj-lt"/>
          <a:ea typeface="+mj-ea"/>
          <a:cs typeface="+mj-cs"/>
        </a:defRPr>
      </a:lvl1pPr>
    </p:titleStyle>
    <p:bodyStyle>
      <a:lvl1pPr marL="342900" indent="-342900" algn="l" defTabSz="457200" rtl="0" eaLnBrk="1" latinLnBrk="0" hangingPunct="1">
        <a:spcBef>
          <a:spcPct val="20000"/>
        </a:spcBef>
        <a:buFont typeface="Arial"/>
        <a:buChar char="•"/>
        <a:defRPr sz="1600" kern="1200">
          <a:solidFill>
            <a:srgbClr val="0C2340"/>
          </a:solidFill>
          <a:latin typeface="+mn-lt"/>
          <a:ea typeface="+mn-ea"/>
          <a:cs typeface="+mn-cs"/>
        </a:defRPr>
      </a:lvl1pPr>
      <a:lvl2pPr marL="742950" indent="-285750" algn="l" defTabSz="457200" rtl="0" eaLnBrk="1" latinLnBrk="0" hangingPunct="1">
        <a:spcBef>
          <a:spcPct val="20000"/>
        </a:spcBef>
        <a:buFont typeface="Arial"/>
        <a:buChar char="–"/>
        <a:defRPr sz="1600" kern="1200">
          <a:solidFill>
            <a:srgbClr val="0C2340"/>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rgbClr val="0C2340"/>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0C2340"/>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0C234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38.png"/><Relationship Id="rId3" Type="http://schemas.openxmlformats.org/officeDocument/2006/relationships/image" Target="../media/image21.png"/><Relationship Id="rId7" Type="http://schemas.openxmlformats.org/officeDocument/2006/relationships/image" Target="../media/image221.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660.png"/><Relationship Id="rId4" Type="http://schemas.openxmlformats.org/officeDocument/2006/relationships/image" Target="../media/image22.png"/><Relationship Id="rId9" Type="http://schemas.openxmlformats.org/officeDocument/2006/relationships/image" Target="../media/image244.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26.jpe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3" Type="http://schemas.microsoft.com/office/2007/relationships/media" Target="../media/media6.mp4"/><Relationship Id="rId7" Type="http://schemas.openxmlformats.org/officeDocument/2006/relationships/image" Target="../media/image28.png"/><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27.png"/><Relationship Id="rId5" Type="http://schemas.openxmlformats.org/officeDocument/2006/relationships/slideLayout" Target="../slideLayouts/slideLayout7.xml"/><Relationship Id="rId4" Type="http://schemas.openxmlformats.org/officeDocument/2006/relationships/video" Target="../media/media6.mp4"/></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png"/><Relationship Id="rId1" Type="http://schemas.openxmlformats.org/officeDocument/2006/relationships/slideLayout" Target="../slideLayouts/slideLayout3.xml"/><Relationship Id="rId4" Type="http://schemas.openxmlformats.org/officeDocument/2006/relationships/image" Target="../media/image39.wmf"/></Relationships>
</file>

<file path=ppt/slides/_rels/slide17.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4.png"/><Relationship Id="rId2" Type="http://schemas.openxmlformats.org/officeDocument/2006/relationships/image" Target="../media/image40.emf"/><Relationship Id="rId1" Type="http://schemas.openxmlformats.org/officeDocument/2006/relationships/slideLayout" Target="../slideLayouts/slideLayout4.xml"/><Relationship Id="rId6" Type="http://schemas.openxmlformats.org/officeDocument/2006/relationships/image" Target="../media/image43.wmf"/><Relationship Id="rId5" Type="http://schemas.microsoft.com/office/2007/relationships/hdphoto" Target="../media/hdphoto1.wdp"/><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emf"/><Relationship Id="rId1" Type="http://schemas.openxmlformats.org/officeDocument/2006/relationships/slideLayout" Target="../slideLayouts/slideLayout3.xml"/><Relationship Id="rId6" Type="http://schemas.openxmlformats.org/officeDocument/2006/relationships/image" Target="../media/image49.emf"/><Relationship Id="rId5" Type="http://schemas.openxmlformats.org/officeDocument/2006/relationships/image" Target="../media/image48.emf"/><Relationship Id="rId4" Type="http://schemas.openxmlformats.org/officeDocument/2006/relationships/image" Target="../media/image47.emf"/></Relationships>
</file>

<file path=ppt/slides/_rels/slide19.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53.emf"/><Relationship Id="rId5" Type="http://schemas.openxmlformats.org/officeDocument/2006/relationships/image" Target="../media/image52.emf"/><Relationship Id="rId4" Type="http://schemas.openxmlformats.org/officeDocument/2006/relationships/image" Target="../media/image51.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emf"/><Relationship Id="rId1" Type="http://schemas.openxmlformats.org/officeDocument/2006/relationships/slideLayout" Target="../slideLayouts/slideLayout3.xml"/><Relationship Id="rId4" Type="http://schemas.openxmlformats.org/officeDocument/2006/relationships/image" Target="../media/image56.emf"/></Relationships>
</file>

<file path=ppt/slides/_rels/slide21.xml.rels><?xml version="1.0" encoding="UTF-8" standalone="yes"?>
<Relationships xmlns="http://schemas.openxmlformats.org/package/2006/relationships"><Relationship Id="rId8" Type="http://schemas.openxmlformats.org/officeDocument/2006/relationships/image" Target="../media/image61.emf"/><Relationship Id="rId3" Type="http://schemas.openxmlformats.org/officeDocument/2006/relationships/image" Target="../media/image58.emf"/><Relationship Id="rId7" Type="http://schemas.openxmlformats.org/officeDocument/2006/relationships/hyperlink" Target="https://journals.iucr.org/s/contents/backissues.html" TargetMode="External"/><Relationship Id="rId2" Type="http://schemas.openxmlformats.org/officeDocument/2006/relationships/image" Target="../media/image57.emf"/><Relationship Id="rId1" Type="http://schemas.openxmlformats.org/officeDocument/2006/relationships/slideLayout" Target="../slideLayouts/slideLayout3.xml"/><Relationship Id="rId6" Type="http://schemas.openxmlformats.org/officeDocument/2006/relationships/hyperlink" Target="https://journals.iucr.org/s" TargetMode="External"/><Relationship Id="rId5" Type="http://schemas.openxmlformats.org/officeDocument/2006/relationships/image" Target="../media/image60.emf"/><Relationship Id="rId4" Type="http://schemas.openxmlformats.org/officeDocument/2006/relationships/image" Target="../media/image59.emf"/></Relationships>
</file>

<file path=ppt/slides/_rels/slide22.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image" Target="../media/image63.png"/><Relationship Id="rId1" Type="http://schemas.openxmlformats.org/officeDocument/2006/relationships/slideLayout" Target="../slideLayouts/slideLayout3.xml"/><Relationship Id="rId5" Type="http://schemas.openxmlformats.org/officeDocument/2006/relationships/image" Target="../media/image65.jpg"/><Relationship Id="rId4" Type="http://schemas.openxmlformats.org/officeDocument/2006/relationships/hyperlink" Target="mailto:marcop@uow.edu.au" TargetMode="External"/></Relationships>
</file>

<file path=ppt/slides/_rels/slide24.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image" Target="../media/image66.png"/><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 Id="rId9" Type="http://schemas.openxmlformats.org/officeDocument/2006/relationships/image" Target="../media/image73.png"/></Relationships>
</file>

<file path=ppt/slides/_rels/slide2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74.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5.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77.jpeg"/></Relationships>
</file>

<file path=ppt/slides/_rels/slide28.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83.jpeg"/><Relationship Id="rId7" Type="http://schemas.openxmlformats.org/officeDocument/2006/relationships/image" Target="../media/image87.png"/><Relationship Id="rId2" Type="http://schemas.openxmlformats.org/officeDocument/2006/relationships/image" Target="../media/image82.jpeg"/><Relationship Id="rId1" Type="http://schemas.openxmlformats.org/officeDocument/2006/relationships/slideLayout" Target="../slideLayouts/slideLayout3.xml"/><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image" Target="../media/image84.jpe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8" Type="http://schemas.openxmlformats.org/officeDocument/2006/relationships/image" Target="../media/image90.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91.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4.xml"/><Relationship Id="rId5" Type="http://schemas.openxmlformats.org/officeDocument/2006/relationships/image" Target="../media/image95.jpeg"/><Relationship Id="rId4" Type="http://schemas.openxmlformats.org/officeDocument/2006/relationships/image" Target="../media/image94.png"/></Relationships>
</file>

<file path=ppt/slides/_rels/slide34.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png"/><Relationship Id="rId1" Type="http://schemas.openxmlformats.org/officeDocument/2006/relationships/slideLayout" Target="../slideLayouts/slideLayout6.xml"/><Relationship Id="rId4" Type="http://schemas.openxmlformats.org/officeDocument/2006/relationships/image" Target="../media/image95.jpeg"/></Relationships>
</file>

<file path=ppt/slides/_rels/slide3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6.xml"/><Relationship Id="rId6" Type="http://schemas.openxmlformats.org/officeDocument/2006/relationships/image" Target="../media/image102.jpeg"/><Relationship Id="rId5" Type="http://schemas.openxmlformats.org/officeDocument/2006/relationships/image" Target="../media/image101.jpeg"/><Relationship Id="rId4" Type="http://schemas.openxmlformats.org/officeDocument/2006/relationships/image" Target="../media/image100.png"/></Relationships>
</file>

<file path=ppt/slides/_rels/slide36.xml.rels><?xml version="1.0" encoding="UTF-8" standalone="yes"?>
<Relationships xmlns="http://schemas.openxmlformats.org/package/2006/relationships"><Relationship Id="rId3" Type="http://schemas.openxmlformats.org/officeDocument/2006/relationships/image" Target="../media/image104.jpeg"/><Relationship Id="rId7" Type="http://schemas.openxmlformats.org/officeDocument/2006/relationships/image" Target="../media/image108.jpeg"/><Relationship Id="rId2" Type="http://schemas.openxmlformats.org/officeDocument/2006/relationships/image" Target="../media/image103.jpeg"/><Relationship Id="rId1" Type="http://schemas.openxmlformats.org/officeDocument/2006/relationships/slideLayout" Target="../slideLayouts/slideLayout6.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jpeg"/></Relationships>
</file>

<file path=ppt/slides/_rels/slide37.xml.rels><?xml version="1.0" encoding="UTF-8" standalone="yes"?>
<Relationships xmlns="http://schemas.openxmlformats.org/package/2006/relationships"><Relationship Id="rId3" Type="http://schemas.openxmlformats.org/officeDocument/2006/relationships/image" Target="../media/image110.png"/><Relationship Id="rId7" Type="http://schemas.openxmlformats.org/officeDocument/2006/relationships/image" Target="../media/image114.png"/><Relationship Id="rId2" Type="http://schemas.openxmlformats.org/officeDocument/2006/relationships/image" Target="../media/image109.png"/><Relationship Id="rId1" Type="http://schemas.openxmlformats.org/officeDocument/2006/relationships/slideLayout" Target="../slideLayouts/slideLayout3.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38.xml.rels><?xml version="1.0" encoding="UTF-8" standalone="yes"?>
<Relationships xmlns="http://schemas.openxmlformats.org/package/2006/relationships"><Relationship Id="rId8" Type="http://schemas.openxmlformats.org/officeDocument/2006/relationships/image" Target="../media/image121.emf"/><Relationship Id="rId13" Type="http://schemas.openxmlformats.org/officeDocument/2006/relationships/image" Target="../media/image126.tiff"/><Relationship Id="rId3" Type="http://schemas.openxmlformats.org/officeDocument/2006/relationships/image" Target="../media/image116.jpeg"/><Relationship Id="rId7" Type="http://schemas.openxmlformats.org/officeDocument/2006/relationships/image" Target="../media/image120.png"/><Relationship Id="rId12" Type="http://schemas.openxmlformats.org/officeDocument/2006/relationships/image" Target="../media/image125.tiff"/><Relationship Id="rId2" Type="http://schemas.openxmlformats.org/officeDocument/2006/relationships/image" Target="../media/image115.jpeg"/><Relationship Id="rId1" Type="http://schemas.openxmlformats.org/officeDocument/2006/relationships/slideLayout" Target="../slideLayouts/slideLayout7.xml"/><Relationship Id="rId6" Type="http://schemas.openxmlformats.org/officeDocument/2006/relationships/image" Target="../media/image119.png"/><Relationship Id="rId11" Type="http://schemas.openxmlformats.org/officeDocument/2006/relationships/image" Target="../media/image124.jpg"/><Relationship Id="rId5" Type="http://schemas.openxmlformats.org/officeDocument/2006/relationships/image" Target="../media/image118.jpeg"/><Relationship Id="rId10" Type="http://schemas.openxmlformats.org/officeDocument/2006/relationships/image" Target="../media/image123.jpeg"/><Relationship Id="rId4" Type="http://schemas.openxmlformats.org/officeDocument/2006/relationships/image" Target="../media/image117.jpeg"/><Relationship Id="rId9" Type="http://schemas.openxmlformats.org/officeDocument/2006/relationships/image" Target="../media/image122.png"/><Relationship Id="rId14" Type="http://schemas.openxmlformats.org/officeDocument/2006/relationships/image" Target="../media/image127.emf"/></Relationships>
</file>

<file path=ppt/slides/_rels/slide39.xml.rels><?xml version="1.0" encoding="UTF-8" standalone="yes"?>
<Relationships xmlns="http://schemas.openxmlformats.org/package/2006/relationships"><Relationship Id="rId8" Type="http://schemas.openxmlformats.org/officeDocument/2006/relationships/image" Target="../media/image134.emf"/><Relationship Id="rId3" Type="http://schemas.openxmlformats.org/officeDocument/2006/relationships/image" Target="../media/image129.png"/><Relationship Id="rId7" Type="http://schemas.openxmlformats.org/officeDocument/2006/relationships/image" Target="../media/image133.emf"/><Relationship Id="rId2" Type="http://schemas.openxmlformats.org/officeDocument/2006/relationships/image" Target="../media/image128.png"/><Relationship Id="rId1" Type="http://schemas.openxmlformats.org/officeDocument/2006/relationships/slideLayout" Target="../slideLayouts/slideLayout7.xml"/><Relationship Id="rId6" Type="http://schemas.openxmlformats.org/officeDocument/2006/relationships/image" Target="../media/image132.emf"/><Relationship Id="rId5" Type="http://schemas.openxmlformats.org/officeDocument/2006/relationships/image" Target="../media/image131.png"/><Relationship Id="rId4" Type="http://schemas.openxmlformats.org/officeDocument/2006/relationships/image" Target="../media/image13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25.tiff"/><Relationship Id="rId2" Type="http://schemas.openxmlformats.org/officeDocument/2006/relationships/image" Target="../media/image135.tiff"/><Relationship Id="rId1" Type="http://schemas.openxmlformats.org/officeDocument/2006/relationships/slideLayout" Target="../slideLayouts/slideLayout3.xml"/><Relationship Id="rId6" Type="http://schemas.openxmlformats.org/officeDocument/2006/relationships/image" Target="../media/image136.emf"/><Relationship Id="rId5" Type="http://schemas.openxmlformats.org/officeDocument/2006/relationships/image" Target="../media/image127.emf"/><Relationship Id="rId4" Type="http://schemas.openxmlformats.org/officeDocument/2006/relationships/image" Target="../media/image116.jpeg"/></Relationships>
</file>

<file path=ppt/slides/_rels/slide41.xml.rels><?xml version="1.0" encoding="UTF-8" standalone="yes"?>
<Relationships xmlns="http://schemas.openxmlformats.org/package/2006/relationships"><Relationship Id="rId3" Type="http://schemas.openxmlformats.org/officeDocument/2006/relationships/image" Target="../media/image138.emf"/><Relationship Id="rId2" Type="http://schemas.openxmlformats.org/officeDocument/2006/relationships/image" Target="../media/image137.tiff"/><Relationship Id="rId1" Type="http://schemas.openxmlformats.org/officeDocument/2006/relationships/slideLayout" Target="../slideLayouts/slideLayout3.xml"/><Relationship Id="rId4" Type="http://schemas.openxmlformats.org/officeDocument/2006/relationships/image" Target="../media/image139.emf"/></Relationships>
</file>

<file path=ppt/slides/_rels/slide42.xml.rels><?xml version="1.0" encoding="UTF-8" standalone="yes"?>
<Relationships xmlns="http://schemas.openxmlformats.org/package/2006/relationships"><Relationship Id="rId3" Type="http://schemas.openxmlformats.org/officeDocument/2006/relationships/image" Target="../media/image140.emf"/><Relationship Id="rId2" Type="http://schemas.openxmlformats.org/officeDocument/2006/relationships/image" Target="../media/image137.tiff"/><Relationship Id="rId1" Type="http://schemas.openxmlformats.org/officeDocument/2006/relationships/slideLayout" Target="../slideLayouts/slideLayout3.xml"/><Relationship Id="rId4" Type="http://schemas.openxmlformats.org/officeDocument/2006/relationships/image" Target="../media/image141.emf"/></Relationships>
</file>

<file path=ppt/slides/_rels/slide43.xml.rels><?xml version="1.0" encoding="UTF-8" standalone="yes"?>
<Relationships xmlns="http://schemas.openxmlformats.org/package/2006/relationships"><Relationship Id="rId3" Type="http://schemas.openxmlformats.org/officeDocument/2006/relationships/image" Target="../media/image143.tiff"/><Relationship Id="rId7" Type="http://schemas.openxmlformats.org/officeDocument/2006/relationships/image" Target="../media/image147.png"/><Relationship Id="rId2" Type="http://schemas.openxmlformats.org/officeDocument/2006/relationships/image" Target="../media/image142.tiff"/><Relationship Id="rId1" Type="http://schemas.openxmlformats.org/officeDocument/2006/relationships/slideLayout" Target="../slideLayouts/slideLayout3.xml"/><Relationship Id="rId6" Type="http://schemas.openxmlformats.org/officeDocument/2006/relationships/image" Target="../media/image146.tiff"/><Relationship Id="rId5" Type="http://schemas.openxmlformats.org/officeDocument/2006/relationships/image" Target="../media/image145.tiff"/><Relationship Id="rId4" Type="http://schemas.openxmlformats.org/officeDocument/2006/relationships/image" Target="../media/image144.tiff"/></Relationships>
</file>

<file path=ppt/slides/_rels/slide44.xml.rels><?xml version="1.0" encoding="UTF-8" standalone="yes"?>
<Relationships xmlns="http://schemas.openxmlformats.org/package/2006/relationships"><Relationship Id="rId3" Type="http://schemas.openxmlformats.org/officeDocument/2006/relationships/image" Target="../media/image148.tiff"/><Relationship Id="rId2" Type="http://schemas.openxmlformats.org/officeDocument/2006/relationships/image" Target="../media/image147.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50.png"/><Relationship Id="rId7" Type="http://schemas.openxmlformats.org/officeDocument/2006/relationships/diagramColors" Target="../diagrams/colors2.xml"/><Relationship Id="rId2" Type="http://schemas.openxmlformats.org/officeDocument/2006/relationships/image" Target="../media/image149.png"/><Relationship Id="rId1" Type="http://schemas.openxmlformats.org/officeDocument/2006/relationships/slideLayout" Target="../slideLayouts/slideLayout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6.xml.rels><?xml version="1.0" encoding="UTF-8" standalone="yes"?>
<Relationships xmlns="http://schemas.openxmlformats.org/package/2006/relationships"><Relationship Id="rId8" Type="http://schemas.openxmlformats.org/officeDocument/2006/relationships/image" Target="../media/image155.jpeg"/><Relationship Id="rId3" Type="http://schemas.openxmlformats.org/officeDocument/2006/relationships/image" Target="../media/image152.png"/><Relationship Id="rId7" Type="http://schemas.openxmlformats.org/officeDocument/2006/relationships/image" Target="../media/image154.jpe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53.jpeg"/><Relationship Id="rId5" Type="http://schemas.openxmlformats.org/officeDocument/2006/relationships/image" Target="../media/image151.emf"/><Relationship Id="rId4" Type="http://schemas.openxmlformats.org/officeDocument/2006/relationships/oleObject" Target="../embeddings/oleObject1.bin"/></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58.png"/><Relationship Id="rId4" Type="http://schemas.openxmlformats.org/officeDocument/2006/relationships/image" Target="../media/image157.png"/></Relationships>
</file>

<file path=ppt/slides/_rels/slide49.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160.png"/><Relationship Id="rId7" Type="http://schemas.openxmlformats.org/officeDocument/2006/relationships/image" Target="../media/image164.png"/><Relationship Id="rId2" Type="http://schemas.openxmlformats.org/officeDocument/2006/relationships/image" Target="../media/image159.jpeg"/><Relationship Id="rId1" Type="http://schemas.openxmlformats.org/officeDocument/2006/relationships/slideLayout" Target="../slideLayouts/slideLayout7.xml"/><Relationship Id="rId6" Type="http://schemas.openxmlformats.org/officeDocument/2006/relationships/image" Target="../media/image163.jpeg"/><Relationship Id="rId5" Type="http://schemas.openxmlformats.org/officeDocument/2006/relationships/image" Target="../media/image162.png"/><Relationship Id="rId4" Type="http://schemas.openxmlformats.org/officeDocument/2006/relationships/image" Target="../media/image161.jpeg"/><Relationship Id="rId9" Type="http://schemas.openxmlformats.org/officeDocument/2006/relationships/image" Target="../media/image16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172.png"/><Relationship Id="rId3" Type="http://schemas.openxmlformats.org/officeDocument/2006/relationships/image" Target="../media/image167.png"/><Relationship Id="rId7" Type="http://schemas.openxmlformats.org/officeDocument/2006/relationships/image" Target="../media/image171.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70.jpeg"/><Relationship Id="rId5" Type="http://schemas.openxmlformats.org/officeDocument/2006/relationships/image" Target="../media/image169.jpeg"/><Relationship Id="rId10" Type="http://schemas.openxmlformats.org/officeDocument/2006/relationships/image" Target="../media/image105.png"/><Relationship Id="rId4" Type="http://schemas.openxmlformats.org/officeDocument/2006/relationships/image" Target="../media/image168.png"/><Relationship Id="rId9" Type="http://schemas.openxmlformats.org/officeDocument/2006/relationships/image" Target="../media/image173.jpeg"/></Relationships>
</file>

<file path=ppt/slides/_rels/slide51.xml.rels><?xml version="1.0" encoding="UTF-8" standalone="yes"?>
<Relationships xmlns="http://schemas.openxmlformats.org/package/2006/relationships"><Relationship Id="rId8" Type="http://schemas.openxmlformats.org/officeDocument/2006/relationships/image" Target="../media/image1100.png"/><Relationship Id="rId3" Type="http://schemas.openxmlformats.org/officeDocument/2006/relationships/notesSlide" Target="../notesSlides/notesSlide8.xml"/><Relationship Id="rId7" Type="http://schemas.openxmlformats.org/officeDocument/2006/relationships/image" Target="../media/image1090.png"/><Relationship Id="rId2" Type="http://schemas.openxmlformats.org/officeDocument/2006/relationships/slideLayout" Target="../slideLayouts/slideLayout3.xml"/><Relationship Id="rId1" Type="http://schemas.openxmlformats.org/officeDocument/2006/relationships/tags" Target="../tags/tag1.xml"/><Relationship Id="rId6" Type="http://schemas.openxmlformats.org/officeDocument/2006/relationships/image" Target="../media/image1080.png"/><Relationship Id="rId5" Type="http://schemas.openxmlformats.org/officeDocument/2006/relationships/image" Target="../media/image1070.png"/><Relationship Id="rId4" Type="http://schemas.openxmlformats.org/officeDocument/2006/relationships/image" Target="../media/image1060.png"/><Relationship Id="rId9" Type="http://schemas.openxmlformats.org/officeDocument/2006/relationships/image" Target="../media/image174.jpeg"/></Relationships>
</file>

<file path=ppt/slides/_rels/slide52.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image" Target="../media/image175.png"/><Relationship Id="rId1" Type="http://schemas.openxmlformats.org/officeDocument/2006/relationships/slideLayout" Target="../slideLayouts/slideLayout7.xml"/><Relationship Id="rId6" Type="http://schemas.openxmlformats.org/officeDocument/2006/relationships/image" Target="../media/image179.emf"/><Relationship Id="rId5" Type="http://schemas.openxmlformats.org/officeDocument/2006/relationships/image" Target="../media/image178.png"/><Relationship Id="rId4" Type="http://schemas.openxmlformats.org/officeDocument/2006/relationships/image" Target="../media/image177.emf"/></Relationships>
</file>

<file path=ppt/slides/_rels/slide53.xml.rels><?xml version="1.0" encoding="UTF-8" standalone="yes"?>
<Relationships xmlns="http://schemas.openxmlformats.org/package/2006/relationships"><Relationship Id="rId8" Type="http://schemas.openxmlformats.org/officeDocument/2006/relationships/image" Target="../media/image186.tiff"/><Relationship Id="rId3" Type="http://schemas.openxmlformats.org/officeDocument/2006/relationships/image" Target="../media/image181.emf"/><Relationship Id="rId7" Type="http://schemas.openxmlformats.org/officeDocument/2006/relationships/image" Target="../media/image185.jpeg"/><Relationship Id="rId2" Type="http://schemas.openxmlformats.org/officeDocument/2006/relationships/image" Target="../media/image180.emf"/><Relationship Id="rId1" Type="http://schemas.openxmlformats.org/officeDocument/2006/relationships/slideLayout" Target="../slideLayouts/slideLayout7.xml"/><Relationship Id="rId6" Type="http://schemas.openxmlformats.org/officeDocument/2006/relationships/image" Target="../media/image184.png"/><Relationship Id="rId11" Type="http://schemas.openxmlformats.org/officeDocument/2006/relationships/image" Target="../media/image189.jpeg"/><Relationship Id="rId5" Type="http://schemas.openxmlformats.org/officeDocument/2006/relationships/image" Target="../media/image183.jpeg"/><Relationship Id="rId10" Type="http://schemas.openxmlformats.org/officeDocument/2006/relationships/image" Target="../media/image188.jpg"/><Relationship Id="rId4" Type="http://schemas.openxmlformats.org/officeDocument/2006/relationships/image" Target="../media/image182.jpg"/><Relationship Id="rId9" Type="http://schemas.openxmlformats.org/officeDocument/2006/relationships/image" Target="../media/image187.png"/></Relationships>
</file>

<file path=ppt/slides/_rels/slide54.xml.rels><?xml version="1.0" encoding="UTF-8" standalone="yes"?>
<Relationships xmlns="http://schemas.openxmlformats.org/package/2006/relationships"><Relationship Id="rId8" Type="http://schemas.openxmlformats.org/officeDocument/2006/relationships/image" Target="../media/image196.png"/><Relationship Id="rId3" Type="http://schemas.openxmlformats.org/officeDocument/2006/relationships/image" Target="../media/image191.png"/><Relationship Id="rId7" Type="http://schemas.openxmlformats.org/officeDocument/2006/relationships/image" Target="../media/image195.jpeg"/><Relationship Id="rId2" Type="http://schemas.openxmlformats.org/officeDocument/2006/relationships/image" Target="../media/image190.png"/><Relationship Id="rId1" Type="http://schemas.openxmlformats.org/officeDocument/2006/relationships/slideLayout" Target="../slideLayouts/slideLayout7.xml"/><Relationship Id="rId6" Type="http://schemas.openxmlformats.org/officeDocument/2006/relationships/image" Target="../media/image194.jpeg"/><Relationship Id="rId11" Type="http://schemas.openxmlformats.org/officeDocument/2006/relationships/image" Target="../media/image199.png"/><Relationship Id="rId5" Type="http://schemas.openxmlformats.org/officeDocument/2006/relationships/image" Target="../media/image193.tiff"/><Relationship Id="rId10" Type="http://schemas.openxmlformats.org/officeDocument/2006/relationships/image" Target="../media/image198.jpeg"/><Relationship Id="rId4" Type="http://schemas.openxmlformats.org/officeDocument/2006/relationships/image" Target="../media/image192.png"/><Relationship Id="rId9" Type="http://schemas.openxmlformats.org/officeDocument/2006/relationships/image" Target="../media/image197.png"/></Relationships>
</file>

<file path=ppt/slides/_rels/slide55.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201.jpeg"/></Relationships>
</file>

<file path=ppt/slides/_rels/slide56.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Layout" Target="../slideLayouts/slideLayout9.xml"/><Relationship Id="rId6" Type="http://schemas.openxmlformats.org/officeDocument/2006/relationships/image" Target="../media/image206.jpeg"/><Relationship Id="rId5" Type="http://schemas.openxmlformats.org/officeDocument/2006/relationships/image" Target="../media/image205.jpeg"/><Relationship Id="rId4" Type="http://schemas.openxmlformats.org/officeDocument/2006/relationships/image" Target="../media/image204.png"/></Relationships>
</file>

<file path=ppt/slides/_rels/slide57.xml.rels><?xml version="1.0" encoding="UTF-8" standalone="yes"?>
<Relationships xmlns="http://schemas.openxmlformats.org/package/2006/relationships"><Relationship Id="rId3" Type="http://schemas.openxmlformats.org/officeDocument/2006/relationships/image" Target="../media/image208.emf"/><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image" Target="../media/image210.emf"/><Relationship Id="rId5" Type="http://schemas.openxmlformats.org/officeDocument/2006/relationships/image" Target="NULL"/><Relationship Id="rId4" Type="http://schemas.openxmlformats.org/officeDocument/2006/relationships/image" Target="../media/image209.emf"/></Relationships>
</file>

<file path=ppt/slides/_rels/slide58.xml.rels><?xml version="1.0" encoding="UTF-8" standalone="yes"?>
<Relationships xmlns="http://schemas.openxmlformats.org/package/2006/relationships"><Relationship Id="rId8" Type="http://schemas.openxmlformats.org/officeDocument/2006/relationships/image" Target="../media/image214.png"/><Relationship Id="rId3" Type="http://schemas.openxmlformats.org/officeDocument/2006/relationships/image" Target="../media/image1490.png"/><Relationship Id="rId7" Type="http://schemas.microsoft.com/office/2007/relationships/hdphoto" Target="../media/hdphoto4.wdp"/><Relationship Id="rId2" Type="http://schemas.openxmlformats.org/officeDocument/2006/relationships/image" Target="../media/image211.png"/><Relationship Id="rId1" Type="http://schemas.openxmlformats.org/officeDocument/2006/relationships/slideLayout" Target="../slideLayouts/slideLayout7.xml"/><Relationship Id="rId6" Type="http://schemas.openxmlformats.org/officeDocument/2006/relationships/image" Target="../media/image213.png"/><Relationship Id="rId5" Type="http://schemas.microsoft.com/office/2007/relationships/hdphoto" Target="../media/hdphoto3.wdp"/><Relationship Id="rId10" Type="http://schemas.openxmlformats.org/officeDocument/2006/relationships/image" Target="../media/image216.png"/><Relationship Id="rId4" Type="http://schemas.openxmlformats.org/officeDocument/2006/relationships/image" Target="../media/image212.png"/><Relationship Id="rId9" Type="http://schemas.openxmlformats.org/officeDocument/2006/relationships/image" Target="../media/image215.png"/></Relationships>
</file>

<file path=ppt/slides/_rels/slide59.xml.rels><?xml version="1.0" encoding="UTF-8" standalone="yes"?>
<Relationships xmlns="http://schemas.openxmlformats.org/package/2006/relationships"><Relationship Id="rId2" Type="http://schemas.openxmlformats.org/officeDocument/2006/relationships/image" Target="../media/image217.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image" Target="../media/image7.png"/><Relationship Id="rId2" Type="http://schemas.openxmlformats.org/officeDocument/2006/relationships/video" Target="../media/media1.wmv"/><Relationship Id="rId1" Type="http://schemas.microsoft.com/office/2007/relationships/media" Target="../media/media1.wmv"/><Relationship Id="rId6" Type="http://schemas.openxmlformats.org/officeDocument/2006/relationships/image" Target="../media/image6.gif"/><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image" Target="../media/image4.gif"/><Relationship Id="rId9" Type="http://schemas.openxmlformats.org/officeDocument/2006/relationships/image" Target="../media/image9.png"/></Relationships>
</file>

<file path=ppt/slides/_rels/slide60.xml.rels><?xml version="1.0" encoding="UTF-8" standalone="yes"?>
<Relationships xmlns="http://schemas.openxmlformats.org/package/2006/relationships"><Relationship Id="rId3" Type="http://schemas.openxmlformats.org/officeDocument/2006/relationships/image" Target="../media/image219.png"/><Relationship Id="rId2" Type="http://schemas.openxmlformats.org/officeDocument/2006/relationships/image" Target="../media/image218.JPG"/><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3" Type="http://schemas.openxmlformats.org/officeDocument/2006/relationships/image" Target="../media/image221.jpg"/><Relationship Id="rId7" Type="http://schemas.openxmlformats.org/officeDocument/2006/relationships/image" Target="../media/image225.jpeg"/><Relationship Id="rId2" Type="http://schemas.openxmlformats.org/officeDocument/2006/relationships/image" Target="../media/image220.jpg"/><Relationship Id="rId1" Type="http://schemas.openxmlformats.org/officeDocument/2006/relationships/slideLayout" Target="../slideLayouts/slideLayout7.xml"/><Relationship Id="rId6" Type="http://schemas.openxmlformats.org/officeDocument/2006/relationships/image" Target="../media/image224.jpg"/><Relationship Id="rId5" Type="http://schemas.openxmlformats.org/officeDocument/2006/relationships/image" Target="../media/image223.jpg"/><Relationship Id="rId4" Type="http://schemas.openxmlformats.org/officeDocument/2006/relationships/image" Target="../media/image222.jpg"/></Relationships>
</file>

<file path=ppt/slides/_rels/slide62.xml.rels><?xml version="1.0" encoding="UTF-8" standalone="yes"?>
<Relationships xmlns="http://schemas.openxmlformats.org/package/2006/relationships"><Relationship Id="rId3" Type="http://schemas.openxmlformats.org/officeDocument/2006/relationships/image" Target="../media/image227.png"/><Relationship Id="rId2" Type="http://schemas.openxmlformats.org/officeDocument/2006/relationships/image" Target="../media/image226.png"/><Relationship Id="rId1" Type="http://schemas.openxmlformats.org/officeDocument/2006/relationships/slideLayout" Target="../slideLayouts/slideLayout3.xml"/><Relationship Id="rId6" Type="http://schemas.openxmlformats.org/officeDocument/2006/relationships/image" Target="../media/image230.png"/><Relationship Id="rId5" Type="http://schemas.openxmlformats.org/officeDocument/2006/relationships/image" Target="../media/image229.png"/><Relationship Id="rId4" Type="http://schemas.openxmlformats.org/officeDocument/2006/relationships/image" Target="../media/image228.png"/></Relationships>
</file>

<file path=ppt/slides/_rels/slide63.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2.jpeg"/><Relationship Id="rId7" Type="http://schemas.openxmlformats.org/officeDocument/2006/relationships/image" Target="../media/image235.png"/><Relationship Id="rId2" Type="http://schemas.openxmlformats.org/officeDocument/2006/relationships/image" Target="../media/image231.jpeg"/><Relationship Id="rId1" Type="http://schemas.openxmlformats.org/officeDocument/2006/relationships/slideLayout" Target="../slideLayouts/slideLayout7.xml"/><Relationship Id="rId6" Type="http://schemas.openxmlformats.org/officeDocument/2006/relationships/hyperlink" Target="mailto:anatoly@uow.edu.au" TargetMode="External"/><Relationship Id="rId11" Type="http://schemas.openxmlformats.org/officeDocument/2006/relationships/image" Target="../media/image240.png"/><Relationship Id="rId5" Type="http://schemas.openxmlformats.org/officeDocument/2006/relationships/image" Target="../media/image234.jpeg"/><Relationship Id="rId10" Type="http://schemas.openxmlformats.org/officeDocument/2006/relationships/image" Target="../media/image239.png"/><Relationship Id="rId4" Type="http://schemas.openxmlformats.org/officeDocument/2006/relationships/image" Target="../media/image233.png"/><Relationship Id="rId9" Type="http://schemas.openxmlformats.org/officeDocument/2006/relationships/image" Target="../media/image237.png"/></Relationships>
</file>

<file path=ppt/slides/_rels/slide64.xml.rels><?xml version="1.0" encoding="UTF-8" standalone="yes"?>
<Relationships xmlns="http://schemas.openxmlformats.org/package/2006/relationships"><Relationship Id="rId3" Type="http://schemas.openxmlformats.org/officeDocument/2006/relationships/image" Target="../media/image241.jpg"/><Relationship Id="rId7" Type="http://schemas.openxmlformats.org/officeDocument/2006/relationships/image" Target="../media/image246.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45.png"/><Relationship Id="rId5" Type="http://schemas.openxmlformats.org/officeDocument/2006/relationships/image" Target="../media/image243.png"/><Relationship Id="rId4" Type="http://schemas.openxmlformats.org/officeDocument/2006/relationships/image" Target="../media/image242.jpeg"/></Relationships>
</file>

<file path=ppt/slides/_rels/slide65.xml.rels><?xml version="1.0" encoding="UTF-8" standalone="yes"?>
<Relationships xmlns="http://schemas.openxmlformats.org/package/2006/relationships"><Relationship Id="rId3" Type="http://schemas.openxmlformats.org/officeDocument/2006/relationships/image" Target="../media/image248.emf"/><Relationship Id="rId2" Type="http://schemas.openxmlformats.org/officeDocument/2006/relationships/image" Target="../media/image247.emf"/><Relationship Id="rId1" Type="http://schemas.openxmlformats.org/officeDocument/2006/relationships/slideLayout" Target="../slideLayouts/slideLayout3.xml"/><Relationship Id="rId5" Type="http://schemas.openxmlformats.org/officeDocument/2006/relationships/image" Target="../media/image250.emf"/><Relationship Id="rId4" Type="http://schemas.openxmlformats.org/officeDocument/2006/relationships/image" Target="../media/image249.emf"/></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4.emf"/><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microsoft.com/office/2007/relationships/media" Target="../media/media3.mp4"/><Relationship Id="rId7" Type="http://schemas.openxmlformats.org/officeDocument/2006/relationships/image" Target="../media/image18.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7.tiff"/><Relationship Id="rId5" Type="http://schemas.openxmlformats.org/officeDocument/2006/relationships/slideLayout" Target="../slideLayouts/slideLayout7.xml"/><Relationship Id="rId4" Type="http://schemas.openxmlformats.org/officeDocument/2006/relationships/video" Target="../media/media3.mp4"/><Relationship Id="rId9"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5919" y="1772125"/>
            <a:ext cx="7997968" cy="1611674"/>
          </a:xfrm>
        </p:spPr>
        <p:txBody>
          <a:bodyPr/>
          <a:lstStyle/>
          <a:p>
            <a:pPr algn="ctr"/>
            <a:r>
              <a:rPr lang="en-US" sz="2400" b="1" dirty="0" smtClean="0"/>
              <a:t>Advanced dosimetry for accelerator based radiation therapy: Overview of development in Australia</a:t>
            </a:r>
            <a:br>
              <a:rPr lang="en-US" sz="2400" b="1" dirty="0" smtClean="0"/>
            </a:br>
            <a:r>
              <a:rPr lang="en-US" sz="2400" b="1" dirty="0"/>
              <a:t/>
            </a:r>
            <a:br>
              <a:rPr lang="en-US" sz="2400" b="1" dirty="0"/>
            </a:br>
            <a:r>
              <a:rPr lang="en-US" sz="2400" dirty="0" smtClean="0"/>
              <a:t>Anatoly Rozenfeld</a:t>
            </a:r>
            <a:endParaRPr lang="en-AU" sz="2400" dirty="0"/>
          </a:p>
        </p:txBody>
      </p:sp>
      <p:sp>
        <p:nvSpPr>
          <p:cNvPr id="3" name="Subtitle 2"/>
          <p:cNvSpPr>
            <a:spLocks noGrp="1"/>
          </p:cNvSpPr>
          <p:nvPr>
            <p:ph type="subTitle" idx="1"/>
          </p:nvPr>
        </p:nvSpPr>
        <p:spPr/>
        <p:txBody>
          <a:bodyPr/>
          <a:lstStyle/>
          <a:p>
            <a:pPr algn="ctr"/>
            <a:r>
              <a:rPr lang="en-US" dirty="0" smtClean="0"/>
              <a:t>AFAD , 12-14 April, Melbourne, Australia</a:t>
            </a:r>
            <a:endParaRPr lang="en-AU" dirty="0"/>
          </a:p>
        </p:txBody>
      </p:sp>
    </p:spTree>
    <p:extLst>
      <p:ext uri="{BB962C8B-B14F-4D97-AF65-F5344CB8AC3E}">
        <p14:creationId xmlns:p14="http://schemas.microsoft.com/office/powerpoint/2010/main" val="22898137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5280" y="2626512"/>
            <a:ext cx="1268222" cy="549563"/>
          </a:xfrm>
          <a:prstGeom prst="rect">
            <a:avLst/>
          </a:prstGeom>
        </p:spPr>
      </p:pic>
      <p:pic>
        <p:nvPicPr>
          <p:cNvPr id="62" name="Picture 6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5280" y="2628073"/>
            <a:ext cx="1268222" cy="549563"/>
          </a:xfrm>
          <a:prstGeom prst="rect">
            <a:avLst/>
          </a:prstGeom>
        </p:spPr>
      </p:pic>
      <p:pic>
        <p:nvPicPr>
          <p:cNvPr id="63" name="Picture 6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5280" y="2628073"/>
            <a:ext cx="1268222" cy="549563"/>
          </a:xfrm>
          <a:prstGeom prst="rect">
            <a:avLst/>
          </a:prstGeom>
        </p:spPr>
      </p:pic>
      <p:pic>
        <p:nvPicPr>
          <p:cNvPr id="64" name="Picture 6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5280" y="2628073"/>
            <a:ext cx="1268222" cy="549563"/>
          </a:xfrm>
          <a:prstGeom prst="rect">
            <a:avLst/>
          </a:prstGeom>
        </p:spPr>
      </p:pic>
      <p:pic>
        <p:nvPicPr>
          <p:cNvPr id="65" name="Picture 6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5280" y="2626512"/>
            <a:ext cx="1268222" cy="549563"/>
          </a:xfrm>
          <a:prstGeom prst="rect">
            <a:avLst/>
          </a:prstGeom>
        </p:spPr>
      </p:pic>
      <p:pic>
        <p:nvPicPr>
          <p:cNvPr id="60" name="Picture 5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28732" y="1106271"/>
            <a:ext cx="5727404" cy="3394472"/>
          </a:xfrm>
          <a:prstGeom prst="rect">
            <a:avLst/>
          </a:prstGeom>
        </p:spPr>
      </p:pic>
      <p:pic>
        <p:nvPicPr>
          <p:cNvPr id="61" name="Picture 6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28732" y="1106271"/>
            <a:ext cx="5727404" cy="3394472"/>
          </a:xfrm>
          <a:prstGeom prst="rect">
            <a:avLst/>
          </a:prstGeom>
        </p:spPr>
      </p:pic>
      <p:pic>
        <p:nvPicPr>
          <p:cNvPr id="67" name="Picture 6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26954" y="2208075"/>
            <a:ext cx="130895" cy="1922532"/>
          </a:xfrm>
          <a:prstGeom prst="rect">
            <a:avLst/>
          </a:prstGeom>
        </p:spPr>
      </p:pic>
      <p:pic>
        <p:nvPicPr>
          <p:cNvPr id="68" name="Picture 6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26954" y="2208075"/>
            <a:ext cx="130895" cy="1922532"/>
          </a:xfrm>
          <a:prstGeom prst="rect">
            <a:avLst/>
          </a:prstGeom>
        </p:spPr>
      </p:pic>
      <p:pic>
        <p:nvPicPr>
          <p:cNvPr id="69" name="Picture 6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26954" y="2208075"/>
            <a:ext cx="130895" cy="1922532"/>
          </a:xfrm>
          <a:prstGeom prst="rect">
            <a:avLst/>
          </a:prstGeom>
        </p:spPr>
      </p:pic>
      <p:pic>
        <p:nvPicPr>
          <p:cNvPr id="70" name="Picture 6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26954" y="2208075"/>
            <a:ext cx="130895" cy="1922532"/>
          </a:xfrm>
          <a:prstGeom prst="rect">
            <a:avLst/>
          </a:prstGeom>
        </p:spPr>
      </p:pic>
      <p:pic>
        <p:nvPicPr>
          <p:cNvPr id="26" name="Picture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28732" y="1106271"/>
            <a:ext cx="5727404" cy="3394472"/>
          </a:xfrm>
          <a:prstGeom prst="rect">
            <a:avLst/>
          </a:prstGeom>
        </p:spPr>
      </p:pic>
      <mc:AlternateContent xmlns:mc="http://schemas.openxmlformats.org/markup-compatibility/2006" xmlns:a14="http://schemas.microsoft.com/office/drawing/2010/main">
        <mc:Choice Requires="a14">
          <p:sp>
            <p:nvSpPr>
              <p:cNvPr id="40" name="Content Placeholder 1"/>
              <p:cNvSpPr txBox="1">
                <a:spLocks/>
              </p:cNvSpPr>
              <p:nvPr/>
            </p:nvSpPr>
            <p:spPr bwMode="auto">
              <a:xfrm>
                <a:off x="314995" y="4493132"/>
                <a:ext cx="6514769" cy="492678"/>
              </a:xfrm>
              <a:prstGeom prst="rect">
                <a:avLst/>
              </a:prstGeom>
              <a:solidFill>
                <a:schemeClr val="bg1"/>
              </a:solidFill>
              <a:ln>
                <a:noFill/>
              </a:ln>
              <a:extLst/>
            </p:spPr>
            <p:txBody>
              <a:bodyPr vert="horz" wrap="square" lIns="68580" tIns="34290" rIns="68580" bIns="34290" numCol="1" anchor="t" anchorCtr="0" compatLnSpc="1">
                <a:prstTxWarp prst="textNoShape">
                  <a:avLst/>
                </a:prstTxWarp>
              </a:bodyPr>
              <a:lstStyle>
                <a:lvl1pPr marL="365125" indent="-255588" algn="l" rtl="0" eaLnBrk="1" fontAlgn="base" hangingPunct="1">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1" fontAlgn="base" hangingPunct="1">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1" fontAlgn="base" hangingPunct="1">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1" fontAlgn="base" hangingPunct="1">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1" fontAlgn="base" hangingPunct="1">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ClrTx/>
                  <a:buSzPct val="100000"/>
                  <a:buFont typeface="Arial" panose="020B0604020202020204" pitchFamily="34" charset="0"/>
                  <a:buChar char="•"/>
                </a:pPr>
                <a:r>
                  <a:rPr lang="en-AU" sz="1400" dirty="0"/>
                  <a:t>MLC defined square field delivered to stationary detector </a:t>
                </a:r>
                <a14:m>
                  <m:oMath xmlns:m="http://schemas.openxmlformats.org/officeDocument/2006/math">
                    <m:r>
                      <a:rPr lang="en-AU" sz="1400" i="1" dirty="0">
                        <a:latin typeface="Cambria Math" panose="02040503050406030204" pitchFamily="18" charset="0"/>
                        <a:ea typeface="Cambria Math" panose="02040503050406030204" pitchFamily="18" charset="0"/>
                      </a:rPr>
                      <m:t>→</m:t>
                    </m:r>
                  </m:oMath>
                </a14:m>
                <a:r>
                  <a:rPr lang="en-AU" sz="1400" dirty="0"/>
                  <a:t> </a:t>
                </a:r>
                <a:r>
                  <a:rPr lang="en-AU" sz="1400" b="1" dirty="0">
                    <a:solidFill>
                      <a:srgbClr val="0070C0"/>
                    </a:solidFill>
                  </a:rPr>
                  <a:t>No Motion</a:t>
                </a:r>
                <a:endParaRPr lang="en-AU" sz="900" dirty="0">
                  <a:solidFill>
                    <a:srgbClr val="0070C0"/>
                  </a:solidFill>
                </a:endParaRPr>
              </a:p>
            </p:txBody>
          </p:sp>
        </mc:Choice>
        <mc:Fallback xmlns="">
          <p:sp>
            <p:nvSpPr>
              <p:cNvPr id="40" name="Content Placeholder 1"/>
              <p:cNvSpPr txBox="1">
                <a:spLocks noRot="1" noChangeAspect="1" noMove="1" noResize="1" noEditPoints="1" noAdjustHandles="1" noChangeArrowheads="1" noChangeShapeType="1" noTextEdit="1"/>
              </p:cNvSpPr>
              <p:nvPr/>
            </p:nvSpPr>
            <p:spPr bwMode="auto">
              <a:xfrm>
                <a:off x="419992" y="5990842"/>
                <a:ext cx="8686359" cy="656904"/>
              </a:xfrm>
              <a:prstGeom prst="rect">
                <a:avLst/>
              </a:prstGeom>
              <a:blipFill>
                <a:blip r:embed="rId7"/>
                <a:stretch>
                  <a:fillRect t="-5556"/>
                </a:stretch>
              </a:blipFill>
              <a:ln>
                <a:noFill/>
              </a:ln>
              <a:extLst/>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33" name="Content Placeholder 1"/>
              <p:cNvSpPr txBox="1">
                <a:spLocks/>
              </p:cNvSpPr>
              <p:nvPr/>
            </p:nvSpPr>
            <p:spPr bwMode="auto">
              <a:xfrm>
                <a:off x="308846" y="4490952"/>
                <a:ext cx="6527065" cy="492678"/>
              </a:xfrm>
              <a:prstGeom prst="rect">
                <a:avLst/>
              </a:prstGeom>
              <a:solidFill>
                <a:schemeClr val="bg1"/>
              </a:solidFill>
              <a:ln>
                <a:noFill/>
              </a:ln>
              <a:extLst/>
            </p:spPr>
            <p:txBody>
              <a:bodyPr vert="horz" wrap="square" lIns="68580" tIns="34290" rIns="68580" bIns="34290" numCol="1" anchor="t" anchorCtr="0" compatLnSpc="1">
                <a:prstTxWarp prst="textNoShape">
                  <a:avLst/>
                </a:prstTxWarp>
              </a:bodyPr>
              <a:lstStyle>
                <a:lvl1pPr marL="365125" indent="-255588" algn="l" rtl="0" eaLnBrk="1" fontAlgn="base" hangingPunct="1">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1" fontAlgn="base" hangingPunct="1">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1" fontAlgn="base" hangingPunct="1">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1" fontAlgn="base" hangingPunct="1">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1" fontAlgn="base" hangingPunct="1">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ClrTx/>
                  <a:buSzPct val="100000"/>
                  <a:buFont typeface="Arial" panose="020B0604020202020204" pitchFamily="34" charset="0"/>
                  <a:buChar char="•"/>
                </a:pPr>
                <a:r>
                  <a:rPr lang="en-AU" sz="1400" dirty="0">
                    <a:solidFill>
                      <a:prstClr val="black"/>
                    </a:solidFill>
                  </a:rPr>
                  <a:t>Motion platform loaded with </a:t>
                </a:r>
                <a:r>
                  <a:rPr lang="en-AU" sz="1400" b="1" dirty="0">
                    <a:solidFill>
                      <a:srgbClr val="FF8119"/>
                    </a:solidFill>
                  </a:rPr>
                  <a:t>clinical patient lung trace</a:t>
                </a:r>
                <a:r>
                  <a:rPr lang="en-AU" sz="1400" b="1" dirty="0"/>
                  <a:t>,</a:t>
                </a:r>
                <a:r>
                  <a:rPr lang="en-AU" sz="1400" b="1" dirty="0">
                    <a:solidFill>
                      <a:srgbClr val="0070C0"/>
                    </a:solidFill>
                  </a:rPr>
                  <a:t> </a:t>
                </a:r>
                <a:r>
                  <a:rPr lang="en-AU" sz="1400" dirty="0">
                    <a:solidFill>
                      <a:prstClr val="black"/>
                    </a:solidFill>
                  </a:rPr>
                  <a:t>detector moving throughout beam delivery </a:t>
                </a:r>
                <a14:m>
                  <m:oMath xmlns:m="http://schemas.openxmlformats.org/officeDocument/2006/math">
                    <m:r>
                      <a:rPr lang="en-AU" sz="1400" i="1">
                        <a:solidFill>
                          <a:prstClr val="black"/>
                        </a:solidFill>
                        <a:latin typeface="Cambria Math" panose="02040503050406030204" pitchFamily="18" charset="0"/>
                        <a:ea typeface="Cambria Math" panose="02040503050406030204" pitchFamily="18" charset="0"/>
                      </a:rPr>
                      <m:t>→</m:t>
                    </m:r>
                  </m:oMath>
                </a14:m>
                <a:r>
                  <a:rPr lang="en-AU" sz="1400" dirty="0">
                    <a:solidFill>
                      <a:prstClr val="black"/>
                    </a:solidFill>
                  </a:rPr>
                  <a:t> </a:t>
                </a:r>
                <a:r>
                  <a:rPr lang="en-AU" sz="1400" b="1" dirty="0">
                    <a:solidFill>
                      <a:srgbClr val="FF0000"/>
                    </a:solidFill>
                  </a:rPr>
                  <a:t>Motion</a:t>
                </a:r>
              </a:p>
            </p:txBody>
          </p:sp>
        </mc:Choice>
        <mc:Fallback xmlns="">
          <p:sp>
            <p:nvSpPr>
              <p:cNvPr id="33" name="Content Placeholder 1"/>
              <p:cNvSpPr txBox="1">
                <a:spLocks noRot="1" noChangeAspect="1" noMove="1" noResize="1" noEditPoints="1" noAdjustHandles="1" noChangeArrowheads="1" noChangeShapeType="1" noTextEdit="1"/>
              </p:cNvSpPr>
              <p:nvPr/>
            </p:nvSpPr>
            <p:spPr bwMode="auto">
              <a:xfrm>
                <a:off x="411794" y="5987936"/>
                <a:ext cx="8702753" cy="656904"/>
              </a:xfrm>
              <a:prstGeom prst="rect">
                <a:avLst/>
              </a:prstGeom>
              <a:blipFill>
                <a:blip r:embed="rId8"/>
                <a:stretch>
                  <a:fillRect t="-4630" b="-12037"/>
                </a:stretch>
              </a:blipFill>
              <a:ln>
                <a:noFill/>
              </a:ln>
              <a:extLst/>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34" name="Content Placeholder 1"/>
              <p:cNvSpPr txBox="1">
                <a:spLocks/>
              </p:cNvSpPr>
              <p:nvPr/>
            </p:nvSpPr>
            <p:spPr bwMode="auto">
              <a:xfrm>
                <a:off x="308846" y="4490952"/>
                <a:ext cx="6514769" cy="492678"/>
              </a:xfrm>
              <a:prstGeom prst="rect">
                <a:avLst/>
              </a:prstGeom>
              <a:solidFill>
                <a:schemeClr val="bg1"/>
              </a:solidFill>
              <a:ln>
                <a:noFill/>
              </a:ln>
              <a:extLst/>
            </p:spPr>
            <p:txBody>
              <a:bodyPr vert="horz" wrap="square" lIns="68580" tIns="34290" rIns="68580" bIns="34290" numCol="1" anchor="t" anchorCtr="0" compatLnSpc="1">
                <a:prstTxWarp prst="textNoShape">
                  <a:avLst/>
                </a:prstTxWarp>
              </a:bodyPr>
              <a:lstStyle>
                <a:lvl1pPr marL="365125" indent="-255588" algn="l" rtl="0" eaLnBrk="1" fontAlgn="base" hangingPunct="1">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1" fontAlgn="base" hangingPunct="1">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1" fontAlgn="base" hangingPunct="1">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1" fontAlgn="base" hangingPunct="1">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1" fontAlgn="base" hangingPunct="1">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ClrTx/>
                  <a:buSzPct val="100000"/>
                  <a:buFont typeface="Arial" panose="020B0604020202020204" pitchFamily="34" charset="0"/>
                  <a:buChar char="•"/>
                </a:pPr>
                <a:r>
                  <a:rPr lang="en-AU" sz="1400" dirty="0">
                    <a:solidFill>
                      <a:prstClr val="black"/>
                    </a:solidFill>
                  </a:rPr>
                  <a:t>Introduction of </a:t>
                </a:r>
                <a:r>
                  <a:rPr lang="en-AU" sz="1400" b="1" dirty="0">
                    <a:solidFill>
                      <a:srgbClr val="7030A0"/>
                    </a:solidFill>
                  </a:rPr>
                  <a:t>motion tracking system </a:t>
                </a:r>
                <a:r>
                  <a:rPr lang="en-AU" sz="1400" dirty="0">
                    <a:solidFill>
                      <a:prstClr val="black"/>
                    </a:solidFill>
                  </a:rPr>
                  <a:t>and </a:t>
                </a:r>
                <a:r>
                  <a:rPr lang="en-AU" sz="1400" b="1" dirty="0"/>
                  <a:t>MLC tracking </a:t>
                </a:r>
                <a:r>
                  <a:rPr lang="en-AU" sz="1400" dirty="0">
                    <a:solidFill>
                      <a:prstClr val="black"/>
                    </a:solidFill>
                  </a:rPr>
                  <a:t>throughout beam delivery to moving system </a:t>
                </a:r>
                <a14:m>
                  <m:oMath xmlns:m="http://schemas.openxmlformats.org/officeDocument/2006/math">
                    <m:r>
                      <a:rPr lang="en-AU" sz="1400" i="1">
                        <a:solidFill>
                          <a:prstClr val="black"/>
                        </a:solidFill>
                        <a:latin typeface="Cambria Math" panose="02040503050406030204" pitchFamily="18" charset="0"/>
                        <a:ea typeface="Cambria Math" panose="02040503050406030204" pitchFamily="18" charset="0"/>
                      </a:rPr>
                      <m:t>→ </m:t>
                    </m:r>
                  </m:oMath>
                </a14:m>
                <a:r>
                  <a:rPr lang="en-AU" sz="1400" dirty="0">
                    <a:solidFill>
                      <a:prstClr val="black"/>
                    </a:solidFill>
                  </a:rPr>
                  <a:t> </a:t>
                </a:r>
                <a:r>
                  <a:rPr lang="en-AU" sz="1400" b="1" dirty="0">
                    <a:solidFill>
                      <a:srgbClr val="7030A0"/>
                    </a:solidFill>
                  </a:rPr>
                  <a:t>Motion+Tracking</a:t>
                </a:r>
              </a:p>
            </p:txBody>
          </p:sp>
        </mc:Choice>
        <mc:Fallback xmlns="">
          <p:sp>
            <p:nvSpPr>
              <p:cNvPr id="34" name="Content Placeholder 1"/>
              <p:cNvSpPr txBox="1">
                <a:spLocks noRot="1" noChangeAspect="1" noMove="1" noResize="1" noEditPoints="1" noAdjustHandles="1" noChangeArrowheads="1" noChangeShapeType="1" noTextEdit="1"/>
              </p:cNvSpPr>
              <p:nvPr/>
            </p:nvSpPr>
            <p:spPr bwMode="auto">
              <a:xfrm>
                <a:off x="411794" y="5987936"/>
                <a:ext cx="8686359" cy="656904"/>
              </a:xfrm>
              <a:prstGeom prst="rect">
                <a:avLst/>
              </a:prstGeom>
              <a:blipFill>
                <a:blip r:embed="rId9"/>
                <a:stretch>
                  <a:fillRect t="-4630" b="-12037"/>
                </a:stretch>
              </a:blipFill>
              <a:ln>
                <a:noFill/>
              </a:ln>
              <a:extLst/>
            </p:spPr>
            <p:txBody>
              <a:bodyPr/>
              <a:lstStyle/>
              <a:p>
                <a:r>
                  <a:rPr lang="en-AU">
                    <a:noFill/>
                  </a:rPr>
                  <a:t> </a:t>
                </a:r>
              </a:p>
            </p:txBody>
          </p:sp>
        </mc:Fallback>
      </mc:AlternateContent>
      <p:graphicFrame>
        <p:nvGraphicFramePr>
          <p:cNvPr id="4" name="Table 3"/>
          <p:cNvGraphicFramePr>
            <a:graphicFrameLocks noGrp="1"/>
          </p:cNvGraphicFramePr>
          <p:nvPr>
            <p:extLst/>
          </p:nvPr>
        </p:nvGraphicFramePr>
        <p:xfrm>
          <a:off x="529220" y="531786"/>
          <a:ext cx="7757812" cy="403860"/>
        </p:xfrm>
        <a:graphic>
          <a:graphicData uri="http://schemas.openxmlformats.org/drawingml/2006/table">
            <a:tbl>
              <a:tblPr firstRow="1" bandRow="1">
                <a:tableStyleId>{5C22544A-7EE6-4342-B048-85BDC9FD1C3A}</a:tableStyleId>
              </a:tblPr>
              <a:tblGrid>
                <a:gridCol w="1939453">
                  <a:extLst>
                    <a:ext uri="{9D8B030D-6E8A-4147-A177-3AD203B41FA5}">
                      <a16:colId xmlns:a16="http://schemas.microsoft.com/office/drawing/2014/main" val="20000"/>
                    </a:ext>
                  </a:extLst>
                </a:gridCol>
                <a:gridCol w="1939453">
                  <a:extLst>
                    <a:ext uri="{9D8B030D-6E8A-4147-A177-3AD203B41FA5}">
                      <a16:colId xmlns:a16="http://schemas.microsoft.com/office/drawing/2014/main" val="20001"/>
                    </a:ext>
                  </a:extLst>
                </a:gridCol>
                <a:gridCol w="1939453">
                  <a:extLst>
                    <a:ext uri="{9D8B030D-6E8A-4147-A177-3AD203B41FA5}">
                      <a16:colId xmlns:a16="http://schemas.microsoft.com/office/drawing/2014/main" val="20002"/>
                    </a:ext>
                  </a:extLst>
                </a:gridCol>
                <a:gridCol w="1939453">
                  <a:extLst>
                    <a:ext uri="{9D8B030D-6E8A-4147-A177-3AD203B41FA5}">
                      <a16:colId xmlns:a16="http://schemas.microsoft.com/office/drawing/2014/main" val="1489785867"/>
                    </a:ext>
                  </a:extLst>
                </a:gridCol>
              </a:tblGrid>
              <a:tr h="374669">
                <a:tc>
                  <a:txBody>
                    <a:bodyPr/>
                    <a:lstStyle/>
                    <a:p>
                      <a:pPr algn="ctr"/>
                      <a:r>
                        <a:rPr lang="en-AU" sz="1100" b="1" dirty="0"/>
                        <a:t>No Motion</a:t>
                      </a:r>
                    </a:p>
                  </a:txBody>
                  <a:tcPr marL="68580" marR="68580" marT="34290" marB="34290" anchor="ctr">
                    <a:solidFill>
                      <a:schemeClr val="tx1"/>
                    </a:solidFill>
                  </a:tcPr>
                </a:tc>
                <a:tc>
                  <a:txBody>
                    <a:bodyPr/>
                    <a:lstStyle/>
                    <a:p>
                      <a:pPr algn="ctr"/>
                      <a:r>
                        <a:rPr lang="en-AU" sz="1100" b="1" dirty="0"/>
                        <a:t>Motion</a:t>
                      </a:r>
                    </a:p>
                  </a:txBody>
                  <a:tcPr marL="68580" marR="68580" marT="34290" marB="34290" anchor="ctr">
                    <a:solidFill>
                      <a:schemeClr val="tx1"/>
                    </a:solidFill>
                  </a:tcPr>
                </a:tc>
                <a:tc>
                  <a:txBody>
                    <a:bodyPr/>
                    <a:lstStyle/>
                    <a:p>
                      <a:pPr algn="ctr"/>
                      <a:r>
                        <a:rPr lang="en-AU" sz="1100" b="1" dirty="0"/>
                        <a:t>Motion+Tracking</a:t>
                      </a:r>
                    </a:p>
                  </a:txBody>
                  <a:tcPr marL="68580" marR="68580" marT="34290" marB="34290" anchor="ctr">
                    <a:solidFill>
                      <a:schemeClr val="tx1"/>
                    </a:solidFill>
                  </a:tcPr>
                </a:tc>
                <a:tc>
                  <a:txBody>
                    <a:bodyPr/>
                    <a:lstStyle/>
                    <a:p>
                      <a:pPr algn="ctr"/>
                      <a:r>
                        <a:rPr lang="en-AU" sz="1100" b="1" dirty="0"/>
                        <a:t>Motion+Tracking+Prediction</a:t>
                      </a:r>
                    </a:p>
                  </a:txBody>
                  <a:tcPr marL="68580" marR="68580" marT="34290" marB="34290" anchor="ctr">
                    <a:solidFill>
                      <a:schemeClr val="tx1"/>
                    </a:solidFill>
                  </a:tcPr>
                </a:tc>
                <a:extLst>
                  <a:ext uri="{0D108BD9-81ED-4DB2-BD59-A6C34878D82A}">
                    <a16:rowId xmlns:a16="http://schemas.microsoft.com/office/drawing/2014/main" val="10000"/>
                  </a:ext>
                </a:extLst>
              </a:tr>
            </a:tbl>
          </a:graphicData>
        </a:graphic>
      </p:graphicFrame>
      <p:sp>
        <p:nvSpPr>
          <p:cNvPr id="5" name="Rectangle 4"/>
          <p:cNvSpPr/>
          <p:nvPr/>
        </p:nvSpPr>
        <p:spPr>
          <a:xfrm>
            <a:off x="4413114" y="546372"/>
            <a:ext cx="1936756" cy="334704"/>
          </a:xfrm>
          <a:prstGeom prst="rect">
            <a:avLst/>
          </a:prstGeom>
          <a:solidFill>
            <a:srgbClr val="7030A0"/>
          </a:solidFill>
          <a:ln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336947" fontAlgn="base">
              <a:spcBef>
                <a:spcPct val="0"/>
              </a:spcBef>
              <a:spcAft>
                <a:spcPct val="0"/>
              </a:spcAft>
            </a:pPr>
            <a:r>
              <a:rPr lang="en-AU" sz="1100" b="1" dirty="0">
                <a:solidFill>
                  <a:prstClr val="white"/>
                </a:solidFill>
              </a:rPr>
              <a:t>Motion+Tracking</a:t>
            </a:r>
          </a:p>
        </p:txBody>
      </p:sp>
      <p:sp>
        <p:nvSpPr>
          <p:cNvPr id="6" name="Rectangle 5"/>
          <p:cNvSpPr/>
          <p:nvPr/>
        </p:nvSpPr>
        <p:spPr>
          <a:xfrm>
            <a:off x="537979" y="549369"/>
            <a:ext cx="1944216" cy="328711"/>
          </a:xfrm>
          <a:prstGeom prst="rect">
            <a:avLst/>
          </a:prstGeom>
          <a:solidFill>
            <a:srgbClr val="0070C0"/>
          </a:solidFill>
          <a:ln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336947" fontAlgn="base">
              <a:spcBef>
                <a:spcPct val="0"/>
              </a:spcBef>
              <a:spcAft>
                <a:spcPct val="0"/>
              </a:spcAft>
            </a:pPr>
            <a:r>
              <a:rPr lang="en-AU" sz="1100" b="1" dirty="0">
                <a:solidFill>
                  <a:prstClr val="white"/>
                </a:solidFill>
              </a:rPr>
              <a:t>No Motion</a:t>
            </a:r>
          </a:p>
        </p:txBody>
      </p:sp>
      <p:sp>
        <p:nvSpPr>
          <p:cNvPr id="8" name="Rectangle 7"/>
          <p:cNvSpPr/>
          <p:nvPr/>
        </p:nvSpPr>
        <p:spPr>
          <a:xfrm>
            <a:off x="2471816" y="549369"/>
            <a:ext cx="1944216" cy="328711"/>
          </a:xfrm>
          <a:prstGeom prst="rect">
            <a:avLst/>
          </a:prstGeom>
          <a:solidFill>
            <a:schemeClr val="accent2"/>
          </a:solidFill>
          <a:ln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336947" fontAlgn="base">
              <a:spcBef>
                <a:spcPct val="0"/>
              </a:spcBef>
              <a:spcAft>
                <a:spcPct val="0"/>
              </a:spcAft>
            </a:pPr>
            <a:r>
              <a:rPr lang="en-AU" sz="1100" b="1" dirty="0">
                <a:solidFill>
                  <a:prstClr val="white"/>
                </a:solidFill>
              </a:rPr>
              <a:t>Motion</a:t>
            </a:r>
          </a:p>
        </p:txBody>
      </p:sp>
      <p:sp>
        <p:nvSpPr>
          <p:cNvPr id="9" name="Rectangle 8"/>
          <p:cNvSpPr/>
          <p:nvPr/>
        </p:nvSpPr>
        <p:spPr>
          <a:xfrm>
            <a:off x="529521" y="544672"/>
            <a:ext cx="1943918" cy="340698"/>
          </a:xfrm>
          <a:prstGeom prst="rect">
            <a:avLst/>
          </a:prstGeom>
          <a:noFill/>
          <a:ln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336947" fontAlgn="base">
              <a:spcBef>
                <a:spcPct val="0"/>
              </a:spcBef>
              <a:spcAft>
                <a:spcPct val="0"/>
              </a:spcAft>
            </a:pPr>
            <a:endParaRPr lang="en-AU">
              <a:solidFill>
                <a:prstClr val="white"/>
              </a:solidFill>
            </a:endParaRPr>
          </a:p>
        </p:txBody>
      </p:sp>
      <p:sp>
        <p:nvSpPr>
          <p:cNvPr id="10" name="Rectangle 9"/>
          <p:cNvSpPr/>
          <p:nvPr/>
        </p:nvSpPr>
        <p:spPr>
          <a:xfrm>
            <a:off x="2471964" y="544672"/>
            <a:ext cx="1945391" cy="340698"/>
          </a:xfrm>
          <a:prstGeom prst="rect">
            <a:avLst/>
          </a:prstGeom>
          <a:noFill/>
          <a:ln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336947" fontAlgn="base">
              <a:spcBef>
                <a:spcPct val="0"/>
              </a:spcBef>
              <a:spcAft>
                <a:spcPct val="0"/>
              </a:spcAft>
            </a:pPr>
            <a:endParaRPr lang="en-AU">
              <a:solidFill>
                <a:prstClr val="white"/>
              </a:solidFill>
            </a:endParaRPr>
          </a:p>
        </p:txBody>
      </p:sp>
      <p:sp>
        <p:nvSpPr>
          <p:cNvPr id="11" name="Rectangle 10"/>
          <p:cNvSpPr/>
          <p:nvPr/>
        </p:nvSpPr>
        <p:spPr>
          <a:xfrm>
            <a:off x="4410023" y="541675"/>
            <a:ext cx="1936458" cy="342398"/>
          </a:xfrm>
          <a:prstGeom prst="rect">
            <a:avLst/>
          </a:prstGeom>
          <a:noFill/>
          <a:ln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336947" fontAlgn="base">
              <a:spcBef>
                <a:spcPct val="0"/>
              </a:spcBef>
              <a:spcAft>
                <a:spcPct val="0"/>
              </a:spcAft>
            </a:pPr>
            <a:endParaRPr lang="en-AU">
              <a:solidFill>
                <a:prstClr val="white"/>
              </a:solidFill>
            </a:endParaRPr>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28732" y="1106271"/>
            <a:ext cx="5727404" cy="3394472"/>
          </a:xfrm>
          <a:prstGeom prst="rect">
            <a:avLst/>
          </a:prstGeom>
        </p:spPr>
      </p:pic>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5280" y="2628073"/>
            <a:ext cx="1268222" cy="549563"/>
          </a:xfrm>
          <a:prstGeom prst="rect">
            <a:avLst/>
          </a:prstGeom>
        </p:spPr>
      </p:pic>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5280" y="2628073"/>
            <a:ext cx="1268222" cy="549563"/>
          </a:xfrm>
          <a:prstGeom prst="rect">
            <a:avLst/>
          </a:prstGeom>
        </p:spPr>
      </p:pic>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5280" y="2628073"/>
            <a:ext cx="1268222" cy="549563"/>
          </a:xfrm>
          <a:prstGeom prst="rect">
            <a:avLst/>
          </a:prstGeom>
        </p:spPr>
      </p:pic>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5280" y="2626512"/>
            <a:ext cx="1268222" cy="549563"/>
          </a:xfrm>
          <a:prstGeom prst="rect">
            <a:avLst/>
          </a:prstGeom>
        </p:spPr>
      </p:pic>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5280" y="2626513"/>
            <a:ext cx="1268222" cy="549563"/>
          </a:xfrm>
          <a:prstGeom prst="rect">
            <a:avLst/>
          </a:prstGeom>
        </p:spPr>
      </p:pic>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5280" y="2626513"/>
            <a:ext cx="1268222" cy="549563"/>
          </a:xfrm>
          <a:prstGeom prst="rect">
            <a:avLst/>
          </a:prstGeom>
        </p:spPr>
      </p:pic>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5280" y="2626512"/>
            <a:ext cx="1268222" cy="549563"/>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26954" y="2208075"/>
            <a:ext cx="130895" cy="1922532"/>
          </a:xfrm>
          <a:prstGeom prst="rect">
            <a:avLst/>
          </a:prstGeom>
        </p:spPr>
      </p:pic>
      <p:pic>
        <p:nvPicPr>
          <p:cNvPr id="22" name="Picture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26954" y="2208075"/>
            <a:ext cx="130895" cy="1922532"/>
          </a:xfrm>
          <a:prstGeom prst="rect">
            <a:avLst/>
          </a:prstGeom>
        </p:spPr>
      </p:pic>
      <p:pic>
        <p:nvPicPr>
          <p:cNvPr id="23" name="Picture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26954" y="2208075"/>
            <a:ext cx="130895" cy="1922532"/>
          </a:xfrm>
          <a:prstGeom prst="rect">
            <a:avLst/>
          </a:prstGeom>
        </p:spPr>
      </p:pic>
      <p:pic>
        <p:nvPicPr>
          <p:cNvPr id="24" name="Picture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26954" y="2208075"/>
            <a:ext cx="130895" cy="1922532"/>
          </a:xfrm>
          <a:prstGeom prst="rect">
            <a:avLst/>
          </a:prstGeom>
        </p:spPr>
      </p:pic>
      <p:sp>
        <p:nvSpPr>
          <p:cNvPr id="37" name="Rectangle 36"/>
          <p:cNvSpPr/>
          <p:nvPr/>
        </p:nvSpPr>
        <p:spPr>
          <a:xfrm>
            <a:off x="6350570" y="550667"/>
            <a:ext cx="1936458" cy="334703"/>
          </a:xfrm>
          <a:prstGeom prst="rect">
            <a:avLst/>
          </a:prstGeom>
          <a:noFill/>
          <a:ln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336947" fontAlgn="base">
              <a:spcBef>
                <a:spcPct val="0"/>
              </a:spcBef>
              <a:spcAft>
                <a:spcPct val="0"/>
              </a:spcAft>
            </a:pPr>
            <a:endParaRPr lang="en-AU">
              <a:solidFill>
                <a:prstClr val="white"/>
              </a:solidFill>
            </a:endParaRPr>
          </a:p>
        </p:txBody>
      </p:sp>
      <p:sp>
        <p:nvSpPr>
          <p:cNvPr id="36" name="Rectangle 35"/>
          <p:cNvSpPr/>
          <p:nvPr/>
        </p:nvSpPr>
        <p:spPr>
          <a:xfrm>
            <a:off x="6344031" y="544672"/>
            <a:ext cx="1936756" cy="336404"/>
          </a:xfrm>
          <a:prstGeom prst="rect">
            <a:avLst/>
          </a:prstGeom>
          <a:solidFill>
            <a:schemeClr val="tx1">
              <a:lumMod val="50000"/>
              <a:lumOff val="50000"/>
            </a:schemeClr>
          </a:solidFill>
          <a:ln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336947" fontAlgn="base">
              <a:spcBef>
                <a:spcPct val="0"/>
              </a:spcBef>
              <a:spcAft>
                <a:spcPct val="0"/>
              </a:spcAft>
            </a:pPr>
            <a:r>
              <a:rPr lang="en-AU" sz="1100" b="1" dirty="0">
                <a:solidFill>
                  <a:prstClr val="white"/>
                </a:solidFill>
              </a:rPr>
              <a:t>Motion+Tracking+Prediction</a:t>
            </a:r>
          </a:p>
        </p:txBody>
      </p:sp>
      <p:sp>
        <p:nvSpPr>
          <p:cNvPr id="41" name="Rectangle 40"/>
          <p:cNvSpPr/>
          <p:nvPr/>
        </p:nvSpPr>
        <p:spPr>
          <a:xfrm>
            <a:off x="6359798" y="548488"/>
            <a:ext cx="1936458" cy="335585"/>
          </a:xfrm>
          <a:prstGeom prst="rect">
            <a:avLst/>
          </a:prstGeom>
          <a:noFill/>
          <a:ln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336947" fontAlgn="base">
              <a:spcBef>
                <a:spcPct val="0"/>
              </a:spcBef>
              <a:spcAft>
                <a:spcPct val="0"/>
              </a:spcAft>
            </a:pPr>
            <a:endParaRPr lang="en-AU">
              <a:solidFill>
                <a:prstClr val="white"/>
              </a:solidFill>
            </a:endParaRPr>
          </a:p>
        </p:txBody>
      </p:sp>
      <p:cxnSp>
        <p:nvCxnSpPr>
          <p:cNvPr id="27" name="Straight Arrow Connector 26"/>
          <p:cNvCxnSpPr>
            <a:stCxn id="30" idx="6"/>
          </p:cNvCxnSpPr>
          <p:nvPr/>
        </p:nvCxnSpPr>
        <p:spPr>
          <a:xfrm>
            <a:off x="3112065" y="4344718"/>
            <a:ext cx="1491568" cy="3908"/>
          </a:xfrm>
          <a:prstGeom prst="straightConnector1">
            <a:avLst/>
          </a:prstGeom>
          <a:ln w="50800">
            <a:solidFill>
              <a:srgbClr val="FF8119"/>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4714687" y="3935213"/>
            <a:ext cx="412757" cy="623248"/>
          </a:xfrm>
          <a:prstGeom prst="rect">
            <a:avLst/>
          </a:prstGeom>
          <a:noFill/>
        </p:spPr>
        <p:txBody>
          <a:bodyPr wrap="square" lIns="68580" tIns="34290" rIns="68580" bIns="34290" rtlCol="0">
            <a:spAutoFit/>
          </a:bodyPr>
          <a:lstStyle/>
          <a:p>
            <a:pPr defTabSz="336947" fontAlgn="base">
              <a:spcBef>
                <a:spcPct val="0"/>
              </a:spcBef>
              <a:spcAft>
                <a:spcPct val="0"/>
              </a:spcAft>
            </a:pPr>
            <a:r>
              <a:rPr lang="en-AU" b="1" i="1" dirty="0">
                <a:solidFill>
                  <a:prstClr val="black"/>
                </a:solidFill>
                <a:latin typeface="Arial" charset="0"/>
                <a:cs typeface="Arial" charset="0"/>
              </a:rPr>
              <a:t>+Y</a:t>
            </a:r>
          </a:p>
        </p:txBody>
      </p:sp>
      <p:sp>
        <p:nvSpPr>
          <p:cNvPr id="29" name="Oval 28"/>
          <p:cNvSpPr/>
          <p:nvPr/>
        </p:nvSpPr>
        <p:spPr>
          <a:xfrm>
            <a:off x="3016704" y="4330990"/>
            <a:ext cx="34289" cy="34289"/>
          </a:xfrm>
          <a:prstGeom prst="ellipse">
            <a:avLst/>
          </a:prstGeom>
          <a:solidFill>
            <a:srgbClr val="00B050"/>
          </a:solidFill>
          <a:ln w="349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336947" fontAlgn="base">
              <a:spcBef>
                <a:spcPct val="0"/>
              </a:spcBef>
              <a:spcAft>
                <a:spcPct val="0"/>
              </a:spcAft>
            </a:pPr>
            <a:endParaRPr lang="en-AU">
              <a:solidFill>
                <a:prstClr val="white"/>
              </a:solidFill>
            </a:endParaRPr>
          </a:p>
        </p:txBody>
      </p:sp>
      <p:sp>
        <p:nvSpPr>
          <p:cNvPr id="30" name="Oval 29"/>
          <p:cNvSpPr/>
          <p:nvPr/>
        </p:nvSpPr>
        <p:spPr>
          <a:xfrm>
            <a:off x="2955631" y="4266501"/>
            <a:ext cx="156434" cy="156434"/>
          </a:xfrm>
          <a:prstGeom prst="ellipse">
            <a:avLst/>
          </a:prstGeom>
          <a:noFill/>
          <a:ln w="31750" cmpd="sng">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336947" fontAlgn="base">
              <a:spcBef>
                <a:spcPct val="0"/>
              </a:spcBef>
              <a:spcAft>
                <a:spcPct val="0"/>
              </a:spcAft>
            </a:pPr>
            <a:endParaRPr lang="en-AU">
              <a:solidFill>
                <a:prstClr val="white"/>
              </a:solidFill>
            </a:endParaRPr>
          </a:p>
        </p:txBody>
      </p:sp>
      <p:sp>
        <p:nvSpPr>
          <p:cNvPr id="31" name="TextBox 30"/>
          <p:cNvSpPr txBox="1"/>
          <p:nvPr/>
        </p:nvSpPr>
        <p:spPr>
          <a:xfrm>
            <a:off x="2619825" y="4212212"/>
            <a:ext cx="431168" cy="346249"/>
          </a:xfrm>
          <a:prstGeom prst="rect">
            <a:avLst/>
          </a:prstGeom>
          <a:noFill/>
        </p:spPr>
        <p:txBody>
          <a:bodyPr wrap="square" lIns="68580" tIns="34290" rIns="68580" bIns="34290" rtlCol="0">
            <a:spAutoFit/>
          </a:bodyPr>
          <a:lstStyle/>
          <a:p>
            <a:pPr defTabSz="336947" fontAlgn="base">
              <a:spcBef>
                <a:spcPct val="0"/>
              </a:spcBef>
              <a:spcAft>
                <a:spcPct val="0"/>
              </a:spcAft>
            </a:pPr>
            <a:r>
              <a:rPr lang="en-AU" b="1" dirty="0">
                <a:solidFill>
                  <a:prstClr val="black"/>
                </a:solidFill>
                <a:latin typeface="Arial" charset="0"/>
                <a:cs typeface="Arial" charset="0"/>
              </a:rPr>
              <a:t>+X</a:t>
            </a:r>
          </a:p>
        </p:txBody>
      </p:sp>
      <mc:AlternateContent xmlns:mc="http://schemas.openxmlformats.org/markup-compatibility/2006" xmlns:a14="http://schemas.microsoft.com/office/drawing/2010/main">
        <mc:Choice Requires="a14">
          <p:sp>
            <p:nvSpPr>
              <p:cNvPr id="72" name="Content Placeholder 1"/>
              <p:cNvSpPr txBox="1">
                <a:spLocks/>
              </p:cNvSpPr>
              <p:nvPr/>
            </p:nvSpPr>
            <p:spPr bwMode="auto">
              <a:xfrm>
                <a:off x="381997" y="4504705"/>
                <a:ext cx="6514769" cy="492678"/>
              </a:xfrm>
              <a:prstGeom prst="rect">
                <a:avLst/>
              </a:prstGeom>
              <a:solidFill>
                <a:schemeClr val="bg1"/>
              </a:solidFill>
              <a:ln>
                <a:noFill/>
              </a:ln>
              <a:extLst/>
            </p:spPr>
            <p:txBody>
              <a:bodyPr vert="horz" wrap="square" lIns="68580" tIns="34290" rIns="68580" bIns="34290" numCol="1" anchor="t" anchorCtr="0" compatLnSpc="1">
                <a:prstTxWarp prst="textNoShape">
                  <a:avLst/>
                </a:prstTxWarp>
              </a:bodyPr>
              <a:lstStyle>
                <a:lvl1pPr marL="365125" indent="-255588" algn="l" rtl="0" eaLnBrk="1" fontAlgn="base" hangingPunct="1">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1" fontAlgn="base" hangingPunct="1">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1" fontAlgn="base" hangingPunct="1">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1" fontAlgn="base" hangingPunct="1">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1" fontAlgn="base" hangingPunct="1">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ClrTx/>
                  <a:buSzPct val="100000"/>
                  <a:buFont typeface="Arial" panose="020B0604020202020204" pitchFamily="34" charset="0"/>
                  <a:buChar char="•"/>
                </a:pPr>
                <a:r>
                  <a:rPr lang="en-AU" sz="1400" dirty="0">
                    <a:solidFill>
                      <a:prstClr val="black"/>
                    </a:solidFill>
                  </a:rPr>
                  <a:t>Inclusion of predictive algorithm in </a:t>
                </a:r>
                <a:r>
                  <a:rPr lang="en-AU" sz="1400" b="1" dirty="0">
                    <a:solidFill>
                      <a:prstClr val="black"/>
                    </a:solidFill>
                  </a:rPr>
                  <a:t>MLC tracking </a:t>
                </a:r>
                <a:r>
                  <a:rPr lang="en-AU" sz="1400" dirty="0">
                    <a:solidFill>
                      <a:prstClr val="black"/>
                    </a:solidFill>
                  </a:rPr>
                  <a:t>system </a:t>
                </a:r>
                <a14:m>
                  <m:oMath xmlns:m="http://schemas.openxmlformats.org/officeDocument/2006/math">
                    <m:r>
                      <a:rPr lang="en-AU" sz="1400" i="1">
                        <a:solidFill>
                          <a:prstClr val="black"/>
                        </a:solidFill>
                        <a:latin typeface="Cambria Math" panose="02040503050406030204" pitchFamily="18" charset="0"/>
                        <a:ea typeface="Cambria Math" panose="02040503050406030204" pitchFamily="18" charset="0"/>
                      </a:rPr>
                      <m:t>→ </m:t>
                    </m:r>
                  </m:oMath>
                </a14:m>
                <a:r>
                  <a:rPr lang="en-AU" sz="1400" dirty="0">
                    <a:solidFill>
                      <a:prstClr val="black"/>
                    </a:solidFill>
                  </a:rPr>
                  <a:t> </a:t>
                </a:r>
                <a:r>
                  <a:rPr lang="en-AU" sz="1400" b="1" dirty="0">
                    <a:solidFill>
                      <a:schemeClr val="tx1">
                        <a:lumMod val="65000"/>
                        <a:lumOff val="35000"/>
                      </a:schemeClr>
                    </a:solidFill>
                  </a:rPr>
                  <a:t>Motion+Tracking+Prediction</a:t>
                </a:r>
              </a:p>
            </p:txBody>
          </p:sp>
        </mc:Choice>
        <mc:Fallback xmlns="">
          <p:sp>
            <p:nvSpPr>
              <p:cNvPr id="72" name="Content Placeholder 1"/>
              <p:cNvSpPr txBox="1">
                <a:spLocks noRot="1" noChangeAspect="1" noMove="1" noResize="1" noEditPoints="1" noAdjustHandles="1" noChangeArrowheads="1" noChangeShapeType="1" noTextEdit="1"/>
              </p:cNvSpPr>
              <p:nvPr/>
            </p:nvSpPr>
            <p:spPr bwMode="auto">
              <a:xfrm>
                <a:off x="381997" y="4504705"/>
                <a:ext cx="6514769" cy="492678"/>
              </a:xfrm>
              <a:prstGeom prst="rect">
                <a:avLst/>
              </a:prstGeom>
              <a:blipFill rotWithShape="1">
                <a:blip r:embed="rId10"/>
                <a:stretch>
                  <a:fillRect t="-3704" b="-14815"/>
                </a:stretch>
              </a:blipFill>
              <a:ln>
                <a:noFill/>
              </a:ln>
              <a:extLst/>
            </p:spPr>
            <p:txBody>
              <a:bodyPr/>
              <a:lstStyle/>
              <a:p>
                <a:r>
                  <a:rPr lang="en-AU">
                    <a:noFill/>
                  </a:rPr>
                  <a:t> </a:t>
                </a:r>
              </a:p>
            </p:txBody>
          </p:sp>
        </mc:Fallback>
      </mc:AlternateContent>
      <p:pic>
        <p:nvPicPr>
          <p:cNvPr id="25" name="Picture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26954" y="2208075"/>
            <a:ext cx="130895" cy="1922532"/>
          </a:xfrm>
          <a:prstGeom prst="rect">
            <a:avLst/>
          </a:prstGeom>
        </p:spPr>
      </p:pic>
      <p:sp>
        <p:nvSpPr>
          <p:cNvPr id="74" name="Title 3"/>
          <p:cNvSpPr txBox="1">
            <a:spLocks/>
          </p:cNvSpPr>
          <p:nvPr/>
        </p:nvSpPr>
        <p:spPr>
          <a:xfrm>
            <a:off x="99060" y="71950"/>
            <a:ext cx="7279974" cy="490805"/>
          </a:xfrm>
          <a:prstGeom prst="rect">
            <a:avLst/>
          </a:prstGeom>
        </p:spPr>
        <p:txBody>
          <a:bodyPr vert="horz" lIns="0" tIns="0" rIns="68580" bIns="34290" rtlCol="0" anchor="t">
            <a:normAutofit/>
          </a:bodyPr>
          <a:lstStyle>
            <a:lvl1pPr algn="l" defTabSz="609585" rtl="0" eaLnBrk="1" latinLnBrk="0" hangingPunct="1">
              <a:spcBef>
                <a:spcPct val="0"/>
              </a:spcBef>
              <a:buNone/>
              <a:defRPr sz="4800" kern="1200">
                <a:solidFill>
                  <a:schemeClr val="tx2"/>
                </a:solidFill>
                <a:latin typeface="+mj-lt"/>
                <a:ea typeface="+mj-ea"/>
                <a:cs typeface="+mj-cs"/>
              </a:defRPr>
            </a:lvl1pPr>
          </a:lstStyle>
          <a:p>
            <a:r>
              <a:rPr lang="en-US" sz="2700" dirty="0"/>
              <a:t>Methodology – Motion Cases</a:t>
            </a:r>
            <a:endParaRPr lang="en-AU" sz="2700" dirty="0"/>
          </a:p>
        </p:txBody>
      </p:sp>
    </p:spTree>
    <p:extLst>
      <p:ext uri="{BB962C8B-B14F-4D97-AF65-F5344CB8AC3E}">
        <p14:creationId xmlns:p14="http://schemas.microsoft.com/office/powerpoint/2010/main" val="7195229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nodeType="afterEffect">
                                  <p:stCondLst>
                                    <p:cond delay="0"/>
                                  </p:stCondLst>
                                  <p:childTnLst>
                                    <p:set>
                                      <p:cBhvr>
                                        <p:cTn id="11" dur="1" fill="hold">
                                          <p:stCondLst>
                                            <p:cond delay="0"/>
                                          </p:stCondLst>
                                        </p:cTn>
                                        <p:tgtEl>
                                          <p:spTgt spid="2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hidden"/>
                                      </p:to>
                                    </p:set>
                                  </p:childTnLst>
                                </p:cTn>
                              </p:par>
                            </p:childTnLst>
                          </p:cTn>
                        </p:par>
                        <p:par>
                          <p:cTn id="16" fill="hold">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grpId="1" nodeType="afterEffect">
                                  <p:stCondLst>
                                    <p:cond delay="0"/>
                                  </p:stCondLst>
                                  <p:childTnLst>
                                    <p:set>
                                      <p:cBhvr>
                                        <p:cTn id="21" dur="1" fill="hold">
                                          <p:stCondLst>
                                            <p:cond delay="0"/>
                                          </p:stCondLst>
                                        </p:cTn>
                                        <p:tgtEl>
                                          <p:spTgt spid="8"/>
                                        </p:tgtEl>
                                        <p:attrNameLst>
                                          <p:attrName>style.visibility</p:attrName>
                                        </p:attrNameLst>
                                      </p:cBhvr>
                                      <p:to>
                                        <p:strVal val="visible"/>
                                      </p:to>
                                    </p:set>
                                  </p:childTnLst>
                                </p:cTn>
                              </p:par>
                            </p:childTnLst>
                          </p:cTn>
                        </p:par>
                        <p:par>
                          <p:cTn id="22" fill="hold">
                            <p:stCondLst>
                              <p:cond delay="0"/>
                            </p:stCondLst>
                            <p:childTnLst>
                              <p:par>
                                <p:cTn id="23" presetID="42" presetClass="path" presetSubtype="0" accel="50000" decel="50000" fill="hold" nodeType="afterEffect">
                                  <p:stCondLst>
                                    <p:cond delay="0"/>
                                  </p:stCondLst>
                                  <p:childTnLst>
                                    <p:animMotion origin="layout" path="M 1.66667E-6 -3.7037E-7 L 0.01393 -3.7037E-7 " pathEditMode="relative" rAng="0" ptsTypes="AA">
                                      <p:cBhvr>
                                        <p:cTn id="24" dur="2000" fill="hold"/>
                                        <p:tgtEl>
                                          <p:spTgt spid="17"/>
                                        </p:tgtEl>
                                        <p:attrNameLst>
                                          <p:attrName>ppt_x</p:attrName>
                                          <p:attrName>ppt_y</p:attrName>
                                        </p:attrNameLst>
                                      </p:cBhvr>
                                      <p:rCtr x="690" y="0"/>
                                    </p:animMotion>
                                  </p:childTnLst>
                                </p:cTn>
                              </p:par>
                            </p:childTnLst>
                          </p:cTn>
                        </p:par>
                        <p:par>
                          <p:cTn id="25" fill="hold">
                            <p:stCondLst>
                              <p:cond delay="2000"/>
                            </p:stCondLst>
                            <p:childTnLst>
                              <p:par>
                                <p:cTn id="26" presetID="1" presetClass="exit" presetSubtype="0" fill="hold" nodeType="afterEffect">
                                  <p:stCondLst>
                                    <p:cond delay="0"/>
                                  </p:stCondLst>
                                  <p:childTnLst>
                                    <p:set>
                                      <p:cBhvr>
                                        <p:cTn id="27" dur="1" fill="hold">
                                          <p:stCondLst>
                                            <p:cond delay="0"/>
                                          </p:stCondLst>
                                        </p:cTn>
                                        <p:tgtEl>
                                          <p:spTgt spid="17"/>
                                        </p:tgtEl>
                                        <p:attrNameLst>
                                          <p:attrName>style.visibility</p:attrName>
                                        </p:attrNameLst>
                                      </p:cBhvr>
                                      <p:to>
                                        <p:strVal val="hidden"/>
                                      </p:to>
                                    </p:set>
                                  </p:childTnLst>
                                </p:cTn>
                              </p:par>
                            </p:childTnLst>
                          </p:cTn>
                        </p:par>
                        <p:par>
                          <p:cTn id="28" fill="hold">
                            <p:stCondLst>
                              <p:cond delay="2000"/>
                            </p:stCondLst>
                            <p:childTnLst>
                              <p:par>
                                <p:cTn id="29" presetID="1" presetClass="entr" presetSubtype="0" fill="hold" nodeType="after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par>
                          <p:cTn id="31" fill="hold">
                            <p:stCondLst>
                              <p:cond delay="2000"/>
                            </p:stCondLst>
                            <p:childTnLst>
                              <p:par>
                                <p:cTn id="32" presetID="42" presetClass="path" presetSubtype="0" accel="50000" decel="50000" fill="hold" nodeType="afterEffect">
                                  <p:stCondLst>
                                    <p:cond delay="0"/>
                                  </p:stCondLst>
                                  <p:childTnLst>
                                    <p:animMotion origin="layout" path="M 1.66667E-6 -3.7037E-7 L 0.01393 -3.7037E-7 " pathEditMode="relative" rAng="0" ptsTypes="AA">
                                      <p:cBhvr>
                                        <p:cTn id="33" dur="2000" spd="-100000" fill="hold"/>
                                        <p:tgtEl>
                                          <p:spTgt spid="18"/>
                                        </p:tgtEl>
                                        <p:attrNameLst>
                                          <p:attrName>ppt_x</p:attrName>
                                          <p:attrName>ppt_y</p:attrName>
                                        </p:attrNameLst>
                                      </p:cBhvr>
                                      <p:rCtr x="690" y="0"/>
                                    </p:animMotion>
                                  </p:childTnLst>
                                </p:cTn>
                              </p:par>
                            </p:childTnLst>
                          </p:cTn>
                        </p:par>
                        <p:par>
                          <p:cTn id="34" fill="hold">
                            <p:stCondLst>
                              <p:cond delay="4000"/>
                            </p:stCondLst>
                            <p:childTnLst>
                              <p:par>
                                <p:cTn id="35" presetID="1" presetClass="exit" presetSubtype="0" fill="hold" nodeType="afterEffect">
                                  <p:stCondLst>
                                    <p:cond delay="0"/>
                                  </p:stCondLst>
                                  <p:childTnLst>
                                    <p:set>
                                      <p:cBhvr>
                                        <p:cTn id="36" dur="1" fill="hold">
                                          <p:stCondLst>
                                            <p:cond delay="0"/>
                                          </p:stCondLst>
                                        </p:cTn>
                                        <p:tgtEl>
                                          <p:spTgt spid="18"/>
                                        </p:tgtEl>
                                        <p:attrNameLst>
                                          <p:attrName>style.visibility</p:attrName>
                                        </p:attrNameLst>
                                      </p:cBhvr>
                                      <p:to>
                                        <p:strVal val="hidden"/>
                                      </p:to>
                                    </p:set>
                                  </p:childTnLst>
                                </p:cTn>
                              </p:par>
                            </p:childTnLst>
                          </p:cTn>
                        </p:par>
                        <p:par>
                          <p:cTn id="37" fill="hold">
                            <p:stCondLst>
                              <p:cond delay="4000"/>
                            </p:stCondLst>
                            <p:childTnLst>
                              <p:par>
                                <p:cTn id="38" presetID="1" presetClass="entr" presetSubtype="0" fill="hold" nodeType="afterEffect">
                                  <p:stCondLst>
                                    <p:cond delay="0"/>
                                  </p:stCondLst>
                                  <p:childTnLst>
                                    <p:set>
                                      <p:cBhvr>
                                        <p:cTn id="39" dur="1" fill="hold">
                                          <p:stCondLst>
                                            <p:cond delay="0"/>
                                          </p:stCondLst>
                                        </p:cTn>
                                        <p:tgtEl>
                                          <p:spTgt spid="19"/>
                                        </p:tgtEl>
                                        <p:attrNameLst>
                                          <p:attrName>style.visibility</p:attrName>
                                        </p:attrNameLst>
                                      </p:cBhvr>
                                      <p:to>
                                        <p:strVal val="visible"/>
                                      </p:to>
                                    </p:set>
                                  </p:childTnLst>
                                </p:cTn>
                              </p:par>
                            </p:childTnLst>
                          </p:cTn>
                        </p:par>
                        <p:par>
                          <p:cTn id="40" fill="hold">
                            <p:stCondLst>
                              <p:cond delay="4000"/>
                            </p:stCondLst>
                            <p:childTnLst>
                              <p:par>
                                <p:cTn id="41" presetID="42" presetClass="path" presetSubtype="0" accel="50000" decel="50000" fill="hold" nodeType="afterEffect">
                                  <p:stCondLst>
                                    <p:cond delay="0"/>
                                  </p:stCondLst>
                                  <p:childTnLst>
                                    <p:animMotion origin="layout" path="M 1.66667E-6 -3.7037E-7 L 0.01393 -3.7037E-7 " pathEditMode="relative" rAng="0" ptsTypes="AA">
                                      <p:cBhvr>
                                        <p:cTn id="42" dur="2000" fill="hold"/>
                                        <p:tgtEl>
                                          <p:spTgt spid="19"/>
                                        </p:tgtEl>
                                        <p:attrNameLst>
                                          <p:attrName>ppt_x</p:attrName>
                                          <p:attrName>ppt_y</p:attrName>
                                        </p:attrNameLst>
                                      </p:cBhvr>
                                      <p:rCtr x="690" y="0"/>
                                    </p:animMotion>
                                  </p:childTnLst>
                                </p:cTn>
                              </p:par>
                            </p:childTnLst>
                          </p:cTn>
                        </p:par>
                        <p:par>
                          <p:cTn id="43" fill="hold">
                            <p:stCondLst>
                              <p:cond delay="6000"/>
                            </p:stCondLst>
                            <p:childTnLst>
                              <p:par>
                                <p:cTn id="44" presetID="1" presetClass="exit" presetSubtype="0" fill="hold" nodeType="afterEffect">
                                  <p:stCondLst>
                                    <p:cond delay="0"/>
                                  </p:stCondLst>
                                  <p:childTnLst>
                                    <p:set>
                                      <p:cBhvr>
                                        <p:cTn id="45" dur="1" fill="hold">
                                          <p:stCondLst>
                                            <p:cond delay="0"/>
                                          </p:stCondLst>
                                        </p:cTn>
                                        <p:tgtEl>
                                          <p:spTgt spid="19"/>
                                        </p:tgtEl>
                                        <p:attrNameLst>
                                          <p:attrName>style.visibility</p:attrName>
                                        </p:attrNameLst>
                                      </p:cBhvr>
                                      <p:to>
                                        <p:strVal val="hidden"/>
                                      </p:to>
                                    </p:set>
                                  </p:childTnLst>
                                </p:cTn>
                              </p:par>
                            </p:childTnLst>
                          </p:cTn>
                        </p:par>
                        <p:par>
                          <p:cTn id="46" fill="hold">
                            <p:stCondLst>
                              <p:cond delay="6000"/>
                            </p:stCondLst>
                            <p:childTnLst>
                              <p:par>
                                <p:cTn id="47" presetID="1" presetClass="entr" presetSubtype="0" fill="hold" nodeType="afterEffect">
                                  <p:stCondLst>
                                    <p:cond delay="0"/>
                                  </p:stCondLst>
                                  <p:childTnLst>
                                    <p:set>
                                      <p:cBhvr>
                                        <p:cTn id="48" dur="1" fill="hold">
                                          <p:stCondLst>
                                            <p:cond delay="0"/>
                                          </p:stCondLst>
                                        </p:cTn>
                                        <p:tgtEl>
                                          <p:spTgt spid="20"/>
                                        </p:tgtEl>
                                        <p:attrNameLst>
                                          <p:attrName>style.visibility</p:attrName>
                                        </p:attrNameLst>
                                      </p:cBhvr>
                                      <p:to>
                                        <p:strVal val="visible"/>
                                      </p:to>
                                    </p:set>
                                  </p:childTnLst>
                                </p:cTn>
                              </p:par>
                            </p:childTnLst>
                          </p:cTn>
                        </p:par>
                        <p:par>
                          <p:cTn id="49" fill="hold">
                            <p:stCondLst>
                              <p:cond delay="6000"/>
                            </p:stCondLst>
                            <p:childTnLst>
                              <p:par>
                                <p:cTn id="50" presetID="42" presetClass="path" presetSubtype="0" accel="50000" decel="50000" fill="hold" nodeType="afterEffect">
                                  <p:stCondLst>
                                    <p:cond delay="0"/>
                                  </p:stCondLst>
                                  <p:childTnLst>
                                    <p:animMotion origin="layout" path="M 1.66667E-6 -3.7037E-7 L 0.01393 -3.7037E-7 " pathEditMode="relative" rAng="0" ptsTypes="AA">
                                      <p:cBhvr>
                                        <p:cTn id="51" dur="2000" spd="-100000" fill="hold"/>
                                        <p:tgtEl>
                                          <p:spTgt spid="20"/>
                                        </p:tgtEl>
                                        <p:attrNameLst>
                                          <p:attrName>ppt_x</p:attrName>
                                          <p:attrName>ppt_y</p:attrName>
                                        </p:attrNameLst>
                                      </p:cBhvr>
                                      <p:rCtr x="690" y="0"/>
                                    </p:animMotion>
                                  </p:childTnLst>
                                </p:cTn>
                              </p:par>
                            </p:childTnLst>
                          </p:cTn>
                        </p:par>
                      </p:childTnLst>
                    </p:cTn>
                  </p:par>
                  <p:par>
                    <p:cTn id="52" fill="hold">
                      <p:stCondLst>
                        <p:cond delay="indefinite"/>
                      </p:stCondLst>
                      <p:childTnLst>
                        <p:par>
                          <p:cTn id="53" fill="hold">
                            <p:stCondLst>
                              <p:cond delay="0"/>
                            </p:stCondLst>
                            <p:childTnLst>
                              <p:par>
                                <p:cTn id="54" presetID="1" presetClass="exit" presetSubtype="0" fill="hold" nodeType="clickEffect">
                                  <p:stCondLst>
                                    <p:cond delay="0"/>
                                  </p:stCondLst>
                                  <p:childTnLst>
                                    <p:set>
                                      <p:cBhvr>
                                        <p:cTn id="55" dur="1" fill="hold">
                                          <p:stCondLst>
                                            <p:cond delay="0"/>
                                          </p:stCondLst>
                                        </p:cTn>
                                        <p:tgtEl>
                                          <p:spTgt spid="20"/>
                                        </p:tgtEl>
                                        <p:attrNameLst>
                                          <p:attrName>style.visibility</p:attrName>
                                        </p:attrNameLst>
                                      </p:cBhvr>
                                      <p:to>
                                        <p:strVal val="hidden"/>
                                      </p:to>
                                    </p:set>
                                  </p:childTnLst>
                                </p:cTn>
                              </p:par>
                            </p:childTnLst>
                          </p:cTn>
                        </p:par>
                        <p:par>
                          <p:cTn id="56" fill="hold">
                            <p:stCondLst>
                              <p:cond delay="0"/>
                            </p:stCondLst>
                            <p:childTnLst>
                              <p:par>
                                <p:cTn id="57" presetID="1" presetClass="exit" presetSubtype="0" fill="hold" nodeType="afterEffect">
                                  <p:stCondLst>
                                    <p:cond delay="0"/>
                                  </p:stCondLst>
                                  <p:childTnLst>
                                    <p:set>
                                      <p:cBhvr>
                                        <p:cTn id="58" dur="1" fill="hold">
                                          <p:stCondLst>
                                            <p:cond delay="0"/>
                                          </p:stCondLst>
                                        </p:cTn>
                                        <p:tgtEl>
                                          <p:spTgt spid="21"/>
                                        </p:tgtEl>
                                        <p:attrNameLst>
                                          <p:attrName>style.visibility</p:attrName>
                                        </p:attrNameLst>
                                      </p:cBhvr>
                                      <p:to>
                                        <p:strVal val="hidden"/>
                                      </p:to>
                                    </p:set>
                                  </p:childTnLst>
                                </p:cTn>
                              </p:par>
                            </p:childTnLst>
                          </p:cTn>
                        </p:par>
                        <p:par>
                          <p:cTn id="59" fill="hold">
                            <p:stCondLst>
                              <p:cond delay="0"/>
                            </p:stCondLst>
                            <p:childTnLst>
                              <p:par>
                                <p:cTn id="60" presetID="1" presetClass="exit" presetSubtype="0" fill="hold" nodeType="afterEffect">
                                  <p:stCondLst>
                                    <p:cond delay="0"/>
                                  </p:stCondLst>
                                  <p:childTnLst>
                                    <p:set>
                                      <p:cBhvr>
                                        <p:cTn id="61" dur="1" fill="hold">
                                          <p:stCondLst>
                                            <p:cond delay="0"/>
                                          </p:stCondLst>
                                        </p:cTn>
                                        <p:tgtEl>
                                          <p:spTgt spid="12"/>
                                        </p:tgtEl>
                                        <p:attrNameLst>
                                          <p:attrName>style.visibility</p:attrName>
                                        </p:attrNameLst>
                                      </p:cBhvr>
                                      <p:to>
                                        <p:strVal val="hidden"/>
                                      </p:to>
                                    </p:set>
                                  </p:childTnLst>
                                </p:cTn>
                              </p:par>
                            </p:childTnLst>
                          </p:cTn>
                        </p:par>
                        <p:par>
                          <p:cTn id="62" fill="hold">
                            <p:stCondLst>
                              <p:cond delay="0"/>
                            </p:stCondLst>
                            <p:childTnLst>
                              <p:par>
                                <p:cTn id="63" presetID="1" presetClass="exit" presetSubtype="0" fill="hold" grpId="0" nodeType="afterEffect">
                                  <p:stCondLst>
                                    <p:cond delay="0"/>
                                  </p:stCondLst>
                                  <p:childTnLst>
                                    <p:set>
                                      <p:cBhvr>
                                        <p:cTn id="64" dur="1" fill="hold">
                                          <p:stCondLst>
                                            <p:cond delay="0"/>
                                          </p:stCondLst>
                                        </p:cTn>
                                        <p:tgtEl>
                                          <p:spTgt spid="8"/>
                                        </p:tgtEl>
                                        <p:attrNameLst>
                                          <p:attrName>style.visibility</p:attrName>
                                        </p:attrNameLst>
                                      </p:cBhvr>
                                      <p:to>
                                        <p:strVal val="hidden"/>
                                      </p:to>
                                    </p:set>
                                  </p:childTnLst>
                                </p:cTn>
                              </p:par>
                              <p:par>
                                <p:cTn id="65" presetID="1" presetClass="entr" presetSubtype="0" fill="hold" grpId="0" nodeType="withEffect">
                                  <p:stCondLst>
                                    <p:cond delay="0"/>
                                  </p:stCondLst>
                                  <p:childTnLst>
                                    <p:set>
                                      <p:cBhvr>
                                        <p:cTn id="66" dur="1" fill="hold">
                                          <p:stCondLst>
                                            <p:cond delay="0"/>
                                          </p:stCondLst>
                                        </p:cTn>
                                        <p:tgtEl>
                                          <p:spTgt spid="5"/>
                                        </p:tgtEl>
                                        <p:attrNameLst>
                                          <p:attrName>style.visibility</p:attrName>
                                        </p:attrNameLst>
                                      </p:cBhvr>
                                      <p:to>
                                        <p:strVal val="visible"/>
                                      </p:to>
                                    </p:set>
                                  </p:childTnLst>
                                </p:cTn>
                              </p:par>
                            </p:childTnLst>
                          </p:cTn>
                        </p:par>
                        <p:par>
                          <p:cTn id="67" fill="hold">
                            <p:stCondLst>
                              <p:cond delay="0"/>
                            </p:stCondLst>
                            <p:childTnLst>
                              <p:par>
                                <p:cTn id="68" presetID="1" presetClass="entr" presetSubtype="0" fill="hold" nodeType="afterEffect">
                                  <p:stCondLst>
                                    <p:cond delay="0"/>
                                  </p:stCondLst>
                                  <p:childTnLst>
                                    <p:set>
                                      <p:cBhvr>
                                        <p:cTn id="69" dur="1" fill="hold">
                                          <p:stCondLst>
                                            <p:cond delay="0"/>
                                          </p:stCondLst>
                                        </p:cTn>
                                        <p:tgtEl>
                                          <p:spTgt spid="26"/>
                                        </p:tgtEl>
                                        <p:attrNameLst>
                                          <p:attrName>style.visibility</p:attrName>
                                        </p:attrNameLst>
                                      </p:cBhvr>
                                      <p:to>
                                        <p:strVal val="visible"/>
                                      </p:to>
                                    </p:set>
                                  </p:childTnLst>
                                </p:cTn>
                              </p:par>
                            </p:childTnLst>
                          </p:cTn>
                        </p:par>
                        <p:par>
                          <p:cTn id="70" fill="hold">
                            <p:stCondLst>
                              <p:cond delay="0"/>
                            </p:stCondLst>
                            <p:childTnLst>
                              <p:par>
                                <p:cTn id="71" presetID="1" presetClass="entr" presetSubtype="0" fill="hold" nodeType="afterEffect">
                                  <p:stCondLst>
                                    <p:cond delay="0"/>
                                  </p:stCondLst>
                                  <p:childTnLst>
                                    <p:set>
                                      <p:cBhvr>
                                        <p:cTn id="72" dur="1" fill="hold">
                                          <p:stCondLst>
                                            <p:cond delay="0"/>
                                          </p:stCondLst>
                                        </p:cTn>
                                        <p:tgtEl>
                                          <p:spTgt spid="13"/>
                                        </p:tgtEl>
                                        <p:attrNameLst>
                                          <p:attrName>style.visibility</p:attrName>
                                        </p:attrNameLst>
                                      </p:cBhvr>
                                      <p:to>
                                        <p:strVal val="visible"/>
                                      </p:to>
                                    </p:set>
                                  </p:childTnLst>
                                </p:cTn>
                              </p:par>
                            </p:childTnLst>
                          </p:cTn>
                        </p:par>
                        <p:par>
                          <p:cTn id="73" fill="hold">
                            <p:stCondLst>
                              <p:cond delay="0"/>
                            </p:stCondLst>
                            <p:childTnLst>
                              <p:par>
                                <p:cTn id="74" presetID="1" presetClass="entr" presetSubtype="0" fill="hold" nodeType="afterEffect">
                                  <p:stCondLst>
                                    <p:cond delay="0"/>
                                  </p:stCondLst>
                                  <p:childTnLst>
                                    <p:set>
                                      <p:cBhvr>
                                        <p:cTn id="75" dur="1" fill="hold">
                                          <p:stCondLst>
                                            <p:cond delay="0"/>
                                          </p:stCondLst>
                                        </p:cTn>
                                        <p:tgtEl>
                                          <p:spTgt spid="22"/>
                                        </p:tgtEl>
                                        <p:attrNameLst>
                                          <p:attrName>style.visibility</p:attrName>
                                        </p:attrNameLst>
                                      </p:cBhvr>
                                      <p:to>
                                        <p:strVal val="visible"/>
                                      </p:to>
                                    </p:set>
                                  </p:childTnLst>
                                </p:cTn>
                              </p:par>
                            </p:childTnLst>
                          </p:cTn>
                        </p:par>
                        <p:par>
                          <p:cTn id="76" fill="hold">
                            <p:stCondLst>
                              <p:cond delay="0"/>
                            </p:stCondLst>
                            <p:childTnLst>
                              <p:par>
                                <p:cTn id="77" presetID="42" presetClass="path" presetSubtype="0" accel="50000" decel="50000" fill="hold" nodeType="afterEffect">
                                  <p:stCondLst>
                                    <p:cond delay="0"/>
                                  </p:stCondLst>
                                  <p:childTnLst>
                                    <p:animMotion origin="layout" path="M 1.66667E-6 -1.85185E-6 L 0.01393 -1.85185E-6 " pathEditMode="relative" rAng="0" ptsTypes="AA">
                                      <p:cBhvr>
                                        <p:cTn id="78" dur="2000" fill="hold"/>
                                        <p:tgtEl>
                                          <p:spTgt spid="13"/>
                                        </p:tgtEl>
                                        <p:attrNameLst>
                                          <p:attrName>ppt_x</p:attrName>
                                          <p:attrName>ppt_y</p:attrName>
                                        </p:attrNameLst>
                                      </p:cBhvr>
                                      <p:rCtr x="690" y="0"/>
                                    </p:animMotion>
                                  </p:childTnLst>
                                </p:cTn>
                              </p:par>
                              <p:par>
                                <p:cTn id="79" presetID="42" presetClass="path" presetSubtype="0" accel="50000" decel="50000" fill="hold" nodeType="withEffect">
                                  <p:stCondLst>
                                    <p:cond delay="200"/>
                                  </p:stCondLst>
                                  <p:childTnLst>
                                    <p:animMotion origin="layout" path="M -3.54167E-6 -3.7037E-6 L 0.01407 -3.7037E-6 " pathEditMode="relative" rAng="0" ptsTypes="AA">
                                      <p:cBhvr>
                                        <p:cTn id="80" dur="2000" fill="hold"/>
                                        <p:tgtEl>
                                          <p:spTgt spid="22"/>
                                        </p:tgtEl>
                                        <p:attrNameLst>
                                          <p:attrName>ppt_x</p:attrName>
                                          <p:attrName>ppt_y</p:attrName>
                                        </p:attrNameLst>
                                      </p:cBhvr>
                                      <p:rCtr x="703" y="0"/>
                                    </p:animMotion>
                                  </p:childTnLst>
                                </p:cTn>
                              </p:par>
                              <p:par>
                                <p:cTn id="81" presetID="1" presetClass="entr" presetSubtype="0" fill="hold" grpId="0" nodeType="withEffect">
                                  <p:stCondLst>
                                    <p:cond delay="0"/>
                                  </p:stCondLst>
                                  <p:childTnLst>
                                    <p:set>
                                      <p:cBhvr>
                                        <p:cTn id="82" dur="1" fill="hold">
                                          <p:stCondLst>
                                            <p:cond delay="0"/>
                                          </p:stCondLst>
                                        </p:cTn>
                                        <p:tgtEl>
                                          <p:spTgt spid="34"/>
                                        </p:tgtEl>
                                        <p:attrNameLst>
                                          <p:attrName>style.visibility</p:attrName>
                                        </p:attrNameLst>
                                      </p:cBhvr>
                                      <p:to>
                                        <p:strVal val="visible"/>
                                      </p:to>
                                    </p:set>
                                  </p:childTnLst>
                                </p:cTn>
                              </p:par>
                            </p:childTnLst>
                          </p:cTn>
                        </p:par>
                        <p:par>
                          <p:cTn id="83" fill="hold">
                            <p:stCondLst>
                              <p:cond delay="2200"/>
                            </p:stCondLst>
                            <p:childTnLst>
                              <p:par>
                                <p:cTn id="84" presetID="1" presetClass="exit" presetSubtype="0" fill="hold" nodeType="afterEffect">
                                  <p:stCondLst>
                                    <p:cond delay="0"/>
                                  </p:stCondLst>
                                  <p:childTnLst>
                                    <p:set>
                                      <p:cBhvr>
                                        <p:cTn id="85" dur="1" fill="hold">
                                          <p:stCondLst>
                                            <p:cond delay="0"/>
                                          </p:stCondLst>
                                        </p:cTn>
                                        <p:tgtEl>
                                          <p:spTgt spid="13"/>
                                        </p:tgtEl>
                                        <p:attrNameLst>
                                          <p:attrName>style.visibility</p:attrName>
                                        </p:attrNameLst>
                                      </p:cBhvr>
                                      <p:to>
                                        <p:strVal val="hidden"/>
                                      </p:to>
                                    </p:set>
                                  </p:childTnLst>
                                </p:cTn>
                              </p:par>
                            </p:childTnLst>
                          </p:cTn>
                        </p:par>
                        <p:par>
                          <p:cTn id="86" fill="hold">
                            <p:stCondLst>
                              <p:cond delay="2200"/>
                            </p:stCondLst>
                            <p:childTnLst>
                              <p:par>
                                <p:cTn id="87" presetID="1" presetClass="exit" presetSubtype="0" fill="hold" nodeType="afterEffect">
                                  <p:stCondLst>
                                    <p:cond delay="0"/>
                                  </p:stCondLst>
                                  <p:childTnLst>
                                    <p:set>
                                      <p:cBhvr>
                                        <p:cTn id="88" dur="1" fill="hold">
                                          <p:stCondLst>
                                            <p:cond delay="0"/>
                                          </p:stCondLst>
                                        </p:cTn>
                                        <p:tgtEl>
                                          <p:spTgt spid="22"/>
                                        </p:tgtEl>
                                        <p:attrNameLst>
                                          <p:attrName>style.visibility</p:attrName>
                                        </p:attrNameLst>
                                      </p:cBhvr>
                                      <p:to>
                                        <p:strVal val="hidden"/>
                                      </p:to>
                                    </p:set>
                                  </p:childTnLst>
                                </p:cTn>
                              </p:par>
                            </p:childTnLst>
                          </p:cTn>
                        </p:par>
                        <p:par>
                          <p:cTn id="89" fill="hold">
                            <p:stCondLst>
                              <p:cond delay="2200"/>
                            </p:stCondLst>
                            <p:childTnLst>
                              <p:par>
                                <p:cTn id="90" presetID="1" presetClass="entr" presetSubtype="0" fill="hold" nodeType="afterEffect">
                                  <p:stCondLst>
                                    <p:cond delay="0"/>
                                  </p:stCondLst>
                                  <p:childTnLst>
                                    <p:set>
                                      <p:cBhvr>
                                        <p:cTn id="91" dur="1" fill="hold">
                                          <p:stCondLst>
                                            <p:cond delay="0"/>
                                          </p:stCondLst>
                                        </p:cTn>
                                        <p:tgtEl>
                                          <p:spTgt spid="14"/>
                                        </p:tgtEl>
                                        <p:attrNameLst>
                                          <p:attrName>style.visibility</p:attrName>
                                        </p:attrNameLst>
                                      </p:cBhvr>
                                      <p:to>
                                        <p:strVal val="visible"/>
                                      </p:to>
                                    </p:set>
                                  </p:childTnLst>
                                </p:cTn>
                              </p:par>
                            </p:childTnLst>
                          </p:cTn>
                        </p:par>
                        <p:par>
                          <p:cTn id="92" fill="hold">
                            <p:stCondLst>
                              <p:cond delay="2200"/>
                            </p:stCondLst>
                            <p:childTnLst>
                              <p:par>
                                <p:cTn id="93" presetID="1" presetClass="entr" presetSubtype="0" fill="hold" nodeType="afterEffect">
                                  <p:stCondLst>
                                    <p:cond delay="0"/>
                                  </p:stCondLst>
                                  <p:childTnLst>
                                    <p:set>
                                      <p:cBhvr>
                                        <p:cTn id="94" dur="1" fill="hold">
                                          <p:stCondLst>
                                            <p:cond delay="0"/>
                                          </p:stCondLst>
                                        </p:cTn>
                                        <p:tgtEl>
                                          <p:spTgt spid="24"/>
                                        </p:tgtEl>
                                        <p:attrNameLst>
                                          <p:attrName>style.visibility</p:attrName>
                                        </p:attrNameLst>
                                      </p:cBhvr>
                                      <p:to>
                                        <p:strVal val="visible"/>
                                      </p:to>
                                    </p:set>
                                  </p:childTnLst>
                                </p:cTn>
                              </p:par>
                            </p:childTnLst>
                          </p:cTn>
                        </p:par>
                        <p:par>
                          <p:cTn id="95" fill="hold">
                            <p:stCondLst>
                              <p:cond delay="2200"/>
                            </p:stCondLst>
                            <p:childTnLst>
                              <p:par>
                                <p:cTn id="96" presetID="42" presetClass="path" presetSubtype="0" accel="50000" decel="50000" fill="hold" nodeType="afterEffect">
                                  <p:stCondLst>
                                    <p:cond delay="0"/>
                                  </p:stCondLst>
                                  <p:childTnLst>
                                    <p:animMotion origin="layout" path="M 1.66667E-6 -1.85185E-6 L 0.01393 -1.85185E-6 " pathEditMode="relative" rAng="0" ptsTypes="AA">
                                      <p:cBhvr>
                                        <p:cTn id="97" dur="2000" spd="-100000" fill="hold"/>
                                        <p:tgtEl>
                                          <p:spTgt spid="14"/>
                                        </p:tgtEl>
                                        <p:attrNameLst>
                                          <p:attrName>ppt_x</p:attrName>
                                          <p:attrName>ppt_y</p:attrName>
                                        </p:attrNameLst>
                                      </p:cBhvr>
                                      <p:rCtr x="690" y="0"/>
                                    </p:animMotion>
                                  </p:childTnLst>
                                </p:cTn>
                              </p:par>
                              <p:par>
                                <p:cTn id="98" presetID="42" presetClass="path" presetSubtype="0" accel="50000" decel="50000" fill="hold" nodeType="withEffect">
                                  <p:stCondLst>
                                    <p:cond delay="0"/>
                                  </p:stCondLst>
                                  <p:childTnLst>
                                    <p:animMotion origin="layout" path="M -3.54167E-6 -3.7037E-6 L 0.01407 -3.7037E-6 " pathEditMode="relative" rAng="0" ptsTypes="AA">
                                      <p:cBhvr>
                                        <p:cTn id="99" dur="2000" spd="-100000" fill="hold"/>
                                        <p:tgtEl>
                                          <p:spTgt spid="24"/>
                                        </p:tgtEl>
                                        <p:attrNameLst>
                                          <p:attrName>ppt_x</p:attrName>
                                          <p:attrName>ppt_y</p:attrName>
                                        </p:attrNameLst>
                                      </p:cBhvr>
                                      <p:rCtr x="703" y="0"/>
                                    </p:animMotion>
                                  </p:childTnLst>
                                </p:cTn>
                              </p:par>
                            </p:childTnLst>
                          </p:cTn>
                        </p:par>
                        <p:par>
                          <p:cTn id="100" fill="hold">
                            <p:stCondLst>
                              <p:cond delay="4200"/>
                            </p:stCondLst>
                            <p:childTnLst>
                              <p:par>
                                <p:cTn id="101" presetID="1" presetClass="exit" presetSubtype="0" fill="hold" nodeType="afterEffect">
                                  <p:stCondLst>
                                    <p:cond delay="0"/>
                                  </p:stCondLst>
                                  <p:childTnLst>
                                    <p:set>
                                      <p:cBhvr>
                                        <p:cTn id="102" dur="1" fill="hold">
                                          <p:stCondLst>
                                            <p:cond delay="0"/>
                                          </p:stCondLst>
                                        </p:cTn>
                                        <p:tgtEl>
                                          <p:spTgt spid="24"/>
                                        </p:tgtEl>
                                        <p:attrNameLst>
                                          <p:attrName>style.visibility</p:attrName>
                                        </p:attrNameLst>
                                      </p:cBhvr>
                                      <p:to>
                                        <p:strVal val="hidden"/>
                                      </p:to>
                                    </p:set>
                                  </p:childTnLst>
                                </p:cTn>
                              </p:par>
                            </p:childTnLst>
                          </p:cTn>
                        </p:par>
                        <p:par>
                          <p:cTn id="103" fill="hold">
                            <p:stCondLst>
                              <p:cond delay="4200"/>
                            </p:stCondLst>
                            <p:childTnLst>
                              <p:par>
                                <p:cTn id="104" presetID="1" presetClass="exit" presetSubtype="0" fill="hold" nodeType="afterEffect">
                                  <p:stCondLst>
                                    <p:cond delay="0"/>
                                  </p:stCondLst>
                                  <p:childTnLst>
                                    <p:set>
                                      <p:cBhvr>
                                        <p:cTn id="105" dur="1" fill="hold">
                                          <p:stCondLst>
                                            <p:cond delay="0"/>
                                          </p:stCondLst>
                                        </p:cTn>
                                        <p:tgtEl>
                                          <p:spTgt spid="14"/>
                                        </p:tgtEl>
                                        <p:attrNameLst>
                                          <p:attrName>style.visibility</p:attrName>
                                        </p:attrNameLst>
                                      </p:cBhvr>
                                      <p:to>
                                        <p:strVal val="hidden"/>
                                      </p:to>
                                    </p:set>
                                  </p:childTnLst>
                                </p:cTn>
                              </p:par>
                            </p:childTnLst>
                          </p:cTn>
                        </p:par>
                        <p:par>
                          <p:cTn id="106" fill="hold">
                            <p:stCondLst>
                              <p:cond delay="4200"/>
                            </p:stCondLst>
                            <p:childTnLst>
                              <p:par>
                                <p:cTn id="107" presetID="1" presetClass="entr" presetSubtype="0" fill="hold" nodeType="afterEffect">
                                  <p:stCondLst>
                                    <p:cond delay="0"/>
                                  </p:stCondLst>
                                  <p:childTnLst>
                                    <p:set>
                                      <p:cBhvr>
                                        <p:cTn id="108" dur="1" fill="hold">
                                          <p:stCondLst>
                                            <p:cond delay="0"/>
                                          </p:stCondLst>
                                        </p:cTn>
                                        <p:tgtEl>
                                          <p:spTgt spid="15"/>
                                        </p:tgtEl>
                                        <p:attrNameLst>
                                          <p:attrName>style.visibility</p:attrName>
                                        </p:attrNameLst>
                                      </p:cBhvr>
                                      <p:to>
                                        <p:strVal val="visible"/>
                                      </p:to>
                                    </p:set>
                                  </p:childTnLst>
                                </p:cTn>
                              </p:par>
                            </p:childTnLst>
                          </p:cTn>
                        </p:par>
                        <p:par>
                          <p:cTn id="109" fill="hold">
                            <p:stCondLst>
                              <p:cond delay="4200"/>
                            </p:stCondLst>
                            <p:childTnLst>
                              <p:par>
                                <p:cTn id="110" presetID="1" presetClass="entr" presetSubtype="0" fill="hold" nodeType="afterEffect">
                                  <p:stCondLst>
                                    <p:cond delay="0"/>
                                  </p:stCondLst>
                                  <p:childTnLst>
                                    <p:set>
                                      <p:cBhvr>
                                        <p:cTn id="111" dur="1" fill="hold">
                                          <p:stCondLst>
                                            <p:cond delay="0"/>
                                          </p:stCondLst>
                                        </p:cTn>
                                        <p:tgtEl>
                                          <p:spTgt spid="23"/>
                                        </p:tgtEl>
                                        <p:attrNameLst>
                                          <p:attrName>style.visibility</p:attrName>
                                        </p:attrNameLst>
                                      </p:cBhvr>
                                      <p:to>
                                        <p:strVal val="visible"/>
                                      </p:to>
                                    </p:set>
                                  </p:childTnLst>
                                </p:cTn>
                              </p:par>
                            </p:childTnLst>
                          </p:cTn>
                        </p:par>
                        <p:par>
                          <p:cTn id="112" fill="hold">
                            <p:stCondLst>
                              <p:cond delay="4200"/>
                            </p:stCondLst>
                            <p:childTnLst>
                              <p:par>
                                <p:cTn id="113" presetID="42" presetClass="path" presetSubtype="0" accel="50000" decel="50000" fill="hold" nodeType="afterEffect">
                                  <p:stCondLst>
                                    <p:cond delay="0"/>
                                  </p:stCondLst>
                                  <p:childTnLst>
                                    <p:animMotion origin="layout" path="M 1.66667E-6 -1.85185E-6 L 0.01393 -1.85185E-6 " pathEditMode="relative" rAng="0" ptsTypes="AA">
                                      <p:cBhvr>
                                        <p:cTn id="114" dur="2000" fill="hold"/>
                                        <p:tgtEl>
                                          <p:spTgt spid="15"/>
                                        </p:tgtEl>
                                        <p:attrNameLst>
                                          <p:attrName>ppt_x</p:attrName>
                                          <p:attrName>ppt_y</p:attrName>
                                        </p:attrNameLst>
                                      </p:cBhvr>
                                      <p:rCtr x="690" y="0"/>
                                    </p:animMotion>
                                  </p:childTnLst>
                                </p:cTn>
                              </p:par>
                              <p:par>
                                <p:cTn id="115" presetID="42" presetClass="path" presetSubtype="0" accel="50000" decel="50000" fill="hold" nodeType="withEffect">
                                  <p:stCondLst>
                                    <p:cond delay="300"/>
                                  </p:stCondLst>
                                  <p:childTnLst>
                                    <p:animMotion origin="layout" path="M -3.54167E-6 -3.7037E-6 L 0.01407 -3.7037E-6 " pathEditMode="relative" rAng="0" ptsTypes="AA">
                                      <p:cBhvr>
                                        <p:cTn id="116" dur="2000" fill="hold"/>
                                        <p:tgtEl>
                                          <p:spTgt spid="23"/>
                                        </p:tgtEl>
                                        <p:attrNameLst>
                                          <p:attrName>ppt_x</p:attrName>
                                          <p:attrName>ppt_y</p:attrName>
                                        </p:attrNameLst>
                                      </p:cBhvr>
                                      <p:rCtr x="703" y="0"/>
                                    </p:animMotion>
                                  </p:childTnLst>
                                </p:cTn>
                              </p:par>
                            </p:childTnLst>
                          </p:cTn>
                        </p:par>
                        <p:par>
                          <p:cTn id="117" fill="hold">
                            <p:stCondLst>
                              <p:cond delay="6500"/>
                            </p:stCondLst>
                            <p:childTnLst>
                              <p:par>
                                <p:cTn id="118" presetID="1" presetClass="exit" presetSubtype="0" fill="hold" nodeType="afterEffect">
                                  <p:stCondLst>
                                    <p:cond delay="0"/>
                                  </p:stCondLst>
                                  <p:childTnLst>
                                    <p:set>
                                      <p:cBhvr>
                                        <p:cTn id="119" dur="1" fill="hold">
                                          <p:stCondLst>
                                            <p:cond delay="0"/>
                                          </p:stCondLst>
                                        </p:cTn>
                                        <p:tgtEl>
                                          <p:spTgt spid="15"/>
                                        </p:tgtEl>
                                        <p:attrNameLst>
                                          <p:attrName>style.visibility</p:attrName>
                                        </p:attrNameLst>
                                      </p:cBhvr>
                                      <p:to>
                                        <p:strVal val="hidden"/>
                                      </p:to>
                                    </p:set>
                                  </p:childTnLst>
                                </p:cTn>
                              </p:par>
                            </p:childTnLst>
                          </p:cTn>
                        </p:par>
                        <p:par>
                          <p:cTn id="120" fill="hold">
                            <p:stCondLst>
                              <p:cond delay="6500"/>
                            </p:stCondLst>
                            <p:childTnLst>
                              <p:par>
                                <p:cTn id="121" presetID="1" presetClass="exit" presetSubtype="0" fill="hold" nodeType="afterEffect">
                                  <p:stCondLst>
                                    <p:cond delay="0"/>
                                  </p:stCondLst>
                                  <p:childTnLst>
                                    <p:set>
                                      <p:cBhvr>
                                        <p:cTn id="122" dur="1" fill="hold">
                                          <p:stCondLst>
                                            <p:cond delay="0"/>
                                          </p:stCondLst>
                                        </p:cTn>
                                        <p:tgtEl>
                                          <p:spTgt spid="23"/>
                                        </p:tgtEl>
                                        <p:attrNameLst>
                                          <p:attrName>style.visibility</p:attrName>
                                        </p:attrNameLst>
                                      </p:cBhvr>
                                      <p:to>
                                        <p:strVal val="hidden"/>
                                      </p:to>
                                    </p:set>
                                  </p:childTnLst>
                                </p:cTn>
                              </p:par>
                            </p:childTnLst>
                          </p:cTn>
                        </p:par>
                        <p:par>
                          <p:cTn id="123" fill="hold">
                            <p:stCondLst>
                              <p:cond delay="6500"/>
                            </p:stCondLst>
                            <p:childTnLst>
                              <p:par>
                                <p:cTn id="124" presetID="1" presetClass="entr" presetSubtype="0" fill="hold" nodeType="afterEffect">
                                  <p:stCondLst>
                                    <p:cond delay="0"/>
                                  </p:stCondLst>
                                  <p:childTnLst>
                                    <p:set>
                                      <p:cBhvr>
                                        <p:cTn id="125" dur="1" fill="hold">
                                          <p:stCondLst>
                                            <p:cond delay="0"/>
                                          </p:stCondLst>
                                        </p:cTn>
                                        <p:tgtEl>
                                          <p:spTgt spid="16"/>
                                        </p:tgtEl>
                                        <p:attrNameLst>
                                          <p:attrName>style.visibility</p:attrName>
                                        </p:attrNameLst>
                                      </p:cBhvr>
                                      <p:to>
                                        <p:strVal val="visible"/>
                                      </p:to>
                                    </p:set>
                                  </p:childTnLst>
                                </p:cTn>
                              </p:par>
                            </p:childTnLst>
                          </p:cTn>
                        </p:par>
                        <p:par>
                          <p:cTn id="126" fill="hold">
                            <p:stCondLst>
                              <p:cond delay="6500"/>
                            </p:stCondLst>
                            <p:childTnLst>
                              <p:par>
                                <p:cTn id="127" presetID="1" presetClass="entr" presetSubtype="0" fill="hold" nodeType="afterEffect">
                                  <p:stCondLst>
                                    <p:cond delay="0"/>
                                  </p:stCondLst>
                                  <p:childTnLst>
                                    <p:set>
                                      <p:cBhvr>
                                        <p:cTn id="128" dur="1" fill="hold">
                                          <p:stCondLst>
                                            <p:cond delay="0"/>
                                          </p:stCondLst>
                                        </p:cTn>
                                        <p:tgtEl>
                                          <p:spTgt spid="25"/>
                                        </p:tgtEl>
                                        <p:attrNameLst>
                                          <p:attrName>style.visibility</p:attrName>
                                        </p:attrNameLst>
                                      </p:cBhvr>
                                      <p:to>
                                        <p:strVal val="visible"/>
                                      </p:to>
                                    </p:set>
                                  </p:childTnLst>
                                </p:cTn>
                              </p:par>
                            </p:childTnLst>
                          </p:cTn>
                        </p:par>
                        <p:par>
                          <p:cTn id="129" fill="hold">
                            <p:stCondLst>
                              <p:cond delay="6500"/>
                            </p:stCondLst>
                            <p:childTnLst>
                              <p:par>
                                <p:cTn id="130" presetID="42" presetClass="path" presetSubtype="0" accel="50000" decel="50000" fill="hold" nodeType="afterEffect">
                                  <p:stCondLst>
                                    <p:cond delay="0"/>
                                  </p:stCondLst>
                                  <p:childTnLst>
                                    <p:animMotion origin="layout" path="M 1.66667E-6 -3.7037E-7 L 0.01393 -3.7037E-7 " pathEditMode="relative" rAng="0" ptsTypes="AA">
                                      <p:cBhvr>
                                        <p:cTn id="131" dur="2000" spd="-100000" fill="hold"/>
                                        <p:tgtEl>
                                          <p:spTgt spid="16"/>
                                        </p:tgtEl>
                                        <p:attrNameLst>
                                          <p:attrName>ppt_x</p:attrName>
                                          <p:attrName>ppt_y</p:attrName>
                                        </p:attrNameLst>
                                      </p:cBhvr>
                                      <p:rCtr x="690" y="0"/>
                                    </p:animMotion>
                                  </p:childTnLst>
                                </p:cTn>
                              </p:par>
                              <p:par>
                                <p:cTn id="132" presetID="42" presetClass="path" presetSubtype="0" accel="50000" decel="50000" fill="hold" nodeType="withEffect">
                                  <p:stCondLst>
                                    <p:cond delay="0"/>
                                  </p:stCondLst>
                                  <p:childTnLst>
                                    <p:animMotion origin="layout" path="M -3.54167E-6 -3.7037E-6 L 0.01407 -3.7037E-6 " pathEditMode="relative" rAng="0" ptsTypes="AA">
                                      <p:cBhvr>
                                        <p:cTn id="133" dur="2000" spd="-100000" fill="hold"/>
                                        <p:tgtEl>
                                          <p:spTgt spid="25"/>
                                        </p:tgtEl>
                                        <p:attrNameLst>
                                          <p:attrName>ppt_x</p:attrName>
                                          <p:attrName>ppt_y</p:attrName>
                                        </p:attrNameLst>
                                      </p:cBhvr>
                                      <p:rCtr x="703" y="0"/>
                                    </p:animMotion>
                                  </p:childTnLst>
                                </p:cTn>
                              </p:par>
                            </p:childTnLst>
                          </p:cTn>
                        </p:par>
                      </p:childTnLst>
                    </p:cTn>
                  </p:par>
                  <p:par>
                    <p:cTn id="134" fill="hold">
                      <p:stCondLst>
                        <p:cond delay="indefinite"/>
                      </p:stCondLst>
                      <p:childTnLst>
                        <p:par>
                          <p:cTn id="135" fill="hold">
                            <p:stCondLst>
                              <p:cond delay="0"/>
                            </p:stCondLst>
                            <p:childTnLst>
                              <p:par>
                                <p:cTn id="136" presetID="1" presetClass="entr" presetSubtype="0" fill="hold" grpId="0" nodeType="clickEffect">
                                  <p:stCondLst>
                                    <p:cond delay="0"/>
                                  </p:stCondLst>
                                  <p:childTnLst>
                                    <p:set>
                                      <p:cBhvr>
                                        <p:cTn id="137" dur="1" fill="hold">
                                          <p:stCondLst>
                                            <p:cond delay="0"/>
                                          </p:stCondLst>
                                        </p:cTn>
                                        <p:tgtEl>
                                          <p:spTgt spid="36"/>
                                        </p:tgtEl>
                                        <p:attrNameLst>
                                          <p:attrName>style.visibility</p:attrName>
                                        </p:attrNameLst>
                                      </p:cBhvr>
                                      <p:to>
                                        <p:strVal val="visible"/>
                                      </p:to>
                                    </p:set>
                                  </p:childTnLst>
                                </p:cTn>
                              </p:par>
                              <p:par>
                                <p:cTn id="138" presetID="1" presetClass="entr" presetSubtype="0" fill="hold" grpId="0" nodeType="withEffect">
                                  <p:stCondLst>
                                    <p:cond delay="0"/>
                                  </p:stCondLst>
                                  <p:childTnLst>
                                    <p:set>
                                      <p:cBhvr>
                                        <p:cTn id="139" dur="1" fill="hold">
                                          <p:stCondLst>
                                            <p:cond delay="0"/>
                                          </p:stCondLst>
                                        </p:cTn>
                                        <p:tgtEl>
                                          <p:spTgt spid="72"/>
                                        </p:tgtEl>
                                        <p:attrNameLst>
                                          <p:attrName>style.visibility</p:attrName>
                                        </p:attrNameLst>
                                      </p:cBhvr>
                                      <p:to>
                                        <p:strVal val="visible"/>
                                      </p:to>
                                    </p:set>
                                  </p:childTnLst>
                                </p:cTn>
                              </p:par>
                              <p:par>
                                <p:cTn id="140" presetID="1" presetClass="exit" presetSubtype="0" fill="hold" nodeType="withEffect">
                                  <p:stCondLst>
                                    <p:cond delay="0"/>
                                  </p:stCondLst>
                                  <p:childTnLst>
                                    <p:set>
                                      <p:cBhvr>
                                        <p:cTn id="141" dur="1" fill="hold">
                                          <p:stCondLst>
                                            <p:cond delay="0"/>
                                          </p:stCondLst>
                                        </p:cTn>
                                        <p:tgtEl>
                                          <p:spTgt spid="25"/>
                                        </p:tgtEl>
                                        <p:attrNameLst>
                                          <p:attrName>style.visibility</p:attrName>
                                        </p:attrNameLst>
                                      </p:cBhvr>
                                      <p:to>
                                        <p:strVal val="hidden"/>
                                      </p:to>
                                    </p:set>
                                  </p:childTnLst>
                                </p:cTn>
                              </p:par>
                              <p:par>
                                <p:cTn id="142" presetID="1" presetClass="exit" presetSubtype="0" fill="hold" nodeType="withEffect">
                                  <p:stCondLst>
                                    <p:cond delay="0"/>
                                  </p:stCondLst>
                                  <p:childTnLst>
                                    <p:set>
                                      <p:cBhvr>
                                        <p:cTn id="143" dur="1" fill="hold">
                                          <p:stCondLst>
                                            <p:cond delay="0"/>
                                          </p:stCondLst>
                                        </p:cTn>
                                        <p:tgtEl>
                                          <p:spTgt spid="16"/>
                                        </p:tgtEl>
                                        <p:attrNameLst>
                                          <p:attrName>style.visibility</p:attrName>
                                        </p:attrNameLst>
                                      </p:cBhvr>
                                      <p:to>
                                        <p:strVal val="hidden"/>
                                      </p:to>
                                    </p:set>
                                  </p:childTnLst>
                                </p:cTn>
                              </p:par>
                              <p:par>
                                <p:cTn id="144" presetID="1" presetClass="exit" presetSubtype="0" fill="hold" grpId="1" nodeType="withEffect">
                                  <p:stCondLst>
                                    <p:cond delay="0"/>
                                  </p:stCondLst>
                                  <p:childTnLst>
                                    <p:set>
                                      <p:cBhvr>
                                        <p:cTn id="145" dur="1" fill="hold">
                                          <p:stCondLst>
                                            <p:cond delay="0"/>
                                          </p:stCondLst>
                                        </p:cTn>
                                        <p:tgtEl>
                                          <p:spTgt spid="5"/>
                                        </p:tgtEl>
                                        <p:attrNameLst>
                                          <p:attrName>style.visibility</p:attrName>
                                        </p:attrNameLst>
                                      </p:cBhvr>
                                      <p:to>
                                        <p:strVal val="hidden"/>
                                      </p:to>
                                    </p:set>
                                  </p:childTnLst>
                                </p:cTn>
                              </p:par>
                              <p:par>
                                <p:cTn id="146" presetID="1" presetClass="exit" presetSubtype="0" fill="hold" nodeType="withEffect">
                                  <p:stCondLst>
                                    <p:cond delay="0"/>
                                  </p:stCondLst>
                                  <p:childTnLst>
                                    <p:set>
                                      <p:cBhvr>
                                        <p:cTn id="147" dur="1" fill="hold">
                                          <p:stCondLst>
                                            <p:cond delay="0"/>
                                          </p:stCondLst>
                                        </p:cTn>
                                        <p:tgtEl>
                                          <p:spTgt spid="61"/>
                                        </p:tgtEl>
                                        <p:attrNameLst>
                                          <p:attrName>style.visibility</p:attrName>
                                        </p:attrNameLst>
                                      </p:cBhvr>
                                      <p:to>
                                        <p:strVal val="hidden"/>
                                      </p:to>
                                    </p:set>
                                  </p:childTnLst>
                                </p:cTn>
                              </p:par>
                              <p:par>
                                <p:cTn id="148" presetID="1" presetClass="entr" presetSubtype="0" fill="hold" nodeType="withEffect">
                                  <p:stCondLst>
                                    <p:cond delay="0"/>
                                  </p:stCondLst>
                                  <p:childTnLst>
                                    <p:set>
                                      <p:cBhvr>
                                        <p:cTn id="149" dur="1" fill="hold">
                                          <p:stCondLst>
                                            <p:cond delay="0"/>
                                          </p:stCondLst>
                                        </p:cTn>
                                        <p:tgtEl>
                                          <p:spTgt spid="60"/>
                                        </p:tgtEl>
                                        <p:attrNameLst>
                                          <p:attrName>style.visibility</p:attrName>
                                        </p:attrNameLst>
                                      </p:cBhvr>
                                      <p:to>
                                        <p:strVal val="visible"/>
                                      </p:to>
                                    </p:set>
                                  </p:childTnLst>
                                </p:cTn>
                              </p:par>
                              <p:par>
                                <p:cTn id="150" presetID="1" presetClass="entr" presetSubtype="0" fill="hold" nodeType="withEffect">
                                  <p:stCondLst>
                                    <p:cond delay="0"/>
                                  </p:stCondLst>
                                  <p:childTnLst>
                                    <p:set>
                                      <p:cBhvr>
                                        <p:cTn id="151" dur="1" fill="hold">
                                          <p:stCondLst>
                                            <p:cond delay="0"/>
                                          </p:stCondLst>
                                        </p:cTn>
                                        <p:tgtEl>
                                          <p:spTgt spid="62"/>
                                        </p:tgtEl>
                                        <p:attrNameLst>
                                          <p:attrName>style.visibility</p:attrName>
                                        </p:attrNameLst>
                                      </p:cBhvr>
                                      <p:to>
                                        <p:strVal val="visible"/>
                                      </p:to>
                                    </p:set>
                                  </p:childTnLst>
                                </p:cTn>
                              </p:par>
                              <p:par>
                                <p:cTn id="152" presetID="1" presetClass="entr" presetSubtype="0" fill="hold" nodeType="withEffect">
                                  <p:stCondLst>
                                    <p:cond delay="0"/>
                                  </p:stCondLst>
                                  <p:childTnLst>
                                    <p:set>
                                      <p:cBhvr>
                                        <p:cTn id="153" dur="1" fill="hold">
                                          <p:stCondLst>
                                            <p:cond delay="0"/>
                                          </p:stCondLst>
                                        </p:cTn>
                                        <p:tgtEl>
                                          <p:spTgt spid="67"/>
                                        </p:tgtEl>
                                        <p:attrNameLst>
                                          <p:attrName>style.visibility</p:attrName>
                                        </p:attrNameLst>
                                      </p:cBhvr>
                                      <p:to>
                                        <p:strVal val="visible"/>
                                      </p:to>
                                    </p:set>
                                  </p:childTnLst>
                                </p:cTn>
                              </p:par>
                              <p:par>
                                <p:cTn id="154" presetID="42" presetClass="path" presetSubtype="0" accel="50000" decel="50000" fill="hold" nodeType="withEffect">
                                  <p:stCondLst>
                                    <p:cond delay="0"/>
                                  </p:stCondLst>
                                  <p:childTnLst>
                                    <p:animMotion origin="layout" path="M 1.66667E-6 -1.85185E-6 L 0.01393 -1.85185E-6 " pathEditMode="relative" rAng="0" ptsTypes="AA">
                                      <p:cBhvr>
                                        <p:cTn id="155" dur="2000" fill="hold"/>
                                        <p:tgtEl>
                                          <p:spTgt spid="62"/>
                                        </p:tgtEl>
                                        <p:attrNameLst>
                                          <p:attrName>ppt_x</p:attrName>
                                          <p:attrName>ppt_y</p:attrName>
                                        </p:attrNameLst>
                                      </p:cBhvr>
                                      <p:rCtr x="690" y="0"/>
                                    </p:animMotion>
                                  </p:childTnLst>
                                </p:cTn>
                              </p:par>
                              <p:par>
                                <p:cTn id="156" presetID="42" presetClass="path" presetSubtype="0" accel="50000" decel="50000" fill="hold" nodeType="withEffect">
                                  <p:stCondLst>
                                    <p:cond delay="0"/>
                                  </p:stCondLst>
                                  <p:childTnLst>
                                    <p:animMotion origin="layout" path="M -3.54167E-6 -3.7037E-6 L 0.01407 -3.7037E-6 " pathEditMode="relative" rAng="0" ptsTypes="AA">
                                      <p:cBhvr>
                                        <p:cTn id="157" dur="2000" fill="hold"/>
                                        <p:tgtEl>
                                          <p:spTgt spid="67"/>
                                        </p:tgtEl>
                                        <p:attrNameLst>
                                          <p:attrName>ppt_x</p:attrName>
                                          <p:attrName>ppt_y</p:attrName>
                                        </p:attrNameLst>
                                      </p:cBhvr>
                                      <p:rCtr x="703" y="0"/>
                                    </p:animMotion>
                                  </p:childTnLst>
                                </p:cTn>
                              </p:par>
                            </p:childTnLst>
                          </p:cTn>
                        </p:par>
                        <p:par>
                          <p:cTn id="158" fill="hold">
                            <p:stCondLst>
                              <p:cond delay="2000"/>
                            </p:stCondLst>
                            <p:childTnLst>
                              <p:par>
                                <p:cTn id="159" presetID="1" presetClass="exit" presetSubtype="0" fill="hold" nodeType="afterEffect">
                                  <p:stCondLst>
                                    <p:cond delay="0"/>
                                  </p:stCondLst>
                                  <p:childTnLst>
                                    <p:set>
                                      <p:cBhvr>
                                        <p:cTn id="160" dur="1" fill="hold">
                                          <p:stCondLst>
                                            <p:cond delay="0"/>
                                          </p:stCondLst>
                                        </p:cTn>
                                        <p:tgtEl>
                                          <p:spTgt spid="62"/>
                                        </p:tgtEl>
                                        <p:attrNameLst>
                                          <p:attrName>style.visibility</p:attrName>
                                        </p:attrNameLst>
                                      </p:cBhvr>
                                      <p:to>
                                        <p:strVal val="hidden"/>
                                      </p:to>
                                    </p:set>
                                  </p:childTnLst>
                                </p:cTn>
                              </p:par>
                              <p:par>
                                <p:cTn id="161" presetID="1" presetClass="exit" presetSubtype="0" fill="hold" nodeType="withEffect">
                                  <p:stCondLst>
                                    <p:cond delay="0"/>
                                  </p:stCondLst>
                                  <p:childTnLst>
                                    <p:set>
                                      <p:cBhvr>
                                        <p:cTn id="162" dur="1" fill="hold">
                                          <p:stCondLst>
                                            <p:cond delay="0"/>
                                          </p:stCondLst>
                                        </p:cTn>
                                        <p:tgtEl>
                                          <p:spTgt spid="67"/>
                                        </p:tgtEl>
                                        <p:attrNameLst>
                                          <p:attrName>style.visibility</p:attrName>
                                        </p:attrNameLst>
                                      </p:cBhvr>
                                      <p:to>
                                        <p:strVal val="hidden"/>
                                      </p:to>
                                    </p:set>
                                  </p:childTnLst>
                                </p:cTn>
                              </p:par>
                              <p:par>
                                <p:cTn id="163" presetID="1" presetClass="entr" presetSubtype="0" fill="hold" nodeType="withEffect">
                                  <p:stCondLst>
                                    <p:cond delay="0"/>
                                  </p:stCondLst>
                                  <p:childTnLst>
                                    <p:set>
                                      <p:cBhvr>
                                        <p:cTn id="164" dur="1" fill="hold">
                                          <p:stCondLst>
                                            <p:cond delay="0"/>
                                          </p:stCondLst>
                                        </p:cTn>
                                        <p:tgtEl>
                                          <p:spTgt spid="63"/>
                                        </p:tgtEl>
                                        <p:attrNameLst>
                                          <p:attrName>style.visibility</p:attrName>
                                        </p:attrNameLst>
                                      </p:cBhvr>
                                      <p:to>
                                        <p:strVal val="visible"/>
                                      </p:to>
                                    </p:set>
                                  </p:childTnLst>
                                </p:cTn>
                              </p:par>
                              <p:par>
                                <p:cTn id="165" presetID="1" presetClass="entr" presetSubtype="0" fill="hold" nodeType="withEffect">
                                  <p:stCondLst>
                                    <p:cond delay="0"/>
                                  </p:stCondLst>
                                  <p:childTnLst>
                                    <p:set>
                                      <p:cBhvr>
                                        <p:cTn id="166" dur="1" fill="hold">
                                          <p:stCondLst>
                                            <p:cond delay="0"/>
                                          </p:stCondLst>
                                        </p:cTn>
                                        <p:tgtEl>
                                          <p:spTgt spid="69"/>
                                        </p:tgtEl>
                                        <p:attrNameLst>
                                          <p:attrName>style.visibility</p:attrName>
                                        </p:attrNameLst>
                                      </p:cBhvr>
                                      <p:to>
                                        <p:strVal val="visible"/>
                                      </p:to>
                                    </p:set>
                                  </p:childTnLst>
                                </p:cTn>
                              </p:par>
                              <p:par>
                                <p:cTn id="167" presetID="42" presetClass="path" presetSubtype="0" accel="50000" decel="50000" fill="hold" nodeType="withEffect">
                                  <p:stCondLst>
                                    <p:cond delay="0"/>
                                  </p:stCondLst>
                                  <p:childTnLst>
                                    <p:animMotion origin="layout" path="M 1.66667E-6 -1.85185E-6 L 0.01393 -1.85185E-6 " pathEditMode="relative" rAng="0" ptsTypes="AA">
                                      <p:cBhvr>
                                        <p:cTn id="168" dur="2000" spd="-100000" fill="hold"/>
                                        <p:tgtEl>
                                          <p:spTgt spid="63"/>
                                        </p:tgtEl>
                                        <p:attrNameLst>
                                          <p:attrName>ppt_x</p:attrName>
                                          <p:attrName>ppt_y</p:attrName>
                                        </p:attrNameLst>
                                      </p:cBhvr>
                                      <p:rCtr x="690" y="0"/>
                                    </p:animMotion>
                                  </p:childTnLst>
                                </p:cTn>
                              </p:par>
                              <p:par>
                                <p:cTn id="169" presetID="42" presetClass="path" presetSubtype="0" accel="50000" decel="50000" fill="hold" nodeType="withEffect">
                                  <p:stCondLst>
                                    <p:cond delay="0"/>
                                  </p:stCondLst>
                                  <p:childTnLst>
                                    <p:animMotion origin="layout" path="M -3.54167E-6 -3.7037E-6 L 0.01407 -3.7037E-6 " pathEditMode="relative" rAng="0" ptsTypes="AA">
                                      <p:cBhvr>
                                        <p:cTn id="170" dur="2000" spd="-100000" fill="hold"/>
                                        <p:tgtEl>
                                          <p:spTgt spid="69"/>
                                        </p:tgtEl>
                                        <p:attrNameLst>
                                          <p:attrName>ppt_x</p:attrName>
                                          <p:attrName>ppt_y</p:attrName>
                                        </p:attrNameLst>
                                      </p:cBhvr>
                                      <p:rCtr x="703" y="0"/>
                                    </p:animMotion>
                                  </p:childTnLst>
                                </p:cTn>
                              </p:par>
                            </p:childTnLst>
                          </p:cTn>
                        </p:par>
                        <p:par>
                          <p:cTn id="171" fill="hold">
                            <p:stCondLst>
                              <p:cond delay="4000"/>
                            </p:stCondLst>
                            <p:childTnLst>
                              <p:par>
                                <p:cTn id="172" presetID="1" presetClass="exit" presetSubtype="0" fill="hold" nodeType="afterEffect">
                                  <p:stCondLst>
                                    <p:cond delay="0"/>
                                  </p:stCondLst>
                                  <p:childTnLst>
                                    <p:set>
                                      <p:cBhvr>
                                        <p:cTn id="173" dur="1" fill="hold">
                                          <p:stCondLst>
                                            <p:cond delay="0"/>
                                          </p:stCondLst>
                                        </p:cTn>
                                        <p:tgtEl>
                                          <p:spTgt spid="63"/>
                                        </p:tgtEl>
                                        <p:attrNameLst>
                                          <p:attrName>style.visibility</p:attrName>
                                        </p:attrNameLst>
                                      </p:cBhvr>
                                      <p:to>
                                        <p:strVal val="hidden"/>
                                      </p:to>
                                    </p:set>
                                  </p:childTnLst>
                                </p:cTn>
                              </p:par>
                              <p:par>
                                <p:cTn id="174" presetID="1" presetClass="exit" presetSubtype="0" fill="hold" nodeType="withEffect">
                                  <p:stCondLst>
                                    <p:cond delay="0"/>
                                  </p:stCondLst>
                                  <p:childTnLst>
                                    <p:set>
                                      <p:cBhvr>
                                        <p:cTn id="175" dur="1" fill="hold">
                                          <p:stCondLst>
                                            <p:cond delay="0"/>
                                          </p:stCondLst>
                                        </p:cTn>
                                        <p:tgtEl>
                                          <p:spTgt spid="69"/>
                                        </p:tgtEl>
                                        <p:attrNameLst>
                                          <p:attrName>style.visibility</p:attrName>
                                        </p:attrNameLst>
                                      </p:cBhvr>
                                      <p:to>
                                        <p:strVal val="hidden"/>
                                      </p:to>
                                    </p:set>
                                  </p:childTnLst>
                                </p:cTn>
                              </p:par>
                              <p:par>
                                <p:cTn id="176" presetID="1" presetClass="entr" presetSubtype="0" fill="hold" nodeType="withEffect">
                                  <p:stCondLst>
                                    <p:cond delay="0"/>
                                  </p:stCondLst>
                                  <p:childTnLst>
                                    <p:set>
                                      <p:cBhvr>
                                        <p:cTn id="177" dur="1" fill="hold">
                                          <p:stCondLst>
                                            <p:cond delay="0"/>
                                          </p:stCondLst>
                                        </p:cTn>
                                        <p:tgtEl>
                                          <p:spTgt spid="64"/>
                                        </p:tgtEl>
                                        <p:attrNameLst>
                                          <p:attrName>style.visibility</p:attrName>
                                        </p:attrNameLst>
                                      </p:cBhvr>
                                      <p:to>
                                        <p:strVal val="visible"/>
                                      </p:to>
                                    </p:set>
                                  </p:childTnLst>
                                </p:cTn>
                              </p:par>
                              <p:par>
                                <p:cTn id="178" presetID="1" presetClass="entr" presetSubtype="0" fill="hold" nodeType="withEffect">
                                  <p:stCondLst>
                                    <p:cond delay="0"/>
                                  </p:stCondLst>
                                  <p:childTnLst>
                                    <p:set>
                                      <p:cBhvr>
                                        <p:cTn id="179" dur="1" fill="hold">
                                          <p:stCondLst>
                                            <p:cond delay="0"/>
                                          </p:stCondLst>
                                        </p:cTn>
                                        <p:tgtEl>
                                          <p:spTgt spid="68"/>
                                        </p:tgtEl>
                                        <p:attrNameLst>
                                          <p:attrName>style.visibility</p:attrName>
                                        </p:attrNameLst>
                                      </p:cBhvr>
                                      <p:to>
                                        <p:strVal val="visible"/>
                                      </p:to>
                                    </p:set>
                                  </p:childTnLst>
                                </p:cTn>
                              </p:par>
                              <p:par>
                                <p:cTn id="180" presetID="42" presetClass="path" presetSubtype="0" accel="50000" decel="50000" fill="hold" nodeType="withEffect">
                                  <p:stCondLst>
                                    <p:cond delay="0"/>
                                  </p:stCondLst>
                                  <p:childTnLst>
                                    <p:animMotion origin="layout" path="M 1.66667E-6 -1.85185E-6 L 0.01393 -1.85185E-6 " pathEditMode="relative" rAng="0" ptsTypes="AA">
                                      <p:cBhvr>
                                        <p:cTn id="181" dur="2000" fill="hold"/>
                                        <p:tgtEl>
                                          <p:spTgt spid="64"/>
                                        </p:tgtEl>
                                        <p:attrNameLst>
                                          <p:attrName>ppt_x</p:attrName>
                                          <p:attrName>ppt_y</p:attrName>
                                        </p:attrNameLst>
                                      </p:cBhvr>
                                      <p:rCtr x="690" y="0"/>
                                    </p:animMotion>
                                  </p:childTnLst>
                                </p:cTn>
                              </p:par>
                              <p:par>
                                <p:cTn id="182" presetID="42" presetClass="path" presetSubtype="0" accel="50000" decel="50000" fill="hold" nodeType="withEffect">
                                  <p:stCondLst>
                                    <p:cond delay="0"/>
                                  </p:stCondLst>
                                  <p:childTnLst>
                                    <p:animMotion origin="layout" path="M -3.54167E-6 -3.7037E-6 L 0.01407 -3.7037E-6 " pathEditMode="relative" rAng="0" ptsTypes="AA">
                                      <p:cBhvr>
                                        <p:cTn id="183" dur="2000" fill="hold"/>
                                        <p:tgtEl>
                                          <p:spTgt spid="68"/>
                                        </p:tgtEl>
                                        <p:attrNameLst>
                                          <p:attrName>ppt_x</p:attrName>
                                          <p:attrName>ppt_y</p:attrName>
                                        </p:attrNameLst>
                                      </p:cBhvr>
                                      <p:rCtr x="703" y="0"/>
                                    </p:animMotion>
                                  </p:childTnLst>
                                </p:cTn>
                              </p:par>
                            </p:childTnLst>
                          </p:cTn>
                        </p:par>
                        <p:par>
                          <p:cTn id="184" fill="hold">
                            <p:stCondLst>
                              <p:cond delay="6000"/>
                            </p:stCondLst>
                            <p:childTnLst>
                              <p:par>
                                <p:cTn id="185" presetID="1" presetClass="exit" presetSubtype="0" fill="hold" nodeType="afterEffect">
                                  <p:stCondLst>
                                    <p:cond delay="0"/>
                                  </p:stCondLst>
                                  <p:childTnLst>
                                    <p:set>
                                      <p:cBhvr>
                                        <p:cTn id="186" dur="1" fill="hold">
                                          <p:stCondLst>
                                            <p:cond delay="0"/>
                                          </p:stCondLst>
                                        </p:cTn>
                                        <p:tgtEl>
                                          <p:spTgt spid="64"/>
                                        </p:tgtEl>
                                        <p:attrNameLst>
                                          <p:attrName>style.visibility</p:attrName>
                                        </p:attrNameLst>
                                      </p:cBhvr>
                                      <p:to>
                                        <p:strVal val="hidden"/>
                                      </p:to>
                                    </p:set>
                                  </p:childTnLst>
                                </p:cTn>
                              </p:par>
                              <p:par>
                                <p:cTn id="187" presetID="1" presetClass="exit" presetSubtype="0" fill="hold" nodeType="withEffect">
                                  <p:stCondLst>
                                    <p:cond delay="0"/>
                                  </p:stCondLst>
                                  <p:childTnLst>
                                    <p:set>
                                      <p:cBhvr>
                                        <p:cTn id="188" dur="1" fill="hold">
                                          <p:stCondLst>
                                            <p:cond delay="0"/>
                                          </p:stCondLst>
                                        </p:cTn>
                                        <p:tgtEl>
                                          <p:spTgt spid="68"/>
                                        </p:tgtEl>
                                        <p:attrNameLst>
                                          <p:attrName>style.visibility</p:attrName>
                                        </p:attrNameLst>
                                      </p:cBhvr>
                                      <p:to>
                                        <p:strVal val="hidden"/>
                                      </p:to>
                                    </p:set>
                                  </p:childTnLst>
                                </p:cTn>
                              </p:par>
                              <p:par>
                                <p:cTn id="189" presetID="1" presetClass="entr" presetSubtype="0" fill="hold" nodeType="withEffect">
                                  <p:stCondLst>
                                    <p:cond delay="0"/>
                                  </p:stCondLst>
                                  <p:childTnLst>
                                    <p:set>
                                      <p:cBhvr>
                                        <p:cTn id="190" dur="1" fill="hold">
                                          <p:stCondLst>
                                            <p:cond delay="0"/>
                                          </p:stCondLst>
                                        </p:cTn>
                                        <p:tgtEl>
                                          <p:spTgt spid="65"/>
                                        </p:tgtEl>
                                        <p:attrNameLst>
                                          <p:attrName>style.visibility</p:attrName>
                                        </p:attrNameLst>
                                      </p:cBhvr>
                                      <p:to>
                                        <p:strVal val="visible"/>
                                      </p:to>
                                    </p:set>
                                  </p:childTnLst>
                                </p:cTn>
                              </p:par>
                              <p:par>
                                <p:cTn id="191" presetID="1" presetClass="entr" presetSubtype="0" fill="hold" nodeType="withEffect">
                                  <p:stCondLst>
                                    <p:cond delay="0"/>
                                  </p:stCondLst>
                                  <p:childTnLst>
                                    <p:set>
                                      <p:cBhvr>
                                        <p:cTn id="192" dur="1" fill="hold">
                                          <p:stCondLst>
                                            <p:cond delay="0"/>
                                          </p:stCondLst>
                                        </p:cTn>
                                        <p:tgtEl>
                                          <p:spTgt spid="70"/>
                                        </p:tgtEl>
                                        <p:attrNameLst>
                                          <p:attrName>style.visibility</p:attrName>
                                        </p:attrNameLst>
                                      </p:cBhvr>
                                      <p:to>
                                        <p:strVal val="visible"/>
                                      </p:to>
                                    </p:set>
                                  </p:childTnLst>
                                </p:cTn>
                              </p:par>
                              <p:par>
                                <p:cTn id="193" presetID="42" presetClass="path" presetSubtype="0" accel="50000" decel="50000" fill="hold" nodeType="withEffect">
                                  <p:stCondLst>
                                    <p:cond delay="0"/>
                                  </p:stCondLst>
                                  <p:childTnLst>
                                    <p:animMotion origin="layout" path="M 1.66667E-6 -3.7037E-7 L 0.01393 -3.7037E-7 " pathEditMode="relative" rAng="0" ptsTypes="AA">
                                      <p:cBhvr>
                                        <p:cTn id="194" dur="2000" spd="-100000" fill="hold"/>
                                        <p:tgtEl>
                                          <p:spTgt spid="65"/>
                                        </p:tgtEl>
                                        <p:attrNameLst>
                                          <p:attrName>ppt_x</p:attrName>
                                          <p:attrName>ppt_y</p:attrName>
                                        </p:attrNameLst>
                                      </p:cBhvr>
                                      <p:rCtr x="690" y="0"/>
                                    </p:animMotion>
                                  </p:childTnLst>
                                </p:cTn>
                              </p:par>
                              <p:par>
                                <p:cTn id="195" presetID="42" presetClass="path" presetSubtype="0" accel="50000" decel="50000" fill="hold" nodeType="withEffect">
                                  <p:stCondLst>
                                    <p:cond delay="0"/>
                                  </p:stCondLst>
                                  <p:childTnLst>
                                    <p:animMotion origin="layout" path="M -3.54167E-6 -3.7037E-6 L 0.01407 -3.7037E-6 " pathEditMode="relative" rAng="0" ptsTypes="AA">
                                      <p:cBhvr>
                                        <p:cTn id="196" dur="2000" spd="-100000" fill="hold"/>
                                        <p:tgtEl>
                                          <p:spTgt spid="70"/>
                                        </p:tgtEl>
                                        <p:attrNameLst>
                                          <p:attrName>ppt_x</p:attrName>
                                          <p:attrName>ppt_y</p:attrName>
                                        </p:attrNameLst>
                                      </p:cBhvr>
                                      <p:rCtr x="70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33" grpId="0" animBg="1"/>
      <p:bldP spid="34" grpId="0" animBg="1"/>
      <p:bldP spid="5" grpId="0" animBg="1"/>
      <p:bldP spid="5" grpId="1" animBg="1"/>
      <p:bldP spid="6" grpId="0" animBg="1"/>
      <p:bldP spid="6" grpId="1" animBg="1"/>
      <p:bldP spid="8" grpId="0" animBg="1"/>
      <p:bldP spid="8" grpId="1" animBg="1"/>
      <p:bldP spid="36" grpId="0" animBg="1"/>
      <p:bldP spid="7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smtClean="0"/>
              <a:t>Document title</a:t>
            </a:r>
            <a:endParaRPr lang="en-US" dirty="0"/>
          </a:p>
        </p:txBody>
      </p:sp>
      <p:sp>
        <p:nvSpPr>
          <p:cNvPr id="3" name="Slide Number Placeholder 2"/>
          <p:cNvSpPr>
            <a:spLocks noGrp="1"/>
          </p:cNvSpPr>
          <p:nvPr>
            <p:ph type="sldNum" sz="quarter" idx="11"/>
          </p:nvPr>
        </p:nvSpPr>
        <p:spPr/>
        <p:txBody>
          <a:bodyPr/>
          <a:lstStyle/>
          <a:p>
            <a:fld id="{DA7B4246-FDFA-7E4C-A54D-095A75DA82FF}" type="slidenum">
              <a:rPr lang="en-US" smtClean="0"/>
              <a:pPr/>
              <a:t>11</a:t>
            </a:fld>
            <a:endParaRPr lang="en-US" dirty="0"/>
          </a:p>
        </p:txBody>
      </p:sp>
      <p:pic>
        <p:nvPicPr>
          <p:cNvPr id="4" name="00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cstate="print"/>
          <a:stretch>
            <a:fillRect/>
          </a:stretch>
        </p:blipFill>
        <p:spPr>
          <a:xfrm>
            <a:off x="180109" y="1595528"/>
            <a:ext cx="5780286" cy="3249131"/>
          </a:xfrm>
          <a:prstGeom prst="rect">
            <a:avLst/>
          </a:prstGeom>
        </p:spPr>
      </p:pic>
      <p:sp>
        <p:nvSpPr>
          <p:cNvPr id="5" name="Content Placeholder 1"/>
          <p:cNvSpPr txBox="1">
            <a:spLocks/>
          </p:cNvSpPr>
          <p:nvPr/>
        </p:nvSpPr>
        <p:spPr bwMode="auto">
          <a:xfrm>
            <a:off x="-58025" y="553697"/>
            <a:ext cx="9035143" cy="1399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1" fontAlgn="base" hangingPunct="1">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1" fontAlgn="base" hangingPunct="1">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1" fontAlgn="base" hangingPunct="1">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1" fontAlgn="base" hangingPunct="1">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1" fontAlgn="base" hangingPunct="1">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endParaRPr lang="en-AU" sz="100" dirty="0" smtClean="0"/>
          </a:p>
          <a:p>
            <a:r>
              <a:rPr lang="en-AU" sz="1800" dirty="0" err="1" smtClean="0"/>
              <a:t>MagicPlate</a:t>
            </a:r>
            <a:r>
              <a:rPr lang="en-AU" sz="1800" dirty="0" smtClean="0"/>
              <a:t> 512 (MP512) or </a:t>
            </a:r>
            <a:r>
              <a:rPr lang="en-AU" sz="1800" dirty="0" err="1" smtClean="0"/>
              <a:t>sDMG</a:t>
            </a:r>
            <a:r>
              <a:rPr lang="en-AU" sz="1800" dirty="0" smtClean="0"/>
              <a:t> placed upon </a:t>
            </a:r>
            <a:r>
              <a:rPr lang="en-AU" sz="1800" dirty="0" err="1" smtClean="0"/>
              <a:t>Scandidos</a:t>
            </a:r>
            <a:r>
              <a:rPr lang="en-AU" sz="1800" dirty="0" smtClean="0"/>
              <a:t> </a:t>
            </a:r>
            <a:r>
              <a:rPr lang="en-AU" sz="1800" dirty="0" err="1" smtClean="0"/>
              <a:t>Hexamotion</a:t>
            </a:r>
            <a:r>
              <a:rPr lang="en-AU" sz="1800" dirty="0" smtClean="0"/>
              <a:t> movable phantom.</a:t>
            </a:r>
          </a:p>
          <a:p>
            <a:r>
              <a:rPr lang="en-AU" sz="1800" dirty="0" smtClean="0"/>
              <a:t>Lung motion pattern from 4D CT lung library </a:t>
            </a:r>
            <a:endParaRPr lang="en-AU" sz="1800" dirty="0"/>
          </a:p>
        </p:txBody>
      </p:sp>
      <p:sp>
        <p:nvSpPr>
          <p:cNvPr id="6" name="Title 2"/>
          <p:cNvSpPr txBox="1">
            <a:spLocks/>
          </p:cNvSpPr>
          <p:nvPr/>
        </p:nvSpPr>
        <p:spPr>
          <a:xfrm>
            <a:off x="1147430" y="0"/>
            <a:ext cx="8727605" cy="857250"/>
          </a:xfrm>
          <a:prstGeom prst="rect">
            <a:avLst/>
          </a:prstGeom>
        </p:spPr>
        <p:txBody>
          <a:bodyPr>
            <a:noAutofit/>
          </a:bodyPr>
          <a:lstStyle>
            <a:lvl1pPr algn="l" defTabSz="457200" rtl="0" eaLnBrk="1" latinLnBrk="0" hangingPunct="1">
              <a:spcBef>
                <a:spcPct val="0"/>
              </a:spcBef>
              <a:buNone/>
              <a:defRPr sz="3600" kern="1200">
                <a:solidFill>
                  <a:schemeClr val="tx2"/>
                </a:solidFill>
                <a:latin typeface="+mj-lt"/>
                <a:ea typeface="+mj-ea"/>
                <a:cs typeface="+mj-cs"/>
              </a:defRPr>
            </a:lvl1pPr>
          </a:lstStyle>
          <a:p>
            <a:r>
              <a:rPr lang="en-AU" sz="3300" dirty="0" smtClean="0"/>
              <a:t>Experimental Methodology</a:t>
            </a:r>
            <a:endParaRPr lang="en-AU" sz="3300" dirty="0"/>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6073097" y="1971076"/>
            <a:ext cx="3277057" cy="1329957"/>
          </a:xfrm>
          <a:prstGeom prst="rect">
            <a:avLst/>
          </a:prstGeom>
        </p:spPr>
      </p:pic>
    </p:spTree>
    <p:extLst>
      <p:ext uri="{BB962C8B-B14F-4D97-AF65-F5344CB8AC3E}">
        <p14:creationId xmlns:p14="http://schemas.microsoft.com/office/powerpoint/2010/main" val="2790517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16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repeatCount="indefinite" fill="hold" display="0">
                  <p:stCondLst>
                    <p:cond delay="indefinite"/>
                  </p:stCondLst>
                </p:cTn>
                <p:tgtEl>
                  <p:spTgt spid="4"/>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DA7B4246-FDFA-7E4C-A54D-095A75DA82FF}" type="slidenum">
              <a:rPr lang="en-US" smtClean="0"/>
              <a:pPr/>
              <a:t>12</a:t>
            </a:fld>
            <a:endParaRPr lang="en-US" dirty="0"/>
          </a:p>
        </p:txBody>
      </p:sp>
      <p:sp>
        <p:nvSpPr>
          <p:cNvPr id="4" name="Title 2"/>
          <p:cNvSpPr txBox="1">
            <a:spLocks/>
          </p:cNvSpPr>
          <p:nvPr/>
        </p:nvSpPr>
        <p:spPr>
          <a:xfrm>
            <a:off x="27596" y="0"/>
            <a:ext cx="8845741" cy="575094"/>
          </a:xfrm>
          <a:prstGeom prst="rect">
            <a:avLst/>
          </a:prstGeom>
        </p:spPr>
        <p:txBody>
          <a:bodyPr vert="horz" rtlCol="0" anchor="ctr">
            <a:normAutofit fontScale="92500" lnSpcReduction="20000"/>
            <a:scene3d>
              <a:camera prst="orthographicFront"/>
              <a:lightRig rig="soft" dir="t"/>
            </a:scene3d>
            <a:sp3d prstMaterial="softEdge">
              <a:bevelT w="25400" h="25400"/>
            </a:sp3d>
          </a:bodyPr>
          <a:lstStyle>
            <a:lvl1pPr algn="l" rtl="0" eaLnBrk="1" fontAlgn="base" hangingPunct="1">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1" fontAlgn="base" hangingPunct="1">
              <a:spcBef>
                <a:spcPct val="0"/>
              </a:spcBef>
              <a:spcAft>
                <a:spcPct val="0"/>
              </a:spcAft>
              <a:defRPr sz="4100" b="1">
                <a:solidFill>
                  <a:schemeClr val="tx2"/>
                </a:solidFill>
                <a:latin typeface="Lucida Sans Unicode" pitchFamily="34" charset="0"/>
              </a:defRPr>
            </a:lvl2pPr>
            <a:lvl3pPr algn="l" rtl="0" eaLnBrk="1" fontAlgn="base" hangingPunct="1">
              <a:spcBef>
                <a:spcPct val="0"/>
              </a:spcBef>
              <a:spcAft>
                <a:spcPct val="0"/>
              </a:spcAft>
              <a:defRPr sz="4100" b="1">
                <a:solidFill>
                  <a:schemeClr val="tx2"/>
                </a:solidFill>
                <a:latin typeface="Lucida Sans Unicode" pitchFamily="34" charset="0"/>
              </a:defRPr>
            </a:lvl3pPr>
            <a:lvl4pPr algn="l" rtl="0" eaLnBrk="1" fontAlgn="base" hangingPunct="1">
              <a:spcBef>
                <a:spcPct val="0"/>
              </a:spcBef>
              <a:spcAft>
                <a:spcPct val="0"/>
              </a:spcAft>
              <a:defRPr sz="4100" b="1">
                <a:solidFill>
                  <a:schemeClr val="tx2"/>
                </a:solidFill>
                <a:latin typeface="Lucida Sans Unicode" pitchFamily="34" charset="0"/>
              </a:defRPr>
            </a:lvl4pPr>
            <a:lvl5pPr algn="l" rtl="0" eaLnBrk="1" fontAlgn="base" hangingPunct="1">
              <a:spcBef>
                <a:spcPct val="0"/>
              </a:spcBef>
              <a:spcAft>
                <a:spcPct val="0"/>
              </a:spcAft>
              <a:defRPr sz="4100" b="1">
                <a:solidFill>
                  <a:schemeClr val="tx2"/>
                </a:solidFill>
                <a:latin typeface="Lucida Sans Unicode" pitchFamily="34" charset="0"/>
              </a:defRPr>
            </a:lvl5pPr>
            <a:lvl6pPr marL="457200" algn="l" rtl="0" eaLnBrk="1" fontAlgn="base" hangingPunct="1">
              <a:spcBef>
                <a:spcPct val="0"/>
              </a:spcBef>
              <a:spcAft>
                <a:spcPct val="0"/>
              </a:spcAft>
              <a:defRPr sz="4100" b="1">
                <a:solidFill>
                  <a:schemeClr val="tx2"/>
                </a:solidFill>
                <a:latin typeface="Lucida Sans Unicode" pitchFamily="34" charset="0"/>
              </a:defRPr>
            </a:lvl6pPr>
            <a:lvl7pPr marL="914400" algn="l" rtl="0" eaLnBrk="1" fontAlgn="base" hangingPunct="1">
              <a:spcBef>
                <a:spcPct val="0"/>
              </a:spcBef>
              <a:spcAft>
                <a:spcPct val="0"/>
              </a:spcAft>
              <a:defRPr sz="4100" b="1">
                <a:solidFill>
                  <a:schemeClr val="tx2"/>
                </a:solidFill>
                <a:latin typeface="Lucida Sans Unicode" pitchFamily="34" charset="0"/>
              </a:defRPr>
            </a:lvl7pPr>
            <a:lvl8pPr marL="1371600" algn="l" rtl="0" eaLnBrk="1" fontAlgn="base" hangingPunct="1">
              <a:spcBef>
                <a:spcPct val="0"/>
              </a:spcBef>
              <a:spcAft>
                <a:spcPct val="0"/>
              </a:spcAft>
              <a:defRPr sz="4100" b="1">
                <a:solidFill>
                  <a:schemeClr val="tx2"/>
                </a:solidFill>
                <a:latin typeface="Lucida Sans Unicode" pitchFamily="34" charset="0"/>
              </a:defRPr>
            </a:lvl8pPr>
            <a:lvl9pPr marL="1828800" algn="l" rtl="0" eaLnBrk="1" fontAlgn="base" hangingPunct="1">
              <a:spcBef>
                <a:spcPct val="0"/>
              </a:spcBef>
              <a:spcAft>
                <a:spcPct val="0"/>
              </a:spcAft>
              <a:defRPr sz="4100" b="1">
                <a:solidFill>
                  <a:schemeClr val="tx2"/>
                </a:solidFill>
                <a:latin typeface="Lucida Sans Unicode" pitchFamily="34" charset="0"/>
              </a:defRPr>
            </a:lvl9pPr>
            <a:extLst/>
          </a:lstStyle>
          <a:p>
            <a:pPr algn="ctr" defTabSz="914400"/>
            <a:r>
              <a:rPr lang="en-AU" b="0" dirty="0" smtClean="0"/>
              <a:t>Results – MP512</a:t>
            </a:r>
            <a:endParaRPr lang="en-AU" b="0" dirty="0"/>
          </a:p>
        </p:txBody>
      </p:sp>
      <p:sp>
        <p:nvSpPr>
          <p:cNvPr id="5" name="TextBox 4"/>
          <p:cNvSpPr txBox="1"/>
          <p:nvPr/>
        </p:nvSpPr>
        <p:spPr>
          <a:xfrm>
            <a:off x="566680" y="575094"/>
            <a:ext cx="3476350" cy="307777"/>
          </a:xfrm>
          <a:prstGeom prst="rect">
            <a:avLst/>
          </a:prstGeom>
          <a:noFill/>
        </p:spPr>
        <p:txBody>
          <a:bodyPr wrap="square" rtlCol="0">
            <a:spAutoFit/>
          </a:bodyPr>
          <a:lstStyle/>
          <a:p>
            <a:r>
              <a:rPr lang="en-AU" sz="1400" b="1" dirty="0" smtClean="0">
                <a:solidFill>
                  <a:srgbClr val="0B00DE"/>
                </a:solidFill>
              </a:rPr>
              <a:t>With Motion </a:t>
            </a:r>
            <a:r>
              <a:rPr lang="en-AU" sz="1400" b="1" dirty="0" smtClean="0">
                <a:solidFill>
                  <a:schemeClr val="tx1"/>
                </a:solidFill>
              </a:rPr>
              <a:t>– </a:t>
            </a:r>
            <a:r>
              <a:rPr lang="en-AU" sz="1400" dirty="0" smtClean="0">
                <a:solidFill>
                  <a:schemeClr val="tx1"/>
                </a:solidFill>
              </a:rPr>
              <a:t>1x1cm</a:t>
            </a:r>
            <a:r>
              <a:rPr lang="en-AU" sz="1400" baseline="30000" dirty="0" smtClean="0">
                <a:solidFill>
                  <a:schemeClr val="tx1"/>
                </a:solidFill>
              </a:rPr>
              <a:t>2 </a:t>
            </a:r>
            <a:r>
              <a:rPr lang="en-AU" sz="1400" dirty="0" smtClean="0">
                <a:solidFill>
                  <a:schemeClr val="tx1"/>
                </a:solidFill>
              </a:rPr>
              <a:t>field size</a:t>
            </a:r>
            <a:endParaRPr lang="en-AU" sz="1400" b="1" dirty="0">
              <a:solidFill>
                <a:srgbClr val="0B00DE"/>
              </a:solidFill>
            </a:endParaRPr>
          </a:p>
        </p:txBody>
      </p:sp>
      <p:pic>
        <p:nvPicPr>
          <p:cNvPr id="6" name="motion_1x1f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51901" y="906160"/>
            <a:ext cx="6165998" cy="1897139"/>
          </a:xfrm>
          <a:prstGeom prst="rect">
            <a:avLst/>
          </a:prstGeom>
        </p:spPr>
      </p:pic>
      <p:pic>
        <p:nvPicPr>
          <p:cNvPr id="7" name="tracking_1x1fs">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351901" y="2775510"/>
            <a:ext cx="6165998" cy="1945072"/>
          </a:xfrm>
          <a:prstGeom prst="rect">
            <a:avLst/>
          </a:prstGeom>
        </p:spPr>
      </p:pic>
      <p:sp>
        <p:nvSpPr>
          <p:cNvPr id="8" name="TextBox 7"/>
          <p:cNvSpPr txBox="1"/>
          <p:nvPr/>
        </p:nvSpPr>
        <p:spPr>
          <a:xfrm>
            <a:off x="351901" y="2627450"/>
            <a:ext cx="9155896" cy="307777"/>
          </a:xfrm>
          <a:prstGeom prst="rect">
            <a:avLst/>
          </a:prstGeom>
          <a:noFill/>
        </p:spPr>
        <p:txBody>
          <a:bodyPr wrap="square" rtlCol="0">
            <a:spAutoFit/>
          </a:bodyPr>
          <a:lstStyle/>
          <a:p>
            <a:r>
              <a:rPr lang="en-AU" sz="1400" b="1" dirty="0" smtClean="0">
                <a:solidFill>
                  <a:srgbClr val="CC00FF"/>
                </a:solidFill>
              </a:rPr>
              <a:t>With Motion and MLC Tracking </a:t>
            </a:r>
            <a:r>
              <a:rPr lang="en-AU" sz="1400" dirty="0">
                <a:solidFill>
                  <a:schemeClr val="tx1"/>
                </a:solidFill>
              </a:rPr>
              <a:t>- 1x1cm</a:t>
            </a:r>
            <a:r>
              <a:rPr lang="en-AU" sz="1400" baseline="30000" dirty="0">
                <a:solidFill>
                  <a:schemeClr val="tx1"/>
                </a:solidFill>
              </a:rPr>
              <a:t>2 </a:t>
            </a:r>
            <a:r>
              <a:rPr lang="en-AU" sz="1400" dirty="0">
                <a:solidFill>
                  <a:schemeClr val="tx1"/>
                </a:solidFill>
              </a:rPr>
              <a:t>field size</a:t>
            </a:r>
            <a:endParaRPr lang="en-AU" sz="1400" b="1" dirty="0">
              <a:solidFill>
                <a:srgbClr val="CC00FF"/>
              </a:solidFill>
            </a:endParaRPr>
          </a:p>
        </p:txBody>
      </p:sp>
      <p:pic>
        <p:nvPicPr>
          <p:cNvPr id="9" name="Picture 8"/>
          <p:cNvPicPr>
            <a:picLocks noChangeAspect="1"/>
          </p:cNvPicPr>
          <p:nvPr/>
        </p:nvPicPr>
        <p:blipFill rotWithShape="1">
          <a:blip r:embed="rId8" cstate="print">
            <a:extLst>
              <a:ext uri="{28A0092B-C50C-407E-A947-70E740481C1C}">
                <a14:useLocalDpi xmlns:a14="http://schemas.microsoft.com/office/drawing/2010/main" val="0"/>
              </a:ext>
            </a:extLst>
          </a:blip>
          <a:srcRect l="11658" r="27109"/>
          <a:stretch/>
        </p:blipFill>
        <p:spPr>
          <a:xfrm>
            <a:off x="6617150" y="952804"/>
            <a:ext cx="2256187" cy="2846590"/>
          </a:xfrm>
          <a:prstGeom prst="rect">
            <a:avLst/>
          </a:prstGeom>
        </p:spPr>
      </p:pic>
      <p:sp>
        <p:nvSpPr>
          <p:cNvPr id="10" name="TextBox 9"/>
          <p:cNvSpPr txBox="1"/>
          <p:nvPr/>
        </p:nvSpPr>
        <p:spPr>
          <a:xfrm>
            <a:off x="6663949" y="595454"/>
            <a:ext cx="2480051" cy="438582"/>
          </a:xfrm>
          <a:prstGeom prst="rect">
            <a:avLst/>
          </a:prstGeom>
          <a:noFill/>
        </p:spPr>
        <p:txBody>
          <a:bodyPr wrap="square" lIns="68580" tIns="34290" rIns="68580" bIns="34290" rtlCol="0">
            <a:spAutoFit/>
          </a:bodyPr>
          <a:lstStyle/>
          <a:p>
            <a:r>
              <a:rPr lang="en-AU" sz="1200" dirty="0"/>
              <a:t>Superior-Inferior Motion (</a:t>
            </a:r>
            <a:r>
              <a:rPr lang="en-AU" sz="1200" dirty="0">
                <a:solidFill>
                  <a:srgbClr val="FF6600"/>
                </a:solidFill>
              </a:rPr>
              <a:t>Y-direction</a:t>
            </a:r>
            <a:r>
              <a:rPr lang="en-AU" sz="1200" dirty="0"/>
              <a:t>)</a:t>
            </a:r>
          </a:p>
        </p:txBody>
      </p:sp>
      <p:sp>
        <p:nvSpPr>
          <p:cNvPr id="11" name="TextBox 10"/>
          <p:cNvSpPr txBox="1"/>
          <p:nvPr/>
        </p:nvSpPr>
        <p:spPr>
          <a:xfrm>
            <a:off x="6897895" y="3799394"/>
            <a:ext cx="1694695" cy="230832"/>
          </a:xfrm>
          <a:prstGeom prst="rect">
            <a:avLst/>
          </a:prstGeom>
          <a:noFill/>
        </p:spPr>
        <p:txBody>
          <a:bodyPr wrap="none" rtlCol="0">
            <a:spAutoFit/>
          </a:bodyPr>
          <a:lstStyle/>
          <a:p>
            <a:r>
              <a:rPr lang="en-US" sz="900" dirty="0"/>
              <a:t>Med Phys., 42, 2992 (</a:t>
            </a:r>
            <a:r>
              <a:rPr lang="en-US" sz="900" dirty="0" smtClean="0"/>
              <a:t>2015)</a:t>
            </a:r>
            <a:endParaRPr lang="en-AU" sz="1600" dirty="0"/>
          </a:p>
        </p:txBody>
      </p:sp>
      <p:sp>
        <p:nvSpPr>
          <p:cNvPr id="13" name="TextBox 12"/>
          <p:cNvSpPr txBox="1"/>
          <p:nvPr/>
        </p:nvSpPr>
        <p:spPr>
          <a:xfrm>
            <a:off x="269817" y="4772047"/>
            <a:ext cx="7754832" cy="430887"/>
          </a:xfrm>
          <a:prstGeom prst="rect">
            <a:avLst/>
          </a:prstGeom>
          <a:noFill/>
        </p:spPr>
        <p:txBody>
          <a:bodyPr wrap="square" rtlCol="0">
            <a:spAutoFit/>
          </a:bodyPr>
          <a:lstStyle/>
          <a:p>
            <a:r>
              <a:rPr lang="en-AU" sz="1100" dirty="0" err="1" smtClean="0">
                <a:solidFill>
                  <a:schemeClr val="accent1">
                    <a:lumMod val="75000"/>
                  </a:schemeClr>
                </a:solidFill>
              </a:rPr>
              <a:t>M.Petasecca</a:t>
            </a:r>
            <a:r>
              <a:rPr lang="en-AU" sz="1100" dirty="0" smtClean="0">
                <a:solidFill>
                  <a:schemeClr val="accent1">
                    <a:lumMod val="75000"/>
                  </a:schemeClr>
                </a:solidFill>
              </a:rPr>
              <a:t> et al “MagicPlate-512</a:t>
            </a:r>
            <a:r>
              <a:rPr lang="en-AU" sz="1100" dirty="0">
                <a:solidFill>
                  <a:schemeClr val="accent1">
                    <a:lumMod val="75000"/>
                  </a:schemeClr>
                </a:solidFill>
              </a:rPr>
              <a:t>: a two dimensional silicon detector array for Quality Assurance of stereotactic motion adaptive radiotherapy”   </a:t>
            </a:r>
            <a:r>
              <a:rPr lang="en-AU" sz="1100" dirty="0" err="1">
                <a:solidFill>
                  <a:schemeClr val="accent1">
                    <a:lumMod val="75000"/>
                  </a:schemeClr>
                </a:solidFill>
              </a:rPr>
              <a:t>Med.Phys</a:t>
            </a:r>
            <a:r>
              <a:rPr lang="en-AU" sz="1100" dirty="0">
                <a:solidFill>
                  <a:schemeClr val="accent1">
                    <a:lumMod val="75000"/>
                  </a:schemeClr>
                </a:solidFill>
              </a:rPr>
              <a:t>., </a:t>
            </a:r>
            <a:r>
              <a:rPr lang="en-AU" sz="1100" b="1" dirty="0">
                <a:solidFill>
                  <a:schemeClr val="accent1">
                    <a:lumMod val="75000"/>
                  </a:schemeClr>
                </a:solidFill>
              </a:rPr>
              <a:t>42</a:t>
            </a:r>
            <a:r>
              <a:rPr lang="en-AU" sz="1100" dirty="0">
                <a:solidFill>
                  <a:schemeClr val="accent1">
                    <a:lumMod val="75000"/>
                  </a:schemeClr>
                </a:solidFill>
              </a:rPr>
              <a:t>(6) , 2992-3004, 2015</a:t>
            </a:r>
          </a:p>
        </p:txBody>
      </p:sp>
    </p:spTree>
    <p:extLst>
      <p:ext uri="{BB962C8B-B14F-4D97-AF65-F5344CB8AC3E}">
        <p14:creationId xmlns:p14="http://schemas.microsoft.com/office/powerpoint/2010/main" val="3105238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866" fill="hold"/>
                                        <p:tgtEl>
                                          <p:spTgt spid="6"/>
                                        </p:tgtEl>
                                      </p:cBhvr>
                                    </p:cmd>
                                  </p:childTnLst>
                                </p:cTn>
                              </p:par>
                            </p:childTnLst>
                          </p:cTn>
                        </p:par>
                        <p:par>
                          <p:cTn id="7" fill="hold">
                            <p:stCondLst>
                              <p:cond delay="9866"/>
                            </p:stCondLst>
                            <p:childTnLst>
                              <p:par>
                                <p:cTn id="8" presetID="1" presetClass="mediacall" presetSubtype="0" fill="hold" nodeType="afterEffect">
                                  <p:stCondLst>
                                    <p:cond delay="0"/>
                                  </p:stCondLst>
                                  <p:childTnLst>
                                    <p:cmd type="call" cmd="playFrom(0.0)">
                                      <p:cBhvr>
                                        <p:cTn id="9" dur="93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6"/>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6"/>
                                        </p:tgtEl>
                                      </p:cBhvr>
                                    </p:cmd>
                                  </p:childTnLst>
                                </p:cTn>
                              </p:par>
                            </p:childTnLst>
                          </p:cTn>
                        </p:par>
                      </p:childTnLst>
                    </p:cTn>
                  </p:par>
                </p:childTnLst>
              </p:cTn>
              <p:nextCondLst>
                <p:cond evt="onClick" delay="0">
                  <p:tgtEl>
                    <p:spTgt spid="6"/>
                  </p:tgtEl>
                </p:cond>
              </p:nextCondLst>
            </p:seq>
            <p:video>
              <p:cMediaNode vol="80000">
                <p:cTn id="15" repeatCount="indefinite" fill="hold" display="0">
                  <p:stCondLst>
                    <p:cond delay="indefinite"/>
                  </p:stCondLst>
                </p:cTn>
                <p:tgtEl>
                  <p:spTgt spid="6"/>
                </p:tgtEl>
              </p:cMediaNode>
            </p:video>
            <p:seq concurrent="1" nextAc="seek">
              <p:cTn id="16" restart="whenNotActive" fill="hold" evtFilter="cancelBubble" nodeType="interactiveSeq">
                <p:stCondLst>
                  <p:cond evt="onClick" delay="0">
                    <p:tgtEl>
                      <p:spTgt spid="7"/>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7"/>
                                        </p:tgtEl>
                                      </p:cBhvr>
                                    </p:cmd>
                                  </p:childTnLst>
                                </p:cTn>
                              </p:par>
                            </p:childTnLst>
                          </p:cTn>
                        </p:par>
                      </p:childTnLst>
                    </p:cTn>
                  </p:par>
                </p:childTnLst>
              </p:cTn>
              <p:nextCondLst>
                <p:cond evt="onClick" delay="0">
                  <p:tgtEl>
                    <p:spTgt spid="7"/>
                  </p:tgtEl>
                </p:cond>
              </p:nextCondLst>
            </p:seq>
            <p:video>
              <p:cMediaNode vol="80000">
                <p:cTn id="21" fill="hold" display="0">
                  <p:stCondLst>
                    <p:cond delay="indefinite"/>
                  </p:stCondLst>
                </p:cTn>
                <p:tgtEl>
                  <p:spTgt spid="7"/>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smtClean="0"/>
              <a:t>Document title</a:t>
            </a:r>
            <a:endParaRPr lang="en-US" dirty="0"/>
          </a:p>
        </p:txBody>
      </p:sp>
      <p:sp>
        <p:nvSpPr>
          <p:cNvPr id="3" name="Slide Number Placeholder 2"/>
          <p:cNvSpPr>
            <a:spLocks noGrp="1"/>
          </p:cNvSpPr>
          <p:nvPr>
            <p:ph type="sldNum" sz="quarter" idx="11"/>
          </p:nvPr>
        </p:nvSpPr>
        <p:spPr/>
        <p:txBody>
          <a:bodyPr/>
          <a:lstStyle/>
          <a:p>
            <a:fld id="{DA7B4246-FDFA-7E4C-A54D-095A75DA82FF}" type="slidenum">
              <a:rPr lang="en-US" smtClean="0"/>
              <a:pPr/>
              <a:t>13</a:t>
            </a:fld>
            <a:endParaRPr lang="en-US" dirty="0"/>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2604120" y="838200"/>
            <a:ext cx="2385133" cy="2206841"/>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02056" y="838200"/>
            <a:ext cx="1025054" cy="768658"/>
          </a:xfrm>
          <a:prstGeom prst="rect">
            <a:avLst/>
          </a:prstGeom>
          <a:ln>
            <a:solidFill>
              <a:srgbClr val="00B0F0"/>
            </a:solidFill>
          </a:ln>
        </p:spPr>
      </p:pic>
      <p:sp>
        <p:nvSpPr>
          <p:cNvPr id="6" name="TextBox 5"/>
          <p:cNvSpPr txBox="1"/>
          <p:nvPr/>
        </p:nvSpPr>
        <p:spPr>
          <a:xfrm>
            <a:off x="3904313" y="1535874"/>
            <a:ext cx="1116011" cy="400110"/>
          </a:xfrm>
          <a:prstGeom prst="rect">
            <a:avLst/>
          </a:prstGeom>
          <a:noFill/>
        </p:spPr>
        <p:txBody>
          <a:bodyPr wrap="none" rtlCol="0">
            <a:spAutoFit/>
          </a:bodyPr>
          <a:lstStyle/>
          <a:p>
            <a:pPr algn="ctr"/>
            <a:r>
              <a:rPr lang="en-US" sz="1000" dirty="0">
                <a:solidFill>
                  <a:srgbClr val="002060"/>
                </a:solidFill>
                <a:latin typeface="Constantia" panose="02030602050306030303" pitchFamily="18" charset="0"/>
              </a:rPr>
              <a:t>Iris </a:t>
            </a:r>
            <a:r>
              <a:rPr lang="en-US" sz="1000" dirty="0" smtClean="0">
                <a:solidFill>
                  <a:srgbClr val="002060"/>
                </a:solidFill>
                <a:latin typeface="Constantia" panose="02030602050306030303" pitchFamily="18" charset="0"/>
              </a:rPr>
              <a:t>or fixed cone</a:t>
            </a:r>
          </a:p>
          <a:p>
            <a:pPr algn="ctr"/>
            <a:r>
              <a:rPr lang="en-US" sz="1000" dirty="0" smtClean="0">
                <a:solidFill>
                  <a:srgbClr val="002060"/>
                </a:solidFill>
                <a:latin typeface="Constantia" panose="02030602050306030303" pitchFamily="18" charset="0"/>
              </a:rPr>
              <a:t>collimator</a:t>
            </a:r>
            <a:endParaRPr lang="en-AU" sz="1000" dirty="0"/>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372" y="2957543"/>
            <a:ext cx="3786684" cy="1791136"/>
          </a:xfrm>
          <a:prstGeom prst="rect">
            <a:avLst/>
          </a:prstGeom>
        </p:spPr>
      </p:pic>
      <p:sp>
        <p:nvSpPr>
          <p:cNvPr id="8" name="Title 1"/>
          <p:cNvSpPr txBox="1">
            <a:spLocks/>
          </p:cNvSpPr>
          <p:nvPr/>
        </p:nvSpPr>
        <p:spPr>
          <a:xfrm>
            <a:off x="137160" y="-174947"/>
            <a:ext cx="9006840" cy="635095"/>
          </a:xfrm>
          <a:prstGeom prst="rect">
            <a:avLst/>
          </a:prstGeom>
        </p:spPr>
        <p:txBody>
          <a:bodyPr>
            <a:normAutofit fontScale="90000"/>
          </a:bodyPr>
          <a:lstStyle>
            <a:lvl1pPr algn="l" defTabSz="457200" rtl="0" eaLnBrk="1" latinLnBrk="0" hangingPunct="1">
              <a:spcBef>
                <a:spcPct val="0"/>
              </a:spcBef>
              <a:buNone/>
              <a:defRPr sz="3600" kern="1200">
                <a:solidFill>
                  <a:schemeClr val="tx2"/>
                </a:solidFill>
                <a:latin typeface="+mj-lt"/>
                <a:ea typeface="+mj-ea"/>
                <a:cs typeface="+mj-cs"/>
              </a:defRPr>
            </a:lvl1pPr>
          </a:lstStyle>
          <a:p>
            <a:r>
              <a:rPr lang="en-US" smtClean="0"/>
              <a:t>Small field dosimetry on CyberKnife: Octa advantage</a:t>
            </a:r>
            <a:endParaRPr lang="en-AU" dirty="0"/>
          </a:p>
        </p:txBody>
      </p:sp>
      <p:pic>
        <p:nvPicPr>
          <p:cNvPr id="9" name="Picture 8"/>
          <p:cNvPicPr>
            <a:picLocks noChangeAspect="1"/>
          </p:cNvPicPr>
          <p:nvPr/>
        </p:nvPicPr>
        <p:blipFill rotWithShape="1">
          <a:blip r:embed="rId5" cstate="print">
            <a:extLst>
              <a:ext uri="{28A0092B-C50C-407E-A947-70E740481C1C}">
                <a14:useLocalDpi xmlns:a14="http://schemas.microsoft.com/office/drawing/2010/main" val="0"/>
              </a:ext>
            </a:extLst>
          </a:blip>
          <a:srcRect l="5924" r="6511"/>
          <a:stretch/>
        </p:blipFill>
        <p:spPr bwMode="auto">
          <a:xfrm>
            <a:off x="5137330" y="686720"/>
            <a:ext cx="3784728" cy="3240000"/>
          </a:xfrm>
          <a:prstGeom prst="rect">
            <a:avLst/>
          </a:prstGeom>
          <a:noFill/>
          <a:ln>
            <a:noFill/>
          </a:ln>
          <a:extLst>
            <a:ext uri="{53640926-AAD7-44D8-BBD7-CCE9431645EC}">
              <a14:shadowObscured xmlns:a14="http://schemas.microsoft.com/office/drawing/2010/main"/>
            </a:ext>
          </a:extLst>
        </p:spPr>
      </p:pic>
      <p:sp>
        <p:nvSpPr>
          <p:cNvPr id="10" name="TextBox 9"/>
          <p:cNvSpPr txBox="1"/>
          <p:nvPr/>
        </p:nvSpPr>
        <p:spPr>
          <a:xfrm>
            <a:off x="4172750" y="3774798"/>
            <a:ext cx="3252474" cy="984885"/>
          </a:xfrm>
          <a:prstGeom prst="rect">
            <a:avLst/>
          </a:prstGeom>
          <a:noFill/>
        </p:spPr>
        <p:txBody>
          <a:bodyPr wrap="square" rtlCol="0">
            <a:spAutoFit/>
          </a:bodyPr>
          <a:lstStyle/>
          <a:p>
            <a:r>
              <a:rPr lang="en-US" sz="1400" b="1" dirty="0" smtClean="0"/>
              <a:t>Output Factor </a:t>
            </a:r>
            <a:r>
              <a:rPr lang="en-US" sz="1400" dirty="0" smtClean="0"/>
              <a:t>measured with OCTA is within 2.9% agreement with Monte Carlo for 5 mm field</a:t>
            </a:r>
          </a:p>
          <a:p>
            <a:r>
              <a:rPr lang="en-US" sz="1600" dirty="0" smtClean="0">
                <a:solidFill>
                  <a:srgbClr val="FF0600"/>
                </a:solidFill>
              </a:rPr>
              <a:t>Correction-free dosimeter</a:t>
            </a:r>
            <a:endParaRPr lang="en-AU" sz="1600" dirty="0">
              <a:solidFill>
                <a:srgbClr val="FF0600"/>
              </a:solidFill>
            </a:endParaRPr>
          </a:p>
        </p:txBody>
      </p:sp>
      <p:sp>
        <p:nvSpPr>
          <p:cNvPr id="11" name="TextBox 10"/>
          <p:cNvSpPr txBox="1"/>
          <p:nvPr/>
        </p:nvSpPr>
        <p:spPr>
          <a:xfrm>
            <a:off x="2544739" y="4841659"/>
            <a:ext cx="6377319" cy="276999"/>
          </a:xfrm>
          <a:prstGeom prst="rect">
            <a:avLst/>
          </a:prstGeom>
          <a:noFill/>
        </p:spPr>
        <p:txBody>
          <a:bodyPr wrap="square" rtlCol="0">
            <a:spAutoFit/>
          </a:bodyPr>
          <a:lstStyle/>
          <a:p>
            <a:r>
              <a:rPr lang="en-US" sz="1200" dirty="0" smtClean="0"/>
              <a:t>Rosenfeld et al.,</a:t>
            </a:r>
            <a:r>
              <a:rPr lang="en-US" sz="1200" dirty="0" err="1" smtClean="0"/>
              <a:t>Phys.Med.Biol</a:t>
            </a:r>
            <a:r>
              <a:rPr lang="en-US" sz="1200" dirty="0" smtClean="0"/>
              <a:t>. ,65(16), 2020 Topical Review  </a:t>
            </a:r>
            <a:endParaRPr lang="en-AU" sz="1200" dirty="0"/>
          </a:p>
        </p:txBody>
      </p:sp>
      <p:pic>
        <p:nvPicPr>
          <p:cNvPr id="12" name="Picture 2" descr="Efficient Protocols for Accurate Radiochromic Film Calibration and Dosimetr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7160" y="891081"/>
            <a:ext cx="2266965" cy="1226392"/>
          </a:xfrm>
          <a:prstGeom prst="rect">
            <a:avLst/>
          </a:prstGeom>
          <a:noFill/>
          <a:extLst>
            <a:ext uri="{909E8E84-426E-40DD-AFC4-6F175D3DCCD1}">
              <a14:hiddenFill xmlns:a14="http://schemas.microsoft.com/office/drawing/2010/main">
                <a:solidFill>
                  <a:srgbClr val="FFFFFF"/>
                </a:solidFill>
              </a14:hiddenFill>
            </a:ext>
          </a:extLst>
        </p:spPr>
      </p:pic>
      <p:sp>
        <p:nvSpPr>
          <p:cNvPr id="13" name="Right Arrow 12"/>
          <p:cNvSpPr/>
          <p:nvPr/>
        </p:nvSpPr>
        <p:spPr>
          <a:xfrm rot="5400000" flipV="1">
            <a:off x="851386" y="2244939"/>
            <a:ext cx="613071" cy="40364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4" name="TextBox 13"/>
          <p:cNvSpPr txBox="1"/>
          <p:nvPr/>
        </p:nvSpPr>
        <p:spPr>
          <a:xfrm>
            <a:off x="590006" y="468868"/>
            <a:ext cx="1846980" cy="369332"/>
          </a:xfrm>
          <a:prstGeom prst="rect">
            <a:avLst/>
          </a:prstGeom>
          <a:noFill/>
        </p:spPr>
        <p:txBody>
          <a:bodyPr wrap="none" rtlCol="0">
            <a:spAutoFit/>
          </a:bodyPr>
          <a:lstStyle/>
          <a:p>
            <a:r>
              <a:rPr lang="en-US" dirty="0" smtClean="0"/>
              <a:t>From film to….</a:t>
            </a:r>
            <a:endParaRPr lang="en-AU" dirty="0"/>
          </a:p>
        </p:txBody>
      </p:sp>
      <p:sp>
        <p:nvSpPr>
          <p:cNvPr id="15" name="TextBox 14"/>
          <p:cNvSpPr txBox="1"/>
          <p:nvPr/>
        </p:nvSpPr>
        <p:spPr>
          <a:xfrm>
            <a:off x="785864" y="2664615"/>
            <a:ext cx="744114" cy="369332"/>
          </a:xfrm>
          <a:prstGeom prst="rect">
            <a:avLst/>
          </a:prstGeom>
          <a:noFill/>
        </p:spPr>
        <p:txBody>
          <a:bodyPr wrap="none" rtlCol="0">
            <a:spAutoFit/>
          </a:bodyPr>
          <a:lstStyle/>
          <a:p>
            <a:r>
              <a:rPr lang="en-US" dirty="0" err="1" smtClean="0"/>
              <a:t>Octa</a:t>
            </a:r>
            <a:endParaRPr lang="en-AU" dirty="0"/>
          </a:p>
        </p:txBody>
      </p:sp>
    </p:spTree>
    <p:extLst>
      <p:ext uri="{BB962C8B-B14F-4D97-AF65-F5344CB8AC3E}">
        <p14:creationId xmlns:p14="http://schemas.microsoft.com/office/powerpoint/2010/main" val="6510817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smtClean="0"/>
              <a:t>Document title</a:t>
            </a:r>
            <a:endParaRPr lang="en-US" dirty="0" smtClean="0"/>
          </a:p>
        </p:txBody>
      </p:sp>
      <p:sp>
        <p:nvSpPr>
          <p:cNvPr id="3" name="Slide Number Placeholder 2"/>
          <p:cNvSpPr>
            <a:spLocks noGrp="1"/>
          </p:cNvSpPr>
          <p:nvPr>
            <p:ph type="sldNum" sz="quarter" idx="11"/>
          </p:nvPr>
        </p:nvSpPr>
        <p:spPr/>
        <p:txBody>
          <a:bodyPr/>
          <a:lstStyle/>
          <a:p>
            <a:fld id="{4956BB43-EB25-9C48-837D-98E6AF077A13}" type="slidenum">
              <a:rPr lang="en-US" smtClean="0"/>
              <a:pPr/>
              <a:t>14</a:t>
            </a:fld>
            <a:endParaRPr lang="en-US" dirty="0"/>
          </a:p>
        </p:txBody>
      </p:sp>
      <p:sp>
        <p:nvSpPr>
          <p:cNvPr id="4" name="Content Placeholder 3"/>
          <p:cNvSpPr>
            <a:spLocks noGrp="1"/>
          </p:cNvSpPr>
          <p:nvPr>
            <p:ph sz="quarter" idx="13"/>
          </p:nvPr>
        </p:nvSpPr>
        <p:spPr>
          <a:xfrm>
            <a:off x="292970" y="1781547"/>
            <a:ext cx="8165230" cy="1700612"/>
          </a:xfrm>
        </p:spPr>
        <p:txBody>
          <a:bodyPr>
            <a:normAutofit fontScale="62500" lnSpcReduction="20000"/>
          </a:bodyPr>
          <a:lstStyle/>
          <a:p>
            <a:r>
              <a:rPr lang="en-US" smtClean="0"/>
              <a:t>Dosimetry </a:t>
            </a:r>
            <a:r>
              <a:rPr lang="en-US" dirty="0" smtClean="0"/>
              <a:t>in</a:t>
            </a:r>
          </a:p>
          <a:p>
            <a:r>
              <a:rPr lang="en-US" dirty="0" err="1" smtClean="0"/>
              <a:t>Microbeam</a:t>
            </a:r>
            <a:r>
              <a:rPr lang="en-US" dirty="0" smtClean="0"/>
              <a:t> Radiation Therapy</a:t>
            </a:r>
          </a:p>
          <a:p>
            <a:r>
              <a:rPr lang="en-US" dirty="0" smtClean="0"/>
              <a:t>Organic Semiconductor and Amorphous Silicon Sensors</a:t>
            </a:r>
          </a:p>
        </p:txBody>
      </p:sp>
      <p:sp>
        <p:nvSpPr>
          <p:cNvPr id="5" name="Content Placeholder 4"/>
          <p:cNvSpPr>
            <a:spLocks noGrp="1"/>
          </p:cNvSpPr>
          <p:nvPr>
            <p:ph sz="quarter" idx="14"/>
          </p:nvPr>
        </p:nvSpPr>
        <p:spPr/>
        <p:txBody>
          <a:bodyPr/>
          <a:lstStyle/>
          <a:p>
            <a:endParaRPr lang="en-AU"/>
          </a:p>
        </p:txBody>
      </p:sp>
    </p:spTree>
    <p:extLst>
      <p:ext uri="{BB962C8B-B14F-4D97-AF65-F5344CB8AC3E}">
        <p14:creationId xmlns:p14="http://schemas.microsoft.com/office/powerpoint/2010/main" val="12915415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81196" y="861198"/>
            <a:ext cx="6324459" cy="3453266"/>
          </a:xfrm>
          <a:prstGeom prst="rect">
            <a:avLst/>
          </a:prstGeom>
        </p:spPr>
      </p:pic>
      <p:sp>
        <p:nvSpPr>
          <p:cNvPr id="3" name="Title 2"/>
          <p:cNvSpPr>
            <a:spLocks noGrp="1"/>
          </p:cNvSpPr>
          <p:nvPr>
            <p:ph type="title"/>
          </p:nvPr>
        </p:nvSpPr>
        <p:spPr>
          <a:xfrm>
            <a:off x="1457325" y="98822"/>
            <a:ext cx="6172200" cy="857250"/>
          </a:xfrm>
        </p:spPr>
        <p:txBody>
          <a:bodyPr/>
          <a:lstStyle/>
          <a:p>
            <a:r>
              <a:rPr lang="en-AU" dirty="0"/>
              <a:t>What is MRT?</a:t>
            </a:r>
          </a:p>
        </p:txBody>
      </p:sp>
      <p:sp>
        <p:nvSpPr>
          <p:cNvPr id="21" name="Rectangle 24">
            <a:extLst>
              <a:ext uri="{FF2B5EF4-FFF2-40B4-BE49-F238E27FC236}">
                <a16:creationId xmlns:a16="http://schemas.microsoft.com/office/drawing/2014/main" id="{BA88925A-FE25-4268-A7B2-B171C65574CB}"/>
              </a:ext>
            </a:extLst>
          </p:cNvPr>
          <p:cNvSpPr>
            <a:spLocks noChangeArrowheads="1"/>
          </p:cNvSpPr>
          <p:nvPr/>
        </p:nvSpPr>
        <p:spPr bwMode="auto">
          <a:xfrm rot="10800000">
            <a:off x="2362762" y="3276600"/>
            <a:ext cx="1431998" cy="1009650"/>
          </a:xfrm>
          <a:prstGeom prst="rect">
            <a:avLst/>
          </a:prstGeom>
          <a:solidFill>
            <a:schemeClr val="bg2">
              <a:lumMod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bg1"/>
                </a:solidFill>
                <a:latin typeface="Arial" panose="020B0604020202020204" pitchFamily="34" charset="0"/>
                <a:cs typeface="Arial" panose="020B0604020202020204" pitchFamily="34" charset="0"/>
              </a:defRPr>
            </a:lvl1pPr>
            <a:lvl2pPr marL="742950" indent="-285750" eaLnBrk="0" hangingPunct="0">
              <a:defRPr>
                <a:solidFill>
                  <a:schemeClr val="bg1"/>
                </a:solidFill>
                <a:latin typeface="Arial" panose="020B0604020202020204" pitchFamily="34" charset="0"/>
                <a:cs typeface="Arial" panose="020B0604020202020204" pitchFamily="34" charset="0"/>
              </a:defRPr>
            </a:lvl2pPr>
            <a:lvl3pPr marL="1143000" indent="-228600" eaLnBrk="0" hangingPunct="0">
              <a:defRPr>
                <a:solidFill>
                  <a:schemeClr val="bg1"/>
                </a:solidFill>
                <a:latin typeface="Arial" panose="020B0604020202020204" pitchFamily="34" charset="0"/>
                <a:cs typeface="Arial" panose="020B0604020202020204" pitchFamily="34" charset="0"/>
              </a:defRPr>
            </a:lvl3pPr>
            <a:lvl4pPr marL="1600200" indent="-228600" eaLnBrk="0" hangingPunct="0">
              <a:defRPr>
                <a:solidFill>
                  <a:schemeClr val="bg1"/>
                </a:solidFill>
                <a:latin typeface="Arial" panose="020B0604020202020204" pitchFamily="34" charset="0"/>
                <a:cs typeface="Arial" panose="020B0604020202020204" pitchFamily="34" charset="0"/>
              </a:defRPr>
            </a:lvl4pPr>
            <a:lvl5pPr marL="2057400" indent="-228600" eaLnBrk="0" hangingPunct="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endParaRPr lang="en-US" altLang="en-US" sz="1350"/>
          </a:p>
        </p:txBody>
      </p:sp>
      <p:sp>
        <p:nvSpPr>
          <p:cNvPr id="22" name="Line 18">
            <a:extLst>
              <a:ext uri="{FF2B5EF4-FFF2-40B4-BE49-F238E27FC236}">
                <a16:creationId xmlns:a16="http://schemas.microsoft.com/office/drawing/2014/main" id="{6E7D4CDD-702A-42C9-8B8B-4E59875394B6}"/>
              </a:ext>
            </a:extLst>
          </p:cNvPr>
          <p:cNvSpPr>
            <a:spLocks noChangeShapeType="1"/>
          </p:cNvSpPr>
          <p:nvPr/>
        </p:nvSpPr>
        <p:spPr bwMode="auto">
          <a:xfrm rot="10800000">
            <a:off x="4772093" y="3983570"/>
            <a:ext cx="2593317" cy="0"/>
          </a:xfrm>
          <a:prstGeom prst="line">
            <a:avLst/>
          </a:prstGeom>
          <a:noFill/>
          <a:ln w="38100" cap="sq">
            <a:solidFill>
              <a:schemeClr val="bg2">
                <a:lumMod val="50000"/>
              </a:schemeClr>
            </a:solidFill>
            <a:round/>
            <a:headEnd type="triangle" w="med" len="med"/>
            <a:tailEnd type="none" w="sm" len="sm"/>
          </a:ln>
          <a:extLst>
            <a:ext uri="{909E8E84-426E-40DD-AFC4-6F175D3DCCD1}">
              <a14:hiddenFill xmlns:a14="http://schemas.microsoft.com/office/drawing/2010/main">
                <a:noFill/>
              </a14:hiddenFill>
            </a:ext>
          </a:extLst>
        </p:spPr>
        <p:txBody>
          <a:bodyPr wrap="none" anchor="ctr"/>
          <a:lstStyle/>
          <a:p>
            <a:endParaRPr lang="en-US" sz="1350"/>
          </a:p>
        </p:txBody>
      </p:sp>
      <p:sp>
        <p:nvSpPr>
          <p:cNvPr id="24" name="Line 20">
            <a:extLst>
              <a:ext uri="{FF2B5EF4-FFF2-40B4-BE49-F238E27FC236}">
                <a16:creationId xmlns:a16="http://schemas.microsoft.com/office/drawing/2014/main" id="{91E7800F-59B2-4E59-A659-6E2E36938FD8}"/>
              </a:ext>
            </a:extLst>
          </p:cNvPr>
          <p:cNvSpPr>
            <a:spLocks noChangeShapeType="1"/>
          </p:cNvSpPr>
          <p:nvPr/>
        </p:nvSpPr>
        <p:spPr bwMode="auto">
          <a:xfrm rot="10800000">
            <a:off x="4769829" y="3595828"/>
            <a:ext cx="2593317" cy="0"/>
          </a:xfrm>
          <a:prstGeom prst="line">
            <a:avLst/>
          </a:prstGeom>
          <a:noFill/>
          <a:ln w="38100" cap="sq">
            <a:solidFill>
              <a:schemeClr val="bg2">
                <a:lumMod val="50000"/>
              </a:schemeClr>
            </a:solidFill>
            <a:round/>
            <a:headEnd type="triangle" w="med" len="med"/>
            <a:tailEnd type="none" w="sm" len="sm"/>
          </a:ln>
          <a:extLst>
            <a:ext uri="{909E8E84-426E-40DD-AFC4-6F175D3DCCD1}">
              <a14:hiddenFill xmlns:a14="http://schemas.microsoft.com/office/drawing/2010/main">
                <a:noFill/>
              </a14:hiddenFill>
            </a:ext>
          </a:extLst>
        </p:spPr>
        <p:txBody>
          <a:bodyPr wrap="none" anchor="ctr"/>
          <a:lstStyle/>
          <a:p>
            <a:endParaRPr lang="en-US" sz="1350" dirty="0"/>
          </a:p>
        </p:txBody>
      </p:sp>
      <p:sp>
        <p:nvSpPr>
          <p:cNvPr id="15" name="Line 12">
            <a:extLst>
              <a:ext uri="{FF2B5EF4-FFF2-40B4-BE49-F238E27FC236}">
                <a16:creationId xmlns:a16="http://schemas.microsoft.com/office/drawing/2014/main" id="{7D3FCBEB-AB96-4982-9C48-51539F2CC3EC}"/>
              </a:ext>
            </a:extLst>
          </p:cNvPr>
          <p:cNvSpPr>
            <a:spLocks noChangeShapeType="1"/>
          </p:cNvSpPr>
          <p:nvPr/>
        </p:nvSpPr>
        <p:spPr bwMode="auto">
          <a:xfrm>
            <a:off x="5409841" y="4076268"/>
            <a:ext cx="1028700" cy="0"/>
          </a:xfrm>
          <a:prstGeom prst="line">
            <a:avLst/>
          </a:prstGeom>
          <a:noFill/>
          <a:ln w="152400" cap="sq">
            <a:solidFill>
              <a:srgbClr val="F7B865"/>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sz="1350"/>
          </a:p>
        </p:txBody>
      </p:sp>
      <p:sp>
        <p:nvSpPr>
          <p:cNvPr id="16" name="Line 13">
            <a:extLst>
              <a:ext uri="{FF2B5EF4-FFF2-40B4-BE49-F238E27FC236}">
                <a16:creationId xmlns:a16="http://schemas.microsoft.com/office/drawing/2014/main" id="{FC392015-BF5D-437E-92AB-4CB3B46ED323}"/>
              </a:ext>
            </a:extLst>
          </p:cNvPr>
          <p:cNvSpPr>
            <a:spLocks noChangeShapeType="1"/>
          </p:cNvSpPr>
          <p:nvPr/>
        </p:nvSpPr>
        <p:spPr bwMode="auto">
          <a:xfrm>
            <a:off x="5409841" y="3885769"/>
            <a:ext cx="1028700" cy="0"/>
          </a:xfrm>
          <a:prstGeom prst="line">
            <a:avLst/>
          </a:prstGeom>
          <a:noFill/>
          <a:ln w="152400" cap="sq">
            <a:solidFill>
              <a:srgbClr val="F7B865"/>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sz="1350"/>
          </a:p>
        </p:txBody>
      </p:sp>
      <p:sp>
        <p:nvSpPr>
          <p:cNvPr id="17" name="Line 14">
            <a:extLst>
              <a:ext uri="{FF2B5EF4-FFF2-40B4-BE49-F238E27FC236}">
                <a16:creationId xmlns:a16="http://schemas.microsoft.com/office/drawing/2014/main" id="{9E0B67D6-DB5A-4C5D-B350-4155344158B4}"/>
              </a:ext>
            </a:extLst>
          </p:cNvPr>
          <p:cNvSpPr>
            <a:spLocks noChangeShapeType="1"/>
          </p:cNvSpPr>
          <p:nvPr/>
        </p:nvSpPr>
        <p:spPr bwMode="auto">
          <a:xfrm>
            <a:off x="5409841" y="3691930"/>
            <a:ext cx="1028700" cy="0"/>
          </a:xfrm>
          <a:prstGeom prst="line">
            <a:avLst/>
          </a:prstGeom>
          <a:noFill/>
          <a:ln w="152400" cap="sq">
            <a:solidFill>
              <a:srgbClr val="F7B865"/>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sz="1350"/>
          </a:p>
        </p:txBody>
      </p:sp>
      <p:sp>
        <p:nvSpPr>
          <p:cNvPr id="18" name="Line 15">
            <a:extLst>
              <a:ext uri="{FF2B5EF4-FFF2-40B4-BE49-F238E27FC236}">
                <a16:creationId xmlns:a16="http://schemas.microsoft.com/office/drawing/2014/main" id="{B84A6C13-0E96-41AF-80C8-634FEBB2ED12}"/>
              </a:ext>
            </a:extLst>
          </p:cNvPr>
          <p:cNvSpPr>
            <a:spLocks noChangeShapeType="1"/>
          </p:cNvSpPr>
          <p:nvPr/>
        </p:nvSpPr>
        <p:spPr bwMode="auto">
          <a:xfrm>
            <a:off x="5409841" y="3499051"/>
            <a:ext cx="1028700" cy="0"/>
          </a:xfrm>
          <a:prstGeom prst="line">
            <a:avLst/>
          </a:prstGeom>
          <a:noFill/>
          <a:ln w="152400" cap="sq">
            <a:solidFill>
              <a:srgbClr val="F7B865"/>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sz="1350"/>
          </a:p>
        </p:txBody>
      </p:sp>
      <p:sp>
        <p:nvSpPr>
          <p:cNvPr id="28" name="Rectangle 27">
            <a:extLst>
              <a:ext uri="{FF2B5EF4-FFF2-40B4-BE49-F238E27FC236}">
                <a16:creationId xmlns:a16="http://schemas.microsoft.com/office/drawing/2014/main" id="{7EBBF83C-6FFA-4F08-A505-E35A4B5ECDB3}"/>
              </a:ext>
            </a:extLst>
          </p:cNvPr>
          <p:cNvSpPr/>
          <p:nvPr/>
        </p:nvSpPr>
        <p:spPr>
          <a:xfrm>
            <a:off x="3794760" y="3276600"/>
            <a:ext cx="868680" cy="231977"/>
          </a:xfrm>
          <a:prstGeom prst="rect">
            <a:avLst/>
          </a:prstGeom>
          <a:solidFill>
            <a:srgbClr val="F7B865"/>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30" name="Rectangle 24">
            <a:extLst>
              <a:ext uri="{FF2B5EF4-FFF2-40B4-BE49-F238E27FC236}">
                <a16:creationId xmlns:a16="http://schemas.microsoft.com/office/drawing/2014/main" id="{7F98373B-F1E1-4443-86A9-E382B4A2F1B1}"/>
              </a:ext>
            </a:extLst>
          </p:cNvPr>
          <p:cNvSpPr>
            <a:spLocks noChangeArrowheads="1"/>
          </p:cNvSpPr>
          <p:nvPr/>
        </p:nvSpPr>
        <p:spPr bwMode="auto">
          <a:xfrm rot="10800000">
            <a:off x="3794578" y="3508575"/>
            <a:ext cx="1547041" cy="566739"/>
          </a:xfrm>
          <a:prstGeom prst="rect">
            <a:avLst/>
          </a:prstGeom>
          <a:solidFill>
            <a:schemeClr val="bg2">
              <a:lumMod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bg1"/>
                </a:solidFill>
                <a:latin typeface="Arial" panose="020B0604020202020204" pitchFamily="34" charset="0"/>
                <a:cs typeface="Arial" panose="020B0604020202020204" pitchFamily="34" charset="0"/>
              </a:defRPr>
            </a:lvl1pPr>
            <a:lvl2pPr marL="742950" indent="-285750" eaLnBrk="0" hangingPunct="0">
              <a:defRPr>
                <a:solidFill>
                  <a:schemeClr val="bg1"/>
                </a:solidFill>
                <a:latin typeface="Arial" panose="020B0604020202020204" pitchFamily="34" charset="0"/>
                <a:cs typeface="Arial" panose="020B0604020202020204" pitchFamily="34" charset="0"/>
              </a:defRPr>
            </a:lvl2pPr>
            <a:lvl3pPr marL="1143000" indent="-228600" eaLnBrk="0" hangingPunct="0">
              <a:defRPr>
                <a:solidFill>
                  <a:schemeClr val="bg1"/>
                </a:solidFill>
                <a:latin typeface="Arial" panose="020B0604020202020204" pitchFamily="34" charset="0"/>
                <a:cs typeface="Arial" panose="020B0604020202020204" pitchFamily="34" charset="0"/>
              </a:defRPr>
            </a:lvl3pPr>
            <a:lvl4pPr marL="1600200" indent="-228600" eaLnBrk="0" hangingPunct="0">
              <a:defRPr>
                <a:solidFill>
                  <a:schemeClr val="bg1"/>
                </a:solidFill>
                <a:latin typeface="Arial" panose="020B0604020202020204" pitchFamily="34" charset="0"/>
                <a:cs typeface="Arial" panose="020B0604020202020204" pitchFamily="34" charset="0"/>
              </a:defRPr>
            </a:lvl4pPr>
            <a:lvl5pPr marL="2057400" indent="-228600" eaLnBrk="0" hangingPunct="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endParaRPr lang="en-US" altLang="en-US" sz="1350"/>
          </a:p>
        </p:txBody>
      </p:sp>
      <p:sp>
        <p:nvSpPr>
          <p:cNvPr id="23" name="Line 19">
            <a:extLst>
              <a:ext uri="{FF2B5EF4-FFF2-40B4-BE49-F238E27FC236}">
                <a16:creationId xmlns:a16="http://schemas.microsoft.com/office/drawing/2014/main" id="{9A53F10B-D612-4D66-97BB-3E7491EF5BB7}"/>
              </a:ext>
            </a:extLst>
          </p:cNvPr>
          <p:cNvSpPr>
            <a:spLocks noChangeShapeType="1"/>
          </p:cNvSpPr>
          <p:nvPr/>
        </p:nvSpPr>
        <p:spPr bwMode="auto">
          <a:xfrm rot="10800000">
            <a:off x="4772093" y="3793171"/>
            <a:ext cx="2593317" cy="0"/>
          </a:xfrm>
          <a:prstGeom prst="line">
            <a:avLst/>
          </a:prstGeom>
          <a:noFill/>
          <a:ln w="38100" cap="sq">
            <a:solidFill>
              <a:schemeClr val="bg2">
                <a:lumMod val="50000"/>
              </a:schemeClr>
            </a:solidFill>
            <a:round/>
            <a:headEnd type="triangle" w="med" len="med"/>
            <a:tailEnd type="none" w="sm" len="sm"/>
          </a:ln>
          <a:extLst>
            <a:ext uri="{909E8E84-426E-40DD-AFC4-6F175D3DCCD1}">
              <a14:hiddenFill xmlns:a14="http://schemas.microsoft.com/office/drawing/2010/main">
                <a:noFill/>
              </a14:hiddenFill>
            </a:ext>
          </a:extLst>
        </p:spPr>
        <p:txBody>
          <a:bodyPr wrap="none" anchor="ctr"/>
          <a:lstStyle/>
          <a:p>
            <a:endParaRPr lang="en-US" sz="1350"/>
          </a:p>
        </p:txBody>
      </p:sp>
      <p:sp>
        <p:nvSpPr>
          <p:cNvPr id="29" name="Rectangle 28">
            <a:extLst>
              <a:ext uri="{FF2B5EF4-FFF2-40B4-BE49-F238E27FC236}">
                <a16:creationId xmlns:a16="http://schemas.microsoft.com/office/drawing/2014/main" id="{C9424DDC-A10C-478E-A5E3-B54D60B05285}"/>
              </a:ext>
            </a:extLst>
          </p:cNvPr>
          <p:cNvSpPr/>
          <p:nvPr/>
        </p:nvSpPr>
        <p:spPr>
          <a:xfrm>
            <a:off x="3794580" y="4075316"/>
            <a:ext cx="868680" cy="210933"/>
          </a:xfrm>
          <a:prstGeom prst="rect">
            <a:avLst/>
          </a:prstGeom>
          <a:solidFill>
            <a:srgbClr val="F7B865"/>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pic>
        <p:nvPicPr>
          <p:cNvPr id="32" name="Picture 31">
            <a:extLst>
              <a:ext uri="{FF2B5EF4-FFF2-40B4-BE49-F238E27FC236}">
                <a16:creationId xmlns:a16="http://schemas.microsoft.com/office/drawing/2014/main" id="{3AAFBF50-929F-4383-9497-0AE1B85BB745}"/>
              </a:ext>
            </a:extLst>
          </p:cNvPr>
          <p:cNvPicPr>
            <a:picLocks noChangeAspect="1"/>
          </p:cNvPicPr>
          <p:nvPr/>
        </p:nvPicPr>
        <p:blipFill rotWithShape="1">
          <a:blip r:embed="rId3"/>
          <a:srcRect l="40374"/>
          <a:stretch/>
        </p:blipFill>
        <p:spPr>
          <a:xfrm rot="11207310">
            <a:off x="3446899" y="2502281"/>
            <a:ext cx="224349" cy="746110"/>
          </a:xfrm>
          <a:prstGeom prst="rect">
            <a:avLst/>
          </a:prstGeom>
        </p:spPr>
      </p:pic>
      <p:pic>
        <p:nvPicPr>
          <p:cNvPr id="33" name="Picture 32">
            <a:extLst>
              <a:ext uri="{FF2B5EF4-FFF2-40B4-BE49-F238E27FC236}">
                <a16:creationId xmlns:a16="http://schemas.microsoft.com/office/drawing/2014/main" id="{C551BE8C-8E99-4563-B597-75709F100AAF}"/>
              </a:ext>
            </a:extLst>
          </p:cNvPr>
          <p:cNvPicPr>
            <a:picLocks noChangeAspect="1"/>
          </p:cNvPicPr>
          <p:nvPr/>
        </p:nvPicPr>
        <p:blipFill rotWithShape="1">
          <a:blip r:embed="rId3"/>
          <a:srcRect l="40374"/>
          <a:stretch/>
        </p:blipFill>
        <p:spPr>
          <a:xfrm rot="8616180">
            <a:off x="5353940" y="2968556"/>
            <a:ext cx="224349" cy="425495"/>
          </a:xfrm>
          <a:prstGeom prst="rect">
            <a:avLst/>
          </a:prstGeom>
        </p:spPr>
      </p:pic>
      <p:cxnSp>
        <p:nvCxnSpPr>
          <p:cNvPr id="36" name="Straight Arrow Connector 35">
            <a:extLst>
              <a:ext uri="{FF2B5EF4-FFF2-40B4-BE49-F238E27FC236}">
                <a16:creationId xmlns:a16="http://schemas.microsoft.com/office/drawing/2014/main" id="{7C4E9F86-3F01-4205-8909-016585B6BE26}"/>
              </a:ext>
            </a:extLst>
          </p:cNvPr>
          <p:cNvCxnSpPr/>
          <p:nvPr/>
        </p:nvCxnSpPr>
        <p:spPr>
          <a:xfrm>
            <a:off x="6118860" y="2644140"/>
            <a:ext cx="632460" cy="864437"/>
          </a:xfrm>
          <a:prstGeom prst="straightConnector1">
            <a:avLst/>
          </a:prstGeom>
          <a:ln>
            <a:solidFill>
              <a:schemeClr val="tx1">
                <a:lumMod val="85000"/>
                <a:lumOff val="15000"/>
              </a:schemeClr>
            </a:solidFill>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787553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left)">
                                      <p:cBhvr>
                                        <p:cTn id="21" dur="500"/>
                                        <p:tgtEl>
                                          <p:spTgt spid="2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wipe(left)">
                                      <p:cBhvr>
                                        <p:cTn id="26" dur="500"/>
                                        <p:tgtEl>
                                          <p:spTgt spid="3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ipe(left)">
                                      <p:cBhvr>
                                        <p:cTn id="31" dur="500"/>
                                        <p:tgtEl>
                                          <p:spTgt spid="24"/>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wipe(left)">
                                      <p:cBhvr>
                                        <p:cTn id="34" dur="500"/>
                                        <p:tgtEl>
                                          <p:spTgt spid="23"/>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wipe(left)">
                                      <p:cBhvr>
                                        <p:cTn id="3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4" grpId="0" animBg="1"/>
      <p:bldP spid="15" grpId="0" animBg="1"/>
      <p:bldP spid="16" grpId="0" animBg="1"/>
      <p:bldP spid="17" grpId="0" animBg="1"/>
      <p:bldP spid="18" grpId="0" animBg="1"/>
      <p:bldP spid="28" grpId="0" animBg="1"/>
      <p:bldP spid="30" grpId="0" animBg="1"/>
      <p:bldP spid="23" grpId="0" animBg="1"/>
      <p:bldP spid="2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626" name="Group 2">
            <a:extLst>
              <a:ext uri="{FF2B5EF4-FFF2-40B4-BE49-F238E27FC236}">
                <a16:creationId xmlns:a16="http://schemas.microsoft.com/office/drawing/2014/main" id="{678C63DB-2D75-4139-99F2-9515B96430CB}"/>
              </a:ext>
            </a:extLst>
          </p:cNvPr>
          <p:cNvGrpSpPr>
            <a:grpSpLocks/>
          </p:cNvGrpSpPr>
          <p:nvPr/>
        </p:nvGrpSpPr>
        <p:grpSpPr bwMode="auto">
          <a:xfrm>
            <a:off x="5445919" y="2436020"/>
            <a:ext cx="3698081" cy="909638"/>
            <a:chOff x="2789" y="3607"/>
            <a:chExt cx="3106" cy="764"/>
          </a:xfrm>
        </p:grpSpPr>
        <p:pic>
          <p:nvPicPr>
            <p:cNvPr id="26634" name="Picture 3" descr="ESRF_film2">
              <a:extLst>
                <a:ext uri="{FF2B5EF4-FFF2-40B4-BE49-F238E27FC236}">
                  <a16:creationId xmlns:a16="http://schemas.microsoft.com/office/drawing/2014/main" id="{3F210473-25F8-4776-A0E4-60757DD22D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8109" t="5769" r="5405" b="24744"/>
            <a:stretch>
              <a:fillRect/>
            </a:stretch>
          </p:blipFill>
          <p:spPr bwMode="auto">
            <a:xfrm>
              <a:off x="2789" y="3711"/>
              <a:ext cx="3106" cy="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5" name="Line 4">
              <a:extLst>
                <a:ext uri="{FF2B5EF4-FFF2-40B4-BE49-F238E27FC236}">
                  <a16:creationId xmlns:a16="http://schemas.microsoft.com/office/drawing/2014/main" id="{2FD03BFA-3D3B-412C-8F8E-645F9BC45C30}"/>
                </a:ext>
              </a:extLst>
            </p:cNvPr>
            <p:cNvSpPr>
              <a:spLocks noChangeShapeType="1"/>
            </p:cNvSpPr>
            <p:nvPr/>
          </p:nvSpPr>
          <p:spPr bwMode="auto">
            <a:xfrm>
              <a:off x="2931" y="4160"/>
              <a:ext cx="1" cy="211"/>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sz="1350"/>
            </a:p>
          </p:txBody>
        </p:sp>
        <p:sp>
          <p:nvSpPr>
            <p:cNvPr id="26636" name="Line 5">
              <a:extLst>
                <a:ext uri="{FF2B5EF4-FFF2-40B4-BE49-F238E27FC236}">
                  <a16:creationId xmlns:a16="http://schemas.microsoft.com/office/drawing/2014/main" id="{186E9F0E-384E-414E-9F56-9D5561B3109B}"/>
                </a:ext>
              </a:extLst>
            </p:cNvPr>
            <p:cNvSpPr>
              <a:spLocks noChangeShapeType="1"/>
            </p:cNvSpPr>
            <p:nvPr/>
          </p:nvSpPr>
          <p:spPr bwMode="auto">
            <a:xfrm>
              <a:off x="5790" y="4118"/>
              <a:ext cx="1" cy="211"/>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sz="1350"/>
            </a:p>
          </p:txBody>
        </p:sp>
        <p:sp>
          <p:nvSpPr>
            <p:cNvPr id="26637" name="Line 6">
              <a:extLst>
                <a:ext uri="{FF2B5EF4-FFF2-40B4-BE49-F238E27FC236}">
                  <a16:creationId xmlns:a16="http://schemas.microsoft.com/office/drawing/2014/main" id="{3DF68C31-8F4F-479D-8E7B-EEBE21BF6E52}"/>
                </a:ext>
              </a:extLst>
            </p:cNvPr>
            <p:cNvSpPr>
              <a:spLocks noChangeShapeType="1"/>
            </p:cNvSpPr>
            <p:nvPr/>
          </p:nvSpPr>
          <p:spPr bwMode="auto">
            <a:xfrm flipV="1">
              <a:off x="2946" y="4253"/>
              <a:ext cx="2847" cy="6"/>
            </a:xfrm>
            <a:prstGeom prst="line">
              <a:avLst/>
            </a:prstGeom>
            <a:noFill/>
            <a:ln w="28575">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nchor="ctr"/>
            <a:lstStyle/>
            <a:p>
              <a:endParaRPr lang="en-US" sz="1350"/>
            </a:p>
          </p:txBody>
        </p:sp>
        <p:sp>
          <p:nvSpPr>
            <p:cNvPr id="26638" name="Line 7">
              <a:extLst>
                <a:ext uri="{FF2B5EF4-FFF2-40B4-BE49-F238E27FC236}">
                  <a16:creationId xmlns:a16="http://schemas.microsoft.com/office/drawing/2014/main" id="{A46A7A7D-AA04-4BB8-981B-84D7EA863830}"/>
                </a:ext>
              </a:extLst>
            </p:cNvPr>
            <p:cNvSpPr>
              <a:spLocks noChangeShapeType="1"/>
            </p:cNvSpPr>
            <p:nvPr/>
          </p:nvSpPr>
          <p:spPr bwMode="auto">
            <a:xfrm flipV="1">
              <a:off x="4919" y="4092"/>
              <a:ext cx="1" cy="252"/>
            </a:xfrm>
            <a:prstGeom prst="line">
              <a:avLst/>
            </a:prstGeom>
            <a:noFill/>
            <a:ln w="12700">
              <a:solidFill>
                <a:schemeClr val="tx1"/>
              </a:solidFill>
              <a:round/>
              <a:headEnd type="none" w="sm" len="sm"/>
              <a:tailEnd type="stealth" w="lg" len="lg"/>
            </a:ln>
            <a:extLst>
              <a:ext uri="{909E8E84-426E-40DD-AFC4-6F175D3DCCD1}">
                <a14:hiddenFill xmlns:a14="http://schemas.microsoft.com/office/drawing/2010/main">
                  <a:noFill/>
                </a14:hiddenFill>
              </a:ext>
            </a:extLst>
          </p:spPr>
          <p:txBody>
            <a:bodyPr wrap="none" anchor="ctr"/>
            <a:lstStyle/>
            <a:p>
              <a:endParaRPr lang="en-US" sz="1350"/>
            </a:p>
          </p:txBody>
        </p:sp>
        <p:sp>
          <p:nvSpPr>
            <p:cNvPr id="26639" name="Line 8">
              <a:extLst>
                <a:ext uri="{FF2B5EF4-FFF2-40B4-BE49-F238E27FC236}">
                  <a16:creationId xmlns:a16="http://schemas.microsoft.com/office/drawing/2014/main" id="{CCD6FEDC-D891-4F61-8E82-27A75D16355C}"/>
                </a:ext>
              </a:extLst>
            </p:cNvPr>
            <p:cNvSpPr>
              <a:spLocks noChangeShapeType="1"/>
            </p:cNvSpPr>
            <p:nvPr/>
          </p:nvSpPr>
          <p:spPr bwMode="auto">
            <a:xfrm>
              <a:off x="4912" y="3607"/>
              <a:ext cx="1" cy="294"/>
            </a:xfrm>
            <a:prstGeom prst="line">
              <a:avLst/>
            </a:prstGeom>
            <a:noFill/>
            <a:ln w="12700">
              <a:solidFill>
                <a:schemeClr val="tx1"/>
              </a:solidFill>
              <a:round/>
              <a:headEnd type="none" w="sm" len="sm"/>
              <a:tailEnd type="stealth" w="lg" len="lg"/>
            </a:ln>
            <a:extLst>
              <a:ext uri="{909E8E84-426E-40DD-AFC4-6F175D3DCCD1}">
                <a14:hiddenFill xmlns:a14="http://schemas.microsoft.com/office/drawing/2010/main">
                  <a:noFill/>
                </a14:hiddenFill>
              </a:ext>
            </a:extLst>
          </p:spPr>
          <p:txBody>
            <a:bodyPr wrap="none" anchor="ctr"/>
            <a:lstStyle/>
            <a:p>
              <a:endParaRPr lang="en-US" sz="1350"/>
            </a:p>
          </p:txBody>
        </p:sp>
        <p:sp>
          <p:nvSpPr>
            <p:cNvPr id="26640" name="Text Box 9">
              <a:extLst>
                <a:ext uri="{FF2B5EF4-FFF2-40B4-BE49-F238E27FC236}">
                  <a16:creationId xmlns:a16="http://schemas.microsoft.com/office/drawing/2014/main" id="{C38A9097-1E0E-43B5-A4E4-43677106F4D6}"/>
                </a:ext>
              </a:extLst>
            </p:cNvPr>
            <p:cNvSpPr txBox="1">
              <a:spLocks noChangeArrowheads="1"/>
            </p:cNvSpPr>
            <p:nvPr/>
          </p:nvSpPr>
          <p:spPr bwMode="auto">
            <a:xfrm>
              <a:off x="5086" y="3711"/>
              <a:ext cx="747"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a:solidFill>
                    <a:schemeClr val="bg1"/>
                  </a:solidFill>
                  <a:latin typeface="Arial" panose="020B0604020202020204" pitchFamily="34" charset="0"/>
                  <a:cs typeface="Arial" panose="020B0604020202020204" pitchFamily="34" charset="0"/>
                </a:defRPr>
              </a:lvl1pPr>
              <a:lvl2pPr marL="742950" indent="-285750" eaLnBrk="0" hangingPunct="0">
                <a:defRPr>
                  <a:solidFill>
                    <a:schemeClr val="bg1"/>
                  </a:solidFill>
                  <a:latin typeface="Arial" panose="020B0604020202020204" pitchFamily="34" charset="0"/>
                  <a:cs typeface="Arial" panose="020B0604020202020204" pitchFamily="34" charset="0"/>
                </a:defRPr>
              </a:lvl2pPr>
              <a:lvl3pPr marL="1143000" indent="-228600" eaLnBrk="0" hangingPunct="0">
                <a:defRPr>
                  <a:solidFill>
                    <a:schemeClr val="bg1"/>
                  </a:solidFill>
                  <a:latin typeface="Arial" panose="020B0604020202020204" pitchFamily="34" charset="0"/>
                  <a:cs typeface="Arial" panose="020B0604020202020204" pitchFamily="34" charset="0"/>
                </a:defRPr>
              </a:lvl3pPr>
              <a:lvl4pPr marL="1600200" indent="-228600" eaLnBrk="0" hangingPunct="0">
                <a:defRPr>
                  <a:solidFill>
                    <a:schemeClr val="bg1"/>
                  </a:solidFill>
                  <a:latin typeface="Arial" panose="020B0604020202020204" pitchFamily="34" charset="0"/>
                  <a:cs typeface="Arial" panose="020B0604020202020204" pitchFamily="34" charset="0"/>
                </a:defRPr>
              </a:lvl4pPr>
              <a:lvl5pPr marL="2057400" indent="-228600" eaLnBrk="0" hangingPunct="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r>
                <a:rPr lang="en-AU" altLang="en-US">
                  <a:solidFill>
                    <a:schemeClr val="tx1"/>
                  </a:solidFill>
                  <a:latin typeface="Times New Roman" panose="02020603050405020304" pitchFamily="18" charset="0"/>
                  <a:ea typeface="ＭＳ Ｐゴシック" panose="020B0600070205080204" pitchFamily="34" charset="-128"/>
                </a:rPr>
                <a:t>0.5 mm</a:t>
              </a:r>
            </a:p>
          </p:txBody>
        </p:sp>
      </p:grpSp>
      <p:sp>
        <p:nvSpPr>
          <p:cNvPr id="33802" name="Rectangle 10">
            <a:extLst>
              <a:ext uri="{FF2B5EF4-FFF2-40B4-BE49-F238E27FC236}">
                <a16:creationId xmlns:a16="http://schemas.microsoft.com/office/drawing/2014/main" id="{07274A7D-9D82-470A-8216-2D66865D6E6A}"/>
              </a:ext>
            </a:extLst>
          </p:cNvPr>
          <p:cNvSpPr>
            <a:spLocks noGrp="1"/>
          </p:cNvSpPr>
          <p:nvPr>
            <p:ph type="title"/>
          </p:nvPr>
        </p:nvSpPr>
        <p:spPr bwMode="auto">
          <a:xfrm>
            <a:off x="1459283" y="101800"/>
            <a:ext cx="7279974" cy="635095"/>
          </a:xfrm>
        </p:spPr>
        <p:txBody>
          <a:bodyPr vert="horz" wrap="square" lIns="68580" tIns="0" rIns="68580" bIns="0" numCol="1" rtlCol="0" anchor="t" anchorCtr="0" compatLnSpc="1">
            <a:prstTxWarp prst="textNoShape">
              <a:avLst/>
            </a:prstTxWarp>
            <a:normAutofit/>
          </a:bodyPr>
          <a:lstStyle/>
          <a:p>
            <a:pPr eaLnBrk="1" hangingPunct="1">
              <a:defRPr/>
            </a:pPr>
            <a:r>
              <a:rPr lang="en-US" dirty="0">
                <a:solidFill>
                  <a:srgbClr val="0C2340"/>
                </a:solidFill>
              </a:rPr>
              <a:t>What</a:t>
            </a:r>
            <a:r>
              <a:rPr lang="en-US" dirty="0"/>
              <a:t> is MRT?</a:t>
            </a:r>
          </a:p>
        </p:txBody>
      </p:sp>
      <p:grpSp>
        <p:nvGrpSpPr>
          <p:cNvPr id="3" name="Group 2">
            <a:extLst>
              <a:ext uri="{FF2B5EF4-FFF2-40B4-BE49-F238E27FC236}">
                <a16:creationId xmlns:a16="http://schemas.microsoft.com/office/drawing/2014/main" id="{FFE7F7D2-6896-4187-B339-1EC413B29277}"/>
              </a:ext>
            </a:extLst>
          </p:cNvPr>
          <p:cNvGrpSpPr/>
          <p:nvPr/>
        </p:nvGrpSpPr>
        <p:grpSpPr>
          <a:xfrm>
            <a:off x="-14849" y="943340"/>
            <a:ext cx="5423859" cy="3804023"/>
            <a:chOff x="-14848" y="640118"/>
            <a:chExt cx="4708922" cy="3748088"/>
          </a:xfrm>
        </p:grpSpPr>
        <p:pic>
          <p:nvPicPr>
            <p:cNvPr id="26628" name="Picture 11">
              <a:extLst>
                <a:ext uri="{FF2B5EF4-FFF2-40B4-BE49-F238E27FC236}">
                  <a16:creationId xmlns:a16="http://schemas.microsoft.com/office/drawing/2014/main" id="{C3186A83-E35B-41DC-986D-6AC8AED378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48" y="640118"/>
              <a:ext cx="4708922" cy="374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Line 12">
              <a:extLst>
                <a:ext uri="{FF2B5EF4-FFF2-40B4-BE49-F238E27FC236}">
                  <a16:creationId xmlns:a16="http://schemas.microsoft.com/office/drawing/2014/main" id="{06F534E8-CF14-4530-AEC4-A7D3C7FB1EF3}"/>
                </a:ext>
              </a:extLst>
            </p:cNvPr>
            <p:cNvSpPr>
              <a:spLocks noChangeShapeType="1"/>
            </p:cNvSpPr>
            <p:nvPr/>
          </p:nvSpPr>
          <p:spPr bwMode="auto">
            <a:xfrm>
              <a:off x="4334758" y="1296153"/>
              <a:ext cx="0" cy="2499122"/>
            </a:xfrm>
            <a:prstGeom prst="line">
              <a:avLst/>
            </a:prstGeom>
            <a:noFill/>
            <a:ln w="5715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sz="1350"/>
            </a:p>
          </p:txBody>
        </p:sp>
        <p:sp>
          <p:nvSpPr>
            <p:cNvPr id="26630" name="Text Box 13">
              <a:extLst>
                <a:ext uri="{FF2B5EF4-FFF2-40B4-BE49-F238E27FC236}">
                  <a16:creationId xmlns:a16="http://schemas.microsoft.com/office/drawing/2014/main" id="{8DEC71D8-D016-4F1E-80D5-1BC0401674A9}"/>
                </a:ext>
              </a:extLst>
            </p:cNvPr>
            <p:cNvSpPr txBox="1">
              <a:spLocks noChangeArrowheads="1"/>
            </p:cNvSpPr>
            <p:nvPr/>
          </p:nvSpPr>
          <p:spPr bwMode="auto">
            <a:xfrm>
              <a:off x="3932327" y="2424865"/>
              <a:ext cx="761747" cy="2501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bg1"/>
                  </a:solidFill>
                  <a:latin typeface="Arial" panose="020B0604020202020204" pitchFamily="34" charset="0"/>
                  <a:cs typeface="Arial" panose="020B0604020202020204" pitchFamily="34" charset="0"/>
                </a:defRPr>
              </a:lvl1pPr>
              <a:lvl2pPr marL="742950" indent="-285750" eaLnBrk="0" hangingPunct="0">
                <a:defRPr>
                  <a:solidFill>
                    <a:schemeClr val="bg1"/>
                  </a:solidFill>
                  <a:latin typeface="Arial" panose="020B0604020202020204" pitchFamily="34" charset="0"/>
                  <a:cs typeface="Arial" panose="020B0604020202020204" pitchFamily="34" charset="0"/>
                </a:defRPr>
              </a:lvl2pPr>
              <a:lvl3pPr marL="1143000" indent="-228600" eaLnBrk="0" hangingPunct="0">
                <a:defRPr>
                  <a:solidFill>
                    <a:schemeClr val="bg1"/>
                  </a:solidFill>
                  <a:latin typeface="Arial" panose="020B0604020202020204" pitchFamily="34" charset="0"/>
                  <a:cs typeface="Arial" panose="020B0604020202020204" pitchFamily="34" charset="0"/>
                </a:defRPr>
              </a:lvl3pPr>
              <a:lvl4pPr marL="1600200" indent="-228600" eaLnBrk="0" hangingPunct="0">
                <a:defRPr>
                  <a:solidFill>
                    <a:schemeClr val="bg1"/>
                  </a:solidFill>
                  <a:latin typeface="Arial" panose="020B0604020202020204" pitchFamily="34" charset="0"/>
                  <a:cs typeface="Arial" panose="020B0604020202020204" pitchFamily="34" charset="0"/>
                </a:defRPr>
              </a:lvl4pPr>
              <a:lvl5pPr marL="2057400" indent="-228600" eaLnBrk="0" hangingPunct="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lnSpc>
                  <a:spcPct val="76000"/>
                </a:lnSpc>
                <a:buClr>
                  <a:srgbClr val="000000"/>
                </a:buClr>
                <a:buSzPct val="100000"/>
                <a:buFont typeface="Arial" panose="020B0604020202020204" pitchFamily="34" charset="0"/>
                <a:buNone/>
              </a:pPr>
              <a:r>
                <a:rPr lang="en-US" altLang="en-US" sz="1350">
                  <a:solidFill>
                    <a:schemeClr val="tx1"/>
                  </a:solidFill>
                  <a:ea typeface="ＭＳ Ｐゴシック" panose="020B0600070205080204" pitchFamily="34" charset="-128"/>
                </a:rPr>
                <a:t>0.5 mm</a:t>
              </a:r>
            </a:p>
          </p:txBody>
        </p:sp>
      </p:grpSp>
      <p:sp>
        <p:nvSpPr>
          <p:cNvPr id="26631" name="Text Box 14">
            <a:extLst>
              <a:ext uri="{FF2B5EF4-FFF2-40B4-BE49-F238E27FC236}">
                <a16:creationId xmlns:a16="http://schemas.microsoft.com/office/drawing/2014/main" id="{08C07696-AEFD-46CC-BBC9-38995194BE38}"/>
              </a:ext>
            </a:extLst>
          </p:cNvPr>
          <p:cNvSpPr txBox="1">
            <a:spLocks noChangeArrowheads="1"/>
          </p:cNvSpPr>
          <p:nvPr/>
        </p:nvSpPr>
        <p:spPr bwMode="auto">
          <a:xfrm>
            <a:off x="6692871" y="3149559"/>
            <a:ext cx="1204176"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bg1"/>
                </a:solidFill>
                <a:latin typeface="Arial" panose="020B0604020202020204" pitchFamily="34" charset="0"/>
                <a:cs typeface="Arial" panose="020B0604020202020204" pitchFamily="34" charset="0"/>
              </a:defRPr>
            </a:lvl1pPr>
            <a:lvl2pPr marL="742950" indent="-285750" eaLnBrk="0" hangingPunct="0">
              <a:defRPr>
                <a:solidFill>
                  <a:schemeClr val="bg1"/>
                </a:solidFill>
                <a:latin typeface="Arial" panose="020B0604020202020204" pitchFamily="34" charset="0"/>
                <a:cs typeface="Arial" panose="020B0604020202020204" pitchFamily="34" charset="0"/>
              </a:defRPr>
            </a:lvl2pPr>
            <a:lvl3pPr marL="1143000" indent="-228600" eaLnBrk="0" hangingPunct="0">
              <a:defRPr>
                <a:solidFill>
                  <a:schemeClr val="bg1"/>
                </a:solidFill>
                <a:latin typeface="Arial" panose="020B0604020202020204" pitchFamily="34" charset="0"/>
                <a:cs typeface="Arial" panose="020B0604020202020204" pitchFamily="34" charset="0"/>
              </a:defRPr>
            </a:lvl3pPr>
            <a:lvl4pPr marL="1600200" indent="-228600" eaLnBrk="0" hangingPunct="0">
              <a:defRPr>
                <a:solidFill>
                  <a:schemeClr val="bg1"/>
                </a:solidFill>
                <a:latin typeface="Arial" panose="020B0604020202020204" pitchFamily="34" charset="0"/>
                <a:cs typeface="Arial" panose="020B0604020202020204" pitchFamily="34" charset="0"/>
              </a:defRPr>
            </a:lvl4pPr>
            <a:lvl5pPr marL="2057400" indent="-228600" eaLnBrk="0" hangingPunct="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r>
              <a:rPr lang="en-US" altLang="en-US" sz="1350" dirty="0">
                <a:solidFill>
                  <a:schemeClr val="tx1"/>
                </a:solidFill>
                <a:ea typeface="ＭＳ Ｐゴシック" panose="020B0600070205080204" pitchFamily="34" charset="-128"/>
              </a:rPr>
              <a:t>50 mm (max)</a:t>
            </a:r>
          </a:p>
        </p:txBody>
      </p:sp>
      <p:pic>
        <p:nvPicPr>
          <p:cNvPr id="26632" name="Picture 15">
            <a:extLst>
              <a:ext uri="{FF2B5EF4-FFF2-40B4-BE49-F238E27FC236}">
                <a16:creationId xmlns:a16="http://schemas.microsoft.com/office/drawing/2014/main" id="{7DE992AB-728E-4836-A0E9-94B99F11C6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7076" r="33385" b="6911"/>
          <a:stretch>
            <a:fillRect/>
          </a:stretch>
        </p:blipFill>
        <p:spPr bwMode="auto">
          <a:xfrm>
            <a:off x="6130788" y="51811"/>
            <a:ext cx="3013212" cy="2350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3" name="Text Box 16">
            <a:extLst>
              <a:ext uri="{FF2B5EF4-FFF2-40B4-BE49-F238E27FC236}">
                <a16:creationId xmlns:a16="http://schemas.microsoft.com/office/drawing/2014/main" id="{DC96C418-F1A2-41EB-8247-2BCBA741971C}"/>
              </a:ext>
            </a:extLst>
          </p:cNvPr>
          <p:cNvSpPr txBox="1">
            <a:spLocks noChangeArrowheads="1"/>
          </p:cNvSpPr>
          <p:nvPr/>
        </p:nvSpPr>
        <p:spPr bwMode="auto">
          <a:xfrm>
            <a:off x="7151523" y="2260246"/>
            <a:ext cx="971741" cy="25391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bg1"/>
                </a:solidFill>
                <a:latin typeface="Arial" panose="020B0604020202020204" pitchFamily="34" charset="0"/>
                <a:cs typeface="Arial" panose="020B0604020202020204" pitchFamily="34" charset="0"/>
              </a:defRPr>
            </a:lvl1pPr>
            <a:lvl2pPr marL="742950" indent="-285750" eaLnBrk="0" hangingPunct="0">
              <a:defRPr>
                <a:solidFill>
                  <a:schemeClr val="bg1"/>
                </a:solidFill>
                <a:latin typeface="Arial" panose="020B0604020202020204" pitchFamily="34" charset="0"/>
                <a:cs typeface="Arial" panose="020B0604020202020204" pitchFamily="34" charset="0"/>
              </a:defRPr>
            </a:lvl2pPr>
            <a:lvl3pPr marL="1143000" indent="-228600" eaLnBrk="0" hangingPunct="0">
              <a:defRPr>
                <a:solidFill>
                  <a:schemeClr val="bg1"/>
                </a:solidFill>
                <a:latin typeface="Arial" panose="020B0604020202020204" pitchFamily="34" charset="0"/>
                <a:cs typeface="Arial" panose="020B0604020202020204" pitchFamily="34" charset="0"/>
              </a:defRPr>
            </a:lvl3pPr>
            <a:lvl4pPr marL="1600200" indent="-228600" eaLnBrk="0" hangingPunct="0">
              <a:defRPr>
                <a:solidFill>
                  <a:schemeClr val="bg1"/>
                </a:solidFill>
                <a:latin typeface="Arial" panose="020B0604020202020204" pitchFamily="34" charset="0"/>
                <a:cs typeface="Arial" panose="020B0604020202020204" pitchFamily="34" charset="0"/>
              </a:defRPr>
            </a:lvl4pPr>
            <a:lvl5pPr marL="2057400" indent="-228600" eaLnBrk="0" hangingPunct="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r>
              <a:rPr lang="en-US" altLang="en-US" sz="1050" dirty="0">
                <a:solidFill>
                  <a:schemeClr val="tx1"/>
                </a:solidFill>
                <a:ea typeface="ＭＳ Ｐゴシック" panose="020B0600070205080204" pitchFamily="34" charset="-128"/>
              </a:rPr>
              <a:t>Energy (keV)</a:t>
            </a:r>
          </a:p>
        </p:txBody>
      </p:sp>
      <p:sp>
        <p:nvSpPr>
          <p:cNvPr id="2" name="TextBox 1"/>
          <p:cNvSpPr txBox="1"/>
          <p:nvPr/>
        </p:nvSpPr>
        <p:spPr>
          <a:xfrm>
            <a:off x="5535478" y="3449641"/>
            <a:ext cx="3232089" cy="738664"/>
          </a:xfrm>
          <a:prstGeom prst="rect">
            <a:avLst/>
          </a:prstGeom>
          <a:noFill/>
        </p:spPr>
        <p:txBody>
          <a:bodyPr wrap="square" rtlCol="0">
            <a:spAutoFit/>
          </a:bodyPr>
          <a:lstStyle/>
          <a:p>
            <a:r>
              <a:rPr lang="en-US" sz="1400" dirty="0" smtClean="0"/>
              <a:t>Australian Synchrotron</a:t>
            </a:r>
          </a:p>
          <a:p>
            <a:r>
              <a:rPr lang="en-US" sz="1400" dirty="0" smtClean="0"/>
              <a:t>Medical Beam Line (IMBL)</a:t>
            </a:r>
          </a:p>
          <a:p>
            <a:r>
              <a:rPr lang="en-US" sz="1400" dirty="0" smtClean="0"/>
              <a:t>50 </a:t>
            </a:r>
            <a:r>
              <a:rPr lang="en-US" sz="1400" dirty="0" err="1" smtClean="0"/>
              <a:t>microbeams</a:t>
            </a:r>
            <a:r>
              <a:rPr lang="en-US" sz="1400" dirty="0" smtClean="0"/>
              <a:t>: 50</a:t>
            </a:r>
            <a:r>
              <a:rPr lang="en-US" sz="1400" dirty="0" smtClean="0">
                <a:latin typeface="Symbol" panose="05050102010706020507" pitchFamily="18" charset="2"/>
              </a:rPr>
              <a:t>m</a:t>
            </a:r>
            <a:r>
              <a:rPr lang="en-US" sz="1400" dirty="0" smtClean="0"/>
              <a:t>m/400 </a:t>
            </a:r>
            <a:r>
              <a:rPr lang="en-US" sz="1400" dirty="0" smtClean="0">
                <a:latin typeface="Symbol" panose="05050102010706020507" pitchFamily="18" charset="2"/>
              </a:rPr>
              <a:t>m</a:t>
            </a:r>
            <a:r>
              <a:rPr lang="en-US" sz="1400" dirty="0" smtClean="0"/>
              <a:t>m</a:t>
            </a:r>
            <a:endParaRPr lang="en-AU" sz="1400" dirty="0"/>
          </a:p>
        </p:txBody>
      </p:sp>
    </p:spTree>
    <p:extLst>
      <p:ext uri="{BB962C8B-B14F-4D97-AF65-F5344CB8AC3E}">
        <p14:creationId xmlns:p14="http://schemas.microsoft.com/office/powerpoint/2010/main" val="27869271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81" y="112937"/>
            <a:ext cx="7279974" cy="635095"/>
          </a:xfrm>
        </p:spPr>
        <p:txBody>
          <a:bodyPr/>
          <a:lstStyle/>
          <a:p>
            <a:r>
              <a:rPr lang="en-US" dirty="0" smtClean="0"/>
              <a:t>Epitaxial SSD and X-TREAM</a:t>
            </a:r>
            <a:endParaRPr lang="en-AU" dirty="0"/>
          </a:p>
        </p:txBody>
      </p:sp>
      <p:sp>
        <p:nvSpPr>
          <p:cNvPr id="5" name="Footer Placeholder 4"/>
          <p:cNvSpPr>
            <a:spLocks noGrp="1"/>
          </p:cNvSpPr>
          <p:nvPr>
            <p:ph type="ftr" sz="quarter" idx="14"/>
          </p:nvPr>
        </p:nvSpPr>
        <p:spPr/>
        <p:txBody>
          <a:bodyPr/>
          <a:lstStyle/>
          <a:p>
            <a:r>
              <a:rPr lang="en-US" smtClean="0"/>
              <a:t>Document title</a:t>
            </a:r>
            <a:endParaRPr lang="en-US" dirty="0"/>
          </a:p>
        </p:txBody>
      </p:sp>
      <p:sp>
        <p:nvSpPr>
          <p:cNvPr id="6" name="Slide Number Placeholder 5"/>
          <p:cNvSpPr>
            <a:spLocks noGrp="1"/>
          </p:cNvSpPr>
          <p:nvPr>
            <p:ph type="sldNum" sz="quarter" idx="15"/>
          </p:nvPr>
        </p:nvSpPr>
        <p:spPr/>
        <p:txBody>
          <a:bodyPr/>
          <a:lstStyle/>
          <a:p>
            <a:fld id="{DA7B4246-FDFA-7E4C-A54D-095A75DA82FF}" type="slidenum">
              <a:rPr lang="en-US" smtClean="0"/>
              <a:pPr/>
              <a:t>17</a:t>
            </a:fld>
            <a:endParaRPr lang="en-US" dirty="0"/>
          </a:p>
        </p:txBody>
      </p:sp>
      <p:sp>
        <p:nvSpPr>
          <p:cNvPr id="7" name="Content Placeholder 1">
            <a:extLst>
              <a:ext uri="{FF2B5EF4-FFF2-40B4-BE49-F238E27FC236}">
                <a16:creationId xmlns:a16="http://schemas.microsoft.com/office/drawing/2014/main" id="{79985F7C-05AC-214F-AD92-172483BEEC5A}"/>
              </a:ext>
            </a:extLst>
          </p:cNvPr>
          <p:cNvSpPr>
            <a:spLocks noGrp="1"/>
          </p:cNvSpPr>
          <p:nvPr>
            <p:ph idx="1"/>
          </p:nvPr>
        </p:nvSpPr>
        <p:spPr>
          <a:xfrm>
            <a:off x="457281" y="688276"/>
            <a:ext cx="5304327" cy="4756033"/>
          </a:xfrm>
        </p:spPr>
        <p:txBody>
          <a:bodyPr>
            <a:normAutofit/>
          </a:bodyPr>
          <a:lstStyle/>
          <a:p>
            <a:pPr marL="0" indent="0" eaLnBrk="1" hangingPunct="1">
              <a:buNone/>
            </a:pPr>
            <a:r>
              <a:rPr lang="en-AU" altLang="en-US" u="sng" dirty="0" smtClean="0">
                <a:latin typeface="Arial" panose="020B0604020202020204" pitchFamily="34" charset="0"/>
                <a:cs typeface="Arial" panose="020B0604020202020204" pitchFamily="34" charset="0"/>
              </a:rPr>
              <a:t>Epitaxial Single Strip Detector and readout:</a:t>
            </a:r>
          </a:p>
          <a:p>
            <a:pPr eaLnBrk="1" hangingPunct="1">
              <a:buFont typeface="Wingdings" panose="05000000000000000000" pitchFamily="2" charset="2"/>
              <a:buChar char="Ø"/>
            </a:pPr>
            <a:r>
              <a:rPr lang="en-AU" altLang="en-US" dirty="0" smtClean="0">
                <a:latin typeface="Arial" panose="020B0604020202020204" pitchFamily="34" charset="0"/>
                <a:cs typeface="Arial" panose="020B0604020202020204" pitchFamily="34" charset="0"/>
              </a:rPr>
              <a:t>37 </a:t>
            </a:r>
            <a:r>
              <a:rPr lang="el-GR" altLang="en-US" dirty="0">
                <a:latin typeface="Arial" panose="020B0604020202020204" pitchFamily="34" charset="0"/>
                <a:cs typeface="Arial" panose="020B0604020202020204" pitchFamily="34" charset="0"/>
              </a:rPr>
              <a:t>μ</a:t>
            </a:r>
            <a:r>
              <a:rPr lang="en-AU" altLang="en-US" dirty="0">
                <a:latin typeface="Arial" panose="020B0604020202020204" pitchFamily="34" charset="0"/>
                <a:cs typeface="Arial" panose="020B0604020202020204" pitchFamily="34" charset="0"/>
              </a:rPr>
              <a:t>m thick epitaxial layer </a:t>
            </a:r>
            <a:r>
              <a:rPr lang="en-AU" altLang="en-US" dirty="0" smtClean="0">
                <a:latin typeface="Arial" panose="020B0604020202020204" pitchFamily="34" charset="0"/>
                <a:cs typeface="Arial" panose="020B0604020202020204" pitchFamily="34" charset="0"/>
              </a:rPr>
              <a:t>p-Si </a:t>
            </a:r>
          </a:p>
          <a:p>
            <a:pPr eaLnBrk="1" hangingPunct="1">
              <a:buFont typeface="Wingdings" panose="05000000000000000000" pitchFamily="2" charset="2"/>
              <a:buChar char="Ø"/>
            </a:pPr>
            <a:r>
              <a:rPr lang="en-AU" altLang="en-US" dirty="0" smtClean="0">
                <a:latin typeface="Arial" panose="020B0604020202020204" pitchFamily="34" charset="0"/>
                <a:cs typeface="Arial" panose="020B0604020202020204" pitchFamily="34" charset="0"/>
              </a:rPr>
              <a:t>370 </a:t>
            </a:r>
            <a:r>
              <a:rPr lang="el-GR" altLang="en-US" dirty="0">
                <a:latin typeface="Arial" panose="020B0604020202020204" pitchFamily="34" charset="0"/>
                <a:cs typeface="Arial" panose="020B0604020202020204" pitchFamily="34" charset="0"/>
              </a:rPr>
              <a:t>μ</a:t>
            </a:r>
            <a:r>
              <a:rPr lang="en-AU" altLang="en-US" dirty="0">
                <a:latin typeface="Arial" panose="020B0604020202020204" pitchFamily="34" charset="0"/>
                <a:cs typeface="Arial" panose="020B0604020202020204" pitchFamily="34" charset="0"/>
              </a:rPr>
              <a:t>m Si substrate, </a:t>
            </a:r>
            <a:r>
              <a:rPr lang="en-AU" altLang="en-US" dirty="0" smtClean="0">
                <a:latin typeface="Arial" panose="020B0604020202020204" pitchFamily="34" charset="0"/>
                <a:cs typeface="Arial" panose="020B0604020202020204" pitchFamily="34" charset="0"/>
              </a:rPr>
              <a:t>p-Si </a:t>
            </a:r>
          </a:p>
          <a:p>
            <a:pPr eaLnBrk="1" hangingPunct="1">
              <a:buFont typeface="Wingdings" panose="05000000000000000000" pitchFamily="2" charset="2"/>
              <a:buChar char="Ø"/>
            </a:pPr>
            <a:r>
              <a:rPr lang="en-AU" altLang="en-US" dirty="0" smtClean="0">
                <a:latin typeface="Arial" panose="020B0604020202020204" pitchFamily="34" charset="0"/>
                <a:cs typeface="Arial" panose="020B0604020202020204" pitchFamily="34" charset="0"/>
              </a:rPr>
              <a:t>Single n+ strip </a:t>
            </a:r>
            <a:r>
              <a:rPr lang="en-AU" altLang="en-US" dirty="0">
                <a:latin typeface="Arial" panose="020B0604020202020204" pitchFamily="34" charset="0"/>
                <a:cs typeface="Arial" panose="020B0604020202020204" pitchFamily="34" charset="0"/>
              </a:rPr>
              <a:t>surrounded by </a:t>
            </a:r>
            <a:r>
              <a:rPr lang="en-AU" altLang="en-US" dirty="0" smtClean="0">
                <a:latin typeface="Arial" panose="020B0604020202020204" pitchFamily="34" charset="0"/>
                <a:cs typeface="Arial" panose="020B0604020202020204" pitchFamily="34" charset="0"/>
              </a:rPr>
              <a:t>a n+ </a:t>
            </a:r>
            <a:r>
              <a:rPr lang="en-AU" altLang="en-US" dirty="0">
                <a:latin typeface="Arial" panose="020B0604020202020204" pitchFamily="34" charset="0"/>
                <a:cs typeface="Arial" panose="020B0604020202020204" pitchFamily="34" charset="0"/>
              </a:rPr>
              <a:t>guard-ring</a:t>
            </a:r>
          </a:p>
          <a:p>
            <a:pPr eaLnBrk="1" hangingPunct="1">
              <a:buFont typeface="Wingdings" panose="05000000000000000000" pitchFamily="2" charset="2"/>
              <a:buChar char="Ø"/>
            </a:pPr>
            <a:r>
              <a:rPr lang="en-AU" altLang="en-US" dirty="0" smtClean="0">
                <a:latin typeface="Arial" panose="020B0604020202020204" pitchFamily="34" charset="0"/>
                <a:cs typeface="Arial" panose="020B0604020202020204" pitchFamily="34" charset="0"/>
              </a:rPr>
              <a:t>N+ Strip dimensions: </a:t>
            </a:r>
            <a:r>
              <a:rPr lang="en-AU" altLang="en-US" u="sng" dirty="0">
                <a:latin typeface="Arial" panose="020B0604020202020204" pitchFamily="34" charset="0"/>
                <a:cs typeface="Arial" panose="020B0604020202020204" pitchFamily="34" charset="0"/>
              </a:rPr>
              <a:t>7 µm × 500 </a:t>
            </a:r>
            <a:r>
              <a:rPr lang="el-GR" altLang="en-US" u="sng" dirty="0">
                <a:latin typeface="Arial" panose="020B0604020202020204" pitchFamily="34" charset="0"/>
                <a:cs typeface="Arial" panose="020B0604020202020204" pitchFamily="34" charset="0"/>
              </a:rPr>
              <a:t>μ</a:t>
            </a:r>
            <a:r>
              <a:rPr lang="en-AU" altLang="en-US" u="sng" dirty="0">
                <a:latin typeface="Arial" panose="020B0604020202020204" pitchFamily="34" charset="0"/>
                <a:cs typeface="Arial" panose="020B0604020202020204" pitchFamily="34" charset="0"/>
              </a:rPr>
              <a:t>m</a:t>
            </a:r>
          </a:p>
          <a:p>
            <a:pPr eaLnBrk="1" hangingPunct="1">
              <a:buFont typeface="Wingdings" panose="05000000000000000000" pitchFamily="2" charset="2"/>
              <a:buChar char="Ø"/>
            </a:pPr>
            <a:r>
              <a:rPr lang="en-AU" altLang="en-US" dirty="0" smtClean="0">
                <a:latin typeface="Arial" panose="020B0604020202020204" pitchFamily="34" charset="0"/>
                <a:cs typeface="Arial" panose="020B0604020202020204" pitchFamily="34" charset="0"/>
              </a:rPr>
              <a:t>SSD embedded in a Waterproof </a:t>
            </a:r>
            <a:r>
              <a:rPr lang="en-AU" altLang="en-US" dirty="0" err="1">
                <a:latin typeface="Arial" panose="020B0604020202020204" pitchFamily="34" charset="0"/>
                <a:cs typeface="Arial" panose="020B0604020202020204" pitchFamily="34" charset="0"/>
              </a:rPr>
              <a:t>Kapton</a:t>
            </a:r>
            <a:r>
              <a:rPr lang="en-AU" altLang="en-US" dirty="0">
                <a:latin typeface="Arial" panose="020B0604020202020204" pitchFamily="34" charset="0"/>
                <a:cs typeface="Arial" panose="020B0604020202020204" pitchFamily="34" charset="0"/>
              </a:rPr>
              <a:t> </a:t>
            </a:r>
            <a:r>
              <a:rPr lang="en-AU" altLang="en-US" dirty="0" smtClean="0">
                <a:latin typeface="Arial" panose="020B0604020202020204" pitchFamily="34" charset="0"/>
                <a:cs typeface="Arial" panose="020B0604020202020204" pitchFamily="34" charset="0"/>
              </a:rPr>
              <a:t>pigtail</a:t>
            </a:r>
            <a:endParaRPr lang="en-AU" altLang="en-US" dirty="0">
              <a:latin typeface="Arial" panose="020B0604020202020204" pitchFamily="34" charset="0"/>
              <a:cs typeface="Arial" panose="020B0604020202020204" pitchFamily="34" charset="0"/>
            </a:endParaRPr>
          </a:p>
          <a:p>
            <a:pPr eaLnBrk="1" hangingPunct="1">
              <a:buFont typeface="Wingdings" panose="05000000000000000000" pitchFamily="2" charset="2"/>
              <a:buChar char="Ø"/>
            </a:pPr>
            <a:r>
              <a:rPr lang="en-US" altLang="en-US" u="sng" dirty="0" smtClean="0">
                <a:latin typeface="Arial" panose="020B0604020202020204" pitchFamily="34" charset="0"/>
                <a:cs typeface="Arial" panose="020B0604020202020204" pitchFamily="34" charset="0"/>
              </a:rPr>
              <a:t>Dynamic range: 0.5-1.5x10</a:t>
            </a:r>
            <a:r>
              <a:rPr lang="en-US" altLang="en-US" u="sng" baseline="30000" dirty="0">
                <a:latin typeface="Arial" panose="020B0604020202020204" pitchFamily="34" charset="0"/>
                <a:cs typeface="Arial" panose="020B0604020202020204" pitchFamily="34" charset="0"/>
              </a:rPr>
              <a:t>5</a:t>
            </a:r>
            <a:r>
              <a:rPr lang="en-US" altLang="en-US" u="sng" dirty="0" smtClean="0">
                <a:latin typeface="Arial" panose="020B0604020202020204" pitchFamily="34" charset="0"/>
                <a:cs typeface="Arial" panose="020B0604020202020204" pitchFamily="34" charset="0"/>
              </a:rPr>
              <a:t> </a:t>
            </a:r>
            <a:r>
              <a:rPr lang="en-US" altLang="en-US" u="sng" dirty="0" err="1" smtClean="0">
                <a:latin typeface="Arial" panose="020B0604020202020204" pitchFamily="34" charset="0"/>
                <a:cs typeface="Arial" panose="020B0604020202020204" pitchFamily="34" charset="0"/>
              </a:rPr>
              <a:t>nA</a:t>
            </a:r>
            <a:endParaRPr lang="en-US" altLang="en-US" u="sng" dirty="0" smtClean="0">
              <a:latin typeface="Arial" panose="020B0604020202020204" pitchFamily="34" charset="0"/>
              <a:cs typeface="Arial" panose="020B0604020202020204" pitchFamily="34" charset="0"/>
            </a:endParaRPr>
          </a:p>
          <a:p>
            <a:pPr eaLnBrk="1" hangingPunct="1">
              <a:buFont typeface="Wingdings" panose="05000000000000000000" pitchFamily="2" charset="2"/>
              <a:buChar char="Ø"/>
            </a:pPr>
            <a:r>
              <a:rPr lang="en-US" altLang="en-US" u="sng" dirty="0" smtClean="0">
                <a:latin typeface="Arial" panose="020B0604020202020204" pitchFamily="34" charset="0"/>
                <a:cs typeface="Arial" panose="020B0604020202020204" pitchFamily="34" charset="0"/>
              </a:rPr>
              <a:t>Sampling rate:1MHz</a:t>
            </a:r>
          </a:p>
        </p:txBody>
      </p:sp>
      <p:grpSp>
        <p:nvGrpSpPr>
          <p:cNvPr id="8" name="Group 7">
            <a:extLst>
              <a:ext uri="{FF2B5EF4-FFF2-40B4-BE49-F238E27FC236}">
                <a16:creationId xmlns:a16="http://schemas.microsoft.com/office/drawing/2014/main" id="{E94FA96E-81DD-8DA5-E1B3-03601DDFE161}"/>
              </a:ext>
            </a:extLst>
          </p:cNvPr>
          <p:cNvGrpSpPr/>
          <p:nvPr/>
        </p:nvGrpSpPr>
        <p:grpSpPr>
          <a:xfrm>
            <a:off x="6477117" y="283732"/>
            <a:ext cx="2134222" cy="3416515"/>
            <a:chOff x="5825284" y="1703550"/>
            <a:chExt cx="2308250" cy="3456633"/>
          </a:xfrm>
        </p:grpSpPr>
        <p:pic>
          <p:nvPicPr>
            <p:cNvPr id="9" name="Picture 63">
              <a:extLst>
                <a:ext uri="{FF2B5EF4-FFF2-40B4-BE49-F238E27FC236}">
                  <a16:creationId xmlns:a16="http://schemas.microsoft.com/office/drawing/2014/main" id="{CA5A4F48-12B0-3AAA-89A8-EE08275A9F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5208" t="7874" r="23846" b="7874"/>
            <a:stretch>
              <a:fillRect/>
            </a:stretch>
          </p:blipFill>
          <p:spPr bwMode="auto">
            <a:xfrm flipH="1">
              <a:off x="5830960" y="1703550"/>
              <a:ext cx="787083" cy="1696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Line 14">
              <a:extLst>
                <a:ext uri="{FF2B5EF4-FFF2-40B4-BE49-F238E27FC236}">
                  <a16:creationId xmlns:a16="http://schemas.microsoft.com/office/drawing/2014/main" id="{BE5C116F-5991-B445-0B7B-09722B15269A}"/>
                </a:ext>
              </a:extLst>
            </p:cNvPr>
            <p:cNvSpPr>
              <a:spLocks noChangeShapeType="1"/>
            </p:cNvSpPr>
            <p:nvPr/>
          </p:nvSpPr>
          <p:spPr bwMode="auto">
            <a:xfrm flipH="1">
              <a:off x="6312291" y="2022588"/>
              <a:ext cx="13418" cy="841366"/>
            </a:xfrm>
            <a:prstGeom prst="line">
              <a:avLst/>
            </a:prstGeom>
            <a:noFill/>
            <a:ln w="381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AU"/>
            </a:p>
          </p:txBody>
        </p:sp>
        <p:sp>
          <p:nvSpPr>
            <p:cNvPr id="11" name="Text Box 15">
              <a:extLst>
                <a:ext uri="{FF2B5EF4-FFF2-40B4-BE49-F238E27FC236}">
                  <a16:creationId xmlns:a16="http://schemas.microsoft.com/office/drawing/2014/main" id="{6D0E21E3-D46A-C2DB-A23A-3C4B76A136C7}"/>
                </a:ext>
              </a:extLst>
            </p:cNvPr>
            <p:cNvSpPr txBox="1">
              <a:spLocks noChangeArrowheads="1"/>
            </p:cNvSpPr>
            <p:nvPr/>
          </p:nvSpPr>
          <p:spPr bwMode="auto">
            <a:xfrm rot="16200000">
              <a:off x="6114877" y="2309870"/>
              <a:ext cx="672203" cy="278153"/>
            </a:xfrm>
            <a:prstGeom prst="rect">
              <a:avLst/>
            </a:prstGeom>
            <a:noFill/>
            <a:ln>
              <a:noFill/>
            </a:ln>
          </p:spPr>
          <p:txBody>
            <a:bodyPr wrap="none">
              <a:spAutoFit/>
            </a:bodyPr>
            <a:lstStyle>
              <a:lvl1pPr eaLnBrk="0" hangingPunct="0">
                <a:defRPr>
                  <a:solidFill>
                    <a:schemeClr val="bg1"/>
                  </a:solidFill>
                  <a:latin typeface="Arial" pitchFamily="34" charset="0"/>
                  <a:cs typeface="Arial" pitchFamily="34" charset="0"/>
                </a:defRPr>
              </a:lvl1pPr>
              <a:lvl2pPr marL="742950" indent="-285750" eaLnBrk="0" hangingPunct="0">
                <a:defRPr>
                  <a:solidFill>
                    <a:schemeClr val="bg1"/>
                  </a:solidFill>
                  <a:latin typeface="Arial" pitchFamily="34" charset="0"/>
                  <a:cs typeface="Arial" pitchFamily="34" charset="0"/>
                </a:defRPr>
              </a:lvl2pPr>
              <a:lvl3pPr marL="1143000" indent="-228600" eaLnBrk="0" hangingPunct="0">
                <a:defRPr>
                  <a:solidFill>
                    <a:schemeClr val="bg1"/>
                  </a:solidFill>
                  <a:latin typeface="Arial" pitchFamily="34" charset="0"/>
                  <a:cs typeface="Arial" pitchFamily="34" charset="0"/>
                </a:defRPr>
              </a:lvl3pPr>
              <a:lvl4pPr marL="1600200" indent="-228600" eaLnBrk="0" hangingPunct="0">
                <a:defRPr>
                  <a:solidFill>
                    <a:schemeClr val="bg1"/>
                  </a:solidFill>
                  <a:latin typeface="Arial" pitchFamily="34" charset="0"/>
                  <a:cs typeface="Arial" pitchFamily="34" charset="0"/>
                </a:defRPr>
              </a:lvl4pPr>
              <a:lvl5pPr marL="2057400" indent="-228600" eaLnBrk="0" hangingPunct="0">
                <a:defRPr>
                  <a:solidFill>
                    <a:schemeClr val="bg1"/>
                  </a:solidFill>
                  <a:latin typeface="Arial" pitchFamily="34" charset="0"/>
                  <a:cs typeface="Arial" pitchFamily="34" charset="0"/>
                </a:defRPr>
              </a:lvl5pPr>
              <a:lvl6pPr marL="2514600" indent="-228600" defTabSz="449263" eaLnBrk="0" fontAlgn="base" hangingPunct="0">
                <a:spcBef>
                  <a:spcPct val="0"/>
                </a:spcBef>
                <a:spcAft>
                  <a:spcPct val="0"/>
                </a:spcAft>
                <a:defRPr>
                  <a:solidFill>
                    <a:schemeClr val="bg1"/>
                  </a:solidFill>
                  <a:latin typeface="Arial" pitchFamily="34" charset="0"/>
                  <a:cs typeface="Arial" pitchFamily="34" charset="0"/>
                </a:defRPr>
              </a:lvl6pPr>
              <a:lvl7pPr marL="2971800" indent="-228600" defTabSz="449263" eaLnBrk="0" fontAlgn="base" hangingPunct="0">
                <a:spcBef>
                  <a:spcPct val="0"/>
                </a:spcBef>
                <a:spcAft>
                  <a:spcPct val="0"/>
                </a:spcAft>
                <a:defRPr>
                  <a:solidFill>
                    <a:schemeClr val="bg1"/>
                  </a:solidFill>
                  <a:latin typeface="Arial" pitchFamily="34" charset="0"/>
                  <a:cs typeface="Arial" pitchFamily="34" charset="0"/>
                </a:defRPr>
              </a:lvl7pPr>
              <a:lvl8pPr marL="3429000" indent="-228600" defTabSz="449263" eaLnBrk="0" fontAlgn="base" hangingPunct="0">
                <a:spcBef>
                  <a:spcPct val="0"/>
                </a:spcBef>
                <a:spcAft>
                  <a:spcPct val="0"/>
                </a:spcAft>
                <a:defRPr>
                  <a:solidFill>
                    <a:schemeClr val="bg1"/>
                  </a:solidFill>
                  <a:latin typeface="Arial" pitchFamily="34" charset="0"/>
                  <a:cs typeface="Arial" pitchFamily="34" charset="0"/>
                </a:defRPr>
              </a:lvl8pPr>
              <a:lvl9pPr marL="3886200" indent="-228600" defTabSz="449263" eaLnBrk="0" fontAlgn="base" hangingPunct="0">
                <a:spcBef>
                  <a:spcPct val="0"/>
                </a:spcBef>
                <a:spcAft>
                  <a:spcPct val="0"/>
                </a:spcAft>
                <a:defRPr>
                  <a:solidFill>
                    <a:schemeClr val="bg1"/>
                  </a:solidFill>
                  <a:latin typeface="Arial" pitchFamily="34" charset="0"/>
                  <a:cs typeface="Arial" pitchFamily="34" charset="0"/>
                </a:defRPr>
              </a:lvl9pPr>
            </a:lstStyle>
            <a:p>
              <a:pPr algn="ctr"/>
              <a:r>
                <a:rPr lang="en-AU" altLang="en-US" sz="2000" dirty="0">
                  <a:latin typeface="Times New Roman" pitchFamily="18" charset="0"/>
                </a:rPr>
                <a:t>0.5 mm</a:t>
              </a:r>
            </a:p>
          </p:txBody>
        </p:sp>
        <p:pic>
          <p:nvPicPr>
            <p:cNvPr id="12" name="Picture 3" descr="IMG_1267.jpg">
              <a:extLst>
                <a:ext uri="{FF2B5EF4-FFF2-40B4-BE49-F238E27FC236}">
                  <a16:creationId xmlns:a16="http://schemas.microsoft.com/office/drawing/2014/main" id="{FCB2A632-A7DF-AC80-E6B7-798D51A73074}"/>
                </a:ext>
              </a:extLst>
            </p:cNvPr>
            <p:cNvPicPr>
              <a:picLocks noChangeAspect="1"/>
            </p:cNvPicPr>
            <p:nvPr/>
          </p:nvPicPr>
          <p:blipFill>
            <a:blip r:embed="rId3" cstate="print">
              <a:extLst>
                <a:ext uri="{28A0092B-C50C-407E-A947-70E740481C1C}">
                  <a14:useLocalDpi xmlns:a14="http://schemas.microsoft.com/office/drawing/2010/main" val="0"/>
                </a:ext>
              </a:extLst>
            </a:blip>
            <a:srcRect r="8197" b="9705"/>
            <a:stretch>
              <a:fillRect/>
            </a:stretch>
          </p:blipFill>
          <p:spPr bwMode="auto">
            <a:xfrm>
              <a:off x="5825284" y="3463244"/>
              <a:ext cx="2308249" cy="1696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36BF1795-35CE-5C73-4B1D-676A6FC27FD4}"/>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46000"/>
                      </a14:imgEffect>
                      <a14:imgEffect>
                        <a14:brightnessContrast bright="16000" contrast="-30000"/>
                      </a14:imgEffect>
                    </a14:imgLayer>
                  </a14:imgProps>
                </a:ext>
                <a:ext uri="{28A0092B-C50C-407E-A947-70E740481C1C}">
                  <a14:useLocalDpi xmlns:a14="http://schemas.microsoft.com/office/drawing/2010/main" val="0"/>
                </a:ext>
              </a:extLst>
            </a:blip>
            <a:srcRect l="26429" t="32231" r="28345" b="18883"/>
            <a:stretch/>
          </p:blipFill>
          <p:spPr>
            <a:xfrm rot="5400000">
              <a:off x="6573825" y="1840022"/>
              <a:ext cx="1696181" cy="1423237"/>
            </a:xfrm>
            <a:prstGeom prst="rect">
              <a:avLst/>
            </a:prstGeom>
          </p:spPr>
        </p:pic>
      </p:grpSp>
      <p:pic>
        <p:nvPicPr>
          <p:cNvPr id="14" name="Picture 5">
            <a:extLst>
              <a:ext uri="{FF2B5EF4-FFF2-40B4-BE49-F238E27FC236}">
                <a16:creationId xmlns:a16="http://schemas.microsoft.com/office/drawing/2014/main" id="{7D69C489-E705-9C4C-B048-573B46E093A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2687" t="2856" r="2299" b="2217"/>
          <a:stretch>
            <a:fillRect/>
          </a:stretch>
        </p:blipFill>
        <p:spPr bwMode="auto">
          <a:xfrm>
            <a:off x="230818" y="3260750"/>
            <a:ext cx="3247337" cy="1819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a:extLst>
              <a:ext uri="{FF2B5EF4-FFF2-40B4-BE49-F238E27FC236}">
                <a16:creationId xmlns:a16="http://schemas.microsoft.com/office/drawing/2014/main" id="{401E23B8-ECF0-5A13-1563-B3445155E00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641001" y="3104740"/>
            <a:ext cx="2235075" cy="1905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38263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6861" y="141193"/>
            <a:ext cx="8616462" cy="635095"/>
          </a:xfrm>
        </p:spPr>
        <p:txBody>
          <a:bodyPr>
            <a:normAutofit/>
          </a:bodyPr>
          <a:lstStyle/>
          <a:p>
            <a:r>
              <a:rPr lang="en-US" dirty="0" smtClean="0"/>
              <a:t>Organic Photodiode (OPD) as a Dosimeter </a:t>
            </a:r>
            <a:endParaRPr lang="en-AU" dirty="0"/>
          </a:p>
        </p:txBody>
      </p:sp>
      <p:sp>
        <p:nvSpPr>
          <p:cNvPr id="5" name="Slide Number Placeholder 4"/>
          <p:cNvSpPr>
            <a:spLocks noGrp="1"/>
          </p:cNvSpPr>
          <p:nvPr>
            <p:ph type="sldNum" sz="quarter" idx="11"/>
          </p:nvPr>
        </p:nvSpPr>
        <p:spPr/>
        <p:txBody>
          <a:bodyPr/>
          <a:lstStyle/>
          <a:p>
            <a:fld id="{DA7B4246-FDFA-7E4C-A54D-095A75DA82FF}" type="slidenum">
              <a:rPr lang="en-US" smtClean="0"/>
              <a:pPr/>
              <a:t>18</a:t>
            </a:fld>
            <a:endParaRPr lang="en-US" dirty="0"/>
          </a:p>
        </p:txBody>
      </p:sp>
      <p:sp>
        <p:nvSpPr>
          <p:cNvPr id="7" name="TextBox 6"/>
          <p:cNvSpPr txBox="1"/>
          <p:nvPr/>
        </p:nvSpPr>
        <p:spPr>
          <a:xfrm>
            <a:off x="96717" y="647633"/>
            <a:ext cx="6781023" cy="1169551"/>
          </a:xfrm>
          <a:prstGeom prst="rect">
            <a:avLst/>
          </a:prstGeom>
          <a:noFill/>
        </p:spPr>
        <p:txBody>
          <a:bodyPr wrap="none" rtlCol="0">
            <a:spAutoFit/>
          </a:bodyPr>
          <a:lstStyle/>
          <a:p>
            <a:r>
              <a:rPr lang="en-US" sz="1400" dirty="0" smtClean="0"/>
              <a:t>OPDs </a:t>
            </a:r>
            <a:r>
              <a:rPr lang="en-US" sz="1400" dirty="0"/>
              <a:t>are constructed of acceptor and donor materials</a:t>
            </a:r>
            <a:r>
              <a:rPr lang="en-US" sz="1400" dirty="0" smtClean="0"/>
              <a:t>,</a:t>
            </a:r>
          </a:p>
          <a:p>
            <a:r>
              <a:rPr lang="en-US" sz="1400" dirty="0" smtClean="0"/>
              <a:t> </a:t>
            </a:r>
            <a:r>
              <a:rPr lang="en-US" sz="1400" dirty="0"/>
              <a:t>they are structured as a blended heterojunction </a:t>
            </a:r>
            <a:endParaRPr lang="en-US" sz="1400" dirty="0" smtClean="0"/>
          </a:p>
          <a:p>
            <a:r>
              <a:rPr lang="en-US" sz="1400" dirty="0" smtClean="0">
                <a:solidFill>
                  <a:srgbClr val="FF0000"/>
                </a:solidFill>
              </a:rPr>
              <a:t>Donor: </a:t>
            </a:r>
            <a:r>
              <a:rPr lang="en-US" sz="1400" dirty="0" smtClean="0"/>
              <a:t>conjugated polymer </a:t>
            </a:r>
            <a:r>
              <a:rPr lang="en-AU" sz="1400" dirty="0"/>
              <a:t>poly(3-hexylthiophene) </a:t>
            </a:r>
            <a:r>
              <a:rPr lang="en-AU" sz="1400" dirty="0">
                <a:solidFill>
                  <a:srgbClr val="FF0000"/>
                </a:solidFill>
              </a:rPr>
              <a:t>(P3HT</a:t>
            </a:r>
            <a:r>
              <a:rPr lang="en-AU" sz="1400" dirty="0" smtClean="0">
                <a:solidFill>
                  <a:srgbClr val="FF0000"/>
                </a:solidFill>
              </a:rPr>
              <a:t>) </a:t>
            </a:r>
            <a:r>
              <a:rPr lang="en-AU" sz="1400" dirty="0" smtClean="0"/>
              <a:t>blended with </a:t>
            </a:r>
          </a:p>
          <a:p>
            <a:r>
              <a:rPr lang="en-US" sz="1400" dirty="0" smtClean="0">
                <a:solidFill>
                  <a:srgbClr val="00B050"/>
                </a:solidFill>
              </a:rPr>
              <a:t>Acceptor</a:t>
            </a:r>
            <a:r>
              <a:rPr lang="en-US" sz="1400" dirty="0" smtClean="0"/>
              <a:t>: </a:t>
            </a:r>
            <a:r>
              <a:rPr lang="en-AU" sz="1400" dirty="0"/>
              <a:t>phenyl-C61-butyric acid methyl ester </a:t>
            </a:r>
            <a:r>
              <a:rPr lang="en-AU" sz="1400" dirty="0">
                <a:solidFill>
                  <a:srgbClr val="00B050"/>
                </a:solidFill>
              </a:rPr>
              <a:t>(PCBM) </a:t>
            </a:r>
            <a:endParaRPr lang="en-AU" sz="1400" dirty="0" smtClean="0">
              <a:solidFill>
                <a:srgbClr val="00B050"/>
              </a:solidFill>
            </a:endParaRPr>
          </a:p>
          <a:p>
            <a:r>
              <a:rPr lang="en-US" sz="1400" dirty="0"/>
              <a:t>F</a:t>
            </a:r>
            <a:r>
              <a:rPr lang="en-US" sz="1400" dirty="0" smtClean="0"/>
              <a:t>abricated </a:t>
            </a:r>
            <a:r>
              <a:rPr lang="en-US" sz="1400" dirty="0"/>
              <a:t>by </a:t>
            </a:r>
            <a:r>
              <a:rPr lang="en-US" sz="1400" dirty="0" smtClean="0"/>
              <a:t>ISORG, France</a:t>
            </a:r>
            <a:endParaRPr lang="en-AU" sz="1100" dirty="0">
              <a:solidFill>
                <a:srgbClr val="00B050"/>
              </a:solidFill>
            </a:endParaRPr>
          </a:p>
        </p:txBody>
      </p:sp>
      <p:pic>
        <p:nvPicPr>
          <p:cNvPr id="8" name="Picture 7"/>
          <p:cNvPicPr>
            <a:picLocks noChangeAspect="1"/>
          </p:cNvPicPr>
          <p:nvPr/>
        </p:nvPicPr>
        <p:blipFill>
          <a:blip r:embed="rId2"/>
          <a:stretch>
            <a:fillRect/>
          </a:stretch>
        </p:blipFill>
        <p:spPr>
          <a:xfrm>
            <a:off x="260252" y="2084415"/>
            <a:ext cx="1485388" cy="1636375"/>
          </a:xfrm>
          <a:prstGeom prst="rect">
            <a:avLst/>
          </a:prstGeom>
        </p:spPr>
      </p:pic>
      <p:pic>
        <p:nvPicPr>
          <p:cNvPr id="9" name="Picture 8"/>
          <p:cNvPicPr>
            <a:picLocks noChangeAspect="1"/>
          </p:cNvPicPr>
          <p:nvPr/>
        </p:nvPicPr>
        <p:blipFill>
          <a:blip r:embed="rId3"/>
          <a:stretch>
            <a:fillRect/>
          </a:stretch>
        </p:blipFill>
        <p:spPr>
          <a:xfrm>
            <a:off x="1824832" y="2136150"/>
            <a:ext cx="1540796" cy="1584640"/>
          </a:xfrm>
          <a:prstGeom prst="rect">
            <a:avLst/>
          </a:prstGeom>
        </p:spPr>
      </p:pic>
      <p:sp>
        <p:nvSpPr>
          <p:cNvPr id="10" name="TextBox 9"/>
          <p:cNvSpPr txBox="1"/>
          <p:nvPr/>
        </p:nvSpPr>
        <p:spPr>
          <a:xfrm>
            <a:off x="673689" y="1776638"/>
            <a:ext cx="2245358" cy="307777"/>
          </a:xfrm>
          <a:prstGeom prst="rect">
            <a:avLst/>
          </a:prstGeom>
          <a:noFill/>
        </p:spPr>
        <p:txBody>
          <a:bodyPr wrap="square" rtlCol="0">
            <a:spAutoFit/>
          </a:bodyPr>
          <a:lstStyle/>
          <a:p>
            <a:r>
              <a:rPr lang="en-US" sz="1400" dirty="0" smtClean="0"/>
              <a:t>Cross section of OPD</a:t>
            </a:r>
            <a:endParaRPr lang="en-AU" sz="1400" dirty="0"/>
          </a:p>
        </p:txBody>
      </p:sp>
      <p:sp>
        <p:nvSpPr>
          <p:cNvPr id="11" name="TextBox 10"/>
          <p:cNvSpPr txBox="1"/>
          <p:nvPr/>
        </p:nvSpPr>
        <p:spPr>
          <a:xfrm>
            <a:off x="418001" y="3772525"/>
            <a:ext cx="3195637" cy="830997"/>
          </a:xfrm>
          <a:prstGeom prst="rect">
            <a:avLst/>
          </a:prstGeom>
          <a:noFill/>
        </p:spPr>
        <p:txBody>
          <a:bodyPr wrap="square" rtlCol="0">
            <a:spAutoFit/>
          </a:bodyPr>
          <a:lstStyle/>
          <a:p>
            <a:r>
              <a:rPr lang="en-US" sz="1200" dirty="0" smtClean="0"/>
              <a:t>Two modes of operation:</a:t>
            </a:r>
          </a:p>
          <a:p>
            <a:r>
              <a:rPr lang="en-US" sz="1200" dirty="0" smtClean="0"/>
              <a:t>with/without plastic scintillator RP400</a:t>
            </a:r>
          </a:p>
          <a:p>
            <a:r>
              <a:rPr lang="en-US" sz="1200" dirty="0" smtClean="0"/>
              <a:t>0.5-2 mm thick optically coupled to OPD</a:t>
            </a:r>
            <a:endParaRPr lang="en-AU" sz="1200" dirty="0"/>
          </a:p>
        </p:txBody>
      </p:sp>
      <p:sp>
        <p:nvSpPr>
          <p:cNvPr id="12" name="TextBox 11"/>
          <p:cNvSpPr txBox="1"/>
          <p:nvPr/>
        </p:nvSpPr>
        <p:spPr>
          <a:xfrm>
            <a:off x="758106" y="2606537"/>
            <a:ext cx="636713" cy="230832"/>
          </a:xfrm>
          <a:prstGeom prst="rect">
            <a:avLst/>
          </a:prstGeom>
          <a:noFill/>
        </p:spPr>
        <p:txBody>
          <a:bodyPr wrap="none" rtlCol="0">
            <a:spAutoFit/>
          </a:bodyPr>
          <a:lstStyle/>
          <a:p>
            <a:r>
              <a:rPr lang="en-US" sz="900" dirty="0" smtClean="0"/>
              <a:t>500 nm</a:t>
            </a:r>
            <a:endParaRPr lang="en-AU" sz="900" dirty="0"/>
          </a:p>
        </p:txBody>
      </p:sp>
      <p:sp>
        <p:nvSpPr>
          <p:cNvPr id="13" name="TextBox 12"/>
          <p:cNvSpPr txBox="1"/>
          <p:nvPr/>
        </p:nvSpPr>
        <p:spPr>
          <a:xfrm>
            <a:off x="677155" y="2080667"/>
            <a:ext cx="798617" cy="230832"/>
          </a:xfrm>
          <a:prstGeom prst="rect">
            <a:avLst/>
          </a:prstGeom>
          <a:noFill/>
        </p:spPr>
        <p:txBody>
          <a:bodyPr wrap="none" rtlCol="0">
            <a:spAutoFit/>
          </a:bodyPr>
          <a:lstStyle/>
          <a:p>
            <a:r>
              <a:rPr lang="en-US" sz="900" dirty="0" smtClean="0"/>
              <a:t>25 nm PET</a:t>
            </a:r>
            <a:endParaRPr lang="en-AU" sz="900" dirty="0"/>
          </a:p>
        </p:txBody>
      </p:sp>
      <p:pic>
        <p:nvPicPr>
          <p:cNvPr id="15" name="Picture 14"/>
          <p:cNvPicPr>
            <a:picLocks noChangeAspect="1"/>
          </p:cNvPicPr>
          <p:nvPr/>
        </p:nvPicPr>
        <p:blipFill>
          <a:blip r:embed="rId4"/>
          <a:stretch>
            <a:fillRect/>
          </a:stretch>
        </p:blipFill>
        <p:spPr>
          <a:xfrm>
            <a:off x="3551796" y="1582260"/>
            <a:ext cx="2404866" cy="1855531"/>
          </a:xfrm>
          <a:prstGeom prst="rect">
            <a:avLst/>
          </a:prstGeom>
        </p:spPr>
      </p:pic>
      <p:pic>
        <p:nvPicPr>
          <p:cNvPr id="16" name="Picture 15"/>
          <p:cNvPicPr>
            <a:picLocks noChangeAspect="1"/>
          </p:cNvPicPr>
          <p:nvPr/>
        </p:nvPicPr>
        <p:blipFill>
          <a:blip r:embed="rId5"/>
          <a:stretch>
            <a:fillRect/>
          </a:stretch>
        </p:blipFill>
        <p:spPr>
          <a:xfrm>
            <a:off x="5908431" y="1582260"/>
            <a:ext cx="2400420" cy="1852101"/>
          </a:xfrm>
          <a:prstGeom prst="rect">
            <a:avLst/>
          </a:prstGeom>
        </p:spPr>
      </p:pic>
      <p:pic>
        <p:nvPicPr>
          <p:cNvPr id="17" name="Picture 16"/>
          <p:cNvPicPr>
            <a:picLocks noChangeAspect="1"/>
          </p:cNvPicPr>
          <p:nvPr/>
        </p:nvPicPr>
        <p:blipFill>
          <a:blip r:embed="rId6"/>
          <a:stretch>
            <a:fillRect/>
          </a:stretch>
        </p:blipFill>
        <p:spPr>
          <a:xfrm>
            <a:off x="3692830" y="3257807"/>
            <a:ext cx="2277443" cy="1757215"/>
          </a:xfrm>
          <a:prstGeom prst="rect">
            <a:avLst/>
          </a:prstGeom>
        </p:spPr>
      </p:pic>
      <p:sp>
        <p:nvSpPr>
          <p:cNvPr id="18" name="TextBox 17"/>
          <p:cNvSpPr txBox="1"/>
          <p:nvPr/>
        </p:nvSpPr>
        <p:spPr>
          <a:xfrm>
            <a:off x="4368676" y="3434361"/>
            <a:ext cx="1355116" cy="707886"/>
          </a:xfrm>
          <a:prstGeom prst="rect">
            <a:avLst/>
          </a:prstGeom>
          <a:noFill/>
        </p:spPr>
        <p:txBody>
          <a:bodyPr wrap="square" rtlCol="0">
            <a:spAutoFit/>
          </a:bodyPr>
          <a:lstStyle/>
          <a:p>
            <a:r>
              <a:rPr lang="en-US" sz="800" dirty="0" smtClean="0"/>
              <a:t>Direct mode response: to &lt;E&gt;=70keV, </a:t>
            </a:r>
          </a:p>
          <a:p>
            <a:r>
              <a:rPr lang="en-US" sz="800" dirty="0"/>
              <a:t>s</a:t>
            </a:r>
            <a:r>
              <a:rPr lang="en-US" sz="800" dirty="0" smtClean="0"/>
              <a:t>ynchrotron;</a:t>
            </a:r>
          </a:p>
          <a:p>
            <a:r>
              <a:rPr lang="en-US" sz="800" dirty="0" smtClean="0"/>
              <a:t>Radiation: 1.2kGy/h,</a:t>
            </a:r>
          </a:p>
          <a:p>
            <a:r>
              <a:rPr lang="en-US" sz="800" dirty="0" smtClean="0"/>
              <a:t> Co-60</a:t>
            </a:r>
            <a:endParaRPr lang="en-AU" sz="800" dirty="0"/>
          </a:p>
        </p:txBody>
      </p:sp>
      <p:sp>
        <p:nvSpPr>
          <p:cNvPr id="19" name="TextBox 18"/>
          <p:cNvSpPr txBox="1"/>
          <p:nvPr/>
        </p:nvSpPr>
        <p:spPr>
          <a:xfrm>
            <a:off x="6407702" y="2843615"/>
            <a:ext cx="1355116" cy="215444"/>
          </a:xfrm>
          <a:prstGeom prst="rect">
            <a:avLst/>
          </a:prstGeom>
          <a:noFill/>
        </p:spPr>
        <p:txBody>
          <a:bodyPr wrap="square" rtlCol="0">
            <a:spAutoFit/>
          </a:bodyPr>
          <a:lstStyle/>
          <a:p>
            <a:r>
              <a:rPr lang="en-US" sz="800" dirty="0" smtClean="0"/>
              <a:t>Spectral Response</a:t>
            </a:r>
            <a:endParaRPr lang="en-AU" sz="800" dirty="0"/>
          </a:p>
        </p:txBody>
      </p:sp>
      <p:sp>
        <p:nvSpPr>
          <p:cNvPr id="20" name="TextBox 19"/>
          <p:cNvSpPr txBox="1"/>
          <p:nvPr/>
        </p:nvSpPr>
        <p:spPr>
          <a:xfrm>
            <a:off x="4958564" y="1436745"/>
            <a:ext cx="2831123" cy="369332"/>
          </a:xfrm>
          <a:prstGeom prst="rect">
            <a:avLst/>
          </a:prstGeom>
          <a:noFill/>
        </p:spPr>
        <p:txBody>
          <a:bodyPr wrap="square" rtlCol="0">
            <a:spAutoFit/>
          </a:bodyPr>
          <a:lstStyle/>
          <a:p>
            <a:r>
              <a:rPr lang="en-US" dirty="0" smtClean="0"/>
              <a:t>Radiation Hardness</a:t>
            </a:r>
            <a:endParaRPr lang="en-AU" dirty="0"/>
          </a:p>
        </p:txBody>
      </p:sp>
      <p:sp>
        <p:nvSpPr>
          <p:cNvPr id="21" name="TextBox 20"/>
          <p:cNvSpPr txBox="1"/>
          <p:nvPr/>
        </p:nvSpPr>
        <p:spPr>
          <a:xfrm>
            <a:off x="6236719" y="3451944"/>
            <a:ext cx="2281180" cy="807913"/>
          </a:xfrm>
          <a:prstGeom prst="rect">
            <a:avLst/>
          </a:prstGeom>
          <a:noFill/>
        </p:spPr>
        <p:txBody>
          <a:bodyPr wrap="square" rtlCol="0">
            <a:spAutoFit/>
          </a:bodyPr>
          <a:lstStyle/>
          <a:p>
            <a:r>
              <a:rPr lang="en-US" sz="900" dirty="0" smtClean="0">
                <a:solidFill>
                  <a:srgbClr val="00B050"/>
                </a:solidFill>
              </a:rPr>
              <a:t>Acceptor polymer  PCBM </a:t>
            </a:r>
            <a:r>
              <a:rPr lang="en-US" sz="900" dirty="0" smtClean="0"/>
              <a:t>(370nm) more radiation hard than the </a:t>
            </a:r>
            <a:r>
              <a:rPr lang="en-US" sz="900" dirty="0" smtClean="0">
                <a:solidFill>
                  <a:srgbClr val="FF0000"/>
                </a:solidFill>
              </a:rPr>
              <a:t>donor polymer</a:t>
            </a:r>
            <a:r>
              <a:rPr lang="en-US" sz="900" dirty="0" smtClean="0"/>
              <a:t> </a:t>
            </a:r>
            <a:r>
              <a:rPr lang="en-US" sz="900" dirty="0" smtClean="0">
                <a:solidFill>
                  <a:srgbClr val="FF0000"/>
                </a:solidFill>
              </a:rPr>
              <a:t>P3HT</a:t>
            </a:r>
            <a:r>
              <a:rPr lang="en-US" sz="900" dirty="0" smtClean="0"/>
              <a:t> (450-600nm),</a:t>
            </a:r>
          </a:p>
          <a:p>
            <a:endParaRPr lang="en-US" sz="900" dirty="0" smtClean="0"/>
          </a:p>
          <a:p>
            <a:r>
              <a:rPr lang="en-US" sz="1050" dirty="0" smtClean="0"/>
              <a:t> </a:t>
            </a:r>
            <a:endParaRPr lang="en-AU" sz="1050" dirty="0"/>
          </a:p>
        </p:txBody>
      </p:sp>
      <p:sp>
        <p:nvSpPr>
          <p:cNvPr id="22" name="Footer Placeholder 3"/>
          <p:cNvSpPr txBox="1">
            <a:spLocks/>
          </p:cNvSpPr>
          <p:nvPr/>
        </p:nvSpPr>
        <p:spPr>
          <a:xfrm>
            <a:off x="1231154" y="4799660"/>
            <a:ext cx="2976162" cy="430724"/>
          </a:xfrm>
          <a:prstGeom prst="rect">
            <a:avLst/>
          </a:prstGeom>
        </p:spPr>
        <p:txBody>
          <a:bodyPr vert="horz" lIns="0" tIns="0" rIns="91440" bIns="45720" rtlCol="0" anchor="ctr"/>
          <a:lstStyle>
            <a:defPPr>
              <a:defRPr lang="en-US"/>
            </a:defPPr>
            <a:lvl1pPr marL="0" algn="l" defTabSz="457200" rtl="0" eaLnBrk="1" latinLnBrk="0" hangingPunct="1">
              <a:defRPr sz="6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smtClean="0"/>
              <a:t>Jessie Posar </a:t>
            </a:r>
            <a:r>
              <a:rPr lang="en-US" sz="1000" i="1" dirty="0" smtClean="0"/>
              <a:t>et al </a:t>
            </a:r>
            <a:r>
              <a:rPr lang="en-US" sz="1000" dirty="0" smtClean="0"/>
              <a:t>, Med. </a:t>
            </a:r>
            <a:r>
              <a:rPr lang="en-US" sz="1000" dirty="0" err="1" smtClean="0"/>
              <a:t>Phys</a:t>
            </a:r>
            <a:r>
              <a:rPr lang="en-US" sz="1000" dirty="0" smtClean="0"/>
              <a:t>, 47, 2020</a:t>
            </a:r>
            <a:endParaRPr lang="en-US" sz="1000" dirty="0"/>
          </a:p>
        </p:txBody>
      </p:sp>
    </p:spTree>
    <p:extLst>
      <p:ext uri="{BB962C8B-B14F-4D97-AF65-F5344CB8AC3E}">
        <p14:creationId xmlns:p14="http://schemas.microsoft.com/office/powerpoint/2010/main" val="39922491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533" y="117621"/>
            <a:ext cx="7279974" cy="635095"/>
          </a:xfrm>
        </p:spPr>
        <p:txBody>
          <a:bodyPr>
            <a:normAutofit fontScale="90000"/>
          </a:bodyPr>
          <a:lstStyle/>
          <a:p>
            <a:r>
              <a:rPr lang="en-US" dirty="0"/>
              <a:t>Organic Photodiode (OPD) as a Dosimeter </a:t>
            </a:r>
            <a:endParaRPr lang="en-AU" dirty="0"/>
          </a:p>
        </p:txBody>
      </p:sp>
      <p:sp>
        <p:nvSpPr>
          <p:cNvPr id="4" name="Footer Placeholder 3"/>
          <p:cNvSpPr>
            <a:spLocks noGrp="1"/>
          </p:cNvSpPr>
          <p:nvPr>
            <p:ph type="ftr" sz="quarter" idx="10"/>
          </p:nvPr>
        </p:nvSpPr>
        <p:spPr>
          <a:xfrm>
            <a:off x="2149021" y="4772129"/>
            <a:ext cx="2976162" cy="430724"/>
          </a:xfrm>
        </p:spPr>
        <p:txBody>
          <a:bodyPr/>
          <a:lstStyle/>
          <a:p>
            <a:r>
              <a:rPr lang="en-US" sz="1000" dirty="0" smtClean="0"/>
              <a:t>Jessie Posar </a:t>
            </a:r>
            <a:r>
              <a:rPr lang="en-US" sz="1000" i="1" dirty="0" smtClean="0"/>
              <a:t>et al </a:t>
            </a:r>
            <a:r>
              <a:rPr lang="en-US" sz="1000" dirty="0" smtClean="0"/>
              <a:t>, Med. </a:t>
            </a:r>
            <a:r>
              <a:rPr lang="en-US" sz="1000" dirty="0" err="1" smtClean="0"/>
              <a:t>Phys</a:t>
            </a:r>
            <a:r>
              <a:rPr lang="en-US" sz="1000" dirty="0" smtClean="0"/>
              <a:t>, 47, 2020</a:t>
            </a:r>
            <a:endParaRPr lang="en-US" sz="1000" dirty="0"/>
          </a:p>
        </p:txBody>
      </p:sp>
      <p:sp>
        <p:nvSpPr>
          <p:cNvPr id="5" name="Slide Number Placeholder 4"/>
          <p:cNvSpPr>
            <a:spLocks noGrp="1"/>
          </p:cNvSpPr>
          <p:nvPr>
            <p:ph type="sldNum" sz="quarter" idx="11"/>
          </p:nvPr>
        </p:nvSpPr>
        <p:spPr/>
        <p:txBody>
          <a:bodyPr/>
          <a:lstStyle/>
          <a:p>
            <a:fld id="{DA7B4246-FDFA-7E4C-A54D-095A75DA82FF}" type="slidenum">
              <a:rPr lang="en-US" smtClean="0"/>
              <a:pPr/>
              <a:t>19</a:t>
            </a:fld>
            <a:endParaRPr lang="en-US" dirty="0"/>
          </a:p>
        </p:txBody>
      </p:sp>
      <p:pic>
        <p:nvPicPr>
          <p:cNvPr id="6" name="Picture 5"/>
          <p:cNvPicPr>
            <a:picLocks noChangeAspect="1"/>
          </p:cNvPicPr>
          <p:nvPr/>
        </p:nvPicPr>
        <p:blipFill>
          <a:blip r:embed="rId3"/>
          <a:stretch>
            <a:fillRect/>
          </a:stretch>
        </p:blipFill>
        <p:spPr>
          <a:xfrm>
            <a:off x="55766" y="1230930"/>
            <a:ext cx="2666033" cy="2057650"/>
          </a:xfrm>
          <a:prstGeom prst="rect">
            <a:avLst/>
          </a:prstGeom>
        </p:spPr>
      </p:pic>
      <p:sp>
        <p:nvSpPr>
          <p:cNvPr id="7" name="TextBox 6"/>
          <p:cNvSpPr txBox="1"/>
          <p:nvPr/>
        </p:nvSpPr>
        <p:spPr>
          <a:xfrm>
            <a:off x="1474217" y="739470"/>
            <a:ext cx="6110968" cy="369332"/>
          </a:xfrm>
          <a:prstGeom prst="rect">
            <a:avLst/>
          </a:prstGeom>
          <a:noFill/>
        </p:spPr>
        <p:txBody>
          <a:bodyPr wrap="none" rtlCol="0">
            <a:spAutoFit/>
          </a:bodyPr>
          <a:lstStyle/>
          <a:p>
            <a:r>
              <a:rPr lang="en-US" dirty="0" smtClean="0"/>
              <a:t>Response of OPD to 6MV X-ray from medical </a:t>
            </a:r>
            <a:r>
              <a:rPr lang="en-US" dirty="0" err="1" smtClean="0"/>
              <a:t>Linac</a:t>
            </a:r>
            <a:endParaRPr lang="en-AU" dirty="0"/>
          </a:p>
        </p:txBody>
      </p:sp>
      <p:pic>
        <p:nvPicPr>
          <p:cNvPr id="8" name="Picture 7"/>
          <p:cNvPicPr>
            <a:picLocks noChangeAspect="1"/>
          </p:cNvPicPr>
          <p:nvPr/>
        </p:nvPicPr>
        <p:blipFill>
          <a:blip r:embed="rId4"/>
          <a:stretch>
            <a:fillRect/>
          </a:stretch>
        </p:blipFill>
        <p:spPr>
          <a:xfrm>
            <a:off x="2357340" y="1250908"/>
            <a:ext cx="2559525" cy="1874170"/>
          </a:xfrm>
          <a:prstGeom prst="rect">
            <a:avLst/>
          </a:prstGeom>
        </p:spPr>
      </p:pic>
      <p:pic>
        <p:nvPicPr>
          <p:cNvPr id="9" name="Picture 8"/>
          <p:cNvPicPr>
            <a:picLocks noChangeAspect="1"/>
          </p:cNvPicPr>
          <p:nvPr/>
        </p:nvPicPr>
        <p:blipFill>
          <a:blip r:embed="rId5"/>
          <a:stretch>
            <a:fillRect/>
          </a:stretch>
        </p:blipFill>
        <p:spPr>
          <a:xfrm>
            <a:off x="4573331" y="1230930"/>
            <a:ext cx="2645108" cy="1913339"/>
          </a:xfrm>
          <a:prstGeom prst="rect">
            <a:avLst/>
          </a:prstGeom>
        </p:spPr>
      </p:pic>
      <p:sp>
        <p:nvSpPr>
          <p:cNvPr id="10" name="TextBox 9"/>
          <p:cNvSpPr txBox="1"/>
          <p:nvPr/>
        </p:nvSpPr>
        <p:spPr>
          <a:xfrm>
            <a:off x="55766" y="3388809"/>
            <a:ext cx="2388496" cy="923330"/>
          </a:xfrm>
          <a:prstGeom prst="rect">
            <a:avLst/>
          </a:prstGeom>
          <a:noFill/>
        </p:spPr>
        <p:txBody>
          <a:bodyPr wrap="square" rtlCol="0">
            <a:spAutoFit/>
          </a:bodyPr>
          <a:lstStyle/>
          <a:p>
            <a:r>
              <a:rPr lang="en-US" sz="900" dirty="0" smtClean="0"/>
              <a:t>Response of 40kGy pre-irradiated</a:t>
            </a:r>
          </a:p>
          <a:p>
            <a:r>
              <a:rPr lang="en-US" sz="900" dirty="0" smtClean="0"/>
              <a:t> OPD</a:t>
            </a:r>
            <a:r>
              <a:rPr lang="en-US" sz="900" dirty="0"/>
              <a:t>, V=-</a:t>
            </a:r>
            <a:r>
              <a:rPr lang="en-US" sz="900" dirty="0" smtClean="0"/>
              <a:t>2V: direct and indirect (0.5mm BC400 scintillator)</a:t>
            </a:r>
          </a:p>
          <a:p>
            <a:endParaRPr lang="en-US" sz="900" dirty="0"/>
          </a:p>
          <a:p>
            <a:r>
              <a:rPr lang="en-US" sz="900" dirty="0" smtClean="0"/>
              <a:t>Signal delay  in direct mode due to e- traps filling </a:t>
            </a:r>
            <a:endParaRPr lang="en-AU" sz="900" dirty="0"/>
          </a:p>
        </p:txBody>
      </p:sp>
      <p:sp>
        <p:nvSpPr>
          <p:cNvPr id="11" name="TextBox 10"/>
          <p:cNvSpPr txBox="1"/>
          <p:nvPr/>
        </p:nvSpPr>
        <p:spPr>
          <a:xfrm>
            <a:off x="2595230" y="3366531"/>
            <a:ext cx="2281180" cy="1084912"/>
          </a:xfrm>
          <a:prstGeom prst="rect">
            <a:avLst/>
          </a:prstGeom>
          <a:noFill/>
        </p:spPr>
        <p:txBody>
          <a:bodyPr wrap="square" rtlCol="0">
            <a:spAutoFit/>
          </a:bodyPr>
          <a:lstStyle/>
          <a:p>
            <a:r>
              <a:rPr lang="en-US" sz="900" dirty="0" smtClean="0"/>
              <a:t>Indirect mode dose response , </a:t>
            </a:r>
          </a:p>
          <a:p>
            <a:r>
              <a:rPr lang="en-US" sz="900" dirty="0" smtClean="0"/>
              <a:t>V</a:t>
            </a:r>
            <a:r>
              <a:rPr lang="en-US" sz="900" dirty="0"/>
              <a:t>=-2V</a:t>
            </a:r>
            <a:r>
              <a:rPr lang="en-US" sz="900" dirty="0" smtClean="0"/>
              <a:t>:</a:t>
            </a:r>
            <a:r>
              <a:rPr lang="en-US" sz="900" dirty="0"/>
              <a:t>(0.5mm BC400 scintillator</a:t>
            </a:r>
            <a:r>
              <a:rPr lang="en-US" sz="900" dirty="0" smtClean="0"/>
              <a:t>):</a:t>
            </a:r>
            <a:endParaRPr lang="en-US" sz="900" dirty="0"/>
          </a:p>
          <a:p>
            <a:r>
              <a:rPr lang="en-US" sz="900" dirty="0" smtClean="0"/>
              <a:t>0kGy and 40kGy pre-irradiated OPD,</a:t>
            </a:r>
          </a:p>
          <a:p>
            <a:endParaRPr lang="en-US" sz="900" dirty="0" smtClean="0"/>
          </a:p>
          <a:p>
            <a:r>
              <a:rPr lang="en-US" sz="900" dirty="0" smtClean="0"/>
              <a:t>Excellent linearity </a:t>
            </a:r>
          </a:p>
          <a:p>
            <a:r>
              <a:rPr lang="en-US" sz="1050" dirty="0" smtClean="0"/>
              <a:t> </a:t>
            </a:r>
            <a:endParaRPr lang="en-AU" sz="1050" dirty="0"/>
          </a:p>
        </p:txBody>
      </p:sp>
      <p:sp>
        <p:nvSpPr>
          <p:cNvPr id="12" name="TextBox 11"/>
          <p:cNvSpPr txBox="1"/>
          <p:nvPr/>
        </p:nvSpPr>
        <p:spPr>
          <a:xfrm>
            <a:off x="2857520" y="1839942"/>
            <a:ext cx="973343" cy="253916"/>
          </a:xfrm>
          <a:prstGeom prst="rect">
            <a:avLst/>
          </a:prstGeom>
          <a:noFill/>
        </p:spPr>
        <p:txBody>
          <a:bodyPr wrap="none" rtlCol="0">
            <a:spAutoFit/>
          </a:bodyPr>
          <a:lstStyle/>
          <a:p>
            <a:r>
              <a:rPr lang="en-US" sz="1050" dirty="0" smtClean="0"/>
              <a:t>190 </a:t>
            </a:r>
            <a:r>
              <a:rPr lang="en-US" sz="1050" dirty="0" err="1" smtClean="0"/>
              <a:t>pC</a:t>
            </a:r>
            <a:r>
              <a:rPr lang="en-US" sz="1050" dirty="0" smtClean="0"/>
              <a:t>/</a:t>
            </a:r>
            <a:r>
              <a:rPr lang="en-US" sz="1050" dirty="0" err="1" smtClean="0"/>
              <a:t>cGy</a:t>
            </a:r>
            <a:endParaRPr lang="en-AU" sz="1050" dirty="0"/>
          </a:p>
        </p:txBody>
      </p:sp>
      <p:sp>
        <p:nvSpPr>
          <p:cNvPr id="13" name="TextBox 12"/>
          <p:cNvSpPr txBox="1"/>
          <p:nvPr/>
        </p:nvSpPr>
        <p:spPr>
          <a:xfrm>
            <a:off x="3470679" y="2407266"/>
            <a:ext cx="966931" cy="253916"/>
          </a:xfrm>
          <a:prstGeom prst="rect">
            <a:avLst/>
          </a:prstGeom>
          <a:noFill/>
        </p:spPr>
        <p:txBody>
          <a:bodyPr wrap="none" rtlCol="0">
            <a:spAutoFit/>
          </a:bodyPr>
          <a:lstStyle/>
          <a:p>
            <a:r>
              <a:rPr lang="en-US" sz="1050" dirty="0" smtClean="0"/>
              <a:t>170 </a:t>
            </a:r>
            <a:r>
              <a:rPr lang="en-US" sz="1050" dirty="0" err="1" smtClean="0"/>
              <a:t>pC</a:t>
            </a:r>
            <a:r>
              <a:rPr lang="en-US" sz="1050" dirty="0" smtClean="0"/>
              <a:t>/</a:t>
            </a:r>
            <a:r>
              <a:rPr lang="en-US" sz="1050" dirty="0" err="1" smtClean="0"/>
              <a:t>cGy</a:t>
            </a:r>
            <a:endParaRPr lang="en-AU" sz="1050" dirty="0"/>
          </a:p>
        </p:txBody>
      </p:sp>
      <p:pic>
        <p:nvPicPr>
          <p:cNvPr id="14" name="Picture 13"/>
          <p:cNvPicPr>
            <a:picLocks noChangeAspect="1"/>
          </p:cNvPicPr>
          <p:nvPr/>
        </p:nvPicPr>
        <p:blipFill>
          <a:blip r:embed="rId6"/>
          <a:stretch>
            <a:fillRect/>
          </a:stretch>
        </p:blipFill>
        <p:spPr>
          <a:xfrm>
            <a:off x="6896686" y="1423845"/>
            <a:ext cx="2247314" cy="1693748"/>
          </a:xfrm>
          <a:prstGeom prst="rect">
            <a:avLst/>
          </a:prstGeom>
        </p:spPr>
      </p:pic>
      <p:sp>
        <p:nvSpPr>
          <p:cNvPr id="15" name="TextBox 14"/>
          <p:cNvSpPr txBox="1"/>
          <p:nvPr/>
        </p:nvSpPr>
        <p:spPr>
          <a:xfrm>
            <a:off x="7262069" y="2950228"/>
            <a:ext cx="2444652" cy="1361911"/>
          </a:xfrm>
          <a:prstGeom prst="rect">
            <a:avLst/>
          </a:prstGeom>
          <a:noFill/>
        </p:spPr>
        <p:txBody>
          <a:bodyPr wrap="square" rtlCol="0">
            <a:spAutoFit/>
          </a:bodyPr>
          <a:lstStyle/>
          <a:p>
            <a:r>
              <a:rPr lang="en-US" sz="900" dirty="0" smtClean="0"/>
              <a:t>Energy response , V</a:t>
            </a:r>
            <a:r>
              <a:rPr lang="en-US" sz="900" dirty="0"/>
              <a:t>=-2V</a:t>
            </a:r>
            <a:r>
              <a:rPr lang="en-US" sz="900" dirty="0" smtClean="0"/>
              <a:t>:  </a:t>
            </a:r>
          </a:p>
          <a:p>
            <a:r>
              <a:rPr lang="en-US" sz="900" dirty="0" smtClean="0"/>
              <a:t> (2 mm </a:t>
            </a:r>
            <a:r>
              <a:rPr lang="en-US" sz="900" dirty="0"/>
              <a:t>BC400 scintillator</a:t>
            </a:r>
            <a:r>
              <a:rPr lang="en-US" sz="900" dirty="0" smtClean="0"/>
              <a:t>):</a:t>
            </a:r>
            <a:endParaRPr lang="en-US" sz="900" dirty="0"/>
          </a:p>
          <a:p>
            <a:r>
              <a:rPr lang="en-US" sz="900" dirty="0" smtClean="0"/>
              <a:t>40kGy pre-irradiated OPD,</a:t>
            </a:r>
          </a:p>
          <a:p>
            <a:endParaRPr lang="en-US" sz="900" dirty="0" smtClean="0"/>
          </a:p>
          <a:p>
            <a:r>
              <a:rPr lang="en-US" sz="900" dirty="0" smtClean="0"/>
              <a:t>Response driven by energy</a:t>
            </a:r>
          </a:p>
          <a:p>
            <a:r>
              <a:rPr lang="en-US" sz="900" dirty="0" smtClean="0"/>
              <a:t>response of scintillator BC400</a:t>
            </a:r>
          </a:p>
          <a:p>
            <a:endParaRPr lang="en-US" sz="900" dirty="0"/>
          </a:p>
          <a:p>
            <a:r>
              <a:rPr lang="en-US" sz="900" dirty="0" err="1" smtClean="0"/>
              <a:t>Linac</a:t>
            </a:r>
            <a:r>
              <a:rPr lang="en-US" sz="900" dirty="0" smtClean="0"/>
              <a:t> Pulse duration:3.6</a:t>
            </a:r>
            <a:r>
              <a:rPr lang="en-US" sz="900" dirty="0" smtClean="0">
                <a:latin typeface="Symbol" panose="05050102010706020507" pitchFamily="18" charset="2"/>
              </a:rPr>
              <a:t>m</a:t>
            </a:r>
            <a:r>
              <a:rPr lang="en-US" sz="900" dirty="0" smtClean="0"/>
              <a:t>s</a:t>
            </a:r>
          </a:p>
          <a:p>
            <a:r>
              <a:rPr lang="en-US" sz="1050" dirty="0" smtClean="0"/>
              <a:t> </a:t>
            </a:r>
            <a:endParaRPr lang="en-AU" sz="1050" dirty="0"/>
          </a:p>
        </p:txBody>
      </p:sp>
      <p:sp>
        <p:nvSpPr>
          <p:cNvPr id="17" name="TextBox 16"/>
          <p:cNvSpPr txBox="1"/>
          <p:nvPr/>
        </p:nvSpPr>
        <p:spPr>
          <a:xfrm>
            <a:off x="4876410" y="3317993"/>
            <a:ext cx="2281180" cy="1500411"/>
          </a:xfrm>
          <a:prstGeom prst="rect">
            <a:avLst/>
          </a:prstGeom>
          <a:noFill/>
        </p:spPr>
        <p:txBody>
          <a:bodyPr wrap="square" rtlCol="0">
            <a:spAutoFit/>
          </a:bodyPr>
          <a:lstStyle/>
          <a:p>
            <a:r>
              <a:rPr lang="en-US" sz="900" dirty="0"/>
              <a:t>D</a:t>
            </a:r>
            <a:r>
              <a:rPr lang="en-US" sz="900" dirty="0" smtClean="0"/>
              <a:t>ose per </a:t>
            </a:r>
            <a:r>
              <a:rPr lang="en-US" sz="900" dirty="0" err="1" smtClean="0"/>
              <a:t>Linac</a:t>
            </a:r>
            <a:r>
              <a:rPr lang="en-US" sz="900" dirty="0" smtClean="0"/>
              <a:t> pulse response , </a:t>
            </a:r>
          </a:p>
          <a:p>
            <a:r>
              <a:rPr lang="en-US" sz="900" dirty="0" smtClean="0"/>
              <a:t>V</a:t>
            </a:r>
            <a:r>
              <a:rPr lang="en-US" sz="900" dirty="0"/>
              <a:t>=-</a:t>
            </a:r>
            <a:r>
              <a:rPr lang="en-US" sz="900" dirty="0" smtClean="0"/>
              <a:t>2V:direct and indirect  (0.5mm </a:t>
            </a:r>
            <a:r>
              <a:rPr lang="en-US" sz="900" dirty="0"/>
              <a:t>BC400 scintillator</a:t>
            </a:r>
            <a:r>
              <a:rPr lang="en-US" sz="900" dirty="0" smtClean="0"/>
              <a:t>);</a:t>
            </a:r>
            <a:endParaRPr lang="en-US" sz="900" dirty="0"/>
          </a:p>
          <a:p>
            <a:endParaRPr lang="en-US" sz="900" dirty="0" smtClean="0"/>
          </a:p>
          <a:p>
            <a:r>
              <a:rPr lang="en-US" sz="900" dirty="0" smtClean="0"/>
              <a:t>0kGy and 40kGy pre-irradiated,</a:t>
            </a:r>
          </a:p>
          <a:p>
            <a:endParaRPr lang="en-US" sz="900" dirty="0"/>
          </a:p>
          <a:p>
            <a:r>
              <a:rPr lang="en-US" sz="900" dirty="0" smtClean="0"/>
              <a:t>Direct mode OPD dose rate dependent for  &lt;60 </a:t>
            </a:r>
            <a:r>
              <a:rPr lang="en-US" sz="900" dirty="0" err="1" smtClean="0"/>
              <a:t>Gy</a:t>
            </a:r>
            <a:r>
              <a:rPr lang="en-US" sz="900" dirty="0" smtClean="0"/>
              <a:t>/s</a:t>
            </a:r>
          </a:p>
          <a:p>
            <a:endParaRPr lang="en-US" sz="900" dirty="0" smtClean="0"/>
          </a:p>
          <a:p>
            <a:r>
              <a:rPr lang="en-US" sz="1050" dirty="0" smtClean="0"/>
              <a:t> </a:t>
            </a:r>
            <a:endParaRPr lang="en-AU" sz="1050" dirty="0"/>
          </a:p>
        </p:txBody>
      </p:sp>
    </p:spTree>
    <p:extLst>
      <p:ext uri="{BB962C8B-B14F-4D97-AF65-F5344CB8AC3E}">
        <p14:creationId xmlns:p14="http://schemas.microsoft.com/office/powerpoint/2010/main" val="39693304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Acknowledgement of Contribution </a:t>
            </a:r>
            <a:endParaRPr lang="en-AU" dirty="0"/>
          </a:p>
        </p:txBody>
      </p:sp>
      <p:sp>
        <p:nvSpPr>
          <p:cNvPr id="7" name="Content Placeholder 6"/>
          <p:cNvSpPr>
            <a:spLocks noGrp="1"/>
          </p:cNvSpPr>
          <p:nvPr>
            <p:ph sz="half" idx="1"/>
          </p:nvPr>
        </p:nvSpPr>
        <p:spPr>
          <a:xfrm>
            <a:off x="319596" y="1097143"/>
            <a:ext cx="7599847" cy="3386080"/>
          </a:xfrm>
        </p:spPr>
        <p:txBody>
          <a:bodyPr>
            <a:normAutofit fontScale="85000" lnSpcReduction="20000"/>
          </a:bodyPr>
          <a:lstStyle/>
          <a:p>
            <a:pPr marL="0" indent="0">
              <a:buNone/>
            </a:pPr>
            <a:r>
              <a:rPr lang="en-US" dirty="0" smtClean="0"/>
              <a:t>Centre for Medical Radiation Physics, UOW, Australia</a:t>
            </a:r>
          </a:p>
          <a:p>
            <a:pPr marL="0" indent="0">
              <a:buNone/>
            </a:pPr>
            <a:r>
              <a:rPr lang="en-US" dirty="0" smtClean="0"/>
              <a:t>Peter </a:t>
            </a:r>
            <a:r>
              <a:rPr lang="en-US" dirty="0" err="1" smtClean="0"/>
              <a:t>MacCallum</a:t>
            </a:r>
            <a:r>
              <a:rPr lang="en-US" dirty="0" smtClean="0"/>
              <a:t> Cancer Centre , Melbourne, Australia</a:t>
            </a:r>
          </a:p>
          <a:p>
            <a:pPr marL="0" indent="0">
              <a:buNone/>
            </a:pPr>
            <a:r>
              <a:rPr lang="en-US" dirty="0" smtClean="0"/>
              <a:t>University of Adelaide, Australia</a:t>
            </a:r>
          </a:p>
          <a:p>
            <a:pPr marL="0" indent="0">
              <a:buNone/>
            </a:pPr>
            <a:r>
              <a:rPr lang="en-US" dirty="0" smtClean="0"/>
              <a:t>QUT, Australia</a:t>
            </a:r>
          </a:p>
          <a:p>
            <a:pPr marL="0" indent="0">
              <a:buNone/>
            </a:pPr>
            <a:r>
              <a:rPr lang="en-US" dirty="0" smtClean="0"/>
              <a:t>University of Newcastle </a:t>
            </a:r>
          </a:p>
          <a:p>
            <a:pPr marL="0" indent="0">
              <a:buNone/>
            </a:pPr>
            <a:r>
              <a:rPr lang="en-US" dirty="0" smtClean="0"/>
              <a:t>St George CCC, </a:t>
            </a:r>
            <a:r>
              <a:rPr lang="en-US" dirty="0" err="1" smtClean="0"/>
              <a:t>Kogarah</a:t>
            </a:r>
            <a:r>
              <a:rPr lang="en-US" dirty="0" smtClean="0"/>
              <a:t>, Australia</a:t>
            </a:r>
          </a:p>
          <a:p>
            <a:pPr marL="0" indent="0">
              <a:buNone/>
            </a:pPr>
            <a:r>
              <a:rPr lang="en-US" dirty="0" smtClean="0"/>
              <a:t>Illawarra Cancer Care Centre, Wollongong, Australia</a:t>
            </a:r>
          </a:p>
          <a:p>
            <a:pPr marL="0" indent="0">
              <a:buNone/>
            </a:pPr>
            <a:r>
              <a:rPr lang="en-US" dirty="0" smtClean="0"/>
              <a:t>ANSTO, Australia</a:t>
            </a:r>
          </a:p>
          <a:p>
            <a:pPr marL="0" indent="0">
              <a:buNone/>
            </a:pPr>
            <a:r>
              <a:rPr lang="en-US" dirty="0" smtClean="0"/>
              <a:t>University of Bologna</a:t>
            </a:r>
          </a:p>
          <a:p>
            <a:pPr marL="0" indent="0">
              <a:buNone/>
            </a:pPr>
            <a:r>
              <a:rPr lang="en-US" dirty="0" smtClean="0"/>
              <a:t>University of Surrey</a:t>
            </a:r>
          </a:p>
          <a:p>
            <a:pPr marL="0" indent="0">
              <a:buNone/>
            </a:pPr>
            <a:r>
              <a:rPr lang="en-US" dirty="0" smtClean="0"/>
              <a:t>QST NIRS, Japan</a:t>
            </a:r>
          </a:p>
          <a:p>
            <a:pPr marL="0" indent="0">
              <a:buNone/>
            </a:pPr>
            <a:r>
              <a:rPr lang="en-US" dirty="0" smtClean="0"/>
              <a:t>SINTEF , Norway</a:t>
            </a:r>
          </a:p>
          <a:p>
            <a:pPr marL="0" indent="0">
              <a:buNone/>
            </a:pPr>
            <a:r>
              <a:rPr lang="en-US" dirty="0" smtClean="0"/>
              <a:t>Groningen University Medical Centre, The Netherland</a:t>
            </a:r>
          </a:p>
          <a:p>
            <a:pPr marL="0" indent="0">
              <a:buNone/>
            </a:pPr>
            <a:r>
              <a:rPr lang="en-US" dirty="0" smtClean="0"/>
              <a:t>SPA BIT, Ukraine</a:t>
            </a:r>
          </a:p>
          <a:p>
            <a:pPr marL="0" indent="0">
              <a:buNone/>
            </a:pPr>
            <a:endParaRPr lang="en-US" dirty="0" smtClean="0"/>
          </a:p>
          <a:p>
            <a:pPr marL="0" indent="0">
              <a:buNone/>
            </a:pPr>
            <a:endParaRPr lang="en-US" dirty="0" smtClean="0"/>
          </a:p>
          <a:p>
            <a:pPr marL="0" indent="0">
              <a:buNone/>
            </a:pPr>
            <a:endParaRPr lang="en-US" dirty="0"/>
          </a:p>
          <a:p>
            <a:pPr marL="0" indent="0">
              <a:buNone/>
            </a:pPr>
            <a:endParaRPr lang="en-US" dirty="0" smtClean="0"/>
          </a:p>
          <a:p>
            <a:pPr marL="0" indent="0">
              <a:buNone/>
            </a:pPr>
            <a:endParaRPr lang="en-AU" dirty="0"/>
          </a:p>
        </p:txBody>
      </p:sp>
      <p:sp>
        <p:nvSpPr>
          <p:cNvPr id="2" name="Footer Placeholder 1"/>
          <p:cNvSpPr>
            <a:spLocks noGrp="1"/>
          </p:cNvSpPr>
          <p:nvPr>
            <p:ph type="ftr" sz="quarter" idx="10"/>
          </p:nvPr>
        </p:nvSpPr>
        <p:spPr/>
        <p:txBody>
          <a:bodyPr/>
          <a:lstStyle/>
          <a:p>
            <a:r>
              <a:rPr lang="en-US" dirty="0" smtClean="0"/>
              <a:t>Document title</a:t>
            </a:r>
          </a:p>
        </p:txBody>
      </p:sp>
      <p:sp>
        <p:nvSpPr>
          <p:cNvPr id="3" name="Slide Number Placeholder 2"/>
          <p:cNvSpPr>
            <a:spLocks noGrp="1"/>
          </p:cNvSpPr>
          <p:nvPr>
            <p:ph type="sldNum" sz="quarter" idx="11"/>
          </p:nvPr>
        </p:nvSpPr>
        <p:spPr/>
        <p:txBody>
          <a:bodyPr/>
          <a:lstStyle/>
          <a:p>
            <a:fld id="{4956BB43-EB25-9C48-837D-98E6AF077A13}" type="slidenum">
              <a:rPr lang="en-US" smtClean="0"/>
              <a:pPr/>
              <a:t>2</a:t>
            </a:fld>
            <a:endParaRPr lang="en-US" dirty="0"/>
          </a:p>
        </p:txBody>
      </p:sp>
    </p:spTree>
    <p:extLst>
      <p:ext uri="{BB962C8B-B14F-4D97-AF65-F5344CB8AC3E}">
        <p14:creationId xmlns:p14="http://schemas.microsoft.com/office/powerpoint/2010/main" val="29925940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9469" y="249003"/>
            <a:ext cx="7279974" cy="635095"/>
          </a:xfrm>
        </p:spPr>
        <p:txBody>
          <a:bodyPr>
            <a:normAutofit fontScale="90000"/>
          </a:bodyPr>
          <a:lstStyle/>
          <a:p>
            <a:r>
              <a:rPr lang="en-US" dirty="0"/>
              <a:t>Organic Photodiode (OPD) as a Dosimeter </a:t>
            </a:r>
            <a:endParaRPr lang="en-AU" dirty="0"/>
          </a:p>
        </p:txBody>
      </p:sp>
      <p:sp>
        <p:nvSpPr>
          <p:cNvPr id="6" name="TextBox 5"/>
          <p:cNvSpPr txBox="1"/>
          <p:nvPr/>
        </p:nvSpPr>
        <p:spPr>
          <a:xfrm>
            <a:off x="1354078" y="808948"/>
            <a:ext cx="6110968" cy="369332"/>
          </a:xfrm>
          <a:prstGeom prst="rect">
            <a:avLst/>
          </a:prstGeom>
          <a:noFill/>
        </p:spPr>
        <p:txBody>
          <a:bodyPr wrap="none" rtlCol="0">
            <a:spAutoFit/>
          </a:bodyPr>
          <a:lstStyle/>
          <a:p>
            <a:r>
              <a:rPr lang="en-US" dirty="0" smtClean="0"/>
              <a:t>Response of OPD to 6MV X-ray from medical </a:t>
            </a:r>
            <a:r>
              <a:rPr lang="en-US" dirty="0" err="1" smtClean="0"/>
              <a:t>Linac</a:t>
            </a:r>
            <a:endParaRPr lang="en-AU" dirty="0"/>
          </a:p>
        </p:txBody>
      </p:sp>
      <p:pic>
        <p:nvPicPr>
          <p:cNvPr id="7" name="Picture 6"/>
          <p:cNvPicPr>
            <a:picLocks noChangeAspect="1"/>
          </p:cNvPicPr>
          <p:nvPr/>
        </p:nvPicPr>
        <p:blipFill>
          <a:blip r:embed="rId2"/>
          <a:stretch>
            <a:fillRect/>
          </a:stretch>
        </p:blipFill>
        <p:spPr>
          <a:xfrm>
            <a:off x="2866292" y="1159628"/>
            <a:ext cx="2628900" cy="2545521"/>
          </a:xfrm>
          <a:prstGeom prst="rect">
            <a:avLst/>
          </a:prstGeom>
        </p:spPr>
      </p:pic>
      <p:pic>
        <p:nvPicPr>
          <p:cNvPr id="8" name="Picture 7"/>
          <p:cNvPicPr>
            <a:picLocks noChangeAspect="1"/>
          </p:cNvPicPr>
          <p:nvPr/>
        </p:nvPicPr>
        <p:blipFill>
          <a:blip r:embed="rId3"/>
          <a:stretch>
            <a:fillRect/>
          </a:stretch>
        </p:blipFill>
        <p:spPr>
          <a:xfrm>
            <a:off x="29714" y="1177212"/>
            <a:ext cx="2648728" cy="2564720"/>
          </a:xfrm>
          <a:prstGeom prst="rect">
            <a:avLst/>
          </a:prstGeom>
        </p:spPr>
      </p:pic>
      <p:pic>
        <p:nvPicPr>
          <p:cNvPr id="9" name="Picture 8"/>
          <p:cNvPicPr>
            <a:picLocks noChangeAspect="1"/>
          </p:cNvPicPr>
          <p:nvPr/>
        </p:nvPicPr>
        <p:blipFill>
          <a:blip r:embed="rId4"/>
          <a:stretch>
            <a:fillRect/>
          </a:stretch>
        </p:blipFill>
        <p:spPr>
          <a:xfrm>
            <a:off x="5697328" y="1241564"/>
            <a:ext cx="3089704" cy="2381647"/>
          </a:xfrm>
          <a:prstGeom prst="rect">
            <a:avLst/>
          </a:prstGeom>
        </p:spPr>
      </p:pic>
      <p:sp>
        <p:nvSpPr>
          <p:cNvPr id="10" name="TextBox 9"/>
          <p:cNvSpPr txBox="1"/>
          <p:nvPr/>
        </p:nvSpPr>
        <p:spPr>
          <a:xfrm>
            <a:off x="3138866" y="3613496"/>
            <a:ext cx="2544176" cy="1338828"/>
          </a:xfrm>
          <a:prstGeom prst="rect">
            <a:avLst/>
          </a:prstGeom>
          <a:noFill/>
        </p:spPr>
        <p:txBody>
          <a:bodyPr wrap="square" rtlCol="0">
            <a:spAutoFit/>
          </a:bodyPr>
          <a:lstStyle/>
          <a:p>
            <a:r>
              <a:rPr lang="en-US" sz="900" dirty="0" smtClean="0">
                <a:solidFill>
                  <a:srgbClr val="FF0000"/>
                </a:solidFill>
              </a:rPr>
              <a:t>Indirect mode </a:t>
            </a:r>
            <a:r>
              <a:rPr lang="en-US" sz="900" dirty="0" smtClean="0"/>
              <a:t>depth dose response, </a:t>
            </a:r>
          </a:p>
          <a:p>
            <a:r>
              <a:rPr lang="en-US" sz="900" dirty="0" smtClean="0"/>
              <a:t>V=-2V, </a:t>
            </a:r>
          </a:p>
          <a:p>
            <a:r>
              <a:rPr lang="en-US" sz="900" dirty="0" smtClean="0"/>
              <a:t>:(0.5, 1, 2 mm </a:t>
            </a:r>
            <a:r>
              <a:rPr lang="en-US" sz="900" dirty="0"/>
              <a:t>BC400 scintillator</a:t>
            </a:r>
            <a:r>
              <a:rPr lang="en-US" sz="900" dirty="0" smtClean="0"/>
              <a:t>):</a:t>
            </a:r>
            <a:endParaRPr lang="en-US" sz="900" dirty="0"/>
          </a:p>
          <a:p>
            <a:r>
              <a:rPr lang="en-US" sz="900" dirty="0" smtClean="0"/>
              <a:t>Non -irradiated OPD,</a:t>
            </a:r>
          </a:p>
          <a:p>
            <a:endParaRPr lang="en-US" sz="900" dirty="0"/>
          </a:p>
          <a:p>
            <a:r>
              <a:rPr lang="en-US" sz="900" dirty="0" smtClean="0"/>
              <a:t>Thicker scintillator –better agreement due to increasing ratio of optical/direct signal</a:t>
            </a:r>
          </a:p>
          <a:p>
            <a:endParaRPr lang="en-US" sz="900" dirty="0" smtClean="0"/>
          </a:p>
        </p:txBody>
      </p:sp>
      <p:sp>
        <p:nvSpPr>
          <p:cNvPr id="11" name="TextBox 10"/>
          <p:cNvSpPr txBox="1"/>
          <p:nvPr/>
        </p:nvSpPr>
        <p:spPr>
          <a:xfrm>
            <a:off x="213488" y="3620351"/>
            <a:ext cx="2281180" cy="1500411"/>
          </a:xfrm>
          <a:prstGeom prst="rect">
            <a:avLst/>
          </a:prstGeom>
          <a:noFill/>
        </p:spPr>
        <p:txBody>
          <a:bodyPr wrap="square" rtlCol="0">
            <a:spAutoFit/>
          </a:bodyPr>
          <a:lstStyle/>
          <a:p>
            <a:r>
              <a:rPr lang="en-US" sz="900" dirty="0">
                <a:solidFill>
                  <a:srgbClr val="FF0000"/>
                </a:solidFill>
              </a:rPr>
              <a:t>D</a:t>
            </a:r>
            <a:r>
              <a:rPr lang="en-US" sz="900" dirty="0" smtClean="0">
                <a:solidFill>
                  <a:srgbClr val="FF0000"/>
                </a:solidFill>
              </a:rPr>
              <a:t>irect mode </a:t>
            </a:r>
            <a:r>
              <a:rPr lang="en-US" sz="900" dirty="0" smtClean="0"/>
              <a:t>depth dose response , </a:t>
            </a:r>
          </a:p>
          <a:p>
            <a:r>
              <a:rPr lang="en-US" sz="900" dirty="0" smtClean="0"/>
              <a:t>V</a:t>
            </a:r>
            <a:r>
              <a:rPr lang="en-US" sz="900" dirty="0"/>
              <a:t>=-</a:t>
            </a:r>
            <a:r>
              <a:rPr lang="en-US" sz="900" dirty="0" smtClean="0"/>
              <a:t>2V; Comparison with </a:t>
            </a:r>
            <a:r>
              <a:rPr lang="en-US" sz="900" dirty="0" err="1" smtClean="0"/>
              <a:t>Ionisation</a:t>
            </a:r>
            <a:r>
              <a:rPr lang="en-US" sz="900" dirty="0" smtClean="0"/>
              <a:t> Chamber (IC)</a:t>
            </a:r>
          </a:p>
          <a:p>
            <a:r>
              <a:rPr lang="en-US" sz="900" dirty="0"/>
              <a:t>N</a:t>
            </a:r>
            <a:r>
              <a:rPr lang="en-US" sz="900" dirty="0" smtClean="0"/>
              <a:t>on-irradiated OPD (0 </a:t>
            </a:r>
            <a:r>
              <a:rPr lang="en-US" sz="900" dirty="0" err="1" smtClean="0"/>
              <a:t>kGy</a:t>
            </a:r>
            <a:r>
              <a:rPr lang="en-US" sz="900" dirty="0" smtClean="0"/>
              <a:t>),</a:t>
            </a:r>
          </a:p>
          <a:p>
            <a:endParaRPr lang="en-US" sz="900" dirty="0"/>
          </a:p>
          <a:p>
            <a:r>
              <a:rPr lang="en-US" sz="900" dirty="0" smtClean="0"/>
              <a:t>Response enhancement is due to</a:t>
            </a:r>
          </a:p>
          <a:p>
            <a:r>
              <a:rPr lang="en-US" sz="900" dirty="0"/>
              <a:t>e</a:t>
            </a:r>
            <a:r>
              <a:rPr lang="en-US" sz="900" dirty="0" smtClean="0"/>
              <a:t>lectron capture on traps and hole current enhancement (see slide ..)   </a:t>
            </a:r>
          </a:p>
          <a:p>
            <a:endParaRPr lang="en-US" sz="900" dirty="0" smtClean="0"/>
          </a:p>
          <a:p>
            <a:r>
              <a:rPr lang="en-US" sz="1050" dirty="0" smtClean="0"/>
              <a:t> </a:t>
            </a:r>
            <a:endParaRPr lang="en-AU" sz="1050" dirty="0"/>
          </a:p>
        </p:txBody>
      </p:sp>
      <p:sp>
        <p:nvSpPr>
          <p:cNvPr id="12" name="TextBox 11"/>
          <p:cNvSpPr txBox="1"/>
          <p:nvPr/>
        </p:nvSpPr>
        <p:spPr>
          <a:xfrm>
            <a:off x="6189440" y="3535840"/>
            <a:ext cx="2281180" cy="1223412"/>
          </a:xfrm>
          <a:prstGeom prst="rect">
            <a:avLst/>
          </a:prstGeom>
          <a:noFill/>
        </p:spPr>
        <p:txBody>
          <a:bodyPr wrap="square" rtlCol="0">
            <a:spAutoFit/>
          </a:bodyPr>
          <a:lstStyle/>
          <a:p>
            <a:r>
              <a:rPr lang="en-US" sz="900" dirty="0" smtClean="0">
                <a:solidFill>
                  <a:srgbClr val="FF0000"/>
                </a:solidFill>
              </a:rPr>
              <a:t>Indirect mode </a:t>
            </a:r>
            <a:r>
              <a:rPr lang="en-US" sz="900" dirty="0" smtClean="0"/>
              <a:t>depth dose response </a:t>
            </a:r>
          </a:p>
          <a:p>
            <a:r>
              <a:rPr lang="en-US" sz="900" dirty="0" smtClean="0"/>
              <a:t>V</a:t>
            </a:r>
            <a:r>
              <a:rPr lang="en-US" sz="900" dirty="0"/>
              <a:t>=-2V</a:t>
            </a:r>
            <a:r>
              <a:rPr lang="en-US" sz="900" dirty="0" smtClean="0"/>
              <a:t>:(1 mm </a:t>
            </a:r>
            <a:r>
              <a:rPr lang="en-US" sz="900" dirty="0"/>
              <a:t>BC400 scintillator</a:t>
            </a:r>
            <a:r>
              <a:rPr lang="en-US" sz="900" dirty="0" smtClean="0"/>
              <a:t>):</a:t>
            </a:r>
            <a:endParaRPr lang="en-US" sz="900" dirty="0"/>
          </a:p>
          <a:p>
            <a:r>
              <a:rPr lang="en-US" sz="900" dirty="0" smtClean="0"/>
              <a:t>0kGy and 40kGy pre-irradiated OPD,</a:t>
            </a:r>
          </a:p>
          <a:p>
            <a:endParaRPr lang="en-US" sz="900" dirty="0"/>
          </a:p>
          <a:p>
            <a:r>
              <a:rPr lang="en-US" sz="900" dirty="0" smtClean="0"/>
              <a:t>High </a:t>
            </a:r>
            <a:r>
              <a:rPr lang="en-US" sz="900" dirty="0" err="1" smtClean="0"/>
              <a:t>RadHard</a:t>
            </a:r>
            <a:r>
              <a:rPr lang="en-US" sz="900" dirty="0" smtClean="0"/>
              <a:t> :indirect mode</a:t>
            </a:r>
          </a:p>
          <a:p>
            <a:endParaRPr lang="en-US" sz="900" dirty="0" smtClean="0"/>
          </a:p>
          <a:p>
            <a:r>
              <a:rPr lang="en-US" sz="1050" dirty="0" smtClean="0"/>
              <a:t> </a:t>
            </a:r>
            <a:endParaRPr lang="en-AU" sz="1050" dirty="0"/>
          </a:p>
        </p:txBody>
      </p:sp>
      <p:sp>
        <p:nvSpPr>
          <p:cNvPr id="14" name="Footer Placeholder 3"/>
          <p:cNvSpPr txBox="1">
            <a:spLocks/>
          </p:cNvSpPr>
          <p:nvPr/>
        </p:nvSpPr>
        <p:spPr>
          <a:xfrm>
            <a:off x="2149021" y="4772129"/>
            <a:ext cx="2976162" cy="430724"/>
          </a:xfrm>
          <a:prstGeom prst="rect">
            <a:avLst/>
          </a:prstGeom>
        </p:spPr>
        <p:txBody>
          <a:bodyPr vert="horz" lIns="0" tIns="0" rIns="91440" bIns="45720" rtlCol="0" anchor="ctr"/>
          <a:lstStyle>
            <a:defPPr>
              <a:defRPr lang="en-US"/>
            </a:defPPr>
            <a:lvl1pPr marL="0" algn="l" defTabSz="457200" rtl="0" eaLnBrk="1" latinLnBrk="0" hangingPunct="1">
              <a:defRPr sz="6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smtClean="0"/>
              <a:t>Jessie Posar </a:t>
            </a:r>
            <a:r>
              <a:rPr lang="en-US" sz="1000" i="1" dirty="0" smtClean="0"/>
              <a:t>et al </a:t>
            </a:r>
            <a:r>
              <a:rPr lang="en-US" sz="1000" dirty="0" smtClean="0"/>
              <a:t>, Med. </a:t>
            </a:r>
            <a:r>
              <a:rPr lang="en-US" sz="1000" dirty="0" err="1" smtClean="0"/>
              <a:t>Phys</a:t>
            </a:r>
            <a:r>
              <a:rPr lang="en-US" sz="1000" dirty="0" smtClean="0"/>
              <a:t>, 47, 2020</a:t>
            </a:r>
            <a:endParaRPr lang="en-US" sz="1000" dirty="0"/>
          </a:p>
        </p:txBody>
      </p:sp>
    </p:spTree>
    <p:extLst>
      <p:ext uri="{BB962C8B-B14F-4D97-AF65-F5344CB8AC3E}">
        <p14:creationId xmlns:p14="http://schemas.microsoft.com/office/powerpoint/2010/main" val="18850503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337" y="25350"/>
            <a:ext cx="9214337" cy="635095"/>
          </a:xfrm>
        </p:spPr>
        <p:txBody>
          <a:bodyPr>
            <a:normAutofit fontScale="90000"/>
          </a:bodyPr>
          <a:lstStyle/>
          <a:p>
            <a:r>
              <a:rPr lang="en-US" dirty="0" smtClean="0"/>
              <a:t>              OPD: Synchrotron </a:t>
            </a:r>
            <a:r>
              <a:rPr lang="en-US" dirty="0" err="1" smtClean="0"/>
              <a:t>MicroBeam</a:t>
            </a:r>
            <a:r>
              <a:rPr lang="en-US" dirty="0" smtClean="0"/>
              <a:t>  Dosimetry</a:t>
            </a:r>
            <a:endParaRPr lang="en-AU" dirty="0"/>
          </a:p>
        </p:txBody>
      </p:sp>
      <p:sp>
        <p:nvSpPr>
          <p:cNvPr id="5" name="Slide Number Placeholder 4"/>
          <p:cNvSpPr>
            <a:spLocks noGrp="1"/>
          </p:cNvSpPr>
          <p:nvPr>
            <p:ph type="sldNum" sz="quarter" idx="11"/>
          </p:nvPr>
        </p:nvSpPr>
        <p:spPr/>
        <p:txBody>
          <a:bodyPr/>
          <a:lstStyle/>
          <a:p>
            <a:fld id="{DA7B4246-FDFA-7E4C-A54D-095A75DA82FF}" type="slidenum">
              <a:rPr lang="en-US" smtClean="0"/>
              <a:pPr/>
              <a:t>21</a:t>
            </a:fld>
            <a:endParaRPr lang="en-US" dirty="0"/>
          </a:p>
        </p:txBody>
      </p:sp>
      <p:sp>
        <p:nvSpPr>
          <p:cNvPr id="6" name="TextBox 5"/>
          <p:cNvSpPr txBox="1"/>
          <p:nvPr/>
        </p:nvSpPr>
        <p:spPr>
          <a:xfrm>
            <a:off x="124842" y="773866"/>
            <a:ext cx="4605748" cy="1200329"/>
          </a:xfrm>
          <a:prstGeom prst="rect">
            <a:avLst/>
          </a:prstGeom>
          <a:noFill/>
        </p:spPr>
        <p:txBody>
          <a:bodyPr wrap="none" rtlCol="0">
            <a:spAutoFit/>
          </a:bodyPr>
          <a:lstStyle/>
          <a:p>
            <a:pPr marL="171450" indent="-171450">
              <a:buFont typeface="Wingdings" panose="05000000000000000000" pitchFamily="2" charset="2"/>
              <a:buChar char="Ø"/>
            </a:pPr>
            <a:r>
              <a:rPr lang="en-US" sz="1200" dirty="0" smtClean="0"/>
              <a:t>Response of 500nm OPD  for X-ray dose rate:</a:t>
            </a:r>
          </a:p>
          <a:p>
            <a:r>
              <a:rPr lang="en-US" sz="1200" dirty="0" smtClean="0"/>
              <a:t>    3668 , 500 and 209 </a:t>
            </a:r>
            <a:r>
              <a:rPr lang="en-US" sz="1200" dirty="0" err="1" smtClean="0"/>
              <a:t>Gy</a:t>
            </a:r>
            <a:r>
              <a:rPr lang="en-US" sz="1200" dirty="0" smtClean="0"/>
              <a:t>/s,  </a:t>
            </a:r>
          </a:p>
          <a:p>
            <a:pPr marL="171450" indent="-171450">
              <a:buFont typeface="Wingdings" panose="05000000000000000000" pitchFamily="2" charset="2"/>
              <a:buChar char="Ø"/>
            </a:pPr>
            <a:r>
              <a:rPr lang="en-US" sz="1200" dirty="0" smtClean="0"/>
              <a:t>Spectra X-ray peaked at : 48, 76,  88 </a:t>
            </a:r>
            <a:r>
              <a:rPr lang="en-US" sz="1200" dirty="0" err="1" smtClean="0"/>
              <a:t>keV</a:t>
            </a:r>
            <a:endParaRPr lang="en-US" sz="1200" dirty="0" smtClean="0"/>
          </a:p>
          <a:p>
            <a:pPr marL="171450" indent="-171450">
              <a:buFont typeface="Wingdings" panose="05000000000000000000" pitchFamily="2" charset="2"/>
              <a:buChar char="Ø"/>
            </a:pPr>
            <a:r>
              <a:rPr lang="en-US" sz="1200" dirty="0" err="1" smtClean="0"/>
              <a:t>Microbeam</a:t>
            </a:r>
            <a:r>
              <a:rPr lang="en-US" sz="1200" dirty="0" smtClean="0"/>
              <a:t> array: 50</a:t>
            </a:r>
            <a:r>
              <a:rPr lang="en-US" sz="1200" dirty="0" smtClean="0">
                <a:latin typeface="Symbol" panose="05050102010706020507" pitchFamily="18" charset="2"/>
              </a:rPr>
              <a:t>m</a:t>
            </a:r>
            <a:r>
              <a:rPr lang="en-US" sz="1200" dirty="0" smtClean="0"/>
              <a:t>m width, 2 cm high, 400</a:t>
            </a:r>
            <a:r>
              <a:rPr lang="en-US" sz="1200" dirty="0" smtClean="0">
                <a:latin typeface="Symbol" panose="05050102010706020507" pitchFamily="18" charset="2"/>
              </a:rPr>
              <a:t>m</a:t>
            </a:r>
            <a:r>
              <a:rPr lang="en-US" sz="1200" dirty="0" smtClean="0"/>
              <a:t>m pitch</a:t>
            </a:r>
          </a:p>
          <a:p>
            <a:pPr marL="171450" indent="-171450">
              <a:buFont typeface="Wingdings" panose="05000000000000000000" pitchFamily="2" charset="2"/>
              <a:buChar char="Ø"/>
            </a:pPr>
            <a:r>
              <a:rPr lang="en-US" sz="1200" dirty="0" smtClean="0"/>
              <a:t>Filtering: combination  Cu-Al </a:t>
            </a:r>
          </a:p>
          <a:p>
            <a:pPr marL="171450" indent="-171450">
              <a:buFont typeface="Wingdings" panose="05000000000000000000" pitchFamily="2" charset="2"/>
              <a:buChar char="Ø"/>
            </a:pPr>
            <a:r>
              <a:rPr lang="en-US" sz="1200" dirty="0" smtClean="0"/>
              <a:t>Calibration: against </a:t>
            </a:r>
            <a:r>
              <a:rPr lang="en-AU" sz="1200" dirty="0" smtClean="0"/>
              <a:t>pin point </a:t>
            </a:r>
            <a:r>
              <a:rPr lang="en-AU" sz="1200" dirty="0"/>
              <a:t>(PTW 31014) </a:t>
            </a:r>
            <a:r>
              <a:rPr lang="en-AU" sz="1200" dirty="0" smtClean="0"/>
              <a:t>IC</a:t>
            </a:r>
            <a:r>
              <a:rPr lang="en-US" sz="1200" dirty="0" smtClean="0"/>
              <a:t> , V=3V</a:t>
            </a:r>
            <a:endParaRPr lang="en-AU" sz="1200" dirty="0"/>
          </a:p>
        </p:txBody>
      </p:sp>
      <p:pic>
        <p:nvPicPr>
          <p:cNvPr id="7" name="Picture 6"/>
          <p:cNvPicPr>
            <a:picLocks noChangeAspect="1"/>
          </p:cNvPicPr>
          <p:nvPr/>
        </p:nvPicPr>
        <p:blipFill>
          <a:blip r:embed="rId2"/>
          <a:stretch>
            <a:fillRect/>
          </a:stretch>
        </p:blipFill>
        <p:spPr>
          <a:xfrm>
            <a:off x="149175" y="2167073"/>
            <a:ext cx="3774069" cy="2239477"/>
          </a:xfrm>
          <a:prstGeom prst="rect">
            <a:avLst/>
          </a:prstGeom>
        </p:spPr>
      </p:pic>
      <p:pic>
        <p:nvPicPr>
          <p:cNvPr id="8" name="Picture 7"/>
          <p:cNvPicPr>
            <a:picLocks noChangeAspect="1"/>
          </p:cNvPicPr>
          <p:nvPr/>
        </p:nvPicPr>
        <p:blipFill>
          <a:blip r:embed="rId3"/>
          <a:stretch>
            <a:fillRect/>
          </a:stretch>
        </p:blipFill>
        <p:spPr>
          <a:xfrm>
            <a:off x="3966708" y="2320213"/>
            <a:ext cx="2469261" cy="1964754"/>
          </a:xfrm>
          <a:prstGeom prst="rect">
            <a:avLst/>
          </a:prstGeom>
        </p:spPr>
      </p:pic>
      <p:sp>
        <p:nvSpPr>
          <p:cNvPr id="9" name="TextBox 8"/>
          <p:cNvSpPr txBox="1"/>
          <p:nvPr/>
        </p:nvSpPr>
        <p:spPr>
          <a:xfrm>
            <a:off x="4132184" y="4160973"/>
            <a:ext cx="2303785" cy="707886"/>
          </a:xfrm>
          <a:prstGeom prst="rect">
            <a:avLst/>
          </a:prstGeom>
          <a:noFill/>
        </p:spPr>
        <p:txBody>
          <a:bodyPr wrap="square" rtlCol="0">
            <a:spAutoFit/>
          </a:bodyPr>
          <a:lstStyle/>
          <a:p>
            <a:pPr algn="ctr"/>
            <a:r>
              <a:rPr lang="en-US" sz="1000" dirty="0"/>
              <a:t>T</a:t>
            </a:r>
            <a:r>
              <a:rPr lang="en-US" sz="1000" dirty="0" smtClean="0"/>
              <a:t>he </a:t>
            </a:r>
            <a:r>
              <a:rPr lang="en-US" sz="1000" dirty="0"/>
              <a:t>spectra at the IMBL for a 3T wiggler field </a:t>
            </a:r>
            <a:r>
              <a:rPr lang="en-US" sz="1000" dirty="0" smtClean="0"/>
              <a:t>strength</a:t>
            </a:r>
          </a:p>
          <a:p>
            <a:pPr algn="ctr"/>
            <a:r>
              <a:rPr lang="en-US" sz="1000" dirty="0" smtClean="0"/>
              <a:t> </a:t>
            </a:r>
            <a:r>
              <a:rPr lang="en-US" sz="1000" dirty="0"/>
              <a:t>produced by the different filtration </a:t>
            </a:r>
            <a:r>
              <a:rPr lang="en-US" sz="1000" dirty="0" smtClean="0"/>
              <a:t>configurations</a:t>
            </a:r>
            <a:endParaRPr lang="en-AU" sz="1000" dirty="0"/>
          </a:p>
        </p:txBody>
      </p:sp>
      <p:sp>
        <p:nvSpPr>
          <p:cNvPr id="10" name="TextBox 9"/>
          <p:cNvSpPr txBox="1"/>
          <p:nvPr/>
        </p:nvSpPr>
        <p:spPr>
          <a:xfrm>
            <a:off x="715174" y="2839701"/>
            <a:ext cx="666105" cy="261610"/>
          </a:xfrm>
          <a:prstGeom prst="rect">
            <a:avLst/>
          </a:prstGeom>
          <a:noFill/>
        </p:spPr>
        <p:txBody>
          <a:bodyPr wrap="square" rtlCol="0">
            <a:spAutoFit/>
          </a:bodyPr>
          <a:lstStyle/>
          <a:p>
            <a:r>
              <a:rPr lang="en-US" sz="1100" dirty="0" smtClean="0"/>
              <a:t>OPD</a:t>
            </a:r>
            <a:endParaRPr lang="en-AU" sz="1100" dirty="0"/>
          </a:p>
        </p:txBody>
      </p:sp>
      <p:sp>
        <p:nvSpPr>
          <p:cNvPr id="11" name="TextBox 10"/>
          <p:cNvSpPr txBox="1"/>
          <p:nvPr/>
        </p:nvSpPr>
        <p:spPr>
          <a:xfrm>
            <a:off x="1853378" y="2839701"/>
            <a:ext cx="975126" cy="600164"/>
          </a:xfrm>
          <a:prstGeom prst="rect">
            <a:avLst/>
          </a:prstGeom>
          <a:noFill/>
        </p:spPr>
        <p:txBody>
          <a:bodyPr wrap="square" rtlCol="0">
            <a:spAutoFit/>
          </a:bodyPr>
          <a:lstStyle/>
          <a:p>
            <a:r>
              <a:rPr lang="en-US" sz="1100" dirty="0" smtClean="0"/>
              <a:t>Solid Water Phantom </a:t>
            </a:r>
            <a:endParaRPr lang="en-AU" sz="1100" dirty="0"/>
          </a:p>
        </p:txBody>
      </p:sp>
      <p:sp>
        <p:nvSpPr>
          <p:cNvPr id="13" name="TextBox 12"/>
          <p:cNvSpPr txBox="1"/>
          <p:nvPr/>
        </p:nvSpPr>
        <p:spPr>
          <a:xfrm>
            <a:off x="631930" y="4237917"/>
            <a:ext cx="2303785" cy="553998"/>
          </a:xfrm>
          <a:prstGeom prst="rect">
            <a:avLst/>
          </a:prstGeom>
          <a:noFill/>
        </p:spPr>
        <p:txBody>
          <a:bodyPr wrap="square" rtlCol="0">
            <a:spAutoFit/>
          </a:bodyPr>
          <a:lstStyle/>
          <a:p>
            <a:pPr algn="ctr"/>
            <a:r>
              <a:rPr lang="en-US" sz="1000" dirty="0" smtClean="0"/>
              <a:t>Schematic of Experiment :</a:t>
            </a:r>
          </a:p>
          <a:p>
            <a:pPr algn="ctr"/>
            <a:r>
              <a:rPr lang="en-US" sz="1000" dirty="0" smtClean="0"/>
              <a:t>Edge on OPD is scanning across of </a:t>
            </a:r>
            <a:r>
              <a:rPr lang="en-US" sz="1000" dirty="0" err="1" smtClean="0"/>
              <a:t>micorbeams</a:t>
            </a:r>
            <a:r>
              <a:rPr lang="en-US" sz="1000" dirty="0" smtClean="0"/>
              <a:t> </a:t>
            </a:r>
            <a:endParaRPr lang="en-US" sz="1000" dirty="0"/>
          </a:p>
        </p:txBody>
      </p:sp>
      <p:pic>
        <p:nvPicPr>
          <p:cNvPr id="15" name="Picture 14"/>
          <p:cNvPicPr>
            <a:picLocks noChangeAspect="1"/>
          </p:cNvPicPr>
          <p:nvPr/>
        </p:nvPicPr>
        <p:blipFill>
          <a:blip r:embed="rId4"/>
          <a:stretch>
            <a:fillRect/>
          </a:stretch>
        </p:blipFill>
        <p:spPr>
          <a:xfrm>
            <a:off x="4574317" y="789022"/>
            <a:ext cx="2189338" cy="1689236"/>
          </a:xfrm>
          <a:prstGeom prst="rect">
            <a:avLst/>
          </a:prstGeom>
        </p:spPr>
      </p:pic>
      <p:sp>
        <p:nvSpPr>
          <p:cNvPr id="16" name="TextBox 15"/>
          <p:cNvSpPr txBox="1"/>
          <p:nvPr/>
        </p:nvSpPr>
        <p:spPr>
          <a:xfrm>
            <a:off x="5541037" y="483106"/>
            <a:ext cx="2991525" cy="369332"/>
          </a:xfrm>
          <a:prstGeom prst="rect">
            <a:avLst/>
          </a:prstGeom>
          <a:noFill/>
        </p:spPr>
        <p:txBody>
          <a:bodyPr wrap="none" rtlCol="0">
            <a:spAutoFit/>
          </a:bodyPr>
          <a:lstStyle/>
          <a:p>
            <a:r>
              <a:rPr lang="en-US" dirty="0" smtClean="0"/>
              <a:t>Wide synchrotron beam</a:t>
            </a:r>
            <a:endParaRPr lang="en-AU" dirty="0"/>
          </a:p>
        </p:txBody>
      </p:sp>
      <p:pic>
        <p:nvPicPr>
          <p:cNvPr id="17" name="Picture 16"/>
          <p:cNvPicPr>
            <a:picLocks noChangeAspect="1"/>
          </p:cNvPicPr>
          <p:nvPr/>
        </p:nvPicPr>
        <p:blipFill>
          <a:blip r:embed="rId5"/>
          <a:stretch>
            <a:fillRect/>
          </a:stretch>
        </p:blipFill>
        <p:spPr>
          <a:xfrm>
            <a:off x="6479433" y="771266"/>
            <a:ext cx="2673507" cy="2028878"/>
          </a:xfrm>
          <a:prstGeom prst="rect">
            <a:avLst/>
          </a:prstGeom>
        </p:spPr>
      </p:pic>
      <p:sp>
        <p:nvSpPr>
          <p:cNvPr id="18" name="TextBox 17"/>
          <p:cNvSpPr txBox="1"/>
          <p:nvPr/>
        </p:nvSpPr>
        <p:spPr>
          <a:xfrm>
            <a:off x="7286779" y="993332"/>
            <a:ext cx="1452642" cy="461665"/>
          </a:xfrm>
          <a:prstGeom prst="rect">
            <a:avLst/>
          </a:prstGeom>
          <a:noFill/>
        </p:spPr>
        <p:txBody>
          <a:bodyPr wrap="none" rtlCol="0">
            <a:spAutoFit/>
          </a:bodyPr>
          <a:lstStyle/>
          <a:p>
            <a:r>
              <a:rPr lang="en-US" sz="800" dirty="0" smtClean="0"/>
              <a:t>PDD: </a:t>
            </a:r>
            <a:r>
              <a:rPr lang="en-US" sz="800" dirty="0" err="1" smtClean="0"/>
              <a:t>OPDvs</a:t>
            </a:r>
            <a:r>
              <a:rPr lang="en-US" sz="800" dirty="0" smtClean="0"/>
              <a:t> </a:t>
            </a:r>
            <a:r>
              <a:rPr lang="en-US" sz="800" dirty="0" smtClean="0">
                <a:latin typeface="Symbol" panose="05050102010706020507" pitchFamily="18" charset="2"/>
              </a:rPr>
              <a:t>m</a:t>
            </a:r>
            <a:r>
              <a:rPr lang="en-US" sz="800" dirty="0" smtClean="0"/>
              <a:t>-diamond </a:t>
            </a:r>
          </a:p>
          <a:p>
            <a:pPr algn="ctr"/>
            <a:r>
              <a:rPr lang="en-US" sz="800" dirty="0" smtClean="0"/>
              <a:t>Detector</a:t>
            </a:r>
          </a:p>
          <a:p>
            <a:pPr algn="ctr"/>
            <a:r>
              <a:rPr lang="en-US" sz="800" dirty="0" smtClean="0"/>
              <a:t>Cu-Cu filter</a:t>
            </a:r>
            <a:endParaRPr lang="en-AU" sz="800" dirty="0"/>
          </a:p>
        </p:txBody>
      </p:sp>
      <p:sp>
        <p:nvSpPr>
          <p:cNvPr id="19" name="Right Arrow 18"/>
          <p:cNvSpPr/>
          <p:nvPr/>
        </p:nvSpPr>
        <p:spPr>
          <a:xfrm>
            <a:off x="8408239" y="1617256"/>
            <a:ext cx="248646" cy="13727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21" name="Right Arrow 20"/>
          <p:cNvSpPr/>
          <p:nvPr/>
        </p:nvSpPr>
        <p:spPr>
          <a:xfrm flipH="1">
            <a:off x="6966549" y="1338928"/>
            <a:ext cx="230964" cy="18226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22" name="Footer Placeholder 3"/>
          <p:cNvSpPr txBox="1">
            <a:spLocks/>
          </p:cNvSpPr>
          <p:nvPr/>
        </p:nvSpPr>
        <p:spPr>
          <a:xfrm>
            <a:off x="2497014" y="4790615"/>
            <a:ext cx="3516923" cy="352886"/>
          </a:xfrm>
          <a:prstGeom prst="rect">
            <a:avLst/>
          </a:prstGeom>
        </p:spPr>
        <p:txBody>
          <a:bodyPr vert="horz" lIns="0" tIns="0" rIns="91440" bIns="45720" rtlCol="0" anchor="ctr"/>
          <a:lstStyle>
            <a:defPPr>
              <a:defRPr lang="en-US"/>
            </a:defPPr>
            <a:lvl1pPr marL="0" algn="l" defTabSz="457200" rtl="0" eaLnBrk="1" latinLnBrk="0" hangingPunct="1">
              <a:defRPr sz="6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mtClean="0">
                <a:hlinkClick r:id="rId6"/>
              </a:rPr>
              <a:t>Jessie Posar et al </a:t>
            </a:r>
            <a:r>
              <a:rPr lang="sv-SE" i="1" smtClean="0">
                <a:hlinkClick r:id="rId6"/>
              </a:rPr>
              <a:t>J. Synchrotron Rad.</a:t>
            </a:r>
            <a:r>
              <a:rPr lang="sv-SE" smtClean="0"/>
              <a:t> (2021). </a:t>
            </a:r>
            <a:r>
              <a:rPr lang="sv-SE" b="1" smtClean="0">
                <a:hlinkClick r:id="rId7"/>
              </a:rPr>
              <a:t>28</a:t>
            </a:r>
            <a:r>
              <a:rPr lang="sv-SE" smtClean="0"/>
              <a:t>, 1444-1454</a:t>
            </a:r>
            <a:endParaRPr lang="en-US" dirty="0"/>
          </a:p>
        </p:txBody>
      </p:sp>
      <p:pic>
        <p:nvPicPr>
          <p:cNvPr id="20" name="Picture 19"/>
          <p:cNvPicPr>
            <a:picLocks noChangeAspect="1"/>
          </p:cNvPicPr>
          <p:nvPr/>
        </p:nvPicPr>
        <p:blipFill rotWithShape="1">
          <a:blip r:embed="rId8"/>
          <a:srcRect l="1170" t="494" r="63793"/>
          <a:stretch/>
        </p:blipFill>
        <p:spPr>
          <a:xfrm>
            <a:off x="6644909" y="2700324"/>
            <a:ext cx="2117358" cy="1880344"/>
          </a:xfrm>
          <a:prstGeom prst="rect">
            <a:avLst/>
          </a:prstGeom>
        </p:spPr>
      </p:pic>
    </p:spTree>
    <p:extLst>
      <p:ext uri="{BB962C8B-B14F-4D97-AF65-F5344CB8AC3E}">
        <p14:creationId xmlns:p14="http://schemas.microsoft.com/office/powerpoint/2010/main" val="13005287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9984"/>
            <a:ext cx="8405446" cy="635095"/>
          </a:xfrm>
        </p:spPr>
        <p:txBody>
          <a:bodyPr>
            <a:normAutofit/>
          </a:bodyPr>
          <a:lstStyle/>
          <a:p>
            <a:r>
              <a:rPr lang="en-US" dirty="0"/>
              <a:t>Printable Semiconductor Organic Dosimeter </a:t>
            </a:r>
            <a:endParaRPr lang="en-AU" dirty="0"/>
          </a:p>
        </p:txBody>
      </p:sp>
      <p:sp>
        <p:nvSpPr>
          <p:cNvPr id="3" name="Content Placeholder 2"/>
          <p:cNvSpPr>
            <a:spLocks noGrp="1"/>
          </p:cNvSpPr>
          <p:nvPr>
            <p:ph sz="half" idx="1"/>
          </p:nvPr>
        </p:nvSpPr>
        <p:spPr>
          <a:xfrm>
            <a:off x="395654" y="785079"/>
            <a:ext cx="8254570" cy="340336"/>
          </a:xfrm>
        </p:spPr>
        <p:txBody>
          <a:bodyPr>
            <a:normAutofit fontScale="85000" lnSpcReduction="10000"/>
          </a:bodyPr>
          <a:lstStyle/>
          <a:p>
            <a:r>
              <a:rPr lang="en-AU" dirty="0"/>
              <a:t>P3HT:o-IDTBR </a:t>
            </a:r>
            <a:r>
              <a:rPr lang="en-AU" dirty="0" smtClean="0"/>
              <a:t>photodetectors</a:t>
            </a:r>
            <a:r>
              <a:rPr lang="en-AU" dirty="0"/>
              <a:t> </a:t>
            </a:r>
            <a:r>
              <a:rPr lang="en-AU" dirty="0" smtClean="0"/>
              <a:t>coupled to 2mm thick RX400 scintillator, no bias</a:t>
            </a:r>
            <a:endParaRPr lang="en-AU" dirty="0"/>
          </a:p>
        </p:txBody>
      </p:sp>
      <p:sp>
        <p:nvSpPr>
          <p:cNvPr id="5" name="Slide Number Placeholder 4"/>
          <p:cNvSpPr>
            <a:spLocks noGrp="1"/>
          </p:cNvSpPr>
          <p:nvPr>
            <p:ph type="sldNum" sz="quarter" idx="11"/>
          </p:nvPr>
        </p:nvSpPr>
        <p:spPr/>
        <p:txBody>
          <a:bodyPr/>
          <a:lstStyle/>
          <a:p>
            <a:fld id="{DA7B4246-FDFA-7E4C-A54D-095A75DA82FF}" type="slidenum">
              <a:rPr lang="en-US" smtClean="0"/>
              <a:pPr/>
              <a:t>22</a:t>
            </a:fld>
            <a:endParaRPr lang="en-US" dirty="0"/>
          </a:p>
        </p:txBody>
      </p:sp>
      <p:pic>
        <p:nvPicPr>
          <p:cNvPr id="6" name="Picture 5"/>
          <p:cNvPicPr>
            <a:picLocks noChangeAspect="1"/>
          </p:cNvPicPr>
          <p:nvPr/>
        </p:nvPicPr>
        <p:blipFill>
          <a:blip r:embed="rId2"/>
          <a:stretch>
            <a:fillRect/>
          </a:stretch>
        </p:blipFill>
        <p:spPr>
          <a:xfrm>
            <a:off x="45768" y="1311562"/>
            <a:ext cx="5824680" cy="3222164"/>
          </a:xfrm>
          <a:prstGeom prst="rect">
            <a:avLst/>
          </a:prstGeom>
        </p:spPr>
      </p:pic>
      <p:sp>
        <p:nvSpPr>
          <p:cNvPr id="7" name="Footer Placeholder 3"/>
          <p:cNvSpPr txBox="1">
            <a:spLocks/>
          </p:cNvSpPr>
          <p:nvPr/>
        </p:nvSpPr>
        <p:spPr>
          <a:xfrm>
            <a:off x="1208975" y="4784416"/>
            <a:ext cx="5596271" cy="352894"/>
          </a:xfrm>
          <a:prstGeom prst="rect">
            <a:avLst/>
          </a:prstGeom>
        </p:spPr>
        <p:txBody>
          <a:bodyPr vert="horz" lIns="0" tIns="0" rIns="91440" bIns="45720" rtlCol="0" anchor="ctr"/>
          <a:lstStyle>
            <a:defPPr>
              <a:defRPr lang="en-US"/>
            </a:defPPr>
            <a:lvl1pPr marL="0" algn="l" defTabSz="457200" rtl="0" eaLnBrk="1" latinLnBrk="0" hangingPunct="1">
              <a:defRPr sz="6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smtClean="0"/>
              <a:t>Jessie Posar </a:t>
            </a:r>
            <a:r>
              <a:rPr lang="en-US" sz="1000" i="1" dirty="0" smtClean="0"/>
              <a:t>et al</a:t>
            </a:r>
            <a:r>
              <a:rPr lang="en-US" sz="1000" dirty="0" smtClean="0"/>
              <a:t>., </a:t>
            </a:r>
            <a:r>
              <a:rPr lang="en-US" sz="800" dirty="0" smtClean="0"/>
              <a:t>Published 27th May 2021. Advanced Materials Technologies, 2001298. </a:t>
            </a:r>
            <a:endParaRPr lang="en-US" sz="1000" dirty="0"/>
          </a:p>
        </p:txBody>
      </p:sp>
      <p:sp>
        <p:nvSpPr>
          <p:cNvPr id="8" name="TextBox 7"/>
          <p:cNvSpPr txBox="1"/>
          <p:nvPr/>
        </p:nvSpPr>
        <p:spPr>
          <a:xfrm>
            <a:off x="5870448" y="1420174"/>
            <a:ext cx="3305713" cy="2700739"/>
          </a:xfrm>
          <a:prstGeom prst="rect">
            <a:avLst/>
          </a:prstGeom>
          <a:noFill/>
        </p:spPr>
        <p:txBody>
          <a:bodyPr wrap="none" rtlCol="0">
            <a:spAutoFit/>
          </a:bodyPr>
          <a:lstStyle/>
          <a:p>
            <a:r>
              <a:rPr lang="en-US" sz="1100" dirty="0" smtClean="0"/>
              <a:t>a)Indirect detection  </a:t>
            </a:r>
            <a:r>
              <a:rPr lang="en-AU" sz="1100" dirty="0"/>
              <a:t>&lt;E&gt; = 50 </a:t>
            </a:r>
            <a:r>
              <a:rPr lang="en-AU" sz="1100" dirty="0" err="1"/>
              <a:t>keV</a:t>
            </a:r>
            <a:r>
              <a:rPr lang="en-AU" sz="1100" dirty="0"/>
              <a:t> </a:t>
            </a:r>
            <a:r>
              <a:rPr lang="en-AU" sz="1100" dirty="0" smtClean="0"/>
              <a:t>X-rays</a:t>
            </a:r>
          </a:p>
          <a:p>
            <a:r>
              <a:rPr lang="en-AU" sz="1100" dirty="0" smtClean="0"/>
              <a:t>b) Pulses from 6MV </a:t>
            </a:r>
            <a:r>
              <a:rPr lang="en-AU" sz="1100" dirty="0" err="1" smtClean="0"/>
              <a:t>linac</a:t>
            </a:r>
            <a:r>
              <a:rPr lang="en-AU" sz="1100" dirty="0" smtClean="0"/>
              <a:t> with </a:t>
            </a:r>
            <a:r>
              <a:rPr lang="en-AU" sz="1100" dirty="0" smtClean="0">
                <a:solidFill>
                  <a:srgbClr val="FF0000"/>
                </a:solidFill>
              </a:rPr>
              <a:t>insert shows</a:t>
            </a:r>
          </a:p>
          <a:p>
            <a:r>
              <a:rPr lang="en-AU" sz="1100" dirty="0" smtClean="0">
                <a:solidFill>
                  <a:srgbClr val="FF0000"/>
                </a:solidFill>
              </a:rPr>
              <a:t>Individual 3.6</a:t>
            </a:r>
            <a:r>
              <a:rPr lang="en-AU" sz="1100" dirty="0" smtClean="0">
                <a:solidFill>
                  <a:srgbClr val="FF0000"/>
                </a:solidFill>
                <a:latin typeface="Symbol" panose="05050102010706020507" pitchFamily="18" charset="2"/>
              </a:rPr>
              <a:t>m</a:t>
            </a:r>
            <a:r>
              <a:rPr lang="en-AU" sz="1100" dirty="0" smtClean="0">
                <a:solidFill>
                  <a:srgbClr val="FF0000"/>
                </a:solidFill>
              </a:rPr>
              <a:t>s pulses  </a:t>
            </a:r>
          </a:p>
          <a:p>
            <a:r>
              <a:rPr lang="en-US" sz="1100" dirty="0" smtClean="0"/>
              <a:t>c) Dose Response :  6MV (1.2MeV average) </a:t>
            </a:r>
          </a:p>
          <a:p>
            <a:r>
              <a:rPr lang="en-US" sz="1100" dirty="0" smtClean="0"/>
              <a:t>and 50KeV X-ray; coupled with 2mm LYSO</a:t>
            </a:r>
          </a:p>
          <a:p>
            <a:r>
              <a:rPr lang="en-US" sz="1100" dirty="0" smtClean="0"/>
              <a:t> inorganic scintillator </a:t>
            </a:r>
            <a:r>
              <a:rPr lang="en-US" sz="1100" dirty="0" smtClean="0">
                <a:solidFill>
                  <a:srgbClr val="FF0000"/>
                </a:solidFill>
              </a:rPr>
              <a:t>(high linearity)</a:t>
            </a:r>
          </a:p>
          <a:p>
            <a:r>
              <a:rPr lang="en-US" sz="1100" dirty="0" smtClean="0"/>
              <a:t>d)</a:t>
            </a:r>
            <a:r>
              <a:rPr lang="en-US" dirty="0"/>
              <a:t> </a:t>
            </a:r>
            <a:r>
              <a:rPr lang="en-US" sz="1050" dirty="0"/>
              <a:t>A comparison of the </a:t>
            </a:r>
            <a:r>
              <a:rPr lang="en-US" sz="1050" dirty="0">
                <a:solidFill>
                  <a:srgbClr val="FF0000"/>
                </a:solidFill>
              </a:rPr>
              <a:t>temporal response </a:t>
            </a:r>
            <a:endParaRPr lang="en-US" sz="1050" dirty="0" smtClean="0">
              <a:solidFill>
                <a:srgbClr val="FF0000"/>
              </a:solidFill>
            </a:endParaRPr>
          </a:p>
          <a:p>
            <a:r>
              <a:rPr lang="en-US" sz="1050" dirty="0" smtClean="0"/>
              <a:t>for </a:t>
            </a:r>
            <a:r>
              <a:rPr lang="en-US" sz="1050" dirty="0"/>
              <a:t>detection of 3.6 </a:t>
            </a:r>
            <a:r>
              <a:rPr lang="en-US" sz="1050" dirty="0" err="1"/>
              <a:t>μs</a:t>
            </a:r>
            <a:r>
              <a:rPr lang="en-US" sz="1050" dirty="0"/>
              <a:t> pulses at &lt;E&gt; = 1.2 </a:t>
            </a:r>
            <a:r>
              <a:rPr lang="en-US" sz="1050" dirty="0" smtClean="0"/>
              <a:t>MeV:</a:t>
            </a:r>
          </a:p>
          <a:p>
            <a:r>
              <a:rPr lang="en-US" sz="1050" dirty="0" smtClean="0">
                <a:solidFill>
                  <a:srgbClr val="FF0000"/>
                </a:solidFill>
              </a:rPr>
              <a:t>Si diode vs OPD+RX400 </a:t>
            </a:r>
            <a:r>
              <a:rPr lang="en-US" sz="1050" dirty="0" smtClean="0"/>
              <a:t>plastic scintillator</a:t>
            </a:r>
          </a:p>
          <a:p>
            <a:r>
              <a:rPr lang="en-US" sz="1050" dirty="0" smtClean="0">
                <a:solidFill>
                  <a:srgbClr val="FF0000"/>
                </a:solidFill>
              </a:rPr>
              <a:t>(no difference) </a:t>
            </a:r>
          </a:p>
          <a:p>
            <a:r>
              <a:rPr lang="en-US" sz="1050" dirty="0" smtClean="0"/>
              <a:t>e) X-ray image of the metal washer with </a:t>
            </a:r>
          </a:p>
          <a:p>
            <a:r>
              <a:rPr lang="en-US" sz="1050" dirty="0" smtClean="0"/>
              <a:t>pixelated OPD+RX400</a:t>
            </a:r>
          </a:p>
          <a:p>
            <a:r>
              <a:rPr lang="en-US" sz="1050" dirty="0" smtClean="0"/>
              <a:t>f) An </a:t>
            </a:r>
            <a:r>
              <a:rPr lang="en-US" sz="1050" dirty="0"/>
              <a:t>image of an inkjet-printed array </a:t>
            </a:r>
            <a:r>
              <a:rPr lang="en-US" sz="1050" dirty="0" smtClean="0"/>
              <a:t>of</a:t>
            </a:r>
          </a:p>
          <a:p>
            <a:r>
              <a:rPr lang="en-US" sz="1050" dirty="0" smtClean="0"/>
              <a:t> </a:t>
            </a:r>
            <a:r>
              <a:rPr lang="en-US" sz="1050" dirty="0"/>
              <a:t>scintillator dots deposited onto organic </a:t>
            </a:r>
            <a:endParaRPr lang="en-US" sz="1050" dirty="0" smtClean="0"/>
          </a:p>
          <a:p>
            <a:r>
              <a:rPr lang="en-US" sz="1050" dirty="0" smtClean="0"/>
              <a:t>photodetectors </a:t>
            </a:r>
            <a:r>
              <a:rPr lang="en-US" sz="1050" dirty="0"/>
              <a:t>with pixel pitch of 120 </a:t>
            </a:r>
            <a:r>
              <a:rPr lang="en-US" sz="1050" dirty="0" err="1"/>
              <a:t>μm</a:t>
            </a:r>
            <a:r>
              <a:rPr lang="en-US" sz="1050" dirty="0"/>
              <a:t> </a:t>
            </a:r>
            <a:endParaRPr lang="en-AU" sz="700" dirty="0"/>
          </a:p>
        </p:txBody>
      </p:sp>
    </p:spTree>
    <p:extLst>
      <p:ext uri="{BB962C8B-B14F-4D97-AF65-F5344CB8AC3E}">
        <p14:creationId xmlns:p14="http://schemas.microsoft.com/office/powerpoint/2010/main" val="4562304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9469" y="0"/>
            <a:ext cx="7279974" cy="635095"/>
          </a:xfrm>
        </p:spPr>
        <p:txBody>
          <a:bodyPr/>
          <a:lstStyle/>
          <a:p>
            <a:pPr algn="ctr"/>
            <a:r>
              <a:rPr lang="en-US" dirty="0" smtClean="0"/>
              <a:t>Conclusion</a:t>
            </a:r>
            <a:endParaRPr lang="en-AU" dirty="0"/>
          </a:p>
        </p:txBody>
      </p:sp>
      <p:sp>
        <p:nvSpPr>
          <p:cNvPr id="5" name="Slide Number Placeholder 4"/>
          <p:cNvSpPr>
            <a:spLocks noGrp="1"/>
          </p:cNvSpPr>
          <p:nvPr>
            <p:ph type="sldNum" sz="quarter" idx="11"/>
          </p:nvPr>
        </p:nvSpPr>
        <p:spPr/>
        <p:txBody>
          <a:bodyPr/>
          <a:lstStyle/>
          <a:p>
            <a:fld id="{DA7B4246-FDFA-7E4C-A54D-095A75DA82FF}" type="slidenum">
              <a:rPr lang="en-US" smtClean="0"/>
              <a:pPr/>
              <a:t>23</a:t>
            </a:fld>
            <a:endParaRPr lang="en-US" dirty="0"/>
          </a:p>
        </p:txBody>
      </p:sp>
      <p:pic>
        <p:nvPicPr>
          <p:cNvPr id="6" name="Picture 5">
            <a:extLst>
              <a:ext uri="{FF2B5EF4-FFF2-40B4-BE49-F238E27FC236}">
                <a16:creationId xmlns:a16="http://schemas.microsoft.com/office/drawing/2014/main" id="{A5E6FE17-AF22-45BB-94AF-A3AF10AD0A9E}"/>
              </a:ext>
            </a:extLst>
          </p:cNvPr>
          <p:cNvPicPr>
            <a:picLocks noChangeAspect="1"/>
          </p:cNvPicPr>
          <p:nvPr/>
        </p:nvPicPr>
        <p:blipFill>
          <a:blip r:embed="rId2"/>
          <a:stretch>
            <a:fillRect/>
          </a:stretch>
        </p:blipFill>
        <p:spPr>
          <a:xfrm>
            <a:off x="153962" y="820249"/>
            <a:ext cx="3499928" cy="3736710"/>
          </a:xfrm>
          <a:prstGeom prst="rect">
            <a:avLst/>
          </a:prstGeom>
        </p:spPr>
      </p:pic>
      <p:sp>
        <p:nvSpPr>
          <p:cNvPr id="3" name="TextBox 2"/>
          <p:cNvSpPr txBox="1"/>
          <p:nvPr/>
        </p:nvSpPr>
        <p:spPr>
          <a:xfrm>
            <a:off x="3719146" y="542259"/>
            <a:ext cx="4749829" cy="3323987"/>
          </a:xfrm>
          <a:prstGeom prst="rect">
            <a:avLst/>
          </a:prstGeom>
          <a:noFill/>
        </p:spPr>
        <p:txBody>
          <a:bodyPr wrap="square" rtlCol="0">
            <a:spAutoFit/>
          </a:bodyPr>
          <a:lstStyle/>
          <a:p>
            <a:pPr marL="285750" indent="-285750">
              <a:buFont typeface="Wingdings" panose="05000000000000000000" pitchFamily="2" charset="2"/>
              <a:buChar char="Ø"/>
            </a:pPr>
            <a:r>
              <a:rPr lang="en-US" sz="1400" dirty="0" smtClean="0">
                <a:latin typeface="Arial" panose="020B0604020202020204" pitchFamily="34" charset="0"/>
                <a:cs typeface="Arial" panose="020B0604020202020204" pitchFamily="34" charset="0"/>
              </a:rPr>
              <a:t>Organic Semiconductor materials are </a:t>
            </a:r>
          </a:p>
          <a:p>
            <a:r>
              <a:rPr lang="en-US" sz="1400" dirty="0">
                <a:latin typeface="Arial" panose="020B0604020202020204" pitchFamily="34" charset="0"/>
                <a:cs typeface="Arial" panose="020B0604020202020204" pitchFamily="34" charset="0"/>
              </a:rPr>
              <a:t> </a:t>
            </a:r>
            <a:r>
              <a:rPr lang="en-US" sz="1400" dirty="0" smtClean="0">
                <a:latin typeface="Arial" panose="020B0604020202020204" pitchFamily="34" charset="0"/>
                <a:cs typeface="Arial" panose="020B0604020202020204" pitchFamily="34" charset="0"/>
              </a:rPr>
              <a:t>     useful for X-ray tissue equivalent dosimetry</a:t>
            </a:r>
          </a:p>
          <a:p>
            <a:pPr marL="285750" indent="-285750">
              <a:buFont typeface="Wingdings" panose="05000000000000000000" pitchFamily="2" charset="2"/>
              <a:buChar char="Ø"/>
            </a:pPr>
            <a:endParaRPr lang="en-US" sz="1400" dirty="0" smtClean="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400" dirty="0" smtClean="0">
                <a:latin typeface="Arial" panose="020B0604020202020204" pitchFamily="34" charset="0"/>
                <a:cs typeface="Arial" panose="020B0604020202020204" pitchFamily="34" charset="0"/>
              </a:rPr>
              <a:t>Robust </a:t>
            </a:r>
            <a:r>
              <a:rPr lang="en-US" sz="1400" dirty="0">
                <a:latin typeface="Arial" panose="020B0604020202020204" pitchFamily="34" charset="0"/>
                <a:cs typeface="Arial" panose="020B0604020202020204" pitchFamily="34" charset="0"/>
              </a:rPr>
              <a:t>to environment and to operation, linear and </a:t>
            </a:r>
            <a:r>
              <a:rPr lang="en-US" sz="1400" dirty="0" smtClean="0">
                <a:latin typeface="Arial" panose="020B0604020202020204" pitchFamily="34" charset="0"/>
                <a:cs typeface="Arial" panose="020B0604020202020204" pitchFamily="34" charset="0"/>
              </a:rPr>
              <a:t>reproducible response </a:t>
            </a:r>
            <a:r>
              <a:rPr lang="en-US" sz="1400" dirty="0">
                <a:latin typeface="Arial" panose="020B0604020202020204" pitchFamily="34" charset="0"/>
                <a:cs typeface="Arial" panose="020B0604020202020204" pitchFamily="34" charset="0"/>
              </a:rPr>
              <a:t>in a wide range of </a:t>
            </a:r>
            <a:r>
              <a:rPr lang="en-US" sz="1400" dirty="0" smtClean="0">
                <a:latin typeface="Arial" panose="020B0604020202020204" pitchFamily="34" charset="0"/>
                <a:cs typeface="Arial" panose="020B0604020202020204" pitchFamily="34" charset="0"/>
              </a:rPr>
              <a:t>X-ray energies</a:t>
            </a:r>
          </a:p>
          <a:p>
            <a:pPr marL="285750" indent="-285750">
              <a:buFont typeface="Wingdings" panose="05000000000000000000" pitchFamily="2" charset="2"/>
              <a:buChar char="Ø"/>
            </a:pPr>
            <a:endParaRPr lang="en-US" sz="1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400" dirty="0" smtClean="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L</a:t>
            </a:r>
            <a:r>
              <a:rPr lang="en-US" sz="1400" dirty="0" smtClean="0">
                <a:latin typeface="Arial" panose="020B0604020202020204" pitchFamily="34" charset="0"/>
                <a:cs typeface="Arial" panose="020B0604020202020204" pitchFamily="34" charset="0"/>
              </a:rPr>
              <a:t>ightweight , bendable, conformable, X-ray transparent</a:t>
            </a:r>
          </a:p>
          <a:p>
            <a:pPr marL="285750" indent="-285750">
              <a:buFont typeface="Wingdings" panose="05000000000000000000" pitchFamily="2" charset="2"/>
              <a:buChar char="Ø"/>
            </a:pPr>
            <a:endParaRPr lang="en-US" sz="1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400" dirty="0" smtClean="0">
                <a:latin typeface="Arial" panose="020B0604020202020204" pitchFamily="34" charset="0"/>
                <a:cs typeface="Arial" panose="020B0604020202020204" pitchFamily="34" charset="0"/>
              </a:rPr>
              <a:t>Operating under low voltage down to zero volts</a:t>
            </a:r>
          </a:p>
          <a:p>
            <a:pPr marL="285750" indent="-285750">
              <a:buFont typeface="Wingdings" panose="05000000000000000000" pitchFamily="2" charset="2"/>
              <a:buChar char="Ø"/>
            </a:pPr>
            <a:endParaRPr lang="en-US" sz="1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400" dirty="0" smtClean="0">
                <a:latin typeface="Arial" panose="020B0604020202020204" pitchFamily="34" charset="0"/>
                <a:cs typeface="Arial" panose="020B0604020202020204" pitchFamily="34" charset="0"/>
              </a:rPr>
              <a:t>Inkjet printable, that make them suitable for the </a:t>
            </a:r>
          </a:p>
          <a:p>
            <a:r>
              <a:rPr lang="en-US" sz="1400" dirty="0">
                <a:latin typeface="Arial" panose="020B0604020202020204" pitchFamily="34" charset="0"/>
                <a:cs typeface="Arial" panose="020B0604020202020204" pitchFamily="34" charset="0"/>
              </a:rPr>
              <a:t> </a:t>
            </a:r>
            <a:r>
              <a:rPr lang="en-US" sz="1400" dirty="0" smtClean="0">
                <a:latin typeface="Arial" panose="020B0604020202020204" pitchFamily="34" charset="0"/>
                <a:cs typeface="Arial" panose="020B0604020202020204" pitchFamily="34" charset="0"/>
              </a:rPr>
              <a:t>     next generation of real </a:t>
            </a:r>
            <a:r>
              <a:rPr lang="en-US" sz="1400" dirty="0">
                <a:latin typeface="Arial" panose="020B0604020202020204" pitchFamily="34" charset="0"/>
                <a:cs typeface="Arial" panose="020B0604020202020204" pitchFamily="34" charset="0"/>
              </a:rPr>
              <a:t>time </a:t>
            </a:r>
            <a:r>
              <a:rPr lang="en-US" sz="1400" dirty="0" smtClean="0">
                <a:latin typeface="Arial" panose="020B0604020202020204" pitchFamily="34" charset="0"/>
                <a:cs typeface="Arial" panose="020B0604020202020204" pitchFamily="34" charset="0"/>
              </a:rPr>
              <a:t> wearable 2D    </a:t>
            </a:r>
          </a:p>
          <a:p>
            <a:r>
              <a:rPr lang="en-US" sz="1400" dirty="0" smtClean="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in vivo </a:t>
            </a:r>
            <a:r>
              <a:rPr lang="en-US" sz="1400" dirty="0" smtClean="0">
                <a:latin typeface="Arial" panose="020B0604020202020204" pitchFamily="34" charset="0"/>
                <a:cs typeface="Arial" panose="020B0604020202020204" pitchFamily="34" charset="0"/>
              </a:rPr>
              <a:t> dosimetry in radiation therapy </a:t>
            </a:r>
            <a:endParaRPr lang="en-AU" sz="1400"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a:stretch>
            <a:fillRect/>
          </a:stretch>
        </p:blipFill>
        <p:spPr>
          <a:xfrm>
            <a:off x="7592637" y="0"/>
            <a:ext cx="1551363" cy="1084518"/>
          </a:xfrm>
          <a:prstGeom prst="rect">
            <a:avLst/>
          </a:prstGeom>
        </p:spPr>
      </p:pic>
      <p:sp>
        <p:nvSpPr>
          <p:cNvPr id="8" name="TextBox 7"/>
          <p:cNvSpPr txBox="1"/>
          <p:nvPr/>
        </p:nvSpPr>
        <p:spPr>
          <a:xfrm>
            <a:off x="3297115" y="4125936"/>
            <a:ext cx="3569677" cy="276999"/>
          </a:xfrm>
          <a:prstGeom prst="rect">
            <a:avLst/>
          </a:prstGeom>
          <a:noFill/>
        </p:spPr>
        <p:txBody>
          <a:bodyPr wrap="square" rtlCol="0">
            <a:spAutoFit/>
          </a:bodyPr>
          <a:lstStyle/>
          <a:p>
            <a:r>
              <a:rPr lang="en-US" sz="1200" dirty="0" smtClean="0"/>
              <a:t>Marco Petasecca, E: </a:t>
            </a:r>
            <a:r>
              <a:rPr lang="en-US" sz="1200" dirty="0" smtClean="0">
                <a:hlinkClick r:id="rId4"/>
              </a:rPr>
              <a:t>marcop@uow.edu.au</a:t>
            </a:r>
            <a:r>
              <a:rPr lang="en-US" sz="1200" dirty="0" smtClean="0"/>
              <a:t> </a:t>
            </a:r>
            <a:endParaRPr lang="en-AU" sz="1200" dirty="0"/>
          </a:p>
        </p:txBody>
      </p:sp>
      <p:pic>
        <p:nvPicPr>
          <p:cNvPr id="9" name="Picture 8" descr="A person standing next to a machine&#10;&#10;Description automatically generated with medium confidence">
            <a:extLst>
              <a:ext uri="{FF2B5EF4-FFF2-40B4-BE49-F238E27FC236}">
                <a16:creationId xmlns:a16="http://schemas.microsoft.com/office/drawing/2014/main" id="{249EAD43-32DD-4A3B-BF3C-944291ABDD01}"/>
              </a:ext>
            </a:extLst>
          </p:cNvPr>
          <p:cNvPicPr>
            <a:picLocks noChangeAspect="1"/>
          </p:cNvPicPr>
          <p:nvPr/>
        </p:nvPicPr>
        <p:blipFill>
          <a:blip r:embed="rId5"/>
          <a:stretch>
            <a:fillRect/>
          </a:stretch>
        </p:blipFill>
        <p:spPr>
          <a:xfrm>
            <a:off x="8012548" y="2105969"/>
            <a:ext cx="1131452" cy="1508066"/>
          </a:xfrm>
          <a:prstGeom prst="rect">
            <a:avLst/>
          </a:prstGeom>
        </p:spPr>
      </p:pic>
      <p:sp>
        <p:nvSpPr>
          <p:cNvPr id="10" name="TextBox 9"/>
          <p:cNvSpPr txBox="1"/>
          <p:nvPr/>
        </p:nvSpPr>
        <p:spPr>
          <a:xfrm>
            <a:off x="7849329" y="3576853"/>
            <a:ext cx="1369804" cy="276999"/>
          </a:xfrm>
          <a:prstGeom prst="rect">
            <a:avLst/>
          </a:prstGeom>
          <a:noFill/>
        </p:spPr>
        <p:txBody>
          <a:bodyPr wrap="square" rtlCol="0">
            <a:spAutoFit/>
          </a:bodyPr>
          <a:lstStyle/>
          <a:p>
            <a:r>
              <a:rPr lang="en-US" sz="1200" dirty="0" smtClean="0"/>
              <a:t>Dr Jessie Posar</a:t>
            </a:r>
          </a:p>
        </p:txBody>
      </p:sp>
    </p:spTree>
    <p:extLst>
      <p:ext uri="{BB962C8B-B14F-4D97-AF65-F5344CB8AC3E}">
        <p14:creationId xmlns:p14="http://schemas.microsoft.com/office/powerpoint/2010/main" val="20692770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E8402823-DD5A-7ADF-A7E6-D43B1D6388D4}"/>
              </a:ext>
            </a:extLst>
          </p:cNvPr>
          <p:cNvSpPr txBox="1">
            <a:spLocks/>
          </p:cNvSpPr>
          <p:nvPr/>
        </p:nvSpPr>
        <p:spPr>
          <a:xfrm>
            <a:off x="222165" y="1863599"/>
            <a:ext cx="5633329" cy="2840493"/>
          </a:xfrm>
          <a:prstGeom prst="rect">
            <a:avLst/>
          </a:prstGeom>
        </p:spPr>
        <p:txBody>
          <a:bodyPr>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defTabSz="685800">
              <a:lnSpc>
                <a:spcPct val="120000"/>
              </a:lnSpc>
              <a:spcBef>
                <a:spcPts val="450"/>
              </a:spcBef>
              <a:spcAft>
                <a:spcPts val="150"/>
              </a:spcAft>
              <a:buClr>
                <a:srgbClr val="0070C0"/>
              </a:buClr>
              <a:buNone/>
              <a:defRPr/>
            </a:pPr>
            <a:r>
              <a:rPr lang="en-AU" sz="1275" b="1" baseline="30000" dirty="0">
                <a:solidFill>
                  <a:srgbClr val="000000">
                    <a:lumMod val="75000"/>
                    <a:lumOff val="25000"/>
                  </a:srgbClr>
                </a:solidFill>
                <a:latin typeface="Times New Roman" panose="02020603050405020304" pitchFamily="18" charset="0"/>
                <a:cs typeface="Times New Roman" panose="02020603050405020304" pitchFamily="18" charset="0"/>
              </a:rPr>
              <a:t>This work was partially supported by the “Fondazione </a:t>
            </a:r>
            <a:r>
              <a:rPr lang="en-AU" sz="1275" b="1" baseline="30000" dirty="0" err="1">
                <a:solidFill>
                  <a:srgbClr val="000000">
                    <a:lumMod val="75000"/>
                    <a:lumOff val="25000"/>
                  </a:srgbClr>
                </a:solidFill>
                <a:latin typeface="Times New Roman" panose="02020603050405020304" pitchFamily="18" charset="0"/>
                <a:cs typeface="Times New Roman" panose="02020603050405020304" pitchFamily="18" charset="0"/>
              </a:rPr>
              <a:t>Cassa</a:t>
            </a:r>
            <a:r>
              <a:rPr lang="en-AU" sz="1275" b="1" baseline="30000" dirty="0">
                <a:solidFill>
                  <a:srgbClr val="000000">
                    <a:lumMod val="75000"/>
                    <a:lumOff val="25000"/>
                  </a:srgbClr>
                </a:solidFill>
                <a:latin typeface="Times New Roman" panose="02020603050405020304" pitchFamily="18" charset="0"/>
                <a:cs typeface="Times New Roman" panose="02020603050405020304" pitchFamily="18" charset="0"/>
              </a:rPr>
              <a:t> di </a:t>
            </a:r>
            <a:r>
              <a:rPr lang="en-AU" sz="1275" b="1" baseline="30000" dirty="0" err="1">
                <a:solidFill>
                  <a:srgbClr val="000000">
                    <a:lumMod val="75000"/>
                    <a:lumOff val="25000"/>
                  </a:srgbClr>
                </a:solidFill>
                <a:latin typeface="Times New Roman" panose="02020603050405020304" pitchFamily="18" charset="0"/>
                <a:cs typeface="Times New Roman" panose="02020603050405020304" pitchFamily="18" charset="0"/>
              </a:rPr>
              <a:t>Risparmio</a:t>
            </a:r>
            <a:r>
              <a:rPr lang="en-AU" sz="1275" b="1" baseline="30000" dirty="0">
                <a:solidFill>
                  <a:srgbClr val="000000">
                    <a:lumMod val="75000"/>
                    <a:lumOff val="25000"/>
                  </a:srgbClr>
                </a:solidFill>
                <a:latin typeface="Times New Roman" panose="02020603050405020304" pitchFamily="18" charset="0"/>
                <a:cs typeface="Times New Roman" panose="02020603050405020304" pitchFamily="18" charset="0"/>
              </a:rPr>
              <a:t> di Perugia” RISAI project n. 2019.0245.</a:t>
            </a:r>
          </a:p>
          <a:p>
            <a:pPr marL="68580" indent="-68580" algn="just" defTabSz="685800">
              <a:lnSpc>
                <a:spcPct val="120000"/>
              </a:lnSpc>
              <a:spcBef>
                <a:spcPts val="0"/>
              </a:spcBef>
              <a:spcAft>
                <a:spcPts val="0"/>
              </a:spcAft>
              <a:buClr>
                <a:srgbClr val="0070C0"/>
              </a:buClr>
              <a:defRPr/>
            </a:pP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1. Centre for Medical Radiation Physics, University of Wollongong, Northfields Ave Wollongong NSW 2522, (AUSTRALIA).</a:t>
            </a:r>
          </a:p>
          <a:p>
            <a:pPr marL="68580" indent="-68580" algn="just" defTabSz="685800">
              <a:lnSpc>
                <a:spcPct val="120000"/>
              </a:lnSpc>
              <a:spcBef>
                <a:spcPts val="0"/>
              </a:spcBef>
              <a:spcAft>
                <a:spcPts val="0"/>
              </a:spcAft>
              <a:buClr>
                <a:srgbClr val="0070C0"/>
              </a:buClr>
              <a:defRPr/>
            </a:pP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2. INFN, Sez. di Perugia, via </a:t>
            </a:r>
            <a:r>
              <a:rPr lang="en-AU" sz="1350" i="1" baseline="30000" dirty="0" err="1">
                <a:solidFill>
                  <a:srgbClr val="000000">
                    <a:lumMod val="75000"/>
                    <a:lumOff val="25000"/>
                  </a:srgbClr>
                </a:solidFill>
                <a:latin typeface="Times New Roman" panose="02020603050405020304" pitchFamily="18" charset="0"/>
                <a:cs typeface="Times New Roman" panose="02020603050405020304" pitchFamily="18" charset="0"/>
              </a:rPr>
              <a:t>Pascoli</a:t>
            </a: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 </a:t>
            </a:r>
            <a:r>
              <a:rPr lang="en-AU" sz="1350" i="1" baseline="30000" dirty="0" err="1">
                <a:solidFill>
                  <a:srgbClr val="000000">
                    <a:lumMod val="75000"/>
                    <a:lumOff val="25000"/>
                  </a:srgbClr>
                </a:solidFill>
                <a:latin typeface="Times New Roman" panose="02020603050405020304" pitchFamily="18" charset="0"/>
                <a:cs typeface="Times New Roman" panose="02020603050405020304" pitchFamily="18" charset="0"/>
              </a:rPr>
              <a:t>s.n.c.</a:t>
            </a: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 06123 Perugia (ITALY).</a:t>
            </a:r>
          </a:p>
          <a:p>
            <a:pPr marL="68580" indent="-68580" algn="just" defTabSz="685800">
              <a:lnSpc>
                <a:spcPct val="120000"/>
              </a:lnSpc>
              <a:spcBef>
                <a:spcPts val="0"/>
              </a:spcBef>
              <a:spcAft>
                <a:spcPts val="0"/>
              </a:spcAft>
              <a:buClr>
                <a:srgbClr val="0070C0"/>
              </a:buClr>
              <a:defRPr/>
            </a:pP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3. Dip. di Fisica e Geologia </a:t>
            </a:r>
            <a:r>
              <a:rPr lang="en-AU" sz="1350" i="1" baseline="30000" dirty="0" err="1">
                <a:solidFill>
                  <a:srgbClr val="000000">
                    <a:lumMod val="75000"/>
                    <a:lumOff val="25000"/>
                  </a:srgbClr>
                </a:solidFill>
                <a:latin typeface="Times New Roman" panose="02020603050405020304" pitchFamily="18" charset="0"/>
                <a:cs typeface="Times New Roman" panose="02020603050405020304" pitchFamily="18" charset="0"/>
              </a:rPr>
              <a:t>dell’Università</a:t>
            </a: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 degli Studi di Perugia, via </a:t>
            </a:r>
            <a:r>
              <a:rPr lang="en-AU" sz="1350" i="1" baseline="30000" dirty="0" err="1">
                <a:solidFill>
                  <a:srgbClr val="000000">
                    <a:lumMod val="75000"/>
                    <a:lumOff val="25000"/>
                  </a:srgbClr>
                </a:solidFill>
                <a:latin typeface="Times New Roman" panose="02020603050405020304" pitchFamily="18" charset="0"/>
                <a:cs typeface="Times New Roman" panose="02020603050405020304" pitchFamily="18" charset="0"/>
              </a:rPr>
              <a:t>Pascoli</a:t>
            </a: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 </a:t>
            </a:r>
            <a:r>
              <a:rPr lang="en-AU" sz="1350" i="1" baseline="30000" dirty="0" err="1">
                <a:solidFill>
                  <a:srgbClr val="000000">
                    <a:lumMod val="75000"/>
                    <a:lumOff val="25000"/>
                  </a:srgbClr>
                </a:solidFill>
                <a:latin typeface="Times New Roman" panose="02020603050405020304" pitchFamily="18" charset="0"/>
                <a:cs typeface="Times New Roman" panose="02020603050405020304" pitchFamily="18" charset="0"/>
              </a:rPr>
              <a:t>s.n.c.</a:t>
            </a: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 06123 Perugia (ITALY).</a:t>
            </a:r>
          </a:p>
          <a:p>
            <a:pPr marL="68580" indent="-68580" algn="just" defTabSz="685800">
              <a:lnSpc>
                <a:spcPct val="120000"/>
              </a:lnSpc>
              <a:spcBef>
                <a:spcPts val="0"/>
              </a:spcBef>
              <a:spcAft>
                <a:spcPts val="0"/>
              </a:spcAft>
              <a:buClr>
                <a:srgbClr val="0070C0"/>
              </a:buClr>
              <a:defRPr/>
            </a:pP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4. INFN, TIPFA Via </a:t>
            </a:r>
            <a:r>
              <a:rPr lang="en-AU" sz="1350" i="1" baseline="30000" dirty="0" err="1">
                <a:solidFill>
                  <a:srgbClr val="000000">
                    <a:lumMod val="75000"/>
                    <a:lumOff val="25000"/>
                  </a:srgbClr>
                </a:solidFill>
                <a:latin typeface="Times New Roman" panose="02020603050405020304" pitchFamily="18" charset="0"/>
                <a:cs typeface="Times New Roman" panose="02020603050405020304" pitchFamily="18" charset="0"/>
              </a:rPr>
              <a:t>Sommarive</a:t>
            </a: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 14, 38123 Povo (TN) (ITALY).</a:t>
            </a:r>
          </a:p>
          <a:p>
            <a:pPr marL="68580" indent="-68580" algn="just" defTabSz="685800">
              <a:lnSpc>
                <a:spcPct val="120000"/>
              </a:lnSpc>
              <a:spcBef>
                <a:spcPts val="0"/>
              </a:spcBef>
              <a:spcAft>
                <a:spcPts val="0"/>
              </a:spcAft>
              <a:buClr>
                <a:srgbClr val="0070C0"/>
              </a:buClr>
              <a:defRPr/>
            </a:pP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5. Fondazione Bruno Kessler, Via </a:t>
            </a:r>
            <a:r>
              <a:rPr lang="en-AU" sz="1350" i="1" baseline="30000" dirty="0" err="1">
                <a:solidFill>
                  <a:srgbClr val="000000">
                    <a:lumMod val="75000"/>
                    <a:lumOff val="25000"/>
                  </a:srgbClr>
                </a:solidFill>
                <a:latin typeface="Times New Roman" panose="02020603050405020304" pitchFamily="18" charset="0"/>
                <a:cs typeface="Times New Roman" panose="02020603050405020304" pitchFamily="18" charset="0"/>
              </a:rPr>
              <a:t>Sommarive</a:t>
            </a: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 18, 38123 Povo (TN) (ITALY).</a:t>
            </a:r>
          </a:p>
          <a:p>
            <a:pPr marL="68580" indent="-68580" algn="just" defTabSz="685800">
              <a:lnSpc>
                <a:spcPct val="120000"/>
              </a:lnSpc>
              <a:spcBef>
                <a:spcPts val="0"/>
              </a:spcBef>
              <a:spcAft>
                <a:spcPts val="0"/>
              </a:spcAft>
              <a:buClr>
                <a:srgbClr val="0070C0"/>
              </a:buClr>
              <a:defRPr/>
            </a:pP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6. INFN and Dipartimento di Fisica e Matematica </a:t>
            </a:r>
            <a:r>
              <a:rPr lang="en-AU" sz="1350" i="1" baseline="30000" dirty="0" err="1">
                <a:solidFill>
                  <a:srgbClr val="000000">
                    <a:lumMod val="75000"/>
                    <a:lumOff val="25000"/>
                  </a:srgbClr>
                </a:solidFill>
                <a:latin typeface="Times New Roman" panose="02020603050405020304" pitchFamily="18" charset="0"/>
                <a:cs typeface="Times New Roman" panose="02020603050405020304" pitchFamily="18" charset="0"/>
              </a:rPr>
              <a:t>dell’Università</a:t>
            </a: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 di Lecce, Via per </a:t>
            </a:r>
            <a:r>
              <a:rPr lang="en-AU" sz="1350" i="1" baseline="30000" dirty="0" err="1">
                <a:solidFill>
                  <a:srgbClr val="000000">
                    <a:lumMod val="75000"/>
                    <a:lumOff val="25000"/>
                  </a:srgbClr>
                </a:solidFill>
                <a:latin typeface="Times New Roman" panose="02020603050405020304" pitchFamily="18" charset="0"/>
                <a:cs typeface="Times New Roman" panose="02020603050405020304" pitchFamily="18" charset="0"/>
              </a:rPr>
              <a:t>Arnesano</a:t>
            </a: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 73100 Lecce (ITALY).</a:t>
            </a:r>
          </a:p>
          <a:p>
            <a:pPr marL="68580" indent="-68580" algn="just" defTabSz="685800">
              <a:lnSpc>
                <a:spcPct val="120000"/>
              </a:lnSpc>
              <a:spcBef>
                <a:spcPts val="0"/>
              </a:spcBef>
              <a:spcAft>
                <a:spcPts val="0"/>
              </a:spcAft>
              <a:buClr>
                <a:srgbClr val="0070C0"/>
              </a:buClr>
              <a:defRPr/>
            </a:pP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7. INFN </a:t>
            </a:r>
            <a:r>
              <a:rPr lang="en-AU" sz="1350" i="1" baseline="30000" dirty="0" err="1">
                <a:solidFill>
                  <a:srgbClr val="000000">
                    <a:lumMod val="75000"/>
                    <a:lumOff val="25000"/>
                  </a:srgbClr>
                </a:solidFill>
                <a:latin typeface="Times New Roman" panose="02020603050405020304" pitchFamily="18" charset="0"/>
                <a:cs typeface="Times New Roman" panose="02020603050405020304" pitchFamily="18" charset="0"/>
              </a:rPr>
              <a:t>Laboratori</a:t>
            </a: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 </a:t>
            </a:r>
            <a:r>
              <a:rPr lang="en-AU" sz="1350" i="1" baseline="30000" dirty="0" err="1">
                <a:solidFill>
                  <a:srgbClr val="000000">
                    <a:lumMod val="75000"/>
                    <a:lumOff val="25000"/>
                  </a:srgbClr>
                </a:solidFill>
                <a:latin typeface="Times New Roman" panose="02020603050405020304" pitchFamily="18" charset="0"/>
                <a:cs typeface="Times New Roman" panose="02020603050405020304" pitchFamily="18" charset="0"/>
              </a:rPr>
              <a:t>Nazionali</a:t>
            </a: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 del Sud, Via </a:t>
            </a:r>
            <a:r>
              <a:rPr lang="en-AU" sz="1350" i="1" baseline="30000" dirty="0" err="1">
                <a:solidFill>
                  <a:srgbClr val="000000">
                    <a:lumMod val="75000"/>
                    <a:lumOff val="25000"/>
                  </a:srgbClr>
                </a:solidFill>
                <a:latin typeface="Times New Roman" panose="02020603050405020304" pitchFamily="18" charset="0"/>
                <a:cs typeface="Times New Roman" panose="02020603050405020304" pitchFamily="18" charset="0"/>
              </a:rPr>
              <a:t>S.Sofia</a:t>
            </a: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 62, 95123 Catania (ITALY).</a:t>
            </a:r>
          </a:p>
          <a:p>
            <a:pPr marL="68580" indent="-68580" algn="just" defTabSz="685800">
              <a:lnSpc>
                <a:spcPct val="120000"/>
              </a:lnSpc>
              <a:spcBef>
                <a:spcPts val="0"/>
              </a:spcBef>
              <a:spcAft>
                <a:spcPts val="0"/>
              </a:spcAft>
              <a:buClr>
                <a:srgbClr val="0070C0"/>
              </a:buClr>
              <a:defRPr/>
            </a:pP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8.INFN and Dipartimento di Fisica e Astronomia </a:t>
            </a:r>
            <a:r>
              <a:rPr lang="en-AU" sz="1350" i="1" baseline="30000" dirty="0" err="1">
                <a:solidFill>
                  <a:srgbClr val="000000">
                    <a:lumMod val="75000"/>
                    <a:lumOff val="25000"/>
                  </a:srgbClr>
                </a:solidFill>
                <a:latin typeface="Times New Roman" panose="02020603050405020304" pitchFamily="18" charset="0"/>
                <a:cs typeface="Times New Roman" panose="02020603050405020304" pitchFamily="18" charset="0"/>
              </a:rPr>
              <a:t>dell’Università</a:t>
            </a: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 di Firenze, Via Sansone 1, 50019 Sesto Fiorentino (FI) (ITALY).</a:t>
            </a:r>
          </a:p>
          <a:p>
            <a:pPr marL="68580" indent="-68580" algn="just" defTabSz="685800">
              <a:lnSpc>
                <a:spcPct val="120000"/>
              </a:lnSpc>
              <a:spcBef>
                <a:spcPts val="0"/>
              </a:spcBef>
              <a:spcAft>
                <a:spcPts val="0"/>
              </a:spcAft>
              <a:buClr>
                <a:srgbClr val="0070C0"/>
              </a:buClr>
              <a:defRPr/>
            </a:pP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9. Ecole Polytechnique </a:t>
            </a:r>
            <a:r>
              <a:rPr lang="en-AU" sz="1350" i="1" baseline="30000" dirty="0" err="1">
                <a:solidFill>
                  <a:srgbClr val="000000">
                    <a:lumMod val="75000"/>
                    <a:lumOff val="25000"/>
                  </a:srgbClr>
                </a:solidFill>
                <a:latin typeface="Times New Roman" panose="02020603050405020304" pitchFamily="18" charset="0"/>
                <a:cs typeface="Times New Roman" panose="02020603050405020304" pitchFamily="18" charset="0"/>
              </a:rPr>
              <a:t>Fédérale</a:t>
            </a: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 de Lausanne (EPFL), </a:t>
            </a:r>
            <a:r>
              <a:rPr lang="en-US"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Institute of Electrical and Microengineering (IME)</a:t>
            </a: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 Rue de la </a:t>
            </a:r>
            <a:r>
              <a:rPr lang="en-AU" sz="1350" i="1" baseline="30000" dirty="0" err="1">
                <a:solidFill>
                  <a:srgbClr val="000000">
                    <a:lumMod val="75000"/>
                    <a:lumOff val="25000"/>
                  </a:srgbClr>
                </a:solidFill>
                <a:latin typeface="Times New Roman" panose="02020603050405020304" pitchFamily="18" charset="0"/>
                <a:cs typeface="Times New Roman" panose="02020603050405020304" pitchFamily="18" charset="0"/>
              </a:rPr>
              <a:t>Maladière</a:t>
            </a: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 71b, 2000 Neuchâtel, (SWITZERLAND).</a:t>
            </a:r>
          </a:p>
          <a:p>
            <a:pPr marL="68580" indent="-68580" algn="just" defTabSz="685800">
              <a:lnSpc>
                <a:spcPct val="120000"/>
              </a:lnSpc>
              <a:spcBef>
                <a:spcPts val="0"/>
              </a:spcBef>
              <a:spcAft>
                <a:spcPts val="0"/>
              </a:spcAft>
              <a:buClr>
                <a:srgbClr val="0070C0"/>
              </a:buClr>
              <a:defRPr/>
            </a:pP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10. CNR-IOM, via </a:t>
            </a:r>
            <a:r>
              <a:rPr lang="en-AU" sz="1350" i="1" baseline="30000" dirty="0" err="1">
                <a:solidFill>
                  <a:srgbClr val="000000">
                    <a:lumMod val="75000"/>
                    <a:lumOff val="25000"/>
                  </a:srgbClr>
                </a:solidFill>
                <a:latin typeface="Times New Roman" panose="02020603050405020304" pitchFamily="18" charset="0"/>
                <a:cs typeface="Times New Roman" panose="02020603050405020304" pitchFamily="18" charset="0"/>
              </a:rPr>
              <a:t>Pascoli</a:t>
            </a: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 </a:t>
            </a:r>
            <a:r>
              <a:rPr lang="en-AU" sz="1350" i="1" baseline="30000" dirty="0" err="1">
                <a:solidFill>
                  <a:srgbClr val="000000">
                    <a:lumMod val="75000"/>
                    <a:lumOff val="25000"/>
                  </a:srgbClr>
                </a:solidFill>
                <a:latin typeface="Times New Roman" panose="02020603050405020304" pitchFamily="18" charset="0"/>
                <a:cs typeface="Times New Roman" panose="02020603050405020304" pitchFamily="18" charset="0"/>
              </a:rPr>
              <a:t>s.n.c.</a:t>
            </a: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 06123 Perugia (ITALY).</a:t>
            </a:r>
          </a:p>
          <a:p>
            <a:pPr marL="68580" indent="-68580" algn="just" defTabSz="685800">
              <a:lnSpc>
                <a:spcPct val="100000"/>
              </a:lnSpc>
              <a:spcBef>
                <a:spcPts val="0"/>
              </a:spcBef>
              <a:spcAft>
                <a:spcPts val="0"/>
              </a:spcAft>
              <a:buClr>
                <a:srgbClr val="0070C0"/>
              </a:buClr>
              <a:defRPr/>
            </a:pP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11. Dip. di Ingegneria </a:t>
            </a:r>
            <a:r>
              <a:rPr lang="en-AU" sz="1350" i="1" baseline="30000" dirty="0" err="1">
                <a:solidFill>
                  <a:srgbClr val="000000">
                    <a:lumMod val="75000"/>
                    <a:lumOff val="25000"/>
                  </a:srgbClr>
                </a:solidFill>
                <a:latin typeface="Times New Roman" panose="02020603050405020304" pitchFamily="18" charset="0"/>
                <a:cs typeface="Times New Roman" panose="02020603050405020304" pitchFamily="18" charset="0"/>
              </a:rPr>
              <a:t>dell’Università</a:t>
            </a: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 degli studi di Perugia, via </a:t>
            </a:r>
            <a:r>
              <a:rPr lang="en-AU" sz="1350" i="1" baseline="30000" dirty="0" err="1">
                <a:solidFill>
                  <a:srgbClr val="000000">
                    <a:lumMod val="75000"/>
                    <a:lumOff val="25000"/>
                  </a:srgbClr>
                </a:solidFill>
                <a:latin typeface="Times New Roman" panose="02020603050405020304" pitchFamily="18" charset="0"/>
                <a:cs typeface="Times New Roman" panose="02020603050405020304" pitchFamily="18" charset="0"/>
              </a:rPr>
              <a:t>G.Duranti</a:t>
            </a: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 06125 Perugia (ITALY).</a:t>
            </a:r>
          </a:p>
          <a:p>
            <a:pPr marL="68580" indent="-68580" algn="just" defTabSz="685800">
              <a:lnSpc>
                <a:spcPct val="100000"/>
              </a:lnSpc>
              <a:spcBef>
                <a:spcPts val="0"/>
              </a:spcBef>
              <a:spcAft>
                <a:spcPts val="0"/>
              </a:spcAft>
              <a:buClr>
                <a:srgbClr val="0070C0"/>
              </a:buClr>
              <a:defRPr/>
            </a:pP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12. Dip. di </a:t>
            </a:r>
            <a:r>
              <a:rPr lang="en-AU" sz="1350" i="1" baseline="30000" dirty="0" err="1">
                <a:solidFill>
                  <a:srgbClr val="000000">
                    <a:lumMod val="75000"/>
                    <a:lumOff val="25000"/>
                  </a:srgbClr>
                </a:solidFill>
                <a:latin typeface="Times New Roman" panose="02020603050405020304" pitchFamily="18" charset="0"/>
                <a:cs typeface="Times New Roman" panose="02020603050405020304" pitchFamily="18" charset="0"/>
              </a:rPr>
              <a:t>Scienze</a:t>
            </a: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 e </a:t>
            </a:r>
            <a:r>
              <a:rPr lang="en-AU" sz="1350" i="1" baseline="30000" dirty="0" err="1">
                <a:solidFill>
                  <a:srgbClr val="000000">
                    <a:lumMod val="75000"/>
                    <a:lumOff val="25000"/>
                  </a:srgbClr>
                </a:solidFill>
                <a:latin typeface="Times New Roman" panose="02020603050405020304" pitchFamily="18" charset="0"/>
                <a:cs typeface="Times New Roman" panose="02020603050405020304" pitchFamily="18" charset="0"/>
              </a:rPr>
              <a:t>Metodi</a:t>
            </a: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 </a:t>
            </a:r>
            <a:r>
              <a:rPr lang="en-AU" sz="1350" i="1" baseline="30000" dirty="0" err="1">
                <a:solidFill>
                  <a:srgbClr val="000000">
                    <a:lumMod val="75000"/>
                    <a:lumOff val="25000"/>
                  </a:srgbClr>
                </a:solidFill>
                <a:latin typeface="Times New Roman" panose="02020603050405020304" pitchFamily="18" charset="0"/>
                <a:cs typeface="Times New Roman" panose="02020603050405020304" pitchFamily="18" charset="0"/>
              </a:rPr>
              <a:t>dell’Ingegneria</a:t>
            </a:r>
            <a:r>
              <a:rPr lang="en-AU" sz="1350" i="1" baseline="30000" dirty="0">
                <a:solidFill>
                  <a:srgbClr val="000000">
                    <a:lumMod val="75000"/>
                    <a:lumOff val="25000"/>
                  </a:srgbClr>
                </a:solidFill>
                <a:latin typeface="Times New Roman" panose="02020603050405020304" pitchFamily="18" charset="0"/>
                <a:cs typeface="Times New Roman" panose="02020603050405020304" pitchFamily="18" charset="0"/>
              </a:rPr>
              <a:t>, Università di Modena e Reggio Emilia, Via Amendola 2, 42122 Reggio Emilia (ITALY).</a:t>
            </a:r>
            <a:endParaRPr lang="en-AU" sz="975" i="1" dirty="0">
              <a:solidFill>
                <a:srgbClr val="000000">
                  <a:lumMod val="75000"/>
                  <a:lumOff val="25000"/>
                </a:srgbClr>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DF37BDF1-2BBC-66B4-5114-F132C9F647C4}"/>
              </a:ext>
            </a:extLst>
          </p:cNvPr>
          <p:cNvPicPr>
            <a:picLocks noChangeAspect="1"/>
          </p:cNvPicPr>
          <p:nvPr/>
        </p:nvPicPr>
        <p:blipFill>
          <a:blip r:embed="rId2"/>
          <a:stretch>
            <a:fillRect/>
          </a:stretch>
        </p:blipFill>
        <p:spPr>
          <a:xfrm>
            <a:off x="6105430" y="1589170"/>
            <a:ext cx="1154468" cy="723576"/>
          </a:xfrm>
          <a:prstGeom prst="rect">
            <a:avLst/>
          </a:prstGeom>
        </p:spPr>
      </p:pic>
      <p:pic>
        <p:nvPicPr>
          <p:cNvPr id="4" name="Picture 3">
            <a:extLst>
              <a:ext uri="{FF2B5EF4-FFF2-40B4-BE49-F238E27FC236}">
                <a16:creationId xmlns:a16="http://schemas.microsoft.com/office/drawing/2014/main" id="{CC215679-2BA0-7F89-5E00-E65AD2B7D029}"/>
              </a:ext>
            </a:extLst>
          </p:cNvPr>
          <p:cNvPicPr>
            <a:picLocks noChangeAspect="1"/>
          </p:cNvPicPr>
          <p:nvPr/>
        </p:nvPicPr>
        <p:blipFill>
          <a:blip r:embed="rId3"/>
          <a:stretch>
            <a:fillRect/>
          </a:stretch>
        </p:blipFill>
        <p:spPr>
          <a:xfrm>
            <a:off x="6038642" y="3143934"/>
            <a:ext cx="1457466" cy="664820"/>
          </a:xfrm>
          <a:prstGeom prst="rect">
            <a:avLst/>
          </a:prstGeom>
        </p:spPr>
      </p:pic>
      <p:pic>
        <p:nvPicPr>
          <p:cNvPr id="5" name="Picture 4">
            <a:extLst>
              <a:ext uri="{FF2B5EF4-FFF2-40B4-BE49-F238E27FC236}">
                <a16:creationId xmlns:a16="http://schemas.microsoft.com/office/drawing/2014/main" id="{0EFF593B-2166-E78A-8994-3433CB55BD1F}"/>
              </a:ext>
            </a:extLst>
          </p:cNvPr>
          <p:cNvPicPr>
            <a:picLocks noChangeAspect="1"/>
          </p:cNvPicPr>
          <p:nvPr/>
        </p:nvPicPr>
        <p:blipFill>
          <a:blip r:embed="rId4"/>
          <a:stretch>
            <a:fillRect/>
          </a:stretch>
        </p:blipFill>
        <p:spPr>
          <a:xfrm>
            <a:off x="7941511" y="1660107"/>
            <a:ext cx="677468" cy="581701"/>
          </a:xfrm>
          <a:prstGeom prst="rect">
            <a:avLst/>
          </a:prstGeom>
        </p:spPr>
      </p:pic>
      <p:pic>
        <p:nvPicPr>
          <p:cNvPr id="6" name="Picture 5">
            <a:extLst>
              <a:ext uri="{FF2B5EF4-FFF2-40B4-BE49-F238E27FC236}">
                <a16:creationId xmlns:a16="http://schemas.microsoft.com/office/drawing/2014/main" id="{043F3665-3AC9-D1A2-E909-76C30934AF55}"/>
              </a:ext>
            </a:extLst>
          </p:cNvPr>
          <p:cNvPicPr>
            <a:picLocks noChangeAspect="1"/>
          </p:cNvPicPr>
          <p:nvPr/>
        </p:nvPicPr>
        <p:blipFill>
          <a:blip r:embed="rId5"/>
          <a:stretch>
            <a:fillRect/>
          </a:stretch>
        </p:blipFill>
        <p:spPr>
          <a:xfrm>
            <a:off x="7789521" y="2615477"/>
            <a:ext cx="1132315" cy="329725"/>
          </a:xfrm>
          <a:prstGeom prst="rect">
            <a:avLst/>
          </a:prstGeom>
        </p:spPr>
      </p:pic>
      <p:pic>
        <p:nvPicPr>
          <p:cNvPr id="8" name="Picture 7">
            <a:extLst>
              <a:ext uri="{FF2B5EF4-FFF2-40B4-BE49-F238E27FC236}">
                <a16:creationId xmlns:a16="http://schemas.microsoft.com/office/drawing/2014/main" id="{DA063607-7EFC-1AA9-303B-AE33077BB96D}"/>
              </a:ext>
            </a:extLst>
          </p:cNvPr>
          <p:cNvPicPr>
            <a:picLocks noChangeAspect="1"/>
          </p:cNvPicPr>
          <p:nvPr/>
        </p:nvPicPr>
        <p:blipFill>
          <a:blip r:embed="rId6"/>
          <a:stretch>
            <a:fillRect/>
          </a:stretch>
        </p:blipFill>
        <p:spPr>
          <a:xfrm>
            <a:off x="7595889" y="3143934"/>
            <a:ext cx="1368709" cy="664820"/>
          </a:xfrm>
          <a:prstGeom prst="rect">
            <a:avLst/>
          </a:prstGeom>
        </p:spPr>
      </p:pic>
      <p:pic>
        <p:nvPicPr>
          <p:cNvPr id="10" name="Picture 9">
            <a:extLst>
              <a:ext uri="{FF2B5EF4-FFF2-40B4-BE49-F238E27FC236}">
                <a16:creationId xmlns:a16="http://schemas.microsoft.com/office/drawing/2014/main" id="{AD15724C-59CF-0533-F406-3ABC17CC772F}"/>
              </a:ext>
            </a:extLst>
          </p:cNvPr>
          <p:cNvPicPr>
            <a:picLocks noChangeAspect="1"/>
          </p:cNvPicPr>
          <p:nvPr/>
        </p:nvPicPr>
        <p:blipFill>
          <a:blip r:embed="rId7"/>
          <a:stretch>
            <a:fillRect/>
          </a:stretch>
        </p:blipFill>
        <p:spPr>
          <a:xfrm>
            <a:off x="6012112" y="2460481"/>
            <a:ext cx="1457466" cy="535718"/>
          </a:xfrm>
          <a:prstGeom prst="rect">
            <a:avLst/>
          </a:prstGeom>
        </p:spPr>
      </p:pic>
      <p:sp>
        <p:nvSpPr>
          <p:cNvPr id="11" name="TextBox 10">
            <a:extLst>
              <a:ext uri="{FF2B5EF4-FFF2-40B4-BE49-F238E27FC236}">
                <a16:creationId xmlns:a16="http://schemas.microsoft.com/office/drawing/2014/main" id="{98431940-869B-4871-3178-2B1D3DC644D5}"/>
              </a:ext>
            </a:extLst>
          </p:cNvPr>
          <p:cNvSpPr txBox="1"/>
          <p:nvPr/>
        </p:nvSpPr>
        <p:spPr>
          <a:xfrm>
            <a:off x="2293612" y="21235"/>
            <a:ext cx="2871299" cy="415498"/>
          </a:xfrm>
          <a:prstGeom prst="rect">
            <a:avLst/>
          </a:prstGeom>
          <a:noFill/>
        </p:spPr>
        <p:txBody>
          <a:bodyPr wrap="none" rtlCol="0">
            <a:spAutoFit/>
          </a:bodyPr>
          <a:lstStyle/>
          <a:p>
            <a:pPr defTabSz="342900">
              <a:defRPr/>
            </a:pPr>
            <a:r>
              <a:rPr lang="en-AU" sz="2100" u="sng" dirty="0">
                <a:solidFill>
                  <a:srgbClr val="000000"/>
                </a:solidFill>
                <a:latin typeface="Times New Roman" panose="02020603050405020304" pitchFamily="18" charset="0"/>
                <a:cs typeface="Times New Roman" panose="02020603050405020304" pitchFamily="18" charset="0"/>
              </a:rPr>
              <a:t>HASPIDE </a:t>
            </a:r>
            <a:r>
              <a:rPr lang="en-AU" sz="2100" u="sng" dirty="0" smtClean="0">
                <a:solidFill>
                  <a:srgbClr val="000000"/>
                </a:solidFill>
                <a:latin typeface="Times New Roman" panose="02020603050405020304" pitchFamily="18" charset="0"/>
                <a:cs typeface="Times New Roman" panose="02020603050405020304" pitchFamily="18" charset="0"/>
              </a:rPr>
              <a:t>Collaboration</a:t>
            </a:r>
            <a:endParaRPr lang="en-AU" sz="2100" u="sng" dirty="0">
              <a:solidFill>
                <a:srgbClr val="000000"/>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18A5EAFB-1691-4AD6-3FA5-DAFFCBED34EE}"/>
              </a:ext>
            </a:extLst>
          </p:cNvPr>
          <p:cNvSpPr txBox="1"/>
          <p:nvPr/>
        </p:nvSpPr>
        <p:spPr>
          <a:xfrm>
            <a:off x="150779" y="502271"/>
            <a:ext cx="8492247" cy="1338828"/>
          </a:xfrm>
          <a:prstGeom prst="rect">
            <a:avLst/>
          </a:prstGeom>
          <a:noFill/>
        </p:spPr>
        <p:txBody>
          <a:bodyPr wrap="square">
            <a:spAutoFit/>
          </a:bodyPr>
          <a:lstStyle/>
          <a:p>
            <a:pPr algn="just" defTabSz="342900">
              <a:lnSpc>
                <a:spcPct val="120000"/>
              </a:lnSpc>
              <a:spcBef>
                <a:spcPts val="450"/>
              </a:spcBef>
              <a:defRPr/>
            </a:pPr>
            <a:r>
              <a:rPr lang="en-AU" sz="1350" b="1" dirty="0">
                <a:solidFill>
                  <a:srgbClr val="404040"/>
                </a:solidFill>
                <a:latin typeface="Times New Roman" panose="02020603050405020304" pitchFamily="18" charset="0"/>
                <a:cs typeface="Times New Roman" panose="02020603050405020304" pitchFamily="18" charset="0"/>
              </a:rPr>
              <a:t>M.J. Large</a:t>
            </a:r>
            <a:r>
              <a:rPr lang="en-AU" sz="1350" b="1" baseline="30000" dirty="0">
                <a:solidFill>
                  <a:srgbClr val="404040"/>
                </a:solidFill>
                <a:latin typeface="Times New Roman" panose="02020603050405020304" pitchFamily="18" charset="0"/>
                <a:cs typeface="Times New Roman" panose="02020603050405020304" pitchFamily="18" charset="0"/>
              </a:rPr>
              <a:t>1</a:t>
            </a:r>
            <a:r>
              <a:rPr lang="en-AU" sz="1350" dirty="0">
                <a:solidFill>
                  <a:srgbClr val="404040"/>
                </a:solidFill>
                <a:latin typeface="Times New Roman" panose="02020603050405020304" pitchFamily="18" charset="0"/>
                <a:cs typeface="Times New Roman" panose="02020603050405020304" pitchFamily="18" charset="0"/>
              </a:rPr>
              <a:t>, M.Bizzarri</a:t>
            </a:r>
            <a:r>
              <a:rPr lang="en-AU" sz="1350" baseline="30000" dirty="0">
                <a:solidFill>
                  <a:srgbClr val="404040"/>
                </a:solidFill>
                <a:latin typeface="Times New Roman" panose="02020603050405020304" pitchFamily="18" charset="0"/>
                <a:cs typeface="Times New Roman" panose="02020603050405020304" pitchFamily="18" charset="0"/>
              </a:rPr>
              <a:t>2,3</a:t>
            </a:r>
            <a:r>
              <a:rPr lang="en-AU" sz="1350" dirty="0">
                <a:solidFill>
                  <a:srgbClr val="404040"/>
                </a:solidFill>
                <a:latin typeface="Times New Roman" panose="02020603050405020304" pitchFamily="18" charset="0"/>
                <a:cs typeface="Times New Roman" panose="02020603050405020304" pitchFamily="18" charset="0"/>
              </a:rPr>
              <a:t>, M.Boscardin</a:t>
            </a:r>
            <a:r>
              <a:rPr lang="en-AU" sz="1350" baseline="30000" dirty="0">
                <a:solidFill>
                  <a:srgbClr val="404040"/>
                </a:solidFill>
                <a:latin typeface="Times New Roman" panose="02020603050405020304" pitchFamily="18" charset="0"/>
                <a:cs typeface="Times New Roman" panose="02020603050405020304" pitchFamily="18" charset="0"/>
              </a:rPr>
              <a:t>4,5</a:t>
            </a:r>
            <a:r>
              <a:rPr lang="en-AU" sz="1350" dirty="0">
                <a:solidFill>
                  <a:srgbClr val="404040"/>
                </a:solidFill>
                <a:latin typeface="Times New Roman" panose="02020603050405020304" pitchFamily="18" charset="0"/>
                <a:cs typeface="Times New Roman" panose="02020603050405020304" pitchFamily="18" charset="0"/>
              </a:rPr>
              <a:t>, L.Calcagnile</a:t>
            </a:r>
            <a:r>
              <a:rPr lang="en-AU" sz="1350" baseline="30000" dirty="0">
                <a:solidFill>
                  <a:srgbClr val="404040"/>
                </a:solidFill>
                <a:latin typeface="Times New Roman" panose="02020603050405020304" pitchFamily="18" charset="0"/>
                <a:cs typeface="Times New Roman" panose="02020603050405020304" pitchFamily="18" charset="0"/>
              </a:rPr>
              <a:t>6</a:t>
            </a:r>
            <a:r>
              <a:rPr lang="en-AU" sz="1350" dirty="0">
                <a:solidFill>
                  <a:srgbClr val="404040"/>
                </a:solidFill>
                <a:latin typeface="Times New Roman" panose="02020603050405020304" pitchFamily="18" charset="0"/>
                <a:cs typeface="Times New Roman" panose="02020603050405020304" pitchFamily="18" charset="0"/>
              </a:rPr>
              <a:t>, M. Cameron</a:t>
            </a:r>
            <a:r>
              <a:rPr lang="en-AU" sz="1350" baseline="30000" dirty="0">
                <a:solidFill>
                  <a:srgbClr val="404040"/>
                </a:solidFill>
                <a:latin typeface="Times New Roman" panose="02020603050405020304" pitchFamily="18" charset="0"/>
                <a:cs typeface="Times New Roman" panose="02020603050405020304" pitchFamily="18" charset="0"/>
              </a:rPr>
              <a:t>1</a:t>
            </a:r>
            <a:r>
              <a:rPr lang="en-AU" sz="1350" dirty="0">
                <a:solidFill>
                  <a:srgbClr val="404040"/>
                </a:solidFill>
                <a:latin typeface="Times New Roman" panose="02020603050405020304" pitchFamily="18" charset="0"/>
                <a:cs typeface="Times New Roman" panose="02020603050405020304" pitchFamily="18" charset="0"/>
              </a:rPr>
              <a:t>, M. Caprai</a:t>
            </a:r>
            <a:r>
              <a:rPr lang="en-AU" sz="1350" baseline="30000" dirty="0">
                <a:solidFill>
                  <a:srgbClr val="404040"/>
                </a:solidFill>
                <a:latin typeface="Times New Roman" panose="02020603050405020304" pitchFamily="18" charset="0"/>
                <a:cs typeface="Times New Roman" panose="02020603050405020304" pitchFamily="18" charset="0"/>
              </a:rPr>
              <a:t>2</a:t>
            </a:r>
            <a:r>
              <a:rPr lang="en-AU" sz="1350" dirty="0">
                <a:solidFill>
                  <a:srgbClr val="404040"/>
                </a:solidFill>
                <a:latin typeface="Times New Roman" panose="02020603050405020304" pitchFamily="18" charset="0"/>
                <a:cs typeface="Times New Roman" panose="02020603050405020304" pitchFamily="18" charset="0"/>
              </a:rPr>
              <a:t>, A.P. Caricato</a:t>
            </a:r>
            <a:r>
              <a:rPr lang="en-AU" sz="1350" baseline="30000" dirty="0">
                <a:solidFill>
                  <a:srgbClr val="404040"/>
                </a:solidFill>
                <a:latin typeface="Times New Roman" panose="02020603050405020304" pitchFamily="18" charset="0"/>
                <a:cs typeface="Times New Roman" panose="02020603050405020304" pitchFamily="18" charset="0"/>
              </a:rPr>
              <a:t>6</a:t>
            </a:r>
            <a:r>
              <a:rPr lang="en-AU" sz="1350" dirty="0">
                <a:solidFill>
                  <a:srgbClr val="404040"/>
                </a:solidFill>
                <a:latin typeface="Times New Roman" panose="02020603050405020304" pitchFamily="18" charset="0"/>
                <a:cs typeface="Times New Roman" panose="02020603050405020304" pitchFamily="18" charset="0"/>
              </a:rPr>
              <a:t>, G.A.P. Cirrone</a:t>
            </a:r>
            <a:r>
              <a:rPr lang="en-AU" sz="1350" baseline="30000" dirty="0">
                <a:solidFill>
                  <a:srgbClr val="404040"/>
                </a:solidFill>
                <a:latin typeface="Times New Roman" panose="02020603050405020304" pitchFamily="18" charset="0"/>
                <a:cs typeface="Times New Roman" panose="02020603050405020304" pitchFamily="18" charset="0"/>
              </a:rPr>
              <a:t>7</a:t>
            </a:r>
            <a:r>
              <a:rPr lang="en-AU" sz="1350" dirty="0">
                <a:solidFill>
                  <a:srgbClr val="404040"/>
                </a:solidFill>
                <a:latin typeface="Times New Roman" panose="02020603050405020304" pitchFamily="18" charset="0"/>
                <a:cs typeface="Times New Roman" panose="02020603050405020304" pitchFamily="18" charset="0"/>
              </a:rPr>
              <a:t>, M. Crivellari</a:t>
            </a:r>
            <a:r>
              <a:rPr lang="en-AU" sz="1350" baseline="30000" dirty="0">
                <a:solidFill>
                  <a:srgbClr val="404040"/>
                </a:solidFill>
                <a:latin typeface="Times New Roman" panose="02020603050405020304" pitchFamily="18" charset="0"/>
                <a:cs typeface="Times New Roman" panose="02020603050405020304" pitchFamily="18" charset="0"/>
              </a:rPr>
              <a:t>5</a:t>
            </a:r>
            <a:r>
              <a:rPr lang="en-AU" sz="1350" dirty="0">
                <a:solidFill>
                  <a:srgbClr val="404040"/>
                </a:solidFill>
                <a:latin typeface="Times New Roman" panose="02020603050405020304" pitchFamily="18" charset="0"/>
                <a:cs typeface="Times New Roman" panose="02020603050405020304" pitchFamily="18" charset="0"/>
              </a:rPr>
              <a:t>, I. Cupparo</a:t>
            </a:r>
            <a:r>
              <a:rPr lang="en-AU" sz="1350" baseline="30000" dirty="0">
                <a:solidFill>
                  <a:srgbClr val="404040"/>
                </a:solidFill>
                <a:latin typeface="Times New Roman" panose="02020603050405020304" pitchFamily="18" charset="0"/>
                <a:cs typeface="Times New Roman" panose="02020603050405020304" pitchFamily="18" charset="0"/>
              </a:rPr>
              <a:t>8</a:t>
            </a:r>
            <a:r>
              <a:rPr lang="en-AU" sz="1350" dirty="0">
                <a:solidFill>
                  <a:srgbClr val="404040"/>
                </a:solidFill>
                <a:latin typeface="Times New Roman" panose="02020603050405020304" pitchFamily="18" charset="0"/>
                <a:cs typeface="Times New Roman" panose="02020603050405020304" pitchFamily="18" charset="0"/>
              </a:rPr>
              <a:t>, G. Cuttone</a:t>
            </a:r>
            <a:r>
              <a:rPr lang="en-AU" sz="1350" baseline="30000" dirty="0">
                <a:solidFill>
                  <a:srgbClr val="404040"/>
                </a:solidFill>
                <a:latin typeface="Times New Roman" panose="02020603050405020304" pitchFamily="18" charset="0"/>
                <a:cs typeface="Times New Roman" panose="02020603050405020304" pitchFamily="18" charset="0"/>
              </a:rPr>
              <a:t>7</a:t>
            </a:r>
            <a:r>
              <a:rPr lang="en-AU" sz="1350" dirty="0">
                <a:solidFill>
                  <a:srgbClr val="404040"/>
                </a:solidFill>
                <a:latin typeface="Times New Roman" panose="02020603050405020304" pitchFamily="18" charset="0"/>
                <a:cs typeface="Times New Roman" panose="02020603050405020304" pitchFamily="18" charset="0"/>
              </a:rPr>
              <a:t>, </a:t>
            </a:r>
            <a:r>
              <a:rPr lang="en-AU" sz="1350" b="1" dirty="0">
                <a:solidFill>
                  <a:srgbClr val="404040"/>
                </a:solidFill>
                <a:latin typeface="Times New Roman" panose="02020603050405020304" pitchFamily="18" charset="0"/>
                <a:cs typeface="Times New Roman" panose="02020603050405020304" pitchFamily="18" charset="0"/>
              </a:rPr>
              <a:t>V. De Rover</a:t>
            </a:r>
            <a:r>
              <a:rPr lang="en-AU" sz="1350" b="1" baseline="30000" dirty="0">
                <a:solidFill>
                  <a:srgbClr val="404040"/>
                </a:solidFill>
                <a:latin typeface="Times New Roman" panose="02020603050405020304" pitchFamily="18" charset="0"/>
                <a:cs typeface="Times New Roman" panose="02020603050405020304" pitchFamily="18" charset="0"/>
              </a:rPr>
              <a:t>1</a:t>
            </a:r>
            <a:r>
              <a:rPr lang="en-AU" sz="1350" dirty="0">
                <a:solidFill>
                  <a:srgbClr val="404040"/>
                </a:solidFill>
                <a:latin typeface="Times New Roman" panose="02020603050405020304" pitchFamily="18" charset="0"/>
                <a:cs typeface="Times New Roman" panose="02020603050405020304" pitchFamily="18" charset="0"/>
              </a:rPr>
              <a:t>, S.Dunand</a:t>
            </a:r>
            <a:r>
              <a:rPr lang="en-AU" sz="1350" baseline="30000" dirty="0">
                <a:solidFill>
                  <a:srgbClr val="404040"/>
                </a:solidFill>
                <a:latin typeface="Times New Roman" panose="02020603050405020304" pitchFamily="18" charset="0"/>
                <a:cs typeface="Times New Roman" panose="02020603050405020304" pitchFamily="18" charset="0"/>
              </a:rPr>
              <a:t>9</a:t>
            </a:r>
            <a:r>
              <a:rPr lang="en-AU" sz="1350" dirty="0">
                <a:solidFill>
                  <a:srgbClr val="404040"/>
                </a:solidFill>
                <a:latin typeface="Times New Roman" panose="02020603050405020304" pitchFamily="18" charset="0"/>
                <a:cs typeface="Times New Roman" panose="02020603050405020304" pitchFamily="18" charset="0"/>
              </a:rPr>
              <a:t>, E. Engels</a:t>
            </a:r>
            <a:r>
              <a:rPr lang="en-AU" sz="1350" baseline="30000" dirty="0">
                <a:solidFill>
                  <a:srgbClr val="404040"/>
                </a:solidFill>
                <a:latin typeface="Times New Roman" panose="02020603050405020304" pitchFamily="18" charset="0"/>
                <a:cs typeface="Times New Roman" panose="02020603050405020304" pitchFamily="18" charset="0"/>
              </a:rPr>
              <a:t>1</a:t>
            </a:r>
            <a:r>
              <a:rPr lang="en-AU" sz="1350" dirty="0">
                <a:solidFill>
                  <a:srgbClr val="404040"/>
                </a:solidFill>
                <a:latin typeface="Times New Roman" panose="02020603050405020304" pitchFamily="18" charset="0"/>
                <a:cs typeface="Times New Roman" panose="02020603050405020304" pitchFamily="18" charset="0"/>
              </a:rPr>
              <a:t>, L. Fanò</a:t>
            </a:r>
            <a:r>
              <a:rPr lang="en-AU" sz="1350" baseline="30000" dirty="0">
                <a:solidFill>
                  <a:srgbClr val="404040"/>
                </a:solidFill>
                <a:latin typeface="Times New Roman" panose="02020603050405020304" pitchFamily="18" charset="0"/>
                <a:cs typeface="Times New Roman" panose="02020603050405020304" pitchFamily="18" charset="0"/>
              </a:rPr>
              <a:t>2,3</a:t>
            </a:r>
            <a:r>
              <a:rPr lang="en-AU" sz="1350" dirty="0">
                <a:solidFill>
                  <a:srgbClr val="404040"/>
                </a:solidFill>
                <a:latin typeface="Times New Roman" panose="02020603050405020304" pitchFamily="18" charset="0"/>
                <a:cs typeface="Times New Roman" panose="02020603050405020304" pitchFamily="18" charset="0"/>
              </a:rPr>
              <a:t>, B.Gianfelici</a:t>
            </a:r>
            <a:r>
              <a:rPr lang="en-AU" sz="1350" baseline="30000" dirty="0">
                <a:solidFill>
                  <a:srgbClr val="404040"/>
                </a:solidFill>
                <a:latin typeface="Times New Roman" panose="02020603050405020304" pitchFamily="18" charset="0"/>
                <a:cs typeface="Times New Roman" panose="02020603050405020304" pitchFamily="18" charset="0"/>
              </a:rPr>
              <a:t>2,3</a:t>
            </a:r>
            <a:r>
              <a:rPr lang="en-AU" sz="1350" dirty="0">
                <a:solidFill>
                  <a:srgbClr val="404040"/>
                </a:solidFill>
                <a:latin typeface="Times New Roman" panose="02020603050405020304" pitchFamily="18" charset="0"/>
                <a:cs typeface="Times New Roman" panose="02020603050405020304" pitchFamily="18" charset="0"/>
              </a:rPr>
              <a:t>, O. Hammad</a:t>
            </a:r>
            <a:r>
              <a:rPr lang="en-AU" sz="1350" baseline="30000" dirty="0">
                <a:solidFill>
                  <a:srgbClr val="404040"/>
                </a:solidFill>
                <a:latin typeface="Times New Roman" panose="02020603050405020304" pitchFamily="18" charset="0"/>
                <a:cs typeface="Times New Roman" panose="02020603050405020304" pitchFamily="18" charset="0"/>
              </a:rPr>
              <a:t>5</a:t>
            </a:r>
            <a:r>
              <a:rPr lang="en-AU" sz="1350" dirty="0">
                <a:solidFill>
                  <a:srgbClr val="404040"/>
                </a:solidFill>
                <a:latin typeface="Times New Roman" panose="02020603050405020304" pitchFamily="18" charset="0"/>
                <a:cs typeface="Times New Roman" panose="02020603050405020304" pitchFamily="18" charset="0"/>
              </a:rPr>
              <a:t>, M. Ionica</a:t>
            </a:r>
            <a:r>
              <a:rPr lang="en-AU" sz="1350" baseline="30000" dirty="0">
                <a:solidFill>
                  <a:srgbClr val="404040"/>
                </a:solidFill>
                <a:latin typeface="Times New Roman" panose="02020603050405020304" pitchFamily="18" charset="0"/>
                <a:cs typeface="Times New Roman" panose="02020603050405020304" pitchFamily="18" charset="0"/>
              </a:rPr>
              <a:t>2</a:t>
            </a:r>
            <a:r>
              <a:rPr lang="en-AU" sz="1350" dirty="0">
                <a:solidFill>
                  <a:srgbClr val="404040"/>
                </a:solidFill>
                <a:latin typeface="Times New Roman" panose="02020603050405020304" pitchFamily="18" charset="0"/>
                <a:cs typeface="Times New Roman" panose="02020603050405020304" pitchFamily="18" charset="0"/>
              </a:rPr>
              <a:t>, K. Kanxheri</a:t>
            </a:r>
            <a:r>
              <a:rPr lang="en-AU" sz="1350" baseline="30000" dirty="0">
                <a:solidFill>
                  <a:srgbClr val="404040"/>
                </a:solidFill>
                <a:latin typeface="Times New Roman" panose="02020603050405020304" pitchFamily="18" charset="0"/>
                <a:cs typeface="Times New Roman" panose="02020603050405020304" pitchFamily="18" charset="0"/>
              </a:rPr>
              <a:t>2</a:t>
            </a:r>
            <a:r>
              <a:rPr lang="en-AU" sz="1350" dirty="0">
                <a:solidFill>
                  <a:srgbClr val="404040"/>
                </a:solidFill>
                <a:latin typeface="Times New Roman" panose="02020603050405020304" pitchFamily="18" charset="0"/>
                <a:cs typeface="Times New Roman" panose="02020603050405020304" pitchFamily="18" charset="0"/>
              </a:rPr>
              <a:t>, </a:t>
            </a:r>
            <a:r>
              <a:rPr lang="en-AU" sz="1350" b="1" dirty="0">
                <a:solidFill>
                  <a:srgbClr val="404040"/>
                </a:solidFill>
                <a:latin typeface="Times New Roman" panose="02020603050405020304" pitchFamily="18" charset="0"/>
                <a:cs typeface="Times New Roman" panose="02020603050405020304" pitchFamily="18" charset="0"/>
              </a:rPr>
              <a:t>M. Lerch</a:t>
            </a:r>
            <a:r>
              <a:rPr lang="en-AU" sz="1350" b="1" baseline="30000" dirty="0">
                <a:solidFill>
                  <a:srgbClr val="404040"/>
                </a:solidFill>
                <a:latin typeface="Times New Roman" panose="02020603050405020304" pitchFamily="18" charset="0"/>
                <a:cs typeface="Times New Roman" panose="02020603050405020304" pitchFamily="18" charset="0"/>
              </a:rPr>
              <a:t>1</a:t>
            </a:r>
            <a:r>
              <a:rPr lang="en-AU" sz="1350" dirty="0">
                <a:solidFill>
                  <a:srgbClr val="404040"/>
                </a:solidFill>
                <a:latin typeface="Times New Roman" panose="02020603050405020304" pitchFamily="18" charset="0"/>
                <a:cs typeface="Times New Roman" panose="02020603050405020304" pitchFamily="18" charset="0"/>
              </a:rPr>
              <a:t>, G. Maruccio</a:t>
            </a:r>
            <a:r>
              <a:rPr lang="en-AU" sz="1350" baseline="30000" dirty="0">
                <a:solidFill>
                  <a:srgbClr val="404040"/>
                </a:solidFill>
                <a:latin typeface="Times New Roman" panose="02020603050405020304" pitchFamily="18" charset="0"/>
                <a:cs typeface="Times New Roman" panose="02020603050405020304" pitchFamily="18" charset="0"/>
              </a:rPr>
              <a:t>6</a:t>
            </a:r>
            <a:r>
              <a:rPr lang="en-AU" sz="1350" dirty="0">
                <a:solidFill>
                  <a:srgbClr val="404040"/>
                </a:solidFill>
                <a:latin typeface="Times New Roman" panose="02020603050405020304" pitchFamily="18" charset="0"/>
                <a:cs typeface="Times New Roman" panose="02020603050405020304" pitchFamily="18" charset="0"/>
              </a:rPr>
              <a:t>, M. Menichelli</a:t>
            </a:r>
            <a:r>
              <a:rPr lang="en-AU" sz="1350" baseline="30000" dirty="0">
                <a:solidFill>
                  <a:srgbClr val="404040"/>
                </a:solidFill>
                <a:latin typeface="Times New Roman" panose="02020603050405020304" pitchFamily="18" charset="0"/>
                <a:cs typeface="Times New Roman" panose="02020603050405020304" pitchFamily="18" charset="0"/>
              </a:rPr>
              <a:t>2</a:t>
            </a:r>
            <a:r>
              <a:rPr lang="en-AU" sz="1350" dirty="0">
                <a:solidFill>
                  <a:srgbClr val="404040"/>
                </a:solidFill>
                <a:latin typeface="Times New Roman" panose="02020603050405020304" pitchFamily="18" charset="0"/>
                <a:cs typeface="Times New Roman" panose="02020603050405020304" pitchFamily="18" charset="0"/>
              </a:rPr>
              <a:t>, A. Monteduro</a:t>
            </a:r>
            <a:r>
              <a:rPr lang="en-AU" sz="1350" baseline="30000" dirty="0">
                <a:solidFill>
                  <a:srgbClr val="404040"/>
                </a:solidFill>
                <a:latin typeface="Times New Roman" panose="02020603050405020304" pitchFamily="18" charset="0"/>
                <a:cs typeface="Times New Roman" panose="02020603050405020304" pitchFamily="18" charset="0"/>
              </a:rPr>
              <a:t>6</a:t>
            </a:r>
            <a:r>
              <a:rPr lang="en-AU" sz="1350" dirty="0">
                <a:solidFill>
                  <a:srgbClr val="404040"/>
                </a:solidFill>
                <a:latin typeface="Times New Roman" panose="02020603050405020304" pitchFamily="18" charset="0"/>
                <a:cs typeface="Times New Roman" panose="02020603050405020304" pitchFamily="18" charset="0"/>
              </a:rPr>
              <a:t>, F. Moscatelli</a:t>
            </a:r>
            <a:r>
              <a:rPr lang="en-AU" sz="1350" baseline="30000" dirty="0">
                <a:solidFill>
                  <a:srgbClr val="404040"/>
                </a:solidFill>
                <a:latin typeface="Times New Roman" panose="02020603050405020304" pitchFamily="18" charset="0"/>
                <a:cs typeface="Times New Roman" panose="02020603050405020304" pitchFamily="18" charset="0"/>
              </a:rPr>
              <a:t>2,10</a:t>
            </a:r>
            <a:r>
              <a:rPr lang="en-AU" sz="1350" dirty="0">
                <a:solidFill>
                  <a:srgbClr val="404040"/>
                </a:solidFill>
                <a:latin typeface="Times New Roman" panose="02020603050405020304" pitchFamily="18" charset="0"/>
                <a:cs typeface="Times New Roman" panose="02020603050405020304" pitchFamily="18" charset="0"/>
              </a:rPr>
              <a:t>, A. Morozzi</a:t>
            </a:r>
            <a:r>
              <a:rPr lang="en-AU" sz="1350" baseline="30000" dirty="0">
                <a:solidFill>
                  <a:srgbClr val="404040"/>
                </a:solidFill>
                <a:latin typeface="Times New Roman" panose="02020603050405020304" pitchFamily="18" charset="0"/>
                <a:cs typeface="Times New Roman" panose="02020603050405020304" pitchFamily="18" charset="0"/>
              </a:rPr>
              <a:t>2</a:t>
            </a:r>
            <a:r>
              <a:rPr lang="en-AU" sz="1350" dirty="0">
                <a:solidFill>
                  <a:srgbClr val="404040"/>
                </a:solidFill>
                <a:latin typeface="Times New Roman" panose="02020603050405020304" pitchFamily="18" charset="0"/>
                <a:cs typeface="Times New Roman" panose="02020603050405020304" pitchFamily="18" charset="0"/>
              </a:rPr>
              <a:t>, A. Papi</a:t>
            </a:r>
            <a:r>
              <a:rPr lang="en-AU" sz="1350" baseline="30000" dirty="0">
                <a:solidFill>
                  <a:srgbClr val="404040"/>
                </a:solidFill>
                <a:latin typeface="Times New Roman" panose="02020603050405020304" pitchFamily="18" charset="0"/>
                <a:cs typeface="Times New Roman" panose="02020603050405020304" pitchFamily="18" charset="0"/>
              </a:rPr>
              <a:t>2</a:t>
            </a:r>
            <a:r>
              <a:rPr lang="en-AU" sz="1350" dirty="0">
                <a:solidFill>
                  <a:srgbClr val="404040"/>
                </a:solidFill>
                <a:latin typeface="Times New Roman" panose="02020603050405020304" pitchFamily="18" charset="0"/>
                <a:cs typeface="Times New Roman" panose="02020603050405020304" pitchFamily="18" charset="0"/>
              </a:rPr>
              <a:t>, D. Passeri</a:t>
            </a:r>
            <a:r>
              <a:rPr lang="en-AU" sz="1350" baseline="30000" dirty="0">
                <a:solidFill>
                  <a:srgbClr val="404040"/>
                </a:solidFill>
                <a:latin typeface="Times New Roman" panose="02020603050405020304" pitchFamily="18" charset="0"/>
                <a:cs typeface="Times New Roman" panose="02020603050405020304" pitchFamily="18" charset="0"/>
              </a:rPr>
              <a:t>2,11</a:t>
            </a:r>
            <a:r>
              <a:rPr lang="en-AU" sz="1350" dirty="0">
                <a:solidFill>
                  <a:srgbClr val="404040"/>
                </a:solidFill>
                <a:latin typeface="Times New Roman" panose="02020603050405020304" pitchFamily="18" charset="0"/>
                <a:cs typeface="Times New Roman" panose="02020603050405020304" pitchFamily="18" charset="0"/>
              </a:rPr>
              <a:t>, M.Pedio</a:t>
            </a:r>
            <a:r>
              <a:rPr lang="en-AU" sz="1350" baseline="30000" dirty="0">
                <a:solidFill>
                  <a:srgbClr val="404040"/>
                </a:solidFill>
                <a:latin typeface="Times New Roman" panose="02020603050405020304" pitchFamily="18" charset="0"/>
                <a:cs typeface="Times New Roman" panose="02020603050405020304" pitchFamily="18" charset="0"/>
              </a:rPr>
              <a:t>2,10</a:t>
            </a:r>
            <a:r>
              <a:rPr lang="en-AU" sz="1350" dirty="0">
                <a:solidFill>
                  <a:srgbClr val="404040"/>
                </a:solidFill>
                <a:latin typeface="Times New Roman" panose="02020603050405020304" pitchFamily="18" charset="0"/>
                <a:cs typeface="Times New Roman" panose="02020603050405020304" pitchFamily="18" charset="0"/>
              </a:rPr>
              <a:t>, F.Peverini</a:t>
            </a:r>
            <a:r>
              <a:rPr lang="en-AU" sz="1350" baseline="30000" dirty="0">
                <a:solidFill>
                  <a:srgbClr val="404040"/>
                </a:solidFill>
                <a:latin typeface="Times New Roman" panose="02020603050405020304" pitchFamily="18" charset="0"/>
                <a:cs typeface="Times New Roman" panose="02020603050405020304" pitchFamily="18" charset="0"/>
              </a:rPr>
              <a:t>2,3</a:t>
            </a:r>
            <a:r>
              <a:rPr lang="en-AU" sz="1350" dirty="0">
                <a:solidFill>
                  <a:srgbClr val="404040"/>
                </a:solidFill>
                <a:latin typeface="Times New Roman" panose="02020603050405020304" pitchFamily="18" charset="0"/>
                <a:cs typeface="Times New Roman" panose="02020603050405020304" pitchFamily="18" charset="0"/>
              </a:rPr>
              <a:t>, G.Quarta</a:t>
            </a:r>
            <a:r>
              <a:rPr lang="en-AU" sz="1350" baseline="30000" dirty="0">
                <a:solidFill>
                  <a:srgbClr val="404040"/>
                </a:solidFill>
                <a:latin typeface="Times New Roman" panose="02020603050405020304" pitchFamily="18" charset="0"/>
                <a:cs typeface="Times New Roman" panose="02020603050405020304" pitchFamily="18" charset="0"/>
              </a:rPr>
              <a:t>6</a:t>
            </a:r>
            <a:r>
              <a:rPr lang="en-AU" sz="1350" dirty="0">
                <a:solidFill>
                  <a:srgbClr val="404040"/>
                </a:solidFill>
                <a:latin typeface="Times New Roman" panose="02020603050405020304" pitchFamily="18" charset="0"/>
                <a:cs typeface="Times New Roman" panose="02020603050405020304" pitchFamily="18" charset="0"/>
              </a:rPr>
              <a:t>, S. Rizzato</a:t>
            </a:r>
            <a:r>
              <a:rPr lang="en-AU" sz="1350" baseline="30000" dirty="0">
                <a:solidFill>
                  <a:srgbClr val="404040"/>
                </a:solidFill>
                <a:latin typeface="Times New Roman" panose="02020603050405020304" pitchFamily="18" charset="0"/>
                <a:cs typeface="Times New Roman" panose="02020603050405020304" pitchFamily="18" charset="0"/>
              </a:rPr>
              <a:t>6</a:t>
            </a:r>
            <a:r>
              <a:rPr lang="en-AU" sz="1350" dirty="0">
                <a:solidFill>
                  <a:srgbClr val="404040"/>
                </a:solidFill>
                <a:latin typeface="Times New Roman" panose="02020603050405020304" pitchFamily="18" charset="0"/>
                <a:cs typeface="Times New Roman" panose="02020603050405020304" pitchFamily="18" charset="0"/>
              </a:rPr>
              <a:t>, </a:t>
            </a:r>
            <a:r>
              <a:rPr lang="en-AU" sz="1350" b="1" dirty="0" err="1" smtClean="0">
                <a:solidFill>
                  <a:srgbClr val="404040"/>
                </a:solidFill>
                <a:latin typeface="Times New Roman" panose="02020603050405020304" pitchFamily="18" charset="0"/>
                <a:cs typeface="Times New Roman" panose="02020603050405020304" pitchFamily="18" charset="0"/>
              </a:rPr>
              <a:t>A.Rosenfeld</a:t>
            </a:r>
            <a:r>
              <a:rPr lang="en-AU" sz="1350" dirty="0" smtClean="0">
                <a:solidFill>
                  <a:srgbClr val="404040"/>
                </a:solidFill>
                <a:latin typeface="Times New Roman" panose="02020603050405020304" pitchFamily="18" charset="0"/>
                <a:cs typeface="Times New Roman" panose="02020603050405020304" pitchFamily="18" charset="0"/>
              </a:rPr>
              <a:t>, A</a:t>
            </a:r>
            <a:r>
              <a:rPr lang="en-AU" sz="1350" dirty="0">
                <a:solidFill>
                  <a:srgbClr val="404040"/>
                </a:solidFill>
                <a:latin typeface="Times New Roman" panose="02020603050405020304" pitchFamily="18" charset="0"/>
                <a:cs typeface="Times New Roman" panose="02020603050405020304" pitchFamily="18" charset="0"/>
              </a:rPr>
              <a:t>. Rossi</a:t>
            </a:r>
            <a:r>
              <a:rPr lang="en-AU" sz="1350" baseline="30000" dirty="0">
                <a:solidFill>
                  <a:srgbClr val="404040"/>
                </a:solidFill>
                <a:latin typeface="Times New Roman" panose="02020603050405020304" pitchFamily="18" charset="0"/>
                <a:cs typeface="Times New Roman" panose="02020603050405020304" pitchFamily="18" charset="0"/>
              </a:rPr>
              <a:t>2,3</a:t>
            </a:r>
            <a:r>
              <a:rPr lang="en-AU" sz="1350" dirty="0">
                <a:solidFill>
                  <a:srgbClr val="404040"/>
                </a:solidFill>
                <a:latin typeface="Times New Roman" panose="02020603050405020304" pitchFamily="18" charset="0"/>
                <a:cs typeface="Times New Roman" panose="02020603050405020304" pitchFamily="18" charset="0"/>
              </a:rPr>
              <a:t>, G. Rossi</a:t>
            </a:r>
            <a:r>
              <a:rPr lang="en-AU" sz="1350" baseline="30000" dirty="0">
                <a:solidFill>
                  <a:srgbClr val="404040"/>
                </a:solidFill>
                <a:latin typeface="Times New Roman" panose="02020603050405020304" pitchFamily="18" charset="0"/>
                <a:cs typeface="Times New Roman" panose="02020603050405020304" pitchFamily="18" charset="0"/>
              </a:rPr>
              <a:t>2</a:t>
            </a:r>
            <a:r>
              <a:rPr lang="en-AU" sz="1350" dirty="0">
                <a:solidFill>
                  <a:srgbClr val="404040"/>
                </a:solidFill>
                <a:latin typeface="Times New Roman" panose="02020603050405020304" pitchFamily="18" charset="0"/>
                <a:cs typeface="Times New Roman" panose="02020603050405020304" pitchFamily="18" charset="0"/>
              </a:rPr>
              <a:t>, A. Scorzoni</a:t>
            </a:r>
            <a:r>
              <a:rPr lang="en-AU" sz="1350" baseline="30000" dirty="0">
                <a:solidFill>
                  <a:srgbClr val="404040"/>
                </a:solidFill>
                <a:latin typeface="Times New Roman" panose="02020603050405020304" pitchFamily="18" charset="0"/>
                <a:cs typeface="Times New Roman" panose="02020603050405020304" pitchFamily="18" charset="0"/>
              </a:rPr>
              <a:t>2,11</a:t>
            </a:r>
            <a:r>
              <a:rPr lang="en-AU" sz="1350" dirty="0">
                <a:solidFill>
                  <a:srgbClr val="404040"/>
                </a:solidFill>
                <a:latin typeface="Times New Roman" panose="02020603050405020304" pitchFamily="18" charset="0"/>
                <a:cs typeface="Times New Roman" panose="02020603050405020304" pitchFamily="18" charset="0"/>
              </a:rPr>
              <a:t>, L. Servoli</a:t>
            </a:r>
            <a:r>
              <a:rPr lang="en-AU" sz="1350" baseline="30000" dirty="0">
                <a:solidFill>
                  <a:srgbClr val="404040"/>
                </a:solidFill>
                <a:latin typeface="Times New Roman" panose="02020603050405020304" pitchFamily="18" charset="0"/>
                <a:cs typeface="Times New Roman" panose="02020603050405020304" pitchFamily="18" charset="0"/>
              </a:rPr>
              <a:t>2</a:t>
            </a:r>
            <a:r>
              <a:rPr lang="en-AU" sz="1350" dirty="0">
                <a:solidFill>
                  <a:srgbClr val="404040"/>
                </a:solidFill>
                <a:latin typeface="Times New Roman" panose="02020603050405020304" pitchFamily="18" charset="0"/>
                <a:cs typeface="Times New Roman" panose="02020603050405020304" pitchFamily="18" charset="0"/>
              </a:rPr>
              <a:t>, C. Talamonti</a:t>
            </a:r>
            <a:r>
              <a:rPr lang="en-AU" sz="1350" baseline="30000" dirty="0">
                <a:solidFill>
                  <a:srgbClr val="404040"/>
                </a:solidFill>
                <a:latin typeface="Times New Roman" panose="02020603050405020304" pitchFamily="18" charset="0"/>
                <a:cs typeface="Times New Roman" panose="02020603050405020304" pitchFamily="18" charset="0"/>
              </a:rPr>
              <a:t>8</a:t>
            </a:r>
            <a:r>
              <a:rPr lang="en-AU" sz="1350" dirty="0">
                <a:solidFill>
                  <a:srgbClr val="404040"/>
                </a:solidFill>
                <a:latin typeface="Times New Roman" panose="02020603050405020304" pitchFamily="18" charset="0"/>
                <a:cs typeface="Times New Roman" panose="02020603050405020304" pitchFamily="18" charset="0"/>
              </a:rPr>
              <a:t>, G. Verzellesi</a:t>
            </a:r>
            <a:r>
              <a:rPr lang="en-AU" sz="1350" baseline="30000" dirty="0">
                <a:solidFill>
                  <a:srgbClr val="404040"/>
                </a:solidFill>
                <a:latin typeface="Times New Roman" panose="02020603050405020304" pitchFamily="18" charset="0"/>
                <a:cs typeface="Times New Roman" panose="02020603050405020304" pitchFamily="18" charset="0"/>
              </a:rPr>
              <a:t>4,12</a:t>
            </a:r>
            <a:r>
              <a:rPr lang="en-AU" sz="1350" dirty="0">
                <a:solidFill>
                  <a:srgbClr val="404040"/>
                </a:solidFill>
                <a:latin typeface="Times New Roman" panose="02020603050405020304" pitchFamily="18" charset="0"/>
                <a:cs typeface="Times New Roman" panose="02020603050405020304" pitchFamily="18" charset="0"/>
              </a:rPr>
              <a:t>, N. Wyrsch</a:t>
            </a:r>
            <a:r>
              <a:rPr lang="en-AU" sz="1350" baseline="30000" dirty="0">
                <a:solidFill>
                  <a:srgbClr val="404040"/>
                </a:solidFill>
                <a:latin typeface="Times New Roman" panose="02020603050405020304" pitchFamily="18" charset="0"/>
                <a:cs typeface="Times New Roman" panose="02020603050405020304" pitchFamily="18" charset="0"/>
              </a:rPr>
              <a:t>9</a:t>
            </a:r>
            <a:r>
              <a:rPr lang="en-AU" sz="1350" dirty="0">
                <a:solidFill>
                  <a:srgbClr val="404040"/>
                </a:solidFill>
                <a:latin typeface="Times New Roman" panose="02020603050405020304" pitchFamily="18" charset="0"/>
                <a:cs typeface="Times New Roman" panose="02020603050405020304" pitchFamily="18" charset="0"/>
              </a:rPr>
              <a:t> &amp; </a:t>
            </a:r>
            <a:r>
              <a:rPr lang="en-AU" sz="1350" b="1" dirty="0">
                <a:solidFill>
                  <a:srgbClr val="404040"/>
                </a:solidFill>
                <a:latin typeface="Times New Roman" panose="02020603050405020304" pitchFamily="18" charset="0"/>
                <a:cs typeface="Times New Roman" panose="02020603050405020304" pitchFamily="18" charset="0"/>
              </a:rPr>
              <a:t>M. Petasecca</a:t>
            </a:r>
            <a:r>
              <a:rPr lang="en-AU" sz="1350" b="1" baseline="30000" dirty="0">
                <a:solidFill>
                  <a:srgbClr val="404040"/>
                </a:solidFill>
                <a:latin typeface="Times New Roman" panose="02020603050405020304" pitchFamily="18" charset="0"/>
                <a:cs typeface="Times New Roman" panose="02020603050405020304" pitchFamily="18" charset="0"/>
              </a:rPr>
              <a:t>1</a:t>
            </a:r>
          </a:p>
        </p:txBody>
      </p:sp>
      <p:pic>
        <p:nvPicPr>
          <p:cNvPr id="14" name="Picture 13">
            <a:extLst>
              <a:ext uri="{FF2B5EF4-FFF2-40B4-BE49-F238E27FC236}">
                <a16:creationId xmlns:a16="http://schemas.microsoft.com/office/drawing/2014/main" id="{398604F8-7900-65D8-1614-928806088A9D}"/>
              </a:ext>
            </a:extLst>
          </p:cNvPr>
          <p:cNvPicPr>
            <a:picLocks noChangeAspect="1"/>
          </p:cNvPicPr>
          <p:nvPr/>
        </p:nvPicPr>
        <p:blipFill>
          <a:blip r:embed="rId8"/>
          <a:stretch>
            <a:fillRect/>
          </a:stretch>
        </p:blipFill>
        <p:spPr>
          <a:xfrm>
            <a:off x="7692847" y="3849778"/>
            <a:ext cx="1368709" cy="264617"/>
          </a:xfrm>
          <a:prstGeom prst="rect">
            <a:avLst/>
          </a:prstGeom>
        </p:spPr>
      </p:pic>
      <p:pic>
        <p:nvPicPr>
          <p:cNvPr id="15" name="Picture 14">
            <a:extLst>
              <a:ext uri="{FF2B5EF4-FFF2-40B4-BE49-F238E27FC236}">
                <a16:creationId xmlns:a16="http://schemas.microsoft.com/office/drawing/2014/main" id="{47ED1586-E056-D0B9-E346-B5115366A178}"/>
              </a:ext>
            </a:extLst>
          </p:cNvPr>
          <p:cNvPicPr>
            <a:picLocks noChangeAspect="1"/>
          </p:cNvPicPr>
          <p:nvPr/>
        </p:nvPicPr>
        <p:blipFill>
          <a:blip r:embed="rId9"/>
          <a:stretch>
            <a:fillRect/>
          </a:stretch>
        </p:blipFill>
        <p:spPr>
          <a:xfrm>
            <a:off x="5985135" y="3956489"/>
            <a:ext cx="1564481" cy="563213"/>
          </a:xfrm>
          <a:prstGeom prst="rect">
            <a:avLst/>
          </a:prstGeom>
        </p:spPr>
      </p:pic>
      <p:sp>
        <p:nvSpPr>
          <p:cNvPr id="17" name="Slide Number Placeholder 16">
            <a:extLst>
              <a:ext uri="{FF2B5EF4-FFF2-40B4-BE49-F238E27FC236}">
                <a16:creationId xmlns:a16="http://schemas.microsoft.com/office/drawing/2014/main" id="{73639C7F-8397-94E3-6302-D0D812E434F5}"/>
              </a:ext>
            </a:extLst>
          </p:cNvPr>
          <p:cNvSpPr>
            <a:spLocks noGrp="1"/>
          </p:cNvSpPr>
          <p:nvPr>
            <p:ph type="sldNum" sz="quarter" idx="4294967295"/>
          </p:nvPr>
        </p:nvSpPr>
        <p:spPr/>
        <p:txBody>
          <a:bodyPr/>
          <a:lstStyle/>
          <a:p>
            <a:pPr algn="r" defTabSz="342900">
              <a:defRPr/>
            </a:pPr>
            <a:fld id="{5D1224B1-D7EE-4426-AB23-78BC49EED0FF}" type="slidenum">
              <a:rPr lang="en-AU" sz="788">
                <a:solidFill>
                  <a:srgbClr val="FFFFFF"/>
                </a:solidFill>
                <a:latin typeface="Calibri" panose="020F0502020204030204"/>
                <a:cs typeface="Arial" charset="0"/>
              </a:rPr>
              <a:pPr algn="r" defTabSz="342900">
                <a:defRPr/>
              </a:pPr>
              <a:t>24</a:t>
            </a:fld>
            <a:endParaRPr lang="en-AU" sz="788">
              <a:solidFill>
                <a:srgbClr val="FFFFFF"/>
              </a:solidFill>
              <a:latin typeface="Calibri" panose="020F0502020204030204"/>
              <a:cs typeface="Arial" charset="0"/>
            </a:endParaRPr>
          </a:p>
        </p:txBody>
      </p:sp>
    </p:spTree>
    <p:extLst>
      <p:ext uri="{BB962C8B-B14F-4D97-AF65-F5344CB8AC3E}">
        <p14:creationId xmlns:p14="http://schemas.microsoft.com/office/powerpoint/2010/main" val="29749504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B5145-9960-5D91-D150-71ED30609C63}"/>
              </a:ext>
            </a:extLst>
          </p:cNvPr>
          <p:cNvSpPr>
            <a:spLocks noGrp="1"/>
          </p:cNvSpPr>
          <p:nvPr>
            <p:ph type="title"/>
          </p:nvPr>
        </p:nvSpPr>
        <p:spPr/>
        <p:txBody>
          <a:bodyPr/>
          <a:lstStyle/>
          <a:p>
            <a:r>
              <a:rPr lang="en-AU" dirty="0"/>
              <a:t>Overview of a-Si:H</a:t>
            </a:r>
          </a:p>
        </p:txBody>
      </p:sp>
      <p:sp>
        <p:nvSpPr>
          <p:cNvPr id="9" name="Slide Number Placeholder 8">
            <a:extLst>
              <a:ext uri="{FF2B5EF4-FFF2-40B4-BE49-F238E27FC236}">
                <a16:creationId xmlns:a16="http://schemas.microsoft.com/office/drawing/2014/main" id="{93D1182E-F0E4-53E0-CD94-5599DD03575B}"/>
              </a:ext>
            </a:extLst>
          </p:cNvPr>
          <p:cNvSpPr>
            <a:spLocks noGrp="1"/>
          </p:cNvSpPr>
          <p:nvPr>
            <p:ph type="sldNum" sz="quarter" idx="4294967295"/>
          </p:nvPr>
        </p:nvSpPr>
        <p:spPr/>
        <p:txBody>
          <a:bodyPr/>
          <a:lstStyle/>
          <a:p>
            <a:pPr algn="r" defTabSz="342900">
              <a:defRPr/>
            </a:pPr>
            <a:fld id="{5D1224B1-D7EE-4426-AB23-78BC49EED0FF}" type="slidenum">
              <a:rPr lang="en-AU" sz="788">
                <a:solidFill>
                  <a:srgbClr val="FFFFFF"/>
                </a:solidFill>
                <a:latin typeface="Calibri" panose="020F0502020204030204"/>
                <a:cs typeface="Arial" charset="0"/>
              </a:rPr>
              <a:pPr algn="r" defTabSz="342900">
                <a:defRPr/>
              </a:pPr>
              <a:t>25</a:t>
            </a:fld>
            <a:endParaRPr lang="en-AU" sz="788">
              <a:solidFill>
                <a:srgbClr val="FFFFFF"/>
              </a:solidFill>
              <a:latin typeface="Calibri" panose="020F0502020204030204"/>
              <a:cs typeface="Arial" charset="0"/>
            </a:endParaRPr>
          </a:p>
        </p:txBody>
      </p:sp>
      <p:pic>
        <p:nvPicPr>
          <p:cNvPr id="18" name="Picture 17">
            <a:extLst>
              <a:ext uri="{FF2B5EF4-FFF2-40B4-BE49-F238E27FC236}">
                <a16:creationId xmlns:a16="http://schemas.microsoft.com/office/drawing/2014/main" id="{D515DFF0-8F29-F555-2D23-EA5885F1EC0E}"/>
              </a:ext>
            </a:extLst>
          </p:cNvPr>
          <p:cNvPicPr>
            <a:picLocks noChangeAspect="1"/>
          </p:cNvPicPr>
          <p:nvPr/>
        </p:nvPicPr>
        <p:blipFill>
          <a:blip r:embed="rId2"/>
          <a:stretch>
            <a:fillRect/>
          </a:stretch>
        </p:blipFill>
        <p:spPr>
          <a:xfrm>
            <a:off x="684814" y="1236760"/>
            <a:ext cx="4014305" cy="2160095"/>
          </a:xfrm>
          <a:prstGeom prst="rect">
            <a:avLst/>
          </a:prstGeom>
        </p:spPr>
      </p:pic>
      <p:sp>
        <p:nvSpPr>
          <p:cNvPr id="19" name="TextBox 18">
            <a:extLst>
              <a:ext uri="{FF2B5EF4-FFF2-40B4-BE49-F238E27FC236}">
                <a16:creationId xmlns:a16="http://schemas.microsoft.com/office/drawing/2014/main" id="{A78ED759-503A-FB11-AE55-C6552BEB978F}"/>
              </a:ext>
            </a:extLst>
          </p:cNvPr>
          <p:cNvSpPr txBox="1"/>
          <p:nvPr/>
        </p:nvSpPr>
        <p:spPr>
          <a:xfrm>
            <a:off x="302725" y="3452436"/>
            <a:ext cx="4778483" cy="213585"/>
          </a:xfrm>
          <a:prstGeom prst="rect">
            <a:avLst/>
          </a:prstGeom>
          <a:solidFill>
            <a:schemeClr val="bg1"/>
          </a:solidFill>
        </p:spPr>
        <p:txBody>
          <a:bodyPr wrap="square">
            <a:spAutoFit/>
          </a:bodyPr>
          <a:lstStyle/>
          <a:p>
            <a:pPr defTabSz="342900">
              <a:defRPr/>
            </a:pPr>
            <a:r>
              <a:rPr lang="en-GB" sz="788" dirty="0">
                <a:solidFill>
                  <a:srgbClr val="000000"/>
                </a:solidFill>
                <a:latin typeface="Calibri" panose="020F0502020204030204"/>
                <a:cs typeface="Arial" charset="0"/>
              </a:rPr>
              <a:t>Shah A. (2020). Springer Series in Materials Science, vol 301. Springer, Cham. Doi: 10.1007/978-3-030-46487-5_6</a:t>
            </a:r>
            <a:endParaRPr lang="en-AU" sz="788" dirty="0">
              <a:solidFill>
                <a:srgbClr val="000000"/>
              </a:solidFill>
              <a:latin typeface="Calibri" panose="020F0502020204030204"/>
              <a:cs typeface="Arial" charset="0"/>
            </a:endParaRPr>
          </a:p>
        </p:txBody>
      </p:sp>
      <p:sp>
        <p:nvSpPr>
          <p:cNvPr id="20" name="TextBox 19">
            <a:extLst>
              <a:ext uri="{FF2B5EF4-FFF2-40B4-BE49-F238E27FC236}">
                <a16:creationId xmlns:a16="http://schemas.microsoft.com/office/drawing/2014/main" id="{A0408FCA-7C7F-0402-212B-F1C5DE345D33}"/>
              </a:ext>
            </a:extLst>
          </p:cNvPr>
          <p:cNvSpPr txBox="1"/>
          <p:nvPr/>
        </p:nvSpPr>
        <p:spPr>
          <a:xfrm>
            <a:off x="5010545" y="1137979"/>
            <a:ext cx="3996903" cy="1379865"/>
          </a:xfrm>
          <a:prstGeom prst="rect">
            <a:avLst/>
          </a:prstGeom>
          <a:noFill/>
        </p:spPr>
        <p:txBody>
          <a:bodyPr wrap="square">
            <a:spAutoFit/>
          </a:bodyPr>
          <a:lstStyle/>
          <a:p>
            <a:pPr defTabSz="342900">
              <a:spcAft>
                <a:spcPts val="900"/>
              </a:spcAft>
              <a:defRPr/>
            </a:pPr>
            <a:r>
              <a:rPr lang="en-GB" b="1" u="sng" dirty="0">
                <a:solidFill>
                  <a:srgbClr val="000000"/>
                </a:solidFill>
                <a:latin typeface="Times New Roman" panose="02020603050405020304" pitchFamily="18" charset="0"/>
                <a:cs typeface="Times New Roman" panose="02020603050405020304" pitchFamily="18" charset="0"/>
              </a:rPr>
              <a:t>Fabrication of a-Si:H</a:t>
            </a:r>
          </a:p>
          <a:p>
            <a:pPr marL="214313" indent="-214313" defTabSz="342900">
              <a:spcAft>
                <a:spcPts val="450"/>
              </a:spcAft>
              <a:buSzPct val="75000"/>
              <a:buFont typeface="Courier New" panose="02070309020205020404" pitchFamily="49" charset="0"/>
              <a:buChar char="o"/>
              <a:defRPr/>
            </a:pPr>
            <a:r>
              <a:rPr lang="en-GB" sz="1350" dirty="0">
                <a:solidFill>
                  <a:srgbClr val="000000"/>
                </a:solidFill>
                <a:latin typeface="Times New Roman" panose="02020603050405020304" pitchFamily="18" charset="0"/>
                <a:cs typeface="Times New Roman" panose="02020603050405020304" pitchFamily="18" charset="0"/>
              </a:rPr>
              <a:t>a-Si:H fabricated by PECVD of a mixture of Silane (SiH</a:t>
            </a:r>
            <a:r>
              <a:rPr lang="en-GB" sz="1350" baseline="-25000" dirty="0">
                <a:solidFill>
                  <a:srgbClr val="000000"/>
                </a:solidFill>
                <a:latin typeface="Times New Roman" panose="02020603050405020304" pitchFamily="18" charset="0"/>
                <a:cs typeface="Times New Roman" panose="02020603050405020304" pitchFamily="18" charset="0"/>
              </a:rPr>
              <a:t>4</a:t>
            </a:r>
            <a:r>
              <a:rPr lang="en-GB" sz="1350" dirty="0">
                <a:solidFill>
                  <a:srgbClr val="000000"/>
                </a:solidFill>
                <a:latin typeface="Times New Roman" panose="02020603050405020304" pitchFamily="18" charset="0"/>
                <a:cs typeface="Times New Roman" panose="02020603050405020304" pitchFamily="18" charset="0"/>
              </a:rPr>
              <a:t>) and molecular hydrogen. </a:t>
            </a:r>
          </a:p>
          <a:p>
            <a:pPr marL="214313" indent="-214313" defTabSz="342900">
              <a:spcAft>
                <a:spcPts val="450"/>
              </a:spcAft>
              <a:buSzPct val="75000"/>
              <a:buFont typeface="Courier New" panose="02070309020205020404" pitchFamily="49" charset="0"/>
              <a:buChar char="o"/>
              <a:defRPr/>
            </a:pPr>
            <a:r>
              <a:rPr lang="en-GB" sz="1350" dirty="0">
                <a:solidFill>
                  <a:srgbClr val="000000"/>
                </a:solidFill>
                <a:latin typeface="Times New Roman" panose="02020603050405020304" pitchFamily="18" charset="0"/>
                <a:cs typeface="Times New Roman" panose="02020603050405020304" pitchFamily="18" charset="0"/>
              </a:rPr>
              <a:t>Fabrication methods developed and optimised at EPFL, Neuchatel Switzerland</a:t>
            </a:r>
          </a:p>
        </p:txBody>
      </p:sp>
      <p:pic>
        <p:nvPicPr>
          <p:cNvPr id="21" name="Picture 20">
            <a:extLst>
              <a:ext uri="{FF2B5EF4-FFF2-40B4-BE49-F238E27FC236}">
                <a16:creationId xmlns:a16="http://schemas.microsoft.com/office/drawing/2014/main" id="{29CFC3EB-19E1-3889-145F-9B1B0858F1CB}"/>
              </a:ext>
            </a:extLst>
          </p:cNvPr>
          <p:cNvPicPr>
            <a:picLocks noChangeAspect="1"/>
          </p:cNvPicPr>
          <p:nvPr/>
        </p:nvPicPr>
        <p:blipFill>
          <a:blip r:embed="rId3"/>
          <a:stretch>
            <a:fillRect/>
          </a:stretch>
        </p:blipFill>
        <p:spPr>
          <a:xfrm>
            <a:off x="2169084" y="3740771"/>
            <a:ext cx="1110788" cy="278725"/>
          </a:xfrm>
          <a:prstGeom prst="rect">
            <a:avLst/>
          </a:prstGeom>
        </p:spPr>
      </p:pic>
      <p:sp>
        <p:nvSpPr>
          <p:cNvPr id="22" name="Content Placeholder 2">
            <a:extLst>
              <a:ext uri="{FF2B5EF4-FFF2-40B4-BE49-F238E27FC236}">
                <a16:creationId xmlns:a16="http://schemas.microsoft.com/office/drawing/2014/main" id="{5EC4B524-E6C1-2D3B-189B-4092B626F2D5}"/>
              </a:ext>
            </a:extLst>
          </p:cNvPr>
          <p:cNvSpPr txBox="1">
            <a:spLocks/>
          </p:cNvSpPr>
          <p:nvPr/>
        </p:nvSpPr>
        <p:spPr>
          <a:xfrm>
            <a:off x="4944071" y="2793897"/>
            <a:ext cx="4063377" cy="1507513"/>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68580" indent="-68580" defTabSz="685800">
              <a:spcBef>
                <a:spcPts val="900"/>
              </a:spcBef>
              <a:spcAft>
                <a:spcPts val="900"/>
              </a:spcAft>
              <a:buClr>
                <a:srgbClr val="0070C0"/>
              </a:buClr>
              <a:defRPr/>
            </a:pPr>
            <a:r>
              <a:rPr lang="en-AU" sz="1800" b="1" u="sng" dirty="0">
                <a:solidFill>
                  <a:srgbClr val="000000"/>
                </a:solidFill>
                <a:latin typeface="Times New Roman" panose="02020603050405020304" pitchFamily="18" charset="0"/>
                <a:cs typeface="Times New Roman" panose="02020603050405020304" pitchFamily="18" charset="0"/>
              </a:rPr>
              <a:t>Why a-Si:H for dosimetry? </a:t>
            </a:r>
            <a:endParaRPr lang="en-AU" sz="1500" dirty="0">
              <a:solidFill>
                <a:srgbClr val="000000"/>
              </a:solidFill>
              <a:latin typeface="Times New Roman" panose="02020603050405020304" pitchFamily="18" charset="0"/>
              <a:cs typeface="Times New Roman" panose="02020603050405020304" pitchFamily="18" charset="0"/>
            </a:endParaRPr>
          </a:p>
          <a:p>
            <a:pPr marL="288036" lvl="1" indent="-137160" defTabSz="685800">
              <a:spcBef>
                <a:spcPts val="150"/>
              </a:spcBef>
              <a:spcAft>
                <a:spcPts val="300"/>
              </a:spcAft>
              <a:buClr>
                <a:srgbClr val="0070C0"/>
              </a:buClr>
              <a:buSzPct val="75000"/>
              <a:buFont typeface="Courier New" panose="02070309020205020404" pitchFamily="49" charset="0"/>
              <a:buChar char="o"/>
              <a:defRPr/>
            </a:pPr>
            <a:r>
              <a:rPr lang="en-AU" sz="1350" dirty="0">
                <a:solidFill>
                  <a:srgbClr val="000000"/>
                </a:solidFill>
                <a:latin typeface="Times New Roman" panose="02020603050405020304" pitchFamily="18" charset="0"/>
                <a:cs typeface="Times New Roman" panose="02020603050405020304" pitchFamily="18" charset="0"/>
              </a:rPr>
              <a:t>Reliable and cheap fabrication </a:t>
            </a:r>
          </a:p>
          <a:p>
            <a:pPr marL="288036" lvl="1" indent="-137160" defTabSz="685800">
              <a:spcBef>
                <a:spcPts val="150"/>
              </a:spcBef>
              <a:spcAft>
                <a:spcPts val="300"/>
              </a:spcAft>
              <a:buClr>
                <a:srgbClr val="0070C0"/>
              </a:buClr>
              <a:buSzPct val="75000"/>
              <a:buFont typeface="Courier New" panose="02070309020205020404" pitchFamily="49" charset="0"/>
              <a:buChar char="o"/>
              <a:defRPr/>
            </a:pPr>
            <a:r>
              <a:rPr lang="en-AU" sz="1350" dirty="0">
                <a:solidFill>
                  <a:srgbClr val="000000"/>
                </a:solidFill>
                <a:latin typeface="Times New Roman" panose="02020603050405020304" pitchFamily="18" charset="0"/>
                <a:cs typeface="Times New Roman" panose="02020603050405020304" pitchFamily="18" charset="0"/>
              </a:rPr>
              <a:t>Deposition over large areas and variety of substrates (including mechanically flexible options) </a:t>
            </a:r>
          </a:p>
          <a:p>
            <a:pPr marL="288036" lvl="1" indent="-137160" defTabSz="685800">
              <a:spcBef>
                <a:spcPts val="150"/>
              </a:spcBef>
              <a:spcAft>
                <a:spcPts val="300"/>
              </a:spcAft>
              <a:buClr>
                <a:srgbClr val="0070C0"/>
              </a:buClr>
              <a:buSzPct val="75000"/>
              <a:buFont typeface="Courier New" panose="02070309020205020404" pitchFamily="49" charset="0"/>
              <a:buChar char="o"/>
              <a:defRPr/>
            </a:pPr>
            <a:r>
              <a:rPr lang="en-AU" sz="1350" dirty="0">
                <a:solidFill>
                  <a:srgbClr val="000000"/>
                </a:solidFill>
                <a:latin typeface="Times New Roman" panose="02020603050405020304" pitchFamily="18" charset="0"/>
                <a:cs typeface="Times New Roman" panose="02020603050405020304" pitchFamily="18" charset="0"/>
              </a:rPr>
              <a:t>Intrinsic radiation hardness</a:t>
            </a:r>
          </a:p>
          <a:p>
            <a:pPr marL="288036" lvl="1" indent="-137160" defTabSz="685800">
              <a:spcBef>
                <a:spcPts val="150"/>
              </a:spcBef>
              <a:spcAft>
                <a:spcPts val="300"/>
              </a:spcAft>
              <a:buClr>
                <a:srgbClr val="0070C0"/>
              </a:buClr>
              <a:buSzPct val="75000"/>
              <a:buFont typeface="Courier New" panose="02070309020205020404" pitchFamily="49" charset="0"/>
              <a:buChar char="o"/>
              <a:defRPr/>
            </a:pPr>
            <a:r>
              <a:rPr lang="en-AU" sz="1350" dirty="0">
                <a:solidFill>
                  <a:srgbClr val="000000"/>
                </a:solidFill>
                <a:latin typeface="Times New Roman" panose="02020603050405020304" pitchFamily="18" charset="0"/>
                <a:cs typeface="Times New Roman" panose="02020603050405020304" pitchFamily="18" charset="0"/>
              </a:rPr>
              <a:t>Thin active layer + thin substrate/contacts</a:t>
            </a:r>
          </a:p>
          <a:p>
            <a:pPr marL="150876" lvl="1" indent="0" defTabSz="685800">
              <a:spcBef>
                <a:spcPts val="150"/>
              </a:spcBef>
              <a:spcAft>
                <a:spcPts val="300"/>
              </a:spcAft>
              <a:buClr>
                <a:srgbClr val="0070C0"/>
              </a:buClr>
              <a:buSzPct val="75000"/>
              <a:buNone/>
              <a:defRPr/>
            </a:pPr>
            <a:endParaRPr lang="en-AU" sz="1350" dirty="0">
              <a:solidFill>
                <a:srgbClr val="000000"/>
              </a:solidFill>
              <a:latin typeface="Times New Roman" panose="02020603050405020304" pitchFamily="18" charset="0"/>
              <a:cs typeface="Times New Roman" panose="02020603050405020304" pitchFamily="18" charset="0"/>
            </a:endParaRPr>
          </a:p>
          <a:p>
            <a:pPr marL="150876" lvl="1" indent="0" defTabSz="685800">
              <a:spcBef>
                <a:spcPts val="150"/>
              </a:spcBef>
              <a:spcAft>
                <a:spcPts val="300"/>
              </a:spcAft>
              <a:buClr>
                <a:srgbClr val="0070C0"/>
              </a:buClr>
              <a:buSzPct val="75000"/>
              <a:buNone/>
              <a:defRPr/>
            </a:pPr>
            <a:endParaRPr lang="en-AU" sz="1350" dirty="0">
              <a:solidFill>
                <a:srgbClr val="000000"/>
              </a:solidFill>
              <a:latin typeface="Times New Roman" panose="02020603050405020304" pitchFamily="18" charset="0"/>
              <a:cs typeface="Times New Roman" panose="02020603050405020304" pitchFamily="18" charset="0"/>
            </a:endParaRPr>
          </a:p>
          <a:p>
            <a:pPr marL="1028700" lvl="3" indent="0" defTabSz="685800">
              <a:spcBef>
                <a:spcPts val="150"/>
              </a:spcBef>
              <a:spcAft>
                <a:spcPts val="300"/>
              </a:spcAft>
              <a:buClr>
                <a:srgbClr val="0070C0"/>
              </a:buClr>
              <a:buSzPct val="75000"/>
              <a:buNone/>
              <a:defRPr/>
            </a:pPr>
            <a:endParaRPr lang="en-AU" sz="1050" dirty="0">
              <a:solidFill>
                <a:srgbClr val="000000">
                  <a:lumMod val="75000"/>
                  <a:lumOff val="25000"/>
                </a:srgbClr>
              </a:solidFill>
              <a:latin typeface="Calibri" panose="020F0502020204030204"/>
            </a:endParaRPr>
          </a:p>
        </p:txBody>
      </p:sp>
      <p:sp>
        <p:nvSpPr>
          <p:cNvPr id="23" name="TextBox 22">
            <a:extLst>
              <a:ext uri="{FF2B5EF4-FFF2-40B4-BE49-F238E27FC236}">
                <a16:creationId xmlns:a16="http://schemas.microsoft.com/office/drawing/2014/main" id="{98735D0E-B007-0666-A77C-5514F131D906}"/>
              </a:ext>
            </a:extLst>
          </p:cNvPr>
          <p:cNvSpPr txBox="1"/>
          <p:nvPr/>
        </p:nvSpPr>
        <p:spPr>
          <a:xfrm>
            <a:off x="1507252" y="4025150"/>
            <a:ext cx="2666585" cy="253916"/>
          </a:xfrm>
          <a:prstGeom prst="rect">
            <a:avLst/>
          </a:prstGeom>
          <a:noFill/>
        </p:spPr>
        <p:txBody>
          <a:bodyPr wrap="square" rtlCol="0">
            <a:spAutoFit/>
          </a:bodyPr>
          <a:lstStyle/>
          <a:p>
            <a:pPr defTabSz="342900">
              <a:defRPr/>
            </a:pPr>
            <a:r>
              <a:rPr lang="fr-FR" sz="1050" dirty="0">
                <a:solidFill>
                  <a:srgbClr val="FF0000"/>
                </a:solidFill>
                <a:latin typeface="Calibri" panose="020F0502020204030204"/>
                <a:cs typeface="Arial" charset="0"/>
              </a:rPr>
              <a:t>École polytechnique fédérale de Lausanne</a:t>
            </a:r>
            <a:endParaRPr lang="en-AU" sz="1050" dirty="0">
              <a:solidFill>
                <a:srgbClr val="FF0000"/>
              </a:solidFill>
              <a:latin typeface="Calibri" panose="020F0502020204030204"/>
              <a:cs typeface="Arial" charset="0"/>
            </a:endParaRPr>
          </a:p>
        </p:txBody>
      </p:sp>
    </p:spTree>
    <p:extLst>
      <p:ext uri="{BB962C8B-B14F-4D97-AF65-F5344CB8AC3E}">
        <p14:creationId xmlns:p14="http://schemas.microsoft.com/office/powerpoint/2010/main" val="34638873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911E-435C-A814-8BA4-CCA14ECFFE26}"/>
              </a:ext>
            </a:extLst>
          </p:cNvPr>
          <p:cNvSpPr>
            <a:spLocks noGrp="1"/>
          </p:cNvSpPr>
          <p:nvPr>
            <p:ph type="title"/>
          </p:nvPr>
        </p:nvSpPr>
        <p:spPr>
          <a:xfrm>
            <a:off x="0" y="25025"/>
            <a:ext cx="7279974" cy="635095"/>
          </a:xfrm>
        </p:spPr>
        <p:txBody>
          <a:bodyPr/>
          <a:lstStyle/>
          <a:p>
            <a:r>
              <a:rPr lang="en-AU" dirty="0"/>
              <a:t>Device Architecture</a:t>
            </a:r>
          </a:p>
        </p:txBody>
      </p:sp>
      <p:sp>
        <p:nvSpPr>
          <p:cNvPr id="5" name="Slide Number Placeholder 4">
            <a:extLst>
              <a:ext uri="{FF2B5EF4-FFF2-40B4-BE49-F238E27FC236}">
                <a16:creationId xmlns:a16="http://schemas.microsoft.com/office/drawing/2014/main" id="{711B769D-51B5-5527-A22E-08D0D554EB33}"/>
              </a:ext>
            </a:extLst>
          </p:cNvPr>
          <p:cNvSpPr>
            <a:spLocks noGrp="1"/>
          </p:cNvSpPr>
          <p:nvPr>
            <p:ph type="sldNum" sz="quarter" idx="4294967295"/>
          </p:nvPr>
        </p:nvSpPr>
        <p:spPr/>
        <p:txBody>
          <a:bodyPr/>
          <a:lstStyle/>
          <a:p>
            <a:pPr algn="r" defTabSz="342900">
              <a:defRPr/>
            </a:pPr>
            <a:fld id="{5D1224B1-D7EE-4426-AB23-78BC49EED0FF}" type="slidenum">
              <a:rPr lang="en-AU" sz="788">
                <a:solidFill>
                  <a:srgbClr val="FFFFFF"/>
                </a:solidFill>
                <a:latin typeface="Calibri" panose="020F0502020204030204"/>
                <a:cs typeface="Arial" charset="0"/>
              </a:rPr>
              <a:pPr algn="r" defTabSz="342900">
                <a:defRPr/>
              </a:pPr>
              <a:t>26</a:t>
            </a:fld>
            <a:endParaRPr lang="en-AU" sz="788">
              <a:solidFill>
                <a:srgbClr val="FFFFFF"/>
              </a:solidFill>
              <a:latin typeface="Calibri" panose="020F0502020204030204"/>
              <a:cs typeface="Arial" charset="0"/>
            </a:endParaRPr>
          </a:p>
        </p:txBody>
      </p:sp>
      <p:pic>
        <p:nvPicPr>
          <p:cNvPr id="7" name="Picture 6">
            <a:extLst>
              <a:ext uri="{FF2B5EF4-FFF2-40B4-BE49-F238E27FC236}">
                <a16:creationId xmlns:a16="http://schemas.microsoft.com/office/drawing/2014/main" id="{908BDC6A-6412-8C5F-85ED-80AF99E484F0}"/>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40008" y="670377"/>
            <a:ext cx="2544523" cy="2466879"/>
          </a:xfrm>
          <a:prstGeom prst="rect">
            <a:avLst/>
          </a:prstGeom>
        </p:spPr>
      </p:pic>
      <p:sp>
        <p:nvSpPr>
          <p:cNvPr id="8" name="TextBox 7">
            <a:extLst>
              <a:ext uri="{FF2B5EF4-FFF2-40B4-BE49-F238E27FC236}">
                <a16:creationId xmlns:a16="http://schemas.microsoft.com/office/drawing/2014/main" id="{574CDD70-0EDF-6A76-7169-1F296BB0243E}"/>
              </a:ext>
            </a:extLst>
          </p:cNvPr>
          <p:cNvSpPr txBox="1"/>
          <p:nvPr/>
        </p:nvSpPr>
        <p:spPr>
          <a:xfrm>
            <a:off x="210049" y="3617198"/>
            <a:ext cx="6568754" cy="1159998"/>
          </a:xfrm>
          <a:prstGeom prst="rect">
            <a:avLst/>
          </a:prstGeom>
          <a:noFill/>
          <a:ln>
            <a:solidFill>
              <a:schemeClr val="tx1"/>
            </a:solidFill>
          </a:ln>
        </p:spPr>
        <p:txBody>
          <a:bodyPr wrap="square" rtlCol="0">
            <a:spAutoFit/>
          </a:bodyPr>
          <a:lstStyle/>
          <a:p>
            <a:pPr defTabSz="342900">
              <a:defRPr/>
            </a:pPr>
            <a:r>
              <a:rPr lang="en-AU" sz="1350" b="1" dirty="0">
                <a:solidFill>
                  <a:srgbClr val="000000"/>
                </a:solidFill>
                <a:latin typeface="Times New Roman" panose="02020603050405020304" pitchFamily="18" charset="0"/>
                <a:cs typeface="Times New Roman" panose="02020603050405020304" pitchFamily="18" charset="0"/>
              </a:rPr>
              <a:t>VARIATIONS:</a:t>
            </a:r>
          </a:p>
          <a:p>
            <a:pPr defTabSz="342900">
              <a:defRPr/>
            </a:pPr>
            <a:endParaRPr lang="en-AU" sz="750" b="1" dirty="0">
              <a:solidFill>
                <a:srgbClr val="000000"/>
              </a:solidFill>
              <a:latin typeface="Times New Roman" panose="02020603050405020304" pitchFamily="18" charset="0"/>
              <a:cs typeface="Times New Roman" panose="02020603050405020304" pitchFamily="18" charset="0"/>
            </a:endParaRPr>
          </a:p>
          <a:p>
            <a:pPr defTabSz="342900">
              <a:defRPr/>
            </a:pPr>
            <a:r>
              <a:rPr lang="en-AU" sz="1350" u="sng" dirty="0">
                <a:solidFill>
                  <a:srgbClr val="000000"/>
                </a:solidFill>
                <a:latin typeface="Times New Roman" panose="02020603050405020304" pitchFamily="18" charset="0"/>
                <a:cs typeface="Times New Roman" panose="02020603050405020304" pitchFamily="18" charset="0"/>
              </a:rPr>
              <a:t>a-Si:H layer:</a:t>
            </a:r>
            <a:r>
              <a:rPr lang="en-AU" sz="1350" dirty="0">
                <a:solidFill>
                  <a:srgbClr val="000000"/>
                </a:solidFill>
                <a:latin typeface="Times New Roman" panose="02020603050405020304" pitchFamily="18" charset="0"/>
                <a:cs typeface="Times New Roman" panose="02020603050405020304" pitchFamily="18" charset="0"/>
              </a:rPr>
              <a:t> 0.8 µm or 6.2 µm </a:t>
            </a:r>
            <a:r>
              <a:rPr lang="en-AU" sz="1350" i="1" dirty="0">
                <a:solidFill>
                  <a:srgbClr val="000000"/>
                </a:solidFill>
                <a:latin typeface="Times New Roman" panose="02020603050405020304" pitchFamily="18" charset="0"/>
                <a:cs typeface="Times New Roman" panose="02020603050405020304" pitchFamily="18" charset="0"/>
              </a:rPr>
              <a:t>(for sample identification:1-xx or 2-xx, respectively)</a:t>
            </a:r>
          </a:p>
          <a:p>
            <a:pPr defTabSz="342900">
              <a:defRPr/>
            </a:pPr>
            <a:endParaRPr lang="en-AU" sz="788" dirty="0">
              <a:solidFill>
                <a:srgbClr val="000000"/>
              </a:solidFill>
              <a:latin typeface="Times New Roman" panose="02020603050405020304" pitchFamily="18" charset="0"/>
              <a:cs typeface="Times New Roman" panose="02020603050405020304" pitchFamily="18" charset="0"/>
            </a:endParaRPr>
          </a:p>
          <a:p>
            <a:pPr defTabSz="342900">
              <a:defRPr/>
            </a:pPr>
            <a:r>
              <a:rPr lang="en-AU" sz="1350" u="sng" dirty="0">
                <a:solidFill>
                  <a:srgbClr val="000000"/>
                </a:solidFill>
                <a:latin typeface="Times New Roman" panose="02020603050405020304" pitchFamily="18" charset="0"/>
                <a:cs typeface="Times New Roman" panose="02020603050405020304" pitchFamily="18" charset="0"/>
              </a:rPr>
              <a:t>Electron Selective Contacts:</a:t>
            </a:r>
            <a:r>
              <a:rPr lang="en-AU" sz="1350" dirty="0">
                <a:solidFill>
                  <a:srgbClr val="000000"/>
                </a:solidFill>
                <a:latin typeface="Times New Roman" panose="02020603050405020304" pitchFamily="18" charset="0"/>
                <a:cs typeface="Times New Roman" panose="02020603050405020304" pitchFamily="18" charset="0"/>
              </a:rPr>
              <a:t> 60 nm of </a:t>
            </a:r>
            <a:r>
              <a:rPr lang="en-AU" sz="1350" dirty="0" err="1">
                <a:solidFill>
                  <a:srgbClr val="000000"/>
                </a:solidFill>
                <a:latin typeface="Times New Roman" panose="02020603050405020304" pitchFamily="18" charset="0"/>
                <a:cs typeface="Times New Roman" panose="02020603050405020304" pitchFamily="18" charset="0"/>
              </a:rPr>
              <a:t>Al:ZnO</a:t>
            </a:r>
            <a:r>
              <a:rPr lang="en-AU" sz="1350" dirty="0">
                <a:solidFill>
                  <a:srgbClr val="000000"/>
                </a:solidFill>
                <a:latin typeface="Times New Roman" panose="02020603050405020304" pitchFamily="18" charset="0"/>
                <a:cs typeface="Times New Roman" panose="02020603050405020304" pitchFamily="18" charset="0"/>
              </a:rPr>
              <a:t> or 10 nm of TiO</a:t>
            </a:r>
            <a:r>
              <a:rPr lang="en-AU" sz="1350" baseline="-25000" dirty="0">
                <a:solidFill>
                  <a:srgbClr val="000000"/>
                </a:solidFill>
                <a:latin typeface="Times New Roman" panose="02020603050405020304" pitchFamily="18" charset="0"/>
                <a:cs typeface="Times New Roman" panose="02020603050405020304" pitchFamily="18" charset="0"/>
              </a:rPr>
              <a:t>2 </a:t>
            </a:r>
          </a:p>
          <a:p>
            <a:pPr defTabSz="342900">
              <a:defRPr/>
            </a:pPr>
            <a:r>
              <a:rPr lang="en-AU" sz="1350" baseline="-25000" dirty="0">
                <a:solidFill>
                  <a:srgbClr val="000000"/>
                </a:solidFill>
                <a:latin typeface="Times New Roman" panose="02020603050405020304" pitchFamily="18" charset="0"/>
                <a:cs typeface="Times New Roman" panose="02020603050405020304" pitchFamily="18" charset="0"/>
              </a:rPr>
              <a:t>						   </a:t>
            </a:r>
            <a:r>
              <a:rPr lang="en-AU" sz="1350" i="1" dirty="0">
                <a:solidFill>
                  <a:srgbClr val="000000"/>
                </a:solidFill>
                <a:latin typeface="Times New Roman" panose="02020603050405020304" pitchFamily="18" charset="0"/>
                <a:cs typeface="Times New Roman" panose="02020603050405020304" pitchFamily="18" charset="0"/>
              </a:rPr>
              <a:t>(for sample identification: _AB or _TB, respectively)</a:t>
            </a:r>
            <a:endParaRPr lang="en-AU" sz="1350" i="1" baseline="-25000" dirty="0">
              <a:solidFill>
                <a:srgbClr val="000000"/>
              </a:solidFill>
              <a:latin typeface="Times New Roman" panose="02020603050405020304" pitchFamily="18" charset="0"/>
              <a:cs typeface="Times New Roman" panose="02020603050405020304" pitchFamily="18" charset="0"/>
            </a:endParaRPr>
          </a:p>
        </p:txBody>
      </p:sp>
      <p:grpSp>
        <p:nvGrpSpPr>
          <p:cNvPr id="36" name="Group 35">
            <a:extLst>
              <a:ext uri="{FF2B5EF4-FFF2-40B4-BE49-F238E27FC236}">
                <a16:creationId xmlns:a16="http://schemas.microsoft.com/office/drawing/2014/main" id="{E8C65E7C-836A-99FC-28FA-24BA011D7378}"/>
              </a:ext>
            </a:extLst>
          </p:cNvPr>
          <p:cNvGrpSpPr/>
          <p:nvPr/>
        </p:nvGrpSpPr>
        <p:grpSpPr>
          <a:xfrm>
            <a:off x="3746514" y="1372364"/>
            <a:ext cx="5332130" cy="2148219"/>
            <a:chOff x="5194253" y="2185294"/>
            <a:chExt cx="7109507" cy="2864292"/>
          </a:xfrm>
        </p:grpSpPr>
        <p:sp>
          <p:nvSpPr>
            <p:cNvPr id="3" name="Rectangle 2">
              <a:extLst>
                <a:ext uri="{FF2B5EF4-FFF2-40B4-BE49-F238E27FC236}">
                  <a16:creationId xmlns:a16="http://schemas.microsoft.com/office/drawing/2014/main" id="{A8AC9E38-D922-B60A-2058-FA3DDDDB8182}"/>
                </a:ext>
              </a:extLst>
            </p:cNvPr>
            <p:cNvSpPr/>
            <p:nvPr/>
          </p:nvSpPr>
          <p:spPr>
            <a:xfrm>
              <a:off x="5442079" y="2768600"/>
              <a:ext cx="6034868" cy="6604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AU" sz="1350">
                <a:solidFill>
                  <a:srgbClr val="FFFFFF"/>
                </a:solidFill>
                <a:latin typeface="Calibri" panose="020F0502020204030204"/>
              </a:endParaRPr>
            </a:p>
          </p:txBody>
        </p:sp>
        <p:sp>
          <p:nvSpPr>
            <p:cNvPr id="6" name="Rectangle 5">
              <a:extLst>
                <a:ext uri="{FF2B5EF4-FFF2-40B4-BE49-F238E27FC236}">
                  <a16:creationId xmlns:a16="http://schemas.microsoft.com/office/drawing/2014/main" id="{299FDE34-DF4D-B2C4-EF8B-B71B93519AF5}"/>
                </a:ext>
              </a:extLst>
            </p:cNvPr>
            <p:cNvSpPr/>
            <p:nvPr/>
          </p:nvSpPr>
          <p:spPr>
            <a:xfrm>
              <a:off x="5442079" y="2654299"/>
              <a:ext cx="6034868" cy="95251"/>
            </a:xfrm>
            <a:prstGeom prst="rect">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AU" sz="1350">
                <a:solidFill>
                  <a:srgbClr val="FFFFFF"/>
                </a:solidFill>
                <a:latin typeface="Calibri" panose="020F0502020204030204"/>
              </a:endParaRPr>
            </a:p>
          </p:txBody>
        </p:sp>
        <p:sp>
          <p:nvSpPr>
            <p:cNvPr id="9" name="Rectangle 8">
              <a:extLst>
                <a:ext uri="{FF2B5EF4-FFF2-40B4-BE49-F238E27FC236}">
                  <a16:creationId xmlns:a16="http://schemas.microsoft.com/office/drawing/2014/main" id="{4FC91BF7-151A-19A3-9EBE-091D5A42CC7A}"/>
                </a:ext>
              </a:extLst>
            </p:cNvPr>
            <p:cNvSpPr/>
            <p:nvPr/>
          </p:nvSpPr>
          <p:spPr>
            <a:xfrm>
              <a:off x="6250261" y="2350664"/>
              <a:ext cx="5226686" cy="294746"/>
            </a:xfrm>
            <a:prstGeom prst="rect">
              <a:avLst/>
            </a:prstGeom>
            <a:solidFill>
              <a:schemeClr val="bg1">
                <a:lumMod val="8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AU" sz="1350">
                <a:solidFill>
                  <a:srgbClr val="FFFFFF"/>
                </a:solidFill>
                <a:latin typeface="Calibri" panose="020F0502020204030204"/>
              </a:endParaRPr>
            </a:p>
          </p:txBody>
        </p:sp>
        <p:sp>
          <p:nvSpPr>
            <p:cNvPr id="10" name="Rectangle 9">
              <a:extLst>
                <a:ext uri="{FF2B5EF4-FFF2-40B4-BE49-F238E27FC236}">
                  <a16:creationId xmlns:a16="http://schemas.microsoft.com/office/drawing/2014/main" id="{A9B4C8FD-CB16-0BA5-781D-976B6F9AC23D}"/>
                </a:ext>
              </a:extLst>
            </p:cNvPr>
            <p:cNvSpPr/>
            <p:nvPr/>
          </p:nvSpPr>
          <p:spPr>
            <a:xfrm>
              <a:off x="7103067" y="2306215"/>
              <a:ext cx="1601932" cy="45719"/>
            </a:xfrm>
            <a:prstGeom prst="rect">
              <a:avLst/>
            </a:prstGeom>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AU" sz="1350">
                <a:solidFill>
                  <a:srgbClr val="FFFFFF"/>
                </a:solidFill>
                <a:latin typeface="Calibri" panose="020F0502020204030204"/>
              </a:endParaRPr>
            </a:p>
          </p:txBody>
        </p:sp>
        <p:sp>
          <p:nvSpPr>
            <p:cNvPr id="11" name="Rectangle 10">
              <a:extLst>
                <a:ext uri="{FF2B5EF4-FFF2-40B4-BE49-F238E27FC236}">
                  <a16:creationId xmlns:a16="http://schemas.microsoft.com/office/drawing/2014/main" id="{13E42830-0333-7149-15DE-D9869489CC42}"/>
                </a:ext>
              </a:extLst>
            </p:cNvPr>
            <p:cNvSpPr/>
            <p:nvPr/>
          </p:nvSpPr>
          <p:spPr>
            <a:xfrm>
              <a:off x="9373999" y="2306214"/>
              <a:ext cx="1601932" cy="45719"/>
            </a:xfrm>
            <a:prstGeom prst="rect">
              <a:avLst/>
            </a:prstGeom>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AU" sz="1350">
                <a:solidFill>
                  <a:srgbClr val="FFFFFF"/>
                </a:solidFill>
                <a:latin typeface="Calibri" panose="020F0502020204030204"/>
              </a:endParaRPr>
            </a:p>
          </p:txBody>
        </p:sp>
        <p:sp>
          <p:nvSpPr>
            <p:cNvPr id="13" name="Freeform: Shape 12">
              <a:extLst>
                <a:ext uri="{FF2B5EF4-FFF2-40B4-BE49-F238E27FC236}">
                  <a16:creationId xmlns:a16="http://schemas.microsoft.com/office/drawing/2014/main" id="{072BFBDB-2AE0-3EEB-5883-BC7FC626FCFF}"/>
                </a:ext>
              </a:extLst>
            </p:cNvPr>
            <p:cNvSpPr/>
            <p:nvPr/>
          </p:nvSpPr>
          <p:spPr>
            <a:xfrm>
              <a:off x="5194253" y="2438401"/>
              <a:ext cx="613997" cy="152854"/>
            </a:xfrm>
            <a:custGeom>
              <a:avLst/>
              <a:gdLst>
                <a:gd name="connsiteX0" fmla="*/ 2773680 w 2773680"/>
                <a:gd name="connsiteY0" fmla="*/ 478470 h 478470"/>
                <a:gd name="connsiteX1" fmla="*/ 1859280 w 2773680"/>
                <a:gd name="connsiteY1" fmla="*/ 950 h 478470"/>
                <a:gd name="connsiteX2" fmla="*/ 0 w 2773680"/>
                <a:gd name="connsiteY2" fmla="*/ 346390 h 478470"/>
                <a:gd name="connsiteX3" fmla="*/ 0 w 2773680"/>
                <a:gd name="connsiteY3" fmla="*/ 346390 h 478470"/>
                <a:gd name="connsiteX4" fmla="*/ 0 w 2773680"/>
                <a:gd name="connsiteY4" fmla="*/ 346390 h 478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3680" h="478470">
                  <a:moveTo>
                    <a:pt x="2773680" y="478470"/>
                  </a:moveTo>
                  <a:cubicBezTo>
                    <a:pt x="2547620" y="250716"/>
                    <a:pt x="2321560" y="22963"/>
                    <a:pt x="1859280" y="950"/>
                  </a:cubicBezTo>
                  <a:cubicBezTo>
                    <a:pt x="1397000" y="-21063"/>
                    <a:pt x="0" y="346390"/>
                    <a:pt x="0" y="346390"/>
                  </a:cubicBezTo>
                  <a:lnTo>
                    <a:pt x="0" y="346390"/>
                  </a:lnTo>
                  <a:lnTo>
                    <a:pt x="0" y="346390"/>
                  </a:lnTo>
                </a:path>
              </a:pathLst>
            </a:cu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AU" sz="1350">
                <a:solidFill>
                  <a:srgbClr val="FFFFFF"/>
                </a:solidFill>
                <a:latin typeface="Calibri" panose="020F0502020204030204"/>
              </a:endParaRPr>
            </a:p>
          </p:txBody>
        </p:sp>
        <p:sp>
          <p:nvSpPr>
            <p:cNvPr id="14" name="Cloud 13">
              <a:extLst>
                <a:ext uri="{FF2B5EF4-FFF2-40B4-BE49-F238E27FC236}">
                  <a16:creationId xmlns:a16="http://schemas.microsoft.com/office/drawing/2014/main" id="{A2A713D7-28AE-F691-34EA-EB5B003AE0B9}"/>
                </a:ext>
              </a:extLst>
            </p:cNvPr>
            <p:cNvSpPr/>
            <p:nvPr/>
          </p:nvSpPr>
          <p:spPr>
            <a:xfrm>
              <a:off x="7731760" y="2231653"/>
              <a:ext cx="436880" cy="108956"/>
            </a:xfrm>
            <a:prstGeom prst="cloud">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AU" sz="1350">
                <a:solidFill>
                  <a:srgbClr val="FFFFFF"/>
                </a:solidFill>
                <a:latin typeface="Calibri" panose="020F0502020204030204"/>
              </a:endParaRPr>
            </a:p>
          </p:txBody>
        </p:sp>
        <p:sp>
          <p:nvSpPr>
            <p:cNvPr id="15" name="Freeform: Shape 14">
              <a:extLst>
                <a:ext uri="{FF2B5EF4-FFF2-40B4-BE49-F238E27FC236}">
                  <a16:creationId xmlns:a16="http://schemas.microsoft.com/office/drawing/2014/main" id="{00D508BE-A7A9-2619-1B28-6975E2E0930A}"/>
                </a:ext>
              </a:extLst>
            </p:cNvPr>
            <p:cNvSpPr/>
            <p:nvPr/>
          </p:nvSpPr>
          <p:spPr>
            <a:xfrm>
              <a:off x="7437120" y="2185294"/>
              <a:ext cx="955040" cy="141346"/>
            </a:xfrm>
            <a:custGeom>
              <a:avLst/>
              <a:gdLst>
                <a:gd name="connsiteX0" fmla="*/ 0 w 955040"/>
                <a:gd name="connsiteY0" fmla="*/ 110866 h 141346"/>
                <a:gd name="connsiteX1" fmla="*/ 152400 w 955040"/>
                <a:gd name="connsiteY1" fmla="*/ 9266 h 141346"/>
                <a:gd name="connsiteX2" fmla="*/ 487680 w 955040"/>
                <a:gd name="connsiteY2" fmla="*/ 9266 h 141346"/>
                <a:gd name="connsiteX3" fmla="*/ 863600 w 955040"/>
                <a:gd name="connsiteY3" fmla="*/ 49906 h 141346"/>
                <a:gd name="connsiteX4" fmla="*/ 955040 w 955040"/>
                <a:gd name="connsiteY4" fmla="*/ 141346 h 1413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040" h="141346">
                  <a:moveTo>
                    <a:pt x="0" y="110866"/>
                  </a:moveTo>
                  <a:cubicBezTo>
                    <a:pt x="35560" y="68532"/>
                    <a:pt x="71120" y="26199"/>
                    <a:pt x="152400" y="9266"/>
                  </a:cubicBezTo>
                  <a:cubicBezTo>
                    <a:pt x="233680" y="-7667"/>
                    <a:pt x="369147" y="2493"/>
                    <a:pt x="487680" y="9266"/>
                  </a:cubicBezTo>
                  <a:cubicBezTo>
                    <a:pt x="606213" y="16039"/>
                    <a:pt x="785707" y="27893"/>
                    <a:pt x="863600" y="49906"/>
                  </a:cubicBezTo>
                  <a:cubicBezTo>
                    <a:pt x="941493" y="71919"/>
                    <a:pt x="948266" y="106632"/>
                    <a:pt x="955040" y="141346"/>
                  </a:cubicBezTo>
                </a:path>
              </a:pathLst>
            </a:cu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AU" sz="1350">
                <a:solidFill>
                  <a:srgbClr val="FFFFFF"/>
                </a:solidFill>
                <a:latin typeface="Calibri" panose="020F0502020204030204"/>
              </a:endParaRPr>
            </a:p>
          </p:txBody>
        </p:sp>
        <p:sp>
          <p:nvSpPr>
            <p:cNvPr id="16" name="Cloud 15">
              <a:extLst>
                <a:ext uri="{FF2B5EF4-FFF2-40B4-BE49-F238E27FC236}">
                  <a16:creationId xmlns:a16="http://schemas.microsoft.com/office/drawing/2014/main" id="{E8479113-B940-5432-9ED2-B801AC9159E7}"/>
                </a:ext>
              </a:extLst>
            </p:cNvPr>
            <p:cNvSpPr/>
            <p:nvPr/>
          </p:nvSpPr>
          <p:spPr>
            <a:xfrm>
              <a:off x="5550445" y="2567117"/>
              <a:ext cx="436880" cy="108956"/>
            </a:xfrm>
            <a:prstGeom prst="cloud">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AU" sz="1350">
                <a:solidFill>
                  <a:srgbClr val="FFFFFF"/>
                </a:solidFill>
                <a:latin typeface="Calibri" panose="020F0502020204030204"/>
              </a:endParaRPr>
            </a:p>
          </p:txBody>
        </p:sp>
        <p:sp>
          <p:nvSpPr>
            <p:cNvPr id="17" name="Freeform: Shape 16">
              <a:extLst>
                <a:ext uri="{FF2B5EF4-FFF2-40B4-BE49-F238E27FC236}">
                  <a16:creationId xmlns:a16="http://schemas.microsoft.com/office/drawing/2014/main" id="{95389DBB-F739-DD48-FDBF-8DD4BE4D2BF2}"/>
                </a:ext>
              </a:extLst>
            </p:cNvPr>
            <p:cNvSpPr/>
            <p:nvPr/>
          </p:nvSpPr>
          <p:spPr>
            <a:xfrm>
              <a:off x="5454018" y="2520756"/>
              <a:ext cx="731520" cy="155315"/>
            </a:xfrm>
            <a:custGeom>
              <a:avLst/>
              <a:gdLst>
                <a:gd name="connsiteX0" fmla="*/ 0 w 955040"/>
                <a:gd name="connsiteY0" fmla="*/ 110866 h 141346"/>
                <a:gd name="connsiteX1" fmla="*/ 152400 w 955040"/>
                <a:gd name="connsiteY1" fmla="*/ 9266 h 141346"/>
                <a:gd name="connsiteX2" fmla="*/ 487680 w 955040"/>
                <a:gd name="connsiteY2" fmla="*/ 9266 h 141346"/>
                <a:gd name="connsiteX3" fmla="*/ 863600 w 955040"/>
                <a:gd name="connsiteY3" fmla="*/ 49906 h 141346"/>
                <a:gd name="connsiteX4" fmla="*/ 955040 w 955040"/>
                <a:gd name="connsiteY4" fmla="*/ 141346 h 1413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040" h="141346">
                  <a:moveTo>
                    <a:pt x="0" y="110866"/>
                  </a:moveTo>
                  <a:cubicBezTo>
                    <a:pt x="35560" y="68532"/>
                    <a:pt x="71120" y="26199"/>
                    <a:pt x="152400" y="9266"/>
                  </a:cubicBezTo>
                  <a:cubicBezTo>
                    <a:pt x="233680" y="-7667"/>
                    <a:pt x="369147" y="2493"/>
                    <a:pt x="487680" y="9266"/>
                  </a:cubicBezTo>
                  <a:cubicBezTo>
                    <a:pt x="606213" y="16039"/>
                    <a:pt x="785707" y="27893"/>
                    <a:pt x="863600" y="49906"/>
                  </a:cubicBezTo>
                  <a:cubicBezTo>
                    <a:pt x="941493" y="71919"/>
                    <a:pt x="948266" y="106632"/>
                    <a:pt x="955040" y="141346"/>
                  </a:cubicBezTo>
                </a:path>
              </a:pathLst>
            </a:cu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AU" sz="1350">
                <a:solidFill>
                  <a:srgbClr val="FFFFFF"/>
                </a:solidFill>
                <a:latin typeface="Calibri" panose="020F0502020204030204"/>
              </a:endParaRPr>
            </a:p>
          </p:txBody>
        </p:sp>
        <p:sp>
          <p:nvSpPr>
            <p:cNvPr id="19" name="Cloud 18">
              <a:extLst>
                <a:ext uri="{FF2B5EF4-FFF2-40B4-BE49-F238E27FC236}">
                  <a16:creationId xmlns:a16="http://schemas.microsoft.com/office/drawing/2014/main" id="{00A93F0E-5F2A-3A96-5646-7509D37A5A96}"/>
                </a:ext>
              </a:extLst>
            </p:cNvPr>
            <p:cNvSpPr/>
            <p:nvPr/>
          </p:nvSpPr>
          <p:spPr>
            <a:xfrm>
              <a:off x="10014859" y="2231653"/>
              <a:ext cx="436880" cy="108956"/>
            </a:xfrm>
            <a:prstGeom prst="cloud">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AU" sz="1350">
                <a:solidFill>
                  <a:srgbClr val="FFFFFF"/>
                </a:solidFill>
                <a:latin typeface="Calibri" panose="020F0502020204030204"/>
              </a:endParaRPr>
            </a:p>
          </p:txBody>
        </p:sp>
        <p:sp>
          <p:nvSpPr>
            <p:cNvPr id="20" name="Freeform: Shape 19">
              <a:extLst>
                <a:ext uri="{FF2B5EF4-FFF2-40B4-BE49-F238E27FC236}">
                  <a16:creationId xmlns:a16="http://schemas.microsoft.com/office/drawing/2014/main" id="{AF59BE33-B948-A5C8-9735-75AA7EA21AE1}"/>
                </a:ext>
              </a:extLst>
            </p:cNvPr>
            <p:cNvSpPr/>
            <p:nvPr/>
          </p:nvSpPr>
          <p:spPr>
            <a:xfrm>
              <a:off x="9720219" y="2185294"/>
              <a:ext cx="955040" cy="141346"/>
            </a:xfrm>
            <a:custGeom>
              <a:avLst/>
              <a:gdLst>
                <a:gd name="connsiteX0" fmla="*/ 0 w 955040"/>
                <a:gd name="connsiteY0" fmla="*/ 110866 h 141346"/>
                <a:gd name="connsiteX1" fmla="*/ 152400 w 955040"/>
                <a:gd name="connsiteY1" fmla="*/ 9266 h 141346"/>
                <a:gd name="connsiteX2" fmla="*/ 487680 w 955040"/>
                <a:gd name="connsiteY2" fmla="*/ 9266 h 141346"/>
                <a:gd name="connsiteX3" fmla="*/ 863600 w 955040"/>
                <a:gd name="connsiteY3" fmla="*/ 49906 h 141346"/>
                <a:gd name="connsiteX4" fmla="*/ 955040 w 955040"/>
                <a:gd name="connsiteY4" fmla="*/ 141346 h 1413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040" h="141346">
                  <a:moveTo>
                    <a:pt x="0" y="110866"/>
                  </a:moveTo>
                  <a:cubicBezTo>
                    <a:pt x="35560" y="68532"/>
                    <a:pt x="71120" y="26199"/>
                    <a:pt x="152400" y="9266"/>
                  </a:cubicBezTo>
                  <a:cubicBezTo>
                    <a:pt x="233680" y="-7667"/>
                    <a:pt x="369147" y="2493"/>
                    <a:pt x="487680" y="9266"/>
                  </a:cubicBezTo>
                  <a:cubicBezTo>
                    <a:pt x="606213" y="16039"/>
                    <a:pt x="785707" y="27893"/>
                    <a:pt x="863600" y="49906"/>
                  </a:cubicBezTo>
                  <a:cubicBezTo>
                    <a:pt x="941493" y="71919"/>
                    <a:pt x="948266" y="106632"/>
                    <a:pt x="955040" y="141346"/>
                  </a:cubicBezTo>
                </a:path>
              </a:pathLst>
            </a:cu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AU" sz="1350">
                <a:solidFill>
                  <a:srgbClr val="FFFFFF"/>
                </a:solidFill>
                <a:latin typeface="Calibri" panose="020F0502020204030204"/>
              </a:endParaRPr>
            </a:p>
          </p:txBody>
        </p:sp>
        <p:sp>
          <p:nvSpPr>
            <p:cNvPr id="21" name="Rectangle 20">
              <a:extLst>
                <a:ext uri="{FF2B5EF4-FFF2-40B4-BE49-F238E27FC236}">
                  <a16:creationId xmlns:a16="http://schemas.microsoft.com/office/drawing/2014/main" id="{3257460D-90AA-16DA-0003-888EBEDF55AB}"/>
                </a:ext>
              </a:extLst>
            </p:cNvPr>
            <p:cNvSpPr/>
            <p:nvPr/>
          </p:nvSpPr>
          <p:spPr>
            <a:xfrm>
              <a:off x="5648960" y="3718560"/>
              <a:ext cx="180000" cy="1800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AU" sz="1350">
                <a:solidFill>
                  <a:srgbClr val="FFFFFF"/>
                </a:solidFill>
                <a:latin typeface="Calibri" panose="020F0502020204030204"/>
              </a:endParaRPr>
            </a:p>
          </p:txBody>
        </p:sp>
        <p:sp>
          <p:nvSpPr>
            <p:cNvPr id="22" name="TextBox 21">
              <a:extLst>
                <a:ext uri="{FF2B5EF4-FFF2-40B4-BE49-F238E27FC236}">
                  <a16:creationId xmlns:a16="http://schemas.microsoft.com/office/drawing/2014/main" id="{73C08CCC-C892-C19E-AFB2-A55705B0E133}"/>
                </a:ext>
              </a:extLst>
            </p:cNvPr>
            <p:cNvSpPr txBox="1"/>
            <p:nvPr/>
          </p:nvSpPr>
          <p:spPr>
            <a:xfrm>
              <a:off x="5987325" y="3642899"/>
              <a:ext cx="2448560" cy="338555"/>
            </a:xfrm>
            <a:prstGeom prst="rect">
              <a:avLst/>
            </a:prstGeom>
            <a:noFill/>
          </p:spPr>
          <p:txBody>
            <a:bodyPr wrap="square" rtlCol="0">
              <a:spAutoFit/>
            </a:bodyPr>
            <a:lstStyle/>
            <a:p>
              <a:pPr defTabSz="342900">
                <a:defRPr/>
              </a:pPr>
              <a:r>
                <a:rPr lang="en-AU" sz="1050" dirty="0">
                  <a:solidFill>
                    <a:srgbClr val="000000"/>
                  </a:solidFill>
                  <a:latin typeface="Times New Roman" panose="02020603050405020304" pitchFamily="18" charset="0"/>
                  <a:cs typeface="Times New Roman" panose="02020603050405020304" pitchFamily="18" charset="0"/>
                </a:rPr>
                <a:t>Glass Substrate</a:t>
              </a:r>
              <a:endParaRPr lang="en-AU" sz="1350" dirty="0">
                <a:solidFill>
                  <a:srgbClr val="000000"/>
                </a:solidFill>
                <a:latin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id="{1F518119-CD5E-0A35-3986-D827F255715C}"/>
                </a:ext>
              </a:extLst>
            </p:cNvPr>
            <p:cNvSpPr/>
            <p:nvPr/>
          </p:nvSpPr>
          <p:spPr>
            <a:xfrm>
              <a:off x="5648960" y="4072414"/>
              <a:ext cx="180000" cy="180000"/>
            </a:xfrm>
            <a:prstGeom prst="rect">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AU" sz="1350">
                <a:solidFill>
                  <a:srgbClr val="FFFFFF"/>
                </a:solidFill>
                <a:latin typeface="Calibri" panose="020F0502020204030204"/>
              </a:endParaRPr>
            </a:p>
          </p:txBody>
        </p:sp>
        <p:sp>
          <p:nvSpPr>
            <p:cNvPr id="24" name="TextBox 23">
              <a:extLst>
                <a:ext uri="{FF2B5EF4-FFF2-40B4-BE49-F238E27FC236}">
                  <a16:creationId xmlns:a16="http://schemas.microsoft.com/office/drawing/2014/main" id="{D45B6184-B04A-E604-3571-8452E226001C}"/>
                </a:ext>
              </a:extLst>
            </p:cNvPr>
            <p:cNvSpPr txBox="1"/>
            <p:nvPr/>
          </p:nvSpPr>
          <p:spPr>
            <a:xfrm>
              <a:off x="5987324" y="3996752"/>
              <a:ext cx="3140439" cy="338555"/>
            </a:xfrm>
            <a:prstGeom prst="rect">
              <a:avLst/>
            </a:prstGeom>
            <a:noFill/>
          </p:spPr>
          <p:txBody>
            <a:bodyPr wrap="square" rtlCol="0">
              <a:spAutoFit/>
            </a:bodyPr>
            <a:lstStyle/>
            <a:p>
              <a:pPr defTabSz="342900">
                <a:defRPr/>
              </a:pPr>
              <a:r>
                <a:rPr lang="en-AU" sz="1050" dirty="0">
                  <a:solidFill>
                    <a:srgbClr val="000000"/>
                  </a:solidFill>
                  <a:latin typeface="Times New Roman" panose="02020603050405020304" pitchFamily="18" charset="0"/>
                  <a:cs typeface="Times New Roman" panose="02020603050405020304" pitchFamily="18" charset="0"/>
                </a:rPr>
                <a:t> 10 nm Cr + Electron Selective Contact</a:t>
              </a:r>
              <a:endParaRPr lang="en-AU" sz="1350" dirty="0">
                <a:solidFill>
                  <a:srgbClr val="000000"/>
                </a:solidFill>
                <a:latin typeface="Times New Roman" panose="02020603050405020304" pitchFamily="18" charset="0"/>
                <a:cs typeface="Times New Roman" panose="02020603050405020304" pitchFamily="18" charset="0"/>
              </a:endParaRPr>
            </a:p>
          </p:txBody>
        </p:sp>
        <p:sp>
          <p:nvSpPr>
            <p:cNvPr id="25" name="Rectangle 24">
              <a:extLst>
                <a:ext uri="{FF2B5EF4-FFF2-40B4-BE49-F238E27FC236}">
                  <a16:creationId xmlns:a16="http://schemas.microsoft.com/office/drawing/2014/main" id="{FB4839EB-D27C-C592-4B07-9FD761B03324}"/>
                </a:ext>
              </a:extLst>
            </p:cNvPr>
            <p:cNvSpPr/>
            <p:nvPr/>
          </p:nvSpPr>
          <p:spPr>
            <a:xfrm>
              <a:off x="9000854" y="3718560"/>
              <a:ext cx="180000" cy="180000"/>
            </a:xfrm>
            <a:prstGeom prst="rect">
              <a:avLst/>
            </a:prstGeom>
            <a:solidFill>
              <a:srgbClr val="D9D9D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AU" sz="1350">
                <a:solidFill>
                  <a:srgbClr val="FFFFFF"/>
                </a:solidFill>
                <a:latin typeface="Calibri" panose="020F0502020204030204"/>
              </a:endParaRPr>
            </a:p>
          </p:txBody>
        </p:sp>
        <p:sp>
          <p:nvSpPr>
            <p:cNvPr id="26" name="TextBox 25">
              <a:extLst>
                <a:ext uri="{FF2B5EF4-FFF2-40B4-BE49-F238E27FC236}">
                  <a16:creationId xmlns:a16="http://schemas.microsoft.com/office/drawing/2014/main" id="{97900569-9C2F-E62C-3076-35092E9B49EA}"/>
                </a:ext>
              </a:extLst>
            </p:cNvPr>
            <p:cNvSpPr txBox="1"/>
            <p:nvPr/>
          </p:nvSpPr>
          <p:spPr>
            <a:xfrm>
              <a:off x="9339219" y="3642899"/>
              <a:ext cx="2448560" cy="338555"/>
            </a:xfrm>
            <a:prstGeom prst="rect">
              <a:avLst/>
            </a:prstGeom>
            <a:noFill/>
          </p:spPr>
          <p:txBody>
            <a:bodyPr wrap="square" rtlCol="0">
              <a:spAutoFit/>
            </a:bodyPr>
            <a:lstStyle/>
            <a:p>
              <a:pPr defTabSz="342900">
                <a:defRPr/>
              </a:pPr>
              <a:r>
                <a:rPr lang="en-AU" sz="1050" dirty="0">
                  <a:solidFill>
                    <a:srgbClr val="000000"/>
                  </a:solidFill>
                  <a:latin typeface="Times New Roman" panose="02020603050405020304" pitchFamily="18" charset="0"/>
                  <a:cs typeface="Times New Roman" panose="02020603050405020304" pitchFamily="18" charset="0"/>
                </a:rPr>
                <a:t>a-Si:H Layer</a:t>
              </a:r>
              <a:endParaRPr lang="en-AU" sz="1350" dirty="0">
                <a:solidFill>
                  <a:srgbClr val="000000"/>
                </a:solidFill>
                <a:latin typeface="Times New Roman" panose="02020603050405020304" pitchFamily="18" charset="0"/>
                <a:cs typeface="Times New Roman" panose="02020603050405020304" pitchFamily="18" charset="0"/>
              </a:endParaRPr>
            </a:p>
          </p:txBody>
        </p:sp>
        <p:sp>
          <p:nvSpPr>
            <p:cNvPr id="27" name="Rectangle 26">
              <a:extLst>
                <a:ext uri="{FF2B5EF4-FFF2-40B4-BE49-F238E27FC236}">
                  <a16:creationId xmlns:a16="http://schemas.microsoft.com/office/drawing/2014/main" id="{BDC0FCEB-1685-911C-F7DD-0EAC8BF1B432}"/>
                </a:ext>
              </a:extLst>
            </p:cNvPr>
            <p:cNvSpPr/>
            <p:nvPr/>
          </p:nvSpPr>
          <p:spPr>
            <a:xfrm>
              <a:off x="9000854" y="4072414"/>
              <a:ext cx="180000" cy="180000"/>
            </a:xfrm>
            <a:prstGeom prst="rect">
              <a:avLst/>
            </a:prstGeom>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AU" sz="1350">
                <a:solidFill>
                  <a:srgbClr val="FFFFFF"/>
                </a:solidFill>
                <a:latin typeface="Calibri" panose="020F0502020204030204"/>
              </a:endParaRPr>
            </a:p>
          </p:txBody>
        </p:sp>
        <p:sp>
          <p:nvSpPr>
            <p:cNvPr id="28" name="TextBox 27">
              <a:extLst>
                <a:ext uri="{FF2B5EF4-FFF2-40B4-BE49-F238E27FC236}">
                  <a16:creationId xmlns:a16="http://schemas.microsoft.com/office/drawing/2014/main" id="{8C85148D-A750-F0D3-142D-1EDFE580D0D8}"/>
                </a:ext>
              </a:extLst>
            </p:cNvPr>
            <p:cNvSpPr txBox="1"/>
            <p:nvPr/>
          </p:nvSpPr>
          <p:spPr>
            <a:xfrm>
              <a:off x="9339219" y="3908520"/>
              <a:ext cx="2964541" cy="553997"/>
            </a:xfrm>
            <a:prstGeom prst="rect">
              <a:avLst/>
            </a:prstGeom>
            <a:noFill/>
          </p:spPr>
          <p:txBody>
            <a:bodyPr wrap="square" rtlCol="0">
              <a:spAutoFit/>
            </a:bodyPr>
            <a:lstStyle/>
            <a:p>
              <a:pPr defTabSz="342900">
                <a:defRPr/>
              </a:pPr>
              <a:r>
                <a:rPr lang="en-AU" sz="1050" dirty="0">
                  <a:solidFill>
                    <a:srgbClr val="000000"/>
                  </a:solidFill>
                  <a:latin typeface="Times New Roman" panose="02020603050405020304" pitchFamily="18" charset="0"/>
                  <a:cs typeface="Times New Roman" panose="02020603050405020304" pitchFamily="18" charset="0"/>
                </a:rPr>
                <a:t>Hole Selective Contact (</a:t>
              </a:r>
              <a:r>
                <a:rPr lang="en-AU" sz="1050" dirty="0" err="1">
                  <a:solidFill>
                    <a:srgbClr val="000000"/>
                  </a:solidFill>
                  <a:latin typeface="Times New Roman" panose="02020603050405020304" pitchFamily="18" charset="0"/>
                  <a:cs typeface="Times New Roman" panose="02020603050405020304" pitchFamily="18" charset="0"/>
                </a:rPr>
                <a:t>MoO</a:t>
              </a:r>
              <a:r>
                <a:rPr lang="en-AU" sz="1050" baseline="-25000" dirty="0" err="1">
                  <a:solidFill>
                    <a:srgbClr val="000000"/>
                  </a:solidFill>
                  <a:latin typeface="Times New Roman" panose="02020603050405020304" pitchFamily="18" charset="0"/>
                  <a:cs typeface="Times New Roman" panose="02020603050405020304" pitchFamily="18" charset="0"/>
                </a:rPr>
                <a:t>x</a:t>
              </a:r>
              <a:r>
                <a:rPr lang="en-AU" sz="1050" dirty="0">
                  <a:solidFill>
                    <a:srgbClr val="000000"/>
                  </a:solidFill>
                  <a:latin typeface="Times New Roman" panose="02020603050405020304" pitchFamily="18" charset="0"/>
                  <a:cs typeface="Times New Roman" panose="02020603050405020304" pitchFamily="18" charset="0"/>
                </a:rPr>
                <a:t>) + ITO</a:t>
              </a:r>
            </a:p>
            <a:p>
              <a:pPr defTabSz="342900">
                <a:defRPr/>
              </a:pPr>
              <a:r>
                <a:rPr lang="en-AU" sz="1050" dirty="0">
                  <a:solidFill>
                    <a:srgbClr val="000000"/>
                  </a:solidFill>
                  <a:latin typeface="Times New Roman" panose="02020603050405020304" pitchFamily="18" charset="0"/>
                  <a:cs typeface="Times New Roman" panose="02020603050405020304" pitchFamily="18" charset="0"/>
                </a:rPr>
                <a:t> - </a:t>
              </a:r>
              <a:r>
                <a:rPr lang="en-AU" sz="900" dirty="0">
                  <a:solidFill>
                    <a:srgbClr val="000000"/>
                  </a:solidFill>
                  <a:latin typeface="Times New Roman" panose="02020603050405020304" pitchFamily="18" charset="0"/>
                  <a:cs typeface="Times New Roman" panose="02020603050405020304" pitchFamily="18" charset="0"/>
                </a:rPr>
                <a:t>20nm + 60 nm, respectively</a:t>
              </a:r>
              <a:endParaRPr lang="en-AU" sz="1350" dirty="0">
                <a:solidFill>
                  <a:srgbClr val="000000"/>
                </a:solidFill>
                <a:latin typeface="Times New Roman" panose="02020603050405020304" pitchFamily="18" charset="0"/>
                <a:cs typeface="Times New Roman" panose="02020603050405020304" pitchFamily="18" charset="0"/>
              </a:endParaRPr>
            </a:p>
          </p:txBody>
        </p:sp>
        <p:cxnSp>
          <p:nvCxnSpPr>
            <p:cNvPr id="30" name="Straight Connector 29">
              <a:extLst>
                <a:ext uri="{FF2B5EF4-FFF2-40B4-BE49-F238E27FC236}">
                  <a16:creationId xmlns:a16="http://schemas.microsoft.com/office/drawing/2014/main" id="{DBC83F63-79C2-D398-0643-4FEACFE78C5B}"/>
                </a:ext>
              </a:extLst>
            </p:cNvPr>
            <p:cNvCxnSpPr/>
            <p:nvPr/>
          </p:nvCxnSpPr>
          <p:spPr>
            <a:xfrm>
              <a:off x="5608320" y="4865886"/>
              <a:ext cx="254000" cy="0"/>
            </a:xfrm>
            <a:prstGeom prst="line">
              <a:avLst/>
            </a:prstGeom>
            <a:ln w="19050">
              <a:solidFill>
                <a:srgbClr val="C09102"/>
              </a:solidFill>
            </a:ln>
          </p:spPr>
          <p:style>
            <a:lnRef idx="1">
              <a:schemeClr val="accent1"/>
            </a:lnRef>
            <a:fillRef idx="0">
              <a:schemeClr val="accent1"/>
            </a:fillRef>
            <a:effectRef idx="0">
              <a:schemeClr val="accent1"/>
            </a:effectRef>
            <a:fontRef idx="minor">
              <a:schemeClr val="tx1"/>
            </a:fontRef>
          </p:style>
        </p:cxnSp>
        <p:sp>
          <p:nvSpPr>
            <p:cNvPr id="31" name="Cloud 30">
              <a:extLst>
                <a:ext uri="{FF2B5EF4-FFF2-40B4-BE49-F238E27FC236}">
                  <a16:creationId xmlns:a16="http://schemas.microsoft.com/office/drawing/2014/main" id="{F35E0964-939C-E0D0-82AF-7DE40FA63AF1}"/>
                </a:ext>
              </a:extLst>
            </p:cNvPr>
            <p:cNvSpPr/>
            <p:nvPr/>
          </p:nvSpPr>
          <p:spPr>
            <a:xfrm>
              <a:off x="5606880" y="4429760"/>
              <a:ext cx="264160" cy="217445"/>
            </a:xfrm>
            <a:prstGeom prst="cloud">
              <a:avLst/>
            </a:prstGeom>
            <a:solidFill>
              <a:srgbClr val="A6A6A6"/>
            </a:solidFill>
            <a:ln>
              <a:solidFill>
                <a:srgbClr val="D9D9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AU" sz="1350">
                <a:solidFill>
                  <a:srgbClr val="FFFFFF"/>
                </a:solidFill>
                <a:latin typeface="Calibri" panose="020F0502020204030204"/>
              </a:endParaRPr>
            </a:p>
          </p:txBody>
        </p:sp>
        <p:sp>
          <p:nvSpPr>
            <p:cNvPr id="32" name="Cloud 31">
              <a:extLst>
                <a:ext uri="{FF2B5EF4-FFF2-40B4-BE49-F238E27FC236}">
                  <a16:creationId xmlns:a16="http://schemas.microsoft.com/office/drawing/2014/main" id="{875108BA-DDBE-FB4B-3292-E3CC71E62B21}"/>
                </a:ext>
              </a:extLst>
            </p:cNvPr>
            <p:cNvSpPr/>
            <p:nvPr/>
          </p:nvSpPr>
          <p:spPr>
            <a:xfrm>
              <a:off x="8975364" y="4399280"/>
              <a:ext cx="264160" cy="217445"/>
            </a:xfrm>
            <a:prstGeom prst="cloud">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AU" sz="1350">
                <a:solidFill>
                  <a:srgbClr val="FFFFFF"/>
                </a:solidFill>
                <a:latin typeface="Calibri" panose="020F0502020204030204"/>
              </a:endParaRPr>
            </a:p>
          </p:txBody>
        </p:sp>
        <p:sp>
          <p:nvSpPr>
            <p:cNvPr id="33" name="TextBox 32">
              <a:extLst>
                <a:ext uri="{FF2B5EF4-FFF2-40B4-BE49-F238E27FC236}">
                  <a16:creationId xmlns:a16="http://schemas.microsoft.com/office/drawing/2014/main" id="{245054E0-5862-9FC1-4490-742E8F115E59}"/>
                </a:ext>
              </a:extLst>
            </p:cNvPr>
            <p:cNvSpPr txBox="1"/>
            <p:nvPr/>
          </p:nvSpPr>
          <p:spPr>
            <a:xfrm>
              <a:off x="5987325" y="4353892"/>
              <a:ext cx="2448560" cy="338555"/>
            </a:xfrm>
            <a:prstGeom prst="rect">
              <a:avLst/>
            </a:prstGeom>
            <a:noFill/>
          </p:spPr>
          <p:txBody>
            <a:bodyPr wrap="square" rtlCol="0">
              <a:spAutoFit/>
            </a:bodyPr>
            <a:lstStyle/>
            <a:p>
              <a:pPr defTabSz="342900">
                <a:defRPr/>
              </a:pPr>
              <a:r>
                <a:rPr lang="en-AU" sz="1050" dirty="0">
                  <a:solidFill>
                    <a:srgbClr val="000000"/>
                  </a:solidFill>
                  <a:latin typeface="Times New Roman" panose="02020603050405020304" pitchFamily="18" charset="0"/>
                  <a:cs typeface="Times New Roman" panose="02020603050405020304" pitchFamily="18" charset="0"/>
                </a:rPr>
                <a:t>Silver Conductive Paint</a:t>
              </a:r>
              <a:endParaRPr lang="en-AU" sz="1350" dirty="0">
                <a:solidFill>
                  <a:srgbClr val="000000"/>
                </a:solidFill>
                <a:latin typeface="Times New Roman" panose="02020603050405020304" pitchFamily="18" charset="0"/>
                <a:cs typeface="Times New Roman" panose="02020603050405020304" pitchFamily="18" charset="0"/>
              </a:endParaRPr>
            </a:p>
          </p:txBody>
        </p:sp>
        <p:sp>
          <p:nvSpPr>
            <p:cNvPr id="34" name="TextBox 33">
              <a:extLst>
                <a:ext uri="{FF2B5EF4-FFF2-40B4-BE49-F238E27FC236}">
                  <a16:creationId xmlns:a16="http://schemas.microsoft.com/office/drawing/2014/main" id="{2B24985D-2DA1-0E8F-0BB3-E165BAFAEBF7}"/>
                </a:ext>
              </a:extLst>
            </p:cNvPr>
            <p:cNvSpPr txBox="1"/>
            <p:nvPr/>
          </p:nvSpPr>
          <p:spPr>
            <a:xfrm>
              <a:off x="5987325" y="4711031"/>
              <a:ext cx="2448560" cy="338555"/>
            </a:xfrm>
            <a:prstGeom prst="rect">
              <a:avLst/>
            </a:prstGeom>
            <a:noFill/>
          </p:spPr>
          <p:txBody>
            <a:bodyPr wrap="square" rtlCol="0">
              <a:spAutoFit/>
            </a:bodyPr>
            <a:lstStyle/>
            <a:p>
              <a:pPr defTabSz="342900">
                <a:defRPr/>
              </a:pPr>
              <a:r>
                <a:rPr lang="en-AU" sz="1050" dirty="0">
                  <a:solidFill>
                    <a:srgbClr val="000000"/>
                  </a:solidFill>
                  <a:latin typeface="Times New Roman" panose="02020603050405020304" pitchFamily="18" charset="0"/>
                  <a:cs typeface="Times New Roman" panose="02020603050405020304" pitchFamily="18" charset="0"/>
                </a:rPr>
                <a:t>50 µm Coated Copper Wire</a:t>
              </a:r>
              <a:endParaRPr lang="en-AU" sz="1350" dirty="0">
                <a:solidFill>
                  <a:srgbClr val="000000"/>
                </a:solidFill>
                <a:latin typeface="Times New Roman" panose="02020603050405020304" pitchFamily="18" charset="0"/>
                <a:cs typeface="Times New Roman" panose="02020603050405020304" pitchFamily="18" charset="0"/>
              </a:endParaRPr>
            </a:p>
          </p:txBody>
        </p:sp>
        <p:sp>
          <p:nvSpPr>
            <p:cNvPr id="35" name="TextBox 34">
              <a:extLst>
                <a:ext uri="{FF2B5EF4-FFF2-40B4-BE49-F238E27FC236}">
                  <a16:creationId xmlns:a16="http://schemas.microsoft.com/office/drawing/2014/main" id="{A40A8641-FA18-82E5-86D4-18C95AB9A7E1}"/>
                </a:ext>
              </a:extLst>
            </p:cNvPr>
            <p:cNvSpPr txBox="1"/>
            <p:nvPr/>
          </p:nvSpPr>
          <p:spPr>
            <a:xfrm>
              <a:off x="9339219" y="4353893"/>
              <a:ext cx="2448560" cy="338555"/>
            </a:xfrm>
            <a:prstGeom prst="rect">
              <a:avLst/>
            </a:prstGeom>
            <a:noFill/>
          </p:spPr>
          <p:txBody>
            <a:bodyPr wrap="square" rtlCol="0">
              <a:spAutoFit/>
            </a:bodyPr>
            <a:lstStyle/>
            <a:p>
              <a:pPr defTabSz="342900">
                <a:defRPr/>
              </a:pPr>
              <a:r>
                <a:rPr lang="en-AU" sz="1050" dirty="0">
                  <a:solidFill>
                    <a:srgbClr val="000000"/>
                  </a:solidFill>
                  <a:latin typeface="Times New Roman" panose="02020603050405020304" pitchFamily="18" charset="0"/>
                  <a:cs typeface="Times New Roman" panose="02020603050405020304" pitchFamily="18" charset="0"/>
                </a:rPr>
                <a:t>2-Part Epoxy</a:t>
              </a:r>
              <a:endParaRPr lang="en-AU" sz="1350" dirty="0">
                <a:solidFill>
                  <a:srgbClr val="000000"/>
                </a:solidFill>
                <a:latin typeface="Times New Roman" panose="02020603050405020304" pitchFamily="18" charset="0"/>
                <a:cs typeface="Times New Roman" panose="02020603050405020304" pitchFamily="18" charset="0"/>
              </a:endParaRPr>
            </a:p>
          </p:txBody>
        </p:sp>
      </p:grpSp>
      <p:sp>
        <p:nvSpPr>
          <p:cNvPr id="38" name="Freeform: Shape 37">
            <a:extLst>
              <a:ext uri="{FF2B5EF4-FFF2-40B4-BE49-F238E27FC236}">
                <a16:creationId xmlns:a16="http://schemas.microsoft.com/office/drawing/2014/main" id="{5CD0ABCF-6805-1A7C-90BC-98423C763B66}"/>
              </a:ext>
            </a:extLst>
          </p:cNvPr>
          <p:cNvSpPr/>
          <p:nvPr/>
        </p:nvSpPr>
        <p:spPr>
          <a:xfrm rot="383296">
            <a:off x="4809245" y="1342516"/>
            <a:ext cx="1014888" cy="59697"/>
          </a:xfrm>
          <a:custGeom>
            <a:avLst/>
            <a:gdLst>
              <a:gd name="connsiteX0" fmla="*/ 2773680 w 2773680"/>
              <a:gd name="connsiteY0" fmla="*/ 478470 h 478470"/>
              <a:gd name="connsiteX1" fmla="*/ 1859280 w 2773680"/>
              <a:gd name="connsiteY1" fmla="*/ 950 h 478470"/>
              <a:gd name="connsiteX2" fmla="*/ 0 w 2773680"/>
              <a:gd name="connsiteY2" fmla="*/ 346390 h 478470"/>
              <a:gd name="connsiteX3" fmla="*/ 0 w 2773680"/>
              <a:gd name="connsiteY3" fmla="*/ 346390 h 478470"/>
              <a:gd name="connsiteX4" fmla="*/ 0 w 2773680"/>
              <a:gd name="connsiteY4" fmla="*/ 346390 h 478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3680" h="478470">
                <a:moveTo>
                  <a:pt x="2773680" y="478470"/>
                </a:moveTo>
                <a:cubicBezTo>
                  <a:pt x="2547620" y="250716"/>
                  <a:pt x="2321560" y="22963"/>
                  <a:pt x="1859280" y="950"/>
                </a:cubicBezTo>
                <a:cubicBezTo>
                  <a:pt x="1397000" y="-21063"/>
                  <a:pt x="0" y="346390"/>
                  <a:pt x="0" y="346390"/>
                </a:cubicBezTo>
                <a:lnTo>
                  <a:pt x="0" y="346390"/>
                </a:lnTo>
                <a:lnTo>
                  <a:pt x="0" y="346390"/>
                </a:lnTo>
              </a:path>
            </a:pathLst>
          </a:cu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AU" sz="1350">
              <a:solidFill>
                <a:srgbClr val="FFFFFF"/>
              </a:solidFill>
              <a:latin typeface="Calibri" panose="020F0502020204030204"/>
            </a:endParaRPr>
          </a:p>
        </p:txBody>
      </p:sp>
      <p:sp>
        <p:nvSpPr>
          <p:cNvPr id="39" name="Freeform: Shape 38">
            <a:extLst>
              <a:ext uri="{FF2B5EF4-FFF2-40B4-BE49-F238E27FC236}">
                <a16:creationId xmlns:a16="http://schemas.microsoft.com/office/drawing/2014/main" id="{237DEFCF-579A-FE3F-9B4B-DB23C7D5E583}"/>
              </a:ext>
            </a:extLst>
          </p:cNvPr>
          <p:cNvSpPr/>
          <p:nvPr/>
        </p:nvSpPr>
        <p:spPr>
          <a:xfrm rot="754192">
            <a:off x="6587384" y="1213133"/>
            <a:ext cx="1014888" cy="128650"/>
          </a:xfrm>
          <a:custGeom>
            <a:avLst/>
            <a:gdLst>
              <a:gd name="connsiteX0" fmla="*/ 2773680 w 2773680"/>
              <a:gd name="connsiteY0" fmla="*/ 478470 h 478470"/>
              <a:gd name="connsiteX1" fmla="*/ 1859280 w 2773680"/>
              <a:gd name="connsiteY1" fmla="*/ 950 h 478470"/>
              <a:gd name="connsiteX2" fmla="*/ 0 w 2773680"/>
              <a:gd name="connsiteY2" fmla="*/ 346390 h 478470"/>
              <a:gd name="connsiteX3" fmla="*/ 0 w 2773680"/>
              <a:gd name="connsiteY3" fmla="*/ 346390 h 478470"/>
              <a:gd name="connsiteX4" fmla="*/ 0 w 2773680"/>
              <a:gd name="connsiteY4" fmla="*/ 346390 h 478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3680" h="478470">
                <a:moveTo>
                  <a:pt x="2773680" y="478470"/>
                </a:moveTo>
                <a:cubicBezTo>
                  <a:pt x="2547620" y="250716"/>
                  <a:pt x="2321560" y="22963"/>
                  <a:pt x="1859280" y="950"/>
                </a:cubicBezTo>
                <a:cubicBezTo>
                  <a:pt x="1397000" y="-21063"/>
                  <a:pt x="0" y="346390"/>
                  <a:pt x="0" y="346390"/>
                </a:cubicBezTo>
                <a:lnTo>
                  <a:pt x="0" y="346390"/>
                </a:lnTo>
                <a:lnTo>
                  <a:pt x="0" y="346390"/>
                </a:lnTo>
              </a:path>
            </a:pathLst>
          </a:cu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AU" sz="1350">
              <a:solidFill>
                <a:srgbClr val="FFFFFF"/>
              </a:solidFill>
              <a:latin typeface="Calibri" panose="020F0502020204030204"/>
            </a:endParaRPr>
          </a:p>
        </p:txBody>
      </p:sp>
    </p:spTree>
    <p:extLst>
      <p:ext uri="{BB962C8B-B14F-4D97-AF65-F5344CB8AC3E}">
        <p14:creationId xmlns:p14="http://schemas.microsoft.com/office/powerpoint/2010/main" val="255247084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134D0-5B08-194D-46A7-2A9E175413FC}"/>
              </a:ext>
            </a:extLst>
          </p:cNvPr>
          <p:cNvSpPr>
            <a:spLocks noGrp="1"/>
          </p:cNvSpPr>
          <p:nvPr>
            <p:ph type="title"/>
          </p:nvPr>
        </p:nvSpPr>
        <p:spPr>
          <a:xfrm>
            <a:off x="181294" y="76115"/>
            <a:ext cx="7543800" cy="726330"/>
          </a:xfrm>
        </p:spPr>
        <p:txBody>
          <a:bodyPr/>
          <a:lstStyle/>
          <a:p>
            <a:r>
              <a:rPr lang="en-AU" dirty="0"/>
              <a:t>Percentage Depth Dose</a:t>
            </a:r>
          </a:p>
        </p:txBody>
      </p:sp>
      <p:sp>
        <p:nvSpPr>
          <p:cNvPr id="4" name="Footer Placeholder 3">
            <a:extLst>
              <a:ext uri="{FF2B5EF4-FFF2-40B4-BE49-F238E27FC236}">
                <a16:creationId xmlns:a16="http://schemas.microsoft.com/office/drawing/2014/main" id="{59726398-D032-5C42-024B-2FA69942AD7F}"/>
              </a:ext>
            </a:extLst>
          </p:cNvPr>
          <p:cNvSpPr>
            <a:spLocks noGrp="1"/>
          </p:cNvSpPr>
          <p:nvPr>
            <p:ph type="ftr" sz="quarter" idx="11"/>
          </p:nvPr>
        </p:nvSpPr>
        <p:spPr/>
        <p:txBody>
          <a:bodyPr/>
          <a:lstStyle/>
          <a:p>
            <a:pPr defTabSz="342900">
              <a:defRPr/>
            </a:pPr>
            <a:r>
              <a:rPr lang="en-US" sz="675" cap="all">
                <a:solidFill>
                  <a:srgbClr val="FFFFFF"/>
                </a:solidFill>
                <a:latin typeface="Calibri" panose="020F0502020204030204"/>
                <a:cs typeface="Arial" charset="0"/>
              </a:rPr>
              <a:t>RADECS 2022: Session F - Dosimetry and Facilities</a:t>
            </a:r>
            <a:endParaRPr lang="en-AU" sz="675" cap="all">
              <a:solidFill>
                <a:srgbClr val="FFFFFF"/>
              </a:solidFill>
              <a:latin typeface="Calibri" panose="020F0502020204030204"/>
              <a:cs typeface="Arial" charset="0"/>
            </a:endParaRPr>
          </a:p>
        </p:txBody>
      </p:sp>
      <p:sp>
        <p:nvSpPr>
          <p:cNvPr id="5" name="Slide Number Placeholder 4">
            <a:extLst>
              <a:ext uri="{FF2B5EF4-FFF2-40B4-BE49-F238E27FC236}">
                <a16:creationId xmlns:a16="http://schemas.microsoft.com/office/drawing/2014/main" id="{23C64472-DF75-DF7B-20EB-DDB34A335C9A}"/>
              </a:ext>
            </a:extLst>
          </p:cNvPr>
          <p:cNvSpPr>
            <a:spLocks noGrp="1"/>
          </p:cNvSpPr>
          <p:nvPr>
            <p:ph type="sldNum" sz="quarter" idx="4294967295"/>
          </p:nvPr>
        </p:nvSpPr>
        <p:spPr/>
        <p:txBody>
          <a:bodyPr/>
          <a:lstStyle/>
          <a:p>
            <a:pPr algn="r" defTabSz="342900">
              <a:defRPr/>
            </a:pPr>
            <a:fld id="{5D1224B1-D7EE-4426-AB23-78BC49EED0FF}" type="slidenum">
              <a:rPr lang="en-AU" sz="788">
                <a:solidFill>
                  <a:srgbClr val="FFFFFF"/>
                </a:solidFill>
                <a:latin typeface="Calibri" panose="020F0502020204030204"/>
                <a:cs typeface="Arial" charset="0"/>
              </a:rPr>
              <a:pPr algn="r" defTabSz="342900">
                <a:defRPr/>
              </a:pPr>
              <a:t>27</a:t>
            </a:fld>
            <a:endParaRPr lang="en-AU" sz="788">
              <a:solidFill>
                <a:srgbClr val="FFFFFF"/>
              </a:solidFill>
              <a:latin typeface="Calibri" panose="020F0502020204030204"/>
              <a:cs typeface="Arial" charset="0"/>
            </a:endParaRPr>
          </a:p>
        </p:txBody>
      </p:sp>
      <p:pic>
        <p:nvPicPr>
          <p:cNvPr id="6" name="Content Placeholder 5" descr="Chart, scatter chart&#10;&#10;Description automatically generated">
            <a:extLst>
              <a:ext uri="{FF2B5EF4-FFF2-40B4-BE49-F238E27FC236}">
                <a16:creationId xmlns:a16="http://schemas.microsoft.com/office/drawing/2014/main" id="{EA991D65-17C9-2ED7-E241-A54A14DE404E}"/>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6189" t="6498" r="11604" b="2832"/>
          <a:stretch/>
        </p:blipFill>
        <p:spPr>
          <a:xfrm>
            <a:off x="446705" y="680413"/>
            <a:ext cx="3617104" cy="3062168"/>
          </a:xfrm>
        </p:spPr>
      </p:pic>
      <p:pic>
        <p:nvPicPr>
          <p:cNvPr id="8" name="Picture 7" descr="Chart, scatter chart&#10;&#10;Description automatically generated">
            <a:extLst>
              <a:ext uri="{FF2B5EF4-FFF2-40B4-BE49-F238E27FC236}">
                <a16:creationId xmlns:a16="http://schemas.microsoft.com/office/drawing/2014/main" id="{3CBD617A-E27F-4EAB-D4CF-1A1383C1F0D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352" t="7644" r="9834" b="2975"/>
          <a:stretch/>
        </p:blipFill>
        <p:spPr>
          <a:xfrm>
            <a:off x="4824789" y="680413"/>
            <a:ext cx="3876761" cy="2996672"/>
          </a:xfrm>
          <a:prstGeom prst="rect">
            <a:avLst/>
          </a:prstGeom>
        </p:spPr>
      </p:pic>
      <p:pic>
        <p:nvPicPr>
          <p:cNvPr id="10" name="Picture 9" descr="Chart, line chart&#10;&#10;Description automatically generated">
            <a:extLst>
              <a:ext uri="{FF2B5EF4-FFF2-40B4-BE49-F238E27FC236}">
                <a16:creationId xmlns:a16="http://schemas.microsoft.com/office/drawing/2014/main" id="{868A2F6F-1067-EA1B-BCF5-1F4053B4A2E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1216" y="3458214"/>
            <a:ext cx="3595139" cy="1335242"/>
          </a:xfrm>
          <a:prstGeom prst="rect">
            <a:avLst/>
          </a:prstGeom>
        </p:spPr>
      </p:pic>
      <p:pic>
        <p:nvPicPr>
          <p:cNvPr id="12" name="Picture 11" descr="Chart&#10;&#10;Description automatically generated">
            <a:extLst>
              <a:ext uri="{FF2B5EF4-FFF2-40B4-BE49-F238E27FC236}">
                <a16:creationId xmlns:a16="http://schemas.microsoft.com/office/drawing/2014/main" id="{B7AB1D94-FF14-399E-9E0D-4430FF89D50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87801" y="3392404"/>
            <a:ext cx="3962128" cy="1471542"/>
          </a:xfrm>
          <a:prstGeom prst="rect">
            <a:avLst/>
          </a:prstGeom>
        </p:spPr>
      </p:pic>
      <p:sp>
        <p:nvSpPr>
          <p:cNvPr id="14" name="TextBox 13">
            <a:extLst>
              <a:ext uri="{FF2B5EF4-FFF2-40B4-BE49-F238E27FC236}">
                <a16:creationId xmlns:a16="http://schemas.microsoft.com/office/drawing/2014/main" id="{CEBA8744-0AB9-1026-C902-E1618615DE21}"/>
              </a:ext>
            </a:extLst>
          </p:cNvPr>
          <p:cNvSpPr txBox="1"/>
          <p:nvPr/>
        </p:nvSpPr>
        <p:spPr>
          <a:xfrm>
            <a:off x="1939413" y="880063"/>
            <a:ext cx="1106129" cy="300082"/>
          </a:xfrm>
          <a:prstGeom prst="rect">
            <a:avLst/>
          </a:prstGeom>
          <a:noFill/>
        </p:spPr>
        <p:txBody>
          <a:bodyPr wrap="square" rtlCol="0">
            <a:spAutoFit/>
          </a:bodyPr>
          <a:lstStyle/>
          <a:p>
            <a:pPr defTabSz="342900">
              <a:defRPr/>
            </a:pPr>
            <a:r>
              <a:rPr lang="en-AU" sz="1350" b="1" dirty="0">
                <a:solidFill>
                  <a:srgbClr val="000000"/>
                </a:solidFill>
                <a:latin typeface="Calibri" panose="020F0502020204030204"/>
                <a:cs typeface="Arial" charset="0"/>
              </a:rPr>
              <a:t>PASSIVE (0V)</a:t>
            </a:r>
          </a:p>
        </p:txBody>
      </p:sp>
      <p:sp>
        <p:nvSpPr>
          <p:cNvPr id="15" name="TextBox 14">
            <a:extLst>
              <a:ext uri="{FF2B5EF4-FFF2-40B4-BE49-F238E27FC236}">
                <a16:creationId xmlns:a16="http://schemas.microsoft.com/office/drawing/2014/main" id="{8728614C-5485-0046-DF6E-5989DD271FB2}"/>
              </a:ext>
            </a:extLst>
          </p:cNvPr>
          <p:cNvSpPr txBox="1"/>
          <p:nvPr/>
        </p:nvSpPr>
        <p:spPr>
          <a:xfrm>
            <a:off x="6763169" y="880063"/>
            <a:ext cx="1106129" cy="300082"/>
          </a:xfrm>
          <a:prstGeom prst="rect">
            <a:avLst/>
          </a:prstGeom>
          <a:noFill/>
        </p:spPr>
        <p:txBody>
          <a:bodyPr wrap="square" rtlCol="0">
            <a:spAutoFit/>
          </a:bodyPr>
          <a:lstStyle/>
          <a:p>
            <a:pPr defTabSz="342900">
              <a:defRPr/>
            </a:pPr>
            <a:r>
              <a:rPr lang="en-AU" sz="1350" b="1" dirty="0">
                <a:solidFill>
                  <a:srgbClr val="000000"/>
                </a:solidFill>
                <a:latin typeface="Calibri" panose="020F0502020204030204"/>
                <a:cs typeface="Arial" charset="0"/>
              </a:rPr>
              <a:t>BIAS</a:t>
            </a:r>
          </a:p>
        </p:txBody>
      </p:sp>
      <p:sp>
        <p:nvSpPr>
          <p:cNvPr id="7" name="TextBox 6">
            <a:extLst>
              <a:ext uri="{FF2B5EF4-FFF2-40B4-BE49-F238E27FC236}">
                <a16:creationId xmlns:a16="http://schemas.microsoft.com/office/drawing/2014/main" id="{ED261809-ACE1-13D0-2900-93F1CD6D026B}"/>
              </a:ext>
            </a:extLst>
          </p:cNvPr>
          <p:cNvSpPr txBox="1"/>
          <p:nvPr/>
        </p:nvSpPr>
        <p:spPr>
          <a:xfrm>
            <a:off x="5663886" y="109678"/>
            <a:ext cx="2840035" cy="415498"/>
          </a:xfrm>
          <a:prstGeom prst="rect">
            <a:avLst/>
          </a:prstGeom>
          <a:noFill/>
        </p:spPr>
        <p:txBody>
          <a:bodyPr wrap="square">
            <a:spAutoFit/>
          </a:bodyPr>
          <a:lstStyle/>
          <a:p>
            <a:pPr defTabSz="685800" eaLnBrk="0" fontAlgn="base" hangingPunct="0">
              <a:spcBef>
                <a:spcPct val="0"/>
              </a:spcBef>
              <a:spcAft>
                <a:spcPct val="0"/>
              </a:spcAft>
              <a:defRPr/>
            </a:pPr>
            <a:r>
              <a:rPr lang="en-US" altLang="en-US" sz="1050" b="1" u="sng" dirty="0">
                <a:solidFill>
                  <a:srgbClr val="000000"/>
                </a:solidFill>
                <a:latin typeface="Times" panose="02020603050405020304" pitchFamily="18" charset="0"/>
                <a:ea typeface="Times New Roman" panose="02020603050405020304" pitchFamily="18" charset="0"/>
                <a:cs typeface="Times New Roman" panose="02020603050405020304" pitchFamily="18" charset="0"/>
              </a:rPr>
              <a:t>µDiamond Reference Data: </a:t>
            </a:r>
          </a:p>
          <a:p>
            <a:pPr defTabSz="685800" eaLnBrk="0" fontAlgn="base" hangingPunct="0">
              <a:spcBef>
                <a:spcPct val="0"/>
              </a:spcBef>
              <a:spcAft>
                <a:spcPct val="0"/>
              </a:spcAft>
              <a:defRPr/>
            </a:pPr>
            <a:r>
              <a:rPr lang="en-US" altLang="en-US" sz="1050" i="1" dirty="0">
                <a:solidFill>
                  <a:srgbClr val="000000"/>
                </a:solidFill>
                <a:latin typeface="Times" panose="02020603050405020304" pitchFamily="18" charset="0"/>
                <a:ea typeface="Times New Roman" panose="02020603050405020304" pitchFamily="18" charset="0"/>
                <a:cs typeface="Times New Roman" panose="02020603050405020304" pitchFamily="18" charset="0"/>
              </a:rPr>
              <a:t>(Livingstone, 2016) 10.1118/1.4953833</a:t>
            </a:r>
          </a:p>
        </p:txBody>
      </p:sp>
    </p:spTree>
    <p:extLst>
      <p:ext uri="{BB962C8B-B14F-4D97-AF65-F5344CB8AC3E}">
        <p14:creationId xmlns:p14="http://schemas.microsoft.com/office/powerpoint/2010/main" val="5952473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A86D0-BDF1-5203-EC1F-FADA5E5AF5FF}"/>
              </a:ext>
            </a:extLst>
          </p:cNvPr>
          <p:cNvSpPr>
            <a:spLocks noGrp="1"/>
          </p:cNvSpPr>
          <p:nvPr>
            <p:ph type="title"/>
          </p:nvPr>
        </p:nvSpPr>
        <p:spPr>
          <a:xfrm>
            <a:off x="83426" y="0"/>
            <a:ext cx="7279974" cy="507454"/>
          </a:xfrm>
        </p:spPr>
        <p:txBody>
          <a:bodyPr>
            <a:normAutofit fontScale="90000"/>
          </a:bodyPr>
          <a:lstStyle/>
          <a:p>
            <a:r>
              <a:rPr lang="en-AU" dirty="0"/>
              <a:t>4T </a:t>
            </a:r>
            <a:r>
              <a:rPr lang="en-AU" dirty="0" smtClean="0"/>
              <a:t>Cu-Cu </a:t>
            </a:r>
            <a:r>
              <a:rPr lang="en-AU" dirty="0" err="1"/>
              <a:t>Microbeam</a:t>
            </a:r>
            <a:r>
              <a:rPr lang="en-AU" dirty="0"/>
              <a:t> </a:t>
            </a:r>
            <a:r>
              <a:rPr lang="en-AU" dirty="0" smtClean="0"/>
              <a:t>Profiling and PVDR </a:t>
            </a:r>
            <a:r>
              <a:rPr lang="en-AU" dirty="0"/>
              <a:t/>
            </a:r>
            <a:br>
              <a:rPr lang="en-AU" dirty="0"/>
            </a:br>
            <a:r>
              <a:rPr lang="en-AU" sz="1650" dirty="0"/>
              <a:t>(Step-and-shoot irradiate mode)</a:t>
            </a:r>
            <a:endParaRPr lang="en-AU" dirty="0"/>
          </a:p>
        </p:txBody>
      </p:sp>
      <p:sp>
        <p:nvSpPr>
          <p:cNvPr id="4" name="Footer Placeholder 3">
            <a:extLst>
              <a:ext uri="{FF2B5EF4-FFF2-40B4-BE49-F238E27FC236}">
                <a16:creationId xmlns:a16="http://schemas.microsoft.com/office/drawing/2014/main" id="{73E0EA97-6269-67F7-54C1-60CEC562996A}"/>
              </a:ext>
            </a:extLst>
          </p:cNvPr>
          <p:cNvSpPr>
            <a:spLocks noGrp="1"/>
          </p:cNvSpPr>
          <p:nvPr>
            <p:ph type="ftr" sz="quarter" idx="11"/>
          </p:nvPr>
        </p:nvSpPr>
        <p:spPr/>
        <p:txBody>
          <a:bodyPr/>
          <a:lstStyle/>
          <a:p>
            <a:pPr defTabSz="342900">
              <a:defRPr/>
            </a:pPr>
            <a:r>
              <a:rPr lang="en-US" sz="675" cap="all">
                <a:solidFill>
                  <a:srgbClr val="FFFFFF"/>
                </a:solidFill>
                <a:latin typeface="Calibri" panose="020F0502020204030204"/>
                <a:cs typeface="Arial" charset="0"/>
              </a:rPr>
              <a:t>RADECS 2022: Session F - Dosimetry and Facilities</a:t>
            </a:r>
            <a:endParaRPr lang="en-AU" sz="675" cap="all">
              <a:solidFill>
                <a:srgbClr val="FFFFFF"/>
              </a:solidFill>
              <a:latin typeface="Calibri" panose="020F0502020204030204"/>
              <a:cs typeface="Arial" charset="0"/>
            </a:endParaRPr>
          </a:p>
        </p:txBody>
      </p:sp>
      <p:sp>
        <p:nvSpPr>
          <p:cNvPr id="5" name="Slide Number Placeholder 4">
            <a:extLst>
              <a:ext uri="{FF2B5EF4-FFF2-40B4-BE49-F238E27FC236}">
                <a16:creationId xmlns:a16="http://schemas.microsoft.com/office/drawing/2014/main" id="{1B323B42-352B-9177-E509-B19EC25A0BEA}"/>
              </a:ext>
            </a:extLst>
          </p:cNvPr>
          <p:cNvSpPr>
            <a:spLocks noGrp="1"/>
          </p:cNvSpPr>
          <p:nvPr>
            <p:ph type="sldNum" sz="quarter" idx="4294967295"/>
          </p:nvPr>
        </p:nvSpPr>
        <p:spPr/>
        <p:txBody>
          <a:bodyPr/>
          <a:lstStyle/>
          <a:p>
            <a:pPr algn="r" defTabSz="342900">
              <a:defRPr/>
            </a:pPr>
            <a:fld id="{5D1224B1-D7EE-4426-AB23-78BC49EED0FF}" type="slidenum">
              <a:rPr lang="en-AU" sz="788">
                <a:solidFill>
                  <a:srgbClr val="FFFFFF"/>
                </a:solidFill>
                <a:latin typeface="Calibri" panose="020F0502020204030204"/>
                <a:cs typeface="Arial" charset="0"/>
              </a:rPr>
              <a:pPr algn="r" defTabSz="342900">
                <a:defRPr/>
              </a:pPr>
              <a:t>28</a:t>
            </a:fld>
            <a:endParaRPr lang="en-AU" sz="788">
              <a:solidFill>
                <a:srgbClr val="FFFFFF"/>
              </a:solidFill>
              <a:latin typeface="Calibri" panose="020F0502020204030204"/>
              <a:cs typeface="Arial" charset="0"/>
            </a:endParaRPr>
          </a:p>
        </p:txBody>
      </p:sp>
      <p:pic>
        <p:nvPicPr>
          <p:cNvPr id="6" name="Content Placeholder 5" descr="Chart, diagram&#10;&#10;Description automatically generated">
            <a:extLst>
              <a:ext uri="{FF2B5EF4-FFF2-40B4-BE49-F238E27FC236}">
                <a16:creationId xmlns:a16="http://schemas.microsoft.com/office/drawing/2014/main" id="{483573B8-4F34-250C-80CD-37E1AAF9C765}"/>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6133" t="8512" r="9768"/>
          <a:stretch/>
        </p:blipFill>
        <p:spPr>
          <a:xfrm>
            <a:off x="5925878" y="450638"/>
            <a:ext cx="3218121" cy="2686965"/>
          </a:xfrm>
          <a:prstGeom prst="rect">
            <a:avLst/>
          </a:prstGeom>
        </p:spPr>
      </p:pic>
      <p:sp>
        <p:nvSpPr>
          <p:cNvPr id="3" name="Content Placeholder 2">
            <a:extLst>
              <a:ext uri="{FF2B5EF4-FFF2-40B4-BE49-F238E27FC236}">
                <a16:creationId xmlns:a16="http://schemas.microsoft.com/office/drawing/2014/main" id="{D187BB26-996F-9F2B-A52A-B0EB27CD20D1}"/>
              </a:ext>
            </a:extLst>
          </p:cNvPr>
          <p:cNvSpPr txBox="1">
            <a:spLocks/>
          </p:cNvSpPr>
          <p:nvPr/>
        </p:nvSpPr>
        <p:spPr>
          <a:xfrm>
            <a:off x="156299" y="993895"/>
            <a:ext cx="3154680" cy="3017520"/>
          </a:xfrm>
          <a:prstGeom prst="rect">
            <a:avLst/>
          </a:prstGeom>
        </p:spPr>
        <p:txBody>
          <a:bodyPr vert="horz" lIns="0" tIns="34290" rIns="0" bIns="3429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68580" indent="-68580" defTabSz="685800">
              <a:spcBef>
                <a:spcPts val="900"/>
              </a:spcBef>
              <a:spcAft>
                <a:spcPts val="150"/>
              </a:spcAft>
              <a:buClr>
                <a:srgbClr val="0070C0"/>
              </a:buClr>
              <a:defRPr/>
            </a:pPr>
            <a:r>
              <a:rPr lang="en-AU" sz="1500" b="1" u="sng" dirty="0">
                <a:solidFill>
                  <a:srgbClr val="000000">
                    <a:lumMod val="75000"/>
                    <a:lumOff val="25000"/>
                  </a:srgbClr>
                </a:solidFill>
              </a:rPr>
              <a:t>Expected Microbeam Parameters</a:t>
            </a:r>
          </a:p>
          <a:p>
            <a:pPr marL="68580" indent="-68580" defTabSz="685800">
              <a:spcBef>
                <a:spcPts val="900"/>
              </a:spcBef>
              <a:spcAft>
                <a:spcPts val="150"/>
              </a:spcAft>
              <a:buClr>
                <a:srgbClr val="0070C0"/>
              </a:buClr>
              <a:defRPr/>
            </a:pPr>
            <a:r>
              <a:rPr lang="en-AU" sz="1500" dirty="0">
                <a:solidFill>
                  <a:srgbClr val="000000">
                    <a:lumMod val="75000"/>
                    <a:lumOff val="25000"/>
                  </a:srgbClr>
                </a:solidFill>
              </a:rPr>
              <a:t>Peak-to-peak: 400 µm</a:t>
            </a:r>
          </a:p>
          <a:p>
            <a:pPr marL="68580" indent="-68580" defTabSz="685800">
              <a:spcBef>
                <a:spcPts val="900"/>
              </a:spcBef>
              <a:spcAft>
                <a:spcPts val="150"/>
              </a:spcAft>
              <a:buClr>
                <a:srgbClr val="0070C0"/>
              </a:buClr>
              <a:defRPr/>
            </a:pPr>
            <a:r>
              <a:rPr lang="en-AU" sz="1500" dirty="0">
                <a:solidFill>
                  <a:srgbClr val="000000">
                    <a:lumMod val="75000"/>
                    <a:lumOff val="25000"/>
                  </a:srgbClr>
                </a:solidFill>
              </a:rPr>
              <a:t>FWHM: 50 µm</a:t>
            </a:r>
          </a:p>
          <a:p>
            <a:pPr marL="68580" indent="-68580" defTabSz="685800">
              <a:spcBef>
                <a:spcPts val="900"/>
              </a:spcBef>
              <a:spcAft>
                <a:spcPts val="150"/>
              </a:spcAft>
              <a:buClr>
                <a:srgbClr val="0070C0"/>
              </a:buClr>
              <a:defRPr/>
            </a:pPr>
            <a:endParaRPr lang="en-AU" sz="1500" dirty="0">
              <a:solidFill>
                <a:srgbClr val="000000">
                  <a:lumMod val="75000"/>
                  <a:lumOff val="25000"/>
                </a:srgbClr>
              </a:solidFill>
            </a:endParaRPr>
          </a:p>
          <a:p>
            <a:pPr marL="68580" indent="-68580" defTabSz="685800">
              <a:spcBef>
                <a:spcPts val="900"/>
              </a:spcBef>
              <a:spcAft>
                <a:spcPts val="150"/>
              </a:spcAft>
              <a:buClr>
                <a:srgbClr val="0070C0"/>
              </a:buClr>
              <a:defRPr/>
            </a:pPr>
            <a:r>
              <a:rPr lang="en-AU" sz="1500" b="1" u="sng" dirty="0">
                <a:solidFill>
                  <a:srgbClr val="000000">
                    <a:lumMod val="75000"/>
                    <a:lumOff val="25000"/>
                  </a:srgbClr>
                </a:solidFill>
              </a:rPr>
              <a:t>Measured Microbeam Parameters</a:t>
            </a:r>
          </a:p>
          <a:p>
            <a:pPr marL="68580" indent="-68580" defTabSz="685800">
              <a:spcBef>
                <a:spcPts val="900"/>
              </a:spcBef>
              <a:spcAft>
                <a:spcPts val="150"/>
              </a:spcAft>
              <a:buClr>
                <a:srgbClr val="0070C0"/>
              </a:buClr>
              <a:defRPr/>
            </a:pPr>
            <a:r>
              <a:rPr lang="en-AU" sz="1500" dirty="0">
                <a:solidFill>
                  <a:srgbClr val="000000">
                    <a:lumMod val="75000"/>
                    <a:lumOff val="25000"/>
                  </a:srgbClr>
                </a:solidFill>
              </a:rPr>
              <a:t>Peak-to-peak: 405 ± 1 µm</a:t>
            </a:r>
          </a:p>
          <a:p>
            <a:pPr marL="68580" indent="-68580" defTabSz="685800">
              <a:spcBef>
                <a:spcPts val="900"/>
              </a:spcBef>
              <a:spcAft>
                <a:spcPts val="150"/>
              </a:spcAft>
              <a:buClr>
                <a:srgbClr val="0070C0"/>
              </a:buClr>
              <a:defRPr/>
            </a:pPr>
            <a:r>
              <a:rPr lang="en-AU" sz="1500" dirty="0">
                <a:solidFill>
                  <a:srgbClr val="000000">
                    <a:lumMod val="75000"/>
                    <a:lumOff val="25000"/>
                  </a:srgbClr>
                </a:solidFill>
              </a:rPr>
              <a:t>FWHM: 55 ± 1 µm</a:t>
            </a:r>
          </a:p>
          <a:p>
            <a:pPr marL="0" indent="0" defTabSz="685800">
              <a:spcBef>
                <a:spcPts val="900"/>
              </a:spcBef>
              <a:spcAft>
                <a:spcPts val="150"/>
              </a:spcAft>
              <a:buClr>
                <a:srgbClr val="0070C0"/>
              </a:buClr>
              <a:buNone/>
              <a:defRPr/>
            </a:pPr>
            <a:endParaRPr lang="en-AU" sz="1500" dirty="0">
              <a:solidFill>
                <a:srgbClr val="000000">
                  <a:lumMod val="75000"/>
                  <a:lumOff val="25000"/>
                </a:srgbClr>
              </a:solidFill>
            </a:endParaRPr>
          </a:p>
        </p:txBody>
      </p:sp>
      <p:sp>
        <p:nvSpPr>
          <p:cNvPr id="8" name="TextBox 7">
            <a:extLst>
              <a:ext uri="{FF2B5EF4-FFF2-40B4-BE49-F238E27FC236}">
                <a16:creationId xmlns:a16="http://schemas.microsoft.com/office/drawing/2014/main" id="{9D65EF8E-9C8B-9EDB-0E63-0EBCC57E2BBD}"/>
              </a:ext>
            </a:extLst>
          </p:cNvPr>
          <p:cNvSpPr txBox="1"/>
          <p:nvPr/>
        </p:nvSpPr>
        <p:spPr>
          <a:xfrm>
            <a:off x="6308651" y="3330738"/>
            <a:ext cx="2713510" cy="415498"/>
          </a:xfrm>
          <a:prstGeom prst="rect">
            <a:avLst/>
          </a:prstGeom>
          <a:noFill/>
        </p:spPr>
        <p:txBody>
          <a:bodyPr wrap="square">
            <a:spAutoFit/>
          </a:bodyPr>
          <a:lstStyle/>
          <a:p>
            <a:pPr defTabSz="685800" eaLnBrk="0" fontAlgn="base" hangingPunct="0">
              <a:spcBef>
                <a:spcPct val="0"/>
              </a:spcBef>
              <a:spcAft>
                <a:spcPct val="0"/>
              </a:spcAft>
              <a:defRPr/>
            </a:pPr>
            <a:r>
              <a:rPr lang="en-US" altLang="en-US" sz="1050" b="1" u="sng" dirty="0">
                <a:solidFill>
                  <a:srgbClr val="000000"/>
                </a:solidFill>
                <a:latin typeface="Times" panose="02020603050405020304" pitchFamily="18" charset="0"/>
                <a:ea typeface="Times New Roman" panose="02020603050405020304" pitchFamily="18" charset="0"/>
                <a:cs typeface="Times New Roman" panose="02020603050405020304" pitchFamily="18" charset="0"/>
              </a:rPr>
              <a:t>µDiamond Reference Data: </a:t>
            </a:r>
            <a:r>
              <a:rPr lang="en-US" altLang="en-US" sz="1050" i="1" dirty="0">
                <a:solidFill>
                  <a:srgbClr val="000000"/>
                </a:solidFill>
                <a:latin typeface="Times" panose="02020603050405020304" pitchFamily="18" charset="0"/>
                <a:ea typeface="Times New Roman" panose="02020603050405020304" pitchFamily="18" charset="0"/>
                <a:cs typeface="Times New Roman" panose="02020603050405020304" pitchFamily="18" charset="0"/>
              </a:rPr>
              <a:t>(Livingstone, 2016) 10.1118/1.4953833</a:t>
            </a:r>
          </a:p>
        </p:txBody>
      </p:sp>
      <p:pic>
        <p:nvPicPr>
          <p:cNvPr id="9" name="Content Placeholder 6" descr="Chart, box and whisker chart&#10;&#10;Description automatically generated">
            <a:extLst>
              <a:ext uri="{FF2B5EF4-FFF2-40B4-BE49-F238E27FC236}">
                <a16:creationId xmlns:a16="http://schemas.microsoft.com/office/drawing/2014/main" id="{4C5E419E-8D51-3A04-75E0-47662AA6250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533" t="8524" r="3502" b="5012"/>
          <a:stretch/>
        </p:blipFill>
        <p:spPr>
          <a:xfrm>
            <a:off x="3015281" y="2594345"/>
            <a:ext cx="3183970" cy="2402230"/>
          </a:xfrm>
          <a:prstGeom prst="rect">
            <a:avLst/>
          </a:prstGeom>
        </p:spPr>
      </p:pic>
    </p:spTree>
    <p:extLst>
      <p:ext uri="{BB962C8B-B14F-4D97-AF65-F5344CB8AC3E}">
        <p14:creationId xmlns:p14="http://schemas.microsoft.com/office/powerpoint/2010/main" val="75368915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0FD16-2DEE-EB4A-94B6-A10ADA3F1EE1}"/>
              </a:ext>
            </a:extLst>
          </p:cNvPr>
          <p:cNvSpPr>
            <a:spLocks noGrp="1"/>
          </p:cNvSpPr>
          <p:nvPr>
            <p:ph type="title"/>
          </p:nvPr>
        </p:nvSpPr>
        <p:spPr>
          <a:xfrm>
            <a:off x="79674" y="-109901"/>
            <a:ext cx="7543800" cy="726330"/>
          </a:xfrm>
        </p:spPr>
        <p:txBody>
          <a:bodyPr/>
          <a:lstStyle/>
          <a:p>
            <a:r>
              <a:rPr lang="en-AU" dirty="0"/>
              <a:t>XBIC</a:t>
            </a:r>
          </a:p>
        </p:txBody>
      </p:sp>
      <p:sp>
        <p:nvSpPr>
          <p:cNvPr id="4" name="Footer Placeholder 3">
            <a:extLst>
              <a:ext uri="{FF2B5EF4-FFF2-40B4-BE49-F238E27FC236}">
                <a16:creationId xmlns:a16="http://schemas.microsoft.com/office/drawing/2014/main" id="{727348B1-3255-21BB-DD62-8483524D2888}"/>
              </a:ext>
            </a:extLst>
          </p:cNvPr>
          <p:cNvSpPr>
            <a:spLocks noGrp="1"/>
          </p:cNvSpPr>
          <p:nvPr>
            <p:ph type="ftr" sz="quarter" idx="11"/>
          </p:nvPr>
        </p:nvSpPr>
        <p:spPr/>
        <p:txBody>
          <a:bodyPr/>
          <a:lstStyle/>
          <a:p>
            <a:pPr defTabSz="342900">
              <a:defRPr/>
            </a:pPr>
            <a:r>
              <a:rPr lang="en-US" sz="675" cap="all">
                <a:solidFill>
                  <a:srgbClr val="FFFFFF"/>
                </a:solidFill>
                <a:latin typeface="Calibri" panose="020F0502020204030204"/>
                <a:cs typeface="Arial" charset="0"/>
              </a:rPr>
              <a:t>RADECS 2022: Session F - Dosimetry and Facilities</a:t>
            </a:r>
            <a:endParaRPr lang="en-AU" sz="675" cap="all">
              <a:solidFill>
                <a:srgbClr val="FFFFFF"/>
              </a:solidFill>
              <a:latin typeface="Calibri" panose="020F0502020204030204"/>
              <a:cs typeface="Arial" charset="0"/>
            </a:endParaRPr>
          </a:p>
        </p:txBody>
      </p:sp>
      <p:sp>
        <p:nvSpPr>
          <p:cNvPr id="5" name="Slide Number Placeholder 4">
            <a:extLst>
              <a:ext uri="{FF2B5EF4-FFF2-40B4-BE49-F238E27FC236}">
                <a16:creationId xmlns:a16="http://schemas.microsoft.com/office/drawing/2014/main" id="{792105B4-B12C-826B-5393-4B3048440D13}"/>
              </a:ext>
            </a:extLst>
          </p:cNvPr>
          <p:cNvSpPr>
            <a:spLocks noGrp="1"/>
          </p:cNvSpPr>
          <p:nvPr>
            <p:ph type="sldNum" sz="quarter" idx="4294967295"/>
          </p:nvPr>
        </p:nvSpPr>
        <p:spPr/>
        <p:txBody>
          <a:bodyPr/>
          <a:lstStyle/>
          <a:p>
            <a:pPr algn="r" defTabSz="342900">
              <a:defRPr/>
            </a:pPr>
            <a:fld id="{5D1224B1-D7EE-4426-AB23-78BC49EED0FF}" type="slidenum">
              <a:rPr lang="en-AU" sz="788">
                <a:solidFill>
                  <a:srgbClr val="FFFFFF"/>
                </a:solidFill>
                <a:latin typeface="Calibri" panose="020F0502020204030204"/>
                <a:cs typeface="Arial" charset="0"/>
              </a:rPr>
              <a:pPr algn="r" defTabSz="342900">
                <a:defRPr/>
              </a:pPr>
              <a:t>29</a:t>
            </a:fld>
            <a:endParaRPr lang="en-AU" sz="788">
              <a:solidFill>
                <a:srgbClr val="FFFFFF"/>
              </a:solidFill>
              <a:latin typeface="Calibri" panose="020F0502020204030204"/>
              <a:cs typeface="Arial" charset="0"/>
            </a:endParaRPr>
          </a:p>
        </p:txBody>
      </p:sp>
      <p:pic>
        <p:nvPicPr>
          <p:cNvPr id="6" name="Picture 5" descr="A picture containing chart&#10;&#10;Description automatically generated">
            <a:extLst>
              <a:ext uri="{FF2B5EF4-FFF2-40B4-BE49-F238E27FC236}">
                <a16:creationId xmlns:a16="http://schemas.microsoft.com/office/drawing/2014/main" id="{0C9E5A8C-5A06-CA68-3045-E4459D594F9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3123" t="10621" r="27743" b="17395"/>
          <a:stretch/>
        </p:blipFill>
        <p:spPr>
          <a:xfrm>
            <a:off x="628650" y="770930"/>
            <a:ext cx="1325539" cy="1238535"/>
          </a:xfrm>
          <a:prstGeom prst="rect">
            <a:avLst/>
          </a:prstGeom>
        </p:spPr>
      </p:pic>
      <p:pic>
        <p:nvPicPr>
          <p:cNvPr id="7" name="Picture 6" descr="Chart&#10;&#10;Description automatically generated">
            <a:extLst>
              <a:ext uri="{FF2B5EF4-FFF2-40B4-BE49-F238E27FC236}">
                <a16:creationId xmlns:a16="http://schemas.microsoft.com/office/drawing/2014/main" id="{2E9840EA-D2C6-C8D0-8714-0418CFD85C1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444" t="10276" r="33936" b="15707"/>
          <a:stretch/>
        </p:blipFill>
        <p:spPr>
          <a:xfrm>
            <a:off x="597942" y="2144540"/>
            <a:ext cx="1356247" cy="1299677"/>
          </a:xfrm>
          <a:prstGeom prst="rect">
            <a:avLst/>
          </a:prstGeom>
        </p:spPr>
      </p:pic>
      <p:pic>
        <p:nvPicPr>
          <p:cNvPr id="8" name="Picture 7" descr="Chart&#10;&#10;Description automatically generated">
            <a:extLst>
              <a:ext uri="{FF2B5EF4-FFF2-40B4-BE49-F238E27FC236}">
                <a16:creationId xmlns:a16="http://schemas.microsoft.com/office/drawing/2014/main" id="{919925C8-882A-6D38-0B9A-0CA7BFADE72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937" t="9831" r="33623" b="16395"/>
          <a:stretch/>
        </p:blipFill>
        <p:spPr>
          <a:xfrm>
            <a:off x="597942" y="3670901"/>
            <a:ext cx="1356247" cy="1299678"/>
          </a:xfrm>
          <a:prstGeom prst="rect">
            <a:avLst/>
          </a:prstGeom>
        </p:spPr>
      </p:pic>
      <p:sp>
        <p:nvSpPr>
          <p:cNvPr id="9" name="TextBox 8">
            <a:extLst>
              <a:ext uri="{FF2B5EF4-FFF2-40B4-BE49-F238E27FC236}">
                <a16:creationId xmlns:a16="http://schemas.microsoft.com/office/drawing/2014/main" id="{0C88A2FC-D57A-AE52-D514-784B0EC0AEF4}"/>
              </a:ext>
            </a:extLst>
          </p:cNvPr>
          <p:cNvSpPr txBox="1"/>
          <p:nvPr/>
        </p:nvSpPr>
        <p:spPr>
          <a:xfrm>
            <a:off x="111390" y="1196094"/>
            <a:ext cx="440422" cy="369332"/>
          </a:xfrm>
          <a:prstGeom prst="rect">
            <a:avLst/>
          </a:prstGeom>
          <a:noFill/>
        </p:spPr>
        <p:txBody>
          <a:bodyPr wrap="square" rtlCol="0">
            <a:spAutoFit/>
          </a:bodyPr>
          <a:lstStyle/>
          <a:p>
            <a:pPr defTabSz="342900">
              <a:defRPr/>
            </a:pPr>
            <a:r>
              <a:rPr lang="en-AU" b="1" dirty="0">
                <a:solidFill>
                  <a:srgbClr val="000000"/>
                </a:solidFill>
                <a:latin typeface="Calibri" panose="020F0502020204030204"/>
                <a:cs typeface="Arial" charset="0"/>
              </a:rPr>
              <a:t>0V</a:t>
            </a:r>
          </a:p>
        </p:txBody>
      </p:sp>
      <p:sp>
        <p:nvSpPr>
          <p:cNvPr id="10" name="TextBox 9">
            <a:extLst>
              <a:ext uri="{FF2B5EF4-FFF2-40B4-BE49-F238E27FC236}">
                <a16:creationId xmlns:a16="http://schemas.microsoft.com/office/drawing/2014/main" id="{7BC0B418-C1B9-F568-2B01-DC539FAB1F25}"/>
              </a:ext>
            </a:extLst>
          </p:cNvPr>
          <p:cNvSpPr txBox="1"/>
          <p:nvPr/>
        </p:nvSpPr>
        <p:spPr>
          <a:xfrm>
            <a:off x="73076" y="2621253"/>
            <a:ext cx="440422" cy="369332"/>
          </a:xfrm>
          <a:prstGeom prst="rect">
            <a:avLst/>
          </a:prstGeom>
          <a:noFill/>
        </p:spPr>
        <p:txBody>
          <a:bodyPr wrap="square" rtlCol="0">
            <a:spAutoFit/>
          </a:bodyPr>
          <a:lstStyle/>
          <a:p>
            <a:pPr defTabSz="342900">
              <a:defRPr/>
            </a:pPr>
            <a:r>
              <a:rPr lang="en-AU" b="1" dirty="0">
                <a:solidFill>
                  <a:srgbClr val="000000"/>
                </a:solidFill>
                <a:latin typeface="Calibri" panose="020F0502020204030204"/>
                <a:cs typeface="Arial" charset="0"/>
              </a:rPr>
              <a:t>3V</a:t>
            </a:r>
          </a:p>
        </p:txBody>
      </p:sp>
      <p:sp>
        <p:nvSpPr>
          <p:cNvPr id="11" name="TextBox 10">
            <a:extLst>
              <a:ext uri="{FF2B5EF4-FFF2-40B4-BE49-F238E27FC236}">
                <a16:creationId xmlns:a16="http://schemas.microsoft.com/office/drawing/2014/main" id="{C2B6CA7C-84C0-41B6-F2FE-61187A22A591}"/>
              </a:ext>
            </a:extLst>
          </p:cNvPr>
          <p:cNvSpPr txBox="1"/>
          <p:nvPr/>
        </p:nvSpPr>
        <p:spPr>
          <a:xfrm>
            <a:off x="39324" y="4146962"/>
            <a:ext cx="589326" cy="369332"/>
          </a:xfrm>
          <a:prstGeom prst="rect">
            <a:avLst/>
          </a:prstGeom>
          <a:noFill/>
        </p:spPr>
        <p:txBody>
          <a:bodyPr wrap="square" rtlCol="0">
            <a:spAutoFit/>
          </a:bodyPr>
          <a:lstStyle/>
          <a:p>
            <a:pPr defTabSz="342900">
              <a:defRPr/>
            </a:pPr>
            <a:r>
              <a:rPr lang="en-AU" b="1" dirty="0">
                <a:solidFill>
                  <a:srgbClr val="000000"/>
                </a:solidFill>
                <a:latin typeface="Calibri" panose="020F0502020204030204"/>
                <a:cs typeface="Arial" charset="0"/>
              </a:rPr>
              <a:t>10V</a:t>
            </a:r>
          </a:p>
        </p:txBody>
      </p:sp>
      <p:pic>
        <p:nvPicPr>
          <p:cNvPr id="21" name="Picture 20" descr="A picture containing chart&#10;&#10;Description automatically generated">
            <a:extLst>
              <a:ext uri="{FF2B5EF4-FFF2-40B4-BE49-F238E27FC236}">
                <a16:creationId xmlns:a16="http://schemas.microsoft.com/office/drawing/2014/main" id="{EBB6D476-0999-5217-47F6-AC613D182A4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76144" y="140717"/>
            <a:ext cx="6887869" cy="4870806"/>
          </a:xfrm>
          <a:prstGeom prst="rect">
            <a:avLst/>
          </a:prstGeom>
          <a:ln>
            <a:solidFill>
              <a:schemeClr val="tx1"/>
            </a:solidFill>
          </a:ln>
        </p:spPr>
      </p:pic>
      <p:cxnSp>
        <p:nvCxnSpPr>
          <p:cNvPr id="13" name="Straight Arrow Connector 12">
            <a:extLst>
              <a:ext uri="{FF2B5EF4-FFF2-40B4-BE49-F238E27FC236}">
                <a16:creationId xmlns:a16="http://schemas.microsoft.com/office/drawing/2014/main" id="{1EF20069-704C-DA2C-EFAD-860E613DF262}"/>
              </a:ext>
            </a:extLst>
          </p:cNvPr>
          <p:cNvCxnSpPr>
            <a:cxnSpLocks/>
          </p:cNvCxnSpPr>
          <p:nvPr/>
        </p:nvCxnSpPr>
        <p:spPr>
          <a:xfrm>
            <a:off x="1954189" y="1390197"/>
            <a:ext cx="763837" cy="75434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F6FD4870-88FA-2C95-C773-941D01103808}"/>
              </a:ext>
            </a:extLst>
          </p:cNvPr>
          <p:cNvCxnSpPr>
            <a:cxnSpLocks/>
          </p:cNvCxnSpPr>
          <p:nvPr/>
        </p:nvCxnSpPr>
        <p:spPr>
          <a:xfrm>
            <a:off x="2002536" y="2743509"/>
            <a:ext cx="71549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81F6A156-CF20-88F9-4314-680B197C91C1}"/>
              </a:ext>
            </a:extLst>
          </p:cNvPr>
          <p:cNvCxnSpPr>
            <a:cxnSpLocks/>
          </p:cNvCxnSpPr>
          <p:nvPr/>
        </p:nvCxnSpPr>
        <p:spPr>
          <a:xfrm flipV="1">
            <a:off x="1951707" y="3380952"/>
            <a:ext cx="763837" cy="885033"/>
          </a:xfrm>
          <a:prstGeom prst="straightConnector1">
            <a:avLst/>
          </a:prstGeom>
          <a:ln>
            <a:solidFill>
              <a:srgbClr val="0101E8"/>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5C4B78B7-E2CB-CF66-0846-6B1CC7FE286B}"/>
              </a:ext>
            </a:extLst>
          </p:cNvPr>
          <p:cNvSpPr/>
          <p:nvPr/>
        </p:nvSpPr>
        <p:spPr>
          <a:xfrm>
            <a:off x="872619" y="2711793"/>
            <a:ext cx="836618" cy="63432"/>
          </a:xfrm>
          <a:prstGeom prst="rect">
            <a:avLst/>
          </a:prstGeom>
          <a:noFill/>
          <a:ln w="1905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AU" sz="1350">
              <a:solidFill>
                <a:srgbClr val="FFFFFF"/>
              </a:solidFill>
              <a:latin typeface="Calibri" panose="020F0502020204030204"/>
            </a:endParaRPr>
          </a:p>
        </p:txBody>
      </p:sp>
      <p:sp>
        <p:nvSpPr>
          <p:cNvPr id="18" name="Rectangle 17">
            <a:extLst>
              <a:ext uri="{FF2B5EF4-FFF2-40B4-BE49-F238E27FC236}">
                <a16:creationId xmlns:a16="http://schemas.microsoft.com/office/drawing/2014/main" id="{71FFE6E7-EC29-6C77-9526-176C6BEA3198}"/>
              </a:ext>
            </a:extLst>
          </p:cNvPr>
          <p:cNvSpPr/>
          <p:nvPr/>
        </p:nvSpPr>
        <p:spPr>
          <a:xfrm>
            <a:off x="870738" y="4247129"/>
            <a:ext cx="836618" cy="74840"/>
          </a:xfrm>
          <a:prstGeom prst="rect">
            <a:avLst/>
          </a:prstGeom>
          <a:noFill/>
          <a:ln w="1905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AU" sz="1350">
              <a:solidFill>
                <a:srgbClr val="FFFFFF"/>
              </a:solidFill>
              <a:latin typeface="Calibri" panose="020F0502020204030204"/>
            </a:endParaRPr>
          </a:p>
        </p:txBody>
      </p:sp>
      <p:sp>
        <p:nvSpPr>
          <p:cNvPr id="19" name="Rectangle 18">
            <a:extLst>
              <a:ext uri="{FF2B5EF4-FFF2-40B4-BE49-F238E27FC236}">
                <a16:creationId xmlns:a16="http://schemas.microsoft.com/office/drawing/2014/main" id="{4D51670E-30EE-AE1C-BD2E-79F0F66704A7}"/>
              </a:ext>
            </a:extLst>
          </p:cNvPr>
          <p:cNvSpPr/>
          <p:nvPr/>
        </p:nvSpPr>
        <p:spPr>
          <a:xfrm>
            <a:off x="870738" y="1326607"/>
            <a:ext cx="836618" cy="63432"/>
          </a:xfrm>
          <a:prstGeom prst="rect">
            <a:avLst/>
          </a:prstGeom>
          <a:noFill/>
          <a:ln w="1905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AU" sz="1350">
              <a:solidFill>
                <a:srgbClr val="FFFFFF"/>
              </a:solidFill>
              <a:latin typeface="Calibri" panose="020F0502020204030204"/>
            </a:endParaRPr>
          </a:p>
        </p:txBody>
      </p:sp>
      <p:pic>
        <p:nvPicPr>
          <p:cNvPr id="23" name="Picture 22">
            <a:extLst>
              <a:ext uri="{FF2B5EF4-FFF2-40B4-BE49-F238E27FC236}">
                <a16:creationId xmlns:a16="http://schemas.microsoft.com/office/drawing/2014/main" id="{5778669A-2ADA-6CF2-BD19-CCB63217281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949" t="7766" r="9453" b="2565"/>
          <a:stretch/>
        </p:blipFill>
        <p:spPr>
          <a:xfrm>
            <a:off x="3462557" y="189132"/>
            <a:ext cx="2107236" cy="1525368"/>
          </a:xfrm>
          <a:prstGeom prst="rect">
            <a:avLst/>
          </a:prstGeom>
          <a:ln>
            <a:solidFill>
              <a:schemeClr val="tx1"/>
            </a:solidFill>
          </a:ln>
        </p:spPr>
      </p:pic>
      <p:sp>
        <p:nvSpPr>
          <p:cNvPr id="24" name="Rectangle 23">
            <a:extLst>
              <a:ext uri="{FF2B5EF4-FFF2-40B4-BE49-F238E27FC236}">
                <a16:creationId xmlns:a16="http://schemas.microsoft.com/office/drawing/2014/main" id="{B23572D4-187E-B120-0B56-7F18A136B8FA}"/>
              </a:ext>
            </a:extLst>
          </p:cNvPr>
          <p:cNvSpPr/>
          <p:nvPr/>
        </p:nvSpPr>
        <p:spPr>
          <a:xfrm>
            <a:off x="4408715" y="3670901"/>
            <a:ext cx="346668" cy="29317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AU" sz="1350">
              <a:solidFill>
                <a:srgbClr val="FFFFFF"/>
              </a:solidFill>
              <a:latin typeface="Calibri" panose="020F0502020204030204"/>
            </a:endParaRPr>
          </a:p>
        </p:txBody>
      </p:sp>
      <p:pic>
        <p:nvPicPr>
          <p:cNvPr id="20" name="Picture 19">
            <a:extLst>
              <a:ext uri="{FF2B5EF4-FFF2-40B4-BE49-F238E27FC236}">
                <a16:creationId xmlns:a16="http://schemas.microsoft.com/office/drawing/2014/main" id="{ADF536D3-DEA1-9A99-2C3E-B5C95D8962D0}"/>
              </a:ext>
            </a:extLst>
          </p:cNvPr>
          <p:cNvPicPr>
            <a:picLocks noChangeAspect="1"/>
          </p:cNvPicPr>
          <p:nvPr/>
        </p:nvPicPr>
        <p:blipFill>
          <a:blip r:embed="rId7"/>
          <a:stretch>
            <a:fillRect/>
          </a:stretch>
        </p:blipFill>
        <p:spPr>
          <a:xfrm>
            <a:off x="6934473" y="1816447"/>
            <a:ext cx="1551860" cy="1519346"/>
          </a:xfrm>
          <a:prstGeom prst="rect">
            <a:avLst/>
          </a:prstGeom>
        </p:spPr>
      </p:pic>
      <p:sp>
        <p:nvSpPr>
          <p:cNvPr id="3" name="TextBox 2"/>
          <p:cNvSpPr txBox="1"/>
          <p:nvPr/>
        </p:nvSpPr>
        <p:spPr>
          <a:xfrm>
            <a:off x="6537646" y="1117133"/>
            <a:ext cx="2345514" cy="646331"/>
          </a:xfrm>
          <a:prstGeom prst="rect">
            <a:avLst/>
          </a:prstGeom>
          <a:noFill/>
        </p:spPr>
        <p:txBody>
          <a:bodyPr wrap="none" rtlCol="0">
            <a:spAutoFit/>
          </a:bodyPr>
          <a:lstStyle/>
          <a:p>
            <a:r>
              <a:rPr lang="en-US" dirty="0" smtClean="0"/>
              <a:t>Silver glue contact</a:t>
            </a:r>
          </a:p>
          <a:p>
            <a:r>
              <a:rPr lang="en-US" dirty="0" smtClean="0"/>
              <a:t>Epoxy protected</a:t>
            </a:r>
            <a:endParaRPr lang="en-AU" dirty="0"/>
          </a:p>
        </p:txBody>
      </p:sp>
    </p:spTree>
    <p:extLst>
      <p:ext uri="{BB962C8B-B14F-4D97-AF65-F5344CB8AC3E}">
        <p14:creationId xmlns:p14="http://schemas.microsoft.com/office/powerpoint/2010/main" val="11321219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7430" y="151672"/>
            <a:ext cx="7279974" cy="635095"/>
          </a:xfrm>
        </p:spPr>
        <p:txBody>
          <a:bodyPr>
            <a:normAutofit fontScale="90000"/>
          </a:bodyPr>
          <a:lstStyle/>
          <a:p>
            <a:pPr algn="ctr"/>
            <a:r>
              <a:rPr lang="en-AU" dirty="0" smtClean="0"/>
              <a:t>Required dose uncertainty in radiobiology</a:t>
            </a:r>
            <a:endParaRPr lang="en-AU" dirty="0"/>
          </a:p>
        </p:txBody>
      </p:sp>
      <p:sp>
        <p:nvSpPr>
          <p:cNvPr id="4" name="Footer Placeholder 3"/>
          <p:cNvSpPr>
            <a:spLocks noGrp="1"/>
          </p:cNvSpPr>
          <p:nvPr>
            <p:ph type="ftr" sz="quarter" idx="10"/>
          </p:nvPr>
        </p:nvSpPr>
        <p:spPr/>
        <p:txBody>
          <a:bodyPr/>
          <a:lstStyle/>
          <a:p>
            <a:r>
              <a:rPr lang="en-US" smtClean="0"/>
              <a:t>Document title</a:t>
            </a:r>
            <a:endParaRPr lang="en-US" dirty="0"/>
          </a:p>
        </p:txBody>
      </p:sp>
      <p:sp>
        <p:nvSpPr>
          <p:cNvPr id="5" name="Slide Number Placeholder 4"/>
          <p:cNvSpPr>
            <a:spLocks noGrp="1"/>
          </p:cNvSpPr>
          <p:nvPr>
            <p:ph type="sldNum" sz="quarter" idx="11"/>
          </p:nvPr>
        </p:nvSpPr>
        <p:spPr/>
        <p:txBody>
          <a:bodyPr/>
          <a:lstStyle/>
          <a:p>
            <a:fld id="{DA7B4246-FDFA-7E4C-A54D-095A75DA82FF}" type="slidenum">
              <a:rPr lang="en-US" smtClean="0"/>
              <a:pPr/>
              <a:t>3</a:t>
            </a:fld>
            <a:endParaRPr lang="en-US" dirty="0"/>
          </a:p>
        </p:txBody>
      </p:sp>
      <p:pic>
        <p:nvPicPr>
          <p:cNvPr id="6" name="Picture 1028" descr="..\..\..\IAEA\Vienna\figures\doseresponse.JPG"/>
          <p:cNvPicPr>
            <a:picLocks noChangeAspect="1" noChangeArrowheads="1"/>
          </p:cNvPicPr>
          <p:nvPr/>
        </p:nvPicPr>
        <p:blipFill>
          <a:blip r:embed="rId2" cstate="print"/>
          <a:srcRect l="6984" t="8109" r="10950" b="20270"/>
          <a:stretch>
            <a:fillRect/>
          </a:stretch>
        </p:blipFill>
        <p:spPr>
          <a:xfrm>
            <a:off x="4431650" y="786767"/>
            <a:ext cx="3094289" cy="3488863"/>
          </a:xfrm>
          <a:prstGeom prst="rect">
            <a:avLst/>
          </a:prstGeom>
          <a:ln w="57150">
            <a:solidFill>
              <a:srgbClr val="800080"/>
            </a:solidFill>
          </a:ln>
        </p:spPr>
      </p:pic>
      <p:sp>
        <p:nvSpPr>
          <p:cNvPr id="7" name="Rectangle 1027"/>
          <p:cNvSpPr txBox="1">
            <a:spLocks noChangeArrowheads="1"/>
          </p:cNvSpPr>
          <p:nvPr/>
        </p:nvSpPr>
        <p:spPr>
          <a:xfrm>
            <a:off x="112476" y="786767"/>
            <a:ext cx="3930554" cy="3289933"/>
          </a:xfrm>
          <a:prstGeom prst="rect">
            <a:avLst/>
          </a:prstGeom>
        </p:spPr>
        <p:txBody>
          <a:bodyPr vert="horz" lIns="0" tIns="0" rIns="91440" bIns="45720" rtlCol="0">
            <a:normAutofit/>
          </a:bodyPr>
          <a:lstStyle>
            <a:lvl1pPr marL="342900" indent="-342900" algn="l" defTabSz="457200" rtl="0" eaLnBrk="1" latinLnBrk="0" hangingPunct="1">
              <a:spcBef>
                <a:spcPct val="20000"/>
              </a:spcBef>
              <a:buFont typeface="Arial"/>
              <a:buChar char="•"/>
              <a:defRPr sz="1800" kern="1200">
                <a:solidFill>
                  <a:srgbClr val="0C2340"/>
                </a:solidFill>
                <a:latin typeface="+mn-lt"/>
                <a:ea typeface="+mn-ea"/>
                <a:cs typeface="+mn-cs"/>
              </a:defRPr>
            </a:lvl1pPr>
            <a:lvl2pPr marL="742950" indent="-285750" algn="l" defTabSz="457200" rtl="0" eaLnBrk="1" latinLnBrk="0" hangingPunct="1">
              <a:spcBef>
                <a:spcPct val="20000"/>
              </a:spcBef>
              <a:buFont typeface="Arial"/>
              <a:buChar char="–"/>
              <a:defRPr sz="1700" kern="1200">
                <a:solidFill>
                  <a:srgbClr val="0C2340"/>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rgbClr val="0C2340"/>
                </a:solidFill>
                <a:latin typeface="+mn-lt"/>
                <a:ea typeface="+mn-ea"/>
                <a:cs typeface="+mn-cs"/>
              </a:defRPr>
            </a:lvl3pPr>
            <a:lvl4pPr marL="1600200" indent="-228600" algn="l" defTabSz="457200" rtl="0" eaLnBrk="1" latinLnBrk="0" hangingPunct="1">
              <a:spcBef>
                <a:spcPct val="20000"/>
              </a:spcBef>
              <a:buFont typeface="Arial"/>
              <a:buChar char="–"/>
              <a:defRPr sz="1500" kern="1200">
                <a:solidFill>
                  <a:srgbClr val="0C2340"/>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0C2340"/>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r>
              <a:rPr lang="en-US" sz="2000" dirty="0" smtClean="0">
                <a:solidFill>
                  <a:schemeClr val="tx1"/>
                </a:solidFill>
                <a:latin typeface="Arial" pitchFamily="34" charset="0"/>
                <a:cs typeface="Arial" pitchFamily="34" charset="0"/>
              </a:rPr>
              <a:t>Depends on steepness of the dose response curve</a:t>
            </a:r>
          </a:p>
          <a:p>
            <a:endParaRPr lang="en-US" sz="2000" dirty="0" smtClean="0">
              <a:solidFill>
                <a:schemeClr val="tx1"/>
              </a:solidFill>
              <a:latin typeface="Arial" pitchFamily="34" charset="0"/>
              <a:cs typeface="Arial" pitchFamily="34" charset="0"/>
            </a:endParaRPr>
          </a:p>
          <a:p>
            <a:r>
              <a:rPr lang="en-US" sz="2000" dirty="0" smtClean="0">
                <a:solidFill>
                  <a:schemeClr val="tx1"/>
                </a:solidFill>
                <a:latin typeface="Arial" pitchFamily="34" charset="0"/>
                <a:cs typeface="Arial" pitchFamily="34" charset="0"/>
              </a:rPr>
              <a:t>5% difference in dose make a 15% difference in </a:t>
            </a:r>
            <a:r>
              <a:rPr lang="en-US" sz="2000" dirty="0" err="1" smtClean="0">
                <a:solidFill>
                  <a:schemeClr val="tx1"/>
                </a:solidFill>
                <a:latin typeface="Arial" pitchFamily="34" charset="0"/>
                <a:cs typeface="Arial" pitchFamily="34" charset="0"/>
              </a:rPr>
              <a:t>tumour</a:t>
            </a:r>
            <a:r>
              <a:rPr lang="en-US" sz="2000" dirty="0" smtClean="0">
                <a:solidFill>
                  <a:schemeClr val="tx1"/>
                </a:solidFill>
                <a:latin typeface="Arial" pitchFamily="34" charset="0"/>
                <a:cs typeface="Arial" pitchFamily="34" charset="0"/>
              </a:rPr>
              <a:t> control probability in head and neck patients - this is clinically detectable</a:t>
            </a:r>
            <a:endParaRPr lang="en-US" sz="20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2068018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D74FC-00FA-F82D-2AFA-E64F42C100EF}"/>
              </a:ext>
            </a:extLst>
          </p:cNvPr>
          <p:cNvSpPr>
            <a:spLocks noGrp="1"/>
          </p:cNvSpPr>
          <p:nvPr>
            <p:ph type="title"/>
          </p:nvPr>
        </p:nvSpPr>
        <p:spPr/>
        <p:txBody>
          <a:bodyPr/>
          <a:lstStyle/>
          <a:p>
            <a:r>
              <a:rPr lang="en-AU" dirty="0"/>
              <a:t>Dose-Rate Dependence </a:t>
            </a:r>
          </a:p>
        </p:txBody>
      </p:sp>
      <p:pic>
        <p:nvPicPr>
          <p:cNvPr id="8" name="Content Placeholder 7">
            <a:extLst>
              <a:ext uri="{FF2B5EF4-FFF2-40B4-BE49-F238E27FC236}">
                <a16:creationId xmlns:a16="http://schemas.microsoft.com/office/drawing/2014/main" id="{88246612-ED1A-D54B-C457-BCB50C368E02}"/>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3746" t="7395" r="9582" b="3197"/>
          <a:stretch/>
        </p:blipFill>
        <p:spPr>
          <a:xfrm>
            <a:off x="2678084" y="1052702"/>
            <a:ext cx="4747260" cy="3436667"/>
          </a:xfrm>
          <a:ln>
            <a:solidFill>
              <a:schemeClr val="tx1"/>
            </a:solidFill>
          </a:ln>
        </p:spPr>
      </p:pic>
      <p:sp>
        <p:nvSpPr>
          <p:cNvPr id="4" name="Footer Placeholder 3">
            <a:extLst>
              <a:ext uri="{FF2B5EF4-FFF2-40B4-BE49-F238E27FC236}">
                <a16:creationId xmlns:a16="http://schemas.microsoft.com/office/drawing/2014/main" id="{B57AC256-81A0-CB9E-877B-6C81870DBA94}"/>
              </a:ext>
            </a:extLst>
          </p:cNvPr>
          <p:cNvSpPr>
            <a:spLocks noGrp="1"/>
          </p:cNvSpPr>
          <p:nvPr>
            <p:ph type="ftr" sz="quarter" idx="11"/>
          </p:nvPr>
        </p:nvSpPr>
        <p:spPr/>
        <p:txBody>
          <a:bodyPr/>
          <a:lstStyle/>
          <a:p>
            <a:pPr defTabSz="342900">
              <a:defRPr/>
            </a:pPr>
            <a:r>
              <a:rPr lang="en-US" sz="675" cap="all">
                <a:solidFill>
                  <a:srgbClr val="FFFFFF"/>
                </a:solidFill>
                <a:latin typeface="Calibri" panose="020F0502020204030204"/>
                <a:cs typeface="Arial" charset="0"/>
              </a:rPr>
              <a:t>RADECS 2022: Session F - Dosimetry and Facilities</a:t>
            </a:r>
            <a:endParaRPr lang="en-AU" sz="675" cap="all">
              <a:solidFill>
                <a:srgbClr val="FFFFFF"/>
              </a:solidFill>
              <a:latin typeface="Calibri" panose="020F0502020204030204"/>
              <a:cs typeface="Arial" charset="0"/>
            </a:endParaRPr>
          </a:p>
        </p:txBody>
      </p:sp>
      <p:sp>
        <p:nvSpPr>
          <p:cNvPr id="5" name="Slide Number Placeholder 4">
            <a:extLst>
              <a:ext uri="{FF2B5EF4-FFF2-40B4-BE49-F238E27FC236}">
                <a16:creationId xmlns:a16="http://schemas.microsoft.com/office/drawing/2014/main" id="{404593FB-6D3E-C57F-E0A1-C308E4E072B5}"/>
              </a:ext>
            </a:extLst>
          </p:cNvPr>
          <p:cNvSpPr>
            <a:spLocks noGrp="1"/>
          </p:cNvSpPr>
          <p:nvPr>
            <p:ph type="sldNum" sz="quarter" idx="4294967295"/>
          </p:nvPr>
        </p:nvSpPr>
        <p:spPr/>
        <p:txBody>
          <a:bodyPr/>
          <a:lstStyle/>
          <a:p>
            <a:pPr algn="r" defTabSz="342900">
              <a:defRPr/>
            </a:pPr>
            <a:fld id="{5D1224B1-D7EE-4426-AB23-78BC49EED0FF}" type="slidenum">
              <a:rPr lang="en-AU" sz="788">
                <a:solidFill>
                  <a:srgbClr val="FFFFFF"/>
                </a:solidFill>
                <a:latin typeface="Calibri" panose="020F0502020204030204"/>
                <a:cs typeface="Arial" charset="0"/>
              </a:rPr>
              <a:pPr algn="r" defTabSz="342900">
                <a:defRPr/>
              </a:pPr>
              <a:t>30</a:t>
            </a:fld>
            <a:endParaRPr lang="en-AU" sz="788">
              <a:solidFill>
                <a:srgbClr val="FFFFFF"/>
              </a:solidFill>
              <a:latin typeface="Calibri" panose="020F0502020204030204"/>
              <a:cs typeface="Arial" charset="0"/>
            </a:endParaRPr>
          </a:p>
        </p:txBody>
      </p:sp>
      <p:sp>
        <p:nvSpPr>
          <p:cNvPr id="9" name="TextBox 8">
            <a:extLst>
              <a:ext uri="{FF2B5EF4-FFF2-40B4-BE49-F238E27FC236}">
                <a16:creationId xmlns:a16="http://schemas.microsoft.com/office/drawing/2014/main" id="{51FC5CAA-498F-13D8-E433-0B4B4F0E6300}"/>
              </a:ext>
            </a:extLst>
          </p:cNvPr>
          <p:cNvSpPr txBox="1"/>
          <p:nvPr/>
        </p:nvSpPr>
        <p:spPr>
          <a:xfrm>
            <a:off x="328266" y="1074042"/>
            <a:ext cx="2463344" cy="3416320"/>
          </a:xfrm>
          <a:prstGeom prst="rect">
            <a:avLst/>
          </a:prstGeom>
          <a:noFill/>
        </p:spPr>
        <p:txBody>
          <a:bodyPr wrap="square" rtlCol="0">
            <a:spAutoFit/>
          </a:bodyPr>
          <a:lstStyle/>
          <a:p>
            <a:pPr defTabSz="342900">
              <a:defRPr/>
            </a:pPr>
            <a:r>
              <a:rPr lang="en-AU" sz="1350" dirty="0">
                <a:solidFill>
                  <a:srgbClr val="000000"/>
                </a:solidFill>
                <a:latin typeface="Times New Roman" panose="02020603050405020304" pitchFamily="18" charset="0"/>
                <a:cs typeface="Times New Roman" panose="02020603050405020304" pitchFamily="18" charset="0"/>
              </a:rPr>
              <a:t>Varian </a:t>
            </a:r>
            <a:r>
              <a:rPr lang="en-AU" sz="1350" dirty="0" err="1">
                <a:solidFill>
                  <a:srgbClr val="000000"/>
                </a:solidFill>
                <a:latin typeface="Times New Roman" panose="02020603050405020304" pitchFamily="18" charset="0"/>
                <a:cs typeface="Times New Roman" panose="02020603050405020304" pitchFamily="18" charset="0"/>
              </a:rPr>
              <a:t>TrueBeam</a:t>
            </a:r>
            <a:r>
              <a:rPr lang="en-AU" sz="1350" dirty="0">
                <a:solidFill>
                  <a:srgbClr val="000000"/>
                </a:solidFill>
                <a:latin typeface="Times New Roman" panose="02020603050405020304" pitchFamily="18" charset="0"/>
                <a:cs typeface="Times New Roman" panose="02020603050405020304" pitchFamily="18" charset="0"/>
              </a:rPr>
              <a:t> Clinical LINAC</a:t>
            </a:r>
          </a:p>
          <a:p>
            <a:pPr marL="214313" indent="-214313" defTabSz="342900">
              <a:buFont typeface="Arial" panose="020B0604020202020204" pitchFamily="34" charset="0"/>
              <a:buChar char="•"/>
              <a:defRPr/>
            </a:pPr>
            <a:r>
              <a:rPr lang="en-AU" sz="1350" dirty="0">
                <a:solidFill>
                  <a:srgbClr val="000000"/>
                </a:solidFill>
                <a:latin typeface="Times New Roman" panose="02020603050405020304" pitchFamily="18" charset="0"/>
                <a:cs typeface="Times New Roman" panose="02020603050405020304" pitchFamily="18" charset="0"/>
              </a:rPr>
              <a:t>6MV Photons</a:t>
            </a:r>
          </a:p>
          <a:p>
            <a:pPr marL="214313" indent="-214313" defTabSz="342900">
              <a:buFont typeface="Arial" panose="020B0604020202020204" pitchFamily="34" charset="0"/>
              <a:buChar char="•"/>
              <a:defRPr/>
            </a:pPr>
            <a:r>
              <a:rPr lang="en-AU" sz="1350" dirty="0">
                <a:solidFill>
                  <a:srgbClr val="000000"/>
                </a:solidFill>
                <a:latin typeface="Times New Roman" panose="02020603050405020304" pitchFamily="18" charset="0"/>
                <a:cs typeface="Times New Roman" panose="02020603050405020304" pitchFamily="18" charset="0"/>
              </a:rPr>
              <a:t>600 MU/min </a:t>
            </a:r>
          </a:p>
          <a:p>
            <a:pPr marL="214313" indent="-214313" defTabSz="342900">
              <a:buFont typeface="Arial" panose="020B0604020202020204" pitchFamily="34" charset="0"/>
              <a:buChar char="•"/>
              <a:defRPr/>
            </a:pPr>
            <a:endParaRPr lang="en-AU" sz="1350" dirty="0">
              <a:solidFill>
                <a:srgbClr val="000000"/>
              </a:solidFill>
              <a:latin typeface="Times New Roman" panose="02020603050405020304" pitchFamily="18" charset="0"/>
              <a:cs typeface="Times New Roman" panose="02020603050405020304" pitchFamily="18" charset="0"/>
            </a:endParaRPr>
          </a:p>
          <a:p>
            <a:pPr defTabSz="342900">
              <a:defRPr/>
            </a:pPr>
            <a:r>
              <a:rPr lang="en-AU" sz="1350" dirty="0">
                <a:solidFill>
                  <a:srgbClr val="000000"/>
                </a:solidFill>
                <a:latin typeface="Times New Roman" panose="02020603050405020304" pitchFamily="18" charset="0"/>
                <a:cs typeface="Times New Roman" panose="02020603050405020304" pitchFamily="18" charset="0"/>
              </a:rPr>
              <a:t>Reference Dosimetry w PTW Farmer type chamber (0.6 cm</a:t>
            </a:r>
            <a:r>
              <a:rPr lang="en-AU" sz="1350" baseline="30000" dirty="0">
                <a:solidFill>
                  <a:srgbClr val="000000"/>
                </a:solidFill>
                <a:latin typeface="Times New Roman" panose="02020603050405020304" pitchFamily="18" charset="0"/>
                <a:cs typeface="Times New Roman" panose="02020603050405020304" pitchFamily="18" charset="0"/>
              </a:rPr>
              <a:t>3</a:t>
            </a:r>
            <a:r>
              <a:rPr lang="en-AU" sz="1350" dirty="0">
                <a:solidFill>
                  <a:srgbClr val="000000"/>
                </a:solidFill>
                <a:latin typeface="Times New Roman" panose="02020603050405020304" pitchFamily="18" charset="0"/>
                <a:cs typeface="Times New Roman" panose="02020603050405020304" pitchFamily="18" charset="0"/>
              </a:rPr>
              <a:t>)</a:t>
            </a:r>
          </a:p>
          <a:p>
            <a:pPr defTabSz="342900">
              <a:defRPr/>
            </a:pPr>
            <a:endParaRPr lang="en-AU" sz="1350" dirty="0">
              <a:solidFill>
                <a:srgbClr val="000000"/>
              </a:solidFill>
              <a:latin typeface="Times New Roman" panose="02020603050405020304" pitchFamily="18" charset="0"/>
              <a:cs typeface="Times New Roman" panose="02020603050405020304" pitchFamily="18" charset="0"/>
            </a:endParaRPr>
          </a:p>
          <a:p>
            <a:pPr defTabSz="342900">
              <a:defRPr/>
            </a:pPr>
            <a:r>
              <a:rPr lang="en-AU" sz="1350" dirty="0">
                <a:solidFill>
                  <a:srgbClr val="000000"/>
                </a:solidFill>
                <a:latin typeface="Times New Roman" panose="02020603050405020304" pitchFamily="18" charset="0"/>
                <a:cs typeface="Times New Roman" panose="02020603050405020304" pitchFamily="18" charset="0"/>
              </a:rPr>
              <a:t>Measurement Conditions</a:t>
            </a:r>
          </a:p>
          <a:p>
            <a:pPr marL="214313" indent="-214313" defTabSz="342900">
              <a:buFont typeface="Arial" panose="020B0604020202020204" pitchFamily="34" charset="0"/>
              <a:buChar char="•"/>
              <a:defRPr/>
            </a:pPr>
            <a:r>
              <a:rPr lang="en-AU" sz="1350" dirty="0">
                <a:solidFill>
                  <a:srgbClr val="000000"/>
                </a:solidFill>
                <a:latin typeface="Times New Roman" panose="02020603050405020304" pitchFamily="18" charset="0"/>
                <a:cs typeface="Times New Roman" panose="02020603050405020304" pitchFamily="18" charset="0"/>
              </a:rPr>
              <a:t>1.5 cm depth + 8 cm backscatter water-equivalent plastic</a:t>
            </a:r>
          </a:p>
          <a:p>
            <a:pPr marL="214313" indent="-214313" defTabSz="342900">
              <a:buFont typeface="Arial" panose="020B0604020202020204" pitchFamily="34" charset="0"/>
              <a:buChar char="•"/>
              <a:defRPr/>
            </a:pPr>
            <a:r>
              <a:rPr lang="en-AU" sz="1350" dirty="0">
                <a:solidFill>
                  <a:srgbClr val="000000"/>
                </a:solidFill>
                <a:latin typeface="Times New Roman" panose="02020603050405020304" pitchFamily="18" charset="0"/>
                <a:cs typeface="Times New Roman" panose="02020603050405020304" pitchFamily="18" charset="0"/>
              </a:rPr>
              <a:t>Source-to-surface (SSD) distance varied from 80-250 cm</a:t>
            </a:r>
          </a:p>
          <a:p>
            <a:pPr marL="214313" indent="-214313" defTabSz="342900">
              <a:buFont typeface="Arial" panose="020B0604020202020204" pitchFamily="34" charset="0"/>
              <a:buChar char="•"/>
              <a:defRPr/>
            </a:pPr>
            <a:endParaRPr lang="en-AU" sz="1350" dirty="0">
              <a:solidFill>
                <a:srgbClr val="000000"/>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721447C5-F1FE-F79A-42D5-FFD3C4ED122F}"/>
              </a:ext>
            </a:extLst>
          </p:cNvPr>
          <p:cNvPicPr>
            <a:picLocks noChangeAspect="1"/>
          </p:cNvPicPr>
          <p:nvPr/>
        </p:nvPicPr>
        <p:blipFill>
          <a:blip r:embed="rId3"/>
          <a:stretch>
            <a:fillRect/>
          </a:stretch>
        </p:blipFill>
        <p:spPr>
          <a:xfrm>
            <a:off x="7165638" y="1383000"/>
            <a:ext cx="1842679" cy="2381911"/>
          </a:xfrm>
          <a:prstGeom prst="rect">
            <a:avLst/>
          </a:prstGeom>
        </p:spPr>
      </p:pic>
    </p:spTree>
    <p:extLst>
      <p:ext uri="{BB962C8B-B14F-4D97-AF65-F5344CB8AC3E}">
        <p14:creationId xmlns:p14="http://schemas.microsoft.com/office/powerpoint/2010/main" val="141772060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FBA5B-0637-B9D5-F79F-D6C1870B5A2D}"/>
              </a:ext>
            </a:extLst>
          </p:cNvPr>
          <p:cNvSpPr>
            <a:spLocks noGrp="1"/>
          </p:cNvSpPr>
          <p:nvPr>
            <p:ph type="title"/>
          </p:nvPr>
        </p:nvSpPr>
        <p:spPr>
          <a:xfrm>
            <a:off x="242587" y="110135"/>
            <a:ext cx="2313633" cy="549558"/>
          </a:xfrm>
        </p:spPr>
        <p:txBody>
          <a:bodyPr anchor="t">
            <a:normAutofit/>
          </a:bodyPr>
          <a:lstStyle/>
          <a:p>
            <a:r>
              <a:rPr lang="en-AU" sz="2700" b="1" u="sng" dirty="0">
                <a:solidFill>
                  <a:srgbClr val="FFFFFF"/>
                </a:solidFill>
              </a:rPr>
              <a:t>SUMMARY</a:t>
            </a:r>
          </a:p>
        </p:txBody>
      </p:sp>
      <p:sp>
        <p:nvSpPr>
          <p:cNvPr id="5" name="Slide Number Placeholder 4">
            <a:extLst>
              <a:ext uri="{FF2B5EF4-FFF2-40B4-BE49-F238E27FC236}">
                <a16:creationId xmlns:a16="http://schemas.microsoft.com/office/drawing/2014/main" id="{BEF98ECC-DA20-714F-4D9F-321E36FCFCD6}"/>
              </a:ext>
            </a:extLst>
          </p:cNvPr>
          <p:cNvSpPr>
            <a:spLocks noGrp="1"/>
          </p:cNvSpPr>
          <p:nvPr>
            <p:ph type="sldNum" sz="quarter" idx="4294967295"/>
          </p:nvPr>
        </p:nvSpPr>
        <p:spPr>
          <a:xfrm>
            <a:off x="7592291" y="4844839"/>
            <a:ext cx="817071" cy="273844"/>
          </a:xfrm>
        </p:spPr>
        <p:txBody>
          <a:bodyPr>
            <a:normAutofit/>
          </a:bodyPr>
          <a:lstStyle/>
          <a:p>
            <a:pPr algn="r" defTabSz="342900">
              <a:spcAft>
                <a:spcPts val="450"/>
              </a:spcAft>
              <a:defRPr/>
            </a:pPr>
            <a:fld id="{5D1224B1-D7EE-4426-AB23-78BC49EED0FF}" type="slidenum">
              <a:rPr lang="en-AU" sz="788">
                <a:solidFill>
                  <a:srgbClr val="3F739B"/>
                </a:solidFill>
                <a:latin typeface="Calibri" panose="020F0502020204030204"/>
                <a:cs typeface="Arial" charset="0"/>
              </a:rPr>
              <a:pPr algn="r" defTabSz="342900">
                <a:spcAft>
                  <a:spcPts val="450"/>
                </a:spcAft>
                <a:defRPr/>
              </a:pPr>
              <a:t>31</a:t>
            </a:fld>
            <a:endParaRPr lang="en-AU" sz="788">
              <a:solidFill>
                <a:srgbClr val="3F739B"/>
              </a:solidFill>
              <a:latin typeface="Calibri" panose="020F0502020204030204"/>
              <a:cs typeface="Arial" charset="0"/>
            </a:endParaRPr>
          </a:p>
        </p:txBody>
      </p:sp>
      <p:graphicFrame>
        <p:nvGraphicFramePr>
          <p:cNvPr id="7" name="Content Placeholder 2">
            <a:extLst>
              <a:ext uri="{FF2B5EF4-FFF2-40B4-BE49-F238E27FC236}">
                <a16:creationId xmlns:a16="http://schemas.microsoft.com/office/drawing/2014/main" id="{B42C143D-D38D-97B4-94CC-6C52ACD92E8C}"/>
              </a:ext>
            </a:extLst>
          </p:cNvPr>
          <p:cNvGraphicFramePr>
            <a:graphicFrameLocks noGrp="1"/>
          </p:cNvGraphicFramePr>
          <p:nvPr>
            <p:ph idx="1"/>
            <p:extLst/>
          </p:nvPr>
        </p:nvGraphicFramePr>
        <p:xfrm>
          <a:off x="3556398" y="121024"/>
          <a:ext cx="5098256" cy="47844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descr="A close-up of a circuit board&#10;&#10;Description automatically generated with low confidence">
            <a:extLst>
              <a:ext uri="{FF2B5EF4-FFF2-40B4-BE49-F238E27FC236}">
                <a16:creationId xmlns:a16="http://schemas.microsoft.com/office/drawing/2014/main" id="{AACE6B3C-0C73-7979-4F28-4CFCC2E8549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6982" t="26222" r="21411" b="10029"/>
          <a:stretch/>
        </p:blipFill>
        <p:spPr>
          <a:xfrm rot="5400000">
            <a:off x="1038954" y="3019345"/>
            <a:ext cx="1958158" cy="1814126"/>
          </a:xfrm>
          <a:prstGeom prst="rect">
            <a:avLst/>
          </a:prstGeom>
        </p:spPr>
      </p:pic>
      <p:pic>
        <p:nvPicPr>
          <p:cNvPr id="12" name="Picture 11" descr="A picture containing text, yellow&#10;&#10;Description automatically generated">
            <a:extLst>
              <a:ext uri="{FF2B5EF4-FFF2-40B4-BE49-F238E27FC236}">
                <a16:creationId xmlns:a16="http://schemas.microsoft.com/office/drawing/2014/main" id="{A6F01327-CBA4-1AC1-B92C-22087736424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42587" y="952970"/>
            <a:ext cx="1831729" cy="1731092"/>
          </a:xfrm>
          <a:prstGeom prst="rect">
            <a:avLst/>
          </a:prstGeom>
        </p:spPr>
      </p:pic>
    </p:spTree>
    <p:extLst>
      <p:ext uri="{BB962C8B-B14F-4D97-AF65-F5344CB8AC3E}">
        <p14:creationId xmlns:p14="http://schemas.microsoft.com/office/powerpoint/2010/main" val="10913639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smtClean="0"/>
              <a:t>Document title</a:t>
            </a:r>
            <a:endParaRPr lang="en-US" dirty="0" smtClean="0"/>
          </a:p>
        </p:txBody>
      </p:sp>
      <p:sp>
        <p:nvSpPr>
          <p:cNvPr id="3" name="Slide Number Placeholder 2"/>
          <p:cNvSpPr>
            <a:spLocks noGrp="1"/>
          </p:cNvSpPr>
          <p:nvPr>
            <p:ph type="sldNum" sz="quarter" idx="11"/>
          </p:nvPr>
        </p:nvSpPr>
        <p:spPr/>
        <p:txBody>
          <a:bodyPr/>
          <a:lstStyle/>
          <a:p>
            <a:fld id="{4956BB43-EB25-9C48-837D-98E6AF077A13}" type="slidenum">
              <a:rPr lang="en-US" smtClean="0"/>
              <a:pPr/>
              <a:t>32</a:t>
            </a:fld>
            <a:endParaRPr lang="en-US" dirty="0"/>
          </a:p>
        </p:txBody>
      </p:sp>
      <p:sp>
        <p:nvSpPr>
          <p:cNvPr id="4" name="Content Placeholder 3"/>
          <p:cNvSpPr>
            <a:spLocks noGrp="1"/>
          </p:cNvSpPr>
          <p:nvPr>
            <p:ph sz="quarter" idx="13"/>
          </p:nvPr>
        </p:nvSpPr>
        <p:spPr>
          <a:xfrm>
            <a:off x="292970" y="1781547"/>
            <a:ext cx="8165230" cy="1700612"/>
          </a:xfrm>
        </p:spPr>
        <p:txBody>
          <a:bodyPr>
            <a:normAutofit fontScale="92500"/>
          </a:bodyPr>
          <a:lstStyle/>
          <a:p>
            <a:r>
              <a:rPr lang="en-US" dirty="0" smtClean="0"/>
              <a:t>Sensors for ion and proton beam energy measurements </a:t>
            </a:r>
            <a:endParaRPr lang="en-AU" dirty="0"/>
          </a:p>
        </p:txBody>
      </p:sp>
      <p:sp>
        <p:nvSpPr>
          <p:cNvPr id="5" name="Content Placeholder 4"/>
          <p:cNvSpPr>
            <a:spLocks noGrp="1"/>
          </p:cNvSpPr>
          <p:nvPr>
            <p:ph sz="quarter" idx="14"/>
          </p:nvPr>
        </p:nvSpPr>
        <p:spPr/>
        <p:txBody>
          <a:bodyPr/>
          <a:lstStyle/>
          <a:p>
            <a:endParaRPr lang="en-AU"/>
          </a:p>
        </p:txBody>
      </p:sp>
    </p:spTree>
    <p:extLst>
      <p:ext uri="{BB962C8B-B14F-4D97-AF65-F5344CB8AC3E}">
        <p14:creationId xmlns:p14="http://schemas.microsoft.com/office/powerpoint/2010/main" val="113104512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0" y="1588017"/>
            <a:ext cx="4038600" cy="3394472"/>
          </a:xfrm>
        </p:spPr>
        <p:txBody>
          <a:bodyPr/>
          <a:lstStyle/>
          <a:p>
            <a:r>
              <a:rPr lang="en-AU" sz="1400" dirty="0"/>
              <a:t>sDMG: Miniature multi-strip silicon detector designed by the Centre for Medical Radiation Physics (CMRP), University of Wollongong</a:t>
            </a:r>
          </a:p>
          <a:p>
            <a:pPr marL="82153" indent="0">
              <a:buNone/>
            </a:pPr>
            <a:endParaRPr lang="en-AU" sz="1400" dirty="0"/>
          </a:p>
          <a:p>
            <a:pPr lvl="1"/>
            <a:r>
              <a:rPr lang="en-AU" sz="1200" dirty="0"/>
              <a:t>Two linear silicon diode arrays – 128 sensitive silicon strips each.</a:t>
            </a:r>
          </a:p>
          <a:p>
            <a:pPr marL="220559" lvl="1" indent="0">
              <a:buNone/>
            </a:pPr>
            <a:endParaRPr lang="en-AU" sz="900" dirty="0"/>
          </a:p>
          <a:p>
            <a:r>
              <a:rPr lang="en-AU" sz="1400" dirty="0"/>
              <a:t>sDMG housed in solid water phantom (GAMMEX, WI, USA)</a:t>
            </a:r>
          </a:p>
          <a:p>
            <a:pPr lvl="1"/>
            <a:r>
              <a:rPr lang="en-AU" sz="1200" dirty="0"/>
              <a:t>Small air volume surrounds the silicon to prevent damage of Si detector </a:t>
            </a:r>
          </a:p>
          <a:p>
            <a:pPr marL="294085" lvl="1" indent="0">
              <a:buNone/>
            </a:pPr>
            <a:endParaRPr lang="en-AU" sz="1200" dirty="0"/>
          </a:p>
          <a:p>
            <a:endParaRPr lang="en-AU" dirty="0"/>
          </a:p>
        </p:txBody>
      </p:sp>
      <p:sp>
        <p:nvSpPr>
          <p:cNvPr id="4" name="Title 3"/>
          <p:cNvSpPr>
            <a:spLocks noGrp="1"/>
          </p:cNvSpPr>
          <p:nvPr>
            <p:ph type="title"/>
          </p:nvPr>
        </p:nvSpPr>
        <p:spPr>
          <a:xfrm>
            <a:off x="93216" y="25813"/>
            <a:ext cx="9050784" cy="635095"/>
          </a:xfrm>
        </p:spPr>
        <p:txBody>
          <a:bodyPr>
            <a:normAutofit fontScale="90000"/>
          </a:bodyPr>
          <a:lstStyle/>
          <a:p>
            <a:r>
              <a:rPr lang="en-AU" dirty="0"/>
              <a:t>sDMG: Proton Beam Therapy Range Verification QA</a:t>
            </a:r>
          </a:p>
        </p:txBody>
      </p:sp>
      <p:grpSp>
        <p:nvGrpSpPr>
          <p:cNvPr id="5" name="Group 4"/>
          <p:cNvGrpSpPr/>
          <p:nvPr/>
        </p:nvGrpSpPr>
        <p:grpSpPr>
          <a:xfrm>
            <a:off x="6026865" y="934655"/>
            <a:ext cx="2991894" cy="2352529"/>
            <a:chOff x="6873076" y="1320059"/>
            <a:chExt cx="5318923" cy="4182273"/>
          </a:xfrm>
        </p:grpSpPr>
        <p:grpSp>
          <p:nvGrpSpPr>
            <p:cNvPr id="6" name="Group 5"/>
            <p:cNvGrpSpPr/>
            <p:nvPr/>
          </p:nvGrpSpPr>
          <p:grpSpPr>
            <a:xfrm>
              <a:off x="6873076" y="1320059"/>
              <a:ext cx="5041824" cy="2152042"/>
              <a:chOff x="6873076" y="1320059"/>
              <a:chExt cx="5041824" cy="2152042"/>
            </a:xfrm>
          </p:grpSpPr>
          <p:grpSp>
            <p:nvGrpSpPr>
              <p:cNvPr id="8" name="Group 7"/>
              <p:cNvGrpSpPr/>
              <p:nvPr/>
            </p:nvGrpSpPr>
            <p:grpSpPr>
              <a:xfrm>
                <a:off x="6873076" y="1320059"/>
                <a:ext cx="1327577" cy="2152042"/>
                <a:chOff x="6873076" y="1246615"/>
                <a:chExt cx="1327577" cy="2152042"/>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73076" y="1246615"/>
                  <a:ext cx="1327577" cy="2152042"/>
                </a:xfrm>
                <a:prstGeom prst="rect">
                  <a:avLst/>
                </a:prstGeom>
              </p:spPr>
            </p:pic>
            <p:cxnSp>
              <p:nvCxnSpPr>
                <p:cNvPr id="13" name="Straight Arrow Connector 12"/>
                <p:cNvCxnSpPr/>
                <p:nvPr/>
              </p:nvCxnSpPr>
              <p:spPr>
                <a:xfrm flipV="1">
                  <a:off x="7889735" y="1417638"/>
                  <a:ext cx="0" cy="1981018"/>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grpSp>
          <p:grpSp>
            <p:nvGrpSpPr>
              <p:cNvPr id="9" name="Group 8"/>
              <p:cNvGrpSpPr/>
              <p:nvPr/>
            </p:nvGrpSpPr>
            <p:grpSpPr>
              <a:xfrm>
                <a:off x="8200651" y="1320060"/>
                <a:ext cx="3714249" cy="2150950"/>
                <a:chOff x="8200651" y="1320060"/>
                <a:chExt cx="3714249" cy="2150950"/>
              </a:xfrm>
            </p:grpSpPr>
            <p:pic>
              <p:nvPicPr>
                <p:cNvPr id="10" name="Content Placeholder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8200651" y="1320060"/>
                  <a:ext cx="3714249" cy="21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Arrow Connector 10"/>
                <p:cNvCxnSpPr/>
                <p:nvPr/>
              </p:nvCxnSpPr>
              <p:spPr>
                <a:xfrm flipV="1">
                  <a:off x="8222276" y="3075117"/>
                  <a:ext cx="354653" cy="212235"/>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grpSp>
        </p:grpSp>
        <p:sp>
          <p:nvSpPr>
            <p:cNvPr id="7" name="TextBox 6"/>
            <p:cNvSpPr txBox="1"/>
            <p:nvPr/>
          </p:nvSpPr>
          <p:spPr>
            <a:xfrm>
              <a:off x="6873748" y="3532562"/>
              <a:ext cx="5318251" cy="1969770"/>
            </a:xfrm>
            <a:prstGeom prst="rect">
              <a:avLst/>
            </a:prstGeom>
            <a:noFill/>
          </p:spPr>
          <p:txBody>
            <a:bodyPr wrap="square" rtlCol="0">
              <a:spAutoFit/>
            </a:bodyPr>
            <a:lstStyle/>
            <a:p>
              <a:r>
                <a:rPr lang="en-AU" sz="1100" dirty="0"/>
                <a:t>(Left): Photograph of sDMG linear array of detectors. An arrow indicates the direction of the axis of detection. </a:t>
              </a:r>
            </a:p>
            <a:p>
              <a:r>
                <a:rPr lang="en-AU" sz="1100" dirty="0"/>
                <a:t>(Right): Schematic of sDMG mounted on a pigtail PCB carrier and housed in the solid water phantom</a:t>
              </a:r>
            </a:p>
          </p:txBody>
        </p:sp>
      </p:grpSp>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93608" y="3042671"/>
            <a:ext cx="2932550" cy="1456678"/>
          </a:xfrm>
          <a:prstGeom prst="rect">
            <a:avLst/>
          </a:prstGeom>
        </p:spPr>
      </p:pic>
      <p:sp>
        <p:nvSpPr>
          <p:cNvPr id="15" name="TextBox 14"/>
          <p:cNvSpPr txBox="1"/>
          <p:nvPr/>
        </p:nvSpPr>
        <p:spPr>
          <a:xfrm>
            <a:off x="6026865" y="3475361"/>
            <a:ext cx="853439" cy="223138"/>
          </a:xfrm>
          <a:prstGeom prst="rect">
            <a:avLst/>
          </a:prstGeom>
          <a:noFill/>
        </p:spPr>
        <p:txBody>
          <a:bodyPr wrap="none" lIns="68580" tIns="34290" rIns="68580" bIns="34290" rtlCol="0">
            <a:spAutoFit/>
          </a:bodyPr>
          <a:lstStyle/>
          <a:p>
            <a:r>
              <a:rPr lang="en-AU" sz="1000" b="1" dirty="0">
                <a:solidFill>
                  <a:srgbClr val="7030A0"/>
                </a:solidFill>
              </a:rPr>
              <a:t>Air Volume</a:t>
            </a:r>
          </a:p>
        </p:txBody>
      </p:sp>
      <p:cxnSp>
        <p:nvCxnSpPr>
          <p:cNvPr id="17" name="Straight Arrow Connector 16"/>
          <p:cNvCxnSpPr/>
          <p:nvPr/>
        </p:nvCxnSpPr>
        <p:spPr>
          <a:xfrm>
            <a:off x="6867341" y="3642875"/>
            <a:ext cx="0" cy="234324"/>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5964125" y="4499349"/>
            <a:ext cx="2991515" cy="238527"/>
          </a:xfrm>
          <a:prstGeom prst="rect">
            <a:avLst/>
          </a:prstGeom>
          <a:solidFill>
            <a:schemeClr val="bg1"/>
          </a:solidFill>
        </p:spPr>
        <p:txBody>
          <a:bodyPr wrap="square" lIns="68580" tIns="34290" rIns="68580" bIns="34290" rtlCol="0">
            <a:spAutoFit/>
          </a:bodyPr>
          <a:lstStyle/>
          <a:p>
            <a:r>
              <a:rPr lang="en-AU" sz="1100" dirty="0"/>
              <a:t>Close up schematic of sDMG. </a:t>
            </a:r>
          </a:p>
        </p:txBody>
      </p:sp>
      <p:sp>
        <p:nvSpPr>
          <p:cNvPr id="3" name="Rectangle 2"/>
          <p:cNvSpPr/>
          <p:nvPr/>
        </p:nvSpPr>
        <p:spPr>
          <a:xfrm>
            <a:off x="4376057" y="2179189"/>
            <a:ext cx="1518557" cy="407804"/>
          </a:xfrm>
          <a:prstGeom prst="rect">
            <a:avLst/>
          </a:prstGeom>
        </p:spPr>
        <p:txBody>
          <a:bodyPr wrap="square" lIns="68580" tIns="34290" rIns="68580" bIns="34290">
            <a:spAutoFit/>
          </a:bodyPr>
          <a:lstStyle/>
          <a:p>
            <a:r>
              <a:rPr lang="en-AU" sz="1100" dirty="0"/>
              <a:t>Si strip detector-DMG.</a:t>
            </a:r>
          </a:p>
        </p:txBody>
      </p:sp>
      <p:pic>
        <p:nvPicPr>
          <p:cNvPr id="20" name="Picture 2" descr="D:\My Documents\1.My Project\Strip Detector\Silicon Strip Detector - photo\DMG on kapton\IMG_4237.JPG"/>
          <p:cNvPicPr>
            <a:picLocks noChangeAspect="1" noChangeArrowheads="1"/>
          </p:cNvPicPr>
          <p:nvPr/>
        </p:nvPicPr>
        <p:blipFill>
          <a:blip r:embed="rId5" cstate="screen"/>
          <a:srcRect/>
          <a:stretch>
            <a:fillRect/>
          </a:stretch>
        </p:blipFill>
        <p:spPr bwMode="auto">
          <a:xfrm>
            <a:off x="4172071" y="697217"/>
            <a:ext cx="1792054" cy="1344041"/>
          </a:xfrm>
          <a:prstGeom prst="rect">
            <a:avLst/>
          </a:prstGeom>
          <a:noFill/>
          <a:effectLst>
            <a:glow rad="228600">
              <a:schemeClr val="accent2">
                <a:satMod val="175000"/>
                <a:alpha val="40000"/>
              </a:schemeClr>
            </a:glow>
          </a:effectLst>
        </p:spPr>
      </p:pic>
    </p:spTree>
    <p:extLst>
      <p:ext uri="{BB962C8B-B14F-4D97-AF65-F5344CB8AC3E}">
        <p14:creationId xmlns:p14="http://schemas.microsoft.com/office/powerpoint/2010/main" val="23801016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756" y="108223"/>
            <a:ext cx="8964488" cy="635095"/>
          </a:xfrm>
        </p:spPr>
        <p:txBody>
          <a:bodyPr lIns="91436" tIns="45718" rIns="91436" bIns="45718">
            <a:normAutofit fontScale="90000"/>
          </a:bodyPr>
          <a:lstStyle/>
          <a:p>
            <a:r>
              <a:rPr lang="en-AU" sz="2800" dirty="0" smtClean="0"/>
              <a:t>Ion Range Meter: new, accurate and  fast approach – C-12, HIMAC</a:t>
            </a:r>
            <a:endParaRPr lang="en-AU" sz="2800" dirty="0"/>
          </a:p>
        </p:txBody>
      </p:sp>
      <p:sp>
        <p:nvSpPr>
          <p:cNvPr id="3" name="Footer Placeholder 2"/>
          <p:cNvSpPr>
            <a:spLocks noGrp="1"/>
          </p:cNvSpPr>
          <p:nvPr>
            <p:ph type="ftr" sz="quarter" idx="10"/>
          </p:nvPr>
        </p:nvSpPr>
        <p:spPr>
          <a:xfrm>
            <a:off x="4043030" y="4916076"/>
            <a:ext cx="2895600" cy="142830"/>
          </a:xfrm>
        </p:spPr>
        <p:txBody>
          <a:bodyPr lIns="91436" tIns="45718" rIns="91436" bIns="45718"/>
          <a:lstStyle/>
          <a:p>
            <a:r>
              <a:rPr lang="en-US" dirty="0" smtClean="0"/>
              <a:t>Document title</a:t>
            </a:r>
            <a:endParaRPr lang="en-US" dirty="0"/>
          </a:p>
        </p:txBody>
      </p:sp>
      <p:sp>
        <p:nvSpPr>
          <p:cNvPr id="4" name="Slide Number Placeholder 3"/>
          <p:cNvSpPr>
            <a:spLocks noGrp="1"/>
          </p:cNvSpPr>
          <p:nvPr>
            <p:ph type="sldNum" sz="quarter" idx="11"/>
          </p:nvPr>
        </p:nvSpPr>
        <p:spPr/>
        <p:txBody>
          <a:bodyPr lIns="91436" tIns="45718" rIns="91436" bIns="45718"/>
          <a:lstStyle/>
          <a:p>
            <a:fld id="{DA7B4246-FDFA-7E4C-A54D-095A75DA82FF}" type="slidenum">
              <a:rPr lang="en-US" smtClean="0"/>
              <a:pPr/>
              <a:t>34</a:t>
            </a:fld>
            <a:endParaRPr lang="en-US" dirty="0"/>
          </a:p>
        </p:txBody>
      </p:sp>
      <p:sp>
        <p:nvSpPr>
          <p:cNvPr id="5" name="Content Placeholder 1"/>
          <p:cNvSpPr>
            <a:spLocks noGrp="1"/>
          </p:cNvSpPr>
          <p:nvPr/>
        </p:nvSpPr>
        <p:spPr bwMode="auto">
          <a:xfrm>
            <a:off x="89756" y="731957"/>
            <a:ext cx="4720369" cy="4212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6" tIns="45718" rIns="91436" bIns="45718" numCol="1" anchor="t" anchorCtr="0" compatLnSpc="1">
            <a:prstTxWarp prst="textNoShape">
              <a:avLst/>
            </a:prstTxWarp>
          </a:bodyPr>
          <a:lstStyle>
            <a:lvl1pPr marL="273844" indent="-191691" algn="l" rtl="0" eaLnBrk="1" fontAlgn="base" hangingPunct="1">
              <a:spcBef>
                <a:spcPts val="300"/>
              </a:spcBef>
              <a:spcAft>
                <a:spcPct val="0"/>
              </a:spcAft>
              <a:buClr>
                <a:schemeClr val="accent1"/>
              </a:buClr>
              <a:buSzPct val="68000"/>
              <a:buFont typeface="Wingdings 3" pitchFamily="18" charset="2"/>
              <a:buChar char=""/>
              <a:defRPr sz="2025" kern="1200">
                <a:solidFill>
                  <a:schemeClr val="tx1"/>
                </a:solidFill>
                <a:latin typeface="+mn-lt"/>
                <a:ea typeface="+mn-ea"/>
                <a:cs typeface="+mn-cs"/>
              </a:defRPr>
            </a:lvl1pPr>
            <a:lvl2pPr marL="465535" indent="-171450" algn="l" rtl="0" eaLnBrk="1" fontAlgn="base" hangingPunct="1">
              <a:spcBef>
                <a:spcPts val="244"/>
              </a:spcBef>
              <a:spcAft>
                <a:spcPct val="0"/>
              </a:spcAft>
              <a:buClr>
                <a:schemeClr val="accent1"/>
              </a:buClr>
              <a:buFont typeface="Verdana" pitchFamily="34" charset="0"/>
              <a:buChar char="◦"/>
              <a:defRPr sz="1725" kern="1200">
                <a:solidFill>
                  <a:schemeClr val="tx1"/>
                </a:solidFill>
                <a:latin typeface="+mn-lt"/>
                <a:ea typeface="+mn-ea"/>
                <a:cs typeface="+mn-cs"/>
              </a:defRPr>
            </a:lvl2pPr>
            <a:lvl3pPr marL="644129" indent="-171450" algn="l" rtl="0" eaLnBrk="1" fontAlgn="base" hangingPunct="1">
              <a:spcBef>
                <a:spcPts val="263"/>
              </a:spcBef>
              <a:spcAft>
                <a:spcPct val="0"/>
              </a:spcAft>
              <a:buClr>
                <a:schemeClr val="accent2"/>
              </a:buClr>
              <a:buSzPct val="100000"/>
              <a:buFont typeface="Wingdings 2" pitchFamily="18" charset="2"/>
              <a:buChar char=""/>
              <a:defRPr sz="1575" kern="1200">
                <a:solidFill>
                  <a:schemeClr val="tx1"/>
                </a:solidFill>
                <a:latin typeface="+mn-lt"/>
                <a:ea typeface="+mn-ea"/>
                <a:cs typeface="+mn-cs"/>
              </a:defRPr>
            </a:lvl3pPr>
            <a:lvl4pPr marL="857250" indent="-171450" algn="l" rtl="0" eaLnBrk="1" fontAlgn="base" hangingPunct="1">
              <a:spcBef>
                <a:spcPts val="263"/>
              </a:spcBef>
              <a:spcAft>
                <a:spcPct val="0"/>
              </a:spcAft>
              <a:buClr>
                <a:schemeClr val="accent2"/>
              </a:buClr>
              <a:buFont typeface="Wingdings 2" pitchFamily="18" charset="2"/>
              <a:buChar char=""/>
              <a:defRPr sz="1425" kern="1200">
                <a:solidFill>
                  <a:schemeClr val="tx1"/>
                </a:solidFill>
                <a:latin typeface="+mn-lt"/>
                <a:ea typeface="+mn-ea"/>
                <a:cs typeface="+mn-cs"/>
              </a:defRPr>
            </a:lvl4pPr>
            <a:lvl5pPr marL="1028700" indent="-171450" algn="l" rtl="0" eaLnBrk="1" fontAlgn="base" hangingPunct="1">
              <a:spcBef>
                <a:spcPts val="263"/>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200150" indent="-171450" algn="l" rtl="0" eaLnBrk="1" latinLnBrk="0" hangingPunct="1">
              <a:spcBef>
                <a:spcPts val="263"/>
              </a:spcBef>
              <a:buClr>
                <a:schemeClr val="accent3"/>
              </a:buClr>
              <a:buFont typeface="Wingdings 2"/>
              <a:buChar char=""/>
              <a:defRPr kumimoji="0" sz="1350" kern="1200">
                <a:solidFill>
                  <a:schemeClr val="tx1"/>
                </a:solidFill>
                <a:latin typeface="+mn-lt"/>
                <a:ea typeface="+mn-ea"/>
                <a:cs typeface="+mn-cs"/>
              </a:defRPr>
            </a:lvl6pPr>
            <a:lvl7pPr marL="1371600" indent="-171450" algn="l" rtl="0" eaLnBrk="1" latinLnBrk="0" hangingPunct="1">
              <a:spcBef>
                <a:spcPts val="263"/>
              </a:spcBef>
              <a:buClr>
                <a:schemeClr val="accent3"/>
              </a:buClr>
              <a:buFont typeface="Wingdings 2"/>
              <a:buChar char=""/>
              <a:defRPr kumimoji="0" sz="1200" kern="1200">
                <a:solidFill>
                  <a:schemeClr val="tx1"/>
                </a:solidFill>
                <a:latin typeface="+mn-lt"/>
                <a:ea typeface="+mn-ea"/>
                <a:cs typeface="+mn-cs"/>
              </a:defRPr>
            </a:lvl7pPr>
            <a:lvl8pPr marL="1543050" indent="-171450" algn="l" rtl="0" eaLnBrk="1" latinLnBrk="0" hangingPunct="1">
              <a:spcBef>
                <a:spcPts val="263"/>
              </a:spcBef>
              <a:buClr>
                <a:schemeClr val="accent3"/>
              </a:buClr>
              <a:buFont typeface="Wingdings 2"/>
              <a:buChar char=""/>
              <a:defRPr kumimoji="0" sz="1200" kern="1200">
                <a:solidFill>
                  <a:schemeClr val="tx1"/>
                </a:solidFill>
                <a:latin typeface="+mn-lt"/>
                <a:ea typeface="+mn-ea"/>
                <a:cs typeface="+mn-cs"/>
              </a:defRPr>
            </a:lvl8pPr>
            <a:lvl9pPr marL="1714500" indent="-171450" algn="l" rtl="0" eaLnBrk="1" latinLnBrk="0" hangingPunct="1">
              <a:spcBef>
                <a:spcPts val="263"/>
              </a:spcBef>
              <a:buClr>
                <a:schemeClr val="accent3"/>
              </a:buClr>
              <a:buFont typeface="Wingdings 2"/>
              <a:buChar char=""/>
              <a:defRPr kumimoji="0" sz="1200" kern="1200" baseline="0">
                <a:solidFill>
                  <a:schemeClr val="tx1"/>
                </a:solidFill>
                <a:latin typeface="+mn-lt"/>
                <a:ea typeface="+mn-ea"/>
                <a:cs typeface="+mn-cs"/>
              </a:defRPr>
            </a:lvl9pPr>
            <a:extLst/>
          </a:lstStyle>
          <a:p>
            <a:pPr defTabSz="685766">
              <a:buClr>
                <a:schemeClr val="accent3"/>
              </a:buClr>
              <a:buFont typeface="Wingdings" pitchFamily="2" charset="2"/>
              <a:buChar char="§"/>
            </a:pPr>
            <a:r>
              <a:rPr lang="en-AU" sz="1500" dirty="0">
                <a:solidFill>
                  <a:schemeClr val="accent3"/>
                </a:solidFill>
              </a:rPr>
              <a:t>The detection axis is aligned </a:t>
            </a:r>
            <a:r>
              <a:rPr lang="en-AU" sz="1500" b="1" u="sng" dirty="0">
                <a:solidFill>
                  <a:schemeClr val="accent3"/>
                </a:solidFill>
              </a:rPr>
              <a:t>parallel</a:t>
            </a:r>
            <a:r>
              <a:rPr lang="en-AU" sz="1500" b="1" dirty="0">
                <a:solidFill>
                  <a:schemeClr val="accent3"/>
                </a:solidFill>
              </a:rPr>
              <a:t> </a:t>
            </a:r>
            <a:r>
              <a:rPr lang="en-AU" sz="1500" dirty="0">
                <a:solidFill>
                  <a:schemeClr val="accent3"/>
                </a:solidFill>
              </a:rPr>
              <a:t>to the direction of the C-12 beam.</a:t>
            </a:r>
          </a:p>
          <a:p>
            <a:pPr marL="82149" indent="0" defTabSz="685766">
              <a:buClr>
                <a:schemeClr val="accent3"/>
              </a:buClr>
              <a:buNone/>
            </a:pPr>
            <a:endParaRPr lang="en-AU" sz="400" b="1" dirty="0">
              <a:solidFill>
                <a:schemeClr val="accent3"/>
              </a:solidFill>
            </a:endParaRPr>
          </a:p>
          <a:p>
            <a:pPr>
              <a:buClr>
                <a:schemeClr val="accent3"/>
              </a:buClr>
              <a:buFont typeface="Wingdings" pitchFamily="2" charset="2"/>
              <a:buChar char="§"/>
            </a:pPr>
            <a:r>
              <a:rPr lang="en-AU" sz="1500" b="1" dirty="0">
                <a:solidFill>
                  <a:srgbClr val="FF0000"/>
                </a:solidFill>
              </a:rPr>
              <a:t>C-12</a:t>
            </a:r>
            <a:r>
              <a:rPr lang="en-AU" sz="1500" b="1" dirty="0">
                <a:solidFill>
                  <a:schemeClr val="accent3"/>
                </a:solidFill>
              </a:rPr>
              <a:t> </a:t>
            </a:r>
            <a:r>
              <a:rPr lang="en-AU" sz="1500" dirty="0">
                <a:solidFill>
                  <a:schemeClr val="accent3"/>
                </a:solidFill>
              </a:rPr>
              <a:t>ion beam, energy </a:t>
            </a:r>
            <a:r>
              <a:rPr lang="en-AU" sz="1500" b="1" dirty="0">
                <a:solidFill>
                  <a:srgbClr val="FF0000"/>
                </a:solidFill>
              </a:rPr>
              <a:t>290 MeV/u </a:t>
            </a:r>
            <a:r>
              <a:rPr lang="en-AU" sz="1500" dirty="0">
                <a:solidFill>
                  <a:schemeClr val="accent3"/>
                </a:solidFill>
              </a:rPr>
              <a:t>and </a:t>
            </a:r>
            <a:r>
              <a:rPr lang="en-AU" sz="1500" b="1" dirty="0">
                <a:solidFill>
                  <a:srgbClr val="FF0000"/>
                </a:solidFill>
              </a:rPr>
              <a:t>10x10cm</a:t>
            </a:r>
            <a:r>
              <a:rPr lang="en-AU" sz="1500" b="1" baseline="30000" dirty="0">
                <a:solidFill>
                  <a:srgbClr val="FF0000"/>
                </a:solidFill>
              </a:rPr>
              <a:t>2</a:t>
            </a:r>
            <a:r>
              <a:rPr lang="en-AU" sz="1500" b="1" dirty="0">
                <a:solidFill>
                  <a:schemeClr val="accent3"/>
                </a:solidFill>
              </a:rPr>
              <a:t>  </a:t>
            </a:r>
            <a:r>
              <a:rPr lang="en-AU" sz="1500" dirty="0">
                <a:solidFill>
                  <a:schemeClr val="accent3"/>
                </a:solidFill>
              </a:rPr>
              <a:t>square field. </a:t>
            </a:r>
          </a:p>
          <a:p>
            <a:pPr lvl="1">
              <a:buClr>
                <a:schemeClr val="accent3"/>
              </a:buClr>
              <a:buFont typeface="Wingdings" pitchFamily="2" charset="2"/>
              <a:buChar char="§"/>
            </a:pPr>
            <a:r>
              <a:rPr lang="en-AU" sz="1200" b="1" dirty="0">
                <a:solidFill>
                  <a:schemeClr val="accent3"/>
                </a:solidFill>
              </a:rPr>
              <a:t>PBP </a:t>
            </a:r>
            <a:r>
              <a:rPr lang="en-AU" sz="1200" dirty="0">
                <a:solidFill>
                  <a:schemeClr val="accent3"/>
                </a:solidFill>
              </a:rPr>
              <a:t>(pristine Bragg peak)</a:t>
            </a:r>
            <a:endParaRPr lang="en-AU" sz="400" dirty="0">
              <a:solidFill>
                <a:schemeClr val="accent3"/>
              </a:solidFill>
            </a:endParaRPr>
          </a:p>
          <a:p>
            <a:pPr defTabSz="685766">
              <a:buClr>
                <a:schemeClr val="accent3"/>
              </a:buClr>
              <a:buFont typeface="Wingdings" pitchFamily="2" charset="2"/>
              <a:buChar char="§"/>
            </a:pPr>
            <a:endParaRPr lang="en-AU" sz="400" dirty="0">
              <a:solidFill>
                <a:schemeClr val="accent3"/>
              </a:solidFill>
            </a:endParaRPr>
          </a:p>
          <a:p>
            <a:pPr>
              <a:buClr>
                <a:schemeClr val="accent3"/>
              </a:buClr>
              <a:buFont typeface="Wingdings" pitchFamily="2" charset="2"/>
              <a:buChar char="§"/>
            </a:pPr>
            <a:r>
              <a:rPr lang="en-AU" sz="1400" b="1" u="sng" dirty="0">
                <a:solidFill>
                  <a:srgbClr val="FF0000"/>
                </a:solidFill>
              </a:rPr>
              <a:t>Depth Dose Profiles:</a:t>
            </a:r>
            <a:r>
              <a:rPr lang="en-AU" sz="1400" b="1" dirty="0">
                <a:solidFill>
                  <a:srgbClr val="FF0000"/>
                </a:solidFill>
              </a:rPr>
              <a:t> PBP</a:t>
            </a:r>
            <a:r>
              <a:rPr lang="en-AU" sz="1400" dirty="0">
                <a:solidFill>
                  <a:srgbClr val="FF0000"/>
                </a:solidFill>
              </a:rPr>
              <a:t> </a:t>
            </a:r>
            <a:r>
              <a:rPr lang="en-AU" sz="1400" dirty="0">
                <a:solidFill>
                  <a:schemeClr val="accent3"/>
                </a:solidFill>
              </a:rPr>
              <a:t>measurements conducted with increasing depth in PMMA (+/- 1mm).</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756" y="2649290"/>
            <a:ext cx="4932666" cy="1692849"/>
          </a:xfrm>
          <a:prstGeom prst="rect">
            <a:avLst/>
          </a:prstGeom>
        </p:spPr>
      </p:pic>
      <p:grpSp>
        <p:nvGrpSpPr>
          <p:cNvPr id="7" name="Group 6"/>
          <p:cNvGrpSpPr/>
          <p:nvPr/>
        </p:nvGrpSpPr>
        <p:grpSpPr>
          <a:xfrm>
            <a:off x="5048250" y="731958"/>
            <a:ext cx="4005994" cy="2772913"/>
            <a:chOff x="4716016" y="719303"/>
            <a:chExt cx="4248472" cy="3089345"/>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6016" y="719303"/>
              <a:ext cx="4248472" cy="2402409"/>
            </a:xfrm>
            <a:prstGeom prst="rect">
              <a:avLst/>
            </a:prstGeom>
          </p:spPr>
        </p:pic>
        <p:cxnSp>
          <p:nvCxnSpPr>
            <p:cNvPr id="10" name="Straight Arrow Connector 9"/>
            <p:cNvCxnSpPr/>
            <p:nvPr/>
          </p:nvCxnSpPr>
          <p:spPr>
            <a:xfrm flipH="1" flipV="1">
              <a:off x="6139682" y="2210212"/>
              <a:ext cx="276918" cy="1083543"/>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11" name="TextBox 11"/>
            <p:cNvSpPr txBox="1"/>
            <p:nvPr/>
          </p:nvSpPr>
          <p:spPr>
            <a:xfrm>
              <a:off x="6225261" y="3121483"/>
              <a:ext cx="972108" cy="66865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1100" b="1" dirty="0" err="1">
                  <a:solidFill>
                    <a:schemeClr val="accent3"/>
                  </a:solidFill>
                </a:rPr>
                <a:t>sDMG</a:t>
              </a:r>
              <a:r>
                <a:rPr lang="en-AU" sz="1100" b="1" dirty="0">
                  <a:solidFill>
                    <a:schemeClr val="accent3"/>
                  </a:solidFill>
                </a:rPr>
                <a:t> detector in PMMA</a:t>
              </a:r>
            </a:p>
          </p:txBody>
        </p:sp>
        <p:cxnSp>
          <p:nvCxnSpPr>
            <p:cNvPr id="12" name="Straight Arrow Connector 11"/>
            <p:cNvCxnSpPr/>
            <p:nvPr/>
          </p:nvCxnSpPr>
          <p:spPr>
            <a:xfrm flipH="1" flipV="1">
              <a:off x="5263546" y="2466284"/>
              <a:ext cx="126898" cy="778301"/>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13" name="TextBox 13"/>
            <p:cNvSpPr txBox="1"/>
            <p:nvPr/>
          </p:nvSpPr>
          <p:spPr>
            <a:xfrm>
              <a:off x="5115496" y="3139996"/>
              <a:ext cx="1109764" cy="66865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1100" b="1" dirty="0">
                  <a:solidFill>
                    <a:schemeClr val="accent3"/>
                  </a:solidFill>
                </a:rPr>
                <a:t>Data </a:t>
              </a:r>
              <a:r>
                <a:rPr lang="en-AU" sz="1100" b="1" dirty="0" smtClean="0">
                  <a:solidFill>
                    <a:schemeClr val="accent3"/>
                  </a:solidFill>
                </a:rPr>
                <a:t>Acquisition </a:t>
              </a:r>
              <a:r>
                <a:rPr lang="en-AU" sz="1100" b="1" dirty="0">
                  <a:solidFill>
                    <a:schemeClr val="accent3"/>
                  </a:solidFill>
                </a:rPr>
                <a:t>System</a:t>
              </a:r>
            </a:p>
          </p:txBody>
        </p:sp>
        <p:cxnSp>
          <p:nvCxnSpPr>
            <p:cNvPr id="14" name="Straight Arrow Connector 13"/>
            <p:cNvCxnSpPr/>
            <p:nvPr/>
          </p:nvCxnSpPr>
          <p:spPr>
            <a:xfrm flipH="1" flipV="1">
              <a:off x="7879408" y="1896323"/>
              <a:ext cx="250263" cy="1252385"/>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15" name="TextBox 16"/>
            <p:cNvSpPr txBox="1"/>
            <p:nvPr/>
          </p:nvSpPr>
          <p:spPr>
            <a:xfrm>
              <a:off x="7798917" y="3148708"/>
              <a:ext cx="972108" cy="29146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1100" b="1" dirty="0">
                  <a:solidFill>
                    <a:schemeClr val="accent3"/>
                  </a:solidFill>
                </a:rPr>
                <a:t>C-12 beam</a:t>
              </a:r>
            </a:p>
          </p:txBody>
        </p:sp>
      </p:grpSp>
      <p:sp>
        <p:nvSpPr>
          <p:cNvPr id="16" name="TextBox 14"/>
          <p:cNvSpPr txBox="1">
            <a:spLocks noChangeArrowheads="1"/>
          </p:cNvSpPr>
          <p:nvPr/>
        </p:nvSpPr>
        <p:spPr bwMode="auto">
          <a:xfrm>
            <a:off x="148870" y="4367675"/>
            <a:ext cx="6192689" cy="461661"/>
          </a:xfrm>
          <a:prstGeom prst="rect">
            <a:avLst/>
          </a:prstGeom>
          <a:noFill/>
          <a:ln>
            <a:noFill/>
          </a:ln>
        </p:spPr>
        <p:txBody>
          <a:bodyPr wrap="square" lIns="91436" tIns="45718" rIns="91436"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eaLnBrk="1" hangingPunct="1"/>
            <a:r>
              <a:rPr lang="en-AU" sz="1200" i="1" dirty="0">
                <a:solidFill>
                  <a:schemeClr val="accent3"/>
                </a:solidFill>
              </a:rPr>
              <a:t>Figure – Schematic of experiment, beam energy E</a:t>
            </a:r>
            <a:r>
              <a:rPr lang="en-AU" sz="1200" i="1" baseline="-25000" dirty="0">
                <a:solidFill>
                  <a:schemeClr val="accent3"/>
                </a:solidFill>
              </a:rPr>
              <a:t>0</a:t>
            </a:r>
            <a:r>
              <a:rPr lang="en-AU" sz="1200" i="1" dirty="0">
                <a:solidFill>
                  <a:schemeClr val="accent3"/>
                </a:solidFill>
              </a:rPr>
              <a:t> is modified along trajectory through materials &amp; detector to deposit PBP in sensitive volumes for measurement.</a:t>
            </a:r>
          </a:p>
        </p:txBody>
      </p:sp>
      <p:pic>
        <p:nvPicPr>
          <p:cNvPr id="17" name="Picture 2" descr="D:\My Documents\1.My Project\Strip Detector\Silicon Strip Detector - photo\DMG on kapton\IMG_4237.JPG"/>
          <p:cNvPicPr>
            <a:picLocks noChangeAspect="1" noChangeArrowheads="1"/>
          </p:cNvPicPr>
          <p:nvPr/>
        </p:nvPicPr>
        <p:blipFill>
          <a:blip r:embed="rId4" cstate="screen"/>
          <a:srcRect/>
          <a:stretch>
            <a:fillRect/>
          </a:stretch>
        </p:blipFill>
        <p:spPr bwMode="auto">
          <a:xfrm>
            <a:off x="6181288" y="3462653"/>
            <a:ext cx="1206694" cy="905021"/>
          </a:xfrm>
          <a:prstGeom prst="rect">
            <a:avLst/>
          </a:prstGeom>
          <a:ln>
            <a:noFill/>
          </a:ln>
          <a:effectLst>
            <a:outerShdw blurRad="292100" dist="139700" dir="2700000" algn="tl" rotWithShape="0">
              <a:srgbClr val="333333">
                <a:alpha val="65000"/>
              </a:srgbClr>
            </a:outerShdw>
          </a:effectLst>
        </p:spPr>
      </p:pic>
      <p:sp>
        <p:nvSpPr>
          <p:cNvPr id="19" name="Right Arrow 18"/>
          <p:cNvSpPr/>
          <p:nvPr/>
        </p:nvSpPr>
        <p:spPr>
          <a:xfrm>
            <a:off x="5135153" y="3570089"/>
            <a:ext cx="978408" cy="48463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8" name="TextBox 7"/>
          <p:cNvSpPr txBox="1"/>
          <p:nvPr/>
        </p:nvSpPr>
        <p:spPr>
          <a:xfrm>
            <a:off x="974215" y="4844661"/>
            <a:ext cx="3555782" cy="261610"/>
          </a:xfrm>
          <a:prstGeom prst="rect">
            <a:avLst/>
          </a:prstGeom>
          <a:noFill/>
        </p:spPr>
        <p:txBody>
          <a:bodyPr wrap="none" rtlCol="0">
            <a:spAutoFit/>
          </a:bodyPr>
          <a:lstStyle/>
          <a:p>
            <a:r>
              <a:rPr lang="en-AU" sz="1100" b="1" dirty="0" err="1" smtClean="0">
                <a:solidFill>
                  <a:schemeClr val="accent1">
                    <a:lumMod val="60000"/>
                    <a:lumOff val="40000"/>
                  </a:schemeClr>
                </a:solidFill>
              </a:rPr>
              <a:t>E.Debrot</a:t>
            </a:r>
            <a:r>
              <a:rPr lang="en-AU" sz="1100" b="1" dirty="0" smtClean="0">
                <a:solidFill>
                  <a:schemeClr val="accent1">
                    <a:lumMod val="60000"/>
                    <a:lumOff val="40000"/>
                  </a:schemeClr>
                </a:solidFill>
              </a:rPr>
              <a:t> et al , </a:t>
            </a:r>
            <a:r>
              <a:rPr lang="en-AU" sz="1100" b="1" dirty="0">
                <a:solidFill>
                  <a:schemeClr val="accent1">
                    <a:lumMod val="60000"/>
                    <a:lumOff val="40000"/>
                  </a:schemeClr>
                </a:solidFill>
              </a:rPr>
              <a:t>Med Phys , 45(2), 953-962, 2018 </a:t>
            </a:r>
          </a:p>
        </p:txBody>
      </p:sp>
    </p:spTree>
    <p:extLst>
      <p:ext uri="{BB962C8B-B14F-4D97-AF65-F5344CB8AC3E}">
        <p14:creationId xmlns:p14="http://schemas.microsoft.com/office/powerpoint/2010/main" val="36107623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36798"/>
            <a:ext cx="8143875" cy="635095"/>
          </a:xfrm>
        </p:spPr>
        <p:txBody>
          <a:bodyPr lIns="91436" tIns="45718" rIns="91436" bIns="45718">
            <a:normAutofit fontScale="90000"/>
          </a:bodyPr>
          <a:lstStyle/>
          <a:p>
            <a:r>
              <a:rPr lang="en-AU" dirty="0"/>
              <a:t>Results: Energy Reconstruction for Heavy-Ions</a:t>
            </a:r>
          </a:p>
        </p:txBody>
      </p:sp>
      <p:sp>
        <p:nvSpPr>
          <p:cNvPr id="3" name="Footer Placeholder 2"/>
          <p:cNvSpPr>
            <a:spLocks noGrp="1"/>
          </p:cNvSpPr>
          <p:nvPr>
            <p:ph type="ftr" sz="quarter" idx="10"/>
          </p:nvPr>
        </p:nvSpPr>
        <p:spPr/>
        <p:txBody>
          <a:bodyPr lIns="91436" tIns="45718" rIns="91436" bIns="45718"/>
          <a:lstStyle/>
          <a:p>
            <a:r>
              <a:rPr lang="en-US" smtClean="0"/>
              <a:t>Document title</a:t>
            </a:r>
            <a:endParaRPr lang="en-US" dirty="0"/>
          </a:p>
        </p:txBody>
      </p:sp>
      <p:sp>
        <p:nvSpPr>
          <p:cNvPr id="4" name="Slide Number Placeholder 3"/>
          <p:cNvSpPr>
            <a:spLocks noGrp="1"/>
          </p:cNvSpPr>
          <p:nvPr>
            <p:ph type="sldNum" sz="quarter" idx="11"/>
          </p:nvPr>
        </p:nvSpPr>
        <p:spPr/>
        <p:txBody>
          <a:bodyPr lIns="91436" tIns="45718" rIns="91436" bIns="45718"/>
          <a:lstStyle/>
          <a:p>
            <a:fld id="{DA7B4246-FDFA-7E4C-A54D-095A75DA82FF}" type="slidenum">
              <a:rPr lang="en-US" smtClean="0"/>
              <a:pPr/>
              <a:t>35</a:t>
            </a:fld>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705218"/>
            <a:ext cx="4021480" cy="2131991"/>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52499" y="729481"/>
            <a:ext cx="4093970" cy="2154721"/>
          </a:xfrm>
          <a:prstGeom prst="rect">
            <a:avLst/>
          </a:prstGeom>
        </p:spPr>
      </p:pic>
      <p:pic>
        <p:nvPicPr>
          <p:cNvPr id="7" name="table"/>
          <p:cNvPicPr>
            <a:picLocks noChangeAspect="1"/>
          </p:cNvPicPr>
          <p:nvPr/>
        </p:nvPicPr>
        <p:blipFill>
          <a:blip r:embed="rId4"/>
          <a:stretch>
            <a:fillRect/>
          </a:stretch>
        </p:blipFill>
        <p:spPr>
          <a:xfrm>
            <a:off x="180974" y="3133727"/>
            <a:ext cx="7629525" cy="1209675"/>
          </a:xfrm>
          <a:prstGeom prst="rect">
            <a:avLst/>
          </a:prstGeom>
        </p:spPr>
      </p:pic>
      <p:sp>
        <p:nvSpPr>
          <p:cNvPr id="8" name="Content Placeholder 1"/>
          <p:cNvSpPr>
            <a:spLocks noGrp="1"/>
          </p:cNvSpPr>
          <p:nvPr/>
        </p:nvSpPr>
        <p:spPr bwMode="auto">
          <a:xfrm>
            <a:off x="-27831" y="4287053"/>
            <a:ext cx="7275611"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6" tIns="45718" rIns="91436" bIns="45718" numCol="1" anchor="t" anchorCtr="0" compatLnSpc="1">
            <a:prstTxWarp prst="textNoShape">
              <a:avLst/>
            </a:prstTxWarp>
          </a:bodyPr>
          <a:lstStyle>
            <a:lvl1pPr marL="273844" indent="-191691" algn="l" rtl="0" eaLnBrk="1" fontAlgn="base" hangingPunct="1">
              <a:spcBef>
                <a:spcPts val="300"/>
              </a:spcBef>
              <a:spcAft>
                <a:spcPct val="0"/>
              </a:spcAft>
              <a:buClr>
                <a:schemeClr val="accent1"/>
              </a:buClr>
              <a:buSzPct val="68000"/>
              <a:buFont typeface="Wingdings 3" pitchFamily="18" charset="2"/>
              <a:buChar char=""/>
              <a:defRPr sz="2025" kern="1200">
                <a:solidFill>
                  <a:schemeClr val="tx1"/>
                </a:solidFill>
                <a:latin typeface="+mn-lt"/>
                <a:ea typeface="+mn-ea"/>
                <a:cs typeface="+mn-cs"/>
              </a:defRPr>
            </a:lvl1pPr>
            <a:lvl2pPr marL="465535" indent="-171450" algn="l" rtl="0" eaLnBrk="1" fontAlgn="base" hangingPunct="1">
              <a:spcBef>
                <a:spcPts val="244"/>
              </a:spcBef>
              <a:spcAft>
                <a:spcPct val="0"/>
              </a:spcAft>
              <a:buClr>
                <a:schemeClr val="accent1"/>
              </a:buClr>
              <a:buFont typeface="Verdana" pitchFamily="34" charset="0"/>
              <a:buChar char="◦"/>
              <a:defRPr sz="1725" kern="1200">
                <a:solidFill>
                  <a:schemeClr val="tx1"/>
                </a:solidFill>
                <a:latin typeface="+mn-lt"/>
                <a:ea typeface="+mn-ea"/>
                <a:cs typeface="+mn-cs"/>
              </a:defRPr>
            </a:lvl2pPr>
            <a:lvl3pPr marL="644129" indent="-171450" algn="l" rtl="0" eaLnBrk="1" fontAlgn="base" hangingPunct="1">
              <a:spcBef>
                <a:spcPts val="263"/>
              </a:spcBef>
              <a:spcAft>
                <a:spcPct val="0"/>
              </a:spcAft>
              <a:buClr>
                <a:schemeClr val="accent2"/>
              </a:buClr>
              <a:buSzPct val="100000"/>
              <a:buFont typeface="Wingdings 2" pitchFamily="18" charset="2"/>
              <a:buChar char=""/>
              <a:defRPr sz="1575" kern="1200">
                <a:solidFill>
                  <a:schemeClr val="tx1"/>
                </a:solidFill>
                <a:latin typeface="+mn-lt"/>
                <a:ea typeface="+mn-ea"/>
                <a:cs typeface="+mn-cs"/>
              </a:defRPr>
            </a:lvl3pPr>
            <a:lvl4pPr marL="857250" indent="-171450" algn="l" rtl="0" eaLnBrk="1" fontAlgn="base" hangingPunct="1">
              <a:spcBef>
                <a:spcPts val="263"/>
              </a:spcBef>
              <a:spcAft>
                <a:spcPct val="0"/>
              </a:spcAft>
              <a:buClr>
                <a:schemeClr val="accent2"/>
              </a:buClr>
              <a:buFont typeface="Wingdings 2" pitchFamily="18" charset="2"/>
              <a:buChar char=""/>
              <a:defRPr sz="1425" kern="1200">
                <a:solidFill>
                  <a:schemeClr val="tx1"/>
                </a:solidFill>
                <a:latin typeface="+mn-lt"/>
                <a:ea typeface="+mn-ea"/>
                <a:cs typeface="+mn-cs"/>
              </a:defRPr>
            </a:lvl4pPr>
            <a:lvl5pPr marL="1028700" indent="-171450" algn="l" rtl="0" eaLnBrk="1" fontAlgn="base" hangingPunct="1">
              <a:spcBef>
                <a:spcPts val="263"/>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200150" indent="-171450" algn="l" rtl="0" eaLnBrk="1" latinLnBrk="0" hangingPunct="1">
              <a:spcBef>
                <a:spcPts val="263"/>
              </a:spcBef>
              <a:buClr>
                <a:schemeClr val="accent3"/>
              </a:buClr>
              <a:buFont typeface="Wingdings 2"/>
              <a:buChar char=""/>
              <a:defRPr kumimoji="0" sz="1350" kern="1200">
                <a:solidFill>
                  <a:schemeClr val="tx1"/>
                </a:solidFill>
                <a:latin typeface="+mn-lt"/>
                <a:ea typeface="+mn-ea"/>
                <a:cs typeface="+mn-cs"/>
              </a:defRPr>
            </a:lvl6pPr>
            <a:lvl7pPr marL="1371600" indent="-171450" algn="l" rtl="0" eaLnBrk="1" latinLnBrk="0" hangingPunct="1">
              <a:spcBef>
                <a:spcPts val="263"/>
              </a:spcBef>
              <a:buClr>
                <a:schemeClr val="accent3"/>
              </a:buClr>
              <a:buFont typeface="Wingdings 2"/>
              <a:buChar char=""/>
              <a:defRPr kumimoji="0" sz="1200" kern="1200">
                <a:solidFill>
                  <a:schemeClr val="tx1"/>
                </a:solidFill>
                <a:latin typeface="+mn-lt"/>
                <a:ea typeface="+mn-ea"/>
                <a:cs typeface="+mn-cs"/>
              </a:defRPr>
            </a:lvl7pPr>
            <a:lvl8pPr marL="1543050" indent="-171450" algn="l" rtl="0" eaLnBrk="1" latinLnBrk="0" hangingPunct="1">
              <a:spcBef>
                <a:spcPts val="263"/>
              </a:spcBef>
              <a:buClr>
                <a:schemeClr val="accent3"/>
              </a:buClr>
              <a:buFont typeface="Wingdings 2"/>
              <a:buChar char=""/>
              <a:defRPr kumimoji="0" sz="1200" kern="1200">
                <a:solidFill>
                  <a:schemeClr val="tx1"/>
                </a:solidFill>
                <a:latin typeface="+mn-lt"/>
                <a:ea typeface="+mn-ea"/>
                <a:cs typeface="+mn-cs"/>
              </a:defRPr>
            </a:lvl8pPr>
            <a:lvl9pPr marL="1714500" indent="-171450" algn="l" rtl="0" eaLnBrk="1" latinLnBrk="0" hangingPunct="1">
              <a:spcBef>
                <a:spcPts val="263"/>
              </a:spcBef>
              <a:buClr>
                <a:schemeClr val="accent3"/>
              </a:buClr>
              <a:buFont typeface="Wingdings 2"/>
              <a:buChar char=""/>
              <a:defRPr kumimoji="0" sz="1200" kern="1200" baseline="0">
                <a:solidFill>
                  <a:schemeClr val="tx1"/>
                </a:solidFill>
                <a:latin typeface="+mn-lt"/>
                <a:ea typeface="+mn-ea"/>
                <a:cs typeface="+mn-cs"/>
              </a:defRPr>
            </a:lvl9pPr>
            <a:extLst/>
          </a:lstStyle>
          <a:p>
            <a:r>
              <a:rPr lang="en-AU" sz="1400" dirty="0">
                <a:solidFill>
                  <a:schemeClr val="accent3"/>
                </a:solidFill>
              </a:rPr>
              <a:t>E</a:t>
            </a:r>
            <a:r>
              <a:rPr lang="en-AU" sz="1400" baseline="-25000" dirty="0">
                <a:solidFill>
                  <a:schemeClr val="accent3"/>
                </a:solidFill>
              </a:rPr>
              <a:t>0</a:t>
            </a:r>
            <a:r>
              <a:rPr lang="en-AU" sz="1400" dirty="0">
                <a:solidFill>
                  <a:schemeClr val="accent3"/>
                </a:solidFill>
              </a:rPr>
              <a:t> determined by Monte-Carlo simulation to be </a:t>
            </a:r>
            <a:r>
              <a:rPr lang="en-AU" sz="1400" b="1" dirty="0">
                <a:solidFill>
                  <a:schemeClr val="accent3"/>
                </a:solidFill>
              </a:rPr>
              <a:t>275 MeV/u +/- 0.01%,</a:t>
            </a:r>
            <a:endParaRPr lang="en-AU" sz="900" b="1" dirty="0">
              <a:solidFill>
                <a:schemeClr val="accent3"/>
              </a:solidFill>
            </a:endParaRPr>
          </a:p>
          <a:p>
            <a:r>
              <a:rPr lang="en-AU" sz="1400" dirty="0">
                <a:solidFill>
                  <a:schemeClr val="accent3"/>
                </a:solidFill>
              </a:rPr>
              <a:t>E</a:t>
            </a:r>
            <a:r>
              <a:rPr lang="en-AU" sz="1400" baseline="-25000" dirty="0">
                <a:solidFill>
                  <a:schemeClr val="accent3"/>
                </a:solidFill>
              </a:rPr>
              <a:t>0</a:t>
            </a:r>
            <a:r>
              <a:rPr lang="en-AU" sz="1400" dirty="0">
                <a:solidFill>
                  <a:schemeClr val="accent3"/>
                </a:solidFill>
              </a:rPr>
              <a:t> determined by detector reconstruction to be (</a:t>
            </a:r>
            <a:r>
              <a:rPr lang="en-AU" sz="1400" b="1" dirty="0">
                <a:solidFill>
                  <a:schemeClr val="accent3"/>
                </a:solidFill>
              </a:rPr>
              <a:t>278 +/- 1) MeV/u</a:t>
            </a:r>
          </a:p>
        </p:txBody>
      </p:sp>
      <p:sp>
        <p:nvSpPr>
          <p:cNvPr id="9" name="TextBox 7"/>
          <p:cNvSpPr txBox="1"/>
          <p:nvPr/>
        </p:nvSpPr>
        <p:spPr>
          <a:xfrm>
            <a:off x="180974" y="2815181"/>
            <a:ext cx="7629525" cy="311621"/>
          </a:xfrm>
          <a:prstGeom prst="rect">
            <a:avLst/>
          </a:prstGeom>
          <a:noFill/>
        </p:spPr>
        <p:txBody>
          <a:bodyPr wrap="square" lIns="91436" tIns="45718" rIns="91436" bIns="45718"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1400" b="1" dirty="0">
                <a:solidFill>
                  <a:srgbClr val="FF0000"/>
                </a:solidFill>
              </a:rPr>
              <a:t>Table III – Energy Reconstruction for C-12.</a:t>
            </a:r>
          </a:p>
        </p:txBody>
      </p:sp>
      <p:pic>
        <p:nvPicPr>
          <p:cNvPr id="10" name="Picture 9" descr="F:\Home PC A\My Documents 13.05.11\Job\Research\PhD students\Aaron Merchant\Mayo Clinic\Operation\Photo\IMAG0432.jpg"/>
          <p:cNvPicPr/>
          <p:nvPr/>
        </p:nvPicPr>
        <p:blipFill>
          <a:blip r:embed="rId5">
            <a:extLst>
              <a:ext uri="{28A0092B-C50C-407E-A947-70E740481C1C}">
                <a14:useLocalDpi xmlns:a14="http://schemas.microsoft.com/office/drawing/2010/main" val="0"/>
              </a:ext>
            </a:extLst>
          </a:blip>
          <a:srcRect/>
          <a:stretch>
            <a:fillRect/>
          </a:stretch>
        </p:blipFill>
        <p:spPr bwMode="auto">
          <a:xfrm>
            <a:off x="7866193" y="2281667"/>
            <a:ext cx="1221105" cy="915670"/>
          </a:xfrm>
          <a:prstGeom prst="rect">
            <a:avLst/>
          </a:prstGeom>
          <a:noFill/>
          <a:ln>
            <a:noFill/>
          </a:ln>
        </p:spPr>
      </p:pic>
      <p:pic>
        <p:nvPicPr>
          <p:cNvPr id="11" name="Picture 10"/>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67271" y="3415219"/>
            <a:ext cx="1221105" cy="646685"/>
          </a:xfrm>
          <a:prstGeom prst="rect">
            <a:avLst/>
          </a:prstGeom>
          <a:noFill/>
          <a:ln>
            <a:noFill/>
          </a:ln>
        </p:spPr>
      </p:pic>
      <p:sp>
        <p:nvSpPr>
          <p:cNvPr id="12" name="TextBox 11"/>
          <p:cNvSpPr txBox="1"/>
          <p:nvPr/>
        </p:nvSpPr>
        <p:spPr>
          <a:xfrm>
            <a:off x="7867271" y="3066206"/>
            <a:ext cx="1231427" cy="369332"/>
          </a:xfrm>
          <a:prstGeom prst="rect">
            <a:avLst/>
          </a:prstGeom>
          <a:noFill/>
        </p:spPr>
        <p:txBody>
          <a:bodyPr wrap="none" rtlCol="0">
            <a:spAutoFit/>
          </a:bodyPr>
          <a:lstStyle/>
          <a:p>
            <a:r>
              <a:rPr lang="en-AU" sz="1050" dirty="0" smtClean="0"/>
              <a:t>Mayo Clinic, MN</a:t>
            </a:r>
            <a:r>
              <a:rPr lang="en-AU" dirty="0" smtClean="0"/>
              <a:t> </a:t>
            </a:r>
            <a:endParaRPr lang="en-AU" dirty="0"/>
          </a:p>
        </p:txBody>
      </p:sp>
      <p:sp>
        <p:nvSpPr>
          <p:cNvPr id="13" name="TextBox 12"/>
          <p:cNvSpPr txBox="1"/>
          <p:nvPr/>
        </p:nvSpPr>
        <p:spPr>
          <a:xfrm>
            <a:off x="8271019" y="4061904"/>
            <a:ext cx="950901" cy="246221"/>
          </a:xfrm>
          <a:prstGeom prst="rect">
            <a:avLst/>
          </a:prstGeom>
          <a:noFill/>
        </p:spPr>
        <p:txBody>
          <a:bodyPr wrap="none" rtlCol="0">
            <a:spAutoFit/>
          </a:bodyPr>
          <a:lstStyle/>
          <a:p>
            <a:r>
              <a:rPr lang="en-AU" sz="1000" dirty="0" smtClean="0"/>
              <a:t>MGH, Boston</a:t>
            </a:r>
            <a:endParaRPr lang="en-AU" sz="900" dirty="0"/>
          </a:p>
        </p:txBody>
      </p:sp>
      <p:sp>
        <p:nvSpPr>
          <p:cNvPr id="14" name="TextBox 13"/>
          <p:cNvSpPr txBox="1"/>
          <p:nvPr/>
        </p:nvSpPr>
        <p:spPr>
          <a:xfrm>
            <a:off x="7760554" y="2281667"/>
            <a:ext cx="1511952" cy="230832"/>
          </a:xfrm>
          <a:prstGeom prst="rect">
            <a:avLst/>
          </a:prstGeom>
          <a:noFill/>
        </p:spPr>
        <p:txBody>
          <a:bodyPr wrap="none" rtlCol="0">
            <a:spAutoFit/>
          </a:bodyPr>
          <a:lstStyle/>
          <a:p>
            <a:r>
              <a:rPr lang="en-AU" sz="900" dirty="0" smtClean="0">
                <a:solidFill>
                  <a:schemeClr val="bg1"/>
                </a:solidFill>
              </a:rPr>
              <a:t>Technology Implemented </a:t>
            </a:r>
            <a:endParaRPr lang="en-AU" sz="900" dirty="0">
              <a:solidFill>
                <a:schemeClr val="bg1"/>
              </a:solidFill>
            </a:endParaRPr>
          </a:p>
        </p:txBody>
      </p:sp>
    </p:spTree>
    <p:extLst>
      <p:ext uri="{BB962C8B-B14F-4D97-AF65-F5344CB8AC3E}">
        <p14:creationId xmlns:p14="http://schemas.microsoft.com/office/powerpoint/2010/main" val="27032025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416" y="125028"/>
            <a:ext cx="8839200" cy="343262"/>
          </a:xfrm>
        </p:spPr>
        <p:txBody>
          <a:bodyPr>
            <a:noAutofit/>
          </a:bodyPr>
          <a:lstStyle/>
          <a:p>
            <a:r>
              <a:rPr lang="en-US" sz="1800" b="1" dirty="0">
                <a:latin typeface="Arial" panose="020B0604020202020204" pitchFamily="34" charset="0"/>
                <a:cs typeface="Arial" panose="020B0604020202020204" pitchFamily="34" charset="0"/>
              </a:rPr>
              <a:t>DMG-256 for range verification in </a:t>
            </a:r>
            <a:r>
              <a:rPr lang="en-US" sz="1800" b="1" dirty="0" smtClean="0">
                <a:latin typeface="Arial" panose="020B0604020202020204" pitchFamily="34" charset="0"/>
                <a:cs typeface="Arial" panose="020B0604020202020204" pitchFamily="34" charset="0"/>
              </a:rPr>
              <a:t>PBS </a:t>
            </a:r>
            <a:r>
              <a:rPr lang="en-US" sz="1800" b="1" dirty="0">
                <a:latin typeface="Arial" panose="020B0604020202020204" pitchFamily="34" charset="0"/>
                <a:cs typeface="Arial" panose="020B0604020202020204" pitchFamily="34" charset="0"/>
              </a:rPr>
              <a:t>proton </a:t>
            </a:r>
            <a:r>
              <a:rPr lang="en-US" sz="1800" b="1" dirty="0" smtClean="0">
                <a:latin typeface="Arial" panose="020B0604020202020204" pitchFamily="34" charset="0"/>
                <a:cs typeface="Arial" panose="020B0604020202020204" pitchFamily="34" charset="0"/>
              </a:rPr>
              <a:t>therapy: </a:t>
            </a:r>
            <a:r>
              <a:rPr lang="en-US" sz="1800" b="1" dirty="0">
                <a:latin typeface="Arial" panose="020B0604020202020204" pitchFamily="34" charset="0"/>
                <a:cs typeface="Arial" panose="020B0604020202020204" pitchFamily="34" charset="0"/>
              </a:rPr>
              <a:t>M</a:t>
            </a:r>
            <a:r>
              <a:rPr lang="en-US" sz="1800" b="1" dirty="0" smtClean="0">
                <a:latin typeface="Arial" panose="020B0604020202020204" pitchFamily="34" charset="0"/>
                <a:cs typeface="Arial" panose="020B0604020202020204" pitchFamily="34" charset="0"/>
              </a:rPr>
              <a:t>ayo Clinic collaboration</a:t>
            </a:r>
            <a:endParaRPr lang="en-AU" sz="1800" b="1" dirty="0">
              <a:latin typeface="Arial" panose="020B0604020202020204" pitchFamily="34" charset="0"/>
              <a:cs typeface="Arial" panose="020B0604020202020204" pitchFamily="34" charset="0"/>
            </a:endParaRPr>
          </a:p>
        </p:txBody>
      </p:sp>
      <p:sp>
        <p:nvSpPr>
          <p:cNvPr id="3" name="Footer Placeholder 2"/>
          <p:cNvSpPr>
            <a:spLocks noGrp="1"/>
          </p:cNvSpPr>
          <p:nvPr>
            <p:ph type="ftr" sz="quarter" idx="10"/>
          </p:nvPr>
        </p:nvSpPr>
        <p:spPr/>
        <p:txBody>
          <a:bodyPr/>
          <a:lstStyle/>
          <a:p>
            <a:r>
              <a:rPr lang="en-US" smtClean="0"/>
              <a:t>Document title</a:t>
            </a:r>
            <a:endParaRPr lang="en-US" dirty="0"/>
          </a:p>
        </p:txBody>
      </p:sp>
      <p:sp>
        <p:nvSpPr>
          <p:cNvPr id="4" name="Slide Number Placeholder 3"/>
          <p:cNvSpPr>
            <a:spLocks noGrp="1"/>
          </p:cNvSpPr>
          <p:nvPr>
            <p:ph type="sldNum" sz="quarter" idx="11"/>
          </p:nvPr>
        </p:nvSpPr>
        <p:spPr/>
        <p:txBody>
          <a:bodyPr/>
          <a:lstStyle/>
          <a:p>
            <a:fld id="{DA7B4246-FDFA-7E4C-A54D-095A75DA82FF}" type="slidenum">
              <a:rPr lang="en-US" smtClean="0"/>
              <a:pPr/>
              <a:t>36</a:t>
            </a:fld>
            <a:endParaRPr lang="en-US" dirty="0"/>
          </a:p>
        </p:txBody>
      </p:sp>
      <p:grpSp>
        <p:nvGrpSpPr>
          <p:cNvPr id="5" name="Group 4"/>
          <p:cNvGrpSpPr/>
          <p:nvPr/>
        </p:nvGrpSpPr>
        <p:grpSpPr>
          <a:xfrm>
            <a:off x="170740" y="595875"/>
            <a:ext cx="1945320" cy="1525949"/>
            <a:chOff x="-4845227" y="-1269482"/>
            <a:chExt cx="3733799" cy="2796913"/>
          </a:xfrm>
        </p:grpSpPr>
        <p:pic>
          <p:nvPicPr>
            <p:cNvPr id="6" name="Picture 5" descr="D:\OneDrive - University of Wollongong\mayoProcessedResults\photosExp\freeAirDMG\IMG_951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45227" y="-1269482"/>
              <a:ext cx="3733799" cy="2796913"/>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p:cNvCxnSpPr/>
            <p:nvPr/>
          </p:nvCxnSpPr>
          <p:spPr>
            <a:xfrm flipH="1">
              <a:off x="-2438396" y="-191060"/>
              <a:ext cx="475110" cy="781156"/>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8" name="Group 7"/>
          <p:cNvGrpSpPr/>
          <p:nvPr/>
        </p:nvGrpSpPr>
        <p:grpSpPr>
          <a:xfrm>
            <a:off x="2369488" y="595875"/>
            <a:ext cx="3680455" cy="3603142"/>
            <a:chOff x="346719" y="-2270760"/>
            <a:chExt cx="7733818" cy="7680960"/>
          </a:xfrm>
        </p:grpSpPr>
        <p:grpSp>
          <p:nvGrpSpPr>
            <p:cNvPr id="9" name="Group 8"/>
            <p:cNvGrpSpPr/>
            <p:nvPr/>
          </p:nvGrpSpPr>
          <p:grpSpPr>
            <a:xfrm>
              <a:off x="346719" y="-2270760"/>
              <a:ext cx="7733818" cy="7680960"/>
              <a:chOff x="346048" y="-2476612"/>
              <a:chExt cx="7350152" cy="7513253"/>
            </a:xfrm>
          </p:grpSpPr>
          <p:grpSp>
            <p:nvGrpSpPr>
              <p:cNvPr id="16" name="Group 15"/>
              <p:cNvGrpSpPr/>
              <p:nvPr/>
            </p:nvGrpSpPr>
            <p:grpSpPr>
              <a:xfrm>
                <a:off x="346048" y="-2476611"/>
                <a:ext cx="3657601" cy="2743199"/>
                <a:chOff x="-1363211" y="-1064948"/>
                <a:chExt cx="5070478" cy="3802858"/>
              </a:xfrm>
            </p:grpSpPr>
            <p:pic>
              <p:nvPicPr>
                <p:cNvPr id="21" name="Picture 3" descr="D:\OneDrive - University of Wollongong\mayoProcessedResults\photosExp\angledPhantom\IMG_9368 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63211" y="-1064948"/>
                  <a:ext cx="5070478" cy="3802858"/>
                </a:xfrm>
                <a:prstGeom prst="rect">
                  <a:avLst/>
                </a:prstGeom>
                <a:noFill/>
                <a:scene3d>
                  <a:camera prst="orthographicFront">
                    <a:rot lat="0" lon="0" rev="0"/>
                  </a:camera>
                  <a:lightRig rig="threePt" dir="t"/>
                </a:scene3d>
                <a:extLst>
                  <a:ext uri="{909E8E84-426E-40DD-AFC4-6F175D3DCCD1}">
                    <a14:hiddenFill xmlns:a14="http://schemas.microsoft.com/office/drawing/2010/main">
                      <a:solidFill>
                        <a:srgbClr val="FFFFFF"/>
                      </a:solidFill>
                    </a14:hiddenFill>
                  </a:ext>
                </a:extLst>
              </p:spPr>
            </p:pic>
            <p:cxnSp>
              <p:nvCxnSpPr>
                <p:cNvPr id="22" name="Straight Arrow Connector 21"/>
                <p:cNvCxnSpPr/>
                <p:nvPr/>
              </p:nvCxnSpPr>
              <p:spPr>
                <a:xfrm flipH="1" flipV="1">
                  <a:off x="663280" y="765572"/>
                  <a:ext cx="1659621" cy="148962"/>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7" name="Group 16"/>
              <p:cNvGrpSpPr/>
              <p:nvPr/>
            </p:nvGrpSpPr>
            <p:grpSpPr>
              <a:xfrm>
                <a:off x="4038600" y="-2476612"/>
                <a:ext cx="3657600" cy="2743200"/>
                <a:chOff x="2207304" y="2895600"/>
                <a:chExt cx="5070477" cy="3802858"/>
              </a:xfrm>
            </p:grpSpPr>
            <p:pic>
              <p:nvPicPr>
                <p:cNvPr id="19" name="Picture 4" descr="D:\OneDrive - University of Wollongong\mayoProcessedResults\photosExp\angledPhantom\IMG_8640 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07304" y="2895600"/>
                  <a:ext cx="5070477" cy="3802858"/>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Straight Arrow Connector 19"/>
                <p:cNvCxnSpPr/>
                <p:nvPr/>
              </p:nvCxnSpPr>
              <p:spPr>
                <a:xfrm flipH="1">
                  <a:off x="3657600" y="4660700"/>
                  <a:ext cx="1620839" cy="4447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pic>
            <p:nvPicPr>
              <p:cNvPr id="18" name="Picture 6" descr="D:\OneDrive - University of Wollongong\SSD_2019\comp_multiEn_flatField_normVsDepPerpex.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8200" r="8609"/>
              <a:stretch/>
            </p:blipFill>
            <p:spPr bwMode="auto">
              <a:xfrm>
                <a:off x="346048" y="266586"/>
                <a:ext cx="7350152" cy="477005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oup 9"/>
            <p:cNvGrpSpPr/>
            <p:nvPr/>
          </p:nvGrpSpPr>
          <p:grpSpPr>
            <a:xfrm>
              <a:off x="854075" y="-1371600"/>
              <a:ext cx="974725" cy="861534"/>
              <a:chOff x="854075" y="-1371600"/>
              <a:chExt cx="974725" cy="861534"/>
            </a:xfrm>
          </p:grpSpPr>
          <p:cxnSp>
            <p:nvCxnSpPr>
              <p:cNvPr id="11" name="Straight Connector 10"/>
              <p:cNvCxnSpPr/>
              <p:nvPr/>
            </p:nvCxnSpPr>
            <p:spPr>
              <a:xfrm flipH="1" flipV="1">
                <a:off x="1265237" y="-865910"/>
                <a:ext cx="311150" cy="35584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flipV="1">
                <a:off x="1241425" y="-1371600"/>
                <a:ext cx="31750" cy="50305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flipV="1">
                <a:off x="854075" y="-1003070"/>
                <a:ext cx="822325" cy="27432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Arc 13"/>
              <p:cNvSpPr/>
              <p:nvPr/>
            </p:nvSpPr>
            <p:spPr>
              <a:xfrm rot="5584001">
                <a:off x="1336359" y="-873441"/>
                <a:ext cx="182880" cy="182880"/>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TextBox 14"/>
              <p:cNvSpPr txBox="1"/>
              <p:nvPr/>
            </p:nvSpPr>
            <p:spPr>
              <a:xfrm>
                <a:off x="1434140" y="-810399"/>
                <a:ext cx="394660" cy="276999"/>
              </a:xfrm>
              <a:prstGeom prst="rect">
                <a:avLst/>
              </a:prstGeom>
              <a:noFill/>
              <a:ln>
                <a:noFill/>
              </a:ln>
            </p:spPr>
            <p:txBody>
              <a:bodyPr wrap="none" rtlCol="0">
                <a:spAutoFit/>
              </a:bodyPr>
              <a:lstStyle/>
              <a:p>
                <a:r>
                  <a:rPr lang="en-US" sz="1200" dirty="0" smtClean="0"/>
                  <a:t>30</a:t>
                </a:r>
                <a:r>
                  <a:rPr lang="en-US" sz="1200" dirty="0"/>
                  <a:t>°</a:t>
                </a:r>
              </a:p>
            </p:txBody>
          </p:sp>
        </p:grpSp>
      </p:grpSp>
      <p:pic>
        <p:nvPicPr>
          <p:cNvPr id="23" name="Picture 22" descr="D:\OneDrive - University of Wollongong\SSD_2019\DMG_inAir_variableEn_r4_170us_PTCOGabstract_normVsDepSi_cutEnt.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7022" r="9144"/>
          <a:stretch/>
        </p:blipFill>
        <p:spPr bwMode="auto">
          <a:xfrm>
            <a:off x="53628" y="2252615"/>
            <a:ext cx="2073603" cy="157196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D:\OneDrive - University of Wollongong\mayoProcessedResults\photosExp\IMG_4433.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6416" y="3904388"/>
            <a:ext cx="1532826" cy="1149620"/>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p:cNvSpPr txBox="1"/>
          <p:nvPr/>
        </p:nvSpPr>
        <p:spPr>
          <a:xfrm>
            <a:off x="2610934" y="4294154"/>
            <a:ext cx="3619348" cy="307777"/>
          </a:xfrm>
          <a:prstGeom prst="rect">
            <a:avLst/>
          </a:prstGeom>
          <a:noFill/>
        </p:spPr>
        <p:txBody>
          <a:bodyPr wrap="square" rtlCol="0">
            <a:spAutoFit/>
          </a:bodyPr>
          <a:lstStyle/>
          <a:p>
            <a:r>
              <a:rPr lang="en-AU" sz="1400" dirty="0" smtClean="0"/>
              <a:t>DMG : Range PBS beam, field 5x5 cm</a:t>
            </a:r>
            <a:r>
              <a:rPr lang="en-AU" sz="1400" baseline="30000" dirty="0" smtClean="0"/>
              <a:t>2</a:t>
            </a:r>
            <a:endParaRPr lang="en-AU" sz="1400" baseline="30000" dirty="0"/>
          </a:p>
        </p:txBody>
      </p:sp>
      <p:sp>
        <p:nvSpPr>
          <p:cNvPr id="31" name="TextBox 30"/>
          <p:cNvSpPr txBox="1"/>
          <p:nvPr/>
        </p:nvSpPr>
        <p:spPr>
          <a:xfrm>
            <a:off x="2116060" y="4777009"/>
            <a:ext cx="6058069" cy="553998"/>
          </a:xfrm>
          <a:prstGeom prst="rect">
            <a:avLst/>
          </a:prstGeom>
          <a:noFill/>
        </p:spPr>
        <p:txBody>
          <a:bodyPr wrap="none" rtlCol="0">
            <a:spAutoFit/>
          </a:bodyPr>
          <a:lstStyle/>
          <a:p>
            <a:pPr lvl="0"/>
            <a:r>
              <a:rPr lang="en-AU" sz="1200" dirty="0" smtClean="0"/>
              <a:t>Debrot et al., Phys.Med.Biol</a:t>
            </a:r>
            <a:r>
              <a:rPr lang="en-AU" sz="1200" dirty="0"/>
              <a:t>.,</a:t>
            </a:r>
            <a:r>
              <a:rPr lang="en-AU" sz="1200" b="1" dirty="0"/>
              <a:t>66</a:t>
            </a:r>
            <a:r>
              <a:rPr lang="en-AU" sz="1200" dirty="0"/>
              <a:t>(9), 2021  </a:t>
            </a:r>
            <a:r>
              <a:rPr lang="en-AU" sz="1200" dirty="0" err="1"/>
              <a:t>doi</a:t>
            </a:r>
            <a:r>
              <a:rPr lang="en-AU" sz="1200" dirty="0"/>
              <a:t>: 10.1088/1361-6560/abf1b9         </a:t>
            </a:r>
          </a:p>
          <a:p>
            <a:r>
              <a:rPr lang="en-AU" dirty="0"/>
              <a:t> </a:t>
            </a:r>
          </a:p>
        </p:txBody>
      </p:sp>
    </p:spTree>
    <p:extLst>
      <p:ext uri="{BB962C8B-B14F-4D97-AF65-F5344CB8AC3E}">
        <p14:creationId xmlns:p14="http://schemas.microsoft.com/office/powerpoint/2010/main" val="6405536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2"/>
          <p:cNvSpPr txBox="1">
            <a:spLocks/>
          </p:cNvSpPr>
          <p:nvPr/>
        </p:nvSpPr>
        <p:spPr>
          <a:xfrm>
            <a:off x="0" y="-70370"/>
            <a:ext cx="8910990" cy="642938"/>
          </a:xfrm>
          <a:prstGeom prst="rect">
            <a:avLst/>
          </a:prstGeom>
        </p:spPr>
        <p:txBody>
          <a:bodyPr vert="horz" lIns="68579" tIns="34289" rIns="68579" bIns="34289" rtlCol="0" anchor="ctr">
            <a:normAutofit/>
            <a:scene3d>
              <a:camera prst="orthographicFront"/>
              <a:lightRig rig="soft" dir="t"/>
            </a:scene3d>
            <a:sp3d prstMaterial="softEdge">
              <a:bevelT w="25400" h="25400"/>
            </a:sp3d>
          </a:bodyPr>
          <a:lstStyle>
            <a:lvl1pPr algn="l" rtl="0" eaLnBrk="1" fontAlgn="base" hangingPunct="1">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1" fontAlgn="base" hangingPunct="1">
              <a:spcBef>
                <a:spcPct val="0"/>
              </a:spcBef>
              <a:spcAft>
                <a:spcPct val="0"/>
              </a:spcAft>
              <a:defRPr sz="4100" b="1">
                <a:solidFill>
                  <a:schemeClr val="tx2"/>
                </a:solidFill>
                <a:latin typeface="Lucida Sans Unicode" pitchFamily="34" charset="0"/>
              </a:defRPr>
            </a:lvl2pPr>
            <a:lvl3pPr algn="l" rtl="0" eaLnBrk="1" fontAlgn="base" hangingPunct="1">
              <a:spcBef>
                <a:spcPct val="0"/>
              </a:spcBef>
              <a:spcAft>
                <a:spcPct val="0"/>
              </a:spcAft>
              <a:defRPr sz="4100" b="1">
                <a:solidFill>
                  <a:schemeClr val="tx2"/>
                </a:solidFill>
                <a:latin typeface="Lucida Sans Unicode" pitchFamily="34" charset="0"/>
              </a:defRPr>
            </a:lvl3pPr>
            <a:lvl4pPr algn="l" rtl="0" eaLnBrk="1" fontAlgn="base" hangingPunct="1">
              <a:spcBef>
                <a:spcPct val="0"/>
              </a:spcBef>
              <a:spcAft>
                <a:spcPct val="0"/>
              </a:spcAft>
              <a:defRPr sz="4100" b="1">
                <a:solidFill>
                  <a:schemeClr val="tx2"/>
                </a:solidFill>
                <a:latin typeface="Lucida Sans Unicode" pitchFamily="34" charset="0"/>
              </a:defRPr>
            </a:lvl4pPr>
            <a:lvl5pPr algn="l" rtl="0" eaLnBrk="1" fontAlgn="base" hangingPunct="1">
              <a:spcBef>
                <a:spcPct val="0"/>
              </a:spcBef>
              <a:spcAft>
                <a:spcPct val="0"/>
              </a:spcAft>
              <a:defRPr sz="4100" b="1">
                <a:solidFill>
                  <a:schemeClr val="tx2"/>
                </a:solidFill>
                <a:latin typeface="Lucida Sans Unicode" pitchFamily="34" charset="0"/>
              </a:defRPr>
            </a:lvl5pPr>
            <a:lvl6pPr marL="457200" algn="l" rtl="0" eaLnBrk="1" fontAlgn="base" hangingPunct="1">
              <a:spcBef>
                <a:spcPct val="0"/>
              </a:spcBef>
              <a:spcAft>
                <a:spcPct val="0"/>
              </a:spcAft>
              <a:defRPr sz="4100" b="1">
                <a:solidFill>
                  <a:schemeClr val="tx2"/>
                </a:solidFill>
                <a:latin typeface="Lucida Sans Unicode" pitchFamily="34" charset="0"/>
              </a:defRPr>
            </a:lvl6pPr>
            <a:lvl7pPr marL="914400" algn="l" rtl="0" eaLnBrk="1" fontAlgn="base" hangingPunct="1">
              <a:spcBef>
                <a:spcPct val="0"/>
              </a:spcBef>
              <a:spcAft>
                <a:spcPct val="0"/>
              </a:spcAft>
              <a:defRPr sz="4100" b="1">
                <a:solidFill>
                  <a:schemeClr val="tx2"/>
                </a:solidFill>
                <a:latin typeface="Lucida Sans Unicode" pitchFamily="34" charset="0"/>
              </a:defRPr>
            </a:lvl7pPr>
            <a:lvl8pPr marL="1371600" algn="l" rtl="0" eaLnBrk="1" fontAlgn="base" hangingPunct="1">
              <a:spcBef>
                <a:spcPct val="0"/>
              </a:spcBef>
              <a:spcAft>
                <a:spcPct val="0"/>
              </a:spcAft>
              <a:defRPr sz="4100" b="1">
                <a:solidFill>
                  <a:schemeClr val="tx2"/>
                </a:solidFill>
                <a:latin typeface="Lucida Sans Unicode" pitchFamily="34" charset="0"/>
              </a:defRPr>
            </a:lvl8pPr>
            <a:lvl9pPr marL="1828800" algn="l" rtl="0" eaLnBrk="1" fontAlgn="base" hangingPunct="1">
              <a:spcBef>
                <a:spcPct val="0"/>
              </a:spcBef>
              <a:spcAft>
                <a:spcPct val="0"/>
              </a:spcAft>
              <a:defRPr sz="4100" b="1">
                <a:solidFill>
                  <a:schemeClr val="tx2"/>
                </a:solidFill>
                <a:latin typeface="Lucida Sans Unicode" pitchFamily="34" charset="0"/>
              </a:defRPr>
            </a:lvl9pPr>
            <a:extLst/>
          </a:lstStyle>
          <a:p>
            <a:pPr defTabSz="685783"/>
            <a:r>
              <a:rPr lang="en-AU" sz="2400" dirty="0"/>
              <a:t>Proton Beam Experiment – PBS Spot Profile (MGH)</a:t>
            </a:r>
          </a:p>
        </p:txBody>
      </p:sp>
      <p:grpSp>
        <p:nvGrpSpPr>
          <p:cNvPr id="22" name="Group 21"/>
          <p:cNvGrpSpPr/>
          <p:nvPr/>
        </p:nvGrpSpPr>
        <p:grpSpPr>
          <a:xfrm>
            <a:off x="3563889" y="632894"/>
            <a:ext cx="2541970" cy="2004246"/>
            <a:chOff x="3563888" y="620688"/>
            <a:chExt cx="2541970" cy="2672328"/>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8661" t="6851" r="29922" b="1247"/>
            <a:stretch/>
          </p:blipFill>
          <p:spPr>
            <a:xfrm>
              <a:off x="3563888" y="620688"/>
              <a:ext cx="2541970" cy="2672328"/>
            </a:xfrm>
            <a:prstGeom prst="rect">
              <a:avLst/>
            </a:prstGeom>
          </p:spPr>
        </p:pic>
        <p:sp>
          <p:nvSpPr>
            <p:cNvPr id="12" name="TextBox 11"/>
            <p:cNvSpPr txBox="1"/>
            <p:nvPr/>
          </p:nvSpPr>
          <p:spPr>
            <a:xfrm>
              <a:off x="3929759" y="763424"/>
              <a:ext cx="504056" cy="492443"/>
            </a:xfrm>
            <a:prstGeom prst="rect">
              <a:avLst/>
            </a:prstGeom>
            <a:noFill/>
          </p:spPr>
          <p:txBody>
            <a:bodyPr wrap="square" rtlCol="0">
              <a:spAutoFit/>
            </a:bodyPr>
            <a:lstStyle/>
            <a:p>
              <a:r>
                <a:rPr lang="en-AU" b="1" dirty="0" smtClean="0">
                  <a:solidFill>
                    <a:schemeClr val="tx1"/>
                  </a:solidFill>
                </a:rPr>
                <a:t>(a)</a:t>
              </a:r>
              <a:endParaRPr lang="en-AU" b="1" dirty="0">
                <a:solidFill>
                  <a:schemeClr val="tx1"/>
                </a:solidFill>
              </a:endParaRPr>
            </a:p>
          </p:txBody>
        </p:sp>
      </p:grpSp>
      <p:grpSp>
        <p:nvGrpSpPr>
          <p:cNvPr id="21" name="Group 20"/>
          <p:cNvGrpSpPr/>
          <p:nvPr/>
        </p:nvGrpSpPr>
        <p:grpSpPr>
          <a:xfrm>
            <a:off x="6233499" y="657320"/>
            <a:ext cx="2541970" cy="2004610"/>
            <a:chOff x="6233498" y="763424"/>
            <a:chExt cx="2541970" cy="2672813"/>
          </a:xfrm>
        </p:grpSpPr>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8661" t="6852" r="29922" b="1248"/>
            <a:stretch/>
          </p:blipFill>
          <p:spPr>
            <a:xfrm>
              <a:off x="6233498" y="763909"/>
              <a:ext cx="2541970" cy="2672328"/>
            </a:xfrm>
            <a:prstGeom prst="rect">
              <a:avLst/>
            </a:prstGeom>
          </p:spPr>
        </p:pic>
        <p:sp>
          <p:nvSpPr>
            <p:cNvPr id="13" name="TextBox 12"/>
            <p:cNvSpPr txBox="1"/>
            <p:nvPr/>
          </p:nvSpPr>
          <p:spPr>
            <a:xfrm>
              <a:off x="6588224" y="763424"/>
              <a:ext cx="504056" cy="492443"/>
            </a:xfrm>
            <a:prstGeom prst="rect">
              <a:avLst/>
            </a:prstGeom>
            <a:noFill/>
          </p:spPr>
          <p:txBody>
            <a:bodyPr wrap="square" rtlCol="0">
              <a:spAutoFit/>
            </a:bodyPr>
            <a:lstStyle/>
            <a:p>
              <a:r>
                <a:rPr lang="en-AU" b="1" dirty="0" smtClean="0">
                  <a:solidFill>
                    <a:schemeClr val="tx1"/>
                  </a:solidFill>
                </a:rPr>
                <a:t>(b)</a:t>
              </a:r>
              <a:endParaRPr lang="en-AU" b="1" dirty="0">
                <a:solidFill>
                  <a:schemeClr val="tx1"/>
                </a:solidFill>
              </a:endParaRPr>
            </a:p>
          </p:txBody>
        </p:sp>
      </p:grpSp>
      <p:grpSp>
        <p:nvGrpSpPr>
          <p:cNvPr id="23" name="Group 22"/>
          <p:cNvGrpSpPr/>
          <p:nvPr/>
        </p:nvGrpSpPr>
        <p:grpSpPr>
          <a:xfrm>
            <a:off x="3563889" y="2657766"/>
            <a:ext cx="2541970" cy="2004246"/>
            <a:chOff x="3563889" y="3429000"/>
            <a:chExt cx="2541970" cy="2672328"/>
          </a:xfrm>
        </p:grpSpPr>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8661" t="6739" r="29922" b="1359"/>
            <a:stretch/>
          </p:blipFill>
          <p:spPr>
            <a:xfrm>
              <a:off x="3563889" y="3429000"/>
              <a:ext cx="2541970" cy="2672328"/>
            </a:xfrm>
            <a:prstGeom prst="rect">
              <a:avLst/>
            </a:prstGeom>
          </p:spPr>
        </p:pic>
        <p:sp>
          <p:nvSpPr>
            <p:cNvPr id="14" name="TextBox 13"/>
            <p:cNvSpPr txBox="1"/>
            <p:nvPr/>
          </p:nvSpPr>
          <p:spPr>
            <a:xfrm>
              <a:off x="3951439" y="3613667"/>
              <a:ext cx="504056" cy="492443"/>
            </a:xfrm>
            <a:prstGeom prst="rect">
              <a:avLst/>
            </a:prstGeom>
            <a:noFill/>
          </p:spPr>
          <p:txBody>
            <a:bodyPr wrap="square" rtlCol="0">
              <a:spAutoFit/>
            </a:bodyPr>
            <a:lstStyle/>
            <a:p>
              <a:r>
                <a:rPr lang="en-AU" b="1" dirty="0" smtClean="0">
                  <a:solidFill>
                    <a:schemeClr val="tx1"/>
                  </a:solidFill>
                </a:rPr>
                <a:t>(c)</a:t>
              </a:r>
              <a:endParaRPr lang="en-AU" b="1" dirty="0">
                <a:solidFill>
                  <a:schemeClr val="tx1"/>
                </a:solidFill>
              </a:endParaRPr>
            </a:p>
          </p:txBody>
        </p:sp>
      </p:grpSp>
      <p:grpSp>
        <p:nvGrpSpPr>
          <p:cNvPr id="24" name="Group 23"/>
          <p:cNvGrpSpPr/>
          <p:nvPr/>
        </p:nvGrpSpPr>
        <p:grpSpPr>
          <a:xfrm>
            <a:off x="6233499" y="2654157"/>
            <a:ext cx="2541970" cy="2004245"/>
            <a:chOff x="6233499" y="3429000"/>
            <a:chExt cx="2541970" cy="2672327"/>
          </a:xfrm>
        </p:grpSpPr>
        <p:pic>
          <p:nvPicPr>
            <p:cNvPr id="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l="8661" t="6739" r="29922" b="1359"/>
            <a:stretch/>
          </p:blipFill>
          <p:spPr>
            <a:xfrm>
              <a:off x="6233499" y="3429000"/>
              <a:ext cx="2541970" cy="2672327"/>
            </a:xfrm>
            <a:prstGeom prst="rect">
              <a:avLst/>
            </a:prstGeom>
          </p:spPr>
        </p:pic>
        <p:sp>
          <p:nvSpPr>
            <p:cNvPr id="15" name="TextBox 14"/>
            <p:cNvSpPr txBox="1"/>
            <p:nvPr/>
          </p:nvSpPr>
          <p:spPr>
            <a:xfrm>
              <a:off x="6644804" y="3613665"/>
              <a:ext cx="504056" cy="492443"/>
            </a:xfrm>
            <a:prstGeom prst="rect">
              <a:avLst/>
            </a:prstGeom>
            <a:noFill/>
          </p:spPr>
          <p:txBody>
            <a:bodyPr wrap="square" rtlCol="0">
              <a:spAutoFit/>
            </a:bodyPr>
            <a:lstStyle/>
            <a:p>
              <a:r>
                <a:rPr lang="en-AU" b="1" dirty="0" smtClean="0">
                  <a:solidFill>
                    <a:schemeClr val="tx1"/>
                  </a:solidFill>
                </a:rPr>
                <a:t>(d)</a:t>
              </a:r>
              <a:endParaRPr lang="en-AU" b="1" dirty="0">
                <a:solidFill>
                  <a:schemeClr val="tx1"/>
                </a:solidFill>
              </a:endParaRPr>
            </a:p>
          </p:txBody>
        </p:sp>
      </p:grpSp>
      <p:grpSp>
        <p:nvGrpSpPr>
          <p:cNvPr id="20" name="Group 19"/>
          <p:cNvGrpSpPr/>
          <p:nvPr/>
        </p:nvGrpSpPr>
        <p:grpSpPr>
          <a:xfrm>
            <a:off x="486816" y="2534203"/>
            <a:ext cx="2627784" cy="2097174"/>
            <a:chOff x="323528" y="2852936"/>
            <a:chExt cx="2627784" cy="2796232"/>
          </a:xfrm>
        </p:grpSpPr>
        <p:pic>
          <p:nvPicPr>
            <p:cNvPr id="11" name="Picture 10"/>
            <p:cNvPicPr>
              <a:picLocks noChangeAspect="1"/>
            </p:cNvPicPr>
            <p:nvPr/>
          </p:nvPicPr>
          <p:blipFill rotWithShape="1">
            <a:blip r:embed="rId6" cstate="print">
              <a:extLst>
                <a:ext uri="{28A0092B-C50C-407E-A947-70E740481C1C}">
                  <a14:useLocalDpi xmlns:a14="http://schemas.microsoft.com/office/drawing/2010/main" val="0"/>
                </a:ext>
              </a:extLst>
            </a:blip>
            <a:srcRect l="8661" t="5171" r="29922" b="1809"/>
            <a:stretch/>
          </p:blipFill>
          <p:spPr>
            <a:xfrm>
              <a:off x="323528" y="2852936"/>
              <a:ext cx="2627784" cy="2796232"/>
            </a:xfrm>
            <a:prstGeom prst="rect">
              <a:avLst/>
            </a:prstGeom>
          </p:spPr>
        </p:pic>
        <p:sp>
          <p:nvSpPr>
            <p:cNvPr id="16" name="TextBox 15"/>
            <p:cNvSpPr txBox="1"/>
            <p:nvPr/>
          </p:nvSpPr>
          <p:spPr>
            <a:xfrm>
              <a:off x="683568" y="4120247"/>
              <a:ext cx="360040" cy="287259"/>
            </a:xfrm>
            <a:prstGeom prst="rect">
              <a:avLst/>
            </a:prstGeom>
            <a:noFill/>
          </p:spPr>
          <p:txBody>
            <a:bodyPr wrap="square" rtlCol="0">
              <a:spAutoFit/>
            </a:bodyPr>
            <a:lstStyle/>
            <a:p>
              <a:r>
                <a:rPr lang="en-AU" sz="800" b="1" dirty="0"/>
                <a:t>(a)</a:t>
              </a:r>
            </a:p>
          </p:txBody>
        </p:sp>
        <p:sp>
          <p:nvSpPr>
            <p:cNvPr id="17" name="TextBox 16"/>
            <p:cNvSpPr txBox="1"/>
            <p:nvPr/>
          </p:nvSpPr>
          <p:spPr>
            <a:xfrm>
              <a:off x="1277379" y="4120247"/>
              <a:ext cx="378805" cy="287259"/>
            </a:xfrm>
            <a:prstGeom prst="rect">
              <a:avLst/>
            </a:prstGeom>
            <a:noFill/>
          </p:spPr>
          <p:txBody>
            <a:bodyPr wrap="square" rtlCol="0">
              <a:spAutoFit/>
            </a:bodyPr>
            <a:lstStyle/>
            <a:p>
              <a:r>
                <a:rPr lang="en-AU" sz="800" b="1" dirty="0"/>
                <a:t>(b)</a:t>
              </a:r>
            </a:p>
          </p:txBody>
        </p:sp>
        <p:sp>
          <p:nvSpPr>
            <p:cNvPr id="18" name="TextBox 17"/>
            <p:cNvSpPr txBox="1"/>
            <p:nvPr/>
          </p:nvSpPr>
          <p:spPr>
            <a:xfrm>
              <a:off x="2043734" y="3982999"/>
              <a:ext cx="378805" cy="287259"/>
            </a:xfrm>
            <a:prstGeom prst="rect">
              <a:avLst/>
            </a:prstGeom>
            <a:noFill/>
          </p:spPr>
          <p:txBody>
            <a:bodyPr wrap="square" rtlCol="0">
              <a:spAutoFit/>
            </a:bodyPr>
            <a:lstStyle/>
            <a:p>
              <a:r>
                <a:rPr lang="en-AU" sz="800" b="1" dirty="0"/>
                <a:t>(c)</a:t>
              </a:r>
            </a:p>
          </p:txBody>
        </p:sp>
        <p:sp>
          <p:nvSpPr>
            <p:cNvPr id="19" name="TextBox 18"/>
            <p:cNvSpPr txBox="1"/>
            <p:nvPr/>
          </p:nvSpPr>
          <p:spPr>
            <a:xfrm>
              <a:off x="2422539" y="3025552"/>
              <a:ext cx="378805" cy="287259"/>
            </a:xfrm>
            <a:prstGeom prst="rect">
              <a:avLst/>
            </a:prstGeom>
            <a:noFill/>
          </p:spPr>
          <p:txBody>
            <a:bodyPr wrap="square" rtlCol="0">
              <a:spAutoFit/>
            </a:bodyPr>
            <a:lstStyle/>
            <a:p>
              <a:r>
                <a:rPr lang="en-AU" sz="800" b="1" dirty="0"/>
                <a:t>(d)</a:t>
              </a:r>
            </a:p>
          </p:txBody>
        </p:sp>
      </p:grpSp>
      <p:sp>
        <p:nvSpPr>
          <p:cNvPr id="25" name="Content Placeholder 1"/>
          <p:cNvSpPr txBox="1">
            <a:spLocks/>
          </p:cNvSpPr>
          <p:nvPr/>
        </p:nvSpPr>
        <p:spPr bwMode="auto">
          <a:xfrm>
            <a:off x="722648" y="878446"/>
            <a:ext cx="2714517" cy="1587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t" anchorCtr="0" compatLnSpc="1">
            <a:prstTxWarp prst="textNoShape">
              <a:avLst/>
            </a:prstTxWarp>
          </a:bodyPr>
          <a:lstStyle>
            <a:lvl1pPr marL="365125" indent="-255588" algn="l" rtl="0" eaLnBrk="1" fontAlgn="base" hangingPunct="1">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1" fontAlgn="base" hangingPunct="1">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1" fontAlgn="base" hangingPunct="1">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1" fontAlgn="base" hangingPunct="1">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1" fontAlgn="base" hangingPunct="1">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defTabSz="685783"/>
            <a:r>
              <a:rPr lang="en-AU" sz="1200" dirty="0"/>
              <a:t>Profiles compared between </a:t>
            </a:r>
            <a:r>
              <a:rPr lang="en-AU" sz="1200" b="1" dirty="0"/>
              <a:t>DUO</a:t>
            </a:r>
            <a:r>
              <a:rPr lang="en-AU" sz="1200" dirty="0"/>
              <a:t> and </a:t>
            </a:r>
            <a:r>
              <a:rPr lang="en-AU" sz="1200" b="1" dirty="0" err="1"/>
              <a:t>MatrixX</a:t>
            </a:r>
            <a:r>
              <a:rPr lang="en-AU" sz="1200" dirty="0"/>
              <a:t> at each depth investigated.</a:t>
            </a:r>
          </a:p>
          <a:p>
            <a:pPr defTabSz="685783"/>
            <a:endParaRPr lang="en-AU" sz="1200" dirty="0"/>
          </a:p>
          <a:p>
            <a:pPr defTabSz="685783"/>
            <a:r>
              <a:rPr lang="en-AU" sz="1200" dirty="0"/>
              <a:t>A sample of the measurements taken is shown.</a:t>
            </a:r>
          </a:p>
        </p:txBody>
      </p:sp>
      <p:sp>
        <p:nvSpPr>
          <p:cNvPr id="2" name="TextBox 1"/>
          <p:cNvSpPr txBox="1"/>
          <p:nvPr/>
        </p:nvSpPr>
        <p:spPr>
          <a:xfrm>
            <a:off x="232226" y="399166"/>
            <a:ext cx="3344503" cy="346247"/>
          </a:xfrm>
          <a:prstGeom prst="rect">
            <a:avLst/>
          </a:prstGeom>
          <a:noFill/>
        </p:spPr>
        <p:txBody>
          <a:bodyPr wrap="none" lIns="68579" tIns="34289" rIns="68579" bIns="34289" rtlCol="0">
            <a:spAutoFit/>
          </a:bodyPr>
          <a:lstStyle/>
          <a:p>
            <a:r>
              <a:rPr lang="en-AU" b="1" dirty="0" smtClean="0">
                <a:solidFill>
                  <a:srgbClr val="FF0000"/>
                </a:solidFill>
              </a:rPr>
              <a:t>PBS “Golden” data obtaining</a:t>
            </a:r>
            <a:endParaRPr lang="en-AU" b="1" dirty="0">
              <a:solidFill>
                <a:srgbClr val="FF0000"/>
              </a:solidFill>
            </a:endParaRPr>
          </a:p>
        </p:txBody>
      </p:sp>
      <p:grpSp>
        <p:nvGrpSpPr>
          <p:cNvPr id="26" name="Group 25"/>
          <p:cNvGrpSpPr/>
          <p:nvPr/>
        </p:nvGrpSpPr>
        <p:grpSpPr>
          <a:xfrm>
            <a:off x="76418" y="878446"/>
            <a:ext cx="876063" cy="1069885"/>
            <a:chOff x="97816" y="2893327"/>
            <a:chExt cx="1451624" cy="1470774"/>
          </a:xfrm>
        </p:grpSpPr>
        <p:pic>
          <p:nvPicPr>
            <p:cNvPr id="27" name="Picture 26"/>
            <p:cNvPicPr>
              <a:picLocks noChangeAspect="1"/>
            </p:cNvPicPr>
            <p:nvPr/>
          </p:nvPicPr>
          <p:blipFill>
            <a:blip r:embed="rId7"/>
            <a:stretch>
              <a:fillRect/>
            </a:stretch>
          </p:blipFill>
          <p:spPr>
            <a:xfrm>
              <a:off x="107504" y="3212976"/>
              <a:ext cx="1441936" cy="1151125"/>
            </a:xfrm>
            <a:prstGeom prst="rect">
              <a:avLst/>
            </a:prstGeom>
          </p:spPr>
        </p:pic>
        <p:sp>
          <p:nvSpPr>
            <p:cNvPr id="28" name="Content Placeholder 1"/>
            <p:cNvSpPr txBox="1">
              <a:spLocks/>
            </p:cNvSpPr>
            <p:nvPr/>
          </p:nvSpPr>
          <p:spPr bwMode="auto">
            <a:xfrm>
              <a:off x="97816" y="2893327"/>
              <a:ext cx="1441936" cy="319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1" fontAlgn="base" hangingPunct="1">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1" fontAlgn="base" hangingPunct="1">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1" fontAlgn="base" hangingPunct="1">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1" fontAlgn="base" hangingPunct="1">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1" fontAlgn="base" hangingPunct="1">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82151" indent="0" algn="ctr" defTabSz="685783">
                <a:buNone/>
              </a:pPr>
              <a:r>
                <a:rPr lang="en-AU" sz="1200" b="1" dirty="0"/>
                <a:t>DUO</a:t>
              </a:r>
            </a:p>
          </p:txBody>
        </p:sp>
      </p:grpSp>
    </p:spTree>
    <p:extLst>
      <p:ext uri="{BB962C8B-B14F-4D97-AF65-F5344CB8AC3E}">
        <p14:creationId xmlns:p14="http://schemas.microsoft.com/office/powerpoint/2010/main" val="1976873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smtClean="0"/>
              <a:t>Document title</a:t>
            </a:r>
            <a:endParaRPr lang="en-US" dirty="0"/>
          </a:p>
        </p:txBody>
      </p:sp>
      <p:sp>
        <p:nvSpPr>
          <p:cNvPr id="3" name="Slide Number Placeholder 2"/>
          <p:cNvSpPr>
            <a:spLocks noGrp="1"/>
          </p:cNvSpPr>
          <p:nvPr>
            <p:ph type="sldNum" sz="quarter" idx="11"/>
          </p:nvPr>
        </p:nvSpPr>
        <p:spPr/>
        <p:txBody>
          <a:bodyPr/>
          <a:lstStyle/>
          <a:p>
            <a:fld id="{DA7B4246-FDFA-7E4C-A54D-095A75DA82FF}" type="slidenum">
              <a:rPr lang="en-US" smtClean="0"/>
              <a:pPr/>
              <a:t>38</a:t>
            </a:fld>
            <a:endParaRPr lang="en-US" dirty="0"/>
          </a:p>
        </p:txBody>
      </p:sp>
      <p:grpSp>
        <p:nvGrpSpPr>
          <p:cNvPr id="5" name="Group 4"/>
          <p:cNvGrpSpPr/>
          <p:nvPr/>
        </p:nvGrpSpPr>
        <p:grpSpPr>
          <a:xfrm>
            <a:off x="223366" y="2821642"/>
            <a:ext cx="2057822" cy="2023019"/>
            <a:chOff x="4053512" y="3014652"/>
            <a:chExt cx="5351358" cy="3710152"/>
          </a:xfrm>
        </p:grpSpPr>
        <p:pic>
          <p:nvPicPr>
            <p:cNvPr id="6" name="Picture 5" descr="IMG_20131203_100406.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36467" y="3014652"/>
              <a:ext cx="2550333" cy="1912750"/>
            </a:xfrm>
            <a:prstGeom prst="rect">
              <a:avLst/>
            </a:prstGeom>
            <a:ln>
              <a:noFill/>
            </a:ln>
            <a:effectLst>
              <a:outerShdw blurRad="292100" dist="139700" dir="2700000" algn="tl" rotWithShape="0">
                <a:srgbClr val="333333">
                  <a:alpha val="65000"/>
                </a:srgbClr>
              </a:outerShdw>
            </a:effectLst>
          </p:spPr>
        </p:pic>
        <p:pic>
          <p:nvPicPr>
            <p:cNvPr id="7" name="Picture 6" descr="IMG_20130219_094415.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53512" y="4663789"/>
              <a:ext cx="2574132" cy="1930598"/>
            </a:xfrm>
            <a:prstGeom prst="rect">
              <a:avLst/>
            </a:prstGeom>
            <a:ln>
              <a:noFill/>
            </a:ln>
            <a:effectLst>
              <a:outerShdw blurRad="292100" dist="139700" dir="2700000" algn="tl" rotWithShape="0">
                <a:srgbClr val="333333">
                  <a:alpha val="65000"/>
                </a:srgbClr>
              </a:outerShdw>
            </a:effectLst>
          </p:spPr>
        </p:pic>
        <p:cxnSp>
          <p:nvCxnSpPr>
            <p:cNvPr id="8" name="Straight Arrow Connector 7"/>
            <p:cNvCxnSpPr/>
            <p:nvPr/>
          </p:nvCxnSpPr>
          <p:spPr>
            <a:xfrm flipV="1">
              <a:off x="6898175" y="4782372"/>
              <a:ext cx="391941" cy="846717"/>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9" name="Straight Arrow Connector 8"/>
            <p:cNvCxnSpPr/>
            <p:nvPr/>
          </p:nvCxnSpPr>
          <p:spPr>
            <a:xfrm flipH="1">
              <a:off x="5722349" y="5629088"/>
              <a:ext cx="1175826"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0" name="TextBox 9"/>
            <p:cNvSpPr txBox="1"/>
            <p:nvPr/>
          </p:nvSpPr>
          <p:spPr>
            <a:xfrm>
              <a:off x="6437197" y="5652345"/>
              <a:ext cx="2967673" cy="1072459"/>
            </a:xfrm>
            <a:prstGeom prst="rect">
              <a:avLst/>
            </a:prstGeom>
            <a:noFill/>
          </p:spPr>
          <p:txBody>
            <a:bodyPr wrap="square" rtlCol="0">
              <a:spAutoFit/>
            </a:bodyPr>
            <a:lstStyle/>
            <a:p>
              <a:r>
                <a:rPr lang="en-US" sz="1600" dirty="0" err="1" smtClean="0">
                  <a:solidFill>
                    <a:schemeClr val="tx1"/>
                  </a:solidFill>
                  <a:latin typeface="Times New Roman"/>
                  <a:cs typeface="Times New Roman"/>
                </a:rPr>
                <a:t>MO</a:t>
              </a:r>
              <a:r>
                <a:rPr lang="en-US" sz="1600" i="1" dirty="0" err="1" smtClean="0">
                  <a:solidFill>
                    <a:schemeClr val="tx1"/>
                  </a:solidFill>
                  <a:latin typeface="Times New Roman"/>
                  <a:cs typeface="Times New Roman"/>
                </a:rPr>
                <a:t>Skin</a:t>
              </a:r>
              <a:r>
                <a:rPr lang="en-US" sz="1600" dirty="0">
                  <a:solidFill>
                    <a:schemeClr val="tx1"/>
                  </a:solidFill>
                  <a:latin typeface="Times New Roman"/>
                  <a:cs typeface="Times New Roman"/>
                </a:rPr>
                <a:t>™</a:t>
              </a:r>
              <a:r>
                <a:rPr lang="en-US" sz="1600" dirty="0" smtClean="0">
                  <a:solidFill>
                    <a:schemeClr val="tx1"/>
                  </a:solidFill>
                  <a:latin typeface="Times New Roman"/>
                  <a:cs typeface="Times New Roman"/>
                </a:rPr>
                <a:t> Detector</a:t>
              </a:r>
              <a:endParaRPr lang="en-US" sz="1600" dirty="0">
                <a:solidFill>
                  <a:schemeClr val="tx1"/>
                </a:solidFill>
                <a:latin typeface="Times New Roman"/>
                <a:cs typeface="Times New Roman"/>
              </a:endParaRPr>
            </a:p>
          </p:txBody>
        </p:sp>
      </p:grpSp>
      <p:sp>
        <p:nvSpPr>
          <p:cNvPr id="11" name="TextBox 10"/>
          <p:cNvSpPr txBox="1"/>
          <p:nvPr/>
        </p:nvSpPr>
        <p:spPr>
          <a:xfrm>
            <a:off x="0" y="1687754"/>
            <a:ext cx="3542191" cy="1077218"/>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The </a:t>
            </a:r>
            <a:r>
              <a:rPr lang="en-US" sz="1600" b="1" dirty="0" err="1">
                <a:latin typeface="Arial" panose="020B0604020202020204" pitchFamily="34" charset="0"/>
                <a:cs typeface="Arial" panose="020B0604020202020204" pitchFamily="34" charset="0"/>
              </a:rPr>
              <a:t>MO</a:t>
            </a:r>
            <a:r>
              <a:rPr lang="en-US" sz="1600" b="1" i="1" dirty="0" err="1">
                <a:latin typeface="Arial" panose="020B0604020202020204" pitchFamily="34" charset="0"/>
                <a:cs typeface="Arial" panose="020B0604020202020204" pitchFamily="34" charset="0"/>
              </a:rPr>
              <a:t>Skin</a:t>
            </a:r>
            <a:r>
              <a:rPr lang="en-US" sz="1600" b="1" i="1" dirty="0">
                <a:latin typeface="Arial" panose="020B0604020202020204" pitchFamily="34" charset="0"/>
                <a:cs typeface="Arial" panose="020B0604020202020204" pitchFamily="34" charset="0"/>
              </a:rPr>
              <a:t>™</a:t>
            </a:r>
            <a:r>
              <a:rPr lang="en-US" sz="1600" b="1" dirty="0">
                <a:latin typeface="Arial" panose="020B0604020202020204" pitchFamily="34" charset="0"/>
                <a:cs typeface="Arial" panose="020B0604020202020204" pitchFamily="34" charset="0"/>
              </a:rPr>
              <a:t> </a:t>
            </a:r>
            <a:r>
              <a:rPr lang="en-US" sz="1600" b="1" dirty="0" smtClean="0">
                <a:latin typeface="Arial" panose="020B0604020202020204" pitchFamily="34" charset="0"/>
                <a:cs typeface="Arial" panose="020B0604020202020204" pitchFamily="34" charset="0"/>
              </a:rPr>
              <a:t>advantages:</a:t>
            </a:r>
          </a:p>
          <a:p>
            <a:pPr marL="285750" indent="-285750">
              <a:buFont typeface="Arial" panose="020B0604020202020204" pitchFamily="34" charset="0"/>
              <a:buChar char="•"/>
            </a:pPr>
            <a:r>
              <a:rPr lang="en-US" sz="1600" dirty="0" smtClean="0">
                <a:latin typeface="Arial" panose="020B0604020202020204" pitchFamily="34" charset="0"/>
                <a:cs typeface="Arial" panose="020B0604020202020204" pitchFamily="34" charset="0"/>
              </a:rPr>
              <a:t>Skin dosimetry at depth 0.07mm</a:t>
            </a:r>
          </a:p>
          <a:p>
            <a:pPr marL="285750" indent="-285750">
              <a:buFont typeface="Arial" panose="020B0604020202020204" pitchFamily="34" charset="0"/>
              <a:buChar char="•"/>
            </a:pPr>
            <a:r>
              <a:rPr lang="en-US" sz="1600" dirty="0" smtClean="0">
                <a:latin typeface="Arial" panose="020B0604020202020204" pitchFamily="34" charset="0"/>
                <a:cs typeface="Arial" panose="020B0604020202020204" pitchFamily="34" charset="0"/>
              </a:rPr>
              <a:t>In VIVO real time  dosimetry</a:t>
            </a:r>
          </a:p>
          <a:p>
            <a:pPr marL="285750" indent="-285750">
              <a:buFont typeface="Arial" panose="020B0604020202020204" pitchFamily="34" charset="0"/>
              <a:buChar char="•"/>
            </a:pPr>
            <a:r>
              <a:rPr lang="en-US" sz="1600" dirty="0" smtClean="0">
                <a:latin typeface="Arial" panose="020B0604020202020204" pitchFamily="34" charset="0"/>
                <a:cs typeface="Arial" panose="020B0604020202020204" pitchFamily="34" charset="0"/>
              </a:rPr>
              <a:t>Disposable or multi-use</a:t>
            </a:r>
            <a:endParaRPr lang="en-US" sz="1600" dirty="0">
              <a:latin typeface="Arial" panose="020B0604020202020204" pitchFamily="34" charset="0"/>
              <a:cs typeface="Arial" panose="020B0604020202020204" pitchFamily="34" charset="0"/>
            </a:endParaRPr>
          </a:p>
        </p:txBody>
      </p:sp>
      <p:pic>
        <p:nvPicPr>
          <p:cNvPr id="12" name="Picture 2" descr="C:\Users\anatoly\Desktop\Japan 2012\Anatoly presentation\2011-09-27 18.57.10.jpg"/>
          <p:cNvPicPr>
            <a:picLocks noChangeAspect="1" noChangeArrowheads="1"/>
          </p:cNvPicPr>
          <p:nvPr/>
        </p:nvPicPr>
        <p:blipFill>
          <a:blip r:embed="rId4" cstate="print"/>
          <a:srcRect/>
          <a:stretch>
            <a:fillRect/>
          </a:stretch>
        </p:blipFill>
        <p:spPr bwMode="auto">
          <a:xfrm>
            <a:off x="2223276" y="2780703"/>
            <a:ext cx="1190324" cy="970727"/>
          </a:xfrm>
          <a:prstGeom prst="rect">
            <a:avLst/>
          </a:prstGeom>
          <a:noFill/>
        </p:spPr>
      </p:pic>
      <p:pic>
        <p:nvPicPr>
          <p:cNvPr id="13" name="Picture 3" descr="C:\Users\anatoly\Desktop\Japan 2012\Anatoly presentation\2011-09-27 19.10.25.jpg"/>
          <p:cNvPicPr>
            <a:picLocks noChangeAspect="1" noChangeArrowheads="1"/>
          </p:cNvPicPr>
          <p:nvPr/>
        </p:nvPicPr>
        <p:blipFill>
          <a:blip r:embed="rId5" cstate="print"/>
          <a:srcRect/>
          <a:stretch>
            <a:fillRect/>
          </a:stretch>
        </p:blipFill>
        <p:spPr bwMode="auto">
          <a:xfrm>
            <a:off x="2223276" y="3780943"/>
            <a:ext cx="1190324" cy="984832"/>
          </a:xfrm>
          <a:prstGeom prst="rect">
            <a:avLst/>
          </a:prstGeom>
          <a:noFill/>
        </p:spPr>
      </p:pic>
      <p:sp>
        <p:nvSpPr>
          <p:cNvPr id="15" name="TextBox 14"/>
          <p:cNvSpPr txBox="1"/>
          <p:nvPr/>
        </p:nvSpPr>
        <p:spPr>
          <a:xfrm>
            <a:off x="2189797" y="2827626"/>
            <a:ext cx="1310579" cy="392415"/>
          </a:xfrm>
          <a:prstGeom prst="rect">
            <a:avLst/>
          </a:prstGeom>
          <a:noFill/>
        </p:spPr>
        <p:txBody>
          <a:bodyPr wrap="square" lIns="68580" tIns="34290" rIns="68580" bIns="34290" rtlCol="0">
            <a:spAutoFit/>
          </a:bodyPr>
          <a:lstStyle/>
          <a:p>
            <a:r>
              <a:rPr lang="en-US" sz="1050" dirty="0" smtClean="0">
                <a:solidFill>
                  <a:schemeClr val="bg1"/>
                </a:solidFill>
              </a:rPr>
              <a:t>Invisible in X-ray beam</a:t>
            </a:r>
            <a:endParaRPr lang="en-US" sz="1050" dirty="0">
              <a:solidFill>
                <a:schemeClr val="bg1"/>
              </a:solidFill>
            </a:endParaRPr>
          </a:p>
        </p:txBody>
      </p:sp>
      <p:grpSp>
        <p:nvGrpSpPr>
          <p:cNvPr id="16" name="Gruppo 145"/>
          <p:cNvGrpSpPr/>
          <p:nvPr/>
        </p:nvGrpSpPr>
        <p:grpSpPr>
          <a:xfrm>
            <a:off x="3908540" y="1225118"/>
            <a:ext cx="2036574" cy="1683131"/>
            <a:chOff x="323850" y="2492314"/>
            <a:chExt cx="2686050" cy="2558320"/>
          </a:xfrm>
        </p:grpSpPr>
        <p:pic>
          <p:nvPicPr>
            <p:cNvPr id="17" name="Immagine 144"/>
            <p:cNvPicPr>
              <a:picLocks noChangeAspect="1"/>
            </p:cNvPicPr>
            <p:nvPr/>
          </p:nvPicPr>
          <p:blipFill rotWithShape="1">
            <a:blip r:embed="rId6"/>
            <a:srcRect l="2782" t="5548" r="2462" b="7698"/>
            <a:stretch/>
          </p:blipFill>
          <p:spPr>
            <a:xfrm>
              <a:off x="323850" y="2492314"/>
              <a:ext cx="2686050" cy="2558320"/>
            </a:xfrm>
            <a:prstGeom prst="rect">
              <a:avLst/>
            </a:prstGeom>
          </p:spPr>
        </p:pic>
        <p:pic>
          <p:nvPicPr>
            <p:cNvPr id="18" name="Immagine 140"/>
            <p:cNvPicPr>
              <a:picLocks noChangeAspect="1"/>
            </p:cNvPicPr>
            <p:nvPr/>
          </p:nvPicPr>
          <p:blipFill>
            <a:blip r:embed="rId7"/>
            <a:stretch>
              <a:fillRect/>
            </a:stretch>
          </p:blipFill>
          <p:spPr>
            <a:xfrm>
              <a:off x="1292168" y="4143502"/>
              <a:ext cx="892827" cy="122400"/>
            </a:xfrm>
            <a:prstGeom prst="rect">
              <a:avLst/>
            </a:prstGeom>
          </p:spPr>
        </p:pic>
      </p:grpSp>
      <p:pic>
        <p:nvPicPr>
          <p:cNvPr id="19" name="Picture 18"/>
          <p:cNvPicPr>
            <a:picLocks noChangeAspect="1"/>
          </p:cNvPicPr>
          <p:nvPr/>
        </p:nvPicPr>
        <p:blipFill>
          <a:blip r:embed="rId8"/>
          <a:stretch>
            <a:fillRect/>
          </a:stretch>
        </p:blipFill>
        <p:spPr>
          <a:xfrm>
            <a:off x="3587153" y="3011527"/>
            <a:ext cx="2122565" cy="1706143"/>
          </a:xfrm>
          <a:prstGeom prst="rect">
            <a:avLst/>
          </a:prstGeom>
        </p:spPr>
      </p:pic>
      <p:pic>
        <p:nvPicPr>
          <p:cNvPr id="22" name="Picture 21" descr="Diagram&#10;&#10;Description automatically generated">
            <a:extLst>
              <a:ext uri="{FF2B5EF4-FFF2-40B4-BE49-F238E27FC236}">
                <a16:creationId xmlns:a16="http://schemas.microsoft.com/office/drawing/2014/main" id="{0AA86B0C-F7FB-40CA-AD3D-04962E4B9C4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02479" y="862769"/>
            <a:ext cx="1403079" cy="817119"/>
          </a:xfrm>
          <a:prstGeom prst="rect">
            <a:avLst/>
          </a:prstGeom>
        </p:spPr>
      </p:pic>
      <p:pic>
        <p:nvPicPr>
          <p:cNvPr id="23" name="Picture 22" descr="Using RADFET for the real-time measurement of gamma radiation dose rate -  IOPscience"/>
          <p:cNvPicPr/>
          <p:nvPr/>
        </p:nvPicPr>
        <p:blipFill>
          <a:blip r:embed="rId10">
            <a:extLst>
              <a:ext uri="{28A0092B-C50C-407E-A947-70E740481C1C}">
                <a14:useLocalDpi xmlns:a14="http://schemas.microsoft.com/office/drawing/2010/main" val="0"/>
              </a:ext>
            </a:extLst>
          </a:blip>
          <a:srcRect/>
          <a:stretch>
            <a:fillRect/>
          </a:stretch>
        </p:blipFill>
        <p:spPr bwMode="auto">
          <a:xfrm>
            <a:off x="91086" y="556305"/>
            <a:ext cx="963315" cy="1095893"/>
          </a:xfrm>
          <a:prstGeom prst="rect">
            <a:avLst/>
          </a:prstGeom>
          <a:noFill/>
          <a:ln>
            <a:noFill/>
          </a:ln>
        </p:spPr>
      </p:pic>
      <p:pic>
        <p:nvPicPr>
          <p:cNvPr id="24" name="Picture 23" descr="Chart, pie chart&#10;&#10;Description automatically generated">
            <a:extLst>
              <a:ext uri="{FF2B5EF4-FFF2-40B4-BE49-F238E27FC236}">
                <a16:creationId xmlns:a16="http://schemas.microsoft.com/office/drawing/2014/main" id="{97EA5236-4074-4CB8-AFBA-4AF077F5B80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640979" y="862769"/>
            <a:ext cx="1049290" cy="832770"/>
          </a:xfrm>
          <a:prstGeom prst="rect">
            <a:avLst/>
          </a:prstGeom>
        </p:spPr>
      </p:pic>
      <p:pic>
        <p:nvPicPr>
          <p:cNvPr id="25" name="Picture 24">
            <a:extLst>
              <a:ext uri="{FF2B5EF4-FFF2-40B4-BE49-F238E27FC236}">
                <a16:creationId xmlns:a16="http://schemas.microsoft.com/office/drawing/2014/main" id="{3130F4EB-3EC3-0746-8C45-D8F3DDB5A5E9}"/>
              </a:ext>
            </a:extLst>
          </p:cNvPr>
          <p:cNvPicPr>
            <a:picLocks noChangeAspect="1"/>
          </p:cNvPicPr>
          <p:nvPr/>
        </p:nvPicPr>
        <p:blipFill>
          <a:blip r:embed="rId12"/>
          <a:stretch>
            <a:fillRect/>
          </a:stretch>
        </p:blipFill>
        <p:spPr>
          <a:xfrm>
            <a:off x="6466342" y="2733990"/>
            <a:ext cx="1987845" cy="1645723"/>
          </a:xfrm>
          <a:prstGeom prst="rect">
            <a:avLst/>
          </a:prstGeom>
        </p:spPr>
      </p:pic>
      <p:pic>
        <p:nvPicPr>
          <p:cNvPr id="26" name="Picture 25"/>
          <p:cNvPicPr>
            <a:picLocks noChangeAspect="1"/>
          </p:cNvPicPr>
          <p:nvPr/>
        </p:nvPicPr>
        <p:blipFill>
          <a:blip r:embed="rId13"/>
          <a:stretch>
            <a:fillRect/>
          </a:stretch>
        </p:blipFill>
        <p:spPr>
          <a:xfrm>
            <a:off x="6283187" y="1104251"/>
            <a:ext cx="2653063" cy="1629739"/>
          </a:xfrm>
          <a:prstGeom prst="rect">
            <a:avLst/>
          </a:prstGeom>
        </p:spPr>
      </p:pic>
      <p:pic>
        <p:nvPicPr>
          <p:cNvPr id="27" name="Picture 26"/>
          <p:cNvPicPr>
            <a:picLocks noChangeAspect="1"/>
          </p:cNvPicPr>
          <p:nvPr/>
        </p:nvPicPr>
        <p:blipFill rotWithShape="1">
          <a:blip r:embed="rId14"/>
          <a:srcRect r="49155"/>
          <a:stretch/>
        </p:blipFill>
        <p:spPr>
          <a:xfrm rot="16647784">
            <a:off x="7104349" y="921949"/>
            <a:ext cx="711833" cy="2080702"/>
          </a:xfrm>
          <a:prstGeom prst="rect">
            <a:avLst/>
          </a:prstGeom>
        </p:spPr>
      </p:pic>
      <p:sp>
        <p:nvSpPr>
          <p:cNvPr id="28" name="TextBox 27"/>
          <p:cNvSpPr txBox="1"/>
          <p:nvPr/>
        </p:nvSpPr>
        <p:spPr>
          <a:xfrm flipH="1">
            <a:off x="5667798" y="264325"/>
            <a:ext cx="1792467" cy="369332"/>
          </a:xfrm>
          <a:prstGeom prst="rect">
            <a:avLst/>
          </a:prstGeom>
          <a:noFill/>
        </p:spPr>
        <p:txBody>
          <a:bodyPr wrap="square" rtlCol="0">
            <a:spAutoFit/>
          </a:bodyPr>
          <a:lstStyle/>
          <a:p>
            <a:r>
              <a:rPr lang="en-US" b="1" dirty="0" smtClean="0"/>
              <a:t>Applications</a:t>
            </a:r>
            <a:endParaRPr lang="en-AU" b="1" dirty="0"/>
          </a:p>
        </p:txBody>
      </p:sp>
      <p:sp>
        <p:nvSpPr>
          <p:cNvPr id="29" name="TextBox 28"/>
          <p:cNvSpPr txBox="1"/>
          <p:nvPr/>
        </p:nvSpPr>
        <p:spPr>
          <a:xfrm>
            <a:off x="4098433" y="617372"/>
            <a:ext cx="1790357" cy="877163"/>
          </a:xfrm>
          <a:prstGeom prst="rect">
            <a:avLst/>
          </a:prstGeom>
          <a:noFill/>
        </p:spPr>
        <p:txBody>
          <a:bodyPr wrap="square" rtlCol="0">
            <a:spAutoFit/>
          </a:bodyPr>
          <a:lstStyle/>
          <a:p>
            <a:pPr algn="ctr"/>
            <a:r>
              <a:rPr lang="en-US" sz="1100" dirty="0" smtClean="0"/>
              <a:t>Brachytherapy</a:t>
            </a:r>
          </a:p>
          <a:p>
            <a:pPr algn="ctr"/>
            <a:r>
              <a:rPr lang="en-US" sz="1100" dirty="0" smtClean="0"/>
              <a:t>In vivo rectal wall dosimetry</a:t>
            </a:r>
          </a:p>
          <a:p>
            <a:endParaRPr lang="en-AU" dirty="0"/>
          </a:p>
        </p:txBody>
      </p:sp>
      <p:sp>
        <p:nvSpPr>
          <p:cNvPr id="30" name="TextBox 29"/>
          <p:cNvSpPr txBox="1"/>
          <p:nvPr/>
        </p:nvSpPr>
        <p:spPr>
          <a:xfrm>
            <a:off x="6714539" y="662173"/>
            <a:ext cx="1790357" cy="707886"/>
          </a:xfrm>
          <a:prstGeom prst="rect">
            <a:avLst/>
          </a:prstGeom>
          <a:noFill/>
        </p:spPr>
        <p:txBody>
          <a:bodyPr wrap="square" rtlCol="0">
            <a:spAutoFit/>
          </a:bodyPr>
          <a:lstStyle/>
          <a:p>
            <a:pPr algn="ctr"/>
            <a:r>
              <a:rPr lang="en-US" sz="1100" dirty="0" smtClean="0"/>
              <a:t>MRI </a:t>
            </a:r>
            <a:r>
              <a:rPr lang="en-US" sz="1100" dirty="0" err="1" smtClean="0"/>
              <a:t>Linac</a:t>
            </a:r>
            <a:endParaRPr lang="en-US" sz="1100" dirty="0" smtClean="0"/>
          </a:p>
          <a:p>
            <a:pPr algn="ctr"/>
            <a:r>
              <a:rPr lang="en-US" sz="1100" dirty="0" smtClean="0"/>
              <a:t>Skin dosimetry</a:t>
            </a:r>
          </a:p>
          <a:p>
            <a:endParaRPr lang="en-AU" dirty="0"/>
          </a:p>
        </p:txBody>
      </p:sp>
      <p:sp>
        <p:nvSpPr>
          <p:cNvPr id="31" name="TextBox 30"/>
          <p:cNvSpPr txBox="1"/>
          <p:nvPr/>
        </p:nvSpPr>
        <p:spPr>
          <a:xfrm>
            <a:off x="1410373" y="105211"/>
            <a:ext cx="3720920" cy="461665"/>
          </a:xfrm>
          <a:prstGeom prst="rect">
            <a:avLst/>
          </a:prstGeom>
          <a:noFill/>
        </p:spPr>
        <p:txBody>
          <a:bodyPr wrap="square" rtlCol="0">
            <a:spAutoFit/>
          </a:bodyPr>
          <a:lstStyle/>
          <a:p>
            <a:r>
              <a:rPr lang="en-US" sz="2400" dirty="0" err="1" smtClean="0"/>
              <a:t>MOSkin</a:t>
            </a:r>
            <a:r>
              <a:rPr lang="en-US" sz="2400" baseline="30000" dirty="0" err="1" smtClean="0"/>
              <a:t>TM</a:t>
            </a:r>
            <a:r>
              <a:rPr lang="en-US" sz="2400" dirty="0" smtClean="0"/>
              <a:t> Dosimetry</a:t>
            </a:r>
            <a:endParaRPr lang="en-AU" sz="2400" dirty="0"/>
          </a:p>
        </p:txBody>
      </p:sp>
    </p:spTree>
    <p:extLst>
      <p:ext uri="{BB962C8B-B14F-4D97-AF65-F5344CB8AC3E}">
        <p14:creationId xmlns:p14="http://schemas.microsoft.com/office/powerpoint/2010/main" val="212977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smtClean="0"/>
              <a:t>Document title</a:t>
            </a:r>
            <a:endParaRPr lang="en-US" dirty="0"/>
          </a:p>
        </p:txBody>
      </p:sp>
      <p:sp>
        <p:nvSpPr>
          <p:cNvPr id="3" name="Slide Number Placeholder 2"/>
          <p:cNvSpPr>
            <a:spLocks noGrp="1"/>
          </p:cNvSpPr>
          <p:nvPr>
            <p:ph type="sldNum" sz="quarter" idx="11"/>
          </p:nvPr>
        </p:nvSpPr>
        <p:spPr/>
        <p:txBody>
          <a:bodyPr/>
          <a:lstStyle/>
          <a:p>
            <a:fld id="{DA7B4246-FDFA-7E4C-A54D-095A75DA82FF}" type="slidenum">
              <a:rPr lang="en-US" smtClean="0"/>
              <a:pPr/>
              <a:t>39</a:t>
            </a:fld>
            <a:endParaRPr lang="en-US" dirty="0"/>
          </a:p>
        </p:txBody>
      </p:sp>
      <p:pic>
        <p:nvPicPr>
          <p:cNvPr id="4" name="Content Placeholder 7">
            <a:extLst>
              <a:ext uri="{FF2B5EF4-FFF2-40B4-BE49-F238E27FC236}">
                <a16:creationId xmlns:a16="http://schemas.microsoft.com/office/drawing/2014/main" id="{3AE1E974-812E-905A-9518-7CEB98AA59F1}"/>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630369" y="870545"/>
            <a:ext cx="2349130" cy="1321387"/>
          </a:xfrm>
          <a:prstGeom prst="rect">
            <a:avLst/>
          </a:prstGeom>
        </p:spPr>
      </p:pic>
      <p:pic>
        <p:nvPicPr>
          <p:cNvPr id="5" name="Content Placeholder 5">
            <a:extLst>
              <a:ext uri="{FF2B5EF4-FFF2-40B4-BE49-F238E27FC236}">
                <a16:creationId xmlns:a16="http://schemas.microsoft.com/office/drawing/2014/main" id="{5BC388E3-8322-377B-EA64-61F280DA9D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356" y="2742240"/>
            <a:ext cx="2318004" cy="1259292"/>
          </a:xfrm>
          <a:prstGeom prst="rect">
            <a:avLst/>
          </a:prstGeom>
        </p:spPr>
      </p:pic>
      <p:sp>
        <p:nvSpPr>
          <p:cNvPr id="6" name="TextBox 5">
            <a:extLst>
              <a:ext uri="{FF2B5EF4-FFF2-40B4-BE49-F238E27FC236}">
                <a16:creationId xmlns:a16="http://schemas.microsoft.com/office/drawing/2014/main" id="{D4EB33C0-8FAD-01DE-4F91-6ECA65B843E7}"/>
              </a:ext>
            </a:extLst>
          </p:cNvPr>
          <p:cNvSpPr txBox="1"/>
          <p:nvPr/>
        </p:nvSpPr>
        <p:spPr>
          <a:xfrm>
            <a:off x="2505487" y="4073552"/>
            <a:ext cx="2874381" cy="830997"/>
          </a:xfrm>
          <a:prstGeom prst="rect">
            <a:avLst/>
          </a:prstGeom>
          <a:noFill/>
        </p:spPr>
        <p:txBody>
          <a:bodyPr wrap="square" rtlCol="0">
            <a:spAutoFit/>
          </a:bodyPr>
          <a:lstStyle/>
          <a:p>
            <a:pPr marL="171450" indent="-171450">
              <a:buFont typeface="Wingdings" panose="05000000000000000000" pitchFamily="2" charset="2"/>
              <a:buChar char="Ø"/>
            </a:pPr>
            <a:r>
              <a:rPr lang="en-AU" sz="1200" dirty="0"/>
              <a:t>Water equivalent </a:t>
            </a:r>
            <a:r>
              <a:rPr lang="en-AU" sz="1200" dirty="0" smtClean="0"/>
              <a:t>materials</a:t>
            </a:r>
          </a:p>
          <a:p>
            <a:r>
              <a:rPr lang="en-AU" sz="1200" dirty="0" smtClean="0"/>
              <a:t>     2mm diameter , 1mm length</a:t>
            </a:r>
            <a:endParaRPr lang="en-AU" sz="1200" dirty="0"/>
          </a:p>
          <a:p>
            <a:pPr marL="171450" indent="-171450">
              <a:buFont typeface="Wingdings" panose="05000000000000000000" pitchFamily="2" charset="2"/>
              <a:buChar char="Ø"/>
            </a:pPr>
            <a:r>
              <a:rPr lang="en-AU" sz="1200" dirty="0" smtClean="0"/>
              <a:t>Symmetric</a:t>
            </a:r>
            <a:endParaRPr lang="en-AU" sz="1200" dirty="0"/>
          </a:p>
          <a:p>
            <a:pPr marL="171450" indent="-171450">
              <a:buFont typeface="Wingdings" panose="05000000000000000000" pitchFamily="2" charset="2"/>
              <a:buChar char="Ø"/>
            </a:pPr>
            <a:r>
              <a:rPr lang="en-AU" sz="1200" dirty="0"/>
              <a:t>No electronics in </a:t>
            </a:r>
            <a:r>
              <a:rPr lang="en-AU" sz="1200" b="1" dirty="0"/>
              <a:t>B</a:t>
            </a:r>
            <a:r>
              <a:rPr lang="en-AU" sz="1200" dirty="0"/>
              <a:t> field</a:t>
            </a:r>
            <a:endParaRPr lang="en-AU" sz="1050" dirty="0"/>
          </a:p>
        </p:txBody>
      </p:sp>
      <p:pic>
        <p:nvPicPr>
          <p:cNvPr id="7" name="Content Placeholder 8">
            <a:extLst>
              <a:ext uri="{FF2B5EF4-FFF2-40B4-BE49-F238E27FC236}">
                <a16:creationId xmlns:a16="http://schemas.microsoft.com/office/drawing/2014/main" id="{B620A671-45C5-F1F7-8F50-146790EF0172}"/>
              </a:ext>
            </a:extLst>
          </p:cNvPr>
          <p:cNvPicPr>
            <a:picLocks noChangeAspect="1"/>
          </p:cNvPicPr>
          <p:nvPr/>
        </p:nvPicPr>
        <p:blipFill>
          <a:blip r:embed="rId4"/>
          <a:stretch>
            <a:fillRect/>
          </a:stretch>
        </p:blipFill>
        <p:spPr>
          <a:xfrm>
            <a:off x="37721" y="3421618"/>
            <a:ext cx="2448724" cy="1244623"/>
          </a:xfrm>
          <a:prstGeom prst="rect">
            <a:avLst/>
          </a:prstGeom>
        </p:spPr>
      </p:pic>
      <p:pic>
        <p:nvPicPr>
          <p:cNvPr id="8" name="Picture 4" descr="Gel dosimetry for a MR-linac: magnetic field and time dependency">
            <a:extLst>
              <a:ext uri="{FF2B5EF4-FFF2-40B4-BE49-F238E27FC236}">
                <a16:creationId xmlns:a16="http://schemas.microsoft.com/office/drawing/2014/main" id="{E8F800F0-F3F5-644E-0985-83430D8980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7100" y="668154"/>
            <a:ext cx="1689966" cy="225619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575226" y="57167"/>
            <a:ext cx="5861804" cy="369332"/>
          </a:xfrm>
          <a:prstGeom prst="rect">
            <a:avLst/>
          </a:prstGeom>
          <a:noFill/>
        </p:spPr>
        <p:txBody>
          <a:bodyPr wrap="square" rtlCol="0">
            <a:spAutoFit/>
          </a:bodyPr>
          <a:lstStyle/>
          <a:p>
            <a:r>
              <a:rPr lang="en-US" dirty="0" smtClean="0"/>
              <a:t>Dosimetry challenge on MRI </a:t>
            </a:r>
            <a:r>
              <a:rPr lang="en-US" dirty="0" err="1" smtClean="0"/>
              <a:t>Linac</a:t>
            </a:r>
            <a:r>
              <a:rPr lang="en-US" dirty="0" smtClean="0"/>
              <a:t> and solutions</a:t>
            </a:r>
            <a:endParaRPr lang="en-AU" dirty="0"/>
          </a:p>
        </p:txBody>
      </p:sp>
      <p:sp>
        <p:nvSpPr>
          <p:cNvPr id="10" name="TextBox 9">
            <a:extLst>
              <a:ext uri="{FF2B5EF4-FFF2-40B4-BE49-F238E27FC236}">
                <a16:creationId xmlns:a16="http://schemas.microsoft.com/office/drawing/2014/main" id="{7814D28D-D081-3DD3-9B05-8858501F62C7}"/>
              </a:ext>
            </a:extLst>
          </p:cNvPr>
          <p:cNvSpPr txBox="1"/>
          <p:nvPr/>
        </p:nvSpPr>
        <p:spPr>
          <a:xfrm>
            <a:off x="1449764" y="2665151"/>
            <a:ext cx="1254712" cy="338554"/>
          </a:xfrm>
          <a:prstGeom prst="rect">
            <a:avLst/>
          </a:prstGeom>
          <a:noFill/>
        </p:spPr>
        <p:txBody>
          <a:bodyPr wrap="square" rtlCol="0">
            <a:spAutoFit/>
          </a:bodyPr>
          <a:lstStyle/>
          <a:p>
            <a:r>
              <a:rPr lang="en-US" sz="1600" dirty="0">
                <a:solidFill>
                  <a:srgbClr val="FF0000"/>
                </a:solidFill>
              </a:rPr>
              <a:t>Distortion</a:t>
            </a:r>
            <a:endParaRPr lang="en-AU" sz="1100" dirty="0">
              <a:solidFill>
                <a:srgbClr val="FF0000"/>
              </a:solidFill>
            </a:endParaRPr>
          </a:p>
        </p:txBody>
      </p:sp>
      <p:cxnSp>
        <p:nvCxnSpPr>
          <p:cNvPr id="11" name="Straight Arrow Connector 10">
            <a:extLst>
              <a:ext uri="{FF2B5EF4-FFF2-40B4-BE49-F238E27FC236}">
                <a16:creationId xmlns:a16="http://schemas.microsoft.com/office/drawing/2014/main" id="{92EFC319-01E5-C116-DB77-CCE6699AFA5E}"/>
              </a:ext>
            </a:extLst>
          </p:cNvPr>
          <p:cNvCxnSpPr/>
          <p:nvPr/>
        </p:nvCxnSpPr>
        <p:spPr>
          <a:xfrm>
            <a:off x="2128890" y="2914034"/>
            <a:ext cx="1" cy="59725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flipH="1">
            <a:off x="2626356" y="542439"/>
            <a:ext cx="2682830" cy="338554"/>
          </a:xfrm>
          <a:prstGeom prst="rect">
            <a:avLst/>
          </a:prstGeom>
          <a:noFill/>
        </p:spPr>
        <p:txBody>
          <a:bodyPr wrap="square" rtlCol="0">
            <a:spAutoFit/>
          </a:bodyPr>
          <a:lstStyle/>
          <a:p>
            <a:r>
              <a:rPr lang="en-US" sz="1600" dirty="0" smtClean="0"/>
              <a:t>Australian MRI </a:t>
            </a:r>
            <a:r>
              <a:rPr lang="en-US" sz="1600" dirty="0" err="1" smtClean="0"/>
              <a:t>Linac</a:t>
            </a:r>
            <a:r>
              <a:rPr lang="en-US" sz="1600" dirty="0" smtClean="0"/>
              <a:t> </a:t>
            </a:r>
            <a:endParaRPr lang="en-AU" sz="1600" dirty="0"/>
          </a:p>
        </p:txBody>
      </p:sp>
      <p:pic>
        <p:nvPicPr>
          <p:cNvPr id="15" name="Picture 14"/>
          <p:cNvPicPr>
            <a:picLocks noChangeAspect="1"/>
          </p:cNvPicPr>
          <p:nvPr/>
        </p:nvPicPr>
        <p:blipFill>
          <a:blip r:embed="rId6"/>
          <a:stretch>
            <a:fillRect/>
          </a:stretch>
        </p:blipFill>
        <p:spPr>
          <a:xfrm>
            <a:off x="5239144" y="845112"/>
            <a:ext cx="2244591" cy="1680881"/>
          </a:xfrm>
          <a:prstGeom prst="rect">
            <a:avLst/>
          </a:prstGeom>
        </p:spPr>
      </p:pic>
      <p:pic>
        <p:nvPicPr>
          <p:cNvPr id="16" name="Picture 15"/>
          <p:cNvPicPr>
            <a:picLocks noChangeAspect="1"/>
          </p:cNvPicPr>
          <p:nvPr/>
        </p:nvPicPr>
        <p:blipFill>
          <a:blip r:embed="rId7"/>
          <a:stretch>
            <a:fillRect/>
          </a:stretch>
        </p:blipFill>
        <p:spPr>
          <a:xfrm>
            <a:off x="5277228" y="2639971"/>
            <a:ext cx="2206507" cy="1652362"/>
          </a:xfrm>
          <a:prstGeom prst="rect">
            <a:avLst/>
          </a:prstGeom>
        </p:spPr>
      </p:pic>
      <p:sp>
        <p:nvSpPr>
          <p:cNvPr id="17" name="TextBox 16"/>
          <p:cNvSpPr txBox="1"/>
          <p:nvPr/>
        </p:nvSpPr>
        <p:spPr>
          <a:xfrm flipH="1">
            <a:off x="2384807" y="2444483"/>
            <a:ext cx="2873379" cy="276999"/>
          </a:xfrm>
          <a:prstGeom prst="rect">
            <a:avLst/>
          </a:prstGeom>
          <a:noFill/>
        </p:spPr>
        <p:txBody>
          <a:bodyPr wrap="square" rtlCol="0">
            <a:spAutoFit/>
          </a:bodyPr>
          <a:lstStyle/>
          <a:p>
            <a:r>
              <a:rPr lang="en-US" sz="1200" dirty="0" smtClean="0">
                <a:solidFill>
                  <a:srgbClr val="00B050"/>
                </a:solidFill>
              </a:rPr>
              <a:t>Plastic Scintillator Detector (PSD</a:t>
            </a:r>
            <a:r>
              <a:rPr lang="en-US" sz="1200" dirty="0" smtClean="0"/>
              <a:t>)</a:t>
            </a:r>
            <a:endParaRPr lang="en-AU" sz="1200" dirty="0"/>
          </a:p>
        </p:txBody>
      </p:sp>
      <p:sp>
        <p:nvSpPr>
          <p:cNvPr id="19" name="TextBox 18"/>
          <p:cNvSpPr txBox="1"/>
          <p:nvPr/>
        </p:nvSpPr>
        <p:spPr>
          <a:xfrm flipH="1">
            <a:off x="5123169" y="444713"/>
            <a:ext cx="2617264" cy="461665"/>
          </a:xfrm>
          <a:prstGeom prst="rect">
            <a:avLst/>
          </a:prstGeom>
          <a:noFill/>
        </p:spPr>
        <p:txBody>
          <a:bodyPr wrap="square" rtlCol="0">
            <a:spAutoFit/>
          </a:bodyPr>
          <a:lstStyle/>
          <a:p>
            <a:pPr algn="ctr"/>
            <a:r>
              <a:rPr lang="en-US" sz="1200" dirty="0" smtClean="0"/>
              <a:t>PDD response normalized</a:t>
            </a:r>
          </a:p>
          <a:p>
            <a:pPr algn="ctr"/>
            <a:r>
              <a:rPr lang="en-US" sz="1200" dirty="0" smtClean="0"/>
              <a:t> to 50mm depth</a:t>
            </a:r>
            <a:endParaRPr lang="en-AU" sz="1200" dirty="0"/>
          </a:p>
        </p:txBody>
      </p:sp>
      <p:sp>
        <p:nvSpPr>
          <p:cNvPr id="20" name="TextBox 19"/>
          <p:cNvSpPr txBox="1"/>
          <p:nvPr/>
        </p:nvSpPr>
        <p:spPr>
          <a:xfrm flipH="1">
            <a:off x="3333008" y="3212661"/>
            <a:ext cx="1368635" cy="276999"/>
          </a:xfrm>
          <a:prstGeom prst="rect">
            <a:avLst/>
          </a:prstGeom>
          <a:noFill/>
        </p:spPr>
        <p:txBody>
          <a:bodyPr wrap="square" rtlCol="0">
            <a:spAutoFit/>
          </a:bodyPr>
          <a:lstStyle/>
          <a:p>
            <a:r>
              <a:rPr lang="en-US" sz="1200" dirty="0" smtClean="0"/>
              <a:t>OF:</a:t>
            </a:r>
            <a:r>
              <a:rPr lang="en-AU" sz="1200" dirty="0" err="1"/>
              <a:t>Eska</a:t>
            </a:r>
            <a:r>
              <a:rPr lang="en-AU" sz="1200" dirty="0"/>
              <a:t> </a:t>
            </a:r>
            <a:r>
              <a:rPr lang="en-AU" sz="1200" dirty="0" smtClean="0"/>
              <a:t>CK-40</a:t>
            </a:r>
            <a:endParaRPr lang="en-AU" sz="1200" dirty="0"/>
          </a:p>
        </p:txBody>
      </p:sp>
      <p:sp>
        <p:nvSpPr>
          <p:cNvPr id="21" name="TextBox 20"/>
          <p:cNvSpPr txBox="1"/>
          <p:nvPr/>
        </p:nvSpPr>
        <p:spPr>
          <a:xfrm>
            <a:off x="7483735" y="2232342"/>
            <a:ext cx="1737976" cy="923330"/>
          </a:xfrm>
          <a:prstGeom prst="rect">
            <a:avLst/>
          </a:prstGeom>
          <a:noFill/>
        </p:spPr>
        <p:txBody>
          <a:bodyPr wrap="none" rtlCol="0">
            <a:spAutoFit/>
          </a:bodyPr>
          <a:lstStyle/>
          <a:p>
            <a:pPr marL="171450" indent="-171450">
              <a:buFont typeface="Wingdings" panose="05000000000000000000" pitchFamily="2" charset="2"/>
              <a:buChar char="Ø"/>
            </a:pPr>
            <a:r>
              <a:rPr lang="en-US" sz="1200" dirty="0" smtClean="0"/>
              <a:t>PSD readout:</a:t>
            </a:r>
          </a:p>
          <a:p>
            <a:r>
              <a:rPr lang="en-US" sz="1200" dirty="0" smtClean="0"/>
              <a:t>     2 PMT RCA 45-26</a:t>
            </a:r>
          </a:p>
          <a:p>
            <a:pPr marL="171450" indent="-171450">
              <a:buFont typeface="Wingdings" panose="05000000000000000000" pitchFamily="2" charset="2"/>
              <a:buChar char="Ø"/>
            </a:pPr>
            <a:r>
              <a:rPr lang="en-US" sz="1200" dirty="0" smtClean="0"/>
              <a:t>Farmer IC </a:t>
            </a:r>
          </a:p>
          <a:p>
            <a:pPr marL="171450" indent="-171450">
              <a:buFont typeface="Wingdings" panose="05000000000000000000" pitchFamily="2" charset="2"/>
              <a:buChar char="Ø"/>
            </a:pPr>
            <a:r>
              <a:rPr lang="en-US" sz="1200" dirty="0"/>
              <a:t>E</a:t>
            </a:r>
            <a:r>
              <a:rPr lang="en-US" sz="1200" dirty="0" smtClean="0"/>
              <a:t>BT 3 film</a:t>
            </a:r>
            <a:r>
              <a:rPr lang="en-US" dirty="0" smtClean="0"/>
              <a:t> </a:t>
            </a:r>
            <a:endParaRPr lang="en-AU" dirty="0"/>
          </a:p>
        </p:txBody>
      </p:sp>
      <p:sp>
        <p:nvSpPr>
          <p:cNvPr id="23" name="TextBox 22"/>
          <p:cNvSpPr txBox="1"/>
          <p:nvPr/>
        </p:nvSpPr>
        <p:spPr>
          <a:xfrm>
            <a:off x="7502777" y="3212661"/>
            <a:ext cx="1555867" cy="830997"/>
          </a:xfrm>
          <a:prstGeom prst="rect">
            <a:avLst/>
          </a:prstGeom>
          <a:noFill/>
        </p:spPr>
        <p:txBody>
          <a:bodyPr wrap="square" rtlCol="0">
            <a:spAutoFit/>
          </a:bodyPr>
          <a:lstStyle/>
          <a:p>
            <a:r>
              <a:rPr lang="en-US" sz="1200" dirty="0" smtClean="0">
                <a:solidFill>
                  <a:srgbClr val="FF0000"/>
                </a:solidFill>
              </a:rPr>
              <a:t>PSD is reliable and accurate  for MRI </a:t>
            </a:r>
            <a:r>
              <a:rPr lang="en-US" sz="1200" dirty="0" err="1" smtClean="0">
                <a:solidFill>
                  <a:srgbClr val="FF0000"/>
                </a:solidFill>
              </a:rPr>
              <a:t>Linac</a:t>
            </a:r>
            <a:r>
              <a:rPr lang="en-US" sz="1200" dirty="0" smtClean="0">
                <a:solidFill>
                  <a:srgbClr val="FF0000"/>
                </a:solidFill>
              </a:rPr>
              <a:t> relative dosimetry</a:t>
            </a:r>
            <a:endParaRPr lang="en-AU" sz="1200" dirty="0">
              <a:solidFill>
                <a:srgbClr val="FF0000"/>
              </a:solidFill>
            </a:endParaRPr>
          </a:p>
        </p:txBody>
      </p:sp>
      <p:sp>
        <p:nvSpPr>
          <p:cNvPr id="24" name="TextBox 23"/>
          <p:cNvSpPr txBox="1"/>
          <p:nvPr/>
        </p:nvSpPr>
        <p:spPr>
          <a:xfrm>
            <a:off x="3409026" y="4873399"/>
            <a:ext cx="5477452" cy="276999"/>
          </a:xfrm>
          <a:prstGeom prst="rect">
            <a:avLst/>
          </a:prstGeom>
          <a:noFill/>
        </p:spPr>
        <p:txBody>
          <a:bodyPr wrap="square" rtlCol="0">
            <a:spAutoFit/>
          </a:bodyPr>
          <a:lstStyle/>
          <a:p>
            <a:r>
              <a:rPr lang="en-US" sz="1200" dirty="0" err="1" smtClean="0"/>
              <a:t>L.Madden</a:t>
            </a:r>
            <a:r>
              <a:rPr lang="en-US" sz="1200" dirty="0" smtClean="0"/>
              <a:t> et al., BPEX, 7(2), 2021 and Phys.Med.,73, 111-116 ,2020</a:t>
            </a:r>
            <a:endParaRPr lang="en-AU" sz="1200" dirty="0"/>
          </a:p>
        </p:txBody>
      </p:sp>
      <p:pic>
        <p:nvPicPr>
          <p:cNvPr id="25" name="Picture 24"/>
          <p:cNvPicPr>
            <a:picLocks noChangeAspect="1"/>
          </p:cNvPicPr>
          <p:nvPr/>
        </p:nvPicPr>
        <p:blipFill>
          <a:blip r:embed="rId8"/>
          <a:stretch>
            <a:fillRect/>
          </a:stretch>
        </p:blipFill>
        <p:spPr>
          <a:xfrm>
            <a:off x="7450831" y="964347"/>
            <a:ext cx="1557870" cy="1180816"/>
          </a:xfrm>
          <a:prstGeom prst="rect">
            <a:avLst/>
          </a:prstGeom>
        </p:spPr>
      </p:pic>
    </p:spTree>
    <p:extLst>
      <p:ext uri="{BB962C8B-B14F-4D97-AF65-F5344CB8AC3E}">
        <p14:creationId xmlns:p14="http://schemas.microsoft.com/office/powerpoint/2010/main" val="39356188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739" y="232046"/>
            <a:ext cx="7279974" cy="635095"/>
          </a:xfrm>
        </p:spPr>
        <p:txBody>
          <a:bodyPr/>
          <a:lstStyle/>
          <a:p>
            <a:pPr algn="ctr"/>
            <a:r>
              <a:rPr lang="en-AU" dirty="0" smtClean="0"/>
              <a:t>Dose should be accurate</a:t>
            </a:r>
            <a:endParaRPr lang="en-AU" dirty="0"/>
          </a:p>
        </p:txBody>
      </p:sp>
      <p:sp>
        <p:nvSpPr>
          <p:cNvPr id="4" name="Footer Placeholder 3"/>
          <p:cNvSpPr>
            <a:spLocks noGrp="1"/>
          </p:cNvSpPr>
          <p:nvPr>
            <p:ph type="ftr" sz="quarter" idx="10"/>
          </p:nvPr>
        </p:nvSpPr>
        <p:spPr/>
        <p:txBody>
          <a:bodyPr/>
          <a:lstStyle/>
          <a:p>
            <a:r>
              <a:rPr lang="en-US" smtClean="0"/>
              <a:t>Document title</a:t>
            </a:r>
            <a:endParaRPr lang="en-US" dirty="0"/>
          </a:p>
        </p:txBody>
      </p:sp>
      <p:sp>
        <p:nvSpPr>
          <p:cNvPr id="5" name="Slide Number Placeholder 4"/>
          <p:cNvSpPr>
            <a:spLocks noGrp="1"/>
          </p:cNvSpPr>
          <p:nvPr>
            <p:ph type="sldNum" sz="quarter" idx="11"/>
          </p:nvPr>
        </p:nvSpPr>
        <p:spPr/>
        <p:txBody>
          <a:bodyPr/>
          <a:lstStyle/>
          <a:p>
            <a:fld id="{DA7B4246-FDFA-7E4C-A54D-095A75DA82FF}" type="slidenum">
              <a:rPr lang="en-US" smtClean="0"/>
              <a:pPr/>
              <a:t>4</a:t>
            </a:fld>
            <a:endParaRPr lang="en-US" dirty="0"/>
          </a:p>
        </p:txBody>
      </p:sp>
      <p:sp>
        <p:nvSpPr>
          <p:cNvPr id="6" name="Rectangle 3"/>
          <p:cNvSpPr txBox="1">
            <a:spLocks noChangeArrowheads="1"/>
          </p:cNvSpPr>
          <p:nvPr/>
        </p:nvSpPr>
        <p:spPr>
          <a:xfrm>
            <a:off x="457200" y="1168718"/>
            <a:ext cx="8229600" cy="4525962"/>
          </a:xfrm>
          <a:prstGeom prst="rect">
            <a:avLst/>
          </a:prstGeom>
        </p:spPr>
        <p:txBody>
          <a:bodyPr vert="horz" lIns="0" tIns="0" rIns="91440" bIns="45720" rtlCol="0">
            <a:normAutofit/>
          </a:bodyPr>
          <a:lstStyle>
            <a:lvl1pPr marL="342900" indent="-342900" algn="l" defTabSz="457200" rtl="0" eaLnBrk="1" latinLnBrk="0" hangingPunct="1">
              <a:spcBef>
                <a:spcPct val="20000"/>
              </a:spcBef>
              <a:buFont typeface="Arial"/>
              <a:buChar char="•"/>
              <a:defRPr sz="1800" kern="1200">
                <a:solidFill>
                  <a:srgbClr val="0C2340"/>
                </a:solidFill>
                <a:latin typeface="+mn-lt"/>
                <a:ea typeface="+mn-ea"/>
                <a:cs typeface="+mn-cs"/>
              </a:defRPr>
            </a:lvl1pPr>
            <a:lvl2pPr marL="742950" indent="-285750" algn="l" defTabSz="457200" rtl="0" eaLnBrk="1" latinLnBrk="0" hangingPunct="1">
              <a:spcBef>
                <a:spcPct val="20000"/>
              </a:spcBef>
              <a:buFont typeface="Arial"/>
              <a:buChar char="–"/>
              <a:defRPr sz="1700" kern="1200">
                <a:solidFill>
                  <a:srgbClr val="0C2340"/>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rgbClr val="0C2340"/>
                </a:solidFill>
                <a:latin typeface="+mn-lt"/>
                <a:ea typeface="+mn-ea"/>
                <a:cs typeface="+mn-cs"/>
              </a:defRPr>
            </a:lvl3pPr>
            <a:lvl4pPr marL="1600200" indent="-228600" algn="l" defTabSz="457200" rtl="0" eaLnBrk="1" latinLnBrk="0" hangingPunct="1">
              <a:spcBef>
                <a:spcPct val="20000"/>
              </a:spcBef>
              <a:buFont typeface="Arial"/>
              <a:buChar char="–"/>
              <a:defRPr sz="1500" kern="1200">
                <a:solidFill>
                  <a:srgbClr val="0C2340"/>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0C2340"/>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r>
              <a:rPr lang="en-US" sz="2800" dirty="0" smtClean="0">
                <a:latin typeface="Arial" pitchFamily="34" charset="0"/>
                <a:cs typeface="Arial" pitchFamily="34" charset="0"/>
              </a:rPr>
              <a:t>To target:</a:t>
            </a:r>
          </a:p>
          <a:p>
            <a:pPr lvl="1"/>
            <a:r>
              <a:rPr lang="en-US" sz="2400" dirty="0" smtClean="0">
                <a:latin typeface="Arial" pitchFamily="34" charset="0"/>
                <a:cs typeface="Arial" pitchFamily="34" charset="0"/>
              </a:rPr>
              <a:t>5% too low - may result in clinically detectable reduction in </a:t>
            </a:r>
            <a:r>
              <a:rPr lang="en-US" sz="2400" dirty="0" err="1" smtClean="0">
                <a:latin typeface="Arial" pitchFamily="34" charset="0"/>
                <a:cs typeface="Arial" pitchFamily="34" charset="0"/>
              </a:rPr>
              <a:t>tumour</a:t>
            </a:r>
            <a:r>
              <a:rPr lang="en-US" sz="2400" dirty="0" smtClean="0">
                <a:latin typeface="Arial" pitchFamily="34" charset="0"/>
                <a:cs typeface="Arial" pitchFamily="34" charset="0"/>
              </a:rPr>
              <a:t> control (</a:t>
            </a:r>
            <a:r>
              <a:rPr lang="en-US" sz="2400" dirty="0" err="1" smtClean="0">
                <a:latin typeface="Arial" pitchFamily="34" charset="0"/>
                <a:cs typeface="Arial" pitchFamily="34" charset="0"/>
              </a:rPr>
              <a:t>eg</a:t>
            </a:r>
            <a:r>
              <a:rPr lang="en-US" sz="2400" dirty="0" smtClean="0">
                <a:latin typeface="Arial" pitchFamily="34" charset="0"/>
                <a:cs typeface="Arial" pitchFamily="34" charset="0"/>
              </a:rPr>
              <a:t>. Head and neck cancer: 15%)</a:t>
            </a:r>
          </a:p>
          <a:p>
            <a:r>
              <a:rPr lang="en-US" sz="2800" dirty="0" smtClean="0">
                <a:latin typeface="Arial" pitchFamily="34" charset="0"/>
                <a:cs typeface="Arial" pitchFamily="34" charset="0"/>
              </a:rPr>
              <a:t>To normal tissues:</a:t>
            </a:r>
          </a:p>
          <a:p>
            <a:pPr lvl="1"/>
            <a:r>
              <a:rPr lang="en-US" sz="2400" dirty="0" smtClean="0">
                <a:latin typeface="Arial" pitchFamily="34" charset="0"/>
                <a:cs typeface="Arial" pitchFamily="34" charset="0"/>
              </a:rPr>
              <a:t>5% too high - significant increase in normal tissue complication probability = morbidity = unacceptable side effects</a:t>
            </a:r>
            <a:endParaRPr lang="en-US" sz="2400" dirty="0">
              <a:latin typeface="Arial" pitchFamily="34" charset="0"/>
              <a:cs typeface="Arial" pitchFamily="34" charset="0"/>
            </a:endParaRPr>
          </a:p>
        </p:txBody>
      </p:sp>
    </p:spTree>
    <p:extLst>
      <p:ext uri="{BB962C8B-B14F-4D97-AF65-F5344CB8AC3E}">
        <p14:creationId xmlns:p14="http://schemas.microsoft.com/office/powerpoint/2010/main" val="223205341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E5ECA1-BF74-C048-BA27-ABE08FDAA119}"/>
              </a:ext>
            </a:extLst>
          </p:cNvPr>
          <p:cNvSpPr>
            <a:spLocks noGrp="1"/>
          </p:cNvSpPr>
          <p:nvPr>
            <p:ph type="title"/>
          </p:nvPr>
        </p:nvSpPr>
        <p:spPr>
          <a:xfrm>
            <a:off x="421138" y="15655"/>
            <a:ext cx="8518676" cy="600294"/>
          </a:xfrm>
        </p:spPr>
        <p:txBody>
          <a:bodyPr>
            <a:normAutofit fontScale="90000"/>
          </a:bodyPr>
          <a:lstStyle/>
          <a:p>
            <a:r>
              <a:rPr lang="en-US" dirty="0"/>
              <a:t>Skin </a:t>
            </a:r>
            <a:r>
              <a:rPr lang="en-US" dirty="0" smtClean="0"/>
              <a:t>Dosimetry with </a:t>
            </a:r>
            <a:r>
              <a:rPr lang="en-US" dirty="0" err="1" smtClean="0"/>
              <a:t>MOSkin</a:t>
            </a:r>
            <a:r>
              <a:rPr lang="en-US" baseline="30000" dirty="0" err="1" smtClean="0"/>
              <a:t>TM</a:t>
            </a:r>
            <a:r>
              <a:rPr lang="en-US" dirty="0" smtClean="0"/>
              <a:t> on  MRI-</a:t>
            </a:r>
            <a:r>
              <a:rPr lang="en-US" dirty="0" err="1" smtClean="0"/>
              <a:t>Linac</a:t>
            </a:r>
            <a:endParaRPr lang="en-US" dirty="0"/>
          </a:p>
        </p:txBody>
      </p:sp>
      <p:pic>
        <p:nvPicPr>
          <p:cNvPr id="6" name="Picture 5">
            <a:extLst>
              <a:ext uri="{FF2B5EF4-FFF2-40B4-BE49-F238E27FC236}">
                <a16:creationId xmlns:a16="http://schemas.microsoft.com/office/drawing/2014/main" id="{45C324E1-90C0-4C43-9DEE-956ED2484B5F}"/>
              </a:ext>
            </a:extLst>
          </p:cNvPr>
          <p:cNvPicPr>
            <a:picLocks noChangeAspect="1"/>
          </p:cNvPicPr>
          <p:nvPr/>
        </p:nvPicPr>
        <p:blipFill>
          <a:blip r:embed="rId2"/>
          <a:stretch>
            <a:fillRect/>
          </a:stretch>
        </p:blipFill>
        <p:spPr>
          <a:xfrm>
            <a:off x="421138" y="1739450"/>
            <a:ext cx="2847975" cy="1346417"/>
          </a:xfrm>
          <a:prstGeom prst="rect">
            <a:avLst/>
          </a:prstGeom>
        </p:spPr>
      </p:pic>
      <p:pic>
        <p:nvPicPr>
          <p:cNvPr id="7" name="Picture 6">
            <a:extLst>
              <a:ext uri="{FF2B5EF4-FFF2-40B4-BE49-F238E27FC236}">
                <a16:creationId xmlns:a16="http://schemas.microsoft.com/office/drawing/2014/main" id="{3130F4EB-3EC3-0746-8C45-D8F3DDB5A5E9}"/>
              </a:ext>
            </a:extLst>
          </p:cNvPr>
          <p:cNvPicPr>
            <a:picLocks noChangeAspect="1"/>
          </p:cNvPicPr>
          <p:nvPr/>
        </p:nvPicPr>
        <p:blipFill>
          <a:blip r:embed="rId3"/>
          <a:stretch>
            <a:fillRect/>
          </a:stretch>
        </p:blipFill>
        <p:spPr>
          <a:xfrm>
            <a:off x="3493125" y="980598"/>
            <a:ext cx="2633012" cy="2179852"/>
          </a:xfrm>
          <a:prstGeom prst="rect">
            <a:avLst/>
          </a:prstGeom>
        </p:spPr>
      </p:pic>
      <p:sp>
        <p:nvSpPr>
          <p:cNvPr id="9" name="Content Placeholder 1">
            <a:extLst>
              <a:ext uri="{FF2B5EF4-FFF2-40B4-BE49-F238E27FC236}">
                <a16:creationId xmlns:a16="http://schemas.microsoft.com/office/drawing/2014/main" id="{143CAD81-543D-F24B-AE07-68A2C8CEA0A4}"/>
              </a:ext>
            </a:extLst>
          </p:cNvPr>
          <p:cNvSpPr txBox="1">
            <a:spLocks/>
          </p:cNvSpPr>
          <p:nvPr/>
        </p:nvSpPr>
        <p:spPr bwMode="auto">
          <a:xfrm>
            <a:off x="105398" y="4827979"/>
            <a:ext cx="8834416" cy="26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marL="365125" indent="-255588" algn="l" rtl="0" eaLnBrk="1" fontAlgn="base" hangingPunct="1">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1" fontAlgn="base" hangingPunct="1">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1" fontAlgn="base" hangingPunct="1">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1" fontAlgn="base" hangingPunct="1">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1" fontAlgn="base" hangingPunct="1">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82153" indent="0">
              <a:buNone/>
            </a:pPr>
            <a:r>
              <a:rPr lang="en-US" sz="1050" dirty="0" err="1" smtClean="0">
                <a:solidFill>
                  <a:srgbClr val="000000"/>
                </a:solidFill>
              </a:rPr>
              <a:t>N.Roberts</a:t>
            </a:r>
            <a:r>
              <a:rPr lang="en-US" sz="1050" dirty="0" smtClean="0">
                <a:solidFill>
                  <a:srgbClr val="000000"/>
                </a:solidFill>
              </a:rPr>
              <a:t> et al., Med.Phys.,46(12), 2019;   </a:t>
            </a:r>
            <a:r>
              <a:rPr lang="en-US" sz="1050" dirty="0" err="1" smtClean="0">
                <a:solidFill>
                  <a:srgbClr val="000000"/>
                </a:solidFill>
              </a:rPr>
              <a:t>E.Patterson</a:t>
            </a:r>
            <a:r>
              <a:rPr lang="en-US" sz="1050" dirty="0" smtClean="0">
                <a:solidFill>
                  <a:srgbClr val="000000"/>
                </a:solidFill>
              </a:rPr>
              <a:t> et al., JACMP, 2022, e13951 and </a:t>
            </a:r>
            <a:r>
              <a:rPr lang="en-US" sz="1050" dirty="0" err="1" smtClean="0">
                <a:solidFill>
                  <a:srgbClr val="000000"/>
                </a:solidFill>
              </a:rPr>
              <a:t>Phys.Eng.Sci</a:t>
            </a:r>
            <a:r>
              <a:rPr lang="en-US" sz="1050" dirty="0" smtClean="0">
                <a:solidFill>
                  <a:srgbClr val="000000"/>
                </a:solidFill>
              </a:rPr>
              <a:t>. in Med., 2023 </a:t>
            </a:r>
            <a:r>
              <a:rPr lang="en-US" sz="1050" i="1" dirty="0" smtClean="0">
                <a:solidFill>
                  <a:schemeClr val="accent4"/>
                </a:solidFill>
              </a:rPr>
              <a:t>Elizabeth </a:t>
            </a:r>
            <a:r>
              <a:rPr lang="en-US" sz="1050" i="1" dirty="0">
                <a:solidFill>
                  <a:schemeClr val="accent4"/>
                </a:solidFill>
              </a:rPr>
              <a:t>Patterson</a:t>
            </a:r>
          </a:p>
        </p:txBody>
      </p:sp>
      <p:pic>
        <p:nvPicPr>
          <p:cNvPr id="11" name="Picture 10" descr="IMG_20130219_094415.jpg">
            <a:extLst>
              <a:ext uri="{FF2B5EF4-FFF2-40B4-BE49-F238E27FC236}">
                <a16:creationId xmlns:a16="http://schemas.microsoft.com/office/drawing/2014/main" id="{946D8BE7-3419-E740-B751-F2C7AA167B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3165" y="3354032"/>
            <a:ext cx="1419732" cy="1064798"/>
          </a:xfrm>
          <a:prstGeom prst="rect">
            <a:avLst/>
          </a:prstGeom>
          <a:ln>
            <a:noFill/>
          </a:ln>
          <a:effectLst>
            <a:outerShdw blurRad="292100" dist="139700" dir="2700000" algn="tl" rotWithShape="0">
              <a:srgbClr val="333333">
                <a:alpha val="65000"/>
              </a:srgbClr>
            </a:outerShdw>
          </a:effectLst>
        </p:spPr>
      </p:pic>
      <p:sp>
        <p:nvSpPr>
          <p:cNvPr id="4" name="TextBox 3"/>
          <p:cNvSpPr txBox="1"/>
          <p:nvPr/>
        </p:nvSpPr>
        <p:spPr>
          <a:xfrm>
            <a:off x="2213482" y="4048651"/>
            <a:ext cx="5109092" cy="646331"/>
          </a:xfrm>
          <a:prstGeom prst="rect">
            <a:avLst/>
          </a:prstGeom>
          <a:noFill/>
        </p:spPr>
        <p:txBody>
          <a:bodyPr wrap="none" rtlCol="0">
            <a:spAutoFit/>
          </a:bodyPr>
          <a:lstStyle/>
          <a:p>
            <a:pPr algn="ctr"/>
            <a:r>
              <a:rPr lang="en-US" dirty="0" err="1" smtClean="0">
                <a:solidFill>
                  <a:srgbClr val="FF0000"/>
                </a:solidFill>
              </a:rPr>
              <a:t>MOSkin</a:t>
            </a:r>
            <a:r>
              <a:rPr lang="en-US" baseline="30000" dirty="0" err="1" smtClean="0">
                <a:solidFill>
                  <a:srgbClr val="FF0000"/>
                </a:solidFill>
              </a:rPr>
              <a:t>TM</a:t>
            </a:r>
            <a:r>
              <a:rPr lang="en-US" dirty="0" smtClean="0">
                <a:solidFill>
                  <a:srgbClr val="FF0000"/>
                </a:solidFill>
              </a:rPr>
              <a:t> is B-field immune and measure </a:t>
            </a:r>
          </a:p>
          <a:p>
            <a:pPr algn="ctr"/>
            <a:r>
              <a:rPr lang="en-US" dirty="0" smtClean="0">
                <a:solidFill>
                  <a:srgbClr val="FF0000"/>
                </a:solidFill>
              </a:rPr>
              <a:t>Skin Dose at depth 0.07mm </a:t>
            </a:r>
            <a:endParaRPr lang="en-AU" dirty="0">
              <a:solidFill>
                <a:srgbClr val="FF0000"/>
              </a:solidFill>
            </a:endParaRPr>
          </a:p>
        </p:txBody>
      </p:sp>
      <p:pic>
        <p:nvPicPr>
          <p:cNvPr id="12" name="Picture 11"/>
          <p:cNvPicPr>
            <a:picLocks noChangeAspect="1"/>
          </p:cNvPicPr>
          <p:nvPr/>
        </p:nvPicPr>
        <p:blipFill rotWithShape="1">
          <a:blip r:embed="rId5"/>
          <a:srcRect r="49155"/>
          <a:stretch/>
        </p:blipFill>
        <p:spPr>
          <a:xfrm rot="17401195">
            <a:off x="1528022" y="821664"/>
            <a:ext cx="1001735" cy="2928091"/>
          </a:xfrm>
          <a:prstGeom prst="rect">
            <a:avLst/>
          </a:prstGeom>
        </p:spPr>
      </p:pic>
      <p:sp>
        <p:nvSpPr>
          <p:cNvPr id="5" name="TextBox 4"/>
          <p:cNvSpPr txBox="1"/>
          <p:nvPr/>
        </p:nvSpPr>
        <p:spPr>
          <a:xfrm flipH="1">
            <a:off x="2795034" y="3298187"/>
            <a:ext cx="6277943" cy="738664"/>
          </a:xfrm>
          <a:prstGeom prst="rect">
            <a:avLst/>
          </a:prstGeom>
          <a:noFill/>
        </p:spPr>
        <p:txBody>
          <a:bodyPr wrap="square" rtlCol="0">
            <a:spAutoFit/>
          </a:bodyPr>
          <a:lstStyle/>
          <a:p>
            <a:r>
              <a:rPr lang="en-US" sz="1400" dirty="0" smtClean="0"/>
              <a:t>PDD f as measured with </a:t>
            </a:r>
            <a:r>
              <a:rPr lang="en-US" sz="1400" dirty="0" err="1" smtClean="0"/>
              <a:t>MOSkin</a:t>
            </a:r>
            <a:r>
              <a:rPr lang="en-US" sz="1400" baseline="30000" dirty="0" err="1" smtClean="0"/>
              <a:t>TM</a:t>
            </a:r>
            <a:r>
              <a:rPr lang="en-US" sz="1400" dirty="0" smtClean="0"/>
              <a:t>, </a:t>
            </a:r>
            <a:r>
              <a:rPr lang="en-US" sz="1400" dirty="0" err="1" smtClean="0"/>
              <a:t>microDiamond</a:t>
            </a:r>
            <a:r>
              <a:rPr lang="en-US" sz="1400" dirty="0"/>
              <a:t>,</a:t>
            </a:r>
            <a:r>
              <a:rPr lang="en-US" sz="1400" dirty="0" smtClean="0"/>
              <a:t> EBT 3 film and Monte Carlo  :</a:t>
            </a:r>
          </a:p>
          <a:p>
            <a:r>
              <a:rPr lang="en-US" sz="1400" dirty="0" smtClean="0"/>
              <a:t>a)</a:t>
            </a:r>
            <a:r>
              <a:rPr lang="en-US" sz="1400" dirty="0"/>
              <a:t> </a:t>
            </a:r>
            <a:r>
              <a:rPr lang="en-US" sz="1400" dirty="0" smtClean="0"/>
              <a:t>In a CAX ,field  </a:t>
            </a:r>
            <a:r>
              <a:rPr lang="en-US" sz="1400" dirty="0"/>
              <a:t>11.8x11.5 </a:t>
            </a:r>
            <a:r>
              <a:rPr lang="en-US" sz="1400" dirty="0" smtClean="0"/>
              <a:t>cm</a:t>
            </a:r>
            <a:r>
              <a:rPr lang="en-US" sz="1400" baseline="30000" dirty="0" smtClean="0"/>
              <a:t>2</a:t>
            </a:r>
            <a:r>
              <a:rPr lang="en-US" sz="1400" dirty="0" smtClean="0"/>
              <a:t>; b)off –axis and CAX field 5.8x5.8 cm</a:t>
            </a:r>
            <a:r>
              <a:rPr lang="en-US" sz="1400" baseline="30000" dirty="0" smtClean="0"/>
              <a:t>2</a:t>
            </a:r>
            <a:r>
              <a:rPr lang="en-US" sz="1400" dirty="0" smtClean="0"/>
              <a:t> </a:t>
            </a:r>
            <a:endParaRPr lang="en-AU" sz="1400" dirty="0"/>
          </a:p>
        </p:txBody>
      </p:sp>
      <p:pic>
        <p:nvPicPr>
          <p:cNvPr id="15" name="Picture 14"/>
          <p:cNvPicPr>
            <a:picLocks noChangeAspect="1"/>
          </p:cNvPicPr>
          <p:nvPr/>
        </p:nvPicPr>
        <p:blipFill rotWithShape="1">
          <a:blip r:embed="rId6"/>
          <a:srcRect t="530" r="31286" b="1"/>
          <a:stretch/>
        </p:blipFill>
        <p:spPr>
          <a:xfrm>
            <a:off x="6280397" y="977321"/>
            <a:ext cx="2259921" cy="2222020"/>
          </a:xfrm>
          <a:prstGeom prst="rect">
            <a:avLst/>
          </a:prstGeom>
        </p:spPr>
      </p:pic>
    </p:spTree>
    <p:extLst>
      <p:ext uri="{BB962C8B-B14F-4D97-AF65-F5344CB8AC3E}">
        <p14:creationId xmlns:p14="http://schemas.microsoft.com/office/powerpoint/2010/main" val="18787539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8E399ED-473D-6600-2E80-51865FDFDF57}"/>
              </a:ext>
            </a:extLst>
          </p:cNvPr>
          <p:cNvSpPr>
            <a:spLocks noGrp="1"/>
          </p:cNvSpPr>
          <p:nvPr>
            <p:ph type="title"/>
          </p:nvPr>
        </p:nvSpPr>
        <p:spPr>
          <a:xfrm>
            <a:off x="628650" y="984647"/>
            <a:ext cx="7886700" cy="994172"/>
          </a:xfrm>
        </p:spPr>
        <p:txBody>
          <a:bodyPr>
            <a:normAutofit fontScale="90000"/>
          </a:bodyPr>
          <a:lstStyle/>
          <a:p>
            <a:r>
              <a:rPr lang="en-AU" dirty="0"/>
              <a:t/>
            </a:r>
            <a:br>
              <a:rPr lang="en-AU" dirty="0"/>
            </a:br>
            <a:endParaRPr lang="en-AU" dirty="0"/>
          </a:p>
        </p:txBody>
      </p:sp>
      <p:sp>
        <p:nvSpPr>
          <p:cNvPr id="8" name="Content Placeholder 4">
            <a:extLst>
              <a:ext uri="{FF2B5EF4-FFF2-40B4-BE49-F238E27FC236}">
                <a16:creationId xmlns:a16="http://schemas.microsoft.com/office/drawing/2014/main" id="{7404CF36-8B63-EDA6-E5C3-0AF4F9E6DE6D}"/>
              </a:ext>
            </a:extLst>
          </p:cNvPr>
          <p:cNvSpPr>
            <a:spLocks noGrp="1"/>
          </p:cNvSpPr>
          <p:nvPr>
            <p:ph idx="1"/>
          </p:nvPr>
        </p:nvSpPr>
        <p:spPr>
          <a:xfrm>
            <a:off x="628650" y="780177"/>
            <a:ext cx="8274167" cy="4234343"/>
          </a:xfrm>
        </p:spPr>
        <p:txBody>
          <a:bodyPr>
            <a:normAutofit/>
          </a:bodyPr>
          <a:lstStyle/>
          <a:p>
            <a:pPr marL="0" indent="0">
              <a:buNone/>
            </a:pPr>
            <a:r>
              <a:rPr lang="en-AU" dirty="0"/>
              <a:t>In collaboration with Massachusetts General Hospital, Boston, USA.</a:t>
            </a:r>
          </a:p>
          <a:p>
            <a:r>
              <a:rPr lang="en-US" dirty="0"/>
              <a:t>PMMA and silica optical </a:t>
            </a:r>
            <a:r>
              <a:rPr lang="en-US" dirty="0" err="1"/>
              <a:t>fibres</a:t>
            </a:r>
            <a:r>
              <a:rPr lang="en-US" dirty="0"/>
              <a:t> exposed to varying dose-rates.</a:t>
            </a:r>
          </a:p>
          <a:p>
            <a:r>
              <a:rPr lang="en-US" dirty="0"/>
              <a:t>A passive-scattering proton beam of range 14 cm (energy of 140 MeV).</a:t>
            </a:r>
            <a:endParaRPr lang="en-AU" dirty="0"/>
          </a:p>
          <a:p>
            <a:pPr marL="0" indent="0">
              <a:buNone/>
            </a:pPr>
            <a:endParaRPr lang="en-AU" dirty="0"/>
          </a:p>
          <a:p>
            <a:pPr marL="685800" lvl="1" indent="-342900">
              <a:buFont typeface="+mj-lt"/>
              <a:buAutoNum type="arabicPeriod"/>
            </a:pPr>
            <a:endParaRPr lang="en-AU" dirty="0"/>
          </a:p>
          <a:p>
            <a:pPr marL="685800" lvl="1" indent="-342900">
              <a:buFont typeface="+mj-lt"/>
              <a:buAutoNum type="arabicPeriod"/>
            </a:pPr>
            <a:endParaRPr lang="en-AU" dirty="0"/>
          </a:p>
        </p:txBody>
      </p:sp>
      <p:sp>
        <p:nvSpPr>
          <p:cNvPr id="9" name="TextBox 8">
            <a:extLst>
              <a:ext uri="{FF2B5EF4-FFF2-40B4-BE49-F238E27FC236}">
                <a16:creationId xmlns:a16="http://schemas.microsoft.com/office/drawing/2014/main" id="{4CCEA285-0452-62BE-6E4E-1B116FB061B7}"/>
              </a:ext>
            </a:extLst>
          </p:cNvPr>
          <p:cNvSpPr txBox="1"/>
          <p:nvPr/>
        </p:nvSpPr>
        <p:spPr>
          <a:xfrm>
            <a:off x="75091" y="115830"/>
            <a:ext cx="9300688" cy="438582"/>
          </a:xfrm>
          <a:prstGeom prst="rect">
            <a:avLst/>
          </a:prstGeom>
          <a:noFill/>
        </p:spPr>
        <p:txBody>
          <a:bodyPr wrap="none" rtlCol="0">
            <a:spAutoFit/>
          </a:bodyPr>
          <a:lstStyle/>
          <a:p>
            <a:r>
              <a:rPr lang="en-AU" sz="2250" dirty="0">
                <a:solidFill>
                  <a:srgbClr val="283264"/>
                </a:solidFill>
                <a:latin typeface="Arial" panose="020B0604020202020204" pitchFamily="34" charset="0"/>
                <a:cs typeface="Arial" panose="020B0604020202020204" pitchFamily="34" charset="0"/>
              </a:rPr>
              <a:t>Optical fibre exposed to proton </a:t>
            </a:r>
            <a:r>
              <a:rPr lang="en-AU" sz="2250" dirty="0" smtClean="0">
                <a:solidFill>
                  <a:srgbClr val="283264"/>
                </a:solidFill>
                <a:latin typeface="Arial" panose="020B0604020202020204" pitchFamily="34" charset="0"/>
                <a:cs typeface="Arial" panose="020B0604020202020204" pitchFamily="34" charset="0"/>
              </a:rPr>
              <a:t>beams. Australian Bragg Centre for PT  </a:t>
            </a:r>
            <a:endParaRPr lang="en-AU" sz="2250" dirty="0">
              <a:solidFill>
                <a:srgbClr val="283264"/>
              </a:solidFill>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CC87DED1-83CA-21B6-4319-39DBC027F208}"/>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32101" y="2204584"/>
            <a:ext cx="3689174" cy="2809936"/>
          </a:xfrm>
          <a:prstGeom prst="rect">
            <a:avLst/>
          </a:prstGeom>
        </p:spPr>
      </p:pic>
      <p:sp>
        <p:nvSpPr>
          <p:cNvPr id="16" name="TextBox 15">
            <a:extLst>
              <a:ext uri="{FF2B5EF4-FFF2-40B4-BE49-F238E27FC236}">
                <a16:creationId xmlns:a16="http://schemas.microsoft.com/office/drawing/2014/main" id="{A8AE88C2-2A78-B922-B4AC-6336C95C66F7}"/>
              </a:ext>
            </a:extLst>
          </p:cNvPr>
          <p:cNvSpPr txBox="1"/>
          <p:nvPr/>
        </p:nvSpPr>
        <p:spPr>
          <a:xfrm>
            <a:off x="3731605" y="4854040"/>
            <a:ext cx="5458610" cy="300082"/>
          </a:xfrm>
          <a:prstGeom prst="rect">
            <a:avLst/>
          </a:prstGeom>
          <a:noFill/>
        </p:spPr>
        <p:txBody>
          <a:bodyPr wrap="none" rtlCol="0">
            <a:spAutoFit/>
          </a:bodyPr>
          <a:lstStyle/>
          <a:p>
            <a:r>
              <a:rPr lang="pt-BR" sz="1350" dirty="0">
                <a:latin typeface="Arial" panose="020B0604020202020204" pitchFamily="34" charset="0"/>
              </a:rPr>
              <a:t>A M C Santos and N Depauw 2020 </a:t>
            </a:r>
            <a:r>
              <a:rPr lang="pt-BR" sz="1350" i="1" dirty="0">
                <a:latin typeface="Arial" panose="020B0604020202020204" pitchFamily="34" charset="0"/>
              </a:rPr>
              <a:t>J. Phys.: Conf. Ser. </a:t>
            </a:r>
            <a:r>
              <a:rPr lang="pt-BR" sz="1350" b="1" dirty="0">
                <a:latin typeface="Arial" panose="020B0604020202020204" pitchFamily="34" charset="0"/>
              </a:rPr>
              <a:t>1662 </a:t>
            </a:r>
            <a:r>
              <a:rPr lang="pt-BR" sz="1350" dirty="0">
                <a:latin typeface="Arial" panose="020B0604020202020204" pitchFamily="34" charset="0"/>
              </a:rPr>
              <a:t>012029</a:t>
            </a:r>
            <a:endParaRPr lang="en-AU" sz="1350" dirty="0"/>
          </a:p>
        </p:txBody>
      </p:sp>
      <p:sp>
        <p:nvSpPr>
          <p:cNvPr id="17" name="Content Placeholder 4">
            <a:extLst>
              <a:ext uri="{FF2B5EF4-FFF2-40B4-BE49-F238E27FC236}">
                <a16:creationId xmlns:a16="http://schemas.microsoft.com/office/drawing/2014/main" id="{1640C55A-266D-E78F-FB0D-7510ADDA838B}"/>
              </a:ext>
            </a:extLst>
          </p:cNvPr>
          <p:cNvSpPr txBox="1">
            <a:spLocks/>
          </p:cNvSpPr>
          <p:nvPr/>
        </p:nvSpPr>
        <p:spPr>
          <a:xfrm>
            <a:off x="3921275" y="1857653"/>
            <a:ext cx="5109359" cy="2996387"/>
          </a:xfrm>
          <a:prstGeom prst="rect">
            <a:avLst/>
          </a:prstGeom>
          <a:ln w="28575">
            <a:solidFill>
              <a:srgbClr val="FF0000"/>
            </a:solidFill>
          </a:ln>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b="0" i="0" kern="1200">
                <a:solidFill>
                  <a:srgbClr val="28326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a:solidFill>
                  <a:srgbClr val="28326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rgbClr val="28326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rgbClr val="28326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rgbClr val="28326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AU" sz="1800" u="sng" dirty="0"/>
              <a:t>PMMA:</a:t>
            </a:r>
          </a:p>
          <a:p>
            <a:r>
              <a:rPr lang="en-AU" sz="1800" dirty="0"/>
              <a:t>Total light collection: </a:t>
            </a:r>
          </a:p>
          <a:p>
            <a:pPr lvl="1"/>
            <a:r>
              <a:rPr lang="en-AU" sz="1500" dirty="0"/>
              <a:t>linear with constant dose-rate</a:t>
            </a:r>
          </a:p>
          <a:p>
            <a:pPr lvl="1"/>
            <a:r>
              <a:rPr lang="en-AU" sz="1500" dirty="0"/>
              <a:t>linear with dose-rate</a:t>
            </a:r>
          </a:p>
          <a:p>
            <a:pPr marL="0" indent="0">
              <a:buNone/>
            </a:pPr>
            <a:endParaRPr lang="en-AU" sz="1800" dirty="0"/>
          </a:p>
          <a:p>
            <a:pPr lvl="1" indent="-342900">
              <a:buFont typeface="+mj-lt"/>
              <a:buAutoNum type="arabicPeriod"/>
            </a:pPr>
            <a:endParaRPr lang="en-AU" sz="1500" dirty="0"/>
          </a:p>
          <a:p>
            <a:pPr lvl="1" indent="-342900">
              <a:buFont typeface="+mj-lt"/>
              <a:buAutoNum type="arabicPeriod"/>
            </a:pPr>
            <a:endParaRPr lang="en-AU" sz="1500" dirty="0"/>
          </a:p>
        </p:txBody>
      </p:sp>
      <p:pic>
        <p:nvPicPr>
          <p:cNvPr id="18" name="Picture 2">
            <a:extLst>
              <a:ext uri="{FF2B5EF4-FFF2-40B4-BE49-F238E27FC236}">
                <a16:creationId xmlns:a16="http://schemas.microsoft.com/office/drawing/2014/main" id="{9524D142-8011-511D-E535-1973E5279DF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034121" y="3018387"/>
            <a:ext cx="2399119" cy="180022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a:extLst>
              <a:ext uri="{FF2B5EF4-FFF2-40B4-BE49-F238E27FC236}">
                <a16:creationId xmlns:a16="http://schemas.microsoft.com/office/drawing/2014/main" id="{D0BDE57D-F0D5-9A2B-4035-A6E3ED417C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6567606" y="3018388"/>
            <a:ext cx="2399119" cy="18001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681731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8E399ED-473D-6600-2E80-51865FDFDF57}"/>
              </a:ext>
            </a:extLst>
          </p:cNvPr>
          <p:cNvSpPr>
            <a:spLocks noGrp="1"/>
          </p:cNvSpPr>
          <p:nvPr>
            <p:ph type="title"/>
          </p:nvPr>
        </p:nvSpPr>
        <p:spPr>
          <a:xfrm>
            <a:off x="628650" y="984647"/>
            <a:ext cx="7886700" cy="994172"/>
          </a:xfrm>
        </p:spPr>
        <p:txBody>
          <a:bodyPr>
            <a:normAutofit fontScale="90000"/>
          </a:bodyPr>
          <a:lstStyle/>
          <a:p>
            <a:r>
              <a:rPr lang="en-AU" dirty="0"/>
              <a:t/>
            </a:r>
            <a:br>
              <a:rPr lang="en-AU" dirty="0"/>
            </a:br>
            <a:endParaRPr lang="en-AU" dirty="0"/>
          </a:p>
        </p:txBody>
      </p:sp>
      <p:sp>
        <p:nvSpPr>
          <p:cNvPr id="8" name="Content Placeholder 4">
            <a:extLst>
              <a:ext uri="{FF2B5EF4-FFF2-40B4-BE49-F238E27FC236}">
                <a16:creationId xmlns:a16="http://schemas.microsoft.com/office/drawing/2014/main" id="{7404CF36-8B63-EDA6-E5C3-0AF4F9E6DE6D}"/>
              </a:ext>
            </a:extLst>
          </p:cNvPr>
          <p:cNvSpPr>
            <a:spLocks noGrp="1"/>
          </p:cNvSpPr>
          <p:nvPr>
            <p:ph idx="1"/>
          </p:nvPr>
        </p:nvSpPr>
        <p:spPr>
          <a:xfrm>
            <a:off x="628650" y="780177"/>
            <a:ext cx="8274167" cy="4234343"/>
          </a:xfrm>
        </p:spPr>
        <p:txBody>
          <a:bodyPr>
            <a:normAutofit/>
          </a:bodyPr>
          <a:lstStyle/>
          <a:p>
            <a:pPr marL="0" indent="0">
              <a:buNone/>
            </a:pPr>
            <a:r>
              <a:rPr lang="en-AU" dirty="0"/>
              <a:t>In collaboration with Massachusetts General Hospital, Boston, USA.</a:t>
            </a:r>
          </a:p>
          <a:p>
            <a:r>
              <a:rPr lang="en-US" dirty="0"/>
              <a:t>PMMA and silica optical </a:t>
            </a:r>
            <a:r>
              <a:rPr lang="en-US" dirty="0" err="1"/>
              <a:t>fibres</a:t>
            </a:r>
            <a:r>
              <a:rPr lang="en-US" dirty="0"/>
              <a:t> exposed to varying dose-rates.</a:t>
            </a:r>
          </a:p>
          <a:p>
            <a:r>
              <a:rPr lang="en-US" dirty="0"/>
              <a:t>A passive-scattering proton beam of range 14 cm (energy of 140 MeV).</a:t>
            </a:r>
            <a:endParaRPr lang="en-AU" dirty="0"/>
          </a:p>
          <a:p>
            <a:pPr marL="0" indent="0">
              <a:buNone/>
            </a:pPr>
            <a:endParaRPr lang="en-AU" dirty="0"/>
          </a:p>
          <a:p>
            <a:pPr marL="685800" lvl="1" indent="-342900">
              <a:buFont typeface="+mj-lt"/>
              <a:buAutoNum type="arabicPeriod"/>
            </a:pPr>
            <a:endParaRPr lang="en-AU" dirty="0"/>
          </a:p>
          <a:p>
            <a:pPr marL="685800" lvl="1" indent="-342900">
              <a:buFont typeface="+mj-lt"/>
              <a:buAutoNum type="arabicPeriod"/>
            </a:pPr>
            <a:endParaRPr lang="en-AU" dirty="0"/>
          </a:p>
        </p:txBody>
      </p:sp>
      <p:sp>
        <p:nvSpPr>
          <p:cNvPr id="9" name="TextBox 8">
            <a:extLst>
              <a:ext uri="{FF2B5EF4-FFF2-40B4-BE49-F238E27FC236}">
                <a16:creationId xmlns:a16="http://schemas.microsoft.com/office/drawing/2014/main" id="{4CCEA285-0452-62BE-6E4E-1B116FB061B7}"/>
              </a:ext>
            </a:extLst>
          </p:cNvPr>
          <p:cNvSpPr txBox="1"/>
          <p:nvPr/>
        </p:nvSpPr>
        <p:spPr>
          <a:xfrm>
            <a:off x="122623" y="98922"/>
            <a:ext cx="9021377" cy="438582"/>
          </a:xfrm>
          <a:prstGeom prst="rect">
            <a:avLst/>
          </a:prstGeom>
          <a:noFill/>
        </p:spPr>
        <p:txBody>
          <a:bodyPr wrap="square" rtlCol="0">
            <a:spAutoFit/>
          </a:bodyPr>
          <a:lstStyle/>
          <a:p>
            <a:r>
              <a:rPr lang="en-AU" sz="2250" dirty="0">
                <a:solidFill>
                  <a:srgbClr val="283264"/>
                </a:solidFill>
                <a:latin typeface="Arial" panose="020B0604020202020204" pitchFamily="34" charset="0"/>
                <a:cs typeface="Arial" panose="020B0604020202020204" pitchFamily="34" charset="0"/>
              </a:rPr>
              <a:t>Optical fibre exposed to proton </a:t>
            </a:r>
            <a:r>
              <a:rPr lang="en-AU" sz="2250" dirty="0" smtClean="0">
                <a:solidFill>
                  <a:srgbClr val="283264"/>
                </a:solidFill>
                <a:latin typeface="Arial" panose="020B0604020202020204" pitchFamily="34" charset="0"/>
                <a:cs typeface="Arial" panose="020B0604020202020204" pitchFamily="34" charset="0"/>
              </a:rPr>
              <a:t>beams</a:t>
            </a:r>
            <a:r>
              <a:rPr lang="en-AU" sz="2250" dirty="0">
                <a:solidFill>
                  <a:srgbClr val="283264"/>
                </a:solidFill>
                <a:latin typeface="Arial" panose="020B0604020202020204" pitchFamily="34" charset="0"/>
                <a:cs typeface="Arial" panose="020B0604020202020204" pitchFamily="34" charset="0"/>
              </a:rPr>
              <a:t> Australian Bragg Centre for PT</a:t>
            </a:r>
            <a:r>
              <a:rPr lang="en-AU" sz="2250" dirty="0" smtClean="0">
                <a:solidFill>
                  <a:srgbClr val="283264"/>
                </a:solidFill>
                <a:latin typeface="Arial" panose="020B0604020202020204" pitchFamily="34" charset="0"/>
                <a:cs typeface="Arial" panose="020B0604020202020204" pitchFamily="34" charset="0"/>
              </a:rPr>
              <a:t> </a:t>
            </a:r>
            <a:endParaRPr lang="en-AU" sz="2250" dirty="0">
              <a:solidFill>
                <a:srgbClr val="283264"/>
              </a:solidFill>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CC87DED1-83CA-21B6-4319-39DBC027F208}"/>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32101" y="2204584"/>
            <a:ext cx="3689174" cy="2809936"/>
          </a:xfrm>
          <a:prstGeom prst="rect">
            <a:avLst/>
          </a:prstGeom>
        </p:spPr>
      </p:pic>
      <p:sp>
        <p:nvSpPr>
          <p:cNvPr id="16" name="TextBox 15">
            <a:extLst>
              <a:ext uri="{FF2B5EF4-FFF2-40B4-BE49-F238E27FC236}">
                <a16:creationId xmlns:a16="http://schemas.microsoft.com/office/drawing/2014/main" id="{A8AE88C2-2A78-B922-B4AC-6336C95C66F7}"/>
              </a:ext>
            </a:extLst>
          </p:cNvPr>
          <p:cNvSpPr txBox="1"/>
          <p:nvPr/>
        </p:nvSpPr>
        <p:spPr>
          <a:xfrm>
            <a:off x="3731605" y="4854040"/>
            <a:ext cx="5458610" cy="300082"/>
          </a:xfrm>
          <a:prstGeom prst="rect">
            <a:avLst/>
          </a:prstGeom>
          <a:noFill/>
        </p:spPr>
        <p:txBody>
          <a:bodyPr wrap="none" rtlCol="0">
            <a:spAutoFit/>
          </a:bodyPr>
          <a:lstStyle/>
          <a:p>
            <a:r>
              <a:rPr lang="pt-BR" sz="1350" dirty="0">
                <a:latin typeface="Arial" panose="020B0604020202020204" pitchFamily="34" charset="0"/>
              </a:rPr>
              <a:t>A M C Santos and N Depauw 2020 </a:t>
            </a:r>
            <a:r>
              <a:rPr lang="pt-BR" sz="1350" i="1" dirty="0">
                <a:latin typeface="Arial" panose="020B0604020202020204" pitchFamily="34" charset="0"/>
              </a:rPr>
              <a:t>J. Phys.: Conf. Ser. </a:t>
            </a:r>
            <a:r>
              <a:rPr lang="pt-BR" sz="1350" b="1" dirty="0">
                <a:latin typeface="Arial" panose="020B0604020202020204" pitchFamily="34" charset="0"/>
              </a:rPr>
              <a:t>1662 </a:t>
            </a:r>
            <a:r>
              <a:rPr lang="pt-BR" sz="1350" dirty="0">
                <a:latin typeface="Arial" panose="020B0604020202020204" pitchFamily="34" charset="0"/>
              </a:rPr>
              <a:t>012029</a:t>
            </a:r>
            <a:endParaRPr lang="en-AU" sz="1350" dirty="0"/>
          </a:p>
        </p:txBody>
      </p:sp>
      <p:sp>
        <p:nvSpPr>
          <p:cNvPr id="17" name="Content Placeholder 4">
            <a:extLst>
              <a:ext uri="{FF2B5EF4-FFF2-40B4-BE49-F238E27FC236}">
                <a16:creationId xmlns:a16="http://schemas.microsoft.com/office/drawing/2014/main" id="{1640C55A-266D-E78F-FB0D-7510ADDA838B}"/>
              </a:ext>
            </a:extLst>
          </p:cNvPr>
          <p:cNvSpPr txBox="1">
            <a:spLocks/>
          </p:cNvSpPr>
          <p:nvPr/>
        </p:nvSpPr>
        <p:spPr>
          <a:xfrm>
            <a:off x="3921275" y="1857653"/>
            <a:ext cx="5109359" cy="2996387"/>
          </a:xfrm>
          <a:prstGeom prst="rect">
            <a:avLst/>
          </a:prstGeom>
          <a:ln w="28575">
            <a:solidFill>
              <a:srgbClr val="FF0000"/>
            </a:solidFill>
          </a:ln>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b="0" i="0" kern="1200">
                <a:solidFill>
                  <a:srgbClr val="28326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a:solidFill>
                  <a:srgbClr val="28326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rgbClr val="28326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rgbClr val="28326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rgbClr val="28326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AU" sz="1800" u="sng" dirty="0"/>
              <a:t>Silica:</a:t>
            </a:r>
          </a:p>
          <a:p>
            <a:r>
              <a:rPr lang="en-AU" sz="1800" dirty="0"/>
              <a:t>Total light collection: </a:t>
            </a:r>
          </a:p>
          <a:p>
            <a:pPr lvl="1"/>
            <a:r>
              <a:rPr lang="en-AU" sz="1500" dirty="0"/>
              <a:t>Sensitive to accumulated dose</a:t>
            </a:r>
          </a:p>
          <a:p>
            <a:pPr lvl="1"/>
            <a:r>
              <a:rPr lang="en-AU" sz="1500" dirty="0"/>
              <a:t>Accumulated dose effect observed at all dose-rates.</a:t>
            </a:r>
          </a:p>
          <a:p>
            <a:pPr marL="0" indent="0">
              <a:buNone/>
            </a:pPr>
            <a:endParaRPr lang="en-AU" sz="1800" dirty="0"/>
          </a:p>
          <a:p>
            <a:pPr lvl="1" indent="-342900">
              <a:buFont typeface="+mj-lt"/>
              <a:buAutoNum type="arabicPeriod"/>
            </a:pPr>
            <a:endParaRPr lang="en-AU" sz="1500" dirty="0"/>
          </a:p>
          <a:p>
            <a:pPr lvl="1" indent="-342900">
              <a:buFont typeface="+mj-lt"/>
              <a:buAutoNum type="arabicPeriod"/>
            </a:pPr>
            <a:endParaRPr lang="en-AU" sz="1500" dirty="0"/>
          </a:p>
        </p:txBody>
      </p:sp>
      <p:pic>
        <p:nvPicPr>
          <p:cNvPr id="2" name="Picture 2">
            <a:extLst>
              <a:ext uri="{FF2B5EF4-FFF2-40B4-BE49-F238E27FC236}">
                <a16:creationId xmlns:a16="http://schemas.microsoft.com/office/drawing/2014/main" id="{942A2ACB-5148-1B49-3E7B-87A1F6602A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4064954" y="3020522"/>
            <a:ext cx="2399118" cy="18002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11A26167-AE5B-E754-AE90-6D9F89FFE2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6574266" y="3020626"/>
            <a:ext cx="2399118" cy="18001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486168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8E399ED-473D-6600-2E80-51865FDFDF57}"/>
              </a:ext>
            </a:extLst>
          </p:cNvPr>
          <p:cNvSpPr>
            <a:spLocks noGrp="1"/>
          </p:cNvSpPr>
          <p:nvPr>
            <p:ph type="title"/>
          </p:nvPr>
        </p:nvSpPr>
        <p:spPr>
          <a:xfrm>
            <a:off x="628650" y="984647"/>
            <a:ext cx="7886700" cy="994172"/>
          </a:xfrm>
        </p:spPr>
        <p:txBody>
          <a:bodyPr>
            <a:normAutofit fontScale="90000"/>
          </a:bodyPr>
          <a:lstStyle/>
          <a:p>
            <a:r>
              <a:rPr lang="en-AU" dirty="0"/>
              <a:t/>
            </a:r>
            <a:br>
              <a:rPr lang="en-AU" dirty="0"/>
            </a:br>
            <a:endParaRPr lang="en-AU" dirty="0"/>
          </a:p>
        </p:txBody>
      </p:sp>
      <p:sp>
        <p:nvSpPr>
          <p:cNvPr id="8" name="Content Placeholder 4">
            <a:extLst>
              <a:ext uri="{FF2B5EF4-FFF2-40B4-BE49-F238E27FC236}">
                <a16:creationId xmlns:a16="http://schemas.microsoft.com/office/drawing/2014/main" id="{7404CF36-8B63-EDA6-E5C3-0AF4F9E6DE6D}"/>
              </a:ext>
            </a:extLst>
          </p:cNvPr>
          <p:cNvSpPr>
            <a:spLocks noGrp="1"/>
          </p:cNvSpPr>
          <p:nvPr>
            <p:ph idx="1"/>
          </p:nvPr>
        </p:nvSpPr>
        <p:spPr>
          <a:xfrm>
            <a:off x="628650" y="1259346"/>
            <a:ext cx="4437461" cy="3755174"/>
          </a:xfrm>
        </p:spPr>
        <p:txBody>
          <a:bodyPr>
            <a:normAutofit/>
          </a:bodyPr>
          <a:lstStyle/>
          <a:p>
            <a:pPr marL="0" indent="0">
              <a:buNone/>
            </a:pPr>
            <a:r>
              <a:rPr lang="en-US" dirty="0"/>
              <a:t>Two dose measurements</a:t>
            </a:r>
          </a:p>
          <a:p>
            <a:r>
              <a:rPr lang="en-US" dirty="0"/>
              <a:t>Scintillation or radioluminescence (RL) measured in real-time during radiation exposure.</a:t>
            </a:r>
          </a:p>
          <a:p>
            <a:r>
              <a:rPr lang="en-US" dirty="0"/>
              <a:t>Optically stimulated luminescence (OSL) measured post radiation exposure.</a:t>
            </a:r>
          </a:p>
          <a:p>
            <a:pPr marL="0" indent="0">
              <a:buNone/>
            </a:pPr>
            <a:r>
              <a:rPr lang="en-US" dirty="0" err="1"/>
              <a:t>BeO</a:t>
            </a:r>
            <a:r>
              <a:rPr lang="en-US" dirty="0"/>
              <a:t> ceramics:</a:t>
            </a:r>
          </a:p>
          <a:p>
            <a:r>
              <a:rPr lang="en-US" dirty="0"/>
              <a:t>A water equivalent material</a:t>
            </a:r>
          </a:p>
          <a:p>
            <a:r>
              <a:rPr lang="en-US" dirty="0"/>
              <a:t>Has both RL and OSL</a:t>
            </a:r>
          </a:p>
          <a:p>
            <a:r>
              <a:rPr lang="en-US" dirty="0"/>
              <a:t>Been shown to be a promising material for proton dosimetry</a:t>
            </a:r>
          </a:p>
          <a:p>
            <a:pPr marL="0" indent="0">
              <a:buNone/>
            </a:pPr>
            <a:endParaRPr lang="en-AU" dirty="0"/>
          </a:p>
          <a:p>
            <a:pPr marL="685800" lvl="1" indent="-342900">
              <a:buFont typeface="+mj-lt"/>
              <a:buAutoNum type="arabicPeriod"/>
            </a:pPr>
            <a:endParaRPr lang="en-AU" dirty="0"/>
          </a:p>
          <a:p>
            <a:pPr marL="685800" lvl="1" indent="-342900">
              <a:buFont typeface="+mj-lt"/>
              <a:buAutoNum type="arabicPeriod"/>
            </a:pPr>
            <a:endParaRPr lang="en-AU" dirty="0"/>
          </a:p>
        </p:txBody>
      </p:sp>
      <p:sp>
        <p:nvSpPr>
          <p:cNvPr id="9" name="TextBox 8">
            <a:extLst>
              <a:ext uri="{FF2B5EF4-FFF2-40B4-BE49-F238E27FC236}">
                <a16:creationId xmlns:a16="http://schemas.microsoft.com/office/drawing/2014/main" id="{4CCEA285-0452-62BE-6E4E-1B116FB061B7}"/>
              </a:ext>
            </a:extLst>
          </p:cNvPr>
          <p:cNvSpPr txBox="1"/>
          <p:nvPr/>
        </p:nvSpPr>
        <p:spPr>
          <a:xfrm>
            <a:off x="628650" y="213919"/>
            <a:ext cx="6773008" cy="438582"/>
          </a:xfrm>
          <a:prstGeom prst="rect">
            <a:avLst/>
          </a:prstGeom>
          <a:noFill/>
        </p:spPr>
        <p:txBody>
          <a:bodyPr wrap="none" rtlCol="0">
            <a:spAutoFit/>
          </a:bodyPr>
          <a:lstStyle/>
          <a:p>
            <a:r>
              <a:rPr lang="en-AU" sz="2250" dirty="0" err="1">
                <a:solidFill>
                  <a:srgbClr val="283264"/>
                </a:solidFill>
                <a:latin typeface="Arial" panose="020B0604020202020204" pitchFamily="34" charset="0"/>
                <a:cs typeface="Arial" panose="020B0604020202020204" pitchFamily="34" charset="0"/>
              </a:rPr>
              <a:t>BeO</a:t>
            </a:r>
            <a:r>
              <a:rPr lang="en-AU" sz="2250" dirty="0">
                <a:solidFill>
                  <a:srgbClr val="283264"/>
                </a:solidFill>
                <a:latin typeface="Arial" panose="020B0604020202020204" pitchFamily="34" charset="0"/>
                <a:cs typeface="Arial" panose="020B0604020202020204" pitchFamily="34" charset="0"/>
              </a:rPr>
              <a:t> ceramic fibre-coupled luminescence dosimetry</a:t>
            </a:r>
          </a:p>
        </p:txBody>
      </p:sp>
      <p:sp>
        <p:nvSpPr>
          <p:cNvPr id="5" name="Freeform 12">
            <a:extLst>
              <a:ext uri="{FF2B5EF4-FFF2-40B4-BE49-F238E27FC236}">
                <a16:creationId xmlns:a16="http://schemas.microsoft.com/office/drawing/2014/main" id="{7F8C9C0A-0399-83B2-D974-E1BCE704D718}"/>
              </a:ext>
            </a:extLst>
          </p:cNvPr>
          <p:cNvSpPr>
            <a:spLocks/>
          </p:cNvSpPr>
          <p:nvPr/>
        </p:nvSpPr>
        <p:spPr bwMode="auto">
          <a:xfrm>
            <a:off x="6076951" y="3306710"/>
            <a:ext cx="1204913" cy="1556147"/>
          </a:xfrm>
          <a:custGeom>
            <a:avLst/>
            <a:gdLst>
              <a:gd name="T0" fmla="*/ 0 w 9396000"/>
              <a:gd name="T1" fmla="*/ 0 h 4944000"/>
              <a:gd name="T2" fmla="*/ 0 w 9396000"/>
              <a:gd name="T3" fmla="*/ 0 h 4944000"/>
              <a:gd name="T4" fmla="*/ 0 w 9396000"/>
              <a:gd name="T5" fmla="*/ 0 h 4944000"/>
              <a:gd name="T6" fmla="*/ 0 w 9396000"/>
              <a:gd name="T7" fmla="*/ 0 h 4944000"/>
              <a:gd name="T8" fmla="*/ 0 60000 65536"/>
              <a:gd name="T9" fmla="*/ 0 60000 65536"/>
              <a:gd name="T10" fmla="*/ 0 60000 65536"/>
              <a:gd name="T11" fmla="*/ 0 60000 65536"/>
              <a:gd name="T12" fmla="*/ 0 w 9396000"/>
              <a:gd name="T13" fmla="*/ 0 h 4944000"/>
              <a:gd name="T14" fmla="*/ 9396000 w 9396000"/>
              <a:gd name="T15" fmla="*/ 4944000 h 4944000"/>
            </a:gdLst>
            <a:ahLst/>
            <a:cxnLst>
              <a:cxn ang="T8">
                <a:pos x="T0" y="T1"/>
              </a:cxn>
              <a:cxn ang="T9">
                <a:pos x="T2" y="T3"/>
              </a:cxn>
              <a:cxn ang="T10">
                <a:pos x="T4" y="T5"/>
              </a:cxn>
              <a:cxn ang="T11">
                <a:pos x="T6" y="T7"/>
              </a:cxn>
            </a:cxnLst>
            <a:rect l="T12" t="T13" r="T14" b="T15"/>
            <a:pathLst>
              <a:path w="9396000" h="4944000">
                <a:moveTo>
                  <a:pt x="1152000" y="0"/>
                </a:moveTo>
                <a:cubicBezTo>
                  <a:pt x="576000" y="1992000"/>
                  <a:pt x="0" y="3984000"/>
                  <a:pt x="1152000" y="4464000"/>
                </a:cubicBezTo>
                <a:cubicBezTo>
                  <a:pt x="2304000" y="4944000"/>
                  <a:pt x="6732000" y="3192000"/>
                  <a:pt x="8064000" y="2880000"/>
                </a:cubicBezTo>
                <a:cubicBezTo>
                  <a:pt x="9396000" y="2568000"/>
                  <a:pt x="9270000" y="2580000"/>
                  <a:pt x="9144000" y="2592000"/>
                </a:cubicBezTo>
              </a:path>
            </a:pathLst>
          </a:custGeom>
          <a:noFill/>
          <a:ln w="9525">
            <a:solidFill>
              <a:schemeClr val="tx1"/>
            </a:solidFill>
            <a:round/>
            <a:headEnd/>
            <a:tailEnd/>
          </a:ln>
        </p:spPr>
        <p:txBody>
          <a:bodyPr lIns="27432" tIns="27432" rIns="27432" bIns="27432"/>
          <a:lstStyle/>
          <a:p>
            <a:endParaRPr lang="en-AU" sz="1350">
              <a:latin typeface="Calibri" pitchFamily="34" charset="0"/>
            </a:endParaRPr>
          </a:p>
        </p:txBody>
      </p:sp>
      <p:sp>
        <p:nvSpPr>
          <p:cNvPr id="6" name="Freeform 13">
            <a:extLst>
              <a:ext uri="{FF2B5EF4-FFF2-40B4-BE49-F238E27FC236}">
                <a16:creationId xmlns:a16="http://schemas.microsoft.com/office/drawing/2014/main" id="{7F9147A5-7EE1-A081-C050-1173C8686C89}"/>
              </a:ext>
            </a:extLst>
          </p:cNvPr>
          <p:cNvSpPr>
            <a:spLocks/>
          </p:cNvSpPr>
          <p:nvPr/>
        </p:nvSpPr>
        <p:spPr bwMode="auto">
          <a:xfrm>
            <a:off x="6088858" y="3300757"/>
            <a:ext cx="1184672" cy="1535906"/>
          </a:xfrm>
          <a:custGeom>
            <a:avLst/>
            <a:gdLst>
              <a:gd name="T0" fmla="*/ 0 w 9396000"/>
              <a:gd name="T1" fmla="*/ 0 h 4944000"/>
              <a:gd name="T2" fmla="*/ 0 w 9396000"/>
              <a:gd name="T3" fmla="*/ 0 h 4944000"/>
              <a:gd name="T4" fmla="*/ 0 w 9396000"/>
              <a:gd name="T5" fmla="*/ 0 h 4944000"/>
              <a:gd name="T6" fmla="*/ 0 w 9396000"/>
              <a:gd name="T7" fmla="*/ 0 h 4944000"/>
              <a:gd name="T8" fmla="*/ 0 60000 65536"/>
              <a:gd name="T9" fmla="*/ 0 60000 65536"/>
              <a:gd name="T10" fmla="*/ 0 60000 65536"/>
              <a:gd name="T11" fmla="*/ 0 60000 65536"/>
              <a:gd name="T12" fmla="*/ 0 w 9396000"/>
              <a:gd name="T13" fmla="*/ 0 h 4944000"/>
              <a:gd name="T14" fmla="*/ 9396000 w 9396000"/>
              <a:gd name="T15" fmla="*/ 4944000 h 4944000"/>
            </a:gdLst>
            <a:ahLst/>
            <a:cxnLst>
              <a:cxn ang="T8">
                <a:pos x="T0" y="T1"/>
              </a:cxn>
              <a:cxn ang="T9">
                <a:pos x="T2" y="T3"/>
              </a:cxn>
              <a:cxn ang="T10">
                <a:pos x="T4" y="T5"/>
              </a:cxn>
              <a:cxn ang="T11">
                <a:pos x="T6" y="T7"/>
              </a:cxn>
            </a:cxnLst>
            <a:rect l="T12" t="T13" r="T14" b="T15"/>
            <a:pathLst>
              <a:path w="9396000" h="4944000">
                <a:moveTo>
                  <a:pt x="1152000" y="0"/>
                </a:moveTo>
                <a:cubicBezTo>
                  <a:pt x="576000" y="1992000"/>
                  <a:pt x="0" y="3984000"/>
                  <a:pt x="1152000" y="4464000"/>
                </a:cubicBezTo>
                <a:cubicBezTo>
                  <a:pt x="2304000" y="4944000"/>
                  <a:pt x="6732000" y="3192000"/>
                  <a:pt x="8064000" y="2880000"/>
                </a:cubicBezTo>
                <a:cubicBezTo>
                  <a:pt x="9396000" y="2568000"/>
                  <a:pt x="9270000" y="2580000"/>
                  <a:pt x="9144000" y="2592000"/>
                </a:cubicBezTo>
              </a:path>
            </a:pathLst>
          </a:custGeom>
          <a:noFill/>
          <a:ln w="9525" algn="ctr">
            <a:solidFill>
              <a:schemeClr val="tx1"/>
            </a:solidFill>
            <a:round/>
            <a:headEnd/>
            <a:tailEnd/>
          </a:ln>
        </p:spPr>
        <p:txBody>
          <a:bodyPr lIns="27432" tIns="27432" rIns="27432" bIns="27432"/>
          <a:lstStyle/>
          <a:p>
            <a:endParaRPr lang="en-AU" sz="1350">
              <a:latin typeface="Calibri" pitchFamily="34" charset="0"/>
            </a:endParaRPr>
          </a:p>
        </p:txBody>
      </p:sp>
      <p:sp>
        <p:nvSpPr>
          <p:cNvPr id="10" name="Freeform 14">
            <a:extLst>
              <a:ext uri="{FF2B5EF4-FFF2-40B4-BE49-F238E27FC236}">
                <a16:creationId xmlns:a16="http://schemas.microsoft.com/office/drawing/2014/main" id="{1B73180E-C7F8-1BA2-4042-6D07930AB4A1}"/>
              </a:ext>
            </a:extLst>
          </p:cNvPr>
          <p:cNvSpPr>
            <a:spLocks/>
          </p:cNvSpPr>
          <p:nvPr/>
        </p:nvSpPr>
        <p:spPr bwMode="auto">
          <a:xfrm>
            <a:off x="6094810" y="3309091"/>
            <a:ext cx="1204913" cy="1531144"/>
          </a:xfrm>
          <a:custGeom>
            <a:avLst/>
            <a:gdLst/>
            <a:ahLst/>
            <a:cxnLst>
              <a:cxn ang="0">
                <a:pos x="1152000" y="0"/>
              </a:cxn>
              <a:cxn ang="0">
                <a:pos x="1152000" y="4464000"/>
              </a:cxn>
              <a:cxn ang="0">
                <a:pos x="8064000" y="2880000"/>
              </a:cxn>
              <a:cxn ang="0">
                <a:pos x="9144000" y="2592000"/>
              </a:cxn>
            </a:cxnLst>
            <a:rect l="0" t="0" r="r" b="b"/>
            <a:pathLst>
              <a:path w="9396000" h="4944000">
                <a:moveTo>
                  <a:pt x="1152000" y="0"/>
                </a:moveTo>
                <a:cubicBezTo>
                  <a:pt x="576000" y="1992000"/>
                  <a:pt x="0" y="3984000"/>
                  <a:pt x="1152000" y="4464000"/>
                </a:cubicBezTo>
                <a:cubicBezTo>
                  <a:pt x="2304000" y="4944000"/>
                  <a:pt x="6732000" y="3192000"/>
                  <a:pt x="8064000" y="2880000"/>
                </a:cubicBezTo>
                <a:cubicBezTo>
                  <a:pt x="9396000" y="2568000"/>
                  <a:pt x="9270000" y="2580000"/>
                  <a:pt x="9144000" y="2592000"/>
                </a:cubicBezTo>
              </a:path>
            </a:pathLst>
          </a:custGeom>
          <a:ln w="76200">
            <a:solidFill>
              <a:srgbClr val="7030A0"/>
            </a:solidFill>
            <a:headEnd/>
            <a:tailEnd/>
          </a:ln>
        </p:spPr>
        <p:style>
          <a:lnRef idx="1">
            <a:schemeClr val="accent2"/>
          </a:lnRef>
          <a:fillRef idx="0">
            <a:schemeClr val="accent2"/>
          </a:fillRef>
          <a:effectRef idx="0">
            <a:schemeClr val="accent2"/>
          </a:effectRef>
          <a:fontRef idx="minor">
            <a:schemeClr val="tx1"/>
          </a:fontRef>
        </p:style>
        <p:txBody>
          <a:bodyPr lIns="27432" tIns="27432" rIns="27432" bIns="27432"/>
          <a:lstStyle/>
          <a:p>
            <a:pPr>
              <a:defRPr/>
            </a:pPr>
            <a:endParaRPr lang="en-AU" sz="1350" dirty="0"/>
          </a:p>
        </p:txBody>
      </p:sp>
      <p:sp>
        <p:nvSpPr>
          <p:cNvPr id="11" name="Freeform 14">
            <a:extLst>
              <a:ext uri="{FF2B5EF4-FFF2-40B4-BE49-F238E27FC236}">
                <a16:creationId xmlns:a16="http://schemas.microsoft.com/office/drawing/2014/main" id="{EED8D4D2-C029-061D-91EC-6D2C3758F991}"/>
              </a:ext>
            </a:extLst>
          </p:cNvPr>
          <p:cNvSpPr>
            <a:spLocks/>
          </p:cNvSpPr>
          <p:nvPr/>
        </p:nvSpPr>
        <p:spPr bwMode="auto">
          <a:xfrm>
            <a:off x="6076951" y="3330522"/>
            <a:ext cx="1204913" cy="1532335"/>
          </a:xfrm>
          <a:custGeom>
            <a:avLst/>
            <a:gdLst/>
            <a:ahLst/>
            <a:cxnLst>
              <a:cxn ang="0">
                <a:pos x="1152000" y="0"/>
              </a:cxn>
              <a:cxn ang="0">
                <a:pos x="1152000" y="4464000"/>
              </a:cxn>
              <a:cxn ang="0">
                <a:pos x="8064000" y="2880000"/>
              </a:cxn>
              <a:cxn ang="0">
                <a:pos x="9144000" y="2592000"/>
              </a:cxn>
            </a:cxnLst>
            <a:rect l="0" t="0" r="r" b="b"/>
            <a:pathLst>
              <a:path w="9396000" h="4944000">
                <a:moveTo>
                  <a:pt x="1152000" y="0"/>
                </a:moveTo>
                <a:cubicBezTo>
                  <a:pt x="576000" y="1992000"/>
                  <a:pt x="0" y="3984000"/>
                  <a:pt x="1152000" y="4464000"/>
                </a:cubicBezTo>
                <a:cubicBezTo>
                  <a:pt x="2304000" y="4944000"/>
                  <a:pt x="6732000" y="3192000"/>
                  <a:pt x="8064000" y="2880000"/>
                </a:cubicBezTo>
                <a:cubicBezTo>
                  <a:pt x="9396000" y="2568000"/>
                  <a:pt x="9270000" y="2580000"/>
                  <a:pt x="9144000" y="2592000"/>
                </a:cubicBezTo>
              </a:path>
            </a:pathLst>
          </a:custGeom>
          <a:ln w="76200">
            <a:solidFill>
              <a:srgbClr val="0070C0"/>
            </a:solidFill>
            <a:headEnd/>
            <a:tailEnd/>
          </a:ln>
        </p:spPr>
        <p:style>
          <a:lnRef idx="1">
            <a:schemeClr val="accent2"/>
          </a:lnRef>
          <a:fillRef idx="0">
            <a:schemeClr val="accent2"/>
          </a:fillRef>
          <a:effectRef idx="0">
            <a:schemeClr val="accent2"/>
          </a:effectRef>
          <a:fontRef idx="minor">
            <a:schemeClr val="tx1"/>
          </a:fontRef>
        </p:style>
        <p:txBody>
          <a:bodyPr lIns="27432" tIns="27432" rIns="27432" bIns="27432"/>
          <a:lstStyle/>
          <a:p>
            <a:pPr>
              <a:defRPr/>
            </a:pPr>
            <a:endParaRPr lang="en-AU" sz="1350" dirty="0"/>
          </a:p>
        </p:txBody>
      </p:sp>
      <p:sp>
        <p:nvSpPr>
          <p:cNvPr id="12" name="Freeform 14">
            <a:extLst>
              <a:ext uri="{FF2B5EF4-FFF2-40B4-BE49-F238E27FC236}">
                <a16:creationId xmlns:a16="http://schemas.microsoft.com/office/drawing/2014/main" id="{0EB6FDEB-77C8-C3A5-0180-03030F86E66E}"/>
              </a:ext>
            </a:extLst>
          </p:cNvPr>
          <p:cNvSpPr>
            <a:spLocks/>
          </p:cNvSpPr>
          <p:nvPr/>
        </p:nvSpPr>
        <p:spPr bwMode="auto">
          <a:xfrm>
            <a:off x="6076951" y="3330522"/>
            <a:ext cx="1204913" cy="1532335"/>
          </a:xfrm>
          <a:custGeom>
            <a:avLst/>
            <a:gdLst/>
            <a:ahLst/>
            <a:cxnLst>
              <a:cxn ang="0">
                <a:pos x="1152000" y="0"/>
              </a:cxn>
              <a:cxn ang="0">
                <a:pos x="1152000" y="4464000"/>
              </a:cxn>
              <a:cxn ang="0">
                <a:pos x="8064000" y="2880000"/>
              </a:cxn>
              <a:cxn ang="0">
                <a:pos x="9144000" y="2592000"/>
              </a:cxn>
            </a:cxnLst>
            <a:rect l="0" t="0" r="r" b="b"/>
            <a:pathLst>
              <a:path w="9396000" h="4944000">
                <a:moveTo>
                  <a:pt x="1152000" y="0"/>
                </a:moveTo>
                <a:cubicBezTo>
                  <a:pt x="576000" y="1992000"/>
                  <a:pt x="0" y="3984000"/>
                  <a:pt x="1152000" y="4464000"/>
                </a:cubicBezTo>
                <a:cubicBezTo>
                  <a:pt x="2304000" y="4944000"/>
                  <a:pt x="6732000" y="3192000"/>
                  <a:pt x="8064000" y="2880000"/>
                </a:cubicBezTo>
                <a:cubicBezTo>
                  <a:pt x="9396000" y="2568000"/>
                  <a:pt x="9270000" y="2580000"/>
                  <a:pt x="9144000" y="2592000"/>
                </a:cubicBezTo>
              </a:path>
            </a:pathLst>
          </a:custGeom>
          <a:ln w="76200">
            <a:solidFill>
              <a:srgbClr val="7030A0"/>
            </a:solidFill>
            <a:headEnd/>
            <a:tailEnd/>
          </a:ln>
        </p:spPr>
        <p:style>
          <a:lnRef idx="1">
            <a:schemeClr val="accent2"/>
          </a:lnRef>
          <a:fillRef idx="0">
            <a:schemeClr val="accent2"/>
          </a:fillRef>
          <a:effectRef idx="0">
            <a:schemeClr val="accent2"/>
          </a:effectRef>
          <a:fontRef idx="minor">
            <a:schemeClr val="tx1"/>
          </a:fontRef>
        </p:style>
        <p:txBody>
          <a:bodyPr lIns="27432" tIns="27432" rIns="27432" bIns="27432"/>
          <a:lstStyle/>
          <a:p>
            <a:pPr>
              <a:defRPr/>
            </a:pPr>
            <a:endParaRPr lang="en-AU" sz="1350" dirty="0"/>
          </a:p>
        </p:txBody>
      </p:sp>
      <p:pic>
        <p:nvPicPr>
          <p:cNvPr id="13" name="Picture 3" descr="C:\Users\Alex\Desktop\Department Presentation [16-7-2012]\Pics\OSL_f2.tif">
            <a:extLst>
              <a:ext uri="{FF2B5EF4-FFF2-40B4-BE49-F238E27FC236}">
                <a16:creationId xmlns:a16="http://schemas.microsoft.com/office/drawing/2014/main" id="{AF4ED1E3-1602-E87B-95ED-05A5E3C3BF1A}"/>
              </a:ext>
            </a:extLst>
          </p:cNvPr>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6840142" y="904029"/>
            <a:ext cx="1941909" cy="2051447"/>
          </a:xfrm>
          <a:prstGeom prst="rect">
            <a:avLst/>
          </a:prstGeom>
          <a:noFill/>
          <a:ln w="9525">
            <a:noFill/>
            <a:miter lim="800000"/>
            <a:headEnd/>
            <a:tailEnd/>
          </a:ln>
        </p:spPr>
      </p:pic>
      <p:sp>
        <p:nvSpPr>
          <p:cNvPr id="14" name="Rectangle 13">
            <a:extLst>
              <a:ext uri="{FF2B5EF4-FFF2-40B4-BE49-F238E27FC236}">
                <a16:creationId xmlns:a16="http://schemas.microsoft.com/office/drawing/2014/main" id="{39A8A7AF-09A7-5D34-1898-1AFF68D87202}"/>
              </a:ext>
            </a:extLst>
          </p:cNvPr>
          <p:cNvSpPr/>
          <p:nvPr/>
        </p:nvSpPr>
        <p:spPr>
          <a:xfrm>
            <a:off x="6084095" y="3354831"/>
            <a:ext cx="270272" cy="216694"/>
          </a:xfrm>
          <a:prstGeom prst="rect">
            <a:avLst/>
          </a:prstGeom>
          <a:solidFill>
            <a:srgbClr val="FFC0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sz="1350" dirty="0">
              <a:solidFill>
                <a:schemeClr val="tx1"/>
              </a:solidFill>
            </a:endParaRPr>
          </a:p>
        </p:txBody>
      </p:sp>
      <p:sp>
        <p:nvSpPr>
          <p:cNvPr id="15" name="Rectangle 15">
            <a:extLst>
              <a:ext uri="{FF2B5EF4-FFF2-40B4-BE49-F238E27FC236}">
                <a16:creationId xmlns:a16="http://schemas.microsoft.com/office/drawing/2014/main" id="{E5EBCDF1-34D1-9345-5DA3-CF57A51A2F24}"/>
              </a:ext>
            </a:extLst>
          </p:cNvPr>
          <p:cNvSpPr>
            <a:spLocks noChangeArrowheads="1"/>
          </p:cNvSpPr>
          <p:nvPr/>
        </p:nvSpPr>
        <p:spPr bwMode="auto">
          <a:xfrm>
            <a:off x="6207919" y="3192409"/>
            <a:ext cx="44054" cy="109538"/>
          </a:xfrm>
          <a:prstGeom prst="rect">
            <a:avLst/>
          </a:prstGeom>
          <a:solidFill>
            <a:srgbClr val="CCCCCC"/>
          </a:solidFill>
          <a:ln w="9525" algn="in">
            <a:solidFill>
              <a:srgbClr val="000000"/>
            </a:solidFill>
            <a:miter lim="800000"/>
            <a:headEnd/>
            <a:tailEnd/>
          </a:ln>
        </p:spPr>
        <p:txBody>
          <a:bodyPr lIns="27432" tIns="27432" rIns="27432" bIns="27432"/>
          <a:lstStyle/>
          <a:p>
            <a:endParaRPr lang="en-AU" sz="1350">
              <a:latin typeface="Calibri" pitchFamily="34" charset="0"/>
            </a:endParaRPr>
          </a:p>
        </p:txBody>
      </p:sp>
      <p:sp>
        <p:nvSpPr>
          <p:cNvPr id="16" name="AutoShape 17">
            <a:extLst>
              <a:ext uri="{FF2B5EF4-FFF2-40B4-BE49-F238E27FC236}">
                <a16:creationId xmlns:a16="http://schemas.microsoft.com/office/drawing/2014/main" id="{C76FC517-BE3F-F8B0-ECAA-5A29F41E1C6B}"/>
              </a:ext>
            </a:extLst>
          </p:cNvPr>
          <p:cNvSpPr>
            <a:spLocks noChangeArrowheads="1"/>
          </p:cNvSpPr>
          <p:nvPr/>
        </p:nvSpPr>
        <p:spPr bwMode="auto">
          <a:xfrm rot="10800000">
            <a:off x="5779295" y="2817364"/>
            <a:ext cx="907256" cy="707231"/>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6021 w 21600"/>
              <a:gd name="T13" fmla="*/ 6021 h 21600"/>
              <a:gd name="T14" fmla="*/ 15579 w 21600"/>
              <a:gd name="T15" fmla="*/ 15579 h 21600"/>
            </a:gdLst>
            <a:ahLst/>
            <a:cxnLst>
              <a:cxn ang="T8">
                <a:pos x="T0" y="T1"/>
              </a:cxn>
              <a:cxn ang="T9">
                <a:pos x="T2" y="T3"/>
              </a:cxn>
              <a:cxn ang="T10">
                <a:pos x="T4" y="T5"/>
              </a:cxn>
              <a:cxn ang="T11">
                <a:pos x="T6" y="T7"/>
              </a:cxn>
            </a:cxnLst>
            <a:rect l="T12" t="T13" r="T14" b="T15"/>
            <a:pathLst>
              <a:path w="21600" h="21600">
                <a:moveTo>
                  <a:pt x="0" y="0"/>
                </a:moveTo>
                <a:lnTo>
                  <a:pt x="8442" y="21600"/>
                </a:lnTo>
                <a:lnTo>
                  <a:pt x="13158" y="21600"/>
                </a:lnTo>
                <a:lnTo>
                  <a:pt x="21600" y="0"/>
                </a:lnTo>
                <a:close/>
              </a:path>
            </a:pathLst>
          </a:custGeom>
          <a:solidFill>
            <a:srgbClr val="FFCC00">
              <a:alpha val="50195"/>
            </a:srgbClr>
          </a:solidFill>
          <a:ln w="9525" algn="in">
            <a:solidFill>
              <a:srgbClr val="000000"/>
            </a:solidFill>
            <a:miter lim="800000"/>
            <a:headEnd/>
            <a:tailEnd/>
          </a:ln>
        </p:spPr>
        <p:txBody>
          <a:bodyPr lIns="27432" tIns="27432" rIns="27432" bIns="27432"/>
          <a:lstStyle/>
          <a:p>
            <a:endParaRPr lang="en-AU" sz="1350">
              <a:latin typeface="Calibri" pitchFamily="34" charset="0"/>
            </a:endParaRPr>
          </a:p>
        </p:txBody>
      </p:sp>
      <p:sp>
        <p:nvSpPr>
          <p:cNvPr id="17" name="TextBox 13">
            <a:extLst>
              <a:ext uri="{FF2B5EF4-FFF2-40B4-BE49-F238E27FC236}">
                <a16:creationId xmlns:a16="http://schemas.microsoft.com/office/drawing/2014/main" id="{37A85874-7ED7-CC44-3258-6266DF967020}"/>
              </a:ext>
            </a:extLst>
          </p:cNvPr>
          <p:cNvSpPr txBox="1">
            <a:spLocks noChangeArrowheads="1"/>
          </p:cNvSpPr>
          <p:nvPr/>
        </p:nvSpPr>
        <p:spPr bwMode="auto">
          <a:xfrm>
            <a:off x="5166123" y="2934044"/>
            <a:ext cx="750094" cy="230832"/>
          </a:xfrm>
          <a:prstGeom prst="rect">
            <a:avLst/>
          </a:prstGeom>
          <a:noFill/>
          <a:ln w="9525">
            <a:noFill/>
            <a:miter lim="800000"/>
            <a:headEnd/>
            <a:tailEnd/>
          </a:ln>
        </p:spPr>
        <p:txBody>
          <a:bodyPr>
            <a:spAutoFit/>
          </a:bodyPr>
          <a:lstStyle/>
          <a:p>
            <a:r>
              <a:rPr lang="en-AU" sz="900" dirty="0" err="1">
                <a:latin typeface="Calibri" pitchFamily="34" charset="0"/>
              </a:rPr>
              <a:t>BeO</a:t>
            </a:r>
            <a:endParaRPr lang="en-AU" sz="900" dirty="0">
              <a:latin typeface="Calibri" pitchFamily="34" charset="0"/>
            </a:endParaRPr>
          </a:p>
        </p:txBody>
      </p:sp>
      <p:sp>
        <p:nvSpPr>
          <p:cNvPr id="18" name="TextBox 14">
            <a:extLst>
              <a:ext uri="{FF2B5EF4-FFF2-40B4-BE49-F238E27FC236}">
                <a16:creationId xmlns:a16="http://schemas.microsoft.com/office/drawing/2014/main" id="{B07469AC-CF32-9876-BAD6-84AFBF35D96A}"/>
              </a:ext>
            </a:extLst>
          </p:cNvPr>
          <p:cNvSpPr txBox="1">
            <a:spLocks noChangeArrowheads="1"/>
          </p:cNvSpPr>
          <p:nvPr/>
        </p:nvSpPr>
        <p:spPr bwMode="auto">
          <a:xfrm>
            <a:off x="5273279" y="4605681"/>
            <a:ext cx="803672" cy="230832"/>
          </a:xfrm>
          <a:prstGeom prst="rect">
            <a:avLst/>
          </a:prstGeom>
          <a:noFill/>
          <a:ln w="9525">
            <a:noFill/>
            <a:miter lim="800000"/>
            <a:headEnd/>
            <a:tailEnd/>
          </a:ln>
        </p:spPr>
        <p:txBody>
          <a:bodyPr>
            <a:spAutoFit/>
          </a:bodyPr>
          <a:lstStyle/>
          <a:p>
            <a:r>
              <a:rPr lang="en-AU" sz="900" dirty="0">
                <a:latin typeface="Calibri" pitchFamily="34" charset="0"/>
              </a:rPr>
              <a:t>Optical fibre</a:t>
            </a:r>
          </a:p>
        </p:txBody>
      </p:sp>
      <p:sp>
        <p:nvSpPr>
          <p:cNvPr id="19" name="Rectangle 2">
            <a:extLst>
              <a:ext uri="{FF2B5EF4-FFF2-40B4-BE49-F238E27FC236}">
                <a16:creationId xmlns:a16="http://schemas.microsoft.com/office/drawing/2014/main" id="{BF74607F-9C88-9FDF-5FD5-26322D938B8B}"/>
              </a:ext>
            </a:extLst>
          </p:cNvPr>
          <p:cNvSpPr>
            <a:spLocks noChangeArrowheads="1"/>
          </p:cNvSpPr>
          <p:nvPr/>
        </p:nvSpPr>
        <p:spPr bwMode="auto">
          <a:xfrm>
            <a:off x="7255670" y="3469826"/>
            <a:ext cx="1353741" cy="921544"/>
          </a:xfrm>
          <a:prstGeom prst="rect">
            <a:avLst/>
          </a:prstGeom>
          <a:solidFill>
            <a:srgbClr val="CCCCCC">
              <a:alpha val="70195"/>
            </a:srgbClr>
          </a:solidFill>
          <a:ln w="9525" algn="in">
            <a:solidFill>
              <a:srgbClr val="000000"/>
            </a:solidFill>
            <a:miter lim="800000"/>
            <a:headEnd/>
            <a:tailEnd/>
          </a:ln>
        </p:spPr>
        <p:txBody>
          <a:bodyPr lIns="27432" tIns="27432" rIns="27432" bIns="27432"/>
          <a:lstStyle/>
          <a:p>
            <a:endParaRPr lang="en-AU" sz="1350">
              <a:latin typeface="Calibri" pitchFamily="34" charset="0"/>
            </a:endParaRPr>
          </a:p>
        </p:txBody>
      </p:sp>
      <p:sp>
        <p:nvSpPr>
          <p:cNvPr id="20" name="Rectangle 3">
            <a:extLst>
              <a:ext uri="{FF2B5EF4-FFF2-40B4-BE49-F238E27FC236}">
                <a16:creationId xmlns:a16="http://schemas.microsoft.com/office/drawing/2014/main" id="{585D54A2-33CD-9202-21DD-D9D5BB861205}"/>
              </a:ext>
            </a:extLst>
          </p:cNvPr>
          <p:cNvSpPr>
            <a:spLocks noChangeArrowheads="1"/>
          </p:cNvSpPr>
          <p:nvPr/>
        </p:nvSpPr>
        <p:spPr bwMode="auto">
          <a:xfrm>
            <a:off x="8112919" y="4040135"/>
            <a:ext cx="452438" cy="179785"/>
          </a:xfrm>
          <a:prstGeom prst="rect">
            <a:avLst/>
          </a:prstGeom>
          <a:solidFill>
            <a:srgbClr val="CCCCCC"/>
          </a:solidFill>
          <a:ln w="9525" algn="in">
            <a:solidFill>
              <a:srgbClr val="000000"/>
            </a:solidFill>
            <a:miter lim="800000"/>
            <a:headEnd/>
            <a:tailEnd/>
          </a:ln>
        </p:spPr>
        <p:txBody>
          <a:bodyPr lIns="27432" tIns="27432" rIns="27432" bIns="27432"/>
          <a:lstStyle/>
          <a:p>
            <a:endParaRPr lang="en-AU" sz="1350">
              <a:latin typeface="Calibri" pitchFamily="34" charset="0"/>
            </a:endParaRPr>
          </a:p>
        </p:txBody>
      </p:sp>
      <p:sp>
        <p:nvSpPr>
          <p:cNvPr id="21" name="Rectangle 5">
            <a:extLst>
              <a:ext uri="{FF2B5EF4-FFF2-40B4-BE49-F238E27FC236}">
                <a16:creationId xmlns:a16="http://schemas.microsoft.com/office/drawing/2014/main" id="{5CFF60BD-5863-2838-ADC6-C7BD3FFCA1EF}"/>
              </a:ext>
            </a:extLst>
          </p:cNvPr>
          <p:cNvSpPr>
            <a:spLocks noChangeArrowheads="1"/>
          </p:cNvSpPr>
          <p:nvPr/>
        </p:nvSpPr>
        <p:spPr bwMode="auto">
          <a:xfrm>
            <a:off x="7733111" y="3523403"/>
            <a:ext cx="304800" cy="328613"/>
          </a:xfrm>
          <a:prstGeom prst="rect">
            <a:avLst/>
          </a:prstGeom>
          <a:solidFill>
            <a:srgbClr val="CCCCCC"/>
          </a:solidFill>
          <a:ln w="9525" algn="in">
            <a:solidFill>
              <a:srgbClr val="000000"/>
            </a:solidFill>
            <a:miter lim="800000"/>
            <a:headEnd/>
            <a:tailEnd/>
          </a:ln>
        </p:spPr>
        <p:txBody>
          <a:bodyPr lIns="27432" tIns="27432" rIns="27432" bIns="27432"/>
          <a:lstStyle/>
          <a:p>
            <a:endParaRPr lang="en-AU" sz="1350">
              <a:latin typeface="Calibri" pitchFamily="34" charset="0"/>
            </a:endParaRPr>
          </a:p>
        </p:txBody>
      </p:sp>
      <p:sp>
        <p:nvSpPr>
          <p:cNvPr id="22" name="Rectangle 6">
            <a:extLst>
              <a:ext uri="{FF2B5EF4-FFF2-40B4-BE49-F238E27FC236}">
                <a16:creationId xmlns:a16="http://schemas.microsoft.com/office/drawing/2014/main" id="{95C6C35C-6DCB-6A91-B9FB-3294D414212B}"/>
              </a:ext>
            </a:extLst>
          </p:cNvPr>
          <p:cNvSpPr>
            <a:spLocks noChangeArrowheads="1"/>
          </p:cNvSpPr>
          <p:nvPr/>
        </p:nvSpPr>
        <p:spPr bwMode="auto">
          <a:xfrm>
            <a:off x="7737873" y="3898451"/>
            <a:ext cx="347663" cy="38100"/>
          </a:xfrm>
          <a:prstGeom prst="rect">
            <a:avLst/>
          </a:prstGeom>
          <a:solidFill>
            <a:srgbClr val="FF6600"/>
          </a:solidFill>
          <a:ln w="9525" algn="in">
            <a:solidFill>
              <a:srgbClr val="000000"/>
            </a:solidFill>
            <a:miter lim="800000"/>
            <a:headEnd/>
            <a:tailEnd/>
          </a:ln>
        </p:spPr>
        <p:txBody>
          <a:bodyPr lIns="27432" tIns="27432" rIns="27432" bIns="27432"/>
          <a:lstStyle/>
          <a:p>
            <a:endParaRPr lang="en-AU" sz="1350">
              <a:latin typeface="Calibri" pitchFamily="34" charset="0"/>
            </a:endParaRPr>
          </a:p>
        </p:txBody>
      </p:sp>
      <p:sp>
        <p:nvSpPr>
          <p:cNvPr id="23" name="Line 7">
            <a:extLst>
              <a:ext uri="{FF2B5EF4-FFF2-40B4-BE49-F238E27FC236}">
                <a16:creationId xmlns:a16="http://schemas.microsoft.com/office/drawing/2014/main" id="{37066B92-2A22-C80C-D564-99535143C083}"/>
              </a:ext>
            </a:extLst>
          </p:cNvPr>
          <p:cNvSpPr>
            <a:spLocks noChangeShapeType="1"/>
          </p:cNvSpPr>
          <p:nvPr/>
        </p:nvSpPr>
        <p:spPr bwMode="auto">
          <a:xfrm flipH="1">
            <a:off x="7255670" y="4112763"/>
            <a:ext cx="857250" cy="0"/>
          </a:xfrm>
          <a:prstGeom prst="line">
            <a:avLst/>
          </a:prstGeom>
          <a:noFill/>
          <a:ln w="76200">
            <a:solidFill>
              <a:srgbClr val="0070C0"/>
            </a:solidFill>
            <a:round/>
            <a:headEnd/>
            <a:tailEnd/>
          </a:ln>
        </p:spPr>
        <p:txBody>
          <a:bodyPr lIns="27432" tIns="27432" rIns="27432" bIns="27432"/>
          <a:lstStyle/>
          <a:p>
            <a:endParaRPr lang="en-US" sz="1350"/>
          </a:p>
        </p:txBody>
      </p:sp>
      <p:sp>
        <p:nvSpPr>
          <p:cNvPr id="24" name="Line 8">
            <a:extLst>
              <a:ext uri="{FF2B5EF4-FFF2-40B4-BE49-F238E27FC236}">
                <a16:creationId xmlns:a16="http://schemas.microsoft.com/office/drawing/2014/main" id="{B17459AA-EC1A-D329-DD91-60B13AD3814A}"/>
              </a:ext>
            </a:extLst>
          </p:cNvPr>
          <p:cNvSpPr>
            <a:spLocks noChangeShapeType="1"/>
          </p:cNvSpPr>
          <p:nvPr/>
        </p:nvSpPr>
        <p:spPr bwMode="auto">
          <a:xfrm flipV="1">
            <a:off x="7898607" y="3844873"/>
            <a:ext cx="0" cy="288131"/>
          </a:xfrm>
          <a:prstGeom prst="line">
            <a:avLst/>
          </a:prstGeom>
          <a:noFill/>
          <a:ln w="76200">
            <a:solidFill>
              <a:srgbClr val="7030A0"/>
            </a:solidFill>
            <a:round/>
            <a:headEnd/>
            <a:tailEnd/>
          </a:ln>
        </p:spPr>
        <p:txBody>
          <a:bodyPr lIns="27432" tIns="27432" rIns="27432" bIns="27432"/>
          <a:lstStyle/>
          <a:p>
            <a:endParaRPr lang="en-US" sz="1350"/>
          </a:p>
        </p:txBody>
      </p:sp>
      <p:sp>
        <p:nvSpPr>
          <p:cNvPr id="25" name="Text Box 9">
            <a:extLst>
              <a:ext uri="{FF2B5EF4-FFF2-40B4-BE49-F238E27FC236}">
                <a16:creationId xmlns:a16="http://schemas.microsoft.com/office/drawing/2014/main" id="{A3CB2C4F-7196-0F9C-9656-50821C199043}"/>
              </a:ext>
            </a:extLst>
          </p:cNvPr>
          <p:cNvSpPr txBox="1">
            <a:spLocks noChangeArrowheads="1"/>
          </p:cNvSpPr>
          <p:nvPr/>
        </p:nvSpPr>
        <p:spPr bwMode="auto">
          <a:xfrm>
            <a:off x="7733111" y="3576982"/>
            <a:ext cx="326231" cy="189309"/>
          </a:xfrm>
          <a:prstGeom prst="rect">
            <a:avLst/>
          </a:prstGeom>
          <a:noFill/>
          <a:ln w="9525" algn="in">
            <a:noFill/>
            <a:miter lim="800000"/>
            <a:headEnd/>
            <a:tailEnd/>
          </a:ln>
        </p:spPr>
        <p:txBody>
          <a:bodyPr lIns="27432" tIns="27432" rIns="27432" bIns="27432"/>
          <a:lstStyle/>
          <a:p>
            <a:r>
              <a:rPr lang="en-AU" sz="900">
                <a:latin typeface="Times New Roman" pitchFamily="18" charset="0"/>
              </a:rPr>
              <a:t>PMT</a:t>
            </a:r>
            <a:endParaRPr lang="en-US" sz="900">
              <a:latin typeface="Calibri" pitchFamily="34" charset="0"/>
            </a:endParaRPr>
          </a:p>
        </p:txBody>
      </p:sp>
      <p:sp>
        <p:nvSpPr>
          <p:cNvPr id="26" name="Text Box 10">
            <a:extLst>
              <a:ext uri="{FF2B5EF4-FFF2-40B4-BE49-F238E27FC236}">
                <a16:creationId xmlns:a16="http://schemas.microsoft.com/office/drawing/2014/main" id="{2401B988-9F0A-1AFA-F134-A52ED4C59DF3}"/>
              </a:ext>
            </a:extLst>
          </p:cNvPr>
          <p:cNvSpPr txBox="1">
            <a:spLocks noChangeArrowheads="1"/>
          </p:cNvSpPr>
          <p:nvPr/>
        </p:nvSpPr>
        <p:spPr bwMode="auto">
          <a:xfrm>
            <a:off x="8166498" y="4005607"/>
            <a:ext cx="321469" cy="160734"/>
          </a:xfrm>
          <a:prstGeom prst="rect">
            <a:avLst/>
          </a:prstGeom>
          <a:noFill/>
          <a:ln w="9525" algn="in">
            <a:noFill/>
            <a:miter lim="800000"/>
            <a:headEnd/>
            <a:tailEnd/>
          </a:ln>
        </p:spPr>
        <p:txBody>
          <a:bodyPr lIns="27432" tIns="27432" rIns="27432" bIns="27432"/>
          <a:lstStyle/>
          <a:p>
            <a:r>
              <a:rPr lang="en-AU" sz="900">
                <a:latin typeface="Times New Roman" pitchFamily="18" charset="0"/>
              </a:rPr>
              <a:t>Laser</a:t>
            </a:r>
            <a:endParaRPr lang="en-US" sz="900">
              <a:latin typeface="Calibri" pitchFamily="34" charset="0"/>
            </a:endParaRPr>
          </a:p>
        </p:txBody>
      </p:sp>
      <p:sp>
        <p:nvSpPr>
          <p:cNvPr id="27" name="Oval 26">
            <a:extLst>
              <a:ext uri="{FF2B5EF4-FFF2-40B4-BE49-F238E27FC236}">
                <a16:creationId xmlns:a16="http://schemas.microsoft.com/office/drawing/2014/main" id="{24B3D2ED-5664-7CF4-0790-AB86F00CC0FB}"/>
              </a:ext>
            </a:extLst>
          </p:cNvPr>
          <p:cNvSpPr/>
          <p:nvPr/>
        </p:nvSpPr>
        <p:spPr>
          <a:xfrm>
            <a:off x="5916217" y="2934044"/>
            <a:ext cx="589359" cy="642938"/>
          </a:xfrm>
          <a:prstGeom prst="ellipse">
            <a:avLst/>
          </a:prstGeom>
          <a:solidFill>
            <a:srgbClr val="FF0000">
              <a:alpha val="3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sz="1350" dirty="0">
              <a:solidFill>
                <a:schemeClr val="tx1"/>
              </a:solidFill>
            </a:endParaRPr>
          </a:p>
        </p:txBody>
      </p:sp>
      <p:cxnSp>
        <p:nvCxnSpPr>
          <p:cNvPr id="28" name="Straight Arrow Connector 27">
            <a:extLst>
              <a:ext uri="{FF2B5EF4-FFF2-40B4-BE49-F238E27FC236}">
                <a16:creationId xmlns:a16="http://schemas.microsoft.com/office/drawing/2014/main" id="{D5C96B50-FEE0-8FD4-2DCB-FC832E43A5ED}"/>
              </a:ext>
            </a:extLst>
          </p:cNvPr>
          <p:cNvCxnSpPr/>
          <p:nvPr/>
        </p:nvCxnSpPr>
        <p:spPr>
          <a:xfrm>
            <a:off x="5594748" y="3148357"/>
            <a:ext cx="482203" cy="535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F5440AF6-4FA6-6C1C-A5DC-8B49138499F2}"/>
              </a:ext>
            </a:extLst>
          </p:cNvPr>
          <p:cNvCxnSpPr/>
          <p:nvPr/>
        </p:nvCxnSpPr>
        <p:spPr>
          <a:xfrm flipV="1">
            <a:off x="5779294" y="4219920"/>
            <a:ext cx="297657" cy="38576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B905DF76-857F-C428-5D30-D0BAEEA436BB}"/>
              </a:ext>
            </a:extLst>
          </p:cNvPr>
          <p:cNvCxnSpPr/>
          <p:nvPr/>
        </p:nvCxnSpPr>
        <p:spPr>
          <a:xfrm>
            <a:off x="7255669" y="3094779"/>
            <a:ext cx="482204" cy="32146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1" name="Line 7">
            <a:extLst>
              <a:ext uri="{FF2B5EF4-FFF2-40B4-BE49-F238E27FC236}">
                <a16:creationId xmlns:a16="http://schemas.microsoft.com/office/drawing/2014/main" id="{3D8CEEAB-10D4-3D0D-7849-508064AA7792}"/>
              </a:ext>
            </a:extLst>
          </p:cNvPr>
          <p:cNvSpPr>
            <a:spLocks noChangeShapeType="1"/>
          </p:cNvSpPr>
          <p:nvPr/>
        </p:nvSpPr>
        <p:spPr bwMode="auto">
          <a:xfrm flipH="1">
            <a:off x="7255669" y="4112763"/>
            <a:ext cx="642938" cy="0"/>
          </a:xfrm>
          <a:prstGeom prst="line">
            <a:avLst/>
          </a:prstGeom>
          <a:noFill/>
          <a:ln w="76200">
            <a:solidFill>
              <a:srgbClr val="7030A0"/>
            </a:solidFill>
            <a:round/>
            <a:headEnd/>
            <a:tailEnd/>
          </a:ln>
        </p:spPr>
        <p:txBody>
          <a:bodyPr lIns="27432" tIns="27432" rIns="27432" bIns="27432"/>
          <a:lstStyle/>
          <a:p>
            <a:endParaRPr lang="en-US" sz="1350"/>
          </a:p>
        </p:txBody>
      </p:sp>
      <p:pic>
        <p:nvPicPr>
          <p:cNvPr id="32" name="Picture 3" descr="C:\Users\Alex\Desktop\Department Presentation [16-7-2012]\Pics\RL_1.tif">
            <a:extLst>
              <a:ext uri="{FF2B5EF4-FFF2-40B4-BE49-F238E27FC236}">
                <a16:creationId xmlns:a16="http://schemas.microsoft.com/office/drawing/2014/main" id="{94409137-E11C-C253-1BDD-AA2A8900BD13}"/>
              </a:ext>
            </a:extLst>
          </p:cNvPr>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002067" y="2701872"/>
            <a:ext cx="561975" cy="252413"/>
          </a:xfrm>
          <a:prstGeom prst="rect">
            <a:avLst/>
          </a:prstGeom>
          <a:noFill/>
          <a:ln w="9525">
            <a:noFill/>
            <a:miter lim="800000"/>
            <a:headEnd/>
            <a:tailEnd/>
          </a:ln>
        </p:spPr>
      </p:pic>
      <p:pic>
        <p:nvPicPr>
          <p:cNvPr id="33" name="Picture 4" descr="C:\Users\Alex\Desktop\Department Presentation [16-7-2012]\Pics\RL_2.tif">
            <a:extLst>
              <a:ext uri="{FF2B5EF4-FFF2-40B4-BE49-F238E27FC236}">
                <a16:creationId xmlns:a16="http://schemas.microsoft.com/office/drawing/2014/main" id="{80304DB1-C0F0-354C-F435-A87402FCE005}"/>
              </a:ext>
            </a:extLst>
          </p:cNvPr>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7322345" y="1836289"/>
            <a:ext cx="914400" cy="1058465"/>
          </a:xfrm>
          <a:prstGeom prst="rect">
            <a:avLst/>
          </a:prstGeom>
          <a:noFill/>
          <a:ln w="9525">
            <a:noFill/>
            <a:miter lim="800000"/>
            <a:headEnd/>
            <a:tailEnd/>
          </a:ln>
        </p:spPr>
      </p:pic>
      <p:pic>
        <p:nvPicPr>
          <p:cNvPr id="34" name="Picture 5" descr="C:\Users\Alex\Desktop\Department Presentation [16-7-2012]\Pics\RL_3.tif">
            <a:extLst>
              <a:ext uri="{FF2B5EF4-FFF2-40B4-BE49-F238E27FC236}">
                <a16:creationId xmlns:a16="http://schemas.microsoft.com/office/drawing/2014/main" id="{AFFCF75B-CBA7-3A94-522E-3C6F0E8C4E3D}"/>
              </a:ext>
            </a:extLst>
          </p:cNvPr>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7935517" y="1892247"/>
            <a:ext cx="807244" cy="1045369"/>
          </a:xfrm>
          <a:prstGeom prst="rect">
            <a:avLst/>
          </a:prstGeom>
          <a:noFill/>
          <a:ln w="9525">
            <a:noFill/>
            <a:miter lim="800000"/>
            <a:headEnd/>
            <a:tailEnd/>
          </a:ln>
        </p:spPr>
      </p:pic>
      <p:cxnSp>
        <p:nvCxnSpPr>
          <p:cNvPr id="35" name="Straight Arrow Connector 34">
            <a:extLst>
              <a:ext uri="{FF2B5EF4-FFF2-40B4-BE49-F238E27FC236}">
                <a16:creationId xmlns:a16="http://schemas.microsoft.com/office/drawing/2014/main" id="{3268FA46-2C26-25A0-A034-3BEE767A0DEF}"/>
              </a:ext>
            </a:extLst>
          </p:cNvPr>
          <p:cNvCxnSpPr/>
          <p:nvPr/>
        </p:nvCxnSpPr>
        <p:spPr>
          <a:xfrm flipV="1">
            <a:off x="7002067" y="1783901"/>
            <a:ext cx="0" cy="113466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D95F28FF-06A0-8DAB-D46B-0A4D585282E1}"/>
              </a:ext>
            </a:extLst>
          </p:cNvPr>
          <p:cNvCxnSpPr/>
          <p:nvPr/>
        </p:nvCxnSpPr>
        <p:spPr>
          <a:xfrm>
            <a:off x="6999685" y="2918566"/>
            <a:ext cx="1727597"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77BAD222-E171-F7B6-A17E-E38DF6D4EF6A}"/>
              </a:ext>
            </a:extLst>
          </p:cNvPr>
          <p:cNvSpPr txBox="1">
            <a:spLocks noChangeArrowheads="1"/>
          </p:cNvSpPr>
          <p:nvPr/>
        </p:nvSpPr>
        <p:spPr bwMode="auto">
          <a:xfrm>
            <a:off x="7489033" y="2886419"/>
            <a:ext cx="723275" cy="253916"/>
          </a:xfrm>
          <a:prstGeom prst="rect">
            <a:avLst/>
          </a:prstGeom>
          <a:noFill/>
          <a:ln w="9525">
            <a:noFill/>
            <a:miter lim="800000"/>
            <a:headEnd/>
            <a:tailEnd/>
          </a:ln>
        </p:spPr>
        <p:txBody>
          <a:bodyPr wrap="none">
            <a:spAutoFit/>
          </a:bodyPr>
          <a:lstStyle/>
          <a:p>
            <a:r>
              <a:rPr lang="en-AU" sz="1050">
                <a:latin typeface="Calibri" pitchFamily="34" charset="0"/>
              </a:rPr>
              <a:t>time (sec)</a:t>
            </a:r>
          </a:p>
        </p:txBody>
      </p:sp>
      <p:sp>
        <p:nvSpPr>
          <p:cNvPr id="38" name="TextBox 37">
            <a:extLst>
              <a:ext uri="{FF2B5EF4-FFF2-40B4-BE49-F238E27FC236}">
                <a16:creationId xmlns:a16="http://schemas.microsoft.com/office/drawing/2014/main" id="{5F1B65BD-FB1A-6C3C-E988-9BF916D216BB}"/>
              </a:ext>
            </a:extLst>
          </p:cNvPr>
          <p:cNvSpPr txBox="1">
            <a:spLocks noChangeArrowheads="1"/>
          </p:cNvSpPr>
          <p:nvPr/>
        </p:nvSpPr>
        <p:spPr bwMode="auto">
          <a:xfrm rot="-5400000">
            <a:off x="6295157" y="2151052"/>
            <a:ext cx="1213794" cy="253916"/>
          </a:xfrm>
          <a:prstGeom prst="rect">
            <a:avLst/>
          </a:prstGeom>
          <a:noFill/>
          <a:ln w="9525">
            <a:noFill/>
            <a:miter lim="800000"/>
            <a:headEnd/>
            <a:tailEnd/>
          </a:ln>
        </p:spPr>
        <p:txBody>
          <a:bodyPr wrap="none">
            <a:spAutoFit/>
          </a:bodyPr>
          <a:lstStyle/>
          <a:p>
            <a:r>
              <a:rPr lang="en-AU" sz="1050">
                <a:latin typeface="Calibri" pitchFamily="34" charset="0"/>
              </a:rPr>
              <a:t>Signal (counts/sec)</a:t>
            </a:r>
          </a:p>
        </p:txBody>
      </p:sp>
      <p:sp>
        <p:nvSpPr>
          <p:cNvPr id="39" name="TextBox 38">
            <a:extLst>
              <a:ext uri="{FF2B5EF4-FFF2-40B4-BE49-F238E27FC236}">
                <a16:creationId xmlns:a16="http://schemas.microsoft.com/office/drawing/2014/main" id="{2B9B931A-17A9-D781-B3A9-05AC9EAA76B8}"/>
              </a:ext>
            </a:extLst>
          </p:cNvPr>
          <p:cNvSpPr txBox="1">
            <a:spLocks noChangeArrowheads="1"/>
          </p:cNvSpPr>
          <p:nvPr/>
        </p:nvSpPr>
        <p:spPr bwMode="auto">
          <a:xfrm>
            <a:off x="7650957" y="2324444"/>
            <a:ext cx="314510" cy="253916"/>
          </a:xfrm>
          <a:prstGeom prst="rect">
            <a:avLst/>
          </a:prstGeom>
          <a:noFill/>
          <a:ln w="9525">
            <a:noFill/>
            <a:miter lim="800000"/>
            <a:headEnd/>
            <a:tailEnd/>
          </a:ln>
        </p:spPr>
        <p:txBody>
          <a:bodyPr wrap="none">
            <a:spAutoFit/>
          </a:bodyPr>
          <a:lstStyle/>
          <a:p>
            <a:r>
              <a:rPr lang="en-AU" sz="1050" dirty="0">
                <a:latin typeface="Calibri" pitchFamily="34" charset="0"/>
              </a:rPr>
              <a:t>RL</a:t>
            </a:r>
          </a:p>
        </p:txBody>
      </p:sp>
      <p:pic>
        <p:nvPicPr>
          <p:cNvPr id="40" name="Picture 2" descr="C:\Users\Alex\Desktop\Department Presentation [16-7-2012]\Pics\OSL_f1.tif">
            <a:extLst>
              <a:ext uri="{FF2B5EF4-FFF2-40B4-BE49-F238E27FC236}">
                <a16:creationId xmlns:a16="http://schemas.microsoft.com/office/drawing/2014/main" id="{D8AE3330-46F0-84F2-119F-B3E77A00750A}"/>
              </a:ext>
            </a:extLst>
          </p:cNvPr>
          <p:cNvPicPr>
            <a:picLocks noChangeAspect="1" noChangeArrowheads="1"/>
          </p:cNvPicPr>
          <p:nvPr/>
        </p:nvPicPr>
        <p:blipFill>
          <a:blip r:embed="rId6"/>
          <a:srcRect/>
          <a:stretch>
            <a:fillRect/>
          </a:stretch>
        </p:blipFill>
        <p:spPr bwMode="auto">
          <a:xfrm>
            <a:off x="7065170" y="2884038"/>
            <a:ext cx="333375" cy="16669"/>
          </a:xfrm>
          <a:prstGeom prst="rect">
            <a:avLst/>
          </a:prstGeom>
          <a:noFill/>
          <a:ln w="9525">
            <a:noFill/>
            <a:miter lim="800000"/>
            <a:headEnd/>
            <a:tailEnd/>
          </a:ln>
        </p:spPr>
      </p:pic>
      <p:sp>
        <p:nvSpPr>
          <p:cNvPr id="41" name="TextBox 40">
            <a:extLst>
              <a:ext uri="{FF2B5EF4-FFF2-40B4-BE49-F238E27FC236}">
                <a16:creationId xmlns:a16="http://schemas.microsoft.com/office/drawing/2014/main" id="{11E61582-13C6-C720-FDBF-EF28FBFF574C}"/>
              </a:ext>
            </a:extLst>
          </p:cNvPr>
          <p:cNvSpPr txBox="1">
            <a:spLocks noChangeArrowheads="1"/>
          </p:cNvSpPr>
          <p:nvPr/>
        </p:nvSpPr>
        <p:spPr bwMode="auto">
          <a:xfrm>
            <a:off x="7974807" y="2324444"/>
            <a:ext cx="393056" cy="253916"/>
          </a:xfrm>
          <a:prstGeom prst="rect">
            <a:avLst/>
          </a:prstGeom>
          <a:noFill/>
          <a:ln w="9525">
            <a:noFill/>
            <a:miter lim="800000"/>
            <a:headEnd/>
            <a:tailEnd/>
          </a:ln>
        </p:spPr>
        <p:txBody>
          <a:bodyPr wrap="none">
            <a:spAutoFit/>
          </a:bodyPr>
          <a:lstStyle/>
          <a:p>
            <a:r>
              <a:rPr lang="en-AU" sz="1050" dirty="0">
                <a:latin typeface="Calibri" pitchFamily="34" charset="0"/>
              </a:rPr>
              <a:t>OSL</a:t>
            </a:r>
          </a:p>
        </p:txBody>
      </p:sp>
      <p:pic>
        <p:nvPicPr>
          <p:cNvPr id="42" name="Picture 4" descr="C:\Users\Alex\Desktop\Radiation\radiation.png">
            <a:extLst>
              <a:ext uri="{FF2B5EF4-FFF2-40B4-BE49-F238E27FC236}">
                <a16:creationId xmlns:a16="http://schemas.microsoft.com/office/drawing/2014/main" id="{37607890-3428-E9C6-DDC5-BB83FCE18A76}"/>
              </a:ext>
            </a:extLst>
          </p:cNvPr>
          <p:cNvPicPr>
            <a:picLocks noChangeAspect="1" noChangeArrowheads="1"/>
          </p:cNvPicPr>
          <p:nvPr/>
        </p:nvPicPr>
        <p:blipFill>
          <a:blip r:embed="rId7"/>
          <a:srcRect/>
          <a:stretch>
            <a:fillRect/>
          </a:stretch>
        </p:blipFill>
        <p:spPr bwMode="auto">
          <a:xfrm>
            <a:off x="5991821" y="2327726"/>
            <a:ext cx="432197" cy="432197"/>
          </a:xfrm>
          <a:prstGeom prst="rect">
            <a:avLst/>
          </a:prstGeom>
          <a:noFill/>
          <a:ln w="9525">
            <a:noFill/>
            <a:miter lim="800000"/>
            <a:headEnd/>
            <a:tailEnd/>
          </a:ln>
        </p:spPr>
      </p:pic>
      <p:grpSp>
        <p:nvGrpSpPr>
          <p:cNvPr id="43" name="Group 42">
            <a:extLst>
              <a:ext uri="{FF2B5EF4-FFF2-40B4-BE49-F238E27FC236}">
                <a16:creationId xmlns:a16="http://schemas.microsoft.com/office/drawing/2014/main" id="{3E4E4D22-0A23-92B2-227E-D92E537232E2}"/>
              </a:ext>
            </a:extLst>
          </p:cNvPr>
          <p:cNvGrpSpPr>
            <a:grpSpLocks/>
          </p:cNvGrpSpPr>
          <p:nvPr/>
        </p:nvGrpSpPr>
        <p:grpSpPr bwMode="auto">
          <a:xfrm>
            <a:off x="5990776" y="2327726"/>
            <a:ext cx="432197" cy="432197"/>
            <a:chOff x="6084168" y="3606230"/>
            <a:chExt cx="576064" cy="576064"/>
          </a:xfrm>
        </p:grpSpPr>
        <p:cxnSp>
          <p:nvCxnSpPr>
            <p:cNvPr id="44" name="Straight Connector 43">
              <a:extLst>
                <a:ext uri="{FF2B5EF4-FFF2-40B4-BE49-F238E27FC236}">
                  <a16:creationId xmlns:a16="http://schemas.microsoft.com/office/drawing/2014/main" id="{36491DE0-1F6A-4718-3F6D-1FE634B620C3}"/>
                </a:ext>
              </a:extLst>
            </p:cNvPr>
            <p:cNvCxnSpPr>
              <a:stCxn id="46" idx="7"/>
              <a:endCxn id="46" idx="3"/>
            </p:cNvCxnSpPr>
            <p:nvPr/>
          </p:nvCxnSpPr>
          <p:spPr>
            <a:xfrm flipH="1">
              <a:off x="6168277" y="3690338"/>
              <a:ext cx="407846" cy="40784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DDCE3352-03E6-4322-CC42-4AE18DC88077}"/>
                </a:ext>
              </a:extLst>
            </p:cNvPr>
            <p:cNvCxnSpPr>
              <a:stCxn id="46" idx="5"/>
              <a:endCxn id="46" idx="1"/>
            </p:cNvCxnSpPr>
            <p:nvPr/>
          </p:nvCxnSpPr>
          <p:spPr>
            <a:xfrm flipH="1" flipV="1">
              <a:off x="6168277" y="3690338"/>
              <a:ext cx="407846" cy="40784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6" name="Oval 45">
              <a:extLst>
                <a:ext uri="{FF2B5EF4-FFF2-40B4-BE49-F238E27FC236}">
                  <a16:creationId xmlns:a16="http://schemas.microsoft.com/office/drawing/2014/main" id="{6B8CFE1B-A44C-99F6-4196-317C44A72DBB}"/>
                </a:ext>
              </a:extLst>
            </p:cNvPr>
            <p:cNvSpPr/>
            <p:nvPr/>
          </p:nvSpPr>
          <p:spPr>
            <a:xfrm>
              <a:off x="6084168" y="3606230"/>
              <a:ext cx="576064" cy="5760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sz="1350" dirty="0">
                <a:solidFill>
                  <a:schemeClr val="tx1"/>
                </a:solidFill>
              </a:endParaRPr>
            </a:p>
          </p:txBody>
        </p:sp>
      </p:grpSp>
      <p:sp>
        <p:nvSpPr>
          <p:cNvPr id="47" name="AutoShape 4">
            <a:extLst>
              <a:ext uri="{FF2B5EF4-FFF2-40B4-BE49-F238E27FC236}">
                <a16:creationId xmlns:a16="http://schemas.microsoft.com/office/drawing/2014/main" id="{4EBAC49F-B329-D9DB-6692-EE450F503155}"/>
              </a:ext>
            </a:extLst>
          </p:cNvPr>
          <p:cNvSpPr>
            <a:spLocks noChangeArrowheads="1"/>
          </p:cNvSpPr>
          <p:nvPr/>
        </p:nvSpPr>
        <p:spPr bwMode="auto">
          <a:xfrm>
            <a:off x="7737873" y="4005607"/>
            <a:ext cx="366713" cy="188119"/>
          </a:xfrm>
          <a:prstGeom prst="parallelogram">
            <a:avLst>
              <a:gd name="adj" fmla="val 173286"/>
            </a:avLst>
          </a:prstGeom>
          <a:solidFill>
            <a:srgbClr val="FF6600"/>
          </a:solidFill>
          <a:ln w="9525" algn="in">
            <a:solidFill>
              <a:srgbClr val="000000"/>
            </a:solidFill>
            <a:miter lim="800000"/>
            <a:headEnd/>
            <a:tailEnd/>
          </a:ln>
        </p:spPr>
        <p:txBody>
          <a:bodyPr lIns="27432" tIns="27432" rIns="27432" bIns="27432"/>
          <a:lstStyle/>
          <a:p>
            <a:endParaRPr lang="en-AU" sz="1350">
              <a:latin typeface="Calibri" pitchFamily="34" charset="0"/>
            </a:endParaRPr>
          </a:p>
        </p:txBody>
      </p:sp>
      <p:sp>
        <p:nvSpPr>
          <p:cNvPr id="50" name="TextBox 49">
            <a:extLst>
              <a:ext uri="{FF2B5EF4-FFF2-40B4-BE49-F238E27FC236}">
                <a16:creationId xmlns:a16="http://schemas.microsoft.com/office/drawing/2014/main" id="{07BA2F34-0433-35F2-A472-57F52A30C261}"/>
              </a:ext>
            </a:extLst>
          </p:cNvPr>
          <p:cNvSpPr txBox="1"/>
          <p:nvPr/>
        </p:nvSpPr>
        <p:spPr>
          <a:xfrm>
            <a:off x="5389515" y="4854040"/>
            <a:ext cx="3704860" cy="300082"/>
          </a:xfrm>
          <a:prstGeom prst="rect">
            <a:avLst/>
          </a:prstGeom>
          <a:noFill/>
        </p:spPr>
        <p:txBody>
          <a:bodyPr wrap="none" rtlCol="0">
            <a:spAutoFit/>
          </a:bodyPr>
          <a:lstStyle/>
          <a:p>
            <a:r>
              <a:rPr lang="pt-BR" sz="1350" dirty="0">
                <a:latin typeface="Arial" panose="020B0604020202020204" pitchFamily="34" charset="0"/>
              </a:rPr>
              <a:t>Santos et al. </a:t>
            </a:r>
            <a:r>
              <a:rPr lang="en-US" sz="1350" dirty="0">
                <a:latin typeface="ArialUnicodeMS"/>
              </a:rPr>
              <a:t>Medical Physics </a:t>
            </a:r>
            <a:r>
              <a:rPr lang="en-US" sz="1350" dirty="0">
                <a:latin typeface="ArialUnicodeMS-Bold"/>
              </a:rPr>
              <a:t>42</a:t>
            </a:r>
            <a:r>
              <a:rPr lang="en-US" sz="1350" dirty="0">
                <a:latin typeface="ArialUnicodeMS"/>
              </a:rPr>
              <a:t>, 6349 (2015)</a:t>
            </a:r>
            <a:endParaRPr lang="en-AU" sz="1350" dirty="0"/>
          </a:p>
        </p:txBody>
      </p:sp>
    </p:spTree>
    <p:extLst>
      <p:ext uri="{BB962C8B-B14F-4D97-AF65-F5344CB8AC3E}">
        <p14:creationId xmlns:p14="http://schemas.microsoft.com/office/powerpoint/2010/main" val="398406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ox(in)">
                                      <p:cBhvr>
                                        <p:cTn id="7" dur="500"/>
                                        <p:tgtEl>
                                          <p:spTgt spid="30"/>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wipe(down)">
                                      <p:cBhvr>
                                        <p:cTn id="11" dur="500"/>
                                        <p:tgtEl>
                                          <p:spTgt spid="38"/>
                                        </p:tgtEl>
                                      </p:cBhvr>
                                    </p:animEffect>
                                  </p:childTnLst>
                                </p:cTn>
                              </p:par>
                              <p:par>
                                <p:cTn id="12" presetID="22" presetClass="entr" presetSubtype="4" fill="hold" nodeType="withEffect">
                                  <p:stCondLst>
                                    <p:cond delay="0"/>
                                  </p:stCondLst>
                                  <p:childTnLst>
                                    <p:set>
                                      <p:cBhvr>
                                        <p:cTn id="13" dur="1" fill="hold">
                                          <p:stCondLst>
                                            <p:cond delay="0"/>
                                          </p:stCondLst>
                                        </p:cTn>
                                        <p:tgtEl>
                                          <p:spTgt spid="35"/>
                                        </p:tgtEl>
                                        <p:attrNameLst>
                                          <p:attrName>style.visibility</p:attrName>
                                        </p:attrNameLst>
                                      </p:cBhvr>
                                      <p:to>
                                        <p:strVal val="visible"/>
                                      </p:to>
                                    </p:set>
                                    <p:animEffect transition="in" filter="wipe(down)">
                                      <p:cBhvr>
                                        <p:cTn id="14" dur="500"/>
                                        <p:tgtEl>
                                          <p:spTgt spid="35"/>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7"/>
                                        </p:tgtEl>
                                        <p:attrNameLst>
                                          <p:attrName>style.visibility</p:attrName>
                                        </p:attrNameLst>
                                      </p:cBhvr>
                                      <p:to>
                                        <p:strVal val="visible"/>
                                      </p:to>
                                    </p:set>
                                    <p:animEffect transition="in" filter="wipe(left)">
                                      <p:cBhvr>
                                        <p:cTn id="18" dur="500"/>
                                        <p:tgtEl>
                                          <p:spTgt spid="37"/>
                                        </p:tgtEl>
                                      </p:cBhvr>
                                    </p:animEffect>
                                  </p:childTnLst>
                                </p:cTn>
                              </p:par>
                              <p:par>
                                <p:cTn id="19" presetID="22" presetClass="entr" presetSubtype="8" fill="hold" nodeType="with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wipe(left)">
                                      <p:cBhvr>
                                        <p:cTn id="21" dur="500"/>
                                        <p:tgtEl>
                                          <p:spTgt spid="36"/>
                                        </p:tgtEl>
                                      </p:cBhvr>
                                    </p:animEffect>
                                  </p:childTnLst>
                                </p:cTn>
                              </p:par>
                            </p:childTnLst>
                          </p:cTn>
                        </p:par>
                        <p:par>
                          <p:cTn id="22" fill="hold">
                            <p:stCondLst>
                              <p:cond delay="1500"/>
                            </p:stCondLst>
                            <p:childTnLst>
                              <p:par>
                                <p:cTn id="23" presetID="22" presetClass="entr" presetSubtype="8" fill="hold" nodeType="after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wipe(left)">
                                      <p:cBhvr>
                                        <p:cTn id="25" dur="3000"/>
                                        <p:tgtEl>
                                          <p:spTgt spid="32"/>
                                        </p:tgtEl>
                                      </p:cBhvr>
                                    </p:animEffect>
                                  </p:childTnLst>
                                </p:cTn>
                              </p:par>
                            </p:childTnLst>
                          </p:cTn>
                        </p:par>
                        <p:par>
                          <p:cTn id="26" fill="hold">
                            <p:stCondLst>
                              <p:cond delay="4500"/>
                            </p:stCondLst>
                            <p:childTnLst>
                              <p:par>
                                <p:cTn id="27" presetID="4" presetClass="exit" presetSubtype="16" fill="hold" nodeType="afterEffect">
                                  <p:stCondLst>
                                    <p:cond delay="0"/>
                                  </p:stCondLst>
                                  <p:childTnLst>
                                    <p:animEffect transition="out" filter="box(in)">
                                      <p:cBhvr>
                                        <p:cTn id="28" dur="500"/>
                                        <p:tgtEl>
                                          <p:spTgt spid="43"/>
                                        </p:tgtEl>
                                      </p:cBhvr>
                                    </p:animEffect>
                                    <p:set>
                                      <p:cBhvr>
                                        <p:cTn id="29" dur="1" fill="hold">
                                          <p:stCondLst>
                                            <p:cond delay="499"/>
                                          </p:stCondLst>
                                        </p:cTn>
                                        <p:tgtEl>
                                          <p:spTgt spid="43"/>
                                        </p:tgtEl>
                                        <p:attrNameLst>
                                          <p:attrName>style.visibility</p:attrName>
                                        </p:attrNameLst>
                                      </p:cBhvr>
                                      <p:to>
                                        <p:strVal val="hidden"/>
                                      </p:to>
                                    </p:set>
                                  </p:childTnLst>
                                </p:cTn>
                              </p:par>
                              <p:par>
                                <p:cTn id="30" presetID="3" presetClass="entr" presetSubtype="1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linds(horizontal)">
                                      <p:cBhvr>
                                        <p:cTn id="32" dur="500"/>
                                        <p:tgtEl>
                                          <p:spTgt spid="16"/>
                                        </p:tgtEl>
                                      </p:cBhvr>
                                    </p:animEffect>
                                  </p:childTnLst>
                                </p:cTn>
                              </p:par>
                            </p:childTnLst>
                          </p:cTn>
                        </p:par>
                        <p:par>
                          <p:cTn id="33" fill="hold">
                            <p:stCondLst>
                              <p:cond delay="5000"/>
                            </p:stCondLst>
                            <p:childTnLst>
                              <p:par>
                                <p:cTn id="34" presetID="3" presetClass="entr" presetSubtype="10" fill="hold" grpId="0" nodeType="after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blinds(horizontal)">
                                      <p:cBhvr>
                                        <p:cTn id="36" dur="500"/>
                                        <p:tgtEl>
                                          <p:spTgt spid="27"/>
                                        </p:tgtEl>
                                      </p:cBhvr>
                                    </p:animEffect>
                                  </p:childTnLst>
                                </p:cTn>
                              </p:par>
                            </p:childTnLst>
                          </p:cTn>
                        </p:par>
                        <p:par>
                          <p:cTn id="37" fill="hold">
                            <p:stCondLst>
                              <p:cond delay="5500"/>
                            </p:stCondLst>
                            <p:childTnLst>
                              <p:par>
                                <p:cTn id="38" presetID="22" presetClass="entr" presetSubtype="1" fill="hold" grpId="0" nodeType="after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up)">
                                      <p:cBhvr>
                                        <p:cTn id="40" dur="1000"/>
                                        <p:tgtEl>
                                          <p:spTgt spid="14"/>
                                        </p:tgtEl>
                                      </p:cBhvr>
                                    </p:animEffect>
                                  </p:childTnLst>
                                </p:cTn>
                              </p:par>
                            </p:childTnLst>
                          </p:cTn>
                        </p:par>
                        <p:par>
                          <p:cTn id="41" fill="hold">
                            <p:stCondLst>
                              <p:cond delay="6500"/>
                            </p:stCondLst>
                            <p:childTnLst>
                              <p:par>
                                <p:cTn id="42" presetID="22" presetClass="entr" presetSubtype="8"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wipe(left)">
                                      <p:cBhvr>
                                        <p:cTn id="44" dur="1000"/>
                                        <p:tgtEl>
                                          <p:spTgt spid="10"/>
                                        </p:tgtEl>
                                      </p:cBhvr>
                                    </p:animEffect>
                                  </p:childTnLst>
                                </p:cTn>
                              </p:par>
                            </p:childTnLst>
                          </p:cTn>
                        </p:par>
                        <p:par>
                          <p:cTn id="45" fill="hold">
                            <p:stCondLst>
                              <p:cond delay="7500"/>
                            </p:stCondLst>
                            <p:childTnLst>
                              <p:par>
                                <p:cTn id="46" presetID="22" presetClass="entr" presetSubtype="8" fill="hold" grpId="0" nodeType="after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wipe(left)">
                                      <p:cBhvr>
                                        <p:cTn id="48" dur="1000"/>
                                        <p:tgtEl>
                                          <p:spTgt spid="31"/>
                                        </p:tgtEl>
                                      </p:cBhvr>
                                    </p:animEffect>
                                  </p:childTnLst>
                                </p:cTn>
                              </p:par>
                            </p:childTnLst>
                          </p:cTn>
                        </p:par>
                        <p:par>
                          <p:cTn id="49" fill="hold">
                            <p:stCondLst>
                              <p:cond delay="8500"/>
                            </p:stCondLst>
                            <p:childTnLst>
                              <p:par>
                                <p:cTn id="50" presetID="22" presetClass="entr" presetSubtype="4" fill="hold" grpId="0" nodeType="after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wipe(down)">
                                      <p:cBhvr>
                                        <p:cTn id="52" dur="1000"/>
                                        <p:tgtEl>
                                          <p:spTgt spid="24"/>
                                        </p:tgtEl>
                                      </p:cBhvr>
                                    </p:animEffect>
                                  </p:childTnLst>
                                </p:cTn>
                              </p:par>
                            </p:childTnLst>
                          </p:cTn>
                        </p:par>
                        <p:par>
                          <p:cTn id="53" fill="hold">
                            <p:stCondLst>
                              <p:cond delay="9500"/>
                            </p:stCondLst>
                            <p:childTnLst>
                              <p:par>
                                <p:cTn id="54" presetID="22" presetClass="entr" presetSubtype="8" fill="hold" nodeType="afterEffect">
                                  <p:stCondLst>
                                    <p:cond delay="0"/>
                                  </p:stCondLst>
                                  <p:childTnLst>
                                    <p:set>
                                      <p:cBhvr>
                                        <p:cTn id="55" dur="1" fill="hold">
                                          <p:stCondLst>
                                            <p:cond delay="0"/>
                                          </p:stCondLst>
                                        </p:cTn>
                                        <p:tgtEl>
                                          <p:spTgt spid="33"/>
                                        </p:tgtEl>
                                        <p:attrNameLst>
                                          <p:attrName>style.visibility</p:attrName>
                                        </p:attrNameLst>
                                      </p:cBhvr>
                                      <p:to>
                                        <p:strVal val="visible"/>
                                      </p:to>
                                    </p:set>
                                    <p:animEffect transition="in" filter="wipe(left)">
                                      <p:cBhvr>
                                        <p:cTn id="56" dur="3000"/>
                                        <p:tgtEl>
                                          <p:spTgt spid="33"/>
                                        </p:tgtEl>
                                      </p:cBhvr>
                                    </p:animEffect>
                                  </p:childTnLst>
                                </p:cTn>
                              </p:par>
                            </p:childTnLst>
                          </p:cTn>
                        </p:par>
                        <p:par>
                          <p:cTn id="57" fill="hold">
                            <p:stCondLst>
                              <p:cond delay="12500"/>
                            </p:stCondLst>
                            <p:childTnLst>
                              <p:par>
                                <p:cTn id="58" presetID="22" presetClass="entr" presetSubtype="8" fill="hold" grpId="0" nodeType="afterEffect">
                                  <p:stCondLst>
                                    <p:cond delay="0"/>
                                  </p:stCondLst>
                                  <p:childTnLst>
                                    <p:set>
                                      <p:cBhvr>
                                        <p:cTn id="59" dur="1" fill="hold">
                                          <p:stCondLst>
                                            <p:cond delay="0"/>
                                          </p:stCondLst>
                                        </p:cTn>
                                        <p:tgtEl>
                                          <p:spTgt spid="39"/>
                                        </p:tgtEl>
                                        <p:attrNameLst>
                                          <p:attrName>style.visibility</p:attrName>
                                        </p:attrNameLst>
                                      </p:cBhvr>
                                      <p:to>
                                        <p:strVal val="visible"/>
                                      </p:to>
                                    </p:set>
                                    <p:animEffect transition="in" filter="wipe(left)">
                                      <p:cBhvr>
                                        <p:cTn id="60" dur="500"/>
                                        <p:tgtEl>
                                          <p:spTgt spid="39"/>
                                        </p:tgtEl>
                                      </p:cBhvr>
                                    </p:animEffect>
                                  </p:childTnLst>
                                </p:cTn>
                              </p:par>
                            </p:childTnLst>
                          </p:cTn>
                        </p:par>
                      </p:childTnLst>
                    </p:cTn>
                  </p:par>
                  <p:par>
                    <p:cTn id="61" fill="hold">
                      <p:stCondLst>
                        <p:cond delay="indefinite"/>
                      </p:stCondLst>
                      <p:childTnLst>
                        <p:par>
                          <p:cTn id="62" fill="hold">
                            <p:stCondLst>
                              <p:cond delay="0"/>
                            </p:stCondLst>
                            <p:childTnLst>
                              <p:par>
                                <p:cTn id="63" presetID="4" presetClass="exit" presetSubtype="16" fill="hold" nodeType="clickEffect">
                                  <p:stCondLst>
                                    <p:cond delay="0"/>
                                  </p:stCondLst>
                                  <p:childTnLst>
                                    <p:animEffect transition="out" filter="box(in)">
                                      <p:cBhvr>
                                        <p:cTn id="64" dur="500"/>
                                        <p:tgtEl>
                                          <p:spTgt spid="10"/>
                                        </p:tgtEl>
                                      </p:cBhvr>
                                    </p:animEffect>
                                    <p:set>
                                      <p:cBhvr>
                                        <p:cTn id="65" dur="1" fill="hold">
                                          <p:stCondLst>
                                            <p:cond delay="499"/>
                                          </p:stCondLst>
                                        </p:cTn>
                                        <p:tgtEl>
                                          <p:spTgt spid="10"/>
                                        </p:tgtEl>
                                        <p:attrNameLst>
                                          <p:attrName>style.visibility</p:attrName>
                                        </p:attrNameLst>
                                      </p:cBhvr>
                                      <p:to>
                                        <p:strVal val="hidden"/>
                                      </p:to>
                                    </p:set>
                                  </p:childTnLst>
                                </p:cTn>
                              </p:par>
                              <p:par>
                                <p:cTn id="66" presetID="4" presetClass="exit" presetSubtype="16" fill="hold" grpId="1" nodeType="withEffect">
                                  <p:stCondLst>
                                    <p:cond delay="0"/>
                                  </p:stCondLst>
                                  <p:childTnLst>
                                    <p:animEffect transition="out" filter="box(in)">
                                      <p:cBhvr>
                                        <p:cTn id="67" dur="500"/>
                                        <p:tgtEl>
                                          <p:spTgt spid="27"/>
                                        </p:tgtEl>
                                      </p:cBhvr>
                                    </p:animEffect>
                                    <p:set>
                                      <p:cBhvr>
                                        <p:cTn id="68" dur="1" fill="hold">
                                          <p:stCondLst>
                                            <p:cond delay="499"/>
                                          </p:stCondLst>
                                        </p:cTn>
                                        <p:tgtEl>
                                          <p:spTgt spid="27"/>
                                        </p:tgtEl>
                                        <p:attrNameLst>
                                          <p:attrName>style.visibility</p:attrName>
                                        </p:attrNameLst>
                                      </p:cBhvr>
                                      <p:to>
                                        <p:strVal val="hidden"/>
                                      </p:to>
                                    </p:set>
                                  </p:childTnLst>
                                </p:cTn>
                              </p:par>
                              <p:par>
                                <p:cTn id="69" presetID="6" presetClass="exit" presetSubtype="16" fill="hold" grpId="1" nodeType="withEffect">
                                  <p:stCondLst>
                                    <p:cond delay="0"/>
                                  </p:stCondLst>
                                  <p:childTnLst>
                                    <p:animEffect transition="out" filter="circle(in)">
                                      <p:cBhvr>
                                        <p:cTn id="70" dur="500"/>
                                        <p:tgtEl>
                                          <p:spTgt spid="14"/>
                                        </p:tgtEl>
                                      </p:cBhvr>
                                    </p:animEffect>
                                    <p:set>
                                      <p:cBhvr>
                                        <p:cTn id="71" dur="1" fill="hold">
                                          <p:stCondLst>
                                            <p:cond delay="499"/>
                                          </p:stCondLst>
                                        </p:cTn>
                                        <p:tgtEl>
                                          <p:spTgt spid="14"/>
                                        </p:tgtEl>
                                        <p:attrNameLst>
                                          <p:attrName>style.visibility</p:attrName>
                                        </p:attrNameLst>
                                      </p:cBhvr>
                                      <p:to>
                                        <p:strVal val="hidden"/>
                                      </p:to>
                                    </p:set>
                                  </p:childTnLst>
                                </p:cTn>
                              </p:par>
                              <p:par>
                                <p:cTn id="72" presetID="4" presetClass="exit" presetSubtype="16" fill="hold" grpId="1" nodeType="withEffect">
                                  <p:stCondLst>
                                    <p:cond delay="0"/>
                                  </p:stCondLst>
                                  <p:childTnLst>
                                    <p:animEffect transition="out" filter="box(in)">
                                      <p:cBhvr>
                                        <p:cTn id="73" dur="500"/>
                                        <p:tgtEl>
                                          <p:spTgt spid="16"/>
                                        </p:tgtEl>
                                      </p:cBhvr>
                                    </p:animEffect>
                                    <p:set>
                                      <p:cBhvr>
                                        <p:cTn id="74" dur="1" fill="hold">
                                          <p:stCondLst>
                                            <p:cond delay="499"/>
                                          </p:stCondLst>
                                        </p:cTn>
                                        <p:tgtEl>
                                          <p:spTgt spid="16"/>
                                        </p:tgtEl>
                                        <p:attrNameLst>
                                          <p:attrName>style.visibility</p:attrName>
                                        </p:attrNameLst>
                                      </p:cBhvr>
                                      <p:to>
                                        <p:strVal val="hidden"/>
                                      </p:to>
                                    </p:set>
                                  </p:childTnLst>
                                </p:cTn>
                              </p:par>
                              <p:par>
                                <p:cTn id="75" presetID="4" presetClass="exit" presetSubtype="16" fill="hold" grpId="1" nodeType="withEffect">
                                  <p:stCondLst>
                                    <p:cond delay="0"/>
                                  </p:stCondLst>
                                  <p:childTnLst>
                                    <p:animEffect transition="out" filter="box(in)">
                                      <p:cBhvr>
                                        <p:cTn id="76" dur="500"/>
                                        <p:tgtEl>
                                          <p:spTgt spid="24"/>
                                        </p:tgtEl>
                                      </p:cBhvr>
                                    </p:animEffect>
                                    <p:set>
                                      <p:cBhvr>
                                        <p:cTn id="77" dur="1" fill="hold">
                                          <p:stCondLst>
                                            <p:cond delay="499"/>
                                          </p:stCondLst>
                                        </p:cTn>
                                        <p:tgtEl>
                                          <p:spTgt spid="24"/>
                                        </p:tgtEl>
                                        <p:attrNameLst>
                                          <p:attrName>style.visibility</p:attrName>
                                        </p:attrNameLst>
                                      </p:cBhvr>
                                      <p:to>
                                        <p:strVal val="hidden"/>
                                      </p:to>
                                    </p:set>
                                  </p:childTnLst>
                                </p:cTn>
                              </p:par>
                              <p:par>
                                <p:cTn id="78" presetID="4" presetClass="exit" presetSubtype="16" fill="hold" grpId="1" nodeType="withEffect">
                                  <p:stCondLst>
                                    <p:cond delay="0"/>
                                  </p:stCondLst>
                                  <p:childTnLst>
                                    <p:animEffect transition="out" filter="box(in)">
                                      <p:cBhvr>
                                        <p:cTn id="79" dur="500"/>
                                        <p:tgtEl>
                                          <p:spTgt spid="31"/>
                                        </p:tgtEl>
                                      </p:cBhvr>
                                    </p:animEffect>
                                    <p:set>
                                      <p:cBhvr>
                                        <p:cTn id="80" dur="1" fill="hold">
                                          <p:stCondLst>
                                            <p:cond delay="499"/>
                                          </p:stCondLst>
                                        </p:cTn>
                                        <p:tgtEl>
                                          <p:spTgt spid="31"/>
                                        </p:tgtEl>
                                        <p:attrNameLst>
                                          <p:attrName>style.visibility</p:attrName>
                                        </p:attrNameLst>
                                      </p:cBhvr>
                                      <p:to>
                                        <p:strVal val="hidden"/>
                                      </p:to>
                                    </p:set>
                                  </p:childTnLst>
                                </p:cTn>
                              </p:par>
                              <p:par>
                                <p:cTn id="81" presetID="22" presetClass="entr" presetSubtype="8" fill="hold" nodeType="withEffect">
                                  <p:stCondLst>
                                    <p:cond delay="0"/>
                                  </p:stCondLst>
                                  <p:childTnLst>
                                    <p:set>
                                      <p:cBhvr>
                                        <p:cTn id="82" dur="1" fill="hold">
                                          <p:stCondLst>
                                            <p:cond delay="0"/>
                                          </p:stCondLst>
                                        </p:cTn>
                                        <p:tgtEl>
                                          <p:spTgt spid="34"/>
                                        </p:tgtEl>
                                        <p:attrNameLst>
                                          <p:attrName>style.visibility</p:attrName>
                                        </p:attrNameLst>
                                      </p:cBhvr>
                                      <p:to>
                                        <p:strVal val="visible"/>
                                      </p:to>
                                    </p:set>
                                    <p:animEffect transition="in" filter="wipe(left)">
                                      <p:cBhvr>
                                        <p:cTn id="83" dur="3000"/>
                                        <p:tgtEl>
                                          <p:spTgt spid="34"/>
                                        </p:tgtEl>
                                      </p:cBhvr>
                                    </p:animEffect>
                                  </p:childTnLst>
                                </p:cTn>
                              </p:par>
                              <p:par>
                                <p:cTn id="84" presetID="4" presetClass="entr" presetSubtype="16" fill="hold" nodeType="withEffect">
                                  <p:stCondLst>
                                    <p:cond delay="0"/>
                                  </p:stCondLst>
                                  <p:childTnLst>
                                    <p:set>
                                      <p:cBhvr>
                                        <p:cTn id="85" dur="1" fill="hold">
                                          <p:stCondLst>
                                            <p:cond delay="0"/>
                                          </p:stCondLst>
                                        </p:cTn>
                                        <p:tgtEl>
                                          <p:spTgt spid="43"/>
                                        </p:tgtEl>
                                        <p:attrNameLst>
                                          <p:attrName>style.visibility</p:attrName>
                                        </p:attrNameLst>
                                      </p:cBhvr>
                                      <p:to>
                                        <p:strVal val="visible"/>
                                      </p:to>
                                    </p:set>
                                    <p:animEffect transition="in" filter="box(in)">
                                      <p:cBhvr>
                                        <p:cTn id="86" dur="500"/>
                                        <p:tgtEl>
                                          <p:spTgt spid="43"/>
                                        </p:tgtEl>
                                      </p:cBhvr>
                                    </p:animEffect>
                                  </p:childTnLst>
                                </p:cTn>
                              </p:par>
                            </p:childTnLst>
                          </p:cTn>
                        </p:par>
                        <p:par>
                          <p:cTn id="87" fill="hold">
                            <p:stCondLst>
                              <p:cond delay="3000"/>
                            </p:stCondLst>
                            <p:childTnLst>
                              <p:par>
                                <p:cTn id="88" presetID="4" presetClass="exit" presetSubtype="16" fill="hold" nodeType="afterEffect">
                                  <p:stCondLst>
                                    <p:cond delay="0"/>
                                  </p:stCondLst>
                                  <p:childTnLst>
                                    <p:animEffect transition="out" filter="box(in)">
                                      <p:cBhvr>
                                        <p:cTn id="89" dur="500"/>
                                        <p:tgtEl>
                                          <p:spTgt spid="34"/>
                                        </p:tgtEl>
                                      </p:cBhvr>
                                    </p:animEffect>
                                    <p:set>
                                      <p:cBhvr>
                                        <p:cTn id="90" dur="1" fill="hold">
                                          <p:stCondLst>
                                            <p:cond delay="499"/>
                                          </p:stCondLst>
                                        </p:cTn>
                                        <p:tgtEl>
                                          <p:spTgt spid="34"/>
                                        </p:tgtEl>
                                        <p:attrNameLst>
                                          <p:attrName>style.visibility</p:attrName>
                                        </p:attrNameLst>
                                      </p:cBhvr>
                                      <p:to>
                                        <p:strVal val="hidden"/>
                                      </p:to>
                                    </p:set>
                                  </p:childTnLst>
                                </p:cTn>
                              </p:par>
                              <p:par>
                                <p:cTn id="91" presetID="4" presetClass="exit" presetSubtype="16" fill="hold" nodeType="withEffect">
                                  <p:stCondLst>
                                    <p:cond delay="0"/>
                                  </p:stCondLst>
                                  <p:childTnLst>
                                    <p:animEffect transition="out" filter="box(in)">
                                      <p:cBhvr>
                                        <p:cTn id="92" dur="500"/>
                                        <p:tgtEl>
                                          <p:spTgt spid="33"/>
                                        </p:tgtEl>
                                      </p:cBhvr>
                                    </p:animEffect>
                                    <p:set>
                                      <p:cBhvr>
                                        <p:cTn id="93" dur="1" fill="hold">
                                          <p:stCondLst>
                                            <p:cond delay="499"/>
                                          </p:stCondLst>
                                        </p:cTn>
                                        <p:tgtEl>
                                          <p:spTgt spid="33"/>
                                        </p:tgtEl>
                                        <p:attrNameLst>
                                          <p:attrName>style.visibility</p:attrName>
                                        </p:attrNameLst>
                                      </p:cBhvr>
                                      <p:to>
                                        <p:strVal val="hidden"/>
                                      </p:to>
                                    </p:set>
                                  </p:childTnLst>
                                </p:cTn>
                              </p:par>
                              <p:par>
                                <p:cTn id="94" presetID="4" presetClass="exit" presetSubtype="16" fill="hold" nodeType="withEffect">
                                  <p:stCondLst>
                                    <p:cond delay="0"/>
                                  </p:stCondLst>
                                  <p:childTnLst>
                                    <p:animEffect transition="out" filter="box(in)">
                                      <p:cBhvr>
                                        <p:cTn id="95" dur="500"/>
                                        <p:tgtEl>
                                          <p:spTgt spid="32"/>
                                        </p:tgtEl>
                                      </p:cBhvr>
                                    </p:animEffect>
                                    <p:set>
                                      <p:cBhvr>
                                        <p:cTn id="96" dur="1" fill="hold">
                                          <p:stCondLst>
                                            <p:cond delay="499"/>
                                          </p:stCondLst>
                                        </p:cTn>
                                        <p:tgtEl>
                                          <p:spTgt spid="32"/>
                                        </p:tgtEl>
                                        <p:attrNameLst>
                                          <p:attrName>style.visibility</p:attrName>
                                        </p:attrNameLst>
                                      </p:cBhvr>
                                      <p:to>
                                        <p:strVal val="hidden"/>
                                      </p:to>
                                    </p:set>
                                  </p:childTnLst>
                                </p:cTn>
                              </p:par>
                              <p:par>
                                <p:cTn id="97" presetID="4" presetClass="exit" presetSubtype="16" fill="hold" grpId="1" nodeType="withEffect">
                                  <p:stCondLst>
                                    <p:cond delay="0"/>
                                  </p:stCondLst>
                                  <p:childTnLst>
                                    <p:animEffect transition="out" filter="box(in)">
                                      <p:cBhvr>
                                        <p:cTn id="98" dur="500"/>
                                        <p:tgtEl>
                                          <p:spTgt spid="39"/>
                                        </p:tgtEl>
                                      </p:cBhvr>
                                    </p:animEffect>
                                    <p:set>
                                      <p:cBhvr>
                                        <p:cTn id="99" dur="1" fill="hold">
                                          <p:stCondLst>
                                            <p:cond delay="499"/>
                                          </p:stCondLst>
                                        </p:cTn>
                                        <p:tgtEl>
                                          <p:spTgt spid="39"/>
                                        </p:tgtEl>
                                        <p:attrNameLst>
                                          <p:attrName>style.visibility</p:attrName>
                                        </p:attrNameLst>
                                      </p:cBhvr>
                                      <p:to>
                                        <p:strVal val="hidden"/>
                                      </p:to>
                                    </p:set>
                                  </p:childTnLst>
                                </p:cTn>
                              </p:par>
                              <p:par>
                                <p:cTn id="100" presetID="22" presetClass="entr" presetSubtype="8" fill="hold" nodeType="withEffect">
                                  <p:stCondLst>
                                    <p:cond delay="0"/>
                                  </p:stCondLst>
                                  <p:childTnLst>
                                    <p:set>
                                      <p:cBhvr>
                                        <p:cTn id="101" dur="1" fill="hold">
                                          <p:stCondLst>
                                            <p:cond delay="0"/>
                                          </p:stCondLst>
                                        </p:cTn>
                                        <p:tgtEl>
                                          <p:spTgt spid="40"/>
                                        </p:tgtEl>
                                        <p:attrNameLst>
                                          <p:attrName>style.visibility</p:attrName>
                                        </p:attrNameLst>
                                      </p:cBhvr>
                                      <p:to>
                                        <p:strVal val="visible"/>
                                      </p:to>
                                    </p:set>
                                    <p:animEffect transition="in" filter="wipe(left)">
                                      <p:cBhvr>
                                        <p:cTn id="102" dur="3000"/>
                                        <p:tgtEl>
                                          <p:spTgt spid="40"/>
                                        </p:tgtEl>
                                      </p:cBhvr>
                                    </p:animEffect>
                                  </p:childTnLst>
                                </p:cTn>
                              </p:par>
                            </p:childTnLst>
                          </p:cTn>
                        </p:par>
                        <p:par>
                          <p:cTn id="103" fill="hold">
                            <p:stCondLst>
                              <p:cond delay="6000"/>
                            </p:stCondLst>
                            <p:childTnLst>
                              <p:par>
                                <p:cTn id="104" presetID="22" presetClass="entr" presetSubtype="2" fill="hold" grpId="0" nodeType="afterEffect">
                                  <p:stCondLst>
                                    <p:cond delay="0"/>
                                  </p:stCondLst>
                                  <p:childTnLst>
                                    <p:set>
                                      <p:cBhvr>
                                        <p:cTn id="105" dur="1" fill="hold">
                                          <p:stCondLst>
                                            <p:cond delay="0"/>
                                          </p:stCondLst>
                                        </p:cTn>
                                        <p:tgtEl>
                                          <p:spTgt spid="23"/>
                                        </p:tgtEl>
                                        <p:attrNameLst>
                                          <p:attrName>style.visibility</p:attrName>
                                        </p:attrNameLst>
                                      </p:cBhvr>
                                      <p:to>
                                        <p:strVal val="visible"/>
                                      </p:to>
                                    </p:set>
                                    <p:animEffect transition="in" filter="wipe(right)">
                                      <p:cBhvr>
                                        <p:cTn id="106" dur="1000"/>
                                        <p:tgtEl>
                                          <p:spTgt spid="23"/>
                                        </p:tgtEl>
                                      </p:cBhvr>
                                    </p:animEffect>
                                  </p:childTnLst>
                                </p:cTn>
                              </p:par>
                            </p:childTnLst>
                          </p:cTn>
                        </p:par>
                        <p:par>
                          <p:cTn id="107" fill="hold">
                            <p:stCondLst>
                              <p:cond delay="7000"/>
                            </p:stCondLst>
                            <p:childTnLst>
                              <p:par>
                                <p:cTn id="108" presetID="22" presetClass="entr" presetSubtype="2" fill="hold" nodeType="afterEffect">
                                  <p:stCondLst>
                                    <p:cond delay="0"/>
                                  </p:stCondLst>
                                  <p:childTnLst>
                                    <p:set>
                                      <p:cBhvr>
                                        <p:cTn id="109" dur="1" fill="hold">
                                          <p:stCondLst>
                                            <p:cond delay="0"/>
                                          </p:stCondLst>
                                        </p:cTn>
                                        <p:tgtEl>
                                          <p:spTgt spid="11"/>
                                        </p:tgtEl>
                                        <p:attrNameLst>
                                          <p:attrName>style.visibility</p:attrName>
                                        </p:attrNameLst>
                                      </p:cBhvr>
                                      <p:to>
                                        <p:strVal val="visible"/>
                                      </p:to>
                                    </p:set>
                                    <p:animEffect transition="in" filter="wipe(right)">
                                      <p:cBhvr>
                                        <p:cTn id="110" dur="1000"/>
                                        <p:tgtEl>
                                          <p:spTgt spid="11"/>
                                        </p:tgtEl>
                                      </p:cBhvr>
                                    </p:animEffect>
                                  </p:childTnLst>
                                </p:cTn>
                              </p:par>
                            </p:childTnLst>
                          </p:cTn>
                        </p:par>
                        <p:par>
                          <p:cTn id="111" fill="hold">
                            <p:stCondLst>
                              <p:cond delay="8000"/>
                            </p:stCondLst>
                            <p:childTnLst>
                              <p:par>
                                <p:cTn id="112" presetID="3" presetClass="entr" presetSubtype="10" fill="hold" grpId="2" nodeType="afterEffect">
                                  <p:stCondLst>
                                    <p:cond delay="0"/>
                                  </p:stCondLst>
                                  <p:childTnLst>
                                    <p:set>
                                      <p:cBhvr>
                                        <p:cTn id="113" dur="1" fill="hold">
                                          <p:stCondLst>
                                            <p:cond delay="0"/>
                                          </p:stCondLst>
                                        </p:cTn>
                                        <p:tgtEl>
                                          <p:spTgt spid="27"/>
                                        </p:tgtEl>
                                        <p:attrNameLst>
                                          <p:attrName>style.visibility</p:attrName>
                                        </p:attrNameLst>
                                      </p:cBhvr>
                                      <p:to>
                                        <p:strVal val="visible"/>
                                      </p:to>
                                    </p:set>
                                    <p:animEffect transition="in" filter="blinds(horizontal)">
                                      <p:cBhvr>
                                        <p:cTn id="114" dur="500"/>
                                        <p:tgtEl>
                                          <p:spTgt spid="27"/>
                                        </p:tgtEl>
                                      </p:cBhvr>
                                    </p:animEffect>
                                  </p:childTnLst>
                                </p:cTn>
                              </p:par>
                            </p:childTnLst>
                          </p:cTn>
                        </p:par>
                      </p:childTnLst>
                    </p:cTn>
                  </p:par>
                  <p:par>
                    <p:cTn id="115" fill="hold">
                      <p:stCondLst>
                        <p:cond delay="indefinite"/>
                      </p:stCondLst>
                      <p:childTnLst>
                        <p:par>
                          <p:cTn id="116" fill="hold">
                            <p:stCondLst>
                              <p:cond delay="0"/>
                            </p:stCondLst>
                            <p:childTnLst>
                              <p:par>
                                <p:cTn id="117" presetID="22" presetClass="entr" presetSubtype="8" fill="hold" nodeType="clickEffect">
                                  <p:stCondLst>
                                    <p:cond delay="0"/>
                                  </p:stCondLst>
                                  <p:childTnLst>
                                    <p:set>
                                      <p:cBhvr>
                                        <p:cTn id="118" dur="1" fill="hold">
                                          <p:stCondLst>
                                            <p:cond delay="0"/>
                                          </p:stCondLst>
                                        </p:cTn>
                                        <p:tgtEl>
                                          <p:spTgt spid="12"/>
                                        </p:tgtEl>
                                        <p:attrNameLst>
                                          <p:attrName>style.visibility</p:attrName>
                                        </p:attrNameLst>
                                      </p:cBhvr>
                                      <p:to>
                                        <p:strVal val="visible"/>
                                      </p:to>
                                    </p:set>
                                    <p:animEffect transition="in" filter="wipe(left)">
                                      <p:cBhvr>
                                        <p:cTn id="119" dur="1000"/>
                                        <p:tgtEl>
                                          <p:spTgt spid="12"/>
                                        </p:tgtEl>
                                      </p:cBhvr>
                                    </p:animEffect>
                                  </p:childTnLst>
                                </p:cTn>
                              </p:par>
                            </p:childTnLst>
                          </p:cTn>
                        </p:par>
                        <p:par>
                          <p:cTn id="120" fill="hold">
                            <p:stCondLst>
                              <p:cond delay="1000"/>
                            </p:stCondLst>
                            <p:childTnLst>
                              <p:par>
                                <p:cTn id="121" presetID="22" presetClass="entr" presetSubtype="8" fill="hold" grpId="2" nodeType="afterEffect">
                                  <p:stCondLst>
                                    <p:cond delay="0"/>
                                  </p:stCondLst>
                                  <p:childTnLst>
                                    <p:set>
                                      <p:cBhvr>
                                        <p:cTn id="122" dur="1" fill="hold">
                                          <p:stCondLst>
                                            <p:cond delay="0"/>
                                          </p:stCondLst>
                                        </p:cTn>
                                        <p:tgtEl>
                                          <p:spTgt spid="31"/>
                                        </p:tgtEl>
                                        <p:attrNameLst>
                                          <p:attrName>style.visibility</p:attrName>
                                        </p:attrNameLst>
                                      </p:cBhvr>
                                      <p:to>
                                        <p:strVal val="visible"/>
                                      </p:to>
                                    </p:set>
                                    <p:animEffect transition="in" filter="wipe(left)">
                                      <p:cBhvr>
                                        <p:cTn id="123" dur="1000"/>
                                        <p:tgtEl>
                                          <p:spTgt spid="31"/>
                                        </p:tgtEl>
                                      </p:cBhvr>
                                    </p:animEffect>
                                  </p:childTnLst>
                                </p:cTn>
                              </p:par>
                            </p:childTnLst>
                          </p:cTn>
                        </p:par>
                        <p:par>
                          <p:cTn id="124" fill="hold">
                            <p:stCondLst>
                              <p:cond delay="2000"/>
                            </p:stCondLst>
                            <p:childTnLst>
                              <p:par>
                                <p:cTn id="125" presetID="22" presetClass="entr" presetSubtype="4" fill="hold" grpId="2" nodeType="afterEffect">
                                  <p:stCondLst>
                                    <p:cond delay="0"/>
                                  </p:stCondLst>
                                  <p:childTnLst>
                                    <p:set>
                                      <p:cBhvr>
                                        <p:cTn id="126" dur="1" fill="hold">
                                          <p:stCondLst>
                                            <p:cond delay="0"/>
                                          </p:stCondLst>
                                        </p:cTn>
                                        <p:tgtEl>
                                          <p:spTgt spid="24"/>
                                        </p:tgtEl>
                                        <p:attrNameLst>
                                          <p:attrName>style.visibility</p:attrName>
                                        </p:attrNameLst>
                                      </p:cBhvr>
                                      <p:to>
                                        <p:strVal val="visible"/>
                                      </p:to>
                                    </p:set>
                                    <p:animEffect transition="in" filter="wipe(down)">
                                      <p:cBhvr>
                                        <p:cTn id="127" dur="1000"/>
                                        <p:tgtEl>
                                          <p:spTgt spid="24"/>
                                        </p:tgtEl>
                                      </p:cBhvr>
                                    </p:animEffect>
                                  </p:childTnLst>
                                </p:cTn>
                              </p:par>
                            </p:childTnLst>
                          </p:cTn>
                        </p:par>
                        <p:par>
                          <p:cTn id="128" fill="hold">
                            <p:stCondLst>
                              <p:cond delay="3000"/>
                            </p:stCondLst>
                            <p:childTnLst>
                              <p:par>
                                <p:cTn id="129" presetID="22" presetClass="entr" presetSubtype="8" fill="hold" nodeType="afterEffect">
                                  <p:stCondLst>
                                    <p:cond delay="0"/>
                                  </p:stCondLst>
                                  <p:childTnLst>
                                    <p:set>
                                      <p:cBhvr>
                                        <p:cTn id="130" dur="1" fill="hold">
                                          <p:stCondLst>
                                            <p:cond delay="0"/>
                                          </p:stCondLst>
                                        </p:cTn>
                                        <p:tgtEl>
                                          <p:spTgt spid="13"/>
                                        </p:tgtEl>
                                        <p:attrNameLst>
                                          <p:attrName>style.visibility</p:attrName>
                                        </p:attrNameLst>
                                      </p:cBhvr>
                                      <p:to>
                                        <p:strVal val="visible"/>
                                      </p:to>
                                    </p:set>
                                    <p:animEffect transition="in" filter="wipe(left)">
                                      <p:cBhvr>
                                        <p:cTn id="131" dur="3000"/>
                                        <p:tgtEl>
                                          <p:spTgt spid="13"/>
                                        </p:tgtEl>
                                      </p:cBhvr>
                                    </p:animEffect>
                                  </p:childTnLst>
                                </p:cTn>
                              </p:par>
                              <p:par>
                                <p:cTn id="132" presetID="22" presetClass="entr" presetSubtype="8" fill="hold" grpId="0" nodeType="withEffect">
                                  <p:stCondLst>
                                    <p:cond delay="0"/>
                                  </p:stCondLst>
                                  <p:childTnLst>
                                    <p:set>
                                      <p:cBhvr>
                                        <p:cTn id="133" dur="1" fill="hold">
                                          <p:stCondLst>
                                            <p:cond delay="0"/>
                                          </p:stCondLst>
                                        </p:cTn>
                                        <p:tgtEl>
                                          <p:spTgt spid="41"/>
                                        </p:tgtEl>
                                        <p:attrNameLst>
                                          <p:attrName>style.visibility</p:attrName>
                                        </p:attrNameLst>
                                      </p:cBhvr>
                                      <p:to>
                                        <p:strVal val="visible"/>
                                      </p:to>
                                    </p:set>
                                    <p:animEffect transition="in" filter="wipe(left)">
                                      <p:cBhvr>
                                        <p:cTn id="134" dur="500"/>
                                        <p:tgtEl>
                                          <p:spTgt spid="41"/>
                                        </p:tgtEl>
                                      </p:cBhvr>
                                    </p:animEffect>
                                  </p:childTnLst>
                                </p:cTn>
                              </p:par>
                            </p:childTnLst>
                          </p:cTn>
                        </p:par>
                      </p:childTnLst>
                    </p:cTn>
                  </p:par>
                  <p:par>
                    <p:cTn id="135" fill="hold">
                      <p:stCondLst>
                        <p:cond delay="indefinite"/>
                      </p:stCondLst>
                      <p:childTnLst>
                        <p:par>
                          <p:cTn id="136" fill="hold">
                            <p:stCondLst>
                              <p:cond delay="0"/>
                            </p:stCondLst>
                            <p:childTnLst>
                              <p:par>
                                <p:cTn id="137" presetID="6" presetClass="exit" presetSubtype="32" fill="hold" nodeType="clickEffect">
                                  <p:stCondLst>
                                    <p:cond delay="0"/>
                                  </p:stCondLst>
                                  <p:childTnLst>
                                    <p:animEffect transition="out" filter="circle(out)">
                                      <p:cBhvr>
                                        <p:cTn id="138" dur="500"/>
                                        <p:tgtEl>
                                          <p:spTgt spid="40"/>
                                        </p:tgtEl>
                                      </p:cBhvr>
                                    </p:animEffect>
                                    <p:set>
                                      <p:cBhvr>
                                        <p:cTn id="139" dur="1" fill="hold">
                                          <p:stCondLst>
                                            <p:cond delay="499"/>
                                          </p:stCondLst>
                                        </p:cTn>
                                        <p:tgtEl>
                                          <p:spTgt spid="40"/>
                                        </p:tgtEl>
                                        <p:attrNameLst>
                                          <p:attrName>style.visibility</p:attrName>
                                        </p:attrNameLst>
                                      </p:cBhvr>
                                      <p:to>
                                        <p:strVal val="hidden"/>
                                      </p:to>
                                    </p:set>
                                  </p:childTnLst>
                                </p:cTn>
                              </p:par>
                              <p:par>
                                <p:cTn id="140" presetID="6" presetClass="exit" presetSubtype="32" fill="hold" nodeType="withEffect">
                                  <p:stCondLst>
                                    <p:cond delay="0"/>
                                  </p:stCondLst>
                                  <p:childTnLst>
                                    <p:animEffect transition="out" filter="circle(out)">
                                      <p:cBhvr>
                                        <p:cTn id="141" dur="500"/>
                                        <p:tgtEl>
                                          <p:spTgt spid="13"/>
                                        </p:tgtEl>
                                      </p:cBhvr>
                                    </p:animEffect>
                                    <p:set>
                                      <p:cBhvr>
                                        <p:cTn id="142" dur="1" fill="hold">
                                          <p:stCondLst>
                                            <p:cond delay="499"/>
                                          </p:stCondLst>
                                        </p:cTn>
                                        <p:tgtEl>
                                          <p:spTgt spid="13"/>
                                        </p:tgtEl>
                                        <p:attrNameLst>
                                          <p:attrName>style.visibility</p:attrName>
                                        </p:attrNameLst>
                                      </p:cBhvr>
                                      <p:to>
                                        <p:strVal val="hidden"/>
                                      </p:to>
                                    </p:set>
                                  </p:childTnLst>
                                </p:cTn>
                              </p:par>
                              <p:par>
                                <p:cTn id="143" presetID="6" presetClass="exit" presetSubtype="32" fill="hold" grpId="1" nodeType="withEffect">
                                  <p:stCondLst>
                                    <p:cond delay="0"/>
                                  </p:stCondLst>
                                  <p:childTnLst>
                                    <p:animEffect transition="out" filter="circle(out)">
                                      <p:cBhvr>
                                        <p:cTn id="144" dur="500"/>
                                        <p:tgtEl>
                                          <p:spTgt spid="41"/>
                                        </p:tgtEl>
                                      </p:cBhvr>
                                    </p:animEffect>
                                    <p:set>
                                      <p:cBhvr>
                                        <p:cTn id="145" dur="1" fill="hold">
                                          <p:stCondLst>
                                            <p:cond delay="499"/>
                                          </p:stCondLst>
                                        </p:cTn>
                                        <p:tgtEl>
                                          <p:spTgt spid="41"/>
                                        </p:tgtEl>
                                        <p:attrNameLst>
                                          <p:attrName>style.visibility</p:attrName>
                                        </p:attrNameLst>
                                      </p:cBhvr>
                                      <p:to>
                                        <p:strVal val="hidden"/>
                                      </p:to>
                                    </p:set>
                                  </p:childTnLst>
                                </p:cTn>
                              </p:par>
                              <p:par>
                                <p:cTn id="146" presetID="6" presetClass="exit" presetSubtype="32" fill="hold" nodeType="withEffect">
                                  <p:stCondLst>
                                    <p:cond delay="0"/>
                                  </p:stCondLst>
                                  <p:childTnLst>
                                    <p:animEffect transition="out" filter="circle(out)">
                                      <p:cBhvr>
                                        <p:cTn id="147" dur="500"/>
                                        <p:tgtEl>
                                          <p:spTgt spid="40"/>
                                        </p:tgtEl>
                                      </p:cBhvr>
                                    </p:animEffect>
                                    <p:set>
                                      <p:cBhvr>
                                        <p:cTn id="148" dur="1" fill="hold">
                                          <p:stCondLst>
                                            <p:cond delay="499"/>
                                          </p:stCondLst>
                                        </p:cTn>
                                        <p:tgtEl>
                                          <p:spTgt spid="40"/>
                                        </p:tgtEl>
                                        <p:attrNameLst>
                                          <p:attrName>style.visibility</p:attrName>
                                        </p:attrNameLst>
                                      </p:cBhvr>
                                      <p:to>
                                        <p:strVal val="hidden"/>
                                      </p:to>
                                    </p:set>
                                  </p:childTnLst>
                                </p:cTn>
                              </p:par>
                              <p:par>
                                <p:cTn id="149" presetID="6" presetClass="exit" presetSubtype="32" fill="hold" grpId="1" nodeType="withEffect">
                                  <p:stCondLst>
                                    <p:cond delay="0"/>
                                  </p:stCondLst>
                                  <p:childTnLst>
                                    <p:animEffect transition="out" filter="circle(out)">
                                      <p:cBhvr>
                                        <p:cTn id="150" dur="500"/>
                                        <p:tgtEl>
                                          <p:spTgt spid="23"/>
                                        </p:tgtEl>
                                      </p:cBhvr>
                                    </p:animEffect>
                                    <p:set>
                                      <p:cBhvr>
                                        <p:cTn id="151" dur="1" fill="hold">
                                          <p:stCondLst>
                                            <p:cond delay="499"/>
                                          </p:stCondLst>
                                        </p:cTn>
                                        <p:tgtEl>
                                          <p:spTgt spid="23"/>
                                        </p:tgtEl>
                                        <p:attrNameLst>
                                          <p:attrName>style.visibility</p:attrName>
                                        </p:attrNameLst>
                                      </p:cBhvr>
                                      <p:to>
                                        <p:strVal val="hidden"/>
                                      </p:to>
                                    </p:set>
                                  </p:childTnLst>
                                </p:cTn>
                              </p:par>
                              <p:par>
                                <p:cTn id="152" presetID="6" presetClass="exit" presetSubtype="32" fill="hold" grpId="0" nodeType="withEffect">
                                  <p:stCondLst>
                                    <p:cond delay="0"/>
                                  </p:stCondLst>
                                  <p:childTnLst>
                                    <p:animEffect transition="out" filter="circle(out)">
                                      <p:cBhvr>
                                        <p:cTn id="153" dur="500"/>
                                        <p:tgtEl>
                                          <p:spTgt spid="11"/>
                                        </p:tgtEl>
                                      </p:cBhvr>
                                    </p:animEffect>
                                    <p:set>
                                      <p:cBhvr>
                                        <p:cTn id="154" dur="1" fill="hold">
                                          <p:stCondLst>
                                            <p:cond delay="499"/>
                                          </p:stCondLst>
                                        </p:cTn>
                                        <p:tgtEl>
                                          <p:spTgt spid="11"/>
                                        </p:tgtEl>
                                        <p:attrNameLst>
                                          <p:attrName>style.visibility</p:attrName>
                                        </p:attrNameLst>
                                      </p:cBhvr>
                                      <p:to>
                                        <p:strVal val="hidden"/>
                                      </p:to>
                                    </p:set>
                                  </p:childTnLst>
                                </p:cTn>
                              </p:par>
                              <p:par>
                                <p:cTn id="155" presetID="6" presetClass="exit" presetSubtype="32" fill="hold" grpId="3" nodeType="withEffect">
                                  <p:stCondLst>
                                    <p:cond delay="0"/>
                                  </p:stCondLst>
                                  <p:childTnLst>
                                    <p:animEffect transition="out" filter="circle(out)">
                                      <p:cBhvr>
                                        <p:cTn id="156" dur="500"/>
                                        <p:tgtEl>
                                          <p:spTgt spid="27"/>
                                        </p:tgtEl>
                                      </p:cBhvr>
                                    </p:animEffect>
                                    <p:set>
                                      <p:cBhvr>
                                        <p:cTn id="157" dur="1" fill="hold">
                                          <p:stCondLst>
                                            <p:cond delay="499"/>
                                          </p:stCondLst>
                                        </p:cTn>
                                        <p:tgtEl>
                                          <p:spTgt spid="27"/>
                                        </p:tgtEl>
                                        <p:attrNameLst>
                                          <p:attrName>style.visibility</p:attrName>
                                        </p:attrNameLst>
                                      </p:cBhvr>
                                      <p:to>
                                        <p:strVal val="hidden"/>
                                      </p:to>
                                    </p:set>
                                  </p:childTnLst>
                                </p:cTn>
                              </p:par>
                              <p:par>
                                <p:cTn id="158" presetID="6" presetClass="exit" presetSubtype="32" fill="hold" grpId="0" nodeType="withEffect">
                                  <p:stCondLst>
                                    <p:cond delay="0"/>
                                  </p:stCondLst>
                                  <p:childTnLst>
                                    <p:animEffect transition="out" filter="circle(out)">
                                      <p:cBhvr>
                                        <p:cTn id="159" dur="500"/>
                                        <p:tgtEl>
                                          <p:spTgt spid="12"/>
                                        </p:tgtEl>
                                      </p:cBhvr>
                                    </p:animEffect>
                                    <p:set>
                                      <p:cBhvr>
                                        <p:cTn id="160" dur="1" fill="hold">
                                          <p:stCondLst>
                                            <p:cond delay="499"/>
                                          </p:stCondLst>
                                        </p:cTn>
                                        <p:tgtEl>
                                          <p:spTgt spid="12"/>
                                        </p:tgtEl>
                                        <p:attrNameLst>
                                          <p:attrName>style.visibility</p:attrName>
                                        </p:attrNameLst>
                                      </p:cBhvr>
                                      <p:to>
                                        <p:strVal val="hidden"/>
                                      </p:to>
                                    </p:set>
                                  </p:childTnLst>
                                </p:cTn>
                              </p:par>
                              <p:par>
                                <p:cTn id="161" presetID="6" presetClass="exit" presetSubtype="32" fill="hold" grpId="3" nodeType="withEffect">
                                  <p:stCondLst>
                                    <p:cond delay="0"/>
                                  </p:stCondLst>
                                  <p:childTnLst>
                                    <p:animEffect transition="out" filter="circle(out)">
                                      <p:cBhvr>
                                        <p:cTn id="162" dur="500"/>
                                        <p:tgtEl>
                                          <p:spTgt spid="31"/>
                                        </p:tgtEl>
                                      </p:cBhvr>
                                    </p:animEffect>
                                    <p:set>
                                      <p:cBhvr>
                                        <p:cTn id="163" dur="1" fill="hold">
                                          <p:stCondLst>
                                            <p:cond delay="499"/>
                                          </p:stCondLst>
                                        </p:cTn>
                                        <p:tgtEl>
                                          <p:spTgt spid="31"/>
                                        </p:tgtEl>
                                        <p:attrNameLst>
                                          <p:attrName>style.visibility</p:attrName>
                                        </p:attrNameLst>
                                      </p:cBhvr>
                                      <p:to>
                                        <p:strVal val="hidden"/>
                                      </p:to>
                                    </p:set>
                                  </p:childTnLst>
                                </p:cTn>
                              </p:par>
                              <p:par>
                                <p:cTn id="164" presetID="6" presetClass="exit" presetSubtype="32" fill="hold" grpId="3" nodeType="withEffect">
                                  <p:stCondLst>
                                    <p:cond delay="0"/>
                                  </p:stCondLst>
                                  <p:childTnLst>
                                    <p:animEffect transition="out" filter="circle(out)">
                                      <p:cBhvr>
                                        <p:cTn id="165" dur="500"/>
                                        <p:tgtEl>
                                          <p:spTgt spid="24"/>
                                        </p:tgtEl>
                                      </p:cBhvr>
                                    </p:animEffect>
                                    <p:set>
                                      <p:cBhvr>
                                        <p:cTn id="166" dur="1" fill="hold">
                                          <p:stCondLst>
                                            <p:cond delay="499"/>
                                          </p:stCondLst>
                                        </p:cTn>
                                        <p:tgtEl>
                                          <p:spTgt spid="24"/>
                                        </p:tgtEl>
                                        <p:attrNameLst>
                                          <p:attrName>style.visibility</p:attrName>
                                        </p:attrNameLst>
                                      </p:cBhvr>
                                      <p:to>
                                        <p:strVal val="hidden"/>
                                      </p:to>
                                    </p:set>
                                  </p:childTnLst>
                                </p:cTn>
                              </p:par>
                              <p:par>
                                <p:cTn id="167" presetID="6" presetClass="exit" presetSubtype="32" fill="hold" nodeType="withEffect">
                                  <p:stCondLst>
                                    <p:cond delay="0"/>
                                  </p:stCondLst>
                                  <p:childTnLst>
                                    <p:animEffect transition="out" filter="circle(out)">
                                      <p:cBhvr>
                                        <p:cTn id="168" dur="500"/>
                                        <p:tgtEl>
                                          <p:spTgt spid="13"/>
                                        </p:tgtEl>
                                      </p:cBhvr>
                                    </p:animEffect>
                                    <p:set>
                                      <p:cBhvr>
                                        <p:cTn id="169" dur="1" fill="hold">
                                          <p:stCondLst>
                                            <p:cond delay="499"/>
                                          </p:stCondLst>
                                        </p:cTn>
                                        <p:tgtEl>
                                          <p:spTgt spid="13"/>
                                        </p:tgtEl>
                                        <p:attrNameLst>
                                          <p:attrName>style.visibility</p:attrName>
                                        </p:attrNameLst>
                                      </p:cBhvr>
                                      <p:to>
                                        <p:strVal val="hidden"/>
                                      </p:to>
                                    </p:set>
                                  </p:childTnLst>
                                </p:cTn>
                              </p:par>
                              <p:par>
                                <p:cTn id="170" presetID="6" presetClass="exit" presetSubtype="32" fill="hold" grpId="2" nodeType="withEffect">
                                  <p:stCondLst>
                                    <p:cond delay="0"/>
                                  </p:stCondLst>
                                  <p:childTnLst>
                                    <p:animEffect transition="out" filter="circle(out)">
                                      <p:cBhvr>
                                        <p:cTn id="171" dur="500"/>
                                        <p:tgtEl>
                                          <p:spTgt spid="41"/>
                                        </p:tgtEl>
                                      </p:cBhvr>
                                    </p:animEffect>
                                    <p:set>
                                      <p:cBhvr>
                                        <p:cTn id="172" dur="1" fill="hold">
                                          <p:stCondLst>
                                            <p:cond delay="499"/>
                                          </p:stCondLst>
                                        </p:cTn>
                                        <p:tgtEl>
                                          <p:spTgt spid="4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4" grpId="0" animBg="1"/>
      <p:bldP spid="14" grpId="1" animBg="1"/>
      <p:bldP spid="16" grpId="0" animBg="1"/>
      <p:bldP spid="16" grpId="1" animBg="1"/>
      <p:bldP spid="23" grpId="0" animBg="1"/>
      <p:bldP spid="23" grpId="1" animBg="1"/>
      <p:bldP spid="24" grpId="0" animBg="1"/>
      <p:bldP spid="24" grpId="1" animBg="1"/>
      <p:bldP spid="24" grpId="2" animBg="1"/>
      <p:bldP spid="24" grpId="3" animBg="1"/>
      <p:bldP spid="27" grpId="0" animBg="1"/>
      <p:bldP spid="27" grpId="1" animBg="1"/>
      <p:bldP spid="27" grpId="2" animBg="1"/>
      <p:bldP spid="27" grpId="3" animBg="1"/>
      <p:bldP spid="31" grpId="0" animBg="1"/>
      <p:bldP spid="31" grpId="1" animBg="1"/>
      <p:bldP spid="31" grpId="2" animBg="1"/>
      <p:bldP spid="31" grpId="3" animBg="1"/>
      <p:bldP spid="37" grpId="0"/>
      <p:bldP spid="38" grpId="0"/>
      <p:bldP spid="39" grpId="0"/>
      <p:bldP spid="39" grpId="1"/>
      <p:bldP spid="41" grpId="0"/>
      <p:bldP spid="41" grpId="1"/>
      <p:bldP spid="41" grpId="2"/>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8E399ED-473D-6600-2E80-51865FDFDF57}"/>
              </a:ext>
            </a:extLst>
          </p:cNvPr>
          <p:cNvSpPr>
            <a:spLocks noGrp="1"/>
          </p:cNvSpPr>
          <p:nvPr>
            <p:ph type="title"/>
          </p:nvPr>
        </p:nvSpPr>
        <p:spPr>
          <a:xfrm>
            <a:off x="511586" y="-18741"/>
            <a:ext cx="7886700" cy="994172"/>
          </a:xfrm>
        </p:spPr>
        <p:txBody>
          <a:bodyPr>
            <a:normAutofit fontScale="90000"/>
          </a:bodyPr>
          <a:lstStyle/>
          <a:p>
            <a:r>
              <a:rPr lang="en-AU" dirty="0"/>
              <a:t/>
            </a:r>
            <a:br>
              <a:rPr lang="en-AU" dirty="0"/>
            </a:br>
            <a:endParaRPr lang="en-AU" dirty="0"/>
          </a:p>
        </p:txBody>
      </p:sp>
      <p:sp>
        <p:nvSpPr>
          <p:cNvPr id="8" name="Content Placeholder 4">
            <a:extLst>
              <a:ext uri="{FF2B5EF4-FFF2-40B4-BE49-F238E27FC236}">
                <a16:creationId xmlns:a16="http://schemas.microsoft.com/office/drawing/2014/main" id="{7404CF36-8B63-EDA6-E5C3-0AF4F9E6DE6D}"/>
              </a:ext>
            </a:extLst>
          </p:cNvPr>
          <p:cNvSpPr>
            <a:spLocks noGrp="1"/>
          </p:cNvSpPr>
          <p:nvPr>
            <p:ph idx="1"/>
          </p:nvPr>
        </p:nvSpPr>
        <p:spPr>
          <a:xfrm>
            <a:off x="628650" y="1298360"/>
            <a:ext cx="4737902" cy="3716160"/>
          </a:xfrm>
        </p:spPr>
        <p:txBody>
          <a:bodyPr>
            <a:normAutofit/>
          </a:bodyPr>
          <a:lstStyle/>
          <a:p>
            <a:pPr marL="0" indent="0">
              <a:buNone/>
            </a:pPr>
            <a:r>
              <a:rPr lang="en-US" dirty="0"/>
              <a:t>Real-time OSL</a:t>
            </a:r>
          </a:p>
          <a:p>
            <a:r>
              <a:rPr lang="en-US" dirty="0"/>
              <a:t>During exposure, to pulse the stimulation laser:</a:t>
            </a:r>
          </a:p>
          <a:p>
            <a:pPr lvl="1"/>
            <a:r>
              <a:rPr lang="en-US" dirty="0"/>
              <a:t>Between the pulses will be </a:t>
            </a:r>
            <a:r>
              <a:rPr lang="en-US" dirty="0" err="1"/>
              <a:t>RL+Stem</a:t>
            </a:r>
            <a:endParaRPr lang="en-US" dirty="0"/>
          </a:p>
          <a:p>
            <a:pPr lvl="1"/>
            <a:r>
              <a:rPr lang="en-US" dirty="0"/>
              <a:t>During the pulses will be </a:t>
            </a:r>
            <a:r>
              <a:rPr lang="en-US" dirty="0" err="1"/>
              <a:t>OSL+RL+Stem</a:t>
            </a:r>
            <a:endParaRPr lang="en-US" dirty="0"/>
          </a:p>
          <a:p>
            <a:r>
              <a:rPr lang="en-US" dirty="0"/>
              <a:t>Subtraction of the two will provide a measurement of the OSL which is stem effect free.</a:t>
            </a:r>
          </a:p>
          <a:p>
            <a:r>
              <a:rPr lang="en-US" dirty="0"/>
              <a:t>Currently investigated in x-ray fields, next application is proton therapy.</a:t>
            </a:r>
          </a:p>
          <a:p>
            <a:pPr marL="0" indent="0">
              <a:buNone/>
            </a:pPr>
            <a:endParaRPr lang="en-AU" dirty="0"/>
          </a:p>
          <a:p>
            <a:pPr marL="685800" lvl="1" indent="-342900">
              <a:buFont typeface="+mj-lt"/>
              <a:buAutoNum type="arabicPeriod"/>
            </a:pPr>
            <a:endParaRPr lang="en-AU" dirty="0"/>
          </a:p>
          <a:p>
            <a:pPr marL="685800" lvl="1" indent="-342900">
              <a:buFont typeface="+mj-lt"/>
              <a:buAutoNum type="arabicPeriod"/>
            </a:pPr>
            <a:endParaRPr lang="en-AU" dirty="0"/>
          </a:p>
        </p:txBody>
      </p:sp>
      <p:sp>
        <p:nvSpPr>
          <p:cNvPr id="9" name="TextBox 8">
            <a:extLst>
              <a:ext uri="{FF2B5EF4-FFF2-40B4-BE49-F238E27FC236}">
                <a16:creationId xmlns:a16="http://schemas.microsoft.com/office/drawing/2014/main" id="{4CCEA285-0452-62BE-6E4E-1B116FB061B7}"/>
              </a:ext>
            </a:extLst>
          </p:cNvPr>
          <p:cNvSpPr txBox="1"/>
          <p:nvPr/>
        </p:nvSpPr>
        <p:spPr>
          <a:xfrm>
            <a:off x="628650" y="213919"/>
            <a:ext cx="6773008" cy="438582"/>
          </a:xfrm>
          <a:prstGeom prst="rect">
            <a:avLst/>
          </a:prstGeom>
          <a:noFill/>
        </p:spPr>
        <p:txBody>
          <a:bodyPr wrap="none" rtlCol="0">
            <a:spAutoFit/>
          </a:bodyPr>
          <a:lstStyle/>
          <a:p>
            <a:r>
              <a:rPr lang="en-AU" sz="2250" dirty="0" err="1">
                <a:solidFill>
                  <a:srgbClr val="283264"/>
                </a:solidFill>
                <a:latin typeface="Arial" panose="020B0604020202020204" pitchFamily="34" charset="0"/>
                <a:cs typeface="Arial" panose="020B0604020202020204" pitchFamily="34" charset="0"/>
              </a:rPr>
              <a:t>BeO</a:t>
            </a:r>
            <a:r>
              <a:rPr lang="en-AU" sz="2250" dirty="0">
                <a:solidFill>
                  <a:srgbClr val="283264"/>
                </a:solidFill>
                <a:latin typeface="Arial" panose="020B0604020202020204" pitchFamily="34" charset="0"/>
                <a:cs typeface="Arial" panose="020B0604020202020204" pitchFamily="34" charset="0"/>
              </a:rPr>
              <a:t> ceramic fibre-coupled luminescence dosimetry</a:t>
            </a:r>
          </a:p>
        </p:txBody>
      </p:sp>
      <p:pic>
        <p:nvPicPr>
          <p:cNvPr id="2" name="Picture 4" descr="C:\Users\Alex\Desktop\Radiation\radiation.png">
            <a:extLst>
              <a:ext uri="{FF2B5EF4-FFF2-40B4-BE49-F238E27FC236}">
                <a16:creationId xmlns:a16="http://schemas.microsoft.com/office/drawing/2014/main" id="{5AA8F6B7-75AC-CBBB-D610-ACE44CDC2CA7}"/>
              </a:ext>
            </a:extLst>
          </p:cNvPr>
          <p:cNvPicPr>
            <a:picLocks noChangeAspect="1" noChangeArrowheads="1"/>
          </p:cNvPicPr>
          <p:nvPr/>
        </p:nvPicPr>
        <p:blipFill>
          <a:blip r:embed="rId2"/>
          <a:srcRect/>
          <a:stretch>
            <a:fillRect/>
          </a:stretch>
        </p:blipFill>
        <p:spPr bwMode="auto">
          <a:xfrm>
            <a:off x="5589974" y="604562"/>
            <a:ext cx="432197" cy="432197"/>
          </a:xfrm>
          <a:prstGeom prst="rect">
            <a:avLst/>
          </a:prstGeom>
          <a:noFill/>
          <a:ln w="9525">
            <a:noFill/>
            <a:miter lim="800000"/>
            <a:headEnd/>
            <a:tailEnd/>
          </a:ln>
        </p:spPr>
      </p:pic>
      <p:pic>
        <p:nvPicPr>
          <p:cNvPr id="3" name="Picture 2" descr="D:\Work\Medical Physics\University of Adelaide\2017\PPRIII Talk\rtOSL\Graphing\Fig_1.tif">
            <a:extLst>
              <a:ext uri="{FF2B5EF4-FFF2-40B4-BE49-F238E27FC236}">
                <a16:creationId xmlns:a16="http://schemas.microsoft.com/office/drawing/2014/main" id="{42428C94-BE2F-D3BA-1BF8-4691F856FE7C}"/>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69814" y="1110015"/>
            <a:ext cx="2863687" cy="3131474"/>
          </a:xfrm>
          <a:prstGeom prst="rect">
            <a:avLst/>
          </a:prstGeom>
          <a:noFill/>
          <a:extLst>
            <a:ext uri="{909E8E84-426E-40DD-AFC4-6F175D3DCCD1}">
              <a14:hiddenFill xmlns:a14="http://schemas.microsoft.com/office/drawing/2010/main">
                <a:solidFill>
                  <a:srgbClr val="FFFFFF"/>
                </a:solidFill>
              </a14:hiddenFill>
            </a:ext>
          </a:extLst>
        </p:spPr>
      </p:pic>
      <p:sp>
        <p:nvSpPr>
          <p:cNvPr id="4" name="Right Arrow 15">
            <a:extLst>
              <a:ext uri="{FF2B5EF4-FFF2-40B4-BE49-F238E27FC236}">
                <a16:creationId xmlns:a16="http://schemas.microsoft.com/office/drawing/2014/main" id="{6E0C789F-DD17-4AB4-0B43-840A3CB4506A}"/>
              </a:ext>
            </a:extLst>
          </p:cNvPr>
          <p:cNvSpPr/>
          <p:nvPr/>
        </p:nvSpPr>
        <p:spPr>
          <a:xfrm>
            <a:off x="6076028" y="766580"/>
            <a:ext cx="2322258" cy="216024"/>
          </a:xfrm>
          <a:prstGeom prs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49" name="TextBox 48">
            <a:extLst>
              <a:ext uri="{FF2B5EF4-FFF2-40B4-BE49-F238E27FC236}">
                <a16:creationId xmlns:a16="http://schemas.microsoft.com/office/drawing/2014/main" id="{5EE87BFF-621B-795A-1BC8-CD8FCC4150CA}"/>
              </a:ext>
            </a:extLst>
          </p:cNvPr>
          <p:cNvSpPr txBox="1"/>
          <p:nvPr/>
        </p:nvSpPr>
        <p:spPr>
          <a:xfrm>
            <a:off x="5256350" y="4854040"/>
            <a:ext cx="3916457" cy="300082"/>
          </a:xfrm>
          <a:prstGeom prst="rect">
            <a:avLst/>
          </a:prstGeom>
          <a:noFill/>
        </p:spPr>
        <p:txBody>
          <a:bodyPr wrap="none" rtlCol="0">
            <a:spAutoFit/>
          </a:bodyPr>
          <a:lstStyle/>
          <a:p>
            <a:r>
              <a:rPr lang="pt-BR" sz="1350" dirty="0">
                <a:latin typeface="Arial" panose="020B0604020202020204" pitchFamily="34" charset="0"/>
              </a:rPr>
              <a:t>Santos et al. Physica Medica 65 (2019) 167–171</a:t>
            </a:r>
            <a:endParaRPr lang="en-AU" sz="1350" dirty="0"/>
          </a:p>
        </p:txBody>
      </p:sp>
    </p:spTree>
    <p:extLst>
      <p:ext uri="{BB962C8B-B14F-4D97-AF65-F5344CB8AC3E}">
        <p14:creationId xmlns:p14="http://schemas.microsoft.com/office/powerpoint/2010/main" val="1755420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C0CA137-B529-9D35-42BD-9B1C76830B58}"/>
              </a:ext>
            </a:extLst>
          </p:cNvPr>
          <p:cNvSpPr txBox="1">
            <a:spLocks/>
          </p:cNvSpPr>
          <p:nvPr/>
        </p:nvSpPr>
        <p:spPr>
          <a:xfrm>
            <a:off x="239341" y="61890"/>
            <a:ext cx="7886700" cy="672466"/>
          </a:xfrm>
          <a:prstGeom prst="rect">
            <a:avLst/>
          </a:prstGeom>
        </p:spPr>
        <p:txBody>
          <a:bodyPr vert="horz" lIns="68580" tIns="34290" rIns="68580" bIns="3429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3300" dirty="0"/>
              <a:t>Proton </a:t>
            </a:r>
            <a:r>
              <a:rPr lang="en-AU" sz="3300" dirty="0" smtClean="0"/>
              <a:t>Imaging at Australian Bragg Centre for PT</a:t>
            </a:r>
            <a:endParaRPr lang="en-AU" sz="3300" dirty="0"/>
          </a:p>
        </p:txBody>
      </p:sp>
      <p:pic>
        <p:nvPicPr>
          <p:cNvPr id="5" name="Picture 4">
            <a:extLst>
              <a:ext uri="{FF2B5EF4-FFF2-40B4-BE49-F238E27FC236}">
                <a16:creationId xmlns:a16="http://schemas.microsoft.com/office/drawing/2014/main" id="{C36A433B-5E01-8332-7C8C-4AC7291EE411}"/>
              </a:ext>
            </a:extLst>
          </p:cNvPr>
          <p:cNvPicPr>
            <a:picLocks noChangeAspect="1"/>
          </p:cNvPicPr>
          <p:nvPr/>
        </p:nvPicPr>
        <p:blipFill rotWithShape="1">
          <a:blip r:embed="rId2"/>
          <a:srcRect t="-1" b="-781"/>
          <a:stretch/>
        </p:blipFill>
        <p:spPr bwMode="auto">
          <a:xfrm>
            <a:off x="2784494" y="1788613"/>
            <a:ext cx="3012437" cy="2557004"/>
          </a:xfrm>
          <a:prstGeom prst="rect">
            <a:avLst/>
          </a:prstGeom>
          <a:ln>
            <a:noFill/>
          </a:ln>
          <a:extLst>
            <a:ext uri="{53640926-AAD7-44D8-BBD7-CCE9431645EC}">
              <a14:shadowObscured xmlns:a14="http://schemas.microsoft.com/office/drawing/2010/main"/>
            </a:ext>
          </a:extLst>
        </p:spPr>
      </p:pic>
      <p:pic>
        <p:nvPicPr>
          <p:cNvPr id="6" name="Picture 3">
            <a:extLst>
              <a:ext uri="{FF2B5EF4-FFF2-40B4-BE49-F238E27FC236}">
                <a16:creationId xmlns:a16="http://schemas.microsoft.com/office/drawing/2014/main" id="{009AF024-6BE6-1A01-9F12-EF6B49D1F6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341" y="2042771"/>
            <a:ext cx="2408759" cy="2048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a:extLst>
              <a:ext uri="{FF2B5EF4-FFF2-40B4-BE49-F238E27FC236}">
                <a16:creationId xmlns:a16="http://schemas.microsoft.com/office/drawing/2014/main" id="{AF413116-C22D-06F9-66FE-3583B1A1044F}"/>
              </a:ext>
            </a:extLst>
          </p:cNvPr>
          <p:cNvSpPr txBox="1"/>
          <p:nvPr/>
        </p:nvSpPr>
        <p:spPr>
          <a:xfrm>
            <a:off x="22048" y="943954"/>
            <a:ext cx="2915189" cy="784830"/>
          </a:xfrm>
          <a:prstGeom prst="rect">
            <a:avLst/>
          </a:prstGeom>
          <a:noFill/>
        </p:spPr>
        <p:txBody>
          <a:bodyPr wrap="square" rtlCol="0">
            <a:spAutoFit/>
          </a:bodyPr>
          <a:lstStyle/>
          <a:p>
            <a:pPr algn="ctr"/>
            <a:r>
              <a:rPr lang="en-AU" sz="1500" dirty="0"/>
              <a:t>Treatment margins to account for X-ray imaging uncertainties</a:t>
            </a:r>
          </a:p>
        </p:txBody>
      </p:sp>
      <p:sp>
        <p:nvSpPr>
          <p:cNvPr id="8" name="TextBox 7">
            <a:extLst>
              <a:ext uri="{FF2B5EF4-FFF2-40B4-BE49-F238E27FC236}">
                <a16:creationId xmlns:a16="http://schemas.microsoft.com/office/drawing/2014/main" id="{1AA21B7A-FB5E-736C-003B-5E4737FB86AA}"/>
              </a:ext>
            </a:extLst>
          </p:cNvPr>
          <p:cNvSpPr txBox="1"/>
          <p:nvPr/>
        </p:nvSpPr>
        <p:spPr>
          <a:xfrm>
            <a:off x="3018480" y="1036009"/>
            <a:ext cx="2706950" cy="784830"/>
          </a:xfrm>
          <a:prstGeom prst="rect">
            <a:avLst/>
          </a:prstGeom>
          <a:noFill/>
        </p:spPr>
        <p:txBody>
          <a:bodyPr wrap="square" rtlCol="0">
            <a:spAutoFit/>
          </a:bodyPr>
          <a:lstStyle/>
          <a:p>
            <a:pPr algn="ctr"/>
            <a:r>
              <a:rPr lang="en-AU" sz="1500" dirty="0"/>
              <a:t>Replace/supplement X-ray imaging with proton imaging</a:t>
            </a:r>
          </a:p>
        </p:txBody>
      </p:sp>
      <p:graphicFrame>
        <p:nvGraphicFramePr>
          <p:cNvPr id="9" name="Diagram 8">
            <a:extLst>
              <a:ext uri="{FF2B5EF4-FFF2-40B4-BE49-F238E27FC236}">
                <a16:creationId xmlns:a16="http://schemas.microsoft.com/office/drawing/2014/main" id="{F3D5ADA7-2C19-7E48-6326-2E1DF6FC03DC}"/>
              </a:ext>
            </a:extLst>
          </p:cNvPr>
          <p:cNvGraphicFramePr/>
          <p:nvPr>
            <p:extLst>
              <p:ext uri="{D42A27DB-BD31-4B8C-83A1-F6EECF244321}">
                <p14:modId xmlns:p14="http://schemas.microsoft.com/office/powerpoint/2010/main" val="3479014753"/>
              </p:ext>
            </p:extLst>
          </p:nvPr>
        </p:nvGraphicFramePr>
        <p:xfrm>
          <a:off x="6025793" y="1064124"/>
          <a:ext cx="3028309" cy="24580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Arrow: Right 9">
            <a:extLst>
              <a:ext uri="{FF2B5EF4-FFF2-40B4-BE49-F238E27FC236}">
                <a16:creationId xmlns:a16="http://schemas.microsoft.com/office/drawing/2014/main" id="{2836C524-DC6D-FCED-8601-CEF3AA65DDA6}"/>
              </a:ext>
            </a:extLst>
          </p:cNvPr>
          <p:cNvSpPr/>
          <p:nvPr/>
        </p:nvSpPr>
        <p:spPr>
          <a:xfrm>
            <a:off x="2703251" y="2637895"/>
            <a:ext cx="233986" cy="6192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1" name="Arrow: Right 10">
            <a:extLst>
              <a:ext uri="{FF2B5EF4-FFF2-40B4-BE49-F238E27FC236}">
                <a16:creationId xmlns:a16="http://schemas.microsoft.com/office/drawing/2014/main" id="{646F11B8-6166-35DB-1962-FB00BA14F383}"/>
              </a:ext>
            </a:extLst>
          </p:cNvPr>
          <p:cNvSpPr/>
          <p:nvPr/>
        </p:nvSpPr>
        <p:spPr>
          <a:xfrm>
            <a:off x="5717997" y="2637895"/>
            <a:ext cx="233986" cy="6192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2" name="TextBox 11">
            <a:extLst>
              <a:ext uri="{FF2B5EF4-FFF2-40B4-BE49-F238E27FC236}">
                <a16:creationId xmlns:a16="http://schemas.microsoft.com/office/drawing/2014/main" id="{85AB691C-0204-2BD1-C534-58B7C1B0E17F}"/>
              </a:ext>
            </a:extLst>
          </p:cNvPr>
          <p:cNvSpPr txBox="1"/>
          <p:nvPr/>
        </p:nvSpPr>
        <p:spPr>
          <a:xfrm>
            <a:off x="2297098" y="4345615"/>
            <a:ext cx="1671221" cy="784830"/>
          </a:xfrm>
          <a:prstGeom prst="rect">
            <a:avLst/>
          </a:prstGeom>
          <a:noFill/>
        </p:spPr>
        <p:txBody>
          <a:bodyPr wrap="square" rtlCol="0">
            <a:spAutoFit/>
          </a:bodyPr>
          <a:lstStyle/>
          <a:p>
            <a:pPr algn="ctr"/>
            <a:r>
              <a:rPr lang="en-AU" sz="1500" dirty="0"/>
              <a:t>Single particle spatial detectors</a:t>
            </a:r>
          </a:p>
        </p:txBody>
      </p:sp>
      <p:cxnSp>
        <p:nvCxnSpPr>
          <p:cNvPr id="14" name="Straight Arrow Connector 13">
            <a:extLst>
              <a:ext uri="{FF2B5EF4-FFF2-40B4-BE49-F238E27FC236}">
                <a16:creationId xmlns:a16="http://schemas.microsoft.com/office/drawing/2014/main" id="{E399D62E-308A-272D-8BE3-91C7C49030B3}"/>
              </a:ext>
            </a:extLst>
          </p:cNvPr>
          <p:cNvCxnSpPr>
            <a:cxnSpLocks/>
            <a:stCxn id="12" idx="0"/>
          </p:cNvCxnSpPr>
          <p:nvPr/>
        </p:nvCxnSpPr>
        <p:spPr>
          <a:xfrm flipV="1">
            <a:off x="3132708" y="3522216"/>
            <a:ext cx="269659" cy="823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6387C004-AFC7-CDD7-EA9A-60000F4BB539}"/>
              </a:ext>
            </a:extLst>
          </p:cNvPr>
          <p:cNvCxnSpPr>
            <a:cxnSpLocks/>
            <a:stCxn id="12" idx="0"/>
          </p:cNvCxnSpPr>
          <p:nvPr/>
        </p:nvCxnSpPr>
        <p:spPr>
          <a:xfrm flipV="1">
            <a:off x="3132708" y="3648723"/>
            <a:ext cx="1064472" cy="6968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0792F36E-4E39-7DC0-3AA2-E7655DB34580}"/>
              </a:ext>
            </a:extLst>
          </p:cNvPr>
          <p:cNvSpPr txBox="1"/>
          <p:nvPr/>
        </p:nvSpPr>
        <p:spPr>
          <a:xfrm>
            <a:off x="4065798" y="4345615"/>
            <a:ext cx="1671221" cy="784830"/>
          </a:xfrm>
          <a:prstGeom prst="rect">
            <a:avLst/>
          </a:prstGeom>
          <a:noFill/>
        </p:spPr>
        <p:txBody>
          <a:bodyPr wrap="square" rtlCol="0">
            <a:spAutoFit/>
          </a:bodyPr>
          <a:lstStyle/>
          <a:p>
            <a:pPr algn="ctr"/>
            <a:r>
              <a:rPr lang="en-AU" sz="1500" dirty="0"/>
              <a:t>Single particle energy detector</a:t>
            </a:r>
          </a:p>
        </p:txBody>
      </p:sp>
      <p:cxnSp>
        <p:nvCxnSpPr>
          <p:cNvPr id="25" name="Straight Arrow Connector 24">
            <a:extLst>
              <a:ext uri="{FF2B5EF4-FFF2-40B4-BE49-F238E27FC236}">
                <a16:creationId xmlns:a16="http://schemas.microsoft.com/office/drawing/2014/main" id="{15A21072-255C-642E-9A60-2A2B81385200}"/>
              </a:ext>
            </a:extLst>
          </p:cNvPr>
          <p:cNvCxnSpPr>
            <a:cxnSpLocks/>
          </p:cNvCxnSpPr>
          <p:nvPr/>
        </p:nvCxnSpPr>
        <p:spPr>
          <a:xfrm flipH="1" flipV="1">
            <a:off x="4678333" y="3648723"/>
            <a:ext cx="215483" cy="6968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39341" y="4405445"/>
            <a:ext cx="2221972" cy="369332"/>
          </a:xfrm>
          <a:prstGeom prst="rect">
            <a:avLst/>
          </a:prstGeom>
          <a:noFill/>
        </p:spPr>
        <p:txBody>
          <a:bodyPr wrap="square" rtlCol="0">
            <a:spAutoFit/>
          </a:bodyPr>
          <a:lstStyle/>
          <a:p>
            <a:r>
              <a:rPr lang="en-US" dirty="0" err="1" smtClean="0"/>
              <a:t>S.Penfold</a:t>
            </a:r>
            <a:r>
              <a:rPr lang="en-US" dirty="0" smtClean="0"/>
              <a:t> et al.</a:t>
            </a:r>
            <a:endParaRPr lang="en-AU" dirty="0"/>
          </a:p>
        </p:txBody>
      </p:sp>
    </p:spTree>
    <p:extLst>
      <p:ext uri="{BB962C8B-B14F-4D97-AF65-F5344CB8AC3E}">
        <p14:creationId xmlns:p14="http://schemas.microsoft.com/office/powerpoint/2010/main" val="121749350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DA7B4246-FDFA-7E4C-A54D-095A75DA82FF}" type="slidenum">
              <a:rPr lang="en-US" smtClean="0"/>
              <a:pPr/>
              <a:t>46</a:t>
            </a:fld>
            <a:endParaRPr lang="en-US" dirty="0"/>
          </a:p>
        </p:txBody>
      </p:sp>
      <p:sp>
        <p:nvSpPr>
          <p:cNvPr id="8" name="Rectangle 2">
            <a:extLst>
              <a:ext uri="{FF2B5EF4-FFF2-40B4-BE49-F238E27FC236}">
                <a16:creationId xmlns:a16="http://schemas.microsoft.com/office/drawing/2014/main" id="{575FE9D9-EE21-AEA4-8BB7-CBA7C586C0BC}"/>
              </a:ext>
            </a:extLst>
          </p:cNvPr>
          <p:cNvSpPr txBox="1">
            <a:spLocks noChangeArrowheads="1"/>
          </p:cNvSpPr>
          <p:nvPr/>
        </p:nvSpPr>
        <p:spPr>
          <a:xfrm>
            <a:off x="363984" y="44929"/>
            <a:ext cx="8322816" cy="613129"/>
          </a:xfrm>
          <a:prstGeom prst="rect">
            <a:avLst/>
          </a:prstGeom>
        </p:spPr>
        <p:txBody>
          <a:bodyPr/>
          <a:lstStyle>
            <a:lvl1pPr algn="l" defTabSz="457200" rtl="0" eaLnBrk="1" latinLnBrk="0" hangingPunct="1">
              <a:spcBef>
                <a:spcPct val="0"/>
              </a:spcBef>
              <a:buNone/>
              <a:defRPr sz="3600" kern="1200">
                <a:solidFill>
                  <a:schemeClr val="tx2"/>
                </a:solidFill>
                <a:latin typeface="+mj-lt"/>
                <a:ea typeface="+mj-ea"/>
                <a:cs typeface="+mj-cs"/>
              </a:defRPr>
            </a:lvl1pPr>
          </a:lstStyle>
          <a:p>
            <a:r>
              <a:rPr lang="en-AU" altLang="en-US" dirty="0" smtClean="0"/>
              <a:t>QUT Gel Dosimetry</a:t>
            </a:r>
            <a:endParaRPr lang="en-AU" altLang="en-US" dirty="0"/>
          </a:p>
        </p:txBody>
      </p:sp>
      <p:sp>
        <p:nvSpPr>
          <p:cNvPr id="9" name="Rectangle 3">
            <a:extLst>
              <a:ext uri="{FF2B5EF4-FFF2-40B4-BE49-F238E27FC236}">
                <a16:creationId xmlns:a16="http://schemas.microsoft.com/office/drawing/2014/main" id="{252673EE-6060-082B-6210-92FD9A0F5FA8}"/>
              </a:ext>
            </a:extLst>
          </p:cNvPr>
          <p:cNvSpPr txBox="1">
            <a:spLocks noChangeArrowheads="1"/>
          </p:cNvSpPr>
          <p:nvPr/>
        </p:nvSpPr>
        <p:spPr>
          <a:xfrm>
            <a:off x="86456" y="845368"/>
            <a:ext cx="4164876" cy="1658822"/>
          </a:xfrm>
          <a:prstGeom prst="rect">
            <a:avLst/>
          </a:prstGeom>
        </p:spPr>
        <p:txBody>
          <a:bodyPr rtlCol="0">
            <a:normAutofit lnSpcReduction="10000"/>
          </a:bodyPr>
          <a:lstStyle>
            <a:lvl1pPr marL="342900" indent="-342900" algn="l" defTabSz="457200" rtl="0" eaLnBrk="1" latinLnBrk="0" hangingPunct="1">
              <a:spcBef>
                <a:spcPct val="20000"/>
              </a:spcBef>
              <a:buFont typeface="Arial"/>
              <a:buChar char="•"/>
              <a:defRPr sz="1600" kern="1200">
                <a:solidFill>
                  <a:srgbClr val="0C2340"/>
                </a:solidFill>
                <a:latin typeface="+mn-lt"/>
                <a:ea typeface="+mn-ea"/>
                <a:cs typeface="+mn-cs"/>
              </a:defRPr>
            </a:lvl1pPr>
            <a:lvl2pPr marL="742950" indent="-285750" algn="l" defTabSz="457200" rtl="0" eaLnBrk="1" latinLnBrk="0" hangingPunct="1">
              <a:spcBef>
                <a:spcPct val="20000"/>
              </a:spcBef>
              <a:buFont typeface="Arial"/>
              <a:buChar char="–"/>
              <a:defRPr sz="1600" kern="1200">
                <a:solidFill>
                  <a:srgbClr val="0C2340"/>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rgbClr val="0C2340"/>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0C2340"/>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0C234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Wingdings" panose="05000000000000000000" pitchFamily="2" charset="2"/>
              <a:buChar char="Ø"/>
              <a:defRPr/>
            </a:pPr>
            <a:r>
              <a:rPr lang="en-AU" sz="1400" dirty="0" smtClean="0"/>
              <a:t>Gel dosimetry is a water </a:t>
            </a:r>
          </a:p>
          <a:p>
            <a:pPr marL="0" indent="0">
              <a:buNone/>
              <a:defRPr/>
            </a:pPr>
            <a:r>
              <a:rPr lang="en-AU" sz="1400" dirty="0" smtClean="0"/>
              <a:t>       equivalent 3D dosimetry system.</a:t>
            </a:r>
          </a:p>
          <a:p>
            <a:pPr>
              <a:buFont typeface="Wingdings" panose="05000000000000000000" pitchFamily="2" charset="2"/>
              <a:buChar char="Ø"/>
              <a:defRPr/>
            </a:pPr>
            <a:r>
              <a:rPr lang="en-AU" sz="1400" dirty="0" smtClean="0"/>
              <a:t>Radiation sensitive materials</a:t>
            </a:r>
          </a:p>
          <a:p>
            <a:pPr marL="0" indent="0">
              <a:buNone/>
              <a:defRPr/>
            </a:pPr>
            <a:r>
              <a:rPr lang="en-AU" sz="1400" dirty="0" smtClean="0"/>
              <a:t>        infused in a gel</a:t>
            </a:r>
          </a:p>
          <a:p>
            <a:pPr>
              <a:buFont typeface="Arial" panose="020B0604020202020204" pitchFamily="34" charset="0"/>
              <a:buChar char="•"/>
              <a:defRPr/>
            </a:pPr>
            <a:r>
              <a:rPr lang="en-AU" sz="1200" dirty="0" smtClean="0"/>
              <a:t>Materials change proportional to dose</a:t>
            </a:r>
          </a:p>
          <a:p>
            <a:pPr>
              <a:buFont typeface="Arial" panose="020B0604020202020204" pitchFamily="34" charset="0"/>
              <a:buChar char="•"/>
              <a:defRPr/>
            </a:pPr>
            <a:r>
              <a:rPr lang="en-AU" sz="1200" dirty="0" smtClean="0"/>
              <a:t>Held in place by gel to give a 3D dose distribution</a:t>
            </a:r>
          </a:p>
          <a:p>
            <a:pPr>
              <a:defRPr/>
            </a:pPr>
            <a:endParaRPr lang="en-AU" sz="2400" dirty="0" smtClean="0"/>
          </a:p>
          <a:p>
            <a:pPr>
              <a:defRPr/>
            </a:pPr>
            <a:endParaRPr lang="en-AU" sz="2400" dirty="0"/>
          </a:p>
        </p:txBody>
      </p:sp>
      <p:pic>
        <p:nvPicPr>
          <p:cNvPr id="10" name="Picture 5">
            <a:extLst>
              <a:ext uri="{FF2B5EF4-FFF2-40B4-BE49-F238E27FC236}">
                <a16:creationId xmlns:a16="http://schemas.microsoft.com/office/drawing/2014/main" id="{DACA1B3A-1E1A-9233-BB91-68D6E08F44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791" y="2446542"/>
            <a:ext cx="1606858" cy="2332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Object 4"/>
          <p:cNvGraphicFramePr>
            <a:graphicFrameLocks noChangeAspect="1"/>
          </p:cNvGraphicFramePr>
          <p:nvPr>
            <p:extLst>
              <p:ext uri="{D42A27DB-BD31-4B8C-83A1-F6EECF244321}">
                <p14:modId xmlns:p14="http://schemas.microsoft.com/office/powerpoint/2010/main" val="572968255"/>
              </p:ext>
            </p:extLst>
          </p:nvPr>
        </p:nvGraphicFramePr>
        <p:xfrm>
          <a:off x="2433525" y="2648222"/>
          <a:ext cx="3219009" cy="2448357"/>
        </p:xfrm>
        <a:graphic>
          <a:graphicData uri="http://schemas.openxmlformats.org/presentationml/2006/ole">
            <mc:AlternateContent xmlns:mc="http://schemas.openxmlformats.org/markup-compatibility/2006">
              <mc:Choice xmlns:v="urn:schemas-microsoft-com:vml" Requires="v">
                <p:oleObj spid="_x0000_s1064" name="SPW 11.0 Graph" r:id="rId4" imgW="5302440" imgH="4032360" progId="SigmaPlotGraphicObject.10">
                  <p:embed/>
                </p:oleObj>
              </mc:Choice>
              <mc:Fallback>
                <p:oleObj name="SPW 11.0 Graph" r:id="rId4" imgW="5302440" imgH="4032360" progId="SigmaPlotGraphicObject.10">
                  <p:embed/>
                  <p:pic>
                    <p:nvPicPr>
                      <p:cNvPr id="61443"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3525" y="2648222"/>
                        <a:ext cx="3219009" cy="2448357"/>
                      </a:xfrm>
                      <a:prstGeom prst="rect">
                        <a:avLst/>
                      </a:prstGeom>
                      <a:noFill/>
                      <a:ln>
                        <a:noFill/>
                      </a:ln>
                      <a:effectLst/>
                      <a:extLst/>
                    </p:spPr>
                  </p:pic>
                </p:oleObj>
              </mc:Fallback>
            </mc:AlternateContent>
          </a:graphicData>
        </a:graphic>
      </p:graphicFrame>
      <p:sp>
        <p:nvSpPr>
          <p:cNvPr id="12" name="Rectangle 11"/>
          <p:cNvSpPr/>
          <p:nvPr/>
        </p:nvSpPr>
        <p:spPr>
          <a:xfrm>
            <a:off x="2641827" y="2134858"/>
            <a:ext cx="3039615" cy="369332"/>
          </a:xfrm>
          <a:prstGeom prst="rect">
            <a:avLst/>
          </a:prstGeom>
        </p:spPr>
        <p:txBody>
          <a:bodyPr wrap="none">
            <a:spAutoFit/>
          </a:bodyPr>
          <a:lstStyle/>
          <a:p>
            <a:r>
              <a:rPr lang="en-US" dirty="0"/>
              <a:t>…and Presto, it worked!!!</a:t>
            </a:r>
            <a:endParaRPr lang="en-AU" dirty="0"/>
          </a:p>
        </p:txBody>
      </p:sp>
      <p:pic>
        <p:nvPicPr>
          <p:cNvPr id="13" name="Picture 2" descr="C:\Documents and Settings\trapp\My Documents\Jamie\Research\Michael Taylor's work\wesley exp oct 09\009.JPG">
            <a:extLst>
              <a:ext uri="{FF2B5EF4-FFF2-40B4-BE49-F238E27FC236}">
                <a16:creationId xmlns:a16="http://schemas.microsoft.com/office/drawing/2014/main" id="{50FD5A18-8EC2-7AA5-D4DF-FB129AF82FA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17233" y="523784"/>
            <a:ext cx="1956055" cy="1467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a:extLst>
              <a:ext uri="{FF2B5EF4-FFF2-40B4-BE49-F238E27FC236}">
                <a16:creationId xmlns:a16="http://schemas.microsoft.com/office/drawing/2014/main" id="{F5E0AD71-C531-A824-D3BA-D5C68D876EF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22307" y="2854755"/>
            <a:ext cx="3077766" cy="1982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5">
            <a:extLst>
              <a:ext uri="{FF2B5EF4-FFF2-40B4-BE49-F238E27FC236}">
                <a16:creationId xmlns:a16="http://schemas.microsoft.com/office/drawing/2014/main" id="{C576DA90-53D1-303A-546E-68DEB6D7C03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72121" y="528001"/>
            <a:ext cx="1980580" cy="1485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ight Arrow 15"/>
          <p:cNvSpPr/>
          <p:nvPr/>
        </p:nvSpPr>
        <p:spPr>
          <a:xfrm>
            <a:off x="6416171" y="1186626"/>
            <a:ext cx="413067" cy="31890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7" name="Right Arrow 16"/>
          <p:cNvSpPr/>
          <p:nvPr/>
        </p:nvSpPr>
        <p:spPr>
          <a:xfrm rot="5400000">
            <a:off x="7583228" y="2176165"/>
            <a:ext cx="413067" cy="31890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8" name="TextBox 17"/>
          <p:cNvSpPr txBox="1"/>
          <p:nvPr/>
        </p:nvSpPr>
        <p:spPr>
          <a:xfrm>
            <a:off x="4583206" y="78894"/>
            <a:ext cx="4560793" cy="369332"/>
          </a:xfrm>
          <a:prstGeom prst="rect">
            <a:avLst/>
          </a:prstGeom>
          <a:noFill/>
        </p:spPr>
        <p:txBody>
          <a:bodyPr wrap="square" rtlCol="0">
            <a:spAutoFit/>
          </a:bodyPr>
          <a:lstStyle/>
          <a:p>
            <a:r>
              <a:rPr lang="en-US" dirty="0" smtClean="0"/>
              <a:t>Gel dosimeter in CIRS head phantom</a:t>
            </a:r>
            <a:endParaRPr lang="en-AU" dirty="0"/>
          </a:p>
        </p:txBody>
      </p:sp>
      <p:sp>
        <p:nvSpPr>
          <p:cNvPr id="19" name="TextBox 18"/>
          <p:cNvSpPr txBox="1"/>
          <p:nvPr/>
        </p:nvSpPr>
        <p:spPr>
          <a:xfrm>
            <a:off x="6416171" y="2517386"/>
            <a:ext cx="4560793" cy="646331"/>
          </a:xfrm>
          <a:prstGeom prst="rect">
            <a:avLst/>
          </a:prstGeom>
          <a:noFill/>
        </p:spPr>
        <p:txBody>
          <a:bodyPr wrap="square" rtlCol="0">
            <a:spAutoFit/>
          </a:bodyPr>
          <a:lstStyle/>
          <a:p>
            <a:r>
              <a:rPr lang="en-US" dirty="0" smtClean="0"/>
              <a:t>3D dose mapping</a:t>
            </a:r>
          </a:p>
          <a:p>
            <a:r>
              <a:rPr lang="en-US" dirty="0"/>
              <a:t>u</a:t>
            </a:r>
            <a:r>
              <a:rPr lang="en-US" dirty="0" smtClean="0"/>
              <a:t>sing optical scanner</a:t>
            </a:r>
            <a:endParaRPr lang="en-AU" dirty="0"/>
          </a:p>
        </p:txBody>
      </p:sp>
      <p:sp>
        <p:nvSpPr>
          <p:cNvPr id="20" name="TextBox 19"/>
          <p:cNvSpPr txBox="1"/>
          <p:nvPr/>
        </p:nvSpPr>
        <p:spPr>
          <a:xfrm>
            <a:off x="1544715" y="4941772"/>
            <a:ext cx="2796466" cy="369332"/>
          </a:xfrm>
          <a:prstGeom prst="rect">
            <a:avLst/>
          </a:prstGeom>
          <a:noFill/>
        </p:spPr>
        <p:txBody>
          <a:bodyPr wrap="square" rtlCol="0">
            <a:spAutoFit/>
          </a:bodyPr>
          <a:lstStyle/>
          <a:p>
            <a:r>
              <a:rPr lang="en-US" dirty="0" err="1" smtClean="0"/>
              <a:t>J.Trapp</a:t>
            </a:r>
            <a:endParaRPr lang="en-AU" dirty="0"/>
          </a:p>
        </p:txBody>
      </p:sp>
    </p:spTree>
    <p:extLst>
      <p:ext uri="{BB962C8B-B14F-4D97-AF65-F5344CB8AC3E}">
        <p14:creationId xmlns:p14="http://schemas.microsoft.com/office/powerpoint/2010/main" val="393939775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smtClean="0"/>
              <a:t>Document title</a:t>
            </a:r>
            <a:endParaRPr lang="en-US" dirty="0" smtClean="0"/>
          </a:p>
        </p:txBody>
      </p:sp>
      <p:sp>
        <p:nvSpPr>
          <p:cNvPr id="3" name="Slide Number Placeholder 2"/>
          <p:cNvSpPr>
            <a:spLocks noGrp="1"/>
          </p:cNvSpPr>
          <p:nvPr>
            <p:ph type="sldNum" sz="quarter" idx="11"/>
          </p:nvPr>
        </p:nvSpPr>
        <p:spPr/>
        <p:txBody>
          <a:bodyPr/>
          <a:lstStyle/>
          <a:p>
            <a:fld id="{4956BB43-EB25-9C48-837D-98E6AF077A13}" type="slidenum">
              <a:rPr lang="en-US" smtClean="0"/>
              <a:pPr/>
              <a:t>47</a:t>
            </a:fld>
            <a:endParaRPr lang="en-US" dirty="0"/>
          </a:p>
        </p:txBody>
      </p:sp>
      <p:sp>
        <p:nvSpPr>
          <p:cNvPr id="4" name="Content Placeholder 3"/>
          <p:cNvSpPr>
            <a:spLocks noGrp="1"/>
          </p:cNvSpPr>
          <p:nvPr>
            <p:ph sz="quarter" idx="13"/>
          </p:nvPr>
        </p:nvSpPr>
        <p:spPr>
          <a:xfrm>
            <a:off x="292970" y="1781547"/>
            <a:ext cx="8165230" cy="1700612"/>
          </a:xfrm>
        </p:spPr>
        <p:txBody>
          <a:bodyPr>
            <a:normAutofit/>
          </a:bodyPr>
          <a:lstStyle/>
          <a:p>
            <a:r>
              <a:rPr lang="en-US" dirty="0" err="1" smtClean="0"/>
              <a:t>Microdosimetry</a:t>
            </a:r>
            <a:r>
              <a:rPr lang="en-US" dirty="0" smtClean="0"/>
              <a:t> sensors for Particle Therapy</a:t>
            </a:r>
            <a:endParaRPr lang="en-AU" dirty="0"/>
          </a:p>
        </p:txBody>
      </p:sp>
      <p:sp>
        <p:nvSpPr>
          <p:cNvPr id="5" name="Content Placeholder 4"/>
          <p:cNvSpPr>
            <a:spLocks noGrp="1"/>
          </p:cNvSpPr>
          <p:nvPr>
            <p:ph sz="quarter" idx="14"/>
          </p:nvPr>
        </p:nvSpPr>
        <p:spPr/>
        <p:txBody>
          <a:bodyPr/>
          <a:lstStyle/>
          <a:p>
            <a:endParaRPr lang="en-AU"/>
          </a:p>
        </p:txBody>
      </p:sp>
    </p:spTree>
    <p:extLst>
      <p:ext uri="{BB962C8B-B14F-4D97-AF65-F5344CB8AC3E}">
        <p14:creationId xmlns:p14="http://schemas.microsoft.com/office/powerpoint/2010/main" val="352232667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5058" name="Text Box 2"/>
          <p:cNvSpPr txBox="1">
            <a:spLocks noChangeArrowheads="1"/>
          </p:cNvSpPr>
          <p:nvPr/>
        </p:nvSpPr>
        <p:spPr bwMode="auto">
          <a:xfrm>
            <a:off x="1336240" y="1191412"/>
            <a:ext cx="6741976" cy="720515"/>
          </a:xfrm>
          <a:prstGeom prst="rect">
            <a:avLst/>
          </a:prstGeom>
          <a:noFill/>
          <a:ln w="9525">
            <a:noFill/>
            <a:miter lim="800000"/>
            <a:headEnd/>
            <a:tailEnd/>
          </a:ln>
        </p:spPr>
        <p:txBody>
          <a:bodyPr wrap="none" lIns="135000" tIns="0" rIns="0" bIns="0" anchor="ctr"/>
          <a:lstStyle/>
          <a:p>
            <a:pPr algn="ctr" defTabSz="685800" eaLnBrk="0" hangingPunct="0"/>
            <a:r>
              <a:rPr lang="de-DE" sz="4050" b="1" dirty="0">
                <a:solidFill>
                  <a:srgbClr val="262626"/>
                </a:solidFill>
                <a:latin typeface="Flamauow Semicond Medium"/>
              </a:rPr>
              <a:t>CMRP</a:t>
            </a:r>
            <a:r>
              <a:rPr lang="de-DE" sz="6000" b="1" dirty="0">
                <a:solidFill>
                  <a:srgbClr val="262626"/>
                </a:solidFill>
                <a:latin typeface="Flamauow Semicond Medium"/>
              </a:rPr>
              <a:t> </a:t>
            </a:r>
            <a:r>
              <a:rPr lang="de-DE" sz="3300" dirty="0">
                <a:solidFill>
                  <a:srgbClr val="262626"/>
                </a:solidFill>
                <a:latin typeface="Flamauow Semicond Medium"/>
              </a:rPr>
              <a:t>Microdosimeters</a:t>
            </a:r>
            <a:endParaRPr lang="de-DE" sz="6000" i="1" dirty="0">
              <a:solidFill>
                <a:srgbClr val="7F7F7F"/>
              </a:solidFill>
              <a:latin typeface="Flamauow Semicond Medium"/>
            </a:endParaRPr>
          </a:p>
        </p:txBody>
      </p:sp>
      <p:pic>
        <p:nvPicPr>
          <p:cNvPr id="8" name="Picture 2" descr="D:\Documents\Employment\CMRP\Administration\Branding\CMRP Logos\UowCmrpPms_Mo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59090" y="499293"/>
            <a:ext cx="4553946" cy="61803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63430" y="2423343"/>
            <a:ext cx="2760479" cy="1660387"/>
          </a:xfrm>
          <a:prstGeom prst="rect">
            <a:avLst/>
          </a:prstGeom>
        </p:spPr>
      </p:pic>
      <p:pic>
        <p:nvPicPr>
          <p:cNvPr id="10" name="Picture 9"/>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36240" y="2423343"/>
            <a:ext cx="3255659" cy="1594476"/>
          </a:xfrm>
          <a:prstGeom prst="rect">
            <a:avLst/>
          </a:prstGeom>
          <a:noFill/>
        </p:spPr>
      </p:pic>
      <p:sp>
        <p:nvSpPr>
          <p:cNvPr id="2" name="TextBox 1"/>
          <p:cNvSpPr txBox="1"/>
          <p:nvPr/>
        </p:nvSpPr>
        <p:spPr>
          <a:xfrm>
            <a:off x="2606392" y="1986010"/>
            <a:ext cx="4317207" cy="300082"/>
          </a:xfrm>
          <a:prstGeom prst="rect">
            <a:avLst/>
          </a:prstGeom>
          <a:noFill/>
        </p:spPr>
        <p:txBody>
          <a:bodyPr wrap="none" rtlCol="0">
            <a:spAutoFit/>
          </a:bodyPr>
          <a:lstStyle/>
          <a:p>
            <a:r>
              <a:rPr lang="en-US" sz="1350" i="1" dirty="0">
                <a:solidFill>
                  <a:schemeClr val="accent3">
                    <a:lumMod val="50000"/>
                    <a:lumOff val="50000"/>
                  </a:schemeClr>
                </a:solidFill>
              </a:rPr>
              <a:t>Using advanced 3D MEMS detector technology</a:t>
            </a:r>
            <a:endParaRPr lang="en-AU" sz="1350" i="1" dirty="0">
              <a:solidFill>
                <a:schemeClr val="accent3">
                  <a:lumMod val="50000"/>
                  <a:lumOff val="50000"/>
                </a:schemeClr>
              </a:solidFill>
            </a:endParaRPr>
          </a:p>
        </p:txBody>
      </p:sp>
    </p:spTree>
    <p:extLst>
      <p:ext uri="{BB962C8B-B14F-4D97-AF65-F5344CB8AC3E}">
        <p14:creationId xmlns:p14="http://schemas.microsoft.com/office/powerpoint/2010/main" val="23010301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Proton therapy: The new weapon of choice against cancer is coming to  Australia | Daily Telegrap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759" y="2438180"/>
            <a:ext cx="3976955" cy="2239332"/>
          </a:xfrm>
          <a:prstGeom prst="rect">
            <a:avLst/>
          </a:prstGeom>
          <a:noFill/>
          <a:extLst>
            <a:ext uri="{909E8E84-426E-40DD-AFC4-6F175D3DCCD1}">
              <a14:hiddenFill xmlns:a14="http://schemas.microsoft.com/office/drawing/2010/main">
                <a:solidFill>
                  <a:srgbClr val="FFFFFF"/>
                </a:solidFill>
              </a14:hiddenFill>
            </a:ext>
          </a:extLst>
        </p:spPr>
      </p:pic>
      <p:sp>
        <p:nvSpPr>
          <p:cNvPr id="5" name="Title 3"/>
          <p:cNvSpPr txBox="1">
            <a:spLocks/>
          </p:cNvSpPr>
          <p:nvPr/>
        </p:nvSpPr>
        <p:spPr>
          <a:xfrm>
            <a:off x="460621" y="36433"/>
            <a:ext cx="8242142" cy="63509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AU" sz="2700" dirty="0">
                <a:solidFill>
                  <a:srgbClr val="002060"/>
                </a:solidFill>
                <a:latin typeface="Arial" panose="020B0604020202020204" pitchFamily="34" charset="0"/>
                <a:cs typeface="Arial" panose="020B0604020202020204" pitchFamily="34" charset="0"/>
              </a:rPr>
              <a:t>Advantages of Proton and Heavy Ion Therapy</a:t>
            </a:r>
            <a:br>
              <a:rPr lang="en-AU" sz="2700" dirty="0">
                <a:solidFill>
                  <a:srgbClr val="002060"/>
                </a:solidFill>
                <a:latin typeface="Arial" panose="020B0604020202020204" pitchFamily="34" charset="0"/>
                <a:cs typeface="Arial" panose="020B0604020202020204" pitchFamily="34" charset="0"/>
              </a:rPr>
            </a:br>
            <a:endParaRPr lang="en-AU" sz="2700" dirty="0">
              <a:solidFill>
                <a:srgbClr val="002060"/>
              </a:solidFill>
              <a:latin typeface="Arial" panose="020B0604020202020204" pitchFamily="34" charset="0"/>
              <a:cs typeface="Arial" panose="020B0604020202020204" pitchFamily="34" charset="0"/>
            </a:endParaRPr>
          </a:p>
        </p:txBody>
      </p:sp>
      <p:grpSp>
        <p:nvGrpSpPr>
          <p:cNvPr id="15" name="Group 14"/>
          <p:cNvGrpSpPr/>
          <p:nvPr/>
        </p:nvGrpSpPr>
        <p:grpSpPr>
          <a:xfrm>
            <a:off x="1" y="464407"/>
            <a:ext cx="5106752" cy="1999226"/>
            <a:chOff x="0" y="464407"/>
            <a:chExt cx="5106752" cy="1999226"/>
          </a:xfrm>
        </p:grpSpPr>
        <p:pic>
          <p:nvPicPr>
            <p:cNvPr id="12"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3921" y="955555"/>
              <a:ext cx="1576411" cy="10216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1119763" y="464407"/>
              <a:ext cx="3986989" cy="646331"/>
            </a:xfrm>
            <a:prstGeom prst="rect">
              <a:avLst/>
            </a:prstGeom>
            <a:noFill/>
          </p:spPr>
          <p:txBody>
            <a:bodyPr wrap="none" rtlCol="0">
              <a:spAutoFit/>
            </a:bodyPr>
            <a:lstStyle/>
            <a:p>
              <a:r>
                <a:rPr lang="en-US" dirty="0">
                  <a:solidFill>
                    <a:srgbClr val="FF0000"/>
                  </a:solidFill>
                </a:rPr>
                <a:t>Bragg Peak </a:t>
              </a:r>
              <a:r>
                <a:rPr lang="en-US" dirty="0"/>
                <a:t>discovered in 1903</a:t>
              </a:r>
            </a:p>
            <a:p>
              <a:r>
                <a:rPr lang="en-US" dirty="0"/>
                <a:t>Proposed to use clinically in 1946</a:t>
              </a:r>
              <a:endParaRPr lang="en-AU" dirty="0"/>
            </a:p>
          </p:txBody>
        </p:sp>
        <p:sp>
          <p:nvSpPr>
            <p:cNvPr id="7" name="TextBox 6"/>
            <p:cNvSpPr txBox="1"/>
            <p:nvPr/>
          </p:nvSpPr>
          <p:spPr>
            <a:xfrm>
              <a:off x="1418224" y="2032453"/>
              <a:ext cx="1238425" cy="276999"/>
            </a:xfrm>
            <a:prstGeom prst="rect">
              <a:avLst/>
            </a:prstGeom>
            <a:noFill/>
          </p:spPr>
          <p:txBody>
            <a:bodyPr wrap="square" rtlCol="0">
              <a:spAutoFit/>
            </a:bodyPr>
            <a:lstStyle/>
            <a:p>
              <a:r>
                <a:rPr lang="en-US" sz="1200" dirty="0"/>
                <a:t>Bragg Peak</a:t>
              </a:r>
              <a:endParaRPr lang="en-AU" sz="1200" dirty="0"/>
            </a:p>
          </p:txBody>
        </p:sp>
        <p:grpSp>
          <p:nvGrpSpPr>
            <p:cNvPr id="14" name="Group 13"/>
            <p:cNvGrpSpPr/>
            <p:nvPr/>
          </p:nvGrpSpPr>
          <p:grpSpPr>
            <a:xfrm>
              <a:off x="0" y="605612"/>
              <a:ext cx="1314187" cy="1858021"/>
              <a:chOff x="0" y="605612"/>
              <a:chExt cx="1314187" cy="1858021"/>
            </a:xfrm>
          </p:grpSpPr>
          <p:pic>
            <p:nvPicPr>
              <p:cNvPr id="11" name="Picture 2" descr="C:\Users\db001\Pictures\William_Henry_Bragg_Nobel_bw.jpg"/>
              <p:cNvPicPr>
                <a:picLocks noChangeAspect="1" noChangeArrowheads="1"/>
              </p:cNvPicPr>
              <p:nvPr/>
            </p:nvPicPr>
            <p:blipFill rotWithShape="1">
              <a:blip r:embed="rId4">
                <a:extLst>
                  <a:ext uri="{28A0092B-C50C-407E-A947-70E740481C1C}">
                    <a14:useLocalDpi xmlns:a14="http://schemas.microsoft.com/office/drawing/2010/main" val="0"/>
                  </a:ext>
                </a:extLst>
              </a:blip>
              <a:srcRect b="10967"/>
              <a:stretch/>
            </p:blipFill>
            <p:spPr bwMode="auto">
              <a:xfrm>
                <a:off x="61609" y="605612"/>
                <a:ext cx="880716" cy="120471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0" y="1848080"/>
                <a:ext cx="1314187" cy="615553"/>
              </a:xfrm>
              <a:prstGeom prst="rect">
                <a:avLst/>
              </a:prstGeom>
              <a:noFill/>
            </p:spPr>
            <p:txBody>
              <a:bodyPr wrap="square" rtlCol="0">
                <a:spAutoFit/>
              </a:bodyPr>
              <a:lstStyle/>
              <a:p>
                <a:r>
                  <a:rPr lang="en-AU" sz="800" b="1" dirty="0">
                    <a:latin typeface="Lucida Sans Unicode (Body)"/>
                  </a:rPr>
                  <a:t>William Henry Bragg</a:t>
                </a:r>
              </a:p>
              <a:p>
                <a:r>
                  <a:rPr lang="en-US" sz="800" b="1" dirty="0">
                    <a:latin typeface="Lucida Sans Unicode (Body)"/>
                  </a:rPr>
                  <a:t>University of Adelaide</a:t>
                </a:r>
                <a:endParaRPr lang="en-AU" sz="800" b="1" dirty="0">
                  <a:latin typeface="Lucida Sans Unicode (Body)"/>
                </a:endParaRPr>
              </a:p>
              <a:p>
                <a:endParaRPr lang="en-AU" dirty="0"/>
              </a:p>
            </p:txBody>
          </p:sp>
          <p:sp>
            <p:nvSpPr>
              <p:cNvPr id="8" name="Right Arrow 7"/>
              <p:cNvSpPr/>
              <p:nvPr/>
            </p:nvSpPr>
            <p:spPr>
              <a:xfrm>
                <a:off x="932570" y="1025357"/>
                <a:ext cx="203200" cy="23090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grpSp>
      </p:grpSp>
      <p:grpSp>
        <p:nvGrpSpPr>
          <p:cNvPr id="24" name="Group 23"/>
          <p:cNvGrpSpPr/>
          <p:nvPr/>
        </p:nvGrpSpPr>
        <p:grpSpPr>
          <a:xfrm>
            <a:off x="2651017" y="671527"/>
            <a:ext cx="2715311" cy="1841828"/>
            <a:chOff x="2651016" y="671527"/>
            <a:chExt cx="2715311" cy="1841828"/>
          </a:xfrm>
        </p:grpSpPr>
        <p:sp>
          <p:nvSpPr>
            <p:cNvPr id="18" name="TextBox 17"/>
            <p:cNvSpPr txBox="1"/>
            <p:nvPr/>
          </p:nvSpPr>
          <p:spPr>
            <a:xfrm>
              <a:off x="4170632" y="1897802"/>
              <a:ext cx="1195695" cy="615553"/>
            </a:xfrm>
            <a:prstGeom prst="rect">
              <a:avLst/>
            </a:prstGeom>
            <a:noFill/>
          </p:spPr>
          <p:txBody>
            <a:bodyPr wrap="square" rtlCol="0">
              <a:spAutoFit/>
            </a:bodyPr>
            <a:lstStyle/>
            <a:p>
              <a:pPr algn="ctr"/>
              <a:r>
                <a:rPr lang="en-AU" sz="800" b="1" dirty="0">
                  <a:latin typeface="Lucida Sans Unicode (Body)"/>
                </a:rPr>
                <a:t>Robert Wilson</a:t>
              </a:r>
            </a:p>
            <a:p>
              <a:r>
                <a:rPr lang="en-US" sz="800" b="1" dirty="0">
                  <a:latin typeface="Lucida Sans Unicode (Body)"/>
                </a:rPr>
                <a:t>Harvard University</a:t>
              </a:r>
              <a:endParaRPr lang="en-AU" sz="800" b="1" dirty="0">
                <a:latin typeface="Lucida Sans Unicode (Body)"/>
              </a:endParaRPr>
            </a:p>
            <a:p>
              <a:endParaRPr lang="en-AU" dirty="0"/>
            </a:p>
          </p:txBody>
        </p:sp>
        <p:grpSp>
          <p:nvGrpSpPr>
            <p:cNvPr id="22" name="Group 21"/>
            <p:cNvGrpSpPr/>
            <p:nvPr/>
          </p:nvGrpSpPr>
          <p:grpSpPr>
            <a:xfrm>
              <a:off x="2651016" y="671527"/>
              <a:ext cx="2530169" cy="1772869"/>
              <a:chOff x="2651016" y="671527"/>
              <a:chExt cx="2530169" cy="1772869"/>
            </a:xfrm>
          </p:grpSpPr>
          <p:pic>
            <p:nvPicPr>
              <p:cNvPr id="10" name="Picture 3" descr="Koehler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51016" y="964989"/>
                <a:ext cx="1470894" cy="100966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http://protonstherapy.org/images/557317_661706453858077_1744581701_n.jpg"/>
              <p:cNvPicPr/>
              <p:nvPr/>
            </p:nvPicPr>
            <p:blipFill>
              <a:blip r:embed="rId6">
                <a:extLst>
                  <a:ext uri="{28A0092B-C50C-407E-A947-70E740481C1C}">
                    <a14:useLocalDpi xmlns:a14="http://schemas.microsoft.com/office/drawing/2010/main" val="0"/>
                  </a:ext>
                </a:extLst>
              </a:blip>
              <a:srcRect/>
              <a:stretch>
                <a:fillRect/>
              </a:stretch>
            </p:blipFill>
            <p:spPr bwMode="auto">
              <a:xfrm>
                <a:off x="4290670" y="671527"/>
                <a:ext cx="890515" cy="1204715"/>
              </a:xfrm>
              <a:prstGeom prst="rect">
                <a:avLst/>
              </a:prstGeom>
              <a:noFill/>
              <a:ln>
                <a:noFill/>
              </a:ln>
            </p:spPr>
          </p:pic>
          <p:sp>
            <p:nvSpPr>
              <p:cNvPr id="19" name="TextBox 18"/>
              <p:cNvSpPr txBox="1"/>
              <p:nvPr/>
            </p:nvSpPr>
            <p:spPr>
              <a:xfrm>
                <a:off x="2804021" y="1982731"/>
                <a:ext cx="1238425" cy="461665"/>
              </a:xfrm>
              <a:prstGeom prst="rect">
                <a:avLst/>
              </a:prstGeom>
              <a:noFill/>
            </p:spPr>
            <p:txBody>
              <a:bodyPr wrap="square" rtlCol="0">
                <a:spAutoFit/>
              </a:bodyPr>
              <a:lstStyle/>
              <a:p>
                <a:pPr algn="ctr"/>
                <a:r>
                  <a:rPr lang="en-US" sz="1200" dirty="0"/>
                  <a:t>Spread-out Bragg Peak</a:t>
                </a:r>
                <a:endParaRPr lang="en-AU" sz="1200" dirty="0"/>
              </a:p>
            </p:txBody>
          </p:sp>
          <p:sp>
            <p:nvSpPr>
              <p:cNvPr id="21" name="Right Arrow 20"/>
              <p:cNvSpPr/>
              <p:nvPr/>
            </p:nvSpPr>
            <p:spPr>
              <a:xfrm rot="10800000">
                <a:off x="4082851" y="1025357"/>
                <a:ext cx="218464" cy="212335"/>
              </a:xfrm>
              <a:prstGeom prst="rightArrow">
                <a:avLst>
                  <a:gd name="adj1" fmla="val 50000"/>
                  <a:gd name="adj2" fmla="val 57999"/>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grpSp>
      </p:grpSp>
      <p:grpSp>
        <p:nvGrpSpPr>
          <p:cNvPr id="23" name="Group 22"/>
          <p:cNvGrpSpPr/>
          <p:nvPr/>
        </p:nvGrpSpPr>
        <p:grpSpPr>
          <a:xfrm>
            <a:off x="4365639" y="910480"/>
            <a:ext cx="4708082" cy="3964904"/>
            <a:chOff x="4365638" y="910479"/>
            <a:chExt cx="4708082" cy="3964905"/>
          </a:xfrm>
        </p:grpSpPr>
        <p:pic>
          <p:nvPicPr>
            <p:cNvPr id="7172" name="Picture 4" descr="Particle therapy in head and neck cancer—expanding therapeutic options |  SpringerLink"/>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98447" y="1411374"/>
              <a:ext cx="3875273" cy="205361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558123" y="3515955"/>
              <a:ext cx="3515597" cy="438582"/>
            </a:xfrm>
            <a:prstGeom prst="rect">
              <a:avLst/>
            </a:prstGeom>
          </p:spPr>
          <p:txBody>
            <a:bodyPr wrap="square">
              <a:spAutoFit/>
            </a:bodyPr>
            <a:lstStyle/>
            <a:p>
              <a:r>
                <a:rPr lang="en-US" sz="750" dirty="0">
                  <a:solidFill>
                    <a:srgbClr val="333333"/>
                  </a:solidFill>
                  <a:latin typeface="-apple-system"/>
                </a:rPr>
                <a:t>Georg, P. Particle therapy in head and neck cancer—expanding therapeutic options. </a:t>
              </a:r>
              <a:r>
                <a:rPr lang="en-US" sz="750" i="1" dirty="0">
                  <a:solidFill>
                    <a:srgbClr val="333333"/>
                  </a:solidFill>
                  <a:latin typeface="-apple-system"/>
                </a:rPr>
                <a:t>memo</a:t>
              </a:r>
              <a:r>
                <a:rPr lang="en-US" sz="750" dirty="0">
                  <a:solidFill>
                    <a:srgbClr val="333333"/>
                  </a:solidFill>
                  <a:latin typeface="-apple-system"/>
                </a:rPr>
                <a:t> </a:t>
              </a:r>
              <a:r>
                <a:rPr lang="en-US" sz="750" b="1" dirty="0">
                  <a:solidFill>
                    <a:srgbClr val="333333"/>
                  </a:solidFill>
                  <a:latin typeface="-apple-system"/>
                </a:rPr>
                <a:t>13, </a:t>
              </a:r>
              <a:r>
                <a:rPr lang="en-US" sz="750" dirty="0">
                  <a:solidFill>
                    <a:srgbClr val="333333"/>
                  </a:solidFill>
                  <a:latin typeface="-apple-system"/>
                </a:rPr>
                <a:t>389–394 (2020). https://doi.org/10.1007/s12254-020-00623-y</a:t>
              </a:r>
              <a:endParaRPr lang="en-AU" sz="750" dirty="0"/>
            </a:p>
          </p:txBody>
        </p:sp>
        <p:pic>
          <p:nvPicPr>
            <p:cNvPr id="4" name="Picture 3"/>
            <p:cNvPicPr>
              <a:picLocks noChangeAspect="1"/>
            </p:cNvPicPr>
            <p:nvPr/>
          </p:nvPicPr>
          <p:blipFill>
            <a:blip r:embed="rId8"/>
            <a:stretch>
              <a:fillRect/>
            </a:stretch>
          </p:blipFill>
          <p:spPr>
            <a:xfrm>
              <a:off x="5458184" y="3993972"/>
              <a:ext cx="1287629" cy="881412"/>
            </a:xfrm>
            <a:prstGeom prst="rect">
              <a:avLst/>
            </a:prstGeom>
          </p:spPr>
        </p:pic>
        <p:pic>
          <p:nvPicPr>
            <p:cNvPr id="16" name="Picture 15"/>
            <p:cNvPicPr>
              <a:picLocks noChangeAspect="1"/>
            </p:cNvPicPr>
            <p:nvPr/>
          </p:nvPicPr>
          <p:blipFill>
            <a:blip r:embed="rId9"/>
            <a:stretch>
              <a:fillRect/>
            </a:stretch>
          </p:blipFill>
          <p:spPr>
            <a:xfrm>
              <a:off x="7893882" y="3993972"/>
              <a:ext cx="1179838" cy="829076"/>
            </a:xfrm>
            <a:prstGeom prst="rect">
              <a:avLst/>
            </a:prstGeom>
          </p:spPr>
        </p:pic>
        <p:sp>
          <p:nvSpPr>
            <p:cNvPr id="17" name="TextBox 16"/>
            <p:cNvSpPr txBox="1"/>
            <p:nvPr/>
          </p:nvSpPr>
          <p:spPr>
            <a:xfrm>
              <a:off x="4365638" y="3950918"/>
              <a:ext cx="1257139" cy="507831"/>
            </a:xfrm>
            <a:prstGeom prst="rect">
              <a:avLst/>
            </a:prstGeom>
            <a:noFill/>
          </p:spPr>
          <p:txBody>
            <a:bodyPr wrap="square" rtlCol="0">
              <a:spAutoFit/>
            </a:bodyPr>
            <a:lstStyle/>
            <a:p>
              <a:pPr marL="214308" indent="-214308">
                <a:buFont typeface="Wingdings" panose="05000000000000000000" pitchFamily="2" charset="2"/>
                <a:buChar char="ü"/>
              </a:pPr>
              <a:r>
                <a:rPr lang="en-US" sz="900" dirty="0">
                  <a:solidFill>
                    <a:schemeClr val="accent1">
                      <a:lumMod val="75000"/>
                    </a:schemeClr>
                  </a:solidFill>
                </a:rPr>
                <a:t>Indirect DNA damage</a:t>
              </a:r>
            </a:p>
            <a:p>
              <a:pPr marL="214308" indent="-214308">
                <a:buFont typeface="Wingdings" panose="05000000000000000000" pitchFamily="2" charset="2"/>
                <a:buChar char="ü"/>
              </a:pPr>
              <a:r>
                <a:rPr lang="en-US" sz="900" dirty="0">
                  <a:solidFill>
                    <a:schemeClr val="accent1">
                      <a:lumMod val="75000"/>
                    </a:schemeClr>
                  </a:solidFill>
                </a:rPr>
                <a:t>RBE = 1</a:t>
              </a:r>
              <a:endParaRPr lang="en-AU" sz="900" dirty="0">
                <a:solidFill>
                  <a:schemeClr val="accent1">
                    <a:lumMod val="75000"/>
                  </a:schemeClr>
                </a:solidFill>
              </a:endParaRPr>
            </a:p>
          </p:txBody>
        </p:sp>
        <p:sp>
          <p:nvSpPr>
            <p:cNvPr id="20" name="TextBox 19"/>
            <p:cNvSpPr txBox="1"/>
            <p:nvPr/>
          </p:nvSpPr>
          <p:spPr>
            <a:xfrm>
              <a:off x="6687531" y="3900679"/>
              <a:ext cx="1403524" cy="507831"/>
            </a:xfrm>
            <a:prstGeom prst="rect">
              <a:avLst/>
            </a:prstGeom>
            <a:noFill/>
          </p:spPr>
          <p:txBody>
            <a:bodyPr wrap="square" rtlCol="0">
              <a:spAutoFit/>
            </a:bodyPr>
            <a:lstStyle/>
            <a:p>
              <a:pPr marL="214308" indent="-214308">
                <a:buFont typeface="Wingdings" panose="05000000000000000000" pitchFamily="2" charset="2"/>
                <a:buChar char="ü"/>
              </a:pPr>
              <a:r>
                <a:rPr lang="en-US" sz="900" dirty="0">
                  <a:solidFill>
                    <a:srgbClr val="C00000"/>
                  </a:solidFill>
                </a:rPr>
                <a:t>Direct DNA damage</a:t>
              </a:r>
            </a:p>
            <a:p>
              <a:pPr marL="214308" indent="-214308">
                <a:buFont typeface="Wingdings" panose="05000000000000000000" pitchFamily="2" charset="2"/>
                <a:buChar char="ü"/>
              </a:pPr>
              <a:r>
                <a:rPr lang="en-US" sz="900" dirty="0" err="1">
                  <a:solidFill>
                    <a:srgbClr val="C00000"/>
                  </a:solidFill>
                </a:rPr>
                <a:t>RBE</a:t>
              </a:r>
              <a:r>
                <a:rPr lang="en-US" sz="900" baseline="-25000" dirty="0" err="1">
                  <a:solidFill>
                    <a:srgbClr val="C00000"/>
                  </a:solidFill>
                </a:rPr>
                <a:t>Carbon</a:t>
              </a:r>
              <a:r>
                <a:rPr lang="en-US" sz="900" dirty="0">
                  <a:solidFill>
                    <a:srgbClr val="C00000"/>
                  </a:solidFill>
                </a:rPr>
                <a:t> = 2-4</a:t>
              </a:r>
              <a:endParaRPr lang="en-AU" sz="900" dirty="0">
                <a:solidFill>
                  <a:srgbClr val="C00000"/>
                </a:solidFill>
              </a:endParaRPr>
            </a:p>
          </p:txBody>
        </p:sp>
        <p:sp>
          <p:nvSpPr>
            <p:cNvPr id="9" name="TextBox 8"/>
            <p:cNvSpPr txBox="1"/>
            <p:nvPr/>
          </p:nvSpPr>
          <p:spPr>
            <a:xfrm>
              <a:off x="5684619" y="910479"/>
              <a:ext cx="3262604" cy="553998"/>
            </a:xfrm>
            <a:prstGeom prst="rect">
              <a:avLst/>
            </a:prstGeom>
            <a:noFill/>
          </p:spPr>
          <p:txBody>
            <a:bodyPr wrap="square" rtlCol="0">
              <a:spAutoFit/>
            </a:bodyPr>
            <a:lstStyle/>
            <a:p>
              <a:r>
                <a:rPr lang="en-US" sz="1500" b="1" dirty="0"/>
                <a:t>Radiobiological Efficiency (RBE)</a:t>
              </a:r>
              <a:endParaRPr lang="en-AU" sz="1500" b="1" dirty="0"/>
            </a:p>
          </p:txBody>
        </p:sp>
      </p:grpSp>
    </p:spTree>
    <p:extLst>
      <p:ext uri="{BB962C8B-B14F-4D97-AF65-F5344CB8AC3E}">
        <p14:creationId xmlns:p14="http://schemas.microsoft.com/office/powerpoint/2010/main" val="41230918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right)">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170"/>
                                        </p:tgtEl>
                                        <p:attrNameLst>
                                          <p:attrName>style.visibility</p:attrName>
                                        </p:attrNameLst>
                                      </p:cBhvr>
                                      <p:to>
                                        <p:strVal val="visible"/>
                                      </p:to>
                                    </p:set>
                                    <p:animEffect transition="in" filter="wipe(up)">
                                      <p:cBhvr>
                                        <p:cTn id="17" dur="500"/>
                                        <p:tgtEl>
                                          <p:spTgt spid="717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wipe(left)">
                                      <p:cBhvr>
                                        <p:cTn id="2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smtClean="0"/>
              <a:t>Document title</a:t>
            </a:r>
            <a:endParaRPr lang="en-US" dirty="0" smtClean="0"/>
          </a:p>
        </p:txBody>
      </p:sp>
      <p:sp>
        <p:nvSpPr>
          <p:cNvPr id="3" name="Slide Number Placeholder 2"/>
          <p:cNvSpPr>
            <a:spLocks noGrp="1"/>
          </p:cNvSpPr>
          <p:nvPr>
            <p:ph type="sldNum" sz="quarter" idx="11"/>
          </p:nvPr>
        </p:nvSpPr>
        <p:spPr/>
        <p:txBody>
          <a:bodyPr/>
          <a:lstStyle/>
          <a:p>
            <a:fld id="{4956BB43-EB25-9C48-837D-98E6AF077A13}" type="slidenum">
              <a:rPr lang="en-US" smtClean="0"/>
              <a:pPr/>
              <a:t>5</a:t>
            </a:fld>
            <a:endParaRPr lang="en-US" dirty="0"/>
          </a:p>
        </p:txBody>
      </p:sp>
      <p:sp>
        <p:nvSpPr>
          <p:cNvPr id="4" name="Content Placeholder 3"/>
          <p:cNvSpPr>
            <a:spLocks noGrp="1"/>
          </p:cNvSpPr>
          <p:nvPr>
            <p:ph sz="quarter" idx="13"/>
          </p:nvPr>
        </p:nvSpPr>
        <p:spPr>
          <a:xfrm>
            <a:off x="292970" y="1781547"/>
            <a:ext cx="8165230" cy="1700612"/>
          </a:xfrm>
        </p:spPr>
        <p:txBody>
          <a:bodyPr>
            <a:normAutofit fontScale="85000" lnSpcReduction="20000"/>
          </a:bodyPr>
          <a:lstStyle/>
          <a:p>
            <a:r>
              <a:rPr lang="en-US" dirty="0" smtClean="0"/>
              <a:t>High spatial and temporal resolution dosimetry:</a:t>
            </a:r>
          </a:p>
          <a:p>
            <a:r>
              <a:rPr lang="en-US" dirty="0" smtClean="0"/>
              <a:t>Magic Plate</a:t>
            </a:r>
            <a:endParaRPr lang="en-AU" dirty="0"/>
          </a:p>
        </p:txBody>
      </p:sp>
      <p:sp>
        <p:nvSpPr>
          <p:cNvPr id="5" name="Content Placeholder 4"/>
          <p:cNvSpPr>
            <a:spLocks noGrp="1"/>
          </p:cNvSpPr>
          <p:nvPr>
            <p:ph sz="quarter" idx="14"/>
          </p:nvPr>
        </p:nvSpPr>
        <p:spPr/>
        <p:txBody>
          <a:bodyPr/>
          <a:lstStyle/>
          <a:p>
            <a:endParaRPr lang="en-AU"/>
          </a:p>
        </p:txBody>
      </p:sp>
    </p:spTree>
    <p:extLst>
      <p:ext uri="{BB962C8B-B14F-4D97-AF65-F5344CB8AC3E}">
        <p14:creationId xmlns:p14="http://schemas.microsoft.com/office/powerpoint/2010/main" val="60932764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2840" name="Picture 8" descr="http://technophilicmag.com/wp-content/uploads/sites/3/2014/12/chromosom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692"/>
            <a:ext cx="9173593" cy="5143500"/>
          </a:xfrm>
          <a:prstGeom prst="rect">
            <a:avLst/>
          </a:prstGeom>
          <a:noFill/>
          <a:extLst>
            <a:ext uri="{909E8E84-426E-40DD-AFC4-6F175D3DCCD1}">
              <a14:hiddenFill xmlns:a14="http://schemas.microsoft.com/office/drawing/2010/main">
                <a:solidFill>
                  <a:srgbClr val="FFFFFF"/>
                </a:solidFill>
              </a14:hiddenFill>
            </a:ext>
          </a:extLst>
        </p:spPr>
      </p:pic>
      <p:sp>
        <p:nvSpPr>
          <p:cNvPr id="432130" name="Rectangle 2"/>
          <p:cNvSpPr>
            <a:spLocks noGrp="1" noChangeArrowheads="1"/>
          </p:cNvSpPr>
          <p:nvPr>
            <p:ph type="title"/>
          </p:nvPr>
        </p:nvSpPr>
        <p:spPr>
          <a:xfrm>
            <a:off x="216317" y="20615"/>
            <a:ext cx="6120680" cy="452940"/>
          </a:xfrm>
          <a:noFill/>
          <a:ln w="9525">
            <a:noFill/>
            <a:miter lim="800000"/>
            <a:headEnd/>
            <a:tailEnd/>
          </a:ln>
          <a:effectLst/>
        </p:spPr>
        <p:txBody>
          <a:bodyPr vert="horz" wrap="square" lIns="91440" tIns="45720" rIns="91440" bIns="45720" numCol="1" rtlCol="0" anchor="ctr" anchorCtr="0" compatLnSpc="1">
            <a:prstTxWarp prst="textNoShape">
              <a:avLst/>
            </a:prstTxWarp>
            <a:noAutofit/>
          </a:bodyPr>
          <a:lstStyle/>
          <a:p>
            <a:pPr fontAlgn="base">
              <a:spcAft>
                <a:spcPct val="0"/>
              </a:spcAft>
            </a:pPr>
            <a:r>
              <a:rPr lang="en-US" altLang="ja-JP" sz="3300" dirty="0">
                <a:solidFill>
                  <a:schemeClr val="bg1">
                    <a:lumMod val="95000"/>
                  </a:schemeClr>
                </a:solidFill>
              </a:rPr>
              <a:t>Mechanistic understanding</a:t>
            </a:r>
          </a:p>
        </p:txBody>
      </p:sp>
      <p:sp>
        <p:nvSpPr>
          <p:cNvPr id="57" name="スライド番号プレースホルダ 2"/>
          <p:cNvSpPr>
            <a:spLocks noGrp="1"/>
          </p:cNvSpPr>
          <p:nvPr>
            <p:ph type="sldNum" sz="quarter" idx="4294967295"/>
          </p:nvPr>
        </p:nvSpPr>
        <p:spPr>
          <a:xfrm>
            <a:off x="8465323" y="4677984"/>
            <a:ext cx="457200" cy="342900"/>
          </a:xfrm>
          <a:prstGeom prst="rect">
            <a:avLst/>
          </a:prstGeom>
        </p:spPr>
        <p:txBody>
          <a:bodyPr/>
          <a:lstStyle/>
          <a:p>
            <a:pPr algn="r"/>
            <a:fld id="{49D08685-A097-491F-B431-628FB6B43FCA}" type="slidenum">
              <a:rPr lang="en-US" altLang="ja-JP" sz="1600">
                <a:effectLst>
                  <a:outerShdw blurRad="38100" dist="38100" dir="2700000" algn="tl">
                    <a:srgbClr val="000000">
                      <a:alpha val="43137"/>
                    </a:srgbClr>
                  </a:outerShdw>
                </a:effectLst>
                <a:latin typeface="Corbel" pitchFamily="34" charset="0"/>
              </a:rPr>
              <a:pPr algn="r"/>
              <a:t>50</a:t>
            </a:fld>
            <a:endParaRPr lang="en-US" altLang="ja-JP" sz="1600" dirty="0">
              <a:effectLst>
                <a:outerShdw blurRad="38100" dist="38100" dir="2700000" algn="tl">
                  <a:srgbClr val="000000">
                    <a:alpha val="43137"/>
                  </a:srgbClr>
                </a:outerShdw>
              </a:effectLst>
              <a:latin typeface="Corbel" pitchFamily="34" charset="0"/>
            </a:endParaRPr>
          </a:p>
        </p:txBody>
      </p:sp>
      <p:sp>
        <p:nvSpPr>
          <p:cNvPr id="48" name="テキスト ボックス 47"/>
          <p:cNvSpPr txBox="1"/>
          <p:nvPr/>
        </p:nvSpPr>
        <p:spPr>
          <a:xfrm>
            <a:off x="323528" y="674307"/>
            <a:ext cx="6557589" cy="1649351"/>
          </a:xfrm>
          <a:prstGeom prst="rect">
            <a:avLst/>
          </a:prstGeom>
          <a:solidFill>
            <a:schemeClr val="bg2">
              <a:lumMod val="90000"/>
              <a:alpha val="47000"/>
            </a:schemeClr>
          </a:solidFill>
        </p:spPr>
        <p:txBody>
          <a:bodyPr>
            <a:noAutofit/>
          </a:bodyPr>
          <a:lstStyle>
            <a:lvl1pPr marL="274320" indent="-274320" eaLnBrk="1" latinLnBrk="0" hangingPunct="1">
              <a:spcBef>
                <a:spcPts val="580"/>
              </a:spcBef>
              <a:buClr>
                <a:schemeClr val="accent1"/>
              </a:buClr>
              <a:buSzPct val="85000"/>
              <a:buFont typeface="Wingdings 2"/>
              <a:buChar char=""/>
              <a:defRPr sz="2400" b="0">
                <a:solidFill>
                  <a:schemeClr val="tx1"/>
                </a:solidFill>
                <a:latin typeface="Corbel" pitchFamily="34" charset="0"/>
                <a:cs typeface="Arial" pitchFamily="34" charset="0"/>
              </a:defRPr>
            </a:lvl1pPr>
            <a:lvl2pPr marL="548640" lvl="1" indent="-228600" eaLnBrk="1" latinLnBrk="0" hangingPunct="1">
              <a:spcBef>
                <a:spcPts val="370"/>
              </a:spcBef>
              <a:buClr>
                <a:schemeClr val="accent2"/>
              </a:buClr>
              <a:buSzPct val="85000"/>
              <a:buFont typeface="Wingdings 2"/>
              <a:buChar char=""/>
              <a:defRPr sz="2400">
                <a:solidFill>
                  <a:schemeClr val="tx1"/>
                </a:solidFill>
                <a:latin typeface="Corbel" pitchFamily="34" charset="0"/>
                <a:cs typeface="Arial" pitchFamily="34" charset="0"/>
              </a:defRPr>
            </a:lvl2pPr>
            <a:lvl3pPr marL="822960" indent="-228600" eaLnBrk="1" latinLnBrk="0" hangingPunct="1">
              <a:spcBef>
                <a:spcPts val="370"/>
              </a:spcBef>
              <a:buClr>
                <a:schemeClr val="accent1">
                  <a:tint val="60000"/>
                </a:schemeClr>
              </a:buClr>
              <a:buSzPct val="85000"/>
              <a:buFont typeface="Wingdings 2"/>
              <a:buChar char=""/>
              <a:defRPr sz="2000">
                <a:solidFill>
                  <a:schemeClr val="tx1"/>
                </a:solidFill>
              </a:defRPr>
            </a:lvl3pPr>
            <a:lvl4pPr marL="1097280" indent="-228600" eaLnBrk="1" latinLnBrk="0" hangingPunct="1">
              <a:spcBef>
                <a:spcPts val="370"/>
              </a:spcBef>
              <a:buClr>
                <a:schemeClr val="accent3"/>
              </a:buClr>
              <a:buSzPct val="80000"/>
              <a:buFont typeface="Wingdings 2"/>
              <a:buChar char=""/>
              <a:defRPr sz="2000">
                <a:solidFill>
                  <a:schemeClr val="tx1"/>
                </a:solidFill>
              </a:defRPr>
            </a:lvl4pPr>
            <a:lvl5pPr marL="1371600" indent="-228600" eaLnBrk="1" latinLnBrk="0" hangingPunct="1">
              <a:spcBef>
                <a:spcPts val="370"/>
              </a:spcBef>
              <a:buClr>
                <a:schemeClr val="accent3"/>
              </a:buClr>
              <a:buFontTx/>
              <a:buChar char="o"/>
              <a:defRPr sz="2000">
                <a:solidFill>
                  <a:schemeClr val="tx1"/>
                </a:solidFill>
              </a:defRPr>
            </a:lvl5pPr>
            <a:lvl6pPr marL="1645920" indent="-228600">
              <a:spcBef>
                <a:spcPts val="370"/>
              </a:spcBef>
              <a:buClr>
                <a:schemeClr val="accent3"/>
              </a:buClr>
              <a:buChar char="•"/>
              <a:defRPr sz="1800" baseline="0">
                <a:solidFill>
                  <a:schemeClr val="tx1"/>
                </a:solidFill>
              </a:defRPr>
            </a:lvl6pPr>
            <a:lvl7pPr marL="1920240" indent="-228600">
              <a:spcBef>
                <a:spcPts val="370"/>
              </a:spcBef>
              <a:buClr>
                <a:schemeClr val="accent2"/>
              </a:buClr>
              <a:buChar char="•"/>
              <a:defRPr sz="1800">
                <a:solidFill>
                  <a:schemeClr val="tx1"/>
                </a:solidFill>
              </a:defRPr>
            </a:lvl7pPr>
            <a:lvl8pPr marL="2194560" indent="-228600">
              <a:spcBef>
                <a:spcPts val="370"/>
              </a:spcBef>
              <a:buClr>
                <a:schemeClr val="accent1">
                  <a:tint val="60000"/>
                </a:schemeClr>
              </a:buClr>
              <a:buChar char="•"/>
              <a:defRPr sz="1800">
                <a:solidFill>
                  <a:schemeClr val="tx1"/>
                </a:solidFill>
              </a:defRPr>
            </a:lvl8pPr>
            <a:lvl9pPr marL="2468880" indent="-228600">
              <a:spcBef>
                <a:spcPts val="370"/>
              </a:spcBef>
              <a:buClr>
                <a:schemeClr val="accent2">
                  <a:tint val="60000"/>
                </a:schemeClr>
              </a:buClr>
              <a:buChar char="•"/>
              <a:defRPr sz="1800">
                <a:solidFill>
                  <a:schemeClr val="tx1"/>
                </a:solidFill>
              </a:defRPr>
            </a:lvl9pPr>
          </a:lstStyle>
          <a:p>
            <a:r>
              <a:rPr lang="en-US" altLang="ja-JP" sz="1800" dirty="0">
                <a:solidFill>
                  <a:srgbClr val="FFFF00"/>
                </a:solidFill>
              </a:rPr>
              <a:t>Chromosomal aberration will be fatal, especially if clustered.</a:t>
            </a:r>
          </a:p>
          <a:p>
            <a:r>
              <a:rPr lang="en-US" altLang="ja-JP" sz="1800" dirty="0">
                <a:solidFill>
                  <a:srgbClr val="FFFF00"/>
                </a:solidFill>
              </a:rPr>
              <a:t>Energy deposition to the chromosomal size (~</a:t>
            </a:r>
            <a:r>
              <a:rPr lang="el-GR" altLang="ja-JP" sz="1800" dirty="0">
                <a:solidFill>
                  <a:srgbClr val="FFFF00"/>
                </a:solidFill>
              </a:rPr>
              <a:t>μ</a:t>
            </a:r>
            <a:r>
              <a:rPr lang="en-US" altLang="ja-JP" sz="1800" dirty="0">
                <a:solidFill>
                  <a:srgbClr val="FFFF00"/>
                </a:solidFill>
              </a:rPr>
              <a:t>m) is the keystone.</a:t>
            </a:r>
          </a:p>
          <a:p>
            <a:r>
              <a:rPr lang="en-US" altLang="ja-JP" sz="1800" dirty="0">
                <a:solidFill>
                  <a:srgbClr val="FFFF00"/>
                </a:solidFill>
              </a:rPr>
              <a:t>Spatial energy deposition in </a:t>
            </a:r>
            <a:r>
              <a:rPr lang="el-GR" altLang="ja-JP" sz="1800" b="1" dirty="0">
                <a:solidFill>
                  <a:srgbClr val="FF00FF"/>
                </a:solidFill>
              </a:rPr>
              <a:t>μ</a:t>
            </a:r>
            <a:r>
              <a:rPr lang="en-US" altLang="ja-JP" sz="1800" b="1" dirty="0">
                <a:solidFill>
                  <a:srgbClr val="FF00FF"/>
                </a:solidFill>
              </a:rPr>
              <a:t>m scale </a:t>
            </a:r>
            <a:r>
              <a:rPr lang="en-US" altLang="ja-JP" sz="1800" dirty="0">
                <a:solidFill>
                  <a:srgbClr val="FFFF00"/>
                </a:solidFill>
              </a:rPr>
              <a:t>is highly dependent on the incident radiation </a:t>
            </a:r>
            <a:r>
              <a:rPr lang="en-US" altLang="ja-JP" sz="1800" b="1" dirty="0">
                <a:solidFill>
                  <a:srgbClr val="FF00FF"/>
                </a:solidFill>
              </a:rPr>
              <a:t>… Microdosimetry </a:t>
            </a:r>
            <a:endParaRPr lang="ja-JP" altLang="en-US" sz="1800" b="1" dirty="0">
              <a:solidFill>
                <a:srgbClr val="FF00FF"/>
              </a:solidFill>
            </a:endParaRPr>
          </a:p>
        </p:txBody>
      </p:sp>
      <p:pic>
        <p:nvPicPr>
          <p:cNvPr id="14" name="Picture 3"/>
          <p:cNvPicPr>
            <a:picLocks noChangeAspect="1" noChangeArrowheads="1"/>
          </p:cNvPicPr>
          <p:nvPr/>
        </p:nvPicPr>
        <p:blipFill>
          <a:blip r:embed="rId4" cstate="print"/>
          <a:srcRect/>
          <a:stretch>
            <a:fillRect/>
          </a:stretch>
        </p:blipFill>
        <p:spPr bwMode="auto">
          <a:xfrm>
            <a:off x="2147248" y="2579697"/>
            <a:ext cx="2512241" cy="1920385"/>
          </a:xfrm>
          <a:prstGeom prst="rect">
            <a:avLst/>
          </a:prstGeom>
          <a:ln>
            <a:noFill/>
          </a:ln>
          <a:effectLst/>
        </p:spPr>
      </p:pic>
      <p:pic>
        <p:nvPicPr>
          <p:cNvPr id="45" name="図 9" descr="http://image.webftp.jp/design/bbox/youhin/motomister_250_01.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flipH="1">
            <a:off x="323529" y="2310277"/>
            <a:ext cx="1810334" cy="1265732"/>
          </a:xfrm>
          <a:prstGeom prst="rect">
            <a:avLst/>
          </a:prstGeom>
          <a:ln>
            <a:noFill/>
          </a:ln>
          <a:effectLst/>
          <a:extLst>
            <a:ext uri="{909E8E84-426E-40DD-AFC4-6F175D3DCCD1}">
              <a14:hiddenFill xmlns:a14="http://schemas.microsoft.com/office/drawing/2010/main">
                <a:solidFill>
                  <a:srgbClr val="FFFFFF"/>
                </a:solidFill>
              </a14:hiddenFill>
            </a:ext>
          </a:extLst>
        </p:spPr>
      </p:pic>
      <p:pic>
        <p:nvPicPr>
          <p:cNvPr id="46" name="図 7" descr="http://image.webftp.jp/design/bbox/youhin/motomister_250.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flipH="1">
            <a:off x="328455" y="3576009"/>
            <a:ext cx="1810334" cy="1265733"/>
          </a:xfrm>
          <a:prstGeom prst="rect">
            <a:avLst/>
          </a:prstGeom>
          <a:ln>
            <a:noFill/>
          </a:ln>
          <a:effectLst/>
          <a:extLst>
            <a:ext uri="{909E8E84-426E-40DD-AFC4-6F175D3DCCD1}">
              <a14:hiddenFill xmlns:a14="http://schemas.microsoft.com/office/drawing/2010/main">
                <a:solidFill>
                  <a:srgbClr val="FFFFFF"/>
                </a:solidFill>
              </a14:hiddenFill>
            </a:ext>
          </a:extLst>
        </p:spPr>
      </p:pic>
      <p:sp>
        <p:nvSpPr>
          <p:cNvPr id="2" name="テキスト ボックス 1"/>
          <p:cNvSpPr txBox="1"/>
          <p:nvPr/>
        </p:nvSpPr>
        <p:spPr>
          <a:xfrm>
            <a:off x="1939123" y="4793247"/>
            <a:ext cx="3341428" cy="307777"/>
          </a:xfrm>
          <a:prstGeom prst="rect">
            <a:avLst/>
          </a:prstGeom>
          <a:noFill/>
        </p:spPr>
        <p:txBody>
          <a:bodyPr wrap="none" rtlCol="0">
            <a:spAutoFit/>
          </a:bodyPr>
          <a:lstStyle/>
          <a:p>
            <a:r>
              <a:rPr kumimoji="1" lang="en-US" altLang="ja-JP" sz="1400" dirty="0">
                <a:solidFill>
                  <a:schemeClr val="bg1"/>
                </a:solidFill>
                <a:latin typeface="Corbel" panose="020B0503020204020204" pitchFamily="34" charset="0"/>
              </a:rPr>
              <a:t>Courtesy </a:t>
            </a:r>
            <a:r>
              <a:rPr kumimoji="1" lang="en-US" altLang="ja-JP" sz="1400" dirty="0" err="1">
                <a:solidFill>
                  <a:schemeClr val="bg1"/>
                </a:solidFill>
                <a:latin typeface="Corbel" panose="020B0503020204020204" pitchFamily="34" charset="0"/>
              </a:rPr>
              <a:t>Scholz</a:t>
            </a:r>
            <a:r>
              <a:rPr kumimoji="1" lang="en-US" altLang="ja-JP" sz="1400" dirty="0">
                <a:solidFill>
                  <a:schemeClr val="bg1"/>
                </a:solidFill>
                <a:latin typeface="Corbel" panose="020B0503020204020204" pitchFamily="34" charset="0"/>
              </a:rPr>
              <a:t> (GSI) and Matsufuji (NIRS)</a:t>
            </a:r>
            <a:endParaRPr kumimoji="1" lang="ja-JP" altLang="en-US" sz="1400" dirty="0">
              <a:solidFill>
                <a:schemeClr val="bg1"/>
              </a:solidFill>
              <a:latin typeface="Corbel" panose="020B0503020204020204" pitchFamily="34" charset="0"/>
            </a:endParaRPr>
          </a:p>
        </p:txBody>
      </p:sp>
      <p:grpSp>
        <p:nvGrpSpPr>
          <p:cNvPr id="18" name="Group 17"/>
          <p:cNvGrpSpPr/>
          <p:nvPr/>
        </p:nvGrpSpPr>
        <p:grpSpPr>
          <a:xfrm>
            <a:off x="5829355" y="2750907"/>
            <a:ext cx="2716175" cy="1038666"/>
            <a:chOff x="6591604" y="3520354"/>
            <a:chExt cx="3366655" cy="1314424"/>
          </a:xfrm>
        </p:grpSpPr>
        <p:grpSp>
          <p:nvGrpSpPr>
            <p:cNvPr id="19" name="Group 18"/>
            <p:cNvGrpSpPr/>
            <p:nvPr/>
          </p:nvGrpSpPr>
          <p:grpSpPr>
            <a:xfrm>
              <a:off x="6591604" y="3520354"/>
              <a:ext cx="3366655" cy="1252895"/>
              <a:chOff x="7237137" y="882081"/>
              <a:chExt cx="3383075" cy="1317773"/>
            </a:xfrm>
          </p:grpSpPr>
          <p:pic>
            <p:nvPicPr>
              <p:cNvPr id="22" name="Picture 21"/>
              <p:cNvPicPr/>
              <p:nvPr/>
            </p:nvPicPr>
            <p:blipFill rotWithShape="1">
              <a:blip r:embed="rId7" cstate="print">
                <a:extLst>
                  <a:ext uri="{28A0092B-C50C-407E-A947-70E740481C1C}">
                    <a14:useLocalDpi xmlns:a14="http://schemas.microsoft.com/office/drawing/2010/main" val="0"/>
                  </a:ext>
                </a:extLst>
              </a:blip>
              <a:srcRect r="43623"/>
              <a:stretch/>
            </p:blipFill>
            <p:spPr bwMode="auto">
              <a:xfrm>
                <a:off x="7237137" y="882081"/>
                <a:ext cx="1793116" cy="1317773"/>
              </a:xfrm>
              <a:prstGeom prst="rect">
                <a:avLst/>
              </a:prstGeom>
              <a:noFill/>
            </p:spPr>
          </p:pic>
          <p:pic>
            <p:nvPicPr>
              <p:cNvPr id="23" name="Picture 22" descr="A close up of a speaker&#10;&#10;Description automatically generated">
                <a:extLst>
                  <a:ext uri="{FF2B5EF4-FFF2-40B4-BE49-F238E27FC236}">
                    <a16:creationId xmlns:a16="http://schemas.microsoft.com/office/drawing/2014/main" id="{2AD3406D-CACF-47DF-B6E6-1D5B937887F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6714"/>
              <a:stretch/>
            </p:blipFill>
            <p:spPr>
              <a:xfrm>
                <a:off x="9030253" y="882082"/>
                <a:ext cx="1589959" cy="1297584"/>
              </a:xfrm>
              <a:prstGeom prst="rect">
                <a:avLst/>
              </a:prstGeom>
            </p:spPr>
          </p:pic>
        </p:grpSp>
        <p:cxnSp>
          <p:nvCxnSpPr>
            <p:cNvPr id="20" name="Straight Arrow Connector 19"/>
            <p:cNvCxnSpPr/>
            <p:nvPr/>
          </p:nvCxnSpPr>
          <p:spPr>
            <a:xfrm>
              <a:off x="9103807" y="4089679"/>
              <a:ext cx="0" cy="422031"/>
            </a:xfrm>
            <a:prstGeom prst="straightConnector1">
              <a:avLst/>
            </a:prstGeom>
            <a:ln w="19050">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8750732" y="4445288"/>
              <a:ext cx="753431" cy="389490"/>
            </a:xfrm>
            <a:prstGeom prst="rect">
              <a:avLst/>
            </a:prstGeom>
            <a:noFill/>
          </p:spPr>
          <p:txBody>
            <a:bodyPr wrap="none" rtlCol="0">
              <a:spAutoFit/>
            </a:bodyPr>
            <a:lstStyle/>
            <a:p>
              <a:r>
                <a:rPr lang="en-US" sz="1400" dirty="0">
                  <a:solidFill>
                    <a:schemeClr val="bg1"/>
                  </a:solidFill>
                  <a:latin typeface="+mj-lt"/>
                </a:rPr>
                <a:t>10µm</a:t>
              </a:r>
              <a:endParaRPr lang="en-AU" sz="1400" dirty="0">
                <a:solidFill>
                  <a:schemeClr val="bg1"/>
                </a:solidFill>
                <a:latin typeface="+mj-lt"/>
              </a:endParaRPr>
            </a:p>
          </p:txBody>
        </p:sp>
      </p:grpSp>
      <p:pic>
        <p:nvPicPr>
          <p:cNvPr id="24" name="Picture 14" descr="How are Artificial Cells Produced?"/>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2390" t="5185" r="6683" b="8722"/>
          <a:stretch/>
        </p:blipFill>
        <p:spPr bwMode="auto">
          <a:xfrm>
            <a:off x="7298302" y="754844"/>
            <a:ext cx="1513448" cy="982601"/>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p:cNvSpPr txBox="1"/>
          <p:nvPr/>
        </p:nvSpPr>
        <p:spPr>
          <a:xfrm>
            <a:off x="5711866" y="3888367"/>
            <a:ext cx="2763932" cy="1131079"/>
          </a:xfrm>
          <a:prstGeom prst="rect">
            <a:avLst/>
          </a:prstGeom>
          <a:noFill/>
        </p:spPr>
        <p:txBody>
          <a:bodyPr wrap="square" rtlCol="0">
            <a:spAutoFit/>
          </a:bodyPr>
          <a:lstStyle/>
          <a:p>
            <a:pPr marL="214308" indent="-214308">
              <a:buFont typeface="Wingdings" panose="05000000000000000000" pitchFamily="2" charset="2"/>
              <a:buChar char="ü"/>
            </a:pPr>
            <a:r>
              <a:rPr lang="en-US" sz="1350" dirty="0">
                <a:solidFill>
                  <a:srgbClr val="FFFF00"/>
                </a:solidFill>
                <a:latin typeface="+mj-lt"/>
              </a:rPr>
              <a:t> Can measure an array of cells </a:t>
            </a:r>
          </a:p>
          <a:p>
            <a:pPr marL="214308" indent="-214308">
              <a:buFont typeface="Wingdings" panose="05000000000000000000" pitchFamily="2" charset="2"/>
              <a:buChar char="ü"/>
            </a:pPr>
            <a:r>
              <a:rPr lang="en-US" sz="1350" dirty="0">
                <a:solidFill>
                  <a:srgbClr val="FFFF00"/>
                </a:solidFill>
                <a:latin typeface="+mj-lt"/>
              </a:rPr>
              <a:t> Provides true microscopic SV</a:t>
            </a:r>
          </a:p>
          <a:p>
            <a:pPr marL="214308" indent="-214308">
              <a:buFont typeface="Wingdings" panose="05000000000000000000" pitchFamily="2" charset="2"/>
              <a:buChar char="ü"/>
            </a:pPr>
            <a:r>
              <a:rPr lang="en-US" sz="1350" dirty="0">
                <a:solidFill>
                  <a:srgbClr val="FFFF00"/>
                </a:solidFill>
                <a:latin typeface="+mj-lt"/>
              </a:rPr>
              <a:t> Compact size</a:t>
            </a:r>
          </a:p>
          <a:p>
            <a:pPr marL="214308" indent="-214308">
              <a:buFont typeface="Wingdings" panose="05000000000000000000" pitchFamily="2" charset="2"/>
              <a:buChar char="ü"/>
            </a:pPr>
            <a:r>
              <a:rPr lang="en-US" sz="1350" dirty="0">
                <a:solidFill>
                  <a:srgbClr val="FFFF00"/>
                </a:solidFill>
                <a:latin typeface="+mj-lt"/>
              </a:rPr>
              <a:t> Low voltage </a:t>
            </a:r>
          </a:p>
          <a:p>
            <a:pPr marL="214308" indent="-214308">
              <a:buFont typeface="Wingdings" panose="05000000000000000000" pitchFamily="2" charset="2"/>
              <a:buChar char="ü"/>
            </a:pPr>
            <a:r>
              <a:rPr lang="en-US" sz="1350" dirty="0">
                <a:solidFill>
                  <a:srgbClr val="FFFF00"/>
                </a:solidFill>
                <a:latin typeface="+mj-lt"/>
              </a:rPr>
              <a:t> High spatial resolution</a:t>
            </a:r>
          </a:p>
        </p:txBody>
      </p:sp>
      <p:grpSp>
        <p:nvGrpSpPr>
          <p:cNvPr id="13" name="Group 12"/>
          <p:cNvGrpSpPr/>
          <p:nvPr/>
        </p:nvGrpSpPr>
        <p:grpSpPr>
          <a:xfrm>
            <a:off x="7382953" y="822089"/>
            <a:ext cx="816795" cy="820781"/>
            <a:chOff x="1897668" y="1028355"/>
            <a:chExt cx="2301777" cy="2149020"/>
          </a:xfrm>
        </p:grpSpPr>
        <p:cxnSp>
          <p:nvCxnSpPr>
            <p:cNvPr id="15" name="Straight Arrow Connector 14"/>
            <p:cNvCxnSpPr/>
            <p:nvPr/>
          </p:nvCxnSpPr>
          <p:spPr>
            <a:xfrm flipV="1">
              <a:off x="1897668" y="1028355"/>
              <a:ext cx="1801906" cy="1576948"/>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2397538" y="1600427"/>
              <a:ext cx="1801907" cy="1576948"/>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2156038" y="1249088"/>
              <a:ext cx="1801907" cy="1576948"/>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3" name="Rectangle 2"/>
              <p:cNvSpPr/>
              <p:nvPr/>
            </p:nvSpPr>
            <p:spPr>
              <a:xfrm>
                <a:off x="7578913" y="214121"/>
                <a:ext cx="896885" cy="58118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AU" i="1">
                          <a:solidFill>
                            <a:srgbClr val="FF00FF"/>
                          </a:solidFill>
                          <a:latin typeface="Cambria Math"/>
                        </a:rPr>
                        <m:t>𝑦</m:t>
                      </m:r>
                      <m:r>
                        <a:rPr lang="en-AU" i="1">
                          <a:solidFill>
                            <a:srgbClr val="FF00FF"/>
                          </a:solidFill>
                          <a:latin typeface="Cambria Math"/>
                        </a:rPr>
                        <m:t>=</m:t>
                      </m:r>
                      <m:f>
                        <m:fPr>
                          <m:ctrlPr>
                            <a:rPr lang="en-AU" i="1">
                              <a:solidFill>
                                <a:srgbClr val="FF00FF"/>
                              </a:solidFill>
                              <a:latin typeface="Cambria Math" panose="02040503050406030204" pitchFamily="18" charset="0"/>
                            </a:rPr>
                          </m:ctrlPr>
                        </m:fPr>
                        <m:num>
                          <m:sSub>
                            <m:sSubPr>
                              <m:ctrlPr>
                                <a:rPr lang="en-AU" i="1">
                                  <a:solidFill>
                                    <a:srgbClr val="FF00FF"/>
                                  </a:solidFill>
                                  <a:latin typeface="Cambria Math" panose="02040503050406030204" pitchFamily="18" charset="0"/>
                                </a:rPr>
                              </m:ctrlPr>
                            </m:sSubPr>
                            <m:e>
                              <m:r>
                                <a:rPr lang="en-AU" i="1">
                                  <a:solidFill>
                                    <a:srgbClr val="FF00FF"/>
                                  </a:solidFill>
                                  <a:latin typeface="Cambria Math"/>
                                </a:rPr>
                                <m:t>𝜖</m:t>
                              </m:r>
                            </m:e>
                            <m:sub>
                              <m:r>
                                <a:rPr lang="en-AU" i="1">
                                  <a:solidFill>
                                    <a:srgbClr val="FF00FF"/>
                                  </a:solidFill>
                                  <a:latin typeface="Cambria Math"/>
                                </a:rPr>
                                <m:t>1</m:t>
                              </m:r>
                            </m:sub>
                          </m:sSub>
                        </m:num>
                        <m:den>
                          <m:acc>
                            <m:accPr>
                              <m:chr m:val="̅"/>
                              <m:ctrlPr>
                                <a:rPr lang="en-AU" i="1">
                                  <a:solidFill>
                                    <a:srgbClr val="FF00FF"/>
                                  </a:solidFill>
                                  <a:latin typeface="Cambria Math" panose="02040503050406030204" pitchFamily="18" charset="0"/>
                                </a:rPr>
                              </m:ctrlPr>
                            </m:accPr>
                            <m:e>
                              <m:r>
                                <a:rPr lang="en-AU" i="1">
                                  <a:solidFill>
                                    <a:srgbClr val="FF00FF"/>
                                  </a:solidFill>
                                  <a:latin typeface="Cambria Math"/>
                                </a:rPr>
                                <m:t>𝑙</m:t>
                              </m:r>
                            </m:e>
                          </m:acc>
                        </m:den>
                      </m:f>
                    </m:oMath>
                  </m:oMathPara>
                </a14:m>
                <a:endParaRPr lang="en-AU" sz="2400" dirty="0">
                  <a:solidFill>
                    <a:srgbClr val="FF00FF"/>
                  </a:solidFill>
                </a:endParaRPr>
              </a:p>
            </p:txBody>
          </p:sp>
        </mc:Choice>
        <mc:Fallback xmlns="">
          <p:sp>
            <p:nvSpPr>
              <p:cNvPr id="3" name="Rectangle 2"/>
              <p:cNvSpPr>
                <a:spLocks noRot="1" noChangeAspect="1" noMove="1" noResize="1" noEditPoints="1" noAdjustHandles="1" noChangeArrowheads="1" noChangeShapeType="1" noTextEdit="1"/>
              </p:cNvSpPr>
              <p:nvPr/>
            </p:nvSpPr>
            <p:spPr>
              <a:xfrm>
                <a:off x="7578913" y="214121"/>
                <a:ext cx="896885" cy="581185"/>
              </a:xfrm>
              <a:prstGeom prst="rect">
                <a:avLst/>
              </a:prstGeom>
              <a:blipFill>
                <a:blip r:embed="rId10"/>
                <a:stretch>
                  <a:fillRect/>
                </a:stretch>
              </a:blipFill>
            </p:spPr>
            <p:txBody>
              <a:bodyPr/>
              <a:lstStyle/>
              <a:p>
                <a:r>
                  <a:rPr lang="en-AU">
                    <a:noFill/>
                  </a:rPr>
                  <a:t> </a:t>
                </a:r>
              </a:p>
            </p:txBody>
          </p:sp>
        </mc:Fallback>
      </mc:AlternateContent>
    </p:spTree>
    <p:extLst>
      <p:ext uri="{BB962C8B-B14F-4D97-AF65-F5344CB8AC3E}">
        <p14:creationId xmlns:p14="http://schemas.microsoft.com/office/powerpoint/2010/main" val="3512315577"/>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500"/>
                                        <p:tgtEl>
                                          <p:spTgt spid="13"/>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up)">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wipe(left)">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42"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barn(outHorizontal)">
                                      <p:cBhvr>
                                        <p:cTn id="2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8613" y="173603"/>
            <a:ext cx="3697436" cy="635095"/>
          </a:xfrm>
        </p:spPr>
        <p:txBody>
          <a:bodyPr>
            <a:noAutofit/>
          </a:bodyPr>
          <a:lstStyle/>
          <a:p>
            <a:r>
              <a:rPr lang="en-AU" sz="1800" dirty="0">
                <a:effectLst>
                  <a:outerShdw blurRad="38100" dist="38100" dir="2700000" algn="tl">
                    <a:srgbClr val="000000">
                      <a:alpha val="43137"/>
                    </a:srgbClr>
                  </a:outerShdw>
                </a:effectLst>
              </a:rPr>
              <a:t>Radiobiological Effectiveness (RBE)</a:t>
            </a:r>
          </a:p>
        </p:txBody>
      </p:sp>
      <mc:AlternateContent xmlns:mc="http://schemas.openxmlformats.org/markup-compatibility/2006" xmlns:a14="http://schemas.microsoft.com/office/drawing/2010/main">
        <mc:Choice Requires="a14">
          <p:sp>
            <p:nvSpPr>
              <p:cNvPr id="3" name="Rectangle 2"/>
              <p:cNvSpPr/>
              <p:nvPr/>
            </p:nvSpPr>
            <p:spPr>
              <a:xfrm>
                <a:off x="5291748" y="785152"/>
                <a:ext cx="2746449" cy="346247"/>
              </a:xfrm>
              <a:prstGeom prst="rect">
                <a:avLst/>
              </a:prstGeom>
            </p:spPr>
            <p:txBody>
              <a:bodyPr wrap="none" lIns="68576" tIns="34289" rIns="68576" bIns="34289">
                <a:spAutoFit/>
              </a:bodyPr>
              <a:lstStyle/>
              <a:p>
                <a:pPr/>
                <a14:m>
                  <m:oMathPara xmlns:m="http://schemas.openxmlformats.org/officeDocument/2006/math">
                    <m:oMathParaPr>
                      <m:jc m:val="centerGroup"/>
                    </m:oMathParaPr>
                    <m:oMath xmlns:m="http://schemas.openxmlformats.org/officeDocument/2006/math">
                      <m:r>
                        <a:rPr lang="en-AU" i="1">
                          <a:latin typeface="Cambria Math" panose="02040503050406030204" pitchFamily="18" charset="0"/>
                        </a:rPr>
                        <m:t>𝑆</m:t>
                      </m:r>
                      <m:r>
                        <a:rPr lang="en-US" i="1">
                          <a:latin typeface="Cambria Math" panose="02040503050406030204" pitchFamily="18" charset="0"/>
                        </a:rPr>
                        <m:t>(</m:t>
                      </m:r>
                      <m:r>
                        <a:rPr lang="en-US" b="1" i="1">
                          <a:solidFill>
                            <a:srgbClr val="FF0000"/>
                          </a:solidFill>
                          <a:latin typeface="Cambria Math" panose="02040503050406030204" pitchFamily="18" charset="0"/>
                        </a:rPr>
                        <m:t>𝑫</m:t>
                      </m:r>
                      <m:r>
                        <a:rPr lang="en-US" i="1">
                          <a:latin typeface="Cambria Math" panose="02040503050406030204" pitchFamily="18" charset="0"/>
                        </a:rPr>
                        <m:t>)</m:t>
                      </m:r>
                      <m:r>
                        <a:rPr lang="en-AU" i="1">
                          <a:latin typeface="Cambria Math" panose="02040503050406030204" pitchFamily="18" charset="0"/>
                        </a:rPr>
                        <m:t>=</m:t>
                      </m:r>
                      <m:func>
                        <m:funcPr>
                          <m:ctrlPr>
                            <a:rPr lang="en-AU" i="1">
                              <a:latin typeface="Cambria Math" panose="02040503050406030204" pitchFamily="18" charset="0"/>
                            </a:rPr>
                          </m:ctrlPr>
                        </m:funcPr>
                        <m:fName>
                          <m:r>
                            <m:rPr>
                              <m:sty m:val="p"/>
                            </m:rPr>
                            <a:rPr lang="en-AU">
                              <a:latin typeface="Cambria Math" panose="02040503050406030204" pitchFamily="18" charset="0"/>
                            </a:rPr>
                            <m:t>exp</m:t>
                          </m:r>
                        </m:fName>
                        <m:e>
                          <m:d>
                            <m:dPr>
                              <m:begChr m:val="["/>
                              <m:endChr m:val="]"/>
                              <m:ctrlPr>
                                <a:rPr lang="en-AU" i="1">
                                  <a:latin typeface="Cambria Math" panose="02040503050406030204" pitchFamily="18" charset="0"/>
                                </a:rPr>
                              </m:ctrlPr>
                            </m:dPr>
                            <m:e>
                              <m:r>
                                <a:rPr lang="en-AU" i="1">
                                  <a:latin typeface="Cambria Math" panose="02040503050406030204" pitchFamily="18" charset="0"/>
                                </a:rPr>
                                <m:t>−</m:t>
                              </m:r>
                              <m:r>
                                <a:rPr lang="en-AU" i="1">
                                  <a:latin typeface="Cambria Math" panose="02040503050406030204" pitchFamily="18" charset="0"/>
                                </a:rPr>
                                <m:t>𝛼</m:t>
                              </m:r>
                              <m:r>
                                <a:rPr lang="en-AU" b="1" i="1">
                                  <a:solidFill>
                                    <a:srgbClr val="FF0000"/>
                                  </a:solidFill>
                                  <a:latin typeface="Cambria Math" panose="02040503050406030204" pitchFamily="18" charset="0"/>
                                </a:rPr>
                                <m:t>𝑫</m:t>
                              </m:r>
                              <m:r>
                                <a:rPr lang="en-AU" i="1">
                                  <a:latin typeface="Cambria Math" panose="02040503050406030204" pitchFamily="18" charset="0"/>
                                </a:rPr>
                                <m:t> −</m:t>
                              </m:r>
                              <m:r>
                                <a:rPr lang="en-AU" i="1">
                                  <a:latin typeface="Cambria Math" panose="02040503050406030204" pitchFamily="18" charset="0"/>
                                </a:rPr>
                                <m:t>𝛽</m:t>
                              </m:r>
                              <m:sSup>
                                <m:sSupPr>
                                  <m:ctrlPr>
                                    <a:rPr lang="en-AU" i="1">
                                      <a:latin typeface="Cambria Math" panose="02040503050406030204" pitchFamily="18" charset="0"/>
                                    </a:rPr>
                                  </m:ctrlPr>
                                </m:sSupPr>
                                <m:e>
                                  <m:r>
                                    <a:rPr lang="en-AU" b="1" i="1">
                                      <a:solidFill>
                                        <a:srgbClr val="FF0000"/>
                                      </a:solidFill>
                                      <a:latin typeface="Cambria Math" panose="02040503050406030204" pitchFamily="18" charset="0"/>
                                    </a:rPr>
                                    <m:t>𝑫</m:t>
                                  </m:r>
                                </m:e>
                                <m:sup>
                                  <m:r>
                                    <a:rPr lang="en-AU" i="1">
                                      <a:latin typeface="Cambria Math" panose="02040503050406030204" pitchFamily="18" charset="0"/>
                                    </a:rPr>
                                    <m:t>2</m:t>
                                  </m:r>
                                </m:sup>
                              </m:sSup>
                            </m:e>
                          </m:d>
                        </m:e>
                      </m:func>
                    </m:oMath>
                  </m:oMathPara>
                </a14:m>
                <a:endParaRPr lang="en-AU" dirty="0"/>
              </a:p>
            </p:txBody>
          </p:sp>
        </mc:Choice>
        <mc:Fallback xmlns="">
          <p:sp>
            <p:nvSpPr>
              <p:cNvPr id="3" name="Rectangle 2"/>
              <p:cNvSpPr>
                <a:spLocks noRot="1" noChangeAspect="1" noMove="1" noResize="1" noEditPoints="1" noAdjustHandles="1" noChangeArrowheads="1" noChangeShapeType="1" noTextEdit="1"/>
              </p:cNvSpPr>
              <p:nvPr/>
            </p:nvSpPr>
            <p:spPr>
              <a:xfrm>
                <a:off x="5291748" y="785152"/>
                <a:ext cx="2746449" cy="346247"/>
              </a:xfrm>
              <a:prstGeom prst="rect">
                <a:avLst/>
              </a:prstGeom>
              <a:blipFill>
                <a:blip r:embed="rId4"/>
                <a:stretch>
                  <a:fillRect b="-17544"/>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4678570" y="1654693"/>
                <a:ext cx="1640377" cy="566692"/>
              </a:xfrm>
              <a:prstGeom prst="rect">
                <a:avLst/>
              </a:prstGeom>
            </p:spPr>
            <p:txBody>
              <a:bodyPr wrap="none" lIns="68576" tIns="34289" rIns="68576" bIns="34289">
                <a:spAutoFit/>
              </a:bodyPr>
              <a:lstStyle/>
              <a:p>
                <a:pPr/>
                <a14:m>
                  <m:oMathPara xmlns:m="http://schemas.openxmlformats.org/officeDocument/2006/math">
                    <m:oMathParaPr>
                      <m:jc m:val="centerGroup"/>
                    </m:oMathParaPr>
                    <m:oMath xmlns:m="http://schemas.openxmlformats.org/officeDocument/2006/math">
                      <m:r>
                        <a:rPr lang="en-US" sz="1500" i="1">
                          <a:latin typeface="Cambria Math" panose="02040503050406030204" pitchFamily="18" charset="0"/>
                        </a:rPr>
                        <m:t>𝛼</m:t>
                      </m:r>
                      <m:r>
                        <a:rPr lang="en-US" sz="1500" i="1">
                          <a:latin typeface="Cambria Math" panose="02040503050406030204" pitchFamily="18" charset="0"/>
                        </a:rPr>
                        <m:t>=</m:t>
                      </m:r>
                      <m:sSub>
                        <m:sSubPr>
                          <m:ctrlPr>
                            <a:rPr lang="en-US" sz="1500" i="1">
                              <a:solidFill>
                                <a:srgbClr val="0000CC"/>
                              </a:solidFill>
                              <a:latin typeface="Cambria Math" panose="02040503050406030204" pitchFamily="18" charset="0"/>
                            </a:rPr>
                          </m:ctrlPr>
                        </m:sSubPr>
                        <m:e>
                          <m:r>
                            <a:rPr lang="en-US" sz="1500" i="1">
                              <a:solidFill>
                                <a:srgbClr val="0000CC"/>
                              </a:solidFill>
                              <a:latin typeface="Cambria Math" panose="02040503050406030204" pitchFamily="18" charset="0"/>
                            </a:rPr>
                            <m:t>𝛼</m:t>
                          </m:r>
                        </m:e>
                        <m:sub>
                          <m:r>
                            <a:rPr lang="en-US" sz="1500" i="1">
                              <a:solidFill>
                                <a:srgbClr val="0000CC"/>
                              </a:solidFill>
                              <a:latin typeface="Cambria Math" panose="02040503050406030204" pitchFamily="18" charset="0"/>
                            </a:rPr>
                            <m:t>0</m:t>
                          </m:r>
                        </m:sub>
                      </m:sSub>
                      <m:r>
                        <a:rPr lang="en-US" sz="1500" i="1">
                          <a:latin typeface="Cambria Math" panose="02040503050406030204" pitchFamily="18" charset="0"/>
                        </a:rPr>
                        <m:t>+</m:t>
                      </m:r>
                      <m:f>
                        <m:fPr>
                          <m:ctrlPr>
                            <a:rPr lang="en-US" sz="1500" i="1">
                              <a:latin typeface="Cambria Math" panose="02040503050406030204" pitchFamily="18" charset="0"/>
                            </a:rPr>
                          </m:ctrlPr>
                        </m:fPr>
                        <m:num>
                          <m:r>
                            <a:rPr lang="en-US" sz="1500" i="1">
                              <a:solidFill>
                                <a:srgbClr val="0000CC"/>
                              </a:solidFill>
                              <a:latin typeface="Cambria Math" panose="02040503050406030204" pitchFamily="18" charset="0"/>
                            </a:rPr>
                            <m:t>𝛽</m:t>
                          </m:r>
                        </m:num>
                        <m:den>
                          <m:r>
                            <a:rPr lang="en-US" sz="1500" i="1">
                              <a:latin typeface="Cambria Math" panose="02040503050406030204" pitchFamily="18" charset="0"/>
                            </a:rPr>
                            <m:t>𝜌𝜋</m:t>
                          </m:r>
                          <m:sSubSup>
                            <m:sSubSupPr>
                              <m:ctrlPr>
                                <a:rPr lang="en-US" sz="1500" i="1">
                                  <a:solidFill>
                                    <a:srgbClr val="0000CC"/>
                                  </a:solidFill>
                                  <a:latin typeface="Cambria Math" panose="02040503050406030204" pitchFamily="18" charset="0"/>
                                </a:rPr>
                              </m:ctrlPr>
                            </m:sSubSupPr>
                            <m:e>
                              <m:r>
                                <a:rPr lang="en-US" sz="1500" i="1">
                                  <a:solidFill>
                                    <a:srgbClr val="0000CC"/>
                                  </a:solidFill>
                                  <a:latin typeface="Cambria Math" panose="02040503050406030204" pitchFamily="18" charset="0"/>
                                </a:rPr>
                                <m:t>𝑟</m:t>
                              </m:r>
                            </m:e>
                            <m:sub>
                              <m:r>
                                <a:rPr lang="en-US" sz="1500" i="1">
                                  <a:solidFill>
                                    <a:srgbClr val="0000CC"/>
                                  </a:solidFill>
                                  <a:latin typeface="Cambria Math" panose="02040503050406030204" pitchFamily="18" charset="0"/>
                                </a:rPr>
                                <m:t>𝑑</m:t>
                              </m:r>
                            </m:sub>
                            <m:sup>
                              <m:r>
                                <a:rPr lang="en-US" sz="1500" i="1">
                                  <a:solidFill>
                                    <a:srgbClr val="0000CC"/>
                                  </a:solidFill>
                                  <a:latin typeface="Cambria Math" panose="02040503050406030204" pitchFamily="18" charset="0"/>
                                </a:rPr>
                                <m:t>2</m:t>
                              </m:r>
                            </m:sup>
                          </m:sSubSup>
                        </m:den>
                      </m:f>
                      <m:sSup>
                        <m:sSupPr>
                          <m:ctrlPr>
                            <a:rPr lang="en-US" sz="1500" i="1">
                              <a:solidFill>
                                <a:srgbClr val="FF0000"/>
                              </a:solidFill>
                              <a:latin typeface="Cambria Math" panose="02040503050406030204" pitchFamily="18" charset="0"/>
                            </a:rPr>
                          </m:ctrlPr>
                        </m:sSupPr>
                        <m:e>
                          <m:r>
                            <a:rPr lang="en-US" sz="1500" i="1">
                              <a:solidFill>
                                <a:srgbClr val="FF0000"/>
                              </a:solidFill>
                              <a:latin typeface="Cambria Math" panose="02040503050406030204" pitchFamily="18" charset="0"/>
                            </a:rPr>
                            <m:t>𝑦</m:t>
                          </m:r>
                        </m:e>
                        <m:sup>
                          <m:r>
                            <a:rPr lang="en-US" sz="1500" i="1">
                              <a:solidFill>
                                <a:srgbClr val="FF0000"/>
                              </a:solidFill>
                              <a:latin typeface="Cambria Math" panose="02040503050406030204" pitchFamily="18" charset="0"/>
                            </a:rPr>
                            <m:t>∗</m:t>
                          </m:r>
                        </m:sup>
                      </m:sSup>
                    </m:oMath>
                  </m:oMathPara>
                </a14:m>
                <a:endParaRPr lang="en-AU" sz="1500" dirty="0"/>
              </a:p>
            </p:txBody>
          </p:sp>
        </mc:Choice>
        <mc:Fallback xmlns="">
          <p:sp>
            <p:nvSpPr>
              <p:cNvPr id="4" name="Rectangle 3"/>
              <p:cNvSpPr>
                <a:spLocks noRot="1" noChangeAspect="1" noMove="1" noResize="1" noEditPoints="1" noAdjustHandles="1" noChangeArrowheads="1" noChangeShapeType="1" noTextEdit="1"/>
              </p:cNvSpPr>
              <p:nvPr/>
            </p:nvSpPr>
            <p:spPr>
              <a:xfrm>
                <a:off x="4678570" y="1654693"/>
                <a:ext cx="1640377" cy="566692"/>
              </a:xfrm>
              <a:prstGeom prst="rect">
                <a:avLst/>
              </a:prstGeom>
              <a:blipFill>
                <a:blip r:embed="rId5"/>
                <a:stretch>
                  <a:fillRect b="-4301"/>
                </a:stretch>
              </a:blipFill>
            </p:spPr>
            <p:txBody>
              <a:bodyPr/>
              <a:lstStyle/>
              <a:p>
                <a:r>
                  <a:rPr lang="en-AU">
                    <a:noFill/>
                  </a:rPr>
                  <a:t> </a:t>
                </a:r>
              </a:p>
            </p:txBody>
          </p:sp>
        </mc:Fallback>
      </mc:AlternateContent>
      <p:sp>
        <p:nvSpPr>
          <p:cNvPr id="10" name="Rectangle 9"/>
          <p:cNvSpPr/>
          <p:nvPr/>
        </p:nvSpPr>
        <p:spPr>
          <a:xfrm>
            <a:off x="0" y="4999482"/>
            <a:ext cx="9144000" cy="144018"/>
          </a:xfrm>
          <a:prstGeom prst="rect">
            <a:avLst/>
          </a:prstGeom>
          <a:solidFill>
            <a:srgbClr val="04236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sz="1350"/>
          </a:p>
        </p:txBody>
      </p:sp>
      <p:sp>
        <p:nvSpPr>
          <p:cNvPr id="15" name="Rectangle 14"/>
          <p:cNvSpPr/>
          <p:nvPr/>
        </p:nvSpPr>
        <p:spPr>
          <a:xfrm>
            <a:off x="0" y="570490"/>
            <a:ext cx="9144000" cy="34289"/>
          </a:xfrm>
          <a:prstGeom prst="rect">
            <a:avLst/>
          </a:prstGeom>
          <a:solidFill>
            <a:srgbClr val="04236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sz="1350"/>
          </a:p>
        </p:txBody>
      </p:sp>
      <p:sp>
        <p:nvSpPr>
          <p:cNvPr id="16" name="TextBox 15"/>
          <p:cNvSpPr txBox="1"/>
          <p:nvPr/>
        </p:nvSpPr>
        <p:spPr>
          <a:xfrm>
            <a:off x="5912401" y="1239680"/>
            <a:ext cx="1723549" cy="369332"/>
          </a:xfrm>
          <a:prstGeom prst="rect">
            <a:avLst/>
          </a:prstGeom>
          <a:noFill/>
        </p:spPr>
        <p:txBody>
          <a:bodyPr wrap="none" rtlCol="0">
            <a:spAutoFit/>
          </a:bodyPr>
          <a:lstStyle/>
          <a:p>
            <a:r>
              <a:rPr lang="en-AU" b="1" dirty="0">
                <a:solidFill>
                  <a:srgbClr val="FF0000"/>
                </a:solidFill>
                <a:latin typeface="+mj-lt"/>
              </a:rPr>
              <a:t>Physics</a:t>
            </a:r>
            <a:r>
              <a:rPr lang="en-AU" b="1" dirty="0">
                <a:latin typeface="+mj-lt"/>
              </a:rPr>
              <a:t>/</a:t>
            </a:r>
            <a:r>
              <a:rPr lang="en-AU" b="1" dirty="0">
                <a:solidFill>
                  <a:srgbClr val="0000CC"/>
                </a:solidFill>
                <a:latin typeface="+mj-lt"/>
              </a:rPr>
              <a:t>Biology</a:t>
            </a:r>
          </a:p>
        </p:txBody>
      </p:sp>
      <mc:AlternateContent xmlns:mc="http://schemas.openxmlformats.org/markup-compatibility/2006" xmlns:a14="http://schemas.microsoft.com/office/drawing/2010/main">
        <mc:Choice Requires="a14">
          <p:sp>
            <p:nvSpPr>
              <p:cNvPr id="5" name="Rectangle 4"/>
              <p:cNvSpPr/>
              <p:nvPr/>
            </p:nvSpPr>
            <p:spPr>
              <a:xfrm>
                <a:off x="6660965" y="1652676"/>
                <a:ext cx="2530501" cy="5741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AU" sz="1350" i="1">
                          <a:latin typeface="Cambria Math" panose="02040503050406030204" pitchFamily="18" charset="0"/>
                        </a:rPr>
                        <m:t>𝑅𝐵</m:t>
                      </m:r>
                      <m:sSub>
                        <m:sSubPr>
                          <m:ctrlPr>
                            <a:rPr lang="en-AU" sz="1350" i="1">
                              <a:latin typeface="Cambria Math" panose="02040503050406030204" pitchFamily="18" charset="0"/>
                            </a:rPr>
                          </m:ctrlPr>
                        </m:sSubPr>
                        <m:e>
                          <m:r>
                            <a:rPr lang="en-AU" sz="1350" i="1">
                              <a:latin typeface="Cambria Math" panose="02040503050406030204" pitchFamily="18" charset="0"/>
                            </a:rPr>
                            <m:t>𝐸</m:t>
                          </m:r>
                        </m:e>
                        <m:sub>
                          <m:r>
                            <a:rPr lang="en-AU" sz="1350" i="1">
                              <a:latin typeface="Cambria Math" panose="02040503050406030204" pitchFamily="18" charset="0"/>
                            </a:rPr>
                            <m:t>10</m:t>
                          </m:r>
                        </m:sub>
                      </m:sSub>
                      <m:r>
                        <a:rPr lang="en-AU" sz="1350" i="1">
                          <a:latin typeface="Cambria Math" panose="02040503050406030204" pitchFamily="18" charset="0"/>
                        </a:rPr>
                        <m:t>=</m:t>
                      </m:r>
                      <m:f>
                        <m:fPr>
                          <m:ctrlPr>
                            <a:rPr lang="en-US" sz="1350" i="1">
                              <a:latin typeface="Cambria Math" panose="02040503050406030204" pitchFamily="18" charset="0"/>
                            </a:rPr>
                          </m:ctrlPr>
                        </m:fPr>
                        <m:num>
                          <m:r>
                            <a:rPr lang="en-US" sz="1350" i="1">
                              <a:latin typeface="Cambria Math" panose="02040503050406030204" pitchFamily="18" charset="0"/>
                            </a:rPr>
                            <m:t>2</m:t>
                          </m:r>
                          <m:r>
                            <a:rPr lang="en-US" sz="1350" i="1">
                              <a:solidFill>
                                <a:srgbClr val="0000CC"/>
                              </a:solidFill>
                              <a:latin typeface="Cambria Math" panose="02040503050406030204" pitchFamily="18" charset="0"/>
                            </a:rPr>
                            <m:t>𝛽</m:t>
                          </m:r>
                          <m:sSub>
                            <m:sSubPr>
                              <m:ctrlPr>
                                <a:rPr lang="en-US" sz="1350" i="1">
                                  <a:latin typeface="Cambria Math" panose="02040503050406030204" pitchFamily="18" charset="0"/>
                                </a:rPr>
                              </m:ctrlPr>
                            </m:sSubPr>
                            <m:e>
                              <m:r>
                                <a:rPr lang="en-US" sz="1350" i="1">
                                  <a:latin typeface="Cambria Math" panose="02040503050406030204" pitchFamily="18" charset="0"/>
                                </a:rPr>
                                <m:t>𝐷</m:t>
                              </m:r>
                            </m:e>
                            <m:sub>
                              <m:r>
                                <a:rPr lang="en-US" sz="1350" i="1">
                                  <a:latin typeface="Cambria Math" panose="02040503050406030204" pitchFamily="18" charset="0"/>
                                </a:rPr>
                                <m:t>10,</m:t>
                              </m:r>
                              <m:r>
                                <a:rPr lang="en-US" sz="1350" i="1">
                                  <a:latin typeface="Cambria Math" panose="02040503050406030204" pitchFamily="18" charset="0"/>
                                </a:rPr>
                                <m:t>𝑅</m:t>
                              </m:r>
                            </m:sub>
                          </m:sSub>
                        </m:num>
                        <m:den>
                          <m:rad>
                            <m:radPr>
                              <m:degHide m:val="on"/>
                              <m:ctrlPr>
                                <a:rPr lang="en-US" sz="1350" i="1">
                                  <a:latin typeface="Cambria Math" panose="02040503050406030204" pitchFamily="18" charset="0"/>
                                </a:rPr>
                              </m:ctrlPr>
                            </m:radPr>
                            <m:deg/>
                            <m:e>
                              <m:sSup>
                                <m:sSupPr>
                                  <m:ctrlPr>
                                    <a:rPr lang="en-US" sz="1350" i="1">
                                      <a:solidFill>
                                        <a:srgbClr val="0000CC"/>
                                      </a:solidFill>
                                      <a:latin typeface="Cambria Math" panose="02040503050406030204" pitchFamily="18" charset="0"/>
                                    </a:rPr>
                                  </m:ctrlPr>
                                </m:sSupPr>
                                <m:e>
                                  <m:r>
                                    <a:rPr lang="en-US" sz="1350" i="1">
                                      <a:solidFill>
                                        <a:srgbClr val="0000CC"/>
                                      </a:solidFill>
                                      <a:latin typeface="Cambria Math" panose="02040503050406030204" pitchFamily="18" charset="0"/>
                                    </a:rPr>
                                    <m:t>𝛼</m:t>
                                  </m:r>
                                </m:e>
                                <m:sup>
                                  <m:r>
                                    <a:rPr lang="en-US" sz="1350" i="1">
                                      <a:solidFill>
                                        <a:srgbClr val="0000CC"/>
                                      </a:solidFill>
                                      <a:latin typeface="Cambria Math" panose="02040503050406030204" pitchFamily="18" charset="0"/>
                                    </a:rPr>
                                    <m:t>2</m:t>
                                  </m:r>
                                </m:sup>
                              </m:sSup>
                              <m:r>
                                <a:rPr lang="en-US" sz="1350" i="1">
                                  <a:latin typeface="Cambria Math" panose="02040503050406030204" pitchFamily="18" charset="0"/>
                                </a:rPr>
                                <m:t>−4</m:t>
                              </m:r>
                              <m:r>
                                <a:rPr lang="en-US" sz="1350" i="1">
                                  <a:solidFill>
                                    <a:srgbClr val="0000CC"/>
                                  </a:solidFill>
                                  <a:latin typeface="Cambria Math" panose="02040503050406030204" pitchFamily="18" charset="0"/>
                                </a:rPr>
                                <m:t>𝛽</m:t>
                              </m:r>
                              <m:func>
                                <m:funcPr>
                                  <m:ctrlPr>
                                    <a:rPr lang="en-US" sz="1350" i="1">
                                      <a:latin typeface="Cambria Math" panose="02040503050406030204" pitchFamily="18" charset="0"/>
                                    </a:rPr>
                                  </m:ctrlPr>
                                </m:funcPr>
                                <m:fName>
                                  <m:r>
                                    <m:rPr>
                                      <m:sty m:val="p"/>
                                    </m:rPr>
                                    <a:rPr lang="en-US" sz="1350">
                                      <a:latin typeface="Cambria Math" panose="02040503050406030204" pitchFamily="18" charset="0"/>
                                    </a:rPr>
                                    <m:t>ln</m:t>
                                  </m:r>
                                </m:fName>
                                <m:e>
                                  <m:d>
                                    <m:dPr>
                                      <m:ctrlPr>
                                        <a:rPr lang="en-US" sz="1350" i="1">
                                          <a:latin typeface="Cambria Math" panose="02040503050406030204" pitchFamily="18" charset="0"/>
                                        </a:rPr>
                                      </m:ctrlPr>
                                    </m:dPr>
                                    <m:e>
                                      <m:r>
                                        <a:rPr lang="en-US" sz="1350" i="1">
                                          <a:latin typeface="Cambria Math" panose="02040503050406030204" pitchFamily="18" charset="0"/>
                                        </a:rPr>
                                        <m:t>0.1</m:t>
                                      </m:r>
                                    </m:e>
                                  </m:d>
                                </m:e>
                              </m:func>
                            </m:e>
                          </m:rad>
                          <m:r>
                            <a:rPr lang="en-US" sz="1350" i="1">
                              <a:latin typeface="Cambria Math" panose="02040503050406030204" pitchFamily="18" charset="0"/>
                            </a:rPr>
                            <m:t>−</m:t>
                          </m:r>
                          <m:r>
                            <a:rPr lang="en-US" sz="1350" i="1">
                              <a:solidFill>
                                <a:srgbClr val="0000CC"/>
                              </a:solidFill>
                              <a:latin typeface="Cambria Math" panose="02040503050406030204" pitchFamily="18" charset="0"/>
                            </a:rPr>
                            <m:t>𝛼</m:t>
                          </m:r>
                        </m:den>
                      </m:f>
                    </m:oMath>
                  </m:oMathPara>
                </a14:m>
                <a:endParaRPr lang="en-AU" sz="1350" dirty="0"/>
              </a:p>
            </p:txBody>
          </p:sp>
        </mc:Choice>
        <mc:Fallback xmlns="">
          <p:sp>
            <p:nvSpPr>
              <p:cNvPr id="5" name="Rectangle 4"/>
              <p:cNvSpPr>
                <a:spLocks noRot="1" noChangeAspect="1" noMove="1" noResize="1" noEditPoints="1" noAdjustHandles="1" noChangeArrowheads="1" noChangeShapeType="1" noTextEdit="1"/>
              </p:cNvSpPr>
              <p:nvPr/>
            </p:nvSpPr>
            <p:spPr>
              <a:xfrm>
                <a:off x="6660965" y="1652676"/>
                <a:ext cx="2530501" cy="574132"/>
              </a:xfrm>
              <a:prstGeom prst="rect">
                <a:avLst/>
              </a:prstGeom>
              <a:blipFill>
                <a:blip r:embed="rId6"/>
                <a:stretch>
                  <a:fillRect b="-4255"/>
                </a:stretch>
              </a:blipFill>
            </p:spPr>
            <p:txBody>
              <a:bodyPr/>
              <a:lstStyle/>
              <a:p>
                <a:r>
                  <a:rPr lang="en-AU">
                    <a:noFill/>
                  </a:rPr>
                  <a:t> </a:t>
                </a:r>
              </a:p>
            </p:txBody>
          </p:sp>
        </mc:Fallback>
      </mc:AlternateContent>
      <p:sp>
        <p:nvSpPr>
          <p:cNvPr id="7" name="Right Arrow 6"/>
          <p:cNvSpPr/>
          <p:nvPr/>
        </p:nvSpPr>
        <p:spPr>
          <a:xfrm>
            <a:off x="6315071" y="1803116"/>
            <a:ext cx="310874" cy="23555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sz="1350"/>
          </a:p>
        </p:txBody>
      </p:sp>
      <mc:AlternateContent xmlns:mc="http://schemas.openxmlformats.org/markup-compatibility/2006" xmlns:a14="http://schemas.microsoft.com/office/drawing/2010/main">
        <mc:Choice Requires="a14">
          <p:sp>
            <p:nvSpPr>
              <p:cNvPr id="8" name="Rectangle 7"/>
              <p:cNvSpPr/>
              <p:nvPr/>
            </p:nvSpPr>
            <p:spPr>
              <a:xfrm>
                <a:off x="5363110" y="2307544"/>
                <a:ext cx="2917379" cy="507831"/>
              </a:xfrm>
              <a:prstGeom prst="rect">
                <a:avLst/>
              </a:prstGeom>
            </p:spPr>
            <p:txBody>
              <a:bodyPr wrap="square">
                <a:spAutoFit/>
              </a:bodyPr>
              <a:lstStyle/>
              <a:p>
                <a:pPr marL="82145" algn="ctr" defTabSz="685732"/>
                <a:r>
                  <a:rPr lang="en-AU" sz="1350" dirty="0">
                    <a:latin typeface="+mj-lt"/>
                    <a:cs typeface="Lucinda S"/>
                  </a:rPr>
                  <a:t>where </a:t>
                </a:r>
                <a14:m>
                  <m:oMath xmlns:m="http://schemas.openxmlformats.org/officeDocument/2006/math">
                    <m:r>
                      <a:rPr lang="en-AU" sz="1350" i="1">
                        <a:latin typeface="Cambria Math" panose="02040503050406030204" pitchFamily="18" charset="0"/>
                        <a:cs typeface="Lucinda S"/>
                      </a:rPr>
                      <m:t>𝛼</m:t>
                    </m:r>
                  </m:oMath>
                </a14:m>
                <a:r>
                  <a:rPr lang="en-AU" sz="1350" dirty="0">
                    <a:latin typeface="+mj-lt"/>
                    <a:cs typeface="Lucinda S"/>
                  </a:rPr>
                  <a:t> and </a:t>
                </a:r>
                <a14:m>
                  <m:oMath xmlns:m="http://schemas.openxmlformats.org/officeDocument/2006/math">
                    <m:r>
                      <a:rPr lang="en-AU" sz="1350" i="1">
                        <a:latin typeface="Cambria Math" panose="02040503050406030204" pitchFamily="18" charset="0"/>
                        <a:cs typeface="Lucinda S"/>
                      </a:rPr>
                      <m:t>𝛽</m:t>
                    </m:r>
                  </m:oMath>
                </a14:m>
                <a:r>
                  <a:rPr lang="en-AU" sz="1350" dirty="0">
                    <a:latin typeface="+mj-lt"/>
                    <a:cs typeface="Lucinda S"/>
                  </a:rPr>
                  <a:t> are cell- and radiation-specific characteristics</a:t>
                </a:r>
              </a:p>
            </p:txBody>
          </p:sp>
        </mc:Choice>
        <mc:Fallback xmlns="">
          <p:sp>
            <p:nvSpPr>
              <p:cNvPr id="8" name="Rectangle 7"/>
              <p:cNvSpPr>
                <a:spLocks noRot="1" noChangeAspect="1" noMove="1" noResize="1" noEditPoints="1" noAdjustHandles="1" noChangeArrowheads="1" noChangeShapeType="1" noTextEdit="1"/>
              </p:cNvSpPr>
              <p:nvPr/>
            </p:nvSpPr>
            <p:spPr>
              <a:xfrm>
                <a:off x="5363110" y="2307544"/>
                <a:ext cx="2917379" cy="507831"/>
              </a:xfrm>
              <a:prstGeom prst="rect">
                <a:avLst/>
              </a:prstGeom>
              <a:blipFill>
                <a:blip r:embed="rId7"/>
                <a:stretch>
                  <a:fillRect t="-2410" b="-12048"/>
                </a:stretch>
              </a:blipFill>
            </p:spPr>
            <p:txBody>
              <a:bodyPr/>
              <a:lstStyle/>
              <a:p>
                <a:r>
                  <a:rPr lang="en-AU">
                    <a:noFill/>
                  </a:rPr>
                  <a:t> </a:t>
                </a:r>
              </a:p>
            </p:txBody>
          </p:sp>
        </mc:Fallback>
      </mc:AlternateContent>
      <p:sp>
        <p:nvSpPr>
          <p:cNvPr id="17" name="Title 1"/>
          <p:cNvSpPr txBox="1">
            <a:spLocks/>
          </p:cNvSpPr>
          <p:nvPr/>
        </p:nvSpPr>
        <p:spPr>
          <a:xfrm>
            <a:off x="269672" y="119827"/>
            <a:ext cx="4476989" cy="635095"/>
          </a:xfrm>
          <a:prstGeom prst="rect">
            <a:avLst/>
          </a:prstGeom>
        </p:spPr>
        <p:txBody>
          <a:bodyPr vert="horz" lIns="0" tIns="0" rIns="68580" bIns="34290" rtlCol="0" anchor="t">
            <a:noAutofit/>
          </a:bodyPr>
          <a:lstStyle>
            <a:lvl1pPr algn="l" defTabSz="609585" rtl="0" eaLnBrk="1" latinLnBrk="0" hangingPunct="1">
              <a:spcBef>
                <a:spcPct val="0"/>
              </a:spcBef>
              <a:buNone/>
              <a:defRPr sz="4800" kern="1200">
                <a:solidFill>
                  <a:schemeClr val="tx2"/>
                </a:solidFill>
                <a:latin typeface="+mj-lt"/>
                <a:ea typeface="+mj-ea"/>
                <a:cs typeface="+mj-cs"/>
              </a:defRPr>
            </a:lvl1pPr>
          </a:lstStyle>
          <a:p>
            <a:r>
              <a:rPr lang="en-AU" sz="2100" dirty="0" err="1">
                <a:solidFill>
                  <a:srgbClr val="0000CC"/>
                </a:solidFill>
                <a:effectLst>
                  <a:outerShdw blurRad="38100" dist="38100" dir="2700000" algn="tl">
                    <a:srgbClr val="000000">
                      <a:alpha val="43137"/>
                    </a:srgbClr>
                  </a:outerShdw>
                </a:effectLst>
              </a:rPr>
              <a:t>Microdosimetric</a:t>
            </a:r>
            <a:r>
              <a:rPr lang="en-AU" sz="2100" dirty="0">
                <a:solidFill>
                  <a:srgbClr val="0000CC"/>
                </a:solidFill>
                <a:effectLst>
                  <a:outerShdw blurRad="38100" dist="38100" dir="2700000" algn="tl">
                    <a:srgbClr val="000000">
                      <a:alpha val="43137"/>
                    </a:srgbClr>
                  </a:outerShdw>
                </a:effectLst>
              </a:rPr>
              <a:t> Kinetic Model (MKM)</a:t>
            </a:r>
          </a:p>
        </p:txBody>
      </p:sp>
      <p:sp>
        <p:nvSpPr>
          <p:cNvPr id="25" name="Text Box 8"/>
          <p:cNvSpPr txBox="1">
            <a:spLocks noChangeArrowheads="1"/>
          </p:cNvSpPr>
          <p:nvPr/>
        </p:nvSpPr>
        <p:spPr bwMode="auto">
          <a:xfrm>
            <a:off x="3164352" y="4161154"/>
            <a:ext cx="1103999" cy="582352"/>
          </a:xfrm>
          <a:prstGeom prst="rect">
            <a:avLst/>
          </a:prstGeom>
          <a:noFill/>
          <a:ln w="9525">
            <a:noFill/>
            <a:round/>
            <a:headEnd/>
            <a:tailEnd/>
          </a:ln>
          <a:effectLst/>
        </p:spPr>
        <p:txBody>
          <a:bodyPr wrap="square" lIns="82943" tIns="41472" rIns="82943" bIns="41472">
            <a:spAutoFit/>
          </a:bodyPr>
          <a:lstStyle/>
          <a:p>
            <a:pPr>
              <a:lnSpc>
                <a:spcPct val="80000"/>
              </a:lnSpc>
              <a:tabLst>
                <a:tab pos="656633" algn="l"/>
                <a:tab pos="1313267" algn="l"/>
                <a:tab pos="1969900" algn="l"/>
                <a:tab pos="2626533" algn="l"/>
                <a:tab pos="3283166" algn="l"/>
                <a:tab pos="3939800" algn="l"/>
                <a:tab pos="4596433" algn="l"/>
                <a:tab pos="5253067" algn="l"/>
                <a:tab pos="5909699" algn="l"/>
                <a:tab pos="6566333" algn="l"/>
              </a:tabLst>
            </a:pPr>
            <a:r>
              <a:rPr lang="en-GB" sz="1350" dirty="0">
                <a:solidFill>
                  <a:srgbClr val="0000CC"/>
                </a:solidFill>
                <a:latin typeface="+mj-lt"/>
              </a:rPr>
              <a:t>Courtesy of </a:t>
            </a:r>
            <a:r>
              <a:rPr lang="en-GB" sz="1350" dirty="0" err="1">
                <a:solidFill>
                  <a:srgbClr val="0000CC"/>
                </a:solidFill>
                <a:latin typeface="+mj-lt"/>
              </a:rPr>
              <a:t>N.Matsufuji</a:t>
            </a:r>
            <a:r>
              <a:rPr lang="en-GB" sz="1350" dirty="0">
                <a:solidFill>
                  <a:srgbClr val="0000CC"/>
                </a:solidFill>
                <a:latin typeface="+mj-lt"/>
              </a:rPr>
              <a:t>,</a:t>
            </a:r>
          </a:p>
          <a:p>
            <a:pPr>
              <a:lnSpc>
                <a:spcPct val="80000"/>
              </a:lnSpc>
              <a:tabLst>
                <a:tab pos="656633" algn="l"/>
                <a:tab pos="1313267" algn="l"/>
                <a:tab pos="1969900" algn="l"/>
                <a:tab pos="2626533" algn="l"/>
                <a:tab pos="3283166" algn="l"/>
                <a:tab pos="3939800" algn="l"/>
                <a:tab pos="4596433" algn="l"/>
                <a:tab pos="5253067" algn="l"/>
                <a:tab pos="5909699" algn="l"/>
                <a:tab pos="6566333" algn="l"/>
              </a:tabLst>
            </a:pPr>
            <a:r>
              <a:rPr lang="en-GB" sz="1350" dirty="0">
                <a:solidFill>
                  <a:srgbClr val="0000CC"/>
                </a:solidFill>
                <a:latin typeface="+mj-lt"/>
              </a:rPr>
              <a:t>QST, Japan</a:t>
            </a:r>
          </a:p>
        </p:txBody>
      </p:sp>
      <p:sp>
        <p:nvSpPr>
          <p:cNvPr id="26" name="TextBox 25"/>
          <p:cNvSpPr txBox="1"/>
          <p:nvPr/>
        </p:nvSpPr>
        <p:spPr>
          <a:xfrm>
            <a:off x="4869306" y="2950492"/>
            <a:ext cx="4256048" cy="715581"/>
          </a:xfrm>
          <a:prstGeom prst="rect">
            <a:avLst/>
          </a:prstGeom>
          <a:solidFill>
            <a:schemeClr val="bg1"/>
          </a:solidFill>
        </p:spPr>
        <p:txBody>
          <a:bodyPr wrap="square" rtlCol="0">
            <a:spAutoFit/>
          </a:bodyPr>
          <a:lstStyle/>
          <a:p>
            <a:r>
              <a:rPr lang="en-AU" sz="1350" dirty="0">
                <a:solidFill>
                  <a:srgbClr val="0000CC"/>
                </a:solidFill>
                <a:latin typeface="+mj-lt"/>
                <a:cs typeface="Arial" pitchFamily="34" charset="0"/>
              </a:rPr>
              <a:t>For </a:t>
            </a:r>
            <a:r>
              <a:rPr lang="en-AU" sz="1350" dirty="0" err="1">
                <a:solidFill>
                  <a:srgbClr val="0000CC"/>
                </a:solidFill>
                <a:latin typeface="+mj-lt"/>
                <a:cs typeface="Arial" pitchFamily="34" charset="0"/>
              </a:rPr>
              <a:t>MIAPaca</a:t>
            </a:r>
            <a:r>
              <a:rPr lang="en-AU" sz="1350" dirty="0">
                <a:solidFill>
                  <a:srgbClr val="0000CC"/>
                </a:solidFill>
                <a:latin typeface="+mj-lt"/>
                <a:cs typeface="Arial" pitchFamily="34" charset="0"/>
              </a:rPr>
              <a:t>  cells:</a:t>
            </a:r>
          </a:p>
          <a:p>
            <a:pPr marL="285743" indent="-285743">
              <a:buFont typeface="Wingdings" pitchFamily="2" charset="2"/>
              <a:buChar char="§"/>
            </a:pPr>
            <a:r>
              <a:rPr lang="el-GR" sz="1350" dirty="0">
                <a:solidFill>
                  <a:srgbClr val="0000CC"/>
                </a:solidFill>
                <a:latin typeface="+mj-lt"/>
                <a:cs typeface="Arial" pitchFamily="34" charset="0"/>
              </a:rPr>
              <a:t>α</a:t>
            </a:r>
            <a:r>
              <a:rPr lang="en-AU" sz="1350" baseline="-25000" dirty="0">
                <a:solidFill>
                  <a:srgbClr val="0000CC"/>
                </a:solidFill>
                <a:latin typeface="+mj-lt"/>
                <a:cs typeface="Arial" pitchFamily="34" charset="0"/>
              </a:rPr>
              <a:t>o</a:t>
            </a:r>
            <a:r>
              <a:rPr lang="en-AU" sz="1350" dirty="0">
                <a:solidFill>
                  <a:srgbClr val="0000CC"/>
                </a:solidFill>
                <a:latin typeface="+mj-lt"/>
                <a:cs typeface="Arial" pitchFamily="34" charset="0"/>
              </a:rPr>
              <a:t>= 0.001 Gy</a:t>
            </a:r>
            <a:r>
              <a:rPr lang="en-AU" sz="1350" baseline="30000" dirty="0">
                <a:solidFill>
                  <a:srgbClr val="0000CC"/>
                </a:solidFill>
                <a:latin typeface="+mj-lt"/>
                <a:cs typeface="Arial" pitchFamily="34" charset="0"/>
              </a:rPr>
              <a:t>-1</a:t>
            </a:r>
            <a:r>
              <a:rPr lang="en-AU" sz="1350" dirty="0">
                <a:solidFill>
                  <a:srgbClr val="0000CC"/>
                </a:solidFill>
                <a:latin typeface="+mj-lt"/>
                <a:cs typeface="Arial" pitchFamily="34" charset="0"/>
              </a:rPr>
              <a:t>; </a:t>
            </a:r>
            <a:r>
              <a:rPr lang="el-GR" sz="1350" dirty="0">
                <a:solidFill>
                  <a:srgbClr val="0000CC"/>
                </a:solidFill>
                <a:latin typeface="+mj-lt"/>
                <a:cs typeface="Arial" pitchFamily="34" charset="0"/>
              </a:rPr>
              <a:t>β</a:t>
            </a:r>
            <a:r>
              <a:rPr lang="en-AU" sz="1350" dirty="0">
                <a:solidFill>
                  <a:srgbClr val="0000CC"/>
                </a:solidFill>
                <a:latin typeface="+mj-lt"/>
                <a:cs typeface="Arial" pitchFamily="34" charset="0"/>
              </a:rPr>
              <a:t>= 0.085 Gy</a:t>
            </a:r>
            <a:r>
              <a:rPr lang="en-AU" sz="1350" baseline="30000" dirty="0">
                <a:solidFill>
                  <a:srgbClr val="0000CC"/>
                </a:solidFill>
                <a:latin typeface="+mj-lt"/>
                <a:cs typeface="Arial" pitchFamily="34" charset="0"/>
              </a:rPr>
              <a:t>-2</a:t>
            </a:r>
            <a:r>
              <a:rPr lang="en-AU" sz="1350" dirty="0">
                <a:solidFill>
                  <a:srgbClr val="0000CC"/>
                </a:solidFill>
                <a:latin typeface="+mj-lt"/>
                <a:cs typeface="Arial" pitchFamily="34" charset="0"/>
              </a:rPr>
              <a:t> ; </a:t>
            </a:r>
            <a:r>
              <a:rPr lang="en-AU" sz="1350" dirty="0" err="1">
                <a:solidFill>
                  <a:srgbClr val="0000CC"/>
                </a:solidFill>
                <a:latin typeface="+mj-lt"/>
                <a:cs typeface="Arial" pitchFamily="34" charset="0"/>
              </a:rPr>
              <a:t>r</a:t>
            </a:r>
            <a:r>
              <a:rPr lang="en-AU" sz="1350" baseline="-25000" dirty="0" err="1">
                <a:solidFill>
                  <a:srgbClr val="0000CC"/>
                </a:solidFill>
                <a:latin typeface="+mj-lt"/>
                <a:cs typeface="Arial" pitchFamily="34" charset="0"/>
              </a:rPr>
              <a:t>d</a:t>
            </a:r>
            <a:r>
              <a:rPr lang="en-AU" sz="1350" dirty="0">
                <a:solidFill>
                  <a:srgbClr val="0000CC"/>
                </a:solidFill>
                <a:latin typeface="+mj-lt"/>
                <a:cs typeface="Arial" pitchFamily="34" charset="0"/>
              </a:rPr>
              <a:t> = 0.57 µm is radius of sub cellular domain in MK model, </a:t>
            </a:r>
            <a:r>
              <a:rPr lang="en-AU" sz="1350" dirty="0" err="1">
                <a:solidFill>
                  <a:srgbClr val="0000CC"/>
                </a:solidFill>
                <a:latin typeface="+mj-lt"/>
                <a:cs typeface="Arial" pitchFamily="34" charset="0"/>
              </a:rPr>
              <a:t>y</a:t>
            </a:r>
            <a:r>
              <a:rPr lang="en-AU" sz="1350" baseline="-25000" dirty="0" err="1">
                <a:solidFill>
                  <a:srgbClr val="0000CC"/>
                </a:solidFill>
                <a:latin typeface="+mj-lt"/>
                <a:cs typeface="Arial" pitchFamily="34" charset="0"/>
              </a:rPr>
              <a:t>o</a:t>
            </a:r>
            <a:r>
              <a:rPr lang="en-AU" sz="1350" dirty="0">
                <a:solidFill>
                  <a:srgbClr val="0000CC"/>
                </a:solidFill>
                <a:latin typeface="+mj-lt"/>
                <a:cs typeface="Arial" pitchFamily="34" charset="0"/>
              </a:rPr>
              <a:t> = 260 </a:t>
            </a:r>
            <a:r>
              <a:rPr lang="en-AU" sz="1350" dirty="0" err="1">
                <a:solidFill>
                  <a:srgbClr val="0000CC"/>
                </a:solidFill>
                <a:latin typeface="+mj-lt"/>
                <a:cs typeface="Arial" pitchFamily="34" charset="0"/>
              </a:rPr>
              <a:t>keV</a:t>
            </a:r>
            <a:r>
              <a:rPr lang="en-AU" sz="1350" dirty="0">
                <a:solidFill>
                  <a:srgbClr val="0000CC"/>
                </a:solidFill>
                <a:latin typeface="+mj-lt"/>
                <a:cs typeface="Arial" pitchFamily="34" charset="0"/>
              </a:rPr>
              <a:t>/µm</a:t>
            </a:r>
            <a:endParaRPr lang="en-AU" sz="1350" baseline="30000" dirty="0">
              <a:solidFill>
                <a:srgbClr val="0000CC"/>
              </a:solidFill>
              <a:latin typeface="+mj-lt"/>
              <a:cs typeface="Arial" pitchFamily="34" charset="0"/>
            </a:endParaRPr>
          </a:p>
        </p:txBody>
      </p:sp>
      <p:sp>
        <p:nvSpPr>
          <p:cNvPr id="27" name="円/楕円 13"/>
          <p:cNvSpPr/>
          <p:nvPr/>
        </p:nvSpPr>
        <p:spPr>
          <a:xfrm>
            <a:off x="1463166" y="851899"/>
            <a:ext cx="2961790" cy="2221343"/>
          </a:xfrm>
          <a:prstGeom prst="ellipse">
            <a:avLst/>
          </a:prstGeom>
          <a:solidFill>
            <a:srgbClr val="0070C0"/>
          </a:solidFill>
          <a:ln>
            <a:noFill/>
          </a:ln>
          <a:scene3d>
            <a:camera prst="orthographicFront"/>
            <a:lightRig rig="morning" dir="t"/>
          </a:scene3d>
          <a:sp3d prstMaterial="clear">
            <a:bevelT w="647700" h="647700"/>
            <a:bevelB w="1296670" h="129667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28" name="円/楕円 14"/>
          <p:cNvSpPr/>
          <p:nvPr/>
        </p:nvSpPr>
        <p:spPr>
          <a:xfrm>
            <a:off x="1494110" y="1885580"/>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29" name="円/楕円 15"/>
          <p:cNvSpPr/>
          <p:nvPr/>
        </p:nvSpPr>
        <p:spPr>
          <a:xfrm>
            <a:off x="1789161" y="1885580"/>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30" name="円/楕円 16"/>
          <p:cNvSpPr/>
          <p:nvPr/>
        </p:nvSpPr>
        <p:spPr>
          <a:xfrm>
            <a:off x="2084211" y="1885580"/>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31" name="円/楕円 17"/>
          <p:cNvSpPr/>
          <p:nvPr/>
        </p:nvSpPr>
        <p:spPr>
          <a:xfrm>
            <a:off x="2379261" y="1885580"/>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32" name="円/楕円 18"/>
          <p:cNvSpPr/>
          <p:nvPr/>
        </p:nvSpPr>
        <p:spPr>
          <a:xfrm>
            <a:off x="2674311" y="1885580"/>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33" name="円/楕円 21"/>
          <p:cNvSpPr/>
          <p:nvPr/>
        </p:nvSpPr>
        <p:spPr>
          <a:xfrm>
            <a:off x="2969361" y="1885580"/>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34" name="円/楕円 22"/>
          <p:cNvSpPr/>
          <p:nvPr/>
        </p:nvSpPr>
        <p:spPr>
          <a:xfrm>
            <a:off x="3264412" y="1885580"/>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35" name="円/楕円 23"/>
          <p:cNvSpPr/>
          <p:nvPr/>
        </p:nvSpPr>
        <p:spPr>
          <a:xfrm>
            <a:off x="3559460" y="1885580"/>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36" name="円/楕円 24"/>
          <p:cNvSpPr/>
          <p:nvPr/>
        </p:nvSpPr>
        <p:spPr>
          <a:xfrm>
            <a:off x="3852999" y="1885580"/>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37" name="円/楕円 25"/>
          <p:cNvSpPr/>
          <p:nvPr/>
        </p:nvSpPr>
        <p:spPr>
          <a:xfrm>
            <a:off x="4139514" y="1885580"/>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38" name="円/楕円 26"/>
          <p:cNvSpPr/>
          <p:nvPr/>
        </p:nvSpPr>
        <p:spPr>
          <a:xfrm>
            <a:off x="1648792" y="1694428"/>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39" name="円/楕円 27"/>
          <p:cNvSpPr/>
          <p:nvPr/>
        </p:nvSpPr>
        <p:spPr>
          <a:xfrm>
            <a:off x="1943842" y="1694428"/>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40" name="円/楕円 28"/>
          <p:cNvSpPr/>
          <p:nvPr/>
        </p:nvSpPr>
        <p:spPr>
          <a:xfrm>
            <a:off x="2238892" y="1694428"/>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41" name="円/楕円 29"/>
          <p:cNvSpPr/>
          <p:nvPr/>
        </p:nvSpPr>
        <p:spPr>
          <a:xfrm>
            <a:off x="2533943" y="1694428"/>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42" name="円/楕円 31"/>
          <p:cNvSpPr/>
          <p:nvPr/>
        </p:nvSpPr>
        <p:spPr>
          <a:xfrm>
            <a:off x="2828993" y="1694428"/>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43" name="円/楕円 32"/>
          <p:cNvSpPr/>
          <p:nvPr/>
        </p:nvSpPr>
        <p:spPr>
          <a:xfrm>
            <a:off x="3124043" y="1694428"/>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44" name="円/楕円 34"/>
          <p:cNvSpPr/>
          <p:nvPr/>
        </p:nvSpPr>
        <p:spPr>
          <a:xfrm>
            <a:off x="3419093" y="1694428"/>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45" name="円/楕円 35"/>
          <p:cNvSpPr/>
          <p:nvPr/>
        </p:nvSpPr>
        <p:spPr>
          <a:xfrm>
            <a:off x="3714141" y="1694428"/>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46" name="円/楕円 36"/>
          <p:cNvSpPr/>
          <p:nvPr/>
        </p:nvSpPr>
        <p:spPr>
          <a:xfrm>
            <a:off x="4007681" y="1694428"/>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47" name="円/楕円 37"/>
          <p:cNvSpPr/>
          <p:nvPr/>
        </p:nvSpPr>
        <p:spPr>
          <a:xfrm>
            <a:off x="4294196" y="1694428"/>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48" name="円/楕円 38"/>
          <p:cNvSpPr/>
          <p:nvPr/>
        </p:nvSpPr>
        <p:spPr>
          <a:xfrm>
            <a:off x="1494110" y="1491409"/>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49" name="円/楕円 39"/>
          <p:cNvSpPr/>
          <p:nvPr/>
        </p:nvSpPr>
        <p:spPr>
          <a:xfrm>
            <a:off x="1789161" y="1491409"/>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50" name="円/楕円 40"/>
          <p:cNvSpPr/>
          <p:nvPr/>
        </p:nvSpPr>
        <p:spPr>
          <a:xfrm>
            <a:off x="2084211" y="1491409"/>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51" name="円/楕円 41"/>
          <p:cNvSpPr/>
          <p:nvPr/>
        </p:nvSpPr>
        <p:spPr>
          <a:xfrm>
            <a:off x="2379261" y="1491409"/>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52" name="円/楕円 42"/>
          <p:cNvSpPr/>
          <p:nvPr/>
        </p:nvSpPr>
        <p:spPr>
          <a:xfrm>
            <a:off x="2674311" y="1491409"/>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53" name="円/楕円 43"/>
          <p:cNvSpPr/>
          <p:nvPr/>
        </p:nvSpPr>
        <p:spPr>
          <a:xfrm>
            <a:off x="2969361" y="1491409"/>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54" name="円/楕円 44"/>
          <p:cNvSpPr/>
          <p:nvPr/>
        </p:nvSpPr>
        <p:spPr>
          <a:xfrm>
            <a:off x="3264412" y="1491409"/>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55" name="円/楕円 45"/>
          <p:cNvSpPr/>
          <p:nvPr/>
        </p:nvSpPr>
        <p:spPr>
          <a:xfrm>
            <a:off x="3559460" y="1491409"/>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56" name="円/楕円 46"/>
          <p:cNvSpPr/>
          <p:nvPr/>
        </p:nvSpPr>
        <p:spPr>
          <a:xfrm>
            <a:off x="3852999" y="1491409"/>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57" name="円/楕円 47"/>
          <p:cNvSpPr/>
          <p:nvPr/>
        </p:nvSpPr>
        <p:spPr>
          <a:xfrm>
            <a:off x="4139514" y="1491409"/>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58" name="円/楕円 48"/>
          <p:cNvSpPr/>
          <p:nvPr/>
        </p:nvSpPr>
        <p:spPr>
          <a:xfrm>
            <a:off x="1648792" y="1288390"/>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59" name="円/楕円 49"/>
          <p:cNvSpPr/>
          <p:nvPr/>
        </p:nvSpPr>
        <p:spPr>
          <a:xfrm>
            <a:off x="1943842" y="1288390"/>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60" name="円/楕円 50"/>
          <p:cNvSpPr/>
          <p:nvPr/>
        </p:nvSpPr>
        <p:spPr>
          <a:xfrm>
            <a:off x="2238892" y="1288390"/>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61" name="円/楕円 51"/>
          <p:cNvSpPr/>
          <p:nvPr/>
        </p:nvSpPr>
        <p:spPr>
          <a:xfrm>
            <a:off x="2533943" y="1288390"/>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62" name="円/楕円 52"/>
          <p:cNvSpPr/>
          <p:nvPr/>
        </p:nvSpPr>
        <p:spPr>
          <a:xfrm>
            <a:off x="2828993" y="1288390"/>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63" name="円/楕円 53"/>
          <p:cNvSpPr/>
          <p:nvPr/>
        </p:nvSpPr>
        <p:spPr>
          <a:xfrm>
            <a:off x="3124043" y="1288390"/>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64" name="円/楕円 54"/>
          <p:cNvSpPr/>
          <p:nvPr/>
        </p:nvSpPr>
        <p:spPr>
          <a:xfrm>
            <a:off x="3419093" y="1288390"/>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65" name="円/楕円 55"/>
          <p:cNvSpPr/>
          <p:nvPr/>
        </p:nvSpPr>
        <p:spPr>
          <a:xfrm>
            <a:off x="3714141" y="1288390"/>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66" name="円/楕円 56"/>
          <p:cNvSpPr/>
          <p:nvPr/>
        </p:nvSpPr>
        <p:spPr>
          <a:xfrm>
            <a:off x="4007681" y="1288390"/>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67" name="円/楕円 57"/>
          <p:cNvSpPr/>
          <p:nvPr/>
        </p:nvSpPr>
        <p:spPr>
          <a:xfrm>
            <a:off x="1803474" y="1102507"/>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68" name="円/楕円 58"/>
          <p:cNvSpPr/>
          <p:nvPr/>
        </p:nvSpPr>
        <p:spPr>
          <a:xfrm>
            <a:off x="2098524" y="1102507"/>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69" name="円/楕円 59"/>
          <p:cNvSpPr/>
          <p:nvPr/>
        </p:nvSpPr>
        <p:spPr>
          <a:xfrm>
            <a:off x="2393574" y="1102507"/>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70" name="円/楕円 60"/>
          <p:cNvSpPr/>
          <p:nvPr/>
        </p:nvSpPr>
        <p:spPr>
          <a:xfrm>
            <a:off x="2688624" y="1102507"/>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71" name="円/楕円 61"/>
          <p:cNvSpPr/>
          <p:nvPr/>
        </p:nvSpPr>
        <p:spPr>
          <a:xfrm>
            <a:off x="2983674" y="1102507"/>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72" name="円/楕円 62"/>
          <p:cNvSpPr/>
          <p:nvPr/>
        </p:nvSpPr>
        <p:spPr>
          <a:xfrm>
            <a:off x="3278724" y="1102507"/>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73" name="円/楕円 63"/>
          <p:cNvSpPr/>
          <p:nvPr/>
        </p:nvSpPr>
        <p:spPr>
          <a:xfrm>
            <a:off x="3573774" y="1102507"/>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74" name="円/楕円 64"/>
          <p:cNvSpPr/>
          <p:nvPr/>
        </p:nvSpPr>
        <p:spPr>
          <a:xfrm>
            <a:off x="3868822" y="1102507"/>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75" name="円/楕円 65"/>
          <p:cNvSpPr/>
          <p:nvPr/>
        </p:nvSpPr>
        <p:spPr>
          <a:xfrm>
            <a:off x="1958155" y="911354"/>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76" name="円/楕円 66"/>
          <p:cNvSpPr/>
          <p:nvPr/>
        </p:nvSpPr>
        <p:spPr>
          <a:xfrm>
            <a:off x="2253205" y="911354"/>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77" name="円/楕円 67"/>
          <p:cNvSpPr/>
          <p:nvPr/>
        </p:nvSpPr>
        <p:spPr>
          <a:xfrm>
            <a:off x="2548255" y="911354"/>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78" name="円/楕円 68"/>
          <p:cNvSpPr/>
          <p:nvPr/>
        </p:nvSpPr>
        <p:spPr>
          <a:xfrm>
            <a:off x="2843305" y="911354"/>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79" name="円/楕円 69"/>
          <p:cNvSpPr/>
          <p:nvPr/>
        </p:nvSpPr>
        <p:spPr>
          <a:xfrm>
            <a:off x="3138355" y="911354"/>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80" name="円/楕円 70"/>
          <p:cNvSpPr/>
          <p:nvPr/>
        </p:nvSpPr>
        <p:spPr>
          <a:xfrm>
            <a:off x="3433405" y="911354"/>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81" name="円/楕円 71"/>
          <p:cNvSpPr/>
          <p:nvPr/>
        </p:nvSpPr>
        <p:spPr>
          <a:xfrm>
            <a:off x="3728455" y="911354"/>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82" name="円/楕円 72"/>
          <p:cNvSpPr/>
          <p:nvPr/>
        </p:nvSpPr>
        <p:spPr>
          <a:xfrm>
            <a:off x="1339430" y="2088599"/>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83" name="円/楕円 73"/>
          <p:cNvSpPr/>
          <p:nvPr/>
        </p:nvSpPr>
        <p:spPr>
          <a:xfrm>
            <a:off x="1634479" y="2088599"/>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84" name="円/楕円 74"/>
          <p:cNvSpPr/>
          <p:nvPr/>
        </p:nvSpPr>
        <p:spPr>
          <a:xfrm>
            <a:off x="1929530" y="2088599"/>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85" name="円/楕円 75"/>
          <p:cNvSpPr/>
          <p:nvPr/>
        </p:nvSpPr>
        <p:spPr>
          <a:xfrm>
            <a:off x="2224580" y="2088599"/>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86" name="円/楕円 76"/>
          <p:cNvSpPr/>
          <p:nvPr/>
        </p:nvSpPr>
        <p:spPr>
          <a:xfrm>
            <a:off x="2519630" y="2088599"/>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87" name="円/楕円 77"/>
          <p:cNvSpPr/>
          <p:nvPr/>
        </p:nvSpPr>
        <p:spPr>
          <a:xfrm>
            <a:off x="2814680" y="2088599"/>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88" name="円/楕円 78"/>
          <p:cNvSpPr/>
          <p:nvPr/>
        </p:nvSpPr>
        <p:spPr>
          <a:xfrm>
            <a:off x="3109730" y="2088599"/>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89" name="円/楕円 79"/>
          <p:cNvSpPr/>
          <p:nvPr/>
        </p:nvSpPr>
        <p:spPr>
          <a:xfrm>
            <a:off x="3404779" y="2088599"/>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90" name="円/楕円 80"/>
          <p:cNvSpPr/>
          <p:nvPr/>
        </p:nvSpPr>
        <p:spPr>
          <a:xfrm>
            <a:off x="3698318" y="2088599"/>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91" name="円/楕円 81"/>
          <p:cNvSpPr/>
          <p:nvPr/>
        </p:nvSpPr>
        <p:spPr>
          <a:xfrm>
            <a:off x="3984833" y="2088599"/>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92" name="円/楕円 82"/>
          <p:cNvSpPr/>
          <p:nvPr/>
        </p:nvSpPr>
        <p:spPr>
          <a:xfrm>
            <a:off x="1489100" y="2287861"/>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93" name="円/楕円 83"/>
          <p:cNvSpPr/>
          <p:nvPr/>
        </p:nvSpPr>
        <p:spPr>
          <a:xfrm>
            <a:off x="1784150" y="2287861"/>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94" name="円/楕円 84"/>
          <p:cNvSpPr/>
          <p:nvPr/>
        </p:nvSpPr>
        <p:spPr>
          <a:xfrm>
            <a:off x="2079200" y="2287861"/>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95" name="円/楕円 85"/>
          <p:cNvSpPr/>
          <p:nvPr/>
        </p:nvSpPr>
        <p:spPr>
          <a:xfrm>
            <a:off x="2374250" y="2287861"/>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96" name="円/楕円 86"/>
          <p:cNvSpPr/>
          <p:nvPr/>
        </p:nvSpPr>
        <p:spPr>
          <a:xfrm>
            <a:off x="2669300" y="2287861"/>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97" name="円/楕円 87"/>
          <p:cNvSpPr/>
          <p:nvPr/>
        </p:nvSpPr>
        <p:spPr>
          <a:xfrm>
            <a:off x="2964350" y="2287861"/>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98" name="円/楕円 88"/>
          <p:cNvSpPr/>
          <p:nvPr/>
        </p:nvSpPr>
        <p:spPr>
          <a:xfrm>
            <a:off x="3259401" y="2287861"/>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99" name="円/楕円 89"/>
          <p:cNvSpPr/>
          <p:nvPr/>
        </p:nvSpPr>
        <p:spPr>
          <a:xfrm>
            <a:off x="3554449" y="2287861"/>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100" name="円/楕円 90"/>
          <p:cNvSpPr/>
          <p:nvPr/>
        </p:nvSpPr>
        <p:spPr>
          <a:xfrm>
            <a:off x="3847988" y="2287861"/>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101" name="円/楕円 91"/>
          <p:cNvSpPr/>
          <p:nvPr/>
        </p:nvSpPr>
        <p:spPr>
          <a:xfrm>
            <a:off x="4134503" y="2287861"/>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102" name="円/楕円 92"/>
          <p:cNvSpPr/>
          <p:nvPr/>
        </p:nvSpPr>
        <p:spPr>
          <a:xfrm>
            <a:off x="1633759" y="2490880"/>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103" name="円/楕円 93"/>
          <p:cNvSpPr/>
          <p:nvPr/>
        </p:nvSpPr>
        <p:spPr>
          <a:xfrm>
            <a:off x="1928809" y="2490880"/>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104" name="円/楕円 94"/>
          <p:cNvSpPr/>
          <p:nvPr/>
        </p:nvSpPr>
        <p:spPr>
          <a:xfrm>
            <a:off x="2223859" y="2490880"/>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105" name="円/楕円 95"/>
          <p:cNvSpPr/>
          <p:nvPr/>
        </p:nvSpPr>
        <p:spPr>
          <a:xfrm>
            <a:off x="2518910" y="2490880"/>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106" name="円/楕円 96"/>
          <p:cNvSpPr/>
          <p:nvPr/>
        </p:nvSpPr>
        <p:spPr>
          <a:xfrm>
            <a:off x="2813960" y="2490880"/>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107" name="円/楕円 97"/>
          <p:cNvSpPr/>
          <p:nvPr/>
        </p:nvSpPr>
        <p:spPr>
          <a:xfrm>
            <a:off x="3109010" y="2490880"/>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108" name="円/楕円 98"/>
          <p:cNvSpPr/>
          <p:nvPr/>
        </p:nvSpPr>
        <p:spPr>
          <a:xfrm>
            <a:off x="3404060" y="2490880"/>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109" name="円/楕円 99"/>
          <p:cNvSpPr/>
          <p:nvPr/>
        </p:nvSpPr>
        <p:spPr>
          <a:xfrm>
            <a:off x="3699108" y="2490880"/>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110" name="円/楕円 100"/>
          <p:cNvSpPr/>
          <p:nvPr/>
        </p:nvSpPr>
        <p:spPr>
          <a:xfrm>
            <a:off x="3992648" y="2490880"/>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111" name="円/楕円 101"/>
          <p:cNvSpPr/>
          <p:nvPr/>
        </p:nvSpPr>
        <p:spPr>
          <a:xfrm>
            <a:off x="1769814" y="2690732"/>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112" name="円/楕円 102"/>
          <p:cNvSpPr/>
          <p:nvPr/>
        </p:nvSpPr>
        <p:spPr>
          <a:xfrm>
            <a:off x="2064864" y="2690732"/>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113" name="円/楕円 103"/>
          <p:cNvSpPr/>
          <p:nvPr/>
        </p:nvSpPr>
        <p:spPr>
          <a:xfrm>
            <a:off x="2359914" y="2690732"/>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114" name="円/楕円 104"/>
          <p:cNvSpPr/>
          <p:nvPr/>
        </p:nvSpPr>
        <p:spPr>
          <a:xfrm>
            <a:off x="2654964" y="2690732"/>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115" name="円/楕円 105"/>
          <p:cNvSpPr/>
          <p:nvPr/>
        </p:nvSpPr>
        <p:spPr>
          <a:xfrm>
            <a:off x="2950014" y="2690732"/>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116" name="円/楕円 106"/>
          <p:cNvSpPr/>
          <p:nvPr/>
        </p:nvSpPr>
        <p:spPr>
          <a:xfrm>
            <a:off x="3245065" y="2690732"/>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117" name="円/楕円 107"/>
          <p:cNvSpPr/>
          <p:nvPr/>
        </p:nvSpPr>
        <p:spPr>
          <a:xfrm>
            <a:off x="3540115" y="2690732"/>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118" name="円/楕円 108"/>
          <p:cNvSpPr/>
          <p:nvPr/>
        </p:nvSpPr>
        <p:spPr>
          <a:xfrm>
            <a:off x="3835163" y="2690732"/>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119" name="円/楕円 109"/>
          <p:cNvSpPr/>
          <p:nvPr/>
        </p:nvSpPr>
        <p:spPr>
          <a:xfrm>
            <a:off x="1919484" y="2882948"/>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120" name="円/楕円 110"/>
          <p:cNvSpPr/>
          <p:nvPr/>
        </p:nvSpPr>
        <p:spPr>
          <a:xfrm>
            <a:off x="2214535" y="2882948"/>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121" name="円/楕円 111"/>
          <p:cNvSpPr/>
          <p:nvPr/>
        </p:nvSpPr>
        <p:spPr>
          <a:xfrm>
            <a:off x="2509585" y="2882948"/>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122" name="円/楕円 112"/>
          <p:cNvSpPr/>
          <p:nvPr/>
        </p:nvSpPr>
        <p:spPr>
          <a:xfrm>
            <a:off x="2804635" y="2882948"/>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123" name="円/楕円 113"/>
          <p:cNvSpPr/>
          <p:nvPr/>
        </p:nvSpPr>
        <p:spPr>
          <a:xfrm>
            <a:off x="3099685" y="2882948"/>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124" name="円/楕円 114"/>
          <p:cNvSpPr/>
          <p:nvPr/>
        </p:nvSpPr>
        <p:spPr>
          <a:xfrm>
            <a:off x="3394735" y="2882948"/>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125" name="円/楕円 115"/>
          <p:cNvSpPr/>
          <p:nvPr/>
        </p:nvSpPr>
        <p:spPr>
          <a:xfrm>
            <a:off x="3689784" y="2882948"/>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126" name="円/楕円 116"/>
          <p:cNvSpPr/>
          <p:nvPr/>
        </p:nvSpPr>
        <p:spPr>
          <a:xfrm>
            <a:off x="1360264" y="1694428"/>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sp>
        <p:nvSpPr>
          <p:cNvPr id="127" name="円/楕円 117"/>
          <p:cNvSpPr/>
          <p:nvPr/>
        </p:nvSpPr>
        <p:spPr>
          <a:xfrm>
            <a:off x="4268351" y="2088599"/>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grpSp>
        <p:nvGrpSpPr>
          <p:cNvPr id="128" name="グループ化 6"/>
          <p:cNvGrpSpPr/>
          <p:nvPr/>
        </p:nvGrpSpPr>
        <p:grpSpPr>
          <a:xfrm>
            <a:off x="31702" y="2791887"/>
            <a:ext cx="2885294" cy="1033782"/>
            <a:chOff x="4139953" y="3444123"/>
            <a:chExt cx="2885294" cy="1378374"/>
          </a:xfrm>
        </p:grpSpPr>
        <p:sp>
          <p:nvSpPr>
            <p:cNvPr id="129" name="タイトル 1"/>
            <p:cNvSpPr txBox="1">
              <a:spLocks/>
            </p:cNvSpPr>
            <p:nvPr/>
          </p:nvSpPr>
          <p:spPr bwMode="auto">
            <a:xfrm>
              <a:off x="4139953" y="4083834"/>
              <a:ext cx="2885294" cy="738663"/>
            </a:xfrm>
            <a:prstGeom prst="rect">
              <a:avLst/>
            </a:prstGeom>
          </p:spPr>
          <p:txBody>
            <a:bodyPr wrap="square">
              <a:spAutoFit/>
            </a:bodyPr>
            <a:lstStyle>
              <a:defPPr>
                <a:defRPr lang="ja-JP"/>
              </a:defPPr>
              <a:lvl1pPr>
                <a:defRPr sz="2400">
                  <a:solidFill>
                    <a:schemeClr val="tx2"/>
                  </a:solidFill>
                  <a:effectLst>
                    <a:outerShdw blurRad="38100" dist="38100" dir="2700000" algn="tl">
                      <a:srgbClr val="000000">
                        <a:alpha val="43137"/>
                      </a:srgbClr>
                    </a:outerShdw>
                  </a:effectLst>
                  <a:latin typeface="+mn-ea"/>
                  <a:ea typeface="+mn-ea"/>
                  <a:cs typeface="Arial" pitchFamily="34" charset="0"/>
                </a:defRPr>
              </a:lvl1pPr>
            </a:lstStyle>
            <a:p>
              <a:pPr algn="ctr"/>
              <a:r>
                <a:rPr lang="en-US" altLang="ja-JP" sz="1500" dirty="0">
                  <a:effectLst/>
                  <a:latin typeface="+mj-lt"/>
                </a:rPr>
                <a:t>Single lesion in any domain leads to cell death</a:t>
              </a:r>
              <a:endParaRPr lang="ja-JP" altLang="en-US" sz="1500" dirty="0">
                <a:effectLst/>
                <a:latin typeface="+mj-lt"/>
              </a:endParaRPr>
            </a:p>
          </p:txBody>
        </p:sp>
        <p:sp>
          <p:nvSpPr>
            <p:cNvPr id="130" name="下矢印 5"/>
            <p:cNvSpPr/>
            <p:nvPr/>
          </p:nvSpPr>
          <p:spPr bwMode="auto">
            <a:xfrm rot="1800000">
              <a:off x="5251919" y="3444123"/>
              <a:ext cx="681920" cy="656576"/>
            </a:xfrm>
            <a:prstGeom prst="downArrow">
              <a:avLst/>
            </a:prstGeom>
            <a:solidFill>
              <a:srgbClr val="FFC000">
                <a:alpha val="50000"/>
              </a:srgbClr>
            </a:solidFill>
            <a:ln w="12700" cap="flat" cmpd="sng" algn="ctr">
              <a:no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bodyPr>
            <a:lstStyle/>
            <a:p>
              <a:pPr defTabSz="914378" eaLnBrk="0" fontAlgn="base" hangingPunct="0">
                <a:spcBef>
                  <a:spcPct val="0"/>
                </a:spcBef>
                <a:spcAft>
                  <a:spcPct val="0"/>
                </a:spcAft>
              </a:pPr>
              <a:endParaRPr lang="ja-JP" altLang="en-US" sz="1500" dirty="0">
                <a:latin typeface="+mj-lt"/>
              </a:endParaRPr>
            </a:p>
          </p:txBody>
        </p:sp>
      </p:grpSp>
      <mc:AlternateContent xmlns:mc="http://schemas.openxmlformats.org/markup-compatibility/2006" xmlns:a14="http://schemas.microsoft.com/office/drawing/2010/main">
        <mc:Choice Requires="a14">
          <p:sp>
            <p:nvSpPr>
              <p:cNvPr id="131" name="テキスト ボックス 120"/>
              <p:cNvSpPr txBox="1"/>
              <p:nvPr/>
            </p:nvSpPr>
            <p:spPr>
              <a:xfrm>
                <a:off x="2767747" y="3184295"/>
                <a:ext cx="1670581" cy="36933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wrap="none" lIns="91438" tIns="45719" rIns="91438" bIns="45719" rtlCol="0">
                <a:spAutoFit/>
              </a:bodyPr>
              <a:lstStyle/>
              <a:p>
                <a:pPr/>
                <a14:m>
                  <m:oMathPara xmlns:m="http://schemas.openxmlformats.org/officeDocument/2006/math">
                    <m:oMathParaPr>
                      <m:jc m:val="centerGroup"/>
                    </m:oMathParaPr>
                    <m:oMath xmlns:m="http://schemas.openxmlformats.org/officeDocument/2006/math">
                      <m:r>
                        <a:rPr lang="en-US" altLang="ja-JP" i="1">
                          <a:solidFill>
                            <a:schemeClr val="tx1"/>
                          </a:solidFill>
                          <a:latin typeface="Cambria Math"/>
                        </a:rPr>
                        <m:t>𝑃𝑜𝑖𝑠𝑠𝑖𝑜𝑛</m:t>
                      </m:r>
                      <m:d>
                        <m:dPr>
                          <m:ctrlPr>
                            <a:rPr lang="en-US" altLang="ja-JP" i="1">
                              <a:solidFill>
                                <a:schemeClr val="tx1"/>
                              </a:solidFill>
                              <a:latin typeface="Cambria Math" panose="02040503050406030204" pitchFamily="18" charset="0"/>
                            </a:rPr>
                          </m:ctrlPr>
                        </m:dPr>
                        <m:e>
                          <m:r>
                            <a:rPr lang="en-US" altLang="ja-JP" i="1">
                              <a:solidFill>
                                <a:schemeClr val="tx1"/>
                              </a:solidFill>
                              <a:latin typeface="Cambria Math"/>
                            </a:rPr>
                            <m:t>0,</m:t>
                          </m:r>
                          <m:acc>
                            <m:accPr>
                              <m:chr m:val="̅"/>
                              <m:ctrlPr>
                                <a:rPr lang="en-US" altLang="ja-JP" i="1">
                                  <a:solidFill>
                                    <a:schemeClr val="tx1"/>
                                  </a:solidFill>
                                  <a:latin typeface="Cambria Math" panose="02040503050406030204" pitchFamily="18" charset="0"/>
                                </a:rPr>
                              </m:ctrlPr>
                            </m:accPr>
                            <m:e>
                              <m:r>
                                <a:rPr lang="en-US" altLang="ja-JP" i="1">
                                  <a:solidFill>
                                    <a:schemeClr val="tx1"/>
                                  </a:solidFill>
                                  <a:latin typeface="Cambria Math"/>
                                </a:rPr>
                                <m:t>𝐿</m:t>
                              </m:r>
                            </m:e>
                          </m:acc>
                        </m:e>
                      </m:d>
                    </m:oMath>
                  </m:oMathPara>
                </a14:m>
                <a:endParaRPr kumimoji="1" lang="ja-JP" altLang="en-US" dirty="0">
                  <a:solidFill>
                    <a:schemeClr val="tx1"/>
                  </a:solidFill>
                </a:endParaRPr>
              </a:p>
            </p:txBody>
          </p:sp>
        </mc:Choice>
        <mc:Fallback xmlns="">
          <p:sp>
            <p:nvSpPr>
              <p:cNvPr id="131" name="テキスト ボックス 120"/>
              <p:cNvSpPr txBox="1">
                <a:spLocks noRot="1" noChangeAspect="1" noMove="1" noResize="1" noEditPoints="1" noAdjustHandles="1" noChangeArrowheads="1" noChangeShapeType="1" noTextEdit="1"/>
              </p:cNvSpPr>
              <p:nvPr/>
            </p:nvSpPr>
            <p:spPr>
              <a:xfrm>
                <a:off x="2767747" y="3184295"/>
                <a:ext cx="1670581" cy="369330"/>
              </a:xfrm>
              <a:prstGeom prst="rect">
                <a:avLst/>
              </a:prstGeom>
              <a:blipFill>
                <a:blip r:embed="rId8"/>
                <a:stretch>
                  <a:fillRect r="-6569"/>
                </a:stretch>
              </a:blipFill>
              <a:ln>
                <a:noFill/>
              </a:ln>
              <a:effectLst/>
            </p:spPr>
            <p:txBody>
              <a:bodyPr/>
              <a:lstStyle/>
              <a:p>
                <a:r>
                  <a:rPr lang="en-AU">
                    <a:noFill/>
                  </a:rPr>
                  <a:t> </a:t>
                </a:r>
              </a:p>
            </p:txBody>
          </p:sp>
        </mc:Fallback>
      </mc:AlternateContent>
      <p:grpSp>
        <p:nvGrpSpPr>
          <p:cNvPr id="132" name="グループ化 127"/>
          <p:cNvGrpSpPr/>
          <p:nvPr/>
        </p:nvGrpSpPr>
        <p:grpSpPr>
          <a:xfrm>
            <a:off x="3003558" y="546448"/>
            <a:ext cx="1143052" cy="675444"/>
            <a:chOff x="7461198" y="4328608"/>
            <a:chExt cx="1143052" cy="900592"/>
          </a:xfrm>
        </p:grpSpPr>
        <p:cxnSp>
          <p:nvCxnSpPr>
            <p:cNvPr id="133" name="直線矢印コネクタ 128"/>
            <p:cNvCxnSpPr/>
            <p:nvPr/>
          </p:nvCxnSpPr>
          <p:spPr bwMode="auto">
            <a:xfrm>
              <a:off x="7461198" y="4652152"/>
              <a:ext cx="432048" cy="216024"/>
            </a:xfrm>
            <a:prstGeom prst="straightConnector1">
              <a:avLst/>
            </a:prstGeom>
            <a:solidFill>
              <a:schemeClr val="accent1"/>
            </a:solidFill>
            <a:ln w="28575" cap="flat" cmpd="sng" algn="ctr">
              <a:solidFill>
                <a:srgbClr val="FFC000"/>
              </a:solidFill>
              <a:prstDash val="solid"/>
              <a:round/>
              <a:headEnd type="none" w="med" len="med"/>
              <a:tailEnd type="arrow"/>
            </a:ln>
            <a:effectLst/>
          </p:spPr>
        </p:cxnSp>
        <p:cxnSp>
          <p:nvCxnSpPr>
            <p:cNvPr id="134" name="直線矢印コネクタ 129"/>
            <p:cNvCxnSpPr/>
            <p:nvPr/>
          </p:nvCxnSpPr>
          <p:spPr bwMode="auto">
            <a:xfrm flipH="1" flipV="1">
              <a:off x="8172202" y="5013176"/>
              <a:ext cx="432048" cy="216024"/>
            </a:xfrm>
            <a:prstGeom prst="straightConnector1">
              <a:avLst/>
            </a:prstGeom>
            <a:solidFill>
              <a:schemeClr val="accent1"/>
            </a:solidFill>
            <a:ln w="28575" cap="flat" cmpd="sng" algn="ctr">
              <a:solidFill>
                <a:srgbClr val="FFC000"/>
              </a:solidFill>
              <a:prstDash val="solid"/>
              <a:round/>
              <a:headEnd type="none" w="med" len="med"/>
              <a:tailEnd type="arrow"/>
            </a:ln>
            <a:effectLst/>
          </p:spPr>
        </p:cxnSp>
        <p:sp>
          <p:nvSpPr>
            <p:cNvPr id="135" name="テキスト ボックス 130"/>
            <p:cNvSpPr txBox="1"/>
            <p:nvPr/>
          </p:nvSpPr>
          <p:spPr>
            <a:xfrm>
              <a:off x="7633038" y="4328608"/>
              <a:ext cx="907621" cy="553997"/>
            </a:xfrm>
            <a:prstGeom prst="rect">
              <a:avLst/>
            </a:prstGeom>
            <a:noFill/>
          </p:spPr>
          <p:txBody>
            <a:bodyPr wrap="none" rtlCol="0">
              <a:spAutoFit/>
            </a:bodyPr>
            <a:lstStyle/>
            <a:p>
              <a:pPr algn="ctr"/>
              <a:r>
                <a:rPr lang="en-US" altLang="ja-JP" sz="2100" b="1" dirty="0">
                  <a:solidFill>
                    <a:srgbClr val="FFC000"/>
                  </a:solidFill>
                  <a:effectLst>
                    <a:outerShdw blurRad="38100" dist="38100" dir="2700000" algn="tl">
                      <a:srgbClr val="000000">
                        <a:alpha val="43137"/>
                      </a:srgbClr>
                    </a:outerShdw>
                  </a:effectLst>
                  <a:latin typeface="Corbel" panose="020B0503020204020204" pitchFamily="34" charset="0"/>
                </a:rPr>
                <a:t>~1 </a:t>
              </a:r>
              <a:r>
                <a:rPr lang="el-GR" altLang="ja-JP" sz="2100" b="1" dirty="0">
                  <a:solidFill>
                    <a:srgbClr val="FFC000"/>
                  </a:solidFill>
                  <a:effectLst>
                    <a:outerShdw blurRad="38100" dist="38100" dir="2700000" algn="tl">
                      <a:srgbClr val="000000">
                        <a:alpha val="43137"/>
                      </a:srgbClr>
                    </a:outerShdw>
                  </a:effectLst>
                  <a:latin typeface="Corbel" panose="020B0503020204020204" pitchFamily="34" charset="0"/>
                </a:rPr>
                <a:t>μ</a:t>
              </a:r>
              <a:r>
                <a:rPr lang="en-US" altLang="ja-JP" sz="2100" b="1" dirty="0">
                  <a:solidFill>
                    <a:srgbClr val="FFC000"/>
                  </a:solidFill>
                  <a:effectLst>
                    <a:outerShdw blurRad="38100" dist="38100" dir="2700000" algn="tl">
                      <a:srgbClr val="000000">
                        <a:alpha val="43137"/>
                      </a:srgbClr>
                    </a:outerShdw>
                  </a:effectLst>
                  <a:latin typeface="Corbel" panose="020B0503020204020204" pitchFamily="34" charset="0"/>
                </a:rPr>
                <a:t>m</a:t>
              </a:r>
              <a:endParaRPr lang="ja-JP" altLang="en-US" sz="2100" b="1" dirty="0">
                <a:solidFill>
                  <a:srgbClr val="FFC000"/>
                </a:solidFill>
                <a:effectLst>
                  <a:outerShdw blurRad="38100" dist="38100" dir="2700000" algn="tl">
                    <a:srgbClr val="000000">
                      <a:alpha val="43137"/>
                    </a:srgbClr>
                  </a:outerShdw>
                </a:effectLst>
                <a:latin typeface="Corbel" panose="020B0503020204020204" pitchFamily="34" charset="0"/>
              </a:endParaRPr>
            </a:p>
          </p:txBody>
        </p:sp>
      </p:grpSp>
      <p:sp>
        <p:nvSpPr>
          <p:cNvPr id="136" name="円/楕円 116"/>
          <p:cNvSpPr/>
          <p:nvPr/>
        </p:nvSpPr>
        <p:spPr>
          <a:xfrm>
            <a:off x="1360264" y="1489708"/>
            <a:ext cx="293539" cy="220154"/>
          </a:xfrm>
          <a:prstGeom prst="ellipse">
            <a:avLst/>
          </a:prstGeom>
          <a:solidFill>
            <a:schemeClr val="tx2"/>
          </a:solidFill>
          <a:ln>
            <a:noFill/>
          </a:ln>
          <a:scene3d>
            <a:camera prst="orthographicFront"/>
            <a:lightRig rig="morning" dir="t"/>
          </a:scene3d>
          <a:sp3d prstMaterial="clear">
            <a:bevelT w="317500" h="317500"/>
            <a:bevelB w="647700" h="647700"/>
          </a:sp3d>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kumimoji="1" lang="ja-JP" altLang="en-US" sz="1350" dirty="0"/>
          </a:p>
        </p:txBody>
      </p:sp>
      <p:grpSp>
        <p:nvGrpSpPr>
          <p:cNvPr id="137" name="グループ化 3"/>
          <p:cNvGrpSpPr/>
          <p:nvPr/>
        </p:nvGrpSpPr>
        <p:grpSpPr>
          <a:xfrm>
            <a:off x="557316" y="3805846"/>
            <a:ext cx="1564227" cy="947495"/>
            <a:chOff x="3572642" y="782265"/>
            <a:chExt cx="1949839" cy="1544767"/>
          </a:xfrm>
        </p:grpSpPr>
        <p:pic>
          <p:nvPicPr>
            <p:cNvPr id="138" name="Picture 2" descr="File:HeLa cells stained with Hoechst 33258.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572642" y="840226"/>
              <a:ext cx="1949839" cy="1486806"/>
            </a:xfrm>
            <a:prstGeom prst="rect">
              <a:avLst/>
            </a:prstGeom>
            <a:ln>
              <a:noFill/>
            </a:ln>
            <a:effectLst/>
            <a:extLst>
              <a:ext uri="{909E8E84-426E-40DD-AFC4-6F175D3DCCD1}">
                <a14:hiddenFill xmlns:a14="http://schemas.microsoft.com/office/drawing/2010/main">
                  <a:solidFill>
                    <a:srgbClr val="FFFFFF"/>
                  </a:solidFill>
                </a14:hiddenFill>
              </a:ext>
            </a:extLst>
          </p:spPr>
        </p:pic>
        <p:grpSp>
          <p:nvGrpSpPr>
            <p:cNvPr id="139" name="グループ化 123"/>
            <p:cNvGrpSpPr/>
            <p:nvPr/>
          </p:nvGrpSpPr>
          <p:grpSpPr>
            <a:xfrm>
              <a:off x="3941159" y="782265"/>
              <a:ext cx="1431150" cy="1152128"/>
              <a:chOff x="7308304" y="4077072"/>
              <a:chExt cx="1431150" cy="1152128"/>
            </a:xfrm>
          </p:grpSpPr>
          <p:cxnSp>
            <p:nvCxnSpPr>
              <p:cNvPr id="140" name="直線矢印コネクタ 124"/>
              <p:cNvCxnSpPr/>
              <p:nvPr/>
            </p:nvCxnSpPr>
            <p:spPr bwMode="auto">
              <a:xfrm>
                <a:off x="7308304" y="4581128"/>
                <a:ext cx="432048" cy="216024"/>
              </a:xfrm>
              <a:prstGeom prst="straightConnector1">
                <a:avLst/>
              </a:prstGeom>
              <a:solidFill>
                <a:schemeClr val="accent1"/>
              </a:solidFill>
              <a:ln w="28575" cap="flat" cmpd="sng" algn="ctr">
                <a:solidFill>
                  <a:srgbClr val="FFC000"/>
                </a:solidFill>
                <a:prstDash val="solid"/>
                <a:round/>
                <a:headEnd type="none" w="med" len="med"/>
                <a:tailEnd type="arrow"/>
              </a:ln>
              <a:effectLst/>
            </p:spPr>
          </p:cxnSp>
          <p:cxnSp>
            <p:nvCxnSpPr>
              <p:cNvPr id="141" name="直線矢印コネクタ 125"/>
              <p:cNvCxnSpPr/>
              <p:nvPr/>
            </p:nvCxnSpPr>
            <p:spPr bwMode="auto">
              <a:xfrm flipH="1" flipV="1">
                <a:off x="8172202" y="5013176"/>
                <a:ext cx="432048" cy="216024"/>
              </a:xfrm>
              <a:prstGeom prst="straightConnector1">
                <a:avLst/>
              </a:prstGeom>
              <a:solidFill>
                <a:schemeClr val="accent1"/>
              </a:solidFill>
              <a:ln w="28575" cap="flat" cmpd="sng" algn="ctr">
                <a:solidFill>
                  <a:srgbClr val="FFC000"/>
                </a:solidFill>
                <a:prstDash val="solid"/>
                <a:round/>
                <a:headEnd type="none" w="med" len="med"/>
                <a:tailEnd type="arrow"/>
              </a:ln>
              <a:effectLst/>
            </p:spPr>
          </p:cxnSp>
          <p:sp>
            <p:nvSpPr>
              <p:cNvPr id="142" name="テキスト ボックス 126"/>
              <p:cNvSpPr txBox="1"/>
              <p:nvPr/>
            </p:nvSpPr>
            <p:spPr>
              <a:xfrm>
                <a:off x="7434245" y="4077072"/>
                <a:ext cx="1305209" cy="677415"/>
              </a:xfrm>
              <a:prstGeom prst="rect">
                <a:avLst/>
              </a:prstGeom>
              <a:noFill/>
            </p:spPr>
            <p:txBody>
              <a:bodyPr wrap="none" rtlCol="0">
                <a:spAutoFit/>
              </a:bodyPr>
              <a:lstStyle/>
              <a:p>
                <a:pPr algn="ctr"/>
                <a:r>
                  <a:rPr lang="en-US" altLang="ja-JP" sz="2100" b="1" dirty="0">
                    <a:solidFill>
                      <a:srgbClr val="FFC000"/>
                    </a:solidFill>
                    <a:effectLst>
                      <a:outerShdw blurRad="38100" dist="38100" dir="2700000" algn="tl">
                        <a:srgbClr val="000000">
                          <a:alpha val="43137"/>
                        </a:srgbClr>
                      </a:outerShdw>
                    </a:effectLst>
                    <a:latin typeface="Corbel" panose="020B0503020204020204" pitchFamily="34" charset="0"/>
                  </a:rPr>
                  <a:t>~10 </a:t>
                </a:r>
                <a:r>
                  <a:rPr lang="el-GR" altLang="ja-JP" sz="2100" b="1" dirty="0">
                    <a:solidFill>
                      <a:srgbClr val="FFC000"/>
                    </a:solidFill>
                    <a:effectLst>
                      <a:outerShdw blurRad="38100" dist="38100" dir="2700000" algn="tl">
                        <a:srgbClr val="000000">
                          <a:alpha val="43137"/>
                        </a:srgbClr>
                      </a:outerShdw>
                    </a:effectLst>
                    <a:latin typeface="Corbel" panose="020B0503020204020204" pitchFamily="34" charset="0"/>
                  </a:rPr>
                  <a:t>μ</a:t>
                </a:r>
                <a:r>
                  <a:rPr lang="en-US" altLang="ja-JP" sz="2100" b="1" dirty="0">
                    <a:solidFill>
                      <a:srgbClr val="FFC000"/>
                    </a:solidFill>
                    <a:effectLst>
                      <a:outerShdw blurRad="38100" dist="38100" dir="2700000" algn="tl">
                        <a:srgbClr val="000000">
                          <a:alpha val="43137"/>
                        </a:srgbClr>
                      </a:outerShdw>
                    </a:effectLst>
                    <a:latin typeface="Corbel" panose="020B0503020204020204" pitchFamily="34" charset="0"/>
                  </a:rPr>
                  <a:t>m</a:t>
                </a:r>
                <a:endParaRPr lang="ja-JP" altLang="en-US" sz="2100" b="1" dirty="0">
                  <a:solidFill>
                    <a:srgbClr val="FFC000"/>
                  </a:solidFill>
                  <a:effectLst>
                    <a:outerShdw blurRad="38100" dist="38100" dir="2700000" algn="tl">
                      <a:srgbClr val="000000">
                        <a:alpha val="43137"/>
                      </a:srgbClr>
                    </a:outerShdw>
                  </a:effectLst>
                  <a:latin typeface="Corbel" panose="020B0503020204020204" pitchFamily="34" charset="0"/>
                </a:endParaRPr>
              </a:p>
            </p:txBody>
          </p:sp>
        </p:grpSp>
      </p:grpSp>
      <p:sp>
        <p:nvSpPr>
          <p:cNvPr id="143" name="テキスト ボックス 2"/>
          <p:cNvSpPr txBox="1"/>
          <p:nvPr/>
        </p:nvSpPr>
        <p:spPr>
          <a:xfrm>
            <a:off x="2748764" y="3493047"/>
            <a:ext cx="2151162" cy="507829"/>
          </a:xfrm>
          <a:prstGeom prst="rect">
            <a:avLst/>
          </a:prstGeom>
          <a:noFill/>
        </p:spPr>
        <p:txBody>
          <a:bodyPr wrap="none" lIns="91438" tIns="45719" rIns="91438" bIns="45719" rtlCol="0">
            <a:spAutoFit/>
          </a:bodyPr>
          <a:lstStyle/>
          <a:p>
            <a:r>
              <a:rPr kumimoji="1" lang="en-US" altLang="ja-JP" sz="1350" dirty="0">
                <a:latin typeface="Corbel" panose="020B0503020204020204" pitchFamily="34" charset="0"/>
              </a:rPr>
              <a:t>Hawkins, Rad. Res.</a:t>
            </a:r>
            <a:r>
              <a:rPr lang="ja-JP" altLang="en-US" sz="1350" dirty="0">
                <a:latin typeface="Corbel" panose="020B0503020204020204" pitchFamily="34" charset="0"/>
              </a:rPr>
              <a:t> </a:t>
            </a:r>
            <a:r>
              <a:rPr lang="en-US" altLang="ja-JP" sz="1350" dirty="0">
                <a:latin typeface="Corbel" panose="020B0503020204020204" pitchFamily="34" charset="0"/>
              </a:rPr>
              <a:t>(2003)</a:t>
            </a:r>
            <a:endParaRPr kumimoji="1" lang="en-US" altLang="ja-JP" sz="1350" dirty="0">
              <a:latin typeface="Corbel" panose="020B0503020204020204" pitchFamily="34" charset="0"/>
            </a:endParaRPr>
          </a:p>
          <a:p>
            <a:r>
              <a:rPr kumimoji="1" lang="en-US" altLang="ja-JP" sz="1350" dirty="0">
                <a:latin typeface="Corbel" panose="020B0503020204020204" pitchFamily="34" charset="0"/>
              </a:rPr>
              <a:t>Kase </a:t>
            </a:r>
            <a:r>
              <a:rPr kumimoji="1" lang="en-US" altLang="ja-JP" sz="1350" i="1" dirty="0">
                <a:latin typeface="Corbel" panose="020B0503020204020204" pitchFamily="34" charset="0"/>
              </a:rPr>
              <a:t>et al</a:t>
            </a:r>
            <a:r>
              <a:rPr kumimoji="1" lang="en-US" altLang="ja-JP" sz="1350" dirty="0">
                <a:latin typeface="Corbel" panose="020B0503020204020204" pitchFamily="34" charset="0"/>
              </a:rPr>
              <a:t>., Rad. Res. (2006)</a:t>
            </a:r>
            <a:endParaRPr kumimoji="1" lang="ja-JP" altLang="en-US" sz="1350" dirty="0">
              <a:latin typeface="Corbel" panose="020B0503020204020204" pitchFamily="34" charset="0"/>
            </a:endParaRPr>
          </a:p>
        </p:txBody>
      </p:sp>
    </p:spTree>
    <p:custDataLst>
      <p:tags r:id="rId1"/>
    </p:custDataLst>
    <p:extLst>
      <p:ext uri="{BB962C8B-B14F-4D97-AF65-F5344CB8AC3E}">
        <p14:creationId xmlns:p14="http://schemas.microsoft.com/office/powerpoint/2010/main" val="3715081661"/>
      </p:ext>
    </p:extLst>
  </p:cSld>
  <p:clrMapOvr>
    <a:masterClrMapping/>
  </p:clrMapOvr>
  <mc:AlternateContent xmlns:mc="http://schemas.openxmlformats.org/markup-compatibility/2006" xmlns:p14="http://schemas.microsoft.com/office/powerpoint/2010/main">
    <mc:Choice Requires="p14">
      <p:transition spd="slow" p14:dur="2000" advTm="6312"/>
    </mc:Choice>
    <mc:Fallback xmlns="">
      <p:transition spd="slow" advTm="631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par>
                          <p:cTn id="10" fill="hold">
                            <p:stCondLst>
                              <p:cond delay="500"/>
                            </p:stCondLst>
                            <p:childTnLst>
                              <p:par>
                                <p:cTn id="11" presetID="21" presetClass="entr" presetSubtype="1" fill="hold" grpId="0" nodeType="after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heel(1)">
                                      <p:cBhvr>
                                        <p:cTn id="13" dur="2000"/>
                                        <p:tgtEl>
                                          <p:spTgt spid="28"/>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heel(1)">
                                      <p:cBhvr>
                                        <p:cTn id="16" dur="2000"/>
                                        <p:tgtEl>
                                          <p:spTgt spid="29"/>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wheel(1)">
                                      <p:cBhvr>
                                        <p:cTn id="19" dur="2000"/>
                                        <p:tgtEl>
                                          <p:spTgt spid="30"/>
                                        </p:tgtEl>
                                      </p:cBhvr>
                                    </p:animEffect>
                                  </p:childTnLst>
                                </p:cTn>
                              </p:par>
                              <p:par>
                                <p:cTn id="20" presetID="21" presetClass="entr" presetSubtype="1"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wheel(1)">
                                      <p:cBhvr>
                                        <p:cTn id="22" dur="2000"/>
                                        <p:tgtEl>
                                          <p:spTgt spid="31"/>
                                        </p:tgtEl>
                                      </p:cBhvr>
                                    </p:animEffect>
                                  </p:childTnLst>
                                </p:cTn>
                              </p:par>
                              <p:par>
                                <p:cTn id="23" presetID="21" presetClass="entr" presetSubtype="1"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wheel(1)">
                                      <p:cBhvr>
                                        <p:cTn id="25" dur="2000"/>
                                        <p:tgtEl>
                                          <p:spTgt spid="32"/>
                                        </p:tgtEl>
                                      </p:cBhvr>
                                    </p:animEffect>
                                  </p:childTnLst>
                                </p:cTn>
                              </p:par>
                              <p:par>
                                <p:cTn id="26" presetID="21" presetClass="entr" presetSubtype="1"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wheel(1)">
                                      <p:cBhvr>
                                        <p:cTn id="28" dur="2000"/>
                                        <p:tgtEl>
                                          <p:spTgt spid="33"/>
                                        </p:tgtEl>
                                      </p:cBhvr>
                                    </p:animEffect>
                                  </p:childTnLst>
                                </p:cTn>
                              </p:par>
                              <p:par>
                                <p:cTn id="29" presetID="21" presetClass="entr" presetSubtype="1"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wheel(1)">
                                      <p:cBhvr>
                                        <p:cTn id="31" dur="2000"/>
                                        <p:tgtEl>
                                          <p:spTgt spid="34"/>
                                        </p:tgtEl>
                                      </p:cBhvr>
                                    </p:animEffect>
                                  </p:childTnLst>
                                </p:cTn>
                              </p:par>
                              <p:par>
                                <p:cTn id="32" presetID="21" presetClass="entr" presetSubtype="1" fill="hold" grpId="0" nodeType="withEffect">
                                  <p:stCondLst>
                                    <p:cond delay="0"/>
                                  </p:stCondLst>
                                  <p:childTnLst>
                                    <p:set>
                                      <p:cBhvr>
                                        <p:cTn id="33" dur="1" fill="hold">
                                          <p:stCondLst>
                                            <p:cond delay="0"/>
                                          </p:stCondLst>
                                        </p:cTn>
                                        <p:tgtEl>
                                          <p:spTgt spid="35"/>
                                        </p:tgtEl>
                                        <p:attrNameLst>
                                          <p:attrName>style.visibility</p:attrName>
                                        </p:attrNameLst>
                                      </p:cBhvr>
                                      <p:to>
                                        <p:strVal val="visible"/>
                                      </p:to>
                                    </p:set>
                                    <p:animEffect transition="in" filter="wheel(1)">
                                      <p:cBhvr>
                                        <p:cTn id="34" dur="2000"/>
                                        <p:tgtEl>
                                          <p:spTgt spid="35"/>
                                        </p:tgtEl>
                                      </p:cBhvr>
                                    </p:animEffect>
                                  </p:childTnLst>
                                </p:cTn>
                              </p:par>
                              <p:par>
                                <p:cTn id="35" presetID="21" presetClass="entr" presetSubtype="1" fill="hold" grpId="0" nodeType="with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wheel(1)">
                                      <p:cBhvr>
                                        <p:cTn id="37" dur="2000"/>
                                        <p:tgtEl>
                                          <p:spTgt spid="36"/>
                                        </p:tgtEl>
                                      </p:cBhvr>
                                    </p:animEffect>
                                  </p:childTnLst>
                                </p:cTn>
                              </p:par>
                              <p:par>
                                <p:cTn id="38" presetID="21" presetClass="entr" presetSubtype="1" fill="hold" grpId="0" nodeType="withEffect">
                                  <p:stCondLst>
                                    <p:cond delay="0"/>
                                  </p:stCondLst>
                                  <p:childTnLst>
                                    <p:set>
                                      <p:cBhvr>
                                        <p:cTn id="39" dur="1" fill="hold">
                                          <p:stCondLst>
                                            <p:cond delay="0"/>
                                          </p:stCondLst>
                                        </p:cTn>
                                        <p:tgtEl>
                                          <p:spTgt spid="37"/>
                                        </p:tgtEl>
                                        <p:attrNameLst>
                                          <p:attrName>style.visibility</p:attrName>
                                        </p:attrNameLst>
                                      </p:cBhvr>
                                      <p:to>
                                        <p:strVal val="visible"/>
                                      </p:to>
                                    </p:set>
                                    <p:animEffect transition="in" filter="wheel(1)">
                                      <p:cBhvr>
                                        <p:cTn id="40" dur="2000"/>
                                        <p:tgtEl>
                                          <p:spTgt spid="37"/>
                                        </p:tgtEl>
                                      </p:cBhvr>
                                    </p:animEffect>
                                  </p:childTnLst>
                                </p:cTn>
                              </p:par>
                              <p:par>
                                <p:cTn id="41" presetID="21" presetClass="entr" presetSubtype="1" fill="hold" grpId="0" nodeType="withEffect">
                                  <p:stCondLst>
                                    <p:cond delay="0"/>
                                  </p:stCondLst>
                                  <p:childTnLst>
                                    <p:set>
                                      <p:cBhvr>
                                        <p:cTn id="42" dur="1" fill="hold">
                                          <p:stCondLst>
                                            <p:cond delay="0"/>
                                          </p:stCondLst>
                                        </p:cTn>
                                        <p:tgtEl>
                                          <p:spTgt spid="38"/>
                                        </p:tgtEl>
                                        <p:attrNameLst>
                                          <p:attrName>style.visibility</p:attrName>
                                        </p:attrNameLst>
                                      </p:cBhvr>
                                      <p:to>
                                        <p:strVal val="visible"/>
                                      </p:to>
                                    </p:set>
                                    <p:animEffect transition="in" filter="wheel(1)">
                                      <p:cBhvr>
                                        <p:cTn id="43" dur="2000"/>
                                        <p:tgtEl>
                                          <p:spTgt spid="38"/>
                                        </p:tgtEl>
                                      </p:cBhvr>
                                    </p:animEffect>
                                  </p:childTnLst>
                                </p:cTn>
                              </p:par>
                              <p:par>
                                <p:cTn id="44" presetID="21" presetClass="entr" presetSubtype="1" fill="hold" grpId="0" nodeType="withEffect">
                                  <p:stCondLst>
                                    <p:cond delay="0"/>
                                  </p:stCondLst>
                                  <p:childTnLst>
                                    <p:set>
                                      <p:cBhvr>
                                        <p:cTn id="45" dur="1" fill="hold">
                                          <p:stCondLst>
                                            <p:cond delay="0"/>
                                          </p:stCondLst>
                                        </p:cTn>
                                        <p:tgtEl>
                                          <p:spTgt spid="39"/>
                                        </p:tgtEl>
                                        <p:attrNameLst>
                                          <p:attrName>style.visibility</p:attrName>
                                        </p:attrNameLst>
                                      </p:cBhvr>
                                      <p:to>
                                        <p:strVal val="visible"/>
                                      </p:to>
                                    </p:set>
                                    <p:animEffect transition="in" filter="wheel(1)">
                                      <p:cBhvr>
                                        <p:cTn id="46" dur="2000"/>
                                        <p:tgtEl>
                                          <p:spTgt spid="39"/>
                                        </p:tgtEl>
                                      </p:cBhvr>
                                    </p:animEffect>
                                  </p:childTnLst>
                                </p:cTn>
                              </p:par>
                              <p:par>
                                <p:cTn id="47" presetID="21" presetClass="entr" presetSubtype="1" fill="hold" grpId="0" nodeType="with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wheel(1)">
                                      <p:cBhvr>
                                        <p:cTn id="49" dur="2000"/>
                                        <p:tgtEl>
                                          <p:spTgt spid="40"/>
                                        </p:tgtEl>
                                      </p:cBhvr>
                                    </p:animEffect>
                                  </p:childTnLst>
                                </p:cTn>
                              </p:par>
                              <p:par>
                                <p:cTn id="50" presetID="21" presetClass="entr" presetSubtype="1" fill="hold" grpId="0" nodeType="withEffect">
                                  <p:stCondLst>
                                    <p:cond delay="0"/>
                                  </p:stCondLst>
                                  <p:childTnLst>
                                    <p:set>
                                      <p:cBhvr>
                                        <p:cTn id="51" dur="1" fill="hold">
                                          <p:stCondLst>
                                            <p:cond delay="0"/>
                                          </p:stCondLst>
                                        </p:cTn>
                                        <p:tgtEl>
                                          <p:spTgt spid="41"/>
                                        </p:tgtEl>
                                        <p:attrNameLst>
                                          <p:attrName>style.visibility</p:attrName>
                                        </p:attrNameLst>
                                      </p:cBhvr>
                                      <p:to>
                                        <p:strVal val="visible"/>
                                      </p:to>
                                    </p:set>
                                    <p:animEffect transition="in" filter="wheel(1)">
                                      <p:cBhvr>
                                        <p:cTn id="52" dur="2000"/>
                                        <p:tgtEl>
                                          <p:spTgt spid="41"/>
                                        </p:tgtEl>
                                      </p:cBhvr>
                                    </p:animEffect>
                                  </p:childTnLst>
                                </p:cTn>
                              </p:par>
                              <p:par>
                                <p:cTn id="53" presetID="21" presetClass="entr" presetSubtype="1" fill="hold" grpId="0" nodeType="withEffect">
                                  <p:stCondLst>
                                    <p:cond delay="0"/>
                                  </p:stCondLst>
                                  <p:childTnLst>
                                    <p:set>
                                      <p:cBhvr>
                                        <p:cTn id="54" dur="1" fill="hold">
                                          <p:stCondLst>
                                            <p:cond delay="0"/>
                                          </p:stCondLst>
                                        </p:cTn>
                                        <p:tgtEl>
                                          <p:spTgt spid="42"/>
                                        </p:tgtEl>
                                        <p:attrNameLst>
                                          <p:attrName>style.visibility</p:attrName>
                                        </p:attrNameLst>
                                      </p:cBhvr>
                                      <p:to>
                                        <p:strVal val="visible"/>
                                      </p:to>
                                    </p:set>
                                    <p:animEffect transition="in" filter="wheel(1)">
                                      <p:cBhvr>
                                        <p:cTn id="55" dur="2000"/>
                                        <p:tgtEl>
                                          <p:spTgt spid="42"/>
                                        </p:tgtEl>
                                      </p:cBhvr>
                                    </p:animEffect>
                                  </p:childTnLst>
                                </p:cTn>
                              </p:par>
                              <p:par>
                                <p:cTn id="56" presetID="21" presetClass="entr" presetSubtype="1" fill="hold" grpId="0" nodeType="withEffect">
                                  <p:stCondLst>
                                    <p:cond delay="0"/>
                                  </p:stCondLst>
                                  <p:childTnLst>
                                    <p:set>
                                      <p:cBhvr>
                                        <p:cTn id="57" dur="1" fill="hold">
                                          <p:stCondLst>
                                            <p:cond delay="0"/>
                                          </p:stCondLst>
                                        </p:cTn>
                                        <p:tgtEl>
                                          <p:spTgt spid="43"/>
                                        </p:tgtEl>
                                        <p:attrNameLst>
                                          <p:attrName>style.visibility</p:attrName>
                                        </p:attrNameLst>
                                      </p:cBhvr>
                                      <p:to>
                                        <p:strVal val="visible"/>
                                      </p:to>
                                    </p:set>
                                    <p:animEffect transition="in" filter="wheel(1)">
                                      <p:cBhvr>
                                        <p:cTn id="58" dur="2000"/>
                                        <p:tgtEl>
                                          <p:spTgt spid="43"/>
                                        </p:tgtEl>
                                      </p:cBhvr>
                                    </p:animEffect>
                                  </p:childTnLst>
                                </p:cTn>
                              </p:par>
                              <p:par>
                                <p:cTn id="59" presetID="21" presetClass="entr" presetSubtype="1" fill="hold" grpId="0" nodeType="withEffect">
                                  <p:stCondLst>
                                    <p:cond delay="0"/>
                                  </p:stCondLst>
                                  <p:childTnLst>
                                    <p:set>
                                      <p:cBhvr>
                                        <p:cTn id="60" dur="1" fill="hold">
                                          <p:stCondLst>
                                            <p:cond delay="0"/>
                                          </p:stCondLst>
                                        </p:cTn>
                                        <p:tgtEl>
                                          <p:spTgt spid="44"/>
                                        </p:tgtEl>
                                        <p:attrNameLst>
                                          <p:attrName>style.visibility</p:attrName>
                                        </p:attrNameLst>
                                      </p:cBhvr>
                                      <p:to>
                                        <p:strVal val="visible"/>
                                      </p:to>
                                    </p:set>
                                    <p:animEffect transition="in" filter="wheel(1)">
                                      <p:cBhvr>
                                        <p:cTn id="61" dur="2000"/>
                                        <p:tgtEl>
                                          <p:spTgt spid="44"/>
                                        </p:tgtEl>
                                      </p:cBhvr>
                                    </p:animEffect>
                                  </p:childTnLst>
                                </p:cTn>
                              </p:par>
                              <p:par>
                                <p:cTn id="62" presetID="21" presetClass="entr" presetSubtype="1" fill="hold" grpId="0" nodeType="withEffect">
                                  <p:stCondLst>
                                    <p:cond delay="0"/>
                                  </p:stCondLst>
                                  <p:childTnLst>
                                    <p:set>
                                      <p:cBhvr>
                                        <p:cTn id="63" dur="1" fill="hold">
                                          <p:stCondLst>
                                            <p:cond delay="0"/>
                                          </p:stCondLst>
                                        </p:cTn>
                                        <p:tgtEl>
                                          <p:spTgt spid="45"/>
                                        </p:tgtEl>
                                        <p:attrNameLst>
                                          <p:attrName>style.visibility</p:attrName>
                                        </p:attrNameLst>
                                      </p:cBhvr>
                                      <p:to>
                                        <p:strVal val="visible"/>
                                      </p:to>
                                    </p:set>
                                    <p:animEffect transition="in" filter="wheel(1)">
                                      <p:cBhvr>
                                        <p:cTn id="64" dur="2000"/>
                                        <p:tgtEl>
                                          <p:spTgt spid="45"/>
                                        </p:tgtEl>
                                      </p:cBhvr>
                                    </p:animEffect>
                                  </p:childTnLst>
                                </p:cTn>
                              </p:par>
                              <p:par>
                                <p:cTn id="65" presetID="21" presetClass="entr" presetSubtype="1" fill="hold" grpId="0" nodeType="withEffect">
                                  <p:stCondLst>
                                    <p:cond delay="0"/>
                                  </p:stCondLst>
                                  <p:childTnLst>
                                    <p:set>
                                      <p:cBhvr>
                                        <p:cTn id="66" dur="1" fill="hold">
                                          <p:stCondLst>
                                            <p:cond delay="0"/>
                                          </p:stCondLst>
                                        </p:cTn>
                                        <p:tgtEl>
                                          <p:spTgt spid="46"/>
                                        </p:tgtEl>
                                        <p:attrNameLst>
                                          <p:attrName>style.visibility</p:attrName>
                                        </p:attrNameLst>
                                      </p:cBhvr>
                                      <p:to>
                                        <p:strVal val="visible"/>
                                      </p:to>
                                    </p:set>
                                    <p:animEffect transition="in" filter="wheel(1)">
                                      <p:cBhvr>
                                        <p:cTn id="67" dur="2000"/>
                                        <p:tgtEl>
                                          <p:spTgt spid="46"/>
                                        </p:tgtEl>
                                      </p:cBhvr>
                                    </p:animEffect>
                                  </p:childTnLst>
                                </p:cTn>
                              </p:par>
                              <p:par>
                                <p:cTn id="68" presetID="21" presetClass="entr" presetSubtype="1" fill="hold" grpId="0" nodeType="withEffect">
                                  <p:stCondLst>
                                    <p:cond delay="0"/>
                                  </p:stCondLst>
                                  <p:childTnLst>
                                    <p:set>
                                      <p:cBhvr>
                                        <p:cTn id="69" dur="1" fill="hold">
                                          <p:stCondLst>
                                            <p:cond delay="0"/>
                                          </p:stCondLst>
                                        </p:cTn>
                                        <p:tgtEl>
                                          <p:spTgt spid="47"/>
                                        </p:tgtEl>
                                        <p:attrNameLst>
                                          <p:attrName>style.visibility</p:attrName>
                                        </p:attrNameLst>
                                      </p:cBhvr>
                                      <p:to>
                                        <p:strVal val="visible"/>
                                      </p:to>
                                    </p:set>
                                    <p:animEffect transition="in" filter="wheel(1)">
                                      <p:cBhvr>
                                        <p:cTn id="70" dur="2000"/>
                                        <p:tgtEl>
                                          <p:spTgt spid="47"/>
                                        </p:tgtEl>
                                      </p:cBhvr>
                                    </p:animEffect>
                                  </p:childTnLst>
                                </p:cTn>
                              </p:par>
                              <p:par>
                                <p:cTn id="71" presetID="21" presetClass="entr" presetSubtype="1" fill="hold" grpId="0" nodeType="withEffect">
                                  <p:stCondLst>
                                    <p:cond delay="0"/>
                                  </p:stCondLst>
                                  <p:childTnLst>
                                    <p:set>
                                      <p:cBhvr>
                                        <p:cTn id="72" dur="1" fill="hold">
                                          <p:stCondLst>
                                            <p:cond delay="0"/>
                                          </p:stCondLst>
                                        </p:cTn>
                                        <p:tgtEl>
                                          <p:spTgt spid="48"/>
                                        </p:tgtEl>
                                        <p:attrNameLst>
                                          <p:attrName>style.visibility</p:attrName>
                                        </p:attrNameLst>
                                      </p:cBhvr>
                                      <p:to>
                                        <p:strVal val="visible"/>
                                      </p:to>
                                    </p:set>
                                    <p:animEffect transition="in" filter="wheel(1)">
                                      <p:cBhvr>
                                        <p:cTn id="73" dur="2000"/>
                                        <p:tgtEl>
                                          <p:spTgt spid="48"/>
                                        </p:tgtEl>
                                      </p:cBhvr>
                                    </p:animEffect>
                                  </p:childTnLst>
                                </p:cTn>
                              </p:par>
                              <p:par>
                                <p:cTn id="74" presetID="21" presetClass="entr" presetSubtype="1" fill="hold" grpId="0" nodeType="withEffect">
                                  <p:stCondLst>
                                    <p:cond delay="0"/>
                                  </p:stCondLst>
                                  <p:childTnLst>
                                    <p:set>
                                      <p:cBhvr>
                                        <p:cTn id="75" dur="1" fill="hold">
                                          <p:stCondLst>
                                            <p:cond delay="0"/>
                                          </p:stCondLst>
                                        </p:cTn>
                                        <p:tgtEl>
                                          <p:spTgt spid="49"/>
                                        </p:tgtEl>
                                        <p:attrNameLst>
                                          <p:attrName>style.visibility</p:attrName>
                                        </p:attrNameLst>
                                      </p:cBhvr>
                                      <p:to>
                                        <p:strVal val="visible"/>
                                      </p:to>
                                    </p:set>
                                    <p:animEffect transition="in" filter="wheel(1)">
                                      <p:cBhvr>
                                        <p:cTn id="76" dur="2000"/>
                                        <p:tgtEl>
                                          <p:spTgt spid="49"/>
                                        </p:tgtEl>
                                      </p:cBhvr>
                                    </p:animEffect>
                                  </p:childTnLst>
                                </p:cTn>
                              </p:par>
                              <p:par>
                                <p:cTn id="77" presetID="21" presetClass="entr" presetSubtype="1" fill="hold" grpId="0" nodeType="withEffect">
                                  <p:stCondLst>
                                    <p:cond delay="0"/>
                                  </p:stCondLst>
                                  <p:childTnLst>
                                    <p:set>
                                      <p:cBhvr>
                                        <p:cTn id="78" dur="1" fill="hold">
                                          <p:stCondLst>
                                            <p:cond delay="0"/>
                                          </p:stCondLst>
                                        </p:cTn>
                                        <p:tgtEl>
                                          <p:spTgt spid="50"/>
                                        </p:tgtEl>
                                        <p:attrNameLst>
                                          <p:attrName>style.visibility</p:attrName>
                                        </p:attrNameLst>
                                      </p:cBhvr>
                                      <p:to>
                                        <p:strVal val="visible"/>
                                      </p:to>
                                    </p:set>
                                    <p:animEffect transition="in" filter="wheel(1)">
                                      <p:cBhvr>
                                        <p:cTn id="79" dur="2000"/>
                                        <p:tgtEl>
                                          <p:spTgt spid="50"/>
                                        </p:tgtEl>
                                      </p:cBhvr>
                                    </p:animEffect>
                                  </p:childTnLst>
                                </p:cTn>
                              </p:par>
                              <p:par>
                                <p:cTn id="80" presetID="21" presetClass="entr" presetSubtype="1" fill="hold" grpId="0" nodeType="withEffect">
                                  <p:stCondLst>
                                    <p:cond delay="0"/>
                                  </p:stCondLst>
                                  <p:childTnLst>
                                    <p:set>
                                      <p:cBhvr>
                                        <p:cTn id="81" dur="1" fill="hold">
                                          <p:stCondLst>
                                            <p:cond delay="0"/>
                                          </p:stCondLst>
                                        </p:cTn>
                                        <p:tgtEl>
                                          <p:spTgt spid="51"/>
                                        </p:tgtEl>
                                        <p:attrNameLst>
                                          <p:attrName>style.visibility</p:attrName>
                                        </p:attrNameLst>
                                      </p:cBhvr>
                                      <p:to>
                                        <p:strVal val="visible"/>
                                      </p:to>
                                    </p:set>
                                    <p:animEffect transition="in" filter="wheel(1)">
                                      <p:cBhvr>
                                        <p:cTn id="82" dur="2000"/>
                                        <p:tgtEl>
                                          <p:spTgt spid="51"/>
                                        </p:tgtEl>
                                      </p:cBhvr>
                                    </p:animEffect>
                                  </p:childTnLst>
                                </p:cTn>
                              </p:par>
                              <p:par>
                                <p:cTn id="83" presetID="21" presetClass="entr" presetSubtype="1" fill="hold" grpId="0" nodeType="withEffect">
                                  <p:stCondLst>
                                    <p:cond delay="0"/>
                                  </p:stCondLst>
                                  <p:childTnLst>
                                    <p:set>
                                      <p:cBhvr>
                                        <p:cTn id="84" dur="1" fill="hold">
                                          <p:stCondLst>
                                            <p:cond delay="0"/>
                                          </p:stCondLst>
                                        </p:cTn>
                                        <p:tgtEl>
                                          <p:spTgt spid="52"/>
                                        </p:tgtEl>
                                        <p:attrNameLst>
                                          <p:attrName>style.visibility</p:attrName>
                                        </p:attrNameLst>
                                      </p:cBhvr>
                                      <p:to>
                                        <p:strVal val="visible"/>
                                      </p:to>
                                    </p:set>
                                    <p:animEffect transition="in" filter="wheel(1)">
                                      <p:cBhvr>
                                        <p:cTn id="85" dur="2000"/>
                                        <p:tgtEl>
                                          <p:spTgt spid="52"/>
                                        </p:tgtEl>
                                      </p:cBhvr>
                                    </p:animEffect>
                                  </p:childTnLst>
                                </p:cTn>
                              </p:par>
                              <p:par>
                                <p:cTn id="86" presetID="21" presetClass="entr" presetSubtype="1" fill="hold" grpId="0" nodeType="withEffect">
                                  <p:stCondLst>
                                    <p:cond delay="0"/>
                                  </p:stCondLst>
                                  <p:childTnLst>
                                    <p:set>
                                      <p:cBhvr>
                                        <p:cTn id="87" dur="1" fill="hold">
                                          <p:stCondLst>
                                            <p:cond delay="0"/>
                                          </p:stCondLst>
                                        </p:cTn>
                                        <p:tgtEl>
                                          <p:spTgt spid="53"/>
                                        </p:tgtEl>
                                        <p:attrNameLst>
                                          <p:attrName>style.visibility</p:attrName>
                                        </p:attrNameLst>
                                      </p:cBhvr>
                                      <p:to>
                                        <p:strVal val="visible"/>
                                      </p:to>
                                    </p:set>
                                    <p:animEffect transition="in" filter="wheel(1)">
                                      <p:cBhvr>
                                        <p:cTn id="88" dur="2000"/>
                                        <p:tgtEl>
                                          <p:spTgt spid="53"/>
                                        </p:tgtEl>
                                      </p:cBhvr>
                                    </p:animEffect>
                                  </p:childTnLst>
                                </p:cTn>
                              </p:par>
                              <p:par>
                                <p:cTn id="89" presetID="21" presetClass="entr" presetSubtype="1" fill="hold" grpId="0" nodeType="withEffect">
                                  <p:stCondLst>
                                    <p:cond delay="0"/>
                                  </p:stCondLst>
                                  <p:childTnLst>
                                    <p:set>
                                      <p:cBhvr>
                                        <p:cTn id="90" dur="1" fill="hold">
                                          <p:stCondLst>
                                            <p:cond delay="0"/>
                                          </p:stCondLst>
                                        </p:cTn>
                                        <p:tgtEl>
                                          <p:spTgt spid="54"/>
                                        </p:tgtEl>
                                        <p:attrNameLst>
                                          <p:attrName>style.visibility</p:attrName>
                                        </p:attrNameLst>
                                      </p:cBhvr>
                                      <p:to>
                                        <p:strVal val="visible"/>
                                      </p:to>
                                    </p:set>
                                    <p:animEffect transition="in" filter="wheel(1)">
                                      <p:cBhvr>
                                        <p:cTn id="91" dur="2000"/>
                                        <p:tgtEl>
                                          <p:spTgt spid="54"/>
                                        </p:tgtEl>
                                      </p:cBhvr>
                                    </p:animEffect>
                                  </p:childTnLst>
                                </p:cTn>
                              </p:par>
                              <p:par>
                                <p:cTn id="92" presetID="21" presetClass="entr" presetSubtype="1" fill="hold" grpId="0" nodeType="withEffect">
                                  <p:stCondLst>
                                    <p:cond delay="0"/>
                                  </p:stCondLst>
                                  <p:childTnLst>
                                    <p:set>
                                      <p:cBhvr>
                                        <p:cTn id="93" dur="1" fill="hold">
                                          <p:stCondLst>
                                            <p:cond delay="0"/>
                                          </p:stCondLst>
                                        </p:cTn>
                                        <p:tgtEl>
                                          <p:spTgt spid="55"/>
                                        </p:tgtEl>
                                        <p:attrNameLst>
                                          <p:attrName>style.visibility</p:attrName>
                                        </p:attrNameLst>
                                      </p:cBhvr>
                                      <p:to>
                                        <p:strVal val="visible"/>
                                      </p:to>
                                    </p:set>
                                    <p:animEffect transition="in" filter="wheel(1)">
                                      <p:cBhvr>
                                        <p:cTn id="94" dur="2000"/>
                                        <p:tgtEl>
                                          <p:spTgt spid="55"/>
                                        </p:tgtEl>
                                      </p:cBhvr>
                                    </p:animEffect>
                                  </p:childTnLst>
                                </p:cTn>
                              </p:par>
                              <p:par>
                                <p:cTn id="95" presetID="21" presetClass="entr" presetSubtype="1" fill="hold" grpId="0" nodeType="withEffect">
                                  <p:stCondLst>
                                    <p:cond delay="0"/>
                                  </p:stCondLst>
                                  <p:childTnLst>
                                    <p:set>
                                      <p:cBhvr>
                                        <p:cTn id="96" dur="1" fill="hold">
                                          <p:stCondLst>
                                            <p:cond delay="0"/>
                                          </p:stCondLst>
                                        </p:cTn>
                                        <p:tgtEl>
                                          <p:spTgt spid="56"/>
                                        </p:tgtEl>
                                        <p:attrNameLst>
                                          <p:attrName>style.visibility</p:attrName>
                                        </p:attrNameLst>
                                      </p:cBhvr>
                                      <p:to>
                                        <p:strVal val="visible"/>
                                      </p:to>
                                    </p:set>
                                    <p:animEffect transition="in" filter="wheel(1)">
                                      <p:cBhvr>
                                        <p:cTn id="97" dur="2000"/>
                                        <p:tgtEl>
                                          <p:spTgt spid="56"/>
                                        </p:tgtEl>
                                      </p:cBhvr>
                                    </p:animEffect>
                                  </p:childTnLst>
                                </p:cTn>
                              </p:par>
                              <p:par>
                                <p:cTn id="98" presetID="21" presetClass="entr" presetSubtype="1" fill="hold" grpId="0" nodeType="withEffect">
                                  <p:stCondLst>
                                    <p:cond delay="0"/>
                                  </p:stCondLst>
                                  <p:childTnLst>
                                    <p:set>
                                      <p:cBhvr>
                                        <p:cTn id="99" dur="1" fill="hold">
                                          <p:stCondLst>
                                            <p:cond delay="0"/>
                                          </p:stCondLst>
                                        </p:cTn>
                                        <p:tgtEl>
                                          <p:spTgt spid="57"/>
                                        </p:tgtEl>
                                        <p:attrNameLst>
                                          <p:attrName>style.visibility</p:attrName>
                                        </p:attrNameLst>
                                      </p:cBhvr>
                                      <p:to>
                                        <p:strVal val="visible"/>
                                      </p:to>
                                    </p:set>
                                    <p:animEffect transition="in" filter="wheel(1)">
                                      <p:cBhvr>
                                        <p:cTn id="100" dur="2000"/>
                                        <p:tgtEl>
                                          <p:spTgt spid="57"/>
                                        </p:tgtEl>
                                      </p:cBhvr>
                                    </p:animEffect>
                                  </p:childTnLst>
                                </p:cTn>
                              </p:par>
                              <p:par>
                                <p:cTn id="101" presetID="21" presetClass="entr" presetSubtype="1" fill="hold" grpId="0" nodeType="withEffect">
                                  <p:stCondLst>
                                    <p:cond delay="0"/>
                                  </p:stCondLst>
                                  <p:childTnLst>
                                    <p:set>
                                      <p:cBhvr>
                                        <p:cTn id="102" dur="1" fill="hold">
                                          <p:stCondLst>
                                            <p:cond delay="0"/>
                                          </p:stCondLst>
                                        </p:cTn>
                                        <p:tgtEl>
                                          <p:spTgt spid="58"/>
                                        </p:tgtEl>
                                        <p:attrNameLst>
                                          <p:attrName>style.visibility</p:attrName>
                                        </p:attrNameLst>
                                      </p:cBhvr>
                                      <p:to>
                                        <p:strVal val="visible"/>
                                      </p:to>
                                    </p:set>
                                    <p:animEffect transition="in" filter="wheel(1)">
                                      <p:cBhvr>
                                        <p:cTn id="103" dur="2000"/>
                                        <p:tgtEl>
                                          <p:spTgt spid="58"/>
                                        </p:tgtEl>
                                      </p:cBhvr>
                                    </p:animEffect>
                                  </p:childTnLst>
                                </p:cTn>
                              </p:par>
                              <p:par>
                                <p:cTn id="104" presetID="21" presetClass="entr" presetSubtype="1" fill="hold" grpId="0" nodeType="withEffect">
                                  <p:stCondLst>
                                    <p:cond delay="0"/>
                                  </p:stCondLst>
                                  <p:childTnLst>
                                    <p:set>
                                      <p:cBhvr>
                                        <p:cTn id="105" dur="1" fill="hold">
                                          <p:stCondLst>
                                            <p:cond delay="0"/>
                                          </p:stCondLst>
                                        </p:cTn>
                                        <p:tgtEl>
                                          <p:spTgt spid="59"/>
                                        </p:tgtEl>
                                        <p:attrNameLst>
                                          <p:attrName>style.visibility</p:attrName>
                                        </p:attrNameLst>
                                      </p:cBhvr>
                                      <p:to>
                                        <p:strVal val="visible"/>
                                      </p:to>
                                    </p:set>
                                    <p:animEffect transition="in" filter="wheel(1)">
                                      <p:cBhvr>
                                        <p:cTn id="106" dur="2000"/>
                                        <p:tgtEl>
                                          <p:spTgt spid="59"/>
                                        </p:tgtEl>
                                      </p:cBhvr>
                                    </p:animEffect>
                                  </p:childTnLst>
                                </p:cTn>
                              </p:par>
                              <p:par>
                                <p:cTn id="107" presetID="21" presetClass="entr" presetSubtype="1" fill="hold" grpId="0" nodeType="withEffect">
                                  <p:stCondLst>
                                    <p:cond delay="0"/>
                                  </p:stCondLst>
                                  <p:childTnLst>
                                    <p:set>
                                      <p:cBhvr>
                                        <p:cTn id="108" dur="1" fill="hold">
                                          <p:stCondLst>
                                            <p:cond delay="0"/>
                                          </p:stCondLst>
                                        </p:cTn>
                                        <p:tgtEl>
                                          <p:spTgt spid="60"/>
                                        </p:tgtEl>
                                        <p:attrNameLst>
                                          <p:attrName>style.visibility</p:attrName>
                                        </p:attrNameLst>
                                      </p:cBhvr>
                                      <p:to>
                                        <p:strVal val="visible"/>
                                      </p:to>
                                    </p:set>
                                    <p:animEffect transition="in" filter="wheel(1)">
                                      <p:cBhvr>
                                        <p:cTn id="109" dur="2000"/>
                                        <p:tgtEl>
                                          <p:spTgt spid="60"/>
                                        </p:tgtEl>
                                      </p:cBhvr>
                                    </p:animEffect>
                                  </p:childTnLst>
                                </p:cTn>
                              </p:par>
                              <p:par>
                                <p:cTn id="110" presetID="21" presetClass="entr" presetSubtype="1" fill="hold" grpId="0" nodeType="withEffect">
                                  <p:stCondLst>
                                    <p:cond delay="0"/>
                                  </p:stCondLst>
                                  <p:childTnLst>
                                    <p:set>
                                      <p:cBhvr>
                                        <p:cTn id="111" dur="1" fill="hold">
                                          <p:stCondLst>
                                            <p:cond delay="0"/>
                                          </p:stCondLst>
                                        </p:cTn>
                                        <p:tgtEl>
                                          <p:spTgt spid="61"/>
                                        </p:tgtEl>
                                        <p:attrNameLst>
                                          <p:attrName>style.visibility</p:attrName>
                                        </p:attrNameLst>
                                      </p:cBhvr>
                                      <p:to>
                                        <p:strVal val="visible"/>
                                      </p:to>
                                    </p:set>
                                    <p:animEffect transition="in" filter="wheel(1)">
                                      <p:cBhvr>
                                        <p:cTn id="112" dur="2000"/>
                                        <p:tgtEl>
                                          <p:spTgt spid="61"/>
                                        </p:tgtEl>
                                      </p:cBhvr>
                                    </p:animEffect>
                                  </p:childTnLst>
                                </p:cTn>
                              </p:par>
                              <p:par>
                                <p:cTn id="113" presetID="21" presetClass="entr" presetSubtype="1" fill="hold" grpId="0" nodeType="withEffect">
                                  <p:stCondLst>
                                    <p:cond delay="0"/>
                                  </p:stCondLst>
                                  <p:childTnLst>
                                    <p:set>
                                      <p:cBhvr>
                                        <p:cTn id="114" dur="1" fill="hold">
                                          <p:stCondLst>
                                            <p:cond delay="0"/>
                                          </p:stCondLst>
                                        </p:cTn>
                                        <p:tgtEl>
                                          <p:spTgt spid="62"/>
                                        </p:tgtEl>
                                        <p:attrNameLst>
                                          <p:attrName>style.visibility</p:attrName>
                                        </p:attrNameLst>
                                      </p:cBhvr>
                                      <p:to>
                                        <p:strVal val="visible"/>
                                      </p:to>
                                    </p:set>
                                    <p:animEffect transition="in" filter="wheel(1)">
                                      <p:cBhvr>
                                        <p:cTn id="115" dur="2000"/>
                                        <p:tgtEl>
                                          <p:spTgt spid="62"/>
                                        </p:tgtEl>
                                      </p:cBhvr>
                                    </p:animEffect>
                                  </p:childTnLst>
                                </p:cTn>
                              </p:par>
                              <p:par>
                                <p:cTn id="116" presetID="21" presetClass="entr" presetSubtype="1" fill="hold" grpId="0" nodeType="withEffect">
                                  <p:stCondLst>
                                    <p:cond delay="0"/>
                                  </p:stCondLst>
                                  <p:childTnLst>
                                    <p:set>
                                      <p:cBhvr>
                                        <p:cTn id="117" dur="1" fill="hold">
                                          <p:stCondLst>
                                            <p:cond delay="0"/>
                                          </p:stCondLst>
                                        </p:cTn>
                                        <p:tgtEl>
                                          <p:spTgt spid="63"/>
                                        </p:tgtEl>
                                        <p:attrNameLst>
                                          <p:attrName>style.visibility</p:attrName>
                                        </p:attrNameLst>
                                      </p:cBhvr>
                                      <p:to>
                                        <p:strVal val="visible"/>
                                      </p:to>
                                    </p:set>
                                    <p:animEffect transition="in" filter="wheel(1)">
                                      <p:cBhvr>
                                        <p:cTn id="118" dur="2000"/>
                                        <p:tgtEl>
                                          <p:spTgt spid="63"/>
                                        </p:tgtEl>
                                      </p:cBhvr>
                                    </p:animEffect>
                                  </p:childTnLst>
                                </p:cTn>
                              </p:par>
                              <p:par>
                                <p:cTn id="119" presetID="21" presetClass="entr" presetSubtype="1" fill="hold" grpId="0" nodeType="withEffect">
                                  <p:stCondLst>
                                    <p:cond delay="0"/>
                                  </p:stCondLst>
                                  <p:childTnLst>
                                    <p:set>
                                      <p:cBhvr>
                                        <p:cTn id="120" dur="1" fill="hold">
                                          <p:stCondLst>
                                            <p:cond delay="0"/>
                                          </p:stCondLst>
                                        </p:cTn>
                                        <p:tgtEl>
                                          <p:spTgt spid="64"/>
                                        </p:tgtEl>
                                        <p:attrNameLst>
                                          <p:attrName>style.visibility</p:attrName>
                                        </p:attrNameLst>
                                      </p:cBhvr>
                                      <p:to>
                                        <p:strVal val="visible"/>
                                      </p:to>
                                    </p:set>
                                    <p:animEffect transition="in" filter="wheel(1)">
                                      <p:cBhvr>
                                        <p:cTn id="121" dur="2000"/>
                                        <p:tgtEl>
                                          <p:spTgt spid="64"/>
                                        </p:tgtEl>
                                      </p:cBhvr>
                                    </p:animEffect>
                                  </p:childTnLst>
                                </p:cTn>
                              </p:par>
                              <p:par>
                                <p:cTn id="122" presetID="21" presetClass="entr" presetSubtype="1" fill="hold" grpId="0" nodeType="withEffect">
                                  <p:stCondLst>
                                    <p:cond delay="0"/>
                                  </p:stCondLst>
                                  <p:childTnLst>
                                    <p:set>
                                      <p:cBhvr>
                                        <p:cTn id="123" dur="1" fill="hold">
                                          <p:stCondLst>
                                            <p:cond delay="0"/>
                                          </p:stCondLst>
                                        </p:cTn>
                                        <p:tgtEl>
                                          <p:spTgt spid="65"/>
                                        </p:tgtEl>
                                        <p:attrNameLst>
                                          <p:attrName>style.visibility</p:attrName>
                                        </p:attrNameLst>
                                      </p:cBhvr>
                                      <p:to>
                                        <p:strVal val="visible"/>
                                      </p:to>
                                    </p:set>
                                    <p:animEffect transition="in" filter="wheel(1)">
                                      <p:cBhvr>
                                        <p:cTn id="124" dur="2000"/>
                                        <p:tgtEl>
                                          <p:spTgt spid="65"/>
                                        </p:tgtEl>
                                      </p:cBhvr>
                                    </p:animEffect>
                                  </p:childTnLst>
                                </p:cTn>
                              </p:par>
                              <p:par>
                                <p:cTn id="125" presetID="21" presetClass="entr" presetSubtype="1" fill="hold" grpId="0" nodeType="withEffect">
                                  <p:stCondLst>
                                    <p:cond delay="0"/>
                                  </p:stCondLst>
                                  <p:childTnLst>
                                    <p:set>
                                      <p:cBhvr>
                                        <p:cTn id="126" dur="1" fill="hold">
                                          <p:stCondLst>
                                            <p:cond delay="0"/>
                                          </p:stCondLst>
                                        </p:cTn>
                                        <p:tgtEl>
                                          <p:spTgt spid="66"/>
                                        </p:tgtEl>
                                        <p:attrNameLst>
                                          <p:attrName>style.visibility</p:attrName>
                                        </p:attrNameLst>
                                      </p:cBhvr>
                                      <p:to>
                                        <p:strVal val="visible"/>
                                      </p:to>
                                    </p:set>
                                    <p:animEffect transition="in" filter="wheel(1)">
                                      <p:cBhvr>
                                        <p:cTn id="127" dur="2000"/>
                                        <p:tgtEl>
                                          <p:spTgt spid="66"/>
                                        </p:tgtEl>
                                      </p:cBhvr>
                                    </p:animEffect>
                                  </p:childTnLst>
                                </p:cTn>
                              </p:par>
                              <p:par>
                                <p:cTn id="128" presetID="21" presetClass="entr" presetSubtype="1" fill="hold" grpId="0" nodeType="withEffect">
                                  <p:stCondLst>
                                    <p:cond delay="0"/>
                                  </p:stCondLst>
                                  <p:childTnLst>
                                    <p:set>
                                      <p:cBhvr>
                                        <p:cTn id="129" dur="1" fill="hold">
                                          <p:stCondLst>
                                            <p:cond delay="0"/>
                                          </p:stCondLst>
                                        </p:cTn>
                                        <p:tgtEl>
                                          <p:spTgt spid="67"/>
                                        </p:tgtEl>
                                        <p:attrNameLst>
                                          <p:attrName>style.visibility</p:attrName>
                                        </p:attrNameLst>
                                      </p:cBhvr>
                                      <p:to>
                                        <p:strVal val="visible"/>
                                      </p:to>
                                    </p:set>
                                    <p:animEffect transition="in" filter="wheel(1)">
                                      <p:cBhvr>
                                        <p:cTn id="130" dur="2000"/>
                                        <p:tgtEl>
                                          <p:spTgt spid="67"/>
                                        </p:tgtEl>
                                      </p:cBhvr>
                                    </p:animEffect>
                                  </p:childTnLst>
                                </p:cTn>
                              </p:par>
                              <p:par>
                                <p:cTn id="131" presetID="21" presetClass="entr" presetSubtype="1" fill="hold" grpId="0" nodeType="withEffect">
                                  <p:stCondLst>
                                    <p:cond delay="0"/>
                                  </p:stCondLst>
                                  <p:childTnLst>
                                    <p:set>
                                      <p:cBhvr>
                                        <p:cTn id="132" dur="1" fill="hold">
                                          <p:stCondLst>
                                            <p:cond delay="0"/>
                                          </p:stCondLst>
                                        </p:cTn>
                                        <p:tgtEl>
                                          <p:spTgt spid="68"/>
                                        </p:tgtEl>
                                        <p:attrNameLst>
                                          <p:attrName>style.visibility</p:attrName>
                                        </p:attrNameLst>
                                      </p:cBhvr>
                                      <p:to>
                                        <p:strVal val="visible"/>
                                      </p:to>
                                    </p:set>
                                    <p:animEffect transition="in" filter="wheel(1)">
                                      <p:cBhvr>
                                        <p:cTn id="133" dur="2000"/>
                                        <p:tgtEl>
                                          <p:spTgt spid="68"/>
                                        </p:tgtEl>
                                      </p:cBhvr>
                                    </p:animEffect>
                                  </p:childTnLst>
                                </p:cTn>
                              </p:par>
                              <p:par>
                                <p:cTn id="134" presetID="21" presetClass="entr" presetSubtype="1" fill="hold" grpId="0" nodeType="withEffect">
                                  <p:stCondLst>
                                    <p:cond delay="0"/>
                                  </p:stCondLst>
                                  <p:childTnLst>
                                    <p:set>
                                      <p:cBhvr>
                                        <p:cTn id="135" dur="1" fill="hold">
                                          <p:stCondLst>
                                            <p:cond delay="0"/>
                                          </p:stCondLst>
                                        </p:cTn>
                                        <p:tgtEl>
                                          <p:spTgt spid="69"/>
                                        </p:tgtEl>
                                        <p:attrNameLst>
                                          <p:attrName>style.visibility</p:attrName>
                                        </p:attrNameLst>
                                      </p:cBhvr>
                                      <p:to>
                                        <p:strVal val="visible"/>
                                      </p:to>
                                    </p:set>
                                    <p:animEffect transition="in" filter="wheel(1)">
                                      <p:cBhvr>
                                        <p:cTn id="136" dur="2000"/>
                                        <p:tgtEl>
                                          <p:spTgt spid="69"/>
                                        </p:tgtEl>
                                      </p:cBhvr>
                                    </p:animEffect>
                                  </p:childTnLst>
                                </p:cTn>
                              </p:par>
                              <p:par>
                                <p:cTn id="137" presetID="21" presetClass="entr" presetSubtype="1" fill="hold" grpId="0" nodeType="withEffect">
                                  <p:stCondLst>
                                    <p:cond delay="0"/>
                                  </p:stCondLst>
                                  <p:childTnLst>
                                    <p:set>
                                      <p:cBhvr>
                                        <p:cTn id="138" dur="1" fill="hold">
                                          <p:stCondLst>
                                            <p:cond delay="0"/>
                                          </p:stCondLst>
                                        </p:cTn>
                                        <p:tgtEl>
                                          <p:spTgt spid="70"/>
                                        </p:tgtEl>
                                        <p:attrNameLst>
                                          <p:attrName>style.visibility</p:attrName>
                                        </p:attrNameLst>
                                      </p:cBhvr>
                                      <p:to>
                                        <p:strVal val="visible"/>
                                      </p:to>
                                    </p:set>
                                    <p:animEffect transition="in" filter="wheel(1)">
                                      <p:cBhvr>
                                        <p:cTn id="139" dur="2000"/>
                                        <p:tgtEl>
                                          <p:spTgt spid="70"/>
                                        </p:tgtEl>
                                      </p:cBhvr>
                                    </p:animEffect>
                                  </p:childTnLst>
                                </p:cTn>
                              </p:par>
                              <p:par>
                                <p:cTn id="140" presetID="21" presetClass="entr" presetSubtype="1" fill="hold" grpId="0" nodeType="withEffect">
                                  <p:stCondLst>
                                    <p:cond delay="0"/>
                                  </p:stCondLst>
                                  <p:childTnLst>
                                    <p:set>
                                      <p:cBhvr>
                                        <p:cTn id="141" dur="1" fill="hold">
                                          <p:stCondLst>
                                            <p:cond delay="0"/>
                                          </p:stCondLst>
                                        </p:cTn>
                                        <p:tgtEl>
                                          <p:spTgt spid="71"/>
                                        </p:tgtEl>
                                        <p:attrNameLst>
                                          <p:attrName>style.visibility</p:attrName>
                                        </p:attrNameLst>
                                      </p:cBhvr>
                                      <p:to>
                                        <p:strVal val="visible"/>
                                      </p:to>
                                    </p:set>
                                    <p:animEffect transition="in" filter="wheel(1)">
                                      <p:cBhvr>
                                        <p:cTn id="142" dur="2000"/>
                                        <p:tgtEl>
                                          <p:spTgt spid="71"/>
                                        </p:tgtEl>
                                      </p:cBhvr>
                                    </p:animEffect>
                                  </p:childTnLst>
                                </p:cTn>
                              </p:par>
                              <p:par>
                                <p:cTn id="143" presetID="21" presetClass="entr" presetSubtype="1" fill="hold" grpId="0" nodeType="withEffect">
                                  <p:stCondLst>
                                    <p:cond delay="0"/>
                                  </p:stCondLst>
                                  <p:childTnLst>
                                    <p:set>
                                      <p:cBhvr>
                                        <p:cTn id="144" dur="1" fill="hold">
                                          <p:stCondLst>
                                            <p:cond delay="0"/>
                                          </p:stCondLst>
                                        </p:cTn>
                                        <p:tgtEl>
                                          <p:spTgt spid="72"/>
                                        </p:tgtEl>
                                        <p:attrNameLst>
                                          <p:attrName>style.visibility</p:attrName>
                                        </p:attrNameLst>
                                      </p:cBhvr>
                                      <p:to>
                                        <p:strVal val="visible"/>
                                      </p:to>
                                    </p:set>
                                    <p:animEffect transition="in" filter="wheel(1)">
                                      <p:cBhvr>
                                        <p:cTn id="145" dur="2000"/>
                                        <p:tgtEl>
                                          <p:spTgt spid="72"/>
                                        </p:tgtEl>
                                      </p:cBhvr>
                                    </p:animEffect>
                                  </p:childTnLst>
                                </p:cTn>
                              </p:par>
                              <p:par>
                                <p:cTn id="146" presetID="21" presetClass="entr" presetSubtype="1" fill="hold" grpId="0" nodeType="withEffect">
                                  <p:stCondLst>
                                    <p:cond delay="0"/>
                                  </p:stCondLst>
                                  <p:childTnLst>
                                    <p:set>
                                      <p:cBhvr>
                                        <p:cTn id="147" dur="1" fill="hold">
                                          <p:stCondLst>
                                            <p:cond delay="0"/>
                                          </p:stCondLst>
                                        </p:cTn>
                                        <p:tgtEl>
                                          <p:spTgt spid="73"/>
                                        </p:tgtEl>
                                        <p:attrNameLst>
                                          <p:attrName>style.visibility</p:attrName>
                                        </p:attrNameLst>
                                      </p:cBhvr>
                                      <p:to>
                                        <p:strVal val="visible"/>
                                      </p:to>
                                    </p:set>
                                    <p:animEffect transition="in" filter="wheel(1)">
                                      <p:cBhvr>
                                        <p:cTn id="148" dur="2000"/>
                                        <p:tgtEl>
                                          <p:spTgt spid="73"/>
                                        </p:tgtEl>
                                      </p:cBhvr>
                                    </p:animEffect>
                                  </p:childTnLst>
                                </p:cTn>
                              </p:par>
                              <p:par>
                                <p:cTn id="149" presetID="21" presetClass="entr" presetSubtype="1" fill="hold" grpId="0" nodeType="withEffect">
                                  <p:stCondLst>
                                    <p:cond delay="0"/>
                                  </p:stCondLst>
                                  <p:childTnLst>
                                    <p:set>
                                      <p:cBhvr>
                                        <p:cTn id="150" dur="1" fill="hold">
                                          <p:stCondLst>
                                            <p:cond delay="0"/>
                                          </p:stCondLst>
                                        </p:cTn>
                                        <p:tgtEl>
                                          <p:spTgt spid="74"/>
                                        </p:tgtEl>
                                        <p:attrNameLst>
                                          <p:attrName>style.visibility</p:attrName>
                                        </p:attrNameLst>
                                      </p:cBhvr>
                                      <p:to>
                                        <p:strVal val="visible"/>
                                      </p:to>
                                    </p:set>
                                    <p:animEffect transition="in" filter="wheel(1)">
                                      <p:cBhvr>
                                        <p:cTn id="151" dur="2000"/>
                                        <p:tgtEl>
                                          <p:spTgt spid="74"/>
                                        </p:tgtEl>
                                      </p:cBhvr>
                                    </p:animEffect>
                                  </p:childTnLst>
                                </p:cTn>
                              </p:par>
                              <p:par>
                                <p:cTn id="152" presetID="21" presetClass="entr" presetSubtype="1" fill="hold" grpId="0" nodeType="withEffect">
                                  <p:stCondLst>
                                    <p:cond delay="0"/>
                                  </p:stCondLst>
                                  <p:childTnLst>
                                    <p:set>
                                      <p:cBhvr>
                                        <p:cTn id="153" dur="1" fill="hold">
                                          <p:stCondLst>
                                            <p:cond delay="0"/>
                                          </p:stCondLst>
                                        </p:cTn>
                                        <p:tgtEl>
                                          <p:spTgt spid="75"/>
                                        </p:tgtEl>
                                        <p:attrNameLst>
                                          <p:attrName>style.visibility</p:attrName>
                                        </p:attrNameLst>
                                      </p:cBhvr>
                                      <p:to>
                                        <p:strVal val="visible"/>
                                      </p:to>
                                    </p:set>
                                    <p:animEffect transition="in" filter="wheel(1)">
                                      <p:cBhvr>
                                        <p:cTn id="154" dur="2000"/>
                                        <p:tgtEl>
                                          <p:spTgt spid="75"/>
                                        </p:tgtEl>
                                      </p:cBhvr>
                                    </p:animEffect>
                                  </p:childTnLst>
                                </p:cTn>
                              </p:par>
                              <p:par>
                                <p:cTn id="155" presetID="21" presetClass="entr" presetSubtype="1" fill="hold" grpId="0" nodeType="withEffect">
                                  <p:stCondLst>
                                    <p:cond delay="0"/>
                                  </p:stCondLst>
                                  <p:childTnLst>
                                    <p:set>
                                      <p:cBhvr>
                                        <p:cTn id="156" dur="1" fill="hold">
                                          <p:stCondLst>
                                            <p:cond delay="0"/>
                                          </p:stCondLst>
                                        </p:cTn>
                                        <p:tgtEl>
                                          <p:spTgt spid="76"/>
                                        </p:tgtEl>
                                        <p:attrNameLst>
                                          <p:attrName>style.visibility</p:attrName>
                                        </p:attrNameLst>
                                      </p:cBhvr>
                                      <p:to>
                                        <p:strVal val="visible"/>
                                      </p:to>
                                    </p:set>
                                    <p:animEffect transition="in" filter="wheel(1)">
                                      <p:cBhvr>
                                        <p:cTn id="157" dur="2000"/>
                                        <p:tgtEl>
                                          <p:spTgt spid="76"/>
                                        </p:tgtEl>
                                      </p:cBhvr>
                                    </p:animEffect>
                                  </p:childTnLst>
                                </p:cTn>
                              </p:par>
                              <p:par>
                                <p:cTn id="158" presetID="21" presetClass="entr" presetSubtype="1" fill="hold" grpId="0" nodeType="withEffect">
                                  <p:stCondLst>
                                    <p:cond delay="0"/>
                                  </p:stCondLst>
                                  <p:childTnLst>
                                    <p:set>
                                      <p:cBhvr>
                                        <p:cTn id="159" dur="1" fill="hold">
                                          <p:stCondLst>
                                            <p:cond delay="0"/>
                                          </p:stCondLst>
                                        </p:cTn>
                                        <p:tgtEl>
                                          <p:spTgt spid="77"/>
                                        </p:tgtEl>
                                        <p:attrNameLst>
                                          <p:attrName>style.visibility</p:attrName>
                                        </p:attrNameLst>
                                      </p:cBhvr>
                                      <p:to>
                                        <p:strVal val="visible"/>
                                      </p:to>
                                    </p:set>
                                    <p:animEffect transition="in" filter="wheel(1)">
                                      <p:cBhvr>
                                        <p:cTn id="160" dur="2000"/>
                                        <p:tgtEl>
                                          <p:spTgt spid="77"/>
                                        </p:tgtEl>
                                      </p:cBhvr>
                                    </p:animEffect>
                                  </p:childTnLst>
                                </p:cTn>
                              </p:par>
                              <p:par>
                                <p:cTn id="161" presetID="21" presetClass="entr" presetSubtype="1" fill="hold" grpId="0" nodeType="withEffect">
                                  <p:stCondLst>
                                    <p:cond delay="0"/>
                                  </p:stCondLst>
                                  <p:childTnLst>
                                    <p:set>
                                      <p:cBhvr>
                                        <p:cTn id="162" dur="1" fill="hold">
                                          <p:stCondLst>
                                            <p:cond delay="0"/>
                                          </p:stCondLst>
                                        </p:cTn>
                                        <p:tgtEl>
                                          <p:spTgt spid="78"/>
                                        </p:tgtEl>
                                        <p:attrNameLst>
                                          <p:attrName>style.visibility</p:attrName>
                                        </p:attrNameLst>
                                      </p:cBhvr>
                                      <p:to>
                                        <p:strVal val="visible"/>
                                      </p:to>
                                    </p:set>
                                    <p:animEffect transition="in" filter="wheel(1)">
                                      <p:cBhvr>
                                        <p:cTn id="163" dur="2000"/>
                                        <p:tgtEl>
                                          <p:spTgt spid="78"/>
                                        </p:tgtEl>
                                      </p:cBhvr>
                                    </p:animEffect>
                                  </p:childTnLst>
                                </p:cTn>
                              </p:par>
                              <p:par>
                                <p:cTn id="164" presetID="21" presetClass="entr" presetSubtype="1" fill="hold" grpId="0" nodeType="withEffect">
                                  <p:stCondLst>
                                    <p:cond delay="0"/>
                                  </p:stCondLst>
                                  <p:childTnLst>
                                    <p:set>
                                      <p:cBhvr>
                                        <p:cTn id="165" dur="1" fill="hold">
                                          <p:stCondLst>
                                            <p:cond delay="0"/>
                                          </p:stCondLst>
                                        </p:cTn>
                                        <p:tgtEl>
                                          <p:spTgt spid="79"/>
                                        </p:tgtEl>
                                        <p:attrNameLst>
                                          <p:attrName>style.visibility</p:attrName>
                                        </p:attrNameLst>
                                      </p:cBhvr>
                                      <p:to>
                                        <p:strVal val="visible"/>
                                      </p:to>
                                    </p:set>
                                    <p:animEffect transition="in" filter="wheel(1)">
                                      <p:cBhvr>
                                        <p:cTn id="166" dur="2000"/>
                                        <p:tgtEl>
                                          <p:spTgt spid="79"/>
                                        </p:tgtEl>
                                      </p:cBhvr>
                                    </p:animEffect>
                                  </p:childTnLst>
                                </p:cTn>
                              </p:par>
                              <p:par>
                                <p:cTn id="167" presetID="21" presetClass="entr" presetSubtype="1" fill="hold" grpId="0" nodeType="withEffect">
                                  <p:stCondLst>
                                    <p:cond delay="0"/>
                                  </p:stCondLst>
                                  <p:childTnLst>
                                    <p:set>
                                      <p:cBhvr>
                                        <p:cTn id="168" dur="1" fill="hold">
                                          <p:stCondLst>
                                            <p:cond delay="0"/>
                                          </p:stCondLst>
                                        </p:cTn>
                                        <p:tgtEl>
                                          <p:spTgt spid="80"/>
                                        </p:tgtEl>
                                        <p:attrNameLst>
                                          <p:attrName>style.visibility</p:attrName>
                                        </p:attrNameLst>
                                      </p:cBhvr>
                                      <p:to>
                                        <p:strVal val="visible"/>
                                      </p:to>
                                    </p:set>
                                    <p:animEffect transition="in" filter="wheel(1)">
                                      <p:cBhvr>
                                        <p:cTn id="169" dur="2000"/>
                                        <p:tgtEl>
                                          <p:spTgt spid="80"/>
                                        </p:tgtEl>
                                      </p:cBhvr>
                                    </p:animEffect>
                                  </p:childTnLst>
                                </p:cTn>
                              </p:par>
                              <p:par>
                                <p:cTn id="170" presetID="21" presetClass="entr" presetSubtype="1" fill="hold" grpId="0" nodeType="withEffect">
                                  <p:stCondLst>
                                    <p:cond delay="0"/>
                                  </p:stCondLst>
                                  <p:childTnLst>
                                    <p:set>
                                      <p:cBhvr>
                                        <p:cTn id="171" dur="1" fill="hold">
                                          <p:stCondLst>
                                            <p:cond delay="0"/>
                                          </p:stCondLst>
                                        </p:cTn>
                                        <p:tgtEl>
                                          <p:spTgt spid="81"/>
                                        </p:tgtEl>
                                        <p:attrNameLst>
                                          <p:attrName>style.visibility</p:attrName>
                                        </p:attrNameLst>
                                      </p:cBhvr>
                                      <p:to>
                                        <p:strVal val="visible"/>
                                      </p:to>
                                    </p:set>
                                    <p:animEffect transition="in" filter="wheel(1)">
                                      <p:cBhvr>
                                        <p:cTn id="172" dur="2000"/>
                                        <p:tgtEl>
                                          <p:spTgt spid="81"/>
                                        </p:tgtEl>
                                      </p:cBhvr>
                                    </p:animEffect>
                                  </p:childTnLst>
                                </p:cTn>
                              </p:par>
                              <p:par>
                                <p:cTn id="173" presetID="21" presetClass="entr" presetSubtype="1" fill="hold" grpId="0" nodeType="withEffect">
                                  <p:stCondLst>
                                    <p:cond delay="0"/>
                                  </p:stCondLst>
                                  <p:childTnLst>
                                    <p:set>
                                      <p:cBhvr>
                                        <p:cTn id="174" dur="1" fill="hold">
                                          <p:stCondLst>
                                            <p:cond delay="0"/>
                                          </p:stCondLst>
                                        </p:cTn>
                                        <p:tgtEl>
                                          <p:spTgt spid="82"/>
                                        </p:tgtEl>
                                        <p:attrNameLst>
                                          <p:attrName>style.visibility</p:attrName>
                                        </p:attrNameLst>
                                      </p:cBhvr>
                                      <p:to>
                                        <p:strVal val="visible"/>
                                      </p:to>
                                    </p:set>
                                    <p:animEffect transition="in" filter="wheel(1)">
                                      <p:cBhvr>
                                        <p:cTn id="175" dur="2000"/>
                                        <p:tgtEl>
                                          <p:spTgt spid="82"/>
                                        </p:tgtEl>
                                      </p:cBhvr>
                                    </p:animEffect>
                                  </p:childTnLst>
                                </p:cTn>
                              </p:par>
                              <p:par>
                                <p:cTn id="176" presetID="21" presetClass="entr" presetSubtype="1" fill="hold" grpId="0" nodeType="withEffect">
                                  <p:stCondLst>
                                    <p:cond delay="0"/>
                                  </p:stCondLst>
                                  <p:childTnLst>
                                    <p:set>
                                      <p:cBhvr>
                                        <p:cTn id="177" dur="1" fill="hold">
                                          <p:stCondLst>
                                            <p:cond delay="0"/>
                                          </p:stCondLst>
                                        </p:cTn>
                                        <p:tgtEl>
                                          <p:spTgt spid="83"/>
                                        </p:tgtEl>
                                        <p:attrNameLst>
                                          <p:attrName>style.visibility</p:attrName>
                                        </p:attrNameLst>
                                      </p:cBhvr>
                                      <p:to>
                                        <p:strVal val="visible"/>
                                      </p:to>
                                    </p:set>
                                    <p:animEffect transition="in" filter="wheel(1)">
                                      <p:cBhvr>
                                        <p:cTn id="178" dur="2000"/>
                                        <p:tgtEl>
                                          <p:spTgt spid="83"/>
                                        </p:tgtEl>
                                      </p:cBhvr>
                                    </p:animEffect>
                                  </p:childTnLst>
                                </p:cTn>
                              </p:par>
                              <p:par>
                                <p:cTn id="179" presetID="21" presetClass="entr" presetSubtype="1" fill="hold" grpId="0" nodeType="withEffect">
                                  <p:stCondLst>
                                    <p:cond delay="0"/>
                                  </p:stCondLst>
                                  <p:childTnLst>
                                    <p:set>
                                      <p:cBhvr>
                                        <p:cTn id="180" dur="1" fill="hold">
                                          <p:stCondLst>
                                            <p:cond delay="0"/>
                                          </p:stCondLst>
                                        </p:cTn>
                                        <p:tgtEl>
                                          <p:spTgt spid="84"/>
                                        </p:tgtEl>
                                        <p:attrNameLst>
                                          <p:attrName>style.visibility</p:attrName>
                                        </p:attrNameLst>
                                      </p:cBhvr>
                                      <p:to>
                                        <p:strVal val="visible"/>
                                      </p:to>
                                    </p:set>
                                    <p:animEffect transition="in" filter="wheel(1)">
                                      <p:cBhvr>
                                        <p:cTn id="181" dur="2000"/>
                                        <p:tgtEl>
                                          <p:spTgt spid="84"/>
                                        </p:tgtEl>
                                      </p:cBhvr>
                                    </p:animEffect>
                                  </p:childTnLst>
                                </p:cTn>
                              </p:par>
                              <p:par>
                                <p:cTn id="182" presetID="21" presetClass="entr" presetSubtype="1" fill="hold" grpId="0" nodeType="withEffect">
                                  <p:stCondLst>
                                    <p:cond delay="0"/>
                                  </p:stCondLst>
                                  <p:childTnLst>
                                    <p:set>
                                      <p:cBhvr>
                                        <p:cTn id="183" dur="1" fill="hold">
                                          <p:stCondLst>
                                            <p:cond delay="0"/>
                                          </p:stCondLst>
                                        </p:cTn>
                                        <p:tgtEl>
                                          <p:spTgt spid="85"/>
                                        </p:tgtEl>
                                        <p:attrNameLst>
                                          <p:attrName>style.visibility</p:attrName>
                                        </p:attrNameLst>
                                      </p:cBhvr>
                                      <p:to>
                                        <p:strVal val="visible"/>
                                      </p:to>
                                    </p:set>
                                    <p:animEffect transition="in" filter="wheel(1)">
                                      <p:cBhvr>
                                        <p:cTn id="184" dur="2000"/>
                                        <p:tgtEl>
                                          <p:spTgt spid="85"/>
                                        </p:tgtEl>
                                      </p:cBhvr>
                                    </p:animEffect>
                                  </p:childTnLst>
                                </p:cTn>
                              </p:par>
                              <p:par>
                                <p:cTn id="185" presetID="21" presetClass="entr" presetSubtype="1" fill="hold" grpId="0" nodeType="withEffect">
                                  <p:stCondLst>
                                    <p:cond delay="0"/>
                                  </p:stCondLst>
                                  <p:childTnLst>
                                    <p:set>
                                      <p:cBhvr>
                                        <p:cTn id="186" dur="1" fill="hold">
                                          <p:stCondLst>
                                            <p:cond delay="0"/>
                                          </p:stCondLst>
                                        </p:cTn>
                                        <p:tgtEl>
                                          <p:spTgt spid="86"/>
                                        </p:tgtEl>
                                        <p:attrNameLst>
                                          <p:attrName>style.visibility</p:attrName>
                                        </p:attrNameLst>
                                      </p:cBhvr>
                                      <p:to>
                                        <p:strVal val="visible"/>
                                      </p:to>
                                    </p:set>
                                    <p:animEffect transition="in" filter="wheel(1)">
                                      <p:cBhvr>
                                        <p:cTn id="187" dur="2000"/>
                                        <p:tgtEl>
                                          <p:spTgt spid="86"/>
                                        </p:tgtEl>
                                      </p:cBhvr>
                                    </p:animEffect>
                                  </p:childTnLst>
                                </p:cTn>
                              </p:par>
                              <p:par>
                                <p:cTn id="188" presetID="21" presetClass="entr" presetSubtype="1" fill="hold" grpId="0" nodeType="withEffect">
                                  <p:stCondLst>
                                    <p:cond delay="0"/>
                                  </p:stCondLst>
                                  <p:childTnLst>
                                    <p:set>
                                      <p:cBhvr>
                                        <p:cTn id="189" dur="1" fill="hold">
                                          <p:stCondLst>
                                            <p:cond delay="0"/>
                                          </p:stCondLst>
                                        </p:cTn>
                                        <p:tgtEl>
                                          <p:spTgt spid="87"/>
                                        </p:tgtEl>
                                        <p:attrNameLst>
                                          <p:attrName>style.visibility</p:attrName>
                                        </p:attrNameLst>
                                      </p:cBhvr>
                                      <p:to>
                                        <p:strVal val="visible"/>
                                      </p:to>
                                    </p:set>
                                    <p:animEffect transition="in" filter="wheel(1)">
                                      <p:cBhvr>
                                        <p:cTn id="190" dur="2000"/>
                                        <p:tgtEl>
                                          <p:spTgt spid="87"/>
                                        </p:tgtEl>
                                      </p:cBhvr>
                                    </p:animEffect>
                                  </p:childTnLst>
                                </p:cTn>
                              </p:par>
                              <p:par>
                                <p:cTn id="191" presetID="21" presetClass="entr" presetSubtype="1" fill="hold" grpId="0" nodeType="withEffect">
                                  <p:stCondLst>
                                    <p:cond delay="0"/>
                                  </p:stCondLst>
                                  <p:childTnLst>
                                    <p:set>
                                      <p:cBhvr>
                                        <p:cTn id="192" dur="1" fill="hold">
                                          <p:stCondLst>
                                            <p:cond delay="0"/>
                                          </p:stCondLst>
                                        </p:cTn>
                                        <p:tgtEl>
                                          <p:spTgt spid="88"/>
                                        </p:tgtEl>
                                        <p:attrNameLst>
                                          <p:attrName>style.visibility</p:attrName>
                                        </p:attrNameLst>
                                      </p:cBhvr>
                                      <p:to>
                                        <p:strVal val="visible"/>
                                      </p:to>
                                    </p:set>
                                    <p:animEffect transition="in" filter="wheel(1)">
                                      <p:cBhvr>
                                        <p:cTn id="193" dur="2000"/>
                                        <p:tgtEl>
                                          <p:spTgt spid="88"/>
                                        </p:tgtEl>
                                      </p:cBhvr>
                                    </p:animEffect>
                                  </p:childTnLst>
                                </p:cTn>
                              </p:par>
                              <p:par>
                                <p:cTn id="194" presetID="21" presetClass="entr" presetSubtype="1" fill="hold" grpId="0" nodeType="withEffect">
                                  <p:stCondLst>
                                    <p:cond delay="0"/>
                                  </p:stCondLst>
                                  <p:childTnLst>
                                    <p:set>
                                      <p:cBhvr>
                                        <p:cTn id="195" dur="1" fill="hold">
                                          <p:stCondLst>
                                            <p:cond delay="0"/>
                                          </p:stCondLst>
                                        </p:cTn>
                                        <p:tgtEl>
                                          <p:spTgt spid="89"/>
                                        </p:tgtEl>
                                        <p:attrNameLst>
                                          <p:attrName>style.visibility</p:attrName>
                                        </p:attrNameLst>
                                      </p:cBhvr>
                                      <p:to>
                                        <p:strVal val="visible"/>
                                      </p:to>
                                    </p:set>
                                    <p:animEffect transition="in" filter="wheel(1)">
                                      <p:cBhvr>
                                        <p:cTn id="196" dur="2000"/>
                                        <p:tgtEl>
                                          <p:spTgt spid="89"/>
                                        </p:tgtEl>
                                      </p:cBhvr>
                                    </p:animEffect>
                                  </p:childTnLst>
                                </p:cTn>
                              </p:par>
                              <p:par>
                                <p:cTn id="197" presetID="21" presetClass="entr" presetSubtype="1" fill="hold" grpId="0" nodeType="withEffect">
                                  <p:stCondLst>
                                    <p:cond delay="0"/>
                                  </p:stCondLst>
                                  <p:childTnLst>
                                    <p:set>
                                      <p:cBhvr>
                                        <p:cTn id="198" dur="1" fill="hold">
                                          <p:stCondLst>
                                            <p:cond delay="0"/>
                                          </p:stCondLst>
                                        </p:cTn>
                                        <p:tgtEl>
                                          <p:spTgt spid="90"/>
                                        </p:tgtEl>
                                        <p:attrNameLst>
                                          <p:attrName>style.visibility</p:attrName>
                                        </p:attrNameLst>
                                      </p:cBhvr>
                                      <p:to>
                                        <p:strVal val="visible"/>
                                      </p:to>
                                    </p:set>
                                    <p:animEffect transition="in" filter="wheel(1)">
                                      <p:cBhvr>
                                        <p:cTn id="199" dur="2000"/>
                                        <p:tgtEl>
                                          <p:spTgt spid="90"/>
                                        </p:tgtEl>
                                      </p:cBhvr>
                                    </p:animEffect>
                                  </p:childTnLst>
                                </p:cTn>
                              </p:par>
                              <p:par>
                                <p:cTn id="200" presetID="21" presetClass="entr" presetSubtype="1" fill="hold" grpId="0" nodeType="withEffect">
                                  <p:stCondLst>
                                    <p:cond delay="0"/>
                                  </p:stCondLst>
                                  <p:childTnLst>
                                    <p:set>
                                      <p:cBhvr>
                                        <p:cTn id="201" dur="1" fill="hold">
                                          <p:stCondLst>
                                            <p:cond delay="0"/>
                                          </p:stCondLst>
                                        </p:cTn>
                                        <p:tgtEl>
                                          <p:spTgt spid="91"/>
                                        </p:tgtEl>
                                        <p:attrNameLst>
                                          <p:attrName>style.visibility</p:attrName>
                                        </p:attrNameLst>
                                      </p:cBhvr>
                                      <p:to>
                                        <p:strVal val="visible"/>
                                      </p:to>
                                    </p:set>
                                    <p:animEffect transition="in" filter="wheel(1)">
                                      <p:cBhvr>
                                        <p:cTn id="202" dur="2000"/>
                                        <p:tgtEl>
                                          <p:spTgt spid="91"/>
                                        </p:tgtEl>
                                      </p:cBhvr>
                                    </p:animEffect>
                                  </p:childTnLst>
                                </p:cTn>
                              </p:par>
                              <p:par>
                                <p:cTn id="203" presetID="21" presetClass="entr" presetSubtype="1" fill="hold" grpId="0" nodeType="withEffect">
                                  <p:stCondLst>
                                    <p:cond delay="0"/>
                                  </p:stCondLst>
                                  <p:childTnLst>
                                    <p:set>
                                      <p:cBhvr>
                                        <p:cTn id="204" dur="1" fill="hold">
                                          <p:stCondLst>
                                            <p:cond delay="0"/>
                                          </p:stCondLst>
                                        </p:cTn>
                                        <p:tgtEl>
                                          <p:spTgt spid="92"/>
                                        </p:tgtEl>
                                        <p:attrNameLst>
                                          <p:attrName>style.visibility</p:attrName>
                                        </p:attrNameLst>
                                      </p:cBhvr>
                                      <p:to>
                                        <p:strVal val="visible"/>
                                      </p:to>
                                    </p:set>
                                    <p:animEffect transition="in" filter="wheel(1)">
                                      <p:cBhvr>
                                        <p:cTn id="205" dur="2000"/>
                                        <p:tgtEl>
                                          <p:spTgt spid="92"/>
                                        </p:tgtEl>
                                      </p:cBhvr>
                                    </p:animEffect>
                                  </p:childTnLst>
                                </p:cTn>
                              </p:par>
                              <p:par>
                                <p:cTn id="206" presetID="21" presetClass="entr" presetSubtype="1" fill="hold" grpId="0" nodeType="withEffect">
                                  <p:stCondLst>
                                    <p:cond delay="0"/>
                                  </p:stCondLst>
                                  <p:childTnLst>
                                    <p:set>
                                      <p:cBhvr>
                                        <p:cTn id="207" dur="1" fill="hold">
                                          <p:stCondLst>
                                            <p:cond delay="0"/>
                                          </p:stCondLst>
                                        </p:cTn>
                                        <p:tgtEl>
                                          <p:spTgt spid="93"/>
                                        </p:tgtEl>
                                        <p:attrNameLst>
                                          <p:attrName>style.visibility</p:attrName>
                                        </p:attrNameLst>
                                      </p:cBhvr>
                                      <p:to>
                                        <p:strVal val="visible"/>
                                      </p:to>
                                    </p:set>
                                    <p:animEffect transition="in" filter="wheel(1)">
                                      <p:cBhvr>
                                        <p:cTn id="208" dur="2000"/>
                                        <p:tgtEl>
                                          <p:spTgt spid="93"/>
                                        </p:tgtEl>
                                      </p:cBhvr>
                                    </p:animEffect>
                                  </p:childTnLst>
                                </p:cTn>
                              </p:par>
                              <p:par>
                                <p:cTn id="209" presetID="21" presetClass="entr" presetSubtype="1" fill="hold" grpId="0" nodeType="withEffect">
                                  <p:stCondLst>
                                    <p:cond delay="0"/>
                                  </p:stCondLst>
                                  <p:childTnLst>
                                    <p:set>
                                      <p:cBhvr>
                                        <p:cTn id="210" dur="1" fill="hold">
                                          <p:stCondLst>
                                            <p:cond delay="0"/>
                                          </p:stCondLst>
                                        </p:cTn>
                                        <p:tgtEl>
                                          <p:spTgt spid="94"/>
                                        </p:tgtEl>
                                        <p:attrNameLst>
                                          <p:attrName>style.visibility</p:attrName>
                                        </p:attrNameLst>
                                      </p:cBhvr>
                                      <p:to>
                                        <p:strVal val="visible"/>
                                      </p:to>
                                    </p:set>
                                    <p:animEffect transition="in" filter="wheel(1)">
                                      <p:cBhvr>
                                        <p:cTn id="211" dur="2000"/>
                                        <p:tgtEl>
                                          <p:spTgt spid="94"/>
                                        </p:tgtEl>
                                      </p:cBhvr>
                                    </p:animEffect>
                                  </p:childTnLst>
                                </p:cTn>
                              </p:par>
                              <p:par>
                                <p:cTn id="212" presetID="21" presetClass="entr" presetSubtype="1" fill="hold" grpId="0" nodeType="withEffect">
                                  <p:stCondLst>
                                    <p:cond delay="0"/>
                                  </p:stCondLst>
                                  <p:childTnLst>
                                    <p:set>
                                      <p:cBhvr>
                                        <p:cTn id="213" dur="1" fill="hold">
                                          <p:stCondLst>
                                            <p:cond delay="0"/>
                                          </p:stCondLst>
                                        </p:cTn>
                                        <p:tgtEl>
                                          <p:spTgt spid="95"/>
                                        </p:tgtEl>
                                        <p:attrNameLst>
                                          <p:attrName>style.visibility</p:attrName>
                                        </p:attrNameLst>
                                      </p:cBhvr>
                                      <p:to>
                                        <p:strVal val="visible"/>
                                      </p:to>
                                    </p:set>
                                    <p:animEffect transition="in" filter="wheel(1)">
                                      <p:cBhvr>
                                        <p:cTn id="214" dur="2000"/>
                                        <p:tgtEl>
                                          <p:spTgt spid="95"/>
                                        </p:tgtEl>
                                      </p:cBhvr>
                                    </p:animEffect>
                                  </p:childTnLst>
                                </p:cTn>
                              </p:par>
                              <p:par>
                                <p:cTn id="215" presetID="21" presetClass="entr" presetSubtype="1" fill="hold" grpId="0" nodeType="withEffect">
                                  <p:stCondLst>
                                    <p:cond delay="0"/>
                                  </p:stCondLst>
                                  <p:childTnLst>
                                    <p:set>
                                      <p:cBhvr>
                                        <p:cTn id="216" dur="1" fill="hold">
                                          <p:stCondLst>
                                            <p:cond delay="0"/>
                                          </p:stCondLst>
                                        </p:cTn>
                                        <p:tgtEl>
                                          <p:spTgt spid="96"/>
                                        </p:tgtEl>
                                        <p:attrNameLst>
                                          <p:attrName>style.visibility</p:attrName>
                                        </p:attrNameLst>
                                      </p:cBhvr>
                                      <p:to>
                                        <p:strVal val="visible"/>
                                      </p:to>
                                    </p:set>
                                    <p:animEffect transition="in" filter="wheel(1)">
                                      <p:cBhvr>
                                        <p:cTn id="217" dur="2000"/>
                                        <p:tgtEl>
                                          <p:spTgt spid="96"/>
                                        </p:tgtEl>
                                      </p:cBhvr>
                                    </p:animEffect>
                                  </p:childTnLst>
                                </p:cTn>
                              </p:par>
                              <p:par>
                                <p:cTn id="218" presetID="21" presetClass="entr" presetSubtype="1" fill="hold" grpId="0" nodeType="withEffect">
                                  <p:stCondLst>
                                    <p:cond delay="0"/>
                                  </p:stCondLst>
                                  <p:childTnLst>
                                    <p:set>
                                      <p:cBhvr>
                                        <p:cTn id="219" dur="1" fill="hold">
                                          <p:stCondLst>
                                            <p:cond delay="0"/>
                                          </p:stCondLst>
                                        </p:cTn>
                                        <p:tgtEl>
                                          <p:spTgt spid="97"/>
                                        </p:tgtEl>
                                        <p:attrNameLst>
                                          <p:attrName>style.visibility</p:attrName>
                                        </p:attrNameLst>
                                      </p:cBhvr>
                                      <p:to>
                                        <p:strVal val="visible"/>
                                      </p:to>
                                    </p:set>
                                    <p:animEffect transition="in" filter="wheel(1)">
                                      <p:cBhvr>
                                        <p:cTn id="220" dur="2000"/>
                                        <p:tgtEl>
                                          <p:spTgt spid="97"/>
                                        </p:tgtEl>
                                      </p:cBhvr>
                                    </p:animEffect>
                                  </p:childTnLst>
                                </p:cTn>
                              </p:par>
                              <p:par>
                                <p:cTn id="221" presetID="21" presetClass="entr" presetSubtype="1" fill="hold" grpId="0" nodeType="withEffect">
                                  <p:stCondLst>
                                    <p:cond delay="0"/>
                                  </p:stCondLst>
                                  <p:childTnLst>
                                    <p:set>
                                      <p:cBhvr>
                                        <p:cTn id="222" dur="1" fill="hold">
                                          <p:stCondLst>
                                            <p:cond delay="0"/>
                                          </p:stCondLst>
                                        </p:cTn>
                                        <p:tgtEl>
                                          <p:spTgt spid="98"/>
                                        </p:tgtEl>
                                        <p:attrNameLst>
                                          <p:attrName>style.visibility</p:attrName>
                                        </p:attrNameLst>
                                      </p:cBhvr>
                                      <p:to>
                                        <p:strVal val="visible"/>
                                      </p:to>
                                    </p:set>
                                    <p:animEffect transition="in" filter="wheel(1)">
                                      <p:cBhvr>
                                        <p:cTn id="223" dur="2000"/>
                                        <p:tgtEl>
                                          <p:spTgt spid="98"/>
                                        </p:tgtEl>
                                      </p:cBhvr>
                                    </p:animEffect>
                                  </p:childTnLst>
                                </p:cTn>
                              </p:par>
                              <p:par>
                                <p:cTn id="224" presetID="21" presetClass="entr" presetSubtype="1" fill="hold" grpId="0" nodeType="withEffect">
                                  <p:stCondLst>
                                    <p:cond delay="0"/>
                                  </p:stCondLst>
                                  <p:childTnLst>
                                    <p:set>
                                      <p:cBhvr>
                                        <p:cTn id="225" dur="1" fill="hold">
                                          <p:stCondLst>
                                            <p:cond delay="0"/>
                                          </p:stCondLst>
                                        </p:cTn>
                                        <p:tgtEl>
                                          <p:spTgt spid="99"/>
                                        </p:tgtEl>
                                        <p:attrNameLst>
                                          <p:attrName>style.visibility</p:attrName>
                                        </p:attrNameLst>
                                      </p:cBhvr>
                                      <p:to>
                                        <p:strVal val="visible"/>
                                      </p:to>
                                    </p:set>
                                    <p:animEffect transition="in" filter="wheel(1)">
                                      <p:cBhvr>
                                        <p:cTn id="226" dur="2000"/>
                                        <p:tgtEl>
                                          <p:spTgt spid="99"/>
                                        </p:tgtEl>
                                      </p:cBhvr>
                                    </p:animEffect>
                                  </p:childTnLst>
                                </p:cTn>
                              </p:par>
                              <p:par>
                                <p:cTn id="227" presetID="21" presetClass="entr" presetSubtype="1" fill="hold" grpId="0" nodeType="withEffect">
                                  <p:stCondLst>
                                    <p:cond delay="0"/>
                                  </p:stCondLst>
                                  <p:childTnLst>
                                    <p:set>
                                      <p:cBhvr>
                                        <p:cTn id="228" dur="1" fill="hold">
                                          <p:stCondLst>
                                            <p:cond delay="0"/>
                                          </p:stCondLst>
                                        </p:cTn>
                                        <p:tgtEl>
                                          <p:spTgt spid="100"/>
                                        </p:tgtEl>
                                        <p:attrNameLst>
                                          <p:attrName>style.visibility</p:attrName>
                                        </p:attrNameLst>
                                      </p:cBhvr>
                                      <p:to>
                                        <p:strVal val="visible"/>
                                      </p:to>
                                    </p:set>
                                    <p:animEffect transition="in" filter="wheel(1)">
                                      <p:cBhvr>
                                        <p:cTn id="229" dur="2000"/>
                                        <p:tgtEl>
                                          <p:spTgt spid="100"/>
                                        </p:tgtEl>
                                      </p:cBhvr>
                                    </p:animEffect>
                                  </p:childTnLst>
                                </p:cTn>
                              </p:par>
                              <p:par>
                                <p:cTn id="230" presetID="21" presetClass="entr" presetSubtype="1" fill="hold" grpId="0" nodeType="withEffect">
                                  <p:stCondLst>
                                    <p:cond delay="0"/>
                                  </p:stCondLst>
                                  <p:childTnLst>
                                    <p:set>
                                      <p:cBhvr>
                                        <p:cTn id="231" dur="1" fill="hold">
                                          <p:stCondLst>
                                            <p:cond delay="0"/>
                                          </p:stCondLst>
                                        </p:cTn>
                                        <p:tgtEl>
                                          <p:spTgt spid="101"/>
                                        </p:tgtEl>
                                        <p:attrNameLst>
                                          <p:attrName>style.visibility</p:attrName>
                                        </p:attrNameLst>
                                      </p:cBhvr>
                                      <p:to>
                                        <p:strVal val="visible"/>
                                      </p:to>
                                    </p:set>
                                    <p:animEffect transition="in" filter="wheel(1)">
                                      <p:cBhvr>
                                        <p:cTn id="232" dur="2000"/>
                                        <p:tgtEl>
                                          <p:spTgt spid="101"/>
                                        </p:tgtEl>
                                      </p:cBhvr>
                                    </p:animEffect>
                                  </p:childTnLst>
                                </p:cTn>
                              </p:par>
                              <p:par>
                                <p:cTn id="233" presetID="21" presetClass="entr" presetSubtype="1" fill="hold" grpId="0" nodeType="withEffect">
                                  <p:stCondLst>
                                    <p:cond delay="0"/>
                                  </p:stCondLst>
                                  <p:childTnLst>
                                    <p:set>
                                      <p:cBhvr>
                                        <p:cTn id="234" dur="1" fill="hold">
                                          <p:stCondLst>
                                            <p:cond delay="0"/>
                                          </p:stCondLst>
                                        </p:cTn>
                                        <p:tgtEl>
                                          <p:spTgt spid="102"/>
                                        </p:tgtEl>
                                        <p:attrNameLst>
                                          <p:attrName>style.visibility</p:attrName>
                                        </p:attrNameLst>
                                      </p:cBhvr>
                                      <p:to>
                                        <p:strVal val="visible"/>
                                      </p:to>
                                    </p:set>
                                    <p:animEffect transition="in" filter="wheel(1)">
                                      <p:cBhvr>
                                        <p:cTn id="235" dur="2000"/>
                                        <p:tgtEl>
                                          <p:spTgt spid="102"/>
                                        </p:tgtEl>
                                      </p:cBhvr>
                                    </p:animEffect>
                                  </p:childTnLst>
                                </p:cTn>
                              </p:par>
                              <p:par>
                                <p:cTn id="236" presetID="21" presetClass="entr" presetSubtype="1" fill="hold" grpId="0" nodeType="withEffect">
                                  <p:stCondLst>
                                    <p:cond delay="0"/>
                                  </p:stCondLst>
                                  <p:childTnLst>
                                    <p:set>
                                      <p:cBhvr>
                                        <p:cTn id="237" dur="1" fill="hold">
                                          <p:stCondLst>
                                            <p:cond delay="0"/>
                                          </p:stCondLst>
                                        </p:cTn>
                                        <p:tgtEl>
                                          <p:spTgt spid="103"/>
                                        </p:tgtEl>
                                        <p:attrNameLst>
                                          <p:attrName>style.visibility</p:attrName>
                                        </p:attrNameLst>
                                      </p:cBhvr>
                                      <p:to>
                                        <p:strVal val="visible"/>
                                      </p:to>
                                    </p:set>
                                    <p:animEffect transition="in" filter="wheel(1)">
                                      <p:cBhvr>
                                        <p:cTn id="238" dur="2000"/>
                                        <p:tgtEl>
                                          <p:spTgt spid="103"/>
                                        </p:tgtEl>
                                      </p:cBhvr>
                                    </p:animEffect>
                                  </p:childTnLst>
                                </p:cTn>
                              </p:par>
                              <p:par>
                                <p:cTn id="239" presetID="21" presetClass="entr" presetSubtype="1" fill="hold" grpId="0" nodeType="withEffect">
                                  <p:stCondLst>
                                    <p:cond delay="0"/>
                                  </p:stCondLst>
                                  <p:childTnLst>
                                    <p:set>
                                      <p:cBhvr>
                                        <p:cTn id="240" dur="1" fill="hold">
                                          <p:stCondLst>
                                            <p:cond delay="0"/>
                                          </p:stCondLst>
                                        </p:cTn>
                                        <p:tgtEl>
                                          <p:spTgt spid="104"/>
                                        </p:tgtEl>
                                        <p:attrNameLst>
                                          <p:attrName>style.visibility</p:attrName>
                                        </p:attrNameLst>
                                      </p:cBhvr>
                                      <p:to>
                                        <p:strVal val="visible"/>
                                      </p:to>
                                    </p:set>
                                    <p:animEffect transition="in" filter="wheel(1)">
                                      <p:cBhvr>
                                        <p:cTn id="241" dur="2000"/>
                                        <p:tgtEl>
                                          <p:spTgt spid="104"/>
                                        </p:tgtEl>
                                      </p:cBhvr>
                                    </p:animEffect>
                                  </p:childTnLst>
                                </p:cTn>
                              </p:par>
                              <p:par>
                                <p:cTn id="242" presetID="21" presetClass="entr" presetSubtype="1" fill="hold" grpId="0" nodeType="withEffect">
                                  <p:stCondLst>
                                    <p:cond delay="0"/>
                                  </p:stCondLst>
                                  <p:childTnLst>
                                    <p:set>
                                      <p:cBhvr>
                                        <p:cTn id="243" dur="1" fill="hold">
                                          <p:stCondLst>
                                            <p:cond delay="0"/>
                                          </p:stCondLst>
                                        </p:cTn>
                                        <p:tgtEl>
                                          <p:spTgt spid="105"/>
                                        </p:tgtEl>
                                        <p:attrNameLst>
                                          <p:attrName>style.visibility</p:attrName>
                                        </p:attrNameLst>
                                      </p:cBhvr>
                                      <p:to>
                                        <p:strVal val="visible"/>
                                      </p:to>
                                    </p:set>
                                    <p:animEffect transition="in" filter="wheel(1)">
                                      <p:cBhvr>
                                        <p:cTn id="244" dur="2000"/>
                                        <p:tgtEl>
                                          <p:spTgt spid="105"/>
                                        </p:tgtEl>
                                      </p:cBhvr>
                                    </p:animEffect>
                                  </p:childTnLst>
                                </p:cTn>
                              </p:par>
                              <p:par>
                                <p:cTn id="245" presetID="21" presetClass="entr" presetSubtype="1" fill="hold" grpId="0" nodeType="withEffect">
                                  <p:stCondLst>
                                    <p:cond delay="0"/>
                                  </p:stCondLst>
                                  <p:childTnLst>
                                    <p:set>
                                      <p:cBhvr>
                                        <p:cTn id="246" dur="1" fill="hold">
                                          <p:stCondLst>
                                            <p:cond delay="0"/>
                                          </p:stCondLst>
                                        </p:cTn>
                                        <p:tgtEl>
                                          <p:spTgt spid="106"/>
                                        </p:tgtEl>
                                        <p:attrNameLst>
                                          <p:attrName>style.visibility</p:attrName>
                                        </p:attrNameLst>
                                      </p:cBhvr>
                                      <p:to>
                                        <p:strVal val="visible"/>
                                      </p:to>
                                    </p:set>
                                    <p:animEffect transition="in" filter="wheel(1)">
                                      <p:cBhvr>
                                        <p:cTn id="247" dur="2000"/>
                                        <p:tgtEl>
                                          <p:spTgt spid="106"/>
                                        </p:tgtEl>
                                      </p:cBhvr>
                                    </p:animEffect>
                                  </p:childTnLst>
                                </p:cTn>
                              </p:par>
                              <p:par>
                                <p:cTn id="248" presetID="21" presetClass="entr" presetSubtype="1" fill="hold" grpId="0" nodeType="withEffect">
                                  <p:stCondLst>
                                    <p:cond delay="0"/>
                                  </p:stCondLst>
                                  <p:childTnLst>
                                    <p:set>
                                      <p:cBhvr>
                                        <p:cTn id="249" dur="1" fill="hold">
                                          <p:stCondLst>
                                            <p:cond delay="0"/>
                                          </p:stCondLst>
                                        </p:cTn>
                                        <p:tgtEl>
                                          <p:spTgt spid="107"/>
                                        </p:tgtEl>
                                        <p:attrNameLst>
                                          <p:attrName>style.visibility</p:attrName>
                                        </p:attrNameLst>
                                      </p:cBhvr>
                                      <p:to>
                                        <p:strVal val="visible"/>
                                      </p:to>
                                    </p:set>
                                    <p:animEffect transition="in" filter="wheel(1)">
                                      <p:cBhvr>
                                        <p:cTn id="250" dur="2000"/>
                                        <p:tgtEl>
                                          <p:spTgt spid="107"/>
                                        </p:tgtEl>
                                      </p:cBhvr>
                                    </p:animEffect>
                                  </p:childTnLst>
                                </p:cTn>
                              </p:par>
                              <p:par>
                                <p:cTn id="251" presetID="21" presetClass="entr" presetSubtype="1" fill="hold" grpId="0" nodeType="withEffect">
                                  <p:stCondLst>
                                    <p:cond delay="0"/>
                                  </p:stCondLst>
                                  <p:childTnLst>
                                    <p:set>
                                      <p:cBhvr>
                                        <p:cTn id="252" dur="1" fill="hold">
                                          <p:stCondLst>
                                            <p:cond delay="0"/>
                                          </p:stCondLst>
                                        </p:cTn>
                                        <p:tgtEl>
                                          <p:spTgt spid="108"/>
                                        </p:tgtEl>
                                        <p:attrNameLst>
                                          <p:attrName>style.visibility</p:attrName>
                                        </p:attrNameLst>
                                      </p:cBhvr>
                                      <p:to>
                                        <p:strVal val="visible"/>
                                      </p:to>
                                    </p:set>
                                    <p:animEffect transition="in" filter="wheel(1)">
                                      <p:cBhvr>
                                        <p:cTn id="253" dur="2000"/>
                                        <p:tgtEl>
                                          <p:spTgt spid="108"/>
                                        </p:tgtEl>
                                      </p:cBhvr>
                                    </p:animEffect>
                                  </p:childTnLst>
                                </p:cTn>
                              </p:par>
                              <p:par>
                                <p:cTn id="254" presetID="21" presetClass="entr" presetSubtype="1" fill="hold" grpId="0" nodeType="withEffect">
                                  <p:stCondLst>
                                    <p:cond delay="0"/>
                                  </p:stCondLst>
                                  <p:childTnLst>
                                    <p:set>
                                      <p:cBhvr>
                                        <p:cTn id="255" dur="1" fill="hold">
                                          <p:stCondLst>
                                            <p:cond delay="0"/>
                                          </p:stCondLst>
                                        </p:cTn>
                                        <p:tgtEl>
                                          <p:spTgt spid="109"/>
                                        </p:tgtEl>
                                        <p:attrNameLst>
                                          <p:attrName>style.visibility</p:attrName>
                                        </p:attrNameLst>
                                      </p:cBhvr>
                                      <p:to>
                                        <p:strVal val="visible"/>
                                      </p:to>
                                    </p:set>
                                    <p:animEffect transition="in" filter="wheel(1)">
                                      <p:cBhvr>
                                        <p:cTn id="256" dur="2000"/>
                                        <p:tgtEl>
                                          <p:spTgt spid="109"/>
                                        </p:tgtEl>
                                      </p:cBhvr>
                                    </p:animEffect>
                                  </p:childTnLst>
                                </p:cTn>
                              </p:par>
                              <p:par>
                                <p:cTn id="257" presetID="21" presetClass="entr" presetSubtype="1" fill="hold" grpId="0" nodeType="withEffect">
                                  <p:stCondLst>
                                    <p:cond delay="0"/>
                                  </p:stCondLst>
                                  <p:childTnLst>
                                    <p:set>
                                      <p:cBhvr>
                                        <p:cTn id="258" dur="1" fill="hold">
                                          <p:stCondLst>
                                            <p:cond delay="0"/>
                                          </p:stCondLst>
                                        </p:cTn>
                                        <p:tgtEl>
                                          <p:spTgt spid="110"/>
                                        </p:tgtEl>
                                        <p:attrNameLst>
                                          <p:attrName>style.visibility</p:attrName>
                                        </p:attrNameLst>
                                      </p:cBhvr>
                                      <p:to>
                                        <p:strVal val="visible"/>
                                      </p:to>
                                    </p:set>
                                    <p:animEffect transition="in" filter="wheel(1)">
                                      <p:cBhvr>
                                        <p:cTn id="259" dur="2000"/>
                                        <p:tgtEl>
                                          <p:spTgt spid="110"/>
                                        </p:tgtEl>
                                      </p:cBhvr>
                                    </p:animEffect>
                                  </p:childTnLst>
                                </p:cTn>
                              </p:par>
                              <p:par>
                                <p:cTn id="260" presetID="21" presetClass="entr" presetSubtype="1" fill="hold" grpId="0" nodeType="withEffect">
                                  <p:stCondLst>
                                    <p:cond delay="0"/>
                                  </p:stCondLst>
                                  <p:childTnLst>
                                    <p:set>
                                      <p:cBhvr>
                                        <p:cTn id="261" dur="1" fill="hold">
                                          <p:stCondLst>
                                            <p:cond delay="0"/>
                                          </p:stCondLst>
                                        </p:cTn>
                                        <p:tgtEl>
                                          <p:spTgt spid="111"/>
                                        </p:tgtEl>
                                        <p:attrNameLst>
                                          <p:attrName>style.visibility</p:attrName>
                                        </p:attrNameLst>
                                      </p:cBhvr>
                                      <p:to>
                                        <p:strVal val="visible"/>
                                      </p:to>
                                    </p:set>
                                    <p:animEffect transition="in" filter="wheel(1)">
                                      <p:cBhvr>
                                        <p:cTn id="262" dur="2000"/>
                                        <p:tgtEl>
                                          <p:spTgt spid="111"/>
                                        </p:tgtEl>
                                      </p:cBhvr>
                                    </p:animEffect>
                                  </p:childTnLst>
                                </p:cTn>
                              </p:par>
                              <p:par>
                                <p:cTn id="263" presetID="21" presetClass="entr" presetSubtype="1" fill="hold" grpId="0" nodeType="withEffect">
                                  <p:stCondLst>
                                    <p:cond delay="0"/>
                                  </p:stCondLst>
                                  <p:childTnLst>
                                    <p:set>
                                      <p:cBhvr>
                                        <p:cTn id="264" dur="1" fill="hold">
                                          <p:stCondLst>
                                            <p:cond delay="0"/>
                                          </p:stCondLst>
                                        </p:cTn>
                                        <p:tgtEl>
                                          <p:spTgt spid="112"/>
                                        </p:tgtEl>
                                        <p:attrNameLst>
                                          <p:attrName>style.visibility</p:attrName>
                                        </p:attrNameLst>
                                      </p:cBhvr>
                                      <p:to>
                                        <p:strVal val="visible"/>
                                      </p:to>
                                    </p:set>
                                    <p:animEffect transition="in" filter="wheel(1)">
                                      <p:cBhvr>
                                        <p:cTn id="265" dur="2000"/>
                                        <p:tgtEl>
                                          <p:spTgt spid="112"/>
                                        </p:tgtEl>
                                      </p:cBhvr>
                                    </p:animEffect>
                                  </p:childTnLst>
                                </p:cTn>
                              </p:par>
                              <p:par>
                                <p:cTn id="266" presetID="21" presetClass="entr" presetSubtype="1" fill="hold" grpId="0" nodeType="withEffect">
                                  <p:stCondLst>
                                    <p:cond delay="0"/>
                                  </p:stCondLst>
                                  <p:childTnLst>
                                    <p:set>
                                      <p:cBhvr>
                                        <p:cTn id="267" dur="1" fill="hold">
                                          <p:stCondLst>
                                            <p:cond delay="0"/>
                                          </p:stCondLst>
                                        </p:cTn>
                                        <p:tgtEl>
                                          <p:spTgt spid="113"/>
                                        </p:tgtEl>
                                        <p:attrNameLst>
                                          <p:attrName>style.visibility</p:attrName>
                                        </p:attrNameLst>
                                      </p:cBhvr>
                                      <p:to>
                                        <p:strVal val="visible"/>
                                      </p:to>
                                    </p:set>
                                    <p:animEffect transition="in" filter="wheel(1)">
                                      <p:cBhvr>
                                        <p:cTn id="268" dur="2000"/>
                                        <p:tgtEl>
                                          <p:spTgt spid="113"/>
                                        </p:tgtEl>
                                      </p:cBhvr>
                                    </p:animEffect>
                                  </p:childTnLst>
                                </p:cTn>
                              </p:par>
                              <p:par>
                                <p:cTn id="269" presetID="21" presetClass="entr" presetSubtype="1" fill="hold" grpId="0" nodeType="withEffect">
                                  <p:stCondLst>
                                    <p:cond delay="0"/>
                                  </p:stCondLst>
                                  <p:childTnLst>
                                    <p:set>
                                      <p:cBhvr>
                                        <p:cTn id="270" dur="1" fill="hold">
                                          <p:stCondLst>
                                            <p:cond delay="0"/>
                                          </p:stCondLst>
                                        </p:cTn>
                                        <p:tgtEl>
                                          <p:spTgt spid="114"/>
                                        </p:tgtEl>
                                        <p:attrNameLst>
                                          <p:attrName>style.visibility</p:attrName>
                                        </p:attrNameLst>
                                      </p:cBhvr>
                                      <p:to>
                                        <p:strVal val="visible"/>
                                      </p:to>
                                    </p:set>
                                    <p:animEffect transition="in" filter="wheel(1)">
                                      <p:cBhvr>
                                        <p:cTn id="271" dur="2000"/>
                                        <p:tgtEl>
                                          <p:spTgt spid="114"/>
                                        </p:tgtEl>
                                      </p:cBhvr>
                                    </p:animEffect>
                                  </p:childTnLst>
                                </p:cTn>
                              </p:par>
                              <p:par>
                                <p:cTn id="272" presetID="21" presetClass="entr" presetSubtype="1" fill="hold" grpId="0" nodeType="withEffect">
                                  <p:stCondLst>
                                    <p:cond delay="0"/>
                                  </p:stCondLst>
                                  <p:childTnLst>
                                    <p:set>
                                      <p:cBhvr>
                                        <p:cTn id="273" dur="1" fill="hold">
                                          <p:stCondLst>
                                            <p:cond delay="0"/>
                                          </p:stCondLst>
                                        </p:cTn>
                                        <p:tgtEl>
                                          <p:spTgt spid="115"/>
                                        </p:tgtEl>
                                        <p:attrNameLst>
                                          <p:attrName>style.visibility</p:attrName>
                                        </p:attrNameLst>
                                      </p:cBhvr>
                                      <p:to>
                                        <p:strVal val="visible"/>
                                      </p:to>
                                    </p:set>
                                    <p:animEffect transition="in" filter="wheel(1)">
                                      <p:cBhvr>
                                        <p:cTn id="274" dur="2000"/>
                                        <p:tgtEl>
                                          <p:spTgt spid="115"/>
                                        </p:tgtEl>
                                      </p:cBhvr>
                                    </p:animEffect>
                                  </p:childTnLst>
                                </p:cTn>
                              </p:par>
                              <p:par>
                                <p:cTn id="275" presetID="21" presetClass="entr" presetSubtype="1" fill="hold" grpId="0" nodeType="withEffect">
                                  <p:stCondLst>
                                    <p:cond delay="0"/>
                                  </p:stCondLst>
                                  <p:childTnLst>
                                    <p:set>
                                      <p:cBhvr>
                                        <p:cTn id="276" dur="1" fill="hold">
                                          <p:stCondLst>
                                            <p:cond delay="0"/>
                                          </p:stCondLst>
                                        </p:cTn>
                                        <p:tgtEl>
                                          <p:spTgt spid="116"/>
                                        </p:tgtEl>
                                        <p:attrNameLst>
                                          <p:attrName>style.visibility</p:attrName>
                                        </p:attrNameLst>
                                      </p:cBhvr>
                                      <p:to>
                                        <p:strVal val="visible"/>
                                      </p:to>
                                    </p:set>
                                    <p:animEffect transition="in" filter="wheel(1)">
                                      <p:cBhvr>
                                        <p:cTn id="277" dur="2000"/>
                                        <p:tgtEl>
                                          <p:spTgt spid="116"/>
                                        </p:tgtEl>
                                      </p:cBhvr>
                                    </p:animEffect>
                                  </p:childTnLst>
                                </p:cTn>
                              </p:par>
                              <p:par>
                                <p:cTn id="278" presetID="21" presetClass="entr" presetSubtype="1" fill="hold" grpId="0" nodeType="withEffect">
                                  <p:stCondLst>
                                    <p:cond delay="0"/>
                                  </p:stCondLst>
                                  <p:childTnLst>
                                    <p:set>
                                      <p:cBhvr>
                                        <p:cTn id="279" dur="1" fill="hold">
                                          <p:stCondLst>
                                            <p:cond delay="0"/>
                                          </p:stCondLst>
                                        </p:cTn>
                                        <p:tgtEl>
                                          <p:spTgt spid="117"/>
                                        </p:tgtEl>
                                        <p:attrNameLst>
                                          <p:attrName>style.visibility</p:attrName>
                                        </p:attrNameLst>
                                      </p:cBhvr>
                                      <p:to>
                                        <p:strVal val="visible"/>
                                      </p:to>
                                    </p:set>
                                    <p:animEffect transition="in" filter="wheel(1)">
                                      <p:cBhvr>
                                        <p:cTn id="280" dur="2000"/>
                                        <p:tgtEl>
                                          <p:spTgt spid="117"/>
                                        </p:tgtEl>
                                      </p:cBhvr>
                                    </p:animEffect>
                                  </p:childTnLst>
                                </p:cTn>
                              </p:par>
                              <p:par>
                                <p:cTn id="281" presetID="21" presetClass="entr" presetSubtype="1" fill="hold" grpId="0" nodeType="withEffect">
                                  <p:stCondLst>
                                    <p:cond delay="0"/>
                                  </p:stCondLst>
                                  <p:childTnLst>
                                    <p:set>
                                      <p:cBhvr>
                                        <p:cTn id="282" dur="1" fill="hold">
                                          <p:stCondLst>
                                            <p:cond delay="0"/>
                                          </p:stCondLst>
                                        </p:cTn>
                                        <p:tgtEl>
                                          <p:spTgt spid="118"/>
                                        </p:tgtEl>
                                        <p:attrNameLst>
                                          <p:attrName>style.visibility</p:attrName>
                                        </p:attrNameLst>
                                      </p:cBhvr>
                                      <p:to>
                                        <p:strVal val="visible"/>
                                      </p:to>
                                    </p:set>
                                    <p:animEffect transition="in" filter="wheel(1)">
                                      <p:cBhvr>
                                        <p:cTn id="283" dur="2000"/>
                                        <p:tgtEl>
                                          <p:spTgt spid="118"/>
                                        </p:tgtEl>
                                      </p:cBhvr>
                                    </p:animEffect>
                                  </p:childTnLst>
                                </p:cTn>
                              </p:par>
                              <p:par>
                                <p:cTn id="284" presetID="21" presetClass="entr" presetSubtype="1" fill="hold" grpId="0" nodeType="withEffect">
                                  <p:stCondLst>
                                    <p:cond delay="0"/>
                                  </p:stCondLst>
                                  <p:childTnLst>
                                    <p:set>
                                      <p:cBhvr>
                                        <p:cTn id="285" dur="1" fill="hold">
                                          <p:stCondLst>
                                            <p:cond delay="0"/>
                                          </p:stCondLst>
                                        </p:cTn>
                                        <p:tgtEl>
                                          <p:spTgt spid="119"/>
                                        </p:tgtEl>
                                        <p:attrNameLst>
                                          <p:attrName>style.visibility</p:attrName>
                                        </p:attrNameLst>
                                      </p:cBhvr>
                                      <p:to>
                                        <p:strVal val="visible"/>
                                      </p:to>
                                    </p:set>
                                    <p:animEffect transition="in" filter="wheel(1)">
                                      <p:cBhvr>
                                        <p:cTn id="286" dur="2000"/>
                                        <p:tgtEl>
                                          <p:spTgt spid="119"/>
                                        </p:tgtEl>
                                      </p:cBhvr>
                                    </p:animEffect>
                                  </p:childTnLst>
                                </p:cTn>
                              </p:par>
                              <p:par>
                                <p:cTn id="287" presetID="21" presetClass="entr" presetSubtype="1" fill="hold" grpId="0" nodeType="withEffect">
                                  <p:stCondLst>
                                    <p:cond delay="0"/>
                                  </p:stCondLst>
                                  <p:childTnLst>
                                    <p:set>
                                      <p:cBhvr>
                                        <p:cTn id="288" dur="1" fill="hold">
                                          <p:stCondLst>
                                            <p:cond delay="0"/>
                                          </p:stCondLst>
                                        </p:cTn>
                                        <p:tgtEl>
                                          <p:spTgt spid="120"/>
                                        </p:tgtEl>
                                        <p:attrNameLst>
                                          <p:attrName>style.visibility</p:attrName>
                                        </p:attrNameLst>
                                      </p:cBhvr>
                                      <p:to>
                                        <p:strVal val="visible"/>
                                      </p:to>
                                    </p:set>
                                    <p:animEffect transition="in" filter="wheel(1)">
                                      <p:cBhvr>
                                        <p:cTn id="289" dur="2000"/>
                                        <p:tgtEl>
                                          <p:spTgt spid="120"/>
                                        </p:tgtEl>
                                      </p:cBhvr>
                                    </p:animEffect>
                                  </p:childTnLst>
                                </p:cTn>
                              </p:par>
                              <p:par>
                                <p:cTn id="290" presetID="21" presetClass="entr" presetSubtype="1" fill="hold" grpId="0" nodeType="withEffect">
                                  <p:stCondLst>
                                    <p:cond delay="0"/>
                                  </p:stCondLst>
                                  <p:childTnLst>
                                    <p:set>
                                      <p:cBhvr>
                                        <p:cTn id="291" dur="1" fill="hold">
                                          <p:stCondLst>
                                            <p:cond delay="0"/>
                                          </p:stCondLst>
                                        </p:cTn>
                                        <p:tgtEl>
                                          <p:spTgt spid="121"/>
                                        </p:tgtEl>
                                        <p:attrNameLst>
                                          <p:attrName>style.visibility</p:attrName>
                                        </p:attrNameLst>
                                      </p:cBhvr>
                                      <p:to>
                                        <p:strVal val="visible"/>
                                      </p:to>
                                    </p:set>
                                    <p:animEffect transition="in" filter="wheel(1)">
                                      <p:cBhvr>
                                        <p:cTn id="292" dur="2000"/>
                                        <p:tgtEl>
                                          <p:spTgt spid="121"/>
                                        </p:tgtEl>
                                      </p:cBhvr>
                                    </p:animEffect>
                                  </p:childTnLst>
                                </p:cTn>
                              </p:par>
                              <p:par>
                                <p:cTn id="293" presetID="21" presetClass="entr" presetSubtype="1" fill="hold" grpId="0" nodeType="withEffect">
                                  <p:stCondLst>
                                    <p:cond delay="0"/>
                                  </p:stCondLst>
                                  <p:childTnLst>
                                    <p:set>
                                      <p:cBhvr>
                                        <p:cTn id="294" dur="1" fill="hold">
                                          <p:stCondLst>
                                            <p:cond delay="0"/>
                                          </p:stCondLst>
                                        </p:cTn>
                                        <p:tgtEl>
                                          <p:spTgt spid="122"/>
                                        </p:tgtEl>
                                        <p:attrNameLst>
                                          <p:attrName>style.visibility</p:attrName>
                                        </p:attrNameLst>
                                      </p:cBhvr>
                                      <p:to>
                                        <p:strVal val="visible"/>
                                      </p:to>
                                    </p:set>
                                    <p:animEffect transition="in" filter="wheel(1)">
                                      <p:cBhvr>
                                        <p:cTn id="295" dur="2000"/>
                                        <p:tgtEl>
                                          <p:spTgt spid="122"/>
                                        </p:tgtEl>
                                      </p:cBhvr>
                                    </p:animEffect>
                                  </p:childTnLst>
                                </p:cTn>
                              </p:par>
                              <p:par>
                                <p:cTn id="296" presetID="21" presetClass="entr" presetSubtype="1" fill="hold" grpId="0" nodeType="withEffect">
                                  <p:stCondLst>
                                    <p:cond delay="0"/>
                                  </p:stCondLst>
                                  <p:childTnLst>
                                    <p:set>
                                      <p:cBhvr>
                                        <p:cTn id="297" dur="1" fill="hold">
                                          <p:stCondLst>
                                            <p:cond delay="0"/>
                                          </p:stCondLst>
                                        </p:cTn>
                                        <p:tgtEl>
                                          <p:spTgt spid="123"/>
                                        </p:tgtEl>
                                        <p:attrNameLst>
                                          <p:attrName>style.visibility</p:attrName>
                                        </p:attrNameLst>
                                      </p:cBhvr>
                                      <p:to>
                                        <p:strVal val="visible"/>
                                      </p:to>
                                    </p:set>
                                    <p:animEffect transition="in" filter="wheel(1)">
                                      <p:cBhvr>
                                        <p:cTn id="298" dur="2000"/>
                                        <p:tgtEl>
                                          <p:spTgt spid="123"/>
                                        </p:tgtEl>
                                      </p:cBhvr>
                                    </p:animEffect>
                                  </p:childTnLst>
                                </p:cTn>
                              </p:par>
                              <p:par>
                                <p:cTn id="299" presetID="21" presetClass="entr" presetSubtype="1" fill="hold" grpId="0" nodeType="withEffect">
                                  <p:stCondLst>
                                    <p:cond delay="0"/>
                                  </p:stCondLst>
                                  <p:childTnLst>
                                    <p:set>
                                      <p:cBhvr>
                                        <p:cTn id="300" dur="1" fill="hold">
                                          <p:stCondLst>
                                            <p:cond delay="0"/>
                                          </p:stCondLst>
                                        </p:cTn>
                                        <p:tgtEl>
                                          <p:spTgt spid="124"/>
                                        </p:tgtEl>
                                        <p:attrNameLst>
                                          <p:attrName>style.visibility</p:attrName>
                                        </p:attrNameLst>
                                      </p:cBhvr>
                                      <p:to>
                                        <p:strVal val="visible"/>
                                      </p:to>
                                    </p:set>
                                    <p:animEffect transition="in" filter="wheel(1)">
                                      <p:cBhvr>
                                        <p:cTn id="301" dur="2000"/>
                                        <p:tgtEl>
                                          <p:spTgt spid="124"/>
                                        </p:tgtEl>
                                      </p:cBhvr>
                                    </p:animEffect>
                                  </p:childTnLst>
                                </p:cTn>
                              </p:par>
                              <p:par>
                                <p:cTn id="302" presetID="21" presetClass="entr" presetSubtype="1" fill="hold" grpId="0" nodeType="withEffect">
                                  <p:stCondLst>
                                    <p:cond delay="0"/>
                                  </p:stCondLst>
                                  <p:childTnLst>
                                    <p:set>
                                      <p:cBhvr>
                                        <p:cTn id="303" dur="1" fill="hold">
                                          <p:stCondLst>
                                            <p:cond delay="0"/>
                                          </p:stCondLst>
                                        </p:cTn>
                                        <p:tgtEl>
                                          <p:spTgt spid="125"/>
                                        </p:tgtEl>
                                        <p:attrNameLst>
                                          <p:attrName>style.visibility</p:attrName>
                                        </p:attrNameLst>
                                      </p:cBhvr>
                                      <p:to>
                                        <p:strVal val="visible"/>
                                      </p:to>
                                    </p:set>
                                    <p:animEffect transition="in" filter="wheel(1)">
                                      <p:cBhvr>
                                        <p:cTn id="304" dur="2000"/>
                                        <p:tgtEl>
                                          <p:spTgt spid="125"/>
                                        </p:tgtEl>
                                      </p:cBhvr>
                                    </p:animEffect>
                                  </p:childTnLst>
                                </p:cTn>
                              </p:par>
                              <p:par>
                                <p:cTn id="305" presetID="21" presetClass="entr" presetSubtype="1" fill="hold" grpId="0" nodeType="withEffect">
                                  <p:stCondLst>
                                    <p:cond delay="0"/>
                                  </p:stCondLst>
                                  <p:childTnLst>
                                    <p:set>
                                      <p:cBhvr>
                                        <p:cTn id="306" dur="1" fill="hold">
                                          <p:stCondLst>
                                            <p:cond delay="0"/>
                                          </p:stCondLst>
                                        </p:cTn>
                                        <p:tgtEl>
                                          <p:spTgt spid="126"/>
                                        </p:tgtEl>
                                        <p:attrNameLst>
                                          <p:attrName>style.visibility</p:attrName>
                                        </p:attrNameLst>
                                      </p:cBhvr>
                                      <p:to>
                                        <p:strVal val="visible"/>
                                      </p:to>
                                    </p:set>
                                    <p:animEffect transition="in" filter="wheel(1)">
                                      <p:cBhvr>
                                        <p:cTn id="307" dur="2000"/>
                                        <p:tgtEl>
                                          <p:spTgt spid="126"/>
                                        </p:tgtEl>
                                      </p:cBhvr>
                                    </p:animEffect>
                                  </p:childTnLst>
                                </p:cTn>
                              </p:par>
                              <p:par>
                                <p:cTn id="308" presetID="21" presetClass="entr" presetSubtype="1" fill="hold" grpId="0" nodeType="withEffect">
                                  <p:stCondLst>
                                    <p:cond delay="0"/>
                                  </p:stCondLst>
                                  <p:childTnLst>
                                    <p:set>
                                      <p:cBhvr>
                                        <p:cTn id="309" dur="1" fill="hold">
                                          <p:stCondLst>
                                            <p:cond delay="0"/>
                                          </p:stCondLst>
                                        </p:cTn>
                                        <p:tgtEl>
                                          <p:spTgt spid="127"/>
                                        </p:tgtEl>
                                        <p:attrNameLst>
                                          <p:attrName>style.visibility</p:attrName>
                                        </p:attrNameLst>
                                      </p:cBhvr>
                                      <p:to>
                                        <p:strVal val="visible"/>
                                      </p:to>
                                    </p:set>
                                    <p:animEffect transition="in" filter="wheel(1)">
                                      <p:cBhvr>
                                        <p:cTn id="310" dur="2000"/>
                                        <p:tgtEl>
                                          <p:spTgt spid="127"/>
                                        </p:tgtEl>
                                      </p:cBhvr>
                                    </p:animEffect>
                                  </p:childTnLst>
                                </p:cTn>
                              </p:par>
                              <p:par>
                                <p:cTn id="311" presetID="10" presetClass="entr" presetSubtype="0" fill="hold" nodeType="withEffect">
                                  <p:stCondLst>
                                    <p:cond delay="0"/>
                                  </p:stCondLst>
                                  <p:childTnLst>
                                    <p:set>
                                      <p:cBhvr>
                                        <p:cTn id="312" dur="1" fill="hold">
                                          <p:stCondLst>
                                            <p:cond delay="0"/>
                                          </p:stCondLst>
                                        </p:cTn>
                                        <p:tgtEl>
                                          <p:spTgt spid="132"/>
                                        </p:tgtEl>
                                        <p:attrNameLst>
                                          <p:attrName>style.visibility</p:attrName>
                                        </p:attrNameLst>
                                      </p:cBhvr>
                                      <p:to>
                                        <p:strVal val="visible"/>
                                      </p:to>
                                    </p:set>
                                    <p:animEffect transition="in" filter="fade">
                                      <p:cBhvr>
                                        <p:cTn id="313" dur="500"/>
                                        <p:tgtEl>
                                          <p:spTgt spid="132"/>
                                        </p:tgtEl>
                                      </p:cBhvr>
                                    </p:animEffect>
                                  </p:childTnLst>
                                </p:cTn>
                              </p:par>
                            </p:childTnLst>
                          </p:cTn>
                        </p:par>
                      </p:childTnLst>
                    </p:cTn>
                  </p:par>
                  <p:par>
                    <p:cTn id="314" fill="hold">
                      <p:stCondLst>
                        <p:cond delay="indefinite"/>
                      </p:stCondLst>
                      <p:childTnLst>
                        <p:par>
                          <p:cTn id="315" fill="hold">
                            <p:stCondLst>
                              <p:cond delay="0"/>
                            </p:stCondLst>
                            <p:childTnLst>
                              <p:par>
                                <p:cTn id="316" presetID="1" presetClass="emph" presetSubtype="2" fill="hold" nodeType="clickEffect">
                                  <p:stCondLst>
                                    <p:cond delay="0"/>
                                  </p:stCondLst>
                                  <p:childTnLst>
                                    <p:animClr clrSpc="rgb" dir="cw">
                                      <p:cBhvr>
                                        <p:cTn id="317" dur="2000" fill="hold"/>
                                        <p:tgtEl>
                                          <p:spTgt spid="54"/>
                                        </p:tgtEl>
                                        <p:attrNameLst>
                                          <p:attrName>fillcolor</p:attrName>
                                        </p:attrNameLst>
                                      </p:cBhvr>
                                      <p:to>
                                        <a:srgbClr val="FF0000"/>
                                      </p:to>
                                    </p:animClr>
                                    <p:set>
                                      <p:cBhvr>
                                        <p:cTn id="318" dur="2000" fill="hold"/>
                                        <p:tgtEl>
                                          <p:spTgt spid="54"/>
                                        </p:tgtEl>
                                        <p:attrNameLst>
                                          <p:attrName>fill.type</p:attrName>
                                        </p:attrNameLst>
                                      </p:cBhvr>
                                      <p:to>
                                        <p:strVal val="solid"/>
                                      </p:to>
                                    </p:set>
                                    <p:set>
                                      <p:cBhvr>
                                        <p:cTn id="319" dur="2000" fill="hold"/>
                                        <p:tgtEl>
                                          <p:spTgt spid="54"/>
                                        </p:tgtEl>
                                        <p:attrNameLst>
                                          <p:attrName>fill.on</p:attrName>
                                        </p:attrNameLst>
                                      </p:cBhvr>
                                      <p:to>
                                        <p:strVal val="true"/>
                                      </p:to>
                                    </p:set>
                                  </p:childTnLst>
                                </p:cTn>
                              </p:par>
                            </p:childTnLst>
                          </p:cTn>
                        </p:par>
                      </p:childTnLst>
                    </p:cTn>
                  </p:par>
                  <p:par>
                    <p:cTn id="320" fill="hold">
                      <p:stCondLst>
                        <p:cond delay="indefinite"/>
                      </p:stCondLst>
                      <p:childTnLst>
                        <p:par>
                          <p:cTn id="321" fill="hold">
                            <p:stCondLst>
                              <p:cond delay="0"/>
                            </p:stCondLst>
                            <p:childTnLst>
                              <p:par>
                                <p:cTn id="322" presetID="10" presetClass="entr" presetSubtype="0" fill="hold" grpId="0" nodeType="clickEffect">
                                  <p:stCondLst>
                                    <p:cond delay="0"/>
                                  </p:stCondLst>
                                  <p:childTnLst>
                                    <p:set>
                                      <p:cBhvr>
                                        <p:cTn id="323" dur="1" fill="hold">
                                          <p:stCondLst>
                                            <p:cond delay="0"/>
                                          </p:stCondLst>
                                        </p:cTn>
                                        <p:tgtEl>
                                          <p:spTgt spid="131"/>
                                        </p:tgtEl>
                                        <p:attrNameLst>
                                          <p:attrName>style.visibility</p:attrName>
                                        </p:attrNameLst>
                                      </p:cBhvr>
                                      <p:to>
                                        <p:strVal val="visible"/>
                                      </p:to>
                                    </p:set>
                                    <p:animEffect transition="in" filter="fade">
                                      <p:cBhvr>
                                        <p:cTn id="324" dur="500"/>
                                        <p:tgtEl>
                                          <p:spTgt spid="131"/>
                                        </p:tgtEl>
                                      </p:cBhvr>
                                    </p:animEffect>
                                  </p:childTnLst>
                                </p:cTn>
                              </p:par>
                              <p:par>
                                <p:cTn id="325" presetID="22" presetClass="entr" presetSubtype="1" fill="hold" nodeType="withEffect">
                                  <p:stCondLst>
                                    <p:cond delay="0"/>
                                  </p:stCondLst>
                                  <p:childTnLst>
                                    <p:set>
                                      <p:cBhvr>
                                        <p:cTn id="326" dur="1" fill="hold">
                                          <p:stCondLst>
                                            <p:cond delay="0"/>
                                          </p:stCondLst>
                                        </p:cTn>
                                        <p:tgtEl>
                                          <p:spTgt spid="128"/>
                                        </p:tgtEl>
                                        <p:attrNameLst>
                                          <p:attrName>style.visibility</p:attrName>
                                        </p:attrNameLst>
                                      </p:cBhvr>
                                      <p:to>
                                        <p:strVal val="visible"/>
                                      </p:to>
                                    </p:set>
                                    <p:animEffect transition="in" filter="wipe(up)">
                                      <p:cBhvr>
                                        <p:cTn id="327" dur="500"/>
                                        <p:tgtEl>
                                          <p:spTgt spid="128"/>
                                        </p:tgtEl>
                                      </p:cBhvr>
                                    </p:animEffect>
                                  </p:childTnLst>
                                </p:cTn>
                              </p:par>
                              <p:par>
                                <p:cTn id="328" presetID="21" presetClass="entr" presetSubtype="1" fill="hold" grpId="0" nodeType="withEffect">
                                  <p:stCondLst>
                                    <p:cond delay="0"/>
                                  </p:stCondLst>
                                  <p:childTnLst>
                                    <p:set>
                                      <p:cBhvr>
                                        <p:cTn id="329" dur="1" fill="hold">
                                          <p:stCondLst>
                                            <p:cond delay="0"/>
                                          </p:stCondLst>
                                        </p:cTn>
                                        <p:tgtEl>
                                          <p:spTgt spid="136"/>
                                        </p:tgtEl>
                                        <p:attrNameLst>
                                          <p:attrName>style.visibility</p:attrName>
                                        </p:attrNameLst>
                                      </p:cBhvr>
                                      <p:to>
                                        <p:strVal val="visible"/>
                                      </p:to>
                                    </p:set>
                                    <p:animEffect transition="in" filter="wheel(1)">
                                      <p:cBhvr>
                                        <p:cTn id="330" dur="2000"/>
                                        <p:tgtEl>
                                          <p:spTgt spid="136"/>
                                        </p:tgtEl>
                                      </p:cBhvr>
                                    </p:animEffect>
                                  </p:childTnLst>
                                </p:cTn>
                              </p:par>
                              <p:par>
                                <p:cTn id="331" presetID="10" presetClass="entr" presetSubtype="0" fill="hold" nodeType="withEffect">
                                  <p:stCondLst>
                                    <p:cond delay="0"/>
                                  </p:stCondLst>
                                  <p:childTnLst>
                                    <p:set>
                                      <p:cBhvr>
                                        <p:cTn id="332" dur="1" fill="hold">
                                          <p:stCondLst>
                                            <p:cond delay="0"/>
                                          </p:stCondLst>
                                        </p:cTn>
                                        <p:tgtEl>
                                          <p:spTgt spid="137"/>
                                        </p:tgtEl>
                                        <p:attrNameLst>
                                          <p:attrName>style.visibility</p:attrName>
                                        </p:attrNameLst>
                                      </p:cBhvr>
                                      <p:to>
                                        <p:strVal val="visible"/>
                                      </p:to>
                                    </p:set>
                                    <p:animEffect transition="in" filter="fade">
                                      <p:cBhvr>
                                        <p:cTn id="333" dur="500"/>
                                        <p:tgtEl>
                                          <p:spTgt spid="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102" grpId="0" animBg="1"/>
      <p:bldP spid="103" grpId="0" animBg="1"/>
      <p:bldP spid="104" grpId="0" animBg="1"/>
      <p:bldP spid="105" grpId="0" animBg="1"/>
      <p:bldP spid="106" grpId="0" animBg="1"/>
      <p:bldP spid="107" grpId="0" animBg="1"/>
      <p:bldP spid="108" grpId="0" animBg="1"/>
      <p:bldP spid="109" grpId="0" animBg="1"/>
      <p:bldP spid="110" grpId="0" animBg="1"/>
      <p:bldP spid="111" grpId="0" animBg="1"/>
      <p:bldP spid="112" grpId="0" animBg="1"/>
      <p:bldP spid="113" grpId="0" animBg="1"/>
      <p:bldP spid="114" grpId="0" animBg="1"/>
      <p:bldP spid="115" grpId="0" animBg="1"/>
      <p:bldP spid="116" grpId="0" animBg="1"/>
      <p:bldP spid="117" grpId="0" animBg="1"/>
      <p:bldP spid="118" grpId="0" animBg="1"/>
      <p:bldP spid="119" grpId="0" animBg="1"/>
      <p:bldP spid="120" grpId="0" animBg="1"/>
      <p:bldP spid="121" grpId="0" animBg="1"/>
      <p:bldP spid="122" grpId="0" animBg="1"/>
      <p:bldP spid="123" grpId="0" animBg="1"/>
      <p:bldP spid="124" grpId="0" animBg="1"/>
      <p:bldP spid="125" grpId="0" animBg="1"/>
      <p:bldP spid="126" grpId="0" animBg="1"/>
      <p:bldP spid="127" grpId="0" animBg="1"/>
      <p:bldP spid="131" grpId="0"/>
      <p:bldP spid="13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02273" y="699655"/>
            <a:ext cx="3082636" cy="3841350"/>
            <a:chOff x="5781963" y="-506644"/>
            <a:chExt cx="5791201" cy="7171059"/>
          </a:xfrm>
        </p:grpSpPr>
        <p:pic>
          <p:nvPicPr>
            <p:cNvPr id="3" name="Picture 2"/>
            <p:cNvPicPr>
              <a:picLocks noChangeAspect="1"/>
            </p:cNvPicPr>
            <p:nvPr/>
          </p:nvPicPr>
          <p:blipFill>
            <a:blip r:embed="rId2"/>
            <a:stretch>
              <a:fillRect/>
            </a:stretch>
          </p:blipFill>
          <p:spPr>
            <a:xfrm>
              <a:off x="6187129" y="3343564"/>
              <a:ext cx="5274698" cy="3320851"/>
            </a:xfrm>
            <a:prstGeom prst="rect">
              <a:avLst/>
            </a:prstGeom>
          </p:spPr>
        </p:pic>
        <p:pic>
          <p:nvPicPr>
            <p:cNvPr id="4" name="Picture 3"/>
            <p:cNvPicPr>
              <a:picLocks noChangeAspect="1"/>
            </p:cNvPicPr>
            <p:nvPr/>
          </p:nvPicPr>
          <p:blipFill>
            <a:blip r:embed="rId3"/>
            <a:stretch>
              <a:fillRect/>
            </a:stretch>
          </p:blipFill>
          <p:spPr>
            <a:xfrm>
              <a:off x="5781963" y="-506644"/>
              <a:ext cx="5791201" cy="3935897"/>
            </a:xfrm>
            <a:prstGeom prst="rect">
              <a:avLst/>
            </a:prstGeom>
          </p:spPr>
        </p:pic>
      </p:grpSp>
      <p:grpSp>
        <p:nvGrpSpPr>
          <p:cNvPr id="9" name="Group 8"/>
          <p:cNvGrpSpPr/>
          <p:nvPr/>
        </p:nvGrpSpPr>
        <p:grpSpPr>
          <a:xfrm>
            <a:off x="5843528" y="1"/>
            <a:ext cx="3300473" cy="4200023"/>
            <a:chOff x="7791369" y="0"/>
            <a:chExt cx="4400631" cy="5600030"/>
          </a:xfrm>
        </p:grpSpPr>
        <p:pic>
          <p:nvPicPr>
            <p:cNvPr id="2" name="Picture 1"/>
            <p:cNvPicPr>
              <a:picLocks noChangeAspect="1"/>
            </p:cNvPicPr>
            <p:nvPr/>
          </p:nvPicPr>
          <p:blipFill>
            <a:blip r:embed="rId4"/>
            <a:stretch>
              <a:fillRect/>
            </a:stretch>
          </p:blipFill>
          <p:spPr>
            <a:xfrm>
              <a:off x="7791370" y="0"/>
              <a:ext cx="4400630" cy="4738255"/>
            </a:xfrm>
            <a:prstGeom prst="rect">
              <a:avLst/>
            </a:prstGeom>
          </p:spPr>
        </p:pic>
        <p:sp>
          <p:nvSpPr>
            <p:cNvPr id="6" name="Rectangle 5"/>
            <p:cNvSpPr/>
            <p:nvPr/>
          </p:nvSpPr>
          <p:spPr>
            <a:xfrm>
              <a:off x="7791369" y="4738255"/>
              <a:ext cx="4160486" cy="861775"/>
            </a:xfrm>
            <a:prstGeom prst="rect">
              <a:avLst/>
            </a:prstGeom>
          </p:spPr>
          <p:txBody>
            <a:bodyPr wrap="square">
              <a:spAutoFit/>
            </a:bodyPr>
            <a:lstStyle/>
            <a:p>
              <a:r>
                <a:rPr lang="en-AU" sz="2400" dirty="0">
                  <a:solidFill>
                    <a:srgbClr val="0070C0"/>
                  </a:solidFill>
                  <a:latin typeface="Calibri" panose="020F0502020204030204" pitchFamily="34" charset="0"/>
                </a:rPr>
                <a:t>SINTEF MINALAB</a:t>
              </a:r>
            </a:p>
            <a:p>
              <a:r>
                <a:rPr lang="en-AU" sz="1200" dirty="0">
                  <a:solidFill>
                    <a:srgbClr val="0070C0"/>
                  </a:solidFill>
                  <a:latin typeface="Calibri" panose="020F0502020204030204" pitchFamily="34" charset="0"/>
                </a:rPr>
                <a:t>(Micro-and Nanotechnology Laboratory, Oslo)</a:t>
              </a:r>
              <a:endParaRPr lang="en-AU" sz="1200" dirty="0">
                <a:solidFill>
                  <a:srgbClr val="0070C0"/>
                </a:solidFill>
              </a:endParaRPr>
            </a:p>
          </p:txBody>
        </p:sp>
      </p:grpSp>
      <p:grpSp>
        <p:nvGrpSpPr>
          <p:cNvPr id="8" name="Group 7"/>
          <p:cNvGrpSpPr/>
          <p:nvPr/>
        </p:nvGrpSpPr>
        <p:grpSpPr>
          <a:xfrm>
            <a:off x="3184910" y="1331639"/>
            <a:ext cx="2478509" cy="2700619"/>
            <a:chOff x="4246544" y="1775517"/>
            <a:chExt cx="3304679" cy="3600825"/>
          </a:xfrm>
        </p:grpSpPr>
        <p:pic>
          <p:nvPicPr>
            <p:cNvPr id="11" name="Picture 10" descr="A picture containing screenshot, drawing&#10;&#10;Description automatically generated"/>
            <p:cNvPicPr/>
            <p:nvPr/>
          </p:nvPicPr>
          <p:blipFill>
            <a:blip r:embed="rId5"/>
            <a:stretch>
              <a:fillRect/>
            </a:stretch>
          </p:blipFill>
          <p:spPr>
            <a:xfrm>
              <a:off x="4387018" y="1775517"/>
              <a:ext cx="3164205" cy="1464310"/>
            </a:xfrm>
            <a:prstGeom prst="rect">
              <a:avLst/>
            </a:prstGeom>
          </p:spPr>
        </p:pic>
        <p:pic>
          <p:nvPicPr>
            <p:cNvPr id="12" name="Picture 1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46544" y="3587547"/>
              <a:ext cx="3164205" cy="1788795"/>
            </a:xfrm>
            <a:prstGeom prst="rect">
              <a:avLst/>
            </a:prstGeom>
            <a:noFill/>
            <a:ln>
              <a:noFill/>
            </a:ln>
          </p:spPr>
        </p:pic>
      </p:grpSp>
      <p:sp>
        <p:nvSpPr>
          <p:cNvPr id="7" name="TextBox 6"/>
          <p:cNvSpPr txBox="1"/>
          <p:nvPr/>
        </p:nvSpPr>
        <p:spPr>
          <a:xfrm>
            <a:off x="182215" y="223012"/>
            <a:ext cx="5554726" cy="369332"/>
          </a:xfrm>
          <a:prstGeom prst="rect">
            <a:avLst/>
          </a:prstGeom>
          <a:noFill/>
        </p:spPr>
        <p:txBody>
          <a:bodyPr wrap="none" rtlCol="0">
            <a:spAutoFit/>
          </a:bodyPr>
          <a:lstStyle/>
          <a:p>
            <a:r>
              <a:rPr lang="en-US" dirty="0">
                <a:solidFill>
                  <a:srgbClr val="0070C0"/>
                </a:solidFill>
              </a:rPr>
              <a:t>“Mushroom” </a:t>
            </a:r>
            <a:r>
              <a:rPr lang="en-US" dirty="0" err="1">
                <a:solidFill>
                  <a:srgbClr val="0070C0"/>
                </a:solidFill>
              </a:rPr>
              <a:t>microdosimeter</a:t>
            </a:r>
            <a:r>
              <a:rPr lang="en-US" dirty="0">
                <a:solidFill>
                  <a:srgbClr val="0070C0"/>
                </a:solidFill>
              </a:rPr>
              <a:t>: Patent to reality</a:t>
            </a:r>
            <a:endParaRPr lang="en-AU" dirty="0">
              <a:solidFill>
                <a:srgbClr val="0070C0"/>
              </a:solidFill>
            </a:endParaRPr>
          </a:p>
        </p:txBody>
      </p:sp>
    </p:spTree>
    <p:extLst>
      <p:ext uri="{BB962C8B-B14F-4D97-AF65-F5344CB8AC3E}">
        <p14:creationId xmlns:p14="http://schemas.microsoft.com/office/powerpoint/2010/main" val="3606991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3501" y="1201316"/>
            <a:ext cx="1842080" cy="1687353"/>
          </a:xfrm>
          <a:prstGeom prst="rect">
            <a:avLst/>
          </a:prstGeom>
        </p:spPr>
      </p:pic>
      <p:pic>
        <p:nvPicPr>
          <p:cNvPr id="5" name="Picture 4"/>
          <p:cNvPicPr>
            <a:picLocks noChangeAspect="1"/>
          </p:cNvPicPr>
          <p:nvPr/>
        </p:nvPicPr>
        <p:blipFill>
          <a:blip r:embed="rId3"/>
          <a:stretch>
            <a:fillRect/>
          </a:stretch>
        </p:blipFill>
        <p:spPr>
          <a:xfrm>
            <a:off x="3282134" y="3082934"/>
            <a:ext cx="1770127" cy="1620684"/>
          </a:xfrm>
          <a:prstGeom prst="rect">
            <a:avLst/>
          </a:prstGeom>
        </p:spPr>
      </p:pic>
      <p:pic>
        <p:nvPicPr>
          <p:cNvPr id="6" name="Picture 5" descr="A picture containing wheel&#10;&#10;Description automatically generated"/>
          <p:cNvPicPr/>
          <p:nvPr/>
        </p:nvPicPr>
        <p:blipFill rotWithShape="1">
          <a:blip r:embed="rId4"/>
          <a:srcRect l="30621"/>
          <a:stretch/>
        </p:blipFill>
        <p:spPr>
          <a:xfrm>
            <a:off x="7613073" y="473321"/>
            <a:ext cx="1364672" cy="718919"/>
          </a:xfrm>
          <a:prstGeom prst="rect">
            <a:avLst/>
          </a:prstGeom>
        </p:spPr>
      </p:pic>
      <p:sp>
        <p:nvSpPr>
          <p:cNvPr id="8" name="TextBox 7"/>
          <p:cNvSpPr txBox="1"/>
          <p:nvPr/>
        </p:nvSpPr>
        <p:spPr>
          <a:xfrm>
            <a:off x="221672" y="1810402"/>
            <a:ext cx="1484702" cy="276999"/>
          </a:xfrm>
          <a:prstGeom prst="rect">
            <a:avLst/>
          </a:prstGeom>
          <a:noFill/>
        </p:spPr>
        <p:txBody>
          <a:bodyPr wrap="none" rtlCol="0">
            <a:spAutoFit/>
          </a:bodyPr>
          <a:lstStyle/>
          <a:p>
            <a:r>
              <a:rPr lang="en-US" sz="1200" dirty="0">
                <a:solidFill>
                  <a:schemeClr val="bg1"/>
                </a:solidFill>
              </a:rPr>
              <a:t>1: 30 aspect ratio</a:t>
            </a:r>
            <a:endParaRPr lang="en-AU" sz="1200" dirty="0">
              <a:solidFill>
                <a:schemeClr val="bg1"/>
              </a:solidFill>
            </a:endParaRPr>
          </a:p>
        </p:txBody>
      </p:sp>
      <p:pic>
        <p:nvPicPr>
          <p:cNvPr id="9" name="Picture 8"/>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00147" y="1253833"/>
            <a:ext cx="1797668" cy="1634837"/>
          </a:xfrm>
          <a:prstGeom prst="rect">
            <a:avLst/>
          </a:prstGeom>
          <a:noFill/>
          <a:ln>
            <a:noFill/>
          </a:ln>
        </p:spPr>
      </p:pic>
      <p:pic>
        <p:nvPicPr>
          <p:cNvPr id="2" name="Picture 1"/>
          <p:cNvPicPr>
            <a:picLocks noChangeAspect="1"/>
          </p:cNvPicPr>
          <p:nvPr/>
        </p:nvPicPr>
        <p:blipFill>
          <a:blip r:embed="rId6"/>
          <a:stretch>
            <a:fillRect/>
          </a:stretch>
        </p:blipFill>
        <p:spPr>
          <a:xfrm>
            <a:off x="367334" y="2937164"/>
            <a:ext cx="2360867" cy="2023065"/>
          </a:xfrm>
          <a:prstGeom prst="rect">
            <a:avLst/>
          </a:prstGeom>
        </p:spPr>
      </p:pic>
      <p:pic>
        <p:nvPicPr>
          <p:cNvPr id="10" name="Picture 9"/>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12379" y="1253832"/>
            <a:ext cx="1823930" cy="1638735"/>
          </a:xfrm>
          <a:prstGeom prst="rect">
            <a:avLst/>
          </a:prstGeom>
          <a:noFill/>
          <a:ln>
            <a:noFill/>
          </a:ln>
        </p:spPr>
      </p:pic>
      <p:pic>
        <p:nvPicPr>
          <p:cNvPr id="11" name="Picture 10"/>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61250" y="1244950"/>
            <a:ext cx="1814456" cy="1638734"/>
          </a:xfrm>
          <a:prstGeom prst="rect">
            <a:avLst/>
          </a:prstGeom>
          <a:noFill/>
          <a:ln>
            <a:noFill/>
          </a:ln>
        </p:spPr>
      </p:pic>
      <p:pic>
        <p:nvPicPr>
          <p:cNvPr id="12" name="Picture 11"/>
          <p:cNvPicPr/>
          <p:nvPr/>
        </p:nvPicPr>
        <p:blipFill rotWithShape="1">
          <a:blip r:embed="rId9">
            <a:extLst>
              <a:ext uri="{28A0092B-C50C-407E-A947-70E740481C1C}">
                <a14:useLocalDpi xmlns:a14="http://schemas.microsoft.com/office/drawing/2010/main" val="0"/>
              </a:ext>
            </a:extLst>
          </a:blip>
          <a:srcRect l="56230" r="5892" b="4993"/>
          <a:stretch/>
        </p:blipFill>
        <p:spPr bwMode="auto">
          <a:xfrm rot="16200000">
            <a:off x="6053597" y="330873"/>
            <a:ext cx="802053" cy="1009228"/>
          </a:xfrm>
          <a:prstGeom prst="rect">
            <a:avLst/>
          </a:prstGeom>
          <a:noFill/>
          <a:ln>
            <a:noFill/>
          </a:ln>
        </p:spPr>
      </p:pic>
      <p:pic>
        <p:nvPicPr>
          <p:cNvPr id="7" name="Picture 6"/>
          <p:cNvPicPr/>
          <p:nvPr/>
        </p:nvPicPr>
        <p:blipFill rotWithShape="1">
          <a:blip r:embed="rId9">
            <a:extLst>
              <a:ext uri="{28A0092B-C50C-407E-A947-70E740481C1C}">
                <a14:useLocalDpi xmlns:a14="http://schemas.microsoft.com/office/drawing/2010/main" val="0"/>
              </a:ext>
            </a:extLst>
          </a:blip>
          <a:srcRect t="6973" r="45811" b="13120"/>
          <a:stretch/>
        </p:blipFill>
        <p:spPr bwMode="auto">
          <a:xfrm>
            <a:off x="2157267" y="434460"/>
            <a:ext cx="1223242" cy="810491"/>
          </a:xfrm>
          <a:prstGeom prst="rect">
            <a:avLst/>
          </a:prstGeom>
          <a:noFill/>
          <a:ln>
            <a:noFill/>
          </a:ln>
        </p:spPr>
      </p:pic>
      <p:pic>
        <p:nvPicPr>
          <p:cNvPr id="13" name="Picture 12" descr="A picture containing indoor, photo, sitting, table&#10;&#10;Description automatically generated"/>
          <p:cNvPicPr/>
          <p:nvPr/>
        </p:nvPicPr>
        <p:blipFill>
          <a:blip r:embed="rId10"/>
          <a:stretch>
            <a:fillRect/>
          </a:stretch>
        </p:blipFill>
        <p:spPr>
          <a:xfrm>
            <a:off x="7400647" y="1262857"/>
            <a:ext cx="1708716" cy="1625812"/>
          </a:xfrm>
          <a:prstGeom prst="rect">
            <a:avLst/>
          </a:prstGeom>
        </p:spPr>
      </p:pic>
      <p:pic>
        <p:nvPicPr>
          <p:cNvPr id="14" name="Picture 13"/>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128425" y="3082934"/>
            <a:ext cx="1830813" cy="1620684"/>
          </a:xfrm>
          <a:prstGeom prst="rect">
            <a:avLst/>
          </a:prstGeom>
          <a:noFill/>
          <a:ln>
            <a:noFill/>
          </a:ln>
        </p:spPr>
      </p:pic>
      <p:sp>
        <p:nvSpPr>
          <p:cNvPr id="15" name="TextBox 14"/>
          <p:cNvSpPr txBox="1"/>
          <p:nvPr/>
        </p:nvSpPr>
        <p:spPr>
          <a:xfrm>
            <a:off x="1392382" y="65459"/>
            <a:ext cx="5963492" cy="369332"/>
          </a:xfrm>
          <a:prstGeom prst="rect">
            <a:avLst/>
          </a:prstGeom>
          <a:noFill/>
        </p:spPr>
        <p:txBody>
          <a:bodyPr wrap="none" rtlCol="0">
            <a:spAutoFit/>
          </a:bodyPr>
          <a:lstStyle/>
          <a:p>
            <a:r>
              <a:rPr lang="en-US" dirty="0">
                <a:solidFill>
                  <a:srgbClr val="0070C0"/>
                </a:solidFill>
              </a:rPr>
              <a:t>“Mushroom” </a:t>
            </a:r>
            <a:r>
              <a:rPr lang="en-US" dirty="0" err="1">
                <a:solidFill>
                  <a:srgbClr val="0070C0"/>
                </a:solidFill>
              </a:rPr>
              <a:t>microdosimeter</a:t>
            </a:r>
            <a:r>
              <a:rPr lang="en-US" dirty="0">
                <a:solidFill>
                  <a:srgbClr val="0070C0"/>
                </a:solidFill>
              </a:rPr>
              <a:t>: Fabrication process</a:t>
            </a:r>
            <a:endParaRPr lang="en-AU" dirty="0">
              <a:solidFill>
                <a:srgbClr val="0070C0"/>
              </a:solidFill>
            </a:endParaRPr>
          </a:p>
        </p:txBody>
      </p:sp>
      <p:sp>
        <p:nvSpPr>
          <p:cNvPr id="4" name="TextBox 3"/>
          <p:cNvSpPr txBox="1"/>
          <p:nvPr/>
        </p:nvSpPr>
        <p:spPr>
          <a:xfrm>
            <a:off x="659293" y="1277097"/>
            <a:ext cx="614271" cy="300082"/>
          </a:xfrm>
          <a:prstGeom prst="rect">
            <a:avLst/>
          </a:prstGeom>
          <a:noFill/>
        </p:spPr>
        <p:txBody>
          <a:bodyPr wrap="none" rtlCol="0">
            <a:spAutoFit/>
          </a:bodyPr>
          <a:lstStyle/>
          <a:p>
            <a:r>
              <a:rPr lang="en-US" sz="1350" dirty="0">
                <a:solidFill>
                  <a:schemeClr val="bg1"/>
                </a:solidFill>
              </a:rPr>
              <a:t>DRIE</a:t>
            </a:r>
            <a:endParaRPr lang="en-AU" sz="1350" dirty="0">
              <a:solidFill>
                <a:schemeClr val="bg1"/>
              </a:solidFill>
            </a:endParaRPr>
          </a:p>
        </p:txBody>
      </p:sp>
      <p:sp>
        <p:nvSpPr>
          <p:cNvPr id="16" name="TextBox 15"/>
          <p:cNvSpPr txBox="1"/>
          <p:nvPr/>
        </p:nvSpPr>
        <p:spPr>
          <a:xfrm>
            <a:off x="2494459" y="2416633"/>
            <a:ext cx="614271" cy="300082"/>
          </a:xfrm>
          <a:prstGeom prst="rect">
            <a:avLst/>
          </a:prstGeom>
          <a:noFill/>
        </p:spPr>
        <p:txBody>
          <a:bodyPr wrap="none" rtlCol="0">
            <a:spAutoFit/>
          </a:bodyPr>
          <a:lstStyle/>
          <a:p>
            <a:r>
              <a:rPr lang="en-US" sz="1350" dirty="0">
                <a:solidFill>
                  <a:schemeClr val="bg1"/>
                </a:solidFill>
              </a:rPr>
              <a:t>DRIE</a:t>
            </a:r>
            <a:endParaRPr lang="en-AU" sz="1350" dirty="0">
              <a:solidFill>
                <a:schemeClr val="bg1"/>
              </a:solidFill>
            </a:endParaRPr>
          </a:p>
        </p:txBody>
      </p:sp>
      <p:sp>
        <p:nvSpPr>
          <p:cNvPr id="17" name="TextBox 16"/>
          <p:cNvSpPr txBox="1"/>
          <p:nvPr/>
        </p:nvSpPr>
        <p:spPr>
          <a:xfrm>
            <a:off x="3722756" y="1292543"/>
            <a:ext cx="1885453" cy="253916"/>
          </a:xfrm>
          <a:prstGeom prst="rect">
            <a:avLst/>
          </a:prstGeom>
          <a:noFill/>
        </p:spPr>
        <p:txBody>
          <a:bodyPr wrap="none" rtlCol="0">
            <a:spAutoFit/>
          </a:bodyPr>
          <a:lstStyle/>
          <a:p>
            <a:r>
              <a:rPr lang="en-US" sz="1050" dirty="0">
                <a:solidFill>
                  <a:schemeClr val="bg1"/>
                </a:solidFill>
              </a:rPr>
              <a:t>Doping, filling electrodes</a:t>
            </a:r>
            <a:endParaRPr lang="en-AU" sz="1050" dirty="0">
              <a:solidFill>
                <a:schemeClr val="bg1"/>
              </a:solidFill>
            </a:endParaRPr>
          </a:p>
        </p:txBody>
      </p:sp>
      <p:sp>
        <p:nvSpPr>
          <p:cNvPr id="18" name="TextBox 17"/>
          <p:cNvSpPr txBox="1"/>
          <p:nvPr/>
        </p:nvSpPr>
        <p:spPr>
          <a:xfrm>
            <a:off x="5846079" y="1242554"/>
            <a:ext cx="1370653" cy="415498"/>
          </a:xfrm>
          <a:prstGeom prst="rect">
            <a:avLst/>
          </a:prstGeom>
          <a:noFill/>
        </p:spPr>
        <p:txBody>
          <a:bodyPr wrap="square" rtlCol="0">
            <a:spAutoFit/>
          </a:bodyPr>
          <a:lstStyle/>
          <a:p>
            <a:r>
              <a:rPr lang="en-US" sz="1050" dirty="0">
                <a:solidFill>
                  <a:schemeClr val="bg1"/>
                </a:solidFill>
              </a:rPr>
              <a:t>Ion implantation, metal deposition</a:t>
            </a:r>
            <a:endParaRPr lang="en-AU" sz="1050" dirty="0">
              <a:solidFill>
                <a:schemeClr val="bg1"/>
              </a:solidFill>
            </a:endParaRPr>
          </a:p>
        </p:txBody>
      </p:sp>
      <p:sp>
        <p:nvSpPr>
          <p:cNvPr id="19" name="TextBox 18"/>
          <p:cNvSpPr txBox="1"/>
          <p:nvPr/>
        </p:nvSpPr>
        <p:spPr>
          <a:xfrm>
            <a:off x="7711909" y="1277097"/>
            <a:ext cx="1183337" cy="253916"/>
          </a:xfrm>
          <a:prstGeom prst="rect">
            <a:avLst/>
          </a:prstGeom>
          <a:noFill/>
        </p:spPr>
        <p:txBody>
          <a:bodyPr wrap="none" rtlCol="0">
            <a:spAutoFit/>
          </a:bodyPr>
          <a:lstStyle/>
          <a:p>
            <a:r>
              <a:rPr lang="en-US" sz="1050" dirty="0">
                <a:solidFill>
                  <a:srgbClr val="FF0000"/>
                </a:solidFill>
              </a:rPr>
              <a:t>Silicon etching</a:t>
            </a:r>
            <a:endParaRPr lang="en-AU" sz="1050" dirty="0">
              <a:solidFill>
                <a:srgbClr val="FF0000"/>
              </a:solidFill>
            </a:endParaRPr>
          </a:p>
        </p:txBody>
      </p:sp>
      <p:sp>
        <p:nvSpPr>
          <p:cNvPr id="20" name="TextBox 19"/>
          <p:cNvSpPr txBox="1"/>
          <p:nvPr/>
        </p:nvSpPr>
        <p:spPr>
          <a:xfrm>
            <a:off x="3596608" y="4377052"/>
            <a:ext cx="1183337" cy="253916"/>
          </a:xfrm>
          <a:prstGeom prst="rect">
            <a:avLst/>
          </a:prstGeom>
          <a:noFill/>
        </p:spPr>
        <p:txBody>
          <a:bodyPr wrap="none" rtlCol="0">
            <a:spAutoFit/>
          </a:bodyPr>
          <a:lstStyle/>
          <a:p>
            <a:r>
              <a:rPr lang="en-US" sz="1050" dirty="0">
                <a:solidFill>
                  <a:srgbClr val="FF0000"/>
                </a:solidFill>
              </a:rPr>
              <a:t>Silicon etching</a:t>
            </a:r>
            <a:endParaRPr lang="en-AU" sz="1050" dirty="0">
              <a:solidFill>
                <a:srgbClr val="FF0000"/>
              </a:solidFill>
            </a:endParaRPr>
          </a:p>
        </p:txBody>
      </p:sp>
      <p:sp>
        <p:nvSpPr>
          <p:cNvPr id="21" name="TextBox 20"/>
          <p:cNvSpPr txBox="1"/>
          <p:nvPr/>
        </p:nvSpPr>
        <p:spPr>
          <a:xfrm>
            <a:off x="5253831" y="4327826"/>
            <a:ext cx="1622560" cy="253916"/>
          </a:xfrm>
          <a:prstGeom prst="rect">
            <a:avLst/>
          </a:prstGeom>
          <a:noFill/>
        </p:spPr>
        <p:txBody>
          <a:bodyPr wrap="none" rtlCol="0">
            <a:spAutoFit/>
          </a:bodyPr>
          <a:lstStyle/>
          <a:p>
            <a:r>
              <a:rPr lang="en-US" sz="1050" dirty="0">
                <a:solidFill>
                  <a:srgbClr val="FF0000"/>
                </a:solidFill>
              </a:rPr>
              <a:t>Polyimide deposition</a:t>
            </a:r>
            <a:endParaRPr lang="en-AU" sz="1050" dirty="0">
              <a:solidFill>
                <a:srgbClr val="FF0000"/>
              </a:solidFill>
            </a:endParaRPr>
          </a:p>
        </p:txBody>
      </p:sp>
    </p:spTree>
    <p:extLst>
      <p:ext uri="{BB962C8B-B14F-4D97-AF65-F5344CB8AC3E}">
        <p14:creationId xmlns:p14="http://schemas.microsoft.com/office/powerpoint/2010/main" val="187249538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p:cNvSpPr txBox="1">
            <a:spLocks/>
          </p:cNvSpPr>
          <p:nvPr/>
        </p:nvSpPr>
        <p:spPr>
          <a:xfrm>
            <a:off x="262916" y="180749"/>
            <a:ext cx="8229600" cy="857250"/>
          </a:xfrm>
          <a:prstGeom prst="rect">
            <a:avLst/>
          </a:prstGeom>
        </p:spPr>
        <p:txBody>
          <a:bodyPr lIns="91438" tIns="45719" rIns="91438" bIns="45719">
            <a:normAutofit fontScale="92500" lnSpcReduction="10000"/>
          </a:bodyPr>
          <a:lstStyle>
            <a:lvl1pPr algn="l" defTabSz="457200" rtl="0" eaLnBrk="1" latinLnBrk="0" hangingPunct="1">
              <a:spcBef>
                <a:spcPct val="0"/>
              </a:spcBef>
              <a:buNone/>
              <a:defRPr sz="3600" kern="1200">
                <a:solidFill>
                  <a:schemeClr val="tx2"/>
                </a:solidFill>
                <a:latin typeface="+mj-lt"/>
                <a:ea typeface="+mj-ea"/>
                <a:cs typeface="+mj-cs"/>
              </a:defRPr>
            </a:lvl1pPr>
          </a:lstStyle>
          <a:p>
            <a:r>
              <a:rPr lang="en-AU" sz="2800" dirty="0">
                <a:solidFill>
                  <a:schemeClr val="accent3">
                    <a:lumMod val="90000"/>
                    <a:lumOff val="10000"/>
                  </a:schemeClr>
                </a:solidFill>
                <a:effectLst>
                  <a:outerShdw blurRad="38100" dist="38100" dir="2700000" algn="tl">
                    <a:srgbClr val="000000">
                      <a:alpha val="43137"/>
                    </a:srgbClr>
                  </a:outerShdw>
                </a:effectLst>
                <a:latin typeface="Arial" pitchFamily="34" charset="0"/>
                <a:cs typeface="Arial" pitchFamily="34" charset="0"/>
              </a:rPr>
              <a:t>CMRP Silicon Microdosimeters:18 years of development</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51" y="903311"/>
            <a:ext cx="2597719" cy="1547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Group 3"/>
          <p:cNvGrpSpPr/>
          <p:nvPr/>
        </p:nvGrpSpPr>
        <p:grpSpPr>
          <a:xfrm>
            <a:off x="850364" y="904592"/>
            <a:ext cx="2145933" cy="1582875"/>
            <a:chOff x="4846849" y="3599195"/>
            <a:chExt cx="2145933" cy="2236053"/>
          </a:xfrm>
        </p:grpSpPr>
        <p:sp>
          <p:nvSpPr>
            <p:cNvPr id="5" name="Rectangle 4"/>
            <p:cNvSpPr/>
            <p:nvPr/>
          </p:nvSpPr>
          <p:spPr>
            <a:xfrm>
              <a:off x="4847985" y="4408025"/>
              <a:ext cx="134691" cy="72009"/>
            </a:xfrm>
            <a:prstGeom prst="rect">
              <a:avLst/>
            </a:prstGeom>
            <a:noFill/>
            <a:ln w="12700" cmpd="sng">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Freeform 5"/>
            <p:cNvSpPr/>
            <p:nvPr/>
          </p:nvSpPr>
          <p:spPr>
            <a:xfrm>
              <a:off x="4846849" y="3599195"/>
              <a:ext cx="2145933" cy="2236053"/>
            </a:xfrm>
            <a:custGeom>
              <a:avLst/>
              <a:gdLst>
                <a:gd name="connsiteX0" fmla="*/ 0 w 2145933"/>
                <a:gd name="connsiteY0" fmla="*/ 813975 h 2077221"/>
                <a:gd name="connsiteX1" fmla="*/ 5285 w 2145933"/>
                <a:gd name="connsiteY1" fmla="*/ 745263 h 2077221"/>
                <a:gd name="connsiteX2" fmla="*/ 137424 w 2145933"/>
                <a:gd name="connsiteY2" fmla="*/ 750548 h 2077221"/>
                <a:gd name="connsiteX3" fmla="*/ 2140647 w 2145933"/>
                <a:gd name="connsiteY3" fmla="*/ 0 h 2077221"/>
                <a:gd name="connsiteX4" fmla="*/ 2145933 w 2145933"/>
                <a:gd name="connsiteY4" fmla="*/ 2077221 h 2077221"/>
                <a:gd name="connsiteX5" fmla="*/ 142709 w 2145933"/>
                <a:gd name="connsiteY5" fmla="*/ 829832 h 2077221"/>
                <a:gd name="connsiteX6" fmla="*/ 0 w 2145933"/>
                <a:gd name="connsiteY6" fmla="*/ 813975 h 2077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5933" h="2077221">
                  <a:moveTo>
                    <a:pt x="0" y="813975"/>
                  </a:moveTo>
                  <a:lnTo>
                    <a:pt x="5285" y="745263"/>
                  </a:lnTo>
                  <a:lnTo>
                    <a:pt x="137424" y="750548"/>
                  </a:lnTo>
                  <a:lnTo>
                    <a:pt x="2140647" y="0"/>
                  </a:lnTo>
                  <a:lnTo>
                    <a:pt x="2145933" y="2077221"/>
                  </a:lnTo>
                  <a:lnTo>
                    <a:pt x="142709" y="829832"/>
                  </a:lnTo>
                  <a:lnTo>
                    <a:pt x="0" y="813975"/>
                  </a:lnTo>
                  <a:close/>
                </a:path>
              </a:pathLst>
            </a:custGeom>
            <a:solidFill>
              <a:schemeClr val="accent1">
                <a:lumMod val="20000"/>
                <a:lumOff val="80000"/>
                <a:alpha val="36000"/>
              </a:schemeClr>
            </a:solidFill>
            <a:ln w="12700" cmpd="sng">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7" name="Group 6"/>
          <p:cNvGrpSpPr/>
          <p:nvPr/>
        </p:nvGrpSpPr>
        <p:grpSpPr>
          <a:xfrm>
            <a:off x="2960730" y="656055"/>
            <a:ext cx="2054150" cy="1831414"/>
            <a:chOff x="5220072" y="3246655"/>
            <a:chExt cx="3312368" cy="3134673"/>
          </a:xfrm>
        </p:grpSpPr>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3642696"/>
              <a:ext cx="3312368" cy="2738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5493492" y="3246655"/>
              <a:ext cx="2849057" cy="474115"/>
            </a:xfrm>
            <a:prstGeom prst="rect">
              <a:avLst/>
            </a:prstGeom>
            <a:noFill/>
          </p:spPr>
          <p:txBody>
            <a:bodyPr wrap="none" rtlCol="0">
              <a:spAutoFit/>
            </a:bodyPr>
            <a:lstStyle/>
            <a:p>
              <a:pPr algn="ctr"/>
              <a:r>
                <a:rPr lang="en-US" sz="1200" dirty="0"/>
                <a:t>Bridge MD Version 2</a:t>
              </a:r>
            </a:p>
          </p:txBody>
        </p:sp>
      </p:grpSp>
      <p:pic>
        <p:nvPicPr>
          <p:cNvPr id="14"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3525" r="1"/>
          <a:stretch/>
        </p:blipFill>
        <p:spPr bwMode="auto">
          <a:xfrm>
            <a:off x="5035975" y="924145"/>
            <a:ext cx="2003156" cy="1673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6889276" y="753128"/>
            <a:ext cx="2254724" cy="1897205"/>
            <a:chOff x="5500606" y="130022"/>
            <a:chExt cx="2121038" cy="1897205"/>
          </a:xfrm>
        </p:grpSpPr>
        <p:sp>
          <p:nvSpPr>
            <p:cNvPr id="16" name="TextBox 15"/>
            <p:cNvSpPr txBox="1"/>
            <p:nvPr/>
          </p:nvSpPr>
          <p:spPr>
            <a:xfrm>
              <a:off x="5600168" y="1765617"/>
              <a:ext cx="2021476" cy="261610"/>
            </a:xfrm>
            <a:prstGeom prst="rect">
              <a:avLst/>
            </a:prstGeom>
            <a:noFill/>
          </p:spPr>
          <p:txBody>
            <a:bodyPr wrap="square" rtlCol="0">
              <a:spAutoFit/>
            </a:bodyPr>
            <a:lstStyle/>
            <a:p>
              <a:r>
                <a:rPr lang="en-AU" sz="1100" dirty="0"/>
                <a:t>SEM image of Mushrooms</a:t>
              </a:r>
            </a:p>
          </p:txBody>
        </p:sp>
        <p:pic>
          <p:nvPicPr>
            <p:cNvPr id="17" name="Picture 16"/>
            <p:cNvPicPr/>
            <p:nvPr/>
          </p:nvPicPr>
          <p:blipFill>
            <a:blip r:embed="rId5" cstate="print">
              <a:extLst>
                <a:ext uri="{28A0092B-C50C-407E-A947-70E740481C1C}">
                  <a14:useLocalDpi xmlns:a14="http://schemas.microsoft.com/office/drawing/2010/main" val="0"/>
                </a:ext>
              </a:extLst>
            </a:blip>
            <a:stretch>
              <a:fillRect/>
            </a:stretch>
          </p:blipFill>
          <p:spPr>
            <a:xfrm>
              <a:off x="5500606" y="130022"/>
              <a:ext cx="2004723" cy="1582245"/>
            </a:xfrm>
            <a:prstGeom prst="rect">
              <a:avLst/>
            </a:prstGeom>
          </p:spPr>
        </p:pic>
      </p:grpSp>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12133" y="2696052"/>
            <a:ext cx="2578264" cy="2148553"/>
          </a:xfrm>
          <a:prstGeom prst="rect">
            <a:avLst/>
          </a:prstGeom>
        </p:spPr>
      </p:pic>
      <p:sp>
        <p:nvSpPr>
          <p:cNvPr id="19" name="TextBox 18"/>
          <p:cNvSpPr txBox="1"/>
          <p:nvPr/>
        </p:nvSpPr>
        <p:spPr>
          <a:xfrm>
            <a:off x="7890397" y="2866657"/>
            <a:ext cx="1225386" cy="1200327"/>
          </a:xfrm>
          <a:prstGeom prst="rect">
            <a:avLst/>
          </a:prstGeom>
          <a:noFill/>
        </p:spPr>
        <p:txBody>
          <a:bodyPr wrap="square" lIns="68574" tIns="34289" rIns="68574" bIns="34289" rtlCol="0">
            <a:spAutoFit/>
          </a:bodyPr>
          <a:lstStyle/>
          <a:p>
            <a:pPr algn="just"/>
            <a:r>
              <a:rPr lang="en-AU" sz="1050" dirty="0">
                <a:cs typeface="Lucinda S"/>
              </a:rPr>
              <a:t>Median energy map showing good sensitive volume yield in the Mushroom microdosimeter, biased at -10 V</a:t>
            </a:r>
          </a:p>
        </p:txBody>
      </p:sp>
      <p:sp>
        <p:nvSpPr>
          <p:cNvPr id="20" name="Rectangle 19"/>
          <p:cNvSpPr/>
          <p:nvPr/>
        </p:nvSpPr>
        <p:spPr>
          <a:xfrm>
            <a:off x="5649797" y="2779568"/>
            <a:ext cx="1717909" cy="174213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8574" tIns="34289" rIns="68574" bIns="34289" rtlCol="0" anchor="ctr"/>
          <a:lstStyle/>
          <a:p>
            <a:pPr algn="ctr"/>
            <a:endParaRPr lang="en-AU"/>
          </a:p>
        </p:txBody>
      </p:sp>
      <p:sp>
        <p:nvSpPr>
          <p:cNvPr id="22" name="TextBox 21"/>
          <p:cNvSpPr txBox="1"/>
          <p:nvPr/>
        </p:nvSpPr>
        <p:spPr>
          <a:xfrm>
            <a:off x="108951" y="4802229"/>
            <a:ext cx="8943470" cy="261608"/>
          </a:xfrm>
          <a:prstGeom prst="rect">
            <a:avLst/>
          </a:prstGeom>
          <a:noFill/>
        </p:spPr>
        <p:txBody>
          <a:bodyPr wrap="none" lIns="91438" tIns="45719" rIns="91438" bIns="45719" rtlCol="0">
            <a:spAutoFit/>
          </a:bodyPr>
          <a:lstStyle/>
          <a:p>
            <a:r>
              <a:rPr lang="en-AU" sz="1100" dirty="0" err="1">
                <a:solidFill>
                  <a:srgbClr val="0070C0"/>
                </a:solidFill>
              </a:rPr>
              <a:t>A.Rosenfeld</a:t>
            </a:r>
            <a:r>
              <a:rPr lang="en-AU" sz="1100" dirty="0">
                <a:solidFill>
                  <a:srgbClr val="0070C0"/>
                </a:solidFill>
              </a:rPr>
              <a:t> “Novel detectors for silicon based </a:t>
            </a:r>
            <a:r>
              <a:rPr lang="en-AU" sz="1100" dirty="0" err="1">
                <a:solidFill>
                  <a:srgbClr val="0070C0"/>
                </a:solidFill>
              </a:rPr>
              <a:t>microdosimetry</a:t>
            </a:r>
            <a:r>
              <a:rPr lang="en-AU" sz="1100" dirty="0">
                <a:solidFill>
                  <a:srgbClr val="0070C0"/>
                </a:solidFill>
              </a:rPr>
              <a:t>, their concepts and applications”, NIM A, 809, 156-170, 2016 </a:t>
            </a:r>
          </a:p>
        </p:txBody>
      </p:sp>
      <p:pic>
        <p:nvPicPr>
          <p:cNvPr id="24" name="Picture 5" descr="3d-micro-array2-B&amp;W"/>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a:xfrm>
            <a:off x="124084" y="3211820"/>
            <a:ext cx="1724215" cy="1117014"/>
          </a:xfrm>
          <a:prstGeom prst="rect">
            <a:avLst/>
          </a:prstGeom>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6" name="TextBox 25"/>
          <p:cNvSpPr txBox="1"/>
          <p:nvPr/>
        </p:nvSpPr>
        <p:spPr>
          <a:xfrm>
            <a:off x="262917" y="2528768"/>
            <a:ext cx="1585382" cy="623248"/>
          </a:xfrm>
          <a:prstGeom prst="rect">
            <a:avLst/>
          </a:prstGeom>
          <a:noFill/>
        </p:spPr>
        <p:txBody>
          <a:bodyPr wrap="square" lIns="68580" tIns="34290" rIns="68580" bIns="34290" rtlCol="0">
            <a:spAutoFit/>
          </a:bodyPr>
          <a:lstStyle/>
          <a:p>
            <a:r>
              <a:rPr lang="en-AU" dirty="0">
                <a:solidFill>
                  <a:srgbClr val="FF0000"/>
                </a:solidFill>
              </a:rPr>
              <a:t>From patent </a:t>
            </a:r>
            <a:r>
              <a:rPr lang="en-AU" sz="900" b="1" dirty="0"/>
              <a:t>U.S. Patent No. 8421022 </a:t>
            </a:r>
          </a:p>
          <a:p>
            <a:r>
              <a:rPr lang="en-AU" sz="900" b="1" dirty="0"/>
              <a:t>EP 2 102 685 B1 </a:t>
            </a:r>
            <a:endParaRPr lang="en-AU" sz="900" dirty="0"/>
          </a:p>
        </p:txBody>
      </p:sp>
      <p:sp>
        <p:nvSpPr>
          <p:cNvPr id="29" name="TextBox 28"/>
          <p:cNvSpPr txBox="1"/>
          <p:nvPr/>
        </p:nvSpPr>
        <p:spPr>
          <a:xfrm>
            <a:off x="2433290" y="2528767"/>
            <a:ext cx="1278235" cy="346249"/>
          </a:xfrm>
          <a:prstGeom prst="rect">
            <a:avLst/>
          </a:prstGeom>
          <a:noFill/>
        </p:spPr>
        <p:txBody>
          <a:bodyPr wrap="none" lIns="68580" tIns="34290" rIns="68580" bIns="34290" rtlCol="0">
            <a:spAutoFit/>
          </a:bodyPr>
          <a:lstStyle/>
          <a:p>
            <a:r>
              <a:rPr lang="en-AU" dirty="0">
                <a:solidFill>
                  <a:srgbClr val="FF0000"/>
                </a:solidFill>
              </a:rPr>
              <a:t>To reality </a:t>
            </a:r>
          </a:p>
        </p:txBody>
      </p:sp>
      <p:pic>
        <p:nvPicPr>
          <p:cNvPr id="30" name="Picture 2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80681" y="2953441"/>
            <a:ext cx="1945754" cy="1080619"/>
          </a:xfrm>
          <a:prstGeom prst="rect">
            <a:avLst/>
          </a:prstGeom>
        </p:spPr>
      </p:pic>
      <p:sp>
        <p:nvSpPr>
          <p:cNvPr id="31" name="TextBox 30"/>
          <p:cNvSpPr txBox="1"/>
          <p:nvPr/>
        </p:nvSpPr>
        <p:spPr>
          <a:xfrm>
            <a:off x="1336776" y="4317806"/>
            <a:ext cx="3975358" cy="577081"/>
          </a:xfrm>
          <a:prstGeom prst="rect">
            <a:avLst/>
          </a:prstGeom>
          <a:solidFill>
            <a:schemeClr val="bg1"/>
          </a:solidFill>
        </p:spPr>
        <p:txBody>
          <a:bodyPr wrap="square" lIns="68580" tIns="34290" rIns="68580" bIns="34290" rtlCol="0">
            <a:spAutoFit/>
          </a:bodyPr>
          <a:lstStyle/>
          <a:p>
            <a:pPr algn="just"/>
            <a:r>
              <a:rPr lang="en-AU" sz="1100" dirty="0">
                <a:cs typeface="Lucinda S"/>
              </a:rPr>
              <a:t> </a:t>
            </a:r>
            <a:r>
              <a:rPr lang="en-AU" sz="1100" dirty="0" err="1">
                <a:cs typeface="Lucinda S"/>
              </a:rPr>
              <a:t>MicroPlus</a:t>
            </a:r>
            <a:r>
              <a:rPr lang="en-AU" sz="1100" dirty="0">
                <a:cs typeface="Lucinda S"/>
              </a:rPr>
              <a:t> probe with SOI Mushroom </a:t>
            </a:r>
            <a:r>
              <a:rPr lang="en-AU" sz="1100" dirty="0" err="1">
                <a:cs typeface="Lucinda S"/>
              </a:rPr>
              <a:t>Microdosimeter</a:t>
            </a:r>
            <a:r>
              <a:rPr lang="en-AU" sz="1100" dirty="0">
                <a:cs typeface="Lucinda S"/>
              </a:rPr>
              <a:t>, and SEM image showing 3D sensitive volumes</a:t>
            </a:r>
          </a:p>
        </p:txBody>
      </p:sp>
      <p:pic>
        <p:nvPicPr>
          <p:cNvPr id="25" name="Picture 6"/>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367705" y="267495"/>
            <a:ext cx="1328817" cy="275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27" descr="A close up of a speaker&#10;&#10;Description automatically generated">
            <a:extLst>
              <a:ext uri="{FF2B5EF4-FFF2-40B4-BE49-F238E27FC236}">
                <a16:creationId xmlns:a16="http://schemas.microsoft.com/office/drawing/2014/main" id="{2AD3406D-CACF-47DF-B6E6-1D5B937887F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376243" y="3065012"/>
            <a:ext cx="1208908" cy="1110921"/>
          </a:xfrm>
          <a:prstGeom prst="rect">
            <a:avLst/>
          </a:prstGeom>
        </p:spPr>
      </p:pic>
      <p:pic>
        <p:nvPicPr>
          <p:cNvPr id="27" name="Picture 2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998920" y="3057611"/>
            <a:ext cx="1581405" cy="1186054"/>
          </a:xfrm>
          <a:prstGeom prst="rect">
            <a:avLst/>
          </a:prstGeom>
        </p:spPr>
      </p:pic>
    </p:spTree>
    <p:extLst>
      <p:ext uri="{BB962C8B-B14F-4D97-AF65-F5344CB8AC3E}">
        <p14:creationId xmlns:p14="http://schemas.microsoft.com/office/powerpoint/2010/main" val="1355109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1" nodeType="clickEffect">
                                  <p:stCondLst>
                                    <p:cond delay="0"/>
                                  </p:stCondLst>
                                  <p:childTnLst>
                                    <p:set>
                                      <p:cBhvr>
                                        <p:cTn id="31" dur="1" fill="hold">
                                          <p:stCondLst>
                                            <p:cond delay="0"/>
                                          </p:stCondLst>
                                        </p:cTn>
                                        <p:tgtEl>
                                          <p:spTgt spid="20"/>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18"/>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22" presetClass="exit" presetSubtype="1" fill="hold" grpId="0" nodeType="clickEffect">
                                  <p:stCondLst>
                                    <p:cond delay="0"/>
                                  </p:stCondLst>
                                  <p:childTnLst>
                                    <p:animEffect transition="out" filter="wipe(up)">
                                      <p:cBhvr>
                                        <p:cTn id="39" dur="2000"/>
                                        <p:tgtEl>
                                          <p:spTgt spid="20"/>
                                        </p:tgtEl>
                                      </p:cBhvr>
                                    </p:animEffect>
                                    <p:set>
                                      <p:cBhvr>
                                        <p:cTn id="40" dur="1" fill="hold">
                                          <p:stCondLst>
                                            <p:cond delay="1999"/>
                                          </p:stCondLst>
                                        </p:cTn>
                                        <p:tgtEl>
                                          <p:spTgt spid="20"/>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nodeType="click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circle(in)">
                                      <p:cBhvr>
                                        <p:cTn id="45" dur="2000"/>
                                        <p:tgtEl>
                                          <p:spTgt spid="27"/>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30"/>
                                        </p:tgtEl>
                                        <p:attrNameLst>
                                          <p:attrName>style.visibility</p:attrName>
                                        </p:attrNameLst>
                                      </p:cBhvr>
                                      <p:to>
                                        <p:strVal val="visible"/>
                                      </p:to>
                                    </p:set>
                                    <p:animEffect transition="in" filter="fade">
                                      <p:cBhvr>
                                        <p:cTn id="50" dur="500"/>
                                        <p:tgtEl>
                                          <p:spTgt spid="30"/>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31"/>
                                        </p:tgtEl>
                                        <p:attrNameLst>
                                          <p:attrName>style.visibility</p:attrName>
                                        </p:attrNameLst>
                                      </p:cBhvr>
                                      <p:to>
                                        <p:strVal val="visible"/>
                                      </p:to>
                                    </p:set>
                                    <p:animEffect transition="in" filter="fade">
                                      <p:cBhvr>
                                        <p:cTn id="53"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P spid="20" grpId="1" animBg="1"/>
      <p:bldP spid="31"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61896" r="55578"/>
          <a:stretch/>
        </p:blipFill>
        <p:spPr bwMode="auto">
          <a:xfrm>
            <a:off x="5709440" y="1488489"/>
            <a:ext cx="3233225" cy="1881866"/>
          </a:xfrm>
          <a:prstGeom prst="rect">
            <a:avLst/>
          </a:prstGeom>
          <a:noFill/>
          <a:ln w="22225">
            <a:solidFill>
              <a:schemeClr val="bg1">
                <a:lumMod val="5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descr="http://www.ansto.gov.au/cs/groups/corporate/documents/stillimage/mdaw/mdyx/~edisp/acs11363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09" y="1055245"/>
            <a:ext cx="5292080" cy="3462277"/>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2"/>
          <p:cNvSpPr txBox="1">
            <a:spLocks/>
          </p:cNvSpPr>
          <p:nvPr/>
        </p:nvSpPr>
        <p:spPr>
          <a:xfrm>
            <a:off x="439721" y="78011"/>
            <a:ext cx="8229600" cy="586259"/>
          </a:xfrm>
          <a:prstGeom prst="rect">
            <a:avLst/>
          </a:prstGeom>
        </p:spPr>
        <p:txBody>
          <a:bodyPr lIns="68580" tIns="34290" rIns="68580" bIns="34290">
            <a:noAutofit/>
          </a:bodyPr>
          <a:lstStyle>
            <a:lvl1pPr algn="l" rtl="0" eaLnBrk="1" fontAlgn="base" hangingPunct="1">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1" fontAlgn="base" hangingPunct="1">
              <a:spcBef>
                <a:spcPct val="0"/>
              </a:spcBef>
              <a:spcAft>
                <a:spcPct val="0"/>
              </a:spcAft>
              <a:defRPr sz="4100" b="1">
                <a:solidFill>
                  <a:schemeClr val="tx2"/>
                </a:solidFill>
                <a:latin typeface="Lucida Sans Unicode" pitchFamily="34" charset="0"/>
              </a:defRPr>
            </a:lvl2pPr>
            <a:lvl3pPr algn="l" rtl="0" eaLnBrk="1" fontAlgn="base" hangingPunct="1">
              <a:spcBef>
                <a:spcPct val="0"/>
              </a:spcBef>
              <a:spcAft>
                <a:spcPct val="0"/>
              </a:spcAft>
              <a:defRPr sz="4100" b="1">
                <a:solidFill>
                  <a:schemeClr val="tx2"/>
                </a:solidFill>
                <a:latin typeface="Lucida Sans Unicode" pitchFamily="34" charset="0"/>
              </a:defRPr>
            </a:lvl3pPr>
            <a:lvl4pPr algn="l" rtl="0" eaLnBrk="1" fontAlgn="base" hangingPunct="1">
              <a:spcBef>
                <a:spcPct val="0"/>
              </a:spcBef>
              <a:spcAft>
                <a:spcPct val="0"/>
              </a:spcAft>
              <a:defRPr sz="4100" b="1">
                <a:solidFill>
                  <a:schemeClr val="tx2"/>
                </a:solidFill>
                <a:latin typeface="Lucida Sans Unicode" pitchFamily="34" charset="0"/>
              </a:defRPr>
            </a:lvl4pPr>
            <a:lvl5pPr algn="l" rtl="0" eaLnBrk="1" fontAlgn="base" hangingPunct="1">
              <a:spcBef>
                <a:spcPct val="0"/>
              </a:spcBef>
              <a:spcAft>
                <a:spcPct val="0"/>
              </a:spcAft>
              <a:defRPr sz="4100" b="1">
                <a:solidFill>
                  <a:schemeClr val="tx2"/>
                </a:solidFill>
                <a:latin typeface="Lucida Sans Unicode" pitchFamily="34" charset="0"/>
              </a:defRPr>
            </a:lvl5pPr>
            <a:lvl6pPr marL="457200" algn="l" rtl="0" eaLnBrk="1" fontAlgn="base" hangingPunct="1">
              <a:spcBef>
                <a:spcPct val="0"/>
              </a:spcBef>
              <a:spcAft>
                <a:spcPct val="0"/>
              </a:spcAft>
              <a:defRPr sz="4100" b="1">
                <a:solidFill>
                  <a:schemeClr val="tx2"/>
                </a:solidFill>
                <a:latin typeface="Lucida Sans Unicode" pitchFamily="34" charset="0"/>
              </a:defRPr>
            </a:lvl6pPr>
            <a:lvl7pPr marL="914400" algn="l" rtl="0" eaLnBrk="1" fontAlgn="base" hangingPunct="1">
              <a:spcBef>
                <a:spcPct val="0"/>
              </a:spcBef>
              <a:spcAft>
                <a:spcPct val="0"/>
              </a:spcAft>
              <a:defRPr sz="4100" b="1">
                <a:solidFill>
                  <a:schemeClr val="tx2"/>
                </a:solidFill>
                <a:latin typeface="Lucida Sans Unicode" pitchFamily="34" charset="0"/>
              </a:defRPr>
            </a:lvl7pPr>
            <a:lvl8pPr marL="1371600" algn="l" rtl="0" eaLnBrk="1" fontAlgn="base" hangingPunct="1">
              <a:spcBef>
                <a:spcPct val="0"/>
              </a:spcBef>
              <a:spcAft>
                <a:spcPct val="0"/>
              </a:spcAft>
              <a:defRPr sz="4100" b="1">
                <a:solidFill>
                  <a:schemeClr val="tx2"/>
                </a:solidFill>
                <a:latin typeface="Lucida Sans Unicode" pitchFamily="34" charset="0"/>
              </a:defRPr>
            </a:lvl8pPr>
            <a:lvl9pPr marL="1828800" algn="l" rtl="0" eaLnBrk="1" fontAlgn="base" hangingPunct="1">
              <a:spcBef>
                <a:spcPct val="0"/>
              </a:spcBef>
              <a:spcAft>
                <a:spcPct val="0"/>
              </a:spcAft>
              <a:defRPr sz="4100" b="1">
                <a:solidFill>
                  <a:schemeClr val="tx2"/>
                </a:solidFill>
                <a:latin typeface="Lucida Sans Unicode" pitchFamily="34" charset="0"/>
              </a:defRPr>
            </a:lvl9pPr>
            <a:extLst/>
          </a:lstStyle>
          <a:p>
            <a:pPr algn="ctr" defTabSz="685783"/>
            <a:r>
              <a:rPr lang="en-AU" sz="2800" b="0" dirty="0"/>
              <a:t>The 6MV SIRIUS Tandem Accelerator, ANSTO for Ion beam induced charge collection (IBIC) study</a:t>
            </a:r>
          </a:p>
          <a:p>
            <a:pPr algn="ctr" defTabSz="685783"/>
            <a:endParaRPr lang="en-AU" sz="2800" b="0" dirty="0"/>
          </a:p>
        </p:txBody>
      </p:sp>
      <p:grpSp>
        <p:nvGrpSpPr>
          <p:cNvPr id="20" name="Group 19"/>
          <p:cNvGrpSpPr/>
          <p:nvPr/>
        </p:nvGrpSpPr>
        <p:grpSpPr>
          <a:xfrm>
            <a:off x="5436097" y="924980"/>
            <a:ext cx="3779912" cy="3265391"/>
            <a:chOff x="5436096" y="924979"/>
            <a:chExt cx="3779912" cy="3265391"/>
          </a:xfrm>
        </p:grpSpPr>
        <p:sp>
          <p:nvSpPr>
            <p:cNvPr id="13" name="Rectangle 12"/>
            <p:cNvSpPr/>
            <p:nvPr/>
          </p:nvSpPr>
          <p:spPr>
            <a:xfrm>
              <a:off x="5436096" y="924979"/>
              <a:ext cx="3779912" cy="584775"/>
            </a:xfrm>
            <a:prstGeom prst="rect">
              <a:avLst/>
            </a:prstGeom>
          </p:spPr>
          <p:txBody>
            <a:bodyPr wrap="square">
              <a:spAutoFit/>
            </a:bodyPr>
            <a:lstStyle/>
            <a:p>
              <a:pPr algn="ctr"/>
              <a:r>
                <a:rPr lang="en-AU" sz="1600" dirty="0">
                  <a:solidFill>
                    <a:schemeClr val="accent1">
                      <a:lumMod val="50000"/>
                    </a:schemeClr>
                  </a:solidFill>
                </a:rPr>
                <a:t>New nuclear microprobe–Confocal Heavy Ion Micro-Probe (CHIMP)</a:t>
              </a:r>
            </a:p>
          </p:txBody>
        </p:sp>
        <p:sp>
          <p:nvSpPr>
            <p:cNvPr id="14" name="TextBox 13"/>
            <p:cNvSpPr txBox="1"/>
            <p:nvPr/>
          </p:nvSpPr>
          <p:spPr>
            <a:xfrm>
              <a:off x="5608771" y="3382457"/>
              <a:ext cx="3434562" cy="807913"/>
            </a:xfrm>
            <a:prstGeom prst="rect">
              <a:avLst/>
            </a:prstGeom>
            <a:noFill/>
          </p:spPr>
          <p:txBody>
            <a:bodyPr wrap="square" lIns="68580" tIns="34290" rIns="68580" bIns="34290" rtlCol="0">
              <a:spAutoFit/>
            </a:bodyPr>
            <a:lstStyle/>
            <a:p>
              <a:pPr marL="214308" indent="-214308">
                <a:buFont typeface="Arial" panose="020B0604020202020204" pitchFamily="34" charset="0"/>
                <a:buChar char="•"/>
              </a:pPr>
              <a:r>
                <a:rPr lang="en-AU" sz="1600" b="1" dirty="0" err="1">
                  <a:solidFill>
                    <a:schemeClr val="accent3">
                      <a:lumMod val="90000"/>
                      <a:lumOff val="10000"/>
                    </a:schemeClr>
                  </a:solidFill>
                </a:rPr>
                <a:t>Microbeam</a:t>
              </a:r>
              <a:r>
                <a:rPr lang="en-AU" sz="1600" b="1" dirty="0">
                  <a:solidFill>
                    <a:schemeClr val="accent3">
                      <a:lumMod val="90000"/>
                      <a:lumOff val="10000"/>
                    </a:schemeClr>
                  </a:solidFill>
                </a:rPr>
                <a:t> spatial resolution: </a:t>
              </a:r>
            </a:p>
            <a:p>
              <a:pPr marL="214308" indent="-214308">
                <a:buFont typeface="Arial" panose="020B0604020202020204" pitchFamily="34" charset="0"/>
                <a:buChar char="•"/>
              </a:pPr>
              <a:r>
                <a:rPr lang="en-AU" sz="1600" dirty="0">
                  <a:solidFill>
                    <a:schemeClr val="accent3">
                      <a:lumMod val="90000"/>
                      <a:lumOff val="10000"/>
                    </a:schemeClr>
                  </a:solidFill>
                </a:rPr>
                <a:t>0.6 µm x 1.5 µm for 3 MeV H</a:t>
              </a:r>
              <a:r>
                <a:rPr lang="en-AU" sz="1600" baseline="30000" dirty="0">
                  <a:solidFill>
                    <a:schemeClr val="accent3">
                      <a:lumMod val="90000"/>
                      <a:lumOff val="10000"/>
                    </a:schemeClr>
                  </a:solidFill>
                </a:rPr>
                <a:t>+</a:t>
              </a:r>
            </a:p>
            <a:p>
              <a:pPr marL="214308" indent="-214308">
                <a:buFont typeface="Arial" panose="020B0604020202020204" pitchFamily="34" charset="0"/>
                <a:buChar char="•"/>
              </a:pPr>
              <a:r>
                <a:rPr lang="en-AU" sz="1600" dirty="0">
                  <a:solidFill>
                    <a:schemeClr val="accent3">
                      <a:lumMod val="90000"/>
                      <a:lumOff val="10000"/>
                    </a:schemeClr>
                  </a:solidFill>
                </a:rPr>
                <a:t>1.5 µm x 1.5 µm for 6 MeV He</a:t>
              </a:r>
              <a:r>
                <a:rPr lang="en-AU" sz="1600" baseline="30000" dirty="0">
                  <a:solidFill>
                    <a:schemeClr val="accent3">
                      <a:lumMod val="90000"/>
                      <a:lumOff val="10000"/>
                    </a:schemeClr>
                  </a:solidFill>
                </a:rPr>
                <a:t>2+</a:t>
              </a:r>
            </a:p>
          </p:txBody>
        </p:sp>
      </p:grpSp>
      <p:grpSp>
        <p:nvGrpSpPr>
          <p:cNvPr id="19" name="Group 18"/>
          <p:cNvGrpSpPr/>
          <p:nvPr/>
        </p:nvGrpSpPr>
        <p:grpSpPr>
          <a:xfrm>
            <a:off x="3027807" y="1488489"/>
            <a:ext cx="2681633" cy="1881866"/>
            <a:chOff x="3027806" y="1424690"/>
            <a:chExt cx="2681633" cy="1881866"/>
          </a:xfrm>
        </p:grpSpPr>
        <p:sp>
          <p:nvSpPr>
            <p:cNvPr id="10" name="Rectangle 9"/>
            <p:cNvSpPr/>
            <p:nvPr/>
          </p:nvSpPr>
          <p:spPr>
            <a:xfrm>
              <a:off x="3027806" y="1930496"/>
              <a:ext cx="1616202" cy="792088"/>
            </a:xfrm>
            <a:prstGeom prst="rect">
              <a:avLst/>
            </a:prstGeom>
            <a:noFill/>
            <a:ln w="317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6" name="Straight Connector 15"/>
            <p:cNvCxnSpPr/>
            <p:nvPr/>
          </p:nvCxnSpPr>
          <p:spPr>
            <a:xfrm flipV="1">
              <a:off x="4644008" y="1424690"/>
              <a:ext cx="1065431" cy="505806"/>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4644008" y="2722584"/>
              <a:ext cx="1065431" cy="583972"/>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513747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par>
                                <p:cTn id="12" presetID="1" presetClass="entr" presetSubtype="0" fill="hold" nodeType="withEffect">
                                  <p:stCondLst>
                                    <p:cond delay="0"/>
                                  </p:stCondLst>
                                  <p:childTnLst>
                                    <p:set>
                                      <p:cBhvr>
                                        <p:cTn id="13"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76937" y="2673198"/>
            <a:ext cx="2373917" cy="1691650"/>
          </a:xfrm>
          <a:prstGeom prst="rect">
            <a:avLst/>
          </a:prstGeom>
        </p:spPr>
      </p:pic>
      <p:sp>
        <p:nvSpPr>
          <p:cNvPr id="6" name="TextBox 5"/>
          <p:cNvSpPr txBox="1"/>
          <p:nvPr/>
        </p:nvSpPr>
        <p:spPr>
          <a:xfrm>
            <a:off x="386559" y="136726"/>
            <a:ext cx="5943550" cy="784830"/>
          </a:xfrm>
          <a:prstGeom prst="rect">
            <a:avLst/>
          </a:prstGeom>
          <a:noFill/>
        </p:spPr>
        <p:txBody>
          <a:bodyPr wrap="none" rtlCol="0">
            <a:spAutoFit/>
          </a:bodyPr>
          <a:lstStyle/>
          <a:p>
            <a:r>
              <a:rPr lang="en-US" sz="2400" b="1" dirty="0">
                <a:solidFill>
                  <a:srgbClr val="002060"/>
                </a:solidFill>
                <a:latin typeface="Times New Roman" panose="02020603050405020304" pitchFamily="18" charset="0"/>
                <a:cs typeface="Times New Roman" panose="02020603050405020304" pitchFamily="18" charset="0"/>
              </a:rPr>
              <a:t>Mushroom microdosimeter (5- 10 µm thick)</a:t>
            </a:r>
          </a:p>
          <a:p>
            <a:r>
              <a:rPr lang="en-US" sz="2100" b="1" i="1" dirty="0">
                <a:solidFill>
                  <a:srgbClr val="002060"/>
                </a:solidFill>
                <a:latin typeface="Times New Roman" panose="02020603050405020304" pitchFamily="18" charset="0"/>
                <a:cs typeface="Times New Roman" panose="02020603050405020304" pitchFamily="18" charset="0"/>
              </a:rPr>
              <a:t>Poly-trenched </a:t>
            </a:r>
            <a:endParaRPr lang="en-AU" sz="2100" b="1" i="1" dirty="0">
              <a:solidFill>
                <a:srgbClr val="002060"/>
              </a:solidFill>
              <a:latin typeface="Times New Roman" panose="02020603050405020304" pitchFamily="18" charset="0"/>
              <a:cs typeface="Times New Roman" panose="02020603050405020304" pitchFamily="18" charset="0"/>
            </a:endParaRPr>
          </a:p>
        </p:txBody>
      </p:sp>
      <p:sp>
        <p:nvSpPr>
          <p:cNvPr id="8" name="Rectangle 7"/>
          <p:cNvSpPr/>
          <p:nvPr/>
        </p:nvSpPr>
        <p:spPr>
          <a:xfrm>
            <a:off x="29277" y="4389694"/>
            <a:ext cx="2869234" cy="461665"/>
          </a:xfrm>
          <a:prstGeom prst="rect">
            <a:avLst/>
          </a:prstGeom>
        </p:spPr>
        <p:txBody>
          <a:bodyPr wrap="square">
            <a:spAutoFit/>
          </a:bodyPr>
          <a:lstStyle/>
          <a:p>
            <a:pPr algn="ctr"/>
            <a:r>
              <a:rPr lang="en-US" sz="1200" dirty="0"/>
              <a:t>Cross-section image of the 5um thin mushroom microdosimeter.</a:t>
            </a:r>
            <a:endParaRPr lang="en-AU" sz="1200" dirty="0"/>
          </a:p>
        </p:txBody>
      </p:sp>
      <p:pic>
        <p:nvPicPr>
          <p:cNvPr id="9" name="Picture 8"/>
          <p:cNvPicPr/>
          <p:nvPr/>
        </p:nvPicPr>
        <p:blipFill rotWithShape="1">
          <a:blip r:embed="rId3">
            <a:extLst>
              <a:ext uri="{28A0092B-C50C-407E-A947-70E740481C1C}">
                <a14:useLocalDpi xmlns:a14="http://schemas.microsoft.com/office/drawing/2010/main" val="0"/>
              </a:ext>
            </a:extLst>
          </a:blip>
          <a:srcRect l="8430" t="6871" r="6796"/>
          <a:stretch/>
        </p:blipFill>
        <p:spPr bwMode="auto">
          <a:xfrm>
            <a:off x="6194483" y="2803820"/>
            <a:ext cx="2915949" cy="2265147"/>
          </a:xfrm>
          <a:prstGeom prst="rect">
            <a:avLst/>
          </a:prstGeom>
          <a:noFill/>
          <a:ln>
            <a:noFill/>
          </a:ln>
          <a:extLst>
            <a:ext uri="{53640926-AAD7-44D8-BBD7-CCE9431645EC}">
              <a14:shadowObscured xmlns:a14="http://schemas.microsoft.com/office/drawing/2010/main"/>
            </a:ext>
          </a:extLst>
        </p:spPr>
      </p:pic>
      <p:pic>
        <p:nvPicPr>
          <p:cNvPr id="2" name="Picture 1"/>
          <p:cNvPicPr>
            <a:picLocks noChangeAspect="1"/>
          </p:cNvPicPr>
          <p:nvPr/>
        </p:nvPicPr>
        <p:blipFill>
          <a:blip r:embed="rId4"/>
          <a:stretch>
            <a:fillRect/>
          </a:stretch>
        </p:blipFill>
        <p:spPr>
          <a:xfrm>
            <a:off x="5987098" y="641417"/>
            <a:ext cx="2979956" cy="2150979"/>
          </a:xfrm>
          <a:prstGeom prst="rect">
            <a:avLst/>
          </a:prstGeom>
        </p:spPr>
      </p:pic>
      <p:grpSp>
        <p:nvGrpSpPr>
          <p:cNvPr id="10" name="Group 9"/>
          <p:cNvGrpSpPr/>
          <p:nvPr/>
        </p:nvGrpSpPr>
        <p:grpSpPr>
          <a:xfrm>
            <a:off x="2787049" y="2860916"/>
            <a:ext cx="3241963" cy="1485469"/>
            <a:chOff x="0" y="0"/>
            <a:chExt cx="2599055" cy="1145540"/>
          </a:xfrm>
        </p:grpSpPr>
        <p:pic>
          <p:nvPicPr>
            <p:cNvPr id="11" name="Picture 10" descr="359011SpatialCal"/>
            <p:cNvPicPr>
              <a:picLocks noChangeAspect="1"/>
            </p:cNvPicPr>
            <p:nvPr/>
          </p:nvPicPr>
          <p:blipFill>
            <a:blip r:embed="rId5" cstate="print">
              <a:extLst>
                <a:ext uri="{28A0092B-C50C-407E-A947-70E740481C1C}">
                  <a14:useLocalDpi xmlns:a14="http://schemas.microsoft.com/office/drawing/2010/main" val="0"/>
                </a:ext>
              </a:extLst>
            </a:blip>
            <a:srcRect l="28406" t="5746" r="22426"/>
            <a:stretch>
              <a:fillRect/>
            </a:stretch>
          </p:blipFill>
          <p:spPr bwMode="auto">
            <a:xfrm>
              <a:off x="0" y="0"/>
              <a:ext cx="1323975" cy="1135380"/>
            </a:xfrm>
            <a:prstGeom prst="rect">
              <a:avLst/>
            </a:prstGeom>
            <a:noFill/>
            <a:ln>
              <a:noFill/>
            </a:ln>
          </p:spPr>
        </p:pic>
        <p:pic>
          <p:nvPicPr>
            <p:cNvPr id="12" name="Picture 11" descr="359010SpatialCal"/>
            <p:cNvPicPr>
              <a:picLocks noChangeAspect="1"/>
            </p:cNvPicPr>
            <p:nvPr/>
          </p:nvPicPr>
          <p:blipFill>
            <a:blip r:embed="rId6" cstate="print">
              <a:extLst>
                <a:ext uri="{28A0092B-C50C-407E-A947-70E740481C1C}">
                  <a14:useLocalDpi xmlns:a14="http://schemas.microsoft.com/office/drawing/2010/main" val="0"/>
                </a:ext>
              </a:extLst>
            </a:blip>
            <a:srcRect l="28406" t="5746" r="22426"/>
            <a:stretch>
              <a:fillRect/>
            </a:stretch>
          </p:blipFill>
          <p:spPr bwMode="auto">
            <a:xfrm>
              <a:off x="1323975" y="0"/>
              <a:ext cx="1275080" cy="1145540"/>
            </a:xfrm>
            <a:prstGeom prst="rect">
              <a:avLst/>
            </a:prstGeom>
            <a:noFill/>
            <a:ln>
              <a:noFill/>
            </a:ln>
          </p:spPr>
        </p:pic>
      </p:grpSp>
      <p:sp>
        <p:nvSpPr>
          <p:cNvPr id="3" name="TextBox 2"/>
          <p:cNvSpPr txBox="1"/>
          <p:nvPr/>
        </p:nvSpPr>
        <p:spPr>
          <a:xfrm>
            <a:off x="3436507" y="4364847"/>
            <a:ext cx="365806" cy="248209"/>
          </a:xfrm>
          <a:prstGeom prst="rect">
            <a:avLst/>
          </a:prstGeom>
          <a:noFill/>
        </p:spPr>
        <p:txBody>
          <a:bodyPr wrap="none" rtlCol="0">
            <a:spAutoFit/>
          </a:bodyPr>
          <a:lstStyle/>
          <a:p>
            <a:r>
              <a:rPr lang="en-US" sz="1013" dirty="0"/>
              <a:t>0V</a:t>
            </a:r>
            <a:endParaRPr lang="en-AU" sz="1013" dirty="0"/>
          </a:p>
        </p:txBody>
      </p:sp>
      <p:sp>
        <p:nvSpPr>
          <p:cNvPr id="13" name="TextBox 12"/>
          <p:cNvSpPr txBox="1"/>
          <p:nvPr/>
        </p:nvSpPr>
        <p:spPr>
          <a:xfrm>
            <a:off x="5026995" y="4347913"/>
            <a:ext cx="415498" cy="248209"/>
          </a:xfrm>
          <a:prstGeom prst="rect">
            <a:avLst/>
          </a:prstGeom>
          <a:noFill/>
        </p:spPr>
        <p:txBody>
          <a:bodyPr wrap="none" rtlCol="0">
            <a:spAutoFit/>
          </a:bodyPr>
          <a:lstStyle/>
          <a:p>
            <a:r>
              <a:rPr lang="en-US" sz="1013" dirty="0"/>
              <a:t>10V</a:t>
            </a:r>
            <a:endParaRPr lang="en-AU" sz="1013" dirty="0"/>
          </a:p>
        </p:txBody>
      </p:sp>
      <p:sp>
        <p:nvSpPr>
          <p:cNvPr id="14" name="Rectangle 13"/>
          <p:cNvSpPr/>
          <p:nvPr/>
        </p:nvSpPr>
        <p:spPr>
          <a:xfrm>
            <a:off x="6405602" y="198106"/>
            <a:ext cx="2606739" cy="415498"/>
          </a:xfrm>
          <a:prstGeom prst="rect">
            <a:avLst/>
          </a:prstGeom>
        </p:spPr>
        <p:txBody>
          <a:bodyPr wrap="none">
            <a:spAutoFit/>
          </a:bodyPr>
          <a:lstStyle/>
          <a:p>
            <a:r>
              <a:rPr lang="en-US" sz="2100" dirty="0">
                <a:solidFill>
                  <a:srgbClr val="FF0000"/>
                </a:solidFill>
                <a:latin typeface="+mj-lt"/>
                <a:cs typeface="Arial" pitchFamily="34" charset="0"/>
              </a:rPr>
              <a:t>IBIC 3 MeV He</a:t>
            </a:r>
            <a:r>
              <a:rPr lang="en-US" sz="2100" baseline="30000" dirty="0">
                <a:solidFill>
                  <a:srgbClr val="FF0000"/>
                </a:solidFill>
                <a:latin typeface="+mj-lt"/>
                <a:cs typeface="Arial" pitchFamily="34" charset="0"/>
              </a:rPr>
              <a:t>2+ </a:t>
            </a:r>
            <a:r>
              <a:rPr lang="en-US" sz="2100" dirty="0">
                <a:solidFill>
                  <a:srgbClr val="FF0000"/>
                </a:solidFill>
                <a:latin typeface="+mj-lt"/>
                <a:cs typeface="Arial" pitchFamily="34" charset="0"/>
              </a:rPr>
              <a:t>ions</a:t>
            </a:r>
            <a:endParaRPr lang="en-AU" sz="2100" dirty="0">
              <a:solidFill>
                <a:srgbClr val="FF0000"/>
              </a:solidFill>
              <a:latin typeface="+mj-lt"/>
              <a:cs typeface="Arial" pitchFamily="34" charset="0"/>
            </a:endParaRPr>
          </a:p>
        </p:txBody>
      </p:sp>
      <p:pic>
        <p:nvPicPr>
          <p:cNvPr id="15" name="Picture 14"/>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44128" y="751484"/>
            <a:ext cx="3987814" cy="1921713"/>
          </a:xfrm>
          <a:prstGeom prst="rect">
            <a:avLst/>
          </a:prstGeom>
          <a:noFill/>
        </p:spPr>
      </p:pic>
    </p:spTree>
    <p:extLst>
      <p:ext uri="{BB962C8B-B14F-4D97-AF65-F5344CB8AC3E}">
        <p14:creationId xmlns:p14="http://schemas.microsoft.com/office/powerpoint/2010/main" val="38122501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6778" y="39160"/>
            <a:ext cx="7279974" cy="635095"/>
          </a:xfrm>
        </p:spPr>
        <p:txBody>
          <a:bodyPr>
            <a:normAutofit fontScale="90000"/>
          </a:bodyPr>
          <a:lstStyle/>
          <a:p>
            <a:r>
              <a:rPr lang="en-US" dirty="0" smtClean="0"/>
              <a:t>SF: </a:t>
            </a:r>
            <a:r>
              <a:rPr lang="en-US" dirty="0" err="1" smtClean="0"/>
              <a:t>MicroPlus</a:t>
            </a:r>
            <a:r>
              <a:rPr lang="en-US" dirty="0" smtClean="0"/>
              <a:t> predicted vs TPS in SOBP</a:t>
            </a:r>
            <a:endParaRPr lang="en-AU" dirty="0"/>
          </a:p>
        </p:txBody>
      </p:sp>
      <p:sp>
        <p:nvSpPr>
          <p:cNvPr id="5" name="Slide Number Placeholder 4"/>
          <p:cNvSpPr>
            <a:spLocks noGrp="1"/>
          </p:cNvSpPr>
          <p:nvPr>
            <p:ph type="sldNum" sz="quarter" idx="12"/>
          </p:nvPr>
        </p:nvSpPr>
        <p:spPr/>
        <p:txBody>
          <a:bodyPr/>
          <a:lstStyle/>
          <a:p>
            <a:fld id="{026FF746-0EA6-44F4-A6DE-EA3621CB317B}" type="slidenum">
              <a:rPr lang="it-IT" smtClean="0"/>
              <a:t>57</a:t>
            </a:fld>
            <a:endParaRPr lang="it-IT"/>
          </a:p>
        </p:txBody>
      </p:sp>
      <p:grpSp>
        <p:nvGrpSpPr>
          <p:cNvPr id="8" name="Group 7"/>
          <p:cNvGrpSpPr/>
          <p:nvPr/>
        </p:nvGrpSpPr>
        <p:grpSpPr>
          <a:xfrm>
            <a:off x="6640946" y="717293"/>
            <a:ext cx="2353346" cy="3416446"/>
            <a:chOff x="6640946" y="717293"/>
            <a:chExt cx="2353346" cy="3416446"/>
          </a:xfrm>
        </p:grpSpPr>
        <p:pic>
          <p:nvPicPr>
            <p:cNvPr id="11" name="Picture 10"/>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94438" y="717293"/>
              <a:ext cx="2299854" cy="1732732"/>
            </a:xfrm>
            <a:prstGeom prst="rect">
              <a:avLst/>
            </a:prstGeom>
            <a:noFill/>
            <a:ln>
              <a:noFill/>
            </a:ln>
          </p:spPr>
        </p:pic>
        <p:pic>
          <p:nvPicPr>
            <p:cNvPr id="12" name="Picture 1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40946" y="2458253"/>
              <a:ext cx="2299854" cy="1675486"/>
            </a:xfrm>
            <a:prstGeom prst="rect">
              <a:avLst/>
            </a:prstGeom>
            <a:noFill/>
            <a:ln>
              <a:noFill/>
            </a:ln>
          </p:spPr>
        </p:pic>
      </p:grpSp>
      <mc:AlternateContent xmlns:mc="http://schemas.openxmlformats.org/markup-compatibility/2006" xmlns:a14="http://schemas.microsoft.com/office/drawing/2010/main">
        <mc:Choice Requires="a14">
          <p:sp>
            <p:nvSpPr>
              <p:cNvPr id="13" name="Rectangle 12"/>
              <p:cNvSpPr/>
              <p:nvPr/>
            </p:nvSpPr>
            <p:spPr>
              <a:xfrm>
                <a:off x="5057503" y="1721769"/>
                <a:ext cx="1667701" cy="55643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400" i="1" smtClean="0">
                          <a:solidFill>
                            <a:srgbClr val="00B050"/>
                          </a:solidFill>
                          <a:latin typeface="Cambria Math"/>
                        </a:rPr>
                        <m:t>𝛼</m:t>
                      </m:r>
                      <m:r>
                        <a:rPr lang="en-US" sz="1400" i="1" smtClean="0">
                          <a:solidFill>
                            <a:schemeClr val="tx1"/>
                          </a:solidFill>
                          <a:latin typeface="Cambria Math"/>
                        </a:rPr>
                        <m:t>= </m:t>
                      </m:r>
                      <m:sSub>
                        <m:sSubPr>
                          <m:ctrlPr>
                            <a:rPr lang="en-AU" sz="1400" i="1" smtClean="0">
                              <a:solidFill>
                                <a:srgbClr val="00B050"/>
                              </a:solidFill>
                              <a:latin typeface="Cambria Math" panose="02040503050406030204" pitchFamily="18" charset="0"/>
                            </a:rPr>
                          </m:ctrlPr>
                        </m:sSubPr>
                        <m:e>
                          <m:r>
                            <a:rPr lang="en-US" sz="1400" i="1">
                              <a:solidFill>
                                <a:srgbClr val="00B050"/>
                              </a:solidFill>
                              <a:latin typeface="Cambria Math"/>
                            </a:rPr>
                            <m:t>𝛼</m:t>
                          </m:r>
                        </m:e>
                        <m:sub>
                          <m:r>
                            <a:rPr lang="en-US" sz="1400" i="1">
                              <a:solidFill>
                                <a:srgbClr val="00B050"/>
                              </a:solidFill>
                              <a:latin typeface="Cambria Math"/>
                            </a:rPr>
                            <m:t>𝑜</m:t>
                          </m:r>
                        </m:sub>
                      </m:sSub>
                      <m:r>
                        <a:rPr lang="en-US" sz="1400" i="1">
                          <a:solidFill>
                            <a:schemeClr val="tx1"/>
                          </a:solidFill>
                          <a:latin typeface="Cambria Math"/>
                        </a:rPr>
                        <m:t>+</m:t>
                      </m:r>
                      <m:f>
                        <m:fPr>
                          <m:ctrlPr>
                            <a:rPr lang="en-AU" sz="1400" i="1">
                              <a:solidFill>
                                <a:schemeClr val="tx1"/>
                              </a:solidFill>
                              <a:latin typeface="Cambria Math" panose="02040503050406030204" pitchFamily="18" charset="0"/>
                            </a:rPr>
                          </m:ctrlPr>
                        </m:fPr>
                        <m:num>
                          <m:r>
                            <a:rPr lang="en-US" sz="1400" i="1" smtClean="0">
                              <a:solidFill>
                                <a:srgbClr val="00B050"/>
                              </a:solidFill>
                              <a:latin typeface="Cambria Math"/>
                            </a:rPr>
                            <m:t>𝛽</m:t>
                          </m:r>
                        </m:num>
                        <m:den>
                          <m:r>
                            <a:rPr lang="en-US" sz="1400" i="1">
                              <a:solidFill>
                                <a:schemeClr val="tx1"/>
                              </a:solidFill>
                              <a:latin typeface="Cambria Math"/>
                            </a:rPr>
                            <m:t>𝜌𝜋</m:t>
                          </m:r>
                          <m:sSubSup>
                            <m:sSubSupPr>
                              <m:ctrlPr>
                                <a:rPr lang="en-AU" sz="1400" i="1" smtClean="0">
                                  <a:solidFill>
                                    <a:srgbClr val="00B050"/>
                                  </a:solidFill>
                                  <a:latin typeface="Cambria Math" panose="02040503050406030204" pitchFamily="18" charset="0"/>
                                </a:rPr>
                              </m:ctrlPr>
                            </m:sSubSupPr>
                            <m:e>
                              <m:r>
                                <a:rPr lang="en-US" sz="1400" i="1">
                                  <a:solidFill>
                                    <a:srgbClr val="00B050"/>
                                  </a:solidFill>
                                  <a:latin typeface="Cambria Math"/>
                                </a:rPr>
                                <m:t>𝑟</m:t>
                              </m:r>
                            </m:e>
                            <m:sub>
                              <m:r>
                                <a:rPr lang="en-US" sz="1400" i="1">
                                  <a:solidFill>
                                    <a:srgbClr val="00B050"/>
                                  </a:solidFill>
                                  <a:latin typeface="Cambria Math"/>
                                </a:rPr>
                                <m:t>𝑑</m:t>
                              </m:r>
                            </m:sub>
                            <m:sup>
                              <m:r>
                                <a:rPr lang="en-US" sz="1400" i="1">
                                  <a:solidFill>
                                    <a:srgbClr val="00B050"/>
                                  </a:solidFill>
                                  <a:latin typeface="Cambria Math"/>
                                </a:rPr>
                                <m:t>2</m:t>
                              </m:r>
                            </m:sup>
                          </m:sSubSup>
                        </m:den>
                      </m:f>
                      <m:r>
                        <a:rPr lang="en-US" sz="1400" i="1">
                          <a:solidFill>
                            <a:schemeClr val="tx1"/>
                          </a:solidFill>
                          <a:latin typeface="Cambria Math"/>
                        </a:rPr>
                        <m:t> </m:t>
                      </m:r>
                      <m:sSup>
                        <m:sSupPr>
                          <m:ctrlPr>
                            <a:rPr lang="en-AU" sz="1400" i="1" smtClean="0">
                              <a:solidFill>
                                <a:srgbClr val="FF0000"/>
                              </a:solidFill>
                              <a:latin typeface="Cambria Math" panose="02040503050406030204" pitchFamily="18" charset="0"/>
                            </a:rPr>
                          </m:ctrlPr>
                        </m:sSupPr>
                        <m:e>
                          <m:r>
                            <a:rPr lang="en-US" sz="1400" i="1">
                              <a:solidFill>
                                <a:srgbClr val="FF0000"/>
                              </a:solidFill>
                              <a:latin typeface="Cambria Math"/>
                            </a:rPr>
                            <m:t>𝑦</m:t>
                          </m:r>
                        </m:e>
                        <m:sup>
                          <m:r>
                            <a:rPr lang="en-US" sz="1400" i="1">
                              <a:solidFill>
                                <a:srgbClr val="FF0000"/>
                              </a:solidFill>
                              <a:latin typeface="Cambria Math"/>
                            </a:rPr>
                            <m:t>∗</m:t>
                          </m:r>
                        </m:sup>
                      </m:sSup>
                    </m:oMath>
                  </m:oMathPara>
                </a14:m>
                <a:endParaRPr lang="en-AU" sz="1600" dirty="0">
                  <a:solidFill>
                    <a:schemeClr val="tx1"/>
                  </a:solidFill>
                </a:endParaRPr>
              </a:p>
            </p:txBody>
          </p:sp>
        </mc:Choice>
        <mc:Fallback xmlns="">
          <p:sp>
            <p:nvSpPr>
              <p:cNvPr id="13" name="Rectangle 12"/>
              <p:cNvSpPr>
                <a:spLocks noRot="1" noChangeAspect="1" noMove="1" noResize="1" noEditPoints="1" noAdjustHandles="1" noChangeArrowheads="1" noChangeShapeType="1" noTextEdit="1"/>
              </p:cNvSpPr>
              <p:nvPr/>
            </p:nvSpPr>
            <p:spPr>
              <a:xfrm>
                <a:off x="5057503" y="1721769"/>
                <a:ext cx="1667701" cy="556434"/>
              </a:xfrm>
              <a:prstGeom prst="rect">
                <a:avLst/>
              </a:prstGeom>
              <a:blipFill>
                <a:blip r:embed="rId5"/>
                <a:stretch>
                  <a:fillRect/>
                </a:stretch>
              </a:blipFill>
            </p:spPr>
            <p:txBody>
              <a:bodyPr/>
              <a:lstStyle/>
              <a:p>
                <a:r>
                  <a:rPr lang="en-AU">
                    <a:noFill/>
                  </a:rPr>
                  <a:t> </a:t>
                </a:r>
              </a:p>
            </p:txBody>
          </p:sp>
        </mc:Fallback>
      </mc:AlternateContent>
      <p:sp>
        <p:nvSpPr>
          <p:cNvPr id="14" name="Rectangle 13"/>
          <p:cNvSpPr/>
          <p:nvPr/>
        </p:nvSpPr>
        <p:spPr>
          <a:xfrm>
            <a:off x="5079362" y="2649041"/>
            <a:ext cx="1662635" cy="430887"/>
          </a:xfrm>
          <a:prstGeom prst="rect">
            <a:avLst/>
          </a:prstGeom>
        </p:spPr>
        <p:txBody>
          <a:bodyPr wrap="none">
            <a:spAutoFit/>
          </a:bodyPr>
          <a:lstStyle/>
          <a:p>
            <a:r>
              <a:rPr lang="en-US" sz="1100" b="1" dirty="0" smtClean="0">
                <a:solidFill>
                  <a:srgbClr val="FF0000"/>
                </a:solidFill>
                <a:latin typeface="Times New Roman" pitchFamily="18" charset="0"/>
                <a:cs typeface="Times New Roman" pitchFamily="18" charset="0"/>
              </a:rPr>
              <a:t>Linear Quadratic Model</a:t>
            </a:r>
          </a:p>
          <a:p>
            <a:r>
              <a:rPr lang="en-US" sz="1100" dirty="0" smtClean="0">
                <a:solidFill>
                  <a:schemeClr val="tx1"/>
                </a:solidFill>
                <a:latin typeface="Times New Roman" pitchFamily="18" charset="0"/>
                <a:cs typeface="Times New Roman" pitchFamily="18" charset="0"/>
              </a:rPr>
              <a:t>S</a:t>
            </a:r>
            <a:r>
              <a:rPr lang="en-US" sz="1100" dirty="0" smtClean="0">
                <a:solidFill>
                  <a:srgbClr val="FF0000"/>
                </a:solidFill>
                <a:latin typeface="Times New Roman" pitchFamily="18" charset="0"/>
                <a:cs typeface="Times New Roman" pitchFamily="18" charset="0"/>
              </a:rPr>
              <a:t>(D) </a:t>
            </a:r>
            <a:r>
              <a:rPr lang="en-US" sz="1100" dirty="0">
                <a:solidFill>
                  <a:srgbClr val="FF0000"/>
                </a:solidFill>
                <a:latin typeface="Times New Roman" pitchFamily="18" charset="0"/>
                <a:cs typeface="Times New Roman" pitchFamily="18" charset="0"/>
              </a:rPr>
              <a:t>= </a:t>
            </a:r>
            <a:r>
              <a:rPr lang="en-US" sz="1100" dirty="0" err="1">
                <a:solidFill>
                  <a:schemeClr val="tx1"/>
                </a:solidFill>
                <a:latin typeface="Times New Roman" pitchFamily="18" charset="0"/>
                <a:cs typeface="Times New Roman" pitchFamily="18" charset="0"/>
              </a:rPr>
              <a:t>exp</a:t>
            </a:r>
            <a:r>
              <a:rPr lang="en-US" sz="1100" dirty="0">
                <a:solidFill>
                  <a:srgbClr val="FF0000"/>
                </a:solidFill>
                <a:latin typeface="Times New Roman" pitchFamily="18" charset="0"/>
                <a:cs typeface="Times New Roman" pitchFamily="18" charset="0"/>
              </a:rPr>
              <a:t> [ - </a:t>
            </a:r>
            <a:r>
              <a:rPr lang="en-US" sz="1100" dirty="0">
                <a:solidFill>
                  <a:srgbClr val="00B050"/>
                </a:solidFill>
                <a:latin typeface="Times New Roman" pitchFamily="18" charset="0"/>
                <a:cs typeface="Times New Roman" pitchFamily="18" charset="0"/>
              </a:rPr>
              <a:t>α</a:t>
            </a:r>
            <a:r>
              <a:rPr lang="en-US" sz="1100" dirty="0">
                <a:solidFill>
                  <a:srgbClr val="FF0000"/>
                </a:solidFill>
                <a:latin typeface="Times New Roman" pitchFamily="18" charset="0"/>
                <a:cs typeface="Times New Roman" pitchFamily="18" charset="0"/>
              </a:rPr>
              <a:t>D - </a:t>
            </a:r>
            <a:r>
              <a:rPr lang="en-US" sz="1100" dirty="0">
                <a:solidFill>
                  <a:srgbClr val="00B050"/>
                </a:solidFill>
                <a:latin typeface="Times New Roman" pitchFamily="18" charset="0"/>
                <a:cs typeface="Times New Roman" pitchFamily="18" charset="0"/>
              </a:rPr>
              <a:t>β</a:t>
            </a:r>
            <a:r>
              <a:rPr lang="en-US" sz="1100" dirty="0">
                <a:solidFill>
                  <a:srgbClr val="FF0000"/>
                </a:solidFill>
                <a:latin typeface="Times New Roman" pitchFamily="18" charset="0"/>
                <a:cs typeface="Times New Roman" pitchFamily="18" charset="0"/>
              </a:rPr>
              <a:t>D</a:t>
            </a:r>
            <a:r>
              <a:rPr lang="en-US" sz="1100" baseline="30000" dirty="0">
                <a:solidFill>
                  <a:srgbClr val="FF0000"/>
                </a:solidFill>
                <a:latin typeface="Times New Roman" pitchFamily="18" charset="0"/>
                <a:cs typeface="Times New Roman" pitchFamily="18" charset="0"/>
              </a:rPr>
              <a:t>2</a:t>
            </a:r>
            <a:r>
              <a:rPr lang="en-US" sz="1100" dirty="0">
                <a:solidFill>
                  <a:srgbClr val="FF0000"/>
                </a:solidFill>
                <a:latin typeface="Times New Roman" pitchFamily="18" charset="0"/>
                <a:cs typeface="Times New Roman" pitchFamily="18" charset="0"/>
              </a:rPr>
              <a:t>]</a:t>
            </a:r>
            <a:endParaRPr lang="en-AU" sz="1100" dirty="0">
              <a:solidFill>
                <a:srgbClr val="FF0000"/>
              </a:solidFill>
              <a:latin typeface="Times New Roman" pitchFamily="18" charset="0"/>
              <a:cs typeface="Times New Roman" pitchFamily="18" charset="0"/>
            </a:endParaRPr>
          </a:p>
        </p:txBody>
      </p:sp>
      <p:sp>
        <p:nvSpPr>
          <p:cNvPr id="15" name="TextBox 14"/>
          <p:cNvSpPr txBox="1"/>
          <p:nvPr/>
        </p:nvSpPr>
        <p:spPr>
          <a:xfrm>
            <a:off x="7642158" y="695275"/>
            <a:ext cx="825867" cy="400110"/>
          </a:xfrm>
          <a:prstGeom prst="rect">
            <a:avLst/>
          </a:prstGeom>
          <a:noFill/>
        </p:spPr>
        <p:txBody>
          <a:bodyPr wrap="none" rtlCol="0">
            <a:spAutoFit/>
          </a:bodyPr>
          <a:lstStyle/>
          <a:p>
            <a:r>
              <a:rPr lang="en-US" sz="1000" dirty="0" err="1" smtClean="0"/>
              <a:t>MicroPlus</a:t>
            </a:r>
            <a:endParaRPr lang="en-US" sz="1000" dirty="0" smtClean="0"/>
          </a:p>
          <a:p>
            <a:r>
              <a:rPr lang="en-US" sz="1000" dirty="0" smtClean="0"/>
              <a:t>   SOBP</a:t>
            </a:r>
            <a:endParaRPr lang="en-AU" sz="1000" dirty="0"/>
          </a:p>
        </p:txBody>
      </p:sp>
      <p:sp>
        <p:nvSpPr>
          <p:cNvPr id="16" name="TextBox 15"/>
          <p:cNvSpPr txBox="1"/>
          <p:nvPr/>
        </p:nvSpPr>
        <p:spPr>
          <a:xfrm>
            <a:off x="7698881" y="2497016"/>
            <a:ext cx="825867" cy="400110"/>
          </a:xfrm>
          <a:prstGeom prst="rect">
            <a:avLst/>
          </a:prstGeom>
          <a:noFill/>
        </p:spPr>
        <p:txBody>
          <a:bodyPr wrap="none" rtlCol="0">
            <a:spAutoFit/>
          </a:bodyPr>
          <a:lstStyle/>
          <a:p>
            <a:r>
              <a:rPr lang="en-US" sz="1000" dirty="0" err="1" smtClean="0"/>
              <a:t>MicroPlus</a:t>
            </a:r>
            <a:endParaRPr lang="en-US" sz="1000" dirty="0" smtClean="0"/>
          </a:p>
          <a:p>
            <a:r>
              <a:rPr lang="en-US" sz="1000" dirty="0" smtClean="0"/>
              <a:t>    SOBP</a:t>
            </a:r>
            <a:endParaRPr lang="en-AU" sz="1000" dirty="0"/>
          </a:p>
        </p:txBody>
      </p:sp>
      <p:pic>
        <p:nvPicPr>
          <p:cNvPr id="17" name="Picture 16"/>
          <p:cNvPicPr>
            <a:picLocks noChangeAspect="1"/>
          </p:cNvPicPr>
          <p:nvPr/>
        </p:nvPicPr>
        <p:blipFill rotWithShape="1">
          <a:blip r:embed="rId6"/>
          <a:srcRect t="285" r="6961"/>
          <a:stretch/>
        </p:blipFill>
        <p:spPr>
          <a:xfrm>
            <a:off x="36860" y="492301"/>
            <a:ext cx="5057503" cy="4300609"/>
          </a:xfrm>
          <a:prstGeom prst="rect">
            <a:avLst/>
          </a:prstGeom>
        </p:spPr>
      </p:pic>
      <p:sp>
        <p:nvSpPr>
          <p:cNvPr id="3" name="Down Arrow 2"/>
          <p:cNvSpPr/>
          <p:nvPr/>
        </p:nvSpPr>
        <p:spPr>
          <a:xfrm>
            <a:off x="5684312" y="2127499"/>
            <a:ext cx="264580" cy="55226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grpSp>
        <p:nvGrpSpPr>
          <p:cNvPr id="19" name="Group 18"/>
          <p:cNvGrpSpPr/>
          <p:nvPr/>
        </p:nvGrpSpPr>
        <p:grpSpPr>
          <a:xfrm>
            <a:off x="3947978" y="2138217"/>
            <a:ext cx="1250829" cy="1351330"/>
            <a:chOff x="3947978" y="2138217"/>
            <a:chExt cx="1250829" cy="1351330"/>
          </a:xfrm>
        </p:grpSpPr>
        <p:sp>
          <p:nvSpPr>
            <p:cNvPr id="9" name="Right Arrow 8"/>
            <p:cNvSpPr/>
            <p:nvPr/>
          </p:nvSpPr>
          <p:spPr>
            <a:xfrm rot="10800000">
              <a:off x="3947978" y="2652951"/>
              <a:ext cx="757205" cy="32186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8" name="Left Brace 17"/>
            <p:cNvSpPr/>
            <p:nvPr/>
          </p:nvSpPr>
          <p:spPr>
            <a:xfrm>
              <a:off x="4752131" y="2138217"/>
              <a:ext cx="446676" cy="1351330"/>
            </a:xfrm>
            <a:prstGeom prst="leftBrace">
              <a:avLst>
                <a:gd name="adj1" fmla="val 0"/>
                <a:gd name="adj2" fmla="val 5000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AU"/>
            </a:p>
          </p:txBody>
        </p:sp>
      </p:grpSp>
      <p:grpSp>
        <p:nvGrpSpPr>
          <p:cNvPr id="10" name="Group 9"/>
          <p:cNvGrpSpPr/>
          <p:nvPr/>
        </p:nvGrpSpPr>
        <p:grpSpPr>
          <a:xfrm>
            <a:off x="6606920" y="1665303"/>
            <a:ext cx="725352" cy="809320"/>
            <a:chOff x="6606920" y="1665303"/>
            <a:chExt cx="725352" cy="809320"/>
          </a:xfrm>
        </p:grpSpPr>
        <p:cxnSp>
          <p:nvCxnSpPr>
            <p:cNvPr id="20" name="Straight Arrow Connector 19"/>
            <p:cNvCxnSpPr/>
            <p:nvPr/>
          </p:nvCxnSpPr>
          <p:spPr>
            <a:xfrm flipH="1" flipV="1">
              <a:off x="6606920" y="2159661"/>
              <a:ext cx="725352" cy="31496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flipH="1">
              <a:off x="6624792" y="1665303"/>
              <a:ext cx="574794" cy="33468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
        <p:nvSpPr>
          <p:cNvPr id="32" name="TextBox 31"/>
          <p:cNvSpPr txBox="1"/>
          <p:nvPr/>
        </p:nvSpPr>
        <p:spPr>
          <a:xfrm>
            <a:off x="5004837" y="3685967"/>
            <a:ext cx="1983453" cy="415498"/>
          </a:xfrm>
          <a:prstGeom prst="rect">
            <a:avLst/>
          </a:prstGeom>
          <a:noFill/>
        </p:spPr>
        <p:txBody>
          <a:bodyPr wrap="square" rtlCol="0">
            <a:spAutoFit/>
          </a:bodyPr>
          <a:lstStyle/>
          <a:p>
            <a:pPr algn="ctr"/>
            <a:r>
              <a:rPr lang="en-US" sz="1050" dirty="0" smtClean="0"/>
              <a:t>Dose in SOBP </a:t>
            </a:r>
          </a:p>
          <a:p>
            <a:pPr algn="ctr"/>
            <a:r>
              <a:rPr lang="en-US" sz="1050" dirty="0" smtClean="0"/>
              <a:t>measured  by Markus IC</a:t>
            </a:r>
            <a:endParaRPr lang="en-AU" sz="1050" dirty="0"/>
          </a:p>
        </p:txBody>
      </p:sp>
      <p:sp>
        <p:nvSpPr>
          <p:cNvPr id="34" name="Right Arrow 33"/>
          <p:cNvSpPr/>
          <p:nvPr/>
        </p:nvSpPr>
        <p:spPr>
          <a:xfrm rot="16200000">
            <a:off x="5580479" y="3211987"/>
            <a:ext cx="537491" cy="314553"/>
          </a:xfrm>
          <a:prstGeom prst="rightArrow">
            <a:avLst>
              <a:gd name="adj1" fmla="val 36635"/>
              <a:gd name="adj2" fmla="val 5000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6" name="TextBox 5"/>
          <p:cNvSpPr txBox="1"/>
          <p:nvPr/>
        </p:nvSpPr>
        <p:spPr>
          <a:xfrm flipH="1">
            <a:off x="5084866" y="854305"/>
            <a:ext cx="1843269" cy="646331"/>
          </a:xfrm>
          <a:prstGeom prst="rect">
            <a:avLst/>
          </a:prstGeom>
          <a:noFill/>
        </p:spPr>
        <p:txBody>
          <a:bodyPr wrap="square" rtlCol="0">
            <a:spAutoFit/>
          </a:bodyPr>
          <a:lstStyle/>
          <a:p>
            <a:r>
              <a:rPr lang="en-US" dirty="0" smtClean="0"/>
              <a:t>TPS: RBE</a:t>
            </a:r>
            <a:r>
              <a:rPr lang="en-US" baseline="-25000" dirty="0" smtClean="0"/>
              <a:t>10</a:t>
            </a:r>
            <a:r>
              <a:rPr lang="en-US" dirty="0" smtClean="0"/>
              <a:t>xD</a:t>
            </a:r>
          </a:p>
          <a:p>
            <a:r>
              <a:rPr lang="en-US" dirty="0" smtClean="0"/>
              <a:t>10x10x6 cm</a:t>
            </a:r>
            <a:r>
              <a:rPr lang="en-US" baseline="30000" dirty="0" smtClean="0"/>
              <a:t>3</a:t>
            </a:r>
            <a:endParaRPr lang="en-AU" baseline="30000" dirty="0"/>
          </a:p>
        </p:txBody>
      </p:sp>
      <p:sp>
        <p:nvSpPr>
          <p:cNvPr id="7" name="TextBox 6"/>
          <p:cNvSpPr txBox="1"/>
          <p:nvPr/>
        </p:nvSpPr>
        <p:spPr>
          <a:xfrm>
            <a:off x="5004837" y="4132391"/>
            <a:ext cx="2077813" cy="646331"/>
          </a:xfrm>
          <a:prstGeom prst="rect">
            <a:avLst/>
          </a:prstGeom>
          <a:noFill/>
        </p:spPr>
        <p:txBody>
          <a:bodyPr wrap="none" rtlCol="0">
            <a:spAutoFit/>
          </a:bodyPr>
          <a:lstStyle/>
          <a:p>
            <a:pPr algn="ctr"/>
            <a:r>
              <a:rPr lang="en-US" dirty="0" smtClean="0">
                <a:solidFill>
                  <a:srgbClr val="FF0000"/>
                </a:solidFill>
              </a:rPr>
              <a:t>Good prediction</a:t>
            </a:r>
          </a:p>
          <a:p>
            <a:pPr algn="ctr"/>
            <a:r>
              <a:rPr lang="en-US" dirty="0">
                <a:solidFill>
                  <a:srgbClr val="FF0000"/>
                </a:solidFill>
              </a:rPr>
              <a:t>o</a:t>
            </a:r>
            <a:r>
              <a:rPr lang="en-US" dirty="0" smtClean="0">
                <a:solidFill>
                  <a:srgbClr val="FF0000"/>
                </a:solidFill>
              </a:rPr>
              <a:t>f SF</a:t>
            </a:r>
            <a:endParaRPr lang="en-AU" dirty="0">
              <a:solidFill>
                <a:srgbClr val="FF0000"/>
              </a:solidFill>
            </a:endParaRPr>
          </a:p>
        </p:txBody>
      </p:sp>
      <p:sp>
        <p:nvSpPr>
          <p:cNvPr id="25" name="Footer Placeholder 3"/>
          <p:cNvSpPr txBox="1">
            <a:spLocks/>
          </p:cNvSpPr>
          <p:nvPr/>
        </p:nvSpPr>
        <p:spPr>
          <a:xfrm>
            <a:off x="1933846" y="4844661"/>
            <a:ext cx="4588608" cy="307777"/>
          </a:xfrm>
          <a:prstGeom prst="rect">
            <a:avLst/>
          </a:prstGeom>
        </p:spPr>
        <p:txBody>
          <a:bodyPr vert="horz" lIns="0" tIns="0" rIns="91440" bIns="45720" rtlCol="0" anchor="ctr"/>
          <a:lstStyle>
            <a:defPPr>
              <a:defRPr lang="en-US"/>
            </a:defPPr>
            <a:lvl1pPr marL="0" algn="l" defTabSz="685800" rtl="0" eaLnBrk="1" latinLnBrk="0" hangingPunct="1">
              <a:defRPr sz="650"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AU" dirty="0" err="1" smtClean="0"/>
              <a:t>S.H.Lee</a:t>
            </a:r>
            <a:r>
              <a:rPr lang="en-AU" dirty="0" smtClean="0"/>
              <a:t> et al “Estimating the biological effects of helium, carbon, oxygen, and neon ion beams using 3D silicon </a:t>
            </a:r>
            <a:r>
              <a:rPr lang="en-AU" dirty="0" err="1" smtClean="0"/>
              <a:t>microdosimeters</a:t>
            </a:r>
            <a:r>
              <a:rPr lang="en-AU" dirty="0" smtClean="0"/>
              <a:t>”, PMB , </a:t>
            </a:r>
            <a:r>
              <a:rPr lang="en-AU" b="1" dirty="0" smtClean="0"/>
              <a:t>66</a:t>
            </a:r>
            <a:r>
              <a:rPr lang="en-AU" dirty="0" smtClean="0"/>
              <a:t>(4) 2021 </a:t>
            </a:r>
            <a:endParaRPr lang="it-IT" sz="800" dirty="0"/>
          </a:p>
        </p:txBody>
      </p:sp>
    </p:spTree>
    <p:extLst>
      <p:ext uri="{BB962C8B-B14F-4D97-AF65-F5344CB8AC3E}">
        <p14:creationId xmlns:p14="http://schemas.microsoft.com/office/powerpoint/2010/main" val="1387177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500"/>
                                        <p:tgtEl>
                                          <p:spTgt spid="10"/>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right)">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grpId="0" nodeType="click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wipe(right)">
                                      <p:cBhvr>
                                        <p:cTn id="16" dur="500"/>
                                        <p:tgtEl>
                                          <p:spTgt spid="32"/>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circle(in)">
                                      <p:cBhvr>
                                        <p:cTn id="21" dur="2000"/>
                                        <p:tgtEl>
                                          <p:spTgt spid="34"/>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circle(in)">
                                      <p:cBhvr>
                                        <p:cTn id="24" dur="2000"/>
                                        <p:tgtEl>
                                          <p:spTgt spid="3"/>
                                        </p:tgtEl>
                                      </p:cBhvr>
                                    </p:animEffect>
                                  </p:childTnLst>
                                </p:cTn>
                              </p:par>
                            </p:childTnLst>
                          </p:cTn>
                        </p:par>
                        <p:par>
                          <p:cTn id="25" fill="hold">
                            <p:stCondLst>
                              <p:cond delay="2000"/>
                            </p:stCondLst>
                            <p:childTnLst>
                              <p:par>
                                <p:cTn id="26" presetID="16" presetClass="entr" presetSubtype="21" fill="hold" grpId="0" nodeType="after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arn(inVertical)">
                                      <p:cBhvr>
                                        <p:cTn id="28" dur="500"/>
                                        <p:tgtEl>
                                          <p:spTgt spid="14"/>
                                        </p:tgtEl>
                                      </p:cBhvr>
                                    </p:animEffect>
                                  </p:childTnLst>
                                </p:cTn>
                              </p:par>
                            </p:childTnLst>
                          </p:cTn>
                        </p:par>
                        <p:par>
                          <p:cTn id="29" fill="hold">
                            <p:stCondLst>
                              <p:cond delay="2500"/>
                            </p:stCondLst>
                            <p:childTnLst>
                              <p:par>
                                <p:cTn id="30" presetID="22" presetClass="entr" presetSubtype="2" fill="hold" nodeType="after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right)">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additive="base">
                                        <p:cTn id="42" dur="500" fill="hold"/>
                                        <p:tgtEl>
                                          <p:spTgt spid="7"/>
                                        </p:tgtEl>
                                        <p:attrNameLst>
                                          <p:attrName>ppt_x</p:attrName>
                                        </p:attrNameLst>
                                      </p:cBhvr>
                                      <p:tavLst>
                                        <p:tav tm="0">
                                          <p:val>
                                            <p:strVal val="#ppt_x"/>
                                          </p:val>
                                        </p:tav>
                                        <p:tav tm="100000">
                                          <p:val>
                                            <p:strVal val="#ppt_x"/>
                                          </p:val>
                                        </p:tav>
                                      </p:tavLst>
                                    </p:anim>
                                    <p:anim calcmode="lin" valueType="num">
                                      <p:cBhvr additive="base">
                                        <p:cTn id="4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3" grpId="0" animBg="1"/>
      <p:bldP spid="32" grpId="0"/>
      <p:bldP spid="34" grpId="0" animBg="1"/>
      <p:bldP spid="7"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p:cNvGrpSpPr/>
          <p:nvPr/>
        </p:nvGrpSpPr>
        <p:grpSpPr>
          <a:xfrm>
            <a:off x="6543684" y="1794371"/>
            <a:ext cx="2011498" cy="1453035"/>
            <a:chOff x="3652744" y="1796920"/>
            <a:chExt cx="2920237" cy="2536156"/>
          </a:xfrm>
        </p:grpSpPr>
        <p:pic>
          <p:nvPicPr>
            <p:cNvPr id="37" name="Picture 36"/>
            <p:cNvPicPr>
              <a:picLocks noChangeAspect="1"/>
            </p:cNvPicPr>
            <p:nvPr/>
          </p:nvPicPr>
          <p:blipFill>
            <a:blip r:embed="rId2"/>
            <a:stretch>
              <a:fillRect/>
            </a:stretch>
          </p:blipFill>
          <p:spPr>
            <a:xfrm>
              <a:off x="3652744" y="1796920"/>
              <a:ext cx="2920237" cy="2536156"/>
            </a:xfrm>
            <a:prstGeom prst="rect">
              <a:avLst/>
            </a:prstGeom>
          </p:spPr>
        </p:pic>
        <p:cxnSp>
          <p:nvCxnSpPr>
            <p:cNvPr id="38" name="Straight Arrow Connector 37"/>
            <p:cNvCxnSpPr/>
            <p:nvPr/>
          </p:nvCxnSpPr>
          <p:spPr>
            <a:xfrm>
              <a:off x="4290080" y="2470868"/>
              <a:ext cx="452558" cy="0"/>
            </a:xfrm>
            <a:prstGeom prst="straightConnector1">
              <a:avLst/>
            </a:prstGeom>
            <a:ln w="15875">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39" name="TextBox 38"/>
            <p:cNvSpPr txBox="1"/>
            <p:nvPr/>
          </p:nvSpPr>
          <p:spPr>
            <a:xfrm>
              <a:off x="4824088" y="2271039"/>
              <a:ext cx="682333" cy="372795"/>
            </a:xfrm>
            <a:prstGeom prst="rect">
              <a:avLst/>
            </a:prstGeom>
            <a:noFill/>
          </p:spPr>
          <p:txBody>
            <a:bodyPr wrap="none" rtlCol="0">
              <a:spAutoFit/>
            </a:bodyPr>
            <a:lstStyle/>
            <a:p>
              <a:r>
                <a:rPr lang="en-US" sz="788" dirty="0">
                  <a:solidFill>
                    <a:srgbClr val="FF0000"/>
                  </a:solidFill>
                  <a:latin typeface="+mj-lt"/>
                </a:rPr>
                <a:t>2.5mm</a:t>
              </a:r>
              <a:endParaRPr lang="en-AU" sz="788" dirty="0">
                <a:solidFill>
                  <a:srgbClr val="FF0000"/>
                </a:solidFill>
                <a:latin typeface="+mj-lt"/>
              </a:endParaRPr>
            </a:p>
          </p:txBody>
        </p:sp>
      </p:grpSp>
      <mc:AlternateContent xmlns:mc="http://schemas.openxmlformats.org/markup-compatibility/2006" xmlns:a14="http://schemas.microsoft.com/office/drawing/2010/main">
        <mc:Choice Requires="a14">
          <p:sp>
            <p:nvSpPr>
              <p:cNvPr id="27" name="Rectangle 26"/>
              <p:cNvSpPr/>
              <p:nvPr/>
            </p:nvSpPr>
            <p:spPr>
              <a:xfrm>
                <a:off x="3552470" y="3937809"/>
                <a:ext cx="2991214" cy="741389"/>
              </a:xfrm>
              <a:prstGeom prst="rect">
                <a:avLst/>
              </a:prstGeom>
              <a:solidFill>
                <a:schemeClr val="bg1"/>
              </a:solidFill>
            </p:spPr>
            <p:txBody>
              <a:bodyPr wrap="square">
                <a:spAutoFit/>
              </a:bodyPr>
              <a:lstStyle/>
              <a:p>
                <a:pPr algn="just"/>
                <a:r>
                  <a:rPr lang="en-US" sz="1050" dirty="0">
                    <a:solidFill>
                      <a:srgbClr val="002060"/>
                    </a:solidFill>
                    <a:latin typeface="+mj-lt"/>
                    <a:cs typeface="Times New Roman" panose="02020603050405020304" pitchFamily="18" charset="0"/>
                  </a:rPr>
                  <a:t>TPS predicted physical dose x RBE 1.1 and variable RBE biological dose </a:t>
                </a:r>
                <a:r>
                  <a:rPr lang="nl-NL" sz="1050" dirty="0">
                    <a:solidFill>
                      <a:srgbClr val="002060"/>
                    </a:solidFill>
                    <a:latin typeface="+mj-lt"/>
                    <a:ea typeface="Calibri" panose="020F0502020204030204" pitchFamily="34" charset="0"/>
                  </a:rPr>
                  <a:t>based on calculated LET</a:t>
                </a:r>
                <a:r>
                  <a:rPr lang="nl-NL" sz="1050" baseline="-25000" dirty="0">
                    <a:solidFill>
                      <a:srgbClr val="002060"/>
                    </a:solidFill>
                    <a:latin typeface="+mj-lt"/>
                    <a:ea typeface="Calibri" panose="020F0502020204030204" pitchFamily="34" charset="0"/>
                  </a:rPr>
                  <a:t>d</a:t>
                </a:r>
                <a:r>
                  <a:rPr lang="nl-NL" sz="1050" dirty="0">
                    <a:solidFill>
                      <a:srgbClr val="002060"/>
                    </a:solidFill>
                    <a:latin typeface="+mj-lt"/>
                    <a:ea typeface="Calibri" panose="020F0502020204030204" pitchFamily="34" charset="0"/>
                  </a:rPr>
                  <a:t> and measured </a:t>
                </a:r>
                <a14:m>
                  <m:oMath xmlns:m="http://schemas.openxmlformats.org/officeDocument/2006/math">
                    <m:bar>
                      <m:barPr>
                        <m:pos m:val="top"/>
                        <m:ctrlPr>
                          <a:rPr lang="en-AU" sz="1050" i="1">
                            <a:solidFill>
                              <a:srgbClr val="002060"/>
                            </a:solidFill>
                            <a:latin typeface="Cambria Math" panose="02040503050406030204" pitchFamily="18" charset="0"/>
                            <a:ea typeface="Calibri" panose="020F0502020204030204" pitchFamily="34" charset="0"/>
                            <a:cs typeface="Times New Roman" panose="02020603050405020304" pitchFamily="18" charset="0"/>
                          </a:rPr>
                        </m:ctrlPr>
                      </m:barPr>
                      <m:e>
                        <m:sSub>
                          <m:sSubPr>
                            <m:ctrlPr>
                              <a:rPr lang="en-AU" sz="1050" i="1">
                                <a:solidFill>
                                  <a:srgbClr val="002060"/>
                                </a:solidFill>
                                <a:latin typeface="Cambria Math" panose="02040503050406030204" pitchFamily="18" charset="0"/>
                                <a:ea typeface="Calibri" panose="020F0502020204030204" pitchFamily="34" charset="0"/>
                                <a:cs typeface="Times New Roman" panose="02020603050405020304" pitchFamily="18" charset="0"/>
                              </a:rPr>
                            </m:ctrlPr>
                          </m:sSubPr>
                          <m:e>
                            <m:r>
                              <a:rPr lang="en-AU" sz="1050" i="1">
                                <a:solidFill>
                                  <a:srgbClr val="002060"/>
                                </a:solidFill>
                                <a:latin typeface="Cambria Math" panose="02040503050406030204" pitchFamily="18" charset="0"/>
                                <a:ea typeface="Calibri" panose="020F0502020204030204" pitchFamily="34" charset="0"/>
                                <a:cs typeface="Times New Roman" panose="02020603050405020304" pitchFamily="18" charset="0"/>
                              </a:rPr>
                              <m:t>𝑦</m:t>
                            </m:r>
                          </m:e>
                          <m:sub>
                            <m:r>
                              <a:rPr lang="en-AU" sz="1050" i="1">
                                <a:solidFill>
                                  <a:srgbClr val="002060"/>
                                </a:solidFill>
                                <a:latin typeface="Cambria Math" panose="02040503050406030204" pitchFamily="18" charset="0"/>
                                <a:ea typeface="Calibri" panose="020F0502020204030204" pitchFamily="34" charset="0"/>
                                <a:cs typeface="Times New Roman" panose="02020603050405020304" pitchFamily="18" charset="0"/>
                              </a:rPr>
                              <m:t>𝐷</m:t>
                            </m:r>
                          </m:sub>
                        </m:sSub>
                      </m:e>
                    </m:bar>
                  </m:oMath>
                </a14:m>
                <a:r>
                  <a:rPr lang="nl-NL" sz="1050" dirty="0">
                    <a:solidFill>
                      <a:srgbClr val="002060"/>
                    </a:solidFill>
                    <a:latin typeface="+mj-lt"/>
                    <a:ea typeface="Calibri" panose="020F0502020204030204" pitchFamily="34" charset="0"/>
                  </a:rPr>
                  <a:t> for nasopharynx plan in a head phantom.</a:t>
                </a:r>
                <a:endParaRPr lang="en-AU" sz="1050" dirty="0">
                  <a:solidFill>
                    <a:srgbClr val="002060"/>
                  </a:solidFill>
                  <a:latin typeface="+mj-lt"/>
                </a:endParaRPr>
              </a:p>
            </p:txBody>
          </p:sp>
        </mc:Choice>
        <mc:Fallback xmlns="">
          <p:sp>
            <p:nvSpPr>
              <p:cNvPr id="27" name="Rectangle 26"/>
              <p:cNvSpPr>
                <a:spLocks noRot="1" noChangeAspect="1" noMove="1" noResize="1" noEditPoints="1" noAdjustHandles="1" noChangeArrowheads="1" noChangeShapeType="1" noTextEdit="1"/>
              </p:cNvSpPr>
              <p:nvPr/>
            </p:nvSpPr>
            <p:spPr>
              <a:xfrm>
                <a:off x="3552470" y="3937809"/>
                <a:ext cx="2991214" cy="741389"/>
              </a:xfrm>
              <a:prstGeom prst="rect">
                <a:avLst/>
              </a:prstGeom>
              <a:blipFill>
                <a:blip r:embed="rId3"/>
                <a:stretch>
                  <a:fillRect b="-3279"/>
                </a:stretch>
              </a:blipFill>
            </p:spPr>
            <p:txBody>
              <a:bodyPr/>
              <a:lstStyle/>
              <a:p>
                <a:r>
                  <a:rPr lang="en-AU">
                    <a:noFill/>
                  </a:rPr>
                  <a:t> </a:t>
                </a:r>
              </a:p>
            </p:txBody>
          </p:sp>
        </mc:Fallback>
      </mc:AlternateContent>
      <p:sp>
        <p:nvSpPr>
          <p:cNvPr id="2" name="Footer Placeholder 1"/>
          <p:cNvSpPr>
            <a:spLocks noGrp="1"/>
          </p:cNvSpPr>
          <p:nvPr>
            <p:ph type="ftr" sz="quarter" idx="10"/>
          </p:nvPr>
        </p:nvSpPr>
        <p:spPr/>
        <p:txBody>
          <a:bodyPr/>
          <a:lstStyle/>
          <a:p>
            <a:pPr defTabSz="457189"/>
            <a:r>
              <a:rPr lang="en-US" smtClean="0">
                <a:solidFill>
                  <a:prstClr val="black">
                    <a:tint val="75000"/>
                  </a:prstClr>
                </a:solidFill>
              </a:rPr>
              <a:t>Document title</a:t>
            </a:r>
            <a:endParaRPr lang="en-US" dirty="0">
              <a:solidFill>
                <a:prstClr val="black">
                  <a:tint val="75000"/>
                </a:prstClr>
              </a:solidFill>
            </a:endParaRPr>
          </a:p>
        </p:txBody>
      </p:sp>
      <p:sp>
        <p:nvSpPr>
          <p:cNvPr id="3" name="Slide Number Placeholder 2"/>
          <p:cNvSpPr>
            <a:spLocks noGrp="1"/>
          </p:cNvSpPr>
          <p:nvPr>
            <p:ph type="sldNum" sz="quarter" idx="11"/>
          </p:nvPr>
        </p:nvSpPr>
        <p:spPr/>
        <p:txBody>
          <a:bodyPr/>
          <a:lstStyle/>
          <a:p>
            <a:pPr defTabSz="457189"/>
            <a:fld id="{DA7B4246-FDFA-7E4C-A54D-095A75DA82FF}" type="slidenum">
              <a:rPr lang="en-US" smtClean="0">
                <a:solidFill>
                  <a:prstClr val="black">
                    <a:tint val="75000"/>
                  </a:prstClr>
                </a:solidFill>
              </a:rPr>
              <a:pPr defTabSz="457189"/>
              <a:t>58</a:t>
            </a:fld>
            <a:endParaRPr lang="en-US" dirty="0">
              <a:solidFill>
                <a:prstClr val="black">
                  <a:tint val="75000"/>
                </a:prstClr>
              </a:solidFill>
            </a:endParaRPr>
          </a:p>
        </p:txBody>
      </p:sp>
      <p:sp>
        <p:nvSpPr>
          <p:cNvPr id="12" name="Title 1"/>
          <p:cNvSpPr txBox="1">
            <a:spLocks/>
          </p:cNvSpPr>
          <p:nvPr/>
        </p:nvSpPr>
        <p:spPr>
          <a:xfrm>
            <a:off x="10557" y="69418"/>
            <a:ext cx="9133443" cy="431428"/>
          </a:xfrm>
          <a:prstGeom prst="rect">
            <a:avLst/>
          </a:prstGeom>
        </p:spPr>
        <p:txBody>
          <a:bodyPr vert="horz" lIns="0" tIns="0" rIns="68580" bIns="34290" rtlCol="0" anchor="t"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defTabSz="342892"/>
            <a:r>
              <a:rPr lang="en-US" sz="2100" spc="-113" dirty="0" err="1">
                <a:solidFill>
                  <a:srgbClr val="0C2340"/>
                </a:solidFill>
                <a:latin typeface="Times New Roman" panose="02020603050405020304" pitchFamily="18" charset="0"/>
                <a:cs typeface="Times New Roman" panose="02020603050405020304" pitchFamily="18" charset="0"/>
              </a:rPr>
              <a:t>LET</a:t>
            </a:r>
            <a:r>
              <a:rPr lang="en-US" sz="2100" spc="-113" baseline="-25000" dirty="0" err="1">
                <a:solidFill>
                  <a:srgbClr val="0C2340"/>
                </a:solidFill>
                <a:latin typeface="Times New Roman" panose="02020603050405020304" pitchFamily="18" charset="0"/>
                <a:cs typeface="Times New Roman" panose="02020603050405020304" pitchFamily="18" charset="0"/>
              </a:rPr>
              <a:t>d</a:t>
            </a:r>
            <a:r>
              <a:rPr lang="en-US" sz="2100" spc="-113" baseline="-25000" dirty="0">
                <a:solidFill>
                  <a:srgbClr val="0C2340"/>
                </a:solidFill>
                <a:latin typeface="Times New Roman" panose="02020603050405020304" pitchFamily="18" charset="0"/>
                <a:cs typeface="Times New Roman" panose="02020603050405020304" pitchFamily="18" charset="0"/>
              </a:rPr>
              <a:t> </a:t>
            </a:r>
            <a:r>
              <a:rPr lang="en-US" sz="2100" spc="-113" dirty="0">
                <a:solidFill>
                  <a:srgbClr val="0C2340"/>
                </a:solidFill>
                <a:latin typeface="Times New Roman" panose="02020603050405020304" pitchFamily="18" charset="0"/>
                <a:cs typeface="Times New Roman" panose="02020603050405020304" pitchFamily="18" charset="0"/>
              </a:rPr>
              <a:t>verification at proton therapy </a:t>
            </a:r>
            <a:r>
              <a:rPr lang="en-US" sz="2100" spc="-113" dirty="0" smtClean="0">
                <a:solidFill>
                  <a:srgbClr val="0C2340"/>
                </a:solidFill>
                <a:latin typeface="Times New Roman" panose="02020603050405020304" pitchFamily="18" charset="0"/>
                <a:cs typeface="Times New Roman" panose="02020603050405020304" pitchFamily="18" charset="0"/>
              </a:rPr>
              <a:t>University </a:t>
            </a:r>
            <a:r>
              <a:rPr lang="en-US" sz="2100" spc="-113" dirty="0">
                <a:solidFill>
                  <a:srgbClr val="0C2340"/>
                </a:solidFill>
                <a:latin typeface="Times New Roman" panose="02020603050405020304" pitchFamily="18" charset="0"/>
                <a:cs typeface="Times New Roman" panose="02020603050405020304" pitchFamily="18" charset="0"/>
              </a:rPr>
              <a:t>Medical Center Groningen (UMCG)</a:t>
            </a:r>
          </a:p>
          <a:p>
            <a:pPr algn="l" defTabSz="342892"/>
            <a:r>
              <a:rPr lang="en-US" sz="2700" spc="75" dirty="0">
                <a:solidFill>
                  <a:srgbClr val="FF0600"/>
                </a:solidFill>
                <a:latin typeface="Times New Roman" panose="02020603050405020304" pitchFamily="18" charset="0"/>
                <a:cs typeface="Times New Roman" panose="02020603050405020304" pitchFamily="18" charset="0"/>
              </a:rPr>
              <a:t/>
            </a:r>
            <a:br>
              <a:rPr lang="en-US" sz="2700" spc="75" dirty="0">
                <a:solidFill>
                  <a:srgbClr val="FF0600"/>
                </a:solidFill>
                <a:latin typeface="Times New Roman" panose="02020603050405020304" pitchFamily="18" charset="0"/>
                <a:cs typeface="Times New Roman" panose="02020603050405020304" pitchFamily="18" charset="0"/>
              </a:rPr>
            </a:br>
            <a:endParaRPr lang="en-US" sz="2400" spc="75" dirty="0">
              <a:solidFill>
                <a:prstClr val="white"/>
              </a:solidFill>
              <a:latin typeface="Times New Roman" panose="02020603050405020304" pitchFamily="18" charset="0"/>
              <a:cs typeface="Times New Roman" panose="02020603050405020304" pitchFamily="18" charset="0"/>
            </a:endParaRPr>
          </a:p>
        </p:txBody>
      </p:sp>
      <p:grpSp>
        <p:nvGrpSpPr>
          <p:cNvPr id="23" name="Group 22"/>
          <p:cNvGrpSpPr/>
          <p:nvPr/>
        </p:nvGrpSpPr>
        <p:grpSpPr>
          <a:xfrm>
            <a:off x="164944" y="1009441"/>
            <a:ext cx="3172823" cy="3144817"/>
            <a:chOff x="6541729" y="1040388"/>
            <a:chExt cx="4252426" cy="4178603"/>
          </a:xfrm>
        </p:grpSpPr>
        <p:grpSp>
          <p:nvGrpSpPr>
            <p:cNvPr id="13" name="Group 12"/>
            <p:cNvGrpSpPr/>
            <p:nvPr/>
          </p:nvGrpSpPr>
          <p:grpSpPr>
            <a:xfrm>
              <a:off x="6541729" y="1040388"/>
              <a:ext cx="4226999" cy="4178603"/>
              <a:chOff x="5092130" y="5317740"/>
              <a:chExt cx="6547873" cy="7370183"/>
            </a:xfrm>
          </p:grpSpPr>
          <p:sp>
            <p:nvSpPr>
              <p:cNvPr id="14" name="TextBox 13"/>
              <p:cNvSpPr txBox="1"/>
              <p:nvPr/>
            </p:nvSpPr>
            <p:spPr>
              <a:xfrm>
                <a:off x="5092130" y="9063370"/>
                <a:ext cx="6547873" cy="3624553"/>
              </a:xfrm>
              <a:prstGeom prst="rect">
                <a:avLst/>
              </a:prstGeom>
              <a:noFill/>
            </p:spPr>
            <p:txBody>
              <a:bodyPr wrap="square" rtlCol="0">
                <a:spAutoFit/>
              </a:bodyPr>
              <a:lstStyle/>
              <a:p>
                <a:pPr algn="just"/>
                <a:r>
                  <a:rPr lang="en-US" sz="1050" dirty="0" err="1">
                    <a:solidFill>
                      <a:srgbClr val="002060"/>
                    </a:solidFill>
                    <a:latin typeface="Times New Roman" panose="02020603050405020304" pitchFamily="18" charset="0"/>
                    <a:cs typeface="Times New Roman" panose="02020603050405020304" pitchFamily="18" charset="0"/>
                  </a:rPr>
                  <a:t>MicroPlus</a:t>
                </a:r>
                <a:r>
                  <a:rPr lang="en-US" sz="1050" dirty="0">
                    <a:solidFill>
                      <a:srgbClr val="002060"/>
                    </a:solidFill>
                    <a:latin typeface="Times New Roman" panose="02020603050405020304" pitchFamily="18" charset="0"/>
                    <a:cs typeface="Times New Roman" panose="02020603050405020304" pitchFamily="18" charset="0"/>
                  </a:rPr>
                  <a:t> dosimeter probe installed in a water </a:t>
                </a:r>
                <a:r>
                  <a:rPr lang="en-US" sz="1050" b="1" dirty="0">
                    <a:solidFill>
                      <a:srgbClr val="002060"/>
                    </a:solidFill>
                    <a:latin typeface="Times New Roman" panose="02020603050405020304" pitchFamily="18" charset="0"/>
                    <a:cs typeface="Times New Roman" panose="02020603050405020304" pitchFamily="18" charset="0"/>
                  </a:rPr>
                  <a:t>(A)</a:t>
                </a:r>
                <a:r>
                  <a:rPr lang="en-US" sz="1050" dirty="0">
                    <a:solidFill>
                      <a:srgbClr val="002060"/>
                    </a:solidFill>
                    <a:latin typeface="Times New Roman" panose="02020603050405020304" pitchFamily="18" charset="0"/>
                    <a:cs typeface="Times New Roman" panose="02020603050405020304" pitchFamily="18" charset="0"/>
                  </a:rPr>
                  <a:t> and a head and neck phantom </a:t>
                </a:r>
                <a:r>
                  <a:rPr lang="en-US" sz="1050" b="1" dirty="0">
                    <a:solidFill>
                      <a:srgbClr val="002060"/>
                    </a:solidFill>
                    <a:latin typeface="Times New Roman" panose="02020603050405020304" pitchFamily="18" charset="0"/>
                    <a:cs typeface="Times New Roman" panose="02020603050405020304" pitchFamily="18" charset="0"/>
                  </a:rPr>
                  <a:t>(B) </a:t>
                </a:r>
                <a:r>
                  <a:rPr lang="en-US" sz="1050" dirty="0">
                    <a:solidFill>
                      <a:srgbClr val="002060"/>
                    </a:solidFill>
                    <a:latin typeface="Times New Roman" panose="02020603050405020304" pitchFamily="18" charset="0"/>
                    <a:cs typeface="Times New Roman" panose="02020603050405020304" pitchFamily="18" charset="0"/>
                  </a:rPr>
                  <a:t>in Groningen Proton Therapy Center and </a:t>
                </a:r>
                <a:r>
                  <a:rPr lang="en-US" sz="1050" b="1" dirty="0">
                    <a:solidFill>
                      <a:srgbClr val="002060"/>
                    </a:solidFill>
                    <a:latin typeface="Times New Roman" panose="02020603050405020304" pitchFamily="18" charset="0"/>
                    <a:cs typeface="Times New Roman" panose="02020603050405020304" pitchFamily="18" charset="0"/>
                  </a:rPr>
                  <a:t>(C) </a:t>
                </a:r>
                <a:r>
                  <a:rPr lang="en-US" sz="1050" dirty="0">
                    <a:solidFill>
                      <a:srgbClr val="002060"/>
                    </a:solidFill>
                    <a:latin typeface="Times New Roman" panose="02020603050405020304" pitchFamily="18" charset="0"/>
                    <a:cs typeface="Times New Roman" panose="02020603050405020304" pitchFamily="18" charset="0"/>
                  </a:rPr>
                  <a:t>a coronal projection of CT scan of the CIRS 731-HN phantom. The red circles indicate the target areas used in treatment planning to create three treatment plans (i.e. brain, nasopharynx, neck). The left half of phantom was replaced with solid water.</a:t>
                </a:r>
              </a:p>
              <a:p>
                <a:pPr algn="just"/>
                <a:endParaRPr lang="en-AU" sz="1050" dirty="0">
                  <a:solidFill>
                    <a:srgbClr val="002060"/>
                  </a:solidFill>
                  <a:latin typeface="Times New Roman" panose="02020603050405020304" pitchFamily="18" charset="0"/>
                  <a:cs typeface="Times New Roman" panose="02020603050405020304" pitchFamily="18" charset="0"/>
                </a:endParaRPr>
              </a:p>
            </p:txBody>
          </p:sp>
          <p:grpSp>
            <p:nvGrpSpPr>
              <p:cNvPr id="15" name="Group 14"/>
              <p:cNvGrpSpPr/>
              <p:nvPr/>
            </p:nvGrpSpPr>
            <p:grpSpPr>
              <a:xfrm>
                <a:off x="5092130" y="5317740"/>
                <a:ext cx="2695209" cy="3629924"/>
                <a:chOff x="3905602" y="1180637"/>
                <a:chExt cx="2695209" cy="3629924"/>
              </a:xfrm>
            </p:grpSpPr>
            <p:pic>
              <p:nvPicPr>
                <p:cNvPr id="19" name="Picture 18"/>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14000"/>
                          </a14:imgEffect>
                        </a14:imgLayer>
                      </a14:imgProps>
                    </a:ext>
                  </a:extLst>
                </a:blip>
                <a:srcRect t="18208" r="5765" b="11993"/>
                <a:stretch/>
              </p:blipFill>
              <p:spPr>
                <a:xfrm>
                  <a:off x="3905602" y="1180637"/>
                  <a:ext cx="2695209" cy="3629924"/>
                </a:xfrm>
                <a:prstGeom prst="rect">
                  <a:avLst/>
                </a:prstGeom>
              </p:spPr>
            </p:pic>
            <p:sp>
              <p:nvSpPr>
                <p:cNvPr id="20" name="TextBox 19"/>
                <p:cNvSpPr txBox="1"/>
                <p:nvPr/>
              </p:nvSpPr>
              <p:spPr>
                <a:xfrm>
                  <a:off x="3905602" y="1185849"/>
                  <a:ext cx="310171" cy="490487"/>
                </a:xfrm>
                <a:prstGeom prst="rect">
                  <a:avLst/>
                </a:prstGeom>
                <a:noFill/>
              </p:spPr>
              <p:txBody>
                <a:bodyPr wrap="square" rtlCol="0">
                  <a:spAutoFit/>
                </a:bodyPr>
                <a:lstStyle/>
                <a:p>
                  <a:r>
                    <a:rPr lang="en-US" sz="760" b="1" dirty="0"/>
                    <a:t>A</a:t>
                  </a:r>
                  <a:endParaRPr lang="en-AU" sz="760" b="1" dirty="0"/>
                </a:p>
              </p:txBody>
            </p:sp>
          </p:grpSp>
          <p:grpSp>
            <p:nvGrpSpPr>
              <p:cNvPr id="16" name="Group 15"/>
              <p:cNvGrpSpPr/>
              <p:nvPr/>
            </p:nvGrpSpPr>
            <p:grpSpPr>
              <a:xfrm>
                <a:off x="7787339" y="5328838"/>
                <a:ext cx="1959979" cy="3609404"/>
                <a:chOff x="6592827" y="1191735"/>
                <a:chExt cx="1959979" cy="3609404"/>
              </a:xfrm>
            </p:grpSpPr>
            <p:pic>
              <p:nvPicPr>
                <p:cNvPr id="17" name="Picture 16"/>
                <p:cNvPicPr>
                  <a:picLocks noChangeAspect="1"/>
                </p:cNvPicPr>
                <p:nvPr/>
              </p:nvPicPr>
              <p:blipFill rotWithShape="1">
                <a:blip r:embed="rId6" cstate="print">
                  <a:extLst>
                    <a:ext uri="{BEBA8EAE-BF5A-486C-A8C5-ECC9F3942E4B}">
                      <a14:imgProps xmlns:a14="http://schemas.microsoft.com/office/drawing/2010/main">
                        <a14:imgLayer r:embed="rId7">
                          <a14:imgEffect>
                            <a14:sharpenSoften amount="20000"/>
                          </a14:imgEffect>
                          <a14:imgEffect>
                            <a14:brightnessContrast bright="23000" contrast="5000"/>
                          </a14:imgEffect>
                        </a14:imgLayer>
                      </a14:imgProps>
                    </a:ext>
                    <a:ext uri="{28A0092B-C50C-407E-A947-70E740481C1C}">
                      <a14:useLocalDpi xmlns:a14="http://schemas.microsoft.com/office/drawing/2010/main" val="0"/>
                    </a:ext>
                  </a:extLst>
                </a:blip>
                <a:srcRect l="24489" t="8982" r="31160" b="20701"/>
                <a:stretch/>
              </p:blipFill>
              <p:spPr>
                <a:xfrm>
                  <a:off x="6592827" y="1191735"/>
                  <a:ext cx="1959979" cy="3609404"/>
                </a:xfrm>
                <a:prstGeom prst="rect">
                  <a:avLst/>
                </a:prstGeom>
              </p:spPr>
            </p:pic>
            <p:sp>
              <p:nvSpPr>
                <p:cNvPr id="18" name="TextBox 17"/>
                <p:cNvSpPr txBox="1"/>
                <p:nvPr/>
              </p:nvSpPr>
              <p:spPr>
                <a:xfrm>
                  <a:off x="6592827" y="1191735"/>
                  <a:ext cx="523174" cy="490487"/>
                </a:xfrm>
                <a:prstGeom prst="rect">
                  <a:avLst/>
                </a:prstGeom>
                <a:noFill/>
              </p:spPr>
              <p:txBody>
                <a:bodyPr wrap="none" rtlCol="0">
                  <a:spAutoFit/>
                </a:bodyPr>
                <a:lstStyle/>
                <a:p>
                  <a:r>
                    <a:rPr lang="en-US" sz="760" b="1" dirty="0"/>
                    <a:t>B</a:t>
                  </a:r>
                  <a:endParaRPr lang="en-AU" sz="760" b="1" dirty="0"/>
                </a:p>
              </p:txBody>
            </p:sp>
          </p:grpSp>
        </p:grpSp>
        <p:pic>
          <p:nvPicPr>
            <p:cNvPr id="21" name="Picture 20"/>
            <p:cNvPicPr>
              <a:picLocks noChangeAspect="1"/>
            </p:cNvPicPr>
            <p:nvPr/>
          </p:nvPicPr>
          <p:blipFill>
            <a:blip r:embed="rId8"/>
            <a:stretch>
              <a:fillRect/>
            </a:stretch>
          </p:blipFill>
          <p:spPr>
            <a:xfrm>
              <a:off x="9564444" y="1058505"/>
              <a:ext cx="1229711" cy="2046389"/>
            </a:xfrm>
            <a:prstGeom prst="rect">
              <a:avLst/>
            </a:prstGeom>
          </p:spPr>
        </p:pic>
        <p:sp>
          <p:nvSpPr>
            <p:cNvPr id="22" name="TextBox 21"/>
            <p:cNvSpPr txBox="1"/>
            <p:nvPr/>
          </p:nvSpPr>
          <p:spPr>
            <a:xfrm>
              <a:off x="9588091" y="1053929"/>
              <a:ext cx="344183" cy="278087"/>
            </a:xfrm>
            <a:prstGeom prst="rect">
              <a:avLst/>
            </a:prstGeom>
            <a:noFill/>
          </p:spPr>
          <p:txBody>
            <a:bodyPr wrap="none" rtlCol="0">
              <a:spAutoFit/>
            </a:bodyPr>
            <a:lstStyle/>
            <a:p>
              <a:r>
                <a:rPr lang="en-US" sz="760" b="1" dirty="0">
                  <a:solidFill>
                    <a:schemeClr val="bg1"/>
                  </a:solidFill>
                </a:rPr>
                <a:t>C</a:t>
              </a:r>
              <a:endParaRPr lang="en-AU" sz="760" b="1" dirty="0">
                <a:solidFill>
                  <a:schemeClr val="bg1"/>
                </a:solidFill>
              </a:endParaRPr>
            </a:p>
          </p:txBody>
        </p:sp>
      </p:grpSp>
      <p:pic>
        <p:nvPicPr>
          <p:cNvPr id="24" name="Picture 23"/>
          <p:cNvPicPr>
            <a:picLocks noChangeAspect="1"/>
          </p:cNvPicPr>
          <p:nvPr/>
        </p:nvPicPr>
        <p:blipFill>
          <a:blip r:embed="rId9"/>
          <a:stretch>
            <a:fillRect/>
          </a:stretch>
        </p:blipFill>
        <p:spPr>
          <a:xfrm>
            <a:off x="7069437" y="419975"/>
            <a:ext cx="1407926" cy="1206202"/>
          </a:xfrm>
          <a:prstGeom prst="rect">
            <a:avLst/>
          </a:prstGeom>
        </p:spPr>
      </p:pic>
      <p:pic>
        <p:nvPicPr>
          <p:cNvPr id="30" name="Picture 29"/>
          <p:cNvPicPr>
            <a:picLocks noChangeAspect="1"/>
          </p:cNvPicPr>
          <p:nvPr/>
        </p:nvPicPr>
        <p:blipFill>
          <a:blip r:embed="rId10"/>
          <a:stretch>
            <a:fillRect/>
          </a:stretch>
        </p:blipFill>
        <p:spPr>
          <a:xfrm>
            <a:off x="3789043" y="1958691"/>
            <a:ext cx="2749260" cy="1833211"/>
          </a:xfrm>
          <a:prstGeom prst="rect">
            <a:avLst/>
          </a:prstGeom>
        </p:spPr>
      </p:pic>
      <p:sp>
        <p:nvSpPr>
          <p:cNvPr id="31" name="TextBox 30"/>
          <p:cNvSpPr txBox="1"/>
          <p:nvPr/>
        </p:nvSpPr>
        <p:spPr>
          <a:xfrm>
            <a:off x="4918152" y="2095069"/>
            <a:ext cx="549108" cy="369332"/>
          </a:xfrm>
          <a:prstGeom prst="rect">
            <a:avLst/>
          </a:prstGeom>
          <a:noFill/>
        </p:spPr>
        <p:txBody>
          <a:bodyPr wrap="square" rtlCol="0">
            <a:spAutoFit/>
          </a:bodyPr>
          <a:lstStyle/>
          <a:p>
            <a:r>
              <a:rPr lang="en-US" sz="900" b="1" dirty="0">
                <a:solidFill>
                  <a:srgbClr val="FF0000"/>
                </a:solidFill>
                <a:latin typeface="+mj-lt"/>
              </a:rPr>
              <a:t>↑25 </a:t>
            </a:r>
            <a:r>
              <a:rPr lang="en-US" sz="900" b="1" dirty="0" err="1">
                <a:solidFill>
                  <a:srgbClr val="FF0000"/>
                </a:solidFill>
                <a:latin typeface="+mj-lt"/>
              </a:rPr>
              <a:t>cGy</a:t>
            </a:r>
            <a:endParaRPr lang="en-AU" sz="900" b="1" dirty="0">
              <a:solidFill>
                <a:srgbClr val="FF0000"/>
              </a:solidFill>
              <a:latin typeface="+mj-lt"/>
            </a:endParaRPr>
          </a:p>
        </p:txBody>
      </p:sp>
      <p:cxnSp>
        <p:nvCxnSpPr>
          <p:cNvPr id="40" name="Straight Arrow Connector 39"/>
          <p:cNvCxnSpPr/>
          <p:nvPr/>
        </p:nvCxnSpPr>
        <p:spPr>
          <a:xfrm flipV="1">
            <a:off x="5264727" y="2152788"/>
            <a:ext cx="1278957" cy="32717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nvGrpSpPr>
          <p:cNvPr id="8" name="Group 7"/>
          <p:cNvGrpSpPr/>
          <p:nvPr/>
        </p:nvGrpSpPr>
        <p:grpSpPr>
          <a:xfrm>
            <a:off x="6574096" y="1758816"/>
            <a:ext cx="1533071" cy="352441"/>
            <a:chOff x="8737754" y="2345087"/>
            <a:chExt cx="2044094" cy="469921"/>
          </a:xfrm>
        </p:grpSpPr>
        <p:sp>
          <p:nvSpPr>
            <p:cNvPr id="6" name="Oval 5"/>
            <p:cNvSpPr/>
            <p:nvPr/>
          </p:nvSpPr>
          <p:spPr>
            <a:xfrm rot="1183613">
              <a:off x="8737754" y="2444479"/>
              <a:ext cx="849515" cy="370529"/>
            </a:xfrm>
            <a:prstGeom prst="ellipse">
              <a:avLst/>
            </a:prstGeom>
            <a:gradFill flip="none" rotWithShape="1">
              <a:gsLst>
                <a:gs pos="0">
                  <a:schemeClr val="accent2">
                    <a:lumMod val="5000"/>
                    <a:lumOff val="95000"/>
                    <a:alpha val="64000"/>
                  </a:schemeClr>
                </a:gs>
                <a:gs pos="74000">
                  <a:schemeClr val="accent2">
                    <a:lumMod val="45000"/>
                    <a:lumOff val="55000"/>
                    <a:alpha val="40000"/>
                  </a:schemeClr>
                </a:gs>
                <a:gs pos="83000">
                  <a:schemeClr val="accent2">
                    <a:lumMod val="45000"/>
                    <a:lumOff val="55000"/>
                    <a:alpha val="58000"/>
                  </a:schemeClr>
                </a:gs>
                <a:gs pos="100000">
                  <a:schemeClr val="accent2">
                    <a:lumMod val="30000"/>
                    <a:lumOff val="70000"/>
                  </a:schemeClr>
                </a:gs>
              </a:gsLst>
              <a:lin ang="5400000" scaled="1"/>
              <a:tileRect/>
            </a:gradFill>
            <a:ln w="3175">
              <a:solidFill>
                <a:schemeClr val="accent2">
                  <a:lumMod val="60000"/>
                  <a:lumOff val="40000"/>
                </a:schemeClr>
              </a:solidFill>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sz="1350"/>
            </a:p>
          </p:txBody>
        </p:sp>
        <p:sp>
          <p:nvSpPr>
            <p:cNvPr id="7" name="TextBox 6"/>
            <p:cNvSpPr txBox="1"/>
            <p:nvPr/>
          </p:nvSpPr>
          <p:spPr>
            <a:xfrm>
              <a:off x="9494743" y="2345087"/>
              <a:ext cx="1287105" cy="307776"/>
            </a:xfrm>
            <a:prstGeom prst="rect">
              <a:avLst/>
            </a:prstGeom>
            <a:noFill/>
          </p:spPr>
          <p:txBody>
            <a:bodyPr wrap="none" rtlCol="0">
              <a:spAutoFit/>
            </a:bodyPr>
            <a:lstStyle/>
            <a:p>
              <a:r>
                <a:rPr lang="en-US" sz="900" dirty="0">
                  <a:solidFill>
                    <a:srgbClr val="FF0000"/>
                  </a:solidFill>
                </a:rPr>
                <a:t>Critical organ</a:t>
              </a:r>
              <a:endParaRPr lang="en-AU" sz="900" dirty="0">
                <a:solidFill>
                  <a:srgbClr val="FF0000"/>
                </a:solidFill>
              </a:endParaRPr>
            </a:p>
          </p:txBody>
        </p:sp>
      </p:grpSp>
      <p:sp>
        <p:nvSpPr>
          <p:cNvPr id="28" name="TextBox 27"/>
          <p:cNvSpPr txBox="1"/>
          <p:nvPr/>
        </p:nvSpPr>
        <p:spPr>
          <a:xfrm>
            <a:off x="3428928" y="768967"/>
            <a:ext cx="3469490" cy="830997"/>
          </a:xfrm>
          <a:prstGeom prst="rect">
            <a:avLst/>
          </a:prstGeom>
          <a:noFill/>
        </p:spPr>
        <p:txBody>
          <a:bodyPr wrap="square" rtlCol="0">
            <a:spAutoFit/>
          </a:bodyPr>
          <a:lstStyle/>
          <a:p>
            <a:r>
              <a:rPr lang="en-US" sz="1400" kern="0" dirty="0">
                <a:solidFill>
                  <a:srgbClr val="CC00FF"/>
                </a:solidFill>
                <a:latin typeface="Arial" panose="020B0604020202020204" pitchFamily="34" charset="0"/>
                <a:cs typeface="Arial" panose="020B0604020202020204" pitchFamily="34" charset="0"/>
              </a:rPr>
              <a:t>Variable RBE must be implemented in </a:t>
            </a:r>
            <a:r>
              <a:rPr lang="en-US" sz="1400" kern="0" dirty="0" smtClean="0">
                <a:solidFill>
                  <a:srgbClr val="CC00FF"/>
                </a:solidFill>
                <a:latin typeface="Arial" panose="020B0604020202020204" pitchFamily="34" charset="0"/>
                <a:cs typeface="Arial" panose="020B0604020202020204" pitchFamily="34" charset="0"/>
              </a:rPr>
              <a:t>PT</a:t>
            </a:r>
          </a:p>
          <a:p>
            <a:r>
              <a:rPr lang="en-US" sz="1400" kern="0" dirty="0" smtClean="0">
                <a:solidFill>
                  <a:srgbClr val="CC00FF"/>
                </a:solidFill>
                <a:latin typeface="Arial" panose="020B0604020202020204" pitchFamily="34" charset="0"/>
                <a:cs typeface="Arial" panose="020B0604020202020204" pitchFamily="34" charset="0"/>
              </a:rPr>
              <a:t>D(</a:t>
            </a:r>
            <a:r>
              <a:rPr lang="en-US" sz="1400" kern="0" dirty="0" err="1" smtClean="0">
                <a:solidFill>
                  <a:srgbClr val="CC00FF"/>
                </a:solidFill>
                <a:latin typeface="Arial" panose="020B0604020202020204" pitchFamily="34" charset="0"/>
                <a:cs typeface="Arial" panose="020B0604020202020204" pitchFamily="34" charset="0"/>
              </a:rPr>
              <a:t>GyEq</a:t>
            </a:r>
            <a:r>
              <a:rPr lang="en-US" sz="1400" kern="0" dirty="0">
                <a:solidFill>
                  <a:srgbClr val="CC00FF"/>
                </a:solidFill>
                <a:latin typeface="Arial" panose="020B0604020202020204" pitchFamily="34" charset="0"/>
                <a:cs typeface="Arial" panose="020B0604020202020204" pitchFamily="34" charset="0"/>
              </a:rPr>
              <a:t>) = RBE × D =</a:t>
            </a:r>
            <a:r>
              <a:rPr lang="en-AU" sz="1400" dirty="0">
                <a:solidFill>
                  <a:srgbClr val="CC00FF"/>
                </a:solidFill>
                <a:latin typeface="Arial" panose="020B0604020202020204" pitchFamily="34" charset="0"/>
                <a:ea typeface="Calibri" panose="020F0502020204030204" pitchFamily="34" charset="0"/>
                <a:cs typeface="Arial" panose="020B0604020202020204" pitchFamily="34" charset="0"/>
              </a:rPr>
              <a:t> (1+ </a:t>
            </a:r>
            <a:r>
              <a:rPr lang="en-US" sz="1400" dirty="0">
                <a:solidFill>
                  <a:srgbClr val="CC00FF"/>
                </a:solidFill>
                <a:latin typeface="Arial" panose="020B0604020202020204" pitchFamily="34" charset="0"/>
                <a:ea typeface="Calibri" panose="020F0502020204030204" pitchFamily="34" charset="0"/>
                <a:cs typeface="Arial" panose="020B0604020202020204" pitchFamily="34" charset="0"/>
              </a:rPr>
              <a:t>κ </a:t>
            </a:r>
            <a:r>
              <a:rPr lang="en-AU" sz="1400" dirty="0">
                <a:solidFill>
                  <a:srgbClr val="CC00FF"/>
                </a:solidFill>
                <a:latin typeface="Arial" panose="020B0604020202020204" pitchFamily="34" charset="0"/>
                <a:ea typeface="Calibri" panose="020F0502020204030204" pitchFamily="34" charset="0"/>
                <a:cs typeface="Arial" panose="020B0604020202020204" pitchFamily="34" charset="0"/>
              </a:rPr>
              <a:t>LET</a:t>
            </a:r>
            <a:r>
              <a:rPr lang="en-AU" sz="1400" baseline="-25000" dirty="0">
                <a:solidFill>
                  <a:srgbClr val="CC00FF"/>
                </a:solidFill>
                <a:latin typeface="Arial" panose="020B0604020202020204" pitchFamily="34" charset="0"/>
                <a:ea typeface="Calibri" panose="020F0502020204030204" pitchFamily="34" charset="0"/>
                <a:cs typeface="Arial" panose="020B0604020202020204" pitchFamily="34" charset="0"/>
              </a:rPr>
              <a:t>D</a:t>
            </a:r>
            <a:r>
              <a:rPr lang="en-AU" sz="1400" dirty="0">
                <a:solidFill>
                  <a:srgbClr val="CC00FF"/>
                </a:solidFill>
                <a:latin typeface="Arial" panose="020B0604020202020204" pitchFamily="34" charset="0"/>
                <a:ea typeface="Calibri" panose="020F0502020204030204" pitchFamily="34" charset="0"/>
                <a:cs typeface="Arial" panose="020B0604020202020204" pitchFamily="34" charset="0"/>
              </a:rPr>
              <a:t>) </a:t>
            </a:r>
            <a:r>
              <a:rPr lang="en-US" sz="1400" kern="0" dirty="0">
                <a:solidFill>
                  <a:srgbClr val="CC00FF"/>
                </a:solidFill>
                <a:latin typeface="Arial" panose="020B0604020202020204" pitchFamily="34" charset="0"/>
                <a:cs typeface="Arial" panose="020B0604020202020204" pitchFamily="34" charset="0"/>
              </a:rPr>
              <a:t>× D</a:t>
            </a:r>
          </a:p>
          <a:p>
            <a:endParaRPr lang="en-A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8785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down)">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wipe(left)">
                                      <p:cBhvr>
                                        <p:cTn id="12" dur="500"/>
                                        <p:tgtEl>
                                          <p:spTgt spid="40"/>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wipe(left)">
                                      <p:cBhvr>
                                        <p:cTn id="16" dur="500"/>
                                        <p:tgtEl>
                                          <p:spTgt spid="3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left)">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D9C30-EEB0-43AD-A1C6-5ED21663C073}"/>
              </a:ext>
            </a:extLst>
          </p:cNvPr>
          <p:cNvSpPr>
            <a:spLocks noGrp="1"/>
          </p:cNvSpPr>
          <p:nvPr>
            <p:ph type="ctrTitle"/>
          </p:nvPr>
        </p:nvSpPr>
        <p:spPr>
          <a:xfrm>
            <a:off x="1864760" y="352533"/>
            <a:ext cx="5414481" cy="741665"/>
          </a:xfrm>
        </p:spPr>
        <p:txBody>
          <a:bodyPr>
            <a:normAutofit/>
          </a:bodyPr>
          <a:lstStyle/>
          <a:p>
            <a:r>
              <a:rPr lang="en-AU" dirty="0"/>
              <a:t>Dosimetry at Peter Mac</a:t>
            </a:r>
          </a:p>
        </p:txBody>
      </p:sp>
      <p:pic>
        <p:nvPicPr>
          <p:cNvPr id="2050" name="Picture 2" descr="2017 SABR Symposium | Peter MacCallum Cancer Centre">
            <a:extLst>
              <a:ext uri="{FF2B5EF4-FFF2-40B4-BE49-F238E27FC236}">
                <a16:creationId xmlns:a16="http://schemas.microsoft.com/office/drawing/2014/main" id="{F9959395-E243-448C-B060-3BB734354D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375" y="1364858"/>
            <a:ext cx="6083542" cy="342611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D51F4AE-7D00-4A74-B180-F02C6BF8511C}"/>
              </a:ext>
            </a:extLst>
          </p:cNvPr>
          <p:cNvSpPr txBox="1"/>
          <p:nvPr/>
        </p:nvSpPr>
        <p:spPr>
          <a:xfrm>
            <a:off x="6565186" y="1364858"/>
            <a:ext cx="2428870" cy="1384995"/>
          </a:xfrm>
          <a:prstGeom prst="rect">
            <a:avLst/>
          </a:prstGeom>
          <a:noFill/>
        </p:spPr>
        <p:txBody>
          <a:bodyPr wrap="none" rtlCol="0">
            <a:spAutoFit/>
          </a:bodyPr>
          <a:lstStyle/>
          <a:p>
            <a:r>
              <a:rPr lang="en-AU" sz="2100" dirty="0"/>
              <a:t>Imaging</a:t>
            </a:r>
          </a:p>
          <a:p>
            <a:r>
              <a:rPr lang="en-AU" sz="2100" dirty="0" err="1"/>
              <a:t>Theranostics</a:t>
            </a:r>
            <a:endParaRPr lang="en-AU" sz="2100" dirty="0"/>
          </a:p>
          <a:p>
            <a:r>
              <a:rPr lang="en-AU" sz="2100" dirty="0"/>
              <a:t>Radiation Safety</a:t>
            </a:r>
          </a:p>
          <a:p>
            <a:r>
              <a:rPr lang="en-AU" sz="2100" dirty="0"/>
              <a:t>Radiotherapy</a:t>
            </a:r>
          </a:p>
        </p:txBody>
      </p:sp>
    </p:spTree>
    <p:extLst>
      <p:ext uri="{BB962C8B-B14F-4D97-AF65-F5344CB8AC3E}">
        <p14:creationId xmlns:p14="http://schemas.microsoft.com/office/powerpoint/2010/main" val="2213489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rc1.gif"/>
          <p:cNvPicPr>
            <a:picLocks noGrp="1" noChangeAspect="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115572" y="1871939"/>
            <a:ext cx="1972699" cy="1471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solidFill>
                  <a:srgbClr val="000000"/>
                </a:solidFill>
                <a:miter lim="800000"/>
                <a:headEnd/>
                <a:tailEnd/>
              </a14:hiddenLine>
            </a:ext>
          </a:extLst>
        </p:spPr>
      </p:pic>
      <p:sp>
        <p:nvSpPr>
          <p:cNvPr id="3" name="Title 2"/>
          <p:cNvSpPr>
            <a:spLocks noGrp="1"/>
          </p:cNvSpPr>
          <p:nvPr>
            <p:ph type="title"/>
          </p:nvPr>
        </p:nvSpPr>
        <p:spPr>
          <a:xfrm>
            <a:off x="426354" y="0"/>
            <a:ext cx="8229600" cy="441722"/>
          </a:xfrm>
        </p:spPr>
        <p:txBody>
          <a:bodyPr>
            <a:normAutofit fontScale="90000"/>
          </a:bodyPr>
          <a:lstStyle/>
          <a:p>
            <a:pPr algn="ctr"/>
            <a:r>
              <a:rPr lang="en-AU" sz="3200" dirty="0" smtClean="0"/>
              <a:t>Photon Therapy: Magic Plate QA Concept </a:t>
            </a:r>
            <a:endParaRPr lang="en-AU" sz="3200" dirty="0"/>
          </a:p>
        </p:txBody>
      </p:sp>
      <p:pic>
        <p:nvPicPr>
          <p:cNvPr id="7" name="Picture 6" descr="magic plate in head.jpg"/>
          <p:cNvPicPr>
            <a:picLocks noChangeAspect="1"/>
          </p:cNvPicPr>
          <p:nvPr/>
        </p:nvPicPr>
        <p:blipFill rotWithShape="1">
          <a:blip r:embed="rId5" cstate="print">
            <a:extLst>
              <a:ext uri="{28A0092B-C50C-407E-A947-70E740481C1C}">
                <a14:useLocalDpi xmlns:a14="http://schemas.microsoft.com/office/drawing/2010/main" val="0"/>
              </a:ext>
            </a:extLst>
          </a:blip>
          <a:srcRect t="7068"/>
          <a:stretch/>
        </p:blipFill>
        <p:spPr>
          <a:xfrm>
            <a:off x="173161" y="479917"/>
            <a:ext cx="1429492" cy="1329234"/>
          </a:xfrm>
          <a:prstGeom prst="rect">
            <a:avLst/>
          </a:prstGeom>
          <a:ln>
            <a:solidFill>
              <a:schemeClr val="tx1"/>
            </a:solidFill>
          </a:ln>
        </p:spPr>
      </p:pic>
      <p:pic>
        <p:nvPicPr>
          <p:cNvPr id="8" name="Picture 7" descr="C:\Users\yge\Project\Experiments\spet17\mriresults\screenshots\mri_MLC.gif"/>
          <p:cNvPicPr>
            <a:picLocks noChangeAspect="1" noChangeArrowheads="1" noCrop="1"/>
          </p:cNvPicPr>
          <p:nvPr/>
        </p:nvPicPr>
        <p:blipFill>
          <a:blip r:embed="rId6" cstate="print"/>
          <a:srcRect/>
          <a:stretch>
            <a:fillRect/>
          </a:stretch>
        </p:blipFill>
        <p:spPr bwMode="auto">
          <a:xfrm>
            <a:off x="7206044" y="371062"/>
            <a:ext cx="1517050" cy="1428751"/>
          </a:xfrm>
          <a:prstGeom prst="rect">
            <a:avLst/>
          </a:prstGeom>
          <a:noFill/>
        </p:spPr>
      </p:pic>
      <p:pic>
        <p:nvPicPr>
          <p:cNvPr id="153602" name="Picture 2"/>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8224"/>
          <a:stretch/>
        </p:blipFill>
        <p:spPr bwMode="auto">
          <a:xfrm>
            <a:off x="1740418" y="429367"/>
            <a:ext cx="2620234" cy="1430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75389" y="476042"/>
            <a:ext cx="2549525" cy="1229235"/>
          </a:xfrm>
          <a:prstGeom prst="rect">
            <a:avLst/>
          </a:prstGeom>
        </p:spPr>
      </p:pic>
      <p:pic>
        <p:nvPicPr>
          <p:cNvPr id="10" name="Pictur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4139" y="3343738"/>
            <a:ext cx="2051174" cy="1370322"/>
          </a:xfrm>
          <a:prstGeom prst="rect">
            <a:avLst/>
          </a:prstGeom>
        </p:spPr>
      </p:pic>
      <p:pic>
        <p:nvPicPr>
          <p:cNvPr id="2" name="Mov-G100.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10"/>
          <a:srcRect l="8476" t="25294" r="6705" b="29687"/>
          <a:stretch/>
        </p:blipFill>
        <p:spPr>
          <a:xfrm>
            <a:off x="2277206" y="2122713"/>
            <a:ext cx="6740153" cy="2012321"/>
          </a:xfrm>
          <a:prstGeom prst="rect">
            <a:avLst/>
          </a:prstGeom>
        </p:spPr>
      </p:pic>
      <p:sp>
        <p:nvSpPr>
          <p:cNvPr id="6" name="TextBox 5"/>
          <p:cNvSpPr txBox="1"/>
          <p:nvPr/>
        </p:nvSpPr>
        <p:spPr>
          <a:xfrm>
            <a:off x="2088271" y="4190840"/>
            <a:ext cx="5061001" cy="523220"/>
          </a:xfrm>
          <a:prstGeom prst="rect">
            <a:avLst/>
          </a:prstGeom>
          <a:noFill/>
        </p:spPr>
        <p:txBody>
          <a:bodyPr wrap="none" rtlCol="0">
            <a:spAutoFit/>
          </a:bodyPr>
          <a:lstStyle/>
          <a:p>
            <a:r>
              <a:rPr lang="en-AU" sz="1400" dirty="0" smtClean="0">
                <a:solidFill>
                  <a:srgbClr val="FF0000"/>
                </a:solidFill>
              </a:rPr>
              <a:t>Innovative 2D radiation detection QA systems MP –</a:t>
            </a:r>
          </a:p>
          <a:p>
            <a:r>
              <a:rPr lang="en-AU" sz="1400" dirty="0" smtClean="0">
                <a:solidFill>
                  <a:srgbClr val="FF0000"/>
                </a:solidFill>
              </a:rPr>
              <a:t>Invented at CMRP; spatial resolution down to 0.1mm  </a:t>
            </a:r>
            <a:endParaRPr lang="en-AU" sz="1400" dirty="0">
              <a:solidFill>
                <a:srgbClr val="FF0000"/>
              </a:solidFill>
            </a:endParaRPr>
          </a:p>
        </p:txBody>
      </p:sp>
    </p:spTree>
    <p:extLst>
      <p:ext uri="{BB962C8B-B14F-4D97-AF65-F5344CB8AC3E}">
        <p14:creationId xmlns:p14="http://schemas.microsoft.com/office/powerpoint/2010/main" val="427274280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4002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2"/>
                </p:tgtEl>
              </p:cMediaNode>
            </p:video>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A4487-0D79-4282-A361-D29976F1266C}"/>
              </a:ext>
            </a:extLst>
          </p:cNvPr>
          <p:cNvSpPr>
            <a:spLocks noGrp="1"/>
          </p:cNvSpPr>
          <p:nvPr>
            <p:ph type="title"/>
          </p:nvPr>
        </p:nvSpPr>
        <p:spPr>
          <a:xfrm>
            <a:off x="457200" y="308246"/>
            <a:ext cx="8432780" cy="635095"/>
          </a:xfrm>
        </p:spPr>
        <p:txBody>
          <a:bodyPr>
            <a:normAutofit fontScale="90000"/>
          </a:bodyPr>
          <a:lstStyle/>
          <a:p>
            <a:r>
              <a:rPr lang="en-AU" dirty="0"/>
              <a:t>Stereotactic radiotherapy of vertebral metastases</a:t>
            </a:r>
          </a:p>
        </p:txBody>
      </p:sp>
      <p:pic>
        <p:nvPicPr>
          <p:cNvPr id="12" name="Content Placeholder 11" descr="Diagram, engineering drawing&#10;&#10;Description automatically generated">
            <a:extLst>
              <a:ext uri="{FF2B5EF4-FFF2-40B4-BE49-F238E27FC236}">
                <a16:creationId xmlns:a16="http://schemas.microsoft.com/office/drawing/2014/main" id="{120B89BB-20F0-4D1E-8185-953E21B86CEC}"/>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l="6921" t="25033" r="45400" b="25203"/>
          <a:stretch/>
        </p:blipFill>
        <p:spPr>
          <a:xfrm>
            <a:off x="3368257" y="920233"/>
            <a:ext cx="1880171" cy="1471773"/>
          </a:xfrm>
        </p:spPr>
      </p:pic>
      <p:sp>
        <p:nvSpPr>
          <p:cNvPr id="10" name="Content Placeholder 2">
            <a:extLst>
              <a:ext uri="{FF2B5EF4-FFF2-40B4-BE49-F238E27FC236}">
                <a16:creationId xmlns:a16="http://schemas.microsoft.com/office/drawing/2014/main" id="{1E8399EF-55D6-4C7D-BC05-7D5681478FB6}"/>
              </a:ext>
            </a:extLst>
          </p:cNvPr>
          <p:cNvSpPr txBox="1">
            <a:spLocks/>
          </p:cNvSpPr>
          <p:nvPr/>
        </p:nvSpPr>
        <p:spPr>
          <a:xfrm>
            <a:off x="5248428" y="3708756"/>
            <a:ext cx="3740826" cy="664054"/>
          </a:xfrm>
          <a:prstGeom prst="rect">
            <a:avLst/>
          </a:prstGeom>
        </p:spPr>
        <p:txBody>
          <a:bodyPr vert="horz" lIns="68580" tIns="34290" rIns="68580" bIns="3429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en-US" sz="1350" dirty="0"/>
              <a:t>Typical target volumes in SBRT of vertebral metastases – consensus guidelines</a:t>
            </a:r>
          </a:p>
          <a:p>
            <a:pPr marL="0" indent="0">
              <a:buNone/>
            </a:pPr>
            <a:r>
              <a:rPr lang="en-US" altLang="en-US" sz="1350" dirty="0"/>
              <a:t>Cox et al IJROBP, 83 (e597-605) 2012</a:t>
            </a:r>
          </a:p>
        </p:txBody>
      </p:sp>
      <p:pic>
        <p:nvPicPr>
          <p:cNvPr id="11" name="Picture 3">
            <a:extLst>
              <a:ext uri="{FF2B5EF4-FFF2-40B4-BE49-F238E27FC236}">
                <a16:creationId xmlns:a16="http://schemas.microsoft.com/office/drawing/2014/main" id="{458E5A2D-6EB4-4F29-85BB-D662C54CBC64}"/>
              </a:ext>
            </a:extLst>
          </p:cNvPr>
          <p:cNvPicPr>
            <a:picLocks noChangeAspect="1"/>
          </p:cNvPicPr>
          <p:nvPr/>
        </p:nvPicPr>
        <p:blipFill rotWithShape="1">
          <a:blip r:embed="rId3">
            <a:extLst>
              <a:ext uri="{28A0092B-C50C-407E-A947-70E740481C1C}">
                <a14:useLocalDpi xmlns:a14="http://schemas.microsoft.com/office/drawing/2010/main" val="0"/>
              </a:ext>
            </a:extLst>
          </a:blip>
          <a:srcRect b="7254"/>
          <a:stretch/>
        </p:blipFill>
        <p:spPr bwMode="auto">
          <a:xfrm>
            <a:off x="5216202" y="943341"/>
            <a:ext cx="3673778" cy="267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ontent Placeholder 2">
            <a:extLst>
              <a:ext uri="{FF2B5EF4-FFF2-40B4-BE49-F238E27FC236}">
                <a16:creationId xmlns:a16="http://schemas.microsoft.com/office/drawing/2014/main" id="{FB35381D-01CC-4C46-A894-A07EB5C24211}"/>
              </a:ext>
            </a:extLst>
          </p:cNvPr>
          <p:cNvSpPr txBox="1">
            <a:spLocks/>
          </p:cNvSpPr>
          <p:nvPr/>
        </p:nvSpPr>
        <p:spPr>
          <a:xfrm>
            <a:off x="628651" y="1369219"/>
            <a:ext cx="2838878" cy="3263504"/>
          </a:xfrm>
          <a:prstGeom prst="rect">
            <a:avLst/>
          </a:prstGeom>
        </p:spPr>
        <p:txBody>
          <a:bodyPr vert="horz" lIns="68580" tIns="34290" rIns="68580" bIns="3429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2100" dirty="0"/>
              <a:t>Very steep dose gradients from the vertebral target to the spinal cord</a:t>
            </a:r>
          </a:p>
          <a:p>
            <a:r>
              <a:rPr lang="en-AU" sz="2100" dirty="0"/>
              <a:t>Measurements for every patient</a:t>
            </a:r>
          </a:p>
          <a:p>
            <a:r>
              <a:rPr lang="en-AU" sz="2100" dirty="0"/>
              <a:t>Design of customised phantom for film</a:t>
            </a:r>
          </a:p>
          <a:p>
            <a:r>
              <a:rPr lang="en-AU" sz="2100" dirty="0"/>
              <a:t>Hope on high spatial and temporal resolution semiconductor arrays </a:t>
            </a:r>
          </a:p>
          <a:p>
            <a:endParaRPr lang="en-AU" sz="2100" dirty="0"/>
          </a:p>
        </p:txBody>
      </p:sp>
      <p:sp>
        <p:nvSpPr>
          <p:cNvPr id="15" name="Content Placeholder 2">
            <a:extLst>
              <a:ext uri="{FF2B5EF4-FFF2-40B4-BE49-F238E27FC236}">
                <a16:creationId xmlns:a16="http://schemas.microsoft.com/office/drawing/2014/main" id="{B06F7C27-16B6-4F83-9BDC-BF6635262698}"/>
              </a:ext>
            </a:extLst>
          </p:cNvPr>
          <p:cNvSpPr txBox="1">
            <a:spLocks/>
          </p:cNvSpPr>
          <p:nvPr/>
        </p:nvSpPr>
        <p:spPr>
          <a:xfrm>
            <a:off x="3631666" y="2507965"/>
            <a:ext cx="1517489" cy="664054"/>
          </a:xfrm>
          <a:prstGeom prst="rect">
            <a:avLst/>
          </a:prstGeom>
        </p:spPr>
        <p:txBody>
          <a:bodyPr vert="horz" lIns="68580" tIns="34290" rIns="68580" bIns="3429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tLang="en-US" sz="1350" dirty="0"/>
              <a:t>In house designed phantom for </a:t>
            </a:r>
            <a:r>
              <a:rPr lang="en-US" altLang="en-US" sz="1350" dirty="0" err="1"/>
              <a:t>radiochromic</a:t>
            </a:r>
            <a:r>
              <a:rPr lang="en-US" altLang="en-US" sz="1350" dirty="0"/>
              <a:t> film and diamond detectors</a:t>
            </a:r>
          </a:p>
        </p:txBody>
      </p:sp>
      <p:sp>
        <p:nvSpPr>
          <p:cNvPr id="17" name="Explosion: 14 Points 16">
            <a:extLst>
              <a:ext uri="{FF2B5EF4-FFF2-40B4-BE49-F238E27FC236}">
                <a16:creationId xmlns:a16="http://schemas.microsoft.com/office/drawing/2014/main" id="{CDF254F9-CB87-4F75-B80E-B0D7BA4DE871}"/>
              </a:ext>
            </a:extLst>
          </p:cNvPr>
          <p:cNvSpPr/>
          <p:nvPr/>
        </p:nvSpPr>
        <p:spPr>
          <a:xfrm>
            <a:off x="3608548" y="3287977"/>
            <a:ext cx="1464068" cy="841559"/>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350" dirty="0"/>
              <a:t>high</a:t>
            </a:r>
          </a:p>
        </p:txBody>
      </p:sp>
    </p:spTree>
    <p:extLst>
      <p:ext uri="{BB962C8B-B14F-4D97-AF65-F5344CB8AC3E}">
        <p14:creationId xmlns:p14="http://schemas.microsoft.com/office/powerpoint/2010/main" val="394717689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smtClean="0"/>
              <a:t>Document title</a:t>
            </a:r>
            <a:endParaRPr lang="en-US" dirty="0"/>
          </a:p>
        </p:txBody>
      </p:sp>
      <p:sp>
        <p:nvSpPr>
          <p:cNvPr id="3" name="Slide Number Placeholder 2"/>
          <p:cNvSpPr>
            <a:spLocks noGrp="1"/>
          </p:cNvSpPr>
          <p:nvPr>
            <p:ph type="sldNum" sz="quarter" idx="11"/>
          </p:nvPr>
        </p:nvSpPr>
        <p:spPr/>
        <p:txBody>
          <a:bodyPr/>
          <a:lstStyle/>
          <a:p>
            <a:fld id="{DA7B4246-FDFA-7E4C-A54D-095A75DA82FF}" type="slidenum">
              <a:rPr lang="en-US" smtClean="0"/>
              <a:pPr/>
              <a:t>61</a:t>
            </a:fld>
            <a:endParaRPr lang="en-US" dirty="0"/>
          </a:p>
        </p:txBody>
      </p:sp>
      <p:sp>
        <p:nvSpPr>
          <p:cNvPr id="4" name="Title 2"/>
          <p:cNvSpPr txBox="1">
            <a:spLocks/>
          </p:cNvSpPr>
          <p:nvPr/>
        </p:nvSpPr>
        <p:spPr>
          <a:xfrm>
            <a:off x="27596" y="0"/>
            <a:ext cx="8845741" cy="575094"/>
          </a:xfrm>
          <a:prstGeom prst="rect">
            <a:avLst/>
          </a:prstGeom>
        </p:spPr>
        <p:txBody>
          <a:bodyPr vert="horz" rtlCol="0" anchor="ctr">
            <a:normAutofit fontScale="92500" lnSpcReduction="20000"/>
            <a:scene3d>
              <a:camera prst="orthographicFront"/>
              <a:lightRig rig="soft" dir="t"/>
            </a:scene3d>
            <a:sp3d prstMaterial="softEdge">
              <a:bevelT w="25400" h="25400"/>
            </a:sp3d>
          </a:bodyPr>
          <a:lstStyle>
            <a:lvl1pPr algn="l" rtl="0" eaLnBrk="1" fontAlgn="base" hangingPunct="1">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1" fontAlgn="base" hangingPunct="1">
              <a:spcBef>
                <a:spcPct val="0"/>
              </a:spcBef>
              <a:spcAft>
                <a:spcPct val="0"/>
              </a:spcAft>
              <a:defRPr sz="4100" b="1">
                <a:solidFill>
                  <a:schemeClr val="tx2"/>
                </a:solidFill>
                <a:latin typeface="Lucida Sans Unicode" pitchFamily="34" charset="0"/>
              </a:defRPr>
            </a:lvl2pPr>
            <a:lvl3pPr algn="l" rtl="0" eaLnBrk="1" fontAlgn="base" hangingPunct="1">
              <a:spcBef>
                <a:spcPct val="0"/>
              </a:spcBef>
              <a:spcAft>
                <a:spcPct val="0"/>
              </a:spcAft>
              <a:defRPr sz="4100" b="1">
                <a:solidFill>
                  <a:schemeClr val="tx2"/>
                </a:solidFill>
                <a:latin typeface="Lucida Sans Unicode" pitchFamily="34" charset="0"/>
              </a:defRPr>
            </a:lvl3pPr>
            <a:lvl4pPr algn="l" rtl="0" eaLnBrk="1" fontAlgn="base" hangingPunct="1">
              <a:spcBef>
                <a:spcPct val="0"/>
              </a:spcBef>
              <a:spcAft>
                <a:spcPct val="0"/>
              </a:spcAft>
              <a:defRPr sz="4100" b="1">
                <a:solidFill>
                  <a:schemeClr val="tx2"/>
                </a:solidFill>
                <a:latin typeface="Lucida Sans Unicode" pitchFamily="34" charset="0"/>
              </a:defRPr>
            </a:lvl4pPr>
            <a:lvl5pPr algn="l" rtl="0" eaLnBrk="1" fontAlgn="base" hangingPunct="1">
              <a:spcBef>
                <a:spcPct val="0"/>
              </a:spcBef>
              <a:spcAft>
                <a:spcPct val="0"/>
              </a:spcAft>
              <a:defRPr sz="4100" b="1">
                <a:solidFill>
                  <a:schemeClr val="tx2"/>
                </a:solidFill>
                <a:latin typeface="Lucida Sans Unicode" pitchFamily="34" charset="0"/>
              </a:defRPr>
            </a:lvl5pPr>
            <a:lvl6pPr marL="457200" algn="l" rtl="0" eaLnBrk="1" fontAlgn="base" hangingPunct="1">
              <a:spcBef>
                <a:spcPct val="0"/>
              </a:spcBef>
              <a:spcAft>
                <a:spcPct val="0"/>
              </a:spcAft>
              <a:defRPr sz="4100" b="1">
                <a:solidFill>
                  <a:schemeClr val="tx2"/>
                </a:solidFill>
                <a:latin typeface="Lucida Sans Unicode" pitchFamily="34" charset="0"/>
              </a:defRPr>
            </a:lvl6pPr>
            <a:lvl7pPr marL="914400" algn="l" rtl="0" eaLnBrk="1" fontAlgn="base" hangingPunct="1">
              <a:spcBef>
                <a:spcPct val="0"/>
              </a:spcBef>
              <a:spcAft>
                <a:spcPct val="0"/>
              </a:spcAft>
              <a:defRPr sz="4100" b="1">
                <a:solidFill>
                  <a:schemeClr val="tx2"/>
                </a:solidFill>
                <a:latin typeface="Lucida Sans Unicode" pitchFamily="34" charset="0"/>
              </a:defRPr>
            </a:lvl7pPr>
            <a:lvl8pPr marL="1371600" algn="l" rtl="0" eaLnBrk="1" fontAlgn="base" hangingPunct="1">
              <a:spcBef>
                <a:spcPct val="0"/>
              </a:spcBef>
              <a:spcAft>
                <a:spcPct val="0"/>
              </a:spcAft>
              <a:defRPr sz="4100" b="1">
                <a:solidFill>
                  <a:schemeClr val="tx2"/>
                </a:solidFill>
                <a:latin typeface="Lucida Sans Unicode" pitchFamily="34" charset="0"/>
              </a:defRPr>
            </a:lvl8pPr>
            <a:lvl9pPr marL="1828800" algn="l" rtl="0" eaLnBrk="1" fontAlgn="base" hangingPunct="1">
              <a:spcBef>
                <a:spcPct val="0"/>
              </a:spcBef>
              <a:spcAft>
                <a:spcPct val="0"/>
              </a:spcAft>
              <a:defRPr sz="4100" b="1">
                <a:solidFill>
                  <a:schemeClr val="tx2"/>
                </a:solidFill>
                <a:latin typeface="Lucida Sans Unicode" pitchFamily="34" charset="0"/>
              </a:defRPr>
            </a:lvl9pPr>
            <a:extLst/>
          </a:lstStyle>
          <a:p>
            <a:pPr algn="ctr" defTabSz="914400"/>
            <a:r>
              <a:rPr lang="en-AU" b="0" dirty="0" err="1" smtClean="0"/>
              <a:t>MOSkin</a:t>
            </a:r>
            <a:r>
              <a:rPr lang="en-AU" b="0" baseline="30000" dirty="0" err="1" smtClean="0"/>
              <a:t>TM</a:t>
            </a:r>
            <a:r>
              <a:rPr lang="en-AU" b="0" dirty="0" smtClean="0"/>
              <a:t> commercialisation</a:t>
            </a:r>
            <a:endParaRPr lang="en-AU" b="0"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37281" y="575094"/>
            <a:ext cx="3226844" cy="1689091"/>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7281" y="2346216"/>
            <a:ext cx="3214356" cy="1684887"/>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0427" y="655329"/>
            <a:ext cx="4112680" cy="1993068"/>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67161" y="2771358"/>
            <a:ext cx="4317566" cy="2053950"/>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728" y="4093849"/>
            <a:ext cx="1347893" cy="724747"/>
          </a:xfrm>
          <a:prstGeom prst="rect">
            <a:avLst/>
          </a:prstGeom>
        </p:spPr>
      </p:pic>
      <p:sp>
        <p:nvSpPr>
          <p:cNvPr id="13" name="TextBox 12"/>
          <p:cNvSpPr txBox="1"/>
          <p:nvPr/>
        </p:nvSpPr>
        <p:spPr>
          <a:xfrm>
            <a:off x="0" y="4786453"/>
            <a:ext cx="7883371" cy="307777"/>
          </a:xfrm>
          <a:prstGeom prst="rect">
            <a:avLst/>
          </a:prstGeom>
          <a:noFill/>
        </p:spPr>
        <p:txBody>
          <a:bodyPr wrap="square" rtlCol="0">
            <a:spAutoFit/>
          </a:bodyPr>
          <a:lstStyle/>
          <a:p>
            <a:r>
              <a:rPr lang="en-US" sz="1400" dirty="0" smtClean="0"/>
              <a:t>Start Up </a:t>
            </a:r>
            <a:r>
              <a:rPr lang="en-US" sz="1400" b="1" dirty="0" smtClean="0"/>
              <a:t>Electrogenics Laboratories Ltd: </a:t>
            </a:r>
            <a:r>
              <a:rPr lang="en-US" sz="1400" dirty="0" smtClean="0"/>
              <a:t>licensee of UOW </a:t>
            </a:r>
            <a:r>
              <a:rPr lang="en-US" sz="1400" dirty="0" err="1" smtClean="0"/>
              <a:t>MOSkin</a:t>
            </a:r>
            <a:r>
              <a:rPr lang="en-US" sz="1400" baseline="30000" dirty="0" err="1" smtClean="0"/>
              <a:t>TM</a:t>
            </a:r>
            <a:r>
              <a:rPr lang="en-US" sz="1400" dirty="0" smtClean="0"/>
              <a:t> technology </a:t>
            </a:r>
            <a:endParaRPr lang="en-AU" sz="1400" dirty="0"/>
          </a:p>
        </p:txBody>
      </p:sp>
      <p:pic>
        <p:nvPicPr>
          <p:cNvPr id="2050" name="Picture 2" descr="http://electrogenicslabs.com/wp-content/uploads/2021/11/ATC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547" y="3328408"/>
            <a:ext cx="1397074" cy="939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136068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933" y="123481"/>
            <a:ext cx="7279974" cy="635095"/>
          </a:xfrm>
        </p:spPr>
        <p:txBody>
          <a:bodyPr>
            <a:normAutofit/>
          </a:bodyPr>
          <a:lstStyle/>
          <a:p>
            <a:r>
              <a:rPr lang="en-AU" dirty="0" smtClean="0"/>
              <a:t>CMRP-SINTEF business partnership </a:t>
            </a:r>
            <a:endParaRPr lang="en-AU" dirty="0"/>
          </a:p>
        </p:txBody>
      </p:sp>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3" y="955659"/>
            <a:ext cx="3257095" cy="18321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37567" y="965501"/>
            <a:ext cx="1711102" cy="17813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77996" y="977767"/>
            <a:ext cx="1939963" cy="17813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7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58193" y="996924"/>
            <a:ext cx="1900245" cy="17495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8313" y="3003196"/>
            <a:ext cx="2583512" cy="19429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141965" y="3003198"/>
            <a:ext cx="6002037" cy="1877433"/>
          </a:xfrm>
          <a:prstGeom prst="rect">
            <a:avLst/>
          </a:prstGeom>
          <a:noFill/>
        </p:spPr>
        <p:txBody>
          <a:bodyPr wrap="square" lIns="91436" tIns="45718" rIns="91436" bIns="45718" rtlCol="0">
            <a:spAutoFit/>
          </a:bodyPr>
          <a:lstStyle/>
          <a:p>
            <a:r>
              <a:rPr lang="en-AU" sz="1600" b="1" dirty="0"/>
              <a:t>CMRP: </a:t>
            </a:r>
            <a:r>
              <a:rPr lang="en-AU" sz="1600" dirty="0"/>
              <a:t>Invention, prototyping  and licencing to SINTEF</a:t>
            </a:r>
          </a:p>
          <a:p>
            <a:r>
              <a:rPr lang="en-AU" sz="1600" b="1" dirty="0"/>
              <a:t>SINTEF: </a:t>
            </a:r>
            <a:r>
              <a:rPr lang="en-AU" sz="1600" dirty="0"/>
              <a:t>3D detector technology and sensors fabrication</a:t>
            </a:r>
          </a:p>
          <a:p>
            <a:r>
              <a:rPr lang="en-AU" sz="1600" b="1" dirty="0"/>
              <a:t>CMRP: </a:t>
            </a:r>
            <a:r>
              <a:rPr lang="en-AU" sz="1600" dirty="0"/>
              <a:t>Implementation to space and clinical practice</a:t>
            </a:r>
          </a:p>
          <a:p>
            <a:r>
              <a:rPr lang="en-AU" sz="1600" b="1" dirty="0"/>
              <a:t>Jointly:  </a:t>
            </a:r>
            <a:r>
              <a:rPr lang="en-AU" sz="1600" dirty="0"/>
              <a:t>ESA the best radiation sensors for space mission (see below)</a:t>
            </a:r>
          </a:p>
          <a:p>
            <a:r>
              <a:rPr lang="en-AU" dirty="0"/>
              <a:t> </a:t>
            </a:r>
          </a:p>
          <a:p>
            <a:r>
              <a:rPr lang="en-AU" dirty="0"/>
              <a:t> </a:t>
            </a:r>
          </a:p>
        </p:txBody>
      </p:sp>
      <p:sp>
        <p:nvSpPr>
          <p:cNvPr id="11" name="TextBox 10"/>
          <p:cNvSpPr txBox="1"/>
          <p:nvPr/>
        </p:nvSpPr>
        <p:spPr>
          <a:xfrm>
            <a:off x="3214311" y="4443959"/>
            <a:ext cx="4958197" cy="369328"/>
          </a:xfrm>
          <a:prstGeom prst="rect">
            <a:avLst/>
          </a:prstGeom>
          <a:noFill/>
        </p:spPr>
        <p:txBody>
          <a:bodyPr wrap="square" lIns="91436" tIns="45718" rIns="91436" bIns="45718" rtlCol="0">
            <a:spAutoFit/>
          </a:bodyPr>
          <a:lstStyle/>
          <a:p>
            <a:r>
              <a:rPr lang="en-AU" sz="900" dirty="0">
                <a:hlinkClick r:id=""/>
              </a:rPr>
              <a:t>http://space-env.esa.int/index.php/news-reader/items/tissue</a:t>
            </a:r>
          </a:p>
          <a:p>
            <a:r>
              <a:rPr lang="en-AU" sz="900" dirty="0">
                <a:hlinkClick r:id=""/>
              </a:rPr>
              <a:t>-equivalent-crew-dosimeter-based-on-novel-3d-si-processing.html</a:t>
            </a:r>
            <a:endParaRPr lang="en-AU" sz="900" dirty="0"/>
          </a:p>
        </p:txBody>
      </p:sp>
      <p:sp>
        <p:nvSpPr>
          <p:cNvPr id="5" name="TextBox 4"/>
          <p:cNvSpPr txBox="1"/>
          <p:nvPr/>
        </p:nvSpPr>
        <p:spPr>
          <a:xfrm>
            <a:off x="4139954" y="627594"/>
            <a:ext cx="4437425" cy="369328"/>
          </a:xfrm>
          <a:prstGeom prst="rect">
            <a:avLst/>
          </a:prstGeom>
          <a:noFill/>
        </p:spPr>
        <p:txBody>
          <a:bodyPr wrap="none" lIns="91436" tIns="45718" rIns="91436" bIns="45718" rtlCol="0">
            <a:spAutoFit/>
          </a:bodyPr>
          <a:lstStyle/>
          <a:p>
            <a:r>
              <a:rPr lang="en-AU" dirty="0" err="1"/>
              <a:t>Microdosimeter</a:t>
            </a:r>
            <a:r>
              <a:rPr lang="en-AU" dirty="0"/>
              <a:t> sensor “Mushroom” </a:t>
            </a:r>
          </a:p>
        </p:txBody>
      </p:sp>
      <p:sp>
        <p:nvSpPr>
          <p:cNvPr id="6" name="TextBox 5"/>
          <p:cNvSpPr txBox="1"/>
          <p:nvPr/>
        </p:nvSpPr>
        <p:spPr>
          <a:xfrm>
            <a:off x="452834" y="4907563"/>
            <a:ext cx="3005943" cy="261606"/>
          </a:xfrm>
          <a:prstGeom prst="rect">
            <a:avLst/>
          </a:prstGeom>
          <a:noFill/>
        </p:spPr>
        <p:txBody>
          <a:bodyPr wrap="none" lIns="91436" tIns="45718" rIns="91436" bIns="45718" rtlCol="0">
            <a:spAutoFit/>
          </a:bodyPr>
          <a:lstStyle/>
          <a:p>
            <a:r>
              <a:rPr lang="en-AU" sz="1100" dirty="0"/>
              <a:t>IEEE NSS MIC 2018, November,  Sydney</a:t>
            </a:r>
          </a:p>
        </p:txBody>
      </p:sp>
    </p:spTree>
    <p:extLst>
      <p:ext uri="{BB962C8B-B14F-4D97-AF65-F5344CB8AC3E}">
        <p14:creationId xmlns:p14="http://schemas.microsoft.com/office/powerpoint/2010/main" val="12378758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30303" y="2536062"/>
            <a:ext cx="2677656" cy="900246"/>
          </a:xfrm>
          <a:prstGeom prst="rect">
            <a:avLst/>
          </a:prstGeom>
          <a:noFill/>
        </p:spPr>
        <p:txBody>
          <a:bodyPr wrap="none" lIns="68580" tIns="34290" rIns="68580" bIns="34290">
            <a:spAutoFit/>
          </a:bodyPr>
          <a:lstStyle/>
          <a:p>
            <a:pPr algn="ctr"/>
            <a:r>
              <a:rPr lang="en-US" sz="27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Thank you </a:t>
            </a:r>
          </a:p>
          <a:p>
            <a:pPr algn="ctr"/>
            <a:r>
              <a:rPr lang="en-US" sz="27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for your attention!</a:t>
            </a:r>
          </a:p>
        </p:txBody>
      </p:sp>
      <p:sp>
        <p:nvSpPr>
          <p:cNvPr id="3" name="Title 1"/>
          <p:cNvSpPr txBox="1">
            <a:spLocks/>
          </p:cNvSpPr>
          <p:nvPr/>
        </p:nvSpPr>
        <p:spPr>
          <a:xfrm>
            <a:off x="191733" y="50859"/>
            <a:ext cx="3415483" cy="857250"/>
          </a:xfrm>
          <a:prstGeom prst="rect">
            <a:avLst/>
          </a:prstGeom>
        </p:spPr>
        <p:txBody>
          <a:bodyPr/>
          <a:lstStyle>
            <a:lvl1pPr algn="l" defTabSz="609585" rtl="0" eaLnBrk="1" latinLnBrk="0" hangingPunct="1">
              <a:spcBef>
                <a:spcPct val="0"/>
              </a:spcBef>
              <a:buNone/>
              <a:defRPr sz="4800" kern="1200">
                <a:solidFill>
                  <a:schemeClr val="tx2"/>
                </a:solidFill>
                <a:latin typeface="+mj-lt"/>
                <a:ea typeface="+mj-ea"/>
                <a:cs typeface="+mj-cs"/>
              </a:defRPr>
            </a:lvl1pPr>
          </a:lstStyle>
          <a:p>
            <a:r>
              <a:rPr lang="en-AU" sz="3200" dirty="0">
                <a:solidFill>
                  <a:srgbClr val="002060"/>
                </a:solidFill>
                <a:latin typeface="Times New Roman" panose="02020603050405020304" pitchFamily="18" charset="0"/>
                <a:cs typeface="Times New Roman" panose="02020603050405020304" pitchFamily="18" charset="0"/>
              </a:rPr>
              <a:t>Acknowledgements</a:t>
            </a:r>
          </a:p>
        </p:txBody>
      </p:sp>
      <p:pic>
        <p:nvPicPr>
          <p:cNvPr id="8" name="Picture 2" descr="Image result for ncri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04617" y="3599326"/>
            <a:ext cx="904513" cy="65343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Image result for sintef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92674" y="3655293"/>
            <a:ext cx="627016" cy="62701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4"/>
          <a:stretch>
            <a:fillRect/>
          </a:stretch>
        </p:blipFill>
        <p:spPr>
          <a:xfrm>
            <a:off x="1005898" y="3600618"/>
            <a:ext cx="787074" cy="736365"/>
          </a:xfrm>
          <a:prstGeom prst="rect">
            <a:avLst/>
          </a:prstGeom>
        </p:spPr>
      </p:pic>
      <p:pic>
        <p:nvPicPr>
          <p:cNvPr id="11" name="Picture 6" descr="Image result for ARC australia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85693" y="3599327"/>
            <a:ext cx="1033350" cy="64261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29618" y="4340636"/>
            <a:ext cx="5050853" cy="507831"/>
          </a:xfrm>
          <a:prstGeom prst="rect">
            <a:avLst/>
          </a:prstGeom>
          <a:noFill/>
        </p:spPr>
        <p:txBody>
          <a:bodyPr wrap="square" rtlCol="0">
            <a:spAutoFit/>
          </a:bodyPr>
          <a:lstStyle/>
          <a:p>
            <a:pPr algn="ctr"/>
            <a:r>
              <a:rPr lang="en-US" sz="1350" b="1" dirty="0">
                <a:solidFill>
                  <a:srgbClr val="002060"/>
                </a:solidFill>
              </a:rPr>
              <a:t>Contacts: Prof Anatoly </a:t>
            </a:r>
            <a:r>
              <a:rPr lang="en-US" sz="1350" b="1" dirty="0" smtClean="0">
                <a:solidFill>
                  <a:srgbClr val="002060"/>
                </a:solidFill>
              </a:rPr>
              <a:t>Rozenfeld</a:t>
            </a:r>
            <a:endParaRPr lang="en-US" sz="1350" b="1" dirty="0">
              <a:solidFill>
                <a:srgbClr val="002060"/>
              </a:solidFill>
            </a:endParaRPr>
          </a:p>
          <a:p>
            <a:pPr algn="ctr"/>
            <a:r>
              <a:rPr lang="en-US" sz="1350" b="1" dirty="0">
                <a:solidFill>
                  <a:srgbClr val="002060"/>
                </a:solidFill>
              </a:rPr>
              <a:t>Email</a:t>
            </a:r>
            <a:r>
              <a:rPr lang="en-US" sz="1350" b="1">
                <a:solidFill>
                  <a:srgbClr val="002060"/>
                </a:solidFill>
              </a:rPr>
              <a:t>: </a:t>
            </a:r>
            <a:r>
              <a:rPr lang="en-US" sz="1350" smtClean="0">
                <a:solidFill>
                  <a:srgbClr val="FF0000"/>
                </a:solidFill>
                <a:hlinkClick r:id="rId6"/>
              </a:rPr>
              <a:t>anatoly@uow.edu.au</a:t>
            </a:r>
            <a:endParaRPr lang="en-AU" sz="1350" dirty="0">
              <a:solidFill>
                <a:srgbClr val="FF0000"/>
              </a:solidFill>
            </a:endParaRPr>
          </a:p>
        </p:txBody>
      </p:sp>
      <p:pic>
        <p:nvPicPr>
          <p:cNvPr id="2050" name="Picture 2" descr="National Institutes for Quantum and Radiological Science and Technology –  Logo"/>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95606" y="3583610"/>
            <a:ext cx="684865" cy="68486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rotWithShape="1">
          <a:blip r:embed="rId8"/>
          <a:srcRect b="21833"/>
          <a:stretch/>
        </p:blipFill>
        <p:spPr>
          <a:xfrm>
            <a:off x="6784257" y="1302841"/>
            <a:ext cx="2241576" cy="1683344"/>
          </a:xfrm>
          <a:prstGeom prst="rect">
            <a:avLst/>
          </a:prstGeom>
        </p:spPr>
      </p:pic>
      <p:sp>
        <p:nvSpPr>
          <p:cNvPr id="18" name="TextBox 17"/>
          <p:cNvSpPr txBox="1"/>
          <p:nvPr/>
        </p:nvSpPr>
        <p:spPr>
          <a:xfrm>
            <a:off x="7163096" y="3064068"/>
            <a:ext cx="1660639" cy="276997"/>
          </a:xfrm>
          <a:prstGeom prst="rect">
            <a:avLst/>
          </a:prstGeom>
          <a:solidFill>
            <a:schemeClr val="bg1"/>
          </a:solidFill>
        </p:spPr>
        <p:txBody>
          <a:bodyPr wrap="square" lIns="91438" tIns="45719" rIns="91438" bIns="45719" rtlCol="0">
            <a:spAutoFit/>
          </a:bodyPr>
          <a:lstStyle/>
          <a:p>
            <a:pPr algn="ctr"/>
            <a:r>
              <a:rPr lang="en-US" sz="1200" dirty="0">
                <a:latin typeface="+mj-lt"/>
              </a:rPr>
              <a:t>SINTEF</a:t>
            </a:r>
          </a:p>
        </p:txBody>
      </p:sp>
      <p:sp>
        <p:nvSpPr>
          <p:cNvPr id="20" name="TextBox 19"/>
          <p:cNvSpPr txBox="1"/>
          <p:nvPr/>
        </p:nvSpPr>
        <p:spPr>
          <a:xfrm>
            <a:off x="531769" y="3040986"/>
            <a:ext cx="2109764" cy="323163"/>
          </a:xfrm>
          <a:prstGeom prst="rect">
            <a:avLst/>
          </a:prstGeom>
          <a:noFill/>
        </p:spPr>
        <p:txBody>
          <a:bodyPr wrap="square" lIns="91438" tIns="45719" rIns="91438" bIns="45719" rtlCol="0">
            <a:spAutoFit/>
          </a:bodyPr>
          <a:lstStyle/>
          <a:p>
            <a:pPr algn="ctr"/>
            <a:r>
              <a:rPr lang="en-AU" sz="1500" dirty="0">
                <a:latin typeface="+mj-lt"/>
              </a:rPr>
              <a:t>HIT: HIMAC, Japan</a:t>
            </a:r>
          </a:p>
        </p:txBody>
      </p:sp>
      <p:pic>
        <p:nvPicPr>
          <p:cNvPr id="21" name="Picture 20"/>
          <p:cNvPicPr>
            <a:picLocks noChangeAspect="1"/>
          </p:cNvPicPr>
          <p:nvPr/>
        </p:nvPicPr>
        <p:blipFill>
          <a:blip r:embed="rId9"/>
          <a:stretch>
            <a:fillRect/>
          </a:stretch>
        </p:blipFill>
        <p:spPr>
          <a:xfrm>
            <a:off x="278526" y="984817"/>
            <a:ext cx="2675478" cy="2047535"/>
          </a:xfrm>
          <a:prstGeom prst="rect">
            <a:avLst/>
          </a:prstGeom>
        </p:spPr>
      </p:pic>
      <p:pic>
        <p:nvPicPr>
          <p:cNvPr id="5" name="Picture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091155" y="672352"/>
            <a:ext cx="3555953" cy="1914744"/>
          </a:xfrm>
          <a:prstGeom prst="rect">
            <a:avLst/>
          </a:prstGeom>
        </p:spPr>
      </p:pic>
      <p:pic>
        <p:nvPicPr>
          <p:cNvPr id="19" name="Picture 1">
            <a:extLst>
              <a:ext uri="{FF2B5EF4-FFF2-40B4-BE49-F238E27FC236}">
                <a16:creationId xmlns:a16="http://schemas.microsoft.com/office/drawing/2014/main" id="{506413BE-B55A-38DA-D60C-47017A3003C2}"/>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r="92154"/>
          <a:stretch/>
        </p:blipFill>
        <p:spPr bwMode="auto">
          <a:xfrm>
            <a:off x="6312825" y="3583610"/>
            <a:ext cx="334283" cy="47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6222323" y="4005310"/>
            <a:ext cx="573191" cy="507831"/>
          </a:xfrm>
          <a:prstGeom prst="rect">
            <a:avLst/>
          </a:prstGeom>
          <a:noFill/>
        </p:spPr>
        <p:txBody>
          <a:bodyPr wrap="square" rtlCol="0">
            <a:spAutoFit/>
          </a:bodyPr>
          <a:lstStyle/>
          <a:p>
            <a:r>
              <a:rPr lang="en-US" sz="1350" dirty="0"/>
              <a:t>MGH</a:t>
            </a:r>
            <a:endParaRPr lang="en-AU" sz="1350" dirty="0"/>
          </a:p>
        </p:txBody>
      </p:sp>
    </p:spTree>
    <p:extLst>
      <p:ext uri="{BB962C8B-B14F-4D97-AF65-F5344CB8AC3E}">
        <p14:creationId xmlns:p14="http://schemas.microsoft.com/office/powerpoint/2010/main" val="197096544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Placeholder 6" descr="A picture containing text, person, indoor&#10;&#10;Description automatically generated">
            <a:extLst>
              <a:ext uri="{FF2B5EF4-FFF2-40B4-BE49-F238E27FC236}">
                <a16:creationId xmlns:a16="http://schemas.microsoft.com/office/drawing/2014/main" id="{84482DFA-B906-490E-98B7-19E5649FFAFC}"/>
              </a:ext>
            </a:extLst>
          </p:cNvPr>
          <p:cNvPicPr>
            <a:picLocks noChangeAspect="1"/>
          </p:cNvPicPr>
          <p:nvPr/>
        </p:nvPicPr>
        <p:blipFill>
          <a:blip r:embed="rId3" cstate="print">
            <a:extLst>
              <a:ext uri="{28A0092B-C50C-407E-A947-70E740481C1C}">
                <a14:useLocalDpi xmlns:a14="http://schemas.microsoft.com/office/drawing/2010/main" val="0"/>
              </a:ext>
            </a:extLst>
          </a:blip>
          <a:srcRect t="3384" b="3384"/>
          <a:stretch>
            <a:fillRect/>
          </a:stretch>
        </p:blipFill>
        <p:spPr>
          <a:xfrm>
            <a:off x="367147" y="2847110"/>
            <a:ext cx="3221180" cy="1811914"/>
          </a:xfrm>
          <a:custGeom>
            <a:avLst/>
            <a:gdLst>
              <a:gd name="connsiteX0" fmla="*/ 0 w 12192000"/>
              <a:gd name="connsiteY0" fmla="*/ 0 h 6858000"/>
              <a:gd name="connsiteX1" fmla="*/ 722471 w 12192000"/>
              <a:gd name="connsiteY1" fmla="*/ 0 h 6858000"/>
              <a:gd name="connsiteX2" fmla="*/ 722471 w 12192000"/>
              <a:gd name="connsiteY2" fmla="*/ 1299762 h 6858000"/>
              <a:gd name="connsiteX3" fmla="*/ 1813407 w 12192000"/>
              <a:gd name="connsiteY3" fmla="*/ 1299762 h 6858000"/>
              <a:gd name="connsiteX4" fmla="*/ 1813407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722471" y="0"/>
                </a:lnTo>
                <a:lnTo>
                  <a:pt x="722471" y="1299762"/>
                </a:lnTo>
                <a:lnTo>
                  <a:pt x="1813407" y="1299762"/>
                </a:lnTo>
                <a:lnTo>
                  <a:pt x="1813407" y="0"/>
                </a:lnTo>
                <a:lnTo>
                  <a:pt x="12192000" y="0"/>
                </a:lnTo>
                <a:lnTo>
                  <a:pt x="12192000" y="6858000"/>
                </a:lnTo>
                <a:lnTo>
                  <a:pt x="0" y="6858000"/>
                </a:lnTo>
                <a:close/>
              </a:path>
            </a:pathLst>
          </a:custGeom>
        </p:spPr>
      </p:pic>
      <p:pic>
        <p:nvPicPr>
          <p:cNvPr id="4" name="Picture 4" descr="56,906 Semiconductor Stock Photos, Pictures &amp; Royalty-Free Images - iS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7147" y="936640"/>
            <a:ext cx="3233726" cy="181765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67147" y="120109"/>
            <a:ext cx="7712435" cy="553998"/>
          </a:xfrm>
          <a:prstGeom prst="rect">
            <a:avLst/>
          </a:prstGeom>
          <a:noFill/>
        </p:spPr>
        <p:txBody>
          <a:bodyPr wrap="square" rtlCol="0">
            <a:spAutoFit/>
          </a:bodyPr>
          <a:lstStyle/>
          <a:p>
            <a:r>
              <a:rPr lang="en-US" sz="1500" dirty="0">
                <a:solidFill>
                  <a:srgbClr val="0070C0"/>
                </a:solidFill>
              </a:rPr>
              <a:t>Development of radiation sensors at the Centre for Medical Radiation Physics, University of Wollongong</a:t>
            </a:r>
            <a:endParaRPr lang="en-AU" sz="1500" dirty="0">
              <a:solidFill>
                <a:srgbClr val="0070C0"/>
              </a:solidFill>
            </a:endParaRPr>
          </a:p>
        </p:txBody>
      </p:sp>
      <p:pic>
        <p:nvPicPr>
          <p:cNvPr id="4098" name="Picture 2" descr="Illustration of the ' magic plate ' detector inside of the ' magic... |  Download Scientific Diagra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05324" y="3426451"/>
            <a:ext cx="2030113" cy="1380696"/>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4071775" y="624913"/>
            <a:ext cx="4628176" cy="2801538"/>
            <a:chOff x="5429033" y="833217"/>
            <a:chExt cx="6170901" cy="3735384"/>
          </a:xfrm>
        </p:grpSpPr>
        <p:pic>
          <p:nvPicPr>
            <p:cNvPr id="5" name="Picture 4"/>
            <p:cNvPicPr>
              <a:picLocks noChangeAspect="1"/>
            </p:cNvPicPr>
            <p:nvPr/>
          </p:nvPicPr>
          <p:blipFill>
            <a:blip r:embed="rId6"/>
            <a:stretch>
              <a:fillRect/>
            </a:stretch>
          </p:blipFill>
          <p:spPr>
            <a:xfrm>
              <a:off x="5429033" y="1248854"/>
              <a:ext cx="6170901" cy="3319747"/>
            </a:xfrm>
            <a:prstGeom prst="rect">
              <a:avLst/>
            </a:prstGeom>
          </p:spPr>
        </p:pic>
        <p:pic>
          <p:nvPicPr>
            <p:cNvPr id="1026" name="Picture 2" descr="Electrogenics Laboratories Limited | LinkedIn"/>
            <p:cNvPicPr>
              <a:picLocks noChangeAspect="1" noChangeArrowheads="1"/>
            </p:cNvPicPr>
            <p:nvPr/>
          </p:nvPicPr>
          <p:blipFill rotWithShape="1">
            <a:blip r:embed="rId7">
              <a:extLst>
                <a:ext uri="{28A0092B-C50C-407E-A947-70E740481C1C}">
                  <a14:useLocalDpi xmlns:a14="http://schemas.microsoft.com/office/drawing/2010/main" val="0"/>
                </a:ext>
              </a:extLst>
            </a:blip>
            <a:srcRect t="15889" b="14671"/>
            <a:stretch/>
          </p:blipFill>
          <p:spPr bwMode="auto">
            <a:xfrm>
              <a:off x="8404353" y="833217"/>
              <a:ext cx="1197114" cy="83127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3973793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39469" y="115724"/>
            <a:ext cx="7279974" cy="635095"/>
          </a:xfrm>
        </p:spPr>
        <p:txBody>
          <a:bodyPr/>
          <a:lstStyle/>
          <a:p>
            <a:r>
              <a:rPr lang="en-US" dirty="0" smtClean="0"/>
              <a:t>Organic Semiconductor</a:t>
            </a:r>
            <a:endParaRPr lang="en-AU" dirty="0"/>
          </a:p>
        </p:txBody>
      </p:sp>
      <p:sp>
        <p:nvSpPr>
          <p:cNvPr id="7" name="Content Placeholder 6"/>
          <p:cNvSpPr>
            <a:spLocks noGrp="1"/>
          </p:cNvSpPr>
          <p:nvPr>
            <p:ph sz="half" idx="1"/>
          </p:nvPr>
        </p:nvSpPr>
        <p:spPr>
          <a:xfrm>
            <a:off x="156860" y="1122069"/>
            <a:ext cx="3632626" cy="3722592"/>
          </a:xfrm>
        </p:spPr>
        <p:txBody>
          <a:bodyPr>
            <a:normAutofit/>
          </a:bodyPr>
          <a:lstStyle/>
          <a:p>
            <a:pPr marL="0" indent="0">
              <a:buNone/>
            </a:pPr>
            <a:r>
              <a:rPr lang="en-US" sz="1400" dirty="0"/>
              <a:t>The common property of these </a:t>
            </a:r>
            <a:r>
              <a:rPr lang="en-US" sz="1400" dirty="0" smtClean="0"/>
              <a:t>organic compounds </a:t>
            </a:r>
            <a:r>
              <a:rPr lang="en-US" sz="1400" dirty="0"/>
              <a:t>is that </a:t>
            </a:r>
            <a:r>
              <a:rPr lang="en-US" sz="1400" dirty="0" smtClean="0"/>
              <a:t>they consist </a:t>
            </a:r>
            <a:r>
              <a:rPr lang="en-US" sz="1400" dirty="0"/>
              <a:t>of chains of connected carbon </a:t>
            </a:r>
            <a:r>
              <a:rPr lang="en-US" sz="1400" dirty="0" smtClean="0"/>
              <a:t>atoms:</a:t>
            </a:r>
          </a:p>
          <a:p>
            <a:pPr>
              <a:buFont typeface="Wingdings" panose="05000000000000000000" pitchFamily="2" charset="2"/>
              <a:buChar char="Ø"/>
            </a:pPr>
            <a:r>
              <a:rPr lang="en-US" sz="1400" dirty="0" smtClean="0"/>
              <a:t>either </a:t>
            </a:r>
            <a:r>
              <a:rPr lang="en-US" sz="1400" dirty="0"/>
              <a:t>as closed benzene rings (oligomers) </a:t>
            </a:r>
            <a:r>
              <a:rPr lang="en-US" sz="1400" dirty="0" smtClean="0"/>
              <a:t>or</a:t>
            </a:r>
          </a:p>
          <a:p>
            <a:pPr>
              <a:buFont typeface="Wingdings" panose="05000000000000000000" pitchFamily="2" charset="2"/>
              <a:buChar char="Ø"/>
            </a:pPr>
            <a:r>
              <a:rPr lang="en-US" sz="1400" dirty="0" smtClean="0"/>
              <a:t>expanded </a:t>
            </a:r>
            <a:r>
              <a:rPr lang="en-US" sz="1400" dirty="0"/>
              <a:t>chains (usually referred to as “backbone”) in polymers. </a:t>
            </a:r>
          </a:p>
          <a:p>
            <a:pPr marL="457200" lvl="1" indent="0">
              <a:buNone/>
            </a:pPr>
            <a:r>
              <a:rPr lang="en-US" sz="1400" dirty="0" smtClean="0">
                <a:solidFill>
                  <a:srgbClr val="FF0000"/>
                </a:solidFill>
              </a:rPr>
              <a:t>In </a:t>
            </a:r>
            <a:r>
              <a:rPr lang="en-US" sz="1400" dirty="0">
                <a:solidFill>
                  <a:srgbClr val="FF0000"/>
                </a:solidFill>
              </a:rPr>
              <a:t>both cases the key to </a:t>
            </a:r>
            <a:r>
              <a:rPr lang="en-US" sz="1400" dirty="0" smtClean="0">
                <a:solidFill>
                  <a:srgbClr val="FF0000"/>
                </a:solidFill>
              </a:rPr>
              <a:t>the charge </a:t>
            </a:r>
            <a:r>
              <a:rPr lang="en-US" sz="1400" dirty="0">
                <a:solidFill>
                  <a:srgbClr val="FF0000"/>
                </a:solidFill>
              </a:rPr>
              <a:t>conduction are π-bonds </a:t>
            </a:r>
            <a:r>
              <a:rPr lang="en-US" sz="1400" dirty="0"/>
              <a:t>between adjacent carbon atoms</a:t>
            </a:r>
            <a:r>
              <a:rPr lang="en-US" dirty="0" smtClean="0"/>
              <a:t>.</a:t>
            </a:r>
          </a:p>
          <a:p>
            <a:pPr marL="457200" lvl="1" indent="0">
              <a:buNone/>
            </a:pPr>
            <a:r>
              <a:rPr lang="en-US" sz="1400" b="1" dirty="0"/>
              <a:t>Production</a:t>
            </a:r>
            <a:r>
              <a:rPr lang="en-US" sz="1400" dirty="0"/>
              <a:t>: </a:t>
            </a:r>
            <a:r>
              <a:rPr lang="en-US" sz="1400" dirty="0">
                <a:solidFill>
                  <a:srgbClr val="FF0000"/>
                </a:solidFill>
              </a:rPr>
              <a:t>Spin Casting </a:t>
            </a:r>
            <a:r>
              <a:rPr lang="en-US" sz="1400" dirty="0"/>
              <a:t>of polymer from solvent </a:t>
            </a:r>
            <a:r>
              <a:rPr lang="en-US" sz="1400" dirty="0" smtClean="0"/>
              <a:t>or through</a:t>
            </a:r>
          </a:p>
          <a:p>
            <a:pPr marL="457200" lvl="1" indent="0">
              <a:buNone/>
            </a:pPr>
            <a:r>
              <a:rPr lang="en-US" sz="1400" dirty="0" smtClean="0">
                <a:solidFill>
                  <a:srgbClr val="FF0000"/>
                </a:solidFill>
              </a:rPr>
              <a:t>Physical Vapor Deposition </a:t>
            </a:r>
            <a:endParaRPr lang="en-US" sz="1400" dirty="0">
              <a:solidFill>
                <a:srgbClr val="FF0000"/>
              </a:solidFill>
            </a:endParaRPr>
          </a:p>
          <a:p>
            <a:pPr marL="457200" lvl="1" indent="0">
              <a:buNone/>
            </a:pPr>
            <a:endParaRPr lang="en-US" dirty="0"/>
          </a:p>
        </p:txBody>
      </p:sp>
      <p:sp>
        <p:nvSpPr>
          <p:cNvPr id="2" name="Footer Placeholder 1"/>
          <p:cNvSpPr>
            <a:spLocks noGrp="1"/>
          </p:cNvSpPr>
          <p:nvPr>
            <p:ph type="ftr" sz="quarter" idx="10"/>
          </p:nvPr>
        </p:nvSpPr>
        <p:spPr/>
        <p:txBody>
          <a:bodyPr/>
          <a:lstStyle/>
          <a:p>
            <a:r>
              <a:rPr lang="en-US" dirty="0" smtClean="0"/>
              <a:t>Document title</a:t>
            </a:r>
          </a:p>
        </p:txBody>
      </p:sp>
      <p:sp>
        <p:nvSpPr>
          <p:cNvPr id="3" name="Slide Number Placeholder 2"/>
          <p:cNvSpPr>
            <a:spLocks noGrp="1"/>
          </p:cNvSpPr>
          <p:nvPr>
            <p:ph type="sldNum" sz="quarter" idx="11"/>
          </p:nvPr>
        </p:nvSpPr>
        <p:spPr/>
        <p:txBody>
          <a:bodyPr/>
          <a:lstStyle/>
          <a:p>
            <a:fld id="{4956BB43-EB25-9C48-837D-98E6AF077A13}" type="slidenum">
              <a:rPr lang="en-US" smtClean="0"/>
              <a:pPr/>
              <a:t>65</a:t>
            </a:fld>
            <a:endParaRPr lang="en-US" dirty="0"/>
          </a:p>
        </p:txBody>
      </p:sp>
      <p:pic>
        <p:nvPicPr>
          <p:cNvPr id="4" name="Picture 3"/>
          <p:cNvPicPr>
            <a:picLocks noChangeAspect="1"/>
          </p:cNvPicPr>
          <p:nvPr/>
        </p:nvPicPr>
        <p:blipFill>
          <a:blip r:embed="rId2"/>
          <a:stretch>
            <a:fillRect/>
          </a:stretch>
        </p:blipFill>
        <p:spPr>
          <a:xfrm>
            <a:off x="3813588" y="825509"/>
            <a:ext cx="2592457" cy="1472987"/>
          </a:xfrm>
          <a:prstGeom prst="rect">
            <a:avLst/>
          </a:prstGeom>
        </p:spPr>
      </p:pic>
      <p:pic>
        <p:nvPicPr>
          <p:cNvPr id="5" name="Picture 4"/>
          <p:cNvPicPr>
            <a:picLocks noChangeAspect="1"/>
          </p:cNvPicPr>
          <p:nvPr/>
        </p:nvPicPr>
        <p:blipFill>
          <a:blip r:embed="rId3"/>
          <a:stretch>
            <a:fillRect/>
          </a:stretch>
        </p:blipFill>
        <p:spPr>
          <a:xfrm>
            <a:off x="6721810" y="859045"/>
            <a:ext cx="2174032" cy="1235246"/>
          </a:xfrm>
          <a:prstGeom prst="rect">
            <a:avLst/>
          </a:prstGeom>
        </p:spPr>
      </p:pic>
      <p:pic>
        <p:nvPicPr>
          <p:cNvPr id="8" name="Picture 7"/>
          <p:cNvPicPr>
            <a:picLocks noChangeAspect="1"/>
          </p:cNvPicPr>
          <p:nvPr/>
        </p:nvPicPr>
        <p:blipFill>
          <a:blip r:embed="rId4"/>
          <a:stretch>
            <a:fillRect/>
          </a:stretch>
        </p:blipFill>
        <p:spPr>
          <a:xfrm>
            <a:off x="3665675" y="2394658"/>
            <a:ext cx="2754217" cy="1377108"/>
          </a:xfrm>
          <a:prstGeom prst="rect">
            <a:avLst/>
          </a:prstGeom>
        </p:spPr>
      </p:pic>
      <p:pic>
        <p:nvPicPr>
          <p:cNvPr id="9" name="Picture 8"/>
          <p:cNvPicPr>
            <a:picLocks noChangeAspect="1"/>
          </p:cNvPicPr>
          <p:nvPr/>
        </p:nvPicPr>
        <p:blipFill>
          <a:blip r:embed="rId5"/>
          <a:stretch>
            <a:fillRect/>
          </a:stretch>
        </p:blipFill>
        <p:spPr>
          <a:xfrm>
            <a:off x="6337136" y="2361566"/>
            <a:ext cx="2710149" cy="1377108"/>
          </a:xfrm>
          <a:prstGeom prst="rect">
            <a:avLst/>
          </a:prstGeom>
        </p:spPr>
      </p:pic>
      <p:sp>
        <p:nvSpPr>
          <p:cNvPr id="10" name="TextBox 9"/>
          <p:cNvSpPr txBox="1"/>
          <p:nvPr/>
        </p:nvSpPr>
        <p:spPr>
          <a:xfrm>
            <a:off x="5222631" y="3687454"/>
            <a:ext cx="3921370" cy="461665"/>
          </a:xfrm>
          <a:prstGeom prst="rect">
            <a:avLst/>
          </a:prstGeom>
          <a:noFill/>
        </p:spPr>
        <p:txBody>
          <a:bodyPr wrap="square" rtlCol="0">
            <a:spAutoFit/>
          </a:bodyPr>
          <a:lstStyle/>
          <a:p>
            <a:r>
              <a:rPr lang="en-US" sz="1200" b="1" dirty="0"/>
              <a:t>HOMO</a:t>
            </a:r>
            <a:r>
              <a:rPr lang="en-US" sz="1200" dirty="0"/>
              <a:t> (the Highest Occupied Molecular Orbit) </a:t>
            </a:r>
          </a:p>
          <a:p>
            <a:r>
              <a:rPr lang="en-US" sz="1200" b="1" dirty="0" smtClean="0"/>
              <a:t>LUMO</a:t>
            </a:r>
            <a:r>
              <a:rPr lang="en-US" sz="1200" dirty="0" smtClean="0"/>
              <a:t> </a:t>
            </a:r>
            <a:r>
              <a:rPr lang="en-US" sz="1200" dirty="0"/>
              <a:t>(</a:t>
            </a:r>
            <a:r>
              <a:rPr lang="en-US" sz="1200" dirty="0" smtClean="0"/>
              <a:t>the </a:t>
            </a:r>
            <a:r>
              <a:rPr lang="en-AU" sz="1200" dirty="0" smtClean="0"/>
              <a:t>Lowest </a:t>
            </a:r>
            <a:r>
              <a:rPr lang="en-AU" sz="1200" dirty="0"/>
              <a:t>Unoccupied Molecular Orbit)</a:t>
            </a:r>
          </a:p>
        </p:txBody>
      </p:sp>
      <p:sp>
        <p:nvSpPr>
          <p:cNvPr id="11" name="TextBox 10"/>
          <p:cNvSpPr txBox="1"/>
          <p:nvPr/>
        </p:nvSpPr>
        <p:spPr>
          <a:xfrm>
            <a:off x="3649572" y="667786"/>
            <a:ext cx="2513830" cy="261610"/>
          </a:xfrm>
          <a:prstGeom prst="rect">
            <a:avLst/>
          </a:prstGeom>
          <a:noFill/>
        </p:spPr>
        <p:txBody>
          <a:bodyPr wrap="none" rtlCol="0">
            <a:spAutoFit/>
          </a:bodyPr>
          <a:lstStyle/>
          <a:p>
            <a:r>
              <a:rPr lang="en-US" sz="1100" dirty="0" smtClean="0"/>
              <a:t>Orbitals of 2 connected C-atoms</a:t>
            </a:r>
            <a:endParaRPr lang="en-AU" sz="1100" dirty="0"/>
          </a:p>
        </p:txBody>
      </p:sp>
      <p:sp>
        <p:nvSpPr>
          <p:cNvPr id="12" name="TextBox 11"/>
          <p:cNvSpPr txBox="1"/>
          <p:nvPr/>
        </p:nvSpPr>
        <p:spPr>
          <a:xfrm>
            <a:off x="6365140" y="480305"/>
            <a:ext cx="2682145" cy="415498"/>
          </a:xfrm>
          <a:prstGeom prst="rect">
            <a:avLst/>
          </a:prstGeom>
          <a:noFill/>
        </p:spPr>
        <p:txBody>
          <a:bodyPr wrap="none" rtlCol="0">
            <a:spAutoFit/>
          </a:bodyPr>
          <a:lstStyle/>
          <a:p>
            <a:pPr algn="ctr"/>
            <a:r>
              <a:rPr lang="en-US" sz="1050" dirty="0"/>
              <a:t>Energy levels of occupied and</a:t>
            </a:r>
          </a:p>
          <a:p>
            <a:r>
              <a:rPr lang="en-US" sz="1050" dirty="0"/>
              <a:t>unoccupied levels for σ and π−bonds</a:t>
            </a:r>
            <a:endParaRPr lang="en-AU" sz="700" dirty="0"/>
          </a:p>
        </p:txBody>
      </p:sp>
      <p:sp>
        <p:nvSpPr>
          <p:cNvPr id="13" name="Rectangle 12"/>
          <p:cNvSpPr/>
          <p:nvPr/>
        </p:nvSpPr>
        <p:spPr>
          <a:xfrm>
            <a:off x="3730599" y="2043615"/>
            <a:ext cx="2561740" cy="430887"/>
          </a:xfrm>
          <a:prstGeom prst="rect">
            <a:avLst/>
          </a:prstGeom>
        </p:spPr>
        <p:txBody>
          <a:bodyPr wrap="square">
            <a:spAutoFit/>
          </a:bodyPr>
          <a:lstStyle/>
          <a:p>
            <a:r>
              <a:rPr lang="en-US" sz="1100" dirty="0"/>
              <a:t>Benzene ring with delocalized </a:t>
            </a:r>
            <a:endParaRPr lang="en-US" sz="1100" dirty="0" smtClean="0"/>
          </a:p>
          <a:p>
            <a:pPr algn="ctr"/>
            <a:r>
              <a:rPr lang="en-US" sz="1100" dirty="0" smtClean="0"/>
              <a:t>system </a:t>
            </a:r>
            <a:r>
              <a:rPr lang="en-US" sz="1100" dirty="0"/>
              <a:t>of π-bonds</a:t>
            </a:r>
            <a:endParaRPr lang="en-AU" sz="1100" dirty="0"/>
          </a:p>
        </p:txBody>
      </p:sp>
      <p:sp>
        <p:nvSpPr>
          <p:cNvPr id="14" name="TextBox 13"/>
          <p:cNvSpPr txBox="1"/>
          <p:nvPr/>
        </p:nvSpPr>
        <p:spPr>
          <a:xfrm>
            <a:off x="6056185" y="1927232"/>
            <a:ext cx="3272050" cy="430887"/>
          </a:xfrm>
          <a:prstGeom prst="rect">
            <a:avLst/>
          </a:prstGeom>
          <a:noFill/>
        </p:spPr>
        <p:txBody>
          <a:bodyPr wrap="none" rtlCol="0">
            <a:spAutoFit/>
          </a:bodyPr>
          <a:lstStyle/>
          <a:p>
            <a:pPr algn="ctr"/>
            <a:r>
              <a:rPr lang="en-AU" sz="1100" dirty="0"/>
              <a:t>Energy levels </a:t>
            </a:r>
            <a:r>
              <a:rPr lang="en-AU" sz="1100" dirty="0" smtClean="0"/>
              <a:t>of </a:t>
            </a:r>
            <a:r>
              <a:rPr lang="en-US" sz="1100" dirty="0" smtClean="0"/>
              <a:t>s-bonds </a:t>
            </a:r>
            <a:r>
              <a:rPr lang="en-US" sz="1100" dirty="0"/>
              <a:t>(18 </a:t>
            </a:r>
            <a:r>
              <a:rPr lang="en-US" sz="1100" dirty="0" smtClean="0"/>
              <a:t>e) and</a:t>
            </a:r>
          </a:p>
          <a:p>
            <a:r>
              <a:rPr lang="en-US" sz="1100" dirty="0" smtClean="0"/>
              <a:t> </a:t>
            </a:r>
            <a:r>
              <a:rPr lang="en-US" sz="1100" dirty="0"/>
              <a:t>energy levels  </a:t>
            </a:r>
            <a:r>
              <a:rPr lang="en-US" sz="1100" dirty="0" smtClean="0"/>
              <a:t>of </a:t>
            </a:r>
            <a:r>
              <a:rPr lang="en-US" sz="1100" dirty="0"/>
              <a:t>delocalized π-bonds (6 </a:t>
            </a:r>
            <a:r>
              <a:rPr lang="en-US" sz="1100" dirty="0" smtClean="0"/>
              <a:t>e).</a:t>
            </a:r>
            <a:endParaRPr lang="en-AU" sz="1100" dirty="0"/>
          </a:p>
        </p:txBody>
      </p:sp>
      <p:sp>
        <p:nvSpPr>
          <p:cNvPr id="15" name="TextBox 14"/>
          <p:cNvSpPr txBox="1"/>
          <p:nvPr/>
        </p:nvSpPr>
        <p:spPr>
          <a:xfrm>
            <a:off x="1557712" y="4214876"/>
            <a:ext cx="5679645" cy="646331"/>
          </a:xfrm>
          <a:prstGeom prst="rect">
            <a:avLst/>
          </a:prstGeom>
          <a:noFill/>
        </p:spPr>
        <p:txBody>
          <a:bodyPr wrap="square" rtlCol="0">
            <a:spAutoFit/>
          </a:bodyPr>
          <a:lstStyle/>
          <a:p>
            <a:r>
              <a:rPr lang="en-US" sz="1200" dirty="0" smtClean="0">
                <a:solidFill>
                  <a:srgbClr val="FF0000"/>
                </a:solidFill>
              </a:rPr>
              <a:t>Bands structure is related to molecular properties  while e and h can travel  through these bands resulting in current conduction through “thermal hopping” mechanism from one molecule to another.</a:t>
            </a:r>
            <a:endParaRPr lang="en-AU" sz="1200" dirty="0">
              <a:solidFill>
                <a:srgbClr val="FF0000"/>
              </a:solidFill>
            </a:endParaRPr>
          </a:p>
        </p:txBody>
      </p:sp>
      <p:sp>
        <p:nvSpPr>
          <p:cNvPr id="16" name="TextBox 15"/>
          <p:cNvSpPr txBox="1"/>
          <p:nvPr/>
        </p:nvSpPr>
        <p:spPr>
          <a:xfrm>
            <a:off x="7706212" y="2788510"/>
            <a:ext cx="697627" cy="261610"/>
          </a:xfrm>
          <a:prstGeom prst="rect">
            <a:avLst/>
          </a:prstGeom>
          <a:noFill/>
        </p:spPr>
        <p:txBody>
          <a:bodyPr wrap="none" rtlCol="0">
            <a:spAutoFit/>
          </a:bodyPr>
          <a:lstStyle/>
          <a:p>
            <a:r>
              <a:rPr lang="en-US" sz="1100" dirty="0" smtClean="0"/>
              <a:t>&gt;2.5 eV</a:t>
            </a:r>
            <a:endParaRPr lang="en-AU" sz="1100" dirty="0"/>
          </a:p>
        </p:txBody>
      </p:sp>
    </p:spTree>
    <p:extLst>
      <p:ext uri="{BB962C8B-B14F-4D97-AF65-F5344CB8AC3E}">
        <p14:creationId xmlns:p14="http://schemas.microsoft.com/office/powerpoint/2010/main" val="33502243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smtClean="0"/>
              <a:t>Document title</a:t>
            </a:r>
            <a:endParaRPr lang="en-US" dirty="0"/>
          </a:p>
        </p:txBody>
      </p:sp>
      <p:sp>
        <p:nvSpPr>
          <p:cNvPr id="3" name="Slide Number Placeholder 2"/>
          <p:cNvSpPr>
            <a:spLocks noGrp="1"/>
          </p:cNvSpPr>
          <p:nvPr>
            <p:ph type="sldNum" sz="quarter" idx="11"/>
          </p:nvPr>
        </p:nvSpPr>
        <p:spPr/>
        <p:txBody>
          <a:bodyPr/>
          <a:lstStyle/>
          <a:p>
            <a:fld id="{DA7B4246-FDFA-7E4C-A54D-095A75DA82FF}" type="slidenum">
              <a:rPr lang="en-US" smtClean="0"/>
              <a:pPr/>
              <a:t>7</a:t>
            </a:fld>
            <a:endParaRPr lang="en-US" dirty="0"/>
          </a:p>
        </p:txBody>
      </p:sp>
      <p:pic>
        <p:nvPicPr>
          <p:cNvPr id="5" name="Picture 2"/>
          <p:cNvPicPr/>
          <p:nvPr/>
        </p:nvPicPr>
        <p:blipFill>
          <a:blip r:embed="rId3"/>
          <a:srcRect l="5990" r="5313" b="2606"/>
          <a:stretch/>
        </p:blipFill>
        <p:spPr>
          <a:xfrm>
            <a:off x="3020967" y="593683"/>
            <a:ext cx="2972880" cy="2520000"/>
          </a:xfrm>
          <a:prstGeom prst="rect">
            <a:avLst/>
          </a:prstGeom>
          <a:ln>
            <a:noFill/>
          </a:ln>
          <a:effectLst>
            <a:outerShdw blurRad="292100" dist="139700" dir="2700000" algn="tl" rotWithShape="0">
              <a:srgbClr val="333333">
                <a:alpha val="65000"/>
              </a:srgbClr>
            </a:outerShdw>
          </a:effectLst>
        </p:spPr>
      </p:pic>
      <p:pic>
        <p:nvPicPr>
          <p:cNvPr id="6" name="Picture 5"/>
          <p:cNvPicPr/>
          <p:nvPr/>
        </p:nvPicPr>
        <p:blipFill>
          <a:blip r:embed="rId4"/>
          <a:srcRect l="15515" t="21609" r="12906" b="4677"/>
          <a:stretch/>
        </p:blipFill>
        <p:spPr>
          <a:xfrm>
            <a:off x="6049869" y="540948"/>
            <a:ext cx="2630835" cy="2383524"/>
          </a:xfrm>
          <a:prstGeom prst="rect">
            <a:avLst/>
          </a:prstGeom>
          <a:ln>
            <a:noFill/>
          </a:ln>
          <a:effectLst>
            <a:outerShdw blurRad="292100" dist="139700" dir="2700000" algn="tl" rotWithShape="0">
              <a:srgbClr val="333333">
                <a:alpha val="65000"/>
              </a:srgbClr>
            </a:outerShdw>
          </a:effectLst>
        </p:spPr>
      </p:pic>
      <p:pic>
        <p:nvPicPr>
          <p:cNvPr id="7" name="Picture 3"/>
          <p:cNvPicPr/>
          <p:nvPr/>
        </p:nvPicPr>
        <p:blipFill>
          <a:blip r:embed="rId5"/>
          <a:stretch/>
        </p:blipFill>
        <p:spPr>
          <a:xfrm>
            <a:off x="395020" y="2196816"/>
            <a:ext cx="2709605" cy="2305224"/>
          </a:xfrm>
          <a:prstGeom prst="rect">
            <a:avLst/>
          </a:prstGeom>
          <a:ln>
            <a:noFill/>
          </a:ln>
          <a:effectLst>
            <a:outerShdw blurRad="292100" dist="139700" dir="2700000" algn="tl" rotWithShape="0">
              <a:srgbClr val="333333">
                <a:alpha val="65000"/>
              </a:srgbClr>
            </a:outerShdw>
          </a:effectLst>
        </p:spPr>
      </p:pic>
      <p:sp>
        <p:nvSpPr>
          <p:cNvPr id="8" name="Title 1"/>
          <p:cNvSpPr txBox="1">
            <a:spLocks/>
          </p:cNvSpPr>
          <p:nvPr/>
        </p:nvSpPr>
        <p:spPr>
          <a:xfrm>
            <a:off x="2146801" y="-89185"/>
            <a:ext cx="4305205" cy="665446"/>
          </a:xfrm>
          <a:prstGeom prst="rect">
            <a:avLst/>
          </a:prstGeom>
        </p:spPr>
        <p:txBody>
          <a:bodyPr/>
          <a:lstStyle>
            <a:lvl1pPr algn="l" defTabSz="457200" rtl="0" eaLnBrk="1" latinLnBrk="0" hangingPunct="1">
              <a:spcBef>
                <a:spcPct val="0"/>
              </a:spcBef>
              <a:buNone/>
              <a:defRPr sz="3600" kern="1200">
                <a:solidFill>
                  <a:schemeClr val="tx2"/>
                </a:solidFill>
                <a:latin typeface="+mj-lt"/>
                <a:ea typeface="+mj-ea"/>
                <a:cs typeface="+mj-cs"/>
              </a:defRPr>
            </a:lvl1pPr>
          </a:lstStyle>
          <a:p>
            <a:pPr algn="ctr"/>
            <a:r>
              <a:rPr lang="en-US" dirty="0" smtClean="0"/>
              <a:t>Modern QA devices</a:t>
            </a:r>
            <a:endParaRPr lang="en-US" dirty="0"/>
          </a:p>
        </p:txBody>
      </p:sp>
      <p:sp>
        <p:nvSpPr>
          <p:cNvPr id="9" name="TextBox 8"/>
          <p:cNvSpPr txBox="1"/>
          <p:nvPr/>
        </p:nvSpPr>
        <p:spPr>
          <a:xfrm>
            <a:off x="212140" y="707595"/>
            <a:ext cx="2682401" cy="1400383"/>
          </a:xfrm>
          <a:prstGeom prst="rect">
            <a:avLst/>
          </a:prstGeom>
          <a:noFill/>
        </p:spPr>
        <p:txBody>
          <a:bodyPr wrap="none" rtlCol="0">
            <a:spAutoFit/>
          </a:bodyPr>
          <a:lstStyle/>
          <a:p>
            <a:pPr marL="343080" indent="-342720">
              <a:lnSpc>
                <a:spcPct val="100000"/>
              </a:lnSpc>
              <a:buClr>
                <a:srgbClr val="000000"/>
              </a:buClr>
              <a:buFont typeface="Arial"/>
              <a:buChar char="•"/>
            </a:pPr>
            <a:r>
              <a:rPr lang="en-US" sz="1700" b="1" spc="-1" dirty="0">
                <a:solidFill>
                  <a:srgbClr val="000000"/>
                </a:solidFill>
                <a:uFill>
                  <a:solidFill>
                    <a:srgbClr val="FFFFFF"/>
                  </a:solidFill>
                </a:uFill>
                <a:latin typeface="Calibri"/>
              </a:rPr>
              <a:t>Limitations </a:t>
            </a:r>
          </a:p>
          <a:p>
            <a:pPr marL="743040" lvl="1" indent="-285480">
              <a:lnSpc>
                <a:spcPct val="100000"/>
              </a:lnSpc>
              <a:buClr>
                <a:srgbClr val="000000"/>
              </a:buClr>
              <a:buFont typeface="Arial"/>
              <a:buChar char="–"/>
            </a:pPr>
            <a:r>
              <a:rPr lang="en-US" sz="1700" spc="-1" dirty="0">
                <a:solidFill>
                  <a:srgbClr val="000000"/>
                </a:solidFill>
                <a:uFill>
                  <a:solidFill>
                    <a:srgbClr val="FFFFFF"/>
                  </a:solidFill>
                </a:uFill>
                <a:latin typeface="Calibri"/>
              </a:rPr>
              <a:t>Spatial resolution</a:t>
            </a:r>
          </a:p>
          <a:p>
            <a:pPr marL="743040" lvl="1" indent="-285480">
              <a:lnSpc>
                <a:spcPct val="100000"/>
              </a:lnSpc>
              <a:buClr>
                <a:srgbClr val="000000"/>
              </a:buClr>
              <a:buFont typeface="Arial"/>
              <a:buChar char="–"/>
            </a:pPr>
            <a:r>
              <a:rPr lang="en-US" sz="1700" spc="-1" dirty="0">
                <a:solidFill>
                  <a:srgbClr val="000000"/>
                </a:solidFill>
                <a:uFill>
                  <a:solidFill>
                    <a:srgbClr val="FFFFFF"/>
                  </a:solidFill>
                </a:uFill>
                <a:latin typeface="Calibri"/>
              </a:rPr>
              <a:t>Sampling frequency</a:t>
            </a:r>
          </a:p>
          <a:p>
            <a:pPr marL="743040" lvl="1" indent="-285480">
              <a:lnSpc>
                <a:spcPct val="100000"/>
              </a:lnSpc>
              <a:buClr>
                <a:srgbClr val="000000"/>
              </a:buClr>
              <a:buFont typeface="Arial"/>
              <a:buChar char="–"/>
            </a:pPr>
            <a:r>
              <a:rPr lang="en-US" sz="1700" spc="-1" dirty="0">
                <a:solidFill>
                  <a:srgbClr val="000000"/>
                </a:solidFill>
                <a:uFill>
                  <a:solidFill>
                    <a:srgbClr val="FFFFFF"/>
                  </a:solidFill>
                </a:uFill>
                <a:latin typeface="Calibri"/>
              </a:rPr>
              <a:t>Beam </a:t>
            </a:r>
            <a:r>
              <a:rPr lang="en-US" sz="1700" spc="-1" dirty="0" smtClean="0">
                <a:solidFill>
                  <a:srgbClr val="000000"/>
                </a:solidFill>
                <a:uFill>
                  <a:solidFill>
                    <a:srgbClr val="FFFFFF"/>
                  </a:solidFill>
                </a:uFill>
                <a:latin typeface="Calibri"/>
              </a:rPr>
              <a:t>perturbation</a:t>
            </a:r>
          </a:p>
          <a:p>
            <a:pPr marL="743040" lvl="1" indent="-285480">
              <a:lnSpc>
                <a:spcPct val="100000"/>
              </a:lnSpc>
              <a:buClr>
                <a:srgbClr val="000000"/>
              </a:buClr>
              <a:buFont typeface="Arial"/>
              <a:buChar char="–"/>
            </a:pPr>
            <a:r>
              <a:rPr lang="en-US" sz="1700" spc="-1" dirty="0" smtClean="0">
                <a:solidFill>
                  <a:srgbClr val="000000"/>
                </a:solidFill>
                <a:uFill>
                  <a:solidFill>
                    <a:srgbClr val="FFFFFF"/>
                  </a:solidFill>
                </a:uFill>
                <a:latin typeface="Calibri"/>
              </a:rPr>
              <a:t>Not real time</a:t>
            </a:r>
            <a:endParaRPr lang="en-US" sz="1700" spc="-1" dirty="0">
              <a:solidFill>
                <a:srgbClr val="000000"/>
              </a:solidFill>
              <a:uFill>
                <a:solidFill>
                  <a:srgbClr val="FFFFFF"/>
                </a:solidFill>
              </a:uFill>
              <a:latin typeface="Calibri"/>
            </a:endParaRPr>
          </a:p>
        </p:txBody>
      </p:sp>
      <p:grpSp>
        <p:nvGrpSpPr>
          <p:cNvPr id="10" name="Group 9"/>
          <p:cNvGrpSpPr/>
          <p:nvPr/>
        </p:nvGrpSpPr>
        <p:grpSpPr>
          <a:xfrm>
            <a:off x="3020967" y="2762425"/>
            <a:ext cx="2972880" cy="2047392"/>
            <a:chOff x="4325048" y="2810280"/>
            <a:chExt cx="4292509" cy="3132888"/>
          </a:xfrm>
        </p:grpSpPr>
        <p:pic>
          <p:nvPicPr>
            <p:cNvPr id="11" name="Picture 10"/>
            <p:cNvPicPr>
              <a:picLocks noChangeAspect="1"/>
            </p:cNvPicPr>
            <p:nvPr/>
          </p:nvPicPr>
          <p:blipFill>
            <a:blip r:embed="rId6"/>
            <a:stretch>
              <a:fillRect/>
            </a:stretch>
          </p:blipFill>
          <p:spPr>
            <a:xfrm>
              <a:off x="4910826" y="2810280"/>
              <a:ext cx="3111344" cy="2826396"/>
            </a:xfrm>
            <a:prstGeom prst="rect">
              <a:avLst/>
            </a:prstGeom>
          </p:spPr>
        </p:pic>
        <p:sp>
          <p:nvSpPr>
            <p:cNvPr id="12" name="TextBox 11"/>
            <p:cNvSpPr txBox="1"/>
            <p:nvPr/>
          </p:nvSpPr>
          <p:spPr>
            <a:xfrm>
              <a:off x="4325048" y="5472212"/>
              <a:ext cx="4292509" cy="470956"/>
            </a:xfrm>
            <a:prstGeom prst="rect">
              <a:avLst/>
            </a:prstGeom>
            <a:solidFill>
              <a:schemeClr val="bg1"/>
            </a:solidFill>
          </p:spPr>
          <p:txBody>
            <a:bodyPr wrap="square" rtlCol="0">
              <a:spAutoFit/>
            </a:bodyPr>
            <a:lstStyle/>
            <a:p>
              <a:r>
                <a:rPr lang="en-AU" sz="1000" i="1" dirty="0" smtClean="0">
                  <a:solidFill>
                    <a:schemeClr val="tx1"/>
                  </a:solidFill>
                  <a:latin typeface="Arial" panose="020B0604020202020204" pitchFamily="34" charset="0"/>
                  <a:cs typeface="Arial" panose="020B0604020202020204" pitchFamily="34" charset="0"/>
                </a:rPr>
                <a:t>Ball cube phantom (V. Feygelman et. al. 2008</a:t>
              </a:r>
              <a:r>
                <a:rPr lang="en-AU" sz="1400" i="1" dirty="0" smtClean="0">
                  <a:solidFill>
                    <a:schemeClr val="tx1"/>
                  </a:solidFill>
                  <a:latin typeface="Arial" panose="020B0604020202020204" pitchFamily="34" charset="0"/>
                  <a:cs typeface="Arial" panose="020B0604020202020204" pitchFamily="34" charset="0"/>
                </a:rPr>
                <a:t>) </a:t>
              </a:r>
              <a:endParaRPr lang="en-AU" sz="1400" i="1" dirty="0">
                <a:solidFill>
                  <a:schemeClr val="tx1"/>
                </a:solidFill>
                <a:latin typeface="Arial" panose="020B0604020202020204" pitchFamily="34" charset="0"/>
                <a:cs typeface="Arial" panose="020B0604020202020204" pitchFamily="34" charset="0"/>
              </a:endParaRPr>
            </a:p>
          </p:txBody>
        </p:sp>
      </p:grpSp>
      <p:pic>
        <p:nvPicPr>
          <p:cNvPr id="13"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33930" y="2662314"/>
            <a:ext cx="1826439" cy="1645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33070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smtClean="0"/>
              <a:t>Document title</a:t>
            </a:r>
            <a:endParaRPr lang="en-US" dirty="0"/>
          </a:p>
        </p:txBody>
      </p:sp>
      <p:sp>
        <p:nvSpPr>
          <p:cNvPr id="3" name="Slide Number Placeholder 2"/>
          <p:cNvSpPr>
            <a:spLocks noGrp="1"/>
          </p:cNvSpPr>
          <p:nvPr>
            <p:ph type="sldNum" sz="quarter" idx="11"/>
          </p:nvPr>
        </p:nvSpPr>
        <p:spPr/>
        <p:txBody>
          <a:bodyPr/>
          <a:lstStyle/>
          <a:p>
            <a:fld id="{DA7B4246-FDFA-7E4C-A54D-095A75DA82FF}" type="slidenum">
              <a:rPr lang="en-US" smtClean="0"/>
              <a:pPr/>
              <a:t>8</a:t>
            </a:fld>
            <a:endParaRPr lang="en-US" dirty="0"/>
          </a:p>
        </p:txBody>
      </p:sp>
      <p:sp>
        <p:nvSpPr>
          <p:cNvPr id="4" name="Title 2"/>
          <p:cNvSpPr txBox="1">
            <a:spLocks/>
          </p:cNvSpPr>
          <p:nvPr/>
        </p:nvSpPr>
        <p:spPr>
          <a:xfrm>
            <a:off x="82388" y="-289557"/>
            <a:ext cx="9144000" cy="1143000"/>
          </a:xfrm>
          <a:prstGeom prst="rect">
            <a:avLst/>
          </a:prstGeom>
        </p:spPr>
        <p:txBody>
          <a:bodyPr vert="horz" rtlCol="0" anchor="ctr">
            <a:noAutofit/>
            <a:scene3d>
              <a:camera prst="orthographicFront"/>
              <a:lightRig rig="soft" dir="t"/>
            </a:scene3d>
            <a:sp3d prstMaterial="softEdge">
              <a:bevelT w="25400" h="25400"/>
            </a:sp3d>
          </a:bodyPr>
          <a:lstStyle>
            <a:lvl1pPr algn="l" rtl="0" eaLnBrk="1" fontAlgn="base" hangingPunct="1">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1" fontAlgn="base" hangingPunct="1">
              <a:spcBef>
                <a:spcPct val="0"/>
              </a:spcBef>
              <a:spcAft>
                <a:spcPct val="0"/>
              </a:spcAft>
              <a:defRPr sz="4100" b="1">
                <a:solidFill>
                  <a:schemeClr val="tx2"/>
                </a:solidFill>
                <a:latin typeface="Lucida Sans Unicode" pitchFamily="34" charset="0"/>
              </a:defRPr>
            </a:lvl2pPr>
            <a:lvl3pPr algn="l" rtl="0" eaLnBrk="1" fontAlgn="base" hangingPunct="1">
              <a:spcBef>
                <a:spcPct val="0"/>
              </a:spcBef>
              <a:spcAft>
                <a:spcPct val="0"/>
              </a:spcAft>
              <a:defRPr sz="4100" b="1">
                <a:solidFill>
                  <a:schemeClr val="tx2"/>
                </a:solidFill>
                <a:latin typeface="Lucida Sans Unicode" pitchFamily="34" charset="0"/>
              </a:defRPr>
            </a:lvl3pPr>
            <a:lvl4pPr algn="l" rtl="0" eaLnBrk="1" fontAlgn="base" hangingPunct="1">
              <a:spcBef>
                <a:spcPct val="0"/>
              </a:spcBef>
              <a:spcAft>
                <a:spcPct val="0"/>
              </a:spcAft>
              <a:defRPr sz="4100" b="1">
                <a:solidFill>
                  <a:schemeClr val="tx2"/>
                </a:solidFill>
                <a:latin typeface="Lucida Sans Unicode" pitchFamily="34" charset="0"/>
              </a:defRPr>
            </a:lvl4pPr>
            <a:lvl5pPr algn="l" rtl="0" eaLnBrk="1" fontAlgn="base" hangingPunct="1">
              <a:spcBef>
                <a:spcPct val="0"/>
              </a:spcBef>
              <a:spcAft>
                <a:spcPct val="0"/>
              </a:spcAft>
              <a:defRPr sz="4100" b="1">
                <a:solidFill>
                  <a:schemeClr val="tx2"/>
                </a:solidFill>
                <a:latin typeface="Lucida Sans Unicode" pitchFamily="34" charset="0"/>
              </a:defRPr>
            </a:lvl5pPr>
            <a:lvl6pPr marL="457200" algn="l" rtl="0" eaLnBrk="1" fontAlgn="base" hangingPunct="1">
              <a:spcBef>
                <a:spcPct val="0"/>
              </a:spcBef>
              <a:spcAft>
                <a:spcPct val="0"/>
              </a:spcAft>
              <a:defRPr sz="4100" b="1">
                <a:solidFill>
                  <a:schemeClr val="tx2"/>
                </a:solidFill>
                <a:latin typeface="Lucida Sans Unicode" pitchFamily="34" charset="0"/>
              </a:defRPr>
            </a:lvl6pPr>
            <a:lvl7pPr marL="914400" algn="l" rtl="0" eaLnBrk="1" fontAlgn="base" hangingPunct="1">
              <a:spcBef>
                <a:spcPct val="0"/>
              </a:spcBef>
              <a:spcAft>
                <a:spcPct val="0"/>
              </a:spcAft>
              <a:defRPr sz="4100" b="1">
                <a:solidFill>
                  <a:schemeClr val="tx2"/>
                </a:solidFill>
                <a:latin typeface="Lucida Sans Unicode" pitchFamily="34" charset="0"/>
              </a:defRPr>
            </a:lvl7pPr>
            <a:lvl8pPr marL="1371600" algn="l" rtl="0" eaLnBrk="1" fontAlgn="base" hangingPunct="1">
              <a:spcBef>
                <a:spcPct val="0"/>
              </a:spcBef>
              <a:spcAft>
                <a:spcPct val="0"/>
              </a:spcAft>
              <a:defRPr sz="4100" b="1">
                <a:solidFill>
                  <a:schemeClr val="tx2"/>
                </a:solidFill>
                <a:latin typeface="Lucida Sans Unicode" pitchFamily="34" charset="0"/>
              </a:defRPr>
            </a:lvl8pPr>
            <a:lvl9pPr marL="1828800" algn="l" rtl="0" eaLnBrk="1" fontAlgn="base" hangingPunct="1">
              <a:spcBef>
                <a:spcPct val="0"/>
              </a:spcBef>
              <a:spcAft>
                <a:spcPct val="0"/>
              </a:spcAft>
              <a:defRPr sz="4100" b="1">
                <a:solidFill>
                  <a:schemeClr val="tx2"/>
                </a:solidFill>
                <a:latin typeface="Lucida Sans Unicode" pitchFamily="34" charset="0"/>
              </a:defRPr>
            </a:lvl9pPr>
            <a:extLst/>
          </a:lstStyle>
          <a:p>
            <a:pPr algn="ctr" defTabSz="914400"/>
            <a:r>
              <a:rPr lang="en-AU" sz="3600" b="0" dirty="0"/>
              <a:t>1D and 2D High </a:t>
            </a:r>
            <a:r>
              <a:rPr lang="en-AU" sz="3600" b="0" dirty="0" smtClean="0"/>
              <a:t>Resolution Dosimeters</a:t>
            </a:r>
            <a:endParaRPr lang="en-AU" sz="3200" b="0" dirty="0"/>
          </a:p>
        </p:txBody>
      </p:sp>
      <p:sp>
        <p:nvSpPr>
          <p:cNvPr id="5" name="Content Placeholder 1"/>
          <p:cNvSpPr txBox="1">
            <a:spLocks/>
          </p:cNvSpPr>
          <p:nvPr/>
        </p:nvSpPr>
        <p:spPr bwMode="auto">
          <a:xfrm>
            <a:off x="82388" y="540727"/>
            <a:ext cx="8352928" cy="701919"/>
          </a:xfrm>
          <a:prstGeom prst="rect">
            <a:avLst/>
          </a:prstGeom>
          <a:noFill/>
          <a:ln>
            <a:noFill/>
          </a:ln>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lvl1pPr marL="365125" indent="-255588" algn="l" rtl="0" eaLnBrk="1" fontAlgn="base" hangingPunct="1">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1" fontAlgn="base" hangingPunct="1">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1" fontAlgn="base" hangingPunct="1">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1" fontAlgn="base" hangingPunct="1">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1" fontAlgn="base" hangingPunct="1">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defTabSz="914400"/>
            <a:r>
              <a:rPr lang="en-AU" sz="1800" dirty="0" smtClean="0"/>
              <a:t>The Centre for Medical Radiation Physics </a:t>
            </a:r>
            <a:r>
              <a:rPr lang="en-AU" sz="1800" b="1" dirty="0" smtClean="0"/>
              <a:t>(CMRP) </a:t>
            </a:r>
            <a:r>
              <a:rPr lang="en-AU" sz="1800" dirty="0" smtClean="0"/>
              <a:t>has designed and developed a family of </a:t>
            </a:r>
            <a:r>
              <a:rPr lang="en-AU" sz="1800" u="sng" dirty="0" smtClean="0"/>
              <a:t>high resolution silicon detectors</a:t>
            </a:r>
            <a:endParaRPr lang="en-AU" sz="1800" dirty="0" smtClean="0"/>
          </a:p>
          <a:p>
            <a:pPr defTabSz="914400"/>
            <a:endParaRPr lang="en-AU" sz="2000" b="1" dirty="0"/>
          </a:p>
        </p:txBody>
      </p:sp>
      <p:sp>
        <p:nvSpPr>
          <p:cNvPr id="6" name="Content Placeholder 7"/>
          <p:cNvSpPr txBox="1">
            <a:spLocks/>
          </p:cNvSpPr>
          <p:nvPr/>
        </p:nvSpPr>
        <p:spPr>
          <a:xfrm>
            <a:off x="291862" y="1242646"/>
            <a:ext cx="4139108" cy="3675185"/>
          </a:xfrm>
          <a:prstGeom prst="rect">
            <a:avLst/>
          </a:prstGeom>
        </p:spPr>
        <p:txBody>
          <a:bodyPr vert="horz">
            <a:normAutofit lnSpcReduction="10000"/>
          </a:bodyPr>
          <a:lstStyle/>
          <a:p>
            <a:pPr marL="109728" lvl="0" defTabSz="914400" fontAlgn="auto">
              <a:lnSpc>
                <a:spcPct val="120000"/>
              </a:lnSpc>
              <a:spcBef>
                <a:spcPts val="400"/>
              </a:spcBef>
              <a:spcAft>
                <a:spcPts val="0"/>
              </a:spcAft>
              <a:buClr>
                <a:schemeClr val="accent1"/>
              </a:buClr>
              <a:buSzPct val="68000"/>
            </a:pPr>
            <a:r>
              <a:rPr lang="en-AU" sz="1400" dirty="0" smtClean="0">
                <a:solidFill>
                  <a:schemeClr val="tx1"/>
                </a:solidFill>
                <a:latin typeface="Lucida Sans Unicode" panose="020B0602030504020204" pitchFamily="34" charset="0"/>
                <a:cs typeface="Lucida Sans Unicode" panose="020B0602030504020204" pitchFamily="34" charset="0"/>
              </a:rPr>
              <a:t>a)  </a:t>
            </a:r>
            <a:r>
              <a:rPr lang="en-AU" sz="1400" b="1" dirty="0" err="1" smtClean="0">
                <a:solidFill>
                  <a:schemeClr val="tx1"/>
                </a:solidFill>
                <a:latin typeface="Lucida Sans Unicode" panose="020B0602030504020204" pitchFamily="34" charset="0"/>
                <a:cs typeface="Lucida Sans Unicode" panose="020B0602030504020204" pitchFamily="34" charset="0"/>
              </a:rPr>
              <a:t>sDMG</a:t>
            </a:r>
            <a:r>
              <a:rPr lang="en-AU" sz="1400" b="1" dirty="0" smtClean="0">
                <a:solidFill>
                  <a:schemeClr val="tx1"/>
                </a:solidFill>
                <a:latin typeface="Lucida Sans Unicode" panose="020B0602030504020204" pitchFamily="34" charset="0"/>
                <a:cs typeface="Lucida Sans Unicode" panose="020B0602030504020204" pitchFamily="34" charset="0"/>
              </a:rPr>
              <a:t>: </a:t>
            </a:r>
            <a:r>
              <a:rPr lang="en-AU" sz="1400" b="1" dirty="0" smtClean="0">
                <a:solidFill>
                  <a:srgbClr val="FF0000"/>
                </a:solidFill>
                <a:latin typeface="Lucida Sans Unicode" panose="020B0602030504020204" pitchFamily="34" charset="0"/>
                <a:cs typeface="Lucida Sans Unicode" panose="020B0602030504020204" pitchFamily="34" charset="0"/>
              </a:rPr>
              <a:t>256</a:t>
            </a:r>
            <a:r>
              <a:rPr lang="en-AU" sz="1400" dirty="0" smtClean="0">
                <a:solidFill>
                  <a:schemeClr val="tx1"/>
                </a:solidFill>
                <a:latin typeface="Lucida Sans Unicode" panose="020B0602030504020204" pitchFamily="34" charset="0"/>
                <a:cs typeface="Lucida Sans Unicode" panose="020B0602030504020204" pitchFamily="34" charset="0"/>
              </a:rPr>
              <a:t> channels with</a:t>
            </a:r>
          </a:p>
          <a:p>
            <a:pPr marL="109728" lvl="0" defTabSz="914400" fontAlgn="auto">
              <a:lnSpc>
                <a:spcPct val="120000"/>
              </a:lnSpc>
              <a:spcBef>
                <a:spcPts val="400"/>
              </a:spcBef>
              <a:spcAft>
                <a:spcPts val="0"/>
              </a:spcAft>
              <a:buClr>
                <a:schemeClr val="accent1"/>
              </a:buClr>
              <a:buSzPct val="68000"/>
            </a:pPr>
            <a:r>
              <a:rPr lang="en-AU" sz="1400" b="1" dirty="0" smtClean="0">
                <a:solidFill>
                  <a:schemeClr val="accent1"/>
                </a:solidFill>
                <a:latin typeface="Lucida Sans Unicode" panose="020B0602030504020204" pitchFamily="34" charset="0"/>
                <a:cs typeface="Lucida Sans Unicode" panose="020B0602030504020204" pitchFamily="34" charset="0"/>
              </a:rPr>
              <a:t>0.02x2mm</a:t>
            </a:r>
            <a:r>
              <a:rPr lang="en-AU" sz="1400" b="1" baseline="30000" dirty="0" smtClean="0">
                <a:solidFill>
                  <a:schemeClr val="accent1"/>
                </a:solidFill>
                <a:latin typeface="Lucida Sans Unicode" panose="020B0602030504020204" pitchFamily="34" charset="0"/>
                <a:cs typeface="Lucida Sans Unicode" panose="020B0602030504020204" pitchFamily="34" charset="0"/>
              </a:rPr>
              <a:t>2</a:t>
            </a:r>
            <a:r>
              <a:rPr lang="en-AU" sz="1400" dirty="0" smtClean="0">
                <a:solidFill>
                  <a:schemeClr val="tx1"/>
                </a:solidFill>
                <a:latin typeface="Lucida Sans Unicode" panose="020B0602030504020204" pitchFamily="34" charset="0"/>
                <a:cs typeface="Lucida Sans Unicode" panose="020B0602030504020204" pitchFamily="34" charset="0"/>
              </a:rPr>
              <a:t> detectors and </a:t>
            </a:r>
            <a:r>
              <a:rPr lang="en-AU" sz="1400" b="1" dirty="0" smtClean="0">
                <a:solidFill>
                  <a:srgbClr val="7030A0"/>
                </a:solidFill>
                <a:latin typeface="Lucida Sans Unicode" panose="020B0602030504020204" pitchFamily="34" charset="0"/>
                <a:cs typeface="Lucida Sans Unicode" panose="020B0602030504020204" pitchFamily="34" charset="0"/>
              </a:rPr>
              <a:t>0.2mm</a:t>
            </a:r>
            <a:r>
              <a:rPr lang="en-AU" sz="1400" dirty="0" smtClean="0">
                <a:solidFill>
                  <a:schemeClr val="tx1"/>
                </a:solidFill>
                <a:latin typeface="Lucida Sans Unicode" panose="020B0602030504020204" pitchFamily="34" charset="0"/>
                <a:cs typeface="Lucida Sans Unicode" panose="020B0602030504020204" pitchFamily="34" charset="0"/>
              </a:rPr>
              <a:t> spatial resolution (SR)</a:t>
            </a:r>
          </a:p>
          <a:p>
            <a:pPr marL="109728" lvl="0" defTabSz="914400" fontAlgn="auto">
              <a:lnSpc>
                <a:spcPct val="120000"/>
              </a:lnSpc>
              <a:spcBef>
                <a:spcPts val="400"/>
              </a:spcBef>
              <a:spcAft>
                <a:spcPts val="0"/>
              </a:spcAft>
              <a:buClr>
                <a:schemeClr val="accent1"/>
              </a:buClr>
              <a:buSzPct val="68000"/>
            </a:pPr>
            <a:endParaRPr lang="en-AU" sz="300" b="1" dirty="0" smtClean="0">
              <a:solidFill>
                <a:schemeClr val="tx1"/>
              </a:solidFill>
              <a:latin typeface="Lucida Sans Unicode" panose="020B0602030504020204" pitchFamily="34" charset="0"/>
              <a:cs typeface="Lucida Sans Unicode" panose="020B0602030504020204" pitchFamily="34" charset="0"/>
            </a:endParaRPr>
          </a:p>
          <a:p>
            <a:pPr marL="109728" lvl="0" defTabSz="914400" fontAlgn="auto">
              <a:lnSpc>
                <a:spcPct val="120000"/>
              </a:lnSpc>
              <a:spcBef>
                <a:spcPts val="400"/>
              </a:spcBef>
              <a:spcAft>
                <a:spcPts val="0"/>
              </a:spcAft>
              <a:buClr>
                <a:schemeClr val="accent1"/>
              </a:buClr>
              <a:buSzPct val="68000"/>
            </a:pPr>
            <a:r>
              <a:rPr lang="en-AU" sz="1400" dirty="0" smtClean="0">
                <a:solidFill>
                  <a:schemeClr val="tx1"/>
                </a:solidFill>
                <a:latin typeface="Lucida Sans Unicode" panose="020B0602030504020204" pitchFamily="34" charset="0"/>
                <a:cs typeface="Lucida Sans Unicode" panose="020B0602030504020204" pitchFamily="34" charset="0"/>
              </a:rPr>
              <a:t>b)  </a:t>
            </a:r>
            <a:r>
              <a:rPr lang="en-AU" sz="1400" b="1" dirty="0" smtClean="0">
                <a:solidFill>
                  <a:schemeClr val="tx1"/>
                </a:solidFill>
                <a:latin typeface="Lucida Sans Unicode" panose="020B0602030504020204" pitchFamily="34" charset="0"/>
                <a:cs typeface="Lucida Sans Unicode" panose="020B0602030504020204" pitchFamily="34" charset="0"/>
              </a:rPr>
              <a:t>M512 matrix:</a:t>
            </a:r>
            <a:r>
              <a:rPr lang="en-AU" sz="1400" dirty="0" smtClean="0">
                <a:solidFill>
                  <a:schemeClr val="tx1"/>
                </a:solidFill>
                <a:latin typeface="Lucida Sans Unicode" panose="020B0602030504020204" pitchFamily="34" charset="0"/>
                <a:cs typeface="Lucida Sans Unicode" panose="020B0602030504020204" pitchFamily="34" charset="0"/>
              </a:rPr>
              <a:t> </a:t>
            </a:r>
            <a:r>
              <a:rPr lang="en-AU" sz="1400" b="1" dirty="0" smtClean="0">
                <a:solidFill>
                  <a:srgbClr val="FF0000"/>
                </a:solidFill>
                <a:latin typeface="Lucida Sans Unicode" panose="020B0602030504020204" pitchFamily="34" charset="0"/>
                <a:cs typeface="Lucida Sans Unicode" panose="020B0602030504020204" pitchFamily="34" charset="0"/>
              </a:rPr>
              <a:t>512</a:t>
            </a:r>
            <a:r>
              <a:rPr lang="en-AU" sz="1400" dirty="0">
                <a:solidFill>
                  <a:schemeClr val="tx1"/>
                </a:solidFill>
                <a:latin typeface="Lucida Sans Unicode" panose="020B0602030504020204" pitchFamily="34" charset="0"/>
                <a:cs typeface="Lucida Sans Unicode" panose="020B0602030504020204" pitchFamily="34" charset="0"/>
              </a:rPr>
              <a:t> </a:t>
            </a:r>
            <a:r>
              <a:rPr lang="en-AU" sz="1400" dirty="0" smtClean="0">
                <a:solidFill>
                  <a:schemeClr val="tx1"/>
                </a:solidFill>
                <a:latin typeface="Lucida Sans Unicode" panose="020B0602030504020204" pitchFamily="34" charset="0"/>
                <a:cs typeface="Lucida Sans Unicode" panose="020B0602030504020204" pitchFamily="34" charset="0"/>
              </a:rPr>
              <a:t>channels with </a:t>
            </a:r>
            <a:r>
              <a:rPr lang="en-AU" sz="1400" b="1" dirty="0" smtClean="0">
                <a:solidFill>
                  <a:schemeClr val="accent1"/>
                </a:solidFill>
                <a:latin typeface="Lucida Sans Unicode" panose="020B0602030504020204" pitchFamily="34" charset="0"/>
                <a:cs typeface="Lucida Sans Unicode" panose="020B0602030504020204" pitchFamily="34" charset="0"/>
              </a:rPr>
              <a:t>0.5x0.5mm</a:t>
            </a:r>
            <a:r>
              <a:rPr lang="en-AU" sz="1400" b="1" baseline="30000" dirty="0" smtClean="0">
                <a:solidFill>
                  <a:schemeClr val="accent1"/>
                </a:solidFill>
                <a:latin typeface="Lucida Sans Unicode" panose="020B0602030504020204" pitchFamily="34" charset="0"/>
                <a:cs typeface="Lucida Sans Unicode" panose="020B0602030504020204" pitchFamily="34" charset="0"/>
              </a:rPr>
              <a:t>2</a:t>
            </a:r>
            <a:r>
              <a:rPr lang="en-AU" sz="1400" dirty="0" smtClean="0">
                <a:solidFill>
                  <a:schemeClr val="accent1"/>
                </a:solidFill>
                <a:latin typeface="Lucida Sans Unicode" panose="020B0602030504020204" pitchFamily="34" charset="0"/>
                <a:cs typeface="Lucida Sans Unicode" panose="020B0602030504020204" pitchFamily="34" charset="0"/>
              </a:rPr>
              <a:t> </a:t>
            </a:r>
            <a:r>
              <a:rPr lang="en-AU" sz="1400" dirty="0" smtClean="0">
                <a:solidFill>
                  <a:schemeClr val="tx1"/>
                </a:solidFill>
                <a:latin typeface="Lucida Sans Unicode" panose="020B0602030504020204" pitchFamily="34" charset="0"/>
                <a:cs typeface="Lucida Sans Unicode" panose="020B0602030504020204" pitchFamily="34" charset="0"/>
              </a:rPr>
              <a:t>detectors in a monolithic sensor, SR: </a:t>
            </a:r>
            <a:r>
              <a:rPr lang="en-AU" sz="1400" b="1" dirty="0" smtClean="0">
                <a:solidFill>
                  <a:srgbClr val="7030A0"/>
                </a:solidFill>
                <a:latin typeface="Lucida Sans Unicode" panose="020B0602030504020204" pitchFamily="34" charset="0"/>
                <a:cs typeface="Lucida Sans Unicode" panose="020B0602030504020204" pitchFamily="34" charset="0"/>
              </a:rPr>
              <a:t>2mm</a:t>
            </a:r>
            <a:r>
              <a:rPr lang="en-AU" sz="1400" dirty="0" smtClean="0">
                <a:solidFill>
                  <a:schemeClr val="tx1"/>
                </a:solidFill>
                <a:latin typeface="Lucida Sans Unicode" panose="020B0602030504020204" pitchFamily="34" charset="0"/>
                <a:cs typeface="Lucida Sans Unicode" panose="020B0602030504020204" pitchFamily="34" charset="0"/>
              </a:rPr>
              <a:t> </a:t>
            </a:r>
          </a:p>
          <a:p>
            <a:pPr marL="109728" lvl="0" defTabSz="914400" fontAlgn="auto">
              <a:lnSpc>
                <a:spcPct val="120000"/>
              </a:lnSpc>
              <a:spcBef>
                <a:spcPts val="400"/>
              </a:spcBef>
              <a:spcAft>
                <a:spcPts val="0"/>
              </a:spcAft>
              <a:buClr>
                <a:schemeClr val="accent1"/>
              </a:buClr>
              <a:buSzPct val="68000"/>
            </a:pPr>
            <a:endParaRPr lang="en-AU" sz="300" b="1" dirty="0" smtClean="0">
              <a:solidFill>
                <a:schemeClr val="tx1"/>
              </a:solidFill>
              <a:latin typeface="Lucida Sans Unicode" panose="020B0602030504020204" pitchFamily="34" charset="0"/>
              <a:cs typeface="Lucida Sans Unicode" panose="020B0602030504020204" pitchFamily="34" charset="0"/>
            </a:endParaRPr>
          </a:p>
          <a:p>
            <a:pPr marL="109728" lvl="0" defTabSz="914400" fontAlgn="auto">
              <a:lnSpc>
                <a:spcPct val="120000"/>
              </a:lnSpc>
              <a:spcBef>
                <a:spcPts val="400"/>
              </a:spcBef>
              <a:spcAft>
                <a:spcPts val="0"/>
              </a:spcAft>
              <a:buClr>
                <a:schemeClr val="accent1"/>
              </a:buClr>
              <a:buSzPct val="68000"/>
            </a:pPr>
            <a:r>
              <a:rPr lang="en-AU" sz="1400" dirty="0" smtClean="0">
                <a:solidFill>
                  <a:schemeClr val="tx1"/>
                </a:solidFill>
                <a:latin typeface="Lucida Sans Unicode" panose="020B0602030504020204" pitchFamily="34" charset="0"/>
                <a:cs typeface="Lucida Sans Unicode" panose="020B0602030504020204" pitchFamily="34" charset="0"/>
              </a:rPr>
              <a:t>c)  </a:t>
            </a:r>
            <a:r>
              <a:rPr lang="en-AU" sz="1400" b="1" i="1" dirty="0" smtClean="0">
                <a:solidFill>
                  <a:schemeClr val="tx1"/>
                </a:solidFill>
                <a:latin typeface="Lucida Sans Unicode" panose="020B0602030504020204" pitchFamily="34" charset="0"/>
                <a:cs typeface="Lucida Sans Unicode" panose="020B0602030504020204" pitchFamily="34" charset="0"/>
              </a:rPr>
              <a:t>DUO</a:t>
            </a:r>
            <a:r>
              <a:rPr lang="en-AU" sz="1400" b="1" dirty="0" smtClean="0">
                <a:solidFill>
                  <a:schemeClr val="tx1"/>
                </a:solidFill>
                <a:latin typeface="Lucida Sans Unicode" panose="020B0602030504020204" pitchFamily="34" charset="0"/>
                <a:cs typeface="Lucida Sans Unicode" panose="020B0602030504020204" pitchFamily="34" charset="0"/>
              </a:rPr>
              <a:t>:</a:t>
            </a:r>
            <a:r>
              <a:rPr lang="en-AU" sz="1400" dirty="0" smtClean="0">
                <a:solidFill>
                  <a:schemeClr val="tx1"/>
                </a:solidFill>
                <a:latin typeface="Lucida Sans Unicode" panose="020B0602030504020204" pitchFamily="34" charset="0"/>
                <a:cs typeface="Lucida Sans Unicode" panose="020B0602030504020204" pitchFamily="34" charset="0"/>
              </a:rPr>
              <a:t> </a:t>
            </a:r>
            <a:r>
              <a:rPr lang="en-AU" sz="1400" b="1" dirty="0" smtClean="0">
                <a:solidFill>
                  <a:srgbClr val="FF0000"/>
                </a:solidFill>
                <a:latin typeface="Lucida Sans Unicode" panose="020B0602030504020204" pitchFamily="34" charset="0"/>
                <a:cs typeface="Lucida Sans Unicode" panose="020B0602030504020204" pitchFamily="34" charset="0"/>
              </a:rPr>
              <a:t>512</a:t>
            </a:r>
            <a:r>
              <a:rPr lang="en-AU" sz="1400" dirty="0" smtClean="0">
                <a:solidFill>
                  <a:schemeClr val="tx1"/>
                </a:solidFill>
                <a:latin typeface="Lucida Sans Unicode" panose="020B0602030504020204" pitchFamily="34" charset="0"/>
                <a:cs typeface="Lucida Sans Unicode" panose="020B0602030504020204" pitchFamily="34" charset="0"/>
              </a:rPr>
              <a:t> channels with </a:t>
            </a:r>
            <a:r>
              <a:rPr lang="en-AU" sz="1400" b="1" dirty="0">
                <a:solidFill>
                  <a:schemeClr val="accent1"/>
                </a:solidFill>
                <a:latin typeface="Lucida Sans Unicode" panose="020B0602030504020204" pitchFamily="34" charset="0"/>
                <a:cs typeface="Lucida Sans Unicode" panose="020B0602030504020204" pitchFamily="34" charset="0"/>
              </a:rPr>
              <a:t>0.02x0.5mm</a:t>
            </a:r>
            <a:r>
              <a:rPr lang="en-AU" sz="1400" b="1" baseline="30000" dirty="0">
                <a:solidFill>
                  <a:schemeClr val="accent1"/>
                </a:solidFill>
                <a:latin typeface="Lucida Sans Unicode" panose="020B0602030504020204" pitchFamily="34" charset="0"/>
                <a:cs typeface="Lucida Sans Unicode" panose="020B0602030504020204" pitchFamily="34" charset="0"/>
              </a:rPr>
              <a:t>2</a:t>
            </a:r>
            <a:r>
              <a:rPr lang="en-AU" sz="1400" dirty="0">
                <a:solidFill>
                  <a:schemeClr val="tx1"/>
                </a:solidFill>
                <a:latin typeface="Lucida Sans Unicode" panose="020B0602030504020204" pitchFamily="34" charset="0"/>
                <a:cs typeface="Lucida Sans Unicode" panose="020B0602030504020204" pitchFamily="34" charset="0"/>
              </a:rPr>
              <a:t> detectors in 4</a:t>
            </a:r>
            <a:r>
              <a:rPr lang="en-AU" sz="1400" dirty="0" smtClean="0">
                <a:solidFill>
                  <a:schemeClr val="tx1"/>
                </a:solidFill>
                <a:latin typeface="Lucida Sans Unicode" panose="020B0602030504020204" pitchFamily="34" charset="0"/>
                <a:cs typeface="Lucida Sans Unicode" panose="020B0602030504020204" pitchFamily="34" charset="0"/>
              </a:rPr>
              <a:t> </a:t>
            </a:r>
            <a:r>
              <a:rPr lang="en-AU" sz="1400" dirty="0">
                <a:solidFill>
                  <a:schemeClr val="tx1"/>
                </a:solidFill>
                <a:latin typeface="Lucida Sans Unicode" panose="020B0602030504020204" pitchFamily="34" charset="0"/>
                <a:cs typeface="Lucida Sans Unicode" panose="020B0602030504020204" pitchFamily="34" charset="0"/>
              </a:rPr>
              <a:t>linear radial arrays, SR </a:t>
            </a:r>
            <a:r>
              <a:rPr lang="en-AU" sz="1400" b="1" dirty="0" smtClean="0">
                <a:solidFill>
                  <a:srgbClr val="7030A0"/>
                </a:solidFill>
                <a:latin typeface="Lucida Sans Unicode" panose="020B0602030504020204" pitchFamily="34" charset="0"/>
                <a:cs typeface="Lucida Sans Unicode" panose="020B0602030504020204" pitchFamily="34" charset="0"/>
              </a:rPr>
              <a:t>0.2 mm</a:t>
            </a:r>
          </a:p>
          <a:p>
            <a:pPr marL="109728" lvl="0" defTabSz="914400" fontAlgn="auto">
              <a:lnSpc>
                <a:spcPct val="120000"/>
              </a:lnSpc>
              <a:spcBef>
                <a:spcPts val="400"/>
              </a:spcBef>
              <a:spcAft>
                <a:spcPts val="0"/>
              </a:spcAft>
              <a:buClr>
                <a:schemeClr val="accent1"/>
              </a:buClr>
              <a:buSzPct val="68000"/>
            </a:pPr>
            <a:endParaRPr lang="en-AU" sz="400" b="1" dirty="0">
              <a:solidFill>
                <a:srgbClr val="7030A0"/>
              </a:solidFill>
              <a:latin typeface="Lucida Sans Unicode" panose="020B0602030504020204" pitchFamily="34" charset="0"/>
              <a:cs typeface="Lucida Sans Unicode" panose="020B0602030504020204" pitchFamily="34" charset="0"/>
            </a:endParaRPr>
          </a:p>
          <a:p>
            <a:pPr marL="109728" defTabSz="914400" fontAlgn="auto">
              <a:lnSpc>
                <a:spcPct val="120000"/>
              </a:lnSpc>
              <a:spcBef>
                <a:spcPts val="400"/>
              </a:spcBef>
              <a:spcAft>
                <a:spcPts val="0"/>
              </a:spcAft>
              <a:buClr>
                <a:schemeClr val="accent1"/>
              </a:buClr>
              <a:buSzPct val="68000"/>
            </a:pPr>
            <a:r>
              <a:rPr lang="en-AU" sz="1400" dirty="0" smtClean="0">
                <a:solidFill>
                  <a:schemeClr val="tx1"/>
                </a:solidFill>
                <a:latin typeface="Lucida Sans Unicode" panose="020B0602030504020204" pitchFamily="34" charset="0"/>
                <a:cs typeface="Lucida Sans Unicode" panose="020B0602030504020204" pitchFamily="34" charset="0"/>
              </a:rPr>
              <a:t>d)  </a:t>
            </a:r>
            <a:r>
              <a:rPr lang="en-AU" sz="1400" b="1" i="1" dirty="0" smtClean="0">
                <a:solidFill>
                  <a:schemeClr val="tx1"/>
                </a:solidFill>
                <a:latin typeface="Lucida Sans Unicode" panose="020B0602030504020204" pitchFamily="34" charset="0"/>
                <a:cs typeface="Lucida Sans Unicode" panose="020B0602030504020204" pitchFamily="34" charset="0"/>
              </a:rPr>
              <a:t>OCTA</a:t>
            </a:r>
            <a:r>
              <a:rPr lang="en-AU" sz="1400" b="1" dirty="0">
                <a:solidFill>
                  <a:schemeClr val="tx1"/>
                </a:solidFill>
                <a:latin typeface="Lucida Sans Unicode" panose="020B0602030504020204" pitchFamily="34" charset="0"/>
                <a:cs typeface="Lucida Sans Unicode" panose="020B0602030504020204" pitchFamily="34" charset="0"/>
              </a:rPr>
              <a:t>:</a:t>
            </a:r>
            <a:r>
              <a:rPr lang="en-AU" sz="1400" dirty="0">
                <a:solidFill>
                  <a:schemeClr val="tx1"/>
                </a:solidFill>
                <a:latin typeface="Lucida Sans Unicode" panose="020B0602030504020204" pitchFamily="34" charset="0"/>
                <a:cs typeface="Lucida Sans Unicode" panose="020B0602030504020204" pitchFamily="34" charset="0"/>
              </a:rPr>
              <a:t> </a:t>
            </a:r>
            <a:r>
              <a:rPr lang="en-AU" sz="1400" b="1" dirty="0">
                <a:solidFill>
                  <a:srgbClr val="FF0000"/>
                </a:solidFill>
                <a:latin typeface="Lucida Sans Unicode" panose="020B0602030504020204" pitchFamily="34" charset="0"/>
                <a:cs typeface="Lucida Sans Unicode" panose="020B0602030504020204" pitchFamily="34" charset="0"/>
              </a:rPr>
              <a:t>512</a:t>
            </a:r>
            <a:r>
              <a:rPr lang="en-AU" sz="1400" dirty="0">
                <a:solidFill>
                  <a:schemeClr val="tx1"/>
                </a:solidFill>
                <a:latin typeface="Lucida Sans Unicode" panose="020B0602030504020204" pitchFamily="34" charset="0"/>
                <a:cs typeface="Lucida Sans Unicode" panose="020B0602030504020204" pitchFamily="34" charset="0"/>
              </a:rPr>
              <a:t> channels with </a:t>
            </a:r>
            <a:r>
              <a:rPr lang="en-AU" sz="1400" b="1" dirty="0">
                <a:solidFill>
                  <a:schemeClr val="accent1"/>
                </a:solidFill>
                <a:latin typeface="Lucida Sans Unicode" panose="020B0602030504020204" pitchFamily="34" charset="0"/>
                <a:cs typeface="Lucida Sans Unicode" panose="020B0602030504020204" pitchFamily="34" charset="0"/>
              </a:rPr>
              <a:t>0.02x0.5mm</a:t>
            </a:r>
            <a:r>
              <a:rPr lang="en-AU" sz="1400" b="1" baseline="30000" dirty="0">
                <a:solidFill>
                  <a:schemeClr val="accent1"/>
                </a:solidFill>
                <a:latin typeface="Lucida Sans Unicode" panose="020B0602030504020204" pitchFamily="34" charset="0"/>
                <a:cs typeface="Lucida Sans Unicode" panose="020B0602030504020204" pitchFamily="34" charset="0"/>
              </a:rPr>
              <a:t>2</a:t>
            </a:r>
            <a:r>
              <a:rPr lang="en-AU" sz="1400" dirty="0">
                <a:solidFill>
                  <a:schemeClr val="tx1"/>
                </a:solidFill>
                <a:latin typeface="Lucida Sans Unicode" panose="020B0602030504020204" pitchFamily="34" charset="0"/>
                <a:cs typeface="Lucida Sans Unicode" panose="020B0602030504020204" pitchFamily="34" charset="0"/>
              </a:rPr>
              <a:t> detectors in 8 linear radial arrays, SR </a:t>
            </a:r>
            <a:r>
              <a:rPr lang="en-AU" sz="1400" b="1" dirty="0">
                <a:solidFill>
                  <a:srgbClr val="7030A0"/>
                </a:solidFill>
                <a:latin typeface="Lucida Sans Unicode" panose="020B0602030504020204" pitchFamily="34" charset="0"/>
                <a:cs typeface="Lucida Sans Unicode" panose="020B0602030504020204" pitchFamily="34" charset="0"/>
              </a:rPr>
              <a:t>0.32 mm </a:t>
            </a:r>
          </a:p>
          <a:p>
            <a:pPr marL="109728" lvl="0" defTabSz="914400" fontAlgn="auto">
              <a:lnSpc>
                <a:spcPct val="120000"/>
              </a:lnSpc>
              <a:spcBef>
                <a:spcPts val="400"/>
              </a:spcBef>
              <a:spcAft>
                <a:spcPts val="0"/>
              </a:spcAft>
              <a:buClr>
                <a:schemeClr val="accent1"/>
              </a:buClr>
              <a:buSzPct val="68000"/>
            </a:pPr>
            <a:endParaRPr lang="en-AU" sz="1600" b="1" dirty="0" smtClean="0">
              <a:solidFill>
                <a:srgbClr val="7030A0"/>
              </a:solidFill>
              <a:latin typeface="Lucida Sans Unicode" panose="020B0602030504020204" pitchFamily="34" charset="0"/>
              <a:cs typeface="Lucida Sans Unicode" panose="020B0602030504020204" pitchFamily="34" charset="0"/>
            </a:endParaRPr>
          </a:p>
        </p:txBody>
      </p:sp>
      <p:pic>
        <p:nvPicPr>
          <p:cNvPr id="7" name="Picture 6" descr="Fig.3.bmp"/>
          <p:cNvPicPr/>
          <p:nvPr/>
        </p:nvPicPr>
        <p:blipFill>
          <a:blip r:embed="rId2"/>
          <a:stretch>
            <a:fillRect/>
          </a:stretch>
        </p:blipFill>
        <p:spPr>
          <a:xfrm>
            <a:off x="4654387" y="1242646"/>
            <a:ext cx="4092117" cy="2784231"/>
          </a:xfrm>
          <a:prstGeom prst="rect">
            <a:avLst/>
          </a:prstGeom>
        </p:spPr>
      </p:pic>
    </p:spTree>
    <p:extLst>
      <p:ext uri="{BB962C8B-B14F-4D97-AF65-F5344CB8AC3E}">
        <p14:creationId xmlns:p14="http://schemas.microsoft.com/office/powerpoint/2010/main" val="3471705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smtClean="0"/>
              <a:t>Document title</a:t>
            </a:r>
            <a:endParaRPr lang="en-US" dirty="0"/>
          </a:p>
        </p:txBody>
      </p:sp>
      <p:sp>
        <p:nvSpPr>
          <p:cNvPr id="3" name="Slide Number Placeholder 2"/>
          <p:cNvSpPr>
            <a:spLocks noGrp="1"/>
          </p:cNvSpPr>
          <p:nvPr>
            <p:ph type="sldNum" sz="quarter" idx="11"/>
          </p:nvPr>
        </p:nvSpPr>
        <p:spPr/>
        <p:txBody>
          <a:bodyPr/>
          <a:lstStyle/>
          <a:p>
            <a:fld id="{DA7B4246-FDFA-7E4C-A54D-095A75DA82FF}" type="slidenum">
              <a:rPr lang="en-US" smtClean="0"/>
              <a:pPr/>
              <a:t>9</a:t>
            </a:fld>
            <a:endParaRPr lang="en-US" dirty="0"/>
          </a:p>
        </p:txBody>
      </p:sp>
      <p:sp>
        <p:nvSpPr>
          <p:cNvPr id="4" name="Title 2"/>
          <p:cNvSpPr txBox="1">
            <a:spLocks/>
          </p:cNvSpPr>
          <p:nvPr/>
        </p:nvSpPr>
        <p:spPr>
          <a:xfrm>
            <a:off x="0" y="-31204"/>
            <a:ext cx="8727605" cy="857250"/>
          </a:xfrm>
          <a:prstGeom prst="rect">
            <a:avLst/>
          </a:prstGeom>
        </p:spPr>
        <p:txBody>
          <a:bodyPr>
            <a:noAutofit/>
          </a:bodyPr>
          <a:lstStyle>
            <a:lvl1pPr algn="l" defTabSz="457200" rtl="0" eaLnBrk="1" latinLnBrk="0" hangingPunct="1">
              <a:spcBef>
                <a:spcPct val="0"/>
              </a:spcBef>
              <a:buNone/>
              <a:defRPr sz="3600" kern="1200">
                <a:solidFill>
                  <a:schemeClr val="tx2"/>
                </a:solidFill>
                <a:latin typeface="+mj-lt"/>
                <a:ea typeface="+mj-ea"/>
                <a:cs typeface="+mj-cs"/>
              </a:defRPr>
            </a:lvl1pPr>
          </a:lstStyle>
          <a:p>
            <a:r>
              <a:rPr lang="en-AU" sz="3200" smtClean="0"/>
              <a:t>Experimental Methodology</a:t>
            </a:r>
            <a:endParaRPr lang="en-AU" sz="3200" dirty="0"/>
          </a:p>
        </p:txBody>
      </p:sp>
      <p:sp>
        <p:nvSpPr>
          <p:cNvPr id="5" name="Content Placeholder 1"/>
          <p:cNvSpPr txBox="1">
            <a:spLocks/>
          </p:cNvSpPr>
          <p:nvPr/>
        </p:nvSpPr>
        <p:spPr>
          <a:xfrm>
            <a:off x="75684" y="1488839"/>
            <a:ext cx="5455220" cy="2314188"/>
          </a:xfrm>
          <a:prstGeom prst="rect">
            <a:avLst/>
          </a:prstGeom>
        </p:spPr>
        <p:txBody>
          <a:bodyPr/>
          <a:lstStyle>
            <a:lvl1pPr marL="342900" indent="-342900" algn="l" defTabSz="457200" rtl="0" eaLnBrk="1" latinLnBrk="0" hangingPunct="1">
              <a:spcBef>
                <a:spcPct val="20000"/>
              </a:spcBef>
              <a:buFont typeface="Arial"/>
              <a:buChar char="•"/>
              <a:defRPr sz="1600" kern="1200">
                <a:solidFill>
                  <a:srgbClr val="0C2340"/>
                </a:solidFill>
                <a:latin typeface="+mn-lt"/>
                <a:ea typeface="+mn-ea"/>
                <a:cs typeface="+mn-cs"/>
              </a:defRPr>
            </a:lvl1pPr>
            <a:lvl2pPr marL="742950" indent="-285750" algn="l" defTabSz="457200" rtl="0" eaLnBrk="1" latinLnBrk="0" hangingPunct="1">
              <a:spcBef>
                <a:spcPct val="20000"/>
              </a:spcBef>
              <a:buFont typeface="Arial"/>
              <a:buChar char="–"/>
              <a:defRPr sz="1600" kern="1200">
                <a:solidFill>
                  <a:srgbClr val="0C2340"/>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rgbClr val="0C2340"/>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0C2340"/>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0C234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AU" dirty="0" smtClean="0"/>
              <a:t>Irradiated by Multi-leaf Collimator (MLC) defined square fields:</a:t>
            </a:r>
          </a:p>
          <a:p>
            <a:pPr lvl="1"/>
            <a:r>
              <a:rPr lang="en-AU" sz="1400" b="1" dirty="0" smtClean="0"/>
              <a:t>1x1cm</a:t>
            </a:r>
            <a:r>
              <a:rPr lang="en-AU" sz="1400" b="1" baseline="30000" dirty="0" smtClean="0"/>
              <a:t>2</a:t>
            </a:r>
            <a:r>
              <a:rPr lang="en-AU" sz="1400" b="1" dirty="0" smtClean="0"/>
              <a:t>, 2x2cm</a:t>
            </a:r>
            <a:r>
              <a:rPr lang="en-AU" sz="1400" b="1" baseline="30000" dirty="0" smtClean="0"/>
              <a:t>2</a:t>
            </a:r>
            <a:r>
              <a:rPr lang="en-AU" sz="1400" b="1" dirty="0" smtClean="0"/>
              <a:t> and 3x3cm</a:t>
            </a:r>
            <a:r>
              <a:rPr lang="en-AU" sz="1400" b="1" baseline="30000" dirty="0" smtClean="0"/>
              <a:t>2</a:t>
            </a:r>
            <a:endParaRPr lang="en-AU" sz="200" baseline="30000" dirty="0" smtClean="0"/>
          </a:p>
          <a:p>
            <a:endParaRPr lang="en-AU" sz="800" dirty="0" smtClean="0"/>
          </a:p>
          <a:p>
            <a:endParaRPr lang="en-AU" sz="800" dirty="0" smtClean="0"/>
          </a:p>
          <a:p>
            <a:r>
              <a:rPr lang="en-AU" dirty="0" smtClean="0"/>
              <a:t>A </a:t>
            </a:r>
            <a:r>
              <a:rPr lang="en-AU" b="1" dirty="0" smtClean="0">
                <a:solidFill>
                  <a:schemeClr val="tx1">
                    <a:lumMod val="95000"/>
                    <a:lumOff val="5000"/>
                  </a:schemeClr>
                </a:solidFill>
              </a:rPr>
              <a:t>patient-specific lung motion trace </a:t>
            </a:r>
            <a:r>
              <a:rPr lang="en-AU" dirty="0" smtClean="0"/>
              <a:t>was supplied to the platform with motion isolated to </a:t>
            </a:r>
            <a:r>
              <a:rPr lang="en-AU" b="1" dirty="0" smtClean="0">
                <a:solidFill>
                  <a:srgbClr val="00B050"/>
                </a:solidFill>
              </a:rPr>
              <a:t>X</a:t>
            </a:r>
            <a:r>
              <a:rPr lang="en-AU" b="1" dirty="0" smtClean="0"/>
              <a:t> </a:t>
            </a:r>
            <a:r>
              <a:rPr lang="en-AU" dirty="0" smtClean="0"/>
              <a:t>and</a:t>
            </a:r>
            <a:r>
              <a:rPr lang="en-AU" b="1" dirty="0" smtClean="0"/>
              <a:t> </a:t>
            </a:r>
            <a:r>
              <a:rPr lang="en-AU" b="1" dirty="0" smtClean="0">
                <a:solidFill>
                  <a:schemeClr val="accent2"/>
                </a:solidFill>
              </a:rPr>
              <a:t>Y</a:t>
            </a:r>
            <a:r>
              <a:rPr lang="en-AU" dirty="0" smtClean="0"/>
              <a:t> directions only.</a:t>
            </a:r>
          </a:p>
        </p:txBody>
      </p:sp>
      <p:sp>
        <p:nvSpPr>
          <p:cNvPr id="6" name="Content Placeholder 1"/>
          <p:cNvSpPr txBox="1">
            <a:spLocks/>
          </p:cNvSpPr>
          <p:nvPr/>
        </p:nvSpPr>
        <p:spPr>
          <a:xfrm>
            <a:off x="75684" y="3287066"/>
            <a:ext cx="4932040" cy="1944216"/>
          </a:xfrm>
          <a:prstGeom prst="rect">
            <a:avLst/>
          </a:prstGeom>
        </p:spPr>
        <p:txBody>
          <a:bodyPr/>
          <a:lstStyle>
            <a:lvl1pPr marL="342900" indent="-342900" algn="l" defTabSz="457200" rtl="0" eaLnBrk="1" latinLnBrk="0" hangingPunct="1">
              <a:spcBef>
                <a:spcPct val="20000"/>
              </a:spcBef>
              <a:buFont typeface="Arial"/>
              <a:buChar char="•"/>
              <a:defRPr sz="1600" kern="1200">
                <a:solidFill>
                  <a:srgbClr val="0C2340"/>
                </a:solidFill>
                <a:latin typeface="+mn-lt"/>
                <a:ea typeface="+mn-ea"/>
                <a:cs typeface="+mn-cs"/>
              </a:defRPr>
            </a:lvl1pPr>
            <a:lvl2pPr marL="742950" indent="-285750" algn="l" defTabSz="457200" rtl="0" eaLnBrk="1" latinLnBrk="0" hangingPunct="1">
              <a:spcBef>
                <a:spcPct val="20000"/>
              </a:spcBef>
              <a:buFont typeface="Arial"/>
              <a:buChar char="–"/>
              <a:defRPr sz="1600" kern="1200">
                <a:solidFill>
                  <a:srgbClr val="0C2340"/>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rgbClr val="0C2340"/>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0C2340"/>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0C234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AU" dirty="0" smtClean="0"/>
              <a:t>For the cases:</a:t>
            </a:r>
          </a:p>
          <a:p>
            <a:pPr lvl="1"/>
            <a:r>
              <a:rPr lang="en-AU" sz="1400" b="1" dirty="0" smtClean="0">
                <a:solidFill>
                  <a:schemeClr val="accent4"/>
                </a:solidFill>
              </a:rPr>
              <a:t>Without motion</a:t>
            </a:r>
            <a:r>
              <a:rPr lang="en-AU" sz="1400" dirty="0" smtClean="0"/>
              <a:t> </a:t>
            </a:r>
          </a:p>
          <a:p>
            <a:pPr lvl="1"/>
            <a:r>
              <a:rPr lang="en-AU" sz="1400" b="1" dirty="0" smtClean="0">
                <a:solidFill>
                  <a:schemeClr val="accent1">
                    <a:lumMod val="75000"/>
                  </a:schemeClr>
                </a:solidFill>
              </a:rPr>
              <a:t>With motion </a:t>
            </a:r>
            <a:r>
              <a:rPr lang="en-AU" sz="1400" dirty="0" smtClean="0"/>
              <a:t>(provided by </a:t>
            </a:r>
            <a:r>
              <a:rPr lang="en-AU" sz="1400" dirty="0" err="1" smtClean="0"/>
              <a:t>HexaMotion</a:t>
            </a:r>
            <a:r>
              <a:rPr lang="en-AU" sz="1400" dirty="0" smtClean="0"/>
              <a:t> platform) </a:t>
            </a:r>
          </a:p>
          <a:p>
            <a:pPr lvl="1"/>
            <a:r>
              <a:rPr lang="en-AU" sz="1400" b="1" dirty="0" smtClean="0">
                <a:solidFill>
                  <a:srgbClr val="7030A0"/>
                </a:solidFill>
              </a:rPr>
              <a:t>With motion and MLC tracking enabled</a:t>
            </a:r>
            <a:r>
              <a:rPr lang="en-AU" dirty="0" smtClean="0"/>
              <a:t>.</a:t>
            </a:r>
          </a:p>
          <a:p>
            <a:endParaRPr lang="en-AU" sz="1500" dirty="0"/>
          </a:p>
        </p:txBody>
      </p:sp>
      <p:sp>
        <p:nvSpPr>
          <p:cNvPr id="7" name="Content Placeholder 1"/>
          <p:cNvSpPr txBox="1">
            <a:spLocks/>
          </p:cNvSpPr>
          <p:nvPr/>
        </p:nvSpPr>
        <p:spPr>
          <a:xfrm>
            <a:off x="-5479" y="843783"/>
            <a:ext cx="5536383" cy="1001041"/>
          </a:xfrm>
          <a:prstGeom prst="rect">
            <a:avLst/>
          </a:prstGeom>
        </p:spPr>
        <p:txBody>
          <a:bodyPr/>
          <a:lstStyle>
            <a:lvl1pPr marL="342900" indent="-342900" algn="l" defTabSz="457200" rtl="0" eaLnBrk="1" latinLnBrk="0" hangingPunct="1">
              <a:spcBef>
                <a:spcPct val="20000"/>
              </a:spcBef>
              <a:buFont typeface="Arial"/>
              <a:buChar char="•"/>
              <a:defRPr sz="1600" kern="1200">
                <a:solidFill>
                  <a:srgbClr val="0C2340"/>
                </a:solidFill>
                <a:latin typeface="+mn-lt"/>
                <a:ea typeface="+mn-ea"/>
                <a:cs typeface="+mn-cs"/>
              </a:defRPr>
            </a:lvl1pPr>
            <a:lvl2pPr marL="742950" indent="-285750" algn="l" defTabSz="457200" rtl="0" eaLnBrk="1" latinLnBrk="0" hangingPunct="1">
              <a:spcBef>
                <a:spcPct val="20000"/>
              </a:spcBef>
              <a:buFont typeface="Arial"/>
              <a:buChar char="–"/>
              <a:defRPr sz="1600" kern="1200">
                <a:solidFill>
                  <a:srgbClr val="0C2340"/>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rgbClr val="0C2340"/>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0C2340"/>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0C234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AU" dirty="0" smtClean="0"/>
              <a:t>Investigate use of CMRP detectors for </a:t>
            </a:r>
            <a:r>
              <a:rPr lang="en-AU" b="1" dirty="0" smtClean="0"/>
              <a:t>real time adaptive radiotherapy with small fields</a:t>
            </a:r>
            <a:endParaRPr lang="en-AU" sz="1400" b="1" dirty="0" smtClean="0"/>
          </a:p>
          <a:p>
            <a:endParaRPr lang="en-AU" sz="1500" dirty="0"/>
          </a:p>
        </p:txBody>
      </p:sp>
      <p:grpSp>
        <p:nvGrpSpPr>
          <p:cNvPr id="8" name="Group 7"/>
          <p:cNvGrpSpPr/>
          <p:nvPr/>
        </p:nvGrpSpPr>
        <p:grpSpPr>
          <a:xfrm>
            <a:off x="6206439" y="2054303"/>
            <a:ext cx="2235069" cy="2109774"/>
            <a:chOff x="5301360" y="3133543"/>
            <a:chExt cx="3699153" cy="3272051"/>
          </a:xfrm>
        </p:grpSpPr>
        <p:pic>
          <p:nvPicPr>
            <p:cNvPr id="9" name="Picture 8" descr="Fig.1b_setup.tif"/>
            <p:cNvPicPr/>
            <p:nvPr/>
          </p:nvPicPr>
          <p:blipFill>
            <a:blip r:embed="rId6" cstate="print"/>
            <a:srcRect r="72582" b="74716"/>
            <a:stretch>
              <a:fillRect/>
            </a:stretch>
          </p:blipFill>
          <p:spPr>
            <a:xfrm>
              <a:off x="5301360" y="3133543"/>
              <a:ext cx="3656539" cy="2769931"/>
            </a:xfrm>
            <a:prstGeom prst="rect">
              <a:avLst/>
            </a:prstGeom>
          </p:spPr>
        </p:pic>
        <p:sp>
          <p:nvSpPr>
            <p:cNvPr id="10" name="TextBox 9"/>
            <p:cNvSpPr txBox="1"/>
            <p:nvPr/>
          </p:nvSpPr>
          <p:spPr>
            <a:xfrm>
              <a:off x="5301362" y="5641863"/>
              <a:ext cx="3699151" cy="763731"/>
            </a:xfrm>
            <a:prstGeom prst="rect">
              <a:avLst/>
            </a:prstGeom>
            <a:solidFill>
              <a:schemeClr val="bg1"/>
            </a:solidFill>
          </p:spPr>
          <p:txBody>
            <a:bodyPr wrap="square" rtlCol="0">
              <a:spAutoFit/>
            </a:bodyPr>
            <a:lstStyle/>
            <a:p>
              <a:r>
                <a:rPr lang="en-AU" sz="1200" i="1" dirty="0" smtClean="0">
                  <a:solidFill>
                    <a:schemeClr val="tx1"/>
                  </a:solidFill>
                  <a:latin typeface="Arial" panose="020B0604020202020204" pitchFamily="34" charset="0"/>
                  <a:cs typeface="Arial" panose="020B0604020202020204" pitchFamily="34" charset="0"/>
                </a:rPr>
                <a:t>Defined coordinate system on experimental setup</a:t>
              </a:r>
              <a:r>
                <a:rPr lang="en-AU" sz="1400" i="1" dirty="0" smtClean="0">
                  <a:solidFill>
                    <a:schemeClr val="tx1"/>
                  </a:solidFill>
                  <a:latin typeface="Arial" panose="020B0604020202020204" pitchFamily="34" charset="0"/>
                  <a:cs typeface="Arial" panose="020B0604020202020204" pitchFamily="34" charset="0"/>
                </a:rPr>
                <a:t>. </a:t>
              </a:r>
              <a:endParaRPr lang="en-AU" sz="1400" i="1" dirty="0">
                <a:solidFill>
                  <a:schemeClr val="tx1"/>
                </a:solidFill>
                <a:latin typeface="Arial" panose="020B0604020202020204" pitchFamily="34" charset="0"/>
                <a:cs typeface="Arial" panose="020B0604020202020204" pitchFamily="34" charset="0"/>
              </a:endParaRPr>
            </a:p>
          </p:txBody>
        </p:sp>
      </p:grpSp>
      <p:pic>
        <p:nvPicPr>
          <p:cNvPr id="11" name="Picture 10"/>
          <p:cNvPicPr>
            <a:picLocks noChangeAspect="1"/>
          </p:cNvPicPr>
          <p:nvPr/>
        </p:nvPicPr>
        <p:blipFill>
          <a:blip r:embed="rId7"/>
          <a:stretch>
            <a:fillRect/>
          </a:stretch>
        </p:blipFill>
        <p:spPr>
          <a:xfrm>
            <a:off x="6342278" y="97332"/>
            <a:ext cx="1737272" cy="1747492"/>
          </a:xfrm>
          <a:prstGeom prst="rect">
            <a:avLst/>
          </a:prstGeom>
        </p:spPr>
      </p:pic>
      <p:sp>
        <p:nvSpPr>
          <p:cNvPr id="12" name="TextBox 11"/>
          <p:cNvSpPr txBox="1"/>
          <p:nvPr/>
        </p:nvSpPr>
        <p:spPr>
          <a:xfrm>
            <a:off x="6100653" y="1733019"/>
            <a:ext cx="3280368" cy="307777"/>
          </a:xfrm>
          <a:prstGeom prst="rect">
            <a:avLst/>
          </a:prstGeom>
          <a:noFill/>
        </p:spPr>
        <p:txBody>
          <a:bodyPr wrap="square" rtlCol="0">
            <a:spAutoFit/>
          </a:bodyPr>
          <a:lstStyle/>
          <a:p>
            <a:r>
              <a:rPr lang="en-AU" sz="1100" i="1" dirty="0" smtClean="0">
                <a:solidFill>
                  <a:schemeClr val="tx1"/>
                </a:solidFill>
                <a:latin typeface="Arial" panose="020B0604020202020204" pitchFamily="34" charset="0"/>
                <a:cs typeface="Arial" panose="020B0604020202020204" pitchFamily="34" charset="0"/>
              </a:rPr>
              <a:t>Clinical patient lung trace in x y directions</a:t>
            </a:r>
            <a:r>
              <a:rPr lang="en-AU" sz="1400" i="1" dirty="0" smtClean="0">
                <a:solidFill>
                  <a:schemeClr val="tx1"/>
                </a:solidFill>
                <a:latin typeface="Arial" panose="020B0604020202020204" pitchFamily="34" charset="0"/>
                <a:cs typeface="Arial" panose="020B0604020202020204" pitchFamily="34" charset="0"/>
              </a:rPr>
              <a:t>.</a:t>
            </a:r>
            <a:endParaRPr lang="en-AU" sz="1400" i="1" dirty="0">
              <a:solidFill>
                <a:schemeClr val="tx1"/>
              </a:solidFill>
              <a:latin typeface="Arial" panose="020B0604020202020204" pitchFamily="34" charset="0"/>
              <a:cs typeface="Arial" panose="020B0604020202020204" pitchFamily="34" charset="0"/>
            </a:endParaRPr>
          </a:p>
        </p:txBody>
      </p:sp>
      <p:pic>
        <p:nvPicPr>
          <p:cNvPr id="13" name="MRILinacCroppedMovingTumourBoundary">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4699955" y="1122325"/>
            <a:ext cx="1400698" cy="1400698"/>
          </a:xfrm>
          <a:prstGeom prst="rect">
            <a:avLst/>
          </a:prstGeom>
        </p:spPr>
      </p:pic>
      <p:pic>
        <p:nvPicPr>
          <p:cNvPr id="14" name="MRILinacCroppedMovingTumour">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9"/>
          <a:stretch>
            <a:fillRect/>
          </a:stretch>
        </p:blipFill>
        <p:spPr>
          <a:xfrm>
            <a:off x="4691523" y="3435531"/>
            <a:ext cx="1409130" cy="1409130"/>
          </a:xfrm>
          <a:prstGeom prst="rect">
            <a:avLst/>
          </a:prstGeom>
        </p:spPr>
      </p:pic>
    </p:spTree>
    <p:extLst>
      <p:ext uri="{BB962C8B-B14F-4D97-AF65-F5344CB8AC3E}">
        <p14:creationId xmlns:p14="http://schemas.microsoft.com/office/powerpoint/2010/main" val="2115957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00" fill="hold"/>
                                        <p:tgtEl>
                                          <p:spTgt spid="13"/>
                                        </p:tgtEl>
                                      </p:cBhvr>
                                    </p:cmd>
                                  </p:childTnLst>
                                </p:cTn>
                              </p:par>
                              <p:par>
                                <p:cTn id="7" presetID="1" presetClass="mediacall" presetSubtype="0" fill="hold" nodeType="withEffect">
                                  <p:stCondLst>
                                    <p:cond delay="0"/>
                                  </p:stCondLst>
                                  <p:childTnLst>
                                    <p:cmd type="call" cmd="playFrom(0.0)">
                                      <p:cBhvr>
                                        <p:cTn id="8" dur="5800"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repeatCount="indefinite" fill="hold" display="0">
                  <p:stCondLst>
                    <p:cond delay="indefinite"/>
                  </p:stCondLst>
                </p:cTn>
                <p:tgtEl>
                  <p:spTgt spid="14"/>
                </p:tgtEl>
              </p:cMediaNode>
            </p:video>
            <p:video>
              <p:cMediaNode vol="80000">
                <p:cTn id="10" repeatCount="indefinite" fill="hold" display="0">
                  <p:stCondLst>
                    <p:cond delay="indefinite"/>
                  </p:stCondLst>
                </p:cTn>
                <p:tgtEl>
                  <p:spTgt spid="13"/>
                </p:tgtEl>
              </p:cMediaNode>
            </p:vide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0.3|4"/>
</p:tagLst>
</file>

<file path=ppt/theme/theme1.xml><?xml version="1.0" encoding="utf-8"?>
<a:theme xmlns:a="http://schemas.openxmlformats.org/drawingml/2006/main" name="Office Theme">
  <a:themeElements>
    <a:clrScheme name="new UOW brand">
      <a:dk1>
        <a:sysClr val="windowText" lastClr="000000"/>
      </a:dk1>
      <a:lt1>
        <a:sysClr val="window" lastClr="FFFFFF"/>
      </a:lt1>
      <a:dk2>
        <a:srgbClr val="0C2340"/>
      </a:dk2>
      <a:lt2>
        <a:srgbClr val="D9D9D6"/>
      </a:lt2>
      <a:accent1>
        <a:srgbClr val="0033CC"/>
      </a:accent1>
      <a:accent2>
        <a:srgbClr val="E10600"/>
      </a:accent2>
      <a:accent3>
        <a:srgbClr val="0C2340"/>
      </a:accent3>
      <a:accent4>
        <a:srgbClr val="FFFFFF"/>
      </a:accent4>
      <a:accent5>
        <a:srgbClr val="000000"/>
      </a:accent5>
      <a:accent6>
        <a:srgbClr val="FFFFFF"/>
      </a:accent6>
      <a:hlink>
        <a:srgbClr val="245397"/>
      </a:hlink>
      <a:folHlink>
        <a:srgbClr val="4195D3"/>
      </a:folHlink>
    </a:clrScheme>
    <a:fontScheme name="2016 UOW Brand">
      <a:majorFont>
        <a:latin typeface="Times New Roman"/>
        <a:ea typeface=""/>
        <a:cs typeface=""/>
      </a:majorFont>
      <a:minorFont>
        <a:latin typeface="Montserra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1768</TotalTime>
  <Words>5073</Words>
  <Application>Microsoft Office PowerPoint</Application>
  <PresentationFormat>On-screen Show (16:9)</PresentationFormat>
  <Paragraphs>744</Paragraphs>
  <Slides>65</Slides>
  <Notes>11</Notes>
  <HiddenSlides>6</HiddenSlides>
  <MMClips>6</MMClips>
  <ScaleCrop>false</ScaleCrop>
  <HeadingPairs>
    <vt:vector size="8" baseType="variant">
      <vt:variant>
        <vt:lpstr>Fonts Used</vt:lpstr>
      </vt:variant>
      <vt:variant>
        <vt:i4>23</vt:i4>
      </vt:variant>
      <vt:variant>
        <vt:lpstr>Theme</vt:lpstr>
      </vt:variant>
      <vt:variant>
        <vt:i4>1</vt:i4>
      </vt:variant>
      <vt:variant>
        <vt:lpstr>Embedded OLE Servers</vt:lpstr>
      </vt:variant>
      <vt:variant>
        <vt:i4>1</vt:i4>
      </vt:variant>
      <vt:variant>
        <vt:lpstr>Slide Titles</vt:lpstr>
      </vt:variant>
      <vt:variant>
        <vt:i4>65</vt:i4>
      </vt:variant>
    </vt:vector>
  </HeadingPairs>
  <TitlesOfParts>
    <vt:vector size="90" baseType="lpstr">
      <vt:lpstr>ＭＳ Ｐゴシック</vt:lpstr>
      <vt:lpstr>-apple-system</vt:lpstr>
      <vt:lpstr>Arial</vt:lpstr>
      <vt:lpstr>ArialUnicodeMS</vt:lpstr>
      <vt:lpstr>ArialUnicodeMS-Bold</vt:lpstr>
      <vt:lpstr>Calibri</vt:lpstr>
      <vt:lpstr>Cambria Math</vt:lpstr>
      <vt:lpstr>Constantia</vt:lpstr>
      <vt:lpstr>Corbel</vt:lpstr>
      <vt:lpstr>Courier New</vt:lpstr>
      <vt:lpstr>Flamauow Book</vt:lpstr>
      <vt:lpstr>Flamauow Semicond Medium</vt:lpstr>
      <vt:lpstr>Lucida Sans Unicode</vt:lpstr>
      <vt:lpstr>Lucida Sans Unicode (Body)</vt:lpstr>
      <vt:lpstr>Lucinda S</vt:lpstr>
      <vt:lpstr>Montserrat</vt:lpstr>
      <vt:lpstr>新細明體</vt:lpstr>
      <vt:lpstr>Symbol</vt:lpstr>
      <vt:lpstr>Times</vt:lpstr>
      <vt:lpstr>Times New Roman</vt:lpstr>
      <vt:lpstr>Wingdings</vt:lpstr>
      <vt:lpstr>Wingdings 2</vt:lpstr>
      <vt:lpstr>Wingdings 3</vt:lpstr>
      <vt:lpstr>Office Theme</vt:lpstr>
      <vt:lpstr>SPW 11.0 Graph</vt:lpstr>
      <vt:lpstr>Advanced dosimetry for accelerator based radiation therapy: Overview of development in Australia  Anatoly Rozenfeld</vt:lpstr>
      <vt:lpstr>Acknowledgement of Contribution </vt:lpstr>
      <vt:lpstr>Required dose uncertainty in radiobiology</vt:lpstr>
      <vt:lpstr>Dose should be accurate</vt:lpstr>
      <vt:lpstr>PowerPoint Presentation</vt:lpstr>
      <vt:lpstr>Photon Therapy: Magic Plate QA Concept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is MRT?</vt:lpstr>
      <vt:lpstr>What is MRT?</vt:lpstr>
      <vt:lpstr>Epitaxial SSD and X-TREAM</vt:lpstr>
      <vt:lpstr>Organic Photodiode (OPD) as a Dosimeter </vt:lpstr>
      <vt:lpstr>Organic Photodiode (OPD) as a Dosimeter </vt:lpstr>
      <vt:lpstr>Organic Photodiode (OPD) as a Dosimeter </vt:lpstr>
      <vt:lpstr>              OPD: Synchrotron MicroBeam  Dosimetry</vt:lpstr>
      <vt:lpstr>Printable Semiconductor Organic Dosimeter </vt:lpstr>
      <vt:lpstr>Conclusion</vt:lpstr>
      <vt:lpstr>PowerPoint Presentation</vt:lpstr>
      <vt:lpstr>Overview of a-Si:H</vt:lpstr>
      <vt:lpstr>Device Architecture</vt:lpstr>
      <vt:lpstr>Percentage Depth Dose</vt:lpstr>
      <vt:lpstr>4T Cu-Cu Microbeam Profiling and PVDR  (Step-and-shoot irradiate mode)</vt:lpstr>
      <vt:lpstr>XBIC</vt:lpstr>
      <vt:lpstr>Dose-Rate Dependence </vt:lpstr>
      <vt:lpstr>SUMMARY</vt:lpstr>
      <vt:lpstr>PowerPoint Presentation</vt:lpstr>
      <vt:lpstr>sDMG: Proton Beam Therapy Range Verification QA</vt:lpstr>
      <vt:lpstr>Ion Range Meter: new, accurate and  fast approach – C-12, HIMAC</vt:lpstr>
      <vt:lpstr>Results: Energy Reconstruction for Heavy-Ions</vt:lpstr>
      <vt:lpstr>DMG-256 for range verification in PBS proton therapy: Mayo Clinic collaboration</vt:lpstr>
      <vt:lpstr>PowerPoint Presentation</vt:lpstr>
      <vt:lpstr>PowerPoint Presentation</vt:lpstr>
      <vt:lpstr>PowerPoint Presentation</vt:lpstr>
      <vt:lpstr>Skin Dosimetry with MOSkinTM on  MRI-Linac</vt:lpstr>
      <vt:lpstr> </vt:lpstr>
      <vt:lpstr> </vt:lpstr>
      <vt:lpstr> </vt:lpstr>
      <vt:lpstr> </vt:lpstr>
      <vt:lpstr>PowerPoint Presentation</vt:lpstr>
      <vt:lpstr>PowerPoint Presentation</vt:lpstr>
      <vt:lpstr>PowerPoint Presentation</vt:lpstr>
      <vt:lpstr>PowerPoint Presentation</vt:lpstr>
      <vt:lpstr>PowerPoint Presentation</vt:lpstr>
      <vt:lpstr>Mechanistic understanding</vt:lpstr>
      <vt:lpstr>Radiobiological Effectiveness (RBE)</vt:lpstr>
      <vt:lpstr>PowerPoint Presentation</vt:lpstr>
      <vt:lpstr>PowerPoint Presentation</vt:lpstr>
      <vt:lpstr>PowerPoint Presentation</vt:lpstr>
      <vt:lpstr>PowerPoint Presentation</vt:lpstr>
      <vt:lpstr>PowerPoint Presentation</vt:lpstr>
      <vt:lpstr>SF: MicroPlus predicted vs TPS in SOBP</vt:lpstr>
      <vt:lpstr>PowerPoint Presentation</vt:lpstr>
      <vt:lpstr>Dosimetry at Peter Mac</vt:lpstr>
      <vt:lpstr>Stereotactic radiotherapy of vertebral metastases</vt:lpstr>
      <vt:lpstr>PowerPoint Presentation</vt:lpstr>
      <vt:lpstr>CMRP-SINTEF business partnership </vt:lpstr>
      <vt:lpstr>PowerPoint Presentation</vt:lpstr>
      <vt:lpstr>PowerPoint Presentation</vt:lpstr>
      <vt:lpstr>Organic Semiconductor</vt:lpstr>
    </vt:vector>
  </TitlesOfParts>
  <Company>UOW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UOW 2016 template</dc:title>
  <dc:creator>Barb Forlano</dc:creator>
  <cp:lastModifiedBy>Anatoly Rozenfeld</cp:lastModifiedBy>
  <cp:revision>142</cp:revision>
  <cp:lastPrinted>2016-01-28T23:16:16Z</cp:lastPrinted>
  <dcterms:created xsi:type="dcterms:W3CDTF">2016-01-22T04:47:59Z</dcterms:created>
  <dcterms:modified xsi:type="dcterms:W3CDTF">2023-04-11T22:14:20Z</dcterms:modified>
</cp:coreProperties>
</file>