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6.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62" r:id="rId1"/>
    <p:sldMasterId id="2147483672" r:id="rId2"/>
    <p:sldMasterId id="2147483677" r:id="rId3"/>
    <p:sldMasterId id="2147483680" r:id="rId4"/>
    <p:sldMasterId id="2147483683" r:id="rId5"/>
    <p:sldMasterId id="2147483684" r:id="rId6"/>
    <p:sldMasterId id="2147483700" r:id="rId7"/>
    <p:sldMasterId id="2147483712" r:id="rId8"/>
    <p:sldMasterId id="2147483728" r:id="rId9"/>
  </p:sldMasterIdLst>
  <p:notesMasterIdLst>
    <p:notesMasterId r:id="rId21"/>
  </p:notesMasterIdLst>
  <p:sldIdLst>
    <p:sldId id="454" r:id="rId10"/>
    <p:sldId id="450" r:id="rId11"/>
    <p:sldId id="449" r:id="rId12"/>
    <p:sldId id="1339" r:id="rId13"/>
    <p:sldId id="256" r:id="rId14"/>
    <p:sldId id="257" r:id="rId15"/>
    <p:sldId id="455" r:id="rId16"/>
    <p:sldId id="1338" r:id="rId17"/>
    <p:sldId id="282" r:id="rId18"/>
    <p:sldId id="267" r:id="rId19"/>
    <p:sldId id="299" r:id="rId20"/>
  </p:sldIdLst>
  <p:sldSz cx="12192000" cy="6858000"/>
  <p:notesSz cx="6858000" cy="9144000"/>
  <p:embeddedFontLst>
    <p:embeddedFont>
      <p:font typeface="맑은 고딕" panose="020B0503020000020004" pitchFamily="34" charset="-127"/>
      <p:regular r:id="rId22"/>
      <p:bold r:id="rId23"/>
    </p:embeddedFon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Congenial SemiBold" panose="02000503040000020004" pitchFamily="2" charset="0"/>
      <p:bold r:id="rId30"/>
    </p:embeddedFont>
    <p:embeddedFont>
      <p:font typeface="Fira Sans" panose="020B0503050000020004" pitchFamily="34" charset="0"/>
      <p:regular r:id="rId31"/>
      <p:bold r:id="rId32"/>
      <p:italic r:id="rId33"/>
      <p:boldItalic r:id="rId34"/>
    </p:embeddedFont>
    <p:embeddedFont>
      <p:font typeface="Fira Sans Light" panose="020B0403050000020004" pitchFamily="34" charset="0"/>
      <p:regular r:id="rId35"/>
      <p:italic r:id="rId36"/>
    </p:embeddedFont>
    <p:embeddedFont>
      <p:font typeface="Poppins" panose="00000500000000000000" pitchFamily="2" charset="0"/>
      <p:regular r:id="rId37"/>
      <p:bold r:id="rId38"/>
      <p:italic r:id="rId39"/>
      <p:boldItalic r:id="rId40"/>
    </p:embeddedFont>
    <p:embeddedFont>
      <p:font typeface="Roboto Light" panose="02000000000000000000" pitchFamily="2" charset="0"/>
      <p:regular r:id="rId41"/>
      <p:italic r:id="rId42"/>
    </p:embeddedFont>
    <p:embeddedFont>
      <p:font typeface="Times" panose="02020603050405020304" pitchFamily="18"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6400"/>
    <a:srgbClr val="FF913F"/>
    <a:srgbClr val="006F3A"/>
    <a:srgbClr val="FFC89F"/>
    <a:srgbClr val="FF7979"/>
    <a:srgbClr val="136164"/>
    <a:srgbClr val="146464"/>
    <a:srgbClr val="145F64"/>
    <a:srgbClr val="1D6164"/>
    <a:srgbClr val="2A61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09D3E8-7A5E-4D2C-A4A3-929FC3BFFF97}" v="1" dt="2023-04-13T13:55:08.1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6839" autoAdjust="0"/>
  </p:normalViewPr>
  <p:slideViewPr>
    <p:cSldViewPr snapToGrid="0" snapToObjects="1">
      <p:cViewPr varScale="1">
        <p:scale>
          <a:sx n="74" d="100"/>
          <a:sy n="74" d="100"/>
        </p:scale>
        <p:origin x="893"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font" Target="fonts/font5.fntdata"/><Relationship Id="rId39" Type="http://schemas.openxmlformats.org/officeDocument/2006/relationships/font" Target="fonts/font18.fntdata"/><Relationship Id="rId3" Type="http://schemas.openxmlformats.org/officeDocument/2006/relationships/slideMaster" Target="slideMasters/slideMaster3.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font" Target="fonts/font21.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46" Type="http://schemas.openxmlformats.org/officeDocument/2006/relationships/font" Target="fonts/font25.fntdata"/><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font" Target="fonts/font8.fntdata"/><Relationship Id="rId41"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font" Target="fonts/font19.fntdata"/><Relationship Id="rId45" Type="http://schemas.openxmlformats.org/officeDocument/2006/relationships/font" Target="fonts/font24.fntdata"/><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49"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font" Target="fonts/font10.fntdata"/><Relationship Id="rId44" Type="http://schemas.openxmlformats.org/officeDocument/2006/relationships/font" Target="fonts/font23.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font" Target="fonts/font22.fntdata"/><Relationship Id="rId48" Type="http://schemas.openxmlformats.org/officeDocument/2006/relationships/viewProps" Target="viewProps.xml"/><Relationship Id="rId8" Type="http://schemas.openxmlformats.org/officeDocument/2006/relationships/slideMaster" Target="slideMasters/slideMaster8.xml"/><Relationship Id="rId51"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0E2171-97B7-4748-8171-CE9051F96556}" type="datetimeFigureOut">
              <a:rPr lang="en-AU" smtClean="0"/>
              <a:t>14/04/2023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16A099-3D6B-4211-BD72-2B1A49EA07E0}" type="slidenum">
              <a:rPr lang="en-AU" smtClean="0"/>
              <a:t>‹#›</a:t>
            </a:fld>
            <a:endParaRPr lang="en-AU"/>
          </a:p>
        </p:txBody>
      </p:sp>
    </p:spTree>
    <p:extLst>
      <p:ext uri="{BB962C8B-B14F-4D97-AF65-F5344CB8AC3E}">
        <p14:creationId xmlns:p14="http://schemas.microsoft.com/office/powerpoint/2010/main" val="2098067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776DC8-E5DA-416E-9729-8E1D743BD9C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822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A44AD6-1A10-43C1-8ADF-81B4087177D6}"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0829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FAA44AD6-1A10-43C1-8ADF-81B4087177D6}" type="slidenum">
              <a:rPr lang="ru-RU" smtClean="0"/>
              <a:t>10</a:t>
            </a:fld>
            <a:endParaRPr lang="ru-RU"/>
          </a:p>
        </p:txBody>
      </p:sp>
    </p:spTree>
    <p:extLst>
      <p:ext uri="{BB962C8B-B14F-4D97-AF65-F5344CB8AC3E}">
        <p14:creationId xmlns:p14="http://schemas.microsoft.com/office/powerpoint/2010/main" val="261249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슬라이드 번호 개체 틀 3"/>
          <p:cNvSpPr>
            <a:spLocks noGrp="1"/>
          </p:cNvSpPr>
          <p:nvPr>
            <p:ph type="sldNum" sz="quarter" idx="5"/>
          </p:nvPr>
        </p:nvSpPr>
        <p:spPr/>
        <p:txBody>
          <a:bodyPr/>
          <a:lstStyle/>
          <a:p>
            <a:pPr marL="0" marR="0" lvl="0" indent="0" algn="r" defTabSz="1142909" rtl="0" eaLnBrk="1" fontAlgn="auto" latinLnBrk="1" hangingPunct="1">
              <a:lnSpc>
                <a:spcPct val="100000"/>
              </a:lnSpc>
              <a:spcBef>
                <a:spcPts val="0"/>
              </a:spcBef>
              <a:spcAft>
                <a:spcPts val="0"/>
              </a:spcAft>
              <a:buClrTx/>
              <a:buSzTx/>
              <a:buFontTx/>
              <a:buNone/>
              <a:tabLst/>
              <a:defRPr/>
            </a:pPr>
            <a:fld id="{4DF84B69-19AC-4884-A797-F8C05B6DF801}" type="slidenum">
              <a:rPr kumimoji="0" lang="ko-KR" altLang="en-US" sz="1200" b="0" i="0" u="none" strike="noStrike" kern="1200" cap="none" spc="0" normalizeH="0" baseline="0" noProof="0" smtClean="0">
                <a:ln>
                  <a:noFill/>
                </a:ln>
                <a:solidFill>
                  <a:prstClr val="black"/>
                </a:solidFill>
                <a:effectLst/>
                <a:uLnTx/>
                <a:uFillTx/>
                <a:latin typeface="맑은 고딕" panose="020F0502020204030204"/>
                <a:ea typeface="맑은 고딕" panose="020B0503020000020004" pitchFamily="34" charset="-127"/>
                <a:cs typeface="+mn-cs"/>
              </a:rPr>
              <a:pPr marL="0" marR="0" lvl="0" indent="0" algn="r" defTabSz="1142909" rtl="0" eaLnBrk="1" fontAlgn="auto" latinLnBrk="1" hangingPunct="1">
                <a:lnSpc>
                  <a:spcPct val="100000"/>
                </a:lnSpc>
                <a:spcBef>
                  <a:spcPts val="0"/>
                </a:spcBef>
                <a:spcAft>
                  <a:spcPts val="0"/>
                </a:spcAft>
                <a:buClrTx/>
                <a:buSzTx/>
                <a:buFontTx/>
                <a:buNone/>
                <a:tabLst/>
                <a:defRPr/>
              </a:pPr>
              <a:t>11</a:t>
            </a:fld>
            <a:endParaRPr kumimoji="0" lang="ko-KR" altLang="en-US" sz="1200" b="0" i="0" u="none" strike="noStrike" kern="1200" cap="none" spc="0" normalizeH="0" baseline="0" noProof="0">
              <a:ln>
                <a:noFill/>
              </a:ln>
              <a:solidFill>
                <a:prstClr val="black"/>
              </a:solidFill>
              <a:effectLst/>
              <a:uLnTx/>
              <a:uFillTx/>
              <a:latin typeface="맑은 고딕" panose="020F0502020204030204"/>
              <a:ea typeface="맑은 고딕" panose="020B0503020000020004" pitchFamily="34" charset="-127"/>
              <a:cs typeface="+mn-cs"/>
            </a:endParaRPr>
          </a:p>
        </p:txBody>
      </p:sp>
    </p:spTree>
    <p:extLst>
      <p:ext uri="{BB962C8B-B14F-4D97-AF65-F5344CB8AC3E}">
        <p14:creationId xmlns:p14="http://schemas.microsoft.com/office/powerpoint/2010/main" val="812080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lvl1pPr algn="ctr">
              <a:defRPr/>
            </a:lvl1pPr>
          </a:lstStyle>
          <a:p>
            <a:r>
              <a:rPr lang="en-US" dirty="0"/>
              <a:t>Click to edit Master title style</a:t>
            </a:r>
            <a:endParaRPr lang="en-AU"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r>
              <a:rPr lang="en-US"/>
              <a:t>17/10/2022</a:t>
            </a:r>
            <a:endParaRPr lang="en-AU"/>
          </a:p>
        </p:txBody>
      </p:sp>
      <p:sp>
        <p:nvSpPr>
          <p:cNvPr id="5" name="Footer Placeholder 4"/>
          <p:cNvSpPr>
            <a:spLocks noGrp="1"/>
          </p:cNvSpPr>
          <p:nvPr>
            <p:ph type="ftr" sz="quarter" idx="11"/>
          </p:nvPr>
        </p:nvSpPr>
        <p:spPr/>
        <p:txBody>
          <a:body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56315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r>
              <a:rPr lang="en-US"/>
              <a:t>17/10/2022</a:t>
            </a:r>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706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17/10/2022</a:t>
            </a:r>
            <a:endParaRPr lang="en-AU" dirty="0"/>
          </a:p>
        </p:txBody>
      </p:sp>
      <p:sp>
        <p:nvSpPr>
          <p:cNvPr id="4" name="Footer Placeholder 3"/>
          <p:cNvSpPr>
            <a:spLocks noGrp="1"/>
          </p:cNvSpPr>
          <p:nvPr>
            <p:ph type="ftr" sz="quarter" idx="11"/>
          </p:nvPr>
        </p:nvSpPr>
        <p:spPr/>
        <p:txBody>
          <a:bodyPr/>
          <a:lstStyle/>
          <a:p>
            <a:r>
              <a:rPr lang="en-AU"/>
              <a:t>Asian Forum for Accelerators and Detectors 2023, 12 April, Melbourne</a:t>
            </a:r>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206409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r>
              <a:rPr lang="en-US"/>
              <a:t>17/10/2022</a:t>
            </a:r>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35214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17/10/2022</a:t>
            </a:r>
            <a:endParaRPr lang="en-AU" dirty="0"/>
          </a:p>
        </p:txBody>
      </p:sp>
      <p:sp>
        <p:nvSpPr>
          <p:cNvPr id="4" name="Footer Placeholder 3"/>
          <p:cNvSpPr>
            <a:spLocks noGrp="1"/>
          </p:cNvSpPr>
          <p:nvPr>
            <p:ph type="ftr" sz="quarter" idx="11"/>
          </p:nvPr>
        </p:nvSpPr>
        <p:spPr/>
        <p:txBody>
          <a:bodyPr/>
          <a:lstStyle/>
          <a:p>
            <a:r>
              <a:rPr lang="en-AU"/>
              <a:t>Asian Forum for Accelerators and Detectors 2023, 12 April, Melbourne</a:t>
            </a:r>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224449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2">
                    <a:lumMod val="20000"/>
                    <a:lumOff val="80000"/>
                  </a:schemeClr>
                </a:solidFill>
              </a:defRPr>
            </a:lvl1pPr>
          </a:lstStyle>
          <a:p>
            <a:r>
              <a:rPr lang="en-US"/>
              <a:t>17/10/2022</a:t>
            </a:r>
            <a:endParaRPr lang="en-AU" dirty="0"/>
          </a:p>
        </p:txBody>
      </p:sp>
      <p:sp>
        <p:nvSpPr>
          <p:cNvPr id="5" name="Footer Placeholder 4"/>
          <p:cNvSpPr>
            <a:spLocks noGrp="1"/>
          </p:cNvSpPr>
          <p:nvPr>
            <p:ph type="ftr" sz="quarter" idx="11"/>
          </p:nvPr>
        </p:nvSpPr>
        <p:spPr/>
        <p:txBody>
          <a:bodyPr/>
          <a:lstStyle>
            <a:lvl1pPr>
              <a:defRPr>
                <a:solidFill>
                  <a:schemeClr val="accent2">
                    <a:lumMod val="20000"/>
                    <a:lumOff val="80000"/>
                  </a:schemeClr>
                </a:solidFill>
              </a:defRPr>
            </a:lvl1p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lvl1pPr>
              <a:defRPr>
                <a:solidFill>
                  <a:schemeClr val="accent2">
                    <a:lumMod val="20000"/>
                    <a:lumOff val="8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a:t>Click to edit Master title style</a:t>
            </a:r>
            <a:endParaRPr lang="en-US" dirty="0"/>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606044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17/10/2022</a:t>
            </a:r>
            <a:endParaRPr lang="en-AU" dirty="0"/>
          </a:p>
        </p:txBody>
      </p:sp>
      <p:sp>
        <p:nvSpPr>
          <p:cNvPr id="4" name="Footer Placeholder 3"/>
          <p:cNvSpPr>
            <a:spLocks noGrp="1"/>
          </p:cNvSpPr>
          <p:nvPr>
            <p:ph type="ftr" sz="quarter" idx="11"/>
          </p:nvPr>
        </p:nvSpPr>
        <p:spPr/>
        <p:txBody>
          <a:bodyPr/>
          <a:lstStyle/>
          <a:p>
            <a:r>
              <a:rPr lang="en-AU"/>
              <a:t>Asian Forum for Accelerators and Detectors 2023, 12 April, Melbourne</a:t>
            </a:r>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2">
                    <a:lumMod val="20000"/>
                    <a:lumOff val="8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17760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1499"/>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02406" indent="0" algn="ctr">
              <a:buNone/>
              <a:defRPr/>
            </a:lvl2pPr>
            <a:lvl3pPr marL="804833" indent="0" algn="ctr">
              <a:buNone/>
              <a:defRPr/>
            </a:lvl3pPr>
            <a:lvl4pPr marL="1207259" indent="0" algn="ctr">
              <a:buNone/>
              <a:defRPr/>
            </a:lvl4pPr>
            <a:lvl5pPr marL="1609664" indent="0" algn="ctr">
              <a:buNone/>
              <a:defRPr/>
            </a:lvl5pPr>
            <a:lvl6pPr marL="2012102" indent="0" algn="ctr">
              <a:buNone/>
              <a:defRPr/>
            </a:lvl6pPr>
            <a:lvl7pPr marL="2414507" indent="0" algn="ctr">
              <a:buNone/>
              <a:defRPr/>
            </a:lvl7pPr>
            <a:lvl8pPr marL="2816929" indent="0" algn="ctr">
              <a:buNone/>
              <a:defRPr/>
            </a:lvl8pPr>
            <a:lvl9pPr marL="3219354" indent="0" algn="ctr">
              <a:buNone/>
              <a:defRPr/>
            </a:lvl9pPr>
          </a:lstStyle>
          <a:p>
            <a:r>
              <a:rPr lang="en-US"/>
              <a:t>Click to edit Master subtitle style</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740340EB-7C3D-42B5-B390-0FC3FCD775A5}" type="datetime1">
              <a:rPr lang="en-US" smtClean="0">
                <a:solidFill>
                  <a:srgbClr val="000000"/>
                </a:solidFill>
              </a:rPr>
              <a:t>4/14/2023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58AA078-A7EA-4421-9BAC-075544D0C55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91992583"/>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9F2A60E0-A26C-40BE-97DE-D3B915EE6A15}" type="datetime1">
              <a:rPr lang="en-US" smtClean="0">
                <a:solidFill>
                  <a:srgbClr val="000000"/>
                </a:solidFill>
              </a:rPr>
              <a:t>4/14/2023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EA4A13D-F01D-4020-A1F5-733CBF9AEE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49582695"/>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7050"/>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81"/>
            <a:ext cx="10363200" cy="1500187"/>
          </a:xfrm>
        </p:spPr>
        <p:txBody>
          <a:bodyPr anchor="b"/>
          <a:lstStyle>
            <a:lvl1pPr marL="0" indent="0">
              <a:buNone/>
              <a:defRPr sz="2000"/>
            </a:lvl1pPr>
            <a:lvl2pPr marL="402406" indent="0">
              <a:buNone/>
              <a:defRPr sz="1800"/>
            </a:lvl2pPr>
            <a:lvl3pPr marL="804833" indent="0">
              <a:buNone/>
              <a:defRPr sz="1600"/>
            </a:lvl3pPr>
            <a:lvl4pPr marL="1207259" indent="0">
              <a:buNone/>
              <a:defRPr sz="1400"/>
            </a:lvl4pPr>
            <a:lvl5pPr marL="1609664" indent="0">
              <a:buNone/>
              <a:defRPr sz="1400"/>
            </a:lvl5pPr>
            <a:lvl6pPr marL="2012102" indent="0">
              <a:buNone/>
              <a:defRPr sz="1400"/>
            </a:lvl6pPr>
            <a:lvl7pPr marL="2414507" indent="0">
              <a:buNone/>
              <a:defRPr sz="1400"/>
            </a:lvl7pPr>
            <a:lvl8pPr marL="2816929" indent="0">
              <a:buNone/>
              <a:defRPr sz="1400"/>
            </a:lvl8pPr>
            <a:lvl9pPr marL="3219354"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BA547C30-6774-47BA-B65B-B23F1473415E}" type="datetime1">
              <a:rPr lang="en-US" smtClean="0">
                <a:solidFill>
                  <a:srgbClr val="000000"/>
                </a:solidFill>
              </a:rPr>
              <a:t>4/14/2023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8D88B8-E9DE-4F6C-A867-06EDDB9C95D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0886328"/>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fld id="{CBD8F15E-5305-4FFE-95EE-609321832ACA}" type="datetime1">
              <a:rPr lang="en-US" smtClean="0">
                <a:solidFill>
                  <a:srgbClr val="000000"/>
                </a:solidFill>
              </a:rPr>
              <a:t>4/14/2023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17CCB3C-F450-47B8-A8A4-8283F4A232A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84624283"/>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r>
              <a:rPr lang="en-US"/>
              <a:t>17/10/2022</a:t>
            </a:r>
            <a:endParaRPr lang="en-AU"/>
          </a:p>
        </p:txBody>
      </p:sp>
      <p:sp>
        <p:nvSpPr>
          <p:cNvPr id="5" name="Footer Placeholder 4"/>
          <p:cNvSpPr>
            <a:spLocks noGrp="1"/>
          </p:cNvSpPr>
          <p:nvPr>
            <p:ph type="ftr" sz="quarter" idx="11"/>
          </p:nvPr>
        </p:nvSpPr>
        <p:spPr/>
        <p:txBody>
          <a:body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99213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02406" indent="0">
              <a:buNone/>
              <a:defRPr sz="2000" b="1"/>
            </a:lvl2pPr>
            <a:lvl3pPr marL="804833" indent="0">
              <a:buNone/>
              <a:defRPr sz="1800" b="1"/>
            </a:lvl3pPr>
            <a:lvl4pPr marL="1207259" indent="0">
              <a:buNone/>
              <a:defRPr sz="1600" b="1"/>
            </a:lvl4pPr>
            <a:lvl5pPr marL="1609664" indent="0">
              <a:buNone/>
              <a:defRPr sz="1600" b="1"/>
            </a:lvl5pPr>
            <a:lvl6pPr marL="2012102" indent="0">
              <a:buNone/>
              <a:defRPr sz="1600" b="1"/>
            </a:lvl6pPr>
            <a:lvl7pPr marL="2414507" indent="0">
              <a:buNone/>
              <a:defRPr sz="1600" b="1"/>
            </a:lvl7pPr>
            <a:lvl8pPr marL="2816929" indent="0">
              <a:buNone/>
              <a:defRPr sz="1600" b="1"/>
            </a:lvl8pPr>
            <a:lvl9pPr marL="3219354"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4612" y="1535113"/>
            <a:ext cx="5389033" cy="639762"/>
          </a:xfrm>
        </p:spPr>
        <p:txBody>
          <a:bodyPr anchor="b"/>
          <a:lstStyle>
            <a:lvl1pPr marL="0" indent="0">
              <a:buNone/>
              <a:defRPr sz="2400" b="1"/>
            </a:lvl1pPr>
            <a:lvl2pPr marL="402406" indent="0">
              <a:buNone/>
              <a:defRPr sz="2000" b="1"/>
            </a:lvl2pPr>
            <a:lvl3pPr marL="804833" indent="0">
              <a:buNone/>
              <a:defRPr sz="1800" b="1"/>
            </a:lvl3pPr>
            <a:lvl4pPr marL="1207259" indent="0">
              <a:buNone/>
              <a:defRPr sz="1600" b="1"/>
            </a:lvl4pPr>
            <a:lvl5pPr marL="1609664" indent="0">
              <a:buNone/>
              <a:defRPr sz="1600" b="1"/>
            </a:lvl5pPr>
            <a:lvl6pPr marL="2012102" indent="0">
              <a:buNone/>
              <a:defRPr sz="1600" b="1"/>
            </a:lvl6pPr>
            <a:lvl7pPr marL="2414507" indent="0">
              <a:buNone/>
              <a:defRPr sz="1600" b="1"/>
            </a:lvl7pPr>
            <a:lvl8pPr marL="2816929" indent="0">
              <a:buNone/>
              <a:defRPr sz="1600" b="1"/>
            </a:lvl8pPr>
            <a:lvl9pPr marL="32193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461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p:cNvSpPr>
            <a:spLocks noGrp="1" noChangeArrowheads="1"/>
          </p:cNvSpPr>
          <p:nvPr>
            <p:ph type="dt" sz="half" idx="10"/>
          </p:nvPr>
        </p:nvSpPr>
        <p:spPr>
          <a:ln/>
        </p:spPr>
        <p:txBody>
          <a:bodyPr/>
          <a:lstStyle>
            <a:lvl1pPr>
              <a:defRPr/>
            </a:lvl1pPr>
          </a:lstStyle>
          <a:p>
            <a:pPr>
              <a:defRPr/>
            </a:pPr>
            <a:fld id="{513C2D75-DD47-4E0A-A31B-E02833D96820}" type="datetime1">
              <a:rPr lang="en-US" smtClean="0">
                <a:solidFill>
                  <a:srgbClr val="000000"/>
                </a:solidFill>
              </a:rPr>
              <a:t>4/14/2023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4CF0C71-8A14-4C9D-907E-BF837B130E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79460338"/>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p:cNvSpPr>
            <a:spLocks noGrp="1" noChangeArrowheads="1"/>
          </p:cNvSpPr>
          <p:nvPr>
            <p:ph type="dt" sz="half" idx="10"/>
          </p:nvPr>
        </p:nvSpPr>
        <p:spPr>
          <a:ln/>
        </p:spPr>
        <p:txBody>
          <a:bodyPr/>
          <a:lstStyle>
            <a:lvl1pPr>
              <a:defRPr/>
            </a:lvl1pPr>
          </a:lstStyle>
          <a:p>
            <a:pPr>
              <a:defRPr/>
            </a:pPr>
            <a:fld id="{0C63DC48-DF5D-499D-BA43-F7BD5715407C}" type="datetime1">
              <a:rPr lang="en-US" smtClean="0">
                <a:solidFill>
                  <a:srgbClr val="000000"/>
                </a:solidFill>
              </a:rPr>
              <a:t>4/14/2023</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F3B70D2-001E-436D-BA37-4F903617C1E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50869818"/>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A09C319-CC2D-41D3-AECF-FB3E635E649C}" type="datetime1">
              <a:rPr lang="en-US" smtClean="0">
                <a:solidFill>
                  <a:srgbClr val="000000"/>
                </a:solidFill>
              </a:rPr>
              <a:t>4/14/2023</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0EC2B52-60DF-4BDC-AA92-F0671AD2393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139090"/>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39"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6" y="27399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739" y="1436027"/>
            <a:ext cx="4011084" cy="4691063"/>
          </a:xfrm>
        </p:spPr>
        <p:txBody>
          <a:bodyPr/>
          <a:lstStyle>
            <a:lvl1pPr marL="0" indent="0">
              <a:buNone/>
              <a:defRPr sz="1400"/>
            </a:lvl1pPr>
            <a:lvl2pPr marL="402406" indent="0">
              <a:buNone/>
              <a:defRPr sz="1200"/>
            </a:lvl2pPr>
            <a:lvl3pPr marL="804833" indent="0">
              <a:buNone/>
              <a:defRPr sz="1000"/>
            </a:lvl3pPr>
            <a:lvl4pPr marL="1207259" indent="0">
              <a:buNone/>
              <a:defRPr sz="900"/>
            </a:lvl4pPr>
            <a:lvl5pPr marL="1609664" indent="0">
              <a:buNone/>
              <a:defRPr sz="900"/>
            </a:lvl5pPr>
            <a:lvl6pPr marL="2012102" indent="0">
              <a:buNone/>
              <a:defRPr sz="900"/>
            </a:lvl6pPr>
            <a:lvl7pPr marL="2414507" indent="0">
              <a:buNone/>
              <a:defRPr sz="900"/>
            </a:lvl7pPr>
            <a:lvl8pPr marL="2816929" indent="0">
              <a:buNone/>
              <a:defRPr sz="900"/>
            </a:lvl8pPr>
            <a:lvl9pPr marL="3219354"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84AB51D-9A1B-4172-B07B-1C46DCE4E858}" type="datetime1">
              <a:rPr lang="en-US" smtClean="0">
                <a:solidFill>
                  <a:srgbClr val="000000"/>
                </a:solidFill>
              </a:rPr>
              <a:t>4/14/2023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683F36D-73EB-4F54-ACCC-D6DAB14AF77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53082002"/>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02406" indent="0">
              <a:buNone/>
              <a:defRPr sz="2800"/>
            </a:lvl2pPr>
            <a:lvl3pPr marL="804833" indent="0">
              <a:buNone/>
              <a:defRPr sz="2400"/>
            </a:lvl3pPr>
            <a:lvl4pPr marL="1207259" indent="0">
              <a:buNone/>
              <a:defRPr sz="2000"/>
            </a:lvl4pPr>
            <a:lvl5pPr marL="1609664" indent="0">
              <a:buNone/>
              <a:defRPr sz="2000"/>
            </a:lvl5pPr>
            <a:lvl6pPr marL="2012102" indent="0">
              <a:buNone/>
              <a:defRPr sz="2000"/>
            </a:lvl6pPr>
            <a:lvl7pPr marL="2414507" indent="0">
              <a:buNone/>
              <a:defRPr sz="2000"/>
            </a:lvl7pPr>
            <a:lvl8pPr marL="2816929" indent="0">
              <a:buNone/>
              <a:defRPr sz="2000"/>
            </a:lvl8pPr>
            <a:lvl9pPr marL="3219354" indent="0">
              <a:buNone/>
              <a:defRPr sz="2000"/>
            </a:lvl9pPr>
          </a:lstStyle>
          <a:p>
            <a:pPr lvl="0"/>
            <a:endParaRPr lang="en-IN" noProof="0"/>
          </a:p>
        </p:txBody>
      </p:sp>
      <p:sp>
        <p:nvSpPr>
          <p:cNvPr id="4" name="Text Placeholder 3"/>
          <p:cNvSpPr>
            <a:spLocks noGrp="1"/>
          </p:cNvSpPr>
          <p:nvPr>
            <p:ph type="body" sz="half" idx="2"/>
          </p:nvPr>
        </p:nvSpPr>
        <p:spPr>
          <a:xfrm>
            <a:off x="2389717" y="5367340"/>
            <a:ext cx="7315200" cy="804862"/>
          </a:xfrm>
        </p:spPr>
        <p:txBody>
          <a:bodyPr/>
          <a:lstStyle>
            <a:lvl1pPr marL="0" indent="0">
              <a:buNone/>
              <a:defRPr sz="1400"/>
            </a:lvl1pPr>
            <a:lvl2pPr marL="402406" indent="0">
              <a:buNone/>
              <a:defRPr sz="1200"/>
            </a:lvl2pPr>
            <a:lvl3pPr marL="804833" indent="0">
              <a:buNone/>
              <a:defRPr sz="1000"/>
            </a:lvl3pPr>
            <a:lvl4pPr marL="1207259" indent="0">
              <a:buNone/>
              <a:defRPr sz="900"/>
            </a:lvl4pPr>
            <a:lvl5pPr marL="1609664" indent="0">
              <a:buNone/>
              <a:defRPr sz="900"/>
            </a:lvl5pPr>
            <a:lvl6pPr marL="2012102" indent="0">
              <a:buNone/>
              <a:defRPr sz="900"/>
            </a:lvl6pPr>
            <a:lvl7pPr marL="2414507" indent="0">
              <a:buNone/>
              <a:defRPr sz="900"/>
            </a:lvl7pPr>
            <a:lvl8pPr marL="2816929" indent="0">
              <a:buNone/>
              <a:defRPr sz="900"/>
            </a:lvl8pPr>
            <a:lvl9pPr marL="3219354"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BA912E9-803F-4020-883B-F54E38041D63}" type="datetime1">
              <a:rPr lang="en-US" smtClean="0">
                <a:solidFill>
                  <a:srgbClr val="000000"/>
                </a:solidFill>
              </a:rPr>
              <a:t>4/14/2023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218C1B-F229-4A08-9FD2-C861B185ED3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90131986"/>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FB78C424-2A03-41AD-A707-2920393F3A18}" type="datetime1">
              <a:rPr lang="en-US" smtClean="0">
                <a:solidFill>
                  <a:srgbClr val="000000"/>
                </a:solidFill>
              </a:rPr>
              <a:t>4/14/2023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E8307D4-CE67-4333-BEEF-861126F06F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4689078"/>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p:cNvSpPr>
            <a:spLocks noGrp="1" noChangeArrowheads="1"/>
          </p:cNvSpPr>
          <p:nvPr>
            <p:ph type="dt" sz="half" idx="10"/>
          </p:nvPr>
        </p:nvSpPr>
        <p:spPr>
          <a:ln/>
        </p:spPr>
        <p:txBody>
          <a:bodyPr/>
          <a:lstStyle>
            <a:lvl1pPr>
              <a:defRPr/>
            </a:lvl1pPr>
          </a:lstStyle>
          <a:p>
            <a:pPr>
              <a:defRPr/>
            </a:pPr>
            <a:fld id="{7587F5F8-9885-47C2-8448-EF12B742DAE4}" type="datetime1">
              <a:rPr lang="en-US" smtClean="0">
                <a:solidFill>
                  <a:srgbClr val="000000"/>
                </a:solidFill>
              </a:rPr>
              <a:t>4/14/2023</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944FC4-630C-49F9-A9E0-91F8A120C6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4859372"/>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lipArt Placeholder 3"/>
          <p:cNvSpPr>
            <a:spLocks noGrp="1"/>
          </p:cNvSpPr>
          <p:nvPr>
            <p:ph type="clipArt" sz="half" idx="2"/>
          </p:nvPr>
        </p:nvSpPr>
        <p:spPr>
          <a:xfrm>
            <a:off x="6197600" y="1981200"/>
            <a:ext cx="5080000" cy="4114800"/>
          </a:xfrm>
        </p:spPr>
        <p:txBody>
          <a:bodyPr/>
          <a:lstStyle/>
          <a:p>
            <a:pPr lvl="0"/>
            <a:endParaRPr lang="en-IN" noProof="0"/>
          </a:p>
        </p:txBody>
      </p:sp>
      <p:sp>
        <p:nvSpPr>
          <p:cNvPr id="5" name="Rectangle 4"/>
          <p:cNvSpPr>
            <a:spLocks noGrp="1" noChangeArrowheads="1"/>
          </p:cNvSpPr>
          <p:nvPr>
            <p:ph type="dt" sz="half" idx="10"/>
          </p:nvPr>
        </p:nvSpPr>
        <p:spPr>
          <a:ln/>
        </p:spPr>
        <p:txBody>
          <a:bodyPr/>
          <a:lstStyle>
            <a:lvl1pPr>
              <a:defRPr/>
            </a:lvl1pPr>
          </a:lstStyle>
          <a:p>
            <a:pPr>
              <a:defRPr/>
            </a:pPr>
            <a:fld id="{07D31A3D-BE70-436E-B0A6-A06C370D769B}" type="datetime1">
              <a:rPr lang="en-US" smtClean="0">
                <a:solidFill>
                  <a:srgbClr val="000000"/>
                </a:solidFill>
              </a:rPr>
              <a:t>4/14/2023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81AF2A5-3198-4419-87AE-6F3CF17CB5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64014523"/>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IN"/>
          </a:p>
        </p:txBody>
      </p:sp>
      <p:sp>
        <p:nvSpPr>
          <p:cNvPr id="3" name="Content Placeholder 2"/>
          <p:cNvSpPr>
            <a:spLocks noGrp="1"/>
          </p:cNvSpPr>
          <p:nvPr>
            <p:ph sz="quarter" idx="1"/>
          </p:nvPr>
        </p:nvSpPr>
        <p:spPr>
          <a:xfrm>
            <a:off x="9144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half" idx="3"/>
          </p:nvPr>
        </p:nvSpPr>
        <p:spPr>
          <a:xfrm>
            <a:off x="914400" y="41148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p:cNvSpPr>
            <a:spLocks noGrp="1" noChangeArrowheads="1"/>
          </p:cNvSpPr>
          <p:nvPr>
            <p:ph type="dt" sz="half" idx="10"/>
          </p:nvPr>
        </p:nvSpPr>
        <p:spPr>
          <a:ln/>
        </p:spPr>
        <p:txBody>
          <a:bodyPr/>
          <a:lstStyle>
            <a:lvl1pPr>
              <a:defRPr/>
            </a:lvl1pPr>
          </a:lstStyle>
          <a:p>
            <a:pPr>
              <a:defRPr/>
            </a:pPr>
            <a:fld id="{A7A897B9-78AC-4BF0-BCAF-4A4995500049}" type="datetime1">
              <a:rPr lang="en-US" smtClean="0">
                <a:solidFill>
                  <a:srgbClr val="000000"/>
                </a:solidFill>
              </a:rPr>
              <a:t>4/14/2023</a:t>
            </a:fld>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3FB4B9C4-D6F5-4A11-AA1E-337DA47693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89158860"/>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fld id="{90264AE5-6BE7-4790-AB28-39C20378D83A}" type="datetime1">
              <a:rPr lang="en-US" smtClean="0">
                <a:solidFill>
                  <a:srgbClr val="000000"/>
                </a:solidFill>
              </a:rPr>
              <a:t>4/14/2023</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CD55F8-0FA3-4F25-A072-B92812266CC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2741582"/>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17/10/2022</a:t>
            </a:r>
            <a:endParaRPr lang="en-AU"/>
          </a:p>
        </p:txBody>
      </p:sp>
      <p:sp>
        <p:nvSpPr>
          <p:cNvPr id="5" name="Footer Placeholder 4"/>
          <p:cNvSpPr>
            <a:spLocks noGrp="1"/>
          </p:cNvSpPr>
          <p:nvPr>
            <p:ph type="ftr" sz="quarter" idx="11"/>
          </p:nvPr>
        </p:nvSpPr>
        <p:spPr/>
        <p:txBody>
          <a:body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4944919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914400" y="609600"/>
            <a:ext cx="10363200" cy="1143000"/>
          </a:xfrm>
        </p:spPr>
        <p:txBody>
          <a:bodyPr/>
          <a:lstStyle/>
          <a:p>
            <a:r>
              <a:rPr lang="en-US"/>
              <a:t>Click to edit Master title style</a:t>
            </a:r>
            <a:endParaRPr lang="en-IN"/>
          </a:p>
        </p:txBody>
      </p:sp>
      <p:sp>
        <p:nvSpPr>
          <p:cNvPr id="3" name="Content Placeholder 2"/>
          <p:cNvSpPr>
            <a:spLocks noGrp="1"/>
          </p:cNvSpPr>
          <p:nvPr>
            <p:ph sz="quarter" idx="1"/>
          </p:nvPr>
        </p:nvSpPr>
        <p:spPr>
          <a:xfrm>
            <a:off x="9144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9812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9144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Content Placeholder 5"/>
          <p:cNvSpPr>
            <a:spLocks noGrp="1"/>
          </p:cNvSpPr>
          <p:nvPr>
            <p:ph sz="quarter" idx="4"/>
          </p:nvPr>
        </p:nvSpPr>
        <p:spPr>
          <a:xfrm>
            <a:off x="6197600" y="4114800"/>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p:cNvSpPr>
            <a:spLocks noGrp="1" noChangeArrowheads="1"/>
          </p:cNvSpPr>
          <p:nvPr>
            <p:ph type="dt" sz="half" idx="10"/>
          </p:nvPr>
        </p:nvSpPr>
        <p:spPr>
          <a:ln/>
        </p:spPr>
        <p:txBody>
          <a:bodyPr/>
          <a:lstStyle>
            <a:lvl1pPr>
              <a:defRPr/>
            </a:lvl1pPr>
          </a:lstStyle>
          <a:p>
            <a:pPr>
              <a:defRPr/>
            </a:pPr>
            <a:fld id="{B2893373-0137-4D70-BBD8-BFDD695EF45B}" type="datetime1">
              <a:rPr lang="en-US" smtClean="0">
                <a:solidFill>
                  <a:srgbClr val="000000"/>
                </a:solidFill>
              </a:rPr>
              <a:t>4/14/2023</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r>
              <a:rPr lang="nn-NO">
                <a:solidFill>
                  <a:srgbClr val="000000"/>
                </a:solidFill>
              </a:rPr>
              <a:t>AFAD-2023, 12-14 April, Melbourne, Australia</a:t>
            </a: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92247C1-5F38-48FB-A4C2-1315236D57F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09529204"/>
      </p:ext>
    </p:extLst>
  </p:cSld>
  <p:clrMapOvr>
    <a:masterClrMapping/>
  </p:clrMapOvr>
  <mc:AlternateContent xmlns:mc="http://schemas.openxmlformats.org/markup-compatibility/2006" xmlns:p14="http://schemas.microsoft.com/office/powerpoint/2010/main">
    <mc:Choice Requires="p14">
      <p:transition spd="slow" p14:dur="165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2E3FAD-B96F-932A-3520-9D735DEEC79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3DDA8B0-F51A-7825-B002-A69544C3C2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E5FB1EA-7ACA-8B85-6681-8EAE2F5C6028}"/>
              </a:ext>
            </a:extLst>
          </p:cNvPr>
          <p:cNvSpPr>
            <a:spLocks noGrp="1"/>
          </p:cNvSpPr>
          <p:nvPr>
            <p:ph type="dt" sz="half" idx="10"/>
          </p:nvPr>
        </p:nvSpPr>
        <p:spPr/>
        <p:txBody>
          <a:bodyPr/>
          <a:lstStyle/>
          <a:p>
            <a:fld id="{08894697-8D79-4E5E-A303-8721372A2690}" type="datetime1">
              <a:rPr lang="ru-RU" smtClean="0"/>
              <a:t>14.04.2023</a:t>
            </a:fld>
            <a:endParaRPr lang="ru-RU"/>
          </a:p>
        </p:txBody>
      </p:sp>
      <p:sp>
        <p:nvSpPr>
          <p:cNvPr id="5" name="Нижний колонтитул 4">
            <a:extLst>
              <a:ext uri="{FF2B5EF4-FFF2-40B4-BE49-F238E27FC236}">
                <a16:creationId xmlns:a16="http://schemas.microsoft.com/office/drawing/2014/main" id="{E3D6B1C2-DB15-7B1A-74B5-9381844F169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222281B-046C-4CC2-F03F-90CB3CB02F2F}"/>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13540906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1A3B3A-F3CC-F58B-AA69-537F2C39F2E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E668E10-1151-726F-57D0-FBB46224356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C5BD789-D711-BDA9-8E88-2D85F6A18CCE}"/>
              </a:ext>
            </a:extLst>
          </p:cNvPr>
          <p:cNvSpPr>
            <a:spLocks noGrp="1"/>
          </p:cNvSpPr>
          <p:nvPr>
            <p:ph type="dt" sz="half" idx="10"/>
          </p:nvPr>
        </p:nvSpPr>
        <p:spPr/>
        <p:txBody>
          <a:bodyPr/>
          <a:lstStyle/>
          <a:p>
            <a:fld id="{63006E45-2FFE-491A-A01D-2030A06E69B0}" type="datetime1">
              <a:rPr lang="ru-RU" smtClean="0"/>
              <a:t>14.04.2023</a:t>
            </a:fld>
            <a:endParaRPr lang="ru-RU"/>
          </a:p>
        </p:txBody>
      </p:sp>
      <p:sp>
        <p:nvSpPr>
          <p:cNvPr id="5" name="Нижний колонтитул 4">
            <a:extLst>
              <a:ext uri="{FF2B5EF4-FFF2-40B4-BE49-F238E27FC236}">
                <a16:creationId xmlns:a16="http://schemas.microsoft.com/office/drawing/2014/main" id="{51960169-08F4-A1FF-AF90-D54B9EBFD87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B75CBCB-00A3-5789-1F0C-7E3D5D0B34BB}"/>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41133625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2883BB-193F-43F0-9D1D-B89AB4C2000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869AAE64-9F29-46FD-F450-17011088C3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FE79177-DF1C-76C8-53E5-4FBEB2A52CD6}"/>
              </a:ext>
            </a:extLst>
          </p:cNvPr>
          <p:cNvSpPr>
            <a:spLocks noGrp="1"/>
          </p:cNvSpPr>
          <p:nvPr>
            <p:ph type="dt" sz="half" idx="10"/>
          </p:nvPr>
        </p:nvSpPr>
        <p:spPr/>
        <p:txBody>
          <a:bodyPr/>
          <a:lstStyle/>
          <a:p>
            <a:fld id="{FF787429-B27A-4A1E-BAA2-C4E72579F265}" type="datetime1">
              <a:rPr lang="ru-RU" smtClean="0"/>
              <a:t>14.04.2023</a:t>
            </a:fld>
            <a:endParaRPr lang="ru-RU"/>
          </a:p>
        </p:txBody>
      </p:sp>
      <p:sp>
        <p:nvSpPr>
          <p:cNvPr id="5" name="Нижний колонтитул 4">
            <a:extLst>
              <a:ext uri="{FF2B5EF4-FFF2-40B4-BE49-F238E27FC236}">
                <a16:creationId xmlns:a16="http://schemas.microsoft.com/office/drawing/2014/main" id="{F6A51B55-E36E-BEB4-50B8-CDDBCD25FB1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A983E64-5249-D1C1-1274-74F19AD9D7FE}"/>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203985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A41B0A-7762-B57B-3DFE-39F7F7D6179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5A49A2F2-22EC-151A-459C-B4FB5033DA7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23103EF-0DFD-5CE0-0300-50B0C899A88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A7C8122-0142-232E-C67A-2D96101EC834}"/>
              </a:ext>
            </a:extLst>
          </p:cNvPr>
          <p:cNvSpPr>
            <a:spLocks noGrp="1"/>
          </p:cNvSpPr>
          <p:nvPr>
            <p:ph type="dt" sz="half" idx="10"/>
          </p:nvPr>
        </p:nvSpPr>
        <p:spPr/>
        <p:txBody>
          <a:bodyPr/>
          <a:lstStyle/>
          <a:p>
            <a:fld id="{71E9B1B9-37CB-44A6-9FB4-07F38C3A5D60}" type="datetime1">
              <a:rPr lang="ru-RU" smtClean="0"/>
              <a:t>14.04.2023</a:t>
            </a:fld>
            <a:endParaRPr lang="ru-RU"/>
          </a:p>
        </p:txBody>
      </p:sp>
      <p:sp>
        <p:nvSpPr>
          <p:cNvPr id="6" name="Нижний колонтитул 5">
            <a:extLst>
              <a:ext uri="{FF2B5EF4-FFF2-40B4-BE49-F238E27FC236}">
                <a16:creationId xmlns:a16="http://schemas.microsoft.com/office/drawing/2014/main" id="{6F6383C4-39A2-B5AC-D405-E809FB25ABC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9F1FB71-DC58-7AD5-D977-5E93AB57F97D}"/>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42877687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1D34D-B84E-1BA1-E21B-824BA059E721}"/>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B6A8E790-CF03-9C84-98FF-F00ACFFF23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90B184B1-8E10-F3D7-6C99-D18C046084F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1CEF368-E8E8-A250-99EF-6963865DE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D841F47-802A-87E6-8120-E1DADCBE4B3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A38CEB3-C5AE-47AA-F0EB-0A1EDC859E5E}"/>
              </a:ext>
            </a:extLst>
          </p:cNvPr>
          <p:cNvSpPr>
            <a:spLocks noGrp="1"/>
          </p:cNvSpPr>
          <p:nvPr>
            <p:ph type="dt" sz="half" idx="10"/>
          </p:nvPr>
        </p:nvSpPr>
        <p:spPr/>
        <p:txBody>
          <a:bodyPr/>
          <a:lstStyle/>
          <a:p>
            <a:fld id="{706EF0D0-382B-454E-8E33-A1A56B23BA25}" type="datetime1">
              <a:rPr lang="ru-RU" smtClean="0"/>
              <a:t>14.04.2023</a:t>
            </a:fld>
            <a:endParaRPr lang="ru-RU"/>
          </a:p>
        </p:txBody>
      </p:sp>
      <p:sp>
        <p:nvSpPr>
          <p:cNvPr id="8" name="Нижний колонтитул 7">
            <a:extLst>
              <a:ext uri="{FF2B5EF4-FFF2-40B4-BE49-F238E27FC236}">
                <a16:creationId xmlns:a16="http://schemas.microsoft.com/office/drawing/2014/main" id="{9D37CCE5-A6AB-DBFD-242B-0FCEAB7DD94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49E9296-A3CD-CEB1-8A1F-D7801EEB2BCC}"/>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28585320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F8B9BC-3B03-D3CE-0D2D-A48492F9AB6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EE6682A-3E74-8790-A23E-EC8B7316E7A5}"/>
              </a:ext>
            </a:extLst>
          </p:cNvPr>
          <p:cNvSpPr>
            <a:spLocks noGrp="1"/>
          </p:cNvSpPr>
          <p:nvPr>
            <p:ph type="dt" sz="half" idx="10"/>
          </p:nvPr>
        </p:nvSpPr>
        <p:spPr/>
        <p:txBody>
          <a:bodyPr/>
          <a:lstStyle/>
          <a:p>
            <a:fld id="{57D83C98-232F-40B8-95E7-81D236D4E29A}" type="datetime1">
              <a:rPr lang="ru-RU" smtClean="0"/>
              <a:t>14.04.2023</a:t>
            </a:fld>
            <a:endParaRPr lang="ru-RU"/>
          </a:p>
        </p:txBody>
      </p:sp>
      <p:sp>
        <p:nvSpPr>
          <p:cNvPr id="4" name="Нижний колонтитул 3">
            <a:extLst>
              <a:ext uri="{FF2B5EF4-FFF2-40B4-BE49-F238E27FC236}">
                <a16:creationId xmlns:a16="http://schemas.microsoft.com/office/drawing/2014/main" id="{A589B743-3852-91E7-2708-7258CDE4A2F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04F595A-6F55-3B73-47E1-0C6E2A34676C}"/>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867383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7714C35B-63B1-740B-5AC2-4858C653DE0A}"/>
              </a:ext>
            </a:extLst>
          </p:cNvPr>
          <p:cNvSpPr>
            <a:spLocks noGrp="1"/>
          </p:cNvSpPr>
          <p:nvPr>
            <p:ph type="dt" sz="half" idx="10"/>
          </p:nvPr>
        </p:nvSpPr>
        <p:spPr/>
        <p:txBody>
          <a:bodyPr/>
          <a:lstStyle/>
          <a:p>
            <a:fld id="{74B6DCA1-9DC8-4709-A142-F6824B3F119E}" type="datetime1">
              <a:rPr lang="ru-RU" smtClean="0"/>
              <a:t>14.04.2023</a:t>
            </a:fld>
            <a:endParaRPr lang="ru-RU"/>
          </a:p>
        </p:txBody>
      </p:sp>
      <p:sp>
        <p:nvSpPr>
          <p:cNvPr id="3" name="Нижний колонтитул 2">
            <a:extLst>
              <a:ext uri="{FF2B5EF4-FFF2-40B4-BE49-F238E27FC236}">
                <a16:creationId xmlns:a16="http://schemas.microsoft.com/office/drawing/2014/main" id="{75EE54E9-F268-EE9F-043F-6CF591BAA9AA}"/>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50076A3-81FF-84BF-2875-A0ED313F5B3D}"/>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29347305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49E760-CFAA-686D-DF9D-2AF1A9452CF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19FA934-47F9-E42F-4676-56D7B89E7E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39502B7-8520-C878-91CC-D452878458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A358486-8D47-5A0D-3DC3-5A9B808C6AAA}"/>
              </a:ext>
            </a:extLst>
          </p:cNvPr>
          <p:cNvSpPr>
            <a:spLocks noGrp="1"/>
          </p:cNvSpPr>
          <p:nvPr>
            <p:ph type="dt" sz="half" idx="10"/>
          </p:nvPr>
        </p:nvSpPr>
        <p:spPr/>
        <p:txBody>
          <a:bodyPr/>
          <a:lstStyle/>
          <a:p>
            <a:fld id="{7668AF50-43BE-4915-9AB2-4AECCE794264}" type="datetime1">
              <a:rPr lang="ru-RU" smtClean="0"/>
              <a:t>14.04.2023</a:t>
            </a:fld>
            <a:endParaRPr lang="ru-RU"/>
          </a:p>
        </p:txBody>
      </p:sp>
      <p:sp>
        <p:nvSpPr>
          <p:cNvPr id="6" name="Нижний колонтитул 5">
            <a:extLst>
              <a:ext uri="{FF2B5EF4-FFF2-40B4-BE49-F238E27FC236}">
                <a16:creationId xmlns:a16="http://schemas.microsoft.com/office/drawing/2014/main" id="{7C56731D-ACEF-3817-27CD-B183E264303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237E318-A5B3-BAE8-21BC-786C633C841B}"/>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588012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B8E468-D626-60D2-65CE-B2ABB9330DA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1944282-8A6E-17D1-9EC9-3BC0982845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0CF2470-A304-985F-3700-701E29BA92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31F5535-121C-86AB-3DFC-531C39DAEFF5}"/>
              </a:ext>
            </a:extLst>
          </p:cNvPr>
          <p:cNvSpPr>
            <a:spLocks noGrp="1"/>
          </p:cNvSpPr>
          <p:nvPr>
            <p:ph type="dt" sz="half" idx="10"/>
          </p:nvPr>
        </p:nvSpPr>
        <p:spPr/>
        <p:txBody>
          <a:bodyPr/>
          <a:lstStyle/>
          <a:p>
            <a:fld id="{7F13728C-B1FE-4B44-8720-FDB5BADA775B}" type="datetime1">
              <a:rPr lang="ru-RU" smtClean="0"/>
              <a:t>14.04.2023</a:t>
            </a:fld>
            <a:endParaRPr lang="ru-RU"/>
          </a:p>
        </p:txBody>
      </p:sp>
      <p:sp>
        <p:nvSpPr>
          <p:cNvPr id="6" name="Нижний колонтитул 5">
            <a:extLst>
              <a:ext uri="{FF2B5EF4-FFF2-40B4-BE49-F238E27FC236}">
                <a16:creationId xmlns:a16="http://schemas.microsoft.com/office/drawing/2014/main" id="{13F90BE7-6B99-AB11-EA44-DF84EC14497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4CDF3C3-75ED-E7A6-8B68-FA8895827435}"/>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463059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77826" y="1600200"/>
            <a:ext cx="559699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085211" y="1600200"/>
            <a:ext cx="549718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r>
              <a:rPr lang="en-US"/>
              <a:t>17/10/2022</a:t>
            </a:r>
            <a:endParaRPr lang="en-AU"/>
          </a:p>
        </p:txBody>
      </p:sp>
      <p:sp>
        <p:nvSpPr>
          <p:cNvPr id="6" name="Footer Placeholder 5"/>
          <p:cNvSpPr>
            <a:spLocks noGrp="1"/>
          </p:cNvSpPr>
          <p:nvPr>
            <p:ph type="ftr" sz="quarter" idx="11"/>
          </p:nvPr>
        </p:nvSpPr>
        <p:spPr/>
        <p:txBody>
          <a:bodyPr/>
          <a:lstStyle/>
          <a:p>
            <a:r>
              <a:rPr lang="en-AU"/>
              <a:t>Asian Forum for Accelerators and Detectors 2023, 12 April, Melbourne</a:t>
            </a:r>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1220357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71D4CA-A6F8-A2E2-B376-1F223C4FB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6556B473-D787-C5CF-D2C2-D8DD8EBA0F7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C32C364-07B9-8F56-12B9-6BB3D235BDA8}"/>
              </a:ext>
            </a:extLst>
          </p:cNvPr>
          <p:cNvSpPr>
            <a:spLocks noGrp="1"/>
          </p:cNvSpPr>
          <p:nvPr>
            <p:ph type="dt" sz="half" idx="10"/>
          </p:nvPr>
        </p:nvSpPr>
        <p:spPr/>
        <p:txBody>
          <a:bodyPr/>
          <a:lstStyle/>
          <a:p>
            <a:fld id="{8EA32192-DD87-42C2-B3A4-96C4AD413910}" type="datetime1">
              <a:rPr lang="ru-RU" smtClean="0"/>
              <a:t>14.04.2023</a:t>
            </a:fld>
            <a:endParaRPr lang="ru-RU"/>
          </a:p>
        </p:txBody>
      </p:sp>
      <p:sp>
        <p:nvSpPr>
          <p:cNvPr id="5" name="Нижний колонтитул 4">
            <a:extLst>
              <a:ext uri="{FF2B5EF4-FFF2-40B4-BE49-F238E27FC236}">
                <a16:creationId xmlns:a16="http://schemas.microsoft.com/office/drawing/2014/main" id="{B3347BE7-84A7-B65D-B8F7-42CA920CA4A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1EFEE76-C475-193B-733E-0123EA3BF6C7}"/>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37345332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BFF509E-A430-AD3E-6CAC-BC62C69B99AF}"/>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88A4B924-46FE-5093-F0BD-FFC8A6A89CA0}"/>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1B4B592-DC50-C9A3-4E72-2CECC24C86C3}"/>
              </a:ext>
            </a:extLst>
          </p:cNvPr>
          <p:cNvSpPr>
            <a:spLocks noGrp="1"/>
          </p:cNvSpPr>
          <p:nvPr>
            <p:ph type="dt" sz="half" idx="10"/>
          </p:nvPr>
        </p:nvSpPr>
        <p:spPr/>
        <p:txBody>
          <a:bodyPr/>
          <a:lstStyle/>
          <a:p>
            <a:fld id="{84E3B735-906F-4C43-8705-75ACBCE6FE85}" type="datetime1">
              <a:rPr lang="ru-RU" smtClean="0"/>
              <a:t>14.04.2023</a:t>
            </a:fld>
            <a:endParaRPr lang="ru-RU"/>
          </a:p>
        </p:txBody>
      </p:sp>
      <p:sp>
        <p:nvSpPr>
          <p:cNvPr id="5" name="Нижний колонтитул 4">
            <a:extLst>
              <a:ext uri="{FF2B5EF4-FFF2-40B4-BE49-F238E27FC236}">
                <a16:creationId xmlns:a16="http://schemas.microsoft.com/office/drawing/2014/main" id="{4F9837A6-E12B-6333-1FC0-1F111AC9A85D}"/>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B4D9E19-750B-1E84-6B03-3950789213C7}"/>
              </a:ext>
            </a:extLst>
          </p:cNvPr>
          <p:cNvSpPr>
            <a:spLocks noGrp="1"/>
          </p:cNvSpPr>
          <p:nvPr>
            <p:ph type="sldNum" sz="quarter" idx="12"/>
          </p:nvPr>
        </p:nvSpPr>
        <p:spPr/>
        <p:txBody>
          <a:bodyPr/>
          <a:lstStyle/>
          <a:p>
            <a:fld id="{B84F545E-E575-4608-B748-35AA667BC055}" type="slidenum">
              <a:rPr lang="ru-RU" smtClean="0"/>
              <a:t>‹#›</a:t>
            </a:fld>
            <a:endParaRPr lang="ru-RU"/>
          </a:p>
        </p:txBody>
      </p:sp>
    </p:spTree>
    <p:extLst>
      <p:ext uri="{BB962C8B-B14F-4D97-AF65-F5344CB8AC3E}">
        <p14:creationId xmlns:p14="http://schemas.microsoft.com/office/powerpoint/2010/main" val="15816890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제목 및 내용">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71257" y="6326644"/>
            <a:ext cx="2743200" cy="365125"/>
          </a:xfrm>
        </p:spPr>
        <p:txBody>
          <a:bodyPr/>
          <a:lstStyle/>
          <a:p>
            <a:r>
              <a:rPr lang="en-US" altLang="ko-KR" sz="1280" b="1">
                <a:solidFill>
                  <a:schemeClr val="tx2"/>
                </a:solidFill>
                <a:latin typeface="Arial" panose="020B0604020202020204" pitchFamily="34" charset="0"/>
                <a:cs typeface="Arial" panose="020B0604020202020204" pitchFamily="34" charset="0"/>
              </a:rPr>
              <a:t>12-Apr-2023</a:t>
            </a:r>
            <a:endParaRPr lang="ko-KR" altLang="en-US" sz="1280" b="1" dirty="0">
              <a:solidFill>
                <a:schemeClr val="bg1">
                  <a:lumMod val="75000"/>
                </a:schemeClr>
              </a:solidFill>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11"/>
          </p:nvPr>
        </p:nvSpPr>
        <p:spPr>
          <a:xfrm>
            <a:off x="1365462" y="-4145"/>
            <a:ext cx="7569550" cy="365125"/>
          </a:xfrm>
        </p:spPr>
        <p:txBody>
          <a:bodyPr/>
          <a:lstStyle>
            <a:lvl1pPr algn="l">
              <a:defRPr sz="1440" b="0">
                <a:solidFill>
                  <a:srgbClr val="44546A"/>
                </a:solidFill>
                <a:latin typeface="Arial" panose="020B0604020202020204" pitchFamily="34" charset="0"/>
                <a:cs typeface="Arial" panose="020B0604020202020204" pitchFamily="34" charset="0"/>
              </a:defRPr>
            </a:lvl1pPr>
          </a:lstStyle>
          <a:p>
            <a:endParaRPr lang="en-US" altLang="ko-KR" dirty="0"/>
          </a:p>
        </p:txBody>
      </p:sp>
      <p:sp>
        <p:nvSpPr>
          <p:cNvPr id="6" name="Slide Number Placeholder 5"/>
          <p:cNvSpPr>
            <a:spLocks noGrp="1"/>
          </p:cNvSpPr>
          <p:nvPr>
            <p:ph type="sldNum" sz="quarter" idx="12"/>
          </p:nvPr>
        </p:nvSpPr>
        <p:spPr>
          <a:xfrm>
            <a:off x="9277543" y="6326644"/>
            <a:ext cx="2743200" cy="365125"/>
          </a:xfrm>
        </p:spPr>
        <p:txBody>
          <a:bodyPr/>
          <a:lstStyle>
            <a:lvl1pPr>
              <a:defRPr sz="1920" b="1">
                <a:solidFill>
                  <a:srgbClr val="44546A"/>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7" name="직사각형 6">
            <a:extLst>
              <a:ext uri="{FF2B5EF4-FFF2-40B4-BE49-F238E27FC236}">
                <a16:creationId xmlns:a16="http://schemas.microsoft.com/office/drawing/2014/main" id="{1743FFF8-724C-4468-BF15-8C4A712AA43A}"/>
              </a:ext>
            </a:extLst>
          </p:cNvPr>
          <p:cNvSpPr/>
          <p:nvPr userDrawn="1"/>
        </p:nvSpPr>
        <p:spPr>
          <a:xfrm>
            <a:off x="501682" y="696683"/>
            <a:ext cx="11166378" cy="427484"/>
          </a:xfrm>
          <a:prstGeom prst="rect">
            <a:avLst/>
          </a:prstGeom>
          <a:solidFill>
            <a:schemeClr val="accent1">
              <a:lumMod val="20000"/>
              <a:lumOff val="80000"/>
            </a:schemeClr>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73166" tIns="36583" rIns="73166" bIns="36583" numCol="1" spcCol="0" rtlCol="0" fromWordArt="0" anchor="ctr" anchorCtr="0" forceAA="0" compatLnSpc="1">
            <a:prstTxWarp prst="textNoShape">
              <a:avLst/>
            </a:prstTxWarp>
            <a:noAutofit/>
          </a:bodyPr>
          <a:lstStyle/>
          <a:p>
            <a:endParaRPr lang="ko-KR" altLang="en-US" sz="2560" b="1" dirty="0">
              <a:solidFill>
                <a:schemeClr val="tx1"/>
              </a:solidFill>
              <a:cs typeface="Verdana" panose="020B0604030504040204" pitchFamily="34" charset="0"/>
            </a:endParaRPr>
          </a:p>
        </p:txBody>
      </p:sp>
      <p:sp>
        <p:nvSpPr>
          <p:cNvPr id="8" name="Rectangle 6">
            <a:extLst>
              <a:ext uri="{FF2B5EF4-FFF2-40B4-BE49-F238E27FC236}">
                <a16:creationId xmlns:a16="http://schemas.microsoft.com/office/drawing/2014/main" id="{3A39491B-4F9A-4738-8764-48DB5FAEDF17}"/>
              </a:ext>
            </a:extLst>
          </p:cNvPr>
          <p:cNvSpPr>
            <a:spLocks noChangeArrowheads="1"/>
          </p:cNvSpPr>
          <p:nvPr userDrawn="1"/>
        </p:nvSpPr>
        <p:spPr bwMode="auto">
          <a:xfrm>
            <a:off x="1" y="6691770"/>
            <a:ext cx="12191999" cy="166230"/>
          </a:xfrm>
          <a:prstGeom prst="rect">
            <a:avLst/>
          </a:prstGeom>
          <a:solidFill>
            <a:srgbClr val="0C2B64">
              <a:alpha val="31000"/>
            </a:srgbClr>
          </a:solidFill>
          <a:ln>
            <a:noFill/>
          </a:ln>
        </p:spPr>
        <p:txBody>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880">
                <a:latin typeface="Consolas" panose="020B0609020204030204" pitchFamily="49" charset="0"/>
              </a:rPr>
              <a:t>garam@postech.ac.kr</a:t>
            </a:r>
            <a:endParaRPr lang="ko-KR" altLang="en-US" sz="880" dirty="0">
              <a:latin typeface="Consolas" panose="020B0609020204030204" pitchFamily="49" charset="0"/>
            </a:endParaRPr>
          </a:p>
        </p:txBody>
      </p:sp>
      <p:sp>
        <p:nvSpPr>
          <p:cNvPr id="9" name="직사각형 8">
            <a:extLst>
              <a:ext uri="{FF2B5EF4-FFF2-40B4-BE49-F238E27FC236}">
                <a16:creationId xmlns:a16="http://schemas.microsoft.com/office/drawing/2014/main" id="{C58A8DCE-8C41-437E-BBE6-34543AF322C6}"/>
              </a:ext>
            </a:extLst>
          </p:cNvPr>
          <p:cNvSpPr/>
          <p:nvPr userDrawn="1"/>
        </p:nvSpPr>
        <p:spPr>
          <a:xfrm>
            <a:off x="523938" y="1457313"/>
            <a:ext cx="10643721" cy="1073627"/>
          </a:xfrm>
          <a:prstGeom prst="rect">
            <a:avLst/>
          </a:prstGeom>
        </p:spPr>
        <p:txBody>
          <a:bodyPr wrap="square">
            <a:spAutoFit/>
          </a:bodyPr>
          <a:lstStyle/>
          <a:p>
            <a:pPr marL="228629" lvl="0" indent="-228629" latinLnBrk="0">
              <a:lnSpc>
                <a:spcPct val="150000"/>
              </a:lnSpc>
              <a:buFont typeface="Wingdings" panose="05000000000000000000" pitchFamily="2" charset="2"/>
              <a:buChar char="v"/>
              <a:defRPr lang="ko-KR" altLang="en-US"/>
            </a:pPr>
            <a:endParaRPr lang="en-US" altLang="ko-KR" sz="1600" b="1" kern="0" dirty="0">
              <a:solidFill>
                <a:srgbClr val="000000"/>
              </a:solidFill>
              <a:ea typeface="Verdana" panose="020B0604030504040204" pitchFamily="34" charset="0"/>
              <a:cs typeface="Verdana" panose="020B0604030504040204" pitchFamily="34" charset="0"/>
            </a:endParaRPr>
          </a:p>
          <a:p>
            <a:pPr lvl="0" latinLnBrk="0">
              <a:lnSpc>
                <a:spcPct val="150000"/>
              </a:lnSpc>
              <a:defRPr lang="ko-KR" altLang="en-US"/>
            </a:pPr>
            <a:br>
              <a:rPr lang="en-US" altLang="ko-KR" sz="1360" b="1" kern="0" dirty="0">
                <a:solidFill>
                  <a:srgbClr val="000000"/>
                </a:solidFill>
                <a:ea typeface="Verdana" panose="020B0604030504040204" pitchFamily="34" charset="0"/>
                <a:cs typeface="Verdana" panose="020B0604030504040204" pitchFamily="34" charset="0"/>
              </a:rPr>
            </a:br>
            <a:endParaRPr lang="en-US" altLang="ko-KR" sz="1440" b="1" kern="0" dirty="0">
              <a:solidFill>
                <a:srgbClr val="000000"/>
              </a:solidFill>
              <a:ea typeface="Verdana" panose="020B0604030504040204" pitchFamily="34" charset="0"/>
              <a:cs typeface="Verdana" panose="020B0604030504040204" pitchFamily="34" charset="0"/>
            </a:endParaRPr>
          </a:p>
        </p:txBody>
      </p:sp>
      <p:sp>
        <p:nvSpPr>
          <p:cNvPr id="20" name="Rectangle 6">
            <a:extLst>
              <a:ext uri="{FF2B5EF4-FFF2-40B4-BE49-F238E27FC236}">
                <a16:creationId xmlns:a16="http://schemas.microsoft.com/office/drawing/2014/main" id="{9C8BD784-52F4-4F4D-9951-FF19D78B8262}"/>
              </a:ext>
            </a:extLst>
          </p:cNvPr>
          <p:cNvSpPr>
            <a:spLocks noChangeArrowheads="1"/>
          </p:cNvSpPr>
          <p:nvPr/>
        </p:nvSpPr>
        <p:spPr bwMode="auto">
          <a:xfrm>
            <a:off x="501683" y="0"/>
            <a:ext cx="863780" cy="383415"/>
          </a:xfrm>
          <a:prstGeom prst="rect">
            <a:avLst/>
          </a:prstGeom>
          <a:solidFill>
            <a:srgbClr val="0C2B64"/>
          </a:solidFill>
          <a:ln>
            <a:noFill/>
          </a:ln>
        </p:spPr>
        <p:txBody>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endParaRPr lang="ko-KR" altLang="en-US" sz="1440"/>
          </a:p>
        </p:txBody>
      </p:sp>
      <p:sp>
        <p:nvSpPr>
          <p:cNvPr id="24" name="제목 23">
            <a:extLst>
              <a:ext uri="{FF2B5EF4-FFF2-40B4-BE49-F238E27FC236}">
                <a16:creationId xmlns:a16="http://schemas.microsoft.com/office/drawing/2014/main" id="{5C4E4011-34DD-4670-A9DF-88472519E237}"/>
              </a:ext>
            </a:extLst>
          </p:cNvPr>
          <p:cNvSpPr>
            <a:spLocks noGrp="1"/>
          </p:cNvSpPr>
          <p:nvPr>
            <p:ph type="title"/>
          </p:nvPr>
        </p:nvSpPr>
        <p:spPr>
          <a:xfrm>
            <a:off x="501682" y="682436"/>
            <a:ext cx="11166378" cy="441731"/>
          </a:xfrm>
        </p:spPr>
        <p:txBody>
          <a:bodyPr>
            <a:noAutofit/>
          </a:bodyPr>
          <a:lstStyle>
            <a:lvl1pPr>
              <a:defRPr sz="2560" b="1" spc="-120">
                <a:latin typeface="Arial" panose="020B0604020202020204" pitchFamily="34" charset="0"/>
                <a:cs typeface="Arial" panose="020B0604020202020204" pitchFamily="34" charset="0"/>
              </a:defRPr>
            </a:lvl1pPr>
          </a:lstStyle>
          <a:p>
            <a:r>
              <a:rPr lang="ko-KR" altLang="en-US" dirty="0"/>
              <a:t>마스터 제목 스타일 편집</a:t>
            </a:r>
            <a:endParaRPr lang="en-US" dirty="0"/>
          </a:p>
        </p:txBody>
      </p:sp>
      <p:sp>
        <p:nvSpPr>
          <p:cNvPr id="26" name="내용 개체 틀 25">
            <a:extLst>
              <a:ext uri="{FF2B5EF4-FFF2-40B4-BE49-F238E27FC236}">
                <a16:creationId xmlns:a16="http://schemas.microsoft.com/office/drawing/2014/main" id="{F8963ACA-AB7C-4A33-920B-12BE9AA5F5CC}"/>
              </a:ext>
            </a:extLst>
          </p:cNvPr>
          <p:cNvSpPr>
            <a:spLocks noGrp="1"/>
          </p:cNvSpPr>
          <p:nvPr>
            <p:ph sz="quarter" idx="13"/>
          </p:nvPr>
        </p:nvSpPr>
        <p:spPr>
          <a:xfrm>
            <a:off x="501683" y="1407320"/>
            <a:ext cx="11166379" cy="4768244"/>
          </a:xfrm>
        </p:spPr>
        <p:txBody>
          <a:bodyPr/>
          <a:lstStyle>
            <a:lvl1pPr>
              <a:defRPr sz="1920" spc="-120">
                <a:latin typeface="Arial" panose="020B0604020202020204" pitchFamily="34" charset="0"/>
                <a:cs typeface="Arial" panose="020B0604020202020204" pitchFamily="34" charset="0"/>
              </a:defRPr>
            </a:lvl1pPr>
            <a:lvl2pPr>
              <a:defRPr sz="1760" spc="-120">
                <a:latin typeface="Arial" panose="020B0604020202020204" pitchFamily="34" charset="0"/>
                <a:cs typeface="Arial" panose="020B0604020202020204" pitchFamily="34" charset="0"/>
              </a:defRPr>
            </a:lvl2pPr>
            <a:lvl3pPr>
              <a:defRPr sz="1760" spc="-120">
                <a:latin typeface="Arial" panose="020B0604020202020204" pitchFamily="34" charset="0"/>
                <a:cs typeface="Arial" panose="020B0604020202020204" pitchFamily="34" charset="0"/>
              </a:defRPr>
            </a:lvl3pPr>
            <a:lvl4pPr>
              <a:defRPr sz="1600" spc="-120">
                <a:latin typeface="Arial" panose="020B0604020202020204" pitchFamily="34" charset="0"/>
                <a:cs typeface="Arial" panose="020B0604020202020204" pitchFamily="34" charset="0"/>
              </a:defRPr>
            </a:lvl4pPr>
            <a:lvl5pPr>
              <a:defRPr sz="1600" spc="-120">
                <a:latin typeface="Arial" panose="020B0604020202020204" pitchFamily="34" charset="0"/>
                <a:cs typeface="Arial" panose="020B0604020202020204" pitchFamily="34" charset="0"/>
              </a:defRPr>
            </a:lvl5pPr>
          </a:lstStyle>
          <a:p>
            <a:pPr lvl="0"/>
            <a:r>
              <a:rPr lang="ko-KR" altLang="en-US" dirty="0"/>
              <a:t>마스터 텍스트 스타일 편집</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endParaRPr lang="en-US" dirty="0"/>
          </a:p>
        </p:txBody>
      </p:sp>
    </p:spTree>
    <p:extLst>
      <p:ext uri="{BB962C8B-B14F-4D97-AF65-F5344CB8AC3E}">
        <p14:creationId xmlns:p14="http://schemas.microsoft.com/office/powerpoint/2010/main" val="36483917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제목 및 내용">
    <p:spTree>
      <p:nvGrpSpPr>
        <p:cNvPr id="1" name=""/>
        <p:cNvGrpSpPr/>
        <p:nvPr/>
      </p:nvGrpSpPr>
      <p:grpSpPr>
        <a:xfrm>
          <a:off x="0" y="0"/>
          <a:ext cx="0" cy="0"/>
          <a:chOff x="0" y="0"/>
          <a:chExt cx="0" cy="0"/>
        </a:xfrm>
      </p:grpSpPr>
      <p:sp>
        <p:nvSpPr>
          <p:cNvPr id="11" name="직사각형 10">
            <a:extLst>
              <a:ext uri="{FF2B5EF4-FFF2-40B4-BE49-F238E27FC236}">
                <a16:creationId xmlns:a16="http://schemas.microsoft.com/office/drawing/2014/main" id="{C3AFCF21-80B9-4557-94F3-EB0AC5C4B5E6}"/>
              </a:ext>
            </a:extLst>
          </p:cNvPr>
          <p:cNvSpPr/>
          <p:nvPr userDrawn="1"/>
        </p:nvSpPr>
        <p:spPr>
          <a:xfrm>
            <a:off x="501682" y="696683"/>
            <a:ext cx="11166378" cy="427484"/>
          </a:xfrm>
          <a:prstGeom prst="rect">
            <a:avLst/>
          </a:prstGeom>
          <a:solidFill>
            <a:schemeClr val="accent1">
              <a:lumMod val="20000"/>
              <a:lumOff val="80000"/>
            </a:schemeClr>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73166" tIns="36583" rIns="73166" bIns="36583" numCol="1" spcCol="0" rtlCol="0" fromWordArt="0" anchor="ctr" anchorCtr="0" forceAA="0" compatLnSpc="1">
            <a:prstTxWarp prst="textNoShape">
              <a:avLst/>
            </a:prstTxWarp>
            <a:noAutofit/>
          </a:bodyPr>
          <a:lstStyle/>
          <a:p>
            <a:endParaRPr lang="ko-KR" altLang="en-US" sz="2560" b="1" dirty="0">
              <a:solidFill>
                <a:schemeClr val="tx1"/>
              </a:solidFill>
              <a:cs typeface="Verdana" panose="020B0604030504040204" pitchFamily="34" charset="0"/>
            </a:endParaRPr>
          </a:p>
        </p:txBody>
      </p:sp>
      <p:sp>
        <p:nvSpPr>
          <p:cNvPr id="4" name="Date Placeholder 3"/>
          <p:cNvSpPr>
            <a:spLocks noGrp="1"/>
          </p:cNvSpPr>
          <p:nvPr>
            <p:ph type="dt" sz="half" idx="10"/>
          </p:nvPr>
        </p:nvSpPr>
        <p:spPr>
          <a:xfrm>
            <a:off x="171257" y="6326644"/>
            <a:ext cx="2743200" cy="365125"/>
          </a:xfrm>
        </p:spPr>
        <p:txBody>
          <a:bodyPr/>
          <a:lstStyle/>
          <a:p>
            <a:r>
              <a:rPr lang="en-US" altLang="ko-KR" sz="1280" b="1">
                <a:solidFill>
                  <a:schemeClr val="tx2"/>
                </a:solidFill>
                <a:latin typeface="Arial" panose="020B0604020202020204" pitchFamily="34" charset="0"/>
                <a:cs typeface="Arial" panose="020B0604020202020204" pitchFamily="34" charset="0"/>
              </a:rPr>
              <a:t>12-Apr-2023</a:t>
            </a:r>
            <a:endParaRPr lang="ko-KR" altLang="en-US" sz="1280" b="1" dirty="0">
              <a:solidFill>
                <a:schemeClr val="bg1">
                  <a:lumMod val="75000"/>
                </a:schemeClr>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a:xfrm>
            <a:off x="9277543" y="6326644"/>
            <a:ext cx="2743200" cy="365125"/>
          </a:xfrm>
        </p:spPr>
        <p:txBody>
          <a:bodyPr/>
          <a:lstStyle>
            <a:lvl1pPr>
              <a:defRPr sz="1920" b="1">
                <a:solidFill>
                  <a:srgbClr val="44546A"/>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8" name="Rectangle 6">
            <a:extLst>
              <a:ext uri="{FF2B5EF4-FFF2-40B4-BE49-F238E27FC236}">
                <a16:creationId xmlns:a16="http://schemas.microsoft.com/office/drawing/2014/main" id="{3A39491B-4F9A-4738-8764-48DB5FAEDF17}"/>
              </a:ext>
            </a:extLst>
          </p:cNvPr>
          <p:cNvSpPr>
            <a:spLocks noChangeArrowheads="1"/>
          </p:cNvSpPr>
          <p:nvPr userDrawn="1"/>
        </p:nvSpPr>
        <p:spPr bwMode="auto">
          <a:xfrm>
            <a:off x="1" y="6691770"/>
            <a:ext cx="12191999" cy="166230"/>
          </a:xfrm>
          <a:prstGeom prst="rect">
            <a:avLst/>
          </a:prstGeom>
          <a:solidFill>
            <a:srgbClr val="0C2B64">
              <a:alpha val="31000"/>
            </a:srgbClr>
          </a:solidFill>
          <a:ln>
            <a:noFill/>
          </a:ln>
        </p:spPr>
        <p:txBody>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880" dirty="0">
                <a:latin typeface="Consolas" panose="020B0609020204030204" pitchFamily="49" charset="0"/>
              </a:rPr>
              <a:t>garam@postech.ac.kr</a:t>
            </a:r>
            <a:endParaRPr lang="ko-KR" altLang="en-US" sz="880" dirty="0">
              <a:latin typeface="Consolas" panose="020B0609020204030204" pitchFamily="49" charset="0"/>
            </a:endParaRPr>
          </a:p>
        </p:txBody>
      </p:sp>
      <p:sp>
        <p:nvSpPr>
          <p:cNvPr id="9" name="직사각형 8">
            <a:extLst>
              <a:ext uri="{FF2B5EF4-FFF2-40B4-BE49-F238E27FC236}">
                <a16:creationId xmlns:a16="http://schemas.microsoft.com/office/drawing/2014/main" id="{C58A8DCE-8C41-437E-BBE6-34543AF322C6}"/>
              </a:ext>
            </a:extLst>
          </p:cNvPr>
          <p:cNvSpPr/>
          <p:nvPr userDrawn="1"/>
        </p:nvSpPr>
        <p:spPr>
          <a:xfrm>
            <a:off x="523938" y="1457313"/>
            <a:ext cx="10643721" cy="1073627"/>
          </a:xfrm>
          <a:prstGeom prst="rect">
            <a:avLst/>
          </a:prstGeom>
        </p:spPr>
        <p:txBody>
          <a:bodyPr wrap="square">
            <a:spAutoFit/>
          </a:bodyPr>
          <a:lstStyle/>
          <a:p>
            <a:pPr marL="228629" lvl="0" indent="-228629" latinLnBrk="0">
              <a:lnSpc>
                <a:spcPct val="150000"/>
              </a:lnSpc>
              <a:buFont typeface="Wingdings" panose="05000000000000000000" pitchFamily="2" charset="2"/>
              <a:buChar char="v"/>
              <a:defRPr lang="ko-KR" altLang="en-US"/>
            </a:pPr>
            <a:endParaRPr lang="en-US" altLang="ko-KR" sz="1600" b="1" kern="0" dirty="0">
              <a:solidFill>
                <a:srgbClr val="000000"/>
              </a:solidFill>
              <a:ea typeface="Verdana" panose="020B0604030504040204" pitchFamily="34" charset="0"/>
              <a:cs typeface="Verdana" panose="020B0604030504040204" pitchFamily="34" charset="0"/>
            </a:endParaRPr>
          </a:p>
          <a:p>
            <a:pPr lvl="0" latinLnBrk="0">
              <a:lnSpc>
                <a:spcPct val="150000"/>
              </a:lnSpc>
              <a:defRPr lang="ko-KR" altLang="en-US"/>
            </a:pPr>
            <a:br>
              <a:rPr lang="en-US" altLang="ko-KR" sz="1360" b="1" kern="0" dirty="0">
                <a:solidFill>
                  <a:srgbClr val="000000"/>
                </a:solidFill>
                <a:ea typeface="Verdana" panose="020B0604030504040204" pitchFamily="34" charset="0"/>
                <a:cs typeface="Verdana" panose="020B0604030504040204" pitchFamily="34" charset="0"/>
              </a:rPr>
            </a:br>
            <a:endParaRPr lang="en-US" altLang="ko-KR" sz="1440" b="1" kern="0" dirty="0">
              <a:solidFill>
                <a:srgbClr val="000000"/>
              </a:solidFill>
              <a:ea typeface="Verdana" panose="020B0604030504040204" pitchFamily="34" charset="0"/>
              <a:cs typeface="Verdana" panose="020B0604030504040204" pitchFamily="34" charset="0"/>
            </a:endParaRPr>
          </a:p>
        </p:txBody>
      </p:sp>
      <p:sp>
        <p:nvSpPr>
          <p:cNvPr id="20" name="Rectangle 6">
            <a:extLst>
              <a:ext uri="{FF2B5EF4-FFF2-40B4-BE49-F238E27FC236}">
                <a16:creationId xmlns:a16="http://schemas.microsoft.com/office/drawing/2014/main" id="{9C8BD784-52F4-4F4D-9951-FF19D78B8262}"/>
              </a:ext>
            </a:extLst>
          </p:cNvPr>
          <p:cNvSpPr>
            <a:spLocks noChangeArrowheads="1"/>
          </p:cNvSpPr>
          <p:nvPr/>
        </p:nvSpPr>
        <p:spPr bwMode="auto">
          <a:xfrm>
            <a:off x="501683" y="0"/>
            <a:ext cx="863780" cy="383415"/>
          </a:xfrm>
          <a:prstGeom prst="rect">
            <a:avLst/>
          </a:prstGeom>
          <a:solidFill>
            <a:srgbClr val="0C2B64"/>
          </a:solidFill>
          <a:ln>
            <a:noFill/>
          </a:ln>
        </p:spPr>
        <p:txBody>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endParaRPr lang="ko-KR" altLang="en-US" sz="1440"/>
          </a:p>
        </p:txBody>
      </p:sp>
      <p:sp>
        <p:nvSpPr>
          <p:cNvPr id="24" name="제목 23">
            <a:extLst>
              <a:ext uri="{FF2B5EF4-FFF2-40B4-BE49-F238E27FC236}">
                <a16:creationId xmlns:a16="http://schemas.microsoft.com/office/drawing/2014/main" id="{5C4E4011-34DD-4670-A9DF-88472519E237}"/>
              </a:ext>
            </a:extLst>
          </p:cNvPr>
          <p:cNvSpPr>
            <a:spLocks noGrp="1"/>
          </p:cNvSpPr>
          <p:nvPr>
            <p:ph type="title"/>
          </p:nvPr>
        </p:nvSpPr>
        <p:spPr>
          <a:xfrm>
            <a:off x="501681" y="682436"/>
            <a:ext cx="11166378" cy="441731"/>
          </a:xfrm>
        </p:spPr>
        <p:txBody>
          <a:bodyPr>
            <a:noAutofit/>
          </a:bodyPr>
          <a:lstStyle>
            <a:lvl1pPr>
              <a:defRPr sz="2560" b="1" spc="-120">
                <a:latin typeface="Arial" panose="020B0604020202020204" pitchFamily="34" charset="0"/>
                <a:cs typeface="Arial" panose="020B0604020202020204" pitchFamily="34" charset="0"/>
              </a:defRPr>
            </a:lvl1pPr>
          </a:lstStyle>
          <a:p>
            <a:r>
              <a:rPr lang="ko-KR" altLang="en-US" dirty="0"/>
              <a:t>마스터 제목 스타일 편집</a:t>
            </a:r>
            <a:endParaRPr lang="en-US" dirty="0"/>
          </a:p>
        </p:txBody>
      </p:sp>
      <p:sp>
        <p:nvSpPr>
          <p:cNvPr id="12" name="Footer Placeholder 4"/>
          <p:cNvSpPr>
            <a:spLocks noGrp="1"/>
          </p:cNvSpPr>
          <p:nvPr>
            <p:ph type="ftr" sz="quarter" idx="11"/>
          </p:nvPr>
        </p:nvSpPr>
        <p:spPr>
          <a:xfrm>
            <a:off x="1365462" y="-4145"/>
            <a:ext cx="7569550" cy="365125"/>
          </a:xfrm>
        </p:spPr>
        <p:txBody>
          <a:bodyPr/>
          <a:lstStyle>
            <a:lvl1pPr algn="l">
              <a:defRPr sz="1440" b="0">
                <a:solidFill>
                  <a:srgbClr val="44546A"/>
                </a:solidFill>
                <a:latin typeface="Arial" panose="020B0604020202020204" pitchFamily="34" charset="0"/>
                <a:cs typeface="Arial" panose="020B0604020202020204" pitchFamily="34" charset="0"/>
              </a:defRPr>
            </a:lvl1pPr>
          </a:lstStyle>
          <a:p>
            <a:endParaRPr lang="en-US" altLang="ko-KR" dirty="0"/>
          </a:p>
        </p:txBody>
      </p:sp>
    </p:spTree>
    <p:extLst>
      <p:ext uri="{BB962C8B-B14F-4D97-AF65-F5344CB8AC3E}">
        <p14:creationId xmlns:p14="http://schemas.microsoft.com/office/powerpoint/2010/main" val="40644233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1_구역 머리글">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C5BF223A-82A1-43EA-BE94-8DFF8CCFF3B9}"/>
              </a:ext>
            </a:extLst>
          </p:cNvPr>
          <p:cNvSpPr/>
          <p:nvPr userDrawn="1"/>
        </p:nvSpPr>
        <p:spPr>
          <a:xfrm>
            <a:off x="844549" y="4589463"/>
            <a:ext cx="10502901" cy="1500187"/>
          </a:xfrm>
          <a:prstGeom prst="rect">
            <a:avLst/>
          </a:prstGeom>
          <a:solidFill>
            <a:schemeClr val="accent1">
              <a:lumMod val="20000"/>
              <a:lumOff val="80000"/>
            </a:schemeClr>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73166" tIns="36583" rIns="73166" bIns="36583" numCol="1" spcCol="0" rtlCol="0" fromWordArt="0" anchor="ctr" anchorCtr="0" forceAA="0" compatLnSpc="1">
            <a:prstTxWarp prst="textNoShape">
              <a:avLst/>
            </a:prstTxWarp>
            <a:noAutofit/>
          </a:bodyPr>
          <a:lstStyle/>
          <a:p>
            <a:endParaRPr lang="ko-KR" altLang="en-US" sz="2560" b="1" dirty="0">
              <a:solidFill>
                <a:schemeClr val="tx1"/>
              </a:solidFill>
              <a:cs typeface="Verdana" panose="020B0604030504040204" pitchFamily="34" charset="0"/>
            </a:endParaRPr>
          </a:p>
        </p:txBody>
      </p:sp>
      <p:sp>
        <p:nvSpPr>
          <p:cNvPr id="2" name="Title 1"/>
          <p:cNvSpPr>
            <a:spLocks noGrp="1"/>
          </p:cNvSpPr>
          <p:nvPr>
            <p:ph type="title"/>
          </p:nvPr>
        </p:nvSpPr>
        <p:spPr>
          <a:xfrm>
            <a:off x="831850" y="1709739"/>
            <a:ext cx="10515600" cy="2852737"/>
          </a:xfrm>
        </p:spPr>
        <p:txBody>
          <a:bodyPr anchor="b"/>
          <a:lstStyle>
            <a:lvl1pPr>
              <a:defRPr sz="5999"/>
            </a:lvl1pPr>
          </a:lstStyle>
          <a:p>
            <a:r>
              <a:rPr lang="ko-KR" altLang="en-US"/>
              <a:t>마스터 제목 스타일 편집</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399">
                <a:solidFill>
                  <a:schemeClr val="tx1">
                    <a:tint val="75000"/>
                  </a:schemeClr>
                </a:solidFill>
              </a:defRPr>
            </a:lvl1pPr>
            <a:lvl2pPr marL="457148" indent="0">
              <a:buNone/>
              <a:defRPr sz="1999">
                <a:solidFill>
                  <a:schemeClr val="tx1">
                    <a:tint val="75000"/>
                  </a:schemeClr>
                </a:solidFill>
              </a:defRPr>
            </a:lvl2pPr>
            <a:lvl3pPr marL="914295" indent="0">
              <a:buNone/>
              <a:defRPr sz="1799">
                <a:solidFill>
                  <a:schemeClr val="tx1">
                    <a:tint val="75000"/>
                  </a:schemeClr>
                </a:solidFill>
              </a:defRPr>
            </a:lvl3pPr>
            <a:lvl4pPr marL="1371443" indent="0">
              <a:buNone/>
              <a:defRPr sz="1600">
                <a:solidFill>
                  <a:schemeClr val="tx1">
                    <a:tint val="75000"/>
                  </a:schemeClr>
                </a:solidFill>
              </a:defRPr>
            </a:lvl4pPr>
            <a:lvl5pPr marL="1828589" indent="0">
              <a:buNone/>
              <a:defRPr sz="1600">
                <a:solidFill>
                  <a:schemeClr val="tx1">
                    <a:tint val="75000"/>
                  </a:schemeClr>
                </a:solidFill>
              </a:defRPr>
            </a:lvl5pPr>
            <a:lvl6pPr marL="2285737" indent="0">
              <a:buNone/>
              <a:defRPr sz="1600">
                <a:solidFill>
                  <a:schemeClr val="tx1">
                    <a:tint val="75000"/>
                  </a:schemeClr>
                </a:solidFill>
              </a:defRPr>
            </a:lvl6pPr>
            <a:lvl7pPr marL="2742884" indent="0">
              <a:buNone/>
              <a:defRPr sz="1600">
                <a:solidFill>
                  <a:schemeClr val="tx1">
                    <a:tint val="75000"/>
                  </a:schemeClr>
                </a:solidFill>
              </a:defRPr>
            </a:lvl7pPr>
            <a:lvl8pPr marL="3200032" indent="0">
              <a:buNone/>
              <a:defRPr sz="1600">
                <a:solidFill>
                  <a:schemeClr val="tx1">
                    <a:tint val="75000"/>
                  </a:schemeClr>
                </a:solidFill>
              </a:defRPr>
            </a:lvl8pPr>
            <a:lvl9pPr marL="3657179" indent="0">
              <a:buNone/>
              <a:defRPr sz="1600">
                <a:solidFill>
                  <a:schemeClr val="tx1">
                    <a:tint val="75000"/>
                  </a:schemeClr>
                </a:solidFill>
              </a:defRPr>
            </a:lvl9pPr>
          </a:lstStyle>
          <a:p>
            <a:pPr lvl="0"/>
            <a:r>
              <a:rPr lang="ko-KR" altLang="en-US"/>
              <a:t>마스터 텍스트 스타일을 편집합니다</a:t>
            </a:r>
          </a:p>
        </p:txBody>
      </p:sp>
      <p:sp>
        <p:nvSpPr>
          <p:cNvPr id="4" name="Date Placeholder 3"/>
          <p:cNvSpPr>
            <a:spLocks noGrp="1"/>
          </p:cNvSpPr>
          <p:nvPr>
            <p:ph type="dt" sz="half" idx="10"/>
          </p:nvPr>
        </p:nvSpPr>
        <p:spPr/>
        <p:txBody>
          <a:bodyPr/>
          <a:lstStyle/>
          <a:p>
            <a:r>
              <a:rPr lang="en-US" altLang="ko-KR"/>
              <a:t>12-Apr-2023</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8" name="Rectangle 6">
            <a:extLst>
              <a:ext uri="{FF2B5EF4-FFF2-40B4-BE49-F238E27FC236}">
                <a16:creationId xmlns:a16="http://schemas.microsoft.com/office/drawing/2014/main" id="{37208B58-47BA-41B7-8E71-4E8C5AC3C2BC}"/>
              </a:ext>
            </a:extLst>
          </p:cNvPr>
          <p:cNvSpPr>
            <a:spLocks noChangeArrowheads="1"/>
          </p:cNvSpPr>
          <p:nvPr userDrawn="1"/>
        </p:nvSpPr>
        <p:spPr bwMode="auto">
          <a:xfrm>
            <a:off x="831849" y="4538036"/>
            <a:ext cx="10515600" cy="45144"/>
          </a:xfrm>
          <a:prstGeom prst="rect">
            <a:avLst/>
          </a:prstGeom>
          <a:solidFill>
            <a:srgbClr val="0C2B64"/>
          </a:solidFill>
          <a:ln>
            <a:noFill/>
          </a:ln>
        </p:spPr>
        <p:txBody>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endParaRPr lang="ko-KR" altLang="en-US" sz="1440"/>
          </a:p>
        </p:txBody>
      </p:sp>
    </p:spTree>
    <p:extLst>
      <p:ext uri="{BB962C8B-B14F-4D97-AF65-F5344CB8AC3E}">
        <p14:creationId xmlns:p14="http://schemas.microsoft.com/office/powerpoint/2010/main" val="25475254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245121" y="2321537"/>
            <a:ext cx="11322272" cy="1281259"/>
          </a:xfrm>
        </p:spPr>
        <p:txBody>
          <a:bodyPr anchor="b"/>
          <a:lstStyle>
            <a:lvl1pPr algn="ctr">
              <a:defRPr sz="5999" b="1">
                <a:latin typeface="Arial" panose="020B0604020202020204" pitchFamily="34" charset="0"/>
                <a:cs typeface="Arial" panose="020B0604020202020204" pitchFamily="34" charset="0"/>
              </a:defRPr>
            </a:lvl1pPr>
          </a:lstStyle>
          <a:p>
            <a:r>
              <a:rPr lang="ko-KR" altLang="en-US" dirty="0"/>
              <a:t>마스터 제목 스타일 편집</a:t>
            </a:r>
            <a:endParaRPr lang="en-US" dirty="0"/>
          </a:p>
        </p:txBody>
      </p:sp>
      <p:sp>
        <p:nvSpPr>
          <p:cNvPr id="3" name="Subtitle 2"/>
          <p:cNvSpPr>
            <a:spLocks noGrp="1"/>
          </p:cNvSpPr>
          <p:nvPr>
            <p:ph type="subTitle" idx="1"/>
          </p:nvPr>
        </p:nvSpPr>
        <p:spPr>
          <a:xfrm>
            <a:off x="1524000" y="4177607"/>
            <a:ext cx="9144000" cy="1655762"/>
          </a:xfrm>
        </p:spPr>
        <p:txBody>
          <a:bodyPr/>
          <a:lstStyle>
            <a:lvl1pPr marL="0" indent="0" algn="ctr">
              <a:buNone/>
              <a:defRPr sz="2399"/>
            </a:lvl1pPr>
            <a:lvl2pPr marL="457148" indent="0" algn="ctr">
              <a:buNone/>
              <a:defRPr sz="1999"/>
            </a:lvl2pPr>
            <a:lvl3pPr marL="914295" indent="0" algn="ctr">
              <a:buNone/>
              <a:defRPr sz="1799"/>
            </a:lvl3pPr>
            <a:lvl4pPr marL="1371443" indent="0" algn="ctr">
              <a:buNone/>
              <a:defRPr sz="1600"/>
            </a:lvl4pPr>
            <a:lvl5pPr marL="1828589" indent="0" algn="ctr">
              <a:buNone/>
              <a:defRPr sz="1600"/>
            </a:lvl5pPr>
            <a:lvl6pPr marL="2285737" indent="0" algn="ctr">
              <a:buNone/>
              <a:defRPr sz="1600"/>
            </a:lvl6pPr>
            <a:lvl7pPr marL="2742884" indent="0" algn="ctr">
              <a:buNone/>
              <a:defRPr sz="1600"/>
            </a:lvl7pPr>
            <a:lvl8pPr marL="3200032" indent="0" algn="ctr">
              <a:buNone/>
              <a:defRPr sz="1600"/>
            </a:lvl8pPr>
            <a:lvl9pPr marL="3657179" indent="0" algn="ctr">
              <a:buNone/>
              <a:defRPr sz="1600"/>
            </a:lvl9pPr>
          </a:lstStyle>
          <a:p>
            <a:r>
              <a:rPr lang="ko-KR" altLang="en-US"/>
              <a:t>마스터 부제목 스타일 편집</a:t>
            </a:r>
            <a:endParaRPr lang="en-US" dirty="0"/>
          </a:p>
        </p:txBody>
      </p:sp>
      <p:sp>
        <p:nvSpPr>
          <p:cNvPr id="4" name="Date Placeholder 3"/>
          <p:cNvSpPr>
            <a:spLocks noGrp="1"/>
          </p:cNvSpPr>
          <p:nvPr>
            <p:ph type="dt" sz="half" idx="10"/>
          </p:nvPr>
        </p:nvSpPr>
        <p:spPr/>
        <p:txBody>
          <a:bodyPr/>
          <a:lstStyle/>
          <a:p>
            <a:r>
              <a:rPr lang="en-US" altLang="ko-KR"/>
              <a:t>12-Apr-2023</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
        <p:nvSpPr>
          <p:cNvPr id="7" name="직사각형 6">
            <a:extLst>
              <a:ext uri="{FF2B5EF4-FFF2-40B4-BE49-F238E27FC236}">
                <a16:creationId xmlns:a16="http://schemas.microsoft.com/office/drawing/2014/main" id="{B8FEBBD9-D0B0-42AB-9E89-681A9A5C08D4}"/>
              </a:ext>
            </a:extLst>
          </p:cNvPr>
          <p:cNvSpPr/>
          <p:nvPr userDrawn="1"/>
        </p:nvSpPr>
        <p:spPr>
          <a:xfrm>
            <a:off x="245120" y="2269708"/>
            <a:ext cx="11322273" cy="1655762"/>
          </a:xfrm>
          <a:prstGeom prst="rect">
            <a:avLst/>
          </a:prstGeom>
          <a:solidFill>
            <a:schemeClr val="accent1">
              <a:lumMod val="20000"/>
              <a:lumOff val="80000"/>
              <a:alpha val="5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ko-KR" sz="1440" b="1" dirty="0">
              <a:solidFill>
                <a:schemeClr val="accent5">
                  <a:lumMod val="50000"/>
                </a:schemeClr>
              </a:solidFill>
              <a:latin typeface="Arial" panose="020B0604020202020204" pitchFamily="34" charset="0"/>
              <a:ea typeface="Verdana" panose="020B0604030504040204" pitchFamily="34" charset="0"/>
              <a:cs typeface="Arial" panose="020B0604020202020204" pitchFamily="34" charset="0"/>
            </a:endParaRPr>
          </a:p>
          <a:p>
            <a:endParaRPr lang="en-US" altLang="ko-KR" sz="144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endParaRPr lang="en-US" altLang="ko-KR" sz="144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endParaRPr lang="en-US" altLang="ko-KR" sz="144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endParaRPr lang="en-US" altLang="ko-KR" sz="1440" b="1" dirty="0">
              <a:solidFill>
                <a:schemeClr val="tx1"/>
              </a:solidFill>
              <a:latin typeface="Arial" panose="020B0604020202020204" pitchFamily="34" charset="0"/>
              <a:ea typeface="Verdana" panose="020B0604030504040204" pitchFamily="34" charset="0"/>
              <a:cs typeface="Arial" panose="020B0604020202020204" pitchFamily="34" charset="0"/>
            </a:endParaRPr>
          </a:p>
          <a:p>
            <a:endParaRPr lang="ko-KR" altLang="en-US" sz="144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80482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제목 및 내용">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71257" y="6326644"/>
            <a:ext cx="2743200" cy="365125"/>
          </a:xfrm>
        </p:spPr>
        <p:txBody>
          <a:bodyPr/>
          <a:lstStyle/>
          <a:p>
            <a:r>
              <a:rPr lang="en-US" altLang="ko-KR" sz="1280" b="1">
                <a:solidFill>
                  <a:schemeClr val="tx2"/>
                </a:solidFill>
                <a:latin typeface="Arial" panose="020B0604020202020204" pitchFamily="34" charset="0"/>
                <a:cs typeface="Arial" panose="020B0604020202020204" pitchFamily="34" charset="0"/>
              </a:rPr>
              <a:t>12-Apr-2023</a:t>
            </a:r>
            <a:endParaRPr lang="ko-KR" altLang="en-US" sz="1280" b="1" dirty="0">
              <a:solidFill>
                <a:schemeClr val="bg1">
                  <a:lumMod val="75000"/>
                </a:schemeClr>
              </a:solidFill>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11"/>
          </p:nvPr>
        </p:nvSpPr>
        <p:spPr>
          <a:xfrm>
            <a:off x="1365463" y="-4145"/>
            <a:ext cx="5609814" cy="365125"/>
          </a:xfrm>
        </p:spPr>
        <p:txBody>
          <a:bodyPr/>
          <a:lstStyle>
            <a:lvl1pPr algn="l">
              <a:defRPr sz="1920">
                <a:solidFill>
                  <a:srgbClr val="44546A"/>
                </a:solidFill>
                <a:latin typeface="Arial" panose="020B0604020202020204" pitchFamily="34" charset="0"/>
                <a:cs typeface="Arial" panose="020B0604020202020204" pitchFamily="34" charset="0"/>
              </a:defRPr>
            </a:lvl1pPr>
          </a:lstStyle>
          <a:p>
            <a:endParaRPr lang="en-US" altLang="ko-KR" b="1" dirty="0"/>
          </a:p>
        </p:txBody>
      </p:sp>
      <p:sp>
        <p:nvSpPr>
          <p:cNvPr id="6" name="Slide Number Placeholder 5"/>
          <p:cNvSpPr>
            <a:spLocks noGrp="1"/>
          </p:cNvSpPr>
          <p:nvPr>
            <p:ph type="sldNum" sz="quarter" idx="12"/>
          </p:nvPr>
        </p:nvSpPr>
        <p:spPr>
          <a:xfrm>
            <a:off x="9277543" y="6326644"/>
            <a:ext cx="2743200" cy="365125"/>
          </a:xfrm>
        </p:spPr>
        <p:txBody>
          <a:bodyPr/>
          <a:lstStyle>
            <a:lvl1pPr>
              <a:defRPr sz="1920" b="1">
                <a:solidFill>
                  <a:srgbClr val="44546A"/>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dirty="0"/>
          </a:p>
        </p:txBody>
      </p:sp>
      <p:sp>
        <p:nvSpPr>
          <p:cNvPr id="7" name="직사각형 6">
            <a:extLst>
              <a:ext uri="{FF2B5EF4-FFF2-40B4-BE49-F238E27FC236}">
                <a16:creationId xmlns:a16="http://schemas.microsoft.com/office/drawing/2014/main" id="{1743FFF8-724C-4468-BF15-8C4A712AA43A}"/>
              </a:ext>
            </a:extLst>
          </p:cNvPr>
          <p:cNvSpPr/>
          <p:nvPr userDrawn="1"/>
        </p:nvSpPr>
        <p:spPr>
          <a:xfrm>
            <a:off x="501682" y="696683"/>
            <a:ext cx="6248699" cy="427484"/>
          </a:xfrm>
          <a:prstGeom prst="rect">
            <a:avLst/>
          </a:prstGeom>
          <a:solidFill>
            <a:schemeClr val="accent1">
              <a:lumMod val="20000"/>
              <a:lumOff val="80000"/>
            </a:schemeClr>
          </a:solidFill>
        </p:spPr>
        <p:style>
          <a:lnRef idx="0">
            <a:schemeClr val="accent3"/>
          </a:lnRef>
          <a:fillRef idx="3">
            <a:schemeClr val="accent3"/>
          </a:fillRef>
          <a:effectRef idx="3">
            <a:schemeClr val="accent3"/>
          </a:effectRef>
          <a:fontRef idx="minor">
            <a:schemeClr val="lt1"/>
          </a:fontRef>
        </p:style>
        <p:txBody>
          <a:bodyPr rot="0" spcFirstLastPara="0" vertOverflow="overflow" horzOverflow="overflow" vert="horz" wrap="square" lIns="73166" tIns="36583" rIns="73166" bIns="36583" numCol="1" spcCol="0" rtlCol="0" fromWordArt="0" anchor="ctr" anchorCtr="0" forceAA="0" compatLnSpc="1">
            <a:prstTxWarp prst="textNoShape">
              <a:avLst/>
            </a:prstTxWarp>
            <a:noAutofit/>
          </a:bodyPr>
          <a:lstStyle/>
          <a:p>
            <a:endParaRPr lang="ko-KR" altLang="en-US" sz="2560" b="1" dirty="0">
              <a:solidFill>
                <a:schemeClr val="tx1"/>
              </a:solidFill>
              <a:cs typeface="Verdana" panose="020B0604030504040204" pitchFamily="34" charset="0"/>
            </a:endParaRPr>
          </a:p>
        </p:txBody>
      </p:sp>
      <p:sp>
        <p:nvSpPr>
          <p:cNvPr id="8" name="Rectangle 6">
            <a:extLst>
              <a:ext uri="{FF2B5EF4-FFF2-40B4-BE49-F238E27FC236}">
                <a16:creationId xmlns:a16="http://schemas.microsoft.com/office/drawing/2014/main" id="{3A39491B-4F9A-4738-8764-48DB5FAEDF17}"/>
              </a:ext>
            </a:extLst>
          </p:cNvPr>
          <p:cNvSpPr>
            <a:spLocks noChangeArrowheads="1"/>
          </p:cNvSpPr>
          <p:nvPr userDrawn="1"/>
        </p:nvSpPr>
        <p:spPr bwMode="auto">
          <a:xfrm>
            <a:off x="1" y="6691770"/>
            <a:ext cx="12191999" cy="166230"/>
          </a:xfrm>
          <a:prstGeom prst="rect">
            <a:avLst/>
          </a:prstGeom>
          <a:solidFill>
            <a:srgbClr val="0C2B64">
              <a:alpha val="31000"/>
            </a:srgbClr>
          </a:solidFill>
          <a:ln>
            <a:noFill/>
          </a:ln>
        </p:spPr>
        <p:txBody>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en-US" altLang="ko-KR" sz="880" dirty="0">
                <a:latin typeface="Consolas" panose="020B0609020204030204" pitchFamily="49" charset="0"/>
              </a:rPr>
              <a:t>garam@postech.ac.kr</a:t>
            </a:r>
            <a:endParaRPr lang="ko-KR" altLang="en-US" sz="880" dirty="0">
              <a:latin typeface="Consolas" panose="020B0609020204030204" pitchFamily="49" charset="0"/>
            </a:endParaRPr>
          </a:p>
        </p:txBody>
      </p:sp>
      <p:sp>
        <p:nvSpPr>
          <p:cNvPr id="9" name="직사각형 8">
            <a:extLst>
              <a:ext uri="{FF2B5EF4-FFF2-40B4-BE49-F238E27FC236}">
                <a16:creationId xmlns:a16="http://schemas.microsoft.com/office/drawing/2014/main" id="{C58A8DCE-8C41-437E-BBE6-34543AF322C6}"/>
              </a:ext>
            </a:extLst>
          </p:cNvPr>
          <p:cNvSpPr/>
          <p:nvPr userDrawn="1"/>
        </p:nvSpPr>
        <p:spPr>
          <a:xfrm>
            <a:off x="523938" y="1457313"/>
            <a:ext cx="10643721" cy="1073627"/>
          </a:xfrm>
          <a:prstGeom prst="rect">
            <a:avLst/>
          </a:prstGeom>
        </p:spPr>
        <p:txBody>
          <a:bodyPr wrap="square">
            <a:spAutoFit/>
          </a:bodyPr>
          <a:lstStyle/>
          <a:p>
            <a:pPr marL="228629" lvl="0" indent="-228629" latinLnBrk="0">
              <a:lnSpc>
                <a:spcPct val="150000"/>
              </a:lnSpc>
              <a:buFont typeface="Wingdings" panose="05000000000000000000" pitchFamily="2" charset="2"/>
              <a:buChar char="v"/>
              <a:defRPr lang="ko-KR" altLang="en-US"/>
            </a:pPr>
            <a:endParaRPr lang="en-US" altLang="ko-KR" sz="1600" b="1" kern="0" dirty="0">
              <a:solidFill>
                <a:srgbClr val="000000"/>
              </a:solidFill>
              <a:ea typeface="Verdana" panose="020B0604030504040204" pitchFamily="34" charset="0"/>
              <a:cs typeface="Verdana" panose="020B0604030504040204" pitchFamily="34" charset="0"/>
            </a:endParaRPr>
          </a:p>
          <a:p>
            <a:pPr lvl="0" latinLnBrk="0">
              <a:lnSpc>
                <a:spcPct val="150000"/>
              </a:lnSpc>
              <a:defRPr lang="ko-KR" altLang="en-US"/>
            </a:pPr>
            <a:br>
              <a:rPr lang="en-US" altLang="ko-KR" sz="1360" b="1" kern="0" dirty="0">
                <a:solidFill>
                  <a:srgbClr val="000000"/>
                </a:solidFill>
                <a:ea typeface="Verdana" panose="020B0604030504040204" pitchFamily="34" charset="0"/>
                <a:cs typeface="Verdana" panose="020B0604030504040204" pitchFamily="34" charset="0"/>
              </a:rPr>
            </a:br>
            <a:endParaRPr lang="en-US" altLang="ko-KR" sz="1440" b="1" kern="0" dirty="0">
              <a:solidFill>
                <a:srgbClr val="000000"/>
              </a:solidFill>
              <a:ea typeface="Verdana" panose="020B0604030504040204" pitchFamily="34" charset="0"/>
              <a:cs typeface="Verdana" panose="020B0604030504040204" pitchFamily="34" charset="0"/>
            </a:endParaRPr>
          </a:p>
        </p:txBody>
      </p:sp>
      <p:sp>
        <p:nvSpPr>
          <p:cNvPr id="20" name="Rectangle 6">
            <a:extLst>
              <a:ext uri="{FF2B5EF4-FFF2-40B4-BE49-F238E27FC236}">
                <a16:creationId xmlns:a16="http://schemas.microsoft.com/office/drawing/2014/main" id="{9C8BD784-52F4-4F4D-9951-FF19D78B8262}"/>
              </a:ext>
            </a:extLst>
          </p:cNvPr>
          <p:cNvSpPr>
            <a:spLocks noChangeArrowheads="1"/>
          </p:cNvSpPr>
          <p:nvPr/>
        </p:nvSpPr>
        <p:spPr bwMode="auto">
          <a:xfrm>
            <a:off x="501683" y="0"/>
            <a:ext cx="863780" cy="383415"/>
          </a:xfrm>
          <a:prstGeom prst="rect">
            <a:avLst/>
          </a:prstGeom>
          <a:solidFill>
            <a:srgbClr val="0C2B64"/>
          </a:solidFill>
          <a:ln>
            <a:noFill/>
          </a:ln>
        </p:spPr>
        <p:txBody>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defTabSz="1139825"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endParaRPr lang="ko-KR" altLang="en-US" sz="1440"/>
          </a:p>
        </p:txBody>
      </p:sp>
      <p:sp>
        <p:nvSpPr>
          <p:cNvPr id="24" name="제목 23">
            <a:extLst>
              <a:ext uri="{FF2B5EF4-FFF2-40B4-BE49-F238E27FC236}">
                <a16:creationId xmlns:a16="http://schemas.microsoft.com/office/drawing/2014/main" id="{5C4E4011-34DD-4670-A9DF-88472519E237}"/>
              </a:ext>
            </a:extLst>
          </p:cNvPr>
          <p:cNvSpPr>
            <a:spLocks noGrp="1"/>
          </p:cNvSpPr>
          <p:nvPr>
            <p:ph type="title"/>
          </p:nvPr>
        </p:nvSpPr>
        <p:spPr>
          <a:xfrm>
            <a:off x="501682" y="682436"/>
            <a:ext cx="6248699" cy="441731"/>
          </a:xfrm>
        </p:spPr>
        <p:txBody>
          <a:bodyPr>
            <a:noAutofit/>
          </a:bodyPr>
          <a:lstStyle>
            <a:lvl1pPr>
              <a:defRPr sz="2560" b="1">
                <a:latin typeface="Arial" panose="020B0604020202020204" pitchFamily="34" charset="0"/>
                <a:cs typeface="Arial" panose="020B0604020202020204" pitchFamily="34" charset="0"/>
              </a:defRPr>
            </a:lvl1pPr>
          </a:lstStyle>
          <a:p>
            <a:r>
              <a:rPr lang="ko-KR" altLang="en-US" dirty="0"/>
              <a:t>마스터 제목 스타일 편집</a:t>
            </a:r>
            <a:endParaRPr lang="en-US" dirty="0"/>
          </a:p>
        </p:txBody>
      </p:sp>
      <p:sp>
        <p:nvSpPr>
          <p:cNvPr id="26" name="내용 개체 틀 25">
            <a:extLst>
              <a:ext uri="{FF2B5EF4-FFF2-40B4-BE49-F238E27FC236}">
                <a16:creationId xmlns:a16="http://schemas.microsoft.com/office/drawing/2014/main" id="{F8963ACA-AB7C-4A33-920B-12BE9AA5F5CC}"/>
              </a:ext>
            </a:extLst>
          </p:cNvPr>
          <p:cNvSpPr>
            <a:spLocks noGrp="1"/>
          </p:cNvSpPr>
          <p:nvPr>
            <p:ph sz="quarter" idx="13"/>
          </p:nvPr>
        </p:nvSpPr>
        <p:spPr>
          <a:xfrm>
            <a:off x="501683" y="1407320"/>
            <a:ext cx="11166379" cy="4768244"/>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a:p>
        </p:txBody>
      </p:sp>
    </p:spTree>
    <p:extLst>
      <p:ext uri="{BB962C8B-B14F-4D97-AF65-F5344CB8AC3E}">
        <p14:creationId xmlns:p14="http://schemas.microsoft.com/office/powerpoint/2010/main" val="12618013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5999"/>
            </a:lvl1pPr>
          </a:lstStyle>
          <a:p>
            <a:r>
              <a:rPr lang="ko-KR" altLang="en-US"/>
              <a:t>마스터 제목 스타일 편집</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399">
                <a:solidFill>
                  <a:schemeClr val="tx1">
                    <a:tint val="75000"/>
                  </a:schemeClr>
                </a:solidFill>
              </a:defRPr>
            </a:lvl1pPr>
            <a:lvl2pPr marL="457148" indent="0">
              <a:buNone/>
              <a:defRPr sz="1999">
                <a:solidFill>
                  <a:schemeClr val="tx1">
                    <a:tint val="75000"/>
                  </a:schemeClr>
                </a:solidFill>
              </a:defRPr>
            </a:lvl2pPr>
            <a:lvl3pPr marL="914295" indent="0">
              <a:buNone/>
              <a:defRPr sz="1799">
                <a:solidFill>
                  <a:schemeClr val="tx1">
                    <a:tint val="75000"/>
                  </a:schemeClr>
                </a:solidFill>
              </a:defRPr>
            </a:lvl3pPr>
            <a:lvl4pPr marL="1371443" indent="0">
              <a:buNone/>
              <a:defRPr sz="1600">
                <a:solidFill>
                  <a:schemeClr val="tx1">
                    <a:tint val="75000"/>
                  </a:schemeClr>
                </a:solidFill>
              </a:defRPr>
            </a:lvl4pPr>
            <a:lvl5pPr marL="1828589" indent="0">
              <a:buNone/>
              <a:defRPr sz="1600">
                <a:solidFill>
                  <a:schemeClr val="tx1">
                    <a:tint val="75000"/>
                  </a:schemeClr>
                </a:solidFill>
              </a:defRPr>
            </a:lvl5pPr>
            <a:lvl6pPr marL="2285737" indent="0">
              <a:buNone/>
              <a:defRPr sz="1600">
                <a:solidFill>
                  <a:schemeClr val="tx1">
                    <a:tint val="75000"/>
                  </a:schemeClr>
                </a:solidFill>
              </a:defRPr>
            </a:lvl6pPr>
            <a:lvl7pPr marL="2742884" indent="0">
              <a:buNone/>
              <a:defRPr sz="1600">
                <a:solidFill>
                  <a:schemeClr val="tx1">
                    <a:tint val="75000"/>
                  </a:schemeClr>
                </a:solidFill>
              </a:defRPr>
            </a:lvl7pPr>
            <a:lvl8pPr marL="3200032" indent="0">
              <a:buNone/>
              <a:defRPr sz="1600">
                <a:solidFill>
                  <a:schemeClr val="tx1">
                    <a:tint val="75000"/>
                  </a:schemeClr>
                </a:solidFill>
              </a:defRPr>
            </a:lvl8pPr>
            <a:lvl9pPr marL="3657179" indent="0">
              <a:buNone/>
              <a:defRPr sz="1600">
                <a:solidFill>
                  <a:schemeClr val="tx1">
                    <a:tint val="75000"/>
                  </a:schemeClr>
                </a:solidFill>
              </a:defRPr>
            </a:lvl9pPr>
          </a:lstStyle>
          <a:p>
            <a:pPr lvl="0"/>
            <a:r>
              <a:rPr lang="ko-KR" altLang="en-US"/>
              <a:t>마스터 텍스트 스타일을 편집합니다</a:t>
            </a:r>
          </a:p>
        </p:txBody>
      </p:sp>
      <p:sp>
        <p:nvSpPr>
          <p:cNvPr id="4" name="Date Placeholder 3"/>
          <p:cNvSpPr>
            <a:spLocks noGrp="1"/>
          </p:cNvSpPr>
          <p:nvPr>
            <p:ph type="dt" sz="half" idx="10"/>
          </p:nvPr>
        </p:nvSpPr>
        <p:spPr/>
        <p:txBody>
          <a:bodyPr/>
          <a:lstStyle/>
          <a:p>
            <a:r>
              <a:rPr lang="en-US" altLang="ko-KR"/>
              <a:t>12-Apr-2023</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503317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마스터 제목 스타일 편집</a:t>
            </a:r>
            <a:endParaRPr lang="en-US" dirty="0"/>
          </a:p>
        </p:txBody>
      </p:sp>
      <p:sp>
        <p:nvSpPr>
          <p:cNvPr id="3" name="Content Placeholder 2"/>
          <p:cNvSpPr>
            <a:spLocks noGrp="1"/>
          </p:cNvSpPr>
          <p:nvPr>
            <p:ph sz="half" idx="1"/>
          </p:nvPr>
        </p:nvSpPr>
        <p:spPr>
          <a:xfrm>
            <a:off x="838201" y="1825625"/>
            <a:ext cx="5181600" cy="435133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5" name="Date Placeholder 4"/>
          <p:cNvSpPr>
            <a:spLocks noGrp="1"/>
          </p:cNvSpPr>
          <p:nvPr>
            <p:ph type="dt" sz="half" idx="10"/>
          </p:nvPr>
        </p:nvSpPr>
        <p:spPr/>
        <p:txBody>
          <a:bodyPr/>
          <a:lstStyle/>
          <a:p>
            <a:r>
              <a:rPr lang="en-US" altLang="ko-KR"/>
              <a:t>12-Apr-2023</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017362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399" b="1"/>
            </a:lvl1pPr>
            <a:lvl2pPr marL="457148" indent="0">
              <a:buNone/>
              <a:defRPr sz="1999" b="1"/>
            </a:lvl2pPr>
            <a:lvl3pPr marL="914295" indent="0">
              <a:buNone/>
              <a:defRPr sz="1799" b="1"/>
            </a:lvl3pPr>
            <a:lvl4pPr marL="1371443" indent="0">
              <a:buNone/>
              <a:defRPr sz="1600" b="1"/>
            </a:lvl4pPr>
            <a:lvl5pPr marL="1828589" indent="0">
              <a:buNone/>
              <a:defRPr sz="1600" b="1"/>
            </a:lvl5pPr>
            <a:lvl6pPr marL="2285737" indent="0">
              <a:buNone/>
              <a:defRPr sz="1600" b="1"/>
            </a:lvl6pPr>
            <a:lvl7pPr marL="2742884" indent="0">
              <a:buNone/>
              <a:defRPr sz="1600" b="1"/>
            </a:lvl7pPr>
            <a:lvl8pPr marL="3200032" indent="0">
              <a:buNone/>
              <a:defRPr sz="1600" b="1"/>
            </a:lvl8pPr>
            <a:lvl9pPr marL="3657179" indent="0">
              <a:buNone/>
              <a:defRPr sz="1600" b="1"/>
            </a:lvl9pPr>
          </a:lstStyle>
          <a:p>
            <a:pPr lvl="0"/>
            <a:r>
              <a:rPr lang="ko-KR" altLang="en-US"/>
              <a:t>마스터 텍스트 스타일을 편집합니다</a:t>
            </a:r>
          </a:p>
        </p:txBody>
      </p:sp>
      <p:sp>
        <p:nvSpPr>
          <p:cNvPr id="4" name="Content Placeholder 3"/>
          <p:cNvSpPr>
            <a:spLocks noGrp="1"/>
          </p:cNvSpPr>
          <p:nvPr>
            <p:ph sz="half" idx="2"/>
          </p:nvPr>
        </p:nvSpPr>
        <p:spPr>
          <a:xfrm>
            <a:off x="839789" y="2505075"/>
            <a:ext cx="5157787" cy="368458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399" b="1"/>
            </a:lvl1pPr>
            <a:lvl2pPr marL="457148" indent="0">
              <a:buNone/>
              <a:defRPr sz="1999" b="1"/>
            </a:lvl2pPr>
            <a:lvl3pPr marL="914295" indent="0">
              <a:buNone/>
              <a:defRPr sz="1799" b="1"/>
            </a:lvl3pPr>
            <a:lvl4pPr marL="1371443" indent="0">
              <a:buNone/>
              <a:defRPr sz="1600" b="1"/>
            </a:lvl4pPr>
            <a:lvl5pPr marL="1828589" indent="0">
              <a:buNone/>
              <a:defRPr sz="1600" b="1"/>
            </a:lvl5pPr>
            <a:lvl6pPr marL="2285737" indent="0">
              <a:buNone/>
              <a:defRPr sz="1600" b="1"/>
            </a:lvl6pPr>
            <a:lvl7pPr marL="2742884" indent="0">
              <a:buNone/>
              <a:defRPr sz="1600" b="1"/>
            </a:lvl7pPr>
            <a:lvl8pPr marL="3200032" indent="0">
              <a:buNone/>
              <a:defRPr sz="1600" b="1"/>
            </a:lvl8pPr>
            <a:lvl9pPr marL="3657179" indent="0">
              <a:buNone/>
              <a:defRPr sz="1600" b="1"/>
            </a:lvl9pPr>
          </a:lstStyle>
          <a:p>
            <a:pPr lvl="0"/>
            <a:r>
              <a:rPr lang="ko-KR" altLang="en-US"/>
              <a:t>마스터 텍스트 스타일을 편집합니다</a:t>
            </a:r>
          </a:p>
        </p:txBody>
      </p:sp>
      <p:sp>
        <p:nvSpPr>
          <p:cNvPr id="6" name="Content Placeholder 5"/>
          <p:cNvSpPr>
            <a:spLocks noGrp="1"/>
          </p:cNvSpPr>
          <p:nvPr>
            <p:ph sz="quarter" idx="4"/>
          </p:nvPr>
        </p:nvSpPr>
        <p:spPr>
          <a:xfrm>
            <a:off x="6172201" y="2505075"/>
            <a:ext cx="5183188" cy="368458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7" name="Date Placeholder 6"/>
          <p:cNvSpPr>
            <a:spLocks noGrp="1"/>
          </p:cNvSpPr>
          <p:nvPr>
            <p:ph type="dt" sz="half" idx="10"/>
          </p:nvPr>
        </p:nvSpPr>
        <p:spPr/>
        <p:txBody>
          <a:bodyPr/>
          <a:lstStyle/>
          <a:p>
            <a:r>
              <a:rPr lang="en-US" altLang="ko-KR"/>
              <a:t>12-Apr-2023</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87179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277826" y="1535113"/>
            <a:ext cx="57181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77826" y="2174875"/>
            <a:ext cx="57181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r>
              <a:rPr lang="en-US"/>
              <a:t>17/10/2022</a:t>
            </a:r>
            <a:endParaRPr lang="en-AU"/>
          </a:p>
        </p:txBody>
      </p:sp>
      <p:sp>
        <p:nvSpPr>
          <p:cNvPr id="8" name="Footer Placeholder 7"/>
          <p:cNvSpPr>
            <a:spLocks noGrp="1"/>
          </p:cNvSpPr>
          <p:nvPr>
            <p:ph type="ftr" sz="quarter" idx="11"/>
          </p:nvPr>
        </p:nvSpPr>
        <p:spPr/>
        <p:txBody>
          <a:bodyPr/>
          <a:lstStyle/>
          <a:p>
            <a:r>
              <a:rPr lang="en-AU"/>
              <a:t>Asian Forum for Accelerators and Detectors 2023, 12 April, Melbourne</a:t>
            </a:r>
          </a:p>
        </p:txBody>
      </p:sp>
      <p:sp>
        <p:nvSpPr>
          <p:cNvPr id="9" name="Slide Number Placeholder 8"/>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384248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r>
              <a:rPr lang="en-US" altLang="ko-KR"/>
              <a:t>12-Apr-2023</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668854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ko-KR"/>
              <a:t>12-Apr-2023</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547217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399"/>
            </a:lvl3pPr>
            <a:lvl4pPr>
              <a:defRPr sz="1999"/>
            </a:lvl4pPr>
            <a:lvl5pPr>
              <a:defRPr sz="1999"/>
            </a:lvl5pPr>
            <a:lvl6pPr>
              <a:defRPr sz="1999"/>
            </a:lvl6pPr>
            <a:lvl7pPr>
              <a:defRPr sz="1999"/>
            </a:lvl7pPr>
            <a:lvl8pPr>
              <a:defRPr sz="1999"/>
            </a:lvl8pPr>
            <a:lvl9pPr>
              <a:defRPr sz="1999"/>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48" indent="0">
              <a:buNone/>
              <a:defRPr sz="1400"/>
            </a:lvl2pPr>
            <a:lvl3pPr marL="914295" indent="0">
              <a:buNone/>
              <a:defRPr sz="1200"/>
            </a:lvl3pPr>
            <a:lvl4pPr marL="1371443" indent="0">
              <a:buNone/>
              <a:defRPr sz="1000"/>
            </a:lvl4pPr>
            <a:lvl5pPr marL="1828589" indent="0">
              <a:buNone/>
              <a:defRPr sz="1000"/>
            </a:lvl5pPr>
            <a:lvl6pPr marL="2285737" indent="0">
              <a:buNone/>
              <a:defRPr sz="1000"/>
            </a:lvl6pPr>
            <a:lvl7pPr marL="2742884" indent="0">
              <a:buNone/>
              <a:defRPr sz="1000"/>
            </a:lvl7pPr>
            <a:lvl8pPr marL="3200032" indent="0">
              <a:buNone/>
              <a:defRPr sz="1000"/>
            </a:lvl8pPr>
            <a:lvl9pPr marL="3657179" indent="0">
              <a:buNone/>
              <a:defRPr sz="1000"/>
            </a:lvl9pPr>
          </a:lstStyle>
          <a:p>
            <a:pPr lvl="0"/>
            <a:r>
              <a:rPr lang="ko-KR" altLang="en-US"/>
              <a:t>마스터 텍스트 스타일을 편집합니다</a:t>
            </a:r>
          </a:p>
        </p:txBody>
      </p:sp>
      <p:sp>
        <p:nvSpPr>
          <p:cNvPr id="5" name="Date Placeholder 4"/>
          <p:cNvSpPr>
            <a:spLocks noGrp="1"/>
          </p:cNvSpPr>
          <p:nvPr>
            <p:ph type="dt" sz="half" idx="10"/>
          </p:nvPr>
        </p:nvSpPr>
        <p:spPr/>
        <p:txBody>
          <a:bodyPr/>
          <a:lstStyle/>
          <a:p>
            <a:r>
              <a:rPr lang="en-US" altLang="ko-KR"/>
              <a:t>12-Apr-2023</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6711576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48" indent="0">
              <a:buNone/>
              <a:defRPr sz="2800"/>
            </a:lvl2pPr>
            <a:lvl3pPr marL="914295" indent="0">
              <a:buNone/>
              <a:defRPr sz="2399"/>
            </a:lvl3pPr>
            <a:lvl4pPr marL="1371443" indent="0">
              <a:buNone/>
              <a:defRPr sz="1999"/>
            </a:lvl4pPr>
            <a:lvl5pPr marL="1828589" indent="0">
              <a:buNone/>
              <a:defRPr sz="1999"/>
            </a:lvl5pPr>
            <a:lvl6pPr marL="2285737" indent="0">
              <a:buNone/>
              <a:defRPr sz="1999"/>
            </a:lvl6pPr>
            <a:lvl7pPr marL="2742884" indent="0">
              <a:buNone/>
              <a:defRPr sz="1999"/>
            </a:lvl7pPr>
            <a:lvl8pPr marL="3200032" indent="0">
              <a:buNone/>
              <a:defRPr sz="1999"/>
            </a:lvl8pPr>
            <a:lvl9pPr marL="3657179" indent="0">
              <a:buNone/>
              <a:defRPr sz="1999"/>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48" indent="0">
              <a:buNone/>
              <a:defRPr sz="1400"/>
            </a:lvl2pPr>
            <a:lvl3pPr marL="914295" indent="0">
              <a:buNone/>
              <a:defRPr sz="1200"/>
            </a:lvl3pPr>
            <a:lvl4pPr marL="1371443" indent="0">
              <a:buNone/>
              <a:defRPr sz="1000"/>
            </a:lvl4pPr>
            <a:lvl5pPr marL="1828589" indent="0">
              <a:buNone/>
              <a:defRPr sz="1000"/>
            </a:lvl5pPr>
            <a:lvl6pPr marL="2285737" indent="0">
              <a:buNone/>
              <a:defRPr sz="1000"/>
            </a:lvl6pPr>
            <a:lvl7pPr marL="2742884" indent="0">
              <a:buNone/>
              <a:defRPr sz="1000"/>
            </a:lvl7pPr>
            <a:lvl8pPr marL="3200032" indent="0">
              <a:buNone/>
              <a:defRPr sz="1000"/>
            </a:lvl8pPr>
            <a:lvl9pPr marL="3657179" indent="0">
              <a:buNone/>
              <a:defRPr sz="1000"/>
            </a:lvl9pPr>
          </a:lstStyle>
          <a:p>
            <a:pPr lvl="0"/>
            <a:r>
              <a:rPr lang="ko-KR" altLang="en-US"/>
              <a:t>마스터 텍스트 스타일을 편집합니다</a:t>
            </a:r>
          </a:p>
        </p:txBody>
      </p:sp>
      <p:sp>
        <p:nvSpPr>
          <p:cNvPr id="5" name="Date Placeholder 4"/>
          <p:cNvSpPr>
            <a:spLocks noGrp="1"/>
          </p:cNvSpPr>
          <p:nvPr>
            <p:ph type="dt" sz="half" idx="10"/>
          </p:nvPr>
        </p:nvSpPr>
        <p:spPr/>
        <p:txBody>
          <a:bodyPr/>
          <a:lstStyle/>
          <a:p>
            <a:r>
              <a:rPr lang="en-US" altLang="ko-KR"/>
              <a:t>12-Apr-2023</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044657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10"/>
          </p:nvPr>
        </p:nvSpPr>
        <p:spPr/>
        <p:txBody>
          <a:bodyPr/>
          <a:lstStyle/>
          <a:p>
            <a:r>
              <a:rPr lang="en-US" altLang="ko-KR"/>
              <a:t>12-Apr-2023</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346488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10"/>
          </p:nvPr>
        </p:nvSpPr>
        <p:spPr/>
        <p:txBody>
          <a:bodyPr/>
          <a:lstStyle/>
          <a:p>
            <a:r>
              <a:rPr lang="en-US" altLang="ko-KR"/>
              <a:t>12-Apr-2023</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321393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CE398-8920-C3BA-B12E-C82417D322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E07F85-D3E9-6D1B-67C0-5337AD9A6C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9D9363-44CA-795A-A9C0-6E1CCAF7AE8A}"/>
              </a:ext>
            </a:extLst>
          </p:cNvPr>
          <p:cNvSpPr>
            <a:spLocks noGrp="1"/>
          </p:cNvSpPr>
          <p:nvPr>
            <p:ph type="dt" sz="half" idx="10"/>
          </p:nvPr>
        </p:nvSpPr>
        <p:spPr/>
        <p:txBody>
          <a:bodyPr/>
          <a:lstStyle/>
          <a:p>
            <a:r>
              <a:rPr lang="en-US" altLang="ko-KR"/>
              <a:t>12-Apr-2023</a:t>
            </a:r>
            <a:endParaRPr lang="en-US"/>
          </a:p>
        </p:txBody>
      </p:sp>
      <p:sp>
        <p:nvSpPr>
          <p:cNvPr id="5" name="Footer Placeholder 4">
            <a:extLst>
              <a:ext uri="{FF2B5EF4-FFF2-40B4-BE49-F238E27FC236}">
                <a16:creationId xmlns:a16="http://schemas.microsoft.com/office/drawing/2014/main" id="{B619F546-F3DE-930E-D76D-489AE74801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B35FF5-11A6-149D-7167-7AF59BD85C76}"/>
              </a:ext>
            </a:extLst>
          </p:cNvPr>
          <p:cNvSpPr>
            <a:spLocks noGrp="1"/>
          </p:cNvSpPr>
          <p:nvPr>
            <p:ph type="sldNum" sz="quarter" idx="12"/>
          </p:nvPr>
        </p:nvSpPr>
        <p:spPr/>
        <p:txBody>
          <a:bodyPr/>
          <a:lstStyle/>
          <a:p>
            <a:fld id="{869436EF-2A7C-48AF-92C4-8A61C5074C55}" type="slidenum">
              <a:rPr lang="en-US" smtClean="0"/>
              <a:t>‹#›</a:t>
            </a:fld>
            <a:endParaRPr lang="en-US"/>
          </a:p>
        </p:txBody>
      </p:sp>
    </p:spTree>
    <p:extLst>
      <p:ext uri="{BB962C8B-B14F-4D97-AF65-F5344CB8AC3E}">
        <p14:creationId xmlns:p14="http://schemas.microsoft.com/office/powerpoint/2010/main" val="737619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17CC107-0E15-DEB3-AAD5-D233A0B04AE0}"/>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A144F82F-0B4B-8C24-D3AA-FABF29A314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59E2523C-8814-E21B-A766-3943DC976E39}"/>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5" name="頁尾版面配置區 4">
            <a:extLst>
              <a:ext uri="{FF2B5EF4-FFF2-40B4-BE49-F238E27FC236}">
                <a16:creationId xmlns:a16="http://schemas.microsoft.com/office/drawing/2014/main" id="{51C65D1C-8AA3-3596-9DF5-5D3116CF0592}"/>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17B217E-A770-E20C-3E54-328B4AD6D691}"/>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9537940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915526-1970-879C-AB52-C38E79ACE58B}"/>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70BDC515-DBDF-568F-3117-52AA05093329}"/>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6117A71-E896-4397-6B68-0D44E99A40E5}"/>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5" name="頁尾版面配置區 4">
            <a:extLst>
              <a:ext uri="{FF2B5EF4-FFF2-40B4-BE49-F238E27FC236}">
                <a16:creationId xmlns:a16="http://schemas.microsoft.com/office/drawing/2014/main" id="{B8702597-512B-1C72-B56C-940CC24D718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B040955-1333-B761-B7C3-20B5C8044AEC}"/>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12815795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5F4679-A11D-7950-AE62-AF837B8A9FE2}"/>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A3A4414B-9A07-2C4A-0CC8-371E508B90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A4D84D64-8484-A284-D989-EEEA3BD56450}"/>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5" name="頁尾版面配置區 4">
            <a:extLst>
              <a:ext uri="{FF2B5EF4-FFF2-40B4-BE49-F238E27FC236}">
                <a16:creationId xmlns:a16="http://schemas.microsoft.com/office/drawing/2014/main" id="{F7D8BEC5-7D6C-FDD6-4E2A-02A21590BB6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E3802A0-ACB9-93F9-7B58-B044EE230E5A}"/>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1529590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r>
              <a:rPr lang="en-US"/>
              <a:t>17/10/2022</a:t>
            </a:r>
            <a:endParaRPr lang="en-AU"/>
          </a:p>
        </p:txBody>
      </p:sp>
      <p:sp>
        <p:nvSpPr>
          <p:cNvPr id="4" name="Footer Placeholder 3"/>
          <p:cNvSpPr>
            <a:spLocks noGrp="1"/>
          </p:cNvSpPr>
          <p:nvPr>
            <p:ph type="ftr" sz="quarter" idx="11"/>
          </p:nvPr>
        </p:nvSpPr>
        <p:spPr/>
        <p:txBody>
          <a:bodyPr/>
          <a:lstStyle/>
          <a:p>
            <a:r>
              <a:rPr lang="en-AU"/>
              <a:t>Asian Forum for Accelerators and Detectors 2023, 12 April, Melbourne</a:t>
            </a:r>
          </a:p>
        </p:txBody>
      </p:sp>
      <p:sp>
        <p:nvSpPr>
          <p:cNvPr id="5" name="Slide Number Placeholder 4"/>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8093104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735E9F0-F97E-2855-4F09-C2624B6B7B76}"/>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79586A7C-7960-BDA4-17B8-3A92AE1BB2B8}"/>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21A045C7-5F39-1D9D-2CB3-719619213B75}"/>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CC7CEDF5-A494-E46A-F1F4-EC91CD190451}"/>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6" name="頁尾版面配置區 5">
            <a:extLst>
              <a:ext uri="{FF2B5EF4-FFF2-40B4-BE49-F238E27FC236}">
                <a16:creationId xmlns:a16="http://schemas.microsoft.com/office/drawing/2014/main" id="{1B8CC84D-7DB3-25BE-F4C1-F6E85338B3B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66393E35-3F71-47F0-44A8-18EAE83EE65F}"/>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9429163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CB6662-1C50-0EC9-E1C4-8BA7C5122EE4}"/>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8C2CE611-DD1E-8BE5-6545-6BED121A5B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9945B6CF-217F-8392-1EBA-7BAB1DFA717C}"/>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884DCE4B-F824-1D20-5D85-DFE64E6057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4377B81D-3403-8CA6-21C5-BA459D3AB5AF}"/>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997E8584-7297-0DED-2D2F-EFC177E63719}"/>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8" name="頁尾版面配置區 7">
            <a:extLst>
              <a:ext uri="{FF2B5EF4-FFF2-40B4-BE49-F238E27FC236}">
                <a16:creationId xmlns:a16="http://schemas.microsoft.com/office/drawing/2014/main" id="{1B52BA9A-85E3-32B5-0583-9E025CEBCC55}"/>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5638A974-134C-44AB-08AA-4145520A02AB}"/>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190125296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205223-2B28-5ADD-EC6C-2EC44EF4B4B5}"/>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A852CE17-5250-E912-C10F-1433782BBBFC}"/>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4" name="頁尾版面配置區 3">
            <a:extLst>
              <a:ext uri="{FF2B5EF4-FFF2-40B4-BE49-F238E27FC236}">
                <a16:creationId xmlns:a16="http://schemas.microsoft.com/office/drawing/2014/main" id="{1FB2D9F9-6A14-F7E3-8936-185D7199191A}"/>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5EA05365-8462-A03D-72A7-2E5FECAB4BE7}"/>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16473375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5E06F5F8-6DB7-83E4-761A-6568D9228506}"/>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3" name="頁尾版面配置區 2">
            <a:extLst>
              <a:ext uri="{FF2B5EF4-FFF2-40B4-BE49-F238E27FC236}">
                <a16:creationId xmlns:a16="http://schemas.microsoft.com/office/drawing/2014/main" id="{AB32CEDD-EC33-00B4-AF6C-82FC647765CE}"/>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4D6EE840-E8E1-EBE2-A042-54BBBF16DFC6}"/>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15423338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D53A331-78CF-0A95-9A6F-5F3DC514D6A6}"/>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4C774BA5-BB44-2632-E257-4CEE3952BF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1378A578-A72F-1358-6C09-48F2C9BE83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7A26E5CA-8701-0E50-08F5-11A7C46404E7}"/>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6" name="頁尾版面配置區 5">
            <a:extLst>
              <a:ext uri="{FF2B5EF4-FFF2-40B4-BE49-F238E27FC236}">
                <a16:creationId xmlns:a16="http://schemas.microsoft.com/office/drawing/2014/main" id="{1272B088-94A8-A0AF-C3DA-5BDC9DDC146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1DA4FE3-F943-5434-EB86-D2D8A40D007B}"/>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149714103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BEBDDA4-C510-3CDD-BACD-8E56997D2438}"/>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6710CA94-C80B-A8AC-9EEC-BF0709BBDA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06D8C8FF-36BD-E9F0-A529-8B14E8C0BC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EF0CA994-0451-EB3C-A432-E3622355A0C9}"/>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6" name="頁尾版面配置區 5">
            <a:extLst>
              <a:ext uri="{FF2B5EF4-FFF2-40B4-BE49-F238E27FC236}">
                <a16:creationId xmlns:a16="http://schemas.microsoft.com/office/drawing/2014/main" id="{DC2C7F2B-F61E-CF5D-BF8B-3BCF31E6C80D}"/>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D5BAE8D1-C10D-F96D-DBF2-E71F3210A356}"/>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6234115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AAA51BE-A11F-D7A0-505E-35FD4F6AA808}"/>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F08252E7-D793-1938-9311-153339CBA62A}"/>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AB3AB66-C83A-3354-15CD-8D7EAD93ADCD}"/>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5" name="頁尾版面配置區 4">
            <a:extLst>
              <a:ext uri="{FF2B5EF4-FFF2-40B4-BE49-F238E27FC236}">
                <a16:creationId xmlns:a16="http://schemas.microsoft.com/office/drawing/2014/main" id="{70822669-2741-C02B-1FFD-84B14BB46CB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4D3A7F9-F3F7-FBCC-C2F1-4E6D0B08D744}"/>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42289086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9369D342-362A-B842-3F31-9658DD8C7CD0}"/>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25F1D967-9D81-3C86-B979-93062A7B0CB5}"/>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731BC77-220C-2E9C-84EB-E1F8CEB6C2E6}"/>
              </a:ext>
            </a:extLst>
          </p:cNvPr>
          <p:cNvSpPr>
            <a:spLocks noGrp="1"/>
          </p:cNvSpPr>
          <p:nvPr>
            <p:ph type="dt" sz="half" idx="10"/>
          </p:nvPr>
        </p:nvSpPr>
        <p:spPr/>
        <p:txBody>
          <a:bodyPr/>
          <a:lstStyle/>
          <a:p>
            <a:fld id="{BCA16E22-5D1B-4C22-A709-941318D283E3}" type="datetimeFigureOut">
              <a:rPr lang="zh-TW" altLang="en-US" smtClean="0"/>
              <a:t>2023/4/14</a:t>
            </a:fld>
            <a:endParaRPr lang="zh-TW" altLang="en-US"/>
          </a:p>
        </p:txBody>
      </p:sp>
      <p:sp>
        <p:nvSpPr>
          <p:cNvPr id="5" name="頁尾版面配置區 4">
            <a:extLst>
              <a:ext uri="{FF2B5EF4-FFF2-40B4-BE49-F238E27FC236}">
                <a16:creationId xmlns:a16="http://schemas.microsoft.com/office/drawing/2014/main" id="{0BA1682F-93C6-2CB9-5B9B-D711BD5438B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3FC2E19-721B-5969-C8AB-69BCC7F03F5A}"/>
              </a:ext>
            </a:extLst>
          </p:cNvPr>
          <p:cNvSpPr>
            <a:spLocks noGrp="1"/>
          </p:cNvSpPr>
          <p:nvPr>
            <p:ph type="sldNum" sz="quarter" idx="12"/>
          </p:nvPr>
        </p:nvSpPr>
        <p:spPr/>
        <p:txBody>
          <a:body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709326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17/10/2022</a:t>
            </a:r>
            <a:endParaRPr lang="en-AU"/>
          </a:p>
        </p:txBody>
      </p:sp>
      <p:sp>
        <p:nvSpPr>
          <p:cNvPr id="3" name="Footer Placeholder 2"/>
          <p:cNvSpPr>
            <a:spLocks noGrp="1"/>
          </p:cNvSpPr>
          <p:nvPr>
            <p:ph type="ftr" sz="quarter" idx="11"/>
          </p:nvPr>
        </p:nvSpPr>
        <p:spPr/>
        <p:txBody>
          <a:bodyPr/>
          <a:lstStyle/>
          <a:p>
            <a:r>
              <a:rPr lang="en-AU"/>
              <a:t>Asian Forum for Accelerators and Detectors 2023, 12 April, Melbourne</a:t>
            </a:r>
          </a:p>
        </p:txBody>
      </p:sp>
      <p:sp>
        <p:nvSpPr>
          <p:cNvPr id="4" name="Slide Number Placeholder 3"/>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10925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17/10/2022</a:t>
            </a:r>
            <a:endParaRPr lang="en-AU"/>
          </a:p>
        </p:txBody>
      </p:sp>
      <p:sp>
        <p:nvSpPr>
          <p:cNvPr id="6" name="Footer Placeholder 5"/>
          <p:cNvSpPr>
            <a:spLocks noGrp="1"/>
          </p:cNvSpPr>
          <p:nvPr>
            <p:ph type="ftr" sz="quarter" idx="11"/>
          </p:nvPr>
        </p:nvSpPr>
        <p:spPr/>
        <p:txBody>
          <a:bodyPr/>
          <a:lstStyle/>
          <a:p>
            <a:r>
              <a:rPr lang="en-AU"/>
              <a:t>Asian Forum for Accelerators and Detectors 2023, 12 April, Melbourne</a:t>
            </a:r>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26284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17/10/2022</a:t>
            </a:r>
            <a:endParaRPr lang="en-AU"/>
          </a:p>
        </p:txBody>
      </p:sp>
      <p:sp>
        <p:nvSpPr>
          <p:cNvPr id="6" name="Footer Placeholder 5"/>
          <p:cNvSpPr>
            <a:spLocks noGrp="1"/>
          </p:cNvSpPr>
          <p:nvPr>
            <p:ph type="ftr" sz="quarter" idx="11"/>
          </p:nvPr>
        </p:nvSpPr>
        <p:spPr/>
        <p:txBody>
          <a:bodyPr/>
          <a:lstStyle/>
          <a:p>
            <a:r>
              <a:rPr lang="en-AU"/>
              <a:t>Asian Forum for Accelerators and Detectors 2023, 12 April, Melbourne</a:t>
            </a:r>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12115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1.png"/><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6.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theme" Target="../theme/theme8.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60F1E91D-5DA8-9746-970C-5CBFB20C5755}"/>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469082-63E2-2742-AF39-91BB6A3B01A0}"/>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Fira Sans" panose="020B0604020202020204" charset="0"/>
              </a:defRPr>
            </a:lvl1pPr>
          </a:lstStyle>
          <a:p>
            <a:r>
              <a:rPr lang="en-AU"/>
              <a:t>Asian Forum for Accelerators and Detectors 2023, 12 April, Melbourne</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Fira Sans" panose="020B0604020202020204" charset="0"/>
              </a:defRPr>
            </a:lvl1pPr>
          </a:lstStyle>
          <a:p>
            <a:fld id="{9094B4EA-4D9F-48E4-A7D5-A43E4F5E8708}" type="slidenum">
              <a:rPr lang="en-AU" smtClean="0"/>
              <a:pPr/>
              <a:t>‹#›</a:t>
            </a:fld>
            <a:endParaRPr lang="en-AU"/>
          </a:p>
        </p:txBody>
      </p:sp>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401484189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sldNum="0" hdr="0" dt="0"/>
  <p:txStyles>
    <p:title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p:titleStyle>
    <p:body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75C0"/>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2" y="1501629"/>
            <a:ext cx="8339184" cy="5356371"/>
          </a:xfrm>
          <a:prstGeom prst="rect">
            <a:avLst/>
          </a:prstGeom>
        </p:spPr>
      </p:pic>
      <p:sp>
        <p:nvSpPr>
          <p:cNvPr id="10" name="Right Triangle 9">
            <a:extLst>
              <a:ext uri="{FF2B5EF4-FFF2-40B4-BE49-F238E27FC236}">
                <a16:creationId xmlns:a16="http://schemas.microsoft.com/office/drawing/2014/main" id="{EEDF4D98-E277-7349-8057-8A7000E9D316}"/>
              </a:ext>
            </a:extLst>
          </p:cNvPr>
          <p:cNvSpPr/>
          <p:nvPr userDrawn="1"/>
        </p:nvSpPr>
        <p:spPr>
          <a:xfrm flipH="1">
            <a:off x="9601200" y="5591048"/>
            <a:ext cx="2590800" cy="1266952"/>
          </a:xfrm>
          <a:prstGeom prst="rtTriangle">
            <a:avLst/>
          </a:prstGeom>
          <a:solidFill>
            <a:srgbClr val="223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r>
              <a:rPr lang="en-AU"/>
              <a:t>Asian Forum for Accelerators and Detectors 2023, 12 April, Melbourne</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1" name="Picture 10">
            <a:extLst>
              <a:ext uri="{FF2B5EF4-FFF2-40B4-BE49-F238E27FC236}">
                <a16:creationId xmlns:a16="http://schemas.microsoft.com/office/drawing/2014/main" id="{31F13723-5348-A140-A426-CB286BCB9C8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3657346065"/>
      </p:ext>
    </p:extLst>
  </p:cSld>
  <p:clrMap bg1="lt1" tx1="dk1" bg2="lt2" tx2="dk2" accent1="accent1" accent2="accent2" accent3="accent3" accent4="accent4" accent5="accent5" accent6="accent6" hlink="hlink" folHlink="folHlink"/>
  <p:sldLayoutIdLst>
    <p:sldLayoutId id="2147483673" r:id="rId1"/>
    <p:sldLayoutId id="2147483676" r:id="rId2"/>
  </p:sldLayoutIdLst>
  <p:hf sldNum="0" hdr="0" dt="0"/>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2" y="1501629"/>
            <a:ext cx="8339184" cy="5356371"/>
          </a:xfrm>
          <a:prstGeom prst="rect">
            <a:avLst/>
          </a:prstGeom>
        </p:spPr>
      </p:pic>
      <p:sp>
        <p:nvSpPr>
          <p:cNvPr id="11" name="Right Triangle 10">
            <a:extLst>
              <a:ext uri="{FF2B5EF4-FFF2-40B4-BE49-F238E27FC236}">
                <a16:creationId xmlns:a16="http://schemas.microsoft.com/office/drawing/2014/main" id="{FA148A24-A711-F146-846F-2079683E28A9}"/>
              </a:ext>
            </a:extLst>
          </p:cNvPr>
          <p:cNvSpPr/>
          <p:nvPr userDrawn="1"/>
        </p:nvSpPr>
        <p:spPr>
          <a:xfrm flipH="1">
            <a:off x="9601200" y="5591048"/>
            <a:ext cx="2590800" cy="1266952"/>
          </a:xfrm>
          <a:prstGeom prst="rtTriangle">
            <a:avLst/>
          </a:prstGeom>
          <a:solidFill>
            <a:srgbClr val="0A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r>
              <a:rPr lang="en-AU"/>
              <a:t>Asian Forum for Accelerators and Detectors 2023, 12 April, Melbourne</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E29009A-88E2-CA47-B749-6C2C6AFD8BB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610838139"/>
      </p:ext>
    </p:extLst>
  </p:cSld>
  <p:clrMap bg1="lt1" tx1="dk1" bg2="lt2" tx2="dk2" accent1="accent1" accent2="accent2" accent3="accent3" accent4="accent4" accent5="accent5" accent6="accent6" hlink="hlink" folHlink="folHlink"/>
  <p:sldLayoutIdLst>
    <p:sldLayoutId id="2147483678" r:id="rId1"/>
    <p:sldLayoutId id="2147483679" r:id="rId2"/>
  </p:sldLayoutIdLst>
  <p:hf sldNum="0" hdr="0" dt="0"/>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49BFBE"/>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a:stretch>
            <a:fillRect/>
          </a:stretch>
        </p:blipFill>
        <p:spPr>
          <a:xfrm>
            <a:off x="3847393" y="1501629"/>
            <a:ext cx="8339182" cy="5356370"/>
          </a:xfrm>
          <a:prstGeom prst="rect">
            <a:avLst/>
          </a:prstGeom>
        </p:spPr>
      </p:pic>
      <p:sp>
        <p:nvSpPr>
          <p:cNvPr id="11" name="Right Triangle 10">
            <a:extLst>
              <a:ext uri="{FF2B5EF4-FFF2-40B4-BE49-F238E27FC236}">
                <a16:creationId xmlns:a16="http://schemas.microsoft.com/office/drawing/2014/main" id="{3EC91E7D-BAD0-8D4D-B6C3-5271994E8762}"/>
              </a:ext>
            </a:extLst>
          </p:cNvPr>
          <p:cNvSpPr/>
          <p:nvPr userDrawn="1"/>
        </p:nvSpPr>
        <p:spPr>
          <a:xfrm flipH="1">
            <a:off x="9601200" y="5591048"/>
            <a:ext cx="2590800" cy="1266952"/>
          </a:xfrm>
          <a:prstGeom prst="rtTriangle">
            <a:avLst/>
          </a:prstGeom>
          <a:solidFill>
            <a:srgbClr val="136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Fira Sans" panose="020B0604020202020204" charset="0"/>
              </a:defRPr>
            </a:lvl1pPr>
          </a:lstStyle>
          <a:p>
            <a:r>
              <a:rPr lang="en-AU"/>
              <a:t>Asian Forum for Accelerators and Detectors 2023, 12 April, Melbourne</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6EEF9C3-F736-634E-8174-C9C8E8E98C4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1138516902"/>
      </p:ext>
    </p:extLst>
  </p:cSld>
  <p:clrMap bg1="lt1" tx1="dk1" bg2="lt2" tx2="dk2" accent1="accent1" accent2="accent2" accent3="accent3" accent4="accent4" accent5="accent5" accent6="accent6" hlink="hlink" folHlink="folHlink"/>
  <p:sldLayoutIdLst>
    <p:sldLayoutId id="2147483681" r:id="rId1"/>
    <p:sldLayoutId id="2147483682" r:id="rId2"/>
  </p:sldLayoutIdLst>
  <p:hf sldNum="0" hdr="0" dt="0"/>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2">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2">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2">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950E861C-D2CE-4E42-83A9-FDB90A512CDF}"/>
              </a:ext>
            </a:extLst>
          </p:cNvPr>
          <p:cNvSpPr/>
          <p:nvPr userDrawn="1"/>
        </p:nvSpPr>
        <p:spPr>
          <a:xfrm flipH="1">
            <a:off x="3764280" y="2736680"/>
            <a:ext cx="8427720" cy="412132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827FABC-47BC-5E42-BDF5-9E184B44EEE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784851" y="5580382"/>
            <a:ext cx="5015148" cy="1023499"/>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699126063"/>
      </p:ext>
    </p:extLst>
  </p:cSld>
  <p:clrMap bg1="lt1" tx1="dk1" bg2="lt2" tx2="dk2" accent1="accent1" accent2="accent2" accent3="accent3" accent4="accent4" accent5="accent5" accent6="accent6" hlink="hlink" folHlink="folHlink"/>
  <p:hf sldNum="0" hdr="0" dt="0"/>
  <p:txStyles>
    <p:titleStyle>
      <a:lvl1pPr algn="l" defTabSz="914400" rtl="0" eaLnBrk="1" latinLnBrk="0" hangingPunct="1">
        <a:lnSpc>
          <a:spcPct val="90000"/>
        </a:lnSpc>
        <a:spcBef>
          <a:spcPct val="0"/>
        </a:spcBef>
        <a:buNone/>
        <a:defRPr sz="4400" b="1" i="0" kern="1200" spc="-50" baseline="0">
          <a:solidFill>
            <a:schemeClr val="bg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150">
          <a:solidFill>
            <a:schemeClr val="accent3">
              <a:lumMod val="40000"/>
              <a:lumOff val="60000"/>
            </a:schemeClr>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150">
          <a:solidFill>
            <a:schemeClr val="accent3">
              <a:lumMod val="40000"/>
              <a:lumOff val="60000"/>
            </a:schemeClr>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150">
          <a:solidFill>
            <a:schemeClr val="accent3">
              <a:lumMod val="40000"/>
              <a:lumOff val="60000"/>
            </a:schemeClr>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486" tIns="40183" rIns="80486" bIns="40183"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0486" tIns="40183" rIns="80486" bIns="4018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p:spPr>
        <p:txBody>
          <a:bodyPr vert="horz" wrap="square" lIns="80486" tIns="40183" rIns="80486" bIns="40183" numCol="1" anchor="t" anchorCtr="0" compatLnSpc="1">
            <a:prstTxWarp prst="textNoShape">
              <a:avLst/>
            </a:prstTxWarp>
          </a:bodyPr>
          <a:lstStyle>
            <a:lvl1pPr eaLnBrk="0" hangingPunct="0">
              <a:defRPr sz="1400"/>
            </a:lvl1pPr>
          </a:lstStyle>
          <a:p>
            <a:pPr defTabSz="804833" fontAlgn="base">
              <a:spcBef>
                <a:spcPct val="0"/>
              </a:spcBef>
              <a:spcAft>
                <a:spcPct val="0"/>
              </a:spcAft>
              <a:defRPr/>
            </a:pPr>
            <a:fld id="{A533E948-2123-4DED-82F1-0CB0EDA3F5DD}" type="datetime1">
              <a:rPr lang="en-US" smtClean="0">
                <a:solidFill>
                  <a:srgbClr val="000000"/>
                </a:solidFill>
                <a:cs typeface="Arial" pitchFamily="34" charset="0"/>
              </a:rPr>
              <a:t>4/14/2023</a:t>
            </a:fld>
            <a:endParaRPr lang="en-US">
              <a:solidFill>
                <a:srgbClr val="000000"/>
              </a:solidFill>
              <a:cs typeface="Arial" pitchFamily="34" charset="0"/>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80486" tIns="40183" rIns="80486" bIns="40183" numCol="1" anchor="t" anchorCtr="0" compatLnSpc="1">
            <a:prstTxWarp prst="textNoShape">
              <a:avLst/>
            </a:prstTxWarp>
          </a:bodyPr>
          <a:lstStyle>
            <a:lvl1pPr algn="ctr" eaLnBrk="0" hangingPunct="0">
              <a:defRPr sz="1400"/>
            </a:lvl1pPr>
          </a:lstStyle>
          <a:p>
            <a:pPr defTabSz="804833" fontAlgn="base">
              <a:spcBef>
                <a:spcPct val="0"/>
              </a:spcBef>
              <a:spcAft>
                <a:spcPct val="0"/>
              </a:spcAft>
              <a:defRPr/>
            </a:pPr>
            <a:r>
              <a:rPr lang="nn-NO">
                <a:solidFill>
                  <a:srgbClr val="000000"/>
                </a:solidFill>
                <a:cs typeface="Arial" pitchFamily="34" charset="0"/>
              </a:rPr>
              <a:t>AFAD-2023, 12-14 April, Melbourne, Australia</a:t>
            </a:r>
            <a:endParaRPr lang="en-US">
              <a:solidFill>
                <a:srgbClr val="000000"/>
              </a:solidFill>
              <a:cs typeface="Arial" pitchFamily="34" charset="0"/>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p:spPr>
        <p:txBody>
          <a:bodyPr vert="horz" wrap="square" lIns="80486" tIns="40183" rIns="80486" bIns="40183" numCol="1" anchor="t" anchorCtr="0" compatLnSpc="1">
            <a:prstTxWarp prst="textNoShape">
              <a:avLst/>
            </a:prstTxWarp>
          </a:bodyPr>
          <a:lstStyle>
            <a:lvl1pPr algn="r" eaLnBrk="0" hangingPunct="0">
              <a:defRPr sz="1400"/>
            </a:lvl1pPr>
          </a:lstStyle>
          <a:p>
            <a:pPr defTabSz="804833" fontAlgn="base">
              <a:spcBef>
                <a:spcPct val="0"/>
              </a:spcBef>
              <a:spcAft>
                <a:spcPct val="0"/>
              </a:spcAft>
              <a:defRPr/>
            </a:pPr>
            <a:fld id="{3A35477F-952F-4E2B-BA9A-D32B1528DAEA}" type="slidenum">
              <a:rPr lang="en-US" smtClean="0">
                <a:solidFill>
                  <a:srgbClr val="000000"/>
                </a:solidFill>
                <a:cs typeface="Arial" pitchFamily="34" charset="0"/>
              </a:rPr>
              <a:pPr defTabSz="804833" fontAlgn="base">
                <a:spcBef>
                  <a:spcPct val="0"/>
                </a:spcBef>
                <a:spcAft>
                  <a:spcPct val="0"/>
                </a:spcAft>
                <a:defRPr/>
              </a:pPr>
              <a:t>‹#›</a:t>
            </a:fld>
            <a:endParaRPr lang="en-US">
              <a:solidFill>
                <a:srgbClr val="000000"/>
              </a:solidFill>
              <a:cs typeface="Arial" pitchFamily="34" charset="0"/>
            </a:endParaRPr>
          </a:p>
        </p:txBody>
      </p:sp>
    </p:spTree>
    <p:extLst>
      <p:ext uri="{BB962C8B-B14F-4D97-AF65-F5344CB8AC3E}">
        <p14:creationId xmlns:p14="http://schemas.microsoft.com/office/powerpoint/2010/main" val="60437012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mc:AlternateContent xmlns:mc="http://schemas.openxmlformats.org/markup-compatibility/2006" xmlns:p14="http://schemas.microsoft.com/office/powerpoint/2010/main">
    <mc:Choice Requires="p14">
      <p:transition spd="slow" p14:dur="16500"/>
    </mc:Choice>
    <mc:Fallback xmlns="">
      <p:transition spd="slow"/>
    </mc:Fallback>
  </mc:AlternateContent>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02406" algn="ctr" rtl="0" eaLnBrk="0" fontAlgn="base" hangingPunct="0">
        <a:spcBef>
          <a:spcPct val="0"/>
        </a:spcBef>
        <a:spcAft>
          <a:spcPct val="0"/>
        </a:spcAft>
        <a:defRPr sz="4400">
          <a:solidFill>
            <a:schemeClr val="tx2"/>
          </a:solidFill>
          <a:latin typeface="Times New Roman" pitchFamily="18" charset="0"/>
        </a:defRPr>
      </a:lvl6pPr>
      <a:lvl7pPr marL="804833" algn="ctr" rtl="0" eaLnBrk="0" fontAlgn="base" hangingPunct="0">
        <a:spcBef>
          <a:spcPct val="0"/>
        </a:spcBef>
        <a:spcAft>
          <a:spcPct val="0"/>
        </a:spcAft>
        <a:defRPr sz="4400">
          <a:solidFill>
            <a:schemeClr val="tx2"/>
          </a:solidFill>
          <a:latin typeface="Times New Roman" pitchFamily="18" charset="0"/>
        </a:defRPr>
      </a:lvl7pPr>
      <a:lvl8pPr marL="1207259" algn="ctr" rtl="0" eaLnBrk="0" fontAlgn="base" hangingPunct="0">
        <a:spcBef>
          <a:spcPct val="0"/>
        </a:spcBef>
        <a:spcAft>
          <a:spcPct val="0"/>
        </a:spcAft>
        <a:defRPr sz="4400">
          <a:solidFill>
            <a:schemeClr val="tx2"/>
          </a:solidFill>
          <a:latin typeface="Times New Roman" pitchFamily="18" charset="0"/>
        </a:defRPr>
      </a:lvl8pPr>
      <a:lvl9pPr marL="1609664" algn="ctr" rtl="0" eaLnBrk="0" fontAlgn="base" hangingPunct="0">
        <a:spcBef>
          <a:spcPct val="0"/>
        </a:spcBef>
        <a:spcAft>
          <a:spcPct val="0"/>
        </a:spcAft>
        <a:defRPr sz="4400">
          <a:solidFill>
            <a:schemeClr val="tx2"/>
          </a:solidFill>
          <a:latin typeface="Times New Roman" pitchFamily="18" charset="0"/>
        </a:defRPr>
      </a:lvl9pPr>
    </p:titleStyle>
    <p:bodyStyle>
      <a:lvl1pPr marL="301801" indent="-301801" algn="l" rtl="0" eaLnBrk="0" fontAlgn="base" hangingPunct="0">
        <a:spcBef>
          <a:spcPct val="20000"/>
        </a:spcBef>
        <a:spcAft>
          <a:spcPct val="0"/>
        </a:spcAft>
        <a:buChar char="•"/>
        <a:defRPr sz="3200">
          <a:solidFill>
            <a:schemeClr val="tx1"/>
          </a:solidFill>
          <a:latin typeface="+mn-lt"/>
          <a:ea typeface="+mn-ea"/>
          <a:cs typeface="+mn-cs"/>
        </a:defRPr>
      </a:lvl1pPr>
      <a:lvl2pPr marL="653940" indent="-251522" algn="l" rtl="0" eaLnBrk="0" fontAlgn="base" hangingPunct="0">
        <a:spcBef>
          <a:spcPct val="20000"/>
        </a:spcBef>
        <a:spcAft>
          <a:spcPct val="0"/>
        </a:spcAft>
        <a:buChar char="–"/>
        <a:defRPr sz="2800">
          <a:solidFill>
            <a:schemeClr val="tx1"/>
          </a:solidFill>
          <a:latin typeface="+mn-lt"/>
        </a:defRPr>
      </a:lvl2pPr>
      <a:lvl3pPr marL="1006040" indent="-201229" algn="l" rtl="0" eaLnBrk="0" fontAlgn="base" hangingPunct="0">
        <a:spcBef>
          <a:spcPct val="20000"/>
        </a:spcBef>
        <a:spcAft>
          <a:spcPct val="0"/>
        </a:spcAft>
        <a:buChar char="•"/>
        <a:defRPr sz="2400">
          <a:solidFill>
            <a:schemeClr val="tx1"/>
          </a:solidFill>
          <a:latin typeface="+mn-lt"/>
        </a:defRPr>
      </a:lvl3pPr>
      <a:lvl4pPr marL="1408459" indent="-201229" algn="l" rtl="0" eaLnBrk="0" fontAlgn="base" hangingPunct="0">
        <a:spcBef>
          <a:spcPct val="20000"/>
        </a:spcBef>
        <a:spcAft>
          <a:spcPct val="0"/>
        </a:spcAft>
        <a:buChar char="–"/>
        <a:defRPr sz="2000">
          <a:solidFill>
            <a:schemeClr val="tx1"/>
          </a:solidFill>
          <a:latin typeface="+mn-lt"/>
        </a:defRPr>
      </a:lvl4pPr>
      <a:lvl5pPr marL="1810877" indent="-201229" algn="l" rtl="0" eaLnBrk="0" fontAlgn="base" hangingPunct="0">
        <a:spcBef>
          <a:spcPct val="20000"/>
        </a:spcBef>
        <a:spcAft>
          <a:spcPct val="0"/>
        </a:spcAft>
        <a:buChar char="»"/>
        <a:defRPr sz="2000">
          <a:solidFill>
            <a:schemeClr val="tx1"/>
          </a:solidFill>
          <a:latin typeface="+mn-lt"/>
        </a:defRPr>
      </a:lvl5pPr>
      <a:lvl6pPr marL="2213304" indent="-201229" algn="l" rtl="0" eaLnBrk="0" fontAlgn="base" hangingPunct="0">
        <a:spcBef>
          <a:spcPct val="20000"/>
        </a:spcBef>
        <a:spcAft>
          <a:spcPct val="0"/>
        </a:spcAft>
        <a:buChar char="»"/>
        <a:defRPr sz="2000">
          <a:solidFill>
            <a:schemeClr val="tx1"/>
          </a:solidFill>
          <a:latin typeface="+mn-lt"/>
        </a:defRPr>
      </a:lvl6pPr>
      <a:lvl7pPr marL="2615724" indent="-201229" algn="l" rtl="0" eaLnBrk="0" fontAlgn="base" hangingPunct="0">
        <a:spcBef>
          <a:spcPct val="20000"/>
        </a:spcBef>
        <a:spcAft>
          <a:spcPct val="0"/>
        </a:spcAft>
        <a:buChar char="»"/>
        <a:defRPr sz="2000">
          <a:solidFill>
            <a:schemeClr val="tx1"/>
          </a:solidFill>
          <a:latin typeface="+mn-lt"/>
        </a:defRPr>
      </a:lvl7pPr>
      <a:lvl8pPr marL="3018146" indent="-201229" algn="l" rtl="0" eaLnBrk="0" fontAlgn="base" hangingPunct="0">
        <a:spcBef>
          <a:spcPct val="20000"/>
        </a:spcBef>
        <a:spcAft>
          <a:spcPct val="0"/>
        </a:spcAft>
        <a:buChar char="»"/>
        <a:defRPr sz="2000">
          <a:solidFill>
            <a:schemeClr val="tx1"/>
          </a:solidFill>
          <a:latin typeface="+mn-lt"/>
        </a:defRPr>
      </a:lvl8pPr>
      <a:lvl9pPr marL="3420556" indent="-201229"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804833" rtl="0" eaLnBrk="1" latinLnBrk="0" hangingPunct="1">
        <a:defRPr sz="1800" kern="1200">
          <a:solidFill>
            <a:schemeClr val="tx1"/>
          </a:solidFill>
          <a:latin typeface="+mn-lt"/>
          <a:ea typeface="+mn-ea"/>
          <a:cs typeface="+mn-cs"/>
        </a:defRPr>
      </a:lvl1pPr>
      <a:lvl2pPr marL="402406" algn="l" defTabSz="804833" rtl="0" eaLnBrk="1" latinLnBrk="0" hangingPunct="1">
        <a:defRPr sz="1800" kern="1200">
          <a:solidFill>
            <a:schemeClr val="tx1"/>
          </a:solidFill>
          <a:latin typeface="+mn-lt"/>
          <a:ea typeface="+mn-ea"/>
          <a:cs typeface="+mn-cs"/>
        </a:defRPr>
      </a:lvl2pPr>
      <a:lvl3pPr marL="804833" algn="l" defTabSz="804833" rtl="0" eaLnBrk="1" latinLnBrk="0" hangingPunct="1">
        <a:defRPr sz="1800" kern="1200">
          <a:solidFill>
            <a:schemeClr val="tx1"/>
          </a:solidFill>
          <a:latin typeface="+mn-lt"/>
          <a:ea typeface="+mn-ea"/>
          <a:cs typeface="+mn-cs"/>
        </a:defRPr>
      </a:lvl3pPr>
      <a:lvl4pPr marL="1207259" algn="l" defTabSz="804833" rtl="0" eaLnBrk="1" latinLnBrk="0" hangingPunct="1">
        <a:defRPr sz="1800" kern="1200">
          <a:solidFill>
            <a:schemeClr val="tx1"/>
          </a:solidFill>
          <a:latin typeface="+mn-lt"/>
          <a:ea typeface="+mn-ea"/>
          <a:cs typeface="+mn-cs"/>
        </a:defRPr>
      </a:lvl4pPr>
      <a:lvl5pPr marL="1609664" algn="l" defTabSz="804833" rtl="0" eaLnBrk="1" latinLnBrk="0" hangingPunct="1">
        <a:defRPr sz="1800" kern="1200">
          <a:solidFill>
            <a:schemeClr val="tx1"/>
          </a:solidFill>
          <a:latin typeface="+mn-lt"/>
          <a:ea typeface="+mn-ea"/>
          <a:cs typeface="+mn-cs"/>
        </a:defRPr>
      </a:lvl5pPr>
      <a:lvl6pPr marL="2012102" algn="l" defTabSz="804833" rtl="0" eaLnBrk="1" latinLnBrk="0" hangingPunct="1">
        <a:defRPr sz="1800" kern="1200">
          <a:solidFill>
            <a:schemeClr val="tx1"/>
          </a:solidFill>
          <a:latin typeface="+mn-lt"/>
          <a:ea typeface="+mn-ea"/>
          <a:cs typeface="+mn-cs"/>
        </a:defRPr>
      </a:lvl6pPr>
      <a:lvl7pPr marL="2414507" algn="l" defTabSz="804833" rtl="0" eaLnBrk="1" latinLnBrk="0" hangingPunct="1">
        <a:defRPr sz="1800" kern="1200">
          <a:solidFill>
            <a:schemeClr val="tx1"/>
          </a:solidFill>
          <a:latin typeface="+mn-lt"/>
          <a:ea typeface="+mn-ea"/>
          <a:cs typeface="+mn-cs"/>
        </a:defRPr>
      </a:lvl7pPr>
      <a:lvl8pPr marL="2816929" algn="l" defTabSz="804833" rtl="0" eaLnBrk="1" latinLnBrk="0" hangingPunct="1">
        <a:defRPr sz="1800" kern="1200">
          <a:solidFill>
            <a:schemeClr val="tx1"/>
          </a:solidFill>
          <a:latin typeface="+mn-lt"/>
          <a:ea typeface="+mn-ea"/>
          <a:cs typeface="+mn-cs"/>
        </a:defRPr>
      </a:lvl8pPr>
      <a:lvl9pPr marL="3219354" algn="l" defTabSz="80483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27BCCD-B9D5-AF80-2331-4A53C93F3E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5DC0B75-0C87-A098-6087-E37DC6A145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F6926A2-161E-63BC-3441-52F199C48F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FD6A3-CDC5-423C-BBA6-7291F326B642}" type="datetime1">
              <a:rPr lang="ru-RU" smtClean="0"/>
              <a:t>14.04.2023</a:t>
            </a:fld>
            <a:endParaRPr lang="ru-RU"/>
          </a:p>
        </p:txBody>
      </p:sp>
      <p:sp>
        <p:nvSpPr>
          <p:cNvPr id="5" name="Нижний колонтитул 4">
            <a:extLst>
              <a:ext uri="{FF2B5EF4-FFF2-40B4-BE49-F238E27FC236}">
                <a16:creationId xmlns:a16="http://schemas.microsoft.com/office/drawing/2014/main" id="{81A668F0-BC20-C947-9275-4CDEA9A8AF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2D4AA1F-9305-518F-00A2-056FA817AE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F545E-E575-4608-B748-35AA667BC055}" type="slidenum">
              <a:rPr lang="ru-RU" smtClean="0"/>
              <a:t>‹#›</a:t>
            </a:fld>
            <a:endParaRPr lang="ru-RU"/>
          </a:p>
        </p:txBody>
      </p:sp>
    </p:spTree>
    <p:extLst>
      <p:ext uri="{BB962C8B-B14F-4D97-AF65-F5344CB8AC3E}">
        <p14:creationId xmlns:p14="http://schemas.microsoft.com/office/powerpoint/2010/main" val="298200065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ko-KR"/>
              <a:t>12-Apr-2023</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36930159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Lst>
  <p:hf hdr="0" ftr="0"/>
  <p:txStyles>
    <p:titleStyle>
      <a:lvl1pPr algn="l" defTabSz="914295"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573" indent="-228573" algn="l" defTabSz="914295"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21" indent="-228573" algn="l" defTabSz="914295" rtl="0" eaLnBrk="1" latinLnBrk="1"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868" indent="-228573" algn="l" defTabSz="914295" rtl="0" eaLnBrk="1" latinLnBrk="1"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600016" indent="-228573" algn="l" defTabSz="914295" rtl="0" eaLnBrk="1" latinLnBrk="1"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164" indent="-228573" algn="l" defTabSz="914295" rtl="0" eaLnBrk="1" latinLnBrk="1"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311" indent="-228573" algn="l" defTabSz="914295" rtl="0" eaLnBrk="1" latinLnBrk="1"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458" indent="-228573" algn="l" defTabSz="914295" rtl="0" eaLnBrk="1" latinLnBrk="1"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605" indent="-228573" algn="l" defTabSz="914295" rtl="0" eaLnBrk="1" latinLnBrk="1"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753" indent="-228573" algn="l" defTabSz="914295" rtl="0" eaLnBrk="1" latinLnBrk="1"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295" rtl="0" eaLnBrk="1" latinLnBrk="1" hangingPunct="1">
        <a:defRPr sz="1799" kern="1200">
          <a:solidFill>
            <a:schemeClr val="tx1"/>
          </a:solidFill>
          <a:latin typeface="+mn-lt"/>
          <a:ea typeface="+mn-ea"/>
          <a:cs typeface="+mn-cs"/>
        </a:defRPr>
      </a:lvl1pPr>
      <a:lvl2pPr marL="457148" algn="l" defTabSz="914295" rtl="0" eaLnBrk="1" latinLnBrk="1" hangingPunct="1">
        <a:defRPr sz="1799" kern="1200">
          <a:solidFill>
            <a:schemeClr val="tx1"/>
          </a:solidFill>
          <a:latin typeface="+mn-lt"/>
          <a:ea typeface="+mn-ea"/>
          <a:cs typeface="+mn-cs"/>
        </a:defRPr>
      </a:lvl2pPr>
      <a:lvl3pPr marL="914295" algn="l" defTabSz="914295" rtl="0" eaLnBrk="1" latinLnBrk="1" hangingPunct="1">
        <a:defRPr sz="1799" kern="1200">
          <a:solidFill>
            <a:schemeClr val="tx1"/>
          </a:solidFill>
          <a:latin typeface="+mn-lt"/>
          <a:ea typeface="+mn-ea"/>
          <a:cs typeface="+mn-cs"/>
        </a:defRPr>
      </a:lvl3pPr>
      <a:lvl4pPr marL="1371443" algn="l" defTabSz="914295" rtl="0" eaLnBrk="1" latinLnBrk="1" hangingPunct="1">
        <a:defRPr sz="1799" kern="1200">
          <a:solidFill>
            <a:schemeClr val="tx1"/>
          </a:solidFill>
          <a:latin typeface="+mn-lt"/>
          <a:ea typeface="+mn-ea"/>
          <a:cs typeface="+mn-cs"/>
        </a:defRPr>
      </a:lvl4pPr>
      <a:lvl5pPr marL="1828589" algn="l" defTabSz="914295" rtl="0" eaLnBrk="1" latinLnBrk="1" hangingPunct="1">
        <a:defRPr sz="1799" kern="1200">
          <a:solidFill>
            <a:schemeClr val="tx1"/>
          </a:solidFill>
          <a:latin typeface="+mn-lt"/>
          <a:ea typeface="+mn-ea"/>
          <a:cs typeface="+mn-cs"/>
        </a:defRPr>
      </a:lvl5pPr>
      <a:lvl6pPr marL="2285737" algn="l" defTabSz="914295" rtl="0" eaLnBrk="1" latinLnBrk="1" hangingPunct="1">
        <a:defRPr sz="1799" kern="1200">
          <a:solidFill>
            <a:schemeClr val="tx1"/>
          </a:solidFill>
          <a:latin typeface="+mn-lt"/>
          <a:ea typeface="+mn-ea"/>
          <a:cs typeface="+mn-cs"/>
        </a:defRPr>
      </a:lvl6pPr>
      <a:lvl7pPr marL="2742884" algn="l" defTabSz="914295" rtl="0" eaLnBrk="1" latinLnBrk="1" hangingPunct="1">
        <a:defRPr sz="1799" kern="1200">
          <a:solidFill>
            <a:schemeClr val="tx1"/>
          </a:solidFill>
          <a:latin typeface="+mn-lt"/>
          <a:ea typeface="+mn-ea"/>
          <a:cs typeface="+mn-cs"/>
        </a:defRPr>
      </a:lvl7pPr>
      <a:lvl8pPr marL="3200032" algn="l" defTabSz="914295" rtl="0" eaLnBrk="1" latinLnBrk="1" hangingPunct="1">
        <a:defRPr sz="1799" kern="1200">
          <a:solidFill>
            <a:schemeClr val="tx1"/>
          </a:solidFill>
          <a:latin typeface="+mn-lt"/>
          <a:ea typeface="+mn-ea"/>
          <a:cs typeface="+mn-cs"/>
        </a:defRPr>
      </a:lvl8pPr>
      <a:lvl9pPr marL="3657179" algn="l" defTabSz="914295" rtl="0" eaLnBrk="1" latinLnBrk="1" hangingPunct="1">
        <a:defRPr sz="1799"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F786CE3C-03AF-9A9C-6AC6-9B4A828F9F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D1C7952F-B6A7-B63E-86E5-E5AF5BF9B0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B9716A7-AC9F-0281-D651-8E8A4DBB22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A16E22-5D1B-4C22-A709-941318D283E3}" type="datetimeFigureOut">
              <a:rPr lang="zh-TW" altLang="en-US" smtClean="0"/>
              <a:t>2023/4/14</a:t>
            </a:fld>
            <a:endParaRPr lang="zh-TW" altLang="en-US"/>
          </a:p>
        </p:txBody>
      </p:sp>
      <p:sp>
        <p:nvSpPr>
          <p:cNvPr id="5" name="頁尾版面配置區 4">
            <a:extLst>
              <a:ext uri="{FF2B5EF4-FFF2-40B4-BE49-F238E27FC236}">
                <a16:creationId xmlns:a16="http://schemas.microsoft.com/office/drawing/2014/main" id="{E50AFA89-F12B-F458-ED16-845E48F794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A4BE6F2F-B7CB-7688-CE61-CCB76086F7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C19E43-BB10-4794-A02F-60E2E13E4859}" type="slidenum">
              <a:rPr lang="zh-TW" altLang="en-US" smtClean="0"/>
              <a:t>‹#›</a:t>
            </a:fld>
            <a:endParaRPr lang="zh-TW" altLang="en-US"/>
          </a:p>
        </p:txBody>
      </p:sp>
    </p:spTree>
    <p:extLst>
      <p:ext uri="{BB962C8B-B14F-4D97-AF65-F5344CB8AC3E}">
        <p14:creationId xmlns:p14="http://schemas.microsoft.com/office/powerpoint/2010/main" val="383246846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A0050-94AF-CD58-344D-DFA890EC8A91}"/>
              </a:ext>
            </a:extLst>
          </p:cNvPr>
          <p:cNvSpPr>
            <a:spLocks noGrp="1"/>
          </p:cNvSpPr>
          <p:nvPr>
            <p:ph type="ctrTitle"/>
          </p:nvPr>
        </p:nvSpPr>
        <p:spPr/>
        <p:txBody>
          <a:bodyPr/>
          <a:lstStyle/>
          <a:p>
            <a:r>
              <a:rPr lang="en-AU" dirty="0"/>
              <a:t>WG1 Summary</a:t>
            </a:r>
          </a:p>
        </p:txBody>
      </p:sp>
      <p:sp>
        <p:nvSpPr>
          <p:cNvPr id="3" name="Subtitle 2">
            <a:extLst>
              <a:ext uri="{FF2B5EF4-FFF2-40B4-BE49-F238E27FC236}">
                <a16:creationId xmlns:a16="http://schemas.microsoft.com/office/drawing/2014/main" id="{EEC87017-3B08-5313-D8CD-8C428FB72D36}"/>
              </a:ext>
            </a:extLst>
          </p:cNvPr>
          <p:cNvSpPr>
            <a:spLocks noGrp="1"/>
          </p:cNvSpPr>
          <p:nvPr>
            <p:ph type="subTitle" idx="1"/>
          </p:nvPr>
        </p:nvSpPr>
        <p:spPr/>
        <p:txBody>
          <a:bodyPr/>
          <a:lstStyle/>
          <a:p>
            <a:endParaRPr lang="en-AU"/>
          </a:p>
        </p:txBody>
      </p:sp>
    </p:spTree>
    <p:extLst>
      <p:ext uri="{BB962C8B-B14F-4D97-AF65-F5344CB8AC3E}">
        <p14:creationId xmlns:p14="http://schemas.microsoft.com/office/powerpoint/2010/main" val="1875690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D1446A6-4765-66A0-EBE4-39E5D41FBD4A}"/>
              </a:ext>
            </a:extLst>
          </p:cNvPr>
          <p:cNvSpPr>
            <a:spLocks noChangeAspect="1"/>
          </p:cNvSpPr>
          <p:nvPr/>
        </p:nvSpPr>
        <p:spPr>
          <a:xfrm>
            <a:off x="0" y="6318000"/>
            <a:ext cx="3893229" cy="540000"/>
          </a:xfrm>
          <a:prstGeom prst="rect">
            <a:avLst/>
          </a:prstGeom>
          <a:blipFill dpi="0" rotWithShape="1">
            <a:blip r:embed="rId3">
              <a:alphaModFix amt="39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Номер слайда 10">
            <a:extLst>
              <a:ext uri="{FF2B5EF4-FFF2-40B4-BE49-F238E27FC236}">
                <a16:creationId xmlns:a16="http://schemas.microsoft.com/office/drawing/2014/main" id="{553B7661-390F-1D35-C122-385F39A709D3}"/>
              </a:ext>
            </a:extLst>
          </p:cNvPr>
          <p:cNvSpPr>
            <a:spLocks noGrp="1"/>
          </p:cNvSpPr>
          <p:nvPr>
            <p:ph type="sldNum" sz="quarter" idx="12"/>
          </p:nvPr>
        </p:nvSpPr>
        <p:spPr/>
        <p:txBody>
          <a:bodyPr/>
          <a:lstStyle/>
          <a:p>
            <a:fld id="{B84F545E-E575-4608-B748-35AA667BC055}" type="slidenum">
              <a:rPr lang="ru-RU" smtClean="0"/>
              <a:t>10</a:t>
            </a:fld>
            <a:endParaRPr lang="ru-RU"/>
          </a:p>
        </p:txBody>
      </p:sp>
      <p:sp>
        <p:nvSpPr>
          <p:cNvPr id="4" name="Заголовок 1">
            <a:extLst>
              <a:ext uri="{FF2B5EF4-FFF2-40B4-BE49-F238E27FC236}">
                <a16:creationId xmlns:a16="http://schemas.microsoft.com/office/drawing/2014/main" id="{AD12BD46-D155-4944-752E-B402C4DCA8AC}"/>
              </a:ext>
            </a:extLst>
          </p:cNvPr>
          <p:cNvSpPr txBox="1">
            <a:spLocks/>
          </p:cNvSpPr>
          <p:nvPr/>
        </p:nvSpPr>
        <p:spPr>
          <a:xfrm>
            <a:off x="0" y="133351"/>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1000"/>
              </a:spcBef>
            </a:pPr>
            <a:r>
              <a:rPr lang="en-US" dirty="0">
                <a:latin typeface="Times New Roman" panose="02020603050405020304" pitchFamily="18" charset="0"/>
                <a:cs typeface="Times New Roman" panose="02020603050405020304" pitchFamily="18" charset="0"/>
              </a:rPr>
              <a:t>Conclusion</a:t>
            </a:r>
            <a:endParaRPr lang="ru-RU" dirty="0">
              <a:latin typeface="Times New Roman" panose="02020603050405020304" pitchFamily="18" charset="0"/>
              <a:cs typeface="Times New Roman" panose="02020603050405020304" pitchFamily="18" charset="0"/>
            </a:endParaRPr>
          </a:p>
        </p:txBody>
      </p:sp>
      <p:sp>
        <p:nvSpPr>
          <p:cNvPr id="2" name="TextBox 1"/>
          <p:cNvSpPr txBox="1"/>
          <p:nvPr/>
        </p:nvSpPr>
        <p:spPr>
          <a:xfrm>
            <a:off x="578223" y="1160585"/>
            <a:ext cx="11035553" cy="4401205"/>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Linear accelerator of the SKIF injector was developed. The main devices of the accelerator were produced and measured. Test stand with the RF gun, bunching system, the first accelerating structure and diagnostic system are operating in </a:t>
            </a:r>
            <a:r>
              <a:rPr lang="en-US" sz="2400" dirty="0" err="1">
                <a:latin typeface="Times New Roman" panose="02020603050405020304" pitchFamily="18" charset="0"/>
                <a:cs typeface="Times New Roman" panose="02020603050405020304" pitchFamily="18" charset="0"/>
              </a:rPr>
              <a:t>Budker</a:t>
            </a:r>
            <a:r>
              <a:rPr lang="en-US" sz="2400" dirty="0">
                <a:latin typeface="Times New Roman" panose="02020603050405020304" pitchFamily="18" charset="0"/>
                <a:cs typeface="Times New Roman" panose="02020603050405020304" pitchFamily="18" charset="0"/>
              </a:rPr>
              <a:t> Institute of Nuclear Physics. The first beam is accelerated in the accelerating structure. The achieved beam parameters are: an energy up to 30 MeV with RF power of about 15 MW, the bunch charge up to 1 </a:t>
            </a:r>
            <a:r>
              <a:rPr lang="en-US" sz="2400" dirty="0" err="1">
                <a:latin typeface="Times New Roman" panose="02020603050405020304" pitchFamily="18" charset="0"/>
                <a:cs typeface="Times New Roman" panose="02020603050405020304" pitchFamily="18" charset="0"/>
              </a:rPr>
              <a:t>nC</a:t>
            </a:r>
            <a:r>
              <a:rPr lang="en-US" sz="2400" dirty="0">
                <a:latin typeface="Times New Roman" panose="02020603050405020304" pitchFamily="18" charset="0"/>
                <a:cs typeface="Times New Roman" panose="02020603050405020304" pitchFamily="18" charset="0"/>
              </a:rPr>
              <a:t>, the bunch duration about 12 ps. It corresponds to our simulations. </a:t>
            </a:r>
            <a:r>
              <a:rPr lang="en-US" sz="2400">
                <a:latin typeface="Times New Roman" panose="02020603050405020304" pitchFamily="18" charset="0"/>
                <a:cs typeface="Times New Roman" panose="02020603050405020304" pitchFamily="18" charset="0"/>
              </a:rPr>
              <a:t>Measurements of beam parameters are in progress.</a:t>
            </a:r>
            <a:endParaRPr lang="en-US" sz="200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algn="ctr"/>
            <a:r>
              <a:rPr lang="en-US" sz="3600" dirty="0">
                <a:latin typeface="Times New Roman" panose="02020603050405020304" pitchFamily="18" charset="0"/>
                <a:cs typeface="Times New Roman" panose="02020603050405020304" pitchFamily="18" charset="0"/>
              </a:rPr>
              <a:t>At present, all beam parameters are usable for  the linear accelerator of the SKIF injector.</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3392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그림 11"/>
          <p:cNvPicPr>
            <a:picLocks noChangeAspect="1"/>
          </p:cNvPicPr>
          <p:nvPr/>
        </p:nvPicPr>
        <p:blipFill>
          <a:blip r:embed="rId3"/>
          <a:stretch>
            <a:fillRect/>
          </a:stretch>
        </p:blipFill>
        <p:spPr>
          <a:xfrm>
            <a:off x="8821908" y="1407320"/>
            <a:ext cx="2309288" cy="1608118"/>
          </a:xfrm>
          <a:prstGeom prst="rect">
            <a:avLst/>
          </a:prstGeom>
        </p:spPr>
      </p:pic>
      <p:sp>
        <p:nvSpPr>
          <p:cNvPr id="5" name="제목 4">
            <a:extLst>
              <a:ext uri="{FF2B5EF4-FFF2-40B4-BE49-F238E27FC236}">
                <a16:creationId xmlns:a16="http://schemas.microsoft.com/office/drawing/2014/main" id="{52026F81-A504-493A-AC9F-E543FED16E9D}"/>
              </a:ext>
            </a:extLst>
          </p:cNvPr>
          <p:cNvSpPr>
            <a:spLocks noGrp="1"/>
          </p:cNvSpPr>
          <p:nvPr>
            <p:ph type="title"/>
          </p:nvPr>
        </p:nvSpPr>
        <p:spPr/>
        <p:txBody>
          <a:bodyPr/>
          <a:lstStyle/>
          <a:p>
            <a:r>
              <a:rPr lang="en-US" altLang="ko-KR" sz="1600" dirty="0"/>
              <a:t>WG1:Development status of beam diagnostic devices for Korea-4GSR project and PLS-II – Garam Hahn (PAL)</a:t>
            </a:r>
            <a:endParaRPr lang="en-US" sz="1600" dirty="0"/>
          </a:p>
        </p:txBody>
      </p:sp>
      <p:sp>
        <p:nvSpPr>
          <p:cNvPr id="4" name="내용 개체 틀 3">
            <a:extLst>
              <a:ext uri="{FF2B5EF4-FFF2-40B4-BE49-F238E27FC236}">
                <a16:creationId xmlns:a16="http://schemas.microsoft.com/office/drawing/2014/main" id="{D67A7544-9109-4B42-A663-EE0E542DA862}"/>
              </a:ext>
            </a:extLst>
          </p:cNvPr>
          <p:cNvSpPr>
            <a:spLocks noGrp="1"/>
          </p:cNvSpPr>
          <p:nvPr>
            <p:ph sz="quarter" idx="13"/>
          </p:nvPr>
        </p:nvSpPr>
        <p:spPr/>
        <p:txBody>
          <a:bodyPr>
            <a:normAutofit/>
          </a:bodyPr>
          <a:lstStyle/>
          <a:p>
            <a:r>
              <a:rPr lang="en-US" altLang="ko-KR" dirty="0"/>
              <a:t>Since 2021, Korea-4GSR Project has been conducted by two institutions with 750M USD</a:t>
            </a:r>
          </a:p>
          <a:p>
            <a:pPr lvl="1"/>
            <a:r>
              <a:rPr lang="en-US" altLang="ko-KR" dirty="0"/>
              <a:t>KBSI (Korea Basic Science Institute) for facility construction</a:t>
            </a:r>
          </a:p>
          <a:p>
            <a:pPr lvl="1"/>
            <a:r>
              <a:rPr lang="en-US" altLang="ko-KR" dirty="0"/>
              <a:t>PAL for the accelerator and beamline construction</a:t>
            </a:r>
          </a:p>
          <a:p>
            <a:pPr lvl="1"/>
            <a:r>
              <a:rPr lang="en-US" altLang="ko-KR" dirty="0"/>
              <a:t>Diffraction-limited storage ring; energy of 4 GeV, circumference of 800 m, </a:t>
            </a:r>
            <a:br>
              <a:rPr lang="en-US" altLang="ko-KR" dirty="0"/>
            </a:br>
            <a:r>
              <a:rPr lang="en-US" altLang="ko-KR" dirty="0"/>
              <a:t>and natural emittance of 61 pm </a:t>
            </a:r>
          </a:p>
          <a:p>
            <a:pPr marL="457148" lvl="1" indent="0">
              <a:buNone/>
            </a:pPr>
            <a:endParaRPr lang="en-US" altLang="ko-KR" dirty="0"/>
          </a:p>
          <a:p>
            <a:r>
              <a:rPr lang="en-US" altLang="ko-KR" dirty="0"/>
              <a:t>Two types of beam diagnostic devices were recently developed and tested for Korea-4GSR Project</a:t>
            </a:r>
          </a:p>
          <a:p>
            <a:pPr lvl="1"/>
            <a:r>
              <a:rPr lang="en-US" altLang="ko-KR" dirty="0"/>
              <a:t>We have experimentally demonstrated an online bunch-by-bunch diagnostics that enables </a:t>
            </a:r>
            <a:r>
              <a:rPr lang="en-US" altLang="ko-KR" b="1" dirty="0"/>
              <a:t>filling pattern </a:t>
            </a:r>
            <a:r>
              <a:rPr lang="en-US" altLang="ko-KR" dirty="0"/>
              <a:t>(~ 3 µA resolution) and </a:t>
            </a:r>
            <a:r>
              <a:rPr lang="en-US" altLang="ko-KR" b="1" dirty="0"/>
              <a:t>bunch length </a:t>
            </a:r>
            <a:r>
              <a:rPr lang="en-US" altLang="ko-KR" dirty="0"/>
              <a:t>(~ 1 </a:t>
            </a:r>
            <a:r>
              <a:rPr lang="en-US" altLang="ko-KR" dirty="0" err="1"/>
              <a:t>ps</a:t>
            </a:r>
            <a:r>
              <a:rPr lang="en-US" altLang="ko-KR" dirty="0"/>
              <a:t> resolution) monitoring with visible light at the PLS-II storage ring</a:t>
            </a:r>
          </a:p>
          <a:p>
            <a:pPr lvl="1"/>
            <a:r>
              <a:rPr lang="en-US" altLang="ko-KR" dirty="0"/>
              <a:t>A cheap and easy-to-make beam loss monitor (100 sample/sec/</a:t>
            </a:r>
            <a:r>
              <a:rPr lang="en-US" altLang="ko-KR" dirty="0" err="1"/>
              <a:t>ch</a:t>
            </a:r>
            <a:r>
              <a:rPr lang="en-US" altLang="ko-KR" dirty="0"/>
              <a:t> x 32 </a:t>
            </a:r>
            <a:r>
              <a:rPr lang="en-US" altLang="ko-KR" dirty="0" err="1"/>
              <a:t>ch</a:t>
            </a:r>
            <a:r>
              <a:rPr lang="en-US" altLang="ko-KR" dirty="0"/>
              <a:t>) was quickly developed, installed, and worked well.</a:t>
            </a:r>
          </a:p>
        </p:txBody>
      </p:sp>
      <p:sp>
        <p:nvSpPr>
          <p:cNvPr id="7" name="TextBox 6"/>
          <p:cNvSpPr txBox="1"/>
          <p:nvPr/>
        </p:nvSpPr>
        <p:spPr>
          <a:xfrm>
            <a:off x="1365573" y="95357"/>
            <a:ext cx="5402131" cy="289310"/>
          </a:xfrm>
          <a:prstGeom prst="rect">
            <a:avLst/>
          </a:prstGeom>
          <a:noFill/>
        </p:spPr>
        <p:txBody>
          <a:bodyPr wrap="square" rtlCol="0">
            <a:spAutoFit/>
          </a:bodyPr>
          <a:lstStyle/>
          <a:p>
            <a:pPr defTabSz="914441" latinLnBrk="1"/>
            <a:r>
              <a:rPr lang="en-US" altLang="ko-KR" sz="1280" dirty="0">
                <a:solidFill>
                  <a:prstClr val="black"/>
                </a:solidFill>
                <a:latin typeface="Arial" panose="020B0604020202020204" pitchFamily="34" charset="0"/>
                <a:ea typeface="맑은 고딕" panose="020B0503020000020004" pitchFamily="34" charset="-127"/>
                <a:cs typeface="Arial" panose="020B0604020202020204" pitchFamily="34" charset="0"/>
              </a:rPr>
              <a:t>Asian Forum for Accelerators and Detectors 2023 - April 13th, 2023</a:t>
            </a:r>
          </a:p>
        </p:txBody>
      </p:sp>
      <p:pic>
        <p:nvPicPr>
          <p:cNvPr id="6" name="그림 5">
            <a:extLst>
              <a:ext uri="{FF2B5EF4-FFF2-40B4-BE49-F238E27FC236}">
                <a16:creationId xmlns:a16="http://schemas.microsoft.com/office/drawing/2014/main" id="{AABA90F9-F795-43A6-A4E8-9EE66F1285FE}"/>
              </a:ext>
            </a:extLst>
          </p:cNvPr>
          <p:cNvPicPr>
            <a:picLocks noChangeAspect="1"/>
          </p:cNvPicPr>
          <p:nvPr/>
        </p:nvPicPr>
        <p:blipFill>
          <a:blip r:embed="rId4"/>
          <a:stretch>
            <a:fillRect/>
          </a:stretch>
        </p:blipFill>
        <p:spPr>
          <a:xfrm>
            <a:off x="7027025" y="4870185"/>
            <a:ext cx="4555970" cy="1435040"/>
          </a:xfrm>
          <a:prstGeom prst="rect">
            <a:avLst/>
          </a:prstGeom>
        </p:spPr>
      </p:pic>
      <p:grpSp>
        <p:nvGrpSpPr>
          <p:cNvPr id="3" name="그룹 2"/>
          <p:cNvGrpSpPr/>
          <p:nvPr/>
        </p:nvGrpSpPr>
        <p:grpSpPr>
          <a:xfrm>
            <a:off x="1061479" y="4649132"/>
            <a:ext cx="5612045" cy="2045689"/>
            <a:chOff x="469899" y="5798764"/>
            <a:chExt cx="7013757" cy="2556638"/>
          </a:xfrm>
        </p:grpSpPr>
        <p:pic>
          <p:nvPicPr>
            <p:cNvPr id="9" name="그림 8">
              <a:extLst>
                <a:ext uri="{FF2B5EF4-FFF2-40B4-BE49-F238E27FC236}">
                  <a16:creationId xmlns:a16="http://schemas.microsoft.com/office/drawing/2014/main" id="{A538C910-2A6E-7198-1F36-120FF7320BC6}"/>
                </a:ext>
              </a:extLst>
            </p:cNvPr>
            <p:cNvPicPr>
              <a:picLocks noChangeAspect="1"/>
            </p:cNvPicPr>
            <p:nvPr/>
          </p:nvPicPr>
          <p:blipFill>
            <a:blip r:embed="rId5"/>
            <a:stretch>
              <a:fillRect/>
            </a:stretch>
          </p:blipFill>
          <p:spPr>
            <a:xfrm>
              <a:off x="4074806" y="5798764"/>
              <a:ext cx="3408850" cy="2556638"/>
            </a:xfrm>
            <a:prstGeom prst="rect">
              <a:avLst/>
            </a:prstGeom>
          </p:spPr>
        </p:pic>
        <p:pic>
          <p:nvPicPr>
            <p:cNvPr id="2" name="그림 1"/>
            <p:cNvPicPr>
              <a:picLocks noChangeAspect="1"/>
            </p:cNvPicPr>
            <p:nvPr/>
          </p:nvPicPr>
          <p:blipFill>
            <a:blip r:embed="rId6"/>
            <a:stretch>
              <a:fillRect/>
            </a:stretch>
          </p:blipFill>
          <p:spPr>
            <a:xfrm>
              <a:off x="469899" y="5924558"/>
              <a:ext cx="3324225" cy="2305050"/>
            </a:xfrm>
            <a:prstGeom prst="rect">
              <a:avLst/>
            </a:prstGeom>
          </p:spPr>
        </p:pic>
      </p:grpSp>
    </p:spTree>
    <p:extLst>
      <p:ext uri="{BB962C8B-B14F-4D97-AF65-F5344CB8AC3E}">
        <p14:creationId xmlns:p14="http://schemas.microsoft.com/office/powerpoint/2010/main" val="3977257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FD0A5-71EB-F2B7-0019-682186E83767}"/>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671BCAF2-A522-D5C4-A435-B16D0D3CFCB6}"/>
              </a:ext>
            </a:extLst>
          </p:cNvPr>
          <p:cNvSpPr>
            <a:spLocks noGrp="1"/>
          </p:cNvSpPr>
          <p:nvPr>
            <p:ph idx="1"/>
          </p:nvPr>
        </p:nvSpPr>
        <p:spPr/>
        <p:txBody>
          <a:bodyPr/>
          <a:lstStyle/>
          <a:p>
            <a:r>
              <a:rPr lang="en-AU" dirty="0"/>
              <a:t>8 talks scheduled, 1 cancellation</a:t>
            </a:r>
          </a:p>
        </p:txBody>
      </p:sp>
      <p:sp>
        <p:nvSpPr>
          <p:cNvPr id="4" name="Footer Placeholder 3">
            <a:extLst>
              <a:ext uri="{FF2B5EF4-FFF2-40B4-BE49-F238E27FC236}">
                <a16:creationId xmlns:a16="http://schemas.microsoft.com/office/drawing/2014/main" id="{9D6AA640-BD0F-A9AC-8964-7AE4D5C0735F}"/>
              </a:ext>
            </a:extLst>
          </p:cNvPr>
          <p:cNvSpPr>
            <a:spLocks noGrp="1"/>
          </p:cNvSpPr>
          <p:nvPr>
            <p:ph type="ftr" sz="quarter" idx="11"/>
          </p:nvPr>
        </p:nvSpPr>
        <p:spPr/>
        <p:txBody>
          <a:bodyPr/>
          <a:lstStyle/>
          <a:p>
            <a:r>
              <a:rPr lang="en-AU"/>
              <a:t>Asian Forum for Accelerators and Detectors 2023, 12 April, Melbourne</a:t>
            </a:r>
          </a:p>
        </p:txBody>
      </p:sp>
      <p:pic>
        <p:nvPicPr>
          <p:cNvPr id="7" name="Picture 6">
            <a:extLst>
              <a:ext uri="{FF2B5EF4-FFF2-40B4-BE49-F238E27FC236}">
                <a16:creationId xmlns:a16="http://schemas.microsoft.com/office/drawing/2014/main" id="{B5A85697-3B5F-1724-35B4-2C4655BD6F39}"/>
              </a:ext>
            </a:extLst>
          </p:cNvPr>
          <p:cNvPicPr>
            <a:picLocks noChangeAspect="1"/>
          </p:cNvPicPr>
          <p:nvPr/>
        </p:nvPicPr>
        <p:blipFill>
          <a:blip r:embed="rId2"/>
          <a:stretch>
            <a:fillRect/>
          </a:stretch>
        </p:blipFill>
        <p:spPr>
          <a:xfrm>
            <a:off x="609599" y="2593975"/>
            <a:ext cx="11289949" cy="1843114"/>
          </a:xfrm>
          <a:prstGeom prst="rect">
            <a:avLst/>
          </a:prstGeom>
        </p:spPr>
      </p:pic>
    </p:spTree>
    <p:extLst>
      <p:ext uri="{BB962C8B-B14F-4D97-AF65-F5344CB8AC3E}">
        <p14:creationId xmlns:p14="http://schemas.microsoft.com/office/powerpoint/2010/main" val="1080715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91295-0FD8-39BE-2C96-C2B51F68BD75}"/>
              </a:ext>
            </a:extLst>
          </p:cNvPr>
          <p:cNvSpPr>
            <a:spLocks noGrp="1"/>
          </p:cNvSpPr>
          <p:nvPr>
            <p:ph type="title"/>
          </p:nvPr>
        </p:nvSpPr>
        <p:spPr>
          <a:xfrm>
            <a:off x="4375042" y="601638"/>
            <a:ext cx="2897993" cy="500124"/>
          </a:xfrm>
        </p:spPr>
        <p:txBody>
          <a:bodyPr>
            <a:normAutofit/>
          </a:bodyPr>
          <a:lstStyle/>
          <a:p>
            <a:r>
              <a:rPr lang="en-AU" sz="2800" dirty="0"/>
              <a:t>SCU16 - </a:t>
            </a:r>
            <a:r>
              <a:rPr lang="en-AU" sz="2800" dirty="0" err="1"/>
              <a:t>BioSAX</a:t>
            </a:r>
            <a:endParaRPr lang="en-AU" sz="2800" dirty="0"/>
          </a:p>
        </p:txBody>
      </p:sp>
      <p:sp>
        <p:nvSpPr>
          <p:cNvPr id="3" name="Content Placeholder 2">
            <a:extLst>
              <a:ext uri="{FF2B5EF4-FFF2-40B4-BE49-F238E27FC236}">
                <a16:creationId xmlns:a16="http://schemas.microsoft.com/office/drawing/2014/main" id="{21A7C5D5-D463-7A0D-31B0-4B1FCE2B6382}"/>
              </a:ext>
            </a:extLst>
          </p:cNvPr>
          <p:cNvSpPr>
            <a:spLocks noGrp="1"/>
          </p:cNvSpPr>
          <p:nvPr>
            <p:ph idx="1"/>
          </p:nvPr>
        </p:nvSpPr>
        <p:spPr>
          <a:xfrm>
            <a:off x="3891294" y="4334177"/>
            <a:ext cx="4152346" cy="2212186"/>
          </a:xfrm>
        </p:spPr>
        <p:txBody>
          <a:bodyPr>
            <a:normAutofit lnSpcReduction="10000"/>
          </a:bodyPr>
          <a:lstStyle/>
          <a:p>
            <a:r>
              <a:rPr lang="en-AU" sz="1600" dirty="0"/>
              <a:t>Conduction cooled superconducting undulator, “Cryogen-free”.</a:t>
            </a:r>
          </a:p>
          <a:p>
            <a:r>
              <a:rPr lang="en-AU" sz="1600" dirty="0"/>
              <a:t>Designed and built by BILFINGER NOELL GmbH (BNG) Based on SCU20 (KIT).</a:t>
            </a:r>
          </a:p>
          <a:p>
            <a:r>
              <a:rPr lang="en-AU" sz="1600" dirty="0"/>
              <a:t>Operating for 6 months perfectly.</a:t>
            </a:r>
          </a:p>
          <a:p>
            <a:r>
              <a:rPr lang="en-AU" sz="1600" dirty="0"/>
              <a:t>Flux improvement of to 25% with some optimisation of the SCU16.</a:t>
            </a:r>
          </a:p>
          <a:p>
            <a:r>
              <a:rPr lang="en-AU" sz="1600" dirty="0"/>
              <a:t>~1e14 </a:t>
            </a:r>
            <a:r>
              <a:rPr lang="en-AU" sz="1600" dirty="0" err="1"/>
              <a:t>ph</a:t>
            </a:r>
            <a:r>
              <a:rPr lang="en-AU" sz="1600" dirty="0"/>
              <a:t>/s @ 12 keV (5</a:t>
            </a:r>
            <a:r>
              <a:rPr lang="en-AU" sz="1600" baseline="30000" dirty="0"/>
              <a:t>th</a:t>
            </a:r>
            <a:r>
              <a:rPr lang="en-AU" sz="1600" dirty="0"/>
              <a:t> harmonic)</a:t>
            </a:r>
          </a:p>
          <a:p>
            <a:endParaRPr lang="en-AU" sz="1600" dirty="0"/>
          </a:p>
          <a:p>
            <a:endParaRPr lang="en-AU" sz="1600" dirty="0"/>
          </a:p>
          <a:p>
            <a:endParaRPr lang="en-AU" sz="1600" dirty="0"/>
          </a:p>
        </p:txBody>
      </p:sp>
      <p:sp>
        <p:nvSpPr>
          <p:cNvPr id="4" name="Footer Placeholder 3">
            <a:extLst>
              <a:ext uri="{FF2B5EF4-FFF2-40B4-BE49-F238E27FC236}">
                <a16:creationId xmlns:a16="http://schemas.microsoft.com/office/drawing/2014/main" id="{2732FC3F-1422-DC44-E8B9-7824FE9DE66F}"/>
              </a:ext>
            </a:extLst>
          </p:cNvPr>
          <p:cNvSpPr>
            <a:spLocks noGrp="1"/>
          </p:cNvSpPr>
          <p:nvPr>
            <p:ph type="ftr" sz="quarter" idx="11"/>
          </p:nvPr>
        </p:nvSpPr>
        <p:spPr/>
        <p:txBody>
          <a:bodyPr/>
          <a:lstStyle/>
          <a:p>
            <a:r>
              <a:rPr lang="en-AU"/>
              <a:t>Asian Forum for Accelerators and Detectors 2023, 12 April, Melbourne</a:t>
            </a:r>
          </a:p>
        </p:txBody>
      </p:sp>
      <p:graphicFrame>
        <p:nvGraphicFramePr>
          <p:cNvPr id="5" name="Table 5">
            <a:extLst>
              <a:ext uri="{FF2B5EF4-FFF2-40B4-BE49-F238E27FC236}">
                <a16:creationId xmlns:a16="http://schemas.microsoft.com/office/drawing/2014/main" id="{1D65AE4C-92E8-8583-9791-6823B9D50AF5}"/>
              </a:ext>
            </a:extLst>
          </p:cNvPr>
          <p:cNvGraphicFramePr>
            <a:graphicFrameLocks noGrp="1"/>
          </p:cNvGraphicFramePr>
          <p:nvPr>
            <p:extLst>
              <p:ext uri="{D42A27DB-BD31-4B8C-83A1-F6EECF244321}">
                <p14:modId xmlns:p14="http://schemas.microsoft.com/office/powerpoint/2010/main" val="4022860928"/>
              </p:ext>
            </p:extLst>
          </p:nvPr>
        </p:nvGraphicFramePr>
        <p:xfrm>
          <a:off x="3981121" y="1030932"/>
          <a:ext cx="3685835" cy="3268980"/>
        </p:xfrm>
        <a:graphic>
          <a:graphicData uri="http://schemas.openxmlformats.org/drawingml/2006/table">
            <a:tbl>
              <a:tblPr firstRow="1" bandRow="1">
                <a:tableStyleId>{5C22544A-7EE6-4342-B048-85BDC9FD1C3A}</a:tableStyleId>
              </a:tblPr>
              <a:tblGrid>
                <a:gridCol w="2214055">
                  <a:extLst>
                    <a:ext uri="{9D8B030D-6E8A-4147-A177-3AD203B41FA5}">
                      <a16:colId xmlns:a16="http://schemas.microsoft.com/office/drawing/2014/main" val="1336461027"/>
                    </a:ext>
                  </a:extLst>
                </a:gridCol>
                <a:gridCol w="1471780">
                  <a:extLst>
                    <a:ext uri="{9D8B030D-6E8A-4147-A177-3AD203B41FA5}">
                      <a16:colId xmlns:a16="http://schemas.microsoft.com/office/drawing/2014/main" val="221497513"/>
                    </a:ext>
                  </a:extLst>
                </a:gridCol>
              </a:tblGrid>
              <a:tr h="267802">
                <a:tc>
                  <a:txBody>
                    <a:bodyPr/>
                    <a:lstStyle/>
                    <a:p>
                      <a:pPr algn="ctr"/>
                      <a:r>
                        <a:rPr lang="en-AU" sz="1600" dirty="0"/>
                        <a:t>Parameter</a:t>
                      </a:r>
                    </a:p>
                  </a:txBody>
                  <a:tcPr/>
                </a:tc>
                <a:tc>
                  <a:txBody>
                    <a:bodyPr/>
                    <a:lstStyle/>
                    <a:p>
                      <a:pPr algn="ctr"/>
                      <a:r>
                        <a:rPr lang="en-AU" sz="1600" dirty="0"/>
                        <a:t>Value</a:t>
                      </a:r>
                    </a:p>
                  </a:txBody>
                  <a:tcPr/>
                </a:tc>
                <a:extLst>
                  <a:ext uri="{0D108BD9-81ED-4DB2-BD59-A6C34878D82A}">
                    <a16:rowId xmlns:a16="http://schemas.microsoft.com/office/drawing/2014/main" val="3130428346"/>
                  </a:ext>
                </a:extLst>
              </a:tr>
              <a:tr h="200851">
                <a:tc>
                  <a:txBody>
                    <a:bodyPr/>
                    <a:lstStyle/>
                    <a:p>
                      <a:pPr algn="ctr" fontAlgn="ctr"/>
                      <a:r>
                        <a:rPr lang="en-AU" sz="1600" b="0" i="0" u="none" strike="noStrike" dirty="0">
                          <a:solidFill>
                            <a:srgbClr val="000000"/>
                          </a:solidFill>
                          <a:effectLst/>
                          <a:latin typeface="Calibri" panose="020F0502020204030204" pitchFamily="34" charset="0"/>
                        </a:rPr>
                        <a:t>Cryostat length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2.5 m    </a:t>
                      </a:r>
                    </a:p>
                  </a:txBody>
                  <a:tcPr marL="7620" marR="7620" marT="7620" marB="0" anchor="ctr"/>
                </a:tc>
                <a:extLst>
                  <a:ext uri="{0D108BD9-81ED-4DB2-BD59-A6C34878D82A}">
                    <a16:rowId xmlns:a16="http://schemas.microsoft.com/office/drawing/2014/main" val="343599798"/>
                  </a:ext>
                </a:extLst>
              </a:tr>
              <a:tr h="200851">
                <a:tc>
                  <a:txBody>
                    <a:bodyPr/>
                    <a:lstStyle/>
                    <a:p>
                      <a:pPr algn="ctr" fontAlgn="ctr"/>
                      <a:r>
                        <a:rPr lang="en-AU" sz="1600" b="0" i="0" u="none" strike="noStrike" dirty="0">
                          <a:solidFill>
                            <a:srgbClr val="000000"/>
                          </a:solidFill>
                          <a:effectLst/>
                          <a:latin typeface="Calibri" panose="020F0502020204030204" pitchFamily="34" charset="0"/>
                        </a:rPr>
                        <a:t>Magnet Period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16.01 mm  </a:t>
                      </a:r>
                    </a:p>
                  </a:txBody>
                  <a:tcPr marL="7620" marR="7620" marT="7620" marB="0" anchor="ctr"/>
                </a:tc>
                <a:extLst>
                  <a:ext uri="{0D108BD9-81ED-4DB2-BD59-A6C34878D82A}">
                    <a16:rowId xmlns:a16="http://schemas.microsoft.com/office/drawing/2014/main" val="3124352217"/>
                  </a:ext>
                </a:extLst>
              </a:tr>
              <a:tr h="200851">
                <a:tc>
                  <a:txBody>
                    <a:bodyPr/>
                    <a:lstStyle/>
                    <a:p>
                      <a:pPr algn="ctr" fontAlgn="ctr"/>
                      <a:r>
                        <a:rPr lang="en-AU" sz="1600" b="0" i="0" u="none" strike="noStrike" dirty="0">
                          <a:solidFill>
                            <a:srgbClr val="000000"/>
                          </a:solidFill>
                          <a:effectLst/>
                          <a:latin typeface="Calibri" panose="020F0502020204030204" pitchFamily="34" charset="0"/>
                        </a:rPr>
                        <a:t>Magnet Length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1.6 m    </a:t>
                      </a:r>
                    </a:p>
                  </a:txBody>
                  <a:tcPr marL="7620" marR="7620" marT="7620" marB="0" anchor="ctr"/>
                </a:tc>
                <a:extLst>
                  <a:ext uri="{0D108BD9-81ED-4DB2-BD59-A6C34878D82A}">
                    <a16:rowId xmlns:a16="http://schemas.microsoft.com/office/drawing/2014/main" val="2984800687"/>
                  </a:ext>
                </a:extLst>
              </a:tr>
              <a:tr h="200851">
                <a:tc>
                  <a:txBody>
                    <a:bodyPr/>
                    <a:lstStyle/>
                    <a:p>
                      <a:pPr algn="ctr" fontAlgn="ctr"/>
                      <a:r>
                        <a:rPr lang="en-AU" sz="1600" b="0" i="0" u="none" strike="noStrike" dirty="0">
                          <a:solidFill>
                            <a:srgbClr val="000000"/>
                          </a:solidFill>
                          <a:effectLst/>
                          <a:latin typeface="Calibri" panose="020F0502020204030204" pitchFamily="34" charset="0"/>
                        </a:rPr>
                        <a:t>Num. Full Periods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98</a:t>
                      </a:r>
                    </a:p>
                  </a:txBody>
                  <a:tcPr marL="7620" marR="7620" marT="7620" marB="0" anchor="ctr"/>
                </a:tc>
                <a:extLst>
                  <a:ext uri="{0D108BD9-81ED-4DB2-BD59-A6C34878D82A}">
                    <a16:rowId xmlns:a16="http://schemas.microsoft.com/office/drawing/2014/main" val="1041705040"/>
                  </a:ext>
                </a:extLst>
              </a:tr>
              <a:tr h="200851">
                <a:tc>
                  <a:txBody>
                    <a:bodyPr/>
                    <a:lstStyle/>
                    <a:p>
                      <a:pPr algn="ctr" fontAlgn="ctr"/>
                      <a:r>
                        <a:rPr lang="en-AU" sz="1600" b="0" i="0" u="none" strike="noStrike" dirty="0">
                          <a:solidFill>
                            <a:srgbClr val="000000"/>
                          </a:solidFill>
                          <a:effectLst/>
                          <a:latin typeface="Calibri" panose="020F0502020204030204" pitchFamily="34" charset="0"/>
                        </a:rPr>
                        <a:t>Maximum Field / K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1.084 T / 1.62</a:t>
                      </a:r>
                    </a:p>
                  </a:txBody>
                  <a:tcPr marL="7620" marR="7620" marT="7620" marB="0" anchor="ctr"/>
                </a:tc>
                <a:extLst>
                  <a:ext uri="{0D108BD9-81ED-4DB2-BD59-A6C34878D82A}">
                    <a16:rowId xmlns:a16="http://schemas.microsoft.com/office/drawing/2014/main" val="3543682234"/>
                  </a:ext>
                </a:extLst>
              </a:tr>
              <a:tr h="200851">
                <a:tc>
                  <a:txBody>
                    <a:bodyPr/>
                    <a:lstStyle/>
                    <a:p>
                      <a:pPr algn="ctr" fontAlgn="ctr"/>
                      <a:r>
                        <a:rPr lang="en-AU" sz="1600" b="0" i="0" u="none" strike="noStrike" dirty="0">
                          <a:solidFill>
                            <a:srgbClr val="000000"/>
                          </a:solidFill>
                          <a:effectLst/>
                          <a:latin typeface="Calibri" panose="020F0502020204030204" pitchFamily="34" charset="0"/>
                        </a:rPr>
                        <a:t>Magnet Gap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8.0 mm   </a:t>
                      </a:r>
                    </a:p>
                  </a:txBody>
                  <a:tcPr marL="7620" marR="7620" marT="7620" marB="0" anchor="ctr"/>
                </a:tc>
                <a:extLst>
                  <a:ext uri="{0D108BD9-81ED-4DB2-BD59-A6C34878D82A}">
                    <a16:rowId xmlns:a16="http://schemas.microsoft.com/office/drawing/2014/main" val="3146999908"/>
                  </a:ext>
                </a:extLst>
              </a:tr>
              <a:tr h="200851">
                <a:tc>
                  <a:txBody>
                    <a:bodyPr/>
                    <a:lstStyle/>
                    <a:p>
                      <a:pPr algn="ctr" fontAlgn="ctr"/>
                      <a:r>
                        <a:rPr lang="en-AU" sz="1600" b="0" i="0" u="none" strike="noStrike">
                          <a:solidFill>
                            <a:srgbClr val="000000"/>
                          </a:solidFill>
                          <a:effectLst/>
                          <a:latin typeface="Calibri" panose="020F0502020204030204" pitchFamily="34" charset="0"/>
                        </a:rPr>
                        <a:t>Vert. Vacuum Gap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5.4 mm   </a:t>
                      </a:r>
                    </a:p>
                  </a:txBody>
                  <a:tcPr marL="7620" marR="7620" marT="7620" marB="0" anchor="ctr"/>
                </a:tc>
                <a:extLst>
                  <a:ext uri="{0D108BD9-81ED-4DB2-BD59-A6C34878D82A}">
                    <a16:rowId xmlns:a16="http://schemas.microsoft.com/office/drawing/2014/main" val="111981669"/>
                  </a:ext>
                </a:extLst>
              </a:tr>
              <a:tr h="200851">
                <a:tc>
                  <a:txBody>
                    <a:bodyPr/>
                    <a:lstStyle/>
                    <a:p>
                      <a:pPr algn="ctr" fontAlgn="ctr"/>
                      <a:r>
                        <a:rPr lang="en-AU" sz="1600" b="0" i="0" u="none" strike="noStrike">
                          <a:solidFill>
                            <a:srgbClr val="000000"/>
                          </a:solidFill>
                          <a:effectLst/>
                          <a:latin typeface="Calibri" panose="020F0502020204030204" pitchFamily="34" charset="0"/>
                        </a:rPr>
                        <a:t>Horiz. Vacuum Gap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60.0 mm   </a:t>
                      </a:r>
                    </a:p>
                  </a:txBody>
                  <a:tcPr marL="7620" marR="7620" marT="7620" marB="0" anchor="ctr"/>
                </a:tc>
                <a:extLst>
                  <a:ext uri="{0D108BD9-81ED-4DB2-BD59-A6C34878D82A}">
                    <a16:rowId xmlns:a16="http://schemas.microsoft.com/office/drawing/2014/main" val="1345731277"/>
                  </a:ext>
                </a:extLst>
              </a:tr>
              <a:tr h="200851">
                <a:tc>
                  <a:txBody>
                    <a:bodyPr/>
                    <a:lstStyle/>
                    <a:p>
                      <a:pPr algn="ctr" fontAlgn="ctr"/>
                      <a:r>
                        <a:rPr lang="en-AU" sz="1600" b="0" i="0" u="none" strike="noStrike">
                          <a:solidFill>
                            <a:srgbClr val="000000"/>
                          </a:solidFill>
                          <a:effectLst/>
                          <a:latin typeface="Calibri" panose="020F0502020204030204" pitchFamily="34" charset="0"/>
                        </a:rPr>
                        <a:t>Field Stability (144 hr)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&lt; 200 ppm</a:t>
                      </a:r>
                    </a:p>
                  </a:txBody>
                  <a:tcPr marL="7620" marR="7620" marT="7620" marB="0" anchor="ctr"/>
                </a:tc>
                <a:extLst>
                  <a:ext uri="{0D108BD9-81ED-4DB2-BD59-A6C34878D82A}">
                    <a16:rowId xmlns:a16="http://schemas.microsoft.com/office/drawing/2014/main" val="3961609094"/>
                  </a:ext>
                </a:extLst>
              </a:tr>
              <a:tr h="267802">
                <a:tc>
                  <a:txBody>
                    <a:bodyPr/>
                    <a:lstStyle/>
                    <a:p>
                      <a:pPr algn="ctr" fontAlgn="ctr"/>
                      <a:r>
                        <a:rPr lang="en-AU" sz="1600" b="0" i="0" u="none" strike="noStrike" dirty="0" err="1">
                          <a:solidFill>
                            <a:srgbClr val="000000"/>
                          </a:solidFill>
                          <a:effectLst/>
                          <a:latin typeface="Calibri" panose="020F0502020204030204" pitchFamily="34" charset="0"/>
                        </a:rPr>
                        <a:t>Horiz</a:t>
                      </a:r>
                      <a:r>
                        <a:rPr lang="en-AU" sz="1600" b="0" i="0" u="none" strike="noStrike" dirty="0">
                          <a:solidFill>
                            <a:srgbClr val="000000"/>
                          </a:solidFill>
                          <a:effectLst/>
                          <a:latin typeface="Calibri" panose="020F0502020204030204" pitchFamily="34" charset="0"/>
                        </a:rPr>
                        <a:t>. roll-off (±10 mm)</a:t>
                      </a:r>
                    </a:p>
                  </a:txBody>
                  <a:tcPr marL="7620" marR="7620" marT="7620" marB="0" anchor="ctr"/>
                </a:tc>
                <a:tc>
                  <a:txBody>
                    <a:bodyPr/>
                    <a:lstStyle/>
                    <a:p>
                      <a:pPr marL="0" algn="ctr" defTabSz="914400" rtl="0" eaLnBrk="1" fontAlgn="ctr" latinLnBrk="0" hangingPunct="1"/>
                      <a:r>
                        <a:rPr lang="en-AU" sz="1600" b="0" i="0" u="none" strike="noStrike" kern="1200" dirty="0">
                          <a:solidFill>
                            <a:srgbClr val="000000"/>
                          </a:solidFill>
                          <a:effectLst/>
                          <a:latin typeface="Calibri" panose="020F0502020204030204" pitchFamily="34" charset="0"/>
                          <a:ea typeface="+mn-ea"/>
                          <a:cs typeface="+mn-cs"/>
                        </a:rPr>
                        <a:t>&lt; 0.35%</a:t>
                      </a:r>
                    </a:p>
                  </a:txBody>
                  <a:tcPr/>
                </a:tc>
                <a:extLst>
                  <a:ext uri="{0D108BD9-81ED-4DB2-BD59-A6C34878D82A}">
                    <a16:rowId xmlns:a16="http://schemas.microsoft.com/office/drawing/2014/main" val="4426844"/>
                  </a:ext>
                </a:extLst>
              </a:tr>
              <a:tr h="267802">
                <a:tc>
                  <a:txBody>
                    <a:bodyPr/>
                    <a:lstStyle/>
                    <a:p>
                      <a:pPr algn="ctr" fontAlgn="ctr"/>
                      <a:r>
                        <a:rPr lang="en-AU" sz="1600" b="0" i="0" u="none" strike="noStrike" dirty="0">
                          <a:solidFill>
                            <a:srgbClr val="000000"/>
                          </a:solidFill>
                          <a:effectLst/>
                          <a:latin typeface="Calibri" panose="020F0502020204030204" pitchFamily="34" charset="0"/>
                        </a:rPr>
                        <a:t>Phase Error</a:t>
                      </a:r>
                    </a:p>
                  </a:txBody>
                  <a:tcPr marL="7620" marR="7620" marT="7620" marB="0" anchor="ctr"/>
                </a:tc>
                <a:tc>
                  <a:txBody>
                    <a:bodyPr/>
                    <a:lstStyle/>
                    <a:p>
                      <a:pPr marL="0" algn="ctr" defTabSz="914400" rtl="0" eaLnBrk="1" fontAlgn="ctr" latinLnBrk="0" hangingPunct="1"/>
                      <a:r>
                        <a:rPr lang="en-AU" sz="1600" b="0" i="0" u="none" strike="noStrike" kern="1200" dirty="0">
                          <a:solidFill>
                            <a:srgbClr val="000000"/>
                          </a:solidFill>
                          <a:effectLst/>
                          <a:latin typeface="Calibri" panose="020F0502020204030204" pitchFamily="34" charset="0"/>
                          <a:ea typeface="+mn-ea"/>
                          <a:cs typeface="+mn-cs"/>
                        </a:rPr>
                        <a:t>10</a:t>
                      </a:r>
                      <a:r>
                        <a:rPr lang="en-AU" sz="1600" b="0" i="0" u="none" strike="noStrike" kern="1200" dirty="0">
                          <a:solidFill>
                            <a:srgbClr val="000000"/>
                          </a:solidFill>
                          <a:effectLst/>
                          <a:latin typeface="Calibri" panose="020F0502020204030204" pitchFamily="34" charset="0"/>
                          <a:ea typeface="+mn-ea"/>
                          <a:cs typeface="+mn-cs"/>
                          <a:sym typeface="Symbol" panose="05050102010706020507" pitchFamily="18" charset="2"/>
                        </a:rPr>
                        <a:t> - 16</a:t>
                      </a:r>
                      <a:endParaRPr lang="en-AU" sz="1600" b="0" i="0" u="none" strike="noStrike" kern="1200" dirty="0">
                        <a:solidFill>
                          <a:srgbClr val="000000"/>
                        </a:solidFill>
                        <a:effectLst/>
                        <a:latin typeface="Calibri" panose="020F0502020204030204" pitchFamily="34" charset="0"/>
                        <a:ea typeface="+mn-ea"/>
                        <a:cs typeface="+mn-cs"/>
                      </a:endParaRPr>
                    </a:p>
                  </a:txBody>
                  <a:tcPr/>
                </a:tc>
                <a:extLst>
                  <a:ext uri="{0D108BD9-81ED-4DB2-BD59-A6C34878D82A}">
                    <a16:rowId xmlns:a16="http://schemas.microsoft.com/office/drawing/2014/main" val="106124999"/>
                  </a:ext>
                </a:extLst>
              </a:tr>
            </a:tbl>
          </a:graphicData>
        </a:graphic>
      </p:graphicFrame>
      <p:graphicFrame>
        <p:nvGraphicFramePr>
          <p:cNvPr id="6" name="Table 5">
            <a:extLst>
              <a:ext uri="{FF2B5EF4-FFF2-40B4-BE49-F238E27FC236}">
                <a16:creationId xmlns:a16="http://schemas.microsoft.com/office/drawing/2014/main" id="{13CD9CBB-E84A-8E39-0BBA-65B66B1640F8}"/>
              </a:ext>
            </a:extLst>
          </p:cNvPr>
          <p:cNvGraphicFramePr>
            <a:graphicFrameLocks noGrp="1"/>
          </p:cNvGraphicFramePr>
          <p:nvPr>
            <p:extLst>
              <p:ext uri="{D42A27DB-BD31-4B8C-83A1-F6EECF244321}">
                <p14:modId xmlns:p14="http://schemas.microsoft.com/office/powerpoint/2010/main" val="1599001015"/>
              </p:ext>
            </p:extLst>
          </p:nvPr>
        </p:nvGraphicFramePr>
        <p:xfrm>
          <a:off x="7956427" y="1030932"/>
          <a:ext cx="3970971" cy="2933700"/>
        </p:xfrm>
        <a:graphic>
          <a:graphicData uri="http://schemas.openxmlformats.org/drawingml/2006/table">
            <a:tbl>
              <a:tblPr firstRow="1" bandRow="1">
                <a:tableStyleId>{5C22544A-7EE6-4342-B048-85BDC9FD1C3A}</a:tableStyleId>
              </a:tblPr>
              <a:tblGrid>
                <a:gridCol w="1810869">
                  <a:extLst>
                    <a:ext uri="{9D8B030D-6E8A-4147-A177-3AD203B41FA5}">
                      <a16:colId xmlns:a16="http://schemas.microsoft.com/office/drawing/2014/main" val="1336461027"/>
                    </a:ext>
                  </a:extLst>
                </a:gridCol>
                <a:gridCol w="2160102">
                  <a:extLst>
                    <a:ext uri="{9D8B030D-6E8A-4147-A177-3AD203B41FA5}">
                      <a16:colId xmlns:a16="http://schemas.microsoft.com/office/drawing/2014/main" val="221497513"/>
                    </a:ext>
                  </a:extLst>
                </a:gridCol>
              </a:tblGrid>
              <a:tr h="205493">
                <a:tc>
                  <a:txBody>
                    <a:bodyPr/>
                    <a:lstStyle/>
                    <a:p>
                      <a:pPr algn="ctr"/>
                      <a:r>
                        <a:rPr lang="en-AU" sz="1600" dirty="0"/>
                        <a:t>Parameter</a:t>
                      </a:r>
                    </a:p>
                  </a:txBody>
                  <a:tcPr/>
                </a:tc>
                <a:tc>
                  <a:txBody>
                    <a:bodyPr/>
                    <a:lstStyle/>
                    <a:p>
                      <a:pPr algn="ctr"/>
                      <a:r>
                        <a:rPr lang="en-AU" sz="1600" dirty="0"/>
                        <a:t>Value</a:t>
                      </a:r>
                    </a:p>
                  </a:txBody>
                  <a:tcPr/>
                </a:tc>
                <a:extLst>
                  <a:ext uri="{0D108BD9-81ED-4DB2-BD59-A6C34878D82A}">
                    <a16:rowId xmlns:a16="http://schemas.microsoft.com/office/drawing/2014/main" val="3130428346"/>
                  </a:ext>
                </a:extLst>
              </a:tr>
              <a:tr h="142704">
                <a:tc>
                  <a:txBody>
                    <a:bodyPr/>
                    <a:lstStyle/>
                    <a:p>
                      <a:pPr algn="ctr" fontAlgn="ctr"/>
                      <a:r>
                        <a:rPr lang="en-AU" sz="1600" b="0" i="0" u="none" strike="noStrike" dirty="0">
                          <a:solidFill>
                            <a:srgbClr val="000000"/>
                          </a:solidFill>
                          <a:effectLst/>
                          <a:latin typeface="Calibri" panose="020F0502020204030204" pitchFamily="34" charset="0"/>
                        </a:rPr>
                        <a:t>Materials</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NMX-S41EH / 49Co-2V-Fe</a:t>
                      </a:r>
                    </a:p>
                  </a:txBody>
                  <a:tcPr marL="7620" marR="7620" marT="7620" marB="0" anchor="ctr"/>
                </a:tc>
                <a:extLst>
                  <a:ext uri="{0D108BD9-81ED-4DB2-BD59-A6C34878D82A}">
                    <a16:rowId xmlns:a16="http://schemas.microsoft.com/office/drawing/2014/main" val="735975586"/>
                  </a:ext>
                </a:extLst>
              </a:tr>
              <a:tr h="142704">
                <a:tc>
                  <a:txBody>
                    <a:bodyPr/>
                    <a:lstStyle/>
                    <a:p>
                      <a:pPr algn="ctr" fontAlgn="ctr"/>
                      <a:r>
                        <a:rPr lang="en-AU" sz="1600" b="0" i="0" u="none" strike="noStrike" dirty="0">
                          <a:solidFill>
                            <a:srgbClr val="000000"/>
                          </a:solidFill>
                          <a:effectLst/>
                          <a:latin typeface="Calibri" panose="020F0502020204030204" pitchFamily="34" charset="0"/>
                        </a:rPr>
                        <a:t>Br</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1.24 T</a:t>
                      </a:r>
                    </a:p>
                  </a:txBody>
                  <a:tcPr marL="7620" marR="7620" marT="7620" marB="0" anchor="ctr"/>
                </a:tc>
                <a:extLst>
                  <a:ext uri="{0D108BD9-81ED-4DB2-BD59-A6C34878D82A}">
                    <a16:rowId xmlns:a16="http://schemas.microsoft.com/office/drawing/2014/main" val="671186028"/>
                  </a:ext>
                </a:extLst>
              </a:tr>
              <a:tr h="142704">
                <a:tc>
                  <a:txBody>
                    <a:bodyPr/>
                    <a:lstStyle/>
                    <a:p>
                      <a:pPr algn="ctr" fontAlgn="ctr"/>
                      <a:r>
                        <a:rPr lang="en-AU" sz="1600" b="0" i="0" u="none" strike="noStrike" dirty="0" err="1">
                          <a:solidFill>
                            <a:srgbClr val="000000"/>
                          </a:solidFill>
                          <a:effectLst/>
                          <a:latin typeface="Calibri" panose="020F0502020204030204" pitchFamily="34" charset="0"/>
                        </a:rPr>
                        <a:t>Hcj</a:t>
                      </a:r>
                      <a:r>
                        <a:rPr lang="en-AU" sz="1600" b="0" i="0" u="none" strike="noStrike" dirty="0">
                          <a:solidFill>
                            <a:srgbClr val="000000"/>
                          </a:solidFill>
                          <a:effectLst/>
                          <a:latin typeface="Calibri" panose="020F0502020204030204" pitchFamily="34" charset="0"/>
                        </a:rPr>
                        <a:t> (25</a:t>
                      </a:r>
                      <a:r>
                        <a:rPr lang="en-AU" sz="1600" b="0" i="0" u="none" strike="noStrike" dirty="0">
                          <a:solidFill>
                            <a:srgbClr val="000000"/>
                          </a:solidFill>
                          <a:effectLst/>
                          <a:latin typeface="Calibri" panose="020F0502020204030204" pitchFamily="34" charset="0"/>
                          <a:sym typeface="Symbol" panose="05050102010706020507" pitchFamily="18" charset="2"/>
                        </a:rPr>
                        <a:t>C)</a:t>
                      </a:r>
                      <a:endParaRPr lang="en-AU" sz="16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&gt;1990 kA/m</a:t>
                      </a:r>
                    </a:p>
                  </a:txBody>
                  <a:tcPr marL="7620" marR="7620" marT="7620" marB="0" anchor="ctr"/>
                </a:tc>
                <a:extLst>
                  <a:ext uri="{0D108BD9-81ED-4DB2-BD59-A6C34878D82A}">
                    <a16:rowId xmlns:a16="http://schemas.microsoft.com/office/drawing/2014/main" val="1302447690"/>
                  </a:ext>
                </a:extLst>
              </a:tr>
              <a:tr h="142704">
                <a:tc>
                  <a:txBody>
                    <a:bodyPr/>
                    <a:lstStyle/>
                    <a:p>
                      <a:pPr algn="ctr" fontAlgn="ctr"/>
                      <a:r>
                        <a:rPr lang="en-AU" sz="1600" b="0" i="0" u="none" strike="noStrike" dirty="0">
                          <a:solidFill>
                            <a:srgbClr val="000000"/>
                          </a:solidFill>
                          <a:effectLst/>
                          <a:latin typeface="Calibri" panose="020F0502020204030204" pitchFamily="34" charset="0"/>
                        </a:rPr>
                        <a:t>Magnet Period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17.2 mm  </a:t>
                      </a:r>
                    </a:p>
                  </a:txBody>
                  <a:tcPr marL="7620" marR="7620" marT="7620" marB="0" anchor="ctr"/>
                </a:tc>
                <a:extLst>
                  <a:ext uri="{0D108BD9-81ED-4DB2-BD59-A6C34878D82A}">
                    <a16:rowId xmlns:a16="http://schemas.microsoft.com/office/drawing/2014/main" val="3124352217"/>
                  </a:ext>
                </a:extLst>
              </a:tr>
              <a:tr h="142704">
                <a:tc>
                  <a:txBody>
                    <a:bodyPr/>
                    <a:lstStyle/>
                    <a:p>
                      <a:pPr algn="ctr" fontAlgn="ctr"/>
                      <a:r>
                        <a:rPr lang="en-AU" sz="1600" b="0" i="0" u="none" strike="noStrike" dirty="0">
                          <a:solidFill>
                            <a:srgbClr val="000000"/>
                          </a:solidFill>
                          <a:effectLst/>
                          <a:latin typeface="Calibri" panose="020F0502020204030204" pitchFamily="34" charset="0"/>
                        </a:rPr>
                        <a:t>Magnet Length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3.0 m    </a:t>
                      </a:r>
                    </a:p>
                  </a:txBody>
                  <a:tcPr marL="7620" marR="7620" marT="7620" marB="0" anchor="ctr"/>
                </a:tc>
                <a:extLst>
                  <a:ext uri="{0D108BD9-81ED-4DB2-BD59-A6C34878D82A}">
                    <a16:rowId xmlns:a16="http://schemas.microsoft.com/office/drawing/2014/main" val="2984800687"/>
                  </a:ext>
                </a:extLst>
              </a:tr>
              <a:tr h="142704">
                <a:tc>
                  <a:txBody>
                    <a:bodyPr/>
                    <a:lstStyle/>
                    <a:p>
                      <a:pPr algn="ctr" fontAlgn="ctr"/>
                      <a:r>
                        <a:rPr lang="en-AU" sz="1600" b="0" i="0" u="none" strike="noStrike" dirty="0">
                          <a:solidFill>
                            <a:srgbClr val="000000"/>
                          </a:solidFill>
                          <a:effectLst/>
                          <a:latin typeface="Calibri" panose="020F0502020204030204" pitchFamily="34" charset="0"/>
                        </a:rPr>
                        <a:t>Num. Full Periods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175</a:t>
                      </a:r>
                    </a:p>
                  </a:txBody>
                  <a:tcPr marL="7620" marR="7620" marT="7620" marB="0" anchor="ctr"/>
                </a:tc>
                <a:extLst>
                  <a:ext uri="{0D108BD9-81ED-4DB2-BD59-A6C34878D82A}">
                    <a16:rowId xmlns:a16="http://schemas.microsoft.com/office/drawing/2014/main" val="1041705040"/>
                  </a:ext>
                </a:extLst>
              </a:tr>
              <a:tr h="142704">
                <a:tc>
                  <a:txBody>
                    <a:bodyPr/>
                    <a:lstStyle/>
                    <a:p>
                      <a:pPr algn="ctr" fontAlgn="ctr"/>
                      <a:r>
                        <a:rPr lang="en-AU" sz="1600" b="0" i="0" u="none" strike="noStrike" dirty="0">
                          <a:solidFill>
                            <a:srgbClr val="000000"/>
                          </a:solidFill>
                          <a:effectLst/>
                          <a:latin typeface="Calibri" panose="020F0502020204030204" pitchFamily="34" charset="0"/>
                        </a:rPr>
                        <a:t>Maximum Field / K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0.9225 T / 1.48</a:t>
                      </a:r>
                    </a:p>
                  </a:txBody>
                  <a:tcPr marL="7620" marR="7620" marT="7620" marB="0" anchor="ctr"/>
                </a:tc>
                <a:extLst>
                  <a:ext uri="{0D108BD9-81ED-4DB2-BD59-A6C34878D82A}">
                    <a16:rowId xmlns:a16="http://schemas.microsoft.com/office/drawing/2014/main" val="3543682234"/>
                  </a:ext>
                </a:extLst>
              </a:tr>
              <a:tr h="142704">
                <a:tc>
                  <a:txBody>
                    <a:bodyPr/>
                    <a:lstStyle/>
                    <a:p>
                      <a:pPr algn="ctr" fontAlgn="ctr"/>
                      <a:r>
                        <a:rPr lang="en-AU" sz="1600" b="0" i="0" u="none" strike="noStrike" dirty="0">
                          <a:solidFill>
                            <a:srgbClr val="000000"/>
                          </a:solidFill>
                          <a:effectLst/>
                          <a:latin typeface="Calibri" panose="020F0502020204030204" pitchFamily="34" charset="0"/>
                        </a:rPr>
                        <a:t>Min. Magnet Gap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5.5 mm   </a:t>
                      </a:r>
                    </a:p>
                  </a:txBody>
                  <a:tcPr marL="7620" marR="7620" marT="7620" marB="0" anchor="ctr"/>
                </a:tc>
                <a:extLst>
                  <a:ext uri="{0D108BD9-81ED-4DB2-BD59-A6C34878D82A}">
                    <a16:rowId xmlns:a16="http://schemas.microsoft.com/office/drawing/2014/main" val="3146999908"/>
                  </a:ext>
                </a:extLst>
              </a:tr>
              <a:tr h="142704">
                <a:tc>
                  <a:txBody>
                    <a:bodyPr/>
                    <a:lstStyle/>
                    <a:p>
                      <a:pPr algn="ctr" fontAlgn="ctr"/>
                      <a:r>
                        <a:rPr lang="en-AU" sz="1600" b="0" i="0" u="none" strike="noStrike">
                          <a:solidFill>
                            <a:srgbClr val="000000"/>
                          </a:solidFill>
                          <a:effectLst/>
                          <a:latin typeface="Calibri" panose="020F0502020204030204" pitchFamily="34" charset="0"/>
                        </a:rPr>
                        <a:t>Vert. Vacuum Gap         </a:t>
                      </a:r>
                    </a:p>
                  </a:txBody>
                  <a:tcPr marL="7620" marR="7620" marT="7620" marB="0" anchor="ctr"/>
                </a:tc>
                <a:tc>
                  <a:txBody>
                    <a:bodyPr/>
                    <a:lstStyle/>
                    <a:p>
                      <a:pPr algn="ctr" fontAlgn="ctr"/>
                      <a:r>
                        <a:rPr lang="en-AU" sz="1600" b="0" i="0" u="none" strike="noStrike" dirty="0">
                          <a:solidFill>
                            <a:srgbClr val="000000"/>
                          </a:solidFill>
                          <a:effectLst/>
                          <a:latin typeface="Calibri" panose="020F0502020204030204" pitchFamily="34" charset="0"/>
                        </a:rPr>
                        <a:t>   5.3 mm   </a:t>
                      </a:r>
                    </a:p>
                  </a:txBody>
                  <a:tcPr marL="7620" marR="7620" marT="7620" marB="0" anchor="ctr"/>
                </a:tc>
                <a:extLst>
                  <a:ext uri="{0D108BD9-81ED-4DB2-BD59-A6C34878D82A}">
                    <a16:rowId xmlns:a16="http://schemas.microsoft.com/office/drawing/2014/main" val="111981669"/>
                  </a:ext>
                </a:extLst>
              </a:tr>
              <a:tr h="205493">
                <a:tc>
                  <a:txBody>
                    <a:bodyPr/>
                    <a:lstStyle/>
                    <a:p>
                      <a:pPr algn="ctr" fontAlgn="ctr"/>
                      <a:r>
                        <a:rPr lang="en-AU" sz="1600" b="0" i="0" u="none" strike="noStrike" dirty="0">
                          <a:solidFill>
                            <a:srgbClr val="000000"/>
                          </a:solidFill>
                          <a:effectLst/>
                          <a:latin typeface="Calibri" panose="020F0502020204030204" pitchFamily="34" charset="0"/>
                        </a:rPr>
                        <a:t>Phase Error</a:t>
                      </a:r>
                    </a:p>
                  </a:txBody>
                  <a:tcPr marL="7620" marR="7620" marT="7620" marB="0" anchor="ctr"/>
                </a:tc>
                <a:tc>
                  <a:txBody>
                    <a:bodyPr/>
                    <a:lstStyle/>
                    <a:p>
                      <a:pPr marL="0" algn="ctr" defTabSz="914400" rtl="0" eaLnBrk="1" fontAlgn="ctr" latinLnBrk="0" hangingPunct="1"/>
                      <a:r>
                        <a:rPr lang="en-AU" sz="1600" b="0" i="0" u="none" strike="noStrike" kern="1200" dirty="0">
                          <a:solidFill>
                            <a:srgbClr val="000000"/>
                          </a:solidFill>
                          <a:effectLst/>
                          <a:latin typeface="Calibri" panose="020F0502020204030204" pitchFamily="34" charset="0"/>
                          <a:ea typeface="+mn-ea"/>
                          <a:cs typeface="+mn-cs"/>
                        </a:rPr>
                        <a:t>&lt; 2.53</a:t>
                      </a:r>
                      <a:r>
                        <a:rPr lang="en-AU" sz="1600" b="0" i="0" u="none" strike="noStrike" kern="1200" dirty="0">
                          <a:solidFill>
                            <a:srgbClr val="000000"/>
                          </a:solidFill>
                          <a:effectLst/>
                          <a:latin typeface="Calibri" panose="020F0502020204030204" pitchFamily="34" charset="0"/>
                          <a:ea typeface="+mn-ea"/>
                          <a:cs typeface="+mn-cs"/>
                          <a:sym typeface="Symbol" panose="05050102010706020507" pitchFamily="18" charset="2"/>
                        </a:rPr>
                        <a:t></a:t>
                      </a:r>
                      <a:endParaRPr lang="en-AU" sz="1600" b="0" i="0" u="none" strike="noStrike" kern="1200" dirty="0">
                        <a:solidFill>
                          <a:srgbClr val="000000"/>
                        </a:solidFill>
                        <a:effectLst/>
                        <a:latin typeface="Calibri" panose="020F0502020204030204" pitchFamily="34" charset="0"/>
                        <a:ea typeface="+mn-ea"/>
                        <a:cs typeface="+mn-cs"/>
                      </a:endParaRPr>
                    </a:p>
                  </a:txBody>
                  <a:tcPr/>
                </a:tc>
                <a:extLst>
                  <a:ext uri="{0D108BD9-81ED-4DB2-BD59-A6C34878D82A}">
                    <a16:rowId xmlns:a16="http://schemas.microsoft.com/office/drawing/2014/main" val="106124999"/>
                  </a:ext>
                </a:extLst>
              </a:tr>
            </a:tbl>
          </a:graphicData>
        </a:graphic>
      </p:graphicFrame>
      <p:sp>
        <p:nvSpPr>
          <p:cNvPr id="8" name="Title 1">
            <a:extLst>
              <a:ext uri="{FF2B5EF4-FFF2-40B4-BE49-F238E27FC236}">
                <a16:creationId xmlns:a16="http://schemas.microsoft.com/office/drawing/2014/main" id="{D4E4A7D5-6AF8-9B83-C813-EF02D3E6A536}"/>
              </a:ext>
            </a:extLst>
          </p:cNvPr>
          <p:cNvSpPr txBox="1">
            <a:spLocks/>
          </p:cNvSpPr>
          <p:nvPr/>
        </p:nvSpPr>
        <p:spPr>
          <a:xfrm>
            <a:off x="406255" y="79980"/>
            <a:ext cx="11521143" cy="429699"/>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a:lstStyle>
          <a:p>
            <a:r>
              <a:rPr lang="en-AU" sz="2400" dirty="0"/>
              <a:t>Experiences with new Insertion devices at the Australian Synchrotron </a:t>
            </a:r>
            <a:r>
              <a:rPr lang="en-AU" sz="1600" b="0" dirty="0"/>
              <a:t>– Eugene Tan</a:t>
            </a:r>
            <a:endParaRPr lang="en-US" sz="2400" b="0" dirty="0"/>
          </a:p>
        </p:txBody>
      </p:sp>
      <p:sp>
        <p:nvSpPr>
          <p:cNvPr id="9" name="Title 1">
            <a:extLst>
              <a:ext uri="{FF2B5EF4-FFF2-40B4-BE49-F238E27FC236}">
                <a16:creationId xmlns:a16="http://schemas.microsoft.com/office/drawing/2014/main" id="{9C0D8197-75F5-9E58-48D2-E3B1AE25F2D5}"/>
              </a:ext>
            </a:extLst>
          </p:cNvPr>
          <p:cNvSpPr txBox="1">
            <a:spLocks/>
          </p:cNvSpPr>
          <p:nvPr/>
        </p:nvSpPr>
        <p:spPr>
          <a:xfrm>
            <a:off x="8973435" y="601638"/>
            <a:ext cx="1936955" cy="50012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a:lstStyle>
          <a:p>
            <a:r>
              <a:rPr lang="en-AU" sz="2800" dirty="0"/>
              <a:t>U17 – MX3</a:t>
            </a:r>
          </a:p>
        </p:txBody>
      </p:sp>
      <p:sp>
        <p:nvSpPr>
          <p:cNvPr id="10" name="Content Placeholder 2">
            <a:extLst>
              <a:ext uri="{FF2B5EF4-FFF2-40B4-BE49-F238E27FC236}">
                <a16:creationId xmlns:a16="http://schemas.microsoft.com/office/drawing/2014/main" id="{51824B42-3B93-5AC6-E771-F1B14CB368A9}"/>
              </a:ext>
            </a:extLst>
          </p:cNvPr>
          <p:cNvSpPr txBox="1">
            <a:spLocks/>
          </p:cNvSpPr>
          <p:nvPr/>
        </p:nvSpPr>
        <p:spPr>
          <a:xfrm>
            <a:off x="7931815" y="4056591"/>
            <a:ext cx="4458959" cy="1598613"/>
          </a:xfrm>
          <a:prstGeom prst="rect">
            <a:avLst/>
          </a:prstGeom>
        </p:spPr>
        <p:txBody>
          <a:bodyPr vert="horz" lIns="91440" tIns="45720" rIns="91440" bIns="45720" rtlCol="0">
            <a:normAutofit/>
          </a:bodyPr>
          <a:lst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AU" sz="1600" dirty="0"/>
              <a:t>Spring compensated, improved phase error</a:t>
            </a:r>
          </a:p>
          <a:p>
            <a:r>
              <a:rPr lang="en-AU" sz="1600" dirty="0"/>
              <a:t>Ferrites to damp expected trapped modes. </a:t>
            </a:r>
          </a:p>
          <a:p>
            <a:r>
              <a:rPr lang="en-AU" sz="1600" dirty="0"/>
              <a:t>Vacuum conditioning down to 1e-9 mbar at open gap with beam.</a:t>
            </a:r>
          </a:p>
          <a:p>
            <a:endParaRPr lang="en-AU" sz="1600" dirty="0"/>
          </a:p>
          <a:p>
            <a:endParaRPr lang="en-AU" sz="1600" dirty="0"/>
          </a:p>
          <a:p>
            <a:endParaRPr lang="en-AU" sz="1600" dirty="0"/>
          </a:p>
          <a:p>
            <a:endParaRPr lang="en-AU" sz="1600" dirty="0"/>
          </a:p>
          <a:p>
            <a:endParaRPr lang="en-AU" sz="1600" dirty="0"/>
          </a:p>
        </p:txBody>
      </p:sp>
      <p:pic>
        <p:nvPicPr>
          <p:cNvPr id="13" name="Picture 12" descr="A picture containing engine&#10;&#10;Description automatically generated">
            <a:extLst>
              <a:ext uri="{FF2B5EF4-FFF2-40B4-BE49-F238E27FC236}">
                <a16:creationId xmlns:a16="http://schemas.microsoft.com/office/drawing/2014/main" id="{11BFF5E7-25F8-A91A-FDE1-0633C15052D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59235" y="3964632"/>
            <a:ext cx="2740556" cy="1598613"/>
          </a:xfrm>
          <a:prstGeom prst="rect">
            <a:avLst/>
          </a:prstGeom>
          <a:ln>
            <a:noFill/>
          </a:ln>
          <a:effectLst>
            <a:outerShdw blurRad="292100" dist="139700" dir="2700000" algn="tl" rotWithShape="0">
              <a:srgbClr val="333333">
                <a:alpha val="65000"/>
              </a:srgbClr>
            </a:outerShdw>
          </a:effectLst>
        </p:spPr>
      </p:pic>
      <p:pic>
        <p:nvPicPr>
          <p:cNvPr id="14" name="Content Placeholder 11">
            <a:extLst>
              <a:ext uri="{FF2B5EF4-FFF2-40B4-BE49-F238E27FC236}">
                <a16:creationId xmlns:a16="http://schemas.microsoft.com/office/drawing/2014/main" id="{5DF8CB2A-D5A0-0B28-83F8-214BD886A9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206300" y="5320998"/>
            <a:ext cx="1750142" cy="1225365"/>
          </a:xfrm>
          <a:prstGeom prst="rect">
            <a:avLst/>
          </a:prstGeom>
        </p:spPr>
      </p:pic>
      <p:pic>
        <p:nvPicPr>
          <p:cNvPr id="15" name="Picture 14" descr="A picture containing building, person, standing, store&#10;&#10;Description automatically generated">
            <a:extLst>
              <a:ext uri="{FF2B5EF4-FFF2-40B4-BE49-F238E27FC236}">
                <a16:creationId xmlns:a16="http://schemas.microsoft.com/office/drawing/2014/main" id="{175E20BD-CA0B-9A75-4369-661AC176512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80983" y="5005126"/>
            <a:ext cx="1956503" cy="1662748"/>
          </a:xfrm>
          <a:prstGeom prst="rect">
            <a:avLst/>
          </a:prstGeom>
          <a:ln>
            <a:noFill/>
          </a:ln>
          <a:effectLst>
            <a:outerShdw blurRad="292100" dist="139700" dir="2700000" algn="tl" rotWithShape="0">
              <a:srgbClr val="333333">
                <a:alpha val="65000"/>
              </a:srgbClr>
            </a:outerShdw>
          </a:effectLst>
        </p:spPr>
      </p:pic>
      <p:sp>
        <p:nvSpPr>
          <p:cNvPr id="16" name="Content Placeholder 2">
            <a:extLst>
              <a:ext uri="{FF2B5EF4-FFF2-40B4-BE49-F238E27FC236}">
                <a16:creationId xmlns:a16="http://schemas.microsoft.com/office/drawing/2014/main" id="{8A7775D3-AE9E-0F87-11DC-0BF855BA0C5F}"/>
              </a:ext>
            </a:extLst>
          </p:cNvPr>
          <p:cNvSpPr txBox="1">
            <a:spLocks/>
          </p:cNvSpPr>
          <p:nvPr/>
        </p:nvSpPr>
        <p:spPr>
          <a:xfrm>
            <a:off x="4260186" y="1037928"/>
            <a:ext cx="4458959" cy="1598613"/>
          </a:xfrm>
          <a:prstGeom prst="rect">
            <a:avLst/>
          </a:prstGeom>
        </p:spPr>
        <p:txBody>
          <a:bodyPr vert="horz" lIns="91440" tIns="45720" rIns="91440" bIns="45720" rtlCol="0">
            <a:normAutofit/>
          </a:bodyPr>
          <a:lst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AU" sz="1600" dirty="0"/>
          </a:p>
          <a:p>
            <a:endParaRPr lang="en-AU" sz="1600" dirty="0"/>
          </a:p>
          <a:p>
            <a:endParaRPr lang="en-AU" sz="1600" dirty="0"/>
          </a:p>
          <a:p>
            <a:endParaRPr lang="en-AU" sz="1600" dirty="0"/>
          </a:p>
          <a:p>
            <a:endParaRPr lang="en-AU" sz="1600" dirty="0"/>
          </a:p>
        </p:txBody>
      </p:sp>
      <p:sp>
        <p:nvSpPr>
          <p:cNvPr id="18" name="TextBox 17">
            <a:extLst>
              <a:ext uri="{FF2B5EF4-FFF2-40B4-BE49-F238E27FC236}">
                <a16:creationId xmlns:a16="http://schemas.microsoft.com/office/drawing/2014/main" id="{33857248-C947-07A7-72E8-3B13CBA07029}"/>
              </a:ext>
            </a:extLst>
          </p:cNvPr>
          <p:cNvSpPr txBox="1"/>
          <p:nvPr/>
        </p:nvSpPr>
        <p:spPr>
          <a:xfrm>
            <a:off x="318879" y="771710"/>
            <a:ext cx="3665931" cy="3139321"/>
          </a:xfrm>
          <a:prstGeom prst="rect">
            <a:avLst/>
          </a:prstGeom>
          <a:noFill/>
        </p:spPr>
        <p:txBody>
          <a:bodyPr wrap="square">
            <a:spAutoFit/>
          </a:bodyPr>
          <a:lstStyle/>
          <a:p>
            <a:r>
              <a:rPr lang="en-AU" dirty="0"/>
              <a:t>ADS (3.5m, 150 keV)</a:t>
            </a:r>
          </a:p>
          <a:p>
            <a:pPr marL="285750" indent="-285750">
              <a:buFont typeface="Arial" panose="020B0604020202020204" pitchFamily="34" charset="0"/>
              <a:buChar char="•"/>
            </a:pPr>
            <a:r>
              <a:rPr lang="en-AU" b="1" dirty="0"/>
              <a:t>SCW</a:t>
            </a:r>
            <a:r>
              <a:rPr lang="en-AU" dirty="0"/>
              <a:t> - 4.5T; 45 mm; 2m; </a:t>
            </a:r>
          </a:p>
          <a:p>
            <a:r>
              <a:rPr lang="en-AU" dirty="0" err="1"/>
              <a:t>BioSAX</a:t>
            </a:r>
            <a:r>
              <a:rPr lang="en-AU" dirty="0"/>
              <a:t> (2.5m, 12.4 keV)</a:t>
            </a:r>
          </a:p>
          <a:p>
            <a:pPr marL="285750" indent="-285750">
              <a:buFont typeface="Arial" panose="020B0604020202020204" pitchFamily="34" charset="0"/>
              <a:buChar char="•"/>
            </a:pPr>
            <a:r>
              <a:rPr lang="en-AU" b="1" dirty="0"/>
              <a:t>SCU</a:t>
            </a:r>
            <a:r>
              <a:rPr lang="en-AU" dirty="0"/>
              <a:t> - 16 mm, 1.6 m (98), </a:t>
            </a:r>
            <a:br>
              <a:rPr lang="en-AU" dirty="0"/>
            </a:br>
            <a:r>
              <a:rPr lang="en-AU" dirty="0"/>
              <a:t>1.084 T (K = 1.62)</a:t>
            </a:r>
          </a:p>
          <a:p>
            <a:r>
              <a:rPr lang="en-AU" dirty="0"/>
              <a:t>MX3 (3.5m, 13.0 keV)</a:t>
            </a:r>
          </a:p>
          <a:p>
            <a:pPr marL="285750" indent="-285750">
              <a:buFont typeface="Arial" panose="020B0604020202020204" pitchFamily="34" charset="0"/>
              <a:buChar char="•"/>
            </a:pPr>
            <a:r>
              <a:rPr lang="en-AU" b="1" dirty="0"/>
              <a:t>IVU</a:t>
            </a:r>
            <a:r>
              <a:rPr lang="en-AU" dirty="0"/>
              <a:t> – 17.2 mm, 3.0 m (172), </a:t>
            </a:r>
            <a:br>
              <a:rPr lang="en-AU" dirty="0"/>
            </a:br>
            <a:r>
              <a:rPr lang="en-AU" dirty="0"/>
              <a:t>0.888 T (K = 1.427)</a:t>
            </a:r>
          </a:p>
          <a:p>
            <a:r>
              <a:rPr lang="en-AU" dirty="0"/>
              <a:t>NANO (3.5m, 5 – 25 keV)</a:t>
            </a:r>
          </a:p>
          <a:p>
            <a:pPr marL="285750" indent="-285750">
              <a:buFont typeface="Arial" panose="020B0604020202020204" pitchFamily="34" charset="0"/>
              <a:buChar char="•"/>
            </a:pPr>
            <a:r>
              <a:rPr lang="en-AU" b="1" dirty="0"/>
              <a:t>CPMU</a:t>
            </a:r>
            <a:r>
              <a:rPr lang="en-AU" dirty="0"/>
              <a:t> – 18.0 mm, 3.0 m (164), </a:t>
            </a:r>
            <a:br>
              <a:rPr lang="en-AU" dirty="0"/>
            </a:br>
            <a:r>
              <a:rPr lang="en-AU" dirty="0"/>
              <a:t>1.23 T (K = 2.07)</a:t>
            </a:r>
          </a:p>
        </p:txBody>
      </p:sp>
      <p:sp>
        <p:nvSpPr>
          <p:cNvPr id="19" name="TextBox 18">
            <a:extLst>
              <a:ext uri="{FF2B5EF4-FFF2-40B4-BE49-F238E27FC236}">
                <a16:creationId xmlns:a16="http://schemas.microsoft.com/office/drawing/2014/main" id="{91C84C3A-11A6-0F0E-9563-51F3E9B8CCAC}"/>
              </a:ext>
            </a:extLst>
          </p:cNvPr>
          <p:cNvSpPr txBox="1"/>
          <p:nvPr/>
        </p:nvSpPr>
        <p:spPr>
          <a:xfrm>
            <a:off x="9956442" y="5836500"/>
            <a:ext cx="828368" cy="338554"/>
          </a:xfrm>
          <a:prstGeom prst="rect">
            <a:avLst/>
          </a:prstGeom>
          <a:noFill/>
        </p:spPr>
        <p:txBody>
          <a:bodyPr wrap="none" rtlCol="0">
            <a:spAutoFit/>
          </a:bodyPr>
          <a:lstStyle/>
          <a:p>
            <a:r>
              <a:rPr lang="en-AU" sz="1600" b="1" dirty="0">
                <a:solidFill>
                  <a:srgbClr val="FF0000"/>
                </a:solidFill>
              </a:rPr>
              <a:t>Ferrites</a:t>
            </a:r>
          </a:p>
        </p:txBody>
      </p:sp>
      <p:sp>
        <p:nvSpPr>
          <p:cNvPr id="20" name="TextBox 19">
            <a:extLst>
              <a:ext uri="{FF2B5EF4-FFF2-40B4-BE49-F238E27FC236}">
                <a16:creationId xmlns:a16="http://schemas.microsoft.com/office/drawing/2014/main" id="{061FBA00-D281-EBE3-8B0B-FB1788FC7E8A}"/>
              </a:ext>
            </a:extLst>
          </p:cNvPr>
          <p:cNvSpPr txBox="1"/>
          <p:nvPr/>
        </p:nvSpPr>
        <p:spPr>
          <a:xfrm>
            <a:off x="2647142" y="5563245"/>
            <a:ext cx="734496" cy="338554"/>
          </a:xfrm>
          <a:prstGeom prst="rect">
            <a:avLst/>
          </a:prstGeom>
          <a:noFill/>
        </p:spPr>
        <p:txBody>
          <a:bodyPr wrap="none" rtlCol="0">
            <a:spAutoFit/>
          </a:bodyPr>
          <a:lstStyle/>
          <a:p>
            <a:r>
              <a:rPr lang="en-AU" sz="1600" b="1" dirty="0">
                <a:solidFill>
                  <a:srgbClr val="FF0000"/>
                </a:solidFill>
              </a:rPr>
              <a:t>SCU16</a:t>
            </a:r>
          </a:p>
        </p:txBody>
      </p:sp>
      <p:sp>
        <p:nvSpPr>
          <p:cNvPr id="21" name="TextBox 20">
            <a:extLst>
              <a:ext uri="{FF2B5EF4-FFF2-40B4-BE49-F238E27FC236}">
                <a16:creationId xmlns:a16="http://schemas.microsoft.com/office/drawing/2014/main" id="{8B2CF157-3B97-49DF-AF12-96736367E1BF}"/>
              </a:ext>
            </a:extLst>
          </p:cNvPr>
          <p:cNvSpPr txBox="1"/>
          <p:nvPr/>
        </p:nvSpPr>
        <p:spPr>
          <a:xfrm>
            <a:off x="406255" y="4666572"/>
            <a:ext cx="527709" cy="338554"/>
          </a:xfrm>
          <a:prstGeom prst="rect">
            <a:avLst/>
          </a:prstGeom>
          <a:noFill/>
        </p:spPr>
        <p:txBody>
          <a:bodyPr wrap="none" rtlCol="0">
            <a:spAutoFit/>
          </a:bodyPr>
          <a:lstStyle/>
          <a:p>
            <a:r>
              <a:rPr lang="en-AU" sz="1600" b="1" dirty="0">
                <a:solidFill>
                  <a:srgbClr val="FF0000"/>
                </a:solidFill>
              </a:rPr>
              <a:t>U17</a:t>
            </a:r>
          </a:p>
        </p:txBody>
      </p:sp>
    </p:spTree>
    <p:extLst>
      <p:ext uri="{BB962C8B-B14F-4D97-AF65-F5344CB8AC3E}">
        <p14:creationId xmlns:p14="http://schemas.microsoft.com/office/powerpoint/2010/main" val="47856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2">
            <a:extLst>
              <a:ext uri="{FF2B5EF4-FFF2-40B4-BE49-F238E27FC236}">
                <a16:creationId xmlns:a16="http://schemas.microsoft.com/office/drawing/2014/main" id="{24F8EB93-2EA2-6F4D-39CA-18E48F1ED268}"/>
              </a:ext>
            </a:extLst>
          </p:cNvPr>
          <p:cNvSpPr txBox="1">
            <a:spLocks/>
          </p:cNvSpPr>
          <p:nvPr/>
        </p:nvSpPr>
        <p:spPr>
          <a:xfrm>
            <a:off x="6866862" y="1246534"/>
            <a:ext cx="5079605" cy="596103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1" indent="0" algn="just" defTabSz="914400" rtl="0" eaLnBrk="1" fontAlgn="auto" latinLnBrk="0" hangingPunct="1">
              <a:lnSpc>
                <a:spcPct val="90000"/>
              </a:lnSpc>
              <a:spcBef>
                <a:spcPts val="500"/>
              </a:spcBef>
              <a:spcAft>
                <a:spcPts val="0"/>
              </a:spcAft>
              <a:buClrTx/>
              <a:buSzTx/>
              <a:buFont typeface="Wingdings" panose="05000000000000000000" pitchFamily="2" charset="2"/>
              <a:buChar char="l"/>
              <a:tabLst/>
              <a:defRPr/>
            </a:pPr>
            <a:r>
              <a:rPr kumimoji="0" lang="en-US" altLang="zh-TW"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cs typeface="Fredoka Medium" pitchFamily="2" charset="-79"/>
              </a:rPr>
              <a:t>Two CPMUs with magnetic and cryogenic performance above the required specifications have been successfully developed at the TPS, NSRRC. </a:t>
            </a:r>
          </a:p>
          <a:p>
            <a:pPr marL="457200" marR="0" lvl="1" indent="0" algn="just" defTabSz="914400" rtl="0" eaLnBrk="1" fontAlgn="auto" latinLnBrk="0" hangingPunct="1">
              <a:lnSpc>
                <a:spcPct val="90000"/>
              </a:lnSpc>
              <a:spcBef>
                <a:spcPts val="500"/>
              </a:spcBef>
              <a:spcAft>
                <a:spcPts val="0"/>
              </a:spcAft>
              <a:buClrTx/>
              <a:buSzTx/>
              <a:buFont typeface="Wingdings" panose="05000000000000000000" pitchFamily="2" charset="2"/>
              <a:buChar char="l"/>
              <a:tabLst/>
              <a:defRPr/>
            </a:pPr>
            <a:r>
              <a:rPr kumimoji="0" lang="en-US" altLang="zh-TW"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cs typeface="Fredoka Medium" pitchFamily="2" charset="-79"/>
              </a:rPr>
              <a:t>Unique features of cryogenic system at TPS-CPMUs are </a:t>
            </a:r>
            <a:br>
              <a:rPr kumimoji="0" lang="en-US" altLang="zh-TW"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cs typeface="Fredoka Medium" pitchFamily="2" charset="-79"/>
              </a:rPr>
            </a:br>
            <a:r>
              <a:rPr kumimoji="0" lang="en-US" altLang="zh-TW"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cs typeface="Fredoka Medium" pitchFamily="2" charset="-79"/>
              </a:rPr>
              <a:t>(1) Conduction cooling of magnet arrays to avoid damage to the accelerator ultra-high vacuum, (2)</a:t>
            </a:r>
            <a:r>
              <a:rPr kumimoji="0" lang="zh-TW" altLang="en-US"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cs typeface="Fredoka Medium" pitchFamily="2" charset="-79"/>
              </a:rPr>
              <a:t> </a:t>
            </a:r>
            <a:r>
              <a:rPr kumimoji="0" lang="en-US" altLang="zh-TW"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cs typeface="Fredoka Medium" pitchFamily="2" charset="-79"/>
              </a:rPr>
              <a:t>Compatibility with both cryocoolers and liquid nitrogen tanks as a cooling source.</a:t>
            </a:r>
          </a:p>
          <a:p>
            <a:pPr marL="457200" marR="0" lvl="1" indent="0" algn="just" defTabSz="914400" rtl="0" eaLnBrk="1" fontAlgn="auto" latinLnBrk="0" hangingPunct="1">
              <a:lnSpc>
                <a:spcPct val="90000"/>
              </a:lnSpc>
              <a:spcBef>
                <a:spcPts val="500"/>
              </a:spcBef>
              <a:spcAft>
                <a:spcPts val="0"/>
              </a:spcAft>
              <a:buClrTx/>
              <a:buSzTx/>
              <a:buFont typeface="Wingdings" panose="05000000000000000000" pitchFamily="2" charset="2"/>
              <a:buChar char="l"/>
              <a:tabLst/>
              <a:defRPr/>
            </a:pPr>
            <a:r>
              <a:rPr kumimoji="0" lang="en-US" altLang="zh-TW"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cs typeface="Fredoka Medium" pitchFamily="2" charset="-79"/>
              </a:rPr>
              <a:t>With a temperature control system, the temperature of magnets can be stabilized, and the CPMUs can provide stable, reproducible photon  energy spectra.</a:t>
            </a:r>
          </a:p>
          <a:p>
            <a:pPr marL="457200" marR="0" lvl="1" indent="0" algn="just" defTabSz="914400" rtl="0" eaLnBrk="1" fontAlgn="auto" latinLnBrk="0" hangingPunct="1">
              <a:lnSpc>
                <a:spcPct val="90000"/>
              </a:lnSpc>
              <a:spcBef>
                <a:spcPts val="500"/>
              </a:spcBef>
              <a:spcAft>
                <a:spcPts val="0"/>
              </a:spcAft>
              <a:buClrTx/>
              <a:buSzTx/>
              <a:buFont typeface="Wingdings" panose="05000000000000000000" pitchFamily="2" charset="2"/>
              <a:buChar char="l"/>
              <a:tabLst/>
              <a:defRPr/>
            </a:pPr>
            <a:r>
              <a:rPr kumimoji="0" lang="en-US" altLang="zh-TW"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cs typeface="Fredoka Medium" pitchFamily="2" charset="-79"/>
              </a:rPr>
              <a:t>The main heating source at CU15 / CUT18 is derived from broadband impedance including resistive wall heating and geometric impedance from taper/step structure. </a:t>
            </a:r>
          </a:p>
          <a:p>
            <a:pPr marL="457200" marR="0" lvl="1" indent="0" algn="just" defTabSz="914400" rtl="0" eaLnBrk="1" fontAlgn="auto" latinLnBrk="0" hangingPunct="1">
              <a:lnSpc>
                <a:spcPct val="90000"/>
              </a:lnSpc>
              <a:spcBef>
                <a:spcPts val="500"/>
              </a:spcBef>
              <a:spcAft>
                <a:spcPts val="0"/>
              </a:spcAft>
              <a:buClrTx/>
              <a:buSzTx/>
              <a:buFont typeface="Wingdings" panose="05000000000000000000" pitchFamily="2" charset="2"/>
              <a:buChar char="l"/>
              <a:tabLst/>
              <a:defRPr/>
            </a:pPr>
            <a:r>
              <a:rPr kumimoji="0" lang="en-US" altLang="zh-TW"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cs typeface="Fredoka Medium" pitchFamily="2" charset="-79"/>
              </a:rPr>
              <a:t>The photon flux at 20 keV using the CU15-2m is 3 times higher than that using the IU22-3m. The experimental time can efficiently decrease to one third on replacing IU22 with CU15.</a:t>
            </a:r>
            <a:endParaRPr kumimoji="0" lang="en-US" altLang="zh-TW" sz="1600" b="0" i="0" u="none" strike="noStrike" kern="1200" cap="none" spc="0" normalizeH="0" baseline="0" noProof="0" dirty="0">
              <a:ln>
                <a:noFill/>
              </a:ln>
              <a:solidFill>
                <a:prstClr val="black"/>
              </a:solidFill>
              <a:effectLst/>
              <a:uLnTx/>
              <a:uFillTx/>
              <a:latin typeface="Congenial SemiBold" panose="020B0604020202020204" pitchFamily="2" charset="0"/>
              <a:ea typeface="新細明體" panose="02020500000000000000" pitchFamily="18" charset="-120"/>
            </a:endParaRPr>
          </a:p>
        </p:txBody>
      </p:sp>
      <p:pic>
        <p:nvPicPr>
          <p:cNvPr id="6" name="圖片 5">
            <a:extLst>
              <a:ext uri="{FF2B5EF4-FFF2-40B4-BE49-F238E27FC236}">
                <a16:creationId xmlns:a16="http://schemas.microsoft.com/office/drawing/2014/main" id="{FB1E5CD2-250E-4953-6226-F4A7793D22EC}"/>
              </a:ext>
            </a:extLst>
          </p:cNvPr>
          <p:cNvPicPr>
            <a:picLocks noChangeAspect="1"/>
          </p:cNvPicPr>
          <p:nvPr/>
        </p:nvPicPr>
        <p:blipFill>
          <a:blip r:embed="rId2"/>
          <a:stretch>
            <a:fillRect/>
          </a:stretch>
        </p:blipFill>
        <p:spPr>
          <a:xfrm>
            <a:off x="474134" y="2238914"/>
            <a:ext cx="6392728" cy="3976277"/>
          </a:xfrm>
          <a:prstGeom prst="rect">
            <a:avLst/>
          </a:prstGeom>
        </p:spPr>
      </p:pic>
      <p:sp>
        <p:nvSpPr>
          <p:cNvPr id="8" name="文字方塊 7">
            <a:extLst>
              <a:ext uri="{FF2B5EF4-FFF2-40B4-BE49-F238E27FC236}">
                <a16:creationId xmlns:a16="http://schemas.microsoft.com/office/drawing/2014/main" id="{A2D31B7D-36A5-C8AF-206E-CB96652E2E25}"/>
              </a:ext>
            </a:extLst>
          </p:cNvPr>
          <p:cNvSpPr txBox="1"/>
          <p:nvPr/>
        </p:nvSpPr>
        <p:spPr>
          <a:xfrm>
            <a:off x="897862" y="430392"/>
            <a:ext cx="6096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4000" b="1" i="0" u="none" strike="noStrike" kern="1200" cap="none" spc="0" normalizeH="0" baseline="0" noProof="0" dirty="0">
                <a:ln w="22225">
                  <a:solidFill>
                    <a:sysClr val="windowText" lastClr="000000"/>
                  </a:solidFill>
                  <a:prstDash val="solid"/>
                </a:ln>
                <a:solidFill>
                  <a:srgbClr val="ED7D31">
                    <a:lumMod val="40000"/>
                    <a:lumOff val="60000"/>
                  </a:srgbClr>
                </a:solidFill>
                <a:effectLst/>
                <a:uLnTx/>
                <a:uFillTx/>
                <a:ea typeface="Roboto Black" panose="02000000000000000000" pitchFamily="2" charset="0"/>
                <a:cs typeface="Fredoka Medium" pitchFamily="2" charset="-79"/>
              </a:rPr>
              <a:t>Operational experiences of two CPMUs at NSRRC</a:t>
            </a:r>
            <a:endParaRPr kumimoji="0" lang="zh-TW" altLang="en-US" sz="4000" b="0" i="0" u="none" strike="noStrike" kern="1200" cap="none" spc="0" normalizeH="0" baseline="0" noProof="0" dirty="0">
              <a:ln>
                <a:noFill/>
              </a:ln>
              <a:solidFill>
                <a:prstClr val="black"/>
              </a:solidFill>
              <a:effectLst/>
              <a:uLnTx/>
              <a:uFillTx/>
              <a:ea typeface="新細明體" panose="02020500000000000000" pitchFamily="18" charset="-120"/>
              <a:cs typeface="+mn-cs"/>
            </a:endParaRPr>
          </a:p>
        </p:txBody>
      </p:sp>
      <p:sp>
        <p:nvSpPr>
          <p:cNvPr id="9" name="文字方塊 8">
            <a:extLst>
              <a:ext uri="{FF2B5EF4-FFF2-40B4-BE49-F238E27FC236}">
                <a16:creationId xmlns:a16="http://schemas.microsoft.com/office/drawing/2014/main" id="{C405FD3A-E6D6-CA80-97E4-7AD17EECB025}"/>
              </a:ext>
            </a:extLst>
          </p:cNvPr>
          <p:cNvSpPr txBox="1"/>
          <p:nvPr/>
        </p:nvSpPr>
        <p:spPr>
          <a:xfrm>
            <a:off x="3195049" y="1753831"/>
            <a:ext cx="324729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rPr>
              <a:t>Jui-Che Huang, and et. al. NSRRC</a:t>
            </a:r>
            <a:endParaRPr kumimoji="0" lang="zh-TW" altLang="en-US" sz="18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128700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그룹 3">
            <a:extLst>
              <a:ext uri="{FF2B5EF4-FFF2-40B4-BE49-F238E27FC236}">
                <a16:creationId xmlns:a16="http://schemas.microsoft.com/office/drawing/2014/main" id="{CCAA087C-9ED7-E9B7-5F61-E7D944F37D44}"/>
              </a:ext>
            </a:extLst>
          </p:cNvPr>
          <p:cNvGrpSpPr/>
          <p:nvPr/>
        </p:nvGrpSpPr>
        <p:grpSpPr>
          <a:xfrm>
            <a:off x="455039" y="537100"/>
            <a:ext cx="11578564" cy="1673673"/>
            <a:chOff x="299137" y="3311787"/>
            <a:chExt cx="12919767" cy="2130414"/>
          </a:xfrm>
        </p:grpSpPr>
        <p:sp>
          <p:nvSpPr>
            <p:cNvPr id="5" name="TextBox 4">
              <a:extLst>
                <a:ext uri="{FF2B5EF4-FFF2-40B4-BE49-F238E27FC236}">
                  <a16:creationId xmlns:a16="http://schemas.microsoft.com/office/drawing/2014/main" id="{FD726C75-1300-ED24-1139-44A2689DD9C5}"/>
                </a:ext>
              </a:extLst>
            </p:cNvPr>
            <p:cNvSpPr txBox="1"/>
            <p:nvPr/>
          </p:nvSpPr>
          <p:spPr>
            <a:xfrm>
              <a:off x="4446249" y="3311787"/>
              <a:ext cx="1586368" cy="548475"/>
            </a:xfrm>
            <a:prstGeom prst="rect">
              <a:avLst/>
            </a:prstGeom>
            <a:solidFill>
              <a:srgbClr val="FFFF00"/>
            </a:solidFill>
          </p:spPr>
          <p:txBody>
            <a:bodyPr wrap="square" rtlCol="0">
              <a:spAutoFit/>
            </a:bodyPr>
            <a:lstStyle/>
            <a:p>
              <a:r>
                <a:rPr lang="en-US" altLang="ko-KR" sz="1100" b="1" dirty="0"/>
                <a:t>Laser system </a:t>
              </a:r>
            </a:p>
            <a:p>
              <a:r>
                <a:rPr lang="en-US" altLang="ko-KR" sz="1100" b="1" dirty="0"/>
                <a:t>200 TW, 40 fs </a:t>
              </a:r>
              <a:endParaRPr lang="ko-KR" altLang="en-US" sz="1100" b="1" dirty="0"/>
            </a:p>
          </p:txBody>
        </p:sp>
        <p:cxnSp>
          <p:nvCxnSpPr>
            <p:cNvPr id="6" name="직선 화살표 연결선 5">
              <a:extLst>
                <a:ext uri="{FF2B5EF4-FFF2-40B4-BE49-F238E27FC236}">
                  <a16:creationId xmlns:a16="http://schemas.microsoft.com/office/drawing/2014/main" id="{CC6157CD-8961-01ED-82FD-5775BA7CB29A}"/>
                </a:ext>
              </a:extLst>
            </p:cNvPr>
            <p:cNvCxnSpPr>
              <a:stCxn id="9" idx="3"/>
            </p:cNvCxnSpPr>
            <p:nvPr/>
          </p:nvCxnSpPr>
          <p:spPr>
            <a:xfrm flipV="1">
              <a:off x="1152266" y="4751462"/>
              <a:ext cx="6761140" cy="2984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이등변 삼각형 6">
              <a:extLst>
                <a:ext uri="{FF2B5EF4-FFF2-40B4-BE49-F238E27FC236}">
                  <a16:creationId xmlns:a16="http://schemas.microsoft.com/office/drawing/2014/main" id="{9F01E102-3875-E0DC-609A-BF3889DD95AD}"/>
                </a:ext>
              </a:extLst>
            </p:cNvPr>
            <p:cNvSpPr/>
            <p:nvPr/>
          </p:nvSpPr>
          <p:spPr>
            <a:xfrm rot="16200000" flipV="1">
              <a:off x="5736738" y="3962739"/>
              <a:ext cx="76490" cy="1619752"/>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a:extLst>
                <a:ext uri="{FF2B5EF4-FFF2-40B4-BE49-F238E27FC236}">
                  <a16:creationId xmlns:a16="http://schemas.microsoft.com/office/drawing/2014/main" id="{B9FE3974-1434-A849-C037-93403744B4C2}"/>
                </a:ext>
              </a:extLst>
            </p:cNvPr>
            <p:cNvSpPr/>
            <p:nvPr/>
          </p:nvSpPr>
          <p:spPr>
            <a:xfrm>
              <a:off x="4985655" y="3826677"/>
              <a:ext cx="99137" cy="99139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55">
              <a:extLst>
                <a:ext uri="{FF2B5EF4-FFF2-40B4-BE49-F238E27FC236}">
                  <a16:creationId xmlns:a16="http://schemas.microsoft.com/office/drawing/2014/main" id="{C3C2318D-765E-23A1-288F-509257B91CC8}"/>
                </a:ext>
              </a:extLst>
            </p:cNvPr>
            <p:cNvSpPr/>
            <p:nvPr/>
          </p:nvSpPr>
          <p:spPr>
            <a:xfrm>
              <a:off x="941251" y="4631837"/>
              <a:ext cx="211015" cy="298939"/>
            </a:xfrm>
            <a:prstGeom prst="roundRect">
              <a:avLst/>
            </a:prstGeom>
            <a:solidFill>
              <a:schemeClr val="accent4">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0" name="직선 화살표 연결선 9">
              <a:extLst>
                <a:ext uri="{FF2B5EF4-FFF2-40B4-BE49-F238E27FC236}">
                  <a16:creationId xmlns:a16="http://schemas.microsoft.com/office/drawing/2014/main" id="{8C3CB0B6-9DCE-D5A2-4340-73DEA5B52742}"/>
                </a:ext>
              </a:extLst>
            </p:cNvPr>
            <p:cNvCxnSpPr>
              <a:endCxn id="9" idx="3"/>
            </p:cNvCxnSpPr>
            <p:nvPr/>
          </p:nvCxnSpPr>
          <p:spPr>
            <a:xfrm flipH="1">
              <a:off x="1152266" y="4350483"/>
              <a:ext cx="861648" cy="430824"/>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모서리가 둥근 직사각형 57">
              <a:extLst>
                <a:ext uri="{FF2B5EF4-FFF2-40B4-BE49-F238E27FC236}">
                  <a16:creationId xmlns:a16="http://schemas.microsoft.com/office/drawing/2014/main" id="{55440F13-4C66-9625-F5FD-8C1A90333267}"/>
                </a:ext>
              </a:extLst>
            </p:cNvPr>
            <p:cNvSpPr/>
            <p:nvPr/>
          </p:nvSpPr>
          <p:spPr>
            <a:xfrm>
              <a:off x="1758936" y="4631837"/>
              <a:ext cx="1652953" cy="298939"/>
            </a:xfrm>
            <a:prstGeom prst="roundRect">
              <a:avLst/>
            </a:prstGeom>
            <a:solidFill>
              <a:schemeClr val="accent4">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xtBox 11">
              <a:extLst>
                <a:ext uri="{FF2B5EF4-FFF2-40B4-BE49-F238E27FC236}">
                  <a16:creationId xmlns:a16="http://schemas.microsoft.com/office/drawing/2014/main" id="{B529911B-9547-E0F3-6012-D22FEAE1170C}"/>
                </a:ext>
              </a:extLst>
            </p:cNvPr>
            <p:cNvSpPr txBox="1"/>
            <p:nvPr/>
          </p:nvSpPr>
          <p:spPr>
            <a:xfrm>
              <a:off x="299137" y="4239651"/>
              <a:ext cx="1415560" cy="276999"/>
            </a:xfrm>
            <a:prstGeom prst="rect">
              <a:avLst/>
            </a:prstGeom>
            <a:noFill/>
          </p:spPr>
          <p:txBody>
            <a:bodyPr wrap="square" rtlCol="0">
              <a:spAutoFit/>
            </a:bodyPr>
            <a:lstStyle/>
            <a:p>
              <a:r>
                <a:rPr lang="en-US" altLang="ko-KR" sz="1200" dirty="0"/>
                <a:t>Photocathode gun </a:t>
              </a:r>
              <a:endParaRPr lang="ko-KR" altLang="en-US" sz="1200"/>
            </a:p>
          </p:txBody>
        </p:sp>
        <p:sp>
          <p:nvSpPr>
            <p:cNvPr id="13" name="TextBox 12">
              <a:extLst>
                <a:ext uri="{FF2B5EF4-FFF2-40B4-BE49-F238E27FC236}">
                  <a16:creationId xmlns:a16="http://schemas.microsoft.com/office/drawing/2014/main" id="{C3580F43-7F3D-DA37-5BF5-865773AB7F1E}"/>
                </a:ext>
              </a:extLst>
            </p:cNvPr>
            <p:cNvSpPr txBox="1"/>
            <p:nvPr/>
          </p:nvSpPr>
          <p:spPr>
            <a:xfrm>
              <a:off x="2268889" y="4582042"/>
              <a:ext cx="1143000" cy="369332"/>
            </a:xfrm>
            <a:prstGeom prst="rect">
              <a:avLst/>
            </a:prstGeom>
            <a:noFill/>
            <a:ln>
              <a:noFill/>
            </a:ln>
          </p:spPr>
          <p:txBody>
            <a:bodyPr wrap="square" rtlCol="0">
              <a:spAutoFit/>
            </a:bodyPr>
            <a:lstStyle/>
            <a:p>
              <a:r>
                <a:rPr lang="en-US" altLang="ko-KR" dirty="0"/>
                <a:t>Linac</a:t>
              </a:r>
              <a:endParaRPr lang="ko-KR" altLang="en-US"/>
            </a:p>
          </p:txBody>
        </p:sp>
        <p:sp>
          <p:nvSpPr>
            <p:cNvPr id="14" name="TextBox 13">
              <a:extLst>
                <a:ext uri="{FF2B5EF4-FFF2-40B4-BE49-F238E27FC236}">
                  <a16:creationId xmlns:a16="http://schemas.microsoft.com/office/drawing/2014/main" id="{554C63A7-E30A-250A-A8E1-99628A0F0E54}"/>
                </a:ext>
              </a:extLst>
            </p:cNvPr>
            <p:cNvSpPr txBox="1"/>
            <p:nvPr/>
          </p:nvSpPr>
          <p:spPr>
            <a:xfrm>
              <a:off x="3464201" y="5011314"/>
              <a:ext cx="1107831" cy="430887"/>
            </a:xfrm>
            <a:prstGeom prst="rect">
              <a:avLst/>
            </a:prstGeom>
            <a:solidFill>
              <a:srgbClr val="FFFF00"/>
            </a:solidFill>
          </p:spPr>
          <p:txBody>
            <a:bodyPr wrap="square" rtlCol="0">
              <a:spAutoFit/>
            </a:bodyPr>
            <a:lstStyle/>
            <a:p>
              <a:r>
                <a:rPr lang="en-US" altLang="ko-KR" sz="1100" b="1" dirty="0"/>
                <a:t>Bunch compressor </a:t>
              </a:r>
              <a:endParaRPr lang="ko-KR" altLang="en-US" sz="1100" b="1"/>
            </a:p>
          </p:txBody>
        </p:sp>
        <p:sp>
          <p:nvSpPr>
            <p:cNvPr id="15" name="모서리가 둥근 직사각형 62">
              <a:extLst>
                <a:ext uri="{FF2B5EF4-FFF2-40B4-BE49-F238E27FC236}">
                  <a16:creationId xmlns:a16="http://schemas.microsoft.com/office/drawing/2014/main" id="{179BAA0A-4416-2E92-0228-430FF015BB3A}"/>
                </a:ext>
              </a:extLst>
            </p:cNvPr>
            <p:cNvSpPr/>
            <p:nvPr/>
          </p:nvSpPr>
          <p:spPr>
            <a:xfrm>
              <a:off x="4546192" y="4624537"/>
              <a:ext cx="61546" cy="2989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a:extLst>
                <a:ext uri="{FF2B5EF4-FFF2-40B4-BE49-F238E27FC236}">
                  <a16:creationId xmlns:a16="http://schemas.microsoft.com/office/drawing/2014/main" id="{C9BD9D56-5147-B84C-2716-45BC0C98A77C}"/>
                </a:ext>
              </a:extLst>
            </p:cNvPr>
            <p:cNvSpPr/>
            <p:nvPr/>
          </p:nvSpPr>
          <p:spPr>
            <a:xfrm>
              <a:off x="5178751" y="4098297"/>
              <a:ext cx="2245832" cy="1336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모서리가 둥근 직사각형 64">
              <a:extLst>
                <a:ext uri="{FF2B5EF4-FFF2-40B4-BE49-F238E27FC236}">
                  <a16:creationId xmlns:a16="http://schemas.microsoft.com/office/drawing/2014/main" id="{51B88126-E2A1-D6A3-D231-D3B2E65F7C71}"/>
                </a:ext>
              </a:extLst>
            </p:cNvPr>
            <p:cNvSpPr/>
            <p:nvPr/>
          </p:nvSpPr>
          <p:spPr>
            <a:xfrm>
              <a:off x="4695665" y="4624537"/>
              <a:ext cx="61546" cy="2989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모서리가 둥근 직사각형 65">
              <a:extLst>
                <a:ext uri="{FF2B5EF4-FFF2-40B4-BE49-F238E27FC236}">
                  <a16:creationId xmlns:a16="http://schemas.microsoft.com/office/drawing/2014/main" id="{0F14EC42-D385-D248-FEE1-3001C52670AD}"/>
                </a:ext>
              </a:extLst>
            </p:cNvPr>
            <p:cNvSpPr/>
            <p:nvPr/>
          </p:nvSpPr>
          <p:spPr>
            <a:xfrm>
              <a:off x="4839990" y="4627551"/>
              <a:ext cx="58607" cy="2989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타원 18">
              <a:extLst>
                <a:ext uri="{FF2B5EF4-FFF2-40B4-BE49-F238E27FC236}">
                  <a16:creationId xmlns:a16="http://schemas.microsoft.com/office/drawing/2014/main" id="{7204CBF2-675E-D741-FDB4-8FD05ADA86C4}"/>
                </a:ext>
              </a:extLst>
            </p:cNvPr>
            <p:cNvSpPr/>
            <p:nvPr/>
          </p:nvSpPr>
          <p:spPr>
            <a:xfrm>
              <a:off x="5250485" y="4674629"/>
              <a:ext cx="118714" cy="1579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TextBox 19">
              <a:extLst>
                <a:ext uri="{FF2B5EF4-FFF2-40B4-BE49-F238E27FC236}">
                  <a16:creationId xmlns:a16="http://schemas.microsoft.com/office/drawing/2014/main" id="{F4C4D8E4-FBDB-7CB5-F54D-CA39064AF5CB}"/>
                </a:ext>
              </a:extLst>
            </p:cNvPr>
            <p:cNvSpPr txBox="1"/>
            <p:nvPr/>
          </p:nvSpPr>
          <p:spPr>
            <a:xfrm>
              <a:off x="4293935" y="4357504"/>
              <a:ext cx="660137" cy="261610"/>
            </a:xfrm>
            <a:prstGeom prst="rect">
              <a:avLst/>
            </a:prstGeom>
            <a:noFill/>
          </p:spPr>
          <p:txBody>
            <a:bodyPr wrap="square" rtlCol="0">
              <a:spAutoFit/>
            </a:bodyPr>
            <a:lstStyle/>
            <a:p>
              <a:r>
                <a:rPr lang="en-US" altLang="ko-KR" sz="1100" dirty="0"/>
                <a:t>Triplet </a:t>
              </a:r>
              <a:endParaRPr lang="ko-KR" altLang="en-US" sz="1100"/>
            </a:p>
          </p:txBody>
        </p:sp>
        <p:sp>
          <p:nvSpPr>
            <p:cNvPr id="21" name="직사각형 20">
              <a:extLst>
                <a:ext uri="{FF2B5EF4-FFF2-40B4-BE49-F238E27FC236}">
                  <a16:creationId xmlns:a16="http://schemas.microsoft.com/office/drawing/2014/main" id="{9A4FD05A-98A4-B61E-33DA-3BA2E4E0C41D}"/>
                </a:ext>
              </a:extLst>
            </p:cNvPr>
            <p:cNvSpPr/>
            <p:nvPr/>
          </p:nvSpPr>
          <p:spPr>
            <a:xfrm>
              <a:off x="6567270" y="4717140"/>
              <a:ext cx="457207" cy="106432"/>
            </a:xfrm>
            <a:prstGeom prst="rect">
              <a:avLst/>
            </a:prstGeom>
            <a:solidFill>
              <a:schemeClr val="bg1">
                <a:lumMod val="5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TextBox 21">
              <a:extLst>
                <a:ext uri="{FF2B5EF4-FFF2-40B4-BE49-F238E27FC236}">
                  <a16:creationId xmlns:a16="http://schemas.microsoft.com/office/drawing/2014/main" id="{FEAB4A0B-C2E2-0E33-8242-7F4809111721}"/>
                </a:ext>
              </a:extLst>
            </p:cNvPr>
            <p:cNvSpPr txBox="1"/>
            <p:nvPr/>
          </p:nvSpPr>
          <p:spPr>
            <a:xfrm>
              <a:off x="6032618" y="4172829"/>
              <a:ext cx="993531" cy="276999"/>
            </a:xfrm>
            <a:prstGeom prst="rect">
              <a:avLst/>
            </a:prstGeom>
            <a:noFill/>
          </p:spPr>
          <p:txBody>
            <a:bodyPr wrap="square" rtlCol="0">
              <a:spAutoFit/>
            </a:bodyPr>
            <a:lstStyle/>
            <a:p>
              <a:r>
                <a:rPr lang="en-US" altLang="ko-KR" sz="1200" dirty="0"/>
                <a:t>Plasma lens </a:t>
              </a:r>
              <a:endParaRPr lang="ko-KR" altLang="en-US" sz="1200"/>
            </a:p>
          </p:txBody>
        </p:sp>
        <p:sp>
          <p:nvSpPr>
            <p:cNvPr id="23" name="타원 22">
              <a:extLst>
                <a:ext uri="{FF2B5EF4-FFF2-40B4-BE49-F238E27FC236}">
                  <a16:creationId xmlns:a16="http://schemas.microsoft.com/office/drawing/2014/main" id="{91FB56CC-3F5D-B14D-97C1-C74D1C00253F}"/>
                </a:ext>
              </a:extLst>
            </p:cNvPr>
            <p:cNvSpPr/>
            <p:nvPr/>
          </p:nvSpPr>
          <p:spPr>
            <a:xfrm flipV="1">
              <a:off x="6521627" y="4740323"/>
              <a:ext cx="118714" cy="45719"/>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TextBox 23">
              <a:extLst>
                <a:ext uri="{FF2B5EF4-FFF2-40B4-BE49-F238E27FC236}">
                  <a16:creationId xmlns:a16="http://schemas.microsoft.com/office/drawing/2014/main" id="{1B7E6E33-F9FB-CA4C-8432-2327FFE42825}"/>
                </a:ext>
              </a:extLst>
            </p:cNvPr>
            <p:cNvSpPr txBox="1"/>
            <p:nvPr/>
          </p:nvSpPr>
          <p:spPr>
            <a:xfrm>
              <a:off x="5139510" y="4848373"/>
              <a:ext cx="1002317" cy="276999"/>
            </a:xfrm>
            <a:prstGeom prst="rect">
              <a:avLst/>
            </a:prstGeom>
            <a:noFill/>
          </p:spPr>
          <p:txBody>
            <a:bodyPr wrap="square" rtlCol="0">
              <a:spAutoFit/>
            </a:bodyPr>
            <a:lstStyle/>
            <a:p>
              <a:r>
                <a:rPr lang="en-US" altLang="ko-KR" sz="1200" dirty="0"/>
                <a:t>E-beam</a:t>
              </a:r>
              <a:endParaRPr lang="ko-KR" altLang="en-US" sz="1200"/>
            </a:p>
          </p:txBody>
        </p:sp>
        <p:sp>
          <p:nvSpPr>
            <p:cNvPr id="25" name="이등변 삼각형 24">
              <a:extLst>
                <a:ext uri="{FF2B5EF4-FFF2-40B4-BE49-F238E27FC236}">
                  <a16:creationId xmlns:a16="http://schemas.microsoft.com/office/drawing/2014/main" id="{5294A573-A2C9-A9BA-6622-1E4EFE84B9F4}"/>
                </a:ext>
              </a:extLst>
            </p:cNvPr>
            <p:cNvSpPr/>
            <p:nvPr/>
          </p:nvSpPr>
          <p:spPr>
            <a:xfrm rot="10800000" flipV="1">
              <a:off x="4968858" y="4639559"/>
              <a:ext cx="149882" cy="184438"/>
            </a:xfrm>
            <a:prstGeom prst="triangle">
              <a:avLst>
                <a:gd name="adj" fmla="val 100000"/>
              </a:avLst>
            </a:prstGeom>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TextBox 25">
              <a:extLst>
                <a:ext uri="{FF2B5EF4-FFF2-40B4-BE49-F238E27FC236}">
                  <a16:creationId xmlns:a16="http://schemas.microsoft.com/office/drawing/2014/main" id="{67CF4278-6A73-F67C-EE86-026743207C52}"/>
                </a:ext>
              </a:extLst>
            </p:cNvPr>
            <p:cNvSpPr txBox="1"/>
            <p:nvPr/>
          </p:nvSpPr>
          <p:spPr>
            <a:xfrm>
              <a:off x="6381794" y="4837622"/>
              <a:ext cx="1256434" cy="587652"/>
            </a:xfrm>
            <a:prstGeom prst="rect">
              <a:avLst/>
            </a:prstGeom>
            <a:noFill/>
          </p:spPr>
          <p:txBody>
            <a:bodyPr wrap="square" rtlCol="0">
              <a:spAutoFit/>
            </a:bodyPr>
            <a:lstStyle/>
            <a:p>
              <a:r>
                <a:rPr lang="en-US" altLang="ko-KR" sz="1200" dirty="0"/>
                <a:t>Discharged Capillary </a:t>
              </a:r>
              <a:endParaRPr lang="ko-KR" altLang="en-US" sz="1200" dirty="0"/>
            </a:p>
          </p:txBody>
        </p:sp>
        <p:sp>
          <p:nvSpPr>
            <p:cNvPr id="27" name="타원 26">
              <a:extLst>
                <a:ext uri="{FF2B5EF4-FFF2-40B4-BE49-F238E27FC236}">
                  <a16:creationId xmlns:a16="http://schemas.microsoft.com/office/drawing/2014/main" id="{FFC9D887-FB78-85A6-3D04-82A540AA0383}"/>
                </a:ext>
              </a:extLst>
            </p:cNvPr>
            <p:cNvSpPr/>
            <p:nvPr/>
          </p:nvSpPr>
          <p:spPr>
            <a:xfrm flipV="1">
              <a:off x="7519992" y="4729336"/>
              <a:ext cx="118714" cy="45719"/>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TextBox 27">
              <a:extLst>
                <a:ext uri="{FF2B5EF4-FFF2-40B4-BE49-F238E27FC236}">
                  <a16:creationId xmlns:a16="http://schemas.microsoft.com/office/drawing/2014/main" id="{614BB990-0749-342A-A623-159839ADBEE9}"/>
                </a:ext>
              </a:extLst>
            </p:cNvPr>
            <p:cNvSpPr txBox="1"/>
            <p:nvPr/>
          </p:nvSpPr>
          <p:spPr>
            <a:xfrm>
              <a:off x="7435675" y="4158558"/>
              <a:ext cx="686535" cy="261610"/>
            </a:xfrm>
            <a:prstGeom prst="rect">
              <a:avLst/>
            </a:prstGeom>
            <a:noFill/>
          </p:spPr>
          <p:txBody>
            <a:bodyPr wrap="square" rtlCol="0">
              <a:spAutoFit/>
            </a:bodyPr>
            <a:lstStyle/>
            <a:p>
              <a:r>
                <a:rPr lang="en-US" altLang="ko-KR" sz="1100" dirty="0"/>
                <a:t>2.5 GeV </a:t>
              </a:r>
              <a:endParaRPr lang="ko-KR" altLang="en-US" sz="1100" dirty="0"/>
            </a:p>
          </p:txBody>
        </p:sp>
        <p:sp>
          <p:nvSpPr>
            <p:cNvPr id="29" name="직사각형 28">
              <a:extLst>
                <a:ext uri="{FF2B5EF4-FFF2-40B4-BE49-F238E27FC236}">
                  <a16:creationId xmlns:a16="http://schemas.microsoft.com/office/drawing/2014/main" id="{9F805ED0-FA49-7C34-66BD-6731EB82501E}"/>
                </a:ext>
              </a:extLst>
            </p:cNvPr>
            <p:cNvSpPr/>
            <p:nvPr/>
          </p:nvSpPr>
          <p:spPr>
            <a:xfrm>
              <a:off x="3563079" y="4673114"/>
              <a:ext cx="131885" cy="2233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직사각형 29">
              <a:extLst>
                <a:ext uri="{FF2B5EF4-FFF2-40B4-BE49-F238E27FC236}">
                  <a16:creationId xmlns:a16="http://schemas.microsoft.com/office/drawing/2014/main" id="{0A6428D8-D611-05DE-4441-7D1779BC33A4}"/>
                </a:ext>
              </a:extLst>
            </p:cNvPr>
            <p:cNvSpPr/>
            <p:nvPr/>
          </p:nvSpPr>
          <p:spPr>
            <a:xfrm>
              <a:off x="3743638" y="4500838"/>
              <a:ext cx="131885" cy="2233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직사각형 30">
              <a:extLst>
                <a:ext uri="{FF2B5EF4-FFF2-40B4-BE49-F238E27FC236}">
                  <a16:creationId xmlns:a16="http://schemas.microsoft.com/office/drawing/2014/main" id="{502B85F5-91AF-6DD1-3A2B-6FEF76D4EB6C}"/>
                </a:ext>
              </a:extLst>
            </p:cNvPr>
            <p:cNvSpPr/>
            <p:nvPr/>
          </p:nvSpPr>
          <p:spPr>
            <a:xfrm>
              <a:off x="3958084" y="4504016"/>
              <a:ext cx="131885" cy="2233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직사각형 31">
              <a:extLst>
                <a:ext uri="{FF2B5EF4-FFF2-40B4-BE49-F238E27FC236}">
                  <a16:creationId xmlns:a16="http://schemas.microsoft.com/office/drawing/2014/main" id="{00E8713A-3DB3-364D-B53F-1D587DCCEB0C}"/>
                </a:ext>
              </a:extLst>
            </p:cNvPr>
            <p:cNvSpPr/>
            <p:nvPr/>
          </p:nvSpPr>
          <p:spPr>
            <a:xfrm>
              <a:off x="4146353" y="4656351"/>
              <a:ext cx="131885" cy="2233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TextBox 32">
              <a:extLst>
                <a:ext uri="{FF2B5EF4-FFF2-40B4-BE49-F238E27FC236}">
                  <a16:creationId xmlns:a16="http://schemas.microsoft.com/office/drawing/2014/main" id="{CAF7E3E3-4A47-0799-B14A-3828B5CD3265}"/>
                </a:ext>
              </a:extLst>
            </p:cNvPr>
            <p:cNvSpPr txBox="1"/>
            <p:nvPr/>
          </p:nvSpPr>
          <p:spPr>
            <a:xfrm>
              <a:off x="2831040" y="4356709"/>
              <a:ext cx="1107831" cy="261610"/>
            </a:xfrm>
            <a:prstGeom prst="rect">
              <a:avLst/>
            </a:prstGeom>
            <a:noFill/>
          </p:spPr>
          <p:txBody>
            <a:bodyPr wrap="square" rtlCol="0">
              <a:spAutoFit/>
            </a:bodyPr>
            <a:lstStyle/>
            <a:p>
              <a:r>
                <a:rPr lang="en-US" altLang="ko-KR" sz="1100" dirty="0"/>
                <a:t>70 MeV </a:t>
              </a:r>
              <a:endParaRPr lang="ko-KR" altLang="en-US" sz="1100"/>
            </a:p>
          </p:txBody>
        </p:sp>
        <p:grpSp>
          <p:nvGrpSpPr>
            <p:cNvPr id="34" name="그룹 33">
              <a:extLst>
                <a:ext uri="{FF2B5EF4-FFF2-40B4-BE49-F238E27FC236}">
                  <a16:creationId xmlns:a16="http://schemas.microsoft.com/office/drawing/2014/main" id="{DA1AE3C5-DFB4-415E-93D2-1ED1E4F454FD}"/>
                </a:ext>
              </a:extLst>
            </p:cNvPr>
            <p:cNvGrpSpPr/>
            <p:nvPr/>
          </p:nvGrpSpPr>
          <p:grpSpPr>
            <a:xfrm>
              <a:off x="8245962" y="4604166"/>
              <a:ext cx="1679524" cy="316929"/>
              <a:chOff x="9135208" y="5366267"/>
              <a:chExt cx="1679524" cy="316929"/>
            </a:xfrm>
          </p:grpSpPr>
          <p:grpSp>
            <p:nvGrpSpPr>
              <p:cNvPr id="42" name="그룹 41">
                <a:extLst>
                  <a:ext uri="{FF2B5EF4-FFF2-40B4-BE49-F238E27FC236}">
                    <a16:creationId xmlns:a16="http://schemas.microsoft.com/office/drawing/2014/main" id="{AA8B6547-3327-3ACA-EFD4-B233F2FA7ECA}"/>
                  </a:ext>
                </a:extLst>
              </p:cNvPr>
              <p:cNvGrpSpPr/>
              <p:nvPr/>
            </p:nvGrpSpPr>
            <p:grpSpPr>
              <a:xfrm>
                <a:off x="9135208" y="5366267"/>
                <a:ext cx="284760" cy="314452"/>
                <a:chOff x="9135208" y="5366267"/>
                <a:chExt cx="284760" cy="314452"/>
              </a:xfrm>
            </p:grpSpPr>
            <p:sp>
              <p:nvSpPr>
                <p:cNvPr id="58" name="직사각형 57">
                  <a:extLst>
                    <a:ext uri="{FF2B5EF4-FFF2-40B4-BE49-F238E27FC236}">
                      <a16:creationId xmlns:a16="http://schemas.microsoft.com/office/drawing/2014/main" id="{723A8CAF-BC9D-8362-AEA0-568A8E8981FD}"/>
                    </a:ext>
                  </a:extLst>
                </p:cNvPr>
                <p:cNvSpPr/>
                <p:nvPr/>
              </p:nvSpPr>
              <p:spPr>
                <a:xfrm>
                  <a:off x="9135208" y="5366267"/>
                  <a:ext cx="140677" cy="314452"/>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직사각형 58">
                  <a:extLst>
                    <a:ext uri="{FF2B5EF4-FFF2-40B4-BE49-F238E27FC236}">
                      <a16:creationId xmlns:a16="http://schemas.microsoft.com/office/drawing/2014/main" id="{D320510A-ED5C-FFCA-BF66-BC48FE219554}"/>
                    </a:ext>
                  </a:extLst>
                </p:cNvPr>
                <p:cNvSpPr/>
                <p:nvPr/>
              </p:nvSpPr>
              <p:spPr>
                <a:xfrm>
                  <a:off x="9279291" y="5366267"/>
                  <a:ext cx="140677" cy="314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3" name="그룹 42">
                <a:extLst>
                  <a:ext uri="{FF2B5EF4-FFF2-40B4-BE49-F238E27FC236}">
                    <a16:creationId xmlns:a16="http://schemas.microsoft.com/office/drawing/2014/main" id="{8B8F6B74-348C-8F69-8305-8A1704307C5B}"/>
                  </a:ext>
                </a:extLst>
              </p:cNvPr>
              <p:cNvGrpSpPr/>
              <p:nvPr/>
            </p:nvGrpSpPr>
            <p:grpSpPr>
              <a:xfrm>
                <a:off x="9419968" y="5366380"/>
                <a:ext cx="275968" cy="314452"/>
                <a:chOff x="9135208" y="5366267"/>
                <a:chExt cx="275968" cy="314452"/>
              </a:xfrm>
            </p:grpSpPr>
            <p:sp>
              <p:nvSpPr>
                <p:cNvPr id="56" name="직사각형 55">
                  <a:extLst>
                    <a:ext uri="{FF2B5EF4-FFF2-40B4-BE49-F238E27FC236}">
                      <a16:creationId xmlns:a16="http://schemas.microsoft.com/office/drawing/2014/main" id="{AF81A58A-3B1D-2E71-1DB5-FCA83B137382}"/>
                    </a:ext>
                  </a:extLst>
                </p:cNvPr>
                <p:cNvSpPr/>
                <p:nvPr/>
              </p:nvSpPr>
              <p:spPr>
                <a:xfrm>
                  <a:off x="9135208" y="5366267"/>
                  <a:ext cx="140677" cy="314452"/>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직사각형 56">
                  <a:extLst>
                    <a:ext uri="{FF2B5EF4-FFF2-40B4-BE49-F238E27FC236}">
                      <a16:creationId xmlns:a16="http://schemas.microsoft.com/office/drawing/2014/main" id="{D8EF9C21-EC0E-DE3E-2504-7BF40E4ACAE1}"/>
                    </a:ext>
                  </a:extLst>
                </p:cNvPr>
                <p:cNvSpPr/>
                <p:nvPr/>
              </p:nvSpPr>
              <p:spPr>
                <a:xfrm>
                  <a:off x="9270499" y="5366267"/>
                  <a:ext cx="140677" cy="314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4" name="그룹 43">
                <a:extLst>
                  <a:ext uri="{FF2B5EF4-FFF2-40B4-BE49-F238E27FC236}">
                    <a16:creationId xmlns:a16="http://schemas.microsoft.com/office/drawing/2014/main" id="{65E5B508-917B-0988-7B7D-0047F53C863F}"/>
                  </a:ext>
                </a:extLst>
              </p:cNvPr>
              <p:cNvGrpSpPr/>
              <p:nvPr/>
            </p:nvGrpSpPr>
            <p:grpSpPr>
              <a:xfrm>
                <a:off x="9695617" y="5367688"/>
                <a:ext cx="284760" cy="314452"/>
                <a:chOff x="9126416" y="5366267"/>
                <a:chExt cx="284760" cy="314452"/>
              </a:xfrm>
            </p:grpSpPr>
            <p:sp>
              <p:nvSpPr>
                <p:cNvPr id="54" name="직사각형 53">
                  <a:extLst>
                    <a:ext uri="{FF2B5EF4-FFF2-40B4-BE49-F238E27FC236}">
                      <a16:creationId xmlns:a16="http://schemas.microsoft.com/office/drawing/2014/main" id="{7E76BD32-5C20-4143-8D70-7643CED89CF9}"/>
                    </a:ext>
                  </a:extLst>
                </p:cNvPr>
                <p:cNvSpPr/>
                <p:nvPr/>
              </p:nvSpPr>
              <p:spPr>
                <a:xfrm>
                  <a:off x="9126416" y="5366267"/>
                  <a:ext cx="140677" cy="314452"/>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직사각형 54">
                  <a:extLst>
                    <a:ext uri="{FF2B5EF4-FFF2-40B4-BE49-F238E27FC236}">
                      <a16:creationId xmlns:a16="http://schemas.microsoft.com/office/drawing/2014/main" id="{8913F844-641B-2539-5AF8-AFD7B208EF73}"/>
                    </a:ext>
                  </a:extLst>
                </p:cNvPr>
                <p:cNvSpPr/>
                <p:nvPr/>
              </p:nvSpPr>
              <p:spPr>
                <a:xfrm>
                  <a:off x="9270499" y="5366267"/>
                  <a:ext cx="140677" cy="314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5" name="그룹 44">
                <a:extLst>
                  <a:ext uri="{FF2B5EF4-FFF2-40B4-BE49-F238E27FC236}">
                    <a16:creationId xmlns:a16="http://schemas.microsoft.com/office/drawing/2014/main" id="{D22CED09-4BBF-6B5D-B2E2-74E16A5E7646}"/>
                  </a:ext>
                </a:extLst>
              </p:cNvPr>
              <p:cNvGrpSpPr/>
              <p:nvPr/>
            </p:nvGrpSpPr>
            <p:grpSpPr>
              <a:xfrm>
                <a:off x="9969563" y="5367323"/>
                <a:ext cx="284760" cy="314452"/>
                <a:chOff x="9135208" y="5366267"/>
                <a:chExt cx="284760" cy="314452"/>
              </a:xfrm>
            </p:grpSpPr>
            <p:sp>
              <p:nvSpPr>
                <p:cNvPr id="52" name="직사각형 51">
                  <a:extLst>
                    <a:ext uri="{FF2B5EF4-FFF2-40B4-BE49-F238E27FC236}">
                      <a16:creationId xmlns:a16="http://schemas.microsoft.com/office/drawing/2014/main" id="{1B5016F2-8D67-A407-B0C0-FD514DE935AA}"/>
                    </a:ext>
                  </a:extLst>
                </p:cNvPr>
                <p:cNvSpPr/>
                <p:nvPr/>
              </p:nvSpPr>
              <p:spPr>
                <a:xfrm>
                  <a:off x="9135208" y="5366267"/>
                  <a:ext cx="140677" cy="314452"/>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3" name="직사각형 52">
                  <a:extLst>
                    <a:ext uri="{FF2B5EF4-FFF2-40B4-BE49-F238E27FC236}">
                      <a16:creationId xmlns:a16="http://schemas.microsoft.com/office/drawing/2014/main" id="{5E9B4747-A990-2FC0-06AC-05AC0ED89617}"/>
                    </a:ext>
                  </a:extLst>
                </p:cNvPr>
                <p:cNvSpPr/>
                <p:nvPr/>
              </p:nvSpPr>
              <p:spPr>
                <a:xfrm>
                  <a:off x="9279291" y="5366267"/>
                  <a:ext cx="140677" cy="314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6" name="그룹 45">
                <a:extLst>
                  <a:ext uri="{FF2B5EF4-FFF2-40B4-BE49-F238E27FC236}">
                    <a16:creationId xmlns:a16="http://schemas.microsoft.com/office/drawing/2014/main" id="{D29B998F-B9AA-2EBC-6002-71A37EF7EE7B}"/>
                  </a:ext>
                </a:extLst>
              </p:cNvPr>
              <p:cNvGrpSpPr/>
              <p:nvPr/>
            </p:nvGrpSpPr>
            <p:grpSpPr>
              <a:xfrm>
                <a:off x="10254323" y="5367436"/>
                <a:ext cx="275968" cy="314452"/>
                <a:chOff x="9135208" y="5366267"/>
                <a:chExt cx="275968" cy="314452"/>
              </a:xfrm>
            </p:grpSpPr>
            <p:sp>
              <p:nvSpPr>
                <p:cNvPr id="50" name="직사각형 49">
                  <a:extLst>
                    <a:ext uri="{FF2B5EF4-FFF2-40B4-BE49-F238E27FC236}">
                      <a16:creationId xmlns:a16="http://schemas.microsoft.com/office/drawing/2014/main" id="{B49A9FC9-68CF-24D9-7BFE-420863F4E0CF}"/>
                    </a:ext>
                  </a:extLst>
                </p:cNvPr>
                <p:cNvSpPr/>
                <p:nvPr/>
              </p:nvSpPr>
              <p:spPr>
                <a:xfrm>
                  <a:off x="9135208" y="5366267"/>
                  <a:ext cx="140677" cy="314452"/>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1" name="직사각형 50">
                  <a:extLst>
                    <a:ext uri="{FF2B5EF4-FFF2-40B4-BE49-F238E27FC236}">
                      <a16:creationId xmlns:a16="http://schemas.microsoft.com/office/drawing/2014/main" id="{06CD2779-5397-E21A-EADA-DDB623F3ADD5}"/>
                    </a:ext>
                  </a:extLst>
                </p:cNvPr>
                <p:cNvSpPr/>
                <p:nvPr/>
              </p:nvSpPr>
              <p:spPr>
                <a:xfrm>
                  <a:off x="9270499" y="5366267"/>
                  <a:ext cx="140677" cy="314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7" name="그룹 46">
                <a:extLst>
                  <a:ext uri="{FF2B5EF4-FFF2-40B4-BE49-F238E27FC236}">
                    <a16:creationId xmlns:a16="http://schemas.microsoft.com/office/drawing/2014/main" id="{C505F74F-BDB2-F79C-F0DF-DC5785D601FF}"/>
                  </a:ext>
                </a:extLst>
              </p:cNvPr>
              <p:cNvGrpSpPr/>
              <p:nvPr/>
            </p:nvGrpSpPr>
            <p:grpSpPr>
              <a:xfrm>
                <a:off x="10529972" y="5368744"/>
                <a:ext cx="284760" cy="314452"/>
                <a:chOff x="9126416" y="5366267"/>
                <a:chExt cx="284760" cy="314452"/>
              </a:xfrm>
            </p:grpSpPr>
            <p:sp>
              <p:nvSpPr>
                <p:cNvPr id="48" name="직사각형 47">
                  <a:extLst>
                    <a:ext uri="{FF2B5EF4-FFF2-40B4-BE49-F238E27FC236}">
                      <a16:creationId xmlns:a16="http://schemas.microsoft.com/office/drawing/2014/main" id="{73B8559E-F70D-2274-B62F-8F499BE9BC39}"/>
                    </a:ext>
                  </a:extLst>
                </p:cNvPr>
                <p:cNvSpPr/>
                <p:nvPr/>
              </p:nvSpPr>
              <p:spPr>
                <a:xfrm>
                  <a:off x="9126416" y="5366267"/>
                  <a:ext cx="140677" cy="314452"/>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9" name="직사각형 48">
                  <a:extLst>
                    <a:ext uri="{FF2B5EF4-FFF2-40B4-BE49-F238E27FC236}">
                      <a16:creationId xmlns:a16="http://schemas.microsoft.com/office/drawing/2014/main" id="{2376D9F9-6E21-A556-C7FB-AA2068C4F607}"/>
                    </a:ext>
                  </a:extLst>
                </p:cNvPr>
                <p:cNvSpPr/>
                <p:nvPr/>
              </p:nvSpPr>
              <p:spPr>
                <a:xfrm>
                  <a:off x="9270499" y="5366267"/>
                  <a:ext cx="140677" cy="31445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35" name="TextBox 34">
              <a:extLst>
                <a:ext uri="{FF2B5EF4-FFF2-40B4-BE49-F238E27FC236}">
                  <a16:creationId xmlns:a16="http://schemas.microsoft.com/office/drawing/2014/main" id="{8F88DE4F-D69B-06A3-7785-506ED0362674}"/>
                </a:ext>
              </a:extLst>
            </p:cNvPr>
            <p:cNvSpPr txBox="1"/>
            <p:nvPr/>
          </p:nvSpPr>
          <p:spPr>
            <a:xfrm>
              <a:off x="8177305" y="4098299"/>
              <a:ext cx="1884838" cy="352591"/>
            </a:xfrm>
            <a:prstGeom prst="rect">
              <a:avLst/>
            </a:prstGeom>
            <a:solidFill>
              <a:srgbClr val="FFFF00"/>
            </a:solidFill>
          </p:spPr>
          <p:txBody>
            <a:bodyPr wrap="square" rtlCol="0">
              <a:spAutoFit/>
            </a:bodyPr>
            <a:lstStyle/>
            <a:p>
              <a:r>
                <a:rPr lang="en-US" altLang="ko-KR" sz="1200" b="1" dirty="0"/>
                <a:t>Soft X-ray undulator </a:t>
              </a:r>
              <a:endParaRPr lang="ko-KR" altLang="en-US" sz="1200" b="1"/>
            </a:p>
          </p:txBody>
        </p:sp>
        <p:sp>
          <p:nvSpPr>
            <p:cNvPr id="36" name="TextBox 35">
              <a:extLst>
                <a:ext uri="{FF2B5EF4-FFF2-40B4-BE49-F238E27FC236}">
                  <a16:creationId xmlns:a16="http://schemas.microsoft.com/office/drawing/2014/main" id="{DA207523-A804-CBB3-B51B-303190AF76F8}"/>
                </a:ext>
              </a:extLst>
            </p:cNvPr>
            <p:cNvSpPr txBox="1"/>
            <p:nvPr/>
          </p:nvSpPr>
          <p:spPr>
            <a:xfrm>
              <a:off x="1793881" y="3901123"/>
              <a:ext cx="1168729" cy="548475"/>
            </a:xfrm>
            <a:prstGeom prst="rect">
              <a:avLst/>
            </a:prstGeom>
            <a:noFill/>
          </p:spPr>
          <p:txBody>
            <a:bodyPr wrap="square" rtlCol="0">
              <a:spAutoFit/>
            </a:bodyPr>
            <a:lstStyle/>
            <a:p>
              <a:r>
                <a:rPr lang="en-US" altLang="ko-KR" sz="1100" dirty="0"/>
                <a:t>Laser </a:t>
              </a:r>
            </a:p>
            <a:p>
              <a:r>
                <a:rPr lang="en-US" altLang="ko-KR" sz="1100" dirty="0"/>
                <a:t>UV, 100 fs </a:t>
              </a:r>
              <a:endParaRPr lang="ko-KR" altLang="en-US" sz="1100" dirty="0"/>
            </a:p>
          </p:txBody>
        </p:sp>
        <p:sp>
          <p:nvSpPr>
            <p:cNvPr id="37" name="TextBox 36">
              <a:extLst>
                <a:ext uri="{FF2B5EF4-FFF2-40B4-BE49-F238E27FC236}">
                  <a16:creationId xmlns:a16="http://schemas.microsoft.com/office/drawing/2014/main" id="{563DD4DC-78DC-DEE0-8599-C8D811DE3261}"/>
                </a:ext>
              </a:extLst>
            </p:cNvPr>
            <p:cNvSpPr txBox="1"/>
            <p:nvPr/>
          </p:nvSpPr>
          <p:spPr>
            <a:xfrm>
              <a:off x="11088786" y="3689126"/>
              <a:ext cx="2130118" cy="854880"/>
            </a:xfrm>
            <a:prstGeom prst="rect">
              <a:avLst/>
            </a:prstGeom>
            <a:noFill/>
          </p:spPr>
          <p:txBody>
            <a:bodyPr wrap="square" rtlCol="0">
              <a:spAutoFit/>
            </a:bodyPr>
            <a:lstStyle/>
            <a:p>
              <a:pPr marL="171450" indent="-171450">
                <a:buFont typeface="Arial" panose="020B0604020202020204" pitchFamily="34" charset="0"/>
                <a:buChar char="•"/>
              </a:pPr>
              <a:r>
                <a:rPr lang="en-US" altLang="ko-KR" sz="1200" dirty="0"/>
                <a:t>GW scale soft X-ray</a:t>
              </a:r>
            </a:p>
            <a:p>
              <a:pPr marL="171450" indent="-171450">
                <a:buFont typeface="Arial" panose="020B0604020202020204" pitchFamily="34" charset="0"/>
                <a:buChar char="•"/>
              </a:pPr>
              <a:r>
                <a:rPr lang="en-US" altLang="ko-KR" sz="1200" dirty="0"/>
                <a:t>Photon energy: </a:t>
              </a:r>
            </a:p>
            <a:p>
              <a:r>
                <a:rPr lang="en-US" altLang="ko-KR" sz="1200" dirty="0"/>
                <a:t>    200 – 1000 eV  </a:t>
              </a:r>
              <a:endParaRPr lang="ko-KR" altLang="en-US" sz="1200" dirty="0"/>
            </a:p>
          </p:txBody>
        </p:sp>
        <p:sp>
          <p:nvSpPr>
            <p:cNvPr id="38" name="자유형 109">
              <a:extLst>
                <a:ext uri="{FF2B5EF4-FFF2-40B4-BE49-F238E27FC236}">
                  <a16:creationId xmlns:a16="http://schemas.microsoft.com/office/drawing/2014/main" id="{10BA02C8-8CDD-9576-0286-0117BB135369}"/>
                </a:ext>
              </a:extLst>
            </p:cNvPr>
            <p:cNvSpPr/>
            <p:nvPr/>
          </p:nvSpPr>
          <p:spPr>
            <a:xfrm>
              <a:off x="10622424" y="4213077"/>
              <a:ext cx="213645" cy="487111"/>
            </a:xfrm>
            <a:custGeom>
              <a:avLst/>
              <a:gdLst>
                <a:gd name="connsiteX0" fmla="*/ 0 w 307649"/>
                <a:gd name="connsiteY0" fmla="*/ 316203 h 316203"/>
                <a:gd name="connsiteX1" fmla="*/ 153824 w 307649"/>
                <a:gd name="connsiteY1" fmla="*/ 9 h 316203"/>
                <a:gd name="connsiteX2" fmla="*/ 307649 w 307649"/>
                <a:gd name="connsiteY2" fmla="*/ 307657 h 316203"/>
              </a:gdLst>
              <a:ahLst/>
              <a:cxnLst>
                <a:cxn ang="0">
                  <a:pos x="connsiteX0" y="connsiteY0"/>
                </a:cxn>
                <a:cxn ang="0">
                  <a:pos x="connsiteX1" y="connsiteY1"/>
                </a:cxn>
                <a:cxn ang="0">
                  <a:pos x="connsiteX2" y="connsiteY2"/>
                </a:cxn>
              </a:cxnLst>
              <a:rect l="l" t="t" r="r" b="b"/>
              <a:pathLst>
                <a:path w="307649" h="316203">
                  <a:moveTo>
                    <a:pt x="0" y="316203"/>
                  </a:moveTo>
                  <a:cubicBezTo>
                    <a:pt x="51274" y="158818"/>
                    <a:pt x="102549" y="1433"/>
                    <a:pt x="153824" y="9"/>
                  </a:cubicBezTo>
                  <a:cubicBezTo>
                    <a:pt x="205099" y="-1415"/>
                    <a:pt x="256374" y="153121"/>
                    <a:pt x="307649" y="307657"/>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39" name="직선 화살표 연결선 38">
              <a:extLst>
                <a:ext uri="{FF2B5EF4-FFF2-40B4-BE49-F238E27FC236}">
                  <a16:creationId xmlns:a16="http://schemas.microsoft.com/office/drawing/2014/main" id="{A55E101A-BB02-376F-34FC-8DB95A7EF31C}"/>
                </a:ext>
              </a:extLst>
            </p:cNvPr>
            <p:cNvCxnSpPr>
              <a:stCxn id="49" idx="3"/>
            </p:cNvCxnSpPr>
            <p:nvPr/>
          </p:nvCxnSpPr>
          <p:spPr>
            <a:xfrm>
              <a:off x="9925486" y="4763869"/>
              <a:ext cx="1354963" cy="132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직사각형 39">
              <a:extLst>
                <a:ext uri="{FF2B5EF4-FFF2-40B4-BE49-F238E27FC236}">
                  <a16:creationId xmlns:a16="http://schemas.microsoft.com/office/drawing/2014/main" id="{81A887D9-EA61-8B6F-F142-E6EB4C671BC5}"/>
                </a:ext>
              </a:extLst>
            </p:cNvPr>
            <p:cNvSpPr/>
            <p:nvPr/>
          </p:nvSpPr>
          <p:spPr>
            <a:xfrm>
              <a:off x="7116611" y="4700186"/>
              <a:ext cx="190043" cy="123209"/>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41" name="직선 화살표 연결선 40">
              <a:extLst>
                <a:ext uri="{FF2B5EF4-FFF2-40B4-BE49-F238E27FC236}">
                  <a16:creationId xmlns:a16="http://schemas.microsoft.com/office/drawing/2014/main" id="{02CA7D73-DF98-7FE8-F314-F7DC23421726}"/>
                </a:ext>
              </a:extLst>
            </p:cNvPr>
            <p:cNvCxnSpPr/>
            <p:nvPr/>
          </p:nvCxnSpPr>
          <p:spPr>
            <a:xfrm>
              <a:off x="6887911" y="4495087"/>
              <a:ext cx="239282" cy="1538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70" name="그룹 69">
            <a:extLst>
              <a:ext uri="{FF2B5EF4-FFF2-40B4-BE49-F238E27FC236}">
                <a16:creationId xmlns:a16="http://schemas.microsoft.com/office/drawing/2014/main" id="{692CF863-3E49-13AA-48E6-7863C6ADF257}"/>
              </a:ext>
            </a:extLst>
          </p:cNvPr>
          <p:cNvGrpSpPr/>
          <p:nvPr/>
        </p:nvGrpSpPr>
        <p:grpSpPr>
          <a:xfrm>
            <a:off x="336739" y="3115963"/>
            <a:ext cx="6201359" cy="3389391"/>
            <a:chOff x="3544364" y="960732"/>
            <a:chExt cx="8262625" cy="6177943"/>
          </a:xfrm>
        </p:grpSpPr>
        <p:sp>
          <p:nvSpPr>
            <p:cNvPr id="60" name="TextBox 59">
              <a:extLst>
                <a:ext uri="{FF2B5EF4-FFF2-40B4-BE49-F238E27FC236}">
                  <a16:creationId xmlns:a16="http://schemas.microsoft.com/office/drawing/2014/main" id="{829746F1-739C-B626-D67C-9DFC6BA6801A}"/>
                </a:ext>
              </a:extLst>
            </p:cNvPr>
            <p:cNvSpPr txBox="1"/>
            <p:nvPr/>
          </p:nvSpPr>
          <p:spPr>
            <a:xfrm>
              <a:off x="6046605" y="960732"/>
              <a:ext cx="3838575" cy="560994"/>
            </a:xfrm>
            <a:prstGeom prst="rect">
              <a:avLst/>
            </a:prstGeom>
            <a:noFill/>
          </p:spPr>
          <p:txBody>
            <a:bodyPr wrap="square" rtlCol="0">
              <a:spAutoFit/>
            </a:bodyPr>
            <a:lstStyle/>
            <a:p>
              <a:r>
                <a:rPr lang="en-US" altLang="ko-KR" sz="1400" b="1" dirty="0"/>
                <a:t>LWFA with external injection </a:t>
              </a:r>
              <a:endParaRPr lang="ko-KR" altLang="en-US" sz="1400" b="1"/>
            </a:p>
          </p:txBody>
        </p:sp>
        <p:pic>
          <p:nvPicPr>
            <p:cNvPr id="61" name="그림 60">
              <a:extLst>
                <a:ext uri="{FF2B5EF4-FFF2-40B4-BE49-F238E27FC236}">
                  <a16:creationId xmlns:a16="http://schemas.microsoft.com/office/drawing/2014/main" id="{B371B653-EE95-8751-24B2-5B5E979FED38}"/>
                </a:ext>
              </a:extLst>
            </p:cNvPr>
            <p:cNvPicPr>
              <a:picLocks noChangeAspect="1"/>
            </p:cNvPicPr>
            <p:nvPr/>
          </p:nvPicPr>
          <p:blipFill>
            <a:blip r:embed="rId2"/>
            <a:stretch>
              <a:fillRect/>
            </a:stretch>
          </p:blipFill>
          <p:spPr>
            <a:xfrm>
              <a:off x="6406989" y="1599921"/>
              <a:ext cx="5400000" cy="1802590"/>
            </a:xfrm>
            <a:prstGeom prst="rect">
              <a:avLst/>
            </a:prstGeom>
          </p:spPr>
        </p:pic>
        <p:pic>
          <p:nvPicPr>
            <p:cNvPr id="62" name="그림 61">
              <a:extLst>
                <a:ext uri="{FF2B5EF4-FFF2-40B4-BE49-F238E27FC236}">
                  <a16:creationId xmlns:a16="http://schemas.microsoft.com/office/drawing/2014/main" id="{6414F093-5365-E347-932E-4123E9384286}"/>
                </a:ext>
              </a:extLst>
            </p:cNvPr>
            <p:cNvPicPr>
              <a:picLocks noChangeAspect="1"/>
            </p:cNvPicPr>
            <p:nvPr/>
          </p:nvPicPr>
          <p:blipFill>
            <a:blip r:embed="rId3"/>
            <a:stretch>
              <a:fillRect/>
            </a:stretch>
          </p:blipFill>
          <p:spPr>
            <a:xfrm>
              <a:off x="6382050" y="3757598"/>
              <a:ext cx="5400000" cy="1753247"/>
            </a:xfrm>
            <a:prstGeom prst="rect">
              <a:avLst/>
            </a:prstGeom>
          </p:spPr>
        </p:pic>
        <p:pic>
          <p:nvPicPr>
            <p:cNvPr id="63" name="그림 62">
              <a:extLst>
                <a:ext uri="{FF2B5EF4-FFF2-40B4-BE49-F238E27FC236}">
                  <a16:creationId xmlns:a16="http://schemas.microsoft.com/office/drawing/2014/main" id="{1FF41CD8-CFDF-0FAF-4FBB-9F11AE4DF941}"/>
                </a:ext>
              </a:extLst>
            </p:cNvPr>
            <p:cNvPicPr>
              <a:picLocks noChangeAspect="1"/>
            </p:cNvPicPr>
            <p:nvPr/>
          </p:nvPicPr>
          <p:blipFill>
            <a:blip r:embed="rId4"/>
            <a:stretch>
              <a:fillRect/>
            </a:stretch>
          </p:blipFill>
          <p:spPr>
            <a:xfrm>
              <a:off x="3557023" y="3757598"/>
              <a:ext cx="2825025" cy="1781692"/>
            </a:xfrm>
            <a:prstGeom prst="rect">
              <a:avLst/>
            </a:prstGeom>
          </p:spPr>
        </p:pic>
        <p:pic>
          <p:nvPicPr>
            <p:cNvPr id="64" name="그림 63">
              <a:extLst>
                <a:ext uri="{FF2B5EF4-FFF2-40B4-BE49-F238E27FC236}">
                  <a16:creationId xmlns:a16="http://schemas.microsoft.com/office/drawing/2014/main" id="{A6805717-5E21-A03B-50EF-9747EA80354A}"/>
                </a:ext>
              </a:extLst>
            </p:cNvPr>
            <p:cNvPicPr>
              <a:picLocks noChangeAspect="1"/>
            </p:cNvPicPr>
            <p:nvPr/>
          </p:nvPicPr>
          <p:blipFill>
            <a:blip r:embed="rId5"/>
            <a:stretch>
              <a:fillRect/>
            </a:stretch>
          </p:blipFill>
          <p:spPr>
            <a:xfrm>
              <a:off x="3544364" y="1599921"/>
              <a:ext cx="2877820" cy="1802590"/>
            </a:xfrm>
            <a:prstGeom prst="rect">
              <a:avLst/>
            </a:prstGeom>
          </p:spPr>
        </p:pic>
        <p:sp>
          <p:nvSpPr>
            <p:cNvPr id="65" name="TextBox 64">
              <a:extLst>
                <a:ext uri="{FF2B5EF4-FFF2-40B4-BE49-F238E27FC236}">
                  <a16:creationId xmlns:a16="http://schemas.microsoft.com/office/drawing/2014/main" id="{34D416F8-8544-8FDA-C260-891C36A2FAA6}"/>
                </a:ext>
              </a:extLst>
            </p:cNvPr>
            <p:cNvSpPr txBox="1"/>
            <p:nvPr/>
          </p:nvSpPr>
          <p:spPr>
            <a:xfrm>
              <a:off x="4690329" y="5736192"/>
              <a:ext cx="2695662" cy="1402483"/>
            </a:xfrm>
            <a:prstGeom prst="rect">
              <a:avLst/>
            </a:prstGeom>
            <a:solidFill>
              <a:schemeClr val="accent4">
                <a:lumMod val="20000"/>
                <a:lumOff val="80000"/>
              </a:schemeClr>
            </a:solidFill>
          </p:spPr>
          <p:txBody>
            <a:bodyPr wrap="square" rtlCol="0">
              <a:spAutoFit/>
            </a:bodyPr>
            <a:lstStyle/>
            <a:p>
              <a:r>
                <a:rPr lang="en-US" altLang="ko-KR" sz="1100" dirty="0">
                  <a:latin typeface="Calibri" panose="020F0502020204030204" pitchFamily="34" charset="0"/>
                  <a:cs typeface="Calibri" panose="020F0502020204030204" pitchFamily="34" charset="0"/>
                </a:rPr>
                <a:t>Target:  </a:t>
              </a:r>
            </a:p>
            <a:p>
              <a:r>
                <a:rPr lang="en-US" altLang="ko-KR" sz="1100" dirty="0">
                  <a:latin typeface="Calibri" panose="020F0502020204030204" pitchFamily="34" charset="0"/>
                  <a:cs typeface="Calibri" panose="020F0502020204030204" pitchFamily="34" charset="0"/>
                </a:rPr>
                <a:t>-  Beam energy = 2.5 GeV</a:t>
              </a:r>
            </a:p>
            <a:p>
              <a:r>
                <a:rPr lang="en-US" altLang="ko-KR" sz="1100" dirty="0">
                  <a:latin typeface="Calibri" panose="020F0502020204030204" pitchFamily="34" charset="0"/>
                  <a:cs typeface="Calibri" panose="020F0502020204030204" pitchFamily="34" charset="0"/>
                </a:rPr>
                <a:t>-  Emittance = 1 mm </a:t>
              </a:r>
              <a:r>
                <a:rPr lang="en-US" altLang="ko-KR" sz="1100" dirty="0" err="1">
                  <a:latin typeface="Calibri" panose="020F0502020204030204" pitchFamily="34" charset="0"/>
                  <a:cs typeface="Calibri" panose="020F0502020204030204" pitchFamily="34" charset="0"/>
                </a:rPr>
                <a:t>mrad</a:t>
              </a:r>
              <a:r>
                <a:rPr lang="en-US" altLang="ko-KR" sz="1100" dirty="0">
                  <a:latin typeface="Calibri" panose="020F0502020204030204" pitchFamily="34" charset="0"/>
                  <a:cs typeface="Calibri" panose="020F0502020204030204" pitchFamily="34" charset="0"/>
                </a:rPr>
                <a:t> </a:t>
              </a:r>
            </a:p>
            <a:p>
              <a:r>
                <a:rPr lang="en-US" altLang="ko-KR" sz="1100" dirty="0">
                  <a:latin typeface="Calibri" panose="020F0502020204030204" pitchFamily="34" charset="0"/>
                  <a:cs typeface="Calibri" panose="020F0502020204030204" pitchFamily="34" charset="0"/>
                </a:rPr>
                <a:t>-  Energy spread = &lt; 1%  </a:t>
              </a:r>
              <a:endParaRPr lang="ko-KR" altLang="en-US" sz="1100" dirty="0">
                <a:latin typeface="Calibri" panose="020F0502020204030204" pitchFamily="34" charset="0"/>
                <a:cs typeface="Calibri" panose="020F0502020204030204" pitchFamily="34" charset="0"/>
              </a:endParaRPr>
            </a:p>
          </p:txBody>
        </p:sp>
        <p:sp>
          <p:nvSpPr>
            <p:cNvPr id="66" name="TextBox 65">
              <a:extLst>
                <a:ext uri="{FF2B5EF4-FFF2-40B4-BE49-F238E27FC236}">
                  <a16:creationId xmlns:a16="http://schemas.microsoft.com/office/drawing/2014/main" id="{9A732628-F439-D915-20E0-D8F792E56B84}"/>
                </a:ext>
              </a:extLst>
            </p:cNvPr>
            <p:cNvSpPr txBox="1"/>
            <p:nvPr/>
          </p:nvSpPr>
          <p:spPr>
            <a:xfrm>
              <a:off x="8484565" y="5728385"/>
              <a:ext cx="2959100" cy="1402483"/>
            </a:xfrm>
            <a:prstGeom prst="rect">
              <a:avLst/>
            </a:prstGeom>
            <a:solidFill>
              <a:schemeClr val="bg1">
                <a:lumMod val="85000"/>
              </a:schemeClr>
            </a:solidFill>
          </p:spPr>
          <p:txBody>
            <a:bodyPr wrap="square" rtlCol="0">
              <a:spAutoFit/>
            </a:bodyPr>
            <a:lstStyle/>
            <a:p>
              <a:r>
                <a:rPr lang="en-US" altLang="ko-KR" sz="1100" dirty="0">
                  <a:latin typeface="Calibri" panose="020F0502020204030204" pitchFamily="34" charset="0"/>
                  <a:cs typeface="Calibri" panose="020F0502020204030204" pitchFamily="34" charset="0"/>
                </a:rPr>
                <a:t>Results: </a:t>
              </a:r>
            </a:p>
            <a:p>
              <a:r>
                <a:rPr lang="en-US" altLang="ko-KR" sz="1100" dirty="0">
                  <a:latin typeface="Calibri" panose="020F0502020204030204" pitchFamily="34" charset="0"/>
                  <a:cs typeface="Calibri" panose="020F0502020204030204" pitchFamily="34" charset="0"/>
                </a:rPr>
                <a:t>-  Beam energy = 2.5 GeV</a:t>
              </a:r>
            </a:p>
            <a:p>
              <a:r>
                <a:rPr lang="en-US" altLang="ko-KR" sz="1100" dirty="0">
                  <a:latin typeface="Calibri" panose="020F0502020204030204" pitchFamily="34" charset="0"/>
                  <a:cs typeface="Calibri" panose="020F0502020204030204" pitchFamily="34" charset="0"/>
                </a:rPr>
                <a:t>-  Emittance = 5 mm </a:t>
              </a:r>
              <a:r>
                <a:rPr lang="en-US" altLang="ko-KR" sz="1100" dirty="0" err="1">
                  <a:latin typeface="Calibri" panose="020F0502020204030204" pitchFamily="34" charset="0"/>
                  <a:cs typeface="Calibri" panose="020F0502020204030204" pitchFamily="34" charset="0"/>
                </a:rPr>
                <a:t>mrad</a:t>
              </a:r>
              <a:endParaRPr lang="en-US" altLang="ko-KR" sz="1100" dirty="0">
                <a:latin typeface="Calibri" panose="020F0502020204030204" pitchFamily="34" charset="0"/>
                <a:cs typeface="Calibri" panose="020F0502020204030204" pitchFamily="34" charset="0"/>
              </a:endParaRPr>
            </a:p>
            <a:p>
              <a:r>
                <a:rPr lang="en-US" altLang="ko-KR" sz="1100" dirty="0">
                  <a:latin typeface="Calibri" panose="020F0502020204030204" pitchFamily="34" charset="0"/>
                  <a:cs typeface="Calibri" panose="020F0502020204030204" pitchFamily="34" charset="0"/>
                </a:rPr>
                <a:t>-  Energy spread = 5 %  </a:t>
              </a:r>
              <a:endParaRPr lang="ko-KR" altLang="en-US" sz="1100" dirty="0">
                <a:latin typeface="Calibri" panose="020F0502020204030204" pitchFamily="34" charset="0"/>
                <a:cs typeface="Calibri" panose="020F0502020204030204" pitchFamily="34" charset="0"/>
              </a:endParaRPr>
            </a:p>
          </p:txBody>
        </p:sp>
        <p:sp>
          <p:nvSpPr>
            <p:cNvPr id="67" name="타원 66">
              <a:extLst>
                <a:ext uri="{FF2B5EF4-FFF2-40B4-BE49-F238E27FC236}">
                  <a16:creationId xmlns:a16="http://schemas.microsoft.com/office/drawing/2014/main" id="{4810E30A-11CD-F9F6-BB76-8B0AD4520553}"/>
                </a:ext>
              </a:extLst>
            </p:cNvPr>
            <p:cNvSpPr/>
            <p:nvPr/>
          </p:nvSpPr>
          <p:spPr>
            <a:xfrm>
              <a:off x="5295900" y="2114550"/>
              <a:ext cx="432900" cy="595371"/>
            </a:xfrm>
            <a:prstGeom prst="ellipse">
              <a:avLst/>
            </a:prstGeom>
            <a:solidFill>
              <a:srgbClr val="FF0000">
                <a:alpha val="60000"/>
              </a:srgb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68" name="TextBox 67">
              <a:extLst>
                <a:ext uri="{FF2B5EF4-FFF2-40B4-BE49-F238E27FC236}">
                  <a16:creationId xmlns:a16="http://schemas.microsoft.com/office/drawing/2014/main" id="{8615DE09-30CC-8EB3-38B9-56A18B6CF50C}"/>
                </a:ext>
              </a:extLst>
            </p:cNvPr>
            <p:cNvSpPr txBox="1"/>
            <p:nvPr/>
          </p:nvSpPr>
          <p:spPr>
            <a:xfrm>
              <a:off x="4827912" y="2070227"/>
              <a:ext cx="360000" cy="785390"/>
            </a:xfrm>
            <a:prstGeom prst="rect">
              <a:avLst/>
            </a:prstGeom>
            <a:noFill/>
          </p:spPr>
          <p:txBody>
            <a:bodyPr wrap="square" rtlCol="0">
              <a:spAutoFit/>
            </a:bodyPr>
            <a:lstStyle/>
            <a:p>
              <a:r>
                <a:rPr lang="en-US" altLang="ko-KR" sz="1100" b="1" dirty="0">
                  <a:solidFill>
                    <a:srgbClr val="FFFF00"/>
                  </a:solidFill>
                  <a:latin typeface="Calibri" panose="020F0502020204030204" pitchFamily="34" charset="0"/>
                  <a:cs typeface="Calibri" panose="020F0502020204030204" pitchFamily="34" charset="0"/>
                </a:rPr>
                <a:t>e-</a:t>
              </a:r>
              <a:endParaRPr lang="ko-KR" altLang="en-US" sz="1100" b="1" dirty="0">
                <a:solidFill>
                  <a:srgbClr val="FFFF00"/>
                </a:solidFill>
                <a:latin typeface="Calibri" panose="020F0502020204030204" pitchFamily="34" charset="0"/>
                <a:cs typeface="Calibri" panose="020F0502020204030204" pitchFamily="34" charset="0"/>
              </a:endParaRPr>
            </a:p>
          </p:txBody>
        </p:sp>
        <p:sp>
          <p:nvSpPr>
            <p:cNvPr id="69" name="TextBox 68">
              <a:extLst>
                <a:ext uri="{FF2B5EF4-FFF2-40B4-BE49-F238E27FC236}">
                  <a16:creationId xmlns:a16="http://schemas.microsoft.com/office/drawing/2014/main" id="{F4CE8CCD-349D-01B8-83FB-8CAD75429DF0}"/>
                </a:ext>
              </a:extLst>
            </p:cNvPr>
            <p:cNvSpPr txBox="1"/>
            <p:nvPr/>
          </p:nvSpPr>
          <p:spPr>
            <a:xfrm>
              <a:off x="5230020" y="1833025"/>
              <a:ext cx="704402" cy="476844"/>
            </a:xfrm>
            <a:prstGeom prst="rect">
              <a:avLst/>
            </a:prstGeom>
            <a:noFill/>
          </p:spPr>
          <p:txBody>
            <a:bodyPr wrap="square" rtlCol="0">
              <a:spAutoFit/>
            </a:bodyPr>
            <a:lstStyle/>
            <a:p>
              <a:r>
                <a:rPr lang="en-US" altLang="ko-KR" sz="1100" b="1" dirty="0">
                  <a:solidFill>
                    <a:srgbClr val="FFFF00"/>
                  </a:solidFill>
                  <a:latin typeface="Calibri" panose="020F0502020204030204" pitchFamily="34" charset="0"/>
                  <a:cs typeface="Calibri" panose="020F0502020204030204" pitchFamily="34" charset="0"/>
                </a:rPr>
                <a:t>Laser</a:t>
              </a:r>
              <a:endParaRPr lang="ko-KR" altLang="en-US" sz="1100" b="1" dirty="0">
                <a:solidFill>
                  <a:srgbClr val="FFFF00"/>
                </a:solidFill>
                <a:latin typeface="Calibri" panose="020F0502020204030204" pitchFamily="34" charset="0"/>
                <a:cs typeface="Calibri" panose="020F0502020204030204" pitchFamily="34" charset="0"/>
              </a:endParaRPr>
            </a:p>
          </p:txBody>
        </p:sp>
      </p:grpSp>
      <p:sp>
        <p:nvSpPr>
          <p:cNvPr id="71" name="TextBox 70">
            <a:extLst>
              <a:ext uri="{FF2B5EF4-FFF2-40B4-BE49-F238E27FC236}">
                <a16:creationId xmlns:a16="http://schemas.microsoft.com/office/drawing/2014/main" id="{E079F490-A603-E1AF-17C4-7318F4594A77}"/>
              </a:ext>
            </a:extLst>
          </p:cNvPr>
          <p:cNvSpPr txBox="1"/>
          <p:nvPr/>
        </p:nvSpPr>
        <p:spPr>
          <a:xfrm>
            <a:off x="8282525" y="2453049"/>
            <a:ext cx="2880971" cy="369332"/>
          </a:xfrm>
          <a:prstGeom prst="rect">
            <a:avLst/>
          </a:prstGeom>
          <a:noFill/>
        </p:spPr>
        <p:txBody>
          <a:bodyPr wrap="square" rtlCol="0">
            <a:spAutoFit/>
          </a:bodyPr>
          <a:lstStyle/>
          <a:p>
            <a:pPr marL="285750" indent="-285750">
              <a:buFont typeface="Arial" panose="020B0604020202020204" pitchFamily="34" charset="0"/>
              <a:buChar char="•"/>
            </a:pPr>
            <a:r>
              <a:rPr lang="en-US" altLang="ko-KR" dirty="0"/>
              <a:t>FEL simulation results</a:t>
            </a:r>
            <a:r>
              <a:rPr lang="ko-KR" altLang="en-US" dirty="0"/>
              <a:t> </a:t>
            </a:r>
          </a:p>
        </p:txBody>
      </p:sp>
      <p:sp>
        <p:nvSpPr>
          <p:cNvPr id="72" name="TextBox 71">
            <a:extLst>
              <a:ext uri="{FF2B5EF4-FFF2-40B4-BE49-F238E27FC236}">
                <a16:creationId xmlns:a16="http://schemas.microsoft.com/office/drawing/2014/main" id="{344809A8-EBFA-D521-83D8-3AE4BD14FE52}"/>
              </a:ext>
            </a:extLst>
          </p:cNvPr>
          <p:cNvSpPr txBox="1"/>
          <p:nvPr/>
        </p:nvSpPr>
        <p:spPr>
          <a:xfrm>
            <a:off x="1684381" y="2578325"/>
            <a:ext cx="3557684" cy="369332"/>
          </a:xfrm>
          <a:prstGeom prst="rect">
            <a:avLst/>
          </a:prstGeom>
          <a:noFill/>
        </p:spPr>
        <p:txBody>
          <a:bodyPr wrap="square" rtlCol="0">
            <a:spAutoFit/>
          </a:bodyPr>
          <a:lstStyle/>
          <a:p>
            <a:pPr marL="285750" indent="-285750">
              <a:buFont typeface="Arial" panose="020B0604020202020204" pitchFamily="34" charset="0"/>
              <a:buChar char="•"/>
            </a:pPr>
            <a:r>
              <a:rPr lang="en-US" altLang="ko-KR" dirty="0"/>
              <a:t>PIC simulation results</a:t>
            </a:r>
            <a:r>
              <a:rPr lang="ko-KR" altLang="en-US" dirty="0"/>
              <a:t> </a:t>
            </a:r>
          </a:p>
        </p:txBody>
      </p:sp>
      <p:grpSp>
        <p:nvGrpSpPr>
          <p:cNvPr id="74" name="그룹 73">
            <a:extLst>
              <a:ext uri="{FF2B5EF4-FFF2-40B4-BE49-F238E27FC236}">
                <a16:creationId xmlns:a16="http://schemas.microsoft.com/office/drawing/2014/main" id="{F20253CA-8144-2DB2-CBAB-AA41776EC6BE}"/>
              </a:ext>
            </a:extLst>
          </p:cNvPr>
          <p:cNvGrpSpPr/>
          <p:nvPr/>
        </p:nvGrpSpPr>
        <p:grpSpPr>
          <a:xfrm>
            <a:off x="7255560" y="3262976"/>
            <a:ext cx="4934900" cy="3317823"/>
            <a:chOff x="3057110" y="861860"/>
            <a:chExt cx="8848216" cy="5709734"/>
          </a:xfrm>
        </p:grpSpPr>
        <p:sp>
          <p:nvSpPr>
            <p:cNvPr id="75" name="TextBox 74">
              <a:extLst>
                <a:ext uri="{FF2B5EF4-FFF2-40B4-BE49-F238E27FC236}">
                  <a16:creationId xmlns:a16="http://schemas.microsoft.com/office/drawing/2014/main" id="{FD8F77FF-6178-B035-68BC-016C875C1130}"/>
                </a:ext>
              </a:extLst>
            </p:cNvPr>
            <p:cNvSpPr txBox="1"/>
            <p:nvPr/>
          </p:nvSpPr>
          <p:spPr>
            <a:xfrm>
              <a:off x="4951990" y="861860"/>
              <a:ext cx="2713693" cy="423729"/>
            </a:xfrm>
            <a:prstGeom prst="rect">
              <a:avLst/>
            </a:prstGeom>
            <a:noFill/>
          </p:spPr>
          <p:txBody>
            <a:bodyPr wrap="square" rtlCol="0">
              <a:spAutoFit/>
            </a:bodyPr>
            <a:lstStyle/>
            <a:p>
              <a:r>
                <a:rPr lang="en-US" altLang="ko-KR" sz="1000" dirty="0" err="1">
                  <a:latin typeface="Calibri" panose="020F0502020204030204" pitchFamily="34" charset="0"/>
                  <a:cs typeface="Calibri" panose="020F0502020204030204" pitchFamily="34" charset="0"/>
                </a:rPr>
                <a:t>E</a:t>
              </a:r>
              <a:r>
                <a:rPr lang="en-US" altLang="ko-KR" sz="1000" baseline="-25000" dirty="0" err="1">
                  <a:latin typeface="Calibri" panose="020F0502020204030204" pitchFamily="34" charset="0"/>
                  <a:cs typeface="Calibri" panose="020F0502020204030204" pitchFamily="34" charset="0"/>
                </a:rPr>
                <a:t>c</a:t>
              </a:r>
              <a:r>
                <a:rPr lang="en-US" altLang="ko-KR" sz="1000" dirty="0">
                  <a:latin typeface="Calibri" panose="020F0502020204030204" pitchFamily="34" charset="0"/>
                  <a:cs typeface="Calibri" panose="020F0502020204030204" pitchFamily="34" charset="0"/>
                </a:rPr>
                <a:t> = 230 eV (K = 3.5)  </a:t>
              </a:r>
              <a:endParaRPr lang="ko-KR" altLang="en-US" sz="1000" dirty="0">
                <a:latin typeface="Calibri" panose="020F0502020204030204" pitchFamily="34" charset="0"/>
                <a:cs typeface="Calibri" panose="020F0502020204030204" pitchFamily="34" charset="0"/>
              </a:endParaRPr>
            </a:p>
          </p:txBody>
        </p:sp>
        <p:sp>
          <p:nvSpPr>
            <p:cNvPr id="76" name="TextBox 75">
              <a:extLst>
                <a:ext uri="{FF2B5EF4-FFF2-40B4-BE49-F238E27FC236}">
                  <a16:creationId xmlns:a16="http://schemas.microsoft.com/office/drawing/2014/main" id="{2ED24E99-01BB-E1A6-A45F-A178CA2F73AB}"/>
                </a:ext>
              </a:extLst>
            </p:cNvPr>
            <p:cNvSpPr txBox="1"/>
            <p:nvPr/>
          </p:nvSpPr>
          <p:spPr>
            <a:xfrm>
              <a:off x="8964213" y="861860"/>
              <a:ext cx="2941113" cy="423729"/>
            </a:xfrm>
            <a:prstGeom prst="rect">
              <a:avLst/>
            </a:prstGeom>
            <a:noFill/>
          </p:spPr>
          <p:txBody>
            <a:bodyPr wrap="square" rtlCol="0">
              <a:spAutoFit/>
            </a:bodyPr>
            <a:lstStyle/>
            <a:p>
              <a:r>
                <a:rPr lang="en-US" altLang="ko-KR" sz="1000" dirty="0" err="1">
                  <a:latin typeface="Calibri" panose="020F0502020204030204" pitchFamily="34" charset="0"/>
                  <a:cs typeface="Calibri" panose="020F0502020204030204" pitchFamily="34" charset="0"/>
                </a:rPr>
                <a:t>E</a:t>
              </a:r>
              <a:r>
                <a:rPr lang="en-US" altLang="ko-KR" sz="1000" baseline="-25000" dirty="0" err="1">
                  <a:latin typeface="Calibri" panose="020F0502020204030204" pitchFamily="34" charset="0"/>
                  <a:cs typeface="Calibri" panose="020F0502020204030204" pitchFamily="34" charset="0"/>
                </a:rPr>
                <a:t>c</a:t>
              </a:r>
              <a:r>
                <a:rPr lang="en-US" altLang="ko-KR" sz="1000" dirty="0">
                  <a:latin typeface="Calibri" panose="020F0502020204030204" pitchFamily="34" charset="0"/>
                  <a:cs typeface="Calibri" panose="020F0502020204030204" pitchFamily="34" charset="0"/>
                </a:rPr>
                <a:t> = 1057 eV (K = 1.1)  </a:t>
              </a:r>
              <a:endParaRPr lang="ko-KR" altLang="en-US" sz="1000" dirty="0">
                <a:latin typeface="Calibri" panose="020F0502020204030204" pitchFamily="34" charset="0"/>
                <a:cs typeface="Calibri" panose="020F0502020204030204" pitchFamily="34" charset="0"/>
              </a:endParaRPr>
            </a:p>
          </p:txBody>
        </p:sp>
        <p:pic>
          <p:nvPicPr>
            <p:cNvPr id="77" name="그림 76">
              <a:extLst>
                <a:ext uri="{FF2B5EF4-FFF2-40B4-BE49-F238E27FC236}">
                  <a16:creationId xmlns:a16="http://schemas.microsoft.com/office/drawing/2014/main" id="{6CF3BF6A-802E-4E58-A995-4E9D80DB9444}"/>
                </a:ext>
              </a:extLst>
            </p:cNvPr>
            <p:cNvPicPr>
              <a:picLocks noChangeAspect="1"/>
            </p:cNvPicPr>
            <p:nvPr/>
          </p:nvPicPr>
          <p:blipFill>
            <a:blip r:embed="rId6"/>
            <a:stretch>
              <a:fillRect/>
            </a:stretch>
          </p:blipFill>
          <p:spPr>
            <a:xfrm>
              <a:off x="8305326" y="4281145"/>
              <a:ext cx="3600000" cy="2290449"/>
            </a:xfrm>
            <a:prstGeom prst="rect">
              <a:avLst/>
            </a:prstGeom>
          </p:spPr>
        </p:pic>
        <p:pic>
          <p:nvPicPr>
            <p:cNvPr id="78" name="그림 77">
              <a:extLst>
                <a:ext uri="{FF2B5EF4-FFF2-40B4-BE49-F238E27FC236}">
                  <a16:creationId xmlns:a16="http://schemas.microsoft.com/office/drawing/2014/main" id="{E786EC1C-5B0D-1392-40DC-125095D2BBD0}"/>
                </a:ext>
              </a:extLst>
            </p:cNvPr>
            <p:cNvPicPr>
              <a:picLocks noChangeAspect="1"/>
            </p:cNvPicPr>
            <p:nvPr/>
          </p:nvPicPr>
          <p:blipFill>
            <a:blip r:embed="rId7"/>
            <a:stretch>
              <a:fillRect/>
            </a:stretch>
          </p:blipFill>
          <p:spPr>
            <a:xfrm>
              <a:off x="7823624" y="1400689"/>
              <a:ext cx="3983365" cy="2715658"/>
            </a:xfrm>
            <a:prstGeom prst="rect">
              <a:avLst/>
            </a:prstGeom>
          </p:spPr>
        </p:pic>
        <p:pic>
          <p:nvPicPr>
            <p:cNvPr id="79" name="그림 78">
              <a:extLst>
                <a:ext uri="{FF2B5EF4-FFF2-40B4-BE49-F238E27FC236}">
                  <a16:creationId xmlns:a16="http://schemas.microsoft.com/office/drawing/2014/main" id="{5138467D-3C59-9655-BFD0-087FDD5B2DFD}"/>
                </a:ext>
              </a:extLst>
            </p:cNvPr>
            <p:cNvPicPr>
              <a:picLocks noChangeAspect="1"/>
            </p:cNvPicPr>
            <p:nvPr/>
          </p:nvPicPr>
          <p:blipFill>
            <a:blip r:embed="rId8"/>
            <a:stretch>
              <a:fillRect/>
            </a:stretch>
          </p:blipFill>
          <p:spPr>
            <a:xfrm>
              <a:off x="3569678" y="1434443"/>
              <a:ext cx="4096006" cy="2736766"/>
            </a:xfrm>
            <a:prstGeom prst="rect">
              <a:avLst/>
            </a:prstGeom>
          </p:spPr>
        </p:pic>
        <p:pic>
          <p:nvPicPr>
            <p:cNvPr id="80" name="그림 79">
              <a:extLst>
                <a:ext uri="{FF2B5EF4-FFF2-40B4-BE49-F238E27FC236}">
                  <a16:creationId xmlns:a16="http://schemas.microsoft.com/office/drawing/2014/main" id="{22066141-1053-7ECF-C961-A505FE473B66}"/>
                </a:ext>
              </a:extLst>
            </p:cNvPr>
            <p:cNvPicPr>
              <a:picLocks noChangeAspect="1"/>
            </p:cNvPicPr>
            <p:nvPr/>
          </p:nvPicPr>
          <p:blipFill>
            <a:blip r:embed="rId9"/>
            <a:stretch>
              <a:fillRect/>
            </a:stretch>
          </p:blipFill>
          <p:spPr>
            <a:xfrm>
              <a:off x="3988090" y="4265976"/>
              <a:ext cx="3600000" cy="2305618"/>
            </a:xfrm>
            <a:prstGeom prst="rect">
              <a:avLst/>
            </a:prstGeom>
          </p:spPr>
        </p:pic>
        <p:sp>
          <p:nvSpPr>
            <p:cNvPr id="81" name="TextBox 80">
              <a:extLst>
                <a:ext uri="{FF2B5EF4-FFF2-40B4-BE49-F238E27FC236}">
                  <a16:creationId xmlns:a16="http://schemas.microsoft.com/office/drawing/2014/main" id="{5D18BDCA-E259-2B85-9171-33C80EE8BCA7}"/>
                </a:ext>
              </a:extLst>
            </p:cNvPr>
            <p:cNvSpPr txBox="1"/>
            <p:nvPr/>
          </p:nvSpPr>
          <p:spPr>
            <a:xfrm>
              <a:off x="3152474" y="4030747"/>
              <a:ext cx="835617" cy="741525"/>
            </a:xfrm>
            <a:prstGeom prst="rect">
              <a:avLst/>
            </a:prstGeom>
            <a:noFill/>
          </p:spPr>
          <p:txBody>
            <a:bodyPr wrap="square" rtlCol="0">
              <a:spAutoFit/>
            </a:bodyPr>
            <a:lstStyle/>
            <a:p>
              <a:r>
                <a:rPr lang="en-US" altLang="ko-KR" sz="1050" dirty="0">
                  <a:latin typeface="Calibri" panose="020F0502020204030204" pitchFamily="34" charset="0"/>
                  <a:cs typeface="Calibri" panose="020F0502020204030204" pitchFamily="34" charset="0"/>
                </a:rPr>
                <a:t>Power</a:t>
              </a:r>
              <a:endParaRPr lang="ko-KR" altLang="en-US" sz="1050" dirty="0">
                <a:latin typeface="Calibri" panose="020F0502020204030204" pitchFamily="34" charset="0"/>
                <a:cs typeface="Calibri" panose="020F0502020204030204" pitchFamily="34" charset="0"/>
              </a:endParaRPr>
            </a:p>
          </p:txBody>
        </p:sp>
        <p:sp>
          <p:nvSpPr>
            <p:cNvPr id="82" name="TextBox 81">
              <a:extLst>
                <a:ext uri="{FF2B5EF4-FFF2-40B4-BE49-F238E27FC236}">
                  <a16:creationId xmlns:a16="http://schemas.microsoft.com/office/drawing/2014/main" id="{FB920B7B-EFD8-0C80-B27F-FE92DF73FD73}"/>
                </a:ext>
              </a:extLst>
            </p:cNvPr>
            <p:cNvSpPr txBox="1"/>
            <p:nvPr/>
          </p:nvSpPr>
          <p:spPr>
            <a:xfrm>
              <a:off x="3057110" y="1154564"/>
              <a:ext cx="1265507" cy="741525"/>
            </a:xfrm>
            <a:prstGeom prst="rect">
              <a:avLst/>
            </a:prstGeom>
            <a:noFill/>
          </p:spPr>
          <p:txBody>
            <a:bodyPr wrap="square" rtlCol="0">
              <a:spAutoFit/>
            </a:bodyPr>
            <a:lstStyle/>
            <a:p>
              <a:r>
                <a:rPr lang="en-US" altLang="ko-KR" sz="1050" dirty="0">
                  <a:latin typeface="Calibri" panose="020F0502020204030204" pitchFamily="34" charset="0"/>
                  <a:cs typeface="Calibri" panose="020F0502020204030204" pitchFamily="34" charset="0"/>
                </a:rPr>
                <a:t>Gain curve</a:t>
              </a:r>
              <a:endParaRPr lang="ko-KR" altLang="en-US" sz="1050" dirty="0">
                <a:latin typeface="Calibri" panose="020F0502020204030204" pitchFamily="34" charset="0"/>
                <a:cs typeface="Calibri" panose="020F0502020204030204" pitchFamily="34" charset="0"/>
              </a:endParaRPr>
            </a:p>
          </p:txBody>
        </p:sp>
        <p:sp>
          <p:nvSpPr>
            <p:cNvPr id="83" name="TextBox 82">
              <a:extLst>
                <a:ext uri="{FF2B5EF4-FFF2-40B4-BE49-F238E27FC236}">
                  <a16:creationId xmlns:a16="http://schemas.microsoft.com/office/drawing/2014/main" id="{515F61A5-7B1C-EAFE-E82B-71866C78FBF6}"/>
                </a:ext>
              </a:extLst>
            </p:cNvPr>
            <p:cNvSpPr txBox="1"/>
            <p:nvPr/>
          </p:nvSpPr>
          <p:spPr>
            <a:xfrm rot="16200000">
              <a:off x="2600527" y="1968706"/>
              <a:ext cx="1848256" cy="386288"/>
            </a:xfrm>
            <a:prstGeom prst="rect">
              <a:avLst/>
            </a:prstGeom>
            <a:noFill/>
          </p:spPr>
          <p:txBody>
            <a:bodyPr wrap="square" rtlCol="0">
              <a:spAutoFit/>
            </a:bodyPr>
            <a:lstStyle/>
            <a:p>
              <a:r>
                <a:rPr lang="en-US" altLang="ko-KR" sz="800" dirty="0"/>
                <a:t>FEL energy (J)</a:t>
              </a:r>
              <a:endParaRPr lang="ko-KR" altLang="en-US" sz="800"/>
            </a:p>
          </p:txBody>
        </p:sp>
      </p:grpSp>
      <p:sp>
        <p:nvSpPr>
          <p:cNvPr id="84" name="TextBox 83">
            <a:extLst>
              <a:ext uri="{FF2B5EF4-FFF2-40B4-BE49-F238E27FC236}">
                <a16:creationId xmlns:a16="http://schemas.microsoft.com/office/drawing/2014/main" id="{F3101B44-9F1E-FD2A-347B-B54AAB123DE7}"/>
              </a:ext>
            </a:extLst>
          </p:cNvPr>
          <p:cNvSpPr txBox="1"/>
          <p:nvPr/>
        </p:nvSpPr>
        <p:spPr>
          <a:xfrm>
            <a:off x="114946" y="77719"/>
            <a:ext cx="11439000" cy="646331"/>
          </a:xfrm>
          <a:prstGeom prst="rect">
            <a:avLst/>
          </a:prstGeom>
          <a:noFill/>
        </p:spPr>
        <p:txBody>
          <a:bodyPr wrap="square" rtlCol="0">
            <a:spAutoFit/>
          </a:bodyPr>
          <a:lstStyle/>
          <a:p>
            <a:r>
              <a:rPr lang="en-US" altLang="ko-KR" dirty="0"/>
              <a:t>WG1- </a:t>
            </a:r>
            <a:r>
              <a:rPr lang="en-US" altLang="ko-KR" b="1" i="0" dirty="0">
                <a:solidFill>
                  <a:srgbClr val="B14300"/>
                </a:solidFill>
                <a:effectLst/>
                <a:latin typeface="Roboto Light" panose="020B0604020202020204" pitchFamily="2" charset="0"/>
              </a:rPr>
              <a:t>Laser plasma </a:t>
            </a:r>
            <a:r>
              <a:rPr lang="en-US" altLang="ko-KR" b="1" i="0" dirty="0" err="1">
                <a:solidFill>
                  <a:srgbClr val="B14300"/>
                </a:solidFill>
                <a:effectLst/>
                <a:latin typeface="Roboto Light" panose="020B0604020202020204" pitchFamily="2" charset="0"/>
              </a:rPr>
              <a:t>wakefield</a:t>
            </a:r>
            <a:r>
              <a:rPr lang="en-US" altLang="ko-KR" b="1" i="0" dirty="0">
                <a:solidFill>
                  <a:srgbClr val="B14300"/>
                </a:solidFill>
                <a:effectLst/>
                <a:latin typeface="Roboto Light" panose="020B0604020202020204" pitchFamily="2" charset="0"/>
              </a:rPr>
              <a:t> accelerators with external injection for soft X-ray free electron laser at PAL-</a:t>
            </a:r>
            <a:r>
              <a:rPr lang="en-US" altLang="ko-KR" b="1" i="0" dirty="0" err="1">
                <a:solidFill>
                  <a:srgbClr val="B14300"/>
                </a:solidFill>
                <a:effectLst/>
                <a:latin typeface="Roboto Light" panose="020B0604020202020204" pitchFamily="2" charset="0"/>
              </a:rPr>
              <a:t>eLABs</a:t>
            </a:r>
            <a:endParaRPr lang="en-US" altLang="ko-KR" b="1" i="0" dirty="0">
              <a:solidFill>
                <a:srgbClr val="B14300"/>
              </a:solidFill>
              <a:effectLst/>
              <a:latin typeface="Roboto Light" panose="020B0604020202020204" pitchFamily="2" charset="0"/>
            </a:endParaRPr>
          </a:p>
          <a:p>
            <a:r>
              <a:rPr lang="en-US" altLang="ko-KR" dirty="0" err="1">
                <a:latin typeface="Roboto Light" panose="020B0604020202020204" pitchFamily="2" charset="0"/>
              </a:rPr>
              <a:t>Inhyuk</a:t>
            </a:r>
            <a:r>
              <a:rPr lang="en-US" altLang="ko-KR" dirty="0">
                <a:latin typeface="Roboto Light" panose="020B0604020202020204" pitchFamily="2" charset="0"/>
              </a:rPr>
              <a:t> Nam</a:t>
            </a:r>
            <a:endParaRPr lang="ko-KR" altLang="en-US" dirty="0"/>
          </a:p>
        </p:txBody>
      </p:sp>
      <p:sp>
        <p:nvSpPr>
          <p:cNvPr id="85" name="TextBox 84">
            <a:extLst>
              <a:ext uri="{FF2B5EF4-FFF2-40B4-BE49-F238E27FC236}">
                <a16:creationId xmlns:a16="http://schemas.microsoft.com/office/drawing/2014/main" id="{DDD7AA30-590F-417D-3C4F-AF1BCE8E4459}"/>
              </a:ext>
            </a:extLst>
          </p:cNvPr>
          <p:cNvSpPr txBox="1"/>
          <p:nvPr/>
        </p:nvSpPr>
        <p:spPr>
          <a:xfrm>
            <a:off x="8683663" y="2985014"/>
            <a:ext cx="3452798" cy="307777"/>
          </a:xfrm>
          <a:prstGeom prst="rect">
            <a:avLst/>
          </a:prstGeom>
          <a:noFill/>
        </p:spPr>
        <p:txBody>
          <a:bodyPr wrap="square" rtlCol="0">
            <a:spAutoFit/>
          </a:bodyPr>
          <a:lstStyle/>
          <a:p>
            <a:r>
              <a:rPr lang="en-US" altLang="ko-KR" sz="1400" b="1" dirty="0"/>
              <a:t>Soft X-ray free electron laser </a:t>
            </a:r>
            <a:endParaRPr lang="ko-KR" altLang="en-US" sz="1400" b="1" dirty="0"/>
          </a:p>
        </p:txBody>
      </p:sp>
      <p:sp>
        <p:nvSpPr>
          <p:cNvPr id="86" name="TextBox 85">
            <a:extLst>
              <a:ext uri="{FF2B5EF4-FFF2-40B4-BE49-F238E27FC236}">
                <a16:creationId xmlns:a16="http://schemas.microsoft.com/office/drawing/2014/main" id="{1A928836-800F-56F3-CD39-1B8011E0AABF}"/>
              </a:ext>
            </a:extLst>
          </p:cNvPr>
          <p:cNvSpPr txBox="1"/>
          <p:nvPr/>
        </p:nvSpPr>
        <p:spPr>
          <a:xfrm>
            <a:off x="5854828" y="6039406"/>
            <a:ext cx="1235098" cy="461665"/>
          </a:xfrm>
          <a:prstGeom prst="rect">
            <a:avLst/>
          </a:prstGeom>
          <a:noFill/>
        </p:spPr>
        <p:txBody>
          <a:bodyPr wrap="square" rtlCol="0">
            <a:spAutoFit/>
          </a:bodyPr>
          <a:lstStyle/>
          <a:p>
            <a:r>
              <a:rPr lang="en-US" altLang="ko-KR" sz="1200" dirty="0"/>
              <a:t>Optimization is still ongoing </a:t>
            </a:r>
            <a:endParaRPr lang="ko-KR" altLang="en-US" sz="1200" dirty="0"/>
          </a:p>
        </p:txBody>
      </p:sp>
    </p:spTree>
    <p:extLst>
      <p:ext uri="{BB962C8B-B14F-4D97-AF65-F5344CB8AC3E}">
        <p14:creationId xmlns:p14="http://schemas.microsoft.com/office/powerpoint/2010/main" val="1993522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BAB0F1-C6B3-9606-FAA3-52801EE959D7}"/>
              </a:ext>
            </a:extLst>
          </p:cNvPr>
          <p:cNvSpPr txBox="1"/>
          <p:nvPr/>
        </p:nvSpPr>
        <p:spPr>
          <a:xfrm>
            <a:off x="370713" y="109728"/>
            <a:ext cx="2039112" cy="369332"/>
          </a:xfrm>
          <a:prstGeom prst="rect">
            <a:avLst/>
          </a:prstGeom>
          <a:noFill/>
        </p:spPr>
        <p:txBody>
          <a:bodyPr wrap="square" rtlCol="0">
            <a:spAutoFit/>
          </a:bodyPr>
          <a:lstStyle/>
          <a:p>
            <a:r>
              <a:rPr lang="en-US" altLang="ko-KR" b="1" dirty="0"/>
              <a:t>PAL-</a:t>
            </a:r>
            <a:r>
              <a:rPr lang="en-US" altLang="ko-KR" b="1" dirty="0" err="1"/>
              <a:t>eLABs</a:t>
            </a:r>
            <a:endParaRPr lang="ko-KR" altLang="en-US" b="1" dirty="0"/>
          </a:p>
        </p:txBody>
      </p:sp>
      <p:pic>
        <p:nvPicPr>
          <p:cNvPr id="6" name="그림 5">
            <a:extLst>
              <a:ext uri="{FF2B5EF4-FFF2-40B4-BE49-F238E27FC236}">
                <a16:creationId xmlns:a16="http://schemas.microsoft.com/office/drawing/2014/main" id="{5BC12DA2-FB62-72F5-9EDD-422F85EF79D7}"/>
              </a:ext>
            </a:extLst>
          </p:cNvPr>
          <p:cNvPicPr>
            <a:picLocks noChangeAspect="1"/>
          </p:cNvPicPr>
          <p:nvPr/>
        </p:nvPicPr>
        <p:blipFill>
          <a:blip r:embed="rId2"/>
          <a:stretch>
            <a:fillRect/>
          </a:stretch>
        </p:blipFill>
        <p:spPr>
          <a:xfrm>
            <a:off x="370713" y="494010"/>
            <a:ext cx="4545330" cy="2447485"/>
          </a:xfrm>
          <a:prstGeom prst="rect">
            <a:avLst/>
          </a:prstGeom>
          <a:noFill/>
        </p:spPr>
      </p:pic>
      <p:pic>
        <p:nvPicPr>
          <p:cNvPr id="10" name="그림 9">
            <a:extLst>
              <a:ext uri="{FF2B5EF4-FFF2-40B4-BE49-F238E27FC236}">
                <a16:creationId xmlns:a16="http://schemas.microsoft.com/office/drawing/2014/main" id="{725D34FA-93A3-3CC4-EA20-0C279D8B1332}"/>
              </a:ext>
            </a:extLst>
          </p:cNvPr>
          <p:cNvPicPr>
            <a:picLocks noChangeAspect="1"/>
          </p:cNvPicPr>
          <p:nvPr/>
        </p:nvPicPr>
        <p:blipFill>
          <a:blip r:embed="rId3"/>
          <a:stretch>
            <a:fillRect/>
          </a:stretch>
        </p:blipFill>
        <p:spPr>
          <a:xfrm>
            <a:off x="5353049" y="241316"/>
            <a:ext cx="6079193" cy="2858350"/>
          </a:xfrm>
          <a:prstGeom prst="rect">
            <a:avLst/>
          </a:prstGeom>
        </p:spPr>
      </p:pic>
      <p:sp>
        <p:nvSpPr>
          <p:cNvPr id="11" name="TextBox 10">
            <a:extLst>
              <a:ext uri="{FF2B5EF4-FFF2-40B4-BE49-F238E27FC236}">
                <a16:creationId xmlns:a16="http://schemas.microsoft.com/office/drawing/2014/main" id="{4BC3FC20-3777-AE49-384C-F1A36F4DC995}"/>
              </a:ext>
            </a:extLst>
          </p:cNvPr>
          <p:cNvSpPr txBox="1"/>
          <p:nvPr/>
        </p:nvSpPr>
        <p:spPr>
          <a:xfrm>
            <a:off x="7115135" y="3124348"/>
            <a:ext cx="4200525" cy="369332"/>
          </a:xfrm>
          <a:prstGeom prst="rect">
            <a:avLst/>
          </a:prstGeom>
          <a:noFill/>
        </p:spPr>
        <p:txBody>
          <a:bodyPr wrap="square" rtlCol="0">
            <a:spAutoFit/>
          </a:bodyPr>
          <a:lstStyle/>
          <a:p>
            <a:r>
              <a:rPr lang="en-US" altLang="ko-KR" sz="1600" b="1" dirty="0"/>
              <a:t>Capillary </a:t>
            </a:r>
            <a:r>
              <a:rPr lang="en-US" altLang="ko-KR" b="1" dirty="0">
                <a:latin typeface="Calibri" panose="020F0502020204030204" pitchFamily="34" charset="0"/>
                <a:cs typeface="Calibri" panose="020F0502020204030204" pitchFamily="34" charset="0"/>
              </a:rPr>
              <a:t>development</a:t>
            </a:r>
            <a:r>
              <a:rPr lang="en-US" altLang="ko-KR" sz="1600" b="1" dirty="0"/>
              <a:t>  </a:t>
            </a:r>
            <a:endParaRPr lang="ko-KR" altLang="en-US" sz="1600" b="1" dirty="0"/>
          </a:p>
        </p:txBody>
      </p:sp>
      <p:pic>
        <p:nvPicPr>
          <p:cNvPr id="13" name="그림 12">
            <a:extLst>
              <a:ext uri="{FF2B5EF4-FFF2-40B4-BE49-F238E27FC236}">
                <a16:creationId xmlns:a16="http://schemas.microsoft.com/office/drawing/2014/main" id="{8FFBA1B1-BD69-DF68-57B2-66F5AAF35F0A}"/>
              </a:ext>
            </a:extLst>
          </p:cNvPr>
          <p:cNvPicPr>
            <a:picLocks noChangeAspect="1"/>
          </p:cNvPicPr>
          <p:nvPr/>
        </p:nvPicPr>
        <p:blipFill>
          <a:blip r:embed="rId4"/>
          <a:stretch>
            <a:fillRect/>
          </a:stretch>
        </p:blipFill>
        <p:spPr>
          <a:xfrm>
            <a:off x="6177515" y="3518362"/>
            <a:ext cx="1729890" cy="1790855"/>
          </a:xfrm>
          <a:prstGeom prst="rect">
            <a:avLst/>
          </a:prstGeom>
        </p:spPr>
      </p:pic>
      <p:pic>
        <p:nvPicPr>
          <p:cNvPr id="15" name="그림 14">
            <a:extLst>
              <a:ext uri="{FF2B5EF4-FFF2-40B4-BE49-F238E27FC236}">
                <a16:creationId xmlns:a16="http://schemas.microsoft.com/office/drawing/2014/main" id="{004382BA-2B95-24C9-E622-35419E29B44B}"/>
              </a:ext>
            </a:extLst>
          </p:cNvPr>
          <p:cNvPicPr>
            <a:picLocks noChangeAspect="1"/>
          </p:cNvPicPr>
          <p:nvPr/>
        </p:nvPicPr>
        <p:blipFill>
          <a:blip r:embed="rId5"/>
          <a:stretch>
            <a:fillRect/>
          </a:stretch>
        </p:blipFill>
        <p:spPr>
          <a:xfrm>
            <a:off x="5457642" y="5177741"/>
            <a:ext cx="3314987" cy="1775614"/>
          </a:xfrm>
          <a:prstGeom prst="rect">
            <a:avLst/>
          </a:prstGeom>
        </p:spPr>
      </p:pic>
      <p:pic>
        <p:nvPicPr>
          <p:cNvPr id="18" name="그림 17">
            <a:extLst>
              <a:ext uri="{FF2B5EF4-FFF2-40B4-BE49-F238E27FC236}">
                <a16:creationId xmlns:a16="http://schemas.microsoft.com/office/drawing/2014/main" id="{AA5A94DF-D03E-6195-4A09-FA495C920EC2}"/>
              </a:ext>
            </a:extLst>
          </p:cNvPr>
          <p:cNvPicPr>
            <a:picLocks noChangeAspect="1"/>
          </p:cNvPicPr>
          <p:nvPr/>
        </p:nvPicPr>
        <p:blipFill rotWithShape="1">
          <a:blip r:embed="rId6"/>
          <a:srcRect r="47816"/>
          <a:stretch/>
        </p:blipFill>
        <p:spPr>
          <a:xfrm>
            <a:off x="8895359" y="3748565"/>
            <a:ext cx="2900672" cy="2858351"/>
          </a:xfrm>
          <a:prstGeom prst="rect">
            <a:avLst/>
          </a:prstGeom>
        </p:spPr>
      </p:pic>
      <p:sp>
        <p:nvSpPr>
          <p:cNvPr id="19" name="TextBox 18">
            <a:extLst>
              <a:ext uri="{FF2B5EF4-FFF2-40B4-BE49-F238E27FC236}">
                <a16:creationId xmlns:a16="http://schemas.microsoft.com/office/drawing/2014/main" id="{91DDF67C-00DF-7DE3-5FE4-9F08518AFEE3}"/>
              </a:ext>
            </a:extLst>
          </p:cNvPr>
          <p:cNvSpPr txBox="1"/>
          <p:nvPr/>
        </p:nvSpPr>
        <p:spPr>
          <a:xfrm>
            <a:off x="1260058" y="3214293"/>
            <a:ext cx="2955083" cy="369332"/>
          </a:xfrm>
          <a:prstGeom prst="rect">
            <a:avLst/>
          </a:prstGeom>
          <a:noFill/>
        </p:spPr>
        <p:txBody>
          <a:bodyPr wrap="square" rtlCol="0">
            <a:spAutoFit/>
          </a:bodyPr>
          <a:lstStyle/>
          <a:p>
            <a:r>
              <a:rPr lang="en-US" altLang="ko-KR" b="1" dirty="0">
                <a:latin typeface="Calibri" panose="020F0502020204030204" pitchFamily="34" charset="0"/>
                <a:cs typeface="Calibri" panose="020F0502020204030204" pitchFamily="34" charset="0"/>
              </a:rPr>
              <a:t>Researches at e-LABs</a:t>
            </a:r>
            <a:endParaRPr lang="ko-KR" altLang="en-US" b="1" dirty="0">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9650A965-5826-0FAF-4EC3-CEAC46F839B6}"/>
              </a:ext>
            </a:extLst>
          </p:cNvPr>
          <p:cNvSpPr txBox="1"/>
          <p:nvPr/>
        </p:nvSpPr>
        <p:spPr>
          <a:xfrm>
            <a:off x="535053" y="3748566"/>
            <a:ext cx="3749544" cy="1028423"/>
          </a:xfrm>
          <a:prstGeom prst="rect">
            <a:avLst/>
          </a:prstGeom>
          <a:noFill/>
        </p:spPr>
        <p:txBody>
          <a:bodyPr wrap="square" rtlCol="0">
            <a:spAutoFit/>
          </a:bodyPr>
          <a:lstStyle/>
          <a:p>
            <a:pPr>
              <a:lnSpc>
                <a:spcPct val="150000"/>
              </a:lnSpc>
            </a:pPr>
            <a:r>
              <a:rPr lang="en-US" altLang="ko-KR" sz="1400" dirty="0">
                <a:latin typeface="Calibri" panose="020F0502020204030204" pitchFamily="34" charset="0"/>
                <a:cs typeface="Calibri" panose="020F0502020204030204" pitchFamily="34" charset="0"/>
              </a:rPr>
              <a:t>GUN-I</a:t>
            </a:r>
          </a:p>
          <a:p>
            <a:pPr marL="342900" indent="-342900">
              <a:lnSpc>
                <a:spcPct val="150000"/>
              </a:lnSpc>
              <a:buFont typeface="Arial" panose="020B0604020202020204" pitchFamily="34" charset="0"/>
              <a:buChar char="•"/>
            </a:pPr>
            <a:r>
              <a:rPr lang="en-US" altLang="ko-KR" sz="1400" dirty="0">
                <a:latin typeface="Calibri" panose="020F0502020204030204" pitchFamily="34" charset="0"/>
                <a:cs typeface="Calibri" panose="020F0502020204030204" pitchFamily="34" charset="0"/>
              </a:rPr>
              <a:t>Ultrafast electron diffraction (UED)</a:t>
            </a:r>
          </a:p>
          <a:p>
            <a:pPr marL="342900" indent="-342900">
              <a:lnSpc>
                <a:spcPct val="150000"/>
              </a:lnSpc>
              <a:buFont typeface="Arial" panose="020B0604020202020204" pitchFamily="34" charset="0"/>
              <a:buChar char="•"/>
            </a:pPr>
            <a:r>
              <a:rPr lang="en-US" altLang="ko-KR" sz="1400" dirty="0">
                <a:latin typeface="Calibri" panose="020F0502020204030204" pitchFamily="34" charset="0"/>
                <a:cs typeface="Calibri" panose="020F0502020204030204" pitchFamily="34" charset="0"/>
              </a:rPr>
              <a:t>User beamline in the future</a:t>
            </a:r>
          </a:p>
        </p:txBody>
      </p:sp>
      <p:sp>
        <p:nvSpPr>
          <p:cNvPr id="21" name="TextBox 20">
            <a:extLst>
              <a:ext uri="{FF2B5EF4-FFF2-40B4-BE49-F238E27FC236}">
                <a16:creationId xmlns:a16="http://schemas.microsoft.com/office/drawing/2014/main" id="{A945F9F6-8F30-DFFA-544A-002F29A1D827}"/>
              </a:ext>
            </a:extLst>
          </p:cNvPr>
          <p:cNvSpPr txBox="1"/>
          <p:nvPr/>
        </p:nvSpPr>
        <p:spPr>
          <a:xfrm>
            <a:off x="535053" y="4941930"/>
            <a:ext cx="4907136" cy="1674754"/>
          </a:xfrm>
          <a:prstGeom prst="rect">
            <a:avLst/>
          </a:prstGeom>
          <a:noFill/>
        </p:spPr>
        <p:txBody>
          <a:bodyPr wrap="square" rtlCol="0">
            <a:spAutoFit/>
          </a:bodyPr>
          <a:lstStyle/>
          <a:p>
            <a:pPr>
              <a:lnSpc>
                <a:spcPct val="150000"/>
              </a:lnSpc>
            </a:pPr>
            <a:r>
              <a:rPr lang="en-US" altLang="ko-KR" sz="1400" dirty="0">
                <a:latin typeface="Calibri" panose="020F0502020204030204" pitchFamily="34" charset="0"/>
                <a:cs typeface="Calibri" panose="020F0502020204030204" pitchFamily="34" charset="0"/>
              </a:rPr>
              <a:t>GUN-II</a:t>
            </a:r>
          </a:p>
          <a:p>
            <a:pPr marL="342900" indent="-342900">
              <a:lnSpc>
                <a:spcPct val="150000"/>
              </a:lnSpc>
              <a:buFont typeface="Arial" panose="020B0604020202020204" pitchFamily="34" charset="0"/>
              <a:buChar char="•"/>
            </a:pPr>
            <a:r>
              <a:rPr lang="en-US" altLang="ko-KR" sz="1400" dirty="0">
                <a:latin typeface="Calibri" panose="020F0502020204030204" pitchFamily="34" charset="0"/>
                <a:cs typeface="Calibri" panose="020F0502020204030204" pitchFamily="34" charset="0"/>
              </a:rPr>
              <a:t>E-beam based R&amp;D beamline</a:t>
            </a:r>
          </a:p>
          <a:p>
            <a:pPr marL="342900" indent="-342900">
              <a:lnSpc>
                <a:spcPct val="150000"/>
              </a:lnSpc>
              <a:buFont typeface="Arial" panose="020B0604020202020204" pitchFamily="34" charset="0"/>
              <a:buChar char="•"/>
            </a:pPr>
            <a:r>
              <a:rPr lang="en-US" altLang="ko-KR" sz="1400" dirty="0">
                <a:latin typeface="Calibri" panose="020F0502020204030204" pitchFamily="34" charset="0"/>
                <a:cs typeface="Calibri" panose="020F0502020204030204" pitchFamily="34" charset="0"/>
              </a:rPr>
              <a:t>Advanced compact accelerators</a:t>
            </a:r>
          </a:p>
          <a:p>
            <a:pPr marL="342900" indent="-342900">
              <a:lnSpc>
                <a:spcPct val="150000"/>
              </a:lnSpc>
              <a:buFont typeface="Arial" panose="020B0604020202020204" pitchFamily="34" charset="0"/>
              <a:buChar char="•"/>
            </a:pPr>
            <a:r>
              <a:rPr lang="en-US" altLang="ko-KR" sz="1400" dirty="0">
                <a:latin typeface="Calibri" panose="020F0502020204030204" pitchFamily="34" charset="0"/>
                <a:cs typeface="Calibri" panose="020F0502020204030204" pitchFamily="34" charset="0"/>
              </a:rPr>
              <a:t>New conceptual accelerator technology</a:t>
            </a:r>
          </a:p>
          <a:p>
            <a:pPr marL="342900" indent="-342900">
              <a:lnSpc>
                <a:spcPct val="150000"/>
              </a:lnSpc>
              <a:buFont typeface="Arial" panose="020B0604020202020204" pitchFamily="34" charset="0"/>
              <a:buChar char="•"/>
            </a:pPr>
            <a:r>
              <a:rPr lang="en-US" altLang="ko-KR" sz="1400" dirty="0">
                <a:latin typeface="Calibri" panose="020F0502020204030204" pitchFamily="34" charset="0"/>
                <a:cs typeface="Calibri" panose="020F0502020204030204" pitchFamily="34" charset="0"/>
              </a:rPr>
              <a:t>Other e-beam based researches</a:t>
            </a:r>
            <a:endParaRPr lang="ko-KR" altLang="en-US"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31230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8D5C8-A722-CCCB-061C-2C745FB8A89C}"/>
              </a:ext>
            </a:extLst>
          </p:cNvPr>
          <p:cNvSpPr>
            <a:spLocks noGrp="1"/>
          </p:cNvSpPr>
          <p:nvPr>
            <p:ph type="title"/>
          </p:nvPr>
        </p:nvSpPr>
        <p:spPr>
          <a:xfrm>
            <a:off x="240756" y="-161555"/>
            <a:ext cx="11304574" cy="1143000"/>
          </a:xfrm>
        </p:spPr>
        <p:txBody>
          <a:bodyPr>
            <a:normAutofit/>
          </a:bodyPr>
          <a:lstStyle/>
          <a:p>
            <a:r>
              <a:rPr lang="en-US" sz="2400" kern="100" dirty="0">
                <a:effectLst/>
                <a:latin typeface="Calibri" panose="020F0502020204030204" pitchFamily="34" charset="0"/>
                <a:ea typeface="PMingLiU" panose="02020500000000000000" pitchFamily="18" charset="-120"/>
                <a:cs typeface="Times New Roman" panose="02020603050405020304" pitchFamily="18" charset="0"/>
              </a:rPr>
              <a:t>Feasibility study of the Polarization control of synchrotron radiation in NSRRC</a:t>
            </a:r>
            <a:br>
              <a:rPr lang="en-AU" sz="1800" kern="100" dirty="0">
                <a:effectLst/>
                <a:latin typeface="Calibri" panose="020F0502020204030204" pitchFamily="34" charset="0"/>
                <a:ea typeface="PMingLiU" panose="02020500000000000000" pitchFamily="18" charset="-120"/>
                <a:cs typeface="Times New Roman" panose="02020603050405020304" pitchFamily="18" charset="0"/>
              </a:rPr>
            </a:br>
            <a:r>
              <a:rPr lang="en-US" sz="1800" b="0" kern="100" dirty="0" err="1">
                <a:effectLst/>
                <a:latin typeface="Calibri" panose="020F0502020204030204" pitchFamily="34" charset="0"/>
                <a:ea typeface="PMingLiU" panose="02020500000000000000" pitchFamily="18" charset="-120"/>
                <a:cs typeface="Times New Roman" panose="02020603050405020304" pitchFamily="18" charset="0"/>
              </a:rPr>
              <a:t>TingYi</a:t>
            </a:r>
            <a:r>
              <a:rPr lang="en-US" sz="1800" b="0" kern="100" dirty="0">
                <a:effectLst/>
                <a:latin typeface="Calibri" panose="020F0502020204030204" pitchFamily="34" charset="0"/>
                <a:ea typeface="PMingLiU" panose="02020500000000000000" pitchFamily="18" charset="-120"/>
                <a:cs typeface="Times New Roman" panose="02020603050405020304" pitchFamily="18" charset="0"/>
              </a:rPr>
              <a:t> Chung</a:t>
            </a:r>
            <a:endParaRPr lang="en-AU" b="0" dirty="0"/>
          </a:p>
        </p:txBody>
      </p:sp>
      <p:sp>
        <p:nvSpPr>
          <p:cNvPr id="3" name="Content Placeholder 2">
            <a:extLst>
              <a:ext uri="{FF2B5EF4-FFF2-40B4-BE49-F238E27FC236}">
                <a16:creationId xmlns:a16="http://schemas.microsoft.com/office/drawing/2014/main" id="{4EDE19D7-9A3D-E059-8FAD-28A6F52276D5}"/>
              </a:ext>
            </a:extLst>
          </p:cNvPr>
          <p:cNvSpPr>
            <a:spLocks noGrp="1"/>
          </p:cNvSpPr>
          <p:nvPr>
            <p:ph idx="1"/>
          </p:nvPr>
        </p:nvSpPr>
        <p:spPr>
          <a:xfrm>
            <a:off x="277826" y="1265650"/>
            <a:ext cx="4918190" cy="3459891"/>
          </a:xfrm>
        </p:spPr>
        <p:txBody>
          <a:bodyPr>
            <a:normAutofit lnSpcReduction="10000"/>
          </a:bodyPr>
          <a:lstStyle/>
          <a:p>
            <a:r>
              <a:rPr lang="en-US" sz="1800" kern="100" dirty="0">
                <a:effectLst/>
                <a:latin typeface="Calibri" panose="020F0502020204030204" pitchFamily="34" charset="0"/>
                <a:ea typeface="PMingLiU" panose="02020500000000000000" pitchFamily="18" charset="-120"/>
                <a:cs typeface="Times New Roman" panose="02020603050405020304" pitchFamily="18" charset="0"/>
              </a:rPr>
              <a:t>The development of insertion devices dramatically improves the brightness of the synchrotron radiation source. Various polarized light requirements can be fulfilled by the development of Elliptically polarized undulator (EPU). After years of research and development, NSRRC has many experiences in building “good” EPU. NSRRC is not only working on the development of APPLE-II but also researching new types of EPUs to meet upcoming MBA lattice. A short period EPU, called THU and Delta operated with an APU mode, and an EPU, called FSCPU, that allows for fast polarity switching are the directions that NSRRC is pursuing.</a:t>
            </a:r>
            <a:endParaRPr lang="en-AU" sz="1800" kern="100" dirty="0">
              <a:effectLst/>
              <a:latin typeface="Calibri" panose="020F0502020204030204" pitchFamily="34" charset="0"/>
              <a:ea typeface="PMingLiU" panose="02020500000000000000" pitchFamily="18" charset="-120"/>
              <a:cs typeface="Times New Roman" panose="02020603050405020304" pitchFamily="18" charset="0"/>
            </a:endParaRPr>
          </a:p>
          <a:p>
            <a:endParaRPr lang="en-AU" dirty="0"/>
          </a:p>
        </p:txBody>
      </p:sp>
      <p:sp>
        <p:nvSpPr>
          <p:cNvPr id="4" name="Footer Placeholder 3">
            <a:extLst>
              <a:ext uri="{FF2B5EF4-FFF2-40B4-BE49-F238E27FC236}">
                <a16:creationId xmlns:a16="http://schemas.microsoft.com/office/drawing/2014/main" id="{16FAEE0C-CB22-A633-F619-FE565C5BFE3B}"/>
              </a:ext>
            </a:extLst>
          </p:cNvPr>
          <p:cNvSpPr>
            <a:spLocks noGrp="1"/>
          </p:cNvSpPr>
          <p:nvPr>
            <p:ph type="ftr" sz="quarter" idx="11"/>
          </p:nvPr>
        </p:nvSpPr>
        <p:spPr/>
        <p:txBody>
          <a:bodyPr/>
          <a:lstStyle/>
          <a:p>
            <a:r>
              <a:rPr lang="en-AU"/>
              <a:t>Asian Forum for Accelerators and Detectors 2023, 12 April, Melbourne</a:t>
            </a:r>
          </a:p>
        </p:txBody>
      </p:sp>
      <p:pic>
        <p:nvPicPr>
          <p:cNvPr id="9" name="Picture 8">
            <a:extLst>
              <a:ext uri="{FF2B5EF4-FFF2-40B4-BE49-F238E27FC236}">
                <a16:creationId xmlns:a16="http://schemas.microsoft.com/office/drawing/2014/main" id="{A7489139-7938-77FA-9AD2-6DB8BBC07F50}"/>
              </a:ext>
            </a:extLst>
          </p:cNvPr>
          <p:cNvPicPr>
            <a:picLocks noChangeAspect="1"/>
          </p:cNvPicPr>
          <p:nvPr/>
        </p:nvPicPr>
        <p:blipFill>
          <a:blip r:embed="rId2"/>
          <a:stretch>
            <a:fillRect/>
          </a:stretch>
        </p:blipFill>
        <p:spPr>
          <a:xfrm>
            <a:off x="5831258" y="864540"/>
            <a:ext cx="5172433" cy="2896563"/>
          </a:xfrm>
          <a:prstGeom prst="rect">
            <a:avLst/>
          </a:prstGeom>
        </p:spPr>
      </p:pic>
      <p:pic>
        <p:nvPicPr>
          <p:cNvPr id="11" name="Picture 10">
            <a:extLst>
              <a:ext uri="{FF2B5EF4-FFF2-40B4-BE49-F238E27FC236}">
                <a16:creationId xmlns:a16="http://schemas.microsoft.com/office/drawing/2014/main" id="{64556D6C-8373-5ED7-9180-A585E9047475}"/>
              </a:ext>
            </a:extLst>
          </p:cNvPr>
          <p:cNvPicPr>
            <a:picLocks noChangeAspect="1"/>
          </p:cNvPicPr>
          <p:nvPr/>
        </p:nvPicPr>
        <p:blipFill>
          <a:blip r:embed="rId3"/>
          <a:stretch>
            <a:fillRect/>
          </a:stretch>
        </p:blipFill>
        <p:spPr>
          <a:xfrm>
            <a:off x="5930113" y="3645178"/>
            <a:ext cx="5219700" cy="2543175"/>
          </a:xfrm>
          <a:prstGeom prst="rect">
            <a:avLst/>
          </a:prstGeom>
        </p:spPr>
      </p:pic>
      <p:pic>
        <p:nvPicPr>
          <p:cNvPr id="13" name="Picture 12">
            <a:extLst>
              <a:ext uri="{FF2B5EF4-FFF2-40B4-BE49-F238E27FC236}">
                <a16:creationId xmlns:a16="http://schemas.microsoft.com/office/drawing/2014/main" id="{8C0A5422-87F3-8169-F8E9-317D36A582A7}"/>
              </a:ext>
            </a:extLst>
          </p:cNvPr>
          <p:cNvPicPr>
            <a:picLocks noChangeAspect="1"/>
          </p:cNvPicPr>
          <p:nvPr/>
        </p:nvPicPr>
        <p:blipFill>
          <a:blip r:embed="rId4"/>
          <a:stretch>
            <a:fillRect/>
          </a:stretch>
        </p:blipFill>
        <p:spPr>
          <a:xfrm>
            <a:off x="789746" y="4605317"/>
            <a:ext cx="3772820" cy="2160925"/>
          </a:xfrm>
          <a:prstGeom prst="rect">
            <a:avLst/>
          </a:prstGeom>
        </p:spPr>
      </p:pic>
    </p:spTree>
    <p:extLst>
      <p:ext uri="{BB962C8B-B14F-4D97-AF65-F5344CB8AC3E}">
        <p14:creationId xmlns:p14="http://schemas.microsoft.com/office/powerpoint/2010/main" val="3953917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92131" y="23148"/>
            <a:ext cx="11989801" cy="552167"/>
          </a:xfrm>
          <a:prstGeom prst="rect">
            <a:avLst/>
          </a:prstGeom>
          <a:noFill/>
          <a:ln w="19050">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594" tIns="79308" rIns="81594" bIns="40799">
            <a:spAutoFit/>
          </a:bodyPr>
          <a:lstStyle>
            <a:lvl1pPr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1pPr>
            <a:lvl2pPr marL="742950" indent="-28575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2pPr>
            <a:lvl3pPr marL="1143000" indent="-22860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3pPr>
            <a:lvl4pPr marL="1600200" indent="-22860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4pPr>
            <a:lvl5pPr marL="2057400" indent="-228600" defTabSz="414338">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5pPr>
            <a:lvl6pPr marL="25146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6pPr>
            <a:lvl7pPr marL="29718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7pPr>
            <a:lvl8pPr marL="34290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8pPr>
            <a:lvl9pPr marL="3886200" indent="-228600" defTabSz="414338"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tx1"/>
                </a:solidFill>
                <a:latin typeface="Times New Roman" panose="02020603050405020304" pitchFamily="18" charset="0"/>
                <a:cs typeface="Arial" panose="020B0604020202020204" pitchFamily="34" charset="0"/>
              </a:defRPr>
            </a:lvl9pPr>
          </a:lstStyle>
          <a:p>
            <a:pPr marL="0" marR="0" lvl="0" indent="0" algn="ctr" defTabSz="414338" rtl="0" eaLnBrk="1" fontAlgn="auto" latinLnBrk="0" hangingPunct="1">
              <a:lnSpc>
                <a:spcPct val="100000"/>
              </a:lnSpc>
              <a:spcBef>
                <a:spcPts val="0"/>
              </a:spcBef>
              <a:spcAft>
                <a:spcPts val="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kumimoji="0" lang="en-GB" sz="1200" b="1" i="0" u="none" strike="noStrike" kern="1200" cap="none" spc="0" normalizeH="0" baseline="0" noProof="0" dirty="0">
              <a:ln>
                <a:noFill/>
              </a:ln>
              <a:solidFill>
                <a:srgbClr val="CCFFCC"/>
              </a:solidFill>
              <a:effectLst/>
              <a:uLnTx/>
              <a:uFillTx/>
              <a:latin typeface="Times"/>
              <a:ea typeface="Times New Roman"/>
              <a:cs typeface="Times New Roman"/>
            </a:endParaRPr>
          </a:p>
          <a:p>
            <a:pPr marL="0" marR="0" lvl="0" indent="0" algn="ctr" defTabSz="414338" rtl="0" eaLnBrk="1" fontAlgn="auto" latinLnBrk="0" hangingPunct="1">
              <a:lnSpc>
                <a:spcPct val="100000"/>
              </a:lnSpc>
              <a:spcBef>
                <a:spcPts val="0"/>
              </a:spcBef>
              <a:spcAft>
                <a:spcPts val="600"/>
              </a:spcAft>
              <a:buClrTx/>
              <a:buSz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1600" b="1" i="0" u="sng" strike="noStrike" kern="1200" cap="none" spc="0" normalizeH="0" baseline="0" noProof="0" dirty="0">
                <a:ln>
                  <a:noFill/>
                </a:ln>
                <a:solidFill>
                  <a:srgbClr val="CCFFCC"/>
                </a:solidFill>
                <a:effectLst/>
                <a:uLnTx/>
                <a:uFillTx/>
                <a:latin typeface="Times"/>
                <a:ea typeface="Times New Roman"/>
                <a:cs typeface="Times New Roman"/>
              </a:rPr>
              <a:t>Subhendu Ghosh, Inter University Accelerator Centre, New Delhi. (The project is jointly supported by IUAC and DAE-BRNS)</a:t>
            </a:r>
          </a:p>
        </p:txBody>
      </p:sp>
      <p:sp>
        <p:nvSpPr>
          <p:cNvPr id="6" name="Slide Number Placeholder 5"/>
          <p:cNvSpPr>
            <a:spLocks noGrp="1"/>
          </p:cNvSpPr>
          <p:nvPr>
            <p:ph type="sldNum" sz="quarter" idx="12"/>
          </p:nvPr>
        </p:nvSpPr>
        <p:spPr>
          <a:xfrm>
            <a:off x="8662952" y="3131973"/>
            <a:ext cx="2540000" cy="457200"/>
          </a:xfrm>
        </p:spPr>
        <p:txBody>
          <a:bodyPr/>
          <a:lstStyle/>
          <a:p>
            <a:pPr marL="0" marR="0" lvl="0" indent="0" algn="r" defTabSz="914400" rtl="0" eaLnBrk="0" fontAlgn="auto" latinLnBrk="0" hangingPunct="0">
              <a:lnSpc>
                <a:spcPct val="100000"/>
              </a:lnSpc>
              <a:spcBef>
                <a:spcPts val="0"/>
              </a:spcBef>
              <a:spcAft>
                <a:spcPts val="0"/>
              </a:spcAft>
              <a:buClrTx/>
              <a:buSzTx/>
              <a:buFontTx/>
              <a:buNone/>
              <a:tabLst/>
              <a:defRPr/>
            </a:pPr>
            <a:fld id="{60EC2B52-60DF-4BDC-AA92-F0671AD2393F}" type="slidenum">
              <a:rPr kumimoji="0" lang="en-US" sz="1400" b="0" i="0" u="none" strike="noStrike" kern="1200" cap="none" spc="0" normalizeH="0" baseline="0" noProof="0">
                <a:ln>
                  <a:noFill/>
                </a:ln>
                <a:solidFill>
                  <a:srgbClr val="000000"/>
                </a:solidFill>
                <a:effectLst/>
                <a:uLnTx/>
                <a:uFillTx/>
                <a:latin typeface="Times New Roman"/>
                <a:ea typeface="+mn-ea"/>
                <a:cs typeface="+mn-cs"/>
              </a:rPr>
              <a:pPr marL="0" marR="0" lvl="0" indent="0" algn="r" defTabSz="914400" rtl="0" eaLnBrk="0" fontAlgn="auto" latinLnBrk="0" hangingPunct="0">
                <a:lnSpc>
                  <a:spcPct val="100000"/>
                </a:lnSpc>
                <a:spcBef>
                  <a:spcPts val="0"/>
                </a:spcBef>
                <a:spcAft>
                  <a:spcPts val="0"/>
                </a:spcAft>
                <a:buClrTx/>
                <a:buSzTx/>
                <a:buFontTx/>
                <a:buNone/>
                <a:tabLst/>
                <a:defRPr/>
              </a:pPr>
              <a:t>8</a:t>
            </a:fld>
            <a:endParaRPr kumimoji="0" lang="en-US" sz="1400" b="0" i="0" u="none" strike="noStrike" kern="1200" cap="none" spc="0" normalizeH="0" baseline="0" noProof="0">
              <a:ln>
                <a:noFill/>
              </a:ln>
              <a:solidFill>
                <a:srgbClr val="000000"/>
              </a:solidFill>
              <a:effectLst/>
              <a:uLnTx/>
              <a:uFillTx/>
              <a:latin typeface="Times New Roman"/>
              <a:ea typeface="+mn-ea"/>
              <a:cs typeface="+mn-cs"/>
            </a:endParaRPr>
          </a:p>
        </p:txBody>
      </p:sp>
      <p:sp>
        <p:nvSpPr>
          <p:cNvPr id="10" name="Rectangle 9">
            <a:extLst>
              <a:ext uri="{FF2B5EF4-FFF2-40B4-BE49-F238E27FC236}">
                <a16:creationId xmlns:a16="http://schemas.microsoft.com/office/drawing/2014/main" id="{A6FAF09A-0891-418A-B95A-7DEFDDD27892}"/>
              </a:ext>
            </a:extLst>
          </p:cNvPr>
          <p:cNvSpPr/>
          <p:nvPr/>
        </p:nvSpPr>
        <p:spPr>
          <a:xfrm>
            <a:off x="110068" y="-24477"/>
            <a:ext cx="11879736"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Times New Roman" panose="02020603050405020304" pitchFamily="18" charset="0"/>
                <a:ea typeface="Calibri" panose="020F0502020204030204" pitchFamily="34" charset="0"/>
                <a:cs typeface="Times New Roman" panose="02020603050405020304" pitchFamily="18" charset="0"/>
              </a:rPr>
              <a:t>Commissioning status of Compact FEL-THz facility at IUAC and the first energy measurement of the electron beam</a:t>
            </a:r>
          </a:p>
        </p:txBody>
      </p:sp>
      <p:pic>
        <p:nvPicPr>
          <p:cNvPr id="8" name="Picture 7">
            <a:extLst>
              <a:ext uri="{FF2B5EF4-FFF2-40B4-BE49-F238E27FC236}">
                <a16:creationId xmlns:a16="http://schemas.microsoft.com/office/drawing/2014/main" id="{7D17EA47-BBA5-4715-8E9D-BDE3836E6E8A}"/>
              </a:ext>
            </a:extLst>
          </p:cNvPr>
          <p:cNvPicPr>
            <a:picLocks noChangeAspect="1"/>
          </p:cNvPicPr>
          <p:nvPr/>
        </p:nvPicPr>
        <p:blipFill>
          <a:blip r:embed="rId3"/>
          <a:stretch>
            <a:fillRect/>
          </a:stretch>
        </p:blipFill>
        <p:spPr>
          <a:xfrm>
            <a:off x="0" y="3796591"/>
            <a:ext cx="8174791" cy="2921519"/>
          </a:xfrm>
          <a:prstGeom prst="rect">
            <a:avLst/>
          </a:prstGeom>
        </p:spPr>
      </p:pic>
      <p:graphicFrame>
        <p:nvGraphicFramePr>
          <p:cNvPr id="9" name="Table 8">
            <a:extLst>
              <a:ext uri="{FF2B5EF4-FFF2-40B4-BE49-F238E27FC236}">
                <a16:creationId xmlns:a16="http://schemas.microsoft.com/office/drawing/2014/main" id="{CC7836B9-758D-4AA0-8897-1AFF9B9C7CE6}"/>
              </a:ext>
            </a:extLst>
          </p:cNvPr>
          <p:cNvGraphicFramePr>
            <a:graphicFrameLocks noGrp="1"/>
          </p:cNvGraphicFramePr>
          <p:nvPr/>
        </p:nvGraphicFramePr>
        <p:xfrm>
          <a:off x="92131" y="1589378"/>
          <a:ext cx="4471528" cy="2010464"/>
        </p:xfrm>
        <a:graphic>
          <a:graphicData uri="http://schemas.openxmlformats.org/drawingml/2006/table">
            <a:tbl>
              <a:tblPr firstRow="1" firstCol="1" bandRow="1"/>
              <a:tblGrid>
                <a:gridCol w="1055287">
                  <a:extLst>
                    <a:ext uri="{9D8B030D-6E8A-4147-A177-3AD203B41FA5}">
                      <a16:colId xmlns:a16="http://schemas.microsoft.com/office/drawing/2014/main" val="20000"/>
                    </a:ext>
                  </a:extLst>
                </a:gridCol>
                <a:gridCol w="1779477">
                  <a:extLst>
                    <a:ext uri="{9D8B030D-6E8A-4147-A177-3AD203B41FA5}">
                      <a16:colId xmlns:a16="http://schemas.microsoft.com/office/drawing/2014/main" val="20006"/>
                    </a:ext>
                  </a:extLst>
                </a:gridCol>
                <a:gridCol w="1636764">
                  <a:extLst>
                    <a:ext uri="{9D8B030D-6E8A-4147-A177-3AD203B41FA5}">
                      <a16:colId xmlns:a16="http://schemas.microsoft.com/office/drawing/2014/main" val="20007"/>
                    </a:ext>
                  </a:extLst>
                </a:gridCol>
              </a:tblGrid>
              <a:tr h="648072">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Frequency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Time</a:t>
                      </a:r>
                      <a:r>
                        <a:rPr lang="en-US" sz="1600" baseline="0" dirty="0">
                          <a:effectLst/>
                        </a:rPr>
                        <a:t> width of the THz pulse train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Power</a:t>
                      </a:r>
                      <a:r>
                        <a:rPr lang="en-US" sz="1600" baseline="0" dirty="0">
                          <a:effectLst/>
                        </a:rPr>
                        <a:t> of THz in one pulse train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272444">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(THz)</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(ps)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(kW)</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r h="292571">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0.18</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189.3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0.232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2"/>
                  </a:ext>
                </a:extLst>
              </a:tr>
              <a:tr h="254000">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40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72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4"/>
                  </a:ext>
                </a:extLst>
              </a:tr>
              <a:tr h="270933">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a:effectLst/>
                        </a:rPr>
                        <a:t>20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87.5</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6"/>
                  </a:ext>
                </a:extLst>
              </a:tr>
              <a:tr h="272444">
                <a:tc>
                  <a:txBody>
                    <a:bodyPr/>
                    <a:lstStyle>
                      <a:lvl1pPr marL="0" algn="l" defTabSz="804833" rtl="0" eaLnBrk="1" latinLnBrk="0" hangingPunct="1">
                        <a:defRPr sz="1800" b="1" kern="1200">
                          <a:solidFill>
                            <a:schemeClr val="lt1"/>
                          </a:solidFill>
                          <a:latin typeface="Calibri"/>
                        </a:defRPr>
                      </a:lvl1pPr>
                      <a:lvl2pPr marL="402406" algn="l" defTabSz="804833" rtl="0" eaLnBrk="1" latinLnBrk="0" hangingPunct="1">
                        <a:defRPr sz="1800" b="1" kern="1200">
                          <a:solidFill>
                            <a:schemeClr val="lt1"/>
                          </a:solidFill>
                          <a:latin typeface="Calibri"/>
                        </a:defRPr>
                      </a:lvl2pPr>
                      <a:lvl3pPr marL="804833" algn="l" defTabSz="804833" rtl="0" eaLnBrk="1" latinLnBrk="0" hangingPunct="1">
                        <a:defRPr sz="1800" b="1" kern="1200">
                          <a:solidFill>
                            <a:schemeClr val="lt1"/>
                          </a:solidFill>
                          <a:latin typeface="Calibri"/>
                        </a:defRPr>
                      </a:lvl3pPr>
                      <a:lvl4pPr marL="1207259" algn="l" defTabSz="804833" rtl="0" eaLnBrk="1" latinLnBrk="0" hangingPunct="1">
                        <a:defRPr sz="1800" b="1" kern="1200">
                          <a:solidFill>
                            <a:schemeClr val="lt1"/>
                          </a:solidFill>
                          <a:latin typeface="Calibri"/>
                        </a:defRPr>
                      </a:lvl4pPr>
                      <a:lvl5pPr marL="1609664" algn="l" defTabSz="804833" rtl="0" eaLnBrk="1" latinLnBrk="0" hangingPunct="1">
                        <a:defRPr sz="1800" b="1" kern="1200">
                          <a:solidFill>
                            <a:schemeClr val="lt1"/>
                          </a:solidFill>
                          <a:latin typeface="Calibri"/>
                        </a:defRPr>
                      </a:lvl5pPr>
                      <a:lvl6pPr marL="2012102" algn="l" defTabSz="804833" rtl="0" eaLnBrk="1" latinLnBrk="0" hangingPunct="1">
                        <a:defRPr sz="1800" b="1" kern="1200">
                          <a:solidFill>
                            <a:schemeClr val="lt1"/>
                          </a:solidFill>
                          <a:latin typeface="Calibri"/>
                        </a:defRPr>
                      </a:lvl6pPr>
                      <a:lvl7pPr marL="2414507" algn="l" defTabSz="804833" rtl="0" eaLnBrk="1" latinLnBrk="0" hangingPunct="1">
                        <a:defRPr sz="1800" b="1" kern="1200">
                          <a:solidFill>
                            <a:schemeClr val="lt1"/>
                          </a:solidFill>
                          <a:latin typeface="Calibri"/>
                        </a:defRPr>
                      </a:lvl7pPr>
                      <a:lvl8pPr marL="2816929" algn="l" defTabSz="804833" rtl="0" eaLnBrk="1" latinLnBrk="0" hangingPunct="1">
                        <a:defRPr sz="1800" b="1" kern="1200">
                          <a:solidFill>
                            <a:schemeClr val="lt1"/>
                          </a:solidFill>
                          <a:latin typeface="Calibri"/>
                        </a:defRPr>
                      </a:lvl8pPr>
                      <a:lvl9pPr marL="3219354" algn="l" defTabSz="804833" rtl="0" eaLnBrk="1" latinLnBrk="0" hangingPunct="1">
                        <a:defRPr sz="1800" b="1" kern="1200">
                          <a:solidFill>
                            <a:schemeClr val="lt1"/>
                          </a:solidFill>
                          <a:latin typeface="Calibri"/>
                        </a:defRPr>
                      </a:lvl9pPr>
                    </a:lstStyle>
                    <a:p>
                      <a:pPr algn="ctr">
                        <a:lnSpc>
                          <a:spcPct val="107000"/>
                        </a:lnSpc>
                        <a:spcAft>
                          <a:spcPts val="0"/>
                        </a:spcAft>
                      </a:pPr>
                      <a:r>
                        <a:rPr lang="en-US" sz="1600" dirty="0">
                          <a:effectLst/>
                        </a:rPr>
                        <a:t>3</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16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804833" rtl="0" eaLnBrk="1" latinLnBrk="0" hangingPunct="1">
                        <a:defRPr sz="1800" kern="1200">
                          <a:solidFill>
                            <a:schemeClr val="dk1"/>
                          </a:solidFill>
                          <a:latin typeface="Calibri"/>
                        </a:defRPr>
                      </a:lvl1pPr>
                      <a:lvl2pPr marL="402406" algn="l" defTabSz="804833" rtl="0" eaLnBrk="1" latinLnBrk="0" hangingPunct="1">
                        <a:defRPr sz="1800" kern="1200">
                          <a:solidFill>
                            <a:schemeClr val="dk1"/>
                          </a:solidFill>
                          <a:latin typeface="Calibri"/>
                        </a:defRPr>
                      </a:lvl2pPr>
                      <a:lvl3pPr marL="804833" algn="l" defTabSz="804833" rtl="0" eaLnBrk="1" latinLnBrk="0" hangingPunct="1">
                        <a:defRPr sz="1800" kern="1200">
                          <a:solidFill>
                            <a:schemeClr val="dk1"/>
                          </a:solidFill>
                          <a:latin typeface="Calibri"/>
                        </a:defRPr>
                      </a:lvl3pPr>
                      <a:lvl4pPr marL="1207259" algn="l" defTabSz="804833" rtl="0" eaLnBrk="1" latinLnBrk="0" hangingPunct="1">
                        <a:defRPr sz="1800" kern="1200">
                          <a:solidFill>
                            <a:schemeClr val="dk1"/>
                          </a:solidFill>
                          <a:latin typeface="Calibri"/>
                        </a:defRPr>
                      </a:lvl4pPr>
                      <a:lvl5pPr marL="1609664" algn="l" defTabSz="804833" rtl="0" eaLnBrk="1" latinLnBrk="0" hangingPunct="1">
                        <a:defRPr sz="1800" kern="1200">
                          <a:solidFill>
                            <a:schemeClr val="dk1"/>
                          </a:solidFill>
                          <a:latin typeface="Calibri"/>
                        </a:defRPr>
                      </a:lvl5pPr>
                      <a:lvl6pPr marL="2012102" algn="l" defTabSz="804833" rtl="0" eaLnBrk="1" latinLnBrk="0" hangingPunct="1">
                        <a:defRPr sz="1800" kern="1200">
                          <a:solidFill>
                            <a:schemeClr val="dk1"/>
                          </a:solidFill>
                          <a:latin typeface="Calibri"/>
                        </a:defRPr>
                      </a:lvl6pPr>
                      <a:lvl7pPr marL="2414507" algn="l" defTabSz="804833" rtl="0" eaLnBrk="1" latinLnBrk="0" hangingPunct="1">
                        <a:defRPr sz="1800" kern="1200">
                          <a:solidFill>
                            <a:schemeClr val="dk1"/>
                          </a:solidFill>
                          <a:latin typeface="Calibri"/>
                        </a:defRPr>
                      </a:lvl7pPr>
                      <a:lvl8pPr marL="2816929" algn="l" defTabSz="804833" rtl="0" eaLnBrk="1" latinLnBrk="0" hangingPunct="1">
                        <a:defRPr sz="1800" kern="1200">
                          <a:solidFill>
                            <a:schemeClr val="dk1"/>
                          </a:solidFill>
                          <a:latin typeface="Calibri"/>
                        </a:defRPr>
                      </a:lvl8pPr>
                      <a:lvl9pPr marL="3219354" algn="l" defTabSz="804833" rtl="0" eaLnBrk="1" latinLnBrk="0" hangingPunct="1">
                        <a:defRPr sz="1800" kern="1200">
                          <a:solidFill>
                            <a:schemeClr val="dk1"/>
                          </a:solidFill>
                          <a:latin typeface="Calibri"/>
                        </a:defRPr>
                      </a:lvl9pPr>
                    </a:lstStyle>
                    <a:p>
                      <a:pPr algn="ctr">
                        <a:lnSpc>
                          <a:spcPct val="107000"/>
                        </a:lnSpc>
                        <a:spcAft>
                          <a:spcPts val="0"/>
                        </a:spcAft>
                      </a:pPr>
                      <a:r>
                        <a:rPr lang="en-US" sz="1600" dirty="0">
                          <a:effectLst/>
                        </a:rPr>
                        <a:t>72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7"/>
                  </a:ext>
                </a:extLst>
              </a:tr>
            </a:tbl>
          </a:graphicData>
        </a:graphic>
      </p:graphicFrame>
      <p:graphicFrame>
        <p:nvGraphicFramePr>
          <p:cNvPr id="11" name="Table 10">
            <a:extLst>
              <a:ext uri="{FF2B5EF4-FFF2-40B4-BE49-F238E27FC236}">
                <a16:creationId xmlns:a16="http://schemas.microsoft.com/office/drawing/2014/main" id="{6424D729-0348-427D-BC40-5363932FD34D}"/>
              </a:ext>
            </a:extLst>
          </p:cNvPr>
          <p:cNvGraphicFramePr>
            <a:graphicFrameLocks noGrp="1"/>
          </p:cNvGraphicFramePr>
          <p:nvPr/>
        </p:nvGraphicFramePr>
        <p:xfrm>
          <a:off x="4653148" y="2131010"/>
          <a:ext cx="3159457" cy="1468832"/>
        </p:xfrm>
        <a:graphic>
          <a:graphicData uri="http://schemas.openxmlformats.org/drawingml/2006/table">
            <a:tbl>
              <a:tblPr firstRow="1" firstCol="1" bandRow="1">
                <a:tableStyleId>{5C22544A-7EE6-4342-B048-85BDC9FD1C3A}</a:tableStyleId>
              </a:tblPr>
              <a:tblGrid>
                <a:gridCol w="974359">
                  <a:extLst>
                    <a:ext uri="{9D8B030D-6E8A-4147-A177-3AD203B41FA5}">
                      <a16:colId xmlns:a16="http://schemas.microsoft.com/office/drawing/2014/main" val="20000"/>
                    </a:ext>
                  </a:extLst>
                </a:gridCol>
                <a:gridCol w="1248994">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tblGrid>
              <a:tr h="799695">
                <a:tc>
                  <a:txBody>
                    <a:bodyPr/>
                    <a:lstStyle/>
                    <a:p>
                      <a:pPr marL="0" marR="0">
                        <a:lnSpc>
                          <a:spcPct val="107000"/>
                        </a:lnSpc>
                        <a:spcBef>
                          <a:spcPts val="0"/>
                        </a:spcBef>
                        <a:spcAft>
                          <a:spcPts val="0"/>
                        </a:spcAft>
                      </a:pPr>
                      <a:r>
                        <a:rPr lang="en-IN" sz="1800" dirty="0">
                          <a:effectLst/>
                        </a:rPr>
                        <a:t>Time width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00FF"/>
                    </a:solidFill>
                  </a:tcPr>
                </a:tc>
                <a:tc>
                  <a:txBody>
                    <a:bodyPr/>
                    <a:lstStyle/>
                    <a:p>
                      <a:pPr marL="0" marR="0">
                        <a:lnSpc>
                          <a:spcPct val="107000"/>
                        </a:lnSpc>
                        <a:spcBef>
                          <a:spcPts val="0"/>
                        </a:spcBef>
                        <a:spcAft>
                          <a:spcPts val="0"/>
                        </a:spcAft>
                      </a:pPr>
                      <a:r>
                        <a:rPr lang="en-IN" sz="1800" dirty="0">
                          <a:effectLst/>
                        </a:rPr>
                        <a:t>No. of electrons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00FF"/>
                    </a:solidFill>
                  </a:tcPr>
                </a:tc>
                <a:tc>
                  <a:txBody>
                    <a:bodyPr/>
                    <a:lstStyle/>
                    <a:p>
                      <a:pPr marL="0" marR="0">
                        <a:lnSpc>
                          <a:spcPct val="107000"/>
                        </a:lnSpc>
                        <a:spcBef>
                          <a:spcPts val="0"/>
                        </a:spcBef>
                        <a:spcAft>
                          <a:spcPts val="0"/>
                        </a:spcAft>
                      </a:pPr>
                      <a:r>
                        <a:rPr lang="en-IN" sz="1800" dirty="0">
                          <a:effectLst/>
                        </a:rPr>
                        <a:t>Total electron current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00FF"/>
                    </a:solidFill>
                  </a:tcPr>
                </a:tc>
                <a:extLst>
                  <a:ext uri="{0D108BD9-81ED-4DB2-BD59-A6C34878D82A}">
                    <a16:rowId xmlns:a16="http://schemas.microsoft.com/office/drawing/2014/main" val="10000"/>
                  </a:ext>
                </a:extLst>
              </a:tr>
              <a:tr h="266565">
                <a:tc>
                  <a:txBody>
                    <a:bodyPr/>
                    <a:lstStyle/>
                    <a:p>
                      <a:pPr marL="0" marR="0">
                        <a:lnSpc>
                          <a:spcPct val="107000"/>
                        </a:lnSpc>
                        <a:spcBef>
                          <a:spcPts val="0"/>
                        </a:spcBef>
                        <a:spcAft>
                          <a:spcPts val="0"/>
                        </a:spcAft>
                      </a:pPr>
                      <a:r>
                        <a:rPr lang="en-IN" sz="1800" dirty="0">
                          <a:effectLst/>
                        </a:rPr>
                        <a:t>~ 300 fs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solidFill>
                  </a:tcPr>
                </a:tc>
                <a:tc>
                  <a:txBody>
                    <a:bodyPr/>
                    <a:lstStyle/>
                    <a:p>
                      <a:pPr marL="0" marR="0">
                        <a:lnSpc>
                          <a:spcPct val="107000"/>
                        </a:lnSpc>
                        <a:spcBef>
                          <a:spcPts val="0"/>
                        </a:spcBef>
                        <a:spcAft>
                          <a:spcPts val="0"/>
                        </a:spcAft>
                      </a:pPr>
                      <a:r>
                        <a:rPr lang="en-IN" sz="1800">
                          <a:effectLst/>
                        </a:rPr>
                        <a:t>9.3 </a:t>
                      </a:r>
                      <a:r>
                        <a:rPr lang="en-IN" sz="1800">
                          <a:effectLst/>
                          <a:sym typeface="Symbol" panose="05050102010706020507" pitchFamily="18" charset="2"/>
                        </a:rPr>
                        <a:t></a:t>
                      </a:r>
                      <a:r>
                        <a:rPr lang="en-IN" sz="1800">
                          <a:effectLst/>
                        </a:rPr>
                        <a:t> 10</a:t>
                      </a:r>
                      <a:r>
                        <a:rPr lang="en-IN" sz="1800" baseline="30000">
                          <a:effectLst/>
                        </a:rPr>
                        <a:t>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IN" sz="1800">
                          <a:effectLst/>
                        </a:rPr>
                        <a:t>75 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323800">
                <a:tc>
                  <a:txBody>
                    <a:bodyPr/>
                    <a:lstStyle/>
                    <a:p>
                      <a:pPr marL="0" marR="0">
                        <a:lnSpc>
                          <a:spcPct val="107000"/>
                        </a:lnSpc>
                        <a:spcBef>
                          <a:spcPts val="0"/>
                        </a:spcBef>
                        <a:spcAft>
                          <a:spcPts val="0"/>
                        </a:spcAft>
                      </a:pPr>
                      <a:r>
                        <a:rPr lang="en-IN" sz="1800" dirty="0">
                          <a:effectLst/>
                        </a:rPr>
                        <a:t>1 sec.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1"/>
                    </a:solidFill>
                  </a:tcPr>
                </a:tc>
                <a:tc>
                  <a:txBody>
                    <a:bodyPr/>
                    <a:lstStyle/>
                    <a:p>
                      <a:pPr marL="0" marR="0">
                        <a:lnSpc>
                          <a:spcPct val="107000"/>
                        </a:lnSpc>
                        <a:spcBef>
                          <a:spcPts val="0"/>
                        </a:spcBef>
                        <a:spcAft>
                          <a:spcPts val="0"/>
                        </a:spcAft>
                      </a:pPr>
                      <a:r>
                        <a:rPr lang="en-IN" sz="1800" dirty="0">
                          <a:effectLst/>
                        </a:rPr>
                        <a:t>1.4 </a:t>
                      </a:r>
                      <a:r>
                        <a:rPr lang="en-IN" sz="1800" dirty="0">
                          <a:effectLst/>
                          <a:sym typeface="Symbol" panose="05050102010706020507" pitchFamily="18" charset="2"/>
                        </a:rPr>
                        <a:t></a:t>
                      </a:r>
                      <a:r>
                        <a:rPr lang="en-IN" sz="1800" dirty="0">
                          <a:effectLst/>
                        </a:rPr>
                        <a:t> 10</a:t>
                      </a:r>
                      <a:r>
                        <a:rPr lang="en-IN" sz="1800" baseline="30000" dirty="0">
                          <a:effectLst/>
                        </a:rPr>
                        <a:t>12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IN" sz="1800" dirty="0">
                          <a:effectLst/>
                        </a:rPr>
                        <a:t>22.5 </a:t>
                      </a:r>
                      <a:r>
                        <a:rPr lang="en-IN" sz="1800" dirty="0" err="1">
                          <a:effectLst/>
                        </a:rPr>
                        <a:t>nA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
        <p:nvSpPr>
          <p:cNvPr id="7" name="Rectangle 6">
            <a:extLst>
              <a:ext uri="{FF2B5EF4-FFF2-40B4-BE49-F238E27FC236}">
                <a16:creationId xmlns:a16="http://schemas.microsoft.com/office/drawing/2014/main" id="{4E09F3BA-EC87-4828-A2F5-216BEB42A8DC}"/>
              </a:ext>
            </a:extLst>
          </p:cNvPr>
          <p:cNvSpPr/>
          <p:nvPr/>
        </p:nvSpPr>
        <p:spPr>
          <a:xfrm>
            <a:off x="555123" y="673400"/>
            <a:ext cx="6794489" cy="400110"/>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00000"/>
                </a:solidFill>
                <a:effectLst/>
                <a:uLnTx/>
                <a:uFillTx/>
                <a:latin typeface="Times New Roman"/>
                <a:ea typeface="+mn-ea"/>
                <a:cs typeface="+mn-cs"/>
              </a:rPr>
              <a:t>Deliverables from FEL facility (Delhi Light Source) of IUAC</a:t>
            </a:r>
            <a:endParaRPr kumimoji="0" lang="en-US" sz="20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2" name="Rectangle 11">
            <a:extLst>
              <a:ext uri="{FF2B5EF4-FFF2-40B4-BE49-F238E27FC236}">
                <a16:creationId xmlns:a16="http://schemas.microsoft.com/office/drawing/2014/main" id="{885636FA-91E0-48EB-AAE3-8DBBA8D649FC}"/>
              </a:ext>
            </a:extLst>
          </p:cNvPr>
          <p:cNvSpPr/>
          <p:nvPr/>
        </p:nvSpPr>
        <p:spPr>
          <a:xfrm>
            <a:off x="4961603" y="1600649"/>
            <a:ext cx="2178032" cy="461665"/>
          </a:xfrm>
          <a:prstGeom prst="rect">
            <a:avLst/>
          </a:prstGeom>
          <a:ln w="12700">
            <a:noFill/>
          </a:ln>
        </p:spPr>
        <p:txBody>
          <a:bodyPr wrap="none">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highlight>
                  <a:srgbClr val="FFFF00"/>
                </a:highlight>
                <a:uLnTx/>
                <a:uFillTx/>
                <a:latin typeface="Times New Roman"/>
                <a:ea typeface="+mn-ea"/>
                <a:cs typeface="+mn-cs"/>
              </a:rPr>
              <a:t>Electron beam </a:t>
            </a:r>
            <a:endParaRPr kumimoji="0" lang="en-US" sz="2400" b="0" i="0" u="none" strike="noStrike" kern="1200" cap="none" spc="0" normalizeH="0" baseline="0" noProof="0" dirty="0">
              <a:ln>
                <a:noFill/>
              </a:ln>
              <a:solidFill>
                <a:srgbClr val="000000"/>
              </a:solidFill>
              <a:effectLst/>
              <a:highlight>
                <a:srgbClr val="FFFF00"/>
              </a:highlight>
              <a:uLnTx/>
              <a:uFillTx/>
              <a:latin typeface="Times New Roman"/>
              <a:ea typeface="+mn-ea"/>
              <a:cs typeface="+mn-cs"/>
            </a:endParaRPr>
          </a:p>
        </p:txBody>
      </p:sp>
      <p:sp>
        <p:nvSpPr>
          <p:cNvPr id="13" name="Rectangle 12">
            <a:extLst>
              <a:ext uri="{FF2B5EF4-FFF2-40B4-BE49-F238E27FC236}">
                <a16:creationId xmlns:a16="http://schemas.microsoft.com/office/drawing/2014/main" id="{D5532315-3945-4B78-BEBD-D7AD51BC9F24}"/>
              </a:ext>
            </a:extLst>
          </p:cNvPr>
          <p:cNvSpPr/>
          <p:nvPr/>
        </p:nvSpPr>
        <p:spPr>
          <a:xfrm>
            <a:off x="1109342" y="1107858"/>
            <a:ext cx="2141933" cy="461665"/>
          </a:xfrm>
          <a:prstGeom prst="rect">
            <a:avLst/>
          </a:prstGeom>
          <a:ln w="12700">
            <a:noFill/>
          </a:ln>
        </p:spPr>
        <p:txBody>
          <a:bodyPr wrap="none">
            <a:spAutoFit/>
          </a:bodyPr>
          <a:lstStyle/>
          <a:p>
            <a:pPr marL="0" marR="0" lvl="0" indent="0" algn="l" defTabSz="907344"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highlight>
                  <a:srgbClr val="FFFF00"/>
                </a:highlight>
                <a:uLnTx/>
                <a:uFillTx/>
                <a:latin typeface="Times New Roman"/>
                <a:ea typeface="+mn-ea"/>
                <a:cs typeface="+mn-cs"/>
              </a:rPr>
              <a:t>THz Radiation</a:t>
            </a:r>
            <a:endParaRPr kumimoji="0" lang="en-US" sz="2400" b="0" i="0" u="none" strike="noStrike" kern="1200" cap="none" spc="0" normalizeH="0" baseline="0" noProof="0" dirty="0">
              <a:ln>
                <a:noFill/>
              </a:ln>
              <a:solidFill>
                <a:srgbClr val="000000"/>
              </a:solidFill>
              <a:effectLst/>
              <a:highlight>
                <a:srgbClr val="FFFF00"/>
              </a:highlight>
              <a:uLnTx/>
              <a:uFillTx/>
              <a:latin typeface="Times New Roman"/>
              <a:ea typeface="+mn-ea"/>
              <a:cs typeface="+mn-cs"/>
            </a:endParaRPr>
          </a:p>
        </p:txBody>
      </p:sp>
      <p:sp>
        <p:nvSpPr>
          <p:cNvPr id="14" name="Rectangle 13">
            <a:extLst>
              <a:ext uri="{FF2B5EF4-FFF2-40B4-BE49-F238E27FC236}">
                <a16:creationId xmlns:a16="http://schemas.microsoft.com/office/drawing/2014/main" id="{0C8DC3D6-5546-4BD6-89E7-6FFF727514A5}"/>
              </a:ext>
            </a:extLst>
          </p:cNvPr>
          <p:cNvSpPr/>
          <p:nvPr/>
        </p:nvSpPr>
        <p:spPr bwMode="auto">
          <a:xfrm>
            <a:off x="92131" y="663445"/>
            <a:ext cx="7720474" cy="2959545"/>
          </a:xfrm>
          <a:prstGeom prst="rect">
            <a:avLst/>
          </a:prstGeom>
          <a:noFill/>
          <a:ln w="25400" cap="flat"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graphicFrame>
        <p:nvGraphicFramePr>
          <p:cNvPr id="15" name="Table 14">
            <a:extLst>
              <a:ext uri="{FF2B5EF4-FFF2-40B4-BE49-F238E27FC236}">
                <a16:creationId xmlns:a16="http://schemas.microsoft.com/office/drawing/2014/main" id="{FAE7D6CF-9E51-4E75-BBA6-140078117022}"/>
              </a:ext>
            </a:extLst>
          </p:cNvPr>
          <p:cNvGraphicFramePr>
            <a:graphicFrameLocks noGrp="1"/>
          </p:cNvGraphicFramePr>
          <p:nvPr/>
        </p:nvGraphicFramePr>
        <p:xfrm>
          <a:off x="8487619" y="1055613"/>
          <a:ext cx="3427537" cy="1485411"/>
        </p:xfrm>
        <a:graphic>
          <a:graphicData uri="http://schemas.openxmlformats.org/drawingml/2006/table">
            <a:tbl>
              <a:tblPr/>
              <a:tblGrid>
                <a:gridCol w="913674">
                  <a:extLst>
                    <a:ext uri="{9D8B030D-6E8A-4147-A177-3AD203B41FA5}">
                      <a16:colId xmlns:a16="http://schemas.microsoft.com/office/drawing/2014/main" val="1342177441"/>
                    </a:ext>
                  </a:extLst>
                </a:gridCol>
                <a:gridCol w="922866">
                  <a:extLst>
                    <a:ext uri="{9D8B030D-6E8A-4147-A177-3AD203B41FA5}">
                      <a16:colId xmlns:a16="http://schemas.microsoft.com/office/drawing/2014/main" val="3066102769"/>
                    </a:ext>
                  </a:extLst>
                </a:gridCol>
                <a:gridCol w="709414">
                  <a:extLst>
                    <a:ext uri="{9D8B030D-6E8A-4147-A177-3AD203B41FA5}">
                      <a16:colId xmlns:a16="http://schemas.microsoft.com/office/drawing/2014/main" val="778234440"/>
                    </a:ext>
                  </a:extLst>
                </a:gridCol>
                <a:gridCol w="881583">
                  <a:extLst>
                    <a:ext uri="{9D8B030D-6E8A-4147-A177-3AD203B41FA5}">
                      <a16:colId xmlns:a16="http://schemas.microsoft.com/office/drawing/2014/main" val="2777867497"/>
                    </a:ext>
                  </a:extLst>
                </a:gridCol>
              </a:tblGrid>
              <a:tr h="1159289">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u="none" strike="noStrike" dirty="0">
                          <a:solidFill>
                            <a:srgbClr val="0000CC"/>
                          </a:solidFill>
                          <a:effectLst/>
                        </a:rPr>
                        <a:t>Input Power of RF gun (MW)</a:t>
                      </a:r>
                      <a:endParaRPr lang="en-US" sz="1600" b="1" i="0" u="none" strike="noStrike" dirty="0">
                        <a:solidFill>
                          <a:srgbClr val="0000CC"/>
                        </a:solidFill>
                        <a:effectLst/>
                        <a:latin typeface="Times New Roman" panose="02020603050405020304" pitchFamily="18"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u="none" strike="noStrike" dirty="0">
                          <a:solidFill>
                            <a:srgbClr val="0000CC"/>
                          </a:solidFill>
                          <a:effectLst/>
                        </a:rPr>
                        <a:t>Acc. Field of RF gun (MV/m)</a:t>
                      </a:r>
                      <a:endParaRPr lang="en-US" sz="1600" b="1" i="0" u="none" strike="noStrike" dirty="0">
                        <a:solidFill>
                          <a:srgbClr val="0000CC"/>
                        </a:solidFill>
                        <a:effectLst/>
                        <a:latin typeface="Times New Roman" panose="02020603050405020304" pitchFamily="18"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u="none" strike="noStrike" dirty="0">
                          <a:solidFill>
                            <a:srgbClr val="0000CC"/>
                          </a:solidFill>
                          <a:effectLst/>
                        </a:rPr>
                        <a:t>Mag. Field (BM#1) (Gauss)</a:t>
                      </a:r>
                      <a:endParaRPr lang="en-US" sz="1600" b="1" i="0" u="none" strike="noStrike" dirty="0">
                        <a:solidFill>
                          <a:srgbClr val="0000CC"/>
                        </a:solidFill>
                        <a:effectLst/>
                        <a:latin typeface="Times New Roman" panose="02020603050405020304" pitchFamily="18"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u="none" strike="noStrike" dirty="0">
                          <a:solidFill>
                            <a:srgbClr val="0000CC"/>
                          </a:solidFill>
                          <a:effectLst/>
                        </a:rPr>
                        <a:t>Measured Energy of e-beam (MeV)</a:t>
                      </a:r>
                      <a:endParaRPr lang="en-US" sz="1600" b="1" i="0" u="none" strike="noStrike" dirty="0">
                        <a:solidFill>
                          <a:srgbClr val="0000CC"/>
                        </a:solidFill>
                        <a:effectLst/>
                        <a:latin typeface="Times New Roman" panose="02020603050405020304" pitchFamily="18"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645742290"/>
                  </a:ext>
                </a:extLst>
              </a:tr>
              <a:tr h="326122">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i="0" u="none" strike="noStrike" dirty="0">
                          <a:solidFill>
                            <a:srgbClr val="C00000"/>
                          </a:solidFill>
                          <a:effectLst/>
                          <a:latin typeface="Times New Roman" panose="02020603050405020304" pitchFamily="18" charset="0"/>
                        </a:rPr>
                        <a:t>4</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i="0" u="none" strike="noStrike" dirty="0">
                          <a:solidFill>
                            <a:srgbClr val="C00000"/>
                          </a:solidFill>
                          <a:effectLst/>
                          <a:latin typeface="Times New Roman" panose="02020603050405020304" pitchFamily="18" charset="0"/>
                        </a:rPr>
                        <a:t>65</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u="none" strike="noStrike" dirty="0">
                          <a:solidFill>
                            <a:srgbClr val="C00000"/>
                          </a:solidFill>
                          <a:effectLst/>
                        </a:rPr>
                        <a:t>550</a:t>
                      </a:r>
                      <a:endParaRPr lang="en-US" sz="1600" b="1" i="0" u="none" strike="noStrike" dirty="0">
                        <a:solidFill>
                          <a:srgbClr val="C00000"/>
                        </a:solidFill>
                        <a:effectLst/>
                        <a:latin typeface="Times New Roman" panose="02020603050405020304" pitchFamily="18"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u="none" strike="noStrike" dirty="0">
                          <a:solidFill>
                            <a:srgbClr val="C00000"/>
                          </a:solidFill>
                          <a:effectLst/>
                        </a:rPr>
                        <a:t>4.5</a:t>
                      </a:r>
                      <a:endParaRPr lang="en-US" sz="1600" b="1" i="0" u="none" strike="noStrike" dirty="0">
                        <a:solidFill>
                          <a:srgbClr val="C00000"/>
                        </a:solidFill>
                        <a:effectLst/>
                        <a:latin typeface="Times New Roman" panose="02020603050405020304" pitchFamily="18"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658243993"/>
                  </a:ext>
                </a:extLst>
              </a:tr>
            </a:tbl>
          </a:graphicData>
        </a:graphic>
      </p:graphicFrame>
      <p:graphicFrame>
        <p:nvGraphicFramePr>
          <p:cNvPr id="16" name="Table 15">
            <a:extLst>
              <a:ext uri="{FF2B5EF4-FFF2-40B4-BE49-F238E27FC236}">
                <a16:creationId xmlns:a16="http://schemas.microsoft.com/office/drawing/2014/main" id="{FA58273A-D0F4-499F-9ED9-18D2BF2F63BC}"/>
              </a:ext>
            </a:extLst>
          </p:cNvPr>
          <p:cNvGraphicFramePr>
            <a:graphicFrameLocks noGrp="1"/>
          </p:cNvGraphicFramePr>
          <p:nvPr/>
        </p:nvGraphicFramePr>
        <p:xfrm>
          <a:off x="8487617" y="2559136"/>
          <a:ext cx="3427537" cy="1159289"/>
        </p:xfrm>
        <a:graphic>
          <a:graphicData uri="http://schemas.openxmlformats.org/drawingml/2006/table">
            <a:tbl>
              <a:tblPr/>
              <a:tblGrid>
                <a:gridCol w="913674">
                  <a:extLst>
                    <a:ext uri="{9D8B030D-6E8A-4147-A177-3AD203B41FA5}">
                      <a16:colId xmlns:a16="http://schemas.microsoft.com/office/drawing/2014/main" val="1342177441"/>
                    </a:ext>
                  </a:extLst>
                </a:gridCol>
                <a:gridCol w="922866">
                  <a:extLst>
                    <a:ext uri="{9D8B030D-6E8A-4147-A177-3AD203B41FA5}">
                      <a16:colId xmlns:a16="http://schemas.microsoft.com/office/drawing/2014/main" val="3066102769"/>
                    </a:ext>
                  </a:extLst>
                </a:gridCol>
                <a:gridCol w="709414">
                  <a:extLst>
                    <a:ext uri="{9D8B030D-6E8A-4147-A177-3AD203B41FA5}">
                      <a16:colId xmlns:a16="http://schemas.microsoft.com/office/drawing/2014/main" val="778234440"/>
                    </a:ext>
                  </a:extLst>
                </a:gridCol>
                <a:gridCol w="881583">
                  <a:extLst>
                    <a:ext uri="{9D8B030D-6E8A-4147-A177-3AD203B41FA5}">
                      <a16:colId xmlns:a16="http://schemas.microsoft.com/office/drawing/2014/main" val="2777867497"/>
                    </a:ext>
                  </a:extLst>
                </a:gridCol>
              </a:tblGrid>
              <a:tr h="1159289">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i="0" u="none" strike="noStrike" dirty="0">
                          <a:solidFill>
                            <a:srgbClr val="0000CC"/>
                          </a:solidFill>
                          <a:effectLst/>
                          <a:latin typeface="Times New Roman" panose="02020603050405020304" pitchFamily="18" charset="0"/>
                        </a:rPr>
                        <a:t>12</a:t>
                      </a: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u="none" strike="noStrike" dirty="0">
                          <a:solidFill>
                            <a:srgbClr val="0000CC"/>
                          </a:solidFill>
                          <a:effectLst/>
                        </a:rPr>
                        <a:t>~109</a:t>
                      </a:r>
                      <a:endParaRPr lang="en-US" sz="1600" b="1" i="0" u="none" strike="noStrike" dirty="0">
                        <a:solidFill>
                          <a:srgbClr val="0000CC"/>
                        </a:solidFill>
                        <a:effectLst/>
                        <a:latin typeface="Times New Roman" panose="02020603050405020304" pitchFamily="18"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endParaRPr lang="en-US" sz="1600" b="1" i="0" u="none" strike="noStrike" dirty="0">
                        <a:solidFill>
                          <a:srgbClr val="0000CC"/>
                        </a:solidFill>
                        <a:effectLst/>
                        <a:latin typeface="Times New Roman" panose="02020603050405020304" pitchFamily="18"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804833" rtl="0" eaLnBrk="1" latinLnBrk="0" hangingPunct="1">
                        <a:defRPr sz="1800" kern="1200">
                          <a:solidFill>
                            <a:schemeClr val="dk1"/>
                          </a:solidFill>
                          <a:latin typeface="Calibri" panose="020F0502020204030204"/>
                        </a:defRPr>
                      </a:lvl1pPr>
                      <a:lvl2pPr marL="402406" algn="l" defTabSz="804833" rtl="0" eaLnBrk="1" latinLnBrk="0" hangingPunct="1">
                        <a:defRPr sz="1800" kern="1200">
                          <a:solidFill>
                            <a:schemeClr val="dk1"/>
                          </a:solidFill>
                          <a:latin typeface="Calibri" panose="020F0502020204030204"/>
                        </a:defRPr>
                      </a:lvl2pPr>
                      <a:lvl3pPr marL="804833" algn="l" defTabSz="804833" rtl="0" eaLnBrk="1" latinLnBrk="0" hangingPunct="1">
                        <a:defRPr sz="1800" kern="1200">
                          <a:solidFill>
                            <a:schemeClr val="dk1"/>
                          </a:solidFill>
                          <a:latin typeface="Calibri" panose="020F0502020204030204"/>
                        </a:defRPr>
                      </a:lvl3pPr>
                      <a:lvl4pPr marL="1207259" algn="l" defTabSz="804833" rtl="0" eaLnBrk="1" latinLnBrk="0" hangingPunct="1">
                        <a:defRPr sz="1800" kern="1200">
                          <a:solidFill>
                            <a:schemeClr val="dk1"/>
                          </a:solidFill>
                          <a:latin typeface="Calibri" panose="020F0502020204030204"/>
                        </a:defRPr>
                      </a:lvl4pPr>
                      <a:lvl5pPr marL="1609664" algn="l" defTabSz="804833" rtl="0" eaLnBrk="1" latinLnBrk="0" hangingPunct="1">
                        <a:defRPr sz="1800" kern="1200">
                          <a:solidFill>
                            <a:schemeClr val="dk1"/>
                          </a:solidFill>
                          <a:latin typeface="Calibri" panose="020F0502020204030204"/>
                        </a:defRPr>
                      </a:lvl5pPr>
                      <a:lvl6pPr marL="2012102" algn="l" defTabSz="804833" rtl="0" eaLnBrk="1" latinLnBrk="0" hangingPunct="1">
                        <a:defRPr sz="1800" kern="1200">
                          <a:solidFill>
                            <a:schemeClr val="dk1"/>
                          </a:solidFill>
                          <a:latin typeface="Calibri" panose="020F0502020204030204"/>
                        </a:defRPr>
                      </a:lvl6pPr>
                      <a:lvl7pPr marL="2414507" algn="l" defTabSz="804833" rtl="0" eaLnBrk="1" latinLnBrk="0" hangingPunct="1">
                        <a:defRPr sz="1800" kern="1200">
                          <a:solidFill>
                            <a:schemeClr val="dk1"/>
                          </a:solidFill>
                          <a:latin typeface="Calibri" panose="020F0502020204030204"/>
                        </a:defRPr>
                      </a:lvl7pPr>
                      <a:lvl8pPr marL="2816929" algn="l" defTabSz="804833" rtl="0" eaLnBrk="1" latinLnBrk="0" hangingPunct="1">
                        <a:defRPr sz="1800" kern="1200">
                          <a:solidFill>
                            <a:schemeClr val="dk1"/>
                          </a:solidFill>
                          <a:latin typeface="Calibri" panose="020F0502020204030204"/>
                        </a:defRPr>
                      </a:lvl8pPr>
                      <a:lvl9pPr marL="3219354" algn="l" defTabSz="804833" rtl="0" eaLnBrk="1" latinLnBrk="0" hangingPunct="1">
                        <a:defRPr sz="1800" kern="1200">
                          <a:solidFill>
                            <a:schemeClr val="dk1"/>
                          </a:solidFill>
                          <a:latin typeface="Calibri" panose="020F0502020204030204"/>
                        </a:defRPr>
                      </a:lvl9pPr>
                    </a:lstStyle>
                    <a:p>
                      <a:pPr algn="ctr" fontAlgn="ctr"/>
                      <a:r>
                        <a:rPr lang="en-US" sz="1600" b="1" u="none" strike="noStrike" dirty="0">
                          <a:solidFill>
                            <a:srgbClr val="0000CC"/>
                          </a:solidFill>
                          <a:effectLst/>
                        </a:rPr>
                        <a:t>8 </a:t>
                      </a:r>
                      <a:endParaRPr lang="en-US" sz="1600" b="1" i="0" u="none" strike="noStrike" dirty="0">
                        <a:solidFill>
                          <a:srgbClr val="0000CC"/>
                        </a:solidFill>
                        <a:effectLst/>
                        <a:latin typeface="Times New Roman" panose="02020603050405020304" pitchFamily="18" charset="0"/>
                      </a:endParaRPr>
                    </a:p>
                  </a:txBody>
                  <a:tcPr marL="6350" marR="6350" marT="635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645742290"/>
                  </a:ext>
                </a:extLst>
              </a:tr>
            </a:tbl>
          </a:graphicData>
        </a:graphic>
      </p:graphicFrame>
      <p:sp>
        <p:nvSpPr>
          <p:cNvPr id="17" name="Rectangle 16">
            <a:extLst>
              <a:ext uri="{FF2B5EF4-FFF2-40B4-BE49-F238E27FC236}">
                <a16:creationId xmlns:a16="http://schemas.microsoft.com/office/drawing/2014/main" id="{7FF42A8F-2601-4CE4-B1A8-B266F124B50D}"/>
              </a:ext>
            </a:extLst>
          </p:cNvPr>
          <p:cNvSpPr/>
          <p:nvPr/>
        </p:nvSpPr>
        <p:spPr>
          <a:xfrm>
            <a:off x="8783433" y="637665"/>
            <a:ext cx="3024354" cy="461665"/>
          </a:xfrm>
          <a:prstGeom prst="rect">
            <a:avLst/>
          </a:prstGeom>
          <a:solidFill>
            <a:schemeClr val="bg1"/>
          </a:solid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0000CC"/>
                </a:solidFill>
                <a:effectLst/>
                <a:uLnTx/>
                <a:uFillTx/>
                <a:latin typeface="Calibri" panose="020F0502020204030204"/>
                <a:ea typeface="+mn-ea"/>
                <a:cs typeface="+mn-cs"/>
              </a:rPr>
              <a:t>Results (10 March ’23)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Arrow: Down 17">
            <a:extLst>
              <a:ext uri="{FF2B5EF4-FFF2-40B4-BE49-F238E27FC236}">
                <a16:creationId xmlns:a16="http://schemas.microsoft.com/office/drawing/2014/main" id="{FBC842BC-3388-48D6-AC51-1EA541D33916}"/>
              </a:ext>
            </a:extLst>
          </p:cNvPr>
          <p:cNvSpPr/>
          <p:nvPr/>
        </p:nvSpPr>
        <p:spPr>
          <a:xfrm>
            <a:off x="8905575" y="2529828"/>
            <a:ext cx="110067" cy="451599"/>
          </a:xfrm>
          <a:prstGeom prst="downArrow">
            <a:avLst/>
          </a:prstGeom>
          <a:gradFill flip="none" rotWithShape="1">
            <a:gsLst>
              <a:gs pos="0">
                <a:srgbClr val="ED7D31">
                  <a:lumMod val="5000"/>
                  <a:lumOff val="95000"/>
                </a:srgbClr>
              </a:gs>
              <a:gs pos="74000">
                <a:srgbClr val="ED7D31">
                  <a:lumMod val="45000"/>
                  <a:lumOff val="55000"/>
                </a:srgbClr>
              </a:gs>
              <a:gs pos="83000">
                <a:srgbClr val="ED7D31">
                  <a:lumMod val="45000"/>
                  <a:lumOff val="55000"/>
                </a:srgbClr>
              </a:gs>
              <a:gs pos="100000">
                <a:srgbClr val="ED7D31">
                  <a:lumMod val="30000"/>
                  <a:lumOff val="70000"/>
                </a:srgbClr>
              </a:gs>
            </a:gsLst>
            <a:lin ang="5400000" scaled="1"/>
            <a:tileRect/>
          </a:gradFill>
          <a:ln w="12700" cap="flat" cmpd="sng" algn="ctr">
            <a:solidFill>
              <a:srgbClr val="4472C4">
                <a:shade val="50000"/>
              </a:srgbClr>
            </a:solidFill>
            <a:prstDash val="sys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9" name="Arrow: Down 18">
            <a:extLst>
              <a:ext uri="{FF2B5EF4-FFF2-40B4-BE49-F238E27FC236}">
                <a16:creationId xmlns:a16="http://schemas.microsoft.com/office/drawing/2014/main" id="{1BC86F33-0ED1-4890-8C66-66FCB15CAFBC}"/>
              </a:ext>
            </a:extLst>
          </p:cNvPr>
          <p:cNvSpPr/>
          <p:nvPr/>
        </p:nvSpPr>
        <p:spPr>
          <a:xfrm>
            <a:off x="9814740" y="2526066"/>
            <a:ext cx="110067" cy="451599"/>
          </a:xfrm>
          <a:prstGeom prst="downArrow">
            <a:avLst/>
          </a:prstGeom>
          <a:gradFill flip="none" rotWithShape="1">
            <a:gsLst>
              <a:gs pos="0">
                <a:srgbClr val="ED7D31">
                  <a:lumMod val="5000"/>
                  <a:lumOff val="95000"/>
                </a:srgbClr>
              </a:gs>
              <a:gs pos="74000">
                <a:srgbClr val="ED7D31">
                  <a:lumMod val="45000"/>
                  <a:lumOff val="55000"/>
                </a:srgbClr>
              </a:gs>
              <a:gs pos="83000">
                <a:srgbClr val="ED7D31">
                  <a:lumMod val="45000"/>
                  <a:lumOff val="55000"/>
                </a:srgbClr>
              </a:gs>
              <a:gs pos="100000">
                <a:srgbClr val="ED7D31">
                  <a:lumMod val="30000"/>
                  <a:lumOff val="70000"/>
                </a:srgbClr>
              </a:gs>
            </a:gsLst>
            <a:lin ang="5400000" scaled="1"/>
            <a:tileRect/>
          </a:gradFill>
          <a:ln w="12700" cap="flat" cmpd="sng" algn="ctr">
            <a:solidFill>
              <a:srgbClr val="4472C4">
                <a:shade val="50000"/>
              </a:srgbClr>
            </a:solidFill>
            <a:prstDash val="sys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Arrow: Down 19">
            <a:extLst>
              <a:ext uri="{FF2B5EF4-FFF2-40B4-BE49-F238E27FC236}">
                <a16:creationId xmlns:a16="http://schemas.microsoft.com/office/drawing/2014/main" id="{771ECC98-4FE1-4163-BEF7-F476C5CCEE11}"/>
              </a:ext>
            </a:extLst>
          </p:cNvPr>
          <p:cNvSpPr/>
          <p:nvPr/>
        </p:nvSpPr>
        <p:spPr>
          <a:xfrm>
            <a:off x="11425738" y="2513836"/>
            <a:ext cx="110067" cy="451599"/>
          </a:xfrm>
          <a:prstGeom prst="downArrow">
            <a:avLst/>
          </a:prstGeom>
          <a:gradFill flip="none" rotWithShape="1">
            <a:gsLst>
              <a:gs pos="0">
                <a:srgbClr val="ED7D31">
                  <a:lumMod val="5000"/>
                  <a:lumOff val="95000"/>
                </a:srgbClr>
              </a:gs>
              <a:gs pos="74000">
                <a:srgbClr val="ED7D31">
                  <a:lumMod val="45000"/>
                  <a:lumOff val="55000"/>
                </a:srgbClr>
              </a:gs>
              <a:gs pos="83000">
                <a:srgbClr val="ED7D31">
                  <a:lumMod val="45000"/>
                  <a:lumOff val="55000"/>
                </a:srgbClr>
              </a:gs>
              <a:gs pos="100000">
                <a:srgbClr val="ED7D31">
                  <a:lumMod val="30000"/>
                  <a:lumOff val="70000"/>
                </a:srgbClr>
              </a:gs>
            </a:gsLst>
            <a:lin ang="5400000" scaled="1"/>
            <a:tileRect/>
          </a:gradFill>
          <a:ln w="12700" cap="flat" cmpd="sng" algn="ctr">
            <a:solidFill>
              <a:srgbClr val="4472C4">
                <a:shade val="50000"/>
              </a:srgbClr>
            </a:solidFill>
            <a:prstDash val="sysDot"/>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8C36367E-E02D-4B87-8EDC-D24C5B7C81A6}"/>
              </a:ext>
            </a:extLst>
          </p:cNvPr>
          <p:cNvSpPr txBox="1"/>
          <p:nvPr/>
        </p:nvSpPr>
        <p:spPr>
          <a:xfrm>
            <a:off x="8472096" y="3229919"/>
            <a:ext cx="353391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0000"/>
                </a:solidFill>
                <a:effectLst/>
                <a:uLnTx/>
                <a:uFillTx/>
                <a:latin typeface="Calibri" panose="020F0502020204030204"/>
                <a:ea typeface="+mn-ea"/>
                <a:cs typeface="+mn-cs"/>
              </a:rPr>
              <a:t>8 MeV is expected within a few months</a:t>
            </a:r>
          </a:p>
        </p:txBody>
      </p:sp>
      <p:sp>
        <p:nvSpPr>
          <p:cNvPr id="23" name="TextBox 22">
            <a:extLst>
              <a:ext uri="{FF2B5EF4-FFF2-40B4-BE49-F238E27FC236}">
                <a16:creationId xmlns:a16="http://schemas.microsoft.com/office/drawing/2014/main" id="{79496259-4734-4950-BEC9-6C55D126833D}"/>
              </a:ext>
            </a:extLst>
          </p:cNvPr>
          <p:cNvSpPr txBox="1"/>
          <p:nvPr/>
        </p:nvSpPr>
        <p:spPr>
          <a:xfrm>
            <a:off x="8174791" y="4524845"/>
            <a:ext cx="4017209" cy="1985015"/>
          </a:xfrm>
          <a:prstGeom prst="rect">
            <a:avLst/>
          </a:prstGeom>
          <a:solidFill>
            <a:schemeClr val="bg1"/>
          </a:solidFill>
          <a:ln w="12700">
            <a:solidFill>
              <a:srgbClr val="0000FF"/>
            </a:solidFill>
          </a:ln>
        </p:spPr>
        <p:txBody>
          <a:bodyPr wrap="square" lIns="84013" tIns="41934" rIns="84013" bIns="41934" rtlCol="0">
            <a:spAutoFit/>
          </a:bodyPr>
          <a:lstStyle/>
          <a:p>
            <a:pPr marL="182880" marR="0" lvl="0" indent="-182880" algn="l" defTabSz="84014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IN" sz="1400" b="1" i="0" u="none" strike="noStrike" kern="1200" cap="none" spc="0" normalizeH="0" baseline="0" noProof="0" dirty="0">
                <a:ln>
                  <a:noFill/>
                </a:ln>
                <a:solidFill>
                  <a:srgbClr val="0000FF"/>
                </a:solidFill>
                <a:effectLst/>
                <a:uLnTx/>
                <a:uFillTx/>
                <a:latin typeface="Times New Roman"/>
                <a:ea typeface="+mn-ea"/>
                <a:cs typeface="+mn-cs"/>
              </a:rPr>
              <a:t>DLS – Final stage of commissioning</a:t>
            </a:r>
          </a:p>
          <a:p>
            <a:pPr marL="182880" marR="0" lvl="0" indent="-182880" algn="l" defTabSz="84014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IN" sz="1400" b="1" i="0" u="none" strike="noStrike" kern="1200" cap="none" spc="0" normalizeH="0" baseline="0" noProof="0" dirty="0">
                <a:ln>
                  <a:noFill/>
                </a:ln>
                <a:solidFill>
                  <a:srgbClr val="0000FF"/>
                </a:solidFill>
                <a:effectLst/>
                <a:uLnTx/>
                <a:uFillTx/>
                <a:latin typeface="Times New Roman"/>
                <a:ea typeface="+mn-ea"/>
                <a:cs typeface="+mn-cs"/>
              </a:rPr>
              <a:t>Photocurrent e - beam: 4.5 MeV is measured</a:t>
            </a:r>
          </a:p>
          <a:p>
            <a:pPr marL="182880" marR="0" lvl="0" indent="-182880" algn="l" defTabSz="84014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IN" sz="1400" b="1" i="0" u="none" strike="noStrike" kern="1200" cap="none" spc="0" normalizeH="0" baseline="0" noProof="0" dirty="0">
                <a:ln>
                  <a:noFill/>
                </a:ln>
                <a:solidFill>
                  <a:srgbClr val="0000FF"/>
                </a:solidFill>
                <a:effectLst/>
                <a:uLnTx/>
                <a:uFillTx/>
                <a:latin typeface="Times New Roman"/>
                <a:ea typeface="+mn-ea"/>
                <a:cs typeface="+mn-cs"/>
              </a:rPr>
              <a:t>E-energy to be increased from 4.5 to 8.0 MeV</a:t>
            </a:r>
          </a:p>
          <a:p>
            <a:pPr marL="182880" marR="0" lvl="0" indent="-182880" algn="l" defTabSz="84014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IN" sz="1400" b="1" i="0" u="none" strike="noStrike" kern="1200" cap="none" spc="0" normalizeH="0" baseline="0" noProof="0" dirty="0">
                <a:ln>
                  <a:noFill/>
                </a:ln>
                <a:solidFill>
                  <a:srgbClr val="0000FF"/>
                </a:solidFill>
                <a:effectLst/>
                <a:uLnTx/>
                <a:uFillTx/>
                <a:latin typeface="Times New Roman"/>
                <a:ea typeface="+mn-ea"/>
                <a:cs typeface="+mn-cs"/>
              </a:rPr>
              <a:t>Beamline components, undulator are functional</a:t>
            </a:r>
          </a:p>
          <a:p>
            <a:pPr marL="182880" marR="0" lvl="0" indent="-182880" algn="l" defTabSz="84014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IN" sz="1400" b="1" i="0" u="none" strike="noStrike" kern="1200" cap="none" spc="0" normalizeH="0" baseline="0" noProof="0" dirty="0">
                <a:ln>
                  <a:noFill/>
                </a:ln>
                <a:solidFill>
                  <a:srgbClr val="0000FF"/>
                </a:solidFill>
                <a:effectLst/>
                <a:uLnTx/>
                <a:uFillTx/>
                <a:latin typeface="Times New Roman"/>
                <a:ea typeface="+mn-ea"/>
                <a:cs typeface="+mn-cs"/>
              </a:rPr>
              <a:t>Pilot experiment with e-beam will be performed</a:t>
            </a:r>
          </a:p>
          <a:p>
            <a:pPr marL="182880" marR="0" lvl="0" indent="-182880" algn="l" defTabSz="84014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FF"/>
                </a:solidFill>
                <a:effectLst/>
                <a:uLnTx/>
                <a:uFillTx/>
                <a:latin typeface="Times New Roman"/>
                <a:ea typeface="+mn-ea"/>
                <a:cs typeface="+mn-cs"/>
              </a:rPr>
              <a:t>Demo of </a:t>
            </a:r>
            <a:r>
              <a:rPr kumimoji="0" lang="en-IN" sz="1400" b="1" i="0" u="none" strike="noStrike" kern="1200" cap="none" spc="0" normalizeH="0" baseline="0" noProof="0" dirty="0">
                <a:ln>
                  <a:noFill/>
                </a:ln>
                <a:solidFill>
                  <a:srgbClr val="0000FF"/>
                </a:solidFill>
                <a:effectLst/>
                <a:uLnTx/>
                <a:uFillTx/>
                <a:latin typeface="Times New Roman"/>
                <a:ea typeface="+mn-ea"/>
                <a:cs typeface="+mn-cs"/>
              </a:rPr>
              <a:t>THz by undulator : by end of 2023 </a:t>
            </a:r>
          </a:p>
        </p:txBody>
      </p:sp>
      <p:sp>
        <p:nvSpPr>
          <p:cNvPr id="24" name="Rectangle 23">
            <a:extLst>
              <a:ext uri="{FF2B5EF4-FFF2-40B4-BE49-F238E27FC236}">
                <a16:creationId xmlns:a16="http://schemas.microsoft.com/office/drawing/2014/main" id="{56F66B8D-121B-4020-B0F8-76FCC11E34C9}"/>
              </a:ext>
            </a:extLst>
          </p:cNvPr>
          <p:cNvSpPr/>
          <p:nvPr/>
        </p:nvSpPr>
        <p:spPr>
          <a:xfrm>
            <a:off x="9395358" y="4008423"/>
            <a:ext cx="1576073" cy="461665"/>
          </a:xfrm>
          <a:prstGeom prst="rect">
            <a:avLst/>
          </a:prstGeom>
          <a:solidFill>
            <a:schemeClr val="bg1"/>
          </a:solid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0000CC"/>
                </a:solidFill>
                <a:effectLst/>
                <a:uLnTx/>
                <a:uFillTx/>
                <a:latin typeface="Calibri" panose="020F0502020204030204"/>
                <a:ea typeface="+mn-ea"/>
                <a:cs typeface="+mn-cs"/>
              </a:rPr>
              <a:t>Conclusion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899056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1000"/>
                                        <p:tgtEl>
                                          <p:spTgt spid="17"/>
                                        </p:tgtEl>
                                      </p:cBhvr>
                                    </p:animEffect>
                                    <p:anim calcmode="lin" valueType="num">
                                      <p:cBhvr>
                                        <p:cTn id="45" dur="1000" fill="hold"/>
                                        <p:tgtEl>
                                          <p:spTgt spid="17"/>
                                        </p:tgtEl>
                                        <p:attrNameLst>
                                          <p:attrName>ppt_x</p:attrName>
                                        </p:attrNameLst>
                                      </p:cBhvr>
                                      <p:tavLst>
                                        <p:tav tm="0">
                                          <p:val>
                                            <p:strVal val="#ppt_x"/>
                                          </p:val>
                                        </p:tav>
                                        <p:tav tm="100000">
                                          <p:val>
                                            <p:strVal val="#ppt_x"/>
                                          </p:val>
                                        </p:tav>
                                      </p:tavLst>
                                    </p:anim>
                                    <p:anim calcmode="lin" valueType="num">
                                      <p:cBhvr>
                                        <p:cTn id="46" dur="1000" fill="hold"/>
                                        <p:tgtEl>
                                          <p:spTgt spid="17"/>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barn(inVertical)">
                                      <p:cBhvr>
                                        <p:cTn id="61" dur="500"/>
                                        <p:tgtEl>
                                          <p:spTgt spid="18"/>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barn(inVertical)">
                                      <p:cBhvr>
                                        <p:cTn id="64" dur="500"/>
                                        <p:tgtEl>
                                          <p:spTgt spid="19"/>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arn(inVertical)">
                                      <p:cBhvr>
                                        <p:cTn id="67" dur="500"/>
                                        <p:tgtEl>
                                          <p:spTgt spid="20"/>
                                        </p:tgtEl>
                                      </p:cBhvr>
                                    </p:animEffect>
                                  </p:childTnLst>
                                </p:cTn>
                              </p:par>
                              <p:par>
                                <p:cTn id="68" presetID="16" presetClass="entr" presetSubtype="21" fill="hold" nodeType="with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barn(inVertical)">
                                      <p:cBhvr>
                                        <p:cTn id="70" dur="500"/>
                                        <p:tgtEl>
                                          <p:spTgt spid="16"/>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wipe(down)">
                                      <p:cBhvr>
                                        <p:cTn id="75" dur="500"/>
                                        <p:tgtEl>
                                          <p:spTgt spid="24"/>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wipe(down)">
                                      <p:cBhvr>
                                        <p:cTn id="7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p:bldP spid="13" grpId="0"/>
      <p:bldP spid="14" grpId="0" animBg="1"/>
      <p:bldP spid="17" grpId="0" animBg="1"/>
      <p:bldP spid="18" grpId="0" animBg="1"/>
      <p:bldP spid="19" grpId="0" animBg="1"/>
      <p:bldP spid="20" grpId="0" animBg="1"/>
      <p:bldP spid="21" grpId="0"/>
      <p:bldP spid="23" grpId="0" animBg="1"/>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34E1397-AE2B-7E4C-8347-91954B5FD7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4F545E-E575-4608-B748-35AA667BC055}" type="slidenum">
              <a:rPr kumimoji="0" lang="ru-RU"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9" name="图片 18">
            <a:extLst>
              <a:ext uri="{FF2B5EF4-FFF2-40B4-BE49-F238E27FC236}">
                <a16:creationId xmlns:a16="http://schemas.microsoft.com/office/drawing/2014/main" id="{D3ECCCE1-6E48-9B4E-BAFE-47DBE31A8DF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217" b="89409" l="3960" r="98821">
                        <a14:foregroundMark x1="3960" y1="6897" x2="13985" y2="15394"/>
                        <a14:foregroundMark x1="26973" y1="24295" x2="26790" y2="28571"/>
                        <a14:foregroundMark x1="26790" y1="28571" x2="27279" y2="24489"/>
                        <a14:foregroundMark x1="31897" y1="21618" x2="33530" y2="23030"/>
                        <a14:foregroundMark x1="33530" y1="23030" x2="53159" y2="12562"/>
                        <a14:foregroundMark x1="53159" y1="12562" x2="52401" y2="22414"/>
                        <a14:foregroundMark x1="52401" y1="22414" x2="49452" y2="14778"/>
                        <a14:foregroundMark x1="15698" y1="20320" x2="15586" y2="21305"/>
                        <a14:foregroundMark x1="15838" y1="19089" x2="15698" y2="20320"/>
                        <a14:foregroundMark x1="17860" y1="21182" x2="17692" y2="22414"/>
                        <a14:foregroundMark x1="20219" y1="24138" x2="20472" y2="25246"/>
                        <a14:foregroundMark x1="51390" y1="9113" x2="51727" y2="9852"/>
                        <a14:foregroundMark x1="55181" y1="9606" x2="53749" y2="10345"/>
                        <a14:foregroundMark x1="63269" y1="19828" x2="67228" y2="19828"/>
                        <a14:foregroundMark x1="71778" y1="27094" x2="76158" y2="27217"/>
                        <a14:foregroundMark x1="84414" y1="38670" x2="88458" y2="36823"/>
                        <a14:foregroundMark x1="77338" y1="30911" x2="77591" y2="34483"/>
                        <a14:foregroundMark x1="92839" y1="49384" x2="93513" y2="54064"/>
                        <a14:foregroundMark x1="95451" y1="51847" x2="96040" y2="48276"/>
                        <a14:foregroundMark x1="85004" y1="67611" x2="89217" y2="65517"/>
                        <a14:foregroundMark x1="90480" y1="73276" x2="91575" y2="75123"/>
                        <a14:foregroundMark x1="84246" y1="81897" x2="86689" y2="80172"/>
                        <a14:foregroundMark x1="78854" y1="79187" x2="78854" y2="77956"/>
                        <a14:foregroundMark x1="79444" y1="78695" x2="79865" y2="77709"/>
                        <a14:foregroundMark x1="13732" y1="10222" x2="16344" y2="15271"/>
                        <a14:foregroundMark x1="10531" y1="5542" x2="10783" y2="8005"/>
                        <a14:foregroundMark x1="13142" y1="8251" x2="13732" y2="8867"/>
                        <a14:foregroundMark x1="9773" y1="6650" x2="9857" y2="8251"/>
                        <a14:foregroundMark x1="21904" y1="20690" x2="22662" y2="22660"/>
                        <a14:foregroundMark x1="22409" y1="20567" x2="23252" y2="22660"/>
                        <a14:foregroundMark x1="22072" y1="20443" x2="22578" y2="20443"/>
                        <a14:foregroundMark x1="85847" y1="73768" x2="92165" y2="70567"/>
                        <a14:foregroundMark x1="92165" y1="70567" x2="88711" y2="64163"/>
                        <a14:foregroundMark x1="90733" y1="69704" x2="90649" y2="63670"/>
                        <a14:foregroundMark x1="91154" y1="69089" x2="92334" y2="68103"/>
                        <a14:foregroundMark x1="82645" y1="34975" x2="78349" y2="36330"/>
                        <a14:foregroundMark x1="61500" y1="17734" x2="60657" y2="19951"/>
                        <a14:foregroundMark x1="27216" y1="17567" x2="28723" y2="18371"/>
                        <a14:foregroundMark x1="36500" y1="19893" x2="55097" y2="5911"/>
                        <a14:foregroundMark x1="55097" y1="5911" x2="85004" y2="30542"/>
                        <a14:foregroundMark x1="85004" y1="30542" x2="96040" y2="43842"/>
                        <a14:foregroundMark x1="96040" y1="43842" x2="98821" y2="53202"/>
                        <a14:foregroundMark x1="98821" y1="53202" x2="96714" y2="55911"/>
                        <a14:foregroundMark x1="4381" y1="6158" x2="4381" y2="6158"/>
                        <a14:foregroundMark x1="4549" y1="7020" x2="4549" y2="7020"/>
                        <a14:foregroundMark x1="4886" y1="6281" x2="4886" y2="6773"/>
                        <a14:foregroundMark x1="5223" y1="6650" x2="5223" y2="6650"/>
                        <a14:foregroundMark x1="10293" y1="3202" x2="13395" y2="8251"/>
                        <a14:foregroundMark x1="9990" y1="2709" x2="10293" y2="3202"/>
                        <a14:foregroundMark x1="6571" y1="6158" x2="9014" y2="4310"/>
                        <a14:foregroundMark x1="69250" y1="52833" x2="76411" y2="49507"/>
                        <a14:foregroundMark x1="76411" y1="49507" x2="82982" y2="53571"/>
                        <a14:foregroundMark x1="82982" y1="53571" x2="87110" y2="62069"/>
                        <a14:foregroundMark x1="87110" y1="62069" x2="82814" y2="69458"/>
                        <a14:foregroundMark x1="82814" y1="69458" x2="75990" y2="69089"/>
                        <a14:foregroundMark x1="75990" y1="69089" x2="69587" y2="61453"/>
                        <a14:foregroundMark x1="69587" y1="61453" x2="66302" y2="52586"/>
                        <a14:foregroundMark x1="66302" y1="52586" x2="70935" y2="51478"/>
                        <a14:foregroundMark x1="87279" y1="82143" x2="90901" y2="77094"/>
                        <a14:foregroundMark x1="87195" y1="82266" x2="92839" y2="77217"/>
                        <a14:foregroundMark x1="92839" y1="77217" x2="87447" y2="81773"/>
                        <a14:foregroundMark x1="91912" y1="77586" x2="91912" y2="77586"/>
                        <a14:foregroundMark x1="91828" y1="78448" x2="91997" y2="78695"/>
                        <a14:foregroundMark x1="91407" y1="79557" x2="96967" y2="74261"/>
                        <a14:foregroundMark x1="96967" y1="74261" x2="91323" y2="79803"/>
                        <a14:foregroundMark x1="91323" y1="79803" x2="91323" y2="80172"/>
                        <a14:foregroundMark x1="28475" y1="18842" x2="30076" y2="20197"/>
                        <a14:foregroundMark x1="29823" y1="19951" x2="29992" y2="20197"/>
                        <a14:foregroundMark x1="23589" y1="22906" x2="25611" y2="24015"/>
                        <a14:foregroundMark x1="17692" y1="16995" x2="17860" y2="17118"/>
                        <a14:backgroundMark x1="11205" y1="369" x2="16512" y2="7389"/>
                        <a14:backgroundMark x1="16512" y1="7389" x2="32182" y2="11700"/>
                        <a14:backgroundMark x1="32182" y1="11700" x2="40185" y2="9606"/>
                        <a14:backgroundMark x1="40185" y1="9606" x2="51137" y2="369"/>
                        <a14:backgroundMark x1="14322" y1="20320" x2="14322" y2="20320"/>
                        <a14:backgroundMark x1="14406" y1="19828" x2="14827" y2="18719"/>
                        <a14:backgroundMark x1="33361" y1="19581" x2="32940" y2="18596"/>
                        <a14:backgroundMark x1="31508" y1="19828" x2="31845" y2="19581"/>
                        <a14:backgroundMark x1="31424" y1="20074" x2="31929" y2="19704"/>
                        <a14:backgroundMark x1="31592" y1="19951" x2="36731" y2="19335"/>
                        <a14:backgroundMark x1="31255" y1="20197" x2="30497" y2="19458"/>
                        <a14:backgroundMark x1="31424" y1="19828" x2="30695" y2="19251"/>
                        <a14:backgroundMark x1="27380" y1="17980" x2="20809" y2="16502"/>
                        <a14:backgroundMark x1="20809" y1="16502" x2="16512" y2="10714"/>
                        <a14:backgroundMark x1="18197" y1="10961" x2="20893" y2="13054"/>
                        <a14:backgroundMark x1="16681" y1="9483" x2="23420" y2="15517"/>
                        <a14:backgroundMark x1="26537" y1="18227" x2="27464" y2="17611"/>
                        <a14:backgroundMark x1="27380" y1="17980" x2="26874" y2="17734"/>
                        <a14:backgroundMark x1="27801" y1="17734" x2="27380" y2="18103"/>
                        <a14:backgroundMark x1="26874" y1="19704" x2="26461" y2="22365"/>
                        <a14:backgroundMark x1="27043" y1="23399" x2="26874" y2="22906"/>
                        <a14:backgroundMark x1="27211" y1="22537" x2="27296" y2="24261"/>
                        <a14:backgroundMark x1="7582" y1="5049" x2="9436" y2="2463"/>
                        <a14:backgroundMark x1="9351" y1="3202" x2="9351" y2="3202"/>
                        <a14:backgroundMark x1="9351" y1="3202" x2="9351" y2="3202"/>
                        <a14:backgroundMark x1="9351" y1="2709" x2="9351" y2="2709"/>
                        <a14:backgroundMark x1="9351" y1="2463" x2="9351" y2="2463"/>
                      </a14:backgroundRemoval>
                    </a14:imgEffect>
                  </a14:imgLayer>
                </a14:imgProps>
              </a:ext>
              <a:ext uri="{28A0092B-C50C-407E-A947-70E740481C1C}">
                <a14:useLocalDpi xmlns:a14="http://schemas.microsoft.com/office/drawing/2010/main" val="0"/>
              </a:ext>
            </a:extLst>
          </a:blip>
          <a:srcRect/>
          <a:stretch>
            <a:fillRect/>
          </a:stretch>
        </p:blipFill>
        <p:spPr>
          <a:xfrm>
            <a:off x="4881113" y="999460"/>
            <a:ext cx="7226300" cy="4940300"/>
          </a:xfrm>
          <a:custGeom>
            <a:avLst/>
            <a:gdLst>
              <a:gd name="connsiteX0" fmla="*/ 3178107 w 7226300"/>
              <a:gd name="connsiteY0" fmla="*/ 409407 h 4940300"/>
              <a:gd name="connsiteX1" fmla="*/ 2320162 w 7226300"/>
              <a:gd name="connsiteY1" fmla="*/ 886810 h 4940300"/>
              <a:gd name="connsiteX2" fmla="*/ 2445882 w 7226300"/>
              <a:gd name="connsiteY2" fmla="*/ 1112741 h 4940300"/>
              <a:gd name="connsiteX3" fmla="*/ 3303826 w 7226300"/>
              <a:gd name="connsiteY3" fmla="*/ 635338 h 4940300"/>
              <a:gd name="connsiteX4" fmla="*/ 1324347 w 7226300"/>
              <a:gd name="connsiteY4" fmla="*/ 147144 h 4940300"/>
              <a:gd name="connsiteX5" fmla="*/ 1098361 w 7226300"/>
              <a:gd name="connsiteY5" fmla="*/ 492465 h 4940300"/>
              <a:gd name="connsiteX6" fmla="*/ 1877026 w 7226300"/>
              <a:gd name="connsiteY6" fmla="*/ 1002041 h 4940300"/>
              <a:gd name="connsiteX7" fmla="*/ 2103012 w 7226300"/>
              <a:gd name="connsiteY7" fmla="*/ 656719 h 4940300"/>
              <a:gd name="connsiteX8" fmla="*/ 5843313 w 7226300"/>
              <a:gd name="connsiteY8" fmla="*/ 0 h 4940300"/>
              <a:gd name="connsiteX9" fmla="*/ 7226300 w 7226300"/>
              <a:gd name="connsiteY9" fmla="*/ 0 h 4940300"/>
              <a:gd name="connsiteX10" fmla="*/ 7226300 w 7226300"/>
              <a:gd name="connsiteY10" fmla="*/ 884515 h 4940300"/>
              <a:gd name="connsiteX11" fmla="*/ 4765161 w 7226300"/>
              <a:gd name="connsiteY11" fmla="*/ 0 h 4940300"/>
              <a:gd name="connsiteX12" fmla="*/ 5259898 w 7226300"/>
              <a:gd name="connsiteY12" fmla="*/ 0 h 4940300"/>
              <a:gd name="connsiteX13" fmla="*/ 5118117 w 7226300"/>
              <a:gd name="connsiteY13" fmla="*/ 221684 h 4940300"/>
              <a:gd name="connsiteX14" fmla="*/ 0 w 7226300"/>
              <a:gd name="connsiteY14" fmla="*/ 0 h 4940300"/>
              <a:gd name="connsiteX15" fmla="*/ 3989241 w 7226300"/>
              <a:gd name="connsiteY15" fmla="*/ 0 h 4940300"/>
              <a:gd name="connsiteX16" fmla="*/ 3847209 w 7226300"/>
              <a:gd name="connsiteY16" fmla="*/ 226138 h 4940300"/>
              <a:gd name="connsiteX17" fmla="*/ 7226300 w 7226300"/>
              <a:gd name="connsiteY17" fmla="*/ 2348466 h 4940300"/>
              <a:gd name="connsiteX18" fmla="*/ 7226300 w 7226300"/>
              <a:gd name="connsiteY18" fmla="*/ 2610516 h 4940300"/>
              <a:gd name="connsiteX19" fmla="*/ 6980377 w 7226300"/>
              <a:gd name="connsiteY19" fmla="*/ 2785516 h 4940300"/>
              <a:gd name="connsiteX20" fmla="*/ 6986121 w 7226300"/>
              <a:gd name="connsiteY20" fmla="*/ 2793588 h 4940300"/>
              <a:gd name="connsiteX21" fmla="*/ 6583852 w 7226300"/>
              <a:gd name="connsiteY21" fmla="*/ 3033472 h 4940300"/>
              <a:gd name="connsiteX22" fmla="*/ 6903508 w 7226300"/>
              <a:gd name="connsiteY22" fmla="*/ 3569514 h 4940300"/>
              <a:gd name="connsiteX23" fmla="*/ 6561665 w 7226300"/>
              <a:gd name="connsiteY23" fmla="*/ 4090452 h 4940300"/>
              <a:gd name="connsiteX24" fmla="*/ 7049001 w 7226300"/>
              <a:gd name="connsiteY24" fmla="*/ 4410245 h 4940300"/>
              <a:gd name="connsiteX25" fmla="*/ 7226300 w 7226300"/>
              <a:gd name="connsiteY25" fmla="*/ 4140057 h 4940300"/>
              <a:gd name="connsiteX26" fmla="*/ 7226300 w 7226300"/>
              <a:gd name="connsiteY26" fmla="*/ 4940300 h 4940300"/>
              <a:gd name="connsiteX27" fmla="*/ 0 w 7226300"/>
              <a:gd name="connsiteY27" fmla="*/ 4940300 h 4940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226300" h="4940300">
                <a:moveTo>
                  <a:pt x="3178107" y="409407"/>
                </a:moveTo>
                <a:lnTo>
                  <a:pt x="2320162" y="886810"/>
                </a:lnTo>
                <a:lnTo>
                  <a:pt x="2445882" y="1112741"/>
                </a:lnTo>
                <a:lnTo>
                  <a:pt x="3303826" y="635338"/>
                </a:lnTo>
                <a:close/>
                <a:moveTo>
                  <a:pt x="1324347" y="147144"/>
                </a:moveTo>
                <a:lnTo>
                  <a:pt x="1098361" y="492465"/>
                </a:lnTo>
                <a:lnTo>
                  <a:pt x="1877026" y="1002041"/>
                </a:lnTo>
                <a:lnTo>
                  <a:pt x="2103012" y="656719"/>
                </a:lnTo>
                <a:close/>
                <a:moveTo>
                  <a:pt x="5843313" y="0"/>
                </a:moveTo>
                <a:lnTo>
                  <a:pt x="7226300" y="0"/>
                </a:lnTo>
                <a:lnTo>
                  <a:pt x="7226300" y="884515"/>
                </a:lnTo>
                <a:close/>
                <a:moveTo>
                  <a:pt x="4765161" y="0"/>
                </a:moveTo>
                <a:lnTo>
                  <a:pt x="5259898" y="0"/>
                </a:lnTo>
                <a:lnTo>
                  <a:pt x="5118117" y="221684"/>
                </a:lnTo>
                <a:close/>
                <a:moveTo>
                  <a:pt x="0" y="0"/>
                </a:moveTo>
                <a:lnTo>
                  <a:pt x="3989241" y="0"/>
                </a:lnTo>
                <a:lnTo>
                  <a:pt x="3847209" y="226138"/>
                </a:lnTo>
                <a:lnTo>
                  <a:pt x="7226300" y="2348466"/>
                </a:lnTo>
                <a:lnTo>
                  <a:pt x="7226300" y="2610516"/>
                </a:lnTo>
                <a:lnTo>
                  <a:pt x="6980377" y="2785516"/>
                </a:lnTo>
                <a:lnTo>
                  <a:pt x="6986121" y="2793588"/>
                </a:lnTo>
                <a:lnTo>
                  <a:pt x="6583852" y="3033472"/>
                </a:lnTo>
                <a:lnTo>
                  <a:pt x="6903508" y="3569514"/>
                </a:lnTo>
                <a:lnTo>
                  <a:pt x="6561665" y="4090452"/>
                </a:lnTo>
                <a:lnTo>
                  <a:pt x="7049001" y="4410245"/>
                </a:lnTo>
                <a:lnTo>
                  <a:pt x="7226300" y="4140057"/>
                </a:lnTo>
                <a:lnTo>
                  <a:pt x="7226300" y="4940300"/>
                </a:lnTo>
                <a:lnTo>
                  <a:pt x="0" y="4940300"/>
                </a:lnTo>
                <a:close/>
              </a:path>
            </a:pathLst>
          </a:custGeom>
        </p:spPr>
      </p:pic>
      <p:sp>
        <p:nvSpPr>
          <p:cNvPr id="17" name="Заголовок 1">
            <a:extLst>
              <a:ext uri="{FF2B5EF4-FFF2-40B4-BE49-F238E27FC236}">
                <a16:creationId xmlns:a16="http://schemas.microsoft.com/office/drawing/2014/main" id="{DEE084D1-DE49-9846-8355-16A5F3CDC274}"/>
              </a:ext>
            </a:extLst>
          </p:cNvPr>
          <p:cNvSpPr txBox="1">
            <a:spLocks/>
          </p:cNvSpPr>
          <p:nvPr/>
        </p:nvSpPr>
        <p:spPr>
          <a:xfrm>
            <a:off x="0" y="7663"/>
            <a:ext cx="12192000" cy="8661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7000"/>
              </a:lnSpc>
              <a:spcAft>
                <a:spcPts val="800"/>
              </a:spcAft>
            </a:pPr>
            <a:r>
              <a:rPr lang="en-US" sz="2400" b="1" kern="100" dirty="0">
                <a:effectLst/>
                <a:latin typeface="Times New Roman" panose="02020603050405020304" pitchFamily="18" charset="0"/>
                <a:ea typeface="DengXian" panose="02010600030101010101" pitchFamily="2" charset="-122"/>
                <a:cs typeface="Times New Roman" panose="02020603050405020304" pitchFamily="18" charset="0"/>
              </a:rPr>
              <a:t>The recent results on linear accelerator of Siberian Ring Synchrotron Light Source (SKIF)</a:t>
            </a:r>
          </a:p>
          <a:p>
            <a:pPr>
              <a:lnSpc>
                <a:spcPct val="107000"/>
              </a:lnSpc>
              <a:spcAft>
                <a:spcPts val="800"/>
              </a:spcAft>
            </a:pPr>
            <a:r>
              <a:rPr lang="en-US" sz="2400" kern="100" dirty="0" err="1">
                <a:latin typeface="Times New Roman" panose="02020603050405020304" pitchFamily="18" charset="0"/>
                <a:ea typeface="DengXian" panose="02010600030101010101" pitchFamily="2" charset="-122"/>
                <a:cs typeface="Times New Roman" panose="02020603050405020304" pitchFamily="18" charset="0"/>
              </a:rPr>
              <a:t>Xiaochao</a:t>
            </a:r>
            <a:r>
              <a:rPr lang="en-US" sz="2400" kern="100" dirty="0">
                <a:latin typeface="Times New Roman" panose="02020603050405020304" pitchFamily="18" charset="0"/>
                <a:ea typeface="DengXian" panose="02010600030101010101" pitchFamily="2" charset="-122"/>
                <a:cs typeface="Times New Roman" panose="02020603050405020304" pitchFamily="18" charset="0"/>
              </a:rPr>
              <a:t> Ma</a:t>
            </a:r>
            <a:endParaRPr lang="ru-RU" sz="2400" kern="100" dirty="0">
              <a:effectLst/>
              <a:latin typeface="Calibri" panose="020F0502020204030204" pitchFamily="34" charset="0"/>
              <a:ea typeface="DengXian" panose="02010600030101010101" pitchFamily="2" charset="-122"/>
              <a:cs typeface="Times New Roman" panose="02020603050405020304" pitchFamily="18" charset="0"/>
            </a:endParaRPr>
          </a:p>
        </p:txBody>
      </p:sp>
      <p:graphicFrame>
        <p:nvGraphicFramePr>
          <p:cNvPr id="23" name="Таблица 6">
            <a:extLst>
              <a:ext uri="{FF2B5EF4-FFF2-40B4-BE49-F238E27FC236}">
                <a16:creationId xmlns:a16="http://schemas.microsoft.com/office/drawing/2014/main" id="{FBCE4FC1-E5CE-634E-9636-F323455117C0}"/>
              </a:ext>
            </a:extLst>
          </p:cNvPr>
          <p:cNvGraphicFramePr>
            <a:graphicFrameLocks noGrp="1"/>
          </p:cNvGraphicFramePr>
          <p:nvPr/>
        </p:nvGraphicFramePr>
        <p:xfrm>
          <a:off x="631246" y="1538716"/>
          <a:ext cx="4292731" cy="2228088"/>
        </p:xfrm>
        <a:graphic>
          <a:graphicData uri="http://schemas.openxmlformats.org/drawingml/2006/table">
            <a:tbl>
              <a:tblPr>
                <a:tableStyleId>{BC89EF96-8CEA-46FF-86C4-4CE0E7609802}</a:tableStyleId>
              </a:tblPr>
              <a:tblGrid>
                <a:gridCol w="3236663">
                  <a:extLst>
                    <a:ext uri="{9D8B030D-6E8A-4147-A177-3AD203B41FA5}">
                      <a16:colId xmlns:a16="http://schemas.microsoft.com/office/drawing/2014/main" val="20000"/>
                    </a:ext>
                  </a:extLst>
                </a:gridCol>
                <a:gridCol w="1056068">
                  <a:extLst>
                    <a:ext uri="{9D8B030D-6E8A-4147-A177-3AD203B41FA5}">
                      <a16:colId xmlns:a16="http://schemas.microsoft.com/office/drawing/2014/main" val="20001"/>
                    </a:ext>
                  </a:extLst>
                </a:gridCol>
              </a:tblGrid>
              <a:tr h="0">
                <a:tc>
                  <a:txBody>
                    <a:bodyPr/>
                    <a:lstStyle/>
                    <a:p>
                      <a:pPr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Parameter</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Value</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Operating energy</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200 MeV</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0">
                <a:tc>
                  <a:txBody>
                    <a:bodyPr/>
                    <a:lstStyle/>
                    <a:p>
                      <a:pPr marL="0"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Energy spread (RMS)</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spcBef>
                          <a:spcPts val="100"/>
                        </a:spcBef>
                        <a:spcAft>
                          <a:spcPts val="100"/>
                        </a:spcAft>
                      </a:pPr>
                      <a:r>
                        <a:rPr lang="en-US" sz="1800" kern="800" dirty="0">
                          <a:effectLst/>
                          <a:latin typeface="Times New Roman" panose="02020603050405020304" pitchFamily="18" charset="0"/>
                          <a:cs typeface="Times New Roman" panose="02020603050405020304" pitchFamily="18" charset="0"/>
                        </a:rPr>
                        <a:t>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Injection rate </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1 Hz</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Bunch period</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a:effectLst/>
                          <a:latin typeface="Times New Roman" panose="02020603050405020304" pitchFamily="18" charset="0"/>
                          <a:cs typeface="Times New Roman" panose="02020603050405020304" pitchFamily="18" charset="0"/>
                        </a:rPr>
                        <a:t>5.6 ns</a:t>
                      </a:r>
                      <a:endParaRPr lang="ru-RU"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Number of bunches</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55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S</a:t>
                      </a:r>
                      <a:r>
                        <a:rPr lang="en-US" sz="1800" dirty="0">
                          <a:effectLst/>
                          <a:latin typeface="Times New Roman" panose="02020603050405020304" pitchFamily="18" charset="0"/>
                          <a:cs typeface="Times New Roman" panose="02020603050405020304" pitchFamily="18" charset="0"/>
                        </a:rPr>
                        <a:t>ingle b</a:t>
                      </a:r>
                      <a:r>
                        <a:rPr lang="en-US" sz="1800" kern="800" dirty="0">
                          <a:effectLst/>
                          <a:latin typeface="Times New Roman" panose="02020603050405020304" pitchFamily="18" charset="0"/>
                          <a:cs typeface="Times New Roman" panose="02020603050405020304" pitchFamily="18" charset="0"/>
                        </a:rPr>
                        <a:t>unch charge</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0.3 </a:t>
                      </a:r>
                      <a:r>
                        <a:rPr lang="en-US" sz="1800" kern="800" dirty="0" err="1">
                          <a:effectLst/>
                          <a:latin typeface="Times New Roman" panose="02020603050405020304" pitchFamily="18" charset="0"/>
                          <a:cs typeface="Times New Roman" panose="02020603050405020304" pitchFamily="18" charset="0"/>
                        </a:rPr>
                        <a:t>nC</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0">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Horizontal emittance at 200 MeV</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algn="l">
                        <a:lnSpc>
                          <a:spcPct val="110000"/>
                        </a:lnSpc>
                        <a:spcAft>
                          <a:spcPts val="600"/>
                        </a:spcAft>
                      </a:pPr>
                      <a:r>
                        <a:rPr lang="en-US" sz="1800" kern="800" dirty="0">
                          <a:effectLst/>
                          <a:latin typeface="Times New Roman" panose="02020603050405020304" pitchFamily="18" charset="0"/>
                          <a:cs typeface="Times New Roman" panose="02020603050405020304" pitchFamily="18" charset="0"/>
                        </a:rPr>
                        <a:t>150 nm</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bl>
          </a:graphicData>
        </a:graphic>
      </p:graphicFrame>
      <p:pic>
        <p:nvPicPr>
          <p:cNvPr id="24" name="Рисунок 31">
            <a:extLst>
              <a:ext uri="{FF2B5EF4-FFF2-40B4-BE49-F238E27FC236}">
                <a16:creationId xmlns:a16="http://schemas.microsoft.com/office/drawing/2014/main" id="{B94A48D8-D361-3C47-AD9A-0B921CD6D790}"/>
              </a:ext>
            </a:extLst>
          </p:cNvPr>
          <p:cNvPicPr>
            <a:picLocks noChangeAspect="1"/>
          </p:cNvPicPr>
          <p:nvPr/>
        </p:nvPicPr>
        <p:blipFill rotWithShape="1">
          <a:blip r:embed="rId5"/>
          <a:srcRect l="7937" r="1705"/>
          <a:stretch/>
        </p:blipFill>
        <p:spPr>
          <a:xfrm>
            <a:off x="268200" y="3906935"/>
            <a:ext cx="6336407" cy="2841338"/>
          </a:xfrm>
          <a:prstGeom prst="rect">
            <a:avLst/>
          </a:prstGeom>
        </p:spPr>
      </p:pic>
      <p:sp>
        <p:nvSpPr>
          <p:cNvPr id="27" name="矩形 26">
            <a:extLst>
              <a:ext uri="{FF2B5EF4-FFF2-40B4-BE49-F238E27FC236}">
                <a16:creationId xmlns:a16="http://schemas.microsoft.com/office/drawing/2014/main" id="{6143AC01-9663-2F46-9986-24CFA0254382}"/>
              </a:ext>
            </a:extLst>
          </p:cNvPr>
          <p:cNvSpPr/>
          <p:nvPr/>
        </p:nvSpPr>
        <p:spPr>
          <a:xfrm>
            <a:off x="6932839" y="4593783"/>
            <a:ext cx="3355522" cy="1554272"/>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600"/>
              </a:spcAft>
              <a:buClr>
                <a:srgbClr val="006AB9"/>
              </a:buClr>
              <a:buSzTx/>
              <a:buFont typeface="Wingdings" pitchFamily="2" charset="2"/>
              <a:buChar char="u"/>
              <a:tabLst/>
              <a:defRPr/>
            </a:pP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RF gun </a:t>
            </a:r>
          </a:p>
          <a:p>
            <a:pPr marL="285750" marR="0" lvl="0" indent="-285750" algn="l" defTabSz="914400" rtl="0" eaLnBrk="1" fontAlgn="auto" latinLnBrk="0" hangingPunct="1">
              <a:lnSpc>
                <a:spcPct val="100000"/>
              </a:lnSpc>
              <a:spcBef>
                <a:spcPts val="0"/>
              </a:spcBef>
              <a:spcAft>
                <a:spcPts val="600"/>
              </a:spcAft>
              <a:buClr>
                <a:srgbClr val="006AB9"/>
              </a:buClr>
              <a:buSzTx/>
              <a:buFont typeface="Wingdings" pitchFamily="2" charset="2"/>
              <a:buChar char="u"/>
              <a:tabLst/>
              <a:defRPr/>
            </a:pP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Bunching system</a:t>
            </a:r>
          </a:p>
          <a:p>
            <a:pPr marL="285750" marR="0" lvl="0" indent="-285750" algn="l" defTabSz="914400" rtl="0" eaLnBrk="1" fontAlgn="auto" latinLnBrk="0" hangingPunct="1">
              <a:lnSpc>
                <a:spcPct val="100000"/>
              </a:lnSpc>
              <a:spcBef>
                <a:spcPts val="0"/>
              </a:spcBef>
              <a:spcAft>
                <a:spcPts val="600"/>
              </a:spcAft>
              <a:buClr>
                <a:srgbClr val="006AB9"/>
              </a:buClr>
              <a:buSzTx/>
              <a:buFont typeface="Wingdings" pitchFamily="2" charset="2"/>
              <a:buChar char="u"/>
              <a:tabLst/>
              <a:defRPr/>
            </a:pP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Pre-accelerator</a:t>
            </a:r>
          </a:p>
          <a:p>
            <a:pPr marL="285750" marR="0" lvl="0" indent="-285750" algn="l" defTabSz="914400" rtl="0" eaLnBrk="1" fontAlgn="auto" latinLnBrk="0" hangingPunct="1">
              <a:lnSpc>
                <a:spcPct val="100000"/>
              </a:lnSpc>
              <a:spcBef>
                <a:spcPts val="0"/>
              </a:spcBef>
              <a:spcAft>
                <a:spcPts val="600"/>
              </a:spcAft>
              <a:buClr>
                <a:srgbClr val="006AB9"/>
              </a:buClr>
              <a:buSzTx/>
              <a:buFont typeface="Wingdings" pitchFamily="2" charset="2"/>
              <a:buChar char="u"/>
              <a:tabLst/>
              <a:defRPr/>
            </a:pPr>
            <a:r>
              <a:rPr kumimoji="0" lang="zh-CN" altLang="en-US" sz="20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Five accelerating structures</a:t>
            </a:r>
          </a:p>
        </p:txBody>
      </p:sp>
      <p:sp>
        <p:nvSpPr>
          <p:cNvPr id="28" name="矩形 27">
            <a:extLst>
              <a:ext uri="{FF2B5EF4-FFF2-40B4-BE49-F238E27FC236}">
                <a16:creationId xmlns:a16="http://schemas.microsoft.com/office/drawing/2014/main" id="{8FE1DE0C-4538-904E-9F1E-EB3FA9F7C080}"/>
              </a:ext>
            </a:extLst>
          </p:cNvPr>
          <p:cNvSpPr/>
          <p:nvPr/>
        </p:nvSpPr>
        <p:spPr>
          <a:xfrm>
            <a:off x="317838" y="1037510"/>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0" i="0" u="none" strike="noStrike" kern="1200" cap="none" spc="0" normalizeH="0" baseline="0" noProof="0" dirty="0">
                <a:ln>
                  <a:noFill/>
                </a:ln>
                <a:solidFill>
                  <a:srgbClr val="006AB9"/>
                </a:solidFill>
                <a:effectLst/>
                <a:uLnTx/>
                <a:uFillTx/>
                <a:latin typeface="Times New Roman" panose="02020603050405020304" pitchFamily="18" charset="0"/>
                <a:ea typeface="等线" panose="02010600030101010101" pitchFamily="2" charset="-122"/>
                <a:cs typeface="Times New Roman" panose="02020603050405020304" pitchFamily="18" charset="0"/>
              </a:rPr>
              <a:t>LINAC layout</a:t>
            </a:r>
            <a:endParaRPr kumimoji="0" lang="zh-CN" altLang="en-US" sz="2000" b="0" i="0" u="none" strike="noStrike" kern="1200" cap="none" spc="0" normalizeH="0" baseline="0" noProof="0" dirty="0">
              <a:ln>
                <a:noFill/>
              </a:ln>
              <a:solidFill>
                <a:srgbClr val="006AB9"/>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29" name="矩形 28">
            <a:extLst>
              <a:ext uri="{FF2B5EF4-FFF2-40B4-BE49-F238E27FC236}">
                <a16:creationId xmlns:a16="http://schemas.microsoft.com/office/drawing/2014/main" id="{3B4C4505-579C-DA40-A5ED-91831B076105}"/>
              </a:ext>
            </a:extLst>
          </p:cNvPr>
          <p:cNvSpPr/>
          <p:nvPr/>
        </p:nvSpPr>
        <p:spPr>
          <a:xfrm>
            <a:off x="100002" y="1021565"/>
            <a:ext cx="108000" cy="432000"/>
          </a:xfrm>
          <a:prstGeom prst="rect">
            <a:avLst/>
          </a:prstGeom>
          <a:solidFill>
            <a:srgbClr val="006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pic>
        <p:nvPicPr>
          <p:cNvPr id="3" name="Picture 2">
            <a:extLst>
              <a:ext uri="{FF2B5EF4-FFF2-40B4-BE49-F238E27FC236}">
                <a16:creationId xmlns:a16="http://schemas.microsoft.com/office/drawing/2014/main" id="{4BD32A25-5452-50C2-AF81-B0DC6B6E08A4}"/>
              </a:ext>
            </a:extLst>
          </p:cNvPr>
          <p:cNvPicPr>
            <a:picLocks noChangeAspect="1"/>
          </p:cNvPicPr>
          <p:nvPr/>
        </p:nvPicPr>
        <p:blipFill>
          <a:blip r:embed="rId6"/>
          <a:stretch>
            <a:fillRect/>
          </a:stretch>
        </p:blipFill>
        <p:spPr>
          <a:xfrm>
            <a:off x="5104787" y="918240"/>
            <a:ext cx="6112733" cy="3659922"/>
          </a:xfrm>
          <a:prstGeom prst="rect">
            <a:avLst/>
          </a:prstGeom>
        </p:spPr>
      </p:pic>
    </p:spTree>
    <p:extLst>
      <p:ext uri="{BB962C8B-B14F-4D97-AF65-F5344CB8AC3E}">
        <p14:creationId xmlns:p14="http://schemas.microsoft.com/office/powerpoint/2010/main" val="4209240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NSTO Main Content">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D16FAA05-3DA8-F14D-842C-EFB52E22212E}"/>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NSTO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E3F1BEE3-0D6F-0A43-BF38-EF93417307AD}"/>
    </a:ext>
  </a:extLst>
</a:theme>
</file>

<file path=ppt/theme/theme3.xml><?xml version="1.0" encoding="utf-8"?>
<a:theme xmlns:a="http://schemas.openxmlformats.org/drawingml/2006/main" name="ANSTO Dark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0187362D-D8D4-7748-9442-5A3F9C811044}"/>
    </a:ext>
  </a:extLst>
</a:theme>
</file>

<file path=ppt/theme/theme4.xml><?xml version="1.0" encoding="utf-8"?>
<a:theme xmlns:a="http://schemas.openxmlformats.org/drawingml/2006/main" name="ANSTO Teal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45049870-FAC7-D541-8A40-EF1B244BC2EA}"/>
    </a:ext>
  </a:extLst>
</a:theme>
</file>

<file path=ppt/theme/theme5.xml><?xml version="1.0" encoding="utf-8"?>
<a:theme xmlns:a="http://schemas.openxmlformats.org/drawingml/2006/main" name="ANSTO Thank you slid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70835900-DB24-1E4B-9B40-D34C4D8F1E42}" vid="{AFDF4BAD-DAD5-664B-9F2B-BE4D436AC10D}"/>
    </a:ext>
  </a:extLst>
</a:theme>
</file>

<file path=ppt/theme/theme6.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ANSTO-Template-CorpFonts-2018-16x9</Template>
  <TotalTime>5598</TotalTime>
  <Words>1476</Words>
  <Application>Microsoft Office PowerPoint</Application>
  <PresentationFormat>Widescreen</PresentationFormat>
  <Paragraphs>237</Paragraphs>
  <Slides>11</Slides>
  <Notes>4</Notes>
  <HiddenSlides>0</HiddenSlides>
  <MMClips>0</MMClips>
  <ScaleCrop>false</ScaleCrop>
  <HeadingPairs>
    <vt:vector size="6" baseType="variant">
      <vt:variant>
        <vt:lpstr>Fonts Used</vt:lpstr>
      </vt:variant>
      <vt:variant>
        <vt:i4>13</vt:i4>
      </vt:variant>
      <vt:variant>
        <vt:lpstr>Theme</vt:lpstr>
      </vt:variant>
      <vt:variant>
        <vt:i4>9</vt:i4>
      </vt:variant>
      <vt:variant>
        <vt:lpstr>Slide Titles</vt:lpstr>
      </vt:variant>
      <vt:variant>
        <vt:i4>11</vt:i4>
      </vt:variant>
    </vt:vector>
  </HeadingPairs>
  <TitlesOfParts>
    <vt:vector size="33" baseType="lpstr">
      <vt:lpstr>Poppins</vt:lpstr>
      <vt:lpstr>Calibri</vt:lpstr>
      <vt:lpstr>Congenial SemiBold</vt:lpstr>
      <vt:lpstr>Symbol</vt:lpstr>
      <vt:lpstr>Fira Sans Light</vt:lpstr>
      <vt:lpstr>Fira Sans</vt:lpstr>
      <vt:lpstr>Arial</vt:lpstr>
      <vt:lpstr>Roboto Light</vt:lpstr>
      <vt:lpstr>Wingdings</vt:lpstr>
      <vt:lpstr>맑은 고딕</vt:lpstr>
      <vt:lpstr>Times New Roman</vt:lpstr>
      <vt:lpstr>Times</vt:lpstr>
      <vt:lpstr>Calibri Light</vt:lpstr>
      <vt:lpstr>ANSTO Main Content</vt:lpstr>
      <vt:lpstr>ANSTO Blue slides</vt:lpstr>
      <vt:lpstr>ANSTO Dark blue slides</vt:lpstr>
      <vt:lpstr>ANSTO Teal slides</vt:lpstr>
      <vt:lpstr>ANSTO Thank you slide</vt:lpstr>
      <vt:lpstr>2_Blank Presentation</vt:lpstr>
      <vt:lpstr>Тема Office</vt:lpstr>
      <vt:lpstr>Office 테마</vt:lpstr>
      <vt:lpstr>Office 佈景主題</vt:lpstr>
      <vt:lpstr>WG1 Summary</vt:lpstr>
      <vt:lpstr>PowerPoint Presentation</vt:lpstr>
      <vt:lpstr>SCU16 - BioSAX</vt:lpstr>
      <vt:lpstr>PowerPoint Presentation</vt:lpstr>
      <vt:lpstr>PowerPoint Presentation</vt:lpstr>
      <vt:lpstr>PowerPoint Presentation</vt:lpstr>
      <vt:lpstr>Feasibility study of the Polarization control of synchrotron radiation in NSRRC TingYi Chung</vt:lpstr>
      <vt:lpstr>PowerPoint Presentation</vt:lpstr>
      <vt:lpstr>PowerPoint Presentation</vt:lpstr>
      <vt:lpstr>PowerPoint Presentation</vt:lpstr>
      <vt:lpstr>WG1:Development status of beam diagnostic devices for Korea-4GSR project and PLS-II – Garam Hahn (PAL)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X-ray Beam Position Monitors</dc:title>
  <dc:creator>TAN, Eugene</dc:creator>
  <cp:lastModifiedBy>Rohan DOWD</cp:lastModifiedBy>
  <cp:revision>7</cp:revision>
  <dcterms:created xsi:type="dcterms:W3CDTF">2022-10-12T00:26:50Z</dcterms:created>
  <dcterms:modified xsi:type="dcterms:W3CDTF">2023-04-13T23:19:48Z</dcterms:modified>
</cp:coreProperties>
</file>