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9"/>
  </p:notesMasterIdLst>
  <p:sldIdLst>
    <p:sldId id="399" r:id="rId2"/>
    <p:sldId id="387" r:id="rId3"/>
    <p:sldId id="386" r:id="rId4"/>
    <p:sldId id="388" r:id="rId5"/>
    <p:sldId id="385" r:id="rId6"/>
    <p:sldId id="390" r:id="rId7"/>
    <p:sldId id="391" r:id="rId8"/>
    <p:sldId id="393" r:id="rId9"/>
    <p:sldId id="392" r:id="rId10"/>
    <p:sldId id="395" r:id="rId11"/>
    <p:sldId id="400" r:id="rId12"/>
    <p:sldId id="396" r:id="rId13"/>
    <p:sldId id="397" r:id="rId14"/>
    <p:sldId id="398" r:id="rId15"/>
    <p:sldId id="402" r:id="rId16"/>
    <p:sldId id="405" r:id="rId17"/>
    <p:sldId id="404"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5610"/>
    <p:restoredTop sz="96197"/>
  </p:normalViewPr>
  <p:slideViewPr>
    <p:cSldViewPr snapToGrid="0">
      <p:cViewPr>
        <p:scale>
          <a:sx n="70" d="100"/>
          <a:sy n="70" d="100"/>
        </p:scale>
        <p:origin x="336" y="350"/>
      </p:cViewPr>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459ECD4-C5F7-4F42-830F-1EB70706B1BE}" type="datetimeFigureOut">
              <a:rPr lang="en-US" smtClean="0"/>
              <a:t>4/14/2023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3C86481-4B72-C94F-BDD1-76F05DBD5FBA}" type="slidenum">
              <a:rPr lang="en-US" smtClean="0"/>
              <a:t>‹#›</a:t>
            </a:fld>
            <a:endParaRPr lang="en-US"/>
          </a:p>
        </p:txBody>
      </p:sp>
    </p:spTree>
    <p:extLst>
      <p:ext uri="{BB962C8B-B14F-4D97-AF65-F5344CB8AC3E}">
        <p14:creationId xmlns:p14="http://schemas.microsoft.com/office/powerpoint/2010/main" val="30979854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But even after all of this, we concluded that 1.55:1 is nowhere near the level of manipulation we wanted. Something of the order 10:1 would have been better. The other concern was that adding a quadrupole might increase the complexity of the machine, introducing additional pathways to failure. It ends up being another component engineers and radiologists need to know how to fix on top of an already cumbersome machine.</a:t>
            </a:r>
          </a:p>
        </p:txBody>
      </p:sp>
      <p:sp>
        <p:nvSpPr>
          <p:cNvPr id="4" name="Slide Number Placeholder 3"/>
          <p:cNvSpPr>
            <a:spLocks noGrp="1"/>
          </p:cNvSpPr>
          <p:nvPr>
            <p:ph type="sldNum" sz="quarter" idx="5"/>
          </p:nvPr>
        </p:nvSpPr>
        <p:spPr/>
        <p:txBody>
          <a:bodyPr/>
          <a:lstStyle/>
          <a:p>
            <a:fld id="{72E4B725-2203-4ED2-9256-A661C18EFA60}" type="slidenum">
              <a:rPr lang="en-AU" smtClean="0"/>
              <a:t>5</a:t>
            </a:fld>
            <a:endParaRPr lang="en-AU"/>
          </a:p>
        </p:txBody>
      </p:sp>
    </p:spTree>
    <p:extLst>
      <p:ext uri="{BB962C8B-B14F-4D97-AF65-F5344CB8AC3E}">
        <p14:creationId xmlns:p14="http://schemas.microsoft.com/office/powerpoint/2010/main" val="11827403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Tree>
    <p:extLst>
      <p:ext uri="{BB962C8B-B14F-4D97-AF65-F5344CB8AC3E}">
        <p14:creationId xmlns:p14="http://schemas.microsoft.com/office/powerpoint/2010/main" val="12548940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b="1" dirty="0"/>
          </a:p>
        </p:txBody>
      </p:sp>
      <p:sp>
        <p:nvSpPr>
          <p:cNvPr id="4" name="Номер слайда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4D08C8-3A32-4634-B9BA-286C2B345561}"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976944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Tree>
    <p:extLst>
      <p:ext uri="{BB962C8B-B14F-4D97-AF65-F5344CB8AC3E}">
        <p14:creationId xmlns:p14="http://schemas.microsoft.com/office/powerpoint/2010/main" val="7761059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48535A-DE80-B97F-CC43-BC327D2E2B81}"/>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CC39D3C5-639B-13A5-0C0D-9F86AF4193D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87FB6128-0CA3-855E-50D1-8AA640DF790A}"/>
              </a:ext>
            </a:extLst>
          </p:cNvPr>
          <p:cNvSpPr>
            <a:spLocks noGrp="1"/>
          </p:cNvSpPr>
          <p:nvPr>
            <p:ph type="dt" sz="half" idx="10"/>
          </p:nvPr>
        </p:nvSpPr>
        <p:spPr/>
        <p:txBody>
          <a:bodyPr/>
          <a:lstStyle/>
          <a:p>
            <a:fld id="{AAAEF111-528A-D545-B733-900FFF1B1752}" type="datetimeFigureOut">
              <a:rPr lang="en-US" smtClean="0"/>
              <a:t>4/14/2023</a:t>
            </a:fld>
            <a:endParaRPr lang="en-US"/>
          </a:p>
        </p:txBody>
      </p:sp>
      <p:sp>
        <p:nvSpPr>
          <p:cNvPr id="5" name="Footer Placeholder 4">
            <a:extLst>
              <a:ext uri="{FF2B5EF4-FFF2-40B4-BE49-F238E27FC236}">
                <a16:creationId xmlns:a16="http://schemas.microsoft.com/office/drawing/2014/main" id="{7FD4C8C8-98F4-1733-1707-0C53DC1DC5C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49527C6-0560-5DCF-C00C-917FBFC76B32}"/>
              </a:ext>
            </a:extLst>
          </p:cNvPr>
          <p:cNvSpPr>
            <a:spLocks noGrp="1"/>
          </p:cNvSpPr>
          <p:nvPr>
            <p:ph type="sldNum" sz="quarter" idx="12"/>
          </p:nvPr>
        </p:nvSpPr>
        <p:spPr/>
        <p:txBody>
          <a:bodyPr/>
          <a:lstStyle/>
          <a:p>
            <a:fld id="{B55B15E4-1A53-3346-B895-9003092AFF52}" type="slidenum">
              <a:rPr lang="en-US" smtClean="0"/>
              <a:t>‹#›</a:t>
            </a:fld>
            <a:endParaRPr lang="en-US"/>
          </a:p>
        </p:txBody>
      </p:sp>
    </p:spTree>
    <p:extLst>
      <p:ext uri="{BB962C8B-B14F-4D97-AF65-F5344CB8AC3E}">
        <p14:creationId xmlns:p14="http://schemas.microsoft.com/office/powerpoint/2010/main" val="3978216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772A0F-92A2-B04A-E235-1CAB666E536E}"/>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FD8BF946-6895-196B-28EC-B5FC93F90DFF}"/>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F6E0C66-CA46-A8DB-21EC-AD8CBD32034D}"/>
              </a:ext>
            </a:extLst>
          </p:cNvPr>
          <p:cNvSpPr>
            <a:spLocks noGrp="1"/>
          </p:cNvSpPr>
          <p:nvPr>
            <p:ph type="dt" sz="half" idx="10"/>
          </p:nvPr>
        </p:nvSpPr>
        <p:spPr/>
        <p:txBody>
          <a:bodyPr/>
          <a:lstStyle/>
          <a:p>
            <a:fld id="{AAAEF111-528A-D545-B733-900FFF1B1752}" type="datetimeFigureOut">
              <a:rPr lang="en-US" smtClean="0"/>
              <a:t>4/14/2023</a:t>
            </a:fld>
            <a:endParaRPr lang="en-US"/>
          </a:p>
        </p:txBody>
      </p:sp>
      <p:sp>
        <p:nvSpPr>
          <p:cNvPr id="5" name="Footer Placeholder 4">
            <a:extLst>
              <a:ext uri="{FF2B5EF4-FFF2-40B4-BE49-F238E27FC236}">
                <a16:creationId xmlns:a16="http://schemas.microsoft.com/office/drawing/2014/main" id="{2F88C31D-7AAA-02F8-A499-7344EE20F5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4105189-A108-343E-B76B-189F0901DC1C}"/>
              </a:ext>
            </a:extLst>
          </p:cNvPr>
          <p:cNvSpPr>
            <a:spLocks noGrp="1"/>
          </p:cNvSpPr>
          <p:nvPr>
            <p:ph type="sldNum" sz="quarter" idx="12"/>
          </p:nvPr>
        </p:nvSpPr>
        <p:spPr/>
        <p:txBody>
          <a:bodyPr/>
          <a:lstStyle/>
          <a:p>
            <a:fld id="{B55B15E4-1A53-3346-B895-9003092AFF52}" type="slidenum">
              <a:rPr lang="en-US" smtClean="0"/>
              <a:t>‹#›</a:t>
            </a:fld>
            <a:endParaRPr lang="en-US"/>
          </a:p>
        </p:txBody>
      </p:sp>
    </p:spTree>
    <p:extLst>
      <p:ext uri="{BB962C8B-B14F-4D97-AF65-F5344CB8AC3E}">
        <p14:creationId xmlns:p14="http://schemas.microsoft.com/office/powerpoint/2010/main" val="1116045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9F954F6-A640-1552-CCC8-80CBA5729DB4}"/>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EC340E3-BE95-B902-7F02-64A940A6EBF4}"/>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E52AF4CB-D40D-7F46-2D05-B853D2650961}"/>
              </a:ext>
            </a:extLst>
          </p:cNvPr>
          <p:cNvSpPr>
            <a:spLocks noGrp="1"/>
          </p:cNvSpPr>
          <p:nvPr>
            <p:ph type="dt" sz="half" idx="10"/>
          </p:nvPr>
        </p:nvSpPr>
        <p:spPr/>
        <p:txBody>
          <a:bodyPr/>
          <a:lstStyle/>
          <a:p>
            <a:fld id="{AAAEF111-528A-D545-B733-900FFF1B1752}" type="datetimeFigureOut">
              <a:rPr lang="en-US" smtClean="0"/>
              <a:t>4/14/2023</a:t>
            </a:fld>
            <a:endParaRPr lang="en-US"/>
          </a:p>
        </p:txBody>
      </p:sp>
      <p:sp>
        <p:nvSpPr>
          <p:cNvPr id="5" name="Footer Placeholder 4">
            <a:extLst>
              <a:ext uri="{FF2B5EF4-FFF2-40B4-BE49-F238E27FC236}">
                <a16:creationId xmlns:a16="http://schemas.microsoft.com/office/drawing/2014/main" id="{775247DB-BD95-1433-580B-8F8CB6CF5D6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9805A02-0CC8-37DA-1C0E-53E29E95AF22}"/>
              </a:ext>
            </a:extLst>
          </p:cNvPr>
          <p:cNvSpPr>
            <a:spLocks noGrp="1"/>
          </p:cNvSpPr>
          <p:nvPr>
            <p:ph type="sldNum" sz="quarter" idx="12"/>
          </p:nvPr>
        </p:nvSpPr>
        <p:spPr/>
        <p:txBody>
          <a:bodyPr/>
          <a:lstStyle/>
          <a:p>
            <a:fld id="{B55B15E4-1A53-3346-B895-9003092AFF52}" type="slidenum">
              <a:rPr lang="en-US" smtClean="0"/>
              <a:t>‹#›</a:t>
            </a:fld>
            <a:endParaRPr lang="en-US"/>
          </a:p>
        </p:txBody>
      </p:sp>
    </p:spTree>
    <p:extLst>
      <p:ext uri="{BB962C8B-B14F-4D97-AF65-F5344CB8AC3E}">
        <p14:creationId xmlns:p14="http://schemas.microsoft.com/office/powerpoint/2010/main" val="18788976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81936F-B478-B775-CE15-4CBA9FC414BB}"/>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C1CC71EB-56CC-7477-968E-1D227613F226}"/>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F79A422-C23B-8679-6DDB-40A3B76073A1}"/>
              </a:ext>
            </a:extLst>
          </p:cNvPr>
          <p:cNvSpPr>
            <a:spLocks noGrp="1"/>
          </p:cNvSpPr>
          <p:nvPr>
            <p:ph type="dt" sz="half" idx="10"/>
          </p:nvPr>
        </p:nvSpPr>
        <p:spPr/>
        <p:txBody>
          <a:bodyPr/>
          <a:lstStyle/>
          <a:p>
            <a:fld id="{AAAEF111-528A-D545-B733-900FFF1B1752}" type="datetimeFigureOut">
              <a:rPr lang="en-US" smtClean="0"/>
              <a:t>4/14/2023</a:t>
            </a:fld>
            <a:endParaRPr lang="en-US"/>
          </a:p>
        </p:txBody>
      </p:sp>
      <p:sp>
        <p:nvSpPr>
          <p:cNvPr id="5" name="Footer Placeholder 4">
            <a:extLst>
              <a:ext uri="{FF2B5EF4-FFF2-40B4-BE49-F238E27FC236}">
                <a16:creationId xmlns:a16="http://schemas.microsoft.com/office/drawing/2014/main" id="{7D722B9E-DD6A-B0C6-00A6-1EDCFA30B49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82271C9-3E33-9263-C013-54D0B9CFA85A}"/>
              </a:ext>
            </a:extLst>
          </p:cNvPr>
          <p:cNvSpPr>
            <a:spLocks noGrp="1"/>
          </p:cNvSpPr>
          <p:nvPr>
            <p:ph type="sldNum" sz="quarter" idx="12"/>
          </p:nvPr>
        </p:nvSpPr>
        <p:spPr/>
        <p:txBody>
          <a:bodyPr/>
          <a:lstStyle/>
          <a:p>
            <a:fld id="{B55B15E4-1A53-3346-B895-9003092AFF52}" type="slidenum">
              <a:rPr lang="en-US" smtClean="0"/>
              <a:t>‹#›</a:t>
            </a:fld>
            <a:endParaRPr lang="en-US"/>
          </a:p>
        </p:txBody>
      </p:sp>
    </p:spTree>
    <p:extLst>
      <p:ext uri="{BB962C8B-B14F-4D97-AF65-F5344CB8AC3E}">
        <p14:creationId xmlns:p14="http://schemas.microsoft.com/office/powerpoint/2010/main" val="26245840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CC7CB6-ACBA-A82D-5E5B-E4658F99CFE8}"/>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97EBB139-DBD1-081A-0DD4-0B17998CD67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D9529460-0A38-63C0-62AF-079BEA7BD1ED}"/>
              </a:ext>
            </a:extLst>
          </p:cNvPr>
          <p:cNvSpPr>
            <a:spLocks noGrp="1"/>
          </p:cNvSpPr>
          <p:nvPr>
            <p:ph type="dt" sz="half" idx="10"/>
          </p:nvPr>
        </p:nvSpPr>
        <p:spPr/>
        <p:txBody>
          <a:bodyPr/>
          <a:lstStyle/>
          <a:p>
            <a:fld id="{AAAEF111-528A-D545-B733-900FFF1B1752}" type="datetimeFigureOut">
              <a:rPr lang="en-US" smtClean="0"/>
              <a:t>4/14/2023</a:t>
            </a:fld>
            <a:endParaRPr lang="en-US"/>
          </a:p>
        </p:txBody>
      </p:sp>
      <p:sp>
        <p:nvSpPr>
          <p:cNvPr id="5" name="Footer Placeholder 4">
            <a:extLst>
              <a:ext uri="{FF2B5EF4-FFF2-40B4-BE49-F238E27FC236}">
                <a16:creationId xmlns:a16="http://schemas.microsoft.com/office/drawing/2014/main" id="{99659836-F63B-F3D4-8C90-4116BA0F2A3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7A6E7C5-43AB-83DC-9848-84F2031C5FE4}"/>
              </a:ext>
            </a:extLst>
          </p:cNvPr>
          <p:cNvSpPr>
            <a:spLocks noGrp="1"/>
          </p:cNvSpPr>
          <p:nvPr>
            <p:ph type="sldNum" sz="quarter" idx="12"/>
          </p:nvPr>
        </p:nvSpPr>
        <p:spPr/>
        <p:txBody>
          <a:bodyPr/>
          <a:lstStyle/>
          <a:p>
            <a:fld id="{B55B15E4-1A53-3346-B895-9003092AFF52}" type="slidenum">
              <a:rPr lang="en-US" smtClean="0"/>
              <a:t>‹#›</a:t>
            </a:fld>
            <a:endParaRPr lang="en-US"/>
          </a:p>
        </p:txBody>
      </p:sp>
    </p:spTree>
    <p:extLst>
      <p:ext uri="{BB962C8B-B14F-4D97-AF65-F5344CB8AC3E}">
        <p14:creationId xmlns:p14="http://schemas.microsoft.com/office/powerpoint/2010/main" val="2142074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D19AAE-3CBE-E717-9B1F-FC083B5DE0A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D04F0D51-AAE9-E516-F6FB-7FA5E87EC4DF}"/>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87FF3AD3-3E59-B264-52D6-F60E7D41560E}"/>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5224FE1F-42B8-0B53-CFE3-38662B2DA5B7}"/>
              </a:ext>
            </a:extLst>
          </p:cNvPr>
          <p:cNvSpPr>
            <a:spLocks noGrp="1"/>
          </p:cNvSpPr>
          <p:nvPr>
            <p:ph type="dt" sz="half" idx="10"/>
          </p:nvPr>
        </p:nvSpPr>
        <p:spPr/>
        <p:txBody>
          <a:bodyPr/>
          <a:lstStyle/>
          <a:p>
            <a:fld id="{AAAEF111-528A-D545-B733-900FFF1B1752}" type="datetimeFigureOut">
              <a:rPr lang="en-US" smtClean="0"/>
              <a:t>4/14/2023</a:t>
            </a:fld>
            <a:endParaRPr lang="en-US"/>
          </a:p>
        </p:txBody>
      </p:sp>
      <p:sp>
        <p:nvSpPr>
          <p:cNvPr id="6" name="Footer Placeholder 5">
            <a:extLst>
              <a:ext uri="{FF2B5EF4-FFF2-40B4-BE49-F238E27FC236}">
                <a16:creationId xmlns:a16="http://schemas.microsoft.com/office/drawing/2014/main" id="{58C45386-4955-2C29-BEC0-3B1F6FF9E41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1028012-01C5-B722-618B-385C0045CD3C}"/>
              </a:ext>
            </a:extLst>
          </p:cNvPr>
          <p:cNvSpPr>
            <a:spLocks noGrp="1"/>
          </p:cNvSpPr>
          <p:nvPr>
            <p:ph type="sldNum" sz="quarter" idx="12"/>
          </p:nvPr>
        </p:nvSpPr>
        <p:spPr/>
        <p:txBody>
          <a:bodyPr/>
          <a:lstStyle/>
          <a:p>
            <a:fld id="{B55B15E4-1A53-3346-B895-9003092AFF52}" type="slidenum">
              <a:rPr lang="en-US" smtClean="0"/>
              <a:t>‹#›</a:t>
            </a:fld>
            <a:endParaRPr lang="en-US"/>
          </a:p>
        </p:txBody>
      </p:sp>
    </p:spTree>
    <p:extLst>
      <p:ext uri="{BB962C8B-B14F-4D97-AF65-F5344CB8AC3E}">
        <p14:creationId xmlns:p14="http://schemas.microsoft.com/office/powerpoint/2010/main" val="9742608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C42F13-4E21-E110-6E3A-3FDA5B3EF175}"/>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6B03D083-D7DD-D11F-4FDF-D55458DF09F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2D08DF91-D373-987A-0D4D-968FF91C02B0}"/>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EFA6B0DB-EFB5-4887-AC14-952DE99E0A9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A6453ECE-D84D-AD4A-224C-50373A63E86B}"/>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C3F5675-29DE-5820-68F8-C021F4F7D448}"/>
              </a:ext>
            </a:extLst>
          </p:cNvPr>
          <p:cNvSpPr>
            <a:spLocks noGrp="1"/>
          </p:cNvSpPr>
          <p:nvPr>
            <p:ph type="dt" sz="half" idx="10"/>
          </p:nvPr>
        </p:nvSpPr>
        <p:spPr/>
        <p:txBody>
          <a:bodyPr/>
          <a:lstStyle/>
          <a:p>
            <a:fld id="{AAAEF111-528A-D545-B733-900FFF1B1752}" type="datetimeFigureOut">
              <a:rPr lang="en-US" smtClean="0"/>
              <a:t>4/14/2023</a:t>
            </a:fld>
            <a:endParaRPr lang="en-US"/>
          </a:p>
        </p:txBody>
      </p:sp>
      <p:sp>
        <p:nvSpPr>
          <p:cNvPr id="8" name="Footer Placeholder 7">
            <a:extLst>
              <a:ext uri="{FF2B5EF4-FFF2-40B4-BE49-F238E27FC236}">
                <a16:creationId xmlns:a16="http://schemas.microsoft.com/office/drawing/2014/main" id="{83E256A3-5B28-BDF2-E8F5-C81572C55D8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A3EA1C3-BE89-A352-9796-8E53EA1D0310}"/>
              </a:ext>
            </a:extLst>
          </p:cNvPr>
          <p:cNvSpPr>
            <a:spLocks noGrp="1"/>
          </p:cNvSpPr>
          <p:nvPr>
            <p:ph type="sldNum" sz="quarter" idx="12"/>
          </p:nvPr>
        </p:nvSpPr>
        <p:spPr/>
        <p:txBody>
          <a:bodyPr/>
          <a:lstStyle/>
          <a:p>
            <a:fld id="{B55B15E4-1A53-3346-B895-9003092AFF52}" type="slidenum">
              <a:rPr lang="en-US" smtClean="0"/>
              <a:t>‹#›</a:t>
            </a:fld>
            <a:endParaRPr lang="en-US"/>
          </a:p>
        </p:txBody>
      </p:sp>
    </p:spTree>
    <p:extLst>
      <p:ext uri="{BB962C8B-B14F-4D97-AF65-F5344CB8AC3E}">
        <p14:creationId xmlns:p14="http://schemas.microsoft.com/office/powerpoint/2010/main" val="7297719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D9E21E-94CE-C3EF-5633-5BD4D620BA01}"/>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D2A7FBB6-4EE3-EE5D-BDCF-A3753AB50020}"/>
              </a:ext>
            </a:extLst>
          </p:cNvPr>
          <p:cNvSpPr>
            <a:spLocks noGrp="1"/>
          </p:cNvSpPr>
          <p:nvPr>
            <p:ph type="dt" sz="half" idx="10"/>
          </p:nvPr>
        </p:nvSpPr>
        <p:spPr/>
        <p:txBody>
          <a:bodyPr/>
          <a:lstStyle/>
          <a:p>
            <a:fld id="{AAAEF111-528A-D545-B733-900FFF1B1752}" type="datetimeFigureOut">
              <a:rPr lang="en-US" smtClean="0"/>
              <a:t>4/14/2023</a:t>
            </a:fld>
            <a:endParaRPr lang="en-US"/>
          </a:p>
        </p:txBody>
      </p:sp>
      <p:sp>
        <p:nvSpPr>
          <p:cNvPr id="4" name="Footer Placeholder 3">
            <a:extLst>
              <a:ext uri="{FF2B5EF4-FFF2-40B4-BE49-F238E27FC236}">
                <a16:creationId xmlns:a16="http://schemas.microsoft.com/office/drawing/2014/main" id="{AAC1943A-9B9C-2FC5-E497-C5873EBF69E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80192AD-D4E0-8130-A6CB-3FD9D8979226}"/>
              </a:ext>
            </a:extLst>
          </p:cNvPr>
          <p:cNvSpPr>
            <a:spLocks noGrp="1"/>
          </p:cNvSpPr>
          <p:nvPr>
            <p:ph type="sldNum" sz="quarter" idx="12"/>
          </p:nvPr>
        </p:nvSpPr>
        <p:spPr/>
        <p:txBody>
          <a:bodyPr/>
          <a:lstStyle/>
          <a:p>
            <a:fld id="{B55B15E4-1A53-3346-B895-9003092AFF52}" type="slidenum">
              <a:rPr lang="en-US" smtClean="0"/>
              <a:t>‹#›</a:t>
            </a:fld>
            <a:endParaRPr lang="en-US"/>
          </a:p>
        </p:txBody>
      </p:sp>
    </p:spTree>
    <p:extLst>
      <p:ext uri="{BB962C8B-B14F-4D97-AF65-F5344CB8AC3E}">
        <p14:creationId xmlns:p14="http://schemas.microsoft.com/office/powerpoint/2010/main" val="30158632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7CE2811-72B0-C0FB-6963-5D4DEBD70F61}"/>
              </a:ext>
            </a:extLst>
          </p:cNvPr>
          <p:cNvSpPr>
            <a:spLocks noGrp="1"/>
          </p:cNvSpPr>
          <p:nvPr>
            <p:ph type="dt" sz="half" idx="10"/>
          </p:nvPr>
        </p:nvSpPr>
        <p:spPr/>
        <p:txBody>
          <a:bodyPr/>
          <a:lstStyle/>
          <a:p>
            <a:fld id="{AAAEF111-528A-D545-B733-900FFF1B1752}" type="datetimeFigureOut">
              <a:rPr lang="en-US" smtClean="0"/>
              <a:t>4/14/2023</a:t>
            </a:fld>
            <a:endParaRPr lang="en-US"/>
          </a:p>
        </p:txBody>
      </p:sp>
      <p:sp>
        <p:nvSpPr>
          <p:cNvPr id="3" name="Footer Placeholder 2">
            <a:extLst>
              <a:ext uri="{FF2B5EF4-FFF2-40B4-BE49-F238E27FC236}">
                <a16:creationId xmlns:a16="http://schemas.microsoft.com/office/drawing/2014/main" id="{C151D890-188B-4D58-9C02-9B4279BFE4A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349C3F1-D4A9-EA22-5E6D-726A09C2268E}"/>
              </a:ext>
            </a:extLst>
          </p:cNvPr>
          <p:cNvSpPr>
            <a:spLocks noGrp="1"/>
          </p:cNvSpPr>
          <p:nvPr>
            <p:ph type="sldNum" sz="quarter" idx="12"/>
          </p:nvPr>
        </p:nvSpPr>
        <p:spPr/>
        <p:txBody>
          <a:bodyPr/>
          <a:lstStyle/>
          <a:p>
            <a:fld id="{B55B15E4-1A53-3346-B895-9003092AFF52}" type="slidenum">
              <a:rPr lang="en-US" smtClean="0"/>
              <a:t>‹#›</a:t>
            </a:fld>
            <a:endParaRPr lang="en-US"/>
          </a:p>
        </p:txBody>
      </p:sp>
    </p:spTree>
    <p:extLst>
      <p:ext uri="{BB962C8B-B14F-4D97-AF65-F5344CB8AC3E}">
        <p14:creationId xmlns:p14="http://schemas.microsoft.com/office/powerpoint/2010/main" val="33880724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4E9D4A-A7C1-4EE2-A408-32A0825788B8}"/>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7D540A8A-0CB5-4508-ACA7-3705E43264D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59F7B3DB-0F87-FB6C-FC97-01D2FD1719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F288AF3-13D4-D1A1-2B35-4A3AFF570EA1}"/>
              </a:ext>
            </a:extLst>
          </p:cNvPr>
          <p:cNvSpPr>
            <a:spLocks noGrp="1"/>
          </p:cNvSpPr>
          <p:nvPr>
            <p:ph type="dt" sz="half" idx="10"/>
          </p:nvPr>
        </p:nvSpPr>
        <p:spPr/>
        <p:txBody>
          <a:bodyPr/>
          <a:lstStyle/>
          <a:p>
            <a:fld id="{AAAEF111-528A-D545-B733-900FFF1B1752}" type="datetimeFigureOut">
              <a:rPr lang="en-US" smtClean="0"/>
              <a:t>4/14/2023</a:t>
            </a:fld>
            <a:endParaRPr lang="en-US"/>
          </a:p>
        </p:txBody>
      </p:sp>
      <p:sp>
        <p:nvSpPr>
          <p:cNvPr id="6" name="Footer Placeholder 5">
            <a:extLst>
              <a:ext uri="{FF2B5EF4-FFF2-40B4-BE49-F238E27FC236}">
                <a16:creationId xmlns:a16="http://schemas.microsoft.com/office/drawing/2014/main" id="{9BB9F6FC-7D48-6C34-026F-73A864AE8A3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55459E-DAF0-94D9-1DF2-648B35715E2F}"/>
              </a:ext>
            </a:extLst>
          </p:cNvPr>
          <p:cNvSpPr>
            <a:spLocks noGrp="1"/>
          </p:cNvSpPr>
          <p:nvPr>
            <p:ph type="sldNum" sz="quarter" idx="12"/>
          </p:nvPr>
        </p:nvSpPr>
        <p:spPr/>
        <p:txBody>
          <a:bodyPr/>
          <a:lstStyle/>
          <a:p>
            <a:fld id="{B55B15E4-1A53-3346-B895-9003092AFF52}" type="slidenum">
              <a:rPr lang="en-US" smtClean="0"/>
              <a:t>‹#›</a:t>
            </a:fld>
            <a:endParaRPr lang="en-US"/>
          </a:p>
        </p:txBody>
      </p:sp>
    </p:spTree>
    <p:extLst>
      <p:ext uri="{BB962C8B-B14F-4D97-AF65-F5344CB8AC3E}">
        <p14:creationId xmlns:p14="http://schemas.microsoft.com/office/powerpoint/2010/main" val="5518850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3B2331-7669-465F-3609-F00B26471F2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F27E9B08-A54F-E844-0C8E-1F6E86BF68C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BF42103-BA95-5EC8-E425-E26E71F4F55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D97D30E-FE80-5A69-B3A3-E68A71457D77}"/>
              </a:ext>
            </a:extLst>
          </p:cNvPr>
          <p:cNvSpPr>
            <a:spLocks noGrp="1"/>
          </p:cNvSpPr>
          <p:nvPr>
            <p:ph type="dt" sz="half" idx="10"/>
          </p:nvPr>
        </p:nvSpPr>
        <p:spPr/>
        <p:txBody>
          <a:bodyPr/>
          <a:lstStyle/>
          <a:p>
            <a:fld id="{AAAEF111-528A-D545-B733-900FFF1B1752}" type="datetimeFigureOut">
              <a:rPr lang="en-US" smtClean="0"/>
              <a:t>4/14/2023</a:t>
            </a:fld>
            <a:endParaRPr lang="en-US"/>
          </a:p>
        </p:txBody>
      </p:sp>
      <p:sp>
        <p:nvSpPr>
          <p:cNvPr id="6" name="Footer Placeholder 5">
            <a:extLst>
              <a:ext uri="{FF2B5EF4-FFF2-40B4-BE49-F238E27FC236}">
                <a16:creationId xmlns:a16="http://schemas.microsoft.com/office/drawing/2014/main" id="{BADE377C-72B3-7506-2215-26187A1C2C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9588A4-059D-5042-6AB3-6FE0A6296956}"/>
              </a:ext>
            </a:extLst>
          </p:cNvPr>
          <p:cNvSpPr>
            <a:spLocks noGrp="1"/>
          </p:cNvSpPr>
          <p:nvPr>
            <p:ph type="sldNum" sz="quarter" idx="12"/>
          </p:nvPr>
        </p:nvSpPr>
        <p:spPr/>
        <p:txBody>
          <a:bodyPr/>
          <a:lstStyle/>
          <a:p>
            <a:fld id="{B55B15E4-1A53-3346-B895-9003092AFF52}" type="slidenum">
              <a:rPr lang="en-US" smtClean="0"/>
              <a:t>‹#›</a:t>
            </a:fld>
            <a:endParaRPr lang="en-US"/>
          </a:p>
        </p:txBody>
      </p:sp>
    </p:spTree>
    <p:extLst>
      <p:ext uri="{BB962C8B-B14F-4D97-AF65-F5344CB8AC3E}">
        <p14:creationId xmlns:p14="http://schemas.microsoft.com/office/powerpoint/2010/main" val="1899280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6CDD1E4-82DB-E3F7-7C6B-07FE91122F8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E75BFCA8-5C2B-C633-7228-7D1B061A5D5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4ECDA21-D5FD-EE28-A57D-5FFE0005C2A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AEF111-528A-D545-B733-900FFF1B1752}" type="datetimeFigureOut">
              <a:rPr lang="en-US" smtClean="0"/>
              <a:t>4/14/2023</a:t>
            </a:fld>
            <a:endParaRPr lang="en-US"/>
          </a:p>
        </p:txBody>
      </p:sp>
      <p:sp>
        <p:nvSpPr>
          <p:cNvPr id="5" name="Footer Placeholder 4">
            <a:extLst>
              <a:ext uri="{FF2B5EF4-FFF2-40B4-BE49-F238E27FC236}">
                <a16:creationId xmlns:a16="http://schemas.microsoft.com/office/drawing/2014/main" id="{8B7B9F21-27CE-F611-D0E5-8464F9DD946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148EA0F-14AF-7529-0BD2-494B1AA2F2F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55B15E4-1A53-3346-B895-9003092AFF52}" type="slidenum">
              <a:rPr lang="en-US" smtClean="0"/>
              <a:t>‹#›</a:t>
            </a:fld>
            <a:endParaRPr lang="en-US"/>
          </a:p>
        </p:txBody>
      </p:sp>
    </p:spTree>
    <p:extLst>
      <p:ext uri="{BB962C8B-B14F-4D97-AF65-F5344CB8AC3E}">
        <p14:creationId xmlns:p14="http://schemas.microsoft.com/office/powerpoint/2010/main" val="25446618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image" Target="../media/image50.png"/><Relationship Id="rId2" Type="http://schemas.openxmlformats.org/officeDocument/2006/relationships/image" Target="../media/image45.png"/><Relationship Id="rId1" Type="http://schemas.openxmlformats.org/officeDocument/2006/relationships/slideLayout" Target="../slideLayouts/slideLayout2.xml"/><Relationship Id="rId6" Type="http://schemas.openxmlformats.org/officeDocument/2006/relationships/image" Target="../media/image49.png"/><Relationship Id="rId5" Type="http://schemas.openxmlformats.org/officeDocument/2006/relationships/image" Target="../media/image48.tiff"/><Relationship Id="rId4" Type="http://schemas.openxmlformats.org/officeDocument/2006/relationships/image" Target="../media/image47.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emf"/><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56.png"/><Relationship Id="rId7" Type="http://schemas.openxmlformats.org/officeDocument/2006/relationships/image" Target="../media/image60.png"/><Relationship Id="rId2" Type="http://schemas.openxmlformats.org/officeDocument/2006/relationships/image" Target="../media/image55.png"/><Relationship Id="rId1" Type="http://schemas.openxmlformats.org/officeDocument/2006/relationships/slideLayout" Target="../slideLayouts/slideLayout1.xml"/><Relationship Id="rId6" Type="http://schemas.openxmlformats.org/officeDocument/2006/relationships/image" Target="../media/image59.png"/><Relationship Id="rId5" Type="http://schemas.openxmlformats.org/officeDocument/2006/relationships/image" Target="../media/image58.jpeg"/><Relationship Id="rId4" Type="http://schemas.openxmlformats.org/officeDocument/2006/relationships/image" Target="../media/image57.png"/></Relationships>
</file>

<file path=ppt/slides/_rels/slide16.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2.png"/><Relationship Id="rId3" Type="http://schemas.openxmlformats.org/officeDocument/2006/relationships/image" Target="../media/image12.jpeg"/><Relationship Id="rId7" Type="http://schemas.openxmlformats.org/officeDocument/2006/relationships/image" Target="../media/image16.png"/><Relationship Id="rId12" Type="http://schemas.openxmlformats.org/officeDocument/2006/relationships/image" Target="../media/image21.jpg"/><Relationship Id="rId17" Type="http://schemas.openxmlformats.org/officeDocument/2006/relationships/image" Target="../media/image26.png"/><Relationship Id="rId2" Type="http://schemas.openxmlformats.org/officeDocument/2006/relationships/notesSlide" Target="../notesSlides/notesSlide4.xml"/><Relationship Id="rId16"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image" Target="../media/image15.jpeg"/><Relationship Id="rId11" Type="http://schemas.openxmlformats.org/officeDocument/2006/relationships/image" Target="../media/image20.png"/><Relationship Id="rId5" Type="http://schemas.openxmlformats.org/officeDocument/2006/relationships/image" Target="../media/image14.png"/><Relationship Id="rId15" Type="http://schemas.openxmlformats.org/officeDocument/2006/relationships/image" Target="../media/image24.png"/><Relationship Id="rId10" Type="http://schemas.openxmlformats.org/officeDocument/2006/relationships/image" Target="../media/image19.tiff"/><Relationship Id="rId4" Type="http://schemas.openxmlformats.org/officeDocument/2006/relationships/image" Target="../media/image13.jpeg"/><Relationship Id="rId9" Type="http://schemas.openxmlformats.org/officeDocument/2006/relationships/image" Target="../media/image18.jpeg"/><Relationship Id="rId14" Type="http://schemas.openxmlformats.org/officeDocument/2006/relationships/image" Target="../media/image2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0.emf"/><Relationship Id="rId3" Type="http://schemas.openxmlformats.org/officeDocument/2006/relationships/image" Target="../media/image5.emf"/><Relationship Id="rId7" Type="http://schemas.openxmlformats.org/officeDocument/2006/relationships/image" Target="../media/image9.emf"/><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8.emf"/><Relationship Id="rId5" Type="http://schemas.openxmlformats.org/officeDocument/2006/relationships/image" Target="../media/image7.png"/><Relationship Id="rId4" Type="http://schemas.openxmlformats.org/officeDocument/2006/relationships/image" Target="../media/image6.emf"/><Relationship Id="rId9" Type="http://schemas.openxmlformats.org/officeDocument/2006/relationships/image" Target="../media/image11.emf"/></Relationships>
</file>

<file path=ppt/slides/_rels/slide6.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1.jpg"/><Relationship Id="rId18" Type="http://schemas.openxmlformats.org/officeDocument/2006/relationships/image" Target="../media/image26.png"/><Relationship Id="rId3" Type="http://schemas.openxmlformats.org/officeDocument/2006/relationships/image" Target="../media/image12.jpeg"/><Relationship Id="rId7" Type="http://schemas.openxmlformats.org/officeDocument/2006/relationships/image" Target="../media/image16.png"/><Relationship Id="rId12" Type="http://schemas.openxmlformats.org/officeDocument/2006/relationships/image" Target="../media/image20.png"/><Relationship Id="rId17" Type="http://schemas.openxmlformats.org/officeDocument/2006/relationships/image" Target="../media/image25.png"/><Relationship Id="rId2" Type="http://schemas.openxmlformats.org/officeDocument/2006/relationships/notesSlide" Target="../notesSlides/notesSlide2.xml"/><Relationship Id="rId16"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image" Target="../media/image15.jpeg"/><Relationship Id="rId11" Type="http://schemas.openxmlformats.org/officeDocument/2006/relationships/image" Target="../media/image19.tiff"/><Relationship Id="rId5" Type="http://schemas.openxmlformats.org/officeDocument/2006/relationships/image" Target="../media/image14.png"/><Relationship Id="rId15" Type="http://schemas.openxmlformats.org/officeDocument/2006/relationships/image" Target="../media/image23.png"/><Relationship Id="rId10" Type="http://schemas.openxmlformats.org/officeDocument/2006/relationships/image" Target="../media/image18.jpeg"/><Relationship Id="rId4" Type="http://schemas.openxmlformats.org/officeDocument/2006/relationships/image" Target="../media/image13.jpeg"/><Relationship Id="rId9" Type="http://schemas.microsoft.com/office/2007/relationships/hdphoto" Target="../media/hdphoto1.wdp"/><Relationship Id="rId14" Type="http://schemas.openxmlformats.org/officeDocument/2006/relationships/image" Target="../media/image22.png"/></Relationships>
</file>

<file path=ppt/slides/_rels/slide7.xml.rels><?xml version="1.0" encoding="UTF-8" standalone="yes"?>
<Relationships xmlns="http://schemas.openxmlformats.org/package/2006/relationships"><Relationship Id="rId3" Type="http://schemas.openxmlformats.org/officeDocument/2006/relationships/image" Target="../media/image28.jpeg"/><Relationship Id="rId7" Type="http://schemas.openxmlformats.org/officeDocument/2006/relationships/image" Target="../media/image32.png"/><Relationship Id="rId2"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8.xml.rels><?xml version="1.0" encoding="UTF-8" standalone="yes"?>
<Relationships xmlns="http://schemas.openxmlformats.org/package/2006/relationships"><Relationship Id="rId8" Type="http://schemas.openxmlformats.org/officeDocument/2006/relationships/image" Target="../media/image39.tiff"/><Relationship Id="rId3" Type="http://schemas.openxmlformats.org/officeDocument/2006/relationships/image" Target="../media/image34.jpeg"/><Relationship Id="rId7" Type="http://schemas.openxmlformats.org/officeDocument/2006/relationships/image" Target="../media/image38.tiff"/><Relationship Id="rId2" Type="http://schemas.openxmlformats.org/officeDocument/2006/relationships/image" Target="../media/image33.png"/><Relationship Id="rId1" Type="http://schemas.openxmlformats.org/officeDocument/2006/relationships/slideLayout" Target="../slideLayouts/slideLayout2.xml"/><Relationship Id="rId6" Type="http://schemas.openxmlformats.org/officeDocument/2006/relationships/image" Target="../media/image37.jpeg"/><Relationship Id="rId5" Type="http://schemas.openxmlformats.org/officeDocument/2006/relationships/image" Target="../media/image36.jpeg"/><Relationship Id="rId10" Type="http://schemas.openxmlformats.org/officeDocument/2006/relationships/image" Target="../media/image41.tiff"/><Relationship Id="rId4" Type="http://schemas.openxmlformats.org/officeDocument/2006/relationships/image" Target="../media/image35.jpg"/><Relationship Id="rId9" Type="http://schemas.openxmlformats.org/officeDocument/2006/relationships/image" Target="../media/image40.tiff"/></Relationships>
</file>

<file path=ppt/slides/_rels/slide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 Id="rId4" Type="http://schemas.openxmlformats.org/officeDocument/2006/relationships/image" Target="../media/image4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74947" y="3134899"/>
            <a:ext cx="10015330" cy="1655762"/>
          </a:xfrm>
        </p:spPr>
        <p:txBody>
          <a:bodyPr>
            <a:normAutofit lnSpcReduction="10000"/>
          </a:bodyPr>
          <a:lstStyle/>
          <a:p>
            <a:r>
              <a:rPr lang="en-US" dirty="0" smtClean="0"/>
              <a:t>Progress in Development of Accelerators for Medical and Industrial Application</a:t>
            </a:r>
          </a:p>
          <a:p>
            <a:r>
              <a:rPr lang="en-US" dirty="0" smtClean="0"/>
              <a:t>Summary WG-3</a:t>
            </a:r>
          </a:p>
          <a:p>
            <a:r>
              <a:rPr lang="en-US" dirty="0" smtClean="0"/>
              <a:t>Convener: Anatoly Rozenfeld</a:t>
            </a:r>
            <a:endParaRPr lang="en-US" dirty="0"/>
          </a:p>
          <a:p>
            <a:r>
              <a:rPr lang="en-US" dirty="0" smtClean="0"/>
              <a:t>12-14 April, 2023, Melbourne, Australia</a:t>
            </a:r>
            <a:endParaRPr lang="en-AU" dirty="0"/>
          </a:p>
        </p:txBody>
      </p:sp>
      <p:pic>
        <p:nvPicPr>
          <p:cNvPr id="4" name="Рисунок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62268" y="1407503"/>
            <a:ext cx="8040688"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872645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図 9" descr="挿絵 が含まれている画像&#10;&#10;自動的に生成された説明">
            <a:extLst>
              <a:ext uri="{FF2B5EF4-FFF2-40B4-BE49-F238E27FC236}">
                <a16:creationId xmlns:a16="http://schemas.microsoft.com/office/drawing/2014/main" id="{75F4A523-743C-37A6-F100-CA0DE30589A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69381" y="1337185"/>
            <a:ext cx="3663414" cy="1136337"/>
          </a:xfrm>
          <a:prstGeom prst="rect">
            <a:avLst/>
          </a:prstGeom>
        </p:spPr>
      </p:pic>
      <p:pic>
        <p:nvPicPr>
          <p:cNvPr id="10" name="Google Shape;107;p3">
            <a:extLst>
              <a:ext uri="{FF2B5EF4-FFF2-40B4-BE49-F238E27FC236}">
                <a16:creationId xmlns:a16="http://schemas.microsoft.com/office/drawing/2014/main" id="{5D10501E-0B0F-9740-8770-49ACE00DA64B}"/>
              </a:ext>
            </a:extLst>
          </p:cNvPr>
          <p:cNvPicPr preferRelativeResize="0"/>
          <p:nvPr/>
        </p:nvPicPr>
        <p:blipFill rotWithShape="1">
          <a:blip r:embed="rId3">
            <a:alphaModFix/>
          </a:blip>
          <a:srcRect/>
          <a:stretch/>
        </p:blipFill>
        <p:spPr>
          <a:xfrm>
            <a:off x="8291252" y="2535355"/>
            <a:ext cx="2124760" cy="1612159"/>
          </a:xfrm>
          <a:prstGeom prst="rect">
            <a:avLst/>
          </a:prstGeom>
          <a:noFill/>
          <a:ln>
            <a:noFill/>
          </a:ln>
        </p:spPr>
      </p:pic>
      <p:sp>
        <p:nvSpPr>
          <p:cNvPr id="11" name="TextBox 10">
            <a:extLst>
              <a:ext uri="{FF2B5EF4-FFF2-40B4-BE49-F238E27FC236}">
                <a16:creationId xmlns:a16="http://schemas.microsoft.com/office/drawing/2014/main" id="{674F3945-A484-FEDF-ADEC-9F1CE1411D79}"/>
              </a:ext>
            </a:extLst>
          </p:cNvPr>
          <p:cNvSpPr txBox="1"/>
          <p:nvPr/>
        </p:nvSpPr>
        <p:spPr>
          <a:xfrm>
            <a:off x="3316958" y="33310"/>
            <a:ext cx="6261201" cy="369332"/>
          </a:xfrm>
          <a:prstGeom prst="rect">
            <a:avLst/>
          </a:prstGeom>
          <a:noFill/>
        </p:spPr>
        <p:txBody>
          <a:bodyPr wrap="none" rtlCol="0">
            <a:spAutoFit/>
          </a:bodyPr>
          <a:lstStyle/>
          <a:p>
            <a:r>
              <a:rPr lang="en-US" b="1" dirty="0">
                <a:solidFill>
                  <a:srgbClr val="000000"/>
                </a:solidFill>
                <a:latin typeface="Calibri Light" panose="020F0302020204030204" pitchFamily="34" charset="0"/>
                <a:ea typeface="Yu Mincho" panose="02020400000000000000" pitchFamily="18" charset="-128"/>
              </a:rPr>
              <a:t>Present Status on Li-beam driving neutron generator R&amp;Ds at BNL</a:t>
            </a:r>
            <a:endParaRPr lang="en-US" b="1" dirty="0"/>
          </a:p>
        </p:txBody>
      </p:sp>
      <p:sp>
        <p:nvSpPr>
          <p:cNvPr id="12" name="TextBox 11">
            <a:extLst>
              <a:ext uri="{FF2B5EF4-FFF2-40B4-BE49-F238E27FC236}">
                <a16:creationId xmlns:a16="http://schemas.microsoft.com/office/drawing/2014/main" id="{633B8D98-2904-F3F2-91BF-435BDDE9CEB2}"/>
              </a:ext>
            </a:extLst>
          </p:cNvPr>
          <p:cNvSpPr txBox="1"/>
          <p:nvPr/>
        </p:nvSpPr>
        <p:spPr>
          <a:xfrm>
            <a:off x="6541340" y="447315"/>
            <a:ext cx="4126661" cy="938719"/>
          </a:xfrm>
          <a:prstGeom prst="rect">
            <a:avLst/>
          </a:prstGeom>
          <a:noFill/>
        </p:spPr>
        <p:txBody>
          <a:bodyPr wrap="square" rtlCol="0">
            <a:spAutoFit/>
          </a:bodyPr>
          <a:lstStyle/>
          <a:p>
            <a:r>
              <a:rPr lang="en-US" sz="1100" dirty="0">
                <a:cs typeface="Arial" panose="020B0604020202020204" pitchFamily="34" charset="0"/>
              </a:rPr>
              <a:t>Key concept</a:t>
            </a:r>
          </a:p>
          <a:p>
            <a:pPr marL="214313" indent="-214313">
              <a:buFont typeface="Arial" panose="020B0604020202020204" pitchFamily="34" charset="0"/>
              <a:buChar char="•"/>
            </a:pPr>
            <a:r>
              <a:rPr lang="en-US" sz="1100" dirty="0">
                <a:cs typeface="Arial" panose="020B0604020202020204" pitchFamily="34" charset="0"/>
              </a:rPr>
              <a:t>When heavy ions are delivered, neutrons are directed to forward because of the high  gravity center velocity.</a:t>
            </a:r>
          </a:p>
          <a:p>
            <a:pPr marL="214313" indent="-214313">
              <a:buFont typeface="Arial" panose="020B0604020202020204" pitchFamily="34" charset="0"/>
              <a:buChar char="•"/>
            </a:pPr>
            <a:r>
              <a:rPr lang="en-US" sz="1100" dirty="0">
                <a:cs typeface="Arial" panose="020B0604020202020204" pitchFamily="34" charset="0"/>
              </a:rPr>
              <a:t>Neutron flux can be increased while beam energy is kept near the threshold.</a:t>
            </a:r>
          </a:p>
        </p:txBody>
      </p:sp>
      <p:sp>
        <p:nvSpPr>
          <p:cNvPr id="13" name="TextBox 12">
            <a:extLst>
              <a:ext uri="{FF2B5EF4-FFF2-40B4-BE49-F238E27FC236}">
                <a16:creationId xmlns:a16="http://schemas.microsoft.com/office/drawing/2014/main" id="{22ADFD57-1788-46AB-7FC5-929F3124A678}"/>
              </a:ext>
            </a:extLst>
          </p:cNvPr>
          <p:cNvSpPr txBox="1"/>
          <p:nvPr/>
        </p:nvSpPr>
        <p:spPr>
          <a:xfrm>
            <a:off x="5711616" y="5144114"/>
            <a:ext cx="4252524" cy="461665"/>
          </a:xfrm>
          <a:prstGeom prst="rect">
            <a:avLst/>
          </a:prstGeom>
          <a:noFill/>
        </p:spPr>
        <p:txBody>
          <a:bodyPr wrap="square" rtlCol="0">
            <a:spAutoFit/>
          </a:bodyPr>
          <a:lstStyle/>
          <a:p>
            <a:r>
              <a:rPr lang="en-US" sz="1200" dirty="0"/>
              <a:t>To achieve intense </a:t>
            </a:r>
            <a:r>
              <a:rPr lang="en-US" sz="1200" baseline="30000" dirty="0"/>
              <a:t>7</a:t>
            </a:r>
            <a:r>
              <a:rPr lang="en-US" sz="1200" dirty="0"/>
              <a:t>Li</a:t>
            </a:r>
            <a:r>
              <a:rPr lang="en-US" sz="1200" baseline="30000" dirty="0"/>
              <a:t>3+</a:t>
            </a:r>
            <a:r>
              <a:rPr lang="en-US" sz="1200" dirty="0"/>
              <a:t> beam, we employed laser ion source (LIS) and direct plasma injection scheme (DPIS)</a:t>
            </a:r>
          </a:p>
        </p:txBody>
      </p:sp>
      <p:pic>
        <p:nvPicPr>
          <p:cNvPr id="14" name="Picture 13">
            <a:extLst>
              <a:ext uri="{FF2B5EF4-FFF2-40B4-BE49-F238E27FC236}">
                <a16:creationId xmlns:a16="http://schemas.microsoft.com/office/drawing/2014/main" id="{3EDBD853-08A0-934C-A069-870D895E342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24378" y="4756267"/>
            <a:ext cx="4824673" cy="1304855"/>
          </a:xfrm>
          <a:prstGeom prst="rect">
            <a:avLst/>
          </a:prstGeom>
        </p:spPr>
      </p:pic>
      <p:pic>
        <p:nvPicPr>
          <p:cNvPr id="15" name="Picture 14" descr="Chart&#10;&#10;Description automatically generated">
            <a:extLst>
              <a:ext uri="{FF2B5EF4-FFF2-40B4-BE49-F238E27FC236}">
                <a16:creationId xmlns:a16="http://schemas.microsoft.com/office/drawing/2014/main" id="{4C3BA8BA-402C-9953-513E-64FD15D7AC46}"/>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30084" y="2558477"/>
            <a:ext cx="2592337" cy="1657258"/>
          </a:xfrm>
          <a:prstGeom prst="rect">
            <a:avLst/>
          </a:prstGeom>
          <a:noFill/>
          <a:ln>
            <a:noFill/>
          </a:ln>
        </p:spPr>
      </p:pic>
      <p:sp>
        <p:nvSpPr>
          <p:cNvPr id="16" name="TextBox 15">
            <a:extLst>
              <a:ext uri="{FF2B5EF4-FFF2-40B4-BE49-F238E27FC236}">
                <a16:creationId xmlns:a16="http://schemas.microsoft.com/office/drawing/2014/main" id="{146AABB2-A997-7570-BE67-744B832FB305}"/>
              </a:ext>
            </a:extLst>
          </p:cNvPr>
          <p:cNvSpPr txBox="1"/>
          <p:nvPr/>
        </p:nvSpPr>
        <p:spPr>
          <a:xfrm>
            <a:off x="3923887" y="4124389"/>
            <a:ext cx="1963999" cy="261610"/>
          </a:xfrm>
          <a:prstGeom prst="rect">
            <a:avLst/>
          </a:prstGeom>
          <a:noFill/>
        </p:spPr>
        <p:txBody>
          <a:bodyPr wrap="none" rtlCol="0">
            <a:spAutoFit/>
          </a:bodyPr>
          <a:lstStyle/>
          <a:p>
            <a:r>
              <a:rPr lang="en-US" sz="1100" dirty="0"/>
              <a:t>LIS provides </a:t>
            </a:r>
            <a:r>
              <a:rPr lang="en-US" sz="1100" baseline="30000" dirty="0"/>
              <a:t>7</a:t>
            </a:r>
            <a:r>
              <a:rPr lang="en-US" sz="1100" dirty="0"/>
              <a:t>Li</a:t>
            </a:r>
            <a:r>
              <a:rPr lang="en-US" sz="1100" baseline="30000" dirty="0"/>
              <a:t>3+ </a:t>
            </a:r>
            <a:r>
              <a:rPr lang="en-US" sz="1100" dirty="0"/>
              <a:t>intense beam </a:t>
            </a:r>
          </a:p>
        </p:txBody>
      </p:sp>
      <p:pic>
        <p:nvPicPr>
          <p:cNvPr id="17" name="image8.png">
            <a:extLst>
              <a:ext uri="{FF2B5EF4-FFF2-40B4-BE49-F238E27FC236}">
                <a16:creationId xmlns:a16="http://schemas.microsoft.com/office/drawing/2014/main" id="{239F7D69-947E-1BA0-7630-F7F5CC97009D}"/>
              </a:ext>
            </a:extLst>
          </p:cNvPr>
          <p:cNvPicPr/>
          <p:nvPr/>
        </p:nvPicPr>
        <p:blipFill>
          <a:blip r:embed="rId6"/>
          <a:srcRect/>
          <a:stretch>
            <a:fillRect/>
          </a:stretch>
        </p:blipFill>
        <p:spPr>
          <a:xfrm>
            <a:off x="6541340" y="2613198"/>
            <a:ext cx="1484295" cy="1314120"/>
          </a:xfrm>
          <a:prstGeom prst="rect">
            <a:avLst/>
          </a:prstGeom>
          <a:ln/>
        </p:spPr>
      </p:pic>
      <p:sp>
        <p:nvSpPr>
          <p:cNvPr id="18" name="TextBox 17">
            <a:extLst>
              <a:ext uri="{FF2B5EF4-FFF2-40B4-BE49-F238E27FC236}">
                <a16:creationId xmlns:a16="http://schemas.microsoft.com/office/drawing/2014/main" id="{E707DD52-28BB-BA53-4CB3-BD8E2D796EAF}"/>
              </a:ext>
            </a:extLst>
          </p:cNvPr>
          <p:cNvSpPr txBox="1"/>
          <p:nvPr/>
        </p:nvSpPr>
        <p:spPr>
          <a:xfrm>
            <a:off x="6275777" y="4124389"/>
            <a:ext cx="2028119" cy="261610"/>
          </a:xfrm>
          <a:prstGeom prst="rect">
            <a:avLst/>
          </a:prstGeom>
          <a:noFill/>
        </p:spPr>
        <p:txBody>
          <a:bodyPr wrap="none" rtlCol="0">
            <a:spAutoFit/>
          </a:bodyPr>
          <a:lstStyle/>
          <a:p>
            <a:r>
              <a:rPr lang="en-US" sz="1100" dirty="0"/>
              <a:t>DPIS plus RFQ capture the beam</a:t>
            </a:r>
          </a:p>
        </p:txBody>
      </p:sp>
      <p:sp>
        <p:nvSpPr>
          <p:cNvPr id="19" name="TextBox 18">
            <a:extLst>
              <a:ext uri="{FF2B5EF4-FFF2-40B4-BE49-F238E27FC236}">
                <a16:creationId xmlns:a16="http://schemas.microsoft.com/office/drawing/2014/main" id="{9C4E4965-62C7-BE1C-D154-14E1CDB8E145}"/>
              </a:ext>
            </a:extLst>
          </p:cNvPr>
          <p:cNvSpPr txBox="1"/>
          <p:nvPr/>
        </p:nvSpPr>
        <p:spPr>
          <a:xfrm>
            <a:off x="8528010" y="4124389"/>
            <a:ext cx="1927131" cy="261610"/>
          </a:xfrm>
          <a:prstGeom prst="rect">
            <a:avLst/>
          </a:prstGeom>
          <a:noFill/>
        </p:spPr>
        <p:txBody>
          <a:bodyPr wrap="none" rtlCol="0">
            <a:spAutoFit/>
          </a:bodyPr>
          <a:lstStyle/>
          <a:p>
            <a:r>
              <a:rPr lang="en-US" sz="1100" dirty="0"/>
              <a:t>The world brightest </a:t>
            </a:r>
            <a:r>
              <a:rPr lang="en-US" sz="1100" baseline="30000" dirty="0"/>
              <a:t>7</a:t>
            </a:r>
            <a:r>
              <a:rPr lang="en-US" sz="1100" dirty="0"/>
              <a:t>Li</a:t>
            </a:r>
            <a:r>
              <a:rPr lang="en-US" sz="1100" baseline="30000" dirty="0"/>
              <a:t>3+</a:t>
            </a:r>
            <a:r>
              <a:rPr lang="en-US" sz="1100" dirty="0"/>
              <a:t> beam</a:t>
            </a:r>
          </a:p>
        </p:txBody>
      </p:sp>
      <p:sp>
        <p:nvSpPr>
          <p:cNvPr id="20" name="TextBox 19">
            <a:extLst>
              <a:ext uri="{FF2B5EF4-FFF2-40B4-BE49-F238E27FC236}">
                <a16:creationId xmlns:a16="http://schemas.microsoft.com/office/drawing/2014/main" id="{9AA5B3BB-34D0-CD9C-2509-E9AAE05252E3}"/>
              </a:ext>
            </a:extLst>
          </p:cNvPr>
          <p:cNvSpPr txBox="1"/>
          <p:nvPr/>
        </p:nvSpPr>
        <p:spPr>
          <a:xfrm>
            <a:off x="4198310" y="6256961"/>
            <a:ext cx="4616905" cy="276999"/>
          </a:xfrm>
          <a:prstGeom prst="rect">
            <a:avLst/>
          </a:prstGeom>
          <a:noFill/>
        </p:spPr>
        <p:txBody>
          <a:bodyPr wrap="none" rtlCol="0">
            <a:spAutoFit/>
          </a:bodyPr>
          <a:lstStyle/>
          <a:p>
            <a:r>
              <a:rPr lang="en-US" sz="1200" dirty="0"/>
              <a:t>Li beam driving neutron generator (Anticipated Completed Projections)</a:t>
            </a:r>
          </a:p>
        </p:txBody>
      </p:sp>
      <p:sp>
        <p:nvSpPr>
          <p:cNvPr id="21" name="Rounded Rectangle 20">
            <a:extLst>
              <a:ext uri="{FF2B5EF4-FFF2-40B4-BE49-F238E27FC236}">
                <a16:creationId xmlns:a16="http://schemas.microsoft.com/office/drawing/2014/main" id="{C4B321E1-0DEC-EE4F-4298-277A1D0ADD76}"/>
              </a:ext>
            </a:extLst>
          </p:cNvPr>
          <p:cNvSpPr/>
          <p:nvPr/>
        </p:nvSpPr>
        <p:spPr>
          <a:xfrm>
            <a:off x="5112885" y="4582340"/>
            <a:ext cx="2514342" cy="1618458"/>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CF525900-3897-6660-C4A2-B233FC7FA453}"/>
              </a:ext>
            </a:extLst>
          </p:cNvPr>
          <p:cNvSpPr txBox="1"/>
          <p:nvPr/>
        </p:nvSpPr>
        <p:spPr>
          <a:xfrm>
            <a:off x="5828818" y="4385757"/>
            <a:ext cx="1184940" cy="230832"/>
          </a:xfrm>
          <a:prstGeom prst="rect">
            <a:avLst/>
          </a:prstGeom>
          <a:noFill/>
        </p:spPr>
        <p:txBody>
          <a:bodyPr wrap="none" rtlCol="0">
            <a:spAutoFit/>
          </a:bodyPr>
          <a:lstStyle/>
          <a:p>
            <a:r>
              <a:rPr lang="en-US" sz="900" dirty="0">
                <a:solidFill>
                  <a:srgbClr val="FF0000"/>
                </a:solidFill>
              </a:rPr>
              <a:t>This part was verified</a:t>
            </a:r>
          </a:p>
        </p:txBody>
      </p:sp>
      <p:graphicFrame>
        <p:nvGraphicFramePr>
          <p:cNvPr id="23" name="Table 22">
            <a:extLst>
              <a:ext uri="{FF2B5EF4-FFF2-40B4-BE49-F238E27FC236}">
                <a16:creationId xmlns:a16="http://schemas.microsoft.com/office/drawing/2014/main" id="{A21DFBDF-713E-BF67-9EE0-DA875B483F66}"/>
              </a:ext>
            </a:extLst>
          </p:cNvPr>
          <p:cNvGraphicFramePr>
            <a:graphicFrameLocks noGrp="1"/>
          </p:cNvGraphicFramePr>
          <p:nvPr>
            <p:extLst/>
          </p:nvPr>
        </p:nvGraphicFramePr>
        <p:xfrm>
          <a:off x="3430207" y="4564799"/>
          <a:ext cx="1536204" cy="1372734"/>
        </p:xfrm>
        <a:graphic>
          <a:graphicData uri="http://schemas.openxmlformats.org/drawingml/2006/table">
            <a:tbl>
              <a:tblPr firstRow="1" bandRow="1">
                <a:tableStyleId>{5940675A-B579-460E-94D1-54222C63F5DA}</a:tableStyleId>
              </a:tblPr>
              <a:tblGrid>
                <a:gridCol w="784990">
                  <a:extLst>
                    <a:ext uri="{9D8B030D-6E8A-4147-A177-3AD203B41FA5}">
                      <a16:colId xmlns:a16="http://schemas.microsoft.com/office/drawing/2014/main" val="3588704098"/>
                    </a:ext>
                  </a:extLst>
                </a:gridCol>
                <a:gridCol w="751214">
                  <a:extLst>
                    <a:ext uri="{9D8B030D-6E8A-4147-A177-3AD203B41FA5}">
                      <a16:colId xmlns:a16="http://schemas.microsoft.com/office/drawing/2014/main" val="4277456053"/>
                    </a:ext>
                  </a:extLst>
                </a:gridCol>
              </a:tblGrid>
              <a:tr h="158164">
                <a:tc>
                  <a:txBody>
                    <a:bodyPr/>
                    <a:lstStyle/>
                    <a:p>
                      <a:r>
                        <a:rPr lang="en-US" sz="700" dirty="0">
                          <a:latin typeface="Avenir Book" panose="02000503020000020003" pitchFamily="2" charset="0"/>
                        </a:rPr>
                        <a:t>Li</a:t>
                      </a:r>
                      <a:r>
                        <a:rPr lang="en-US" sz="700" baseline="0" dirty="0">
                          <a:latin typeface="Avenir Book" panose="02000503020000020003" pitchFamily="2" charset="0"/>
                        </a:rPr>
                        <a:t> </a:t>
                      </a:r>
                      <a:r>
                        <a:rPr lang="en-US" sz="700" dirty="0">
                          <a:latin typeface="Avenir Book" panose="02000503020000020003" pitchFamily="2" charset="0"/>
                        </a:rPr>
                        <a:t> beam energy</a:t>
                      </a:r>
                    </a:p>
                  </a:txBody>
                  <a:tcPr marL="68580" marR="68580" marT="34290" marB="34290"/>
                </a:tc>
                <a:tc>
                  <a:txBody>
                    <a:bodyPr/>
                    <a:lstStyle/>
                    <a:p>
                      <a:r>
                        <a:rPr lang="en-US" sz="700" dirty="0">
                          <a:latin typeface="Avenir Book" panose="02000503020000020003" pitchFamily="2" charset="0"/>
                        </a:rPr>
                        <a:t>14-15 MeV</a:t>
                      </a:r>
                    </a:p>
                  </a:txBody>
                  <a:tcPr marL="68580" marR="68580" marT="34290" marB="34290"/>
                </a:tc>
                <a:extLst>
                  <a:ext uri="{0D108BD9-81ED-4DB2-BD59-A6C34878D82A}">
                    <a16:rowId xmlns:a16="http://schemas.microsoft.com/office/drawing/2014/main" val="172907349"/>
                  </a:ext>
                </a:extLst>
              </a:tr>
              <a:tr h="188338">
                <a:tc>
                  <a:txBody>
                    <a:bodyPr/>
                    <a:lstStyle/>
                    <a:p>
                      <a:r>
                        <a:rPr lang="en-US" sz="700" dirty="0">
                          <a:latin typeface="Avenir Book" panose="02000503020000020003" pitchFamily="2" charset="0"/>
                        </a:rPr>
                        <a:t>Beam pulse width</a:t>
                      </a:r>
                    </a:p>
                  </a:txBody>
                  <a:tcPr marL="68580" marR="68580" marT="34290" marB="34290"/>
                </a:tc>
                <a:tc>
                  <a:txBody>
                    <a:bodyPr/>
                    <a:lstStyle/>
                    <a:p>
                      <a:r>
                        <a:rPr lang="en-US" sz="700" dirty="0">
                          <a:latin typeface="Avenir Book" panose="02000503020000020003" pitchFamily="2" charset="0"/>
                        </a:rPr>
                        <a:t>2</a:t>
                      </a:r>
                      <a:r>
                        <a:rPr lang="en-US" sz="700" baseline="0" dirty="0">
                          <a:latin typeface="Avenir Book" panose="02000503020000020003" pitchFamily="2" charset="0"/>
                        </a:rPr>
                        <a:t> </a:t>
                      </a:r>
                      <a:r>
                        <a:rPr lang="en-US" sz="700" dirty="0">
                          <a:latin typeface="Avenir Book" panose="02000503020000020003" pitchFamily="2" charset="0"/>
                        </a:rPr>
                        <a:t> us </a:t>
                      </a:r>
                    </a:p>
                  </a:txBody>
                  <a:tcPr marL="68580" marR="68580" marT="34290" marB="34290"/>
                </a:tc>
                <a:extLst>
                  <a:ext uri="{0D108BD9-81ED-4DB2-BD59-A6C34878D82A}">
                    <a16:rowId xmlns:a16="http://schemas.microsoft.com/office/drawing/2014/main" val="1676967949"/>
                  </a:ext>
                </a:extLst>
              </a:tr>
              <a:tr h="158164">
                <a:tc>
                  <a:txBody>
                    <a:bodyPr/>
                    <a:lstStyle/>
                    <a:p>
                      <a:r>
                        <a:rPr lang="en-US" sz="700" dirty="0">
                          <a:latin typeface="Avenir Book" panose="02000503020000020003" pitchFamily="2" charset="0"/>
                        </a:rPr>
                        <a:t>Repetition rate</a:t>
                      </a:r>
                    </a:p>
                  </a:txBody>
                  <a:tcPr marL="68580" marR="68580" marT="34290" marB="34290"/>
                </a:tc>
                <a:tc>
                  <a:txBody>
                    <a:bodyPr/>
                    <a:lstStyle/>
                    <a:p>
                      <a:r>
                        <a:rPr lang="en-US" sz="700" dirty="0">
                          <a:latin typeface="Avenir Book" panose="02000503020000020003" pitchFamily="2" charset="0"/>
                        </a:rPr>
                        <a:t>1000 Hz</a:t>
                      </a:r>
                    </a:p>
                  </a:txBody>
                  <a:tcPr marL="68580" marR="68580" marT="34290" marB="34290"/>
                </a:tc>
                <a:extLst>
                  <a:ext uri="{0D108BD9-81ED-4DB2-BD59-A6C34878D82A}">
                    <a16:rowId xmlns:a16="http://schemas.microsoft.com/office/drawing/2014/main" val="394896509"/>
                  </a:ext>
                </a:extLst>
              </a:tr>
              <a:tr h="188338">
                <a:tc>
                  <a:txBody>
                    <a:bodyPr/>
                    <a:lstStyle/>
                    <a:p>
                      <a:r>
                        <a:rPr lang="en-US" sz="700" dirty="0">
                          <a:latin typeface="Avenir Book" panose="02000503020000020003" pitchFamily="2" charset="0"/>
                        </a:rPr>
                        <a:t>Peak ion beam current</a:t>
                      </a:r>
                    </a:p>
                  </a:txBody>
                  <a:tcPr marL="68580" marR="68580" marT="34290" marB="34290"/>
                </a:tc>
                <a:tc>
                  <a:txBody>
                    <a:bodyPr/>
                    <a:lstStyle/>
                    <a:p>
                      <a:r>
                        <a:rPr lang="en-US" sz="700" dirty="0">
                          <a:latin typeface="Avenir Book" panose="02000503020000020003" pitchFamily="2" charset="0"/>
                        </a:rPr>
                        <a:t>35</a:t>
                      </a:r>
                      <a:r>
                        <a:rPr lang="en-US" sz="700" baseline="0" dirty="0">
                          <a:latin typeface="Avenir Book" panose="02000503020000020003" pitchFamily="2" charset="0"/>
                        </a:rPr>
                        <a:t> </a:t>
                      </a:r>
                      <a:r>
                        <a:rPr lang="en-US" sz="700" dirty="0">
                          <a:latin typeface="Avenir Book" panose="02000503020000020003" pitchFamily="2" charset="0"/>
                        </a:rPr>
                        <a:t>mA</a:t>
                      </a:r>
                    </a:p>
                  </a:txBody>
                  <a:tcPr marL="68580" marR="68580" marT="34290" marB="34290"/>
                </a:tc>
                <a:extLst>
                  <a:ext uri="{0D108BD9-81ED-4DB2-BD59-A6C34878D82A}">
                    <a16:rowId xmlns:a16="http://schemas.microsoft.com/office/drawing/2014/main" val="3321409425"/>
                  </a:ext>
                </a:extLst>
              </a:tr>
              <a:tr h="188338">
                <a:tc>
                  <a:txBody>
                    <a:bodyPr/>
                    <a:lstStyle/>
                    <a:p>
                      <a:r>
                        <a:rPr lang="en-US" sz="700" dirty="0">
                          <a:latin typeface="Avenir Book" panose="02000503020000020003" pitchFamily="2" charset="0"/>
                        </a:rPr>
                        <a:t>Average ion beam current</a:t>
                      </a:r>
                    </a:p>
                  </a:txBody>
                  <a:tcPr marL="68580" marR="68580" marT="34290" marB="34290"/>
                </a:tc>
                <a:tc>
                  <a:txBody>
                    <a:bodyPr/>
                    <a:lstStyle/>
                    <a:p>
                      <a:r>
                        <a:rPr lang="en-US" sz="700" dirty="0">
                          <a:latin typeface="Avenir Book" panose="02000503020000020003" pitchFamily="2" charset="0"/>
                        </a:rPr>
                        <a:t>70 </a:t>
                      </a:r>
                      <a:r>
                        <a:rPr lang="en-US" sz="700" dirty="0" err="1">
                          <a:latin typeface="Avenir Book" panose="02000503020000020003" pitchFamily="2" charset="0"/>
                        </a:rPr>
                        <a:t>uA</a:t>
                      </a:r>
                      <a:endParaRPr lang="en-US" sz="700" dirty="0">
                        <a:latin typeface="Avenir Book" panose="02000503020000020003" pitchFamily="2" charset="0"/>
                      </a:endParaRPr>
                    </a:p>
                  </a:txBody>
                  <a:tcPr marL="68580" marR="68580" marT="34290" marB="34290"/>
                </a:tc>
                <a:extLst>
                  <a:ext uri="{0D108BD9-81ED-4DB2-BD59-A6C34878D82A}">
                    <a16:rowId xmlns:a16="http://schemas.microsoft.com/office/drawing/2014/main" val="36166479"/>
                  </a:ext>
                </a:extLst>
              </a:tr>
              <a:tr h="158164">
                <a:tc>
                  <a:txBody>
                    <a:bodyPr/>
                    <a:lstStyle/>
                    <a:p>
                      <a:r>
                        <a:rPr lang="en-US" sz="700" dirty="0">
                          <a:latin typeface="Avenir Book" panose="02000503020000020003" pitchFamily="2" charset="0"/>
                        </a:rPr>
                        <a:t>Neutron energy</a:t>
                      </a:r>
                    </a:p>
                  </a:txBody>
                  <a:tcPr marL="68580" marR="68580" marT="34290" marB="34290"/>
                </a:tc>
                <a:tc>
                  <a:txBody>
                    <a:bodyPr/>
                    <a:lstStyle/>
                    <a:p>
                      <a:r>
                        <a:rPr lang="en-US" sz="700" dirty="0">
                          <a:latin typeface="Avenir Book" panose="02000503020000020003" pitchFamily="2" charset="0"/>
                        </a:rPr>
                        <a:t>1 MeV -5 MeV</a:t>
                      </a:r>
                    </a:p>
                  </a:txBody>
                  <a:tcPr marL="68580" marR="68580" marT="34290" marB="34290"/>
                </a:tc>
                <a:extLst>
                  <a:ext uri="{0D108BD9-81ED-4DB2-BD59-A6C34878D82A}">
                    <a16:rowId xmlns:a16="http://schemas.microsoft.com/office/drawing/2014/main" val="2595087383"/>
                  </a:ext>
                </a:extLst>
              </a:tr>
              <a:tr h="188338">
                <a:tc>
                  <a:txBody>
                    <a:bodyPr/>
                    <a:lstStyle/>
                    <a:p>
                      <a:r>
                        <a:rPr lang="en-US" sz="700" dirty="0">
                          <a:latin typeface="Avenir Book" panose="02000503020000020003" pitchFamily="2" charset="0"/>
                        </a:rPr>
                        <a:t>Average neutron flux</a:t>
                      </a:r>
                    </a:p>
                  </a:txBody>
                  <a:tcPr marL="68580" marR="68580" marT="34290" marB="34290"/>
                </a:tc>
                <a:tc>
                  <a:txBody>
                    <a:bodyPr/>
                    <a:lstStyle/>
                    <a:p>
                      <a:r>
                        <a:rPr lang="en-US" sz="700" kern="1200" dirty="0">
                          <a:solidFill>
                            <a:schemeClr val="tx1"/>
                          </a:solidFill>
                          <a:effectLst/>
                          <a:latin typeface="Avenir Book" panose="02000503020000020003" pitchFamily="2" charset="0"/>
                          <a:ea typeface="+mn-ea"/>
                          <a:cs typeface="+mn-cs"/>
                        </a:rPr>
                        <a:t>7×10</a:t>
                      </a:r>
                      <a:r>
                        <a:rPr lang="en-US" sz="700" kern="1200" baseline="30000" dirty="0">
                          <a:solidFill>
                            <a:schemeClr val="tx1"/>
                          </a:solidFill>
                          <a:effectLst/>
                          <a:latin typeface="Avenir Book" panose="02000503020000020003" pitchFamily="2" charset="0"/>
                          <a:ea typeface="+mn-ea"/>
                          <a:cs typeface="+mn-cs"/>
                        </a:rPr>
                        <a:t>9</a:t>
                      </a:r>
                      <a:r>
                        <a:rPr lang="en-US" sz="700" kern="1200" dirty="0">
                          <a:solidFill>
                            <a:schemeClr val="tx1"/>
                          </a:solidFill>
                          <a:effectLst/>
                          <a:latin typeface="Avenir Book" panose="02000503020000020003" pitchFamily="2" charset="0"/>
                          <a:ea typeface="+mn-ea"/>
                          <a:cs typeface="+mn-cs"/>
                        </a:rPr>
                        <a:t> n/s/</a:t>
                      </a:r>
                      <a:r>
                        <a:rPr lang="en-US" sz="700" kern="1200" dirty="0" err="1">
                          <a:solidFill>
                            <a:schemeClr val="tx1"/>
                          </a:solidFill>
                          <a:effectLst/>
                          <a:latin typeface="Avenir Book" panose="02000503020000020003" pitchFamily="2" charset="0"/>
                          <a:ea typeface="+mn-ea"/>
                          <a:cs typeface="+mn-cs"/>
                        </a:rPr>
                        <a:t>sr</a:t>
                      </a:r>
                      <a:r>
                        <a:rPr lang="en-US" sz="700" dirty="0">
                          <a:effectLst/>
                          <a:latin typeface="Avenir Book" panose="02000503020000020003" pitchFamily="2" charset="0"/>
                        </a:rPr>
                        <a:t> </a:t>
                      </a:r>
                      <a:endParaRPr lang="en-US" sz="700" dirty="0">
                        <a:latin typeface="Avenir Book" panose="02000503020000020003" pitchFamily="2" charset="0"/>
                      </a:endParaRPr>
                    </a:p>
                  </a:txBody>
                  <a:tcPr marL="68580" marR="68580" marT="34290" marB="34290"/>
                </a:tc>
                <a:extLst>
                  <a:ext uri="{0D108BD9-81ED-4DB2-BD59-A6C34878D82A}">
                    <a16:rowId xmlns:a16="http://schemas.microsoft.com/office/drawing/2014/main" val="2501386073"/>
                  </a:ext>
                </a:extLst>
              </a:tr>
            </a:tbl>
          </a:graphicData>
        </a:graphic>
      </p:graphicFrame>
      <p:sp>
        <p:nvSpPr>
          <p:cNvPr id="24" name="TextBox 23">
            <a:extLst>
              <a:ext uri="{FF2B5EF4-FFF2-40B4-BE49-F238E27FC236}">
                <a16:creationId xmlns:a16="http://schemas.microsoft.com/office/drawing/2014/main" id="{2A90F270-DDA3-B3D8-AD1F-19106E3B181F}"/>
              </a:ext>
            </a:extLst>
          </p:cNvPr>
          <p:cNvSpPr txBox="1"/>
          <p:nvPr/>
        </p:nvSpPr>
        <p:spPr>
          <a:xfrm>
            <a:off x="1930936" y="389757"/>
            <a:ext cx="4610404" cy="1954381"/>
          </a:xfrm>
          <a:prstGeom prst="rect">
            <a:avLst/>
          </a:prstGeom>
          <a:noFill/>
        </p:spPr>
        <p:txBody>
          <a:bodyPr wrap="square">
            <a:spAutoFit/>
          </a:bodyPr>
          <a:lstStyle/>
          <a:p>
            <a:pPr algn="just"/>
            <a:r>
              <a:rPr lang="en-US" sz="1100" dirty="0">
                <a:solidFill>
                  <a:srgbClr val="0070C0"/>
                </a:solidFill>
              </a:rPr>
              <a:t>A compact accelerator-driven neutron generator that uses a </a:t>
            </a:r>
            <a:r>
              <a:rPr lang="en-US" sz="1100" b="1" dirty="0">
                <a:solidFill>
                  <a:srgbClr val="0070C0"/>
                </a:solidFill>
              </a:rPr>
              <a:t>lithium beam driver could be a promising candidate since it produces almost no undesired radiation.</a:t>
            </a:r>
            <a:r>
              <a:rPr lang="en-US" sz="1100" dirty="0">
                <a:solidFill>
                  <a:srgbClr val="0070C0"/>
                </a:solidFill>
              </a:rPr>
              <a:t> However, providing an intense lithium-ion beam has been difficult, and it has been thought that the practical application of such a device would be impossible. The most critical problem of insufficient ion fluxes has been solved by applying a direct plasma injection scheme. In this scheme, a pulsed </a:t>
            </a:r>
            <a:r>
              <a:rPr lang="en-US" sz="1100" b="1" dirty="0">
                <a:solidFill>
                  <a:srgbClr val="0070C0"/>
                </a:solidFill>
              </a:rPr>
              <a:t>high-density plasma from a metallic lithium foil generated by laser ablation is efficiently injected and accelerated by a radio-frequency quadrupole linear accelerator (RFQ </a:t>
            </a:r>
            <a:r>
              <a:rPr lang="en-US" sz="1100" b="1" dirty="0" err="1">
                <a:solidFill>
                  <a:srgbClr val="0070C0"/>
                </a:solidFill>
              </a:rPr>
              <a:t>linac</a:t>
            </a:r>
            <a:r>
              <a:rPr lang="en-US" sz="1100" b="1" dirty="0">
                <a:solidFill>
                  <a:srgbClr val="0070C0"/>
                </a:solidFill>
              </a:rPr>
              <a:t>). We have obtained a peak beam current of 35 mA accelerated to 1.43 MeV</a:t>
            </a:r>
            <a:r>
              <a:rPr lang="en-US" sz="1100" dirty="0">
                <a:solidFill>
                  <a:srgbClr val="0070C0"/>
                </a:solidFill>
              </a:rPr>
              <a:t>, </a:t>
            </a:r>
            <a:r>
              <a:rPr lang="en-US" sz="1100" b="1" dirty="0">
                <a:solidFill>
                  <a:srgbClr val="0070C0"/>
                </a:solidFill>
              </a:rPr>
              <a:t>which is two orders of magnitude higher than a conventional injector and accelerator system can deliver</a:t>
            </a:r>
            <a:r>
              <a:rPr lang="en-US" sz="1100" dirty="0">
                <a:solidFill>
                  <a:srgbClr val="0070C0"/>
                </a:solidFill>
              </a:rPr>
              <a:t>.</a:t>
            </a:r>
          </a:p>
        </p:txBody>
      </p:sp>
      <p:pic>
        <p:nvPicPr>
          <p:cNvPr id="25" name="Picture 24">
            <a:extLst>
              <a:ext uri="{FF2B5EF4-FFF2-40B4-BE49-F238E27FC236}">
                <a16:creationId xmlns:a16="http://schemas.microsoft.com/office/drawing/2014/main" id="{AD7D0E25-F53B-8ECD-C54E-6F6BF3A45057}"/>
              </a:ext>
            </a:extLst>
          </p:cNvPr>
          <p:cNvPicPr>
            <a:picLocks noChangeAspect="1"/>
          </p:cNvPicPr>
          <p:nvPr/>
        </p:nvPicPr>
        <p:blipFill>
          <a:blip r:embed="rId7"/>
          <a:stretch>
            <a:fillRect/>
          </a:stretch>
        </p:blipFill>
        <p:spPr>
          <a:xfrm>
            <a:off x="1942954" y="2617832"/>
            <a:ext cx="1780840" cy="1304855"/>
          </a:xfrm>
          <a:prstGeom prst="rect">
            <a:avLst/>
          </a:prstGeom>
        </p:spPr>
      </p:pic>
      <p:sp>
        <p:nvSpPr>
          <p:cNvPr id="26" name="TextBox 25">
            <a:extLst>
              <a:ext uri="{FF2B5EF4-FFF2-40B4-BE49-F238E27FC236}">
                <a16:creationId xmlns:a16="http://schemas.microsoft.com/office/drawing/2014/main" id="{B21C26BD-9B22-AA25-688A-D87AEC6AD3F9}"/>
              </a:ext>
            </a:extLst>
          </p:cNvPr>
          <p:cNvSpPr txBox="1"/>
          <p:nvPr/>
        </p:nvSpPr>
        <p:spPr>
          <a:xfrm>
            <a:off x="2025074" y="4124389"/>
            <a:ext cx="1595309" cy="261610"/>
          </a:xfrm>
          <a:prstGeom prst="rect">
            <a:avLst/>
          </a:prstGeom>
          <a:noFill/>
        </p:spPr>
        <p:txBody>
          <a:bodyPr wrap="none" rtlCol="0">
            <a:spAutoFit/>
          </a:bodyPr>
          <a:lstStyle/>
          <a:p>
            <a:r>
              <a:rPr lang="en-US" sz="1100" dirty="0"/>
              <a:t>Lithium foil target for LIS</a:t>
            </a:r>
          </a:p>
        </p:txBody>
      </p:sp>
      <p:sp>
        <p:nvSpPr>
          <p:cNvPr id="27" name="TextBox 26">
            <a:extLst>
              <a:ext uri="{FF2B5EF4-FFF2-40B4-BE49-F238E27FC236}">
                <a16:creationId xmlns:a16="http://schemas.microsoft.com/office/drawing/2014/main" id="{E4770A90-9719-4A3A-5D19-2EE27537D48F}"/>
              </a:ext>
            </a:extLst>
          </p:cNvPr>
          <p:cNvSpPr txBox="1"/>
          <p:nvPr/>
        </p:nvSpPr>
        <p:spPr>
          <a:xfrm>
            <a:off x="6240076" y="6499760"/>
            <a:ext cx="4522024" cy="369332"/>
          </a:xfrm>
          <a:prstGeom prst="rect">
            <a:avLst/>
          </a:prstGeom>
          <a:noFill/>
        </p:spPr>
        <p:txBody>
          <a:bodyPr wrap="square">
            <a:spAutoFit/>
          </a:bodyPr>
          <a:lstStyle/>
          <a:p>
            <a:r>
              <a:rPr lang="en-US" sz="600" dirty="0">
                <a:latin typeface="Avenir Book" panose="02000503020000020003" pitchFamily="2" charset="0"/>
              </a:rPr>
              <a:t>Masahiro Okamura, </a:t>
            </a:r>
            <a:r>
              <a:rPr lang="en-US" sz="600" dirty="0" err="1">
                <a:latin typeface="Avenir Book" panose="02000503020000020003" pitchFamily="2" charset="0"/>
              </a:rPr>
              <a:t>Shunsuke</a:t>
            </a:r>
            <a:r>
              <a:rPr lang="en-US" sz="600" dirty="0">
                <a:latin typeface="Avenir Book" panose="02000503020000020003" pitchFamily="2" charset="0"/>
              </a:rPr>
              <a:t> Ikeda, Takeshi </a:t>
            </a:r>
            <a:r>
              <a:rPr lang="en-US" sz="600" dirty="0" err="1">
                <a:latin typeface="Avenir Book" panose="02000503020000020003" pitchFamily="2" charset="0"/>
              </a:rPr>
              <a:t>Kanesue</a:t>
            </a:r>
            <a:r>
              <a:rPr lang="en-US" sz="600" dirty="0">
                <a:latin typeface="Avenir Book" panose="02000503020000020003" pitchFamily="2" charset="0"/>
              </a:rPr>
              <a:t>, Brookhaven National Laboratory, New York 11973, USA</a:t>
            </a:r>
          </a:p>
          <a:p>
            <a:r>
              <a:rPr lang="en-US" sz="600" dirty="0">
                <a:latin typeface="Avenir Book" panose="02000503020000020003" pitchFamily="2" charset="0"/>
              </a:rPr>
              <a:t>Antonino </a:t>
            </a:r>
            <a:r>
              <a:rPr lang="en-US" sz="600" dirty="0" err="1">
                <a:latin typeface="Avenir Book" panose="02000503020000020003" pitchFamily="2" charset="0"/>
              </a:rPr>
              <a:t>Cannavò</a:t>
            </a:r>
            <a:r>
              <a:rPr lang="en-US" sz="600" dirty="0">
                <a:latin typeface="Avenir Book" panose="02000503020000020003" pitchFamily="2" charset="0"/>
              </a:rPr>
              <a:t>, Giovanni </a:t>
            </a:r>
            <a:r>
              <a:rPr lang="en-US" sz="600" dirty="0" err="1">
                <a:latin typeface="Avenir Book" panose="02000503020000020003" pitchFamily="2" charset="0"/>
              </a:rPr>
              <a:t>Ceccio</a:t>
            </a:r>
            <a:r>
              <a:rPr lang="en-US" sz="600" dirty="0">
                <a:latin typeface="Avenir Book" panose="02000503020000020003" pitchFamily="2" charset="0"/>
              </a:rPr>
              <a:t>, Department of Neutron Physics, Nuclear Physics Institute of CAS, Prague, Czech Republic</a:t>
            </a:r>
          </a:p>
          <a:p>
            <a:r>
              <a:rPr lang="en-US" sz="600" dirty="0">
                <a:latin typeface="Avenir Book" panose="02000503020000020003" pitchFamily="2" charset="0"/>
              </a:rPr>
              <a:t>Kazumasa Takahashi, Department of Electrical Engineering, Nagaoka University of Technology, Niigata 940-2188, JAPAN</a:t>
            </a:r>
          </a:p>
        </p:txBody>
      </p:sp>
      <p:sp>
        <p:nvSpPr>
          <p:cNvPr id="2" name="TextBox 1"/>
          <p:cNvSpPr txBox="1"/>
          <p:nvPr/>
        </p:nvSpPr>
        <p:spPr>
          <a:xfrm>
            <a:off x="606287" y="5891814"/>
            <a:ext cx="1984774" cy="369332"/>
          </a:xfrm>
          <a:prstGeom prst="rect">
            <a:avLst/>
          </a:prstGeom>
          <a:noFill/>
        </p:spPr>
        <p:txBody>
          <a:bodyPr wrap="square" rtlCol="0">
            <a:spAutoFit/>
          </a:bodyPr>
          <a:lstStyle/>
          <a:p>
            <a:r>
              <a:rPr lang="en-US" dirty="0" smtClean="0"/>
              <a:t>Masahiro Okamura</a:t>
            </a:r>
            <a:endParaRPr lang="en-AU" dirty="0"/>
          </a:p>
        </p:txBody>
      </p:sp>
    </p:spTree>
    <p:extLst>
      <p:ext uri="{BB962C8B-B14F-4D97-AF65-F5344CB8AC3E}">
        <p14:creationId xmlns:p14="http://schemas.microsoft.com/office/powerpoint/2010/main" val="289456795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Прямоугольник 14"/>
          <p:cNvSpPr/>
          <p:nvPr/>
        </p:nvSpPr>
        <p:spPr>
          <a:xfrm>
            <a:off x="1" y="-12267"/>
            <a:ext cx="12192000" cy="479686"/>
          </a:xfrm>
          <a:prstGeom prst="rect">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4"/>
          <p:cNvSpPr txBox="1">
            <a:spLocks noChangeArrowheads="1"/>
          </p:cNvSpPr>
          <p:nvPr/>
        </p:nvSpPr>
        <p:spPr>
          <a:xfrm>
            <a:off x="148280" y="641691"/>
            <a:ext cx="11886965" cy="399760"/>
          </a:xfrm>
          <a:prstGeom prst="rect">
            <a:avLst/>
          </a:prstGeom>
          <a:noFill/>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77800" marR="0" lvl="0" indent="-177800"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altLang="ja-JP" sz="2000" b="1" i="0" u="none" strike="noStrike" kern="1200" cap="none" spc="0" normalizeH="0" baseline="0" noProof="0" dirty="0" smtClean="0">
                <a:ln>
                  <a:noFill/>
                </a:ln>
                <a:solidFill>
                  <a:srgbClr val="333399"/>
                </a:solidFill>
                <a:effectLst/>
                <a:uLnTx/>
                <a:uFillTx/>
                <a:latin typeface="Times New Roman" panose="02020603050405020304" pitchFamily="18" charset="0"/>
                <a:ea typeface="游ゴシック" panose="020B0400000000000000" pitchFamily="34" charset="-128"/>
                <a:cs typeface="Times New Roman" panose="02020603050405020304" pitchFamily="18" charset="0"/>
              </a:rPr>
              <a:t>Vacuum Insulated Tandem Accelerator(VITA) applications</a:t>
            </a:r>
            <a:endParaRPr kumimoji="0" lang="ru-RU" altLang="ja-JP" sz="2000" b="1" i="0" u="none" strike="noStrike" kern="1200" cap="none" spc="0" normalizeH="0" baseline="0" noProof="0" dirty="0" smtClean="0">
              <a:ln>
                <a:noFill/>
              </a:ln>
              <a:solidFill>
                <a:srgbClr val="333399"/>
              </a:solidFill>
              <a:effectLst/>
              <a:uLnTx/>
              <a:uFillTx/>
              <a:latin typeface="Times New Roman" panose="02020603050405020304" pitchFamily="18" charset="0"/>
              <a:ea typeface="游ゴシック" panose="020B0400000000000000" pitchFamily="34" charset="-128"/>
              <a:cs typeface="Times New Roman" panose="02020603050405020304" pitchFamily="18" charset="0"/>
            </a:endParaRPr>
          </a:p>
        </p:txBody>
      </p:sp>
      <p:sp>
        <p:nvSpPr>
          <p:cNvPr id="8" name="Rectangle 4"/>
          <p:cNvSpPr txBox="1">
            <a:spLocks noChangeArrowheads="1"/>
          </p:cNvSpPr>
          <p:nvPr/>
        </p:nvSpPr>
        <p:spPr>
          <a:xfrm>
            <a:off x="148280" y="26478"/>
            <a:ext cx="11886965" cy="448077"/>
          </a:xfrm>
          <a:prstGeom prst="rect">
            <a:avLst/>
          </a:prstGeom>
          <a:no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0"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Summary</a:t>
            </a:r>
            <a:endParaRPr kumimoji="0" lang="ru-RU" sz="2000" b="0"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cxnSp>
        <p:nvCxnSpPr>
          <p:cNvPr id="3" name="Прямая со стрелкой 2"/>
          <p:cNvCxnSpPr>
            <a:endCxn id="5" idx="0"/>
          </p:cNvCxnSpPr>
          <p:nvPr/>
        </p:nvCxnSpPr>
        <p:spPr>
          <a:xfrm flipH="1">
            <a:off x="3333750" y="1044393"/>
            <a:ext cx="2758012" cy="14963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Прямая со стрелкой 6"/>
          <p:cNvCxnSpPr>
            <a:stCxn id="6" idx="2"/>
            <a:endCxn id="10" idx="0"/>
          </p:cNvCxnSpPr>
          <p:nvPr/>
        </p:nvCxnSpPr>
        <p:spPr>
          <a:xfrm>
            <a:off x="6091763" y="1041451"/>
            <a:ext cx="3954435" cy="15327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2705100" y="1194026"/>
            <a:ext cx="1257300" cy="400110"/>
          </a:xfrm>
          <a:prstGeom prst="rect">
            <a:avLst/>
          </a:prstGeom>
          <a:noFill/>
        </p:spPr>
        <p:txBody>
          <a:bodyPr wrap="square" rtlCol="0">
            <a:spAutoFit/>
          </a:bodyPr>
          <a:lstStyle/>
          <a:p>
            <a:r>
              <a:rPr lang="en-US" sz="2000" dirty="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Industrial</a:t>
            </a:r>
            <a:endParaRPr lang="ru-RU" sz="2000" dirty="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endParaRPr>
          </a:p>
        </p:txBody>
      </p:sp>
      <p:sp>
        <p:nvSpPr>
          <p:cNvPr id="10" name="TextBox 9"/>
          <p:cNvSpPr txBox="1"/>
          <p:nvPr/>
        </p:nvSpPr>
        <p:spPr>
          <a:xfrm>
            <a:off x="9504830" y="1194726"/>
            <a:ext cx="1082735" cy="400110"/>
          </a:xfrm>
          <a:prstGeom prst="rect">
            <a:avLst/>
          </a:prstGeom>
          <a:noFill/>
        </p:spPr>
        <p:txBody>
          <a:bodyPr wrap="square" rtlCol="0">
            <a:spAutoFit/>
          </a:bodyPr>
          <a:lstStyle/>
          <a:p>
            <a:r>
              <a:rPr lang="en-US" sz="2000" b="1" dirty="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Medical</a:t>
            </a:r>
            <a:endParaRPr lang="ru-RU" sz="2000" b="1" dirty="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endParaRPr>
          </a:p>
        </p:txBody>
      </p:sp>
      <p:cxnSp>
        <p:nvCxnSpPr>
          <p:cNvPr id="13" name="Прямая со стрелкой 12"/>
          <p:cNvCxnSpPr>
            <a:endCxn id="31" idx="0"/>
          </p:cNvCxnSpPr>
          <p:nvPr/>
        </p:nvCxnSpPr>
        <p:spPr>
          <a:xfrm flipH="1">
            <a:off x="1908470" y="1662862"/>
            <a:ext cx="1310981" cy="16053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4232090" y="1826281"/>
            <a:ext cx="2524126" cy="400110"/>
          </a:xfrm>
          <a:prstGeom prst="rect">
            <a:avLst/>
          </a:prstGeom>
          <a:noFill/>
        </p:spPr>
        <p:txBody>
          <a:bodyPr wrap="square" rtlCol="0">
            <a:spAutoFit/>
          </a:bodyPr>
          <a:lstStyle/>
          <a:p>
            <a:pPr algn="ctr"/>
            <a:r>
              <a:rPr lang="en-US" sz="2000" dirty="0" smtClean="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Material investigations</a:t>
            </a:r>
            <a:endParaRPr lang="ru-RU" sz="2000" dirty="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endParaRPr>
          </a:p>
        </p:txBody>
      </p:sp>
      <p:sp>
        <p:nvSpPr>
          <p:cNvPr id="23" name="TextBox 22"/>
          <p:cNvSpPr txBox="1"/>
          <p:nvPr/>
        </p:nvSpPr>
        <p:spPr>
          <a:xfrm>
            <a:off x="4139246" y="2591978"/>
            <a:ext cx="3032120" cy="400110"/>
          </a:xfrm>
          <a:prstGeom prst="rect">
            <a:avLst/>
          </a:prstGeom>
          <a:noFill/>
        </p:spPr>
        <p:txBody>
          <a:bodyPr wrap="square" rtlCol="0">
            <a:spAutoFit/>
          </a:bodyPr>
          <a:lstStyle/>
          <a:p>
            <a:pPr algn="ctr"/>
            <a:r>
              <a:rPr lang="en-US" sz="2000" dirty="0" smtClean="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Blistering investigations [4</a:t>
            </a:r>
            <a:r>
              <a:rPr lang="en-US" sz="2000" dirty="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a:t>
            </a:r>
            <a:endParaRPr lang="ru-RU" sz="2000" dirty="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endParaRPr>
          </a:p>
        </p:txBody>
      </p:sp>
      <p:sp>
        <p:nvSpPr>
          <p:cNvPr id="26" name="TextBox 25"/>
          <p:cNvSpPr txBox="1"/>
          <p:nvPr/>
        </p:nvSpPr>
        <p:spPr>
          <a:xfrm>
            <a:off x="4147551" y="2996459"/>
            <a:ext cx="2700336" cy="1015663"/>
          </a:xfrm>
          <a:prstGeom prst="rect">
            <a:avLst/>
          </a:prstGeom>
          <a:noFill/>
        </p:spPr>
        <p:txBody>
          <a:bodyPr wrap="square" rtlCol="0">
            <a:spAutoFit/>
          </a:bodyPr>
          <a:lstStyle/>
          <a:p>
            <a:pPr algn="ctr"/>
            <a:r>
              <a:rPr lang="en-US" sz="2000" dirty="0" smtClean="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Qualification and testing materials for ITER and CERN [5</a:t>
            </a:r>
            <a:r>
              <a:rPr lang="en-US" sz="2000" dirty="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a:t>
            </a:r>
            <a:endParaRPr lang="ru-RU" sz="2000" dirty="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endParaRPr>
          </a:p>
        </p:txBody>
      </p:sp>
      <p:sp>
        <p:nvSpPr>
          <p:cNvPr id="28" name="TextBox 27"/>
          <p:cNvSpPr txBox="1"/>
          <p:nvPr/>
        </p:nvSpPr>
        <p:spPr>
          <a:xfrm>
            <a:off x="4075845" y="4126097"/>
            <a:ext cx="2700336" cy="400110"/>
          </a:xfrm>
          <a:prstGeom prst="rect">
            <a:avLst/>
          </a:prstGeom>
          <a:noFill/>
        </p:spPr>
        <p:txBody>
          <a:bodyPr wrap="square" rtlCol="0">
            <a:spAutoFit/>
          </a:bodyPr>
          <a:lstStyle/>
          <a:p>
            <a:pPr algn="ctr"/>
            <a:r>
              <a:rPr lang="en-US" sz="2000" dirty="0" smtClean="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a:t>
            </a:r>
            <a:endParaRPr lang="ru-RU" sz="2000" dirty="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endParaRPr>
          </a:p>
        </p:txBody>
      </p:sp>
      <p:cxnSp>
        <p:nvCxnSpPr>
          <p:cNvPr id="29" name="Прямая со стрелкой 28"/>
          <p:cNvCxnSpPr>
            <a:endCxn id="16" idx="0"/>
          </p:cNvCxnSpPr>
          <p:nvPr/>
        </p:nvCxnSpPr>
        <p:spPr>
          <a:xfrm>
            <a:off x="3219450" y="1662862"/>
            <a:ext cx="2274703" cy="16341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0" y="1823393"/>
            <a:ext cx="3816940" cy="400110"/>
          </a:xfrm>
          <a:prstGeom prst="rect">
            <a:avLst/>
          </a:prstGeom>
          <a:noFill/>
        </p:spPr>
        <p:txBody>
          <a:bodyPr wrap="square" rtlCol="0">
            <a:spAutoFit/>
          </a:bodyPr>
          <a:lstStyle/>
          <a:p>
            <a:r>
              <a:rPr lang="en-US" sz="2000" dirty="0" smtClean="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Cross-sections of nuclear reactions</a:t>
            </a:r>
            <a:endParaRPr lang="ru-RU" sz="2000" dirty="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endParaRPr>
          </a:p>
        </p:txBody>
      </p:sp>
      <p:cxnSp>
        <p:nvCxnSpPr>
          <p:cNvPr id="44" name="Прямая со стрелкой 43"/>
          <p:cNvCxnSpPr/>
          <p:nvPr/>
        </p:nvCxnSpPr>
        <p:spPr>
          <a:xfrm flipH="1">
            <a:off x="5680571" y="2223503"/>
            <a:ext cx="1" cy="43469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6" name="Прямая со стрелкой 45"/>
          <p:cNvCxnSpPr>
            <a:stCxn id="10" idx="2"/>
            <a:endCxn id="52" idx="0"/>
          </p:cNvCxnSpPr>
          <p:nvPr/>
        </p:nvCxnSpPr>
        <p:spPr>
          <a:xfrm flipH="1">
            <a:off x="8433429" y="1594836"/>
            <a:ext cx="1612769" cy="23979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7" name="Прямая со стрелкой 46"/>
          <p:cNvCxnSpPr>
            <a:stCxn id="10" idx="2"/>
            <a:endCxn id="66" idx="0"/>
          </p:cNvCxnSpPr>
          <p:nvPr/>
        </p:nvCxnSpPr>
        <p:spPr>
          <a:xfrm>
            <a:off x="10046198" y="1594836"/>
            <a:ext cx="742028" cy="22869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2" name="TextBox 51"/>
          <p:cNvSpPr txBox="1"/>
          <p:nvPr/>
        </p:nvSpPr>
        <p:spPr>
          <a:xfrm>
            <a:off x="7171366" y="1834632"/>
            <a:ext cx="2524126" cy="400110"/>
          </a:xfrm>
          <a:prstGeom prst="rect">
            <a:avLst/>
          </a:prstGeom>
          <a:noFill/>
        </p:spPr>
        <p:txBody>
          <a:bodyPr wrap="square" rtlCol="0">
            <a:spAutoFit/>
          </a:bodyPr>
          <a:lstStyle/>
          <a:p>
            <a:pPr algn="ctr"/>
            <a:r>
              <a:rPr lang="en-US" sz="2000" dirty="0" smtClean="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BNCT investigations</a:t>
            </a:r>
            <a:endParaRPr lang="ru-RU" sz="2000" dirty="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endParaRPr>
          </a:p>
        </p:txBody>
      </p:sp>
      <p:cxnSp>
        <p:nvCxnSpPr>
          <p:cNvPr id="53" name="Прямая со стрелкой 52"/>
          <p:cNvCxnSpPr>
            <a:endCxn id="54" idx="0"/>
          </p:cNvCxnSpPr>
          <p:nvPr/>
        </p:nvCxnSpPr>
        <p:spPr>
          <a:xfrm flipH="1">
            <a:off x="796592" y="2234742"/>
            <a:ext cx="4744" cy="35760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4" name="TextBox 53"/>
          <p:cNvSpPr txBox="1"/>
          <p:nvPr/>
        </p:nvSpPr>
        <p:spPr>
          <a:xfrm>
            <a:off x="20376" y="2592344"/>
            <a:ext cx="1552432" cy="400110"/>
          </a:xfrm>
          <a:prstGeom prst="rect">
            <a:avLst/>
          </a:prstGeom>
          <a:noFill/>
        </p:spPr>
        <p:txBody>
          <a:bodyPr wrap="square" rtlCol="0">
            <a:spAutoFit/>
          </a:bodyPr>
          <a:lstStyle/>
          <a:p>
            <a:r>
              <a:rPr lang="en-US" sz="2000" dirty="0" smtClean="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Proton beam:</a:t>
            </a:r>
            <a:endParaRPr lang="ru-RU" sz="2000" dirty="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endParaRPr>
          </a:p>
        </p:txBody>
      </p:sp>
      <p:sp>
        <p:nvSpPr>
          <p:cNvPr id="55" name="TextBox 54"/>
          <p:cNvSpPr txBox="1"/>
          <p:nvPr/>
        </p:nvSpPr>
        <p:spPr>
          <a:xfrm>
            <a:off x="1520832" y="2594253"/>
            <a:ext cx="2212968" cy="400110"/>
          </a:xfrm>
          <a:prstGeom prst="rect">
            <a:avLst/>
          </a:prstGeom>
          <a:noFill/>
        </p:spPr>
        <p:txBody>
          <a:bodyPr wrap="square" rtlCol="0">
            <a:spAutoFit/>
          </a:bodyPr>
          <a:lstStyle/>
          <a:p>
            <a:r>
              <a:rPr lang="en-US" sz="2000" dirty="0" smtClean="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Deuteron beam [3</a:t>
            </a:r>
            <a:r>
              <a:rPr lang="en-US" sz="2000" dirty="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a:t>
            </a:r>
            <a:r>
              <a:rPr lang="en-US" sz="2000" dirty="0" smtClean="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a:t>
            </a:r>
            <a:endParaRPr lang="ru-RU" sz="2000" dirty="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endParaRPr>
          </a:p>
        </p:txBody>
      </p:sp>
      <p:sp>
        <p:nvSpPr>
          <p:cNvPr id="56" name="TextBox 55"/>
          <p:cNvSpPr txBox="1"/>
          <p:nvPr/>
        </p:nvSpPr>
        <p:spPr>
          <a:xfrm>
            <a:off x="-80909" y="3001431"/>
            <a:ext cx="1780150" cy="913070"/>
          </a:xfrm>
          <a:prstGeom prst="rect">
            <a:avLst/>
          </a:prstGeom>
          <a:noFill/>
        </p:spPr>
        <p:txBody>
          <a:bodyPr wrap="square" rtlCol="0">
            <a:spAutoFit/>
          </a:bodyPr>
          <a:lstStyle/>
          <a:p>
            <a:r>
              <a:rPr lang="en-US" sz="2000" i="1" baseline="30000" dirty="0" smtClean="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7</a:t>
            </a:r>
            <a:r>
              <a:rPr lang="en-US" sz="2000" i="1" dirty="0" smtClean="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Li(</a:t>
            </a:r>
            <a:r>
              <a:rPr lang="en-US" sz="2000" i="1" dirty="0" err="1" smtClean="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p,p</a:t>
            </a:r>
            <a:r>
              <a:rPr lang="hy-AM" sz="2000" i="1" dirty="0" smtClean="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a:t>
            </a:r>
            <a:r>
              <a:rPr lang="el-GR" sz="2000" i="1" dirty="0" smtClean="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γ</a:t>
            </a:r>
            <a:r>
              <a:rPr lang="en-US" sz="2000" i="1" dirty="0" smtClean="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a:t>
            </a:r>
            <a:r>
              <a:rPr lang="en-US" sz="2000" i="1" baseline="30000" dirty="0" smtClean="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7</a:t>
            </a:r>
            <a:r>
              <a:rPr lang="en-US" sz="2000" i="1" dirty="0" smtClean="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Li </a:t>
            </a:r>
            <a:r>
              <a:rPr lang="en-US" sz="2000" dirty="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a:t>
            </a:r>
            <a:r>
              <a:rPr lang="en-US" sz="2000" dirty="0" smtClean="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1</a:t>
            </a:r>
            <a:r>
              <a:rPr lang="en-US" sz="2000" dirty="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a:t>
            </a:r>
            <a:endParaRPr lang="en-US" sz="2000" dirty="0" smtClean="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endParaRPr>
          </a:p>
          <a:p>
            <a:endParaRPr lang="en-US" sz="2000" i="1" baseline="30000" dirty="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endParaRPr>
          </a:p>
          <a:p>
            <a:r>
              <a:rPr lang="en-US" sz="2000" i="1" baseline="30000" dirty="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7</a:t>
            </a:r>
            <a:r>
              <a:rPr lang="en-US" sz="2000" i="1" dirty="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Li(p,</a:t>
            </a:r>
            <a:r>
              <a:rPr lang="el-GR" sz="2000" i="1" dirty="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α</a:t>
            </a:r>
            <a:r>
              <a:rPr lang="en-US" sz="2000" i="1" dirty="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a:t>
            </a:r>
            <a:r>
              <a:rPr lang="el-GR" sz="2000" i="1" baseline="30000" dirty="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4</a:t>
            </a:r>
            <a:r>
              <a:rPr lang="en-US" sz="2000" i="1" dirty="0" smtClean="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He  </a:t>
            </a:r>
            <a:r>
              <a:rPr lang="en-US" sz="2000" dirty="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a:t>
            </a:r>
            <a:r>
              <a:rPr lang="en-US" sz="2000" dirty="0" smtClean="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2]</a:t>
            </a:r>
            <a:endParaRPr lang="ru-RU" sz="2000" baseline="30000" dirty="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endParaRPr>
          </a:p>
        </p:txBody>
      </p:sp>
      <p:sp>
        <p:nvSpPr>
          <p:cNvPr id="57" name="TextBox 56"/>
          <p:cNvSpPr txBox="1"/>
          <p:nvPr/>
        </p:nvSpPr>
        <p:spPr>
          <a:xfrm>
            <a:off x="1798180" y="2992454"/>
            <a:ext cx="2544105" cy="3067506"/>
          </a:xfrm>
          <a:prstGeom prst="rect">
            <a:avLst/>
          </a:prstGeom>
          <a:noFill/>
        </p:spPr>
        <p:txBody>
          <a:bodyPr wrap="square" rtlCol="0">
            <a:spAutoFit/>
          </a:bodyPr>
          <a:lstStyle/>
          <a:p>
            <a:r>
              <a:rPr lang="en-US" sz="2000" i="1" baseline="30000" dirty="0" smtClean="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7</a:t>
            </a:r>
            <a:r>
              <a:rPr lang="en-US" sz="2000" i="1" dirty="0" smtClean="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Li(</a:t>
            </a:r>
            <a:r>
              <a:rPr lang="en-US" sz="2000" i="1" dirty="0" err="1" smtClean="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d,n</a:t>
            </a:r>
            <a:r>
              <a:rPr lang="el-GR" sz="2000" i="1" dirty="0" smtClean="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α</a:t>
            </a:r>
            <a:r>
              <a:rPr lang="en-US" sz="2000" i="1" dirty="0" smtClean="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a:t>
            </a:r>
            <a:r>
              <a:rPr lang="el-GR" sz="2000" i="1" dirty="0" smtClean="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α</a:t>
            </a:r>
          </a:p>
          <a:p>
            <a:endParaRPr lang="el-GR" sz="2000" i="1" baseline="30000" dirty="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endParaRPr>
          </a:p>
          <a:p>
            <a:r>
              <a:rPr lang="en-US" sz="2000" i="1" baseline="30000" dirty="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7</a:t>
            </a:r>
            <a:r>
              <a:rPr lang="en-US" sz="2000" i="1" dirty="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Li(d,</a:t>
            </a:r>
            <a:r>
              <a:rPr lang="el-GR" sz="2000" i="1" dirty="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α</a:t>
            </a:r>
            <a:r>
              <a:rPr lang="en-US" sz="2000" i="1" dirty="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a:t>
            </a:r>
            <a:r>
              <a:rPr lang="en-US" sz="2000" i="1" baseline="30000" dirty="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5</a:t>
            </a:r>
            <a:r>
              <a:rPr lang="en-US" sz="2000" i="1" dirty="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He</a:t>
            </a:r>
            <a:endParaRPr lang="ru-RU" sz="2000" i="1" baseline="30000" dirty="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endParaRPr>
          </a:p>
          <a:p>
            <a:r>
              <a:rPr lang="el-GR" sz="2000" i="1" baseline="30000" dirty="0" smtClean="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	</a:t>
            </a:r>
            <a:r>
              <a:rPr lang="el-GR" sz="2000" i="1" dirty="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 </a:t>
            </a:r>
            <a:r>
              <a:rPr lang="el-GR" sz="2000" i="1" dirty="0" smtClean="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   </a:t>
            </a:r>
            <a:r>
              <a:rPr lang="en-US" sz="2000" i="1" dirty="0" smtClean="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 </a:t>
            </a:r>
            <a:r>
              <a:rPr lang="el-GR" sz="2000" i="1" dirty="0" smtClean="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α</a:t>
            </a:r>
            <a:r>
              <a:rPr lang="en-US" sz="2000" i="1" dirty="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+n</a:t>
            </a:r>
            <a:endParaRPr lang="ru-RU" sz="2000" i="1" dirty="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endParaRPr>
          </a:p>
          <a:p>
            <a:r>
              <a:rPr lang="en-US" sz="2000" i="1" baseline="30000" dirty="0" smtClean="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6</a:t>
            </a:r>
            <a:r>
              <a:rPr lang="en-US" sz="2000" i="1" dirty="0" smtClean="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Li(d,</a:t>
            </a:r>
            <a:r>
              <a:rPr lang="el-GR" sz="2000" i="1" dirty="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α</a:t>
            </a:r>
            <a:r>
              <a:rPr lang="en-US" sz="2000" i="1" dirty="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a:t>
            </a:r>
            <a:r>
              <a:rPr lang="el-GR" sz="2000" i="1" dirty="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α</a:t>
            </a:r>
            <a:endParaRPr lang="ru-RU" sz="2000" i="1" dirty="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endParaRPr>
          </a:p>
          <a:p>
            <a:endParaRPr lang="el-GR" sz="2000" i="1" baseline="30000" dirty="0" smtClean="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endParaRPr>
          </a:p>
          <a:p>
            <a:r>
              <a:rPr lang="en-US" sz="2000" i="1" baseline="30000" dirty="0" smtClean="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6</a:t>
            </a:r>
            <a:r>
              <a:rPr lang="en-US" sz="2000" i="1" dirty="0" smtClean="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Li(</a:t>
            </a:r>
            <a:r>
              <a:rPr lang="en-US" sz="2000" i="1" dirty="0" err="1" smtClean="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d,p</a:t>
            </a:r>
            <a:r>
              <a:rPr lang="en-US" sz="2000" i="1" dirty="0" smtClean="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a:t>
            </a:r>
            <a:r>
              <a:rPr lang="en-US" sz="2000" i="1" baseline="30000" dirty="0" smtClean="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7</a:t>
            </a:r>
            <a:r>
              <a:rPr lang="en-US" sz="2000" i="1" dirty="0" smtClean="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Li</a:t>
            </a:r>
            <a:endParaRPr lang="ru-RU" sz="2000" i="1" baseline="30000" dirty="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endParaRPr>
          </a:p>
          <a:p>
            <a:endParaRPr lang="el-GR" sz="2000" i="1" baseline="30000" dirty="0" smtClean="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endParaRPr>
          </a:p>
          <a:p>
            <a:r>
              <a:rPr lang="en-US" sz="2000" i="1" baseline="30000" dirty="0" smtClean="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6</a:t>
            </a:r>
            <a:r>
              <a:rPr lang="en-US" sz="2000" i="1" dirty="0" smtClean="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Li(</a:t>
            </a:r>
            <a:r>
              <a:rPr lang="en-US" sz="2000" i="1" dirty="0" err="1" smtClean="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d,p</a:t>
            </a:r>
            <a:r>
              <a:rPr lang="en-US" sz="2000" i="1" dirty="0" smtClean="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a:t>
            </a:r>
            <a:r>
              <a:rPr lang="en-US" sz="2000" i="1" baseline="30000" dirty="0" smtClean="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7</a:t>
            </a:r>
            <a:r>
              <a:rPr lang="en-US" sz="2000" i="1" dirty="0" smtClean="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Li</a:t>
            </a:r>
            <a:r>
              <a:rPr lang="en-US" sz="2000" i="1" baseline="30000" dirty="0" smtClean="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a:t>
            </a:r>
          </a:p>
          <a:p>
            <a:r>
              <a:rPr lang="en-US" sz="2000" i="1" dirty="0" smtClean="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	    </a:t>
            </a:r>
            <a:r>
              <a:rPr lang="el-GR" sz="2000" i="1" dirty="0" smtClean="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γ (478 </a:t>
            </a:r>
            <a:r>
              <a:rPr lang="en-US" sz="2000" i="1" dirty="0" err="1" smtClean="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keV</a:t>
            </a:r>
            <a:r>
              <a:rPr lang="en-US" sz="2000" i="1" dirty="0" smtClean="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a:t>
            </a:r>
            <a:endParaRPr lang="ru-RU" sz="2000" i="1" dirty="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endParaRPr>
          </a:p>
          <a:p>
            <a:endParaRPr lang="ru-RU" sz="2000" i="1" baseline="30000" dirty="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endParaRPr>
          </a:p>
        </p:txBody>
      </p:sp>
      <p:cxnSp>
        <p:nvCxnSpPr>
          <p:cNvPr id="58" name="Прямая соединительная линия 57"/>
          <p:cNvCxnSpPr/>
          <p:nvPr/>
        </p:nvCxnSpPr>
        <p:spPr>
          <a:xfrm>
            <a:off x="2911988" y="3835498"/>
            <a:ext cx="0" cy="196798"/>
          </a:xfrm>
          <a:prstGeom prst="line">
            <a:avLst/>
          </a:prstGeom>
        </p:spPr>
        <p:style>
          <a:lnRef idx="1">
            <a:schemeClr val="accent1"/>
          </a:lnRef>
          <a:fillRef idx="0">
            <a:schemeClr val="accent1"/>
          </a:fillRef>
          <a:effectRef idx="0">
            <a:schemeClr val="accent1"/>
          </a:effectRef>
          <a:fontRef idx="minor">
            <a:schemeClr val="tx1"/>
          </a:fontRef>
        </p:style>
      </p:cxnSp>
      <p:cxnSp>
        <p:nvCxnSpPr>
          <p:cNvPr id="59" name="Прямая со стрелкой 58"/>
          <p:cNvCxnSpPr/>
          <p:nvPr/>
        </p:nvCxnSpPr>
        <p:spPr>
          <a:xfrm flipV="1">
            <a:off x="2922088" y="4026873"/>
            <a:ext cx="165327" cy="292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0" name="Прямая соединительная линия 59"/>
          <p:cNvCxnSpPr/>
          <p:nvPr/>
        </p:nvCxnSpPr>
        <p:spPr>
          <a:xfrm>
            <a:off x="2850484" y="5457174"/>
            <a:ext cx="0" cy="196798"/>
          </a:xfrm>
          <a:prstGeom prst="line">
            <a:avLst/>
          </a:prstGeom>
        </p:spPr>
        <p:style>
          <a:lnRef idx="1">
            <a:schemeClr val="accent1"/>
          </a:lnRef>
          <a:fillRef idx="0">
            <a:schemeClr val="accent1"/>
          </a:fillRef>
          <a:effectRef idx="0">
            <a:schemeClr val="accent1"/>
          </a:effectRef>
          <a:fontRef idx="minor">
            <a:schemeClr val="tx1"/>
          </a:fontRef>
        </p:style>
      </p:cxnSp>
      <p:cxnSp>
        <p:nvCxnSpPr>
          <p:cNvPr id="61" name="Прямая со стрелкой 60"/>
          <p:cNvCxnSpPr/>
          <p:nvPr/>
        </p:nvCxnSpPr>
        <p:spPr>
          <a:xfrm flipV="1">
            <a:off x="2850482" y="5653972"/>
            <a:ext cx="165327" cy="292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6" name="TextBox 65"/>
          <p:cNvSpPr txBox="1"/>
          <p:nvPr/>
        </p:nvSpPr>
        <p:spPr>
          <a:xfrm>
            <a:off x="10008891" y="1823531"/>
            <a:ext cx="1558670" cy="400110"/>
          </a:xfrm>
          <a:prstGeom prst="rect">
            <a:avLst/>
          </a:prstGeom>
          <a:noFill/>
        </p:spPr>
        <p:txBody>
          <a:bodyPr wrap="square" rtlCol="0">
            <a:spAutoFit/>
          </a:bodyPr>
          <a:lstStyle/>
          <a:p>
            <a:pPr algn="ctr"/>
            <a:r>
              <a:rPr lang="en-US" sz="2000" dirty="0" smtClean="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BNCT trials</a:t>
            </a:r>
            <a:endParaRPr lang="ru-RU" sz="2000" dirty="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endParaRPr>
          </a:p>
        </p:txBody>
      </p:sp>
      <p:cxnSp>
        <p:nvCxnSpPr>
          <p:cNvPr id="79" name="Прямая со стрелкой 78"/>
          <p:cNvCxnSpPr/>
          <p:nvPr/>
        </p:nvCxnSpPr>
        <p:spPr>
          <a:xfrm flipH="1">
            <a:off x="8247010" y="2206332"/>
            <a:ext cx="1" cy="43469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0" name="Прямая со стрелкой 79"/>
          <p:cNvCxnSpPr/>
          <p:nvPr/>
        </p:nvCxnSpPr>
        <p:spPr>
          <a:xfrm flipH="1">
            <a:off x="10796537" y="2223503"/>
            <a:ext cx="1" cy="43469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1" name="TextBox 80"/>
          <p:cNvSpPr txBox="1"/>
          <p:nvPr/>
        </p:nvSpPr>
        <p:spPr>
          <a:xfrm>
            <a:off x="7031841" y="2585808"/>
            <a:ext cx="2689052" cy="707886"/>
          </a:xfrm>
          <a:prstGeom prst="rect">
            <a:avLst/>
          </a:prstGeom>
          <a:noFill/>
        </p:spPr>
        <p:txBody>
          <a:bodyPr wrap="square" rtlCol="0">
            <a:spAutoFit/>
          </a:bodyPr>
          <a:lstStyle/>
          <a:p>
            <a:pPr algn="ctr"/>
            <a:r>
              <a:rPr lang="en-US" sz="2000" i="1" dirty="0" smtClean="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In vitro </a:t>
            </a:r>
            <a:r>
              <a:rPr lang="en-US" sz="2000" dirty="0" smtClean="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&amp; </a:t>
            </a:r>
            <a:r>
              <a:rPr lang="en-US" sz="2000" i="1" dirty="0" smtClean="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in vivo studies </a:t>
            </a:r>
            <a:r>
              <a:rPr lang="en-US" sz="2000" dirty="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a:t>
            </a:r>
            <a:r>
              <a:rPr lang="en-US" sz="2000" dirty="0" smtClean="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6</a:t>
            </a:r>
            <a:r>
              <a:rPr lang="en-US" sz="2000" dirty="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a:t>
            </a:r>
            <a:r>
              <a:rPr lang="en-US" sz="2000" i="1" dirty="0" smtClean="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 </a:t>
            </a:r>
            <a:endParaRPr lang="ru-RU" sz="2000" i="1" dirty="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endParaRPr>
          </a:p>
        </p:txBody>
      </p:sp>
      <p:sp>
        <p:nvSpPr>
          <p:cNvPr id="82" name="TextBox 81"/>
          <p:cNvSpPr txBox="1"/>
          <p:nvPr/>
        </p:nvSpPr>
        <p:spPr>
          <a:xfrm>
            <a:off x="7031840" y="3351505"/>
            <a:ext cx="2803175" cy="400110"/>
          </a:xfrm>
          <a:prstGeom prst="rect">
            <a:avLst/>
          </a:prstGeom>
          <a:noFill/>
        </p:spPr>
        <p:txBody>
          <a:bodyPr wrap="square" rtlCol="0">
            <a:spAutoFit/>
          </a:bodyPr>
          <a:lstStyle/>
          <a:p>
            <a:pPr algn="ctr"/>
            <a:r>
              <a:rPr lang="en-US" sz="2000" b="1" dirty="0" smtClean="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Dosimetry studies [7</a:t>
            </a:r>
            <a:r>
              <a:rPr lang="en-US" sz="2000" b="1" dirty="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a:t>
            </a:r>
            <a:endParaRPr lang="ru-RU" sz="2000" b="1" dirty="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endParaRPr>
          </a:p>
        </p:txBody>
      </p:sp>
      <p:sp>
        <p:nvSpPr>
          <p:cNvPr id="85" name="TextBox 84"/>
          <p:cNvSpPr txBox="1"/>
          <p:nvPr/>
        </p:nvSpPr>
        <p:spPr>
          <a:xfrm>
            <a:off x="9530545" y="2585808"/>
            <a:ext cx="2803175" cy="400110"/>
          </a:xfrm>
          <a:prstGeom prst="rect">
            <a:avLst/>
          </a:prstGeom>
          <a:noFill/>
        </p:spPr>
        <p:txBody>
          <a:bodyPr wrap="square" rtlCol="0">
            <a:spAutoFit/>
          </a:bodyPr>
          <a:lstStyle/>
          <a:p>
            <a:pPr algn="ctr"/>
            <a:r>
              <a:rPr lang="en-US" sz="2000" dirty="0" smtClean="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Pets [9]</a:t>
            </a:r>
            <a:endParaRPr lang="ru-RU" sz="2000" dirty="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endParaRPr>
          </a:p>
        </p:txBody>
      </p:sp>
      <p:sp>
        <p:nvSpPr>
          <p:cNvPr id="86" name="TextBox 85"/>
          <p:cNvSpPr txBox="1"/>
          <p:nvPr/>
        </p:nvSpPr>
        <p:spPr>
          <a:xfrm>
            <a:off x="9530544" y="2985405"/>
            <a:ext cx="2803175" cy="400110"/>
          </a:xfrm>
          <a:prstGeom prst="rect">
            <a:avLst/>
          </a:prstGeom>
          <a:noFill/>
        </p:spPr>
        <p:txBody>
          <a:bodyPr wrap="square" rtlCol="0">
            <a:spAutoFit/>
          </a:bodyPr>
          <a:lstStyle/>
          <a:p>
            <a:pPr algn="ctr"/>
            <a:r>
              <a:rPr lang="en-US" sz="2000" dirty="0" smtClean="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VITA in Xiamen</a:t>
            </a:r>
            <a:endParaRPr lang="ru-RU" sz="2000" dirty="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endParaRPr>
          </a:p>
        </p:txBody>
      </p:sp>
      <p:sp>
        <p:nvSpPr>
          <p:cNvPr id="87" name="TextBox 86"/>
          <p:cNvSpPr txBox="1"/>
          <p:nvPr/>
        </p:nvSpPr>
        <p:spPr>
          <a:xfrm>
            <a:off x="9530543" y="3385515"/>
            <a:ext cx="2803175" cy="400110"/>
          </a:xfrm>
          <a:prstGeom prst="rect">
            <a:avLst/>
          </a:prstGeom>
          <a:noFill/>
        </p:spPr>
        <p:txBody>
          <a:bodyPr wrap="square" rtlCol="0">
            <a:spAutoFit/>
          </a:bodyPr>
          <a:lstStyle/>
          <a:p>
            <a:pPr algn="ctr"/>
            <a:r>
              <a:rPr lang="en-US" sz="2000" b="1" dirty="0" smtClean="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VITA in Moscow</a:t>
            </a:r>
            <a:endParaRPr lang="ru-RU" sz="2000" b="1" dirty="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endParaRPr>
          </a:p>
        </p:txBody>
      </p:sp>
      <p:sp>
        <p:nvSpPr>
          <p:cNvPr id="88" name="TextBox 87"/>
          <p:cNvSpPr txBox="1"/>
          <p:nvPr/>
        </p:nvSpPr>
        <p:spPr>
          <a:xfrm>
            <a:off x="9530542" y="3785112"/>
            <a:ext cx="2803175" cy="400110"/>
          </a:xfrm>
          <a:prstGeom prst="rect">
            <a:avLst/>
          </a:prstGeom>
          <a:noFill/>
        </p:spPr>
        <p:txBody>
          <a:bodyPr wrap="square" rtlCol="0">
            <a:spAutoFit/>
          </a:bodyPr>
          <a:lstStyle/>
          <a:p>
            <a:pPr algn="ctr"/>
            <a:r>
              <a:rPr lang="en-US" sz="2000" dirty="0" smtClean="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VITA in Pavia</a:t>
            </a:r>
            <a:endParaRPr lang="ru-RU" sz="2000" dirty="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endParaRPr>
          </a:p>
        </p:txBody>
      </p:sp>
      <p:sp>
        <p:nvSpPr>
          <p:cNvPr id="89" name="TextBox 88"/>
          <p:cNvSpPr txBox="1"/>
          <p:nvPr/>
        </p:nvSpPr>
        <p:spPr>
          <a:xfrm>
            <a:off x="9530542" y="4184196"/>
            <a:ext cx="2803175" cy="400110"/>
          </a:xfrm>
          <a:prstGeom prst="rect">
            <a:avLst/>
          </a:prstGeom>
          <a:noFill/>
        </p:spPr>
        <p:txBody>
          <a:bodyPr wrap="square" rtlCol="0">
            <a:spAutoFit/>
          </a:bodyPr>
          <a:lstStyle/>
          <a:p>
            <a:pPr algn="ctr"/>
            <a:r>
              <a:rPr lang="en-US" sz="2000" dirty="0" smtClean="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a:t>
            </a:r>
            <a:endParaRPr lang="ru-RU" sz="2000" dirty="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endParaRPr>
          </a:p>
        </p:txBody>
      </p:sp>
      <p:sp>
        <p:nvSpPr>
          <p:cNvPr id="90" name="TextBox 89"/>
          <p:cNvSpPr txBox="1"/>
          <p:nvPr/>
        </p:nvSpPr>
        <p:spPr>
          <a:xfrm>
            <a:off x="381725" y="3902491"/>
            <a:ext cx="829734" cy="400110"/>
          </a:xfrm>
          <a:prstGeom prst="rect">
            <a:avLst/>
          </a:prstGeom>
          <a:noFill/>
        </p:spPr>
        <p:txBody>
          <a:bodyPr wrap="square" rtlCol="0">
            <a:spAutoFit/>
          </a:bodyPr>
          <a:lstStyle/>
          <a:p>
            <a:pPr algn="ctr"/>
            <a:r>
              <a:rPr lang="en-US" sz="2000" dirty="0" smtClean="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a:t>
            </a:r>
            <a:endParaRPr lang="ru-RU" sz="2000" dirty="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endParaRPr>
          </a:p>
        </p:txBody>
      </p:sp>
      <p:sp>
        <p:nvSpPr>
          <p:cNvPr id="91" name="TextBox 90"/>
          <p:cNvSpPr txBox="1"/>
          <p:nvPr/>
        </p:nvSpPr>
        <p:spPr>
          <a:xfrm>
            <a:off x="1785028" y="5778686"/>
            <a:ext cx="829734" cy="400110"/>
          </a:xfrm>
          <a:prstGeom prst="rect">
            <a:avLst/>
          </a:prstGeom>
          <a:noFill/>
        </p:spPr>
        <p:txBody>
          <a:bodyPr wrap="square" rtlCol="0">
            <a:spAutoFit/>
          </a:bodyPr>
          <a:lstStyle/>
          <a:p>
            <a:pPr algn="ctr"/>
            <a:r>
              <a:rPr lang="en-US" sz="2000" dirty="0" smtClean="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a:t>
            </a:r>
            <a:endParaRPr lang="ru-RU" sz="2000" dirty="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endParaRPr>
          </a:p>
        </p:txBody>
      </p:sp>
      <p:sp>
        <p:nvSpPr>
          <p:cNvPr id="92" name="TextBox 91"/>
          <p:cNvSpPr txBox="1"/>
          <p:nvPr/>
        </p:nvSpPr>
        <p:spPr>
          <a:xfrm>
            <a:off x="6995156" y="4153076"/>
            <a:ext cx="2700336" cy="400110"/>
          </a:xfrm>
          <a:prstGeom prst="rect">
            <a:avLst/>
          </a:prstGeom>
          <a:noFill/>
        </p:spPr>
        <p:txBody>
          <a:bodyPr wrap="square" rtlCol="0">
            <a:spAutoFit/>
          </a:bodyPr>
          <a:lstStyle/>
          <a:p>
            <a:pPr algn="ctr"/>
            <a:r>
              <a:rPr lang="en-US" sz="2000" dirty="0" smtClean="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a:t>
            </a:r>
            <a:endParaRPr lang="ru-RU" sz="2000" dirty="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endParaRPr>
          </a:p>
        </p:txBody>
      </p:sp>
      <p:sp>
        <p:nvSpPr>
          <p:cNvPr id="93" name="Прямоугольник 92"/>
          <p:cNvSpPr/>
          <p:nvPr/>
        </p:nvSpPr>
        <p:spPr>
          <a:xfrm>
            <a:off x="7031839" y="4546503"/>
            <a:ext cx="4535721" cy="2242173"/>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6" name="TextBox 95"/>
          <p:cNvSpPr txBox="1"/>
          <p:nvPr/>
        </p:nvSpPr>
        <p:spPr>
          <a:xfrm>
            <a:off x="7107834" y="4526904"/>
            <a:ext cx="4547231" cy="2308324"/>
          </a:xfrm>
          <a:prstGeom prst="rect">
            <a:avLst/>
          </a:prstGeom>
          <a:noFill/>
        </p:spPr>
        <p:txBody>
          <a:bodyPr wrap="square" rtlCol="0">
            <a:spAutoFit/>
          </a:bodyPr>
          <a:lstStyle/>
          <a:p>
            <a:pPr marL="342900" indent="-342900">
              <a:buAutoNum type="arabicPeriod"/>
            </a:pPr>
            <a:r>
              <a:rPr lang="en-US" sz="1600" dirty="0" smtClean="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S. </a:t>
            </a:r>
            <a:r>
              <a:rPr lang="en-US" sz="1600" dirty="0" err="1" smtClean="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Taskaev</a:t>
            </a:r>
            <a:r>
              <a:rPr lang="en-US" sz="1600" dirty="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 </a:t>
            </a:r>
            <a:r>
              <a:rPr lang="en-US" sz="1600" dirty="0" smtClean="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et al. NIMB 502 (2021)</a:t>
            </a:r>
          </a:p>
          <a:p>
            <a:pPr marL="342900" indent="-342900">
              <a:buAutoNum type="arabicPeriod"/>
            </a:pPr>
            <a:r>
              <a:rPr lang="en-US" sz="1600" dirty="0" smtClean="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S. </a:t>
            </a:r>
            <a:r>
              <a:rPr lang="en-US" sz="1600" dirty="0" err="1" smtClean="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Taskaev</a:t>
            </a:r>
            <a:r>
              <a:rPr lang="en-US" sz="1600" dirty="0" smtClean="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 et al. NIMB 525 (2022)</a:t>
            </a:r>
          </a:p>
          <a:p>
            <a:pPr marL="342900" indent="-342900">
              <a:buAutoNum type="arabicPeriod"/>
            </a:pPr>
            <a:r>
              <a:rPr lang="en-US" sz="1600" dirty="0" smtClean="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To be published</a:t>
            </a:r>
          </a:p>
          <a:p>
            <a:pPr marL="342900" indent="-342900">
              <a:buAutoNum type="arabicPeriod"/>
            </a:pPr>
            <a:r>
              <a:rPr lang="en-US" sz="1600" dirty="0" smtClean="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S. </a:t>
            </a:r>
            <a:r>
              <a:rPr lang="en-US" sz="1600" dirty="0" err="1" smtClean="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Taskaev</a:t>
            </a:r>
            <a:r>
              <a:rPr lang="en-US" sz="1600" dirty="0" smtClean="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 et al. NIMB 481 (2020)</a:t>
            </a:r>
          </a:p>
          <a:p>
            <a:pPr marL="342900" indent="-342900">
              <a:buAutoNum type="arabicPeriod"/>
            </a:pPr>
            <a:r>
              <a:rPr lang="en-US" sz="1600" dirty="0" smtClean="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A. </a:t>
            </a:r>
            <a:r>
              <a:rPr lang="en-US" sz="1600" dirty="0" err="1" smtClean="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Shoshin</a:t>
            </a:r>
            <a:r>
              <a:rPr lang="en-US" sz="1600" dirty="0" smtClean="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 et al. Fusion Eng. Des. 178 (2022)</a:t>
            </a:r>
          </a:p>
          <a:p>
            <a:pPr marL="342900" indent="-342900">
              <a:buAutoNum type="arabicPeriod"/>
            </a:pPr>
            <a:r>
              <a:rPr lang="en-US" sz="1600" dirty="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A. </a:t>
            </a:r>
            <a:r>
              <a:rPr lang="en-US" sz="1600" dirty="0" err="1">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Zaboronok</a:t>
            </a:r>
            <a:r>
              <a:rPr lang="en-US" sz="1600" dirty="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 et al. </a:t>
            </a:r>
            <a:r>
              <a:rPr lang="en-US" sz="1600" dirty="0" smtClean="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Biology 10 (2021) 1124</a:t>
            </a:r>
          </a:p>
          <a:p>
            <a:pPr marL="342900" indent="-342900">
              <a:buAutoNum type="arabicPeriod"/>
            </a:pPr>
            <a:r>
              <a:rPr lang="en-US" sz="1600" dirty="0" smtClean="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S. </a:t>
            </a:r>
            <a:r>
              <a:rPr lang="en-US" sz="1600" dirty="0" err="1" smtClean="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Taskaev</a:t>
            </a:r>
            <a:r>
              <a:rPr lang="en-US" sz="1600" dirty="0" smtClean="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 et al. Front. </a:t>
            </a:r>
            <a:r>
              <a:rPr lang="en-US" sz="1600" dirty="0" err="1">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N</a:t>
            </a:r>
            <a:r>
              <a:rPr lang="en-US" sz="1600" dirty="0" err="1" smtClean="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ucl</a:t>
            </a:r>
            <a:r>
              <a:rPr lang="en-US" sz="1600" dirty="0" smtClean="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 </a:t>
            </a:r>
            <a:r>
              <a:rPr lang="en-US" sz="1600" dirty="0" err="1">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E</a:t>
            </a:r>
            <a:r>
              <a:rPr lang="en-US" sz="1600" smtClean="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ng</a:t>
            </a:r>
            <a:r>
              <a:rPr lang="en-US" sz="1600" dirty="0" err="1" smtClean="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a:t>
            </a:r>
            <a:r>
              <a:rPr lang="en-US" sz="1600" dirty="0" smtClean="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 publishing</a:t>
            </a:r>
          </a:p>
          <a:p>
            <a:pPr marL="342900" indent="-342900">
              <a:buAutoNum type="arabicPeriod"/>
            </a:pPr>
            <a:r>
              <a:rPr lang="en-US" sz="1600" dirty="0" smtClean="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A. </a:t>
            </a:r>
            <a:r>
              <a:rPr lang="en-US" sz="1600" dirty="0" err="1" smtClean="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Zaboronok</a:t>
            </a:r>
            <a:r>
              <a:rPr lang="en-US" sz="1600" dirty="0" smtClean="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 et al. Pharmaceutics 13(9) (2021)</a:t>
            </a:r>
          </a:p>
          <a:p>
            <a:pPr marL="342900" indent="-342900">
              <a:buAutoNum type="arabicPeriod"/>
            </a:pPr>
            <a:r>
              <a:rPr lang="en-US" sz="1600" dirty="0" smtClean="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A. </a:t>
            </a:r>
            <a:r>
              <a:rPr lang="en-US" sz="1600" dirty="0" err="1" smtClean="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Zaboronok</a:t>
            </a:r>
            <a:r>
              <a:rPr lang="en-US" sz="1600" dirty="0" smtClean="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 et al. Biology 11 (2022) 138</a:t>
            </a:r>
            <a:endParaRPr lang="ru-RU" sz="1600" dirty="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endParaRPr>
          </a:p>
        </p:txBody>
      </p:sp>
      <p:sp>
        <p:nvSpPr>
          <p:cNvPr id="97" name="TextBox 96"/>
          <p:cNvSpPr txBox="1"/>
          <p:nvPr/>
        </p:nvSpPr>
        <p:spPr>
          <a:xfrm>
            <a:off x="6887498" y="3809426"/>
            <a:ext cx="3026969" cy="400110"/>
          </a:xfrm>
          <a:prstGeom prst="rect">
            <a:avLst/>
          </a:prstGeom>
          <a:noFill/>
        </p:spPr>
        <p:txBody>
          <a:bodyPr wrap="square" rtlCol="0">
            <a:spAutoFit/>
          </a:bodyPr>
          <a:lstStyle/>
          <a:p>
            <a:pPr algn="ctr"/>
            <a:r>
              <a:rPr lang="en-US" sz="2000" b="1" dirty="0" smtClean="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rPr>
              <a:t>Drug delivery systems [8]</a:t>
            </a:r>
            <a:endParaRPr lang="ru-RU" sz="2000" b="1" dirty="0">
              <a:solidFill>
                <a:srgbClr val="333399"/>
              </a:solidFill>
              <a:latin typeface="Times New Roman" panose="02020603050405020304" pitchFamily="18" charset="0"/>
              <a:ea typeface="游ゴシック" panose="020B0400000000000000" pitchFamily="34" charset="-128"/>
              <a:cs typeface="Times New Roman" panose="02020603050405020304" pitchFamily="18" charset="0"/>
            </a:endParaRPr>
          </a:p>
        </p:txBody>
      </p:sp>
      <p:cxnSp>
        <p:nvCxnSpPr>
          <p:cNvPr id="99" name="Прямая со стрелкой 98"/>
          <p:cNvCxnSpPr/>
          <p:nvPr/>
        </p:nvCxnSpPr>
        <p:spPr>
          <a:xfrm flipH="1">
            <a:off x="2595825" y="2234742"/>
            <a:ext cx="4744" cy="35760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4619633" y="4739085"/>
            <a:ext cx="2008563" cy="369332"/>
          </a:xfrm>
          <a:prstGeom prst="rect">
            <a:avLst/>
          </a:prstGeom>
          <a:noFill/>
        </p:spPr>
        <p:txBody>
          <a:bodyPr wrap="none" rtlCol="0">
            <a:spAutoFit/>
          </a:bodyPr>
          <a:lstStyle/>
          <a:p>
            <a:r>
              <a:rPr lang="en-US" dirty="0" smtClean="0"/>
              <a:t>Current :1nA-10mA</a:t>
            </a:r>
            <a:endParaRPr lang="en-AU" dirty="0"/>
          </a:p>
        </p:txBody>
      </p:sp>
      <p:sp>
        <p:nvSpPr>
          <p:cNvPr id="4" name="TextBox 3"/>
          <p:cNvSpPr txBox="1"/>
          <p:nvPr/>
        </p:nvSpPr>
        <p:spPr>
          <a:xfrm>
            <a:off x="695739" y="6341165"/>
            <a:ext cx="1989263" cy="369332"/>
          </a:xfrm>
          <a:prstGeom prst="rect">
            <a:avLst/>
          </a:prstGeom>
          <a:noFill/>
        </p:spPr>
        <p:txBody>
          <a:bodyPr wrap="none" rtlCol="0">
            <a:spAutoFit/>
          </a:bodyPr>
          <a:lstStyle/>
          <a:p>
            <a:r>
              <a:rPr lang="en-US" dirty="0" err="1" smtClean="0"/>
              <a:t>Yaroslav</a:t>
            </a:r>
            <a:r>
              <a:rPr lang="en-US" dirty="0" smtClean="0"/>
              <a:t> </a:t>
            </a:r>
            <a:r>
              <a:rPr lang="en-US" dirty="0" err="1" smtClean="0"/>
              <a:t>Kolesnikov</a:t>
            </a:r>
            <a:endParaRPr lang="en-AU" dirty="0"/>
          </a:p>
        </p:txBody>
      </p:sp>
    </p:spTree>
    <p:extLst>
      <p:ext uri="{BB962C8B-B14F-4D97-AF65-F5344CB8AC3E}">
        <p14:creationId xmlns:p14="http://schemas.microsoft.com/office/powerpoint/2010/main" val="258327300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Industrial Applications</a:t>
            </a:r>
            <a:endParaRPr lang="en-AU" b="1" dirty="0"/>
          </a:p>
        </p:txBody>
      </p:sp>
      <p:sp>
        <p:nvSpPr>
          <p:cNvPr id="3" name="Content Placeholder 2"/>
          <p:cNvSpPr>
            <a:spLocks noGrp="1"/>
          </p:cNvSpPr>
          <p:nvPr>
            <p:ph idx="1"/>
          </p:nvPr>
        </p:nvSpPr>
        <p:spPr/>
        <p:txBody>
          <a:bodyPr/>
          <a:lstStyle/>
          <a:p>
            <a:endParaRPr lang="en-AU" dirty="0"/>
          </a:p>
        </p:txBody>
      </p:sp>
    </p:spTree>
    <p:extLst>
      <p:ext uri="{BB962C8B-B14F-4D97-AF65-F5344CB8AC3E}">
        <p14:creationId xmlns:p14="http://schemas.microsoft.com/office/powerpoint/2010/main" val="239005377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ctrTitle"/>
          </p:nvPr>
        </p:nvSpPr>
        <p:spPr bwMode="auto">
          <a:xfrm>
            <a:off x="2495551" y="728469"/>
            <a:ext cx="7407275" cy="532843"/>
          </a:xfrm>
        </p:spPr>
        <p:txBody>
          <a:bodyPr vert="horz" wrap="square" lIns="91440" tIns="45720" rIns="91440" bIns="45720" numCol="1" rtlCol="0" anchor="b" anchorCtr="0" compatLnSpc="1">
            <a:prstTxWarp prst="textNoShape">
              <a:avLst/>
            </a:prstTxWarp>
            <a:noAutofit/>
          </a:bodyPr>
          <a:lstStyle/>
          <a:p>
            <a:r>
              <a:rPr lang="en-GB" sz="2800" b="1" cap="all" dirty="0"/>
              <a:t>ILU RF electron accelerators for e-beam and X-ray applications.</a:t>
            </a:r>
            <a:endParaRPr lang="ru-RU" sz="2800" b="1" cap="all" dirty="0"/>
          </a:p>
        </p:txBody>
      </p:sp>
      <p:sp>
        <p:nvSpPr>
          <p:cNvPr id="9219" name="Subtitle 2"/>
          <p:cNvSpPr>
            <a:spLocks noGrp="1"/>
          </p:cNvSpPr>
          <p:nvPr>
            <p:ph type="subTitle" idx="1"/>
          </p:nvPr>
        </p:nvSpPr>
        <p:spPr>
          <a:xfrm>
            <a:off x="2410619" y="1261312"/>
            <a:ext cx="7929562" cy="1057749"/>
          </a:xfrm>
        </p:spPr>
        <p:txBody>
          <a:bodyPr/>
          <a:lstStyle/>
          <a:p>
            <a:pPr marL="26988"/>
            <a:r>
              <a:rPr lang="en-US" altLang="ru-RU" sz="1600" dirty="0" err="1"/>
              <a:t>Aleksandr</a:t>
            </a:r>
            <a:r>
              <a:rPr lang="en-US" altLang="ru-RU" sz="1600" dirty="0"/>
              <a:t> </a:t>
            </a:r>
            <a:r>
              <a:rPr lang="en-US" altLang="ru-RU" sz="1600" dirty="0" err="1"/>
              <a:t>Bryazgin</a:t>
            </a:r>
            <a:endParaRPr lang="ru-RU" altLang="ru-RU" sz="1600" dirty="0">
              <a:solidFill>
                <a:srgbClr val="320E04"/>
              </a:solidFill>
            </a:endParaRPr>
          </a:p>
          <a:p>
            <a:pPr marL="26988"/>
            <a:r>
              <a:rPr lang="en-US" altLang="ru-RU" sz="1600" dirty="0" err="1" smtClean="0">
                <a:solidFill>
                  <a:srgbClr val="320E04"/>
                </a:solidFill>
                <a:latin typeface="Arial" panose="020B0604020202020204" pitchFamily="34" charset="0"/>
              </a:rPr>
              <a:t>Budker</a:t>
            </a:r>
            <a:r>
              <a:rPr lang="en-US" altLang="ru-RU" sz="1600" dirty="0" smtClean="0">
                <a:solidFill>
                  <a:srgbClr val="320E04"/>
                </a:solidFill>
                <a:latin typeface="Arial" panose="020B0604020202020204" pitchFamily="34" charset="0"/>
              </a:rPr>
              <a:t> Institute </a:t>
            </a:r>
            <a:r>
              <a:rPr lang="en-US" altLang="ru-RU" sz="1600" dirty="0">
                <a:solidFill>
                  <a:srgbClr val="320E04"/>
                </a:solidFill>
                <a:latin typeface="Arial" panose="020B0604020202020204" pitchFamily="34" charset="0"/>
              </a:rPr>
              <a:t>of Nuclear Physics</a:t>
            </a:r>
          </a:p>
          <a:p>
            <a:pPr marL="26988"/>
            <a:r>
              <a:rPr lang="en-US" altLang="ru-RU" sz="1600" dirty="0">
                <a:solidFill>
                  <a:srgbClr val="320E04"/>
                </a:solidFill>
                <a:latin typeface="Arial" panose="020B0604020202020204" pitchFamily="34" charset="0"/>
              </a:rPr>
              <a:t>Novosibirsk, Russia</a:t>
            </a:r>
          </a:p>
          <a:p>
            <a:pPr marL="26988"/>
            <a:endParaRPr lang="ru-RU" altLang="ru-RU" b="1" i="1" dirty="0">
              <a:solidFill>
                <a:srgbClr val="320E04"/>
              </a:solidFill>
              <a:latin typeface="Arial" panose="020B0604020202020204" pitchFamily="34" charset="0"/>
            </a:endParaRPr>
          </a:p>
          <a:p>
            <a:pPr marL="26988"/>
            <a:endParaRPr lang="ru-RU" altLang="ru-RU" dirty="0">
              <a:solidFill>
                <a:srgbClr val="320E04"/>
              </a:solidFill>
            </a:endParaRPr>
          </a:p>
        </p:txBody>
      </p:sp>
      <p:sp>
        <p:nvSpPr>
          <p:cNvPr id="2" name="TextBox 1"/>
          <p:cNvSpPr txBox="1"/>
          <p:nvPr/>
        </p:nvSpPr>
        <p:spPr>
          <a:xfrm>
            <a:off x="1166313" y="2650836"/>
            <a:ext cx="10418173" cy="707886"/>
          </a:xfrm>
          <a:prstGeom prst="rect">
            <a:avLst/>
          </a:prstGeom>
          <a:noFill/>
        </p:spPr>
        <p:txBody>
          <a:bodyPr wrap="none" rtlCol="0">
            <a:spAutoFit/>
          </a:bodyPr>
          <a:lstStyle/>
          <a:p>
            <a:pPr marL="342900" indent="-342900">
              <a:buAutoNum type="arabicPeriod"/>
            </a:pPr>
            <a:r>
              <a:rPr lang="en-US" sz="2000" dirty="0" smtClean="0"/>
              <a:t>Presented the line of RF industrial accelerators with energy 1-10 MeV and power up to 100 kW.</a:t>
            </a:r>
          </a:p>
          <a:p>
            <a:pPr marL="342900" indent="-342900">
              <a:buAutoNum type="arabicPeriod"/>
            </a:pPr>
            <a:r>
              <a:rPr lang="en-US" sz="2000" dirty="0" smtClean="0"/>
              <a:t>Showed examples of application these accelerators in industry sites.</a:t>
            </a:r>
            <a:endParaRPr lang="ru-RU" sz="2000" dirty="0"/>
          </a:p>
        </p:txBody>
      </p:sp>
      <p:pic>
        <p:nvPicPr>
          <p:cNvPr id="12" name="Рисунок 11"/>
          <p:cNvPicPr/>
          <p:nvPr/>
        </p:nvPicPr>
        <p:blipFill>
          <a:blip r:embed="rId2">
            <a:extLst>
              <a:ext uri="{28A0092B-C50C-407E-A947-70E740481C1C}">
                <a14:useLocalDpi xmlns:a14="http://schemas.microsoft.com/office/drawing/2010/main" val="0"/>
              </a:ext>
            </a:extLst>
          </a:blip>
          <a:srcRect/>
          <a:stretch>
            <a:fillRect/>
          </a:stretch>
        </p:blipFill>
        <p:spPr bwMode="auto">
          <a:xfrm>
            <a:off x="1064713" y="3518119"/>
            <a:ext cx="4449396" cy="3233663"/>
          </a:xfrm>
          <a:prstGeom prst="rect">
            <a:avLst/>
          </a:prstGeom>
          <a:noFill/>
          <a:ln>
            <a:noFill/>
          </a:ln>
        </p:spPr>
      </p:pic>
      <p:pic>
        <p:nvPicPr>
          <p:cNvPr id="13" name="Picture 2" descr="F:\фото и презент\РВК\813A984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75399" y="3567221"/>
            <a:ext cx="4703186" cy="31354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3803787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9844" y="136525"/>
            <a:ext cx="10515600" cy="1325563"/>
          </a:xfrm>
        </p:spPr>
        <p:txBody>
          <a:bodyPr>
            <a:normAutofit/>
          </a:bodyPr>
          <a:lstStyle/>
          <a:p>
            <a:pPr algn="ctr"/>
            <a:r>
              <a:rPr lang="en-US" sz="3200" dirty="0" smtClean="0"/>
              <a:t>Development of High Current Electron Accelerators at Institute for High Current Electronics</a:t>
            </a:r>
            <a:endParaRPr lang="en-AU" sz="3200" dirty="0"/>
          </a:p>
        </p:txBody>
      </p:sp>
      <p:pic>
        <p:nvPicPr>
          <p:cNvPr id="4" name="Объект 4"/>
          <p:cNvPicPr>
            <a:picLocks noGrp="1" noChangeAspect="1"/>
          </p:cNvPicPr>
          <p:nvPr>
            <p:ph idx="1"/>
          </p:nvPr>
        </p:nvPicPr>
        <p:blipFill>
          <a:blip r:embed="rId2" cstate="print"/>
          <a:stretch>
            <a:fillRect/>
          </a:stretch>
        </p:blipFill>
        <p:spPr>
          <a:xfrm>
            <a:off x="274831" y="1951213"/>
            <a:ext cx="3698944" cy="2774208"/>
          </a:xfrm>
          <a:effectLst>
            <a:softEdge rad="112500"/>
          </a:effectLst>
        </p:spPr>
      </p:pic>
      <p:sp>
        <p:nvSpPr>
          <p:cNvPr id="5" name="Text Box 5"/>
          <p:cNvSpPr txBox="1">
            <a:spLocks noChangeArrowheads="1"/>
          </p:cNvSpPr>
          <p:nvPr/>
        </p:nvSpPr>
        <p:spPr bwMode="auto">
          <a:xfrm>
            <a:off x="365805" y="5046014"/>
            <a:ext cx="3087066" cy="746953"/>
          </a:xfrm>
          <a:prstGeom prst="rect">
            <a:avLst/>
          </a:prstGeom>
          <a:noFill/>
          <a:ln w="9525">
            <a:solidFill>
              <a:srgbClr val="00B050"/>
            </a:solidFill>
            <a:miter lim="800000"/>
            <a:headEnd/>
            <a:tailEnd/>
          </a:ln>
        </p:spPr>
        <p:txBody>
          <a:bodyPr wrap="squar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lvl="2" eaLnBrk="1" hangingPunct="1">
              <a:defRPr/>
            </a:pPr>
            <a:r>
              <a:rPr lang="en-US" altLang="ru-RU" sz="1050" b="1" dirty="0">
                <a:solidFill>
                  <a:srgbClr val="0000FF"/>
                </a:solidFill>
                <a:cs typeface="Arial" pitchFamily="34" charset="0"/>
              </a:rPr>
              <a:t>Electron </a:t>
            </a:r>
            <a:r>
              <a:rPr lang="en-US" altLang="ru-RU" sz="1050" b="1" dirty="0" smtClean="0">
                <a:solidFill>
                  <a:srgbClr val="0000FF"/>
                </a:solidFill>
                <a:cs typeface="Arial" pitchFamily="34" charset="0"/>
              </a:rPr>
              <a:t>energy 	</a:t>
            </a:r>
            <a:r>
              <a:rPr lang="en-US" altLang="ru-RU" sz="1050" b="1" dirty="0" smtClean="0">
                <a:solidFill>
                  <a:srgbClr val="FF0000"/>
                </a:solidFill>
                <a:cs typeface="Arial" pitchFamily="34" charset="0"/>
              </a:rPr>
              <a:t>up </a:t>
            </a:r>
            <a:r>
              <a:rPr lang="en-US" altLang="ru-RU" sz="1050" b="1" dirty="0">
                <a:solidFill>
                  <a:srgbClr val="FF0000"/>
                </a:solidFill>
                <a:cs typeface="Arial" pitchFamily="34" charset="0"/>
              </a:rPr>
              <a:t>to </a:t>
            </a:r>
            <a:r>
              <a:rPr lang="ru-RU" altLang="ru-RU" sz="1050" b="1" dirty="0">
                <a:solidFill>
                  <a:srgbClr val="FF0000"/>
                </a:solidFill>
                <a:cs typeface="Arial" pitchFamily="34" charset="0"/>
              </a:rPr>
              <a:t>150 </a:t>
            </a:r>
            <a:r>
              <a:rPr lang="en-US" altLang="ru-RU" sz="1050" b="1" dirty="0" err="1">
                <a:solidFill>
                  <a:srgbClr val="FF0000"/>
                </a:solidFill>
                <a:cs typeface="Arial" pitchFamily="34" charset="0"/>
              </a:rPr>
              <a:t>keV</a:t>
            </a:r>
            <a:endParaRPr lang="ru-RU" altLang="ru-RU" sz="1050" b="1" dirty="0">
              <a:solidFill>
                <a:srgbClr val="FF0000"/>
              </a:solidFill>
              <a:cs typeface="Arial" pitchFamily="34" charset="0"/>
            </a:endParaRPr>
          </a:p>
          <a:p>
            <a:pPr marL="0" lvl="2" eaLnBrk="1" hangingPunct="1">
              <a:defRPr/>
            </a:pPr>
            <a:r>
              <a:rPr lang="en-US" altLang="ru-RU" sz="1050" b="1" dirty="0">
                <a:solidFill>
                  <a:srgbClr val="0000FF"/>
                </a:solidFill>
                <a:cs typeface="Arial" pitchFamily="34" charset="0"/>
              </a:rPr>
              <a:t>Beam Current 	</a:t>
            </a:r>
            <a:r>
              <a:rPr lang="en-US" altLang="ru-RU" sz="1050" b="1" dirty="0" smtClean="0">
                <a:solidFill>
                  <a:srgbClr val="FF0000"/>
                </a:solidFill>
                <a:cs typeface="Arial" pitchFamily="34" charset="0"/>
              </a:rPr>
              <a:t>1 </a:t>
            </a:r>
            <a:r>
              <a:rPr lang="en-US" altLang="ru-RU" sz="1050" b="1" dirty="0">
                <a:solidFill>
                  <a:srgbClr val="FF0000"/>
                </a:solidFill>
                <a:latin typeface="Times New Roman" panose="02020603050405020304" pitchFamily="18" charset="0"/>
                <a:cs typeface="Times New Roman" panose="02020603050405020304" pitchFamily="18" charset="0"/>
                <a:sym typeface="Symbol" panose="05050102010706020507" pitchFamily="18" charset="2"/>
              </a:rPr>
              <a:t></a:t>
            </a:r>
            <a:r>
              <a:rPr lang="en-US" altLang="ru-RU" sz="1050" b="1" dirty="0">
                <a:solidFill>
                  <a:srgbClr val="FF0000"/>
                </a:solidFill>
                <a:cs typeface="Arial" pitchFamily="34" charset="0"/>
              </a:rPr>
              <a:t> 40 m</a:t>
            </a:r>
            <a:r>
              <a:rPr lang="ru-RU" altLang="ru-RU" sz="1050" b="1" dirty="0">
                <a:solidFill>
                  <a:srgbClr val="FF0000"/>
                </a:solidFill>
                <a:cs typeface="Arial" pitchFamily="34" charset="0"/>
              </a:rPr>
              <a:t>А </a:t>
            </a:r>
          </a:p>
          <a:p>
            <a:pPr marL="0" lvl="2">
              <a:defRPr/>
            </a:pPr>
            <a:r>
              <a:rPr lang="en-US" altLang="ru-RU" sz="1050" b="1" dirty="0">
                <a:solidFill>
                  <a:srgbClr val="0000FF"/>
                </a:solidFill>
                <a:cs typeface="Arial" pitchFamily="34" charset="0"/>
              </a:rPr>
              <a:t>Current density </a:t>
            </a:r>
            <a:r>
              <a:rPr lang="en-US" altLang="ru-RU" sz="1050" b="1" dirty="0">
                <a:solidFill>
                  <a:srgbClr val="FF0000"/>
                </a:solidFill>
                <a:cs typeface="Arial" pitchFamily="34" charset="0"/>
              </a:rPr>
              <a:t>	</a:t>
            </a:r>
            <a:r>
              <a:rPr lang="en-US" altLang="ru-RU" sz="1050" b="1" dirty="0" smtClean="0">
                <a:solidFill>
                  <a:srgbClr val="FF0000"/>
                </a:solidFill>
                <a:cs typeface="Arial" pitchFamily="34" charset="0"/>
              </a:rPr>
              <a:t>1</a:t>
            </a:r>
            <a:r>
              <a:rPr lang="en-US" altLang="ru-RU" sz="1050" b="1" dirty="0" smtClean="0">
                <a:solidFill>
                  <a:srgbClr val="FF0000"/>
                </a:solidFill>
                <a:cs typeface="Arial" pitchFamily="34" charset="0"/>
                <a:sym typeface="Symbol" panose="05050102010706020507" pitchFamily="18" charset="2"/>
              </a:rPr>
              <a:t> </a:t>
            </a:r>
            <a:r>
              <a:rPr lang="en-US" altLang="ru-RU" sz="1050" b="1" dirty="0">
                <a:solidFill>
                  <a:srgbClr val="FF0000"/>
                </a:solidFill>
                <a:cs typeface="Arial" pitchFamily="34" charset="0"/>
                <a:sym typeface="Symbol" panose="05050102010706020507" pitchFamily="18" charset="2"/>
              </a:rPr>
              <a:t> 15 µA /cm</a:t>
            </a:r>
            <a:r>
              <a:rPr lang="en-US" altLang="ru-RU" sz="1050" b="1" baseline="30000" dirty="0">
                <a:solidFill>
                  <a:srgbClr val="FF0000"/>
                </a:solidFill>
                <a:cs typeface="Arial" pitchFamily="34" charset="0"/>
                <a:sym typeface="Symbol" panose="05050102010706020507" pitchFamily="18" charset="2"/>
              </a:rPr>
              <a:t>2</a:t>
            </a:r>
            <a:endParaRPr lang="ru-RU" altLang="ru-RU" sz="1050" b="1" baseline="30000" dirty="0">
              <a:solidFill>
                <a:srgbClr val="FF0000"/>
              </a:solidFill>
              <a:cs typeface="Arial" pitchFamily="34" charset="0"/>
            </a:endParaRPr>
          </a:p>
          <a:p>
            <a:pPr marL="0" lvl="2" eaLnBrk="1" hangingPunct="1">
              <a:defRPr/>
            </a:pPr>
            <a:r>
              <a:rPr lang="en-US" altLang="ru-RU" sz="1050" b="1" dirty="0">
                <a:solidFill>
                  <a:srgbClr val="0000FF"/>
                </a:solidFill>
                <a:cs typeface="Arial" pitchFamily="34" charset="0"/>
              </a:rPr>
              <a:t>Beam dimension</a:t>
            </a:r>
            <a:r>
              <a:rPr lang="ru-RU" altLang="ru-RU" sz="1050" b="1" dirty="0">
                <a:solidFill>
                  <a:srgbClr val="0000FF"/>
                </a:solidFill>
                <a:cs typeface="Arial" pitchFamily="34" charset="0"/>
              </a:rPr>
              <a:t>	</a:t>
            </a:r>
            <a:r>
              <a:rPr lang="ru-RU" altLang="ru-RU" sz="1050" b="1" dirty="0" smtClean="0">
                <a:solidFill>
                  <a:srgbClr val="FF0000"/>
                </a:solidFill>
                <a:cs typeface="Arial" pitchFamily="34" charset="0"/>
              </a:rPr>
              <a:t>4</a:t>
            </a:r>
            <a:r>
              <a:rPr lang="en-US" altLang="ru-RU" sz="1050" b="1" dirty="0">
                <a:solidFill>
                  <a:srgbClr val="FF0000"/>
                </a:solidFill>
                <a:cs typeface="Arial" pitchFamily="34" charset="0"/>
              </a:rPr>
              <a:t>5</a:t>
            </a:r>
            <a:r>
              <a:rPr lang="ru-RU" altLang="ru-RU" sz="1050" dirty="0">
                <a:solidFill>
                  <a:srgbClr val="FF0000"/>
                </a:solidFill>
                <a:cs typeface="Arial" pitchFamily="34" charset="0"/>
              </a:rPr>
              <a:t>×</a:t>
            </a:r>
            <a:r>
              <a:rPr lang="ru-RU" altLang="ru-RU" sz="1050" b="1" dirty="0">
                <a:solidFill>
                  <a:srgbClr val="FF0000"/>
                </a:solidFill>
                <a:cs typeface="Arial" pitchFamily="34" charset="0"/>
              </a:rPr>
              <a:t>65 </a:t>
            </a:r>
            <a:r>
              <a:rPr lang="en-US" altLang="ru-RU" sz="1050" b="1" dirty="0">
                <a:solidFill>
                  <a:srgbClr val="FF0000"/>
                </a:solidFill>
                <a:cs typeface="Arial" pitchFamily="34" charset="0"/>
              </a:rPr>
              <a:t>cm</a:t>
            </a:r>
            <a:endParaRPr lang="ru-RU" altLang="ru-RU" sz="1050" b="1" dirty="0">
              <a:solidFill>
                <a:srgbClr val="FF0000"/>
              </a:solidFill>
              <a:cs typeface="Arial" pitchFamily="34" charset="0"/>
            </a:endParaRPr>
          </a:p>
        </p:txBody>
      </p:sp>
      <p:sp>
        <p:nvSpPr>
          <p:cNvPr id="6" name="TextBox 5"/>
          <p:cNvSpPr txBox="1"/>
          <p:nvPr/>
        </p:nvSpPr>
        <p:spPr>
          <a:xfrm>
            <a:off x="2463004" y="1233056"/>
            <a:ext cx="6729278" cy="369332"/>
          </a:xfrm>
          <a:prstGeom prst="rect">
            <a:avLst/>
          </a:prstGeom>
          <a:noFill/>
        </p:spPr>
        <p:txBody>
          <a:bodyPr wrap="none" rtlCol="0">
            <a:spAutoFit/>
          </a:bodyPr>
          <a:lstStyle/>
          <a:p>
            <a:r>
              <a:rPr lang="en-US" dirty="0" smtClean="0"/>
              <a:t>Low Energy Electron High Current Accelerators with Plasma Emitters    </a:t>
            </a:r>
            <a:endParaRPr lang="en-AU" dirty="0"/>
          </a:p>
        </p:txBody>
      </p:sp>
      <p:pic>
        <p:nvPicPr>
          <p:cNvPr id="8" name="Picture 8" descr="SANY089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37681" y="2208300"/>
            <a:ext cx="3379925" cy="233864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58"/>
          <p:cNvSpPr>
            <a:spLocks noChangeArrowheads="1"/>
          </p:cNvSpPr>
          <p:nvPr/>
        </p:nvSpPr>
        <p:spPr bwMode="auto">
          <a:xfrm>
            <a:off x="4057594" y="4546940"/>
            <a:ext cx="3655171" cy="21258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lIns="90000" tIns="46800" rIns="90000" bIns="468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lnSpc>
                <a:spcPct val="110000"/>
              </a:lnSpc>
            </a:pPr>
            <a:r>
              <a:rPr kumimoji="1" lang="en-US" altLang="ru-RU" sz="1200" b="1" u="sng" dirty="0">
                <a:latin typeface="Times New Roman" panose="02020603050405020304" pitchFamily="18" charset="0"/>
              </a:rPr>
              <a:t>Main parameters:</a:t>
            </a:r>
          </a:p>
          <a:p>
            <a:pPr algn="just" eaLnBrk="1" hangingPunct="1">
              <a:lnSpc>
                <a:spcPct val="110000"/>
              </a:lnSpc>
            </a:pPr>
            <a:r>
              <a:rPr kumimoji="1" lang="en-US" altLang="ru-RU" sz="1200" b="1" dirty="0">
                <a:latin typeface="Times New Roman" panose="02020603050405020304" pitchFamily="18" charset="0"/>
              </a:rPr>
              <a:t>Electron energy, </a:t>
            </a:r>
            <a:r>
              <a:rPr kumimoji="1" lang="en-US" altLang="ru-RU" sz="1200" b="1" dirty="0" err="1">
                <a:solidFill>
                  <a:srgbClr val="FF0000"/>
                </a:solidFill>
                <a:latin typeface="Times New Roman" panose="02020603050405020304" pitchFamily="18" charset="0"/>
              </a:rPr>
              <a:t>keV</a:t>
            </a:r>
            <a:r>
              <a:rPr kumimoji="1" lang="en-US" altLang="ru-RU" sz="1200" b="1" dirty="0">
                <a:latin typeface="Times New Roman" panose="02020603050405020304" pitchFamily="18" charset="0"/>
              </a:rPr>
              <a:t>          		</a:t>
            </a:r>
            <a:r>
              <a:rPr kumimoji="1" lang="en-US" altLang="ru-RU" sz="1200" b="1" dirty="0">
                <a:solidFill>
                  <a:srgbClr val="FF0000"/>
                </a:solidFill>
                <a:latin typeface="Times New Roman" panose="02020603050405020304" pitchFamily="18" charset="0"/>
              </a:rPr>
              <a:t>up to 200</a:t>
            </a:r>
          </a:p>
          <a:p>
            <a:pPr algn="just" eaLnBrk="1" hangingPunct="1">
              <a:lnSpc>
                <a:spcPct val="110000"/>
              </a:lnSpc>
            </a:pPr>
            <a:r>
              <a:rPr kumimoji="1" lang="en-US" altLang="ru-RU" sz="1200" b="1" dirty="0">
                <a:latin typeface="Times New Roman" panose="02020603050405020304" pitchFamily="18" charset="0"/>
              </a:rPr>
              <a:t>Beam current, </a:t>
            </a:r>
            <a:r>
              <a:rPr kumimoji="1" lang="en-US" altLang="ru-RU" sz="1200" b="1" dirty="0">
                <a:solidFill>
                  <a:srgbClr val="FF0000"/>
                </a:solidFill>
                <a:latin typeface="Times New Roman" panose="02020603050405020304" pitchFamily="18" charset="0"/>
              </a:rPr>
              <a:t>A </a:t>
            </a:r>
            <a:r>
              <a:rPr kumimoji="1" lang="en-US" altLang="ru-RU" sz="1200" b="1" dirty="0">
                <a:latin typeface="Times New Roman" panose="02020603050405020304" pitchFamily="18" charset="0"/>
              </a:rPr>
              <a:t>		</a:t>
            </a:r>
            <a:r>
              <a:rPr kumimoji="1" lang="en-US" altLang="ru-RU" sz="1200" b="1" dirty="0" smtClean="0">
                <a:solidFill>
                  <a:srgbClr val="FF0000"/>
                </a:solidFill>
                <a:latin typeface="Times New Roman" panose="02020603050405020304" pitchFamily="18" charset="0"/>
              </a:rPr>
              <a:t>up </a:t>
            </a:r>
            <a:r>
              <a:rPr kumimoji="1" lang="en-US" altLang="ru-RU" sz="1200" b="1" dirty="0">
                <a:solidFill>
                  <a:srgbClr val="FF0000"/>
                </a:solidFill>
                <a:latin typeface="Times New Roman" panose="02020603050405020304" pitchFamily="18" charset="0"/>
              </a:rPr>
              <a:t>to </a:t>
            </a:r>
            <a:r>
              <a:rPr kumimoji="1" lang="ru-RU" altLang="ru-RU" sz="1200" b="1" dirty="0">
                <a:solidFill>
                  <a:srgbClr val="FF0000"/>
                </a:solidFill>
                <a:latin typeface="Times New Roman" panose="02020603050405020304" pitchFamily="18" charset="0"/>
              </a:rPr>
              <a:t>3</a:t>
            </a:r>
            <a:r>
              <a:rPr kumimoji="1" lang="en-US" altLang="ru-RU" sz="1200" b="1" dirty="0">
                <a:solidFill>
                  <a:srgbClr val="FF0000"/>
                </a:solidFill>
                <a:latin typeface="Times New Roman" panose="02020603050405020304" pitchFamily="18" charset="0"/>
              </a:rPr>
              <a:t>0</a:t>
            </a:r>
            <a:r>
              <a:rPr kumimoji="1" lang="en-US" altLang="ru-RU" sz="1200" b="1" dirty="0">
                <a:latin typeface="Times New Roman" panose="02020603050405020304" pitchFamily="18" charset="0"/>
              </a:rPr>
              <a:t> </a:t>
            </a:r>
          </a:p>
          <a:p>
            <a:pPr algn="just" eaLnBrk="1" hangingPunct="1">
              <a:lnSpc>
                <a:spcPct val="110000"/>
              </a:lnSpc>
            </a:pPr>
            <a:r>
              <a:rPr kumimoji="1" lang="en-US" altLang="ru-RU" sz="1200" b="1" dirty="0">
                <a:latin typeface="Times New Roman" panose="02020603050405020304" pitchFamily="18" charset="0"/>
              </a:rPr>
              <a:t>Pulse duration, </a:t>
            </a:r>
            <a:r>
              <a:rPr kumimoji="1" lang="el-GR" altLang="ru-RU" sz="1200" b="1" dirty="0">
                <a:solidFill>
                  <a:srgbClr val="FF0000"/>
                </a:solidFill>
                <a:latin typeface="Times New Roman" panose="02020603050405020304" pitchFamily="18" charset="0"/>
                <a:cs typeface="Times New Roman" panose="02020603050405020304" pitchFamily="18" charset="0"/>
              </a:rPr>
              <a:t>μ</a:t>
            </a:r>
            <a:r>
              <a:rPr kumimoji="1" lang="en-US" altLang="ru-RU" sz="1200" b="1" dirty="0">
                <a:solidFill>
                  <a:srgbClr val="FF0000"/>
                </a:solidFill>
                <a:latin typeface="Times New Roman" panose="02020603050405020304" pitchFamily="18" charset="0"/>
              </a:rPr>
              <a:t>s</a:t>
            </a:r>
            <a:r>
              <a:rPr kumimoji="1" lang="ru-RU" altLang="ru-RU" sz="1200" dirty="0">
                <a:solidFill>
                  <a:srgbClr val="FF0000"/>
                </a:solidFill>
                <a:latin typeface="Times New Roman" panose="02020603050405020304" pitchFamily="18" charset="0"/>
              </a:rPr>
              <a:t>   </a:t>
            </a:r>
            <a:r>
              <a:rPr kumimoji="1" lang="en-US" altLang="ru-RU" sz="1200" dirty="0">
                <a:latin typeface="Times New Roman" panose="02020603050405020304" pitchFamily="18" charset="0"/>
              </a:rPr>
              <a:t>		</a:t>
            </a:r>
            <a:r>
              <a:rPr kumimoji="1" lang="en-US" altLang="ru-RU" sz="1200" b="1" dirty="0">
                <a:solidFill>
                  <a:srgbClr val="FF0000"/>
                </a:solidFill>
                <a:latin typeface="Times New Roman" panose="02020603050405020304" pitchFamily="18" charset="0"/>
              </a:rPr>
              <a:t>up to </a:t>
            </a:r>
            <a:r>
              <a:rPr kumimoji="1" lang="ru-RU" altLang="ru-RU" sz="1200" b="1" dirty="0">
                <a:solidFill>
                  <a:srgbClr val="FF0000"/>
                </a:solidFill>
                <a:latin typeface="Times New Roman" panose="02020603050405020304" pitchFamily="18" charset="0"/>
              </a:rPr>
              <a:t>10</a:t>
            </a:r>
            <a:r>
              <a:rPr kumimoji="1" lang="en-US" altLang="ru-RU" sz="1200" b="1" dirty="0">
                <a:solidFill>
                  <a:srgbClr val="FF0000"/>
                </a:solidFill>
                <a:latin typeface="Times New Roman" panose="02020603050405020304" pitchFamily="18" charset="0"/>
              </a:rPr>
              <a:t>0</a:t>
            </a:r>
          </a:p>
          <a:p>
            <a:pPr algn="just" eaLnBrk="1" hangingPunct="1">
              <a:lnSpc>
                <a:spcPct val="110000"/>
              </a:lnSpc>
            </a:pPr>
            <a:r>
              <a:rPr kumimoji="1" lang="en-US" altLang="ru-RU" sz="1200" b="1" dirty="0">
                <a:latin typeface="Times New Roman" panose="02020603050405020304" pitchFamily="18" charset="0"/>
              </a:rPr>
              <a:t>P</a:t>
            </a:r>
            <a:r>
              <a:rPr kumimoji="1" lang="ru-RU" altLang="ru-RU" sz="1200" b="1" dirty="0">
                <a:latin typeface="Times New Roman" panose="02020603050405020304" pitchFamily="18" charset="0"/>
              </a:rPr>
              <a:t>ulse-repetition frequenc</a:t>
            </a:r>
            <a:r>
              <a:rPr kumimoji="1" lang="en-US" altLang="ru-RU" sz="1200" b="1" dirty="0">
                <a:latin typeface="Times New Roman" panose="02020603050405020304" pitchFamily="18" charset="0"/>
              </a:rPr>
              <a:t>y,</a:t>
            </a:r>
            <a:r>
              <a:rPr kumimoji="1" lang="en-US" altLang="ru-RU" sz="1200" b="1" dirty="0">
                <a:latin typeface="Times New Roman" panose="02020603050405020304" pitchFamily="18" charset="0"/>
                <a:sym typeface="Symbol" panose="05050102010706020507" pitchFamily="18" charset="2"/>
              </a:rPr>
              <a:t> </a:t>
            </a:r>
            <a:r>
              <a:rPr kumimoji="1" lang="en-US" altLang="ru-RU" sz="1200" b="1" dirty="0">
                <a:solidFill>
                  <a:srgbClr val="FF0000"/>
                </a:solidFill>
                <a:latin typeface="Times New Roman" panose="02020603050405020304" pitchFamily="18" charset="0"/>
                <a:sym typeface="Symbol" panose="05050102010706020507" pitchFamily="18" charset="2"/>
              </a:rPr>
              <a:t>s</a:t>
            </a:r>
            <a:r>
              <a:rPr kumimoji="1" lang="en-US" altLang="ru-RU" sz="1200" b="1" baseline="30000" dirty="0">
                <a:solidFill>
                  <a:srgbClr val="FF0000"/>
                </a:solidFill>
                <a:latin typeface="Times New Roman" panose="02020603050405020304" pitchFamily="18" charset="0"/>
                <a:sym typeface="Symbol" panose="05050102010706020507" pitchFamily="18" charset="2"/>
              </a:rPr>
              <a:t>-1</a:t>
            </a:r>
            <a:r>
              <a:rPr kumimoji="1" lang="en-US" altLang="ru-RU" sz="1200" b="1" dirty="0">
                <a:solidFill>
                  <a:srgbClr val="FF0000"/>
                </a:solidFill>
                <a:latin typeface="Times New Roman" panose="02020603050405020304" pitchFamily="18" charset="0"/>
              </a:rPr>
              <a:t>   </a:t>
            </a:r>
            <a:r>
              <a:rPr kumimoji="1" lang="en-US" altLang="ru-RU" sz="1200" b="1" dirty="0">
                <a:latin typeface="Times New Roman" panose="02020603050405020304" pitchFamily="18" charset="0"/>
              </a:rPr>
              <a:t> 	</a:t>
            </a:r>
            <a:r>
              <a:rPr kumimoji="1" lang="en-US" altLang="ru-RU" sz="1200" b="1" dirty="0">
                <a:solidFill>
                  <a:srgbClr val="FF0000"/>
                </a:solidFill>
                <a:latin typeface="Times New Roman" panose="02020603050405020304" pitchFamily="18" charset="0"/>
              </a:rPr>
              <a:t>up to 50</a:t>
            </a:r>
            <a:r>
              <a:rPr kumimoji="1" lang="en-US" altLang="ru-RU" sz="1200" b="1" dirty="0">
                <a:solidFill>
                  <a:srgbClr val="FF0000"/>
                </a:solidFill>
                <a:latin typeface="Times New Roman" panose="02020603050405020304" pitchFamily="18" charset="0"/>
                <a:sym typeface="Symbol" panose="05050102010706020507" pitchFamily="18" charset="2"/>
              </a:rPr>
              <a:t> </a:t>
            </a:r>
          </a:p>
          <a:p>
            <a:pPr algn="just" eaLnBrk="1" hangingPunct="1">
              <a:lnSpc>
                <a:spcPct val="110000"/>
              </a:lnSpc>
            </a:pPr>
            <a:r>
              <a:rPr kumimoji="1" lang="en-US" altLang="ru-RU" sz="1200" b="1" dirty="0">
                <a:latin typeface="Times New Roman" panose="02020603050405020304" pitchFamily="18" charset="0"/>
              </a:rPr>
              <a:t>Beam cross section,</a:t>
            </a:r>
            <a:r>
              <a:rPr kumimoji="1" lang="en-US" altLang="ru-RU" sz="1200" b="1" dirty="0">
                <a:solidFill>
                  <a:srgbClr val="FF0000"/>
                </a:solidFill>
                <a:latin typeface="Times New Roman" panose="02020603050405020304" pitchFamily="18" charset="0"/>
              </a:rPr>
              <a:t> mm</a:t>
            </a:r>
            <a:r>
              <a:rPr kumimoji="1" lang="en-US" altLang="ru-RU" sz="1200" b="1" baseline="30000" dirty="0">
                <a:solidFill>
                  <a:srgbClr val="FF0000"/>
                </a:solidFill>
                <a:latin typeface="Times New Roman" panose="02020603050405020304" pitchFamily="18" charset="0"/>
              </a:rPr>
              <a:t>2</a:t>
            </a:r>
            <a:r>
              <a:rPr kumimoji="1" lang="en-US" altLang="ru-RU" sz="1200" b="1" dirty="0">
                <a:latin typeface="Times New Roman" panose="02020603050405020304" pitchFamily="18" charset="0"/>
              </a:rPr>
              <a:t>		</a:t>
            </a:r>
            <a:r>
              <a:rPr lang="ru-RU" altLang="ru-RU" sz="1200" b="1" dirty="0">
                <a:solidFill>
                  <a:srgbClr val="FF0000"/>
                </a:solidFill>
                <a:latin typeface="Times New Roman" panose="02020603050405020304" pitchFamily="18" charset="0"/>
                <a:cs typeface="Times New Roman" panose="02020603050405020304" pitchFamily="18" charset="0"/>
              </a:rPr>
              <a:t>(750×150)</a:t>
            </a:r>
            <a:endParaRPr lang="ru-RU" altLang="ru-RU" sz="1200" b="1" baseline="30000" dirty="0">
              <a:solidFill>
                <a:srgbClr val="FF0000"/>
              </a:solidFill>
              <a:latin typeface="Times New Roman" panose="02020603050405020304" pitchFamily="18" charset="0"/>
              <a:cs typeface="Times New Roman" panose="02020603050405020304" pitchFamily="18" charset="0"/>
            </a:endParaRPr>
          </a:p>
          <a:p>
            <a:pPr algn="just" eaLnBrk="1" hangingPunct="1">
              <a:lnSpc>
                <a:spcPct val="110000"/>
              </a:lnSpc>
            </a:pPr>
            <a:r>
              <a:rPr kumimoji="1" lang="en-US" altLang="ru-RU" sz="1200" b="1" dirty="0">
                <a:latin typeface="Times New Roman" panose="02020603050405020304" pitchFamily="18" charset="0"/>
              </a:rPr>
              <a:t>Current density inhomogeneity,</a:t>
            </a:r>
            <a:r>
              <a:rPr kumimoji="1" lang="en-US" altLang="ru-RU" sz="1200" b="1" dirty="0">
                <a:solidFill>
                  <a:srgbClr val="FF0000"/>
                </a:solidFill>
                <a:latin typeface="Times New Roman" panose="02020603050405020304" pitchFamily="18" charset="0"/>
              </a:rPr>
              <a:t> %</a:t>
            </a:r>
            <a:r>
              <a:rPr lang="ru-RU" altLang="ru-RU" sz="1200" dirty="0"/>
              <a:t>	</a:t>
            </a:r>
            <a:r>
              <a:rPr lang="ru-RU" altLang="ru-RU" sz="1200" b="1" dirty="0">
                <a:solidFill>
                  <a:srgbClr val="FF0000"/>
                </a:solidFill>
                <a:latin typeface="Times New Roman" panose="02020603050405020304" pitchFamily="18" charset="0"/>
                <a:cs typeface="Times New Roman" panose="02020603050405020304" pitchFamily="18" charset="0"/>
              </a:rPr>
              <a:t>±10 </a:t>
            </a:r>
            <a:endParaRPr lang="en-US" altLang="ru-RU" sz="1200" b="1" dirty="0">
              <a:solidFill>
                <a:srgbClr val="FF0000"/>
              </a:solidFill>
              <a:latin typeface="Times New Roman" panose="02020603050405020304" pitchFamily="18" charset="0"/>
              <a:cs typeface="Times New Roman" panose="02020603050405020304" pitchFamily="18" charset="0"/>
            </a:endParaRPr>
          </a:p>
          <a:p>
            <a:pPr marL="0" lvl="2" algn="just" eaLnBrk="1" hangingPunct="1">
              <a:lnSpc>
                <a:spcPct val="110000"/>
              </a:lnSpc>
            </a:pPr>
            <a:r>
              <a:rPr kumimoji="1" lang="en-US" altLang="ru-RU" sz="1200" b="1" dirty="0">
                <a:latin typeface="Times New Roman" panose="02020603050405020304" pitchFamily="18" charset="0"/>
              </a:rPr>
              <a:t>Efficiency, </a:t>
            </a:r>
            <a:r>
              <a:rPr kumimoji="1" lang="en-US" altLang="ru-RU" sz="1200" b="1" dirty="0">
                <a:solidFill>
                  <a:srgbClr val="FF0000"/>
                </a:solidFill>
                <a:latin typeface="Times New Roman" panose="02020603050405020304" pitchFamily="18" charset="0"/>
              </a:rPr>
              <a:t>% </a:t>
            </a:r>
            <a:r>
              <a:rPr kumimoji="1" lang="ru-RU" altLang="ru-RU" sz="1200" b="1" dirty="0">
                <a:latin typeface="Times New Roman" panose="02020603050405020304" pitchFamily="18" charset="0"/>
              </a:rPr>
              <a:t>			</a:t>
            </a:r>
            <a:r>
              <a:rPr lang="en-US" altLang="ru-RU" sz="1200" b="1" dirty="0">
                <a:solidFill>
                  <a:srgbClr val="FF0000"/>
                </a:solidFill>
                <a:latin typeface="Times New Roman" panose="02020603050405020304" pitchFamily="18" charset="0"/>
                <a:cs typeface="Times New Roman" panose="02020603050405020304" pitchFamily="18" charset="0"/>
              </a:rPr>
              <a:t>&gt;</a:t>
            </a:r>
            <a:r>
              <a:rPr lang="ru-RU" altLang="ru-RU" sz="1200" b="1" dirty="0">
                <a:solidFill>
                  <a:srgbClr val="FF0000"/>
                </a:solidFill>
                <a:latin typeface="Times New Roman" panose="02020603050405020304" pitchFamily="18" charset="0"/>
                <a:cs typeface="Times New Roman" panose="02020603050405020304" pitchFamily="18" charset="0"/>
              </a:rPr>
              <a:t>60</a:t>
            </a:r>
          </a:p>
          <a:p>
            <a:pPr marL="0" lvl="2" algn="just" eaLnBrk="1" hangingPunct="1">
              <a:lnSpc>
                <a:spcPct val="110000"/>
              </a:lnSpc>
            </a:pPr>
            <a:r>
              <a:rPr kumimoji="1" lang="en-US" altLang="ru-RU" sz="1200" b="1" dirty="0">
                <a:solidFill>
                  <a:srgbClr val="009D00"/>
                </a:solidFill>
                <a:latin typeface="Times New Roman" panose="02020603050405020304" pitchFamily="18" charset="0"/>
              </a:rPr>
              <a:t>Average beam power, kW</a:t>
            </a:r>
            <a:r>
              <a:rPr kumimoji="1" lang="ru-RU" altLang="ru-RU" sz="1200" b="1" dirty="0">
                <a:solidFill>
                  <a:srgbClr val="009D00"/>
                </a:solidFill>
                <a:latin typeface="Times New Roman" panose="02020603050405020304" pitchFamily="18" charset="0"/>
              </a:rPr>
              <a:t>		</a:t>
            </a:r>
            <a:r>
              <a:rPr kumimoji="1" lang="en-US" altLang="ru-RU" sz="1200" b="1" dirty="0">
                <a:solidFill>
                  <a:srgbClr val="009D00"/>
                </a:solidFill>
                <a:latin typeface="Times New Roman" panose="02020603050405020304" pitchFamily="18" charset="0"/>
              </a:rPr>
              <a:t>up to </a:t>
            </a:r>
            <a:r>
              <a:rPr lang="en-US" altLang="ru-RU" sz="1200" b="1" dirty="0">
                <a:solidFill>
                  <a:srgbClr val="009D00"/>
                </a:solidFill>
                <a:latin typeface="Times New Roman" panose="02020603050405020304" pitchFamily="18" charset="0"/>
                <a:cs typeface="Times New Roman" panose="02020603050405020304" pitchFamily="18" charset="0"/>
              </a:rPr>
              <a:t>5</a:t>
            </a:r>
            <a:endParaRPr lang="ru-RU" altLang="ru-RU" sz="1200" b="1" dirty="0">
              <a:solidFill>
                <a:srgbClr val="009D00"/>
              </a:solidFill>
              <a:latin typeface="Times New Roman" panose="02020603050405020304" pitchFamily="18" charset="0"/>
              <a:cs typeface="Times New Roman" panose="02020603050405020304" pitchFamily="18" charset="0"/>
            </a:endParaRPr>
          </a:p>
          <a:p>
            <a:pPr algn="just" eaLnBrk="1" hangingPunct="1">
              <a:lnSpc>
                <a:spcPct val="110000"/>
              </a:lnSpc>
            </a:pPr>
            <a:endParaRPr lang="ru-RU" altLang="ru-RU" sz="1200" b="1" dirty="0">
              <a:solidFill>
                <a:srgbClr val="FF0000"/>
              </a:solidFill>
              <a:latin typeface="Times New Roman" panose="02020603050405020304" pitchFamily="18" charset="0"/>
              <a:cs typeface="Times New Roman" panose="02020603050405020304" pitchFamily="18" charset="0"/>
            </a:endParaRPr>
          </a:p>
        </p:txBody>
      </p:sp>
      <p:sp>
        <p:nvSpPr>
          <p:cNvPr id="12" name="TextBox 11"/>
          <p:cNvSpPr txBox="1"/>
          <p:nvPr/>
        </p:nvSpPr>
        <p:spPr>
          <a:xfrm flipH="1">
            <a:off x="4811055" y="1581472"/>
            <a:ext cx="2622732" cy="369332"/>
          </a:xfrm>
          <a:prstGeom prst="rect">
            <a:avLst/>
          </a:prstGeom>
          <a:noFill/>
        </p:spPr>
        <p:txBody>
          <a:bodyPr wrap="square" rtlCol="0">
            <a:spAutoFit/>
          </a:bodyPr>
          <a:lstStyle/>
          <a:p>
            <a:r>
              <a:rPr lang="en-US" b="1" dirty="0" smtClean="0"/>
              <a:t>Duet (plasma cathode)</a:t>
            </a:r>
            <a:endParaRPr lang="en-AU" b="1" dirty="0"/>
          </a:p>
        </p:txBody>
      </p:sp>
      <p:sp>
        <p:nvSpPr>
          <p:cNvPr id="14" name="TextBox 13"/>
          <p:cNvSpPr txBox="1"/>
          <p:nvPr/>
        </p:nvSpPr>
        <p:spPr>
          <a:xfrm flipH="1">
            <a:off x="908500" y="1602388"/>
            <a:ext cx="3372677" cy="369332"/>
          </a:xfrm>
          <a:prstGeom prst="rect">
            <a:avLst/>
          </a:prstGeom>
          <a:noFill/>
        </p:spPr>
        <p:txBody>
          <a:bodyPr wrap="square" rtlCol="0">
            <a:spAutoFit/>
          </a:bodyPr>
          <a:lstStyle/>
          <a:p>
            <a:r>
              <a:rPr lang="en-US" b="1" dirty="0" err="1" smtClean="0"/>
              <a:t>Helion</a:t>
            </a:r>
            <a:r>
              <a:rPr lang="en-US" b="1" dirty="0" smtClean="0"/>
              <a:t> (plasma anode)</a:t>
            </a:r>
            <a:endParaRPr lang="en-AU" b="1" dirty="0"/>
          </a:p>
        </p:txBody>
      </p:sp>
      <p:sp>
        <p:nvSpPr>
          <p:cNvPr id="15" name="TextBox 14"/>
          <p:cNvSpPr txBox="1"/>
          <p:nvPr/>
        </p:nvSpPr>
        <p:spPr>
          <a:xfrm flipH="1">
            <a:off x="9076079" y="1578018"/>
            <a:ext cx="2711729" cy="369332"/>
          </a:xfrm>
          <a:prstGeom prst="rect">
            <a:avLst/>
          </a:prstGeom>
          <a:noFill/>
        </p:spPr>
        <p:txBody>
          <a:bodyPr wrap="square" rtlCol="0">
            <a:spAutoFit/>
          </a:bodyPr>
          <a:lstStyle/>
          <a:p>
            <a:r>
              <a:rPr lang="en-US" b="1" dirty="0" smtClean="0"/>
              <a:t>SOLO-M plasma cathode </a:t>
            </a:r>
            <a:endParaRPr lang="en-AU" b="1" dirty="0"/>
          </a:p>
        </p:txBody>
      </p:sp>
      <p:sp>
        <p:nvSpPr>
          <p:cNvPr id="18" name="Rectangle 4"/>
          <p:cNvSpPr>
            <a:spLocks noChangeArrowheads="1"/>
          </p:cNvSpPr>
          <p:nvPr/>
        </p:nvSpPr>
        <p:spPr bwMode="auto">
          <a:xfrm>
            <a:off x="7517606" y="1947350"/>
            <a:ext cx="6096000" cy="3402012"/>
          </a:xfrm>
          <a:prstGeom prst="rect">
            <a:avLst/>
          </a:prstGeom>
          <a:noFill/>
          <a:ln>
            <a:noFill/>
          </a:ln>
          <a:effectLst/>
        </p:spPr>
        <p:txBody>
          <a:bodyPr/>
          <a:lstStyle>
            <a:lvl1pPr marL="342900" indent="-342900">
              <a:defRPr>
                <a:solidFill>
                  <a:schemeClr val="tx1"/>
                </a:solidFill>
                <a:latin typeface="Arial" panose="020B0604020202020204" pitchFamily="34" charset="0"/>
              </a:defRPr>
            </a:lvl1pPr>
            <a:lvl2pPr marL="342900" indent="-34290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lnSpc>
                <a:spcPct val="80000"/>
              </a:lnSpc>
              <a:spcBef>
                <a:spcPct val="20000"/>
              </a:spcBef>
              <a:defRPr/>
            </a:pPr>
            <a:r>
              <a:rPr lang="ru-RU" altLang="ru-RU" sz="1050" b="1" u="sng" dirty="0">
                <a:solidFill>
                  <a:srgbClr val="00005C"/>
                </a:solidFill>
                <a:cs typeface="Arial" panose="020B0604020202020204" pitchFamily="34" charset="0"/>
              </a:rPr>
              <a:t> </a:t>
            </a:r>
            <a:r>
              <a:rPr lang="en-US" altLang="ru-RU" sz="1200" b="1" u="sng" dirty="0">
                <a:solidFill>
                  <a:srgbClr val="00005C"/>
                </a:solidFill>
                <a:latin typeface="Times New Roman" panose="02020603050405020304" pitchFamily="18" charset="0"/>
                <a:cs typeface="Arial" panose="020B0604020202020204" pitchFamily="34" charset="0"/>
              </a:rPr>
              <a:t>The main characteristics of the facility:</a:t>
            </a:r>
          </a:p>
          <a:p>
            <a:pPr>
              <a:lnSpc>
                <a:spcPct val="80000"/>
              </a:lnSpc>
              <a:spcBef>
                <a:spcPct val="20000"/>
              </a:spcBef>
              <a:defRPr/>
            </a:pPr>
            <a:endParaRPr lang="en-US" altLang="ru-RU" sz="1200" b="1" dirty="0">
              <a:solidFill>
                <a:srgbClr val="00005C"/>
              </a:solidFill>
              <a:latin typeface="Times New Roman" panose="02020603050405020304" pitchFamily="18" charset="0"/>
              <a:cs typeface="Arial" panose="020B0604020202020204" pitchFamily="34" charset="0"/>
            </a:endParaRPr>
          </a:p>
          <a:p>
            <a:pPr>
              <a:lnSpc>
                <a:spcPts val="2250"/>
              </a:lnSpc>
              <a:buFontTx/>
              <a:buChar char="•"/>
              <a:defRPr/>
            </a:pPr>
            <a:r>
              <a:rPr lang="en-US" altLang="ru-RU" sz="1600" dirty="0">
                <a:solidFill>
                  <a:srgbClr val="000099"/>
                </a:solidFill>
                <a:latin typeface="Tahoma" panose="020B0604030504040204" pitchFamily="34" charset="0"/>
                <a:cs typeface="Tahoma" panose="020B0604030504040204" pitchFamily="34" charset="0"/>
              </a:rPr>
              <a:t>Beam current  	        	</a:t>
            </a:r>
            <a:r>
              <a:rPr lang="en-US" altLang="ru-RU" sz="1600" dirty="0" smtClean="0">
                <a:solidFill>
                  <a:srgbClr val="000099"/>
                </a:solidFill>
                <a:latin typeface="Tahoma" panose="020B0604030504040204" pitchFamily="34" charset="0"/>
                <a:cs typeface="Tahoma" panose="020B0604030504040204" pitchFamily="34" charset="0"/>
              </a:rPr>
              <a:t>20-250 </a:t>
            </a:r>
            <a:r>
              <a:rPr lang="en-US" altLang="ru-RU" sz="1600" dirty="0">
                <a:solidFill>
                  <a:srgbClr val="000099"/>
                </a:solidFill>
                <a:latin typeface="Tahoma" panose="020B0604030504040204" pitchFamily="34" charset="0"/>
                <a:cs typeface="Tahoma" panose="020B0604030504040204" pitchFamily="34" charset="0"/>
              </a:rPr>
              <a:t>A;</a:t>
            </a:r>
          </a:p>
          <a:p>
            <a:pPr>
              <a:lnSpc>
                <a:spcPts val="2250"/>
              </a:lnSpc>
              <a:buFontTx/>
              <a:buChar char="•"/>
              <a:defRPr/>
            </a:pPr>
            <a:r>
              <a:rPr lang="ru-RU" altLang="ru-RU" sz="1600" dirty="0" err="1">
                <a:solidFill>
                  <a:srgbClr val="000099"/>
                </a:solidFill>
                <a:latin typeface="Tahoma" panose="020B0604030504040204" pitchFamily="34" charset="0"/>
                <a:cs typeface="Tahoma" panose="020B0604030504040204" pitchFamily="34" charset="0"/>
              </a:rPr>
              <a:t>Electron</a:t>
            </a:r>
            <a:r>
              <a:rPr lang="ru-RU" altLang="ru-RU" sz="1600" dirty="0">
                <a:solidFill>
                  <a:srgbClr val="000099"/>
                </a:solidFill>
                <a:latin typeface="Tahoma" panose="020B0604030504040204" pitchFamily="34" charset="0"/>
                <a:cs typeface="Tahoma" panose="020B0604030504040204" pitchFamily="34" charset="0"/>
              </a:rPr>
              <a:t> </a:t>
            </a:r>
            <a:r>
              <a:rPr lang="ru-RU" altLang="ru-RU" sz="1600" dirty="0" err="1">
                <a:solidFill>
                  <a:srgbClr val="000099"/>
                </a:solidFill>
                <a:latin typeface="Tahoma" panose="020B0604030504040204" pitchFamily="34" charset="0"/>
                <a:cs typeface="Tahoma" panose="020B0604030504040204" pitchFamily="34" charset="0"/>
              </a:rPr>
              <a:t>energy</a:t>
            </a:r>
            <a:r>
              <a:rPr lang="ru-RU" altLang="ru-RU" sz="1600" dirty="0">
                <a:solidFill>
                  <a:srgbClr val="000099"/>
                </a:solidFill>
                <a:latin typeface="Tahoma" panose="020B0604030504040204" pitchFamily="34" charset="0"/>
                <a:cs typeface="Tahoma" panose="020B0604030504040204" pitchFamily="34" charset="0"/>
              </a:rPr>
              <a:t> </a:t>
            </a:r>
            <a:r>
              <a:rPr lang="en-US" altLang="ru-RU" sz="1600" dirty="0">
                <a:solidFill>
                  <a:srgbClr val="000099"/>
                </a:solidFill>
                <a:latin typeface="Tahoma" panose="020B0604030504040204" pitchFamily="34" charset="0"/>
                <a:cs typeface="Tahoma" panose="020B0604030504040204" pitchFamily="34" charset="0"/>
              </a:rPr>
              <a:t>	        	</a:t>
            </a:r>
            <a:r>
              <a:rPr lang="ru-RU" altLang="ru-RU" sz="1600" dirty="0" smtClean="0">
                <a:solidFill>
                  <a:srgbClr val="000099"/>
                </a:solidFill>
                <a:latin typeface="Tahoma" panose="020B0604030504040204" pitchFamily="34" charset="0"/>
                <a:cs typeface="Tahoma" panose="020B0604030504040204" pitchFamily="34" charset="0"/>
              </a:rPr>
              <a:t>5-25</a:t>
            </a:r>
            <a:r>
              <a:rPr lang="ru-RU" altLang="ru-RU" sz="1600" dirty="0">
                <a:solidFill>
                  <a:srgbClr val="000099"/>
                </a:solidFill>
                <a:latin typeface="Tahoma" panose="020B0604030504040204" pitchFamily="34" charset="0"/>
                <a:cs typeface="Tahoma" panose="020B0604030504040204" pitchFamily="34" charset="0"/>
              </a:rPr>
              <a:t> </a:t>
            </a:r>
            <a:r>
              <a:rPr lang="en-US" altLang="ru-RU" sz="1600" dirty="0" err="1">
                <a:solidFill>
                  <a:srgbClr val="000099"/>
                </a:solidFill>
                <a:latin typeface="Tahoma" panose="020B0604030504040204" pitchFamily="34" charset="0"/>
                <a:cs typeface="Tahoma" panose="020B0604030504040204" pitchFamily="34" charset="0"/>
              </a:rPr>
              <a:t>keV</a:t>
            </a:r>
            <a:r>
              <a:rPr lang="en-US" altLang="ru-RU" sz="1600" dirty="0">
                <a:solidFill>
                  <a:srgbClr val="000099"/>
                </a:solidFill>
                <a:latin typeface="Tahoma" panose="020B0604030504040204" pitchFamily="34" charset="0"/>
                <a:cs typeface="Tahoma" panose="020B0604030504040204" pitchFamily="34" charset="0"/>
              </a:rPr>
              <a:t>;</a:t>
            </a:r>
          </a:p>
          <a:p>
            <a:pPr>
              <a:lnSpc>
                <a:spcPts val="2250"/>
              </a:lnSpc>
              <a:buFontTx/>
              <a:buChar char="•"/>
              <a:defRPr/>
            </a:pPr>
            <a:r>
              <a:rPr lang="ru-RU" altLang="ru-RU" sz="1600" dirty="0" err="1">
                <a:solidFill>
                  <a:srgbClr val="000099"/>
                </a:solidFill>
                <a:latin typeface="Tahoma" panose="020B0604030504040204" pitchFamily="34" charset="0"/>
                <a:cs typeface="Tahoma" panose="020B0604030504040204" pitchFamily="34" charset="0"/>
              </a:rPr>
              <a:t>Pulse</a:t>
            </a:r>
            <a:r>
              <a:rPr lang="ru-RU" altLang="ru-RU" sz="1600" dirty="0">
                <a:solidFill>
                  <a:srgbClr val="000099"/>
                </a:solidFill>
                <a:latin typeface="Tahoma" panose="020B0604030504040204" pitchFamily="34" charset="0"/>
                <a:cs typeface="Tahoma" panose="020B0604030504040204" pitchFamily="34" charset="0"/>
              </a:rPr>
              <a:t> </a:t>
            </a:r>
            <a:r>
              <a:rPr lang="en-US" altLang="ru-RU" sz="1600" dirty="0">
                <a:solidFill>
                  <a:srgbClr val="000099"/>
                </a:solidFill>
                <a:latin typeface="Tahoma" panose="020B0604030504040204" pitchFamily="34" charset="0"/>
                <a:cs typeface="Tahoma" panose="020B0604030504040204" pitchFamily="34" charset="0"/>
              </a:rPr>
              <a:t>d</a:t>
            </a:r>
            <a:r>
              <a:rPr lang="ru-RU" altLang="ru-RU" sz="1600" dirty="0" err="1">
                <a:solidFill>
                  <a:srgbClr val="000099"/>
                </a:solidFill>
                <a:latin typeface="Tahoma" panose="020B0604030504040204" pitchFamily="34" charset="0"/>
                <a:cs typeface="Tahoma" panose="020B0604030504040204" pitchFamily="34" charset="0"/>
              </a:rPr>
              <a:t>uration</a:t>
            </a:r>
            <a:r>
              <a:rPr lang="en-US" altLang="ru-RU" sz="1600" dirty="0">
                <a:solidFill>
                  <a:srgbClr val="000099"/>
                </a:solidFill>
                <a:latin typeface="Tahoma" panose="020B0604030504040204" pitchFamily="34" charset="0"/>
                <a:cs typeface="Tahoma" panose="020B0604030504040204" pitchFamily="34" charset="0"/>
              </a:rPr>
              <a:t> 	       	</a:t>
            </a:r>
            <a:r>
              <a:rPr lang="en-US" altLang="ru-RU" sz="1600" dirty="0" smtClean="0">
                <a:solidFill>
                  <a:srgbClr val="000099"/>
                </a:solidFill>
                <a:latin typeface="Tahoma" panose="020B0604030504040204" pitchFamily="34" charset="0"/>
                <a:cs typeface="Tahoma" panose="020B0604030504040204" pitchFamily="34" charset="0"/>
              </a:rPr>
              <a:t>50-200</a:t>
            </a:r>
            <a:r>
              <a:rPr lang="en-US" altLang="ru-RU" sz="1600" dirty="0">
                <a:solidFill>
                  <a:srgbClr val="000099"/>
                </a:solidFill>
                <a:latin typeface="Tahoma" panose="020B0604030504040204" pitchFamily="34" charset="0"/>
                <a:cs typeface="Tahoma" panose="020B0604030504040204" pitchFamily="34" charset="0"/>
              </a:rPr>
              <a:t> µs;</a:t>
            </a:r>
          </a:p>
          <a:p>
            <a:pPr>
              <a:lnSpc>
                <a:spcPts val="2250"/>
              </a:lnSpc>
              <a:buFontTx/>
              <a:buChar char="•"/>
              <a:defRPr/>
            </a:pPr>
            <a:r>
              <a:rPr lang="ru-RU" altLang="ru-RU" sz="1600" dirty="0" err="1">
                <a:solidFill>
                  <a:srgbClr val="000099"/>
                </a:solidFill>
                <a:latin typeface="Tahoma" panose="020B0604030504040204" pitchFamily="34" charset="0"/>
                <a:cs typeface="Tahoma" panose="020B0604030504040204" pitchFamily="34" charset="0"/>
              </a:rPr>
              <a:t>Pulse</a:t>
            </a:r>
            <a:r>
              <a:rPr lang="ru-RU" altLang="ru-RU" sz="1600" dirty="0">
                <a:solidFill>
                  <a:srgbClr val="000099"/>
                </a:solidFill>
                <a:latin typeface="Tahoma" panose="020B0604030504040204" pitchFamily="34" charset="0"/>
                <a:cs typeface="Tahoma" panose="020B0604030504040204" pitchFamily="34" charset="0"/>
              </a:rPr>
              <a:t> </a:t>
            </a:r>
            <a:r>
              <a:rPr lang="en-US" altLang="ru-RU" sz="1600" dirty="0">
                <a:solidFill>
                  <a:srgbClr val="000099"/>
                </a:solidFill>
                <a:latin typeface="Tahoma" panose="020B0604030504040204" pitchFamily="34" charset="0"/>
                <a:cs typeface="Tahoma" panose="020B0604030504040204" pitchFamily="34" charset="0"/>
              </a:rPr>
              <a:t>r</a:t>
            </a:r>
            <a:r>
              <a:rPr lang="ru-RU" altLang="ru-RU" sz="1600" dirty="0" err="1">
                <a:solidFill>
                  <a:srgbClr val="000099"/>
                </a:solidFill>
                <a:latin typeface="Tahoma" panose="020B0604030504040204" pitchFamily="34" charset="0"/>
                <a:cs typeface="Tahoma" panose="020B0604030504040204" pitchFamily="34" charset="0"/>
              </a:rPr>
              <a:t>epetition</a:t>
            </a:r>
            <a:r>
              <a:rPr lang="en-US" altLang="ru-RU" sz="1600" dirty="0">
                <a:solidFill>
                  <a:srgbClr val="000099"/>
                </a:solidFill>
                <a:latin typeface="Tahoma" panose="020B0604030504040204" pitchFamily="34" charset="0"/>
                <a:cs typeface="Tahoma" panose="020B0604030504040204" pitchFamily="34" charset="0"/>
              </a:rPr>
              <a:t> 		</a:t>
            </a:r>
            <a:r>
              <a:rPr lang="en-US" altLang="ru-RU" sz="1600" dirty="0" smtClean="0">
                <a:solidFill>
                  <a:srgbClr val="000099"/>
                </a:solidFill>
                <a:latin typeface="Tahoma" panose="020B0604030504040204" pitchFamily="34" charset="0"/>
                <a:cs typeface="Tahoma" panose="020B0604030504040204" pitchFamily="34" charset="0"/>
              </a:rPr>
              <a:t>0.3-20</a:t>
            </a:r>
            <a:r>
              <a:rPr lang="en-US" altLang="ru-RU" sz="1600" dirty="0">
                <a:solidFill>
                  <a:srgbClr val="000099"/>
                </a:solidFill>
                <a:latin typeface="Tahoma" panose="020B0604030504040204" pitchFamily="34" charset="0"/>
                <a:cs typeface="Tahoma" panose="020B0604030504040204" pitchFamily="34" charset="0"/>
              </a:rPr>
              <a:t> s</a:t>
            </a:r>
            <a:r>
              <a:rPr lang="en-US" altLang="ru-RU" sz="1600" baseline="30000" dirty="0">
                <a:solidFill>
                  <a:srgbClr val="000099"/>
                </a:solidFill>
                <a:latin typeface="Tahoma" panose="020B0604030504040204" pitchFamily="34" charset="0"/>
                <a:cs typeface="Tahoma" panose="020B0604030504040204" pitchFamily="34" charset="0"/>
              </a:rPr>
              <a:t>-1</a:t>
            </a:r>
            <a:r>
              <a:rPr lang="en-US" altLang="ru-RU" sz="1600" dirty="0">
                <a:solidFill>
                  <a:srgbClr val="000099"/>
                </a:solidFill>
                <a:latin typeface="Tahoma" panose="020B0604030504040204" pitchFamily="34" charset="0"/>
                <a:cs typeface="Tahoma" panose="020B0604030504040204" pitchFamily="34" charset="0"/>
              </a:rPr>
              <a:t>;</a:t>
            </a:r>
          </a:p>
          <a:p>
            <a:pPr>
              <a:lnSpc>
                <a:spcPts val="2250"/>
              </a:lnSpc>
              <a:buFontTx/>
              <a:buChar char="•"/>
              <a:defRPr/>
            </a:pPr>
            <a:r>
              <a:rPr lang="en-US" altLang="ru-RU" sz="1600" dirty="0">
                <a:solidFill>
                  <a:srgbClr val="000099"/>
                </a:solidFill>
                <a:latin typeface="Tahoma" panose="020B0604030504040204" pitchFamily="34" charset="0"/>
                <a:cs typeface="Tahoma" panose="020B0604030504040204" pitchFamily="34" charset="0"/>
              </a:rPr>
              <a:t>Operating pressure	</a:t>
            </a:r>
            <a:r>
              <a:rPr lang="ru-RU" altLang="ru-RU" sz="1600" dirty="0" smtClean="0">
                <a:solidFill>
                  <a:srgbClr val="000099"/>
                </a:solidFill>
                <a:latin typeface="Tahoma" panose="020B0604030504040204" pitchFamily="34" charset="0"/>
                <a:cs typeface="Tahoma" panose="020B0604030504040204" pitchFamily="34" charset="0"/>
              </a:rPr>
              <a:t>0</a:t>
            </a:r>
            <a:r>
              <a:rPr lang="en-US" altLang="ru-RU" sz="1600" dirty="0">
                <a:solidFill>
                  <a:srgbClr val="000099"/>
                </a:solidFill>
                <a:latin typeface="Tahoma" panose="020B0604030504040204" pitchFamily="34" charset="0"/>
                <a:cs typeface="Tahoma" panose="020B0604030504040204" pitchFamily="34" charset="0"/>
              </a:rPr>
              <a:t>.</a:t>
            </a:r>
            <a:r>
              <a:rPr lang="ru-RU" altLang="ru-RU" sz="1600" dirty="0">
                <a:solidFill>
                  <a:srgbClr val="000099"/>
                </a:solidFill>
                <a:latin typeface="Tahoma" panose="020B0604030504040204" pitchFamily="34" charset="0"/>
                <a:cs typeface="Tahoma" panose="020B0604030504040204" pitchFamily="34" charset="0"/>
              </a:rPr>
              <a:t>01–0</a:t>
            </a:r>
            <a:r>
              <a:rPr lang="en-US" altLang="ru-RU" sz="1600" dirty="0">
                <a:solidFill>
                  <a:srgbClr val="000099"/>
                </a:solidFill>
                <a:latin typeface="Tahoma" panose="020B0604030504040204" pitchFamily="34" charset="0"/>
                <a:cs typeface="Tahoma" panose="020B0604030504040204" pitchFamily="34" charset="0"/>
              </a:rPr>
              <a:t>.</a:t>
            </a:r>
            <a:r>
              <a:rPr lang="ru-RU" altLang="ru-RU" sz="1600" dirty="0">
                <a:solidFill>
                  <a:srgbClr val="000099"/>
                </a:solidFill>
                <a:latin typeface="Tahoma" panose="020B0604030504040204" pitchFamily="34" charset="0"/>
                <a:cs typeface="Tahoma" panose="020B0604030504040204" pitchFamily="34" charset="0"/>
              </a:rPr>
              <a:t>05 </a:t>
            </a:r>
            <a:r>
              <a:rPr lang="en-US" altLang="ru-RU" sz="1600" dirty="0">
                <a:solidFill>
                  <a:srgbClr val="000099"/>
                </a:solidFill>
                <a:latin typeface="Tahoma" panose="020B0604030504040204" pitchFamily="34" charset="0"/>
                <a:cs typeface="Tahoma" panose="020B0604030504040204" pitchFamily="34" charset="0"/>
              </a:rPr>
              <a:t>Pa;</a:t>
            </a:r>
          </a:p>
          <a:p>
            <a:pPr>
              <a:lnSpc>
                <a:spcPts val="2250"/>
              </a:lnSpc>
              <a:buFontTx/>
              <a:buChar char="•"/>
              <a:defRPr/>
            </a:pPr>
            <a:r>
              <a:rPr lang="en-US" altLang="ru-RU" sz="1600" dirty="0">
                <a:solidFill>
                  <a:srgbClr val="000099"/>
                </a:solidFill>
                <a:latin typeface="Tahoma" panose="020B0604030504040204" pitchFamily="34" charset="0"/>
                <a:cs typeface="Tahoma" panose="020B0604030504040204" pitchFamily="34" charset="0"/>
              </a:rPr>
              <a:t>Working gas 	       	</a:t>
            </a:r>
            <a:r>
              <a:rPr lang="en-US" altLang="ru-RU" sz="1600" dirty="0" smtClean="0">
                <a:solidFill>
                  <a:srgbClr val="000099"/>
                </a:solidFill>
                <a:latin typeface="Tahoma" panose="020B0604030504040204" pitchFamily="34" charset="0"/>
                <a:cs typeface="Tahoma" panose="020B0604030504040204" pitchFamily="34" charset="0"/>
              </a:rPr>
              <a:t>argon</a:t>
            </a:r>
            <a:r>
              <a:rPr lang="en-US" altLang="ru-RU" sz="1600" dirty="0">
                <a:solidFill>
                  <a:srgbClr val="000099"/>
                </a:solidFill>
                <a:latin typeface="Tahoma" panose="020B0604030504040204" pitchFamily="34" charset="0"/>
                <a:cs typeface="Tahoma" panose="020B0604030504040204" pitchFamily="34" charset="0"/>
              </a:rPr>
              <a:t>;</a:t>
            </a:r>
          </a:p>
          <a:p>
            <a:pPr>
              <a:lnSpc>
                <a:spcPts val="2250"/>
              </a:lnSpc>
              <a:spcBef>
                <a:spcPct val="20000"/>
              </a:spcBef>
              <a:buFontTx/>
              <a:buChar char="•"/>
              <a:defRPr/>
            </a:pPr>
            <a:r>
              <a:rPr lang="ru-RU" altLang="ru-RU" sz="1600" dirty="0" err="1">
                <a:solidFill>
                  <a:srgbClr val="000099"/>
                </a:solidFill>
                <a:latin typeface="Tahoma" panose="020B0604030504040204" pitchFamily="34" charset="0"/>
                <a:cs typeface="Tahoma" panose="020B0604030504040204" pitchFamily="34" charset="0"/>
              </a:rPr>
              <a:t>Beam</a:t>
            </a:r>
            <a:r>
              <a:rPr lang="ru-RU" altLang="ru-RU" sz="1600" dirty="0">
                <a:solidFill>
                  <a:srgbClr val="000099"/>
                </a:solidFill>
                <a:latin typeface="Tahoma" panose="020B0604030504040204" pitchFamily="34" charset="0"/>
                <a:cs typeface="Tahoma" panose="020B0604030504040204" pitchFamily="34" charset="0"/>
              </a:rPr>
              <a:t> </a:t>
            </a:r>
            <a:r>
              <a:rPr lang="ru-RU" altLang="ru-RU" sz="1600" dirty="0" err="1">
                <a:solidFill>
                  <a:srgbClr val="000099"/>
                </a:solidFill>
                <a:latin typeface="Tahoma" panose="020B0604030504040204" pitchFamily="34" charset="0"/>
                <a:cs typeface="Tahoma" panose="020B0604030504040204" pitchFamily="34" charset="0"/>
              </a:rPr>
              <a:t>diameter</a:t>
            </a:r>
            <a:r>
              <a:rPr lang="en-US" altLang="ru-RU" sz="1600" dirty="0">
                <a:solidFill>
                  <a:srgbClr val="000099"/>
                </a:solidFill>
                <a:latin typeface="Tahoma" panose="020B0604030504040204" pitchFamily="34" charset="0"/>
                <a:cs typeface="Tahoma" panose="020B0604030504040204" pitchFamily="34" charset="0"/>
              </a:rPr>
              <a:t> 		</a:t>
            </a:r>
            <a:r>
              <a:rPr lang="en-US" altLang="ru-RU" sz="1600" dirty="0" smtClean="0">
                <a:solidFill>
                  <a:srgbClr val="000099"/>
                </a:solidFill>
                <a:latin typeface="Tahoma" panose="020B0604030504040204" pitchFamily="34" charset="0"/>
                <a:cs typeface="Tahoma" panose="020B0604030504040204" pitchFamily="34" charset="0"/>
              </a:rPr>
              <a:t>up </a:t>
            </a:r>
            <a:r>
              <a:rPr lang="en-US" altLang="ru-RU" sz="1600" dirty="0">
                <a:solidFill>
                  <a:srgbClr val="000099"/>
                </a:solidFill>
                <a:latin typeface="Tahoma" panose="020B0604030504040204" pitchFamily="34" charset="0"/>
                <a:cs typeface="Tahoma" panose="020B0604030504040204" pitchFamily="34" charset="0"/>
              </a:rPr>
              <a:t>to 5 cm;</a:t>
            </a:r>
          </a:p>
          <a:p>
            <a:pPr>
              <a:lnSpc>
                <a:spcPts val="2250"/>
              </a:lnSpc>
              <a:buFontTx/>
              <a:buChar char="•"/>
              <a:defRPr/>
            </a:pPr>
            <a:r>
              <a:rPr lang="en-US" altLang="ru-RU" sz="1600" dirty="0">
                <a:solidFill>
                  <a:srgbClr val="000099"/>
                </a:solidFill>
                <a:latin typeface="Tahoma" panose="020B0604030504040204" pitchFamily="34" charset="0"/>
                <a:cs typeface="Tahoma" panose="020B0604030504040204" pitchFamily="34" charset="0"/>
              </a:rPr>
              <a:t>The dimensions of the </a:t>
            </a:r>
            <a:r>
              <a:rPr lang="en-US" altLang="ru-RU" sz="1600" dirty="0" err="1" smtClean="0">
                <a:solidFill>
                  <a:srgbClr val="000099"/>
                </a:solidFill>
                <a:latin typeface="Tahoma" panose="020B0604030504040204" pitchFamily="34" charset="0"/>
                <a:cs typeface="Tahoma" panose="020B0604030504040204" pitchFamily="34" charset="0"/>
              </a:rPr>
              <a:t>manipulaton</a:t>
            </a:r>
            <a:endParaRPr lang="en-US" altLang="ru-RU" sz="1600" dirty="0" smtClean="0">
              <a:solidFill>
                <a:srgbClr val="000099"/>
              </a:solidFill>
              <a:latin typeface="Tahoma" panose="020B0604030504040204" pitchFamily="34" charset="0"/>
              <a:cs typeface="Tahoma" panose="020B0604030504040204" pitchFamily="34" charset="0"/>
            </a:endParaRPr>
          </a:p>
          <a:p>
            <a:pPr marL="0" indent="0">
              <a:lnSpc>
                <a:spcPts val="2250"/>
              </a:lnSpc>
              <a:defRPr/>
            </a:pPr>
            <a:r>
              <a:rPr lang="en-US" altLang="ru-RU" sz="1600" dirty="0" smtClean="0">
                <a:solidFill>
                  <a:srgbClr val="000099"/>
                </a:solidFill>
                <a:latin typeface="Tahoma" panose="020B0604030504040204" pitchFamily="34" charset="0"/>
                <a:cs typeface="Tahoma" panose="020B0604030504040204" pitchFamily="34" charset="0"/>
              </a:rPr>
              <a:t>      </a:t>
            </a:r>
            <a:r>
              <a:rPr lang="en-US" altLang="ru-RU" sz="1600" dirty="0">
                <a:solidFill>
                  <a:srgbClr val="000099"/>
                </a:solidFill>
                <a:latin typeface="Tahoma" panose="020B0604030504040204" pitchFamily="34" charset="0"/>
                <a:cs typeface="Tahoma" panose="020B0604030504040204" pitchFamily="34" charset="0"/>
              </a:rPr>
              <a:t>scanning region	 	200</a:t>
            </a:r>
            <a:r>
              <a:rPr lang="ru-RU" altLang="ru-RU" sz="1600" dirty="0">
                <a:solidFill>
                  <a:srgbClr val="000099"/>
                </a:solidFill>
                <a:latin typeface="Tahoma" panose="020B0604030504040204" pitchFamily="34" charset="0"/>
                <a:cs typeface="Tahoma" panose="020B0604030504040204" pitchFamily="34" charset="0"/>
                <a:sym typeface="Symbol" panose="05050102010706020507" pitchFamily="18" charset="2"/>
              </a:rPr>
              <a:t></a:t>
            </a:r>
            <a:r>
              <a:rPr lang="en-US" altLang="ru-RU" sz="1600" dirty="0">
                <a:solidFill>
                  <a:srgbClr val="000099"/>
                </a:solidFill>
                <a:latin typeface="Tahoma" panose="020B0604030504040204" pitchFamily="34" charset="0"/>
                <a:cs typeface="Tahoma" panose="020B0604030504040204" pitchFamily="34" charset="0"/>
              </a:rPr>
              <a:t>200 mm;</a:t>
            </a:r>
          </a:p>
          <a:p>
            <a:pPr marL="0" lvl="1" indent="0">
              <a:lnSpc>
                <a:spcPts val="2250"/>
              </a:lnSpc>
              <a:defRPr/>
            </a:pPr>
            <a:r>
              <a:rPr lang="en-US" altLang="ru-RU" sz="1600" dirty="0">
                <a:solidFill>
                  <a:srgbClr val="000099"/>
                </a:solidFill>
                <a:latin typeface="Tahoma" panose="020B0604030504040204" pitchFamily="34" charset="0"/>
                <a:cs typeface="Tahoma" panose="020B0604030504040204" pitchFamily="34" charset="0"/>
              </a:rPr>
              <a:t> </a:t>
            </a:r>
            <a:r>
              <a:rPr lang="en-US" altLang="ru-RU" sz="1600" dirty="0" smtClean="0">
                <a:solidFill>
                  <a:srgbClr val="000099"/>
                </a:solidFill>
                <a:latin typeface="Tahoma" panose="020B0604030504040204" pitchFamily="34" charset="0"/>
                <a:cs typeface="Tahoma" panose="020B0604030504040204" pitchFamily="34" charset="0"/>
              </a:rPr>
              <a:t>     arc </a:t>
            </a:r>
            <a:r>
              <a:rPr lang="en-US" altLang="ru-RU" sz="1600" dirty="0">
                <a:solidFill>
                  <a:srgbClr val="000099"/>
                </a:solidFill>
                <a:latin typeface="Tahoma" panose="020B0604030504040204" pitchFamily="34" charset="0"/>
                <a:cs typeface="Tahoma" panose="020B0604030504040204" pitchFamily="34" charset="0"/>
              </a:rPr>
              <a:t>deposition system</a:t>
            </a:r>
            <a:endParaRPr lang="ru-RU" altLang="ru-RU" sz="1600" dirty="0">
              <a:solidFill>
                <a:srgbClr val="000099"/>
              </a:solidFill>
              <a:latin typeface="Tahoma" panose="020B0604030504040204" pitchFamily="34" charset="0"/>
              <a:cs typeface="Tahoma" panose="020B0604030504040204" pitchFamily="34" charset="0"/>
            </a:endParaRPr>
          </a:p>
          <a:p>
            <a:pPr>
              <a:lnSpc>
                <a:spcPct val="80000"/>
              </a:lnSpc>
              <a:spcBef>
                <a:spcPct val="20000"/>
              </a:spcBef>
              <a:buFontTx/>
              <a:buChar char="•"/>
              <a:defRPr/>
            </a:pPr>
            <a:endParaRPr lang="en-US" altLang="ru-RU" sz="1050" b="1" dirty="0">
              <a:solidFill>
                <a:srgbClr val="00005C"/>
              </a:solidFill>
              <a:latin typeface="Times New Roman" panose="02020603050405020304" pitchFamily="18" charset="0"/>
              <a:cs typeface="Arial" panose="020B0604020202020204" pitchFamily="34" charset="0"/>
            </a:endParaRPr>
          </a:p>
          <a:p>
            <a:pPr>
              <a:lnSpc>
                <a:spcPct val="80000"/>
              </a:lnSpc>
              <a:spcBef>
                <a:spcPct val="20000"/>
              </a:spcBef>
              <a:defRPr/>
            </a:pPr>
            <a:endParaRPr lang="en-US" altLang="ru-RU" sz="1050" b="1" dirty="0">
              <a:solidFill>
                <a:srgbClr val="00005C"/>
              </a:solidFill>
              <a:latin typeface="Times New Roman" panose="02020603050405020304" pitchFamily="18" charset="0"/>
              <a:cs typeface="Arial" panose="020B0604020202020204" pitchFamily="34" charset="0"/>
            </a:endParaRPr>
          </a:p>
          <a:p>
            <a:pPr>
              <a:lnSpc>
                <a:spcPct val="80000"/>
              </a:lnSpc>
              <a:spcBef>
                <a:spcPct val="20000"/>
              </a:spcBef>
              <a:buFontTx/>
              <a:buChar char="•"/>
              <a:defRPr/>
            </a:pPr>
            <a:r>
              <a:rPr lang="en-US" altLang="ru-RU" sz="1050" b="1" dirty="0">
                <a:solidFill>
                  <a:srgbClr val="00005C"/>
                </a:solidFill>
                <a:latin typeface="Times New Roman" panose="02020603050405020304" pitchFamily="18" charset="0"/>
                <a:cs typeface="Arial" panose="020B0604020202020204" pitchFamily="34" charset="0"/>
              </a:rPr>
              <a:t>PC control of all units and devices with programmable preset and </a:t>
            </a:r>
          </a:p>
          <a:p>
            <a:pPr>
              <a:lnSpc>
                <a:spcPct val="80000"/>
              </a:lnSpc>
              <a:spcBef>
                <a:spcPct val="20000"/>
              </a:spcBef>
              <a:defRPr/>
            </a:pPr>
            <a:r>
              <a:rPr lang="en-US" altLang="ru-RU" sz="1050" b="1" dirty="0">
                <a:solidFill>
                  <a:srgbClr val="00005C"/>
                </a:solidFill>
                <a:latin typeface="Times New Roman" panose="02020603050405020304" pitchFamily="18" charset="0"/>
                <a:cs typeface="Arial" panose="020B0604020202020204" pitchFamily="34" charset="0"/>
              </a:rPr>
              <a:t>control of the e-beam parameter and of the treatment process.</a:t>
            </a:r>
            <a:endParaRPr lang="ru-RU" altLang="ru-RU" sz="1050" b="1" dirty="0">
              <a:solidFill>
                <a:srgbClr val="00005C"/>
              </a:solidFill>
              <a:latin typeface="Times New Roman" panose="02020603050405020304" pitchFamily="18" charset="0"/>
              <a:cs typeface="Arial" panose="020B0604020202020204" pitchFamily="34" charset="0"/>
            </a:endParaRPr>
          </a:p>
        </p:txBody>
      </p:sp>
      <p:sp>
        <p:nvSpPr>
          <p:cNvPr id="3" name="TextBox 2"/>
          <p:cNvSpPr txBox="1"/>
          <p:nvPr/>
        </p:nvSpPr>
        <p:spPr>
          <a:xfrm>
            <a:off x="685800" y="6113560"/>
            <a:ext cx="1777204" cy="369332"/>
          </a:xfrm>
          <a:prstGeom prst="rect">
            <a:avLst/>
          </a:prstGeom>
          <a:noFill/>
        </p:spPr>
        <p:txBody>
          <a:bodyPr wrap="square" rtlCol="0">
            <a:spAutoFit/>
          </a:bodyPr>
          <a:lstStyle/>
          <a:p>
            <a:r>
              <a:rPr lang="en-US" dirty="0" smtClean="0"/>
              <a:t>Maxim </a:t>
            </a:r>
            <a:r>
              <a:rPr lang="en-US" dirty="0" err="1" smtClean="0"/>
              <a:t>Vorobyov</a:t>
            </a:r>
            <a:endParaRPr lang="en-AU" dirty="0"/>
          </a:p>
        </p:txBody>
      </p:sp>
    </p:spTree>
    <p:extLst>
      <p:ext uri="{BB962C8B-B14F-4D97-AF65-F5344CB8AC3E}">
        <p14:creationId xmlns:p14="http://schemas.microsoft.com/office/powerpoint/2010/main" val="14590019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그룹 26"/>
          <p:cNvGrpSpPr/>
          <p:nvPr/>
        </p:nvGrpSpPr>
        <p:grpSpPr>
          <a:xfrm>
            <a:off x="5715076" y="1726164"/>
            <a:ext cx="6209458" cy="4975419"/>
            <a:chOff x="4660705" y="836613"/>
            <a:chExt cx="7323138" cy="5976937"/>
          </a:xfrm>
        </p:grpSpPr>
        <p:pic>
          <p:nvPicPr>
            <p:cNvPr id="6" name="그림 1"/>
            <p:cNvPicPr>
              <a:picLocks noChangeAspect="1"/>
            </p:cNvPicPr>
            <p:nvPr/>
          </p:nvPicPr>
          <p:blipFill>
            <a:blip r:embed="rId2">
              <a:extLst>
                <a:ext uri="{28A0092B-C50C-407E-A947-70E740481C1C}">
                  <a14:useLocalDpi xmlns:a14="http://schemas.microsoft.com/office/drawing/2010/main" val="0"/>
                </a:ext>
              </a:extLst>
            </a:blip>
            <a:srcRect l="10970" t="18645" r="17212" b="3647"/>
            <a:stretch>
              <a:fillRect/>
            </a:stretch>
          </p:blipFill>
          <p:spPr bwMode="auto">
            <a:xfrm>
              <a:off x="4660705" y="836613"/>
              <a:ext cx="7323138" cy="5976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2"/>
            <p:cNvSpPr txBox="1">
              <a:spLocks noChangeArrowheads="1"/>
            </p:cNvSpPr>
            <p:nvPr/>
          </p:nvSpPr>
          <p:spPr bwMode="auto">
            <a:xfrm>
              <a:off x="9426164" y="5845176"/>
              <a:ext cx="1864424" cy="388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b="1">
                  <a:solidFill>
                    <a:schemeClr val="tx1"/>
                  </a:solidFill>
                  <a:latin typeface="Times New Roman" panose="02020603050405020304" pitchFamily="18" charset="0"/>
                  <a:ea typeface="굴림" panose="020B0600000101010101" pitchFamily="50" charset="-127"/>
                </a:defRPr>
              </a:lvl1pPr>
              <a:lvl2pPr marL="742950" indent="-285750">
                <a:defRPr b="1">
                  <a:solidFill>
                    <a:schemeClr val="tx1"/>
                  </a:solidFill>
                  <a:latin typeface="Times New Roman" panose="02020603050405020304" pitchFamily="18" charset="0"/>
                  <a:ea typeface="굴림" panose="020B0600000101010101" pitchFamily="50" charset="-127"/>
                </a:defRPr>
              </a:lvl2pPr>
              <a:lvl3pPr marL="1143000" indent="-228600">
                <a:defRPr b="1">
                  <a:solidFill>
                    <a:schemeClr val="tx1"/>
                  </a:solidFill>
                  <a:latin typeface="Times New Roman" panose="02020603050405020304" pitchFamily="18" charset="0"/>
                  <a:ea typeface="굴림" panose="020B0600000101010101" pitchFamily="50" charset="-127"/>
                </a:defRPr>
              </a:lvl3pPr>
              <a:lvl4pPr marL="1600200" indent="-228600">
                <a:defRPr b="1">
                  <a:solidFill>
                    <a:schemeClr val="tx1"/>
                  </a:solidFill>
                  <a:latin typeface="Times New Roman" panose="02020603050405020304" pitchFamily="18" charset="0"/>
                  <a:ea typeface="굴림" panose="020B0600000101010101" pitchFamily="50" charset="-127"/>
                </a:defRPr>
              </a:lvl4pPr>
              <a:lvl5pPr marL="2057400" indent="-228600">
                <a:defRPr b="1">
                  <a:solidFill>
                    <a:schemeClr val="tx1"/>
                  </a:solidFill>
                  <a:latin typeface="Times New Roman" panose="02020603050405020304" pitchFamily="18" charset="0"/>
                  <a:ea typeface="굴림" panose="020B0600000101010101" pitchFamily="50" charset="-127"/>
                </a:defRPr>
              </a:lvl5pPr>
              <a:lvl6pPr marL="2514600" indent="-228600" eaLnBrk="0" fontAlgn="base" hangingPunct="0">
                <a:spcBef>
                  <a:spcPct val="0"/>
                </a:spcBef>
                <a:spcAft>
                  <a:spcPct val="0"/>
                </a:spcAft>
                <a:defRPr b="1">
                  <a:solidFill>
                    <a:schemeClr val="tx1"/>
                  </a:solidFill>
                  <a:latin typeface="Times New Roman" panose="02020603050405020304" pitchFamily="18" charset="0"/>
                  <a:ea typeface="굴림" panose="020B0600000101010101" pitchFamily="50" charset="-127"/>
                </a:defRPr>
              </a:lvl6pPr>
              <a:lvl7pPr marL="2971800" indent="-228600" eaLnBrk="0" fontAlgn="base" hangingPunct="0">
                <a:spcBef>
                  <a:spcPct val="0"/>
                </a:spcBef>
                <a:spcAft>
                  <a:spcPct val="0"/>
                </a:spcAft>
                <a:defRPr b="1">
                  <a:solidFill>
                    <a:schemeClr val="tx1"/>
                  </a:solidFill>
                  <a:latin typeface="Times New Roman" panose="02020603050405020304" pitchFamily="18" charset="0"/>
                  <a:ea typeface="굴림" panose="020B0600000101010101" pitchFamily="50" charset="-127"/>
                </a:defRPr>
              </a:lvl7pPr>
              <a:lvl8pPr marL="3429000" indent="-228600" eaLnBrk="0" fontAlgn="base" hangingPunct="0">
                <a:spcBef>
                  <a:spcPct val="0"/>
                </a:spcBef>
                <a:spcAft>
                  <a:spcPct val="0"/>
                </a:spcAft>
                <a:defRPr b="1">
                  <a:solidFill>
                    <a:schemeClr val="tx1"/>
                  </a:solidFill>
                  <a:latin typeface="Times New Roman" panose="02020603050405020304" pitchFamily="18" charset="0"/>
                  <a:ea typeface="굴림" panose="020B0600000101010101" pitchFamily="50" charset="-127"/>
                </a:defRPr>
              </a:lvl8pPr>
              <a:lvl9pPr marL="3886200" indent="-228600" eaLnBrk="0" fontAlgn="base" hangingPunct="0">
                <a:spcBef>
                  <a:spcPct val="0"/>
                </a:spcBef>
                <a:spcAft>
                  <a:spcPct val="0"/>
                </a:spcAft>
                <a:defRPr b="1">
                  <a:solidFill>
                    <a:schemeClr val="tx1"/>
                  </a:solidFill>
                  <a:latin typeface="Times New Roman" panose="02020603050405020304" pitchFamily="18" charset="0"/>
                  <a:ea typeface="굴림" panose="020B0600000101010101" pitchFamily="50" charset="-127"/>
                </a:defRPr>
              </a:lvl9pPr>
            </a:lstStyle>
            <a:p>
              <a:pPr fontAlgn="base" latinLnBrk="1">
                <a:spcBef>
                  <a:spcPct val="0"/>
                </a:spcBef>
                <a:spcAft>
                  <a:spcPct val="0"/>
                </a:spcAft>
              </a:pPr>
              <a:r>
                <a:rPr lang="en-US" altLang="ko-KR" sz="1500" b="0" dirty="0">
                  <a:solidFill>
                    <a:srgbClr val="000000"/>
                  </a:solidFill>
                  <a:latin typeface="맑은 고딕" panose="020B0503020000020004" pitchFamily="50" charset="-127"/>
                  <a:ea typeface="맑은 고딕" panose="020B0503020000020004" pitchFamily="50" charset="-127"/>
                </a:rPr>
                <a:t>Cyclotron vault</a:t>
              </a:r>
              <a:endParaRPr lang="ko-KR" altLang="en-US" sz="1500" b="0" dirty="0">
                <a:solidFill>
                  <a:srgbClr val="000000"/>
                </a:solidFill>
                <a:latin typeface="맑은 고딕" panose="020B0503020000020004" pitchFamily="50" charset="-127"/>
                <a:ea typeface="맑은 고딕" panose="020B0503020000020004" pitchFamily="50" charset="-127"/>
              </a:endParaRPr>
            </a:p>
          </p:txBody>
        </p:sp>
        <p:sp>
          <p:nvSpPr>
            <p:cNvPr id="8" name="직사각형 7"/>
            <p:cNvSpPr/>
            <p:nvPr/>
          </p:nvSpPr>
          <p:spPr>
            <a:xfrm>
              <a:off x="7324530" y="2024063"/>
              <a:ext cx="87313" cy="1077912"/>
            </a:xfrm>
            <a:prstGeom prst="rect">
              <a:avLst/>
            </a:prstGeom>
            <a:solidFill>
              <a:srgbClr val="E7E6E6">
                <a:lumMod val="50000"/>
              </a:srgbClr>
            </a:solidFill>
            <a:ln w="12700" cap="flat" cmpd="sng" algn="ctr">
              <a:noFill/>
              <a:prstDash val="solid"/>
              <a:miter lim="800000"/>
            </a:ln>
            <a:effectLst/>
          </p:spPr>
          <p:txBody>
            <a:bodyPr anchor="ctr"/>
            <a:lstStyle/>
            <a:p>
              <a:pPr algn="ctr" latinLnBrk="1">
                <a:defRPr/>
              </a:pPr>
              <a:endParaRPr lang="ko-KR" altLang="en-US" kern="0">
                <a:solidFill>
                  <a:prstClr val="white"/>
                </a:solidFill>
                <a:latin typeface="맑은 고딕" panose="020F0502020204030204"/>
              </a:endParaRPr>
            </a:p>
          </p:txBody>
        </p:sp>
        <p:sp>
          <p:nvSpPr>
            <p:cNvPr id="9" name="TextBox 4"/>
            <p:cNvSpPr txBox="1">
              <a:spLocks noChangeArrowheads="1"/>
            </p:cNvSpPr>
            <p:nvPr/>
          </p:nvSpPr>
          <p:spPr bwMode="auto">
            <a:xfrm>
              <a:off x="7515030" y="1963738"/>
              <a:ext cx="1044575" cy="554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1">
                  <a:solidFill>
                    <a:schemeClr val="tx1"/>
                  </a:solidFill>
                  <a:latin typeface="Times New Roman" panose="02020603050405020304" pitchFamily="18" charset="0"/>
                  <a:ea typeface="굴림" panose="020B0600000101010101" pitchFamily="50" charset="-127"/>
                </a:defRPr>
              </a:lvl1pPr>
              <a:lvl2pPr marL="742950" indent="-285750">
                <a:defRPr b="1">
                  <a:solidFill>
                    <a:schemeClr val="tx1"/>
                  </a:solidFill>
                  <a:latin typeface="Times New Roman" panose="02020603050405020304" pitchFamily="18" charset="0"/>
                  <a:ea typeface="굴림" panose="020B0600000101010101" pitchFamily="50" charset="-127"/>
                </a:defRPr>
              </a:lvl2pPr>
              <a:lvl3pPr marL="1143000" indent="-228600">
                <a:defRPr b="1">
                  <a:solidFill>
                    <a:schemeClr val="tx1"/>
                  </a:solidFill>
                  <a:latin typeface="Times New Roman" panose="02020603050405020304" pitchFamily="18" charset="0"/>
                  <a:ea typeface="굴림" panose="020B0600000101010101" pitchFamily="50" charset="-127"/>
                </a:defRPr>
              </a:lvl3pPr>
              <a:lvl4pPr marL="1600200" indent="-228600">
                <a:defRPr b="1">
                  <a:solidFill>
                    <a:schemeClr val="tx1"/>
                  </a:solidFill>
                  <a:latin typeface="Times New Roman" panose="02020603050405020304" pitchFamily="18" charset="0"/>
                  <a:ea typeface="굴림" panose="020B0600000101010101" pitchFamily="50" charset="-127"/>
                </a:defRPr>
              </a:lvl4pPr>
              <a:lvl5pPr marL="2057400" indent="-228600">
                <a:defRPr b="1">
                  <a:solidFill>
                    <a:schemeClr val="tx1"/>
                  </a:solidFill>
                  <a:latin typeface="Times New Roman" panose="02020603050405020304" pitchFamily="18" charset="0"/>
                  <a:ea typeface="굴림" panose="020B0600000101010101" pitchFamily="50" charset="-127"/>
                </a:defRPr>
              </a:lvl5pPr>
              <a:lvl6pPr marL="2514600" indent="-228600" eaLnBrk="0" fontAlgn="base" hangingPunct="0">
                <a:spcBef>
                  <a:spcPct val="0"/>
                </a:spcBef>
                <a:spcAft>
                  <a:spcPct val="0"/>
                </a:spcAft>
                <a:defRPr b="1">
                  <a:solidFill>
                    <a:schemeClr val="tx1"/>
                  </a:solidFill>
                  <a:latin typeface="Times New Roman" panose="02020603050405020304" pitchFamily="18" charset="0"/>
                  <a:ea typeface="굴림" panose="020B0600000101010101" pitchFamily="50" charset="-127"/>
                </a:defRPr>
              </a:lvl6pPr>
              <a:lvl7pPr marL="2971800" indent="-228600" eaLnBrk="0" fontAlgn="base" hangingPunct="0">
                <a:spcBef>
                  <a:spcPct val="0"/>
                </a:spcBef>
                <a:spcAft>
                  <a:spcPct val="0"/>
                </a:spcAft>
                <a:defRPr b="1">
                  <a:solidFill>
                    <a:schemeClr val="tx1"/>
                  </a:solidFill>
                  <a:latin typeface="Times New Roman" panose="02020603050405020304" pitchFamily="18" charset="0"/>
                  <a:ea typeface="굴림" panose="020B0600000101010101" pitchFamily="50" charset="-127"/>
                </a:defRPr>
              </a:lvl7pPr>
              <a:lvl8pPr marL="3429000" indent="-228600" eaLnBrk="0" fontAlgn="base" hangingPunct="0">
                <a:spcBef>
                  <a:spcPct val="0"/>
                </a:spcBef>
                <a:spcAft>
                  <a:spcPct val="0"/>
                </a:spcAft>
                <a:defRPr b="1">
                  <a:solidFill>
                    <a:schemeClr val="tx1"/>
                  </a:solidFill>
                  <a:latin typeface="Times New Roman" panose="02020603050405020304" pitchFamily="18" charset="0"/>
                  <a:ea typeface="굴림" panose="020B0600000101010101" pitchFamily="50" charset="-127"/>
                </a:defRPr>
              </a:lvl8pPr>
              <a:lvl9pPr marL="3886200" indent="-228600" eaLnBrk="0" fontAlgn="base" hangingPunct="0">
                <a:spcBef>
                  <a:spcPct val="0"/>
                </a:spcBef>
                <a:spcAft>
                  <a:spcPct val="0"/>
                </a:spcAft>
                <a:defRPr b="1">
                  <a:solidFill>
                    <a:schemeClr val="tx1"/>
                  </a:solidFill>
                  <a:latin typeface="Times New Roman" panose="02020603050405020304" pitchFamily="18" charset="0"/>
                  <a:ea typeface="굴림" panose="020B0600000101010101" pitchFamily="50" charset="-127"/>
                </a:defRPr>
              </a:lvl9pPr>
            </a:lstStyle>
            <a:p>
              <a:pPr algn="ctr" fontAlgn="base" latinLnBrk="1">
                <a:spcBef>
                  <a:spcPct val="0"/>
                </a:spcBef>
                <a:spcAft>
                  <a:spcPct val="0"/>
                </a:spcAft>
              </a:pPr>
              <a:r>
                <a:rPr lang="en-US" altLang="ko-KR" sz="1200" b="0" dirty="0">
                  <a:solidFill>
                    <a:srgbClr val="000000"/>
                  </a:solidFill>
                  <a:latin typeface="맑은 고딕" panose="020B0503020000020004" pitchFamily="50" charset="-127"/>
                  <a:ea typeface="맑은 고딕" panose="020B0503020000020004" pitchFamily="50" charset="-127"/>
                </a:rPr>
                <a:t>Cave </a:t>
              </a:r>
              <a:r>
                <a:rPr lang="en-US" altLang="ko-KR" sz="1200" b="0" dirty="0" smtClean="0">
                  <a:solidFill>
                    <a:srgbClr val="000000"/>
                  </a:solidFill>
                  <a:latin typeface="맑은 고딕" panose="020B0503020000020004" pitchFamily="50" charset="-127"/>
                  <a:ea typeface="맑은 고딕" panose="020B0503020000020004" pitchFamily="50" charset="-127"/>
                </a:rPr>
                <a:t>B</a:t>
              </a:r>
            </a:p>
            <a:p>
              <a:pPr algn="ctr" fontAlgn="base" latinLnBrk="1">
                <a:spcBef>
                  <a:spcPct val="0"/>
                </a:spcBef>
                <a:spcAft>
                  <a:spcPct val="0"/>
                </a:spcAft>
              </a:pPr>
              <a:r>
                <a:rPr lang="en-US" altLang="ko-KR" sz="1200" b="0" dirty="0" smtClean="0">
                  <a:solidFill>
                    <a:srgbClr val="0000FF"/>
                  </a:solidFill>
                  <a:latin typeface="맑은 고딕" panose="020B0503020000020004" pitchFamily="50" charset="-127"/>
                  <a:ea typeface="맑은 고딕" panose="020B0503020000020004" pitchFamily="50" charset="-127"/>
                </a:rPr>
                <a:t>(Neutron)</a:t>
              </a:r>
              <a:endParaRPr lang="ko-KR" altLang="en-US" sz="1200" b="0" dirty="0">
                <a:solidFill>
                  <a:srgbClr val="0000FF"/>
                </a:solidFill>
                <a:latin typeface="맑은 고딕" panose="020B0503020000020004" pitchFamily="50" charset="-127"/>
                <a:ea typeface="맑은 고딕" panose="020B0503020000020004" pitchFamily="50" charset="-127"/>
              </a:endParaRPr>
            </a:p>
          </p:txBody>
        </p:sp>
        <p:sp>
          <p:nvSpPr>
            <p:cNvPr id="10" name="TextBox 5"/>
            <p:cNvSpPr txBox="1">
              <a:spLocks noChangeArrowheads="1"/>
            </p:cNvSpPr>
            <p:nvPr/>
          </p:nvSpPr>
          <p:spPr bwMode="auto">
            <a:xfrm>
              <a:off x="6074655" y="1952625"/>
              <a:ext cx="1316227" cy="332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b="1">
                  <a:solidFill>
                    <a:schemeClr val="tx1"/>
                  </a:solidFill>
                  <a:latin typeface="Times New Roman" panose="02020603050405020304" pitchFamily="18" charset="0"/>
                  <a:ea typeface="굴림" panose="020B0600000101010101" pitchFamily="50" charset="-127"/>
                </a:defRPr>
              </a:lvl1pPr>
              <a:lvl2pPr marL="742950" indent="-285750">
                <a:defRPr b="1">
                  <a:solidFill>
                    <a:schemeClr val="tx1"/>
                  </a:solidFill>
                  <a:latin typeface="Times New Roman" panose="02020603050405020304" pitchFamily="18" charset="0"/>
                  <a:ea typeface="굴림" panose="020B0600000101010101" pitchFamily="50" charset="-127"/>
                </a:defRPr>
              </a:lvl2pPr>
              <a:lvl3pPr marL="1143000" indent="-228600">
                <a:defRPr b="1">
                  <a:solidFill>
                    <a:schemeClr val="tx1"/>
                  </a:solidFill>
                  <a:latin typeface="Times New Roman" panose="02020603050405020304" pitchFamily="18" charset="0"/>
                  <a:ea typeface="굴림" panose="020B0600000101010101" pitchFamily="50" charset="-127"/>
                </a:defRPr>
              </a:lvl3pPr>
              <a:lvl4pPr marL="1600200" indent="-228600">
                <a:defRPr b="1">
                  <a:solidFill>
                    <a:schemeClr val="tx1"/>
                  </a:solidFill>
                  <a:latin typeface="Times New Roman" panose="02020603050405020304" pitchFamily="18" charset="0"/>
                  <a:ea typeface="굴림" panose="020B0600000101010101" pitchFamily="50" charset="-127"/>
                </a:defRPr>
              </a:lvl4pPr>
              <a:lvl5pPr marL="2057400" indent="-228600">
                <a:defRPr b="1">
                  <a:solidFill>
                    <a:schemeClr val="tx1"/>
                  </a:solidFill>
                  <a:latin typeface="Times New Roman" panose="02020603050405020304" pitchFamily="18" charset="0"/>
                  <a:ea typeface="굴림" panose="020B0600000101010101" pitchFamily="50" charset="-127"/>
                </a:defRPr>
              </a:lvl5pPr>
              <a:lvl6pPr marL="2514600" indent="-228600" eaLnBrk="0" fontAlgn="base" hangingPunct="0">
                <a:spcBef>
                  <a:spcPct val="0"/>
                </a:spcBef>
                <a:spcAft>
                  <a:spcPct val="0"/>
                </a:spcAft>
                <a:defRPr b="1">
                  <a:solidFill>
                    <a:schemeClr val="tx1"/>
                  </a:solidFill>
                  <a:latin typeface="Times New Roman" panose="02020603050405020304" pitchFamily="18" charset="0"/>
                  <a:ea typeface="굴림" panose="020B0600000101010101" pitchFamily="50" charset="-127"/>
                </a:defRPr>
              </a:lvl6pPr>
              <a:lvl7pPr marL="2971800" indent="-228600" eaLnBrk="0" fontAlgn="base" hangingPunct="0">
                <a:spcBef>
                  <a:spcPct val="0"/>
                </a:spcBef>
                <a:spcAft>
                  <a:spcPct val="0"/>
                </a:spcAft>
                <a:defRPr b="1">
                  <a:solidFill>
                    <a:schemeClr val="tx1"/>
                  </a:solidFill>
                  <a:latin typeface="Times New Roman" panose="02020603050405020304" pitchFamily="18" charset="0"/>
                  <a:ea typeface="굴림" panose="020B0600000101010101" pitchFamily="50" charset="-127"/>
                </a:defRPr>
              </a:lvl7pPr>
              <a:lvl8pPr marL="3429000" indent="-228600" eaLnBrk="0" fontAlgn="base" hangingPunct="0">
                <a:spcBef>
                  <a:spcPct val="0"/>
                </a:spcBef>
                <a:spcAft>
                  <a:spcPct val="0"/>
                </a:spcAft>
                <a:defRPr b="1">
                  <a:solidFill>
                    <a:schemeClr val="tx1"/>
                  </a:solidFill>
                  <a:latin typeface="Times New Roman" panose="02020603050405020304" pitchFamily="18" charset="0"/>
                  <a:ea typeface="굴림" panose="020B0600000101010101" pitchFamily="50" charset="-127"/>
                </a:defRPr>
              </a:lvl8pPr>
              <a:lvl9pPr marL="3886200" indent="-228600" eaLnBrk="0" fontAlgn="base" hangingPunct="0">
                <a:spcBef>
                  <a:spcPct val="0"/>
                </a:spcBef>
                <a:spcAft>
                  <a:spcPct val="0"/>
                </a:spcAft>
                <a:defRPr b="1">
                  <a:solidFill>
                    <a:schemeClr val="tx1"/>
                  </a:solidFill>
                  <a:latin typeface="Times New Roman" panose="02020603050405020304" pitchFamily="18" charset="0"/>
                  <a:ea typeface="굴림" panose="020B0600000101010101" pitchFamily="50" charset="-127"/>
                </a:defRPr>
              </a:lvl9pPr>
            </a:lstStyle>
            <a:p>
              <a:pPr fontAlgn="base" latinLnBrk="1">
                <a:spcBef>
                  <a:spcPct val="0"/>
                </a:spcBef>
                <a:spcAft>
                  <a:spcPct val="0"/>
                </a:spcAft>
              </a:pPr>
              <a:r>
                <a:rPr lang="en-US" altLang="ko-KR" sz="1200" b="0" dirty="0">
                  <a:solidFill>
                    <a:srgbClr val="000000"/>
                  </a:solidFill>
                  <a:latin typeface="맑은 고딕" panose="020B0503020000020004" pitchFamily="50" charset="-127"/>
                  <a:ea typeface="맑은 고딕" panose="020B0503020000020004" pitchFamily="50" charset="-127"/>
                </a:rPr>
                <a:t>Cave </a:t>
              </a:r>
              <a:r>
                <a:rPr lang="en-US" altLang="ko-KR" sz="1200" b="0" dirty="0" smtClean="0">
                  <a:solidFill>
                    <a:srgbClr val="000000"/>
                  </a:solidFill>
                  <a:latin typeface="맑은 고딕" panose="020B0503020000020004" pitchFamily="50" charset="-127"/>
                  <a:ea typeface="맑은 고딕" panose="020B0503020000020004" pitchFamily="50" charset="-127"/>
                </a:rPr>
                <a:t>A </a:t>
              </a:r>
              <a:r>
                <a:rPr lang="en-US" altLang="ko-KR" sz="1200" b="0" dirty="0" smtClean="0">
                  <a:solidFill>
                    <a:srgbClr val="FF0000"/>
                  </a:solidFill>
                  <a:latin typeface="맑은 고딕" panose="020B0503020000020004" pitchFamily="50" charset="-127"/>
                  <a:ea typeface="맑은 고딕" panose="020B0503020000020004" pitchFamily="50" charset="-127"/>
                </a:rPr>
                <a:t>(</a:t>
              </a:r>
              <a:r>
                <a:rPr lang="en-US" altLang="ko-KR" sz="1200" b="0" dirty="0" err="1" smtClean="0">
                  <a:solidFill>
                    <a:srgbClr val="FF0000"/>
                  </a:solidFill>
                  <a:latin typeface="맑은 고딕" panose="020B0503020000020004" pitchFamily="50" charset="-127"/>
                  <a:ea typeface="맑은 고딕" panose="020B0503020000020004" pitchFamily="50" charset="-127"/>
                </a:rPr>
                <a:t>ISOL</a:t>
              </a:r>
              <a:r>
                <a:rPr lang="en-US" altLang="ko-KR" sz="1200" b="0" dirty="0" smtClean="0">
                  <a:solidFill>
                    <a:srgbClr val="FF0000"/>
                  </a:solidFill>
                  <a:latin typeface="맑은 고딕" panose="020B0503020000020004" pitchFamily="50" charset="-127"/>
                  <a:ea typeface="맑은 고딕" panose="020B0503020000020004" pitchFamily="50" charset="-127"/>
                </a:rPr>
                <a:t>)</a:t>
              </a:r>
              <a:endParaRPr lang="ko-KR" altLang="en-US" sz="1200" b="0" dirty="0">
                <a:solidFill>
                  <a:srgbClr val="FF0000"/>
                </a:solidFill>
                <a:latin typeface="맑은 고딕" panose="020B0503020000020004" pitchFamily="50" charset="-127"/>
                <a:ea typeface="맑은 고딕" panose="020B0503020000020004" pitchFamily="50" charset="-127"/>
              </a:endParaRPr>
            </a:p>
          </p:txBody>
        </p:sp>
        <p:cxnSp>
          <p:nvCxnSpPr>
            <p:cNvPr id="11" name="직선 화살표 연결선 6"/>
            <p:cNvCxnSpPr>
              <a:cxnSpLocks noChangeShapeType="1"/>
            </p:cNvCxnSpPr>
            <p:nvPr/>
          </p:nvCxnSpPr>
          <p:spPr bwMode="auto">
            <a:xfrm flipH="1" flipV="1">
              <a:off x="9620055" y="5286375"/>
              <a:ext cx="282575" cy="34925"/>
            </a:xfrm>
            <a:prstGeom prst="straightConnector1">
              <a:avLst/>
            </a:prstGeom>
            <a:noFill/>
            <a:ln w="31750" algn="ctr">
              <a:solidFill>
                <a:srgbClr val="0000FF"/>
              </a:solidFill>
              <a:miter lim="800000"/>
              <a:headEnd type="none" w="sm" len="med"/>
              <a:tailEnd type="triangle" w="med" len="med"/>
            </a:ln>
            <a:extLst>
              <a:ext uri="{909E8E84-426E-40DD-AFC4-6F175D3DCCD1}">
                <a14:hiddenFill xmlns:a14="http://schemas.microsoft.com/office/drawing/2010/main">
                  <a:noFill/>
                </a14:hiddenFill>
              </a:ext>
            </a:extLst>
          </p:spPr>
        </p:cxnSp>
        <p:sp>
          <p:nvSpPr>
            <p:cNvPr id="12" name="TextBox 7"/>
            <p:cNvSpPr txBox="1">
              <a:spLocks noChangeArrowheads="1"/>
            </p:cNvSpPr>
            <p:nvPr/>
          </p:nvSpPr>
          <p:spPr bwMode="auto">
            <a:xfrm>
              <a:off x="9828882" y="5185162"/>
              <a:ext cx="1774825" cy="288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1">
                  <a:solidFill>
                    <a:schemeClr val="tx1"/>
                  </a:solidFill>
                  <a:latin typeface="Times New Roman" panose="02020603050405020304" pitchFamily="18" charset="0"/>
                  <a:ea typeface="굴림" panose="020B0600000101010101" pitchFamily="50" charset="-127"/>
                </a:defRPr>
              </a:lvl1pPr>
              <a:lvl2pPr marL="742950" indent="-285750">
                <a:defRPr b="1">
                  <a:solidFill>
                    <a:schemeClr val="tx1"/>
                  </a:solidFill>
                  <a:latin typeface="Times New Roman" panose="02020603050405020304" pitchFamily="18" charset="0"/>
                  <a:ea typeface="굴림" panose="020B0600000101010101" pitchFamily="50" charset="-127"/>
                </a:defRPr>
              </a:lvl2pPr>
              <a:lvl3pPr marL="1143000" indent="-228600">
                <a:defRPr b="1">
                  <a:solidFill>
                    <a:schemeClr val="tx1"/>
                  </a:solidFill>
                  <a:latin typeface="Times New Roman" panose="02020603050405020304" pitchFamily="18" charset="0"/>
                  <a:ea typeface="굴림" panose="020B0600000101010101" pitchFamily="50" charset="-127"/>
                </a:defRPr>
              </a:lvl3pPr>
              <a:lvl4pPr marL="1600200" indent="-228600">
                <a:defRPr b="1">
                  <a:solidFill>
                    <a:schemeClr val="tx1"/>
                  </a:solidFill>
                  <a:latin typeface="Times New Roman" panose="02020603050405020304" pitchFamily="18" charset="0"/>
                  <a:ea typeface="굴림" panose="020B0600000101010101" pitchFamily="50" charset="-127"/>
                </a:defRPr>
              </a:lvl4pPr>
              <a:lvl5pPr marL="2057400" indent="-228600">
                <a:defRPr b="1">
                  <a:solidFill>
                    <a:schemeClr val="tx1"/>
                  </a:solidFill>
                  <a:latin typeface="Times New Roman" panose="02020603050405020304" pitchFamily="18" charset="0"/>
                  <a:ea typeface="굴림" panose="020B0600000101010101" pitchFamily="50" charset="-127"/>
                </a:defRPr>
              </a:lvl5pPr>
              <a:lvl6pPr marL="2514600" indent="-228600" eaLnBrk="0" fontAlgn="base" hangingPunct="0">
                <a:spcBef>
                  <a:spcPct val="0"/>
                </a:spcBef>
                <a:spcAft>
                  <a:spcPct val="0"/>
                </a:spcAft>
                <a:defRPr b="1">
                  <a:solidFill>
                    <a:schemeClr val="tx1"/>
                  </a:solidFill>
                  <a:latin typeface="Times New Roman" panose="02020603050405020304" pitchFamily="18" charset="0"/>
                  <a:ea typeface="굴림" panose="020B0600000101010101" pitchFamily="50" charset="-127"/>
                </a:defRPr>
              </a:lvl6pPr>
              <a:lvl7pPr marL="2971800" indent="-228600" eaLnBrk="0" fontAlgn="base" hangingPunct="0">
                <a:spcBef>
                  <a:spcPct val="0"/>
                </a:spcBef>
                <a:spcAft>
                  <a:spcPct val="0"/>
                </a:spcAft>
                <a:defRPr b="1">
                  <a:solidFill>
                    <a:schemeClr val="tx1"/>
                  </a:solidFill>
                  <a:latin typeface="Times New Roman" panose="02020603050405020304" pitchFamily="18" charset="0"/>
                  <a:ea typeface="굴림" panose="020B0600000101010101" pitchFamily="50" charset="-127"/>
                </a:defRPr>
              </a:lvl7pPr>
              <a:lvl8pPr marL="3429000" indent="-228600" eaLnBrk="0" fontAlgn="base" hangingPunct="0">
                <a:spcBef>
                  <a:spcPct val="0"/>
                </a:spcBef>
                <a:spcAft>
                  <a:spcPct val="0"/>
                </a:spcAft>
                <a:defRPr b="1">
                  <a:solidFill>
                    <a:schemeClr val="tx1"/>
                  </a:solidFill>
                  <a:latin typeface="Times New Roman" panose="02020603050405020304" pitchFamily="18" charset="0"/>
                  <a:ea typeface="굴림" panose="020B0600000101010101" pitchFamily="50" charset="-127"/>
                </a:defRPr>
              </a:lvl8pPr>
              <a:lvl9pPr marL="3886200" indent="-228600" eaLnBrk="0" fontAlgn="base" hangingPunct="0">
                <a:spcBef>
                  <a:spcPct val="0"/>
                </a:spcBef>
                <a:spcAft>
                  <a:spcPct val="0"/>
                </a:spcAft>
                <a:defRPr b="1">
                  <a:solidFill>
                    <a:schemeClr val="tx1"/>
                  </a:solidFill>
                  <a:latin typeface="Times New Roman" panose="02020603050405020304" pitchFamily="18" charset="0"/>
                  <a:ea typeface="굴림" panose="020B0600000101010101" pitchFamily="50" charset="-127"/>
                </a:defRPr>
              </a:lvl9pPr>
            </a:lstStyle>
            <a:p>
              <a:pPr fontAlgn="base" latinLnBrk="1">
                <a:lnSpc>
                  <a:spcPct val="80000"/>
                </a:lnSpc>
                <a:spcBef>
                  <a:spcPct val="0"/>
                </a:spcBef>
                <a:spcAft>
                  <a:spcPct val="0"/>
                </a:spcAft>
              </a:pPr>
              <a:r>
                <a:rPr lang="en-US" altLang="ko-KR" sz="1200" b="0">
                  <a:solidFill>
                    <a:srgbClr val="000000"/>
                  </a:solidFill>
                  <a:latin typeface="맑은 고딕" panose="020B0503020000020004" pitchFamily="50" charset="-127"/>
                  <a:ea typeface="맑은 고딕" panose="020B0503020000020004" pitchFamily="50" charset="-127"/>
                </a:rPr>
                <a:t>2</a:t>
              </a:r>
              <a:r>
                <a:rPr lang="en-US" altLang="ko-KR" sz="1200" b="0" baseline="30000">
                  <a:solidFill>
                    <a:srgbClr val="000000"/>
                  </a:solidFill>
                  <a:latin typeface="맑은 고딕" panose="020B0503020000020004" pitchFamily="50" charset="-127"/>
                  <a:ea typeface="맑은 고딕" panose="020B0503020000020004" pitchFamily="50" charset="-127"/>
                </a:rPr>
                <a:t>nd</a:t>
              </a:r>
              <a:r>
                <a:rPr lang="en-US" altLang="ko-KR" sz="1200" b="0">
                  <a:solidFill>
                    <a:srgbClr val="000000"/>
                  </a:solidFill>
                  <a:latin typeface="맑은 고딕" panose="020B0503020000020004" pitchFamily="50" charset="-127"/>
                  <a:ea typeface="맑은 고딕" panose="020B0503020000020004" pitchFamily="50" charset="-127"/>
                </a:rPr>
                <a:t> extraction port</a:t>
              </a:r>
              <a:endParaRPr lang="ko-KR" altLang="en-US" sz="1200" b="0">
                <a:solidFill>
                  <a:srgbClr val="000000"/>
                </a:solidFill>
                <a:latin typeface="맑은 고딕" panose="020B0503020000020004" pitchFamily="50" charset="-127"/>
                <a:ea typeface="맑은 고딕" panose="020B0503020000020004" pitchFamily="50" charset="-127"/>
              </a:endParaRPr>
            </a:p>
          </p:txBody>
        </p:sp>
        <p:sp>
          <p:nvSpPr>
            <p:cNvPr id="13" name="직사각형 12"/>
            <p:cNvSpPr/>
            <p:nvPr/>
          </p:nvSpPr>
          <p:spPr>
            <a:xfrm>
              <a:off x="8829480" y="1346200"/>
              <a:ext cx="1073150" cy="1871663"/>
            </a:xfrm>
            <a:prstGeom prst="rect">
              <a:avLst/>
            </a:prstGeom>
            <a:solidFill>
              <a:sysClr val="window" lastClr="FFFFFF"/>
            </a:solidFill>
            <a:ln w="12700" cap="flat" cmpd="sng" algn="ctr">
              <a:noFill/>
              <a:prstDash val="solid"/>
              <a:miter lim="800000"/>
            </a:ln>
            <a:effectLst/>
          </p:spPr>
          <p:txBody>
            <a:bodyPr anchor="ctr"/>
            <a:lstStyle/>
            <a:p>
              <a:pPr algn="ctr" latinLnBrk="1">
                <a:defRPr/>
              </a:pPr>
              <a:endParaRPr lang="ko-KR" altLang="en-US" kern="0">
                <a:solidFill>
                  <a:prstClr val="white"/>
                </a:solidFill>
                <a:latin typeface="맑은 고딕" panose="020F0502020204030204"/>
              </a:endParaRPr>
            </a:p>
          </p:txBody>
        </p:sp>
        <p:sp>
          <p:nvSpPr>
            <p:cNvPr id="16" name="TextBox 11"/>
            <p:cNvSpPr txBox="1">
              <a:spLocks noChangeArrowheads="1"/>
            </p:cNvSpPr>
            <p:nvPr/>
          </p:nvSpPr>
          <p:spPr bwMode="auto">
            <a:xfrm>
              <a:off x="10064664" y="1276113"/>
              <a:ext cx="1811338" cy="5915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b="1">
                  <a:solidFill>
                    <a:schemeClr val="tx1"/>
                  </a:solidFill>
                  <a:latin typeface="Times New Roman" panose="02020603050405020304" pitchFamily="18" charset="0"/>
                  <a:ea typeface="굴림" panose="020B0600000101010101" pitchFamily="50" charset="-127"/>
                </a:defRPr>
              </a:lvl1pPr>
              <a:lvl2pPr marL="742950" indent="-285750">
                <a:defRPr b="1">
                  <a:solidFill>
                    <a:schemeClr val="tx1"/>
                  </a:solidFill>
                  <a:latin typeface="Times New Roman" panose="02020603050405020304" pitchFamily="18" charset="0"/>
                  <a:ea typeface="굴림" panose="020B0600000101010101" pitchFamily="50" charset="-127"/>
                </a:defRPr>
              </a:lvl2pPr>
              <a:lvl3pPr marL="1143000" indent="-228600">
                <a:defRPr b="1">
                  <a:solidFill>
                    <a:schemeClr val="tx1"/>
                  </a:solidFill>
                  <a:latin typeface="Times New Roman" panose="02020603050405020304" pitchFamily="18" charset="0"/>
                  <a:ea typeface="굴림" panose="020B0600000101010101" pitchFamily="50" charset="-127"/>
                </a:defRPr>
              </a:lvl3pPr>
              <a:lvl4pPr marL="1600200" indent="-228600">
                <a:defRPr b="1">
                  <a:solidFill>
                    <a:schemeClr val="tx1"/>
                  </a:solidFill>
                  <a:latin typeface="Times New Roman" panose="02020603050405020304" pitchFamily="18" charset="0"/>
                  <a:ea typeface="굴림" panose="020B0600000101010101" pitchFamily="50" charset="-127"/>
                </a:defRPr>
              </a:lvl4pPr>
              <a:lvl5pPr marL="2057400" indent="-228600">
                <a:defRPr b="1">
                  <a:solidFill>
                    <a:schemeClr val="tx1"/>
                  </a:solidFill>
                  <a:latin typeface="Times New Roman" panose="02020603050405020304" pitchFamily="18" charset="0"/>
                  <a:ea typeface="굴림" panose="020B0600000101010101" pitchFamily="50" charset="-127"/>
                </a:defRPr>
              </a:lvl5pPr>
              <a:lvl6pPr marL="2514600" indent="-228600" eaLnBrk="0" fontAlgn="base" hangingPunct="0">
                <a:spcBef>
                  <a:spcPct val="0"/>
                </a:spcBef>
                <a:spcAft>
                  <a:spcPct val="0"/>
                </a:spcAft>
                <a:defRPr b="1">
                  <a:solidFill>
                    <a:schemeClr val="tx1"/>
                  </a:solidFill>
                  <a:latin typeface="Times New Roman" panose="02020603050405020304" pitchFamily="18" charset="0"/>
                  <a:ea typeface="굴림" panose="020B0600000101010101" pitchFamily="50" charset="-127"/>
                </a:defRPr>
              </a:lvl6pPr>
              <a:lvl7pPr marL="2971800" indent="-228600" eaLnBrk="0" fontAlgn="base" hangingPunct="0">
                <a:spcBef>
                  <a:spcPct val="0"/>
                </a:spcBef>
                <a:spcAft>
                  <a:spcPct val="0"/>
                </a:spcAft>
                <a:defRPr b="1">
                  <a:solidFill>
                    <a:schemeClr val="tx1"/>
                  </a:solidFill>
                  <a:latin typeface="Times New Roman" panose="02020603050405020304" pitchFamily="18" charset="0"/>
                  <a:ea typeface="굴림" panose="020B0600000101010101" pitchFamily="50" charset="-127"/>
                </a:defRPr>
              </a:lvl7pPr>
              <a:lvl8pPr marL="3429000" indent="-228600" eaLnBrk="0" fontAlgn="base" hangingPunct="0">
                <a:spcBef>
                  <a:spcPct val="0"/>
                </a:spcBef>
                <a:spcAft>
                  <a:spcPct val="0"/>
                </a:spcAft>
                <a:defRPr b="1">
                  <a:solidFill>
                    <a:schemeClr val="tx1"/>
                  </a:solidFill>
                  <a:latin typeface="Times New Roman" panose="02020603050405020304" pitchFamily="18" charset="0"/>
                  <a:ea typeface="굴림" panose="020B0600000101010101" pitchFamily="50" charset="-127"/>
                </a:defRPr>
              </a:lvl8pPr>
              <a:lvl9pPr marL="3886200" indent="-228600" eaLnBrk="0" fontAlgn="base" hangingPunct="0">
                <a:spcBef>
                  <a:spcPct val="0"/>
                </a:spcBef>
                <a:spcAft>
                  <a:spcPct val="0"/>
                </a:spcAft>
                <a:defRPr b="1">
                  <a:solidFill>
                    <a:schemeClr val="tx1"/>
                  </a:solidFill>
                  <a:latin typeface="Times New Roman" panose="02020603050405020304" pitchFamily="18" charset="0"/>
                  <a:ea typeface="굴림" panose="020B0600000101010101" pitchFamily="50" charset="-127"/>
                </a:defRPr>
              </a:lvl9pPr>
            </a:lstStyle>
            <a:p>
              <a:pPr algn="ctr" fontAlgn="base" latinLnBrk="1">
                <a:spcBef>
                  <a:spcPct val="0"/>
                </a:spcBef>
                <a:spcAft>
                  <a:spcPct val="0"/>
                </a:spcAft>
              </a:pPr>
              <a:r>
                <a:rPr lang="en-US" altLang="ko-KR" sz="1300" b="0" dirty="0">
                  <a:solidFill>
                    <a:srgbClr val="000000"/>
                  </a:solidFill>
                  <a:latin typeface="맑은 고딕" panose="020B0503020000020004" pitchFamily="50" charset="-127"/>
                  <a:ea typeface="맑은 고딕" panose="020B0503020000020004" pitchFamily="50" charset="-127"/>
                </a:rPr>
                <a:t>Spare </a:t>
              </a:r>
              <a:r>
                <a:rPr lang="en-US" altLang="ko-KR" sz="1300" b="0" dirty="0" smtClean="0">
                  <a:solidFill>
                    <a:srgbClr val="000000"/>
                  </a:solidFill>
                  <a:latin typeface="맑은 고딕" panose="020B0503020000020004" pitchFamily="50" charset="-127"/>
                  <a:ea typeface="맑은 고딕" panose="020B0503020000020004" pitchFamily="50" charset="-127"/>
                </a:rPr>
                <a:t>vault</a:t>
              </a:r>
            </a:p>
            <a:p>
              <a:pPr algn="ctr" fontAlgn="base" latinLnBrk="1">
                <a:spcBef>
                  <a:spcPct val="0"/>
                </a:spcBef>
                <a:spcAft>
                  <a:spcPct val="0"/>
                </a:spcAft>
              </a:pPr>
              <a:r>
                <a:rPr lang="en-US" altLang="ko-KR" sz="1300" b="0" dirty="0" smtClean="0">
                  <a:solidFill>
                    <a:srgbClr val="009900"/>
                  </a:solidFill>
                  <a:latin typeface="맑은 고딕" panose="020B0503020000020004" pitchFamily="50" charset="-127"/>
                  <a:ea typeface="맑은 고딕" panose="020B0503020000020004" pitchFamily="50" charset="-127"/>
                </a:rPr>
                <a:t>(Medical isotope)</a:t>
              </a:r>
              <a:endParaRPr lang="ko-KR" altLang="en-US" sz="1300" b="0" dirty="0">
                <a:solidFill>
                  <a:srgbClr val="009900"/>
                </a:solidFill>
                <a:latin typeface="맑은 고딕" panose="020B0503020000020004" pitchFamily="50" charset="-127"/>
                <a:ea typeface="맑은 고딕" panose="020B0503020000020004" pitchFamily="50" charset="-127"/>
              </a:endParaRPr>
            </a:p>
          </p:txBody>
        </p:sp>
        <p:sp>
          <p:nvSpPr>
            <p:cNvPr id="18" name="직사각형 17"/>
            <p:cNvSpPr/>
            <p:nvPr/>
          </p:nvSpPr>
          <p:spPr>
            <a:xfrm>
              <a:off x="4660705" y="3725863"/>
              <a:ext cx="1108075" cy="3073400"/>
            </a:xfrm>
            <a:prstGeom prst="rect">
              <a:avLst/>
            </a:prstGeom>
            <a:solidFill>
              <a:sysClr val="window" lastClr="FFFFFF"/>
            </a:solidFill>
            <a:ln w="12700" cap="flat" cmpd="sng" algn="ctr">
              <a:noFill/>
              <a:prstDash val="solid"/>
              <a:miter lim="800000"/>
            </a:ln>
            <a:effectLst/>
          </p:spPr>
          <p:txBody>
            <a:bodyPr anchor="ctr"/>
            <a:lstStyle/>
            <a:p>
              <a:pPr algn="ctr" latinLnBrk="1">
                <a:defRPr/>
              </a:pPr>
              <a:endParaRPr lang="ko-KR" altLang="en-US" kern="0">
                <a:solidFill>
                  <a:prstClr val="white"/>
                </a:solidFill>
                <a:latin typeface="맑은 고딕" panose="020F0502020204030204"/>
              </a:endParaRPr>
            </a:p>
          </p:txBody>
        </p:sp>
        <p:sp>
          <p:nvSpPr>
            <p:cNvPr id="20" name="직사각형 19"/>
            <p:cNvSpPr/>
            <p:nvPr/>
          </p:nvSpPr>
          <p:spPr>
            <a:xfrm>
              <a:off x="6737155" y="3327400"/>
              <a:ext cx="74613" cy="166688"/>
            </a:xfrm>
            <a:prstGeom prst="rect">
              <a:avLst/>
            </a:prstGeom>
            <a:solidFill>
              <a:sysClr val="window" lastClr="FFFFFF"/>
            </a:solidFill>
            <a:ln w="12700" cap="flat" cmpd="sng" algn="ctr">
              <a:noFill/>
              <a:prstDash val="solid"/>
              <a:miter lim="800000"/>
            </a:ln>
            <a:effectLst/>
          </p:spPr>
          <p:txBody>
            <a:bodyPr anchor="ctr"/>
            <a:lstStyle/>
            <a:p>
              <a:pPr algn="ctr" latinLnBrk="1">
                <a:defRPr/>
              </a:pPr>
              <a:endParaRPr lang="ko-KR" altLang="en-US" kern="0">
                <a:solidFill>
                  <a:prstClr val="white"/>
                </a:solidFill>
                <a:latin typeface="맑은 고딕" panose="020F0502020204030204"/>
              </a:endParaRPr>
            </a:p>
          </p:txBody>
        </p:sp>
        <p:sp>
          <p:nvSpPr>
            <p:cNvPr id="21" name="직사각형 20"/>
            <p:cNvSpPr/>
            <p:nvPr/>
          </p:nvSpPr>
          <p:spPr>
            <a:xfrm>
              <a:off x="6865743" y="3335338"/>
              <a:ext cx="76200" cy="166687"/>
            </a:xfrm>
            <a:prstGeom prst="rect">
              <a:avLst/>
            </a:prstGeom>
            <a:solidFill>
              <a:sysClr val="window" lastClr="FFFFFF"/>
            </a:solidFill>
            <a:ln w="12700" cap="flat" cmpd="sng" algn="ctr">
              <a:noFill/>
              <a:prstDash val="solid"/>
              <a:miter lim="800000"/>
            </a:ln>
            <a:effectLst/>
          </p:spPr>
          <p:txBody>
            <a:bodyPr anchor="ctr"/>
            <a:lstStyle/>
            <a:p>
              <a:pPr algn="ctr" latinLnBrk="1">
                <a:defRPr/>
              </a:pPr>
              <a:endParaRPr lang="ko-KR" altLang="en-US" kern="0">
                <a:solidFill>
                  <a:prstClr val="white"/>
                </a:solidFill>
                <a:latin typeface="맑은 고딕" panose="020F0502020204030204"/>
              </a:endParaRPr>
            </a:p>
          </p:txBody>
        </p:sp>
        <p:sp>
          <p:nvSpPr>
            <p:cNvPr id="22" name="직사각형 21"/>
            <p:cNvSpPr/>
            <p:nvPr/>
          </p:nvSpPr>
          <p:spPr>
            <a:xfrm>
              <a:off x="7748393" y="3344863"/>
              <a:ext cx="76200" cy="166687"/>
            </a:xfrm>
            <a:prstGeom prst="rect">
              <a:avLst/>
            </a:prstGeom>
            <a:solidFill>
              <a:sysClr val="window" lastClr="FFFFFF"/>
            </a:solidFill>
            <a:ln w="12700" cap="flat" cmpd="sng" algn="ctr">
              <a:noFill/>
              <a:prstDash val="solid"/>
              <a:miter lim="800000"/>
            </a:ln>
            <a:effectLst/>
          </p:spPr>
          <p:txBody>
            <a:bodyPr anchor="ctr"/>
            <a:lstStyle/>
            <a:p>
              <a:pPr algn="ctr" latinLnBrk="1">
                <a:defRPr/>
              </a:pPr>
              <a:endParaRPr lang="ko-KR" altLang="en-US" kern="0">
                <a:solidFill>
                  <a:prstClr val="white"/>
                </a:solidFill>
                <a:latin typeface="맑은 고딕" panose="020F0502020204030204"/>
              </a:endParaRPr>
            </a:p>
          </p:txBody>
        </p:sp>
        <p:sp>
          <p:nvSpPr>
            <p:cNvPr id="23" name="직사각형 22"/>
            <p:cNvSpPr/>
            <p:nvPr/>
          </p:nvSpPr>
          <p:spPr>
            <a:xfrm>
              <a:off x="7883330" y="3346450"/>
              <a:ext cx="76200" cy="168275"/>
            </a:xfrm>
            <a:prstGeom prst="rect">
              <a:avLst/>
            </a:prstGeom>
            <a:solidFill>
              <a:sysClr val="window" lastClr="FFFFFF"/>
            </a:solidFill>
            <a:ln w="12700" cap="flat" cmpd="sng" algn="ctr">
              <a:noFill/>
              <a:prstDash val="solid"/>
              <a:miter lim="800000"/>
            </a:ln>
            <a:effectLst/>
          </p:spPr>
          <p:txBody>
            <a:bodyPr anchor="ctr"/>
            <a:lstStyle/>
            <a:p>
              <a:pPr algn="ctr" latinLnBrk="1">
                <a:defRPr/>
              </a:pPr>
              <a:endParaRPr lang="ko-KR" altLang="en-US" kern="0">
                <a:solidFill>
                  <a:prstClr val="white"/>
                </a:solidFill>
                <a:latin typeface="맑은 고딕" panose="020F0502020204030204"/>
              </a:endParaRPr>
            </a:p>
          </p:txBody>
        </p:sp>
      </p:grpSp>
      <p:pic>
        <p:nvPicPr>
          <p:cNvPr id="26" name="그림 25"/>
          <p:cNvPicPr>
            <a:picLocks noChangeAspect="1"/>
          </p:cNvPicPr>
          <p:nvPr/>
        </p:nvPicPr>
        <p:blipFill>
          <a:blip r:embed="rId3"/>
          <a:stretch>
            <a:fillRect/>
          </a:stretch>
        </p:blipFill>
        <p:spPr>
          <a:xfrm>
            <a:off x="1042501" y="4267657"/>
            <a:ext cx="4527253" cy="2296433"/>
          </a:xfrm>
          <a:prstGeom prst="rect">
            <a:avLst/>
          </a:prstGeom>
        </p:spPr>
      </p:pic>
      <p:sp>
        <p:nvSpPr>
          <p:cNvPr id="28" name="직사각형 27"/>
          <p:cNvSpPr/>
          <p:nvPr/>
        </p:nvSpPr>
        <p:spPr>
          <a:xfrm>
            <a:off x="826226" y="1072932"/>
            <a:ext cx="4672575" cy="369332"/>
          </a:xfrm>
          <a:prstGeom prst="rect">
            <a:avLst/>
          </a:prstGeom>
        </p:spPr>
        <p:txBody>
          <a:bodyPr wrap="square">
            <a:spAutoFit/>
          </a:bodyPr>
          <a:lstStyle/>
          <a:p>
            <a:r>
              <a:rPr lang="en-US" dirty="0" smtClean="0">
                <a:latin typeface="맑은 고딕" panose="020B0503020000020004" pitchFamily="50" charset="-127"/>
                <a:ea typeface="맑은 고딕" panose="020B0503020000020004" pitchFamily="50" charset="-127"/>
                <a:cs typeface="맑은 고딕 Semilight" panose="020B0502040204020203" pitchFamily="50" charset="-127"/>
              </a:rPr>
              <a:t>Commissioning completed in Dec. 2022.</a:t>
            </a:r>
          </a:p>
        </p:txBody>
      </p:sp>
      <p:sp>
        <p:nvSpPr>
          <p:cNvPr id="29" name="TextBox 1">
            <a:extLst>
              <a:ext uri="{FF2B5EF4-FFF2-40B4-BE49-F238E27FC236}">
                <a16:creationId xmlns:a16="http://schemas.microsoft.com/office/drawing/2014/main" id="{B5965A03-8E6D-4EF1-981E-5A5C88B46449}"/>
              </a:ext>
            </a:extLst>
          </p:cNvPr>
          <p:cNvSpPr txBox="1">
            <a:spLocks noChangeArrowheads="1"/>
          </p:cNvSpPr>
          <p:nvPr/>
        </p:nvSpPr>
        <p:spPr bwMode="auto">
          <a:xfrm>
            <a:off x="6152284" y="1072932"/>
            <a:ext cx="573751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latinLnBrk="1">
              <a:spcBef>
                <a:spcPct val="20000"/>
              </a:spcBef>
              <a:buFont typeface="Arial" panose="020B0604020202020204" pitchFamily="34" charset="0"/>
              <a:buChar char="•"/>
              <a:defRPr sz="3200">
                <a:solidFill>
                  <a:schemeClr val="tx1"/>
                </a:solidFill>
                <a:latin typeface="맑은 고딕" panose="020B0503020000020004" pitchFamily="50" charset="-127"/>
              </a:defRPr>
            </a:lvl1pPr>
            <a:lvl2pPr marL="742950" indent="-285750" latinLnBrk="1">
              <a:spcBef>
                <a:spcPct val="20000"/>
              </a:spcBef>
              <a:buFont typeface="Arial" panose="020B0604020202020204" pitchFamily="34" charset="0"/>
              <a:buChar char="–"/>
              <a:defRPr sz="2800">
                <a:solidFill>
                  <a:schemeClr val="tx1"/>
                </a:solidFill>
                <a:latin typeface="맑은 고딕" panose="020B0503020000020004" pitchFamily="50" charset="-127"/>
              </a:defRPr>
            </a:lvl2pPr>
            <a:lvl3pPr marL="1143000" indent="-228600" latinLnBrk="1">
              <a:spcBef>
                <a:spcPct val="20000"/>
              </a:spcBef>
              <a:buFont typeface="Arial" panose="020B0604020202020204" pitchFamily="34" charset="0"/>
              <a:buChar char="•"/>
              <a:defRPr sz="2400">
                <a:solidFill>
                  <a:schemeClr val="tx1"/>
                </a:solidFill>
                <a:latin typeface="맑은 고딕" panose="020B0503020000020004" pitchFamily="50" charset="-127"/>
              </a:defRPr>
            </a:lvl3pPr>
            <a:lvl4pPr marL="1600200" indent="-228600" latinLnBrk="1">
              <a:spcBef>
                <a:spcPct val="20000"/>
              </a:spcBef>
              <a:buFont typeface="Arial" panose="020B0604020202020204" pitchFamily="34" charset="0"/>
              <a:buChar char="–"/>
              <a:defRPr sz="2000">
                <a:solidFill>
                  <a:schemeClr val="tx1"/>
                </a:solidFill>
                <a:latin typeface="맑은 고딕" panose="020B0503020000020004" pitchFamily="50" charset="-127"/>
              </a:defRPr>
            </a:lvl4pPr>
            <a:lvl5pPr marL="2057400" indent="-228600" latinLnBrk="1">
              <a:spcBef>
                <a:spcPct val="20000"/>
              </a:spcBef>
              <a:buFont typeface="Arial" panose="020B0604020202020204" pitchFamily="34" charset="0"/>
              <a:buChar char="»"/>
              <a:defRPr sz="2000">
                <a:solidFill>
                  <a:schemeClr val="tx1"/>
                </a:solidFill>
                <a:latin typeface="맑은 고딕" panose="020B0503020000020004" pitchFamily="50" charset="-127"/>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맑은 고딕" panose="020B0503020000020004" pitchFamily="50" charset="-127"/>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맑은 고딕" panose="020B0503020000020004" pitchFamily="50" charset="-127"/>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맑은 고딕" panose="020B0503020000020004" pitchFamily="50" charset="-127"/>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맑은 고딕" panose="020B0503020000020004" pitchFamily="50" charset="-127"/>
              </a:defRPr>
            </a:lvl9pPr>
          </a:lstStyle>
          <a:p>
            <a:pPr algn="ctr" latinLnBrk="0">
              <a:spcBef>
                <a:spcPct val="0"/>
              </a:spcBef>
              <a:buFontTx/>
              <a:buNone/>
              <a:defRPr/>
            </a:pPr>
            <a:r>
              <a:rPr lang="en-US" altLang="ko-KR" sz="1800" b="1" dirty="0">
                <a:latin typeface="+mn-ea"/>
                <a:ea typeface="+mn-ea"/>
              </a:rPr>
              <a:t>Utilizations</a:t>
            </a:r>
            <a:r>
              <a:rPr lang="en-US" altLang="ko-KR" sz="1800" b="0" dirty="0">
                <a:latin typeface="+mn-ea"/>
                <a:ea typeface="+mn-ea"/>
              </a:rPr>
              <a:t> </a:t>
            </a:r>
            <a:r>
              <a:rPr lang="en-US" altLang="ko-KR" sz="1800" b="0" dirty="0" smtClean="0">
                <a:latin typeface="+mn-ea"/>
                <a:ea typeface="+mn-ea"/>
              </a:rPr>
              <a:t>(Isotope Separation </a:t>
            </a:r>
            <a:r>
              <a:rPr lang="en-US" altLang="ko-KR" sz="1800" dirty="0" smtClean="0">
                <a:latin typeface="+mn-ea"/>
              </a:rPr>
              <a:t>On Line (</a:t>
            </a:r>
            <a:r>
              <a:rPr lang="en-US" altLang="ko-KR" sz="1800" b="0" dirty="0" smtClean="0">
                <a:solidFill>
                  <a:srgbClr val="C00000"/>
                </a:solidFill>
                <a:latin typeface="+mn-ea"/>
                <a:ea typeface="+mn-ea"/>
              </a:rPr>
              <a:t>ISOL)</a:t>
            </a:r>
            <a:r>
              <a:rPr lang="en-US" altLang="ko-KR" sz="1800" b="0" dirty="0" smtClean="0">
                <a:latin typeface="+mn-ea"/>
                <a:ea typeface="+mn-ea"/>
              </a:rPr>
              <a:t>, </a:t>
            </a:r>
            <a:r>
              <a:rPr lang="en-US" altLang="ko-KR" sz="1800" b="0" dirty="0">
                <a:solidFill>
                  <a:srgbClr val="0000FF"/>
                </a:solidFill>
                <a:latin typeface="+mn-ea"/>
                <a:ea typeface="+mn-ea"/>
              </a:rPr>
              <a:t>neutron</a:t>
            </a:r>
            <a:r>
              <a:rPr lang="en-US" altLang="ko-KR" sz="1800" b="0" dirty="0">
                <a:latin typeface="+mn-ea"/>
                <a:ea typeface="+mn-ea"/>
              </a:rPr>
              <a:t>, </a:t>
            </a:r>
            <a:r>
              <a:rPr lang="en-US" altLang="ko-KR" sz="1800" b="0" dirty="0">
                <a:solidFill>
                  <a:srgbClr val="009900"/>
                </a:solidFill>
                <a:latin typeface="+mn-ea"/>
                <a:ea typeface="+mn-ea"/>
              </a:rPr>
              <a:t>medical isotopes</a:t>
            </a:r>
            <a:r>
              <a:rPr lang="en-US" altLang="ko-KR" sz="1800" b="0" dirty="0">
                <a:latin typeface="+mn-ea"/>
                <a:ea typeface="+mn-ea"/>
              </a:rPr>
              <a:t>)</a:t>
            </a:r>
            <a:r>
              <a:rPr lang="ko-KR" altLang="en-US" sz="1800" b="0" dirty="0">
                <a:latin typeface="+mn-ea"/>
                <a:ea typeface="+mn-ea"/>
              </a:rPr>
              <a:t> </a:t>
            </a:r>
          </a:p>
        </p:txBody>
      </p:sp>
      <p:pic>
        <p:nvPicPr>
          <p:cNvPr id="30" name="그림 1"/>
          <p:cNvPicPr>
            <a:picLocks noChangeAspect="1"/>
          </p:cNvPicPr>
          <p:nvPr/>
        </p:nvPicPr>
        <p:blipFill>
          <a:blip r:embed="rId4" cstate="print">
            <a:extLst>
              <a:ext uri="{28A0092B-C50C-407E-A947-70E740481C1C}">
                <a14:useLocalDpi xmlns:a14="http://schemas.microsoft.com/office/drawing/2010/main" val="0"/>
              </a:ext>
            </a:extLst>
          </a:blip>
          <a:srcRect l="9111" t="18098" r="26424" b="9515"/>
          <a:stretch>
            <a:fillRect/>
          </a:stretch>
        </p:blipFill>
        <p:spPr bwMode="auto">
          <a:xfrm>
            <a:off x="2989868" y="2527248"/>
            <a:ext cx="2557597" cy="14457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TextBox 4"/>
          <p:cNvSpPr txBox="1">
            <a:spLocks noChangeArrowheads="1"/>
          </p:cNvSpPr>
          <p:nvPr/>
        </p:nvSpPr>
        <p:spPr bwMode="auto">
          <a:xfrm>
            <a:off x="3162514" y="1901357"/>
            <a:ext cx="2384951"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latinLnBrk="1">
              <a:spcBef>
                <a:spcPct val="20000"/>
              </a:spcBef>
              <a:buFont typeface="Arial" panose="020B0604020202020204" pitchFamily="34" charset="0"/>
              <a:buChar char="•"/>
              <a:defRPr sz="3200">
                <a:solidFill>
                  <a:schemeClr val="tx1"/>
                </a:solidFill>
                <a:latin typeface="맑은 고딕" panose="020B0503020000020004" pitchFamily="50" charset="-127"/>
              </a:defRPr>
            </a:lvl1pPr>
            <a:lvl2pPr marL="742950" indent="-285750" latinLnBrk="1">
              <a:spcBef>
                <a:spcPct val="20000"/>
              </a:spcBef>
              <a:buFont typeface="Arial" panose="020B0604020202020204" pitchFamily="34" charset="0"/>
              <a:buChar char="–"/>
              <a:defRPr sz="2800">
                <a:solidFill>
                  <a:schemeClr val="tx1"/>
                </a:solidFill>
                <a:latin typeface="맑은 고딕" panose="020B0503020000020004" pitchFamily="50" charset="-127"/>
              </a:defRPr>
            </a:lvl2pPr>
            <a:lvl3pPr marL="1143000" indent="-228600" latinLnBrk="1">
              <a:spcBef>
                <a:spcPct val="20000"/>
              </a:spcBef>
              <a:buFont typeface="Arial" panose="020B0604020202020204" pitchFamily="34" charset="0"/>
              <a:buChar char="•"/>
              <a:defRPr sz="2400">
                <a:solidFill>
                  <a:schemeClr val="tx1"/>
                </a:solidFill>
                <a:latin typeface="맑은 고딕" panose="020B0503020000020004" pitchFamily="50" charset="-127"/>
              </a:defRPr>
            </a:lvl3pPr>
            <a:lvl4pPr marL="1600200" indent="-228600" latinLnBrk="1">
              <a:spcBef>
                <a:spcPct val="20000"/>
              </a:spcBef>
              <a:buFont typeface="Arial" panose="020B0604020202020204" pitchFamily="34" charset="0"/>
              <a:buChar char="–"/>
              <a:defRPr sz="2000">
                <a:solidFill>
                  <a:schemeClr val="tx1"/>
                </a:solidFill>
                <a:latin typeface="맑은 고딕" panose="020B0503020000020004" pitchFamily="50" charset="-127"/>
              </a:defRPr>
            </a:lvl4pPr>
            <a:lvl5pPr marL="2057400" indent="-228600" latinLnBrk="1">
              <a:spcBef>
                <a:spcPct val="20000"/>
              </a:spcBef>
              <a:buFont typeface="Arial" panose="020B0604020202020204" pitchFamily="34" charset="0"/>
              <a:buChar char="»"/>
              <a:defRPr sz="2000">
                <a:solidFill>
                  <a:schemeClr val="tx1"/>
                </a:solidFill>
                <a:latin typeface="맑은 고딕" panose="020B0503020000020004" pitchFamily="50" charset="-127"/>
              </a:defRPr>
            </a:lvl5pPr>
            <a:lvl6pPr marL="2514600" indent="-228600" eaLnBrk="0" fontAlgn="base" latinLnBrk="1" hangingPunct="0">
              <a:spcBef>
                <a:spcPct val="20000"/>
              </a:spcBef>
              <a:spcAft>
                <a:spcPct val="0"/>
              </a:spcAft>
              <a:buFont typeface="Arial" panose="020B0604020202020204" pitchFamily="34" charset="0"/>
              <a:buChar char="»"/>
              <a:defRPr sz="2000">
                <a:solidFill>
                  <a:schemeClr val="tx1"/>
                </a:solidFill>
                <a:latin typeface="맑은 고딕" panose="020B0503020000020004" pitchFamily="50" charset="-127"/>
              </a:defRPr>
            </a:lvl6pPr>
            <a:lvl7pPr marL="2971800" indent="-228600" eaLnBrk="0" fontAlgn="base" latinLnBrk="1" hangingPunct="0">
              <a:spcBef>
                <a:spcPct val="20000"/>
              </a:spcBef>
              <a:spcAft>
                <a:spcPct val="0"/>
              </a:spcAft>
              <a:buFont typeface="Arial" panose="020B0604020202020204" pitchFamily="34" charset="0"/>
              <a:buChar char="»"/>
              <a:defRPr sz="2000">
                <a:solidFill>
                  <a:schemeClr val="tx1"/>
                </a:solidFill>
                <a:latin typeface="맑은 고딕" panose="020B0503020000020004" pitchFamily="50" charset="-127"/>
              </a:defRPr>
            </a:lvl7pPr>
            <a:lvl8pPr marL="3429000" indent="-228600" eaLnBrk="0" fontAlgn="base" latinLnBrk="1" hangingPunct="0">
              <a:spcBef>
                <a:spcPct val="20000"/>
              </a:spcBef>
              <a:spcAft>
                <a:spcPct val="0"/>
              </a:spcAft>
              <a:buFont typeface="Arial" panose="020B0604020202020204" pitchFamily="34" charset="0"/>
              <a:buChar char="»"/>
              <a:defRPr sz="2000">
                <a:solidFill>
                  <a:schemeClr val="tx1"/>
                </a:solidFill>
                <a:latin typeface="맑은 고딕" panose="020B0503020000020004" pitchFamily="50" charset="-127"/>
              </a:defRPr>
            </a:lvl8pPr>
            <a:lvl9pPr marL="3886200" indent="-228600" eaLnBrk="0" fontAlgn="base" latinLnBrk="1" hangingPunct="0">
              <a:spcBef>
                <a:spcPct val="20000"/>
              </a:spcBef>
              <a:spcAft>
                <a:spcPct val="0"/>
              </a:spcAft>
              <a:buFont typeface="Arial" panose="020B0604020202020204" pitchFamily="34" charset="0"/>
              <a:buChar char="»"/>
              <a:defRPr sz="2000">
                <a:solidFill>
                  <a:schemeClr val="tx1"/>
                </a:solidFill>
                <a:latin typeface="맑은 고딕" panose="020B0503020000020004" pitchFamily="50" charset="-127"/>
              </a:defRPr>
            </a:lvl9pPr>
          </a:lstStyle>
          <a:p>
            <a:pPr latinLnBrk="0">
              <a:spcBef>
                <a:spcPct val="0"/>
              </a:spcBef>
              <a:buFontTx/>
              <a:buNone/>
            </a:pPr>
            <a:r>
              <a:rPr lang="en-US" altLang="ko-KR" sz="1500" dirty="0" smtClean="0">
                <a:latin typeface="Times New Roman" panose="02020603050405020304" pitchFamily="18" charset="0"/>
              </a:rPr>
              <a:t>2. High-power test (Cave B):            </a:t>
            </a:r>
            <a:r>
              <a:rPr lang="en-US" altLang="ko-KR" sz="1500" b="0" dirty="0" smtClean="0">
                <a:latin typeface="Times New Roman" panose="02020603050405020304" pitchFamily="18" charset="0"/>
              </a:rPr>
              <a:t>70 </a:t>
            </a:r>
            <a:r>
              <a:rPr lang="en-US" altLang="ko-KR" sz="1500" b="0" dirty="0">
                <a:latin typeface="Times New Roman" panose="02020603050405020304" pitchFamily="18" charset="0"/>
              </a:rPr>
              <a:t>MeV, 50 kW for 6 </a:t>
            </a:r>
            <a:r>
              <a:rPr lang="en-US" altLang="ko-KR" sz="1500" b="0" dirty="0" err="1" smtClean="0">
                <a:latin typeface="Times New Roman" panose="02020603050405020304" pitchFamily="18" charset="0"/>
              </a:rPr>
              <a:t>hrs</a:t>
            </a:r>
            <a:endParaRPr lang="ko-KR" altLang="en-US" sz="1500" b="0" dirty="0">
              <a:latin typeface="Times New Roman" panose="02020603050405020304" pitchFamily="18" charset="0"/>
            </a:endParaRPr>
          </a:p>
        </p:txBody>
      </p:sp>
      <p:cxnSp>
        <p:nvCxnSpPr>
          <p:cNvPr id="32" name="직선 화살표 연결선 31">
            <a:extLst>
              <a:ext uri="{FF2B5EF4-FFF2-40B4-BE49-F238E27FC236}">
                <a16:creationId xmlns:a16="http://schemas.microsoft.com/office/drawing/2014/main" id="{6BD0A1B0-050E-45B4-8648-77A968CC2205}"/>
              </a:ext>
            </a:extLst>
          </p:cNvPr>
          <p:cNvCxnSpPr/>
          <p:nvPr/>
        </p:nvCxnSpPr>
        <p:spPr>
          <a:xfrm flipV="1">
            <a:off x="5569754" y="5410485"/>
            <a:ext cx="1912384" cy="125599"/>
          </a:xfrm>
          <a:prstGeom prst="straightConnector1">
            <a:avLst/>
          </a:prstGeom>
          <a:ln w="19050">
            <a:solidFill>
              <a:srgbClr val="0000FF"/>
            </a:solidFill>
            <a:headEnd w="sm" len="med"/>
            <a:tailEnd type="triangle"/>
          </a:ln>
        </p:spPr>
        <p:style>
          <a:lnRef idx="1">
            <a:schemeClr val="accent1"/>
          </a:lnRef>
          <a:fillRef idx="0">
            <a:schemeClr val="accent1"/>
          </a:fillRef>
          <a:effectRef idx="0">
            <a:schemeClr val="accent1"/>
          </a:effectRef>
          <a:fontRef idx="minor">
            <a:schemeClr val="tx1"/>
          </a:fontRef>
        </p:style>
      </p:cxnSp>
      <p:pic>
        <p:nvPicPr>
          <p:cNvPr id="35" name="그림 1"/>
          <p:cNvPicPr>
            <a:picLocks noChangeAspect="1"/>
          </p:cNvPicPr>
          <p:nvPr/>
        </p:nvPicPr>
        <p:blipFill rotWithShape="1">
          <a:blip r:embed="rId5" cstate="print">
            <a:extLst>
              <a:ext uri="{28A0092B-C50C-407E-A947-70E740481C1C}">
                <a14:useLocalDpi xmlns:a14="http://schemas.microsoft.com/office/drawing/2010/main" val="0"/>
              </a:ext>
            </a:extLst>
          </a:blip>
          <a:srcRect l="19663" t="10985"/>
          <a:stretch/>
        </p:blipFill>
        <p:spPr bwMode="auto">
          <a:xfrm>
            <a:off x="1594512" y="2185330"/>
            <a:ext cx="1274914" cy="18826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그림 8"/>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42059" y="2197068"/>
            <a:ext cx="1392232" cy="9614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그림 36"/>
          <p:cNvPicPr>
            <a:picLocks noChangeAspect="1"/>
          </p:cNvPicPr>
          <p:nvPr/>
        </p:nvPicPr>
        <p:blipFill>
          <a:blip r:embed="rId7"/>
          <a:stretch>
            <a:fillRect/>
          </a:stretch>
        </p:blipFill>
        <p:spPr>
          <a:xfrm>
            <a:off x="169042" y="3163197"/>
            <a:ext cx="1338265" cy="923426"/>
          </a:xfrm>
          <a:prstGeom prst="rect">
            <a:avLst/>
          </a:prstGeom>
        </p:spPr>
      </p:pic>
      <p:sp>
        <p:nvSpPr>
          <p:cNvPr id="38" name="TextBox 4"/>
          <p:cNvSpPr txBox="1">
            <a:spLocks noChangeArrowheads="1"/>
          </p:cNvSpPr>
          <p:nvPr/>
        </p:nvSpPr>
        <p:spPr bwMode="auto">
          <a:xfrm>
            <a:off x="402036" y="1624358"/>
            <a:ext cx="2384951"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latinLnBrk="1">
              <a:spcBef>
                <a:spcPct val="20000"/>
              </a:spcBef>
              <a:buFont typeface="Arial" panose="020B0604020202020204" pitchFamily="34" charset="0"/>
              <a:buChar char="•"/>
              <a:defRPr sz="3200">
                <a:solidFill>
                  <a:schemeClr val="tx1"/>
                </a:solidFill>
                <a:latin typeface="맑은 고딕" panose="020B0503020000020004" pitchFamily="50" charset="-127"/>
              </a:defRPr>
            </a:lvl1pPr>
            <a:lvl2pPr marL="742950" indent="-285750" latinLnBrk="1">
              <a:spcBef>
                <a:spcPct val="20000"/>
              </a:spcBef>
              <a:buFont typeface="Arial" panose="020B0604020202020204" pitchFamily="34" charset="0"/>
              <a:buChar char="–"/>
              <a:defRPr sz="2800">
                <a:solidFill>
                  <a:schemeClr val="tx1"/>
                </a:solidFill>
                <a:latin typeface="맑은 고딕" panose="020B0503020000020004" pitchFamily="50" charset="-127"/>
              </a:defRPr>
            </a:lvl2pPr>
            <a:lvl3pPr marL="1143000" indent="-228600" latinLnBrk="1">
              <a:spcBef>
                <a:spcPct val="20000"/>
              </a:spcBef>
              <a:buFont typeface="Arial" panose="020B0604020202020204" pitchFamily="34" charset="0"/>
              <a:buChar char="•"/>
              <a:defRPr sz="2400">
                <a:solidFill>
                  <a:schemeClr val="tx1"/>
                </a:solidFill>
                <a:latin typeface="맑은 고딕" panose="020B0503020000020004" pitchFamily="50" charset="-127"/>
              </a:defRPr>
            </a:lvl3pPr>
            <a:lvl4pPr marL="1600200" indent="-228600" latinLnBrk="1">
              <a:spcBef>
                <a:spcPct val="20000"/>
              </a:spcBef>
              <a:buFont typeface="Arial" panose="020B0604020202020204" pitchFamily="34" charset="0"/>
              <a:buChar char="–"/>
              <a:defRPr sz="2000">
                <a:solidFill>
                  <a:schemeClr val="tx1"/>
                </a:solidFill>
                <a:latin typeface="맑은 고딕" panose="020B0503020000020004" pitchFamily="50" charset="-127"/>
              </a:defRPr>
            </a:lvl4pPr>
            <a:lvl5pPr marL="2057400" indent="-228600" latinLnBrk="1">
              <a:spcBef>
                <a:spcPct val="20000"/>
              </a:spcBef>
              <a:buFont typeface="Arial" panose="020B0604020202020204" pitchFamily="34" charset="0"/>
              <a:buChar char="»"/>
              <a:defRPr sz="2000">
                <a:solidFill>
                  <a:schemeClr val="tx1"/>
                </a:solidFill>
                <a:latin typeface="맑은 고딕" panose="020B0503020000020004" pitchFamily="50" charset="-127"/>
              </a:defRPr>
            </a:lvl5pPr>
            <a:lvl6pPr marL="2514600" indent="-228600" eaLnBrk="0" fontAlgn="base" latinLnBrk="1" hangingPunct="0">
              <a:spcBef>
                <a:spcPct val="20000"/>
              </a:spcBef>
              <a:spcAft>
                <a:spcPct val="0"/>
              </a:spcAft>
              <a:buFont typeface="Arial" panose="020B0604020202020204" pitchFamily="34" charset="0"/>
              <a:buChar char="»"/>
              <a:defRPr sz="2000">
                <a:solidFill>
                  <a:schemeClr val="tx1"/>
                </a:solidFill>
                <a:latin typeface="맑은 고딕" panose="020B0503020000020004" pitchFamily="50" charset="-127"/>
              </a:defRPr>
            </a:lvl6pPr>
            <a:lvl7pPr marL="2971800" indent="-228600" eaLnBrk="0" fontAlgn="base" latinLnBrk="1" hangingPunct="0">
              <a:spcBef>
                <a:spcPct val="20000"/>
              </a:spcBef>
              <a:spcAft>
                <a:spcPct val="0"/>
              </a:spcAft>
              <a:buFont typeface="Arial" panose="020B0604020202020204" pitchFamily="34" charset="0"/>
              <a:buChar char="»"/>
              <a:defRPr sz="2000">
                <a:solidFill>
                  <a:schemeClr val="tx1"/>
                </a:solidFill>
                <a:latin typeface="맑은 고딕" panose="020B0503020000020004" pitchFamily="50" charset="-127"/>
              </a:defRPr>
            </a:lvl7pPr>
            <a:lvl8pPr marL="3429000" indent="-228600" eaLnBrk="0" fontAlgn="base" latinLnBrk="1" hangingPunct="0">
              <a:spcBef>
                <a:spcPct val="20000"/>
              </a:spcBef>
              <a:spcAft>
                <a:spcPct val="0"/>
              </a:spcAft>
              <a:buFont typeface="Arial" panose="020B0604020202020204" pitchFamily="34" charset="0"/>
              <a:buChar char="»"/>
              <a:defRPr sz="2000">
                <a:solidFill>
                  <a:schemeClr val="tx1"/>
                </a:solidFill>
                <a:latin typeface="맑은 고딕" panose="020B0503020000020004" pitchFamily="50" charset="-127"/>
              </a:defRPr>
            </a:lvl8pPr>
            <a:lvl9pPr marL="3886200" indent="-228600" eaLnBrk="0" fontAlgn="base" latinLnBrk="1" hangingPunct="0">
              <a:spcBef>
                <a:spcPct val="20000"/>
              </a:spcBef>
              <a:spcAft>
                <a:spcPct val="0"/>
              </a:spcAft>
              <a:buFont typeface="Arial" panose="020B0604020202020204" pitchFamily="34" charset="0"/>
              <a:buChar char="»"/>
              <a:defRPr sz="2000">
                <a:solidFill>
                  <a:schemeClr val="tx1"/>
                </a:solidFill>
                <a:latin typeface="맑은 고딕" panose="020B0503020000020004" pitchFamily="50" charset="-127"/>
              </a:defRPr>
            </a:lvl9pPr>
          </a:lstStyle>
          <a:p>
            <a:pPr latinLnBrk="0">
              <a:spcBef>
                <a:spcPct val="0"/>
              </a:spcBef>
              <a:buFontTx/>
              <a:buNone/>
            </a:pPr>
            <a:r>
              <a:rPr lang="en-US" altLang="ko-KR" sz="1500" dirty="0" smtClean="0">
                <a:latin typeface="Times New Roman" panose="02020603050405020304" pitchFamily="18" charset="0"/>
              </a:rPr>
              <a:t>1. Beam profile formation tests using wobbler (Cave A)</a:t>
            </a:r>
            <a:endParaRPr lang="ko-KR" altLang="en-US" sz="1500" b="0" dirty="0">
              <a:latin typeface="Times New Roman" panose="02020603050405020304" pitchFamily="18" charset="0"/>
            </a:endParaRPr>
          </a:p>
        </p:txBody>
      </p:sp>
      <p:sp>
        <p:nvSpPr>
          <p:cNvPr id="39" name="제목 1"/>
          <p:cNvSpPr>
            <a:spLocks noGrp="1" noChangeArrowheads="1"/>
          </p:cNvSpPr>
          <p:nvPr>
            <p:ph type="ctrTitle" sz="quarter"/>
          </p:nvPr>
        </p:nvSpPr>
        <p:spPr>
          <a:xfrm>
            <a:off x="55986" y="88239"/>
            <a:ext cx="12045001" cy="806662"/>
          </a:xfrm>
        </p:spPr>
        <p:txBody>
          <a:bodyPr>
            <a:normAutofit fontScale="90000"/>
          </a:bodyPr>
          <a:lstStyle/>
          <a:p>
            <a:pPr>
              <a:lnSpc>
                <a:spcPct val="110000"/>
              </a:lnSpc>
            </a:pPr>
            <a:r>
              <a:rPr lang="en-US" altLang="ko-KR" sz="2400" dirty="0" smtClean="0">
                <a:latin typeface="맑은 고딕" panose="020B0503020000020004" pitchFamily="50" charset="-127"/>
                <a:ea typeface="맑은 고딕" panose="020B0503020000020004" pitchFamily="50" charset="-127"/>
              </a:rPr>
              <a:t>A 70-MeV Proton Cyclotron System of IBS for </a:t>
            </a:r>
            <a:r>
              <a:rPr lang="en-US" altLang="ko-KR" sz="2400" dirty="0" err="1" smtClean="0">
                <a:latin typeface="맑은 고딕" panose="020B0503020000020004" pitchFamily="50" charset="-127"/>
                <a:ea typeface="맑은 고딕" panose="020B0503020000020004" pitchFamily="50" charset="-127"/>
              </a:rPr>
              <a:t>Multidisplinary</a:t>
            </a:r>
            <a:r>
              <a:rPr lang="en-US" altLang="ko-KR" sz="2400" dirty="0" smtClean="0">
                <a:latin typeface="맑은 고딕" panose="020B0503020000020004" pitchFamily="50" charset="-127"/>
                <a:ea typeface="맑은 고딕" panose="020B0503020000020004" pitchFamily="50" charset="-127"/>
              </a:rPr>
              <a:t> Utilization</a:t>
            </a:r>
            <a:br>
              <a:rPr lang="en-US" altLang="ko-KR" sz="2400" dirty="0" smtClean="0">
                <a:latin typeface="맑은 고딕" panose="020B0503020000020004" pitchFamily="50" charset="-127"/>
                <a:ea typeface="맑은 고딕" panose="020B0503020000020004" pitchFamily="50" charset="-127"/>
              </a:rPr>
            </a:br>
            <a:r>
              <a:rPr lang="en-US" altLang="ko-KR" sz="2200" dirty="0" err="1" smtClean="0">
                <a:latin typeface="맑은 고딕" panose="020B0503020000020004" pitchFamily="50" charset="-127"/>
                <a:ea typeface="맑은 고딕" panose="020B0503020000020004" pitchFamily="50" charset="-127"/>
              </a:rPr>
              <a:t>Jongwon</a:t>
            </a:r>
            <a:r>
              <a:rPr lang="en-US" altLang="ko-KR" sz="2200" dirty="0" smtClean="0">
                <a:latin typeface="맑은 고딕" panose="020B0503020000020004" pitchFamily="50" charset="-127"/>
                <a:ea typeface="맑은 고딕" panose="020B0503020000020004" pitchFamily="50" charset="-127"/>
              </a:rPr>
              <a:t> Kim (IBS, Korea)</a:t>
            </a:r>
            <a:endParaRPr lang="ko-KR" altLang="en-US" sz="2200" dirty="0" smtClean="0">
              <a:latin typeface="맑은 고딕" panose="020B0503020000020004" pitchFamily="50" charset="-127"/>
              <a:ea typeface="맑은 고딕" panose="020B0503020000020004" pitchFamily="50" charset="-127"/>
            </a:endParaRPr>
          </a:p>
        </p:txBody>
      </p:sp>
      <p:pic>
        <p:nvPicPr>
          <p:cNvPr id="40" name="그림 15"/>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t="4334" r="5564" b="9624"/>
          <a:stretch/>
        </p:blipFill>
        <p:spPr bwMode="auto">
          <a:xfrm>
            <a:off x="10551027" y="2510078"/>
            <a:ext cx="983659" cy="14168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181997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415AFD15-E07E-80C6-19B7-FA41A22A0699}"/>
              </a:ext>
            </a:extLst>
          </p:cNvPr>
          <p:cNvGrpSpPr/>
          <p:nvPr/>
        </p:nvGrpSpPr>
        <p:grpSpPr>
          <a:xfrm>
            <a:off x="-11549" y="469316"/>
            <a:ext cx="12211938" cy="6408423"/>
            <a:chOff x="-3252" y="474466"/>
            <a:chExt cx="12211938" cy="6408423"/>
          </a:xfrm>
        </p:grpSpPr>
        <p:sp>
          <p:nvSpPr>
            <p:cNvPr id="5" name="Rectangle 4">
              <a:extLst>
                <a:ext uri="{FF2B5EF4-FFF2-40B4-BE49-F238E27FC236}">
                  <a16:creationId xmlns:a16="http://schemas.microsoft.com/office/drawing/2014/main" id="{79D221DC-A7C0-1B40-5592-1FF2D27E0932}"/>
                </a:ext>
              </a:extLst>
            </p:cNvPr>
            <p:cNvSpPr/>
            <p:nvPr/>
          </p:nvSpPr>
          <p:spPr>
            <a:xfrm>
              <a:off x="8403681" y="474468"/>
              <a:ext cx="3805005" cy="6408000"/>
            </a:xfrm>
            <a:prstGeom prst="rect">
              <a:avLst/>
            </a:prstGeom>
            <a:solidFill>
              <a:srgbClr val="DBF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4" name="Rectangle 13">
              <a:extLst>
                <a:ext uri="{FF2B5EF4-FFF2-40B4-BE49-F238E27FC236}">
                  <a16:creationId xmlns:a16="http://schemas.microsoft.com/office/drawing/2014/main" id="{AF0C3B1A-5A9A-57C7-ED77-50624BF108B2}"/>
                </a:ext>
              </a:extLst>
            </p:cNvPr>
            <p:cNvSpPr/>
            <p:nvPr/>
          </p:nvSpPr>
          <p:spPr>
            <a:xfrm>
              <a:off x="3801753" y="474466"/>
              <a:ext cx="4605090" cy="6408000"/>
            </a:xfrm>
            <a:prstGeom prst="rect">
              <a:avLst/>
            </a:prstGeom>
            <a:solidFill>
              <a:srgbClr val="B7E3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5" name="Rectangle 14">
              <a:extLst>
                <a:ext uri="{FF2B5EF4-FFF2-40B4-BE49-F238E27FC236}">
                  <a16:creationId xmlns:a16="http://schemas.microsoft.com/office/drawing/2014/main" id="{D58539B3-9D41-D217-1B07-73C4B2C01073}"/>
                </a:ext>
              </a:extLst>
            </p:cNvPr>
            <p:cNvSpPr/>
            <p:nvPr/>
          </p:nvSpPr>
          <p:spPr>
            <a:xfrm>
              <a:off x="-3252" y="474889"/>
              <a:ext cx="3805005" cy="6408000"/>
            </a:xfrm>
            <a:prstGeom prst="rect">
              <a:avLst/>
            </a:prstGeom>
            <a:solidFill>
              <a:srgbClr val="90D4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aphicFrame>
        <p:nvGraphicFramePr>
          <p:cNvPr id="4" name="Table 10">
            <a:extLst>
              <a:ext uri="{FF2B5EF4-FFF2-40B4-BE49-F238E27FC236}">
                <a16:creationId xmlns:a16="http://schemas.microsoft.com/office/drawing/2014/main" id="{22C37433-BD1F-2936-DB31-D9D35DC5AE75}"/>
              </a:ext>
            </a:extLst>
          </p:cNvPr>
          <p:cNvGraphicFramePr>
            <a:graphicFrameLocks noGrp="1"/>
          </p:cNvGraphicFramePr>
          <p:nvPr>
            <p:extLst/>
          </p:nvPr>
        </p:nvGraphicFramePr>
        <p:xfrm>
          <a:off x="126215" y="588424"/>
          <a:ext cx="3593275" cy="6237320"/>
        </p:xfrm>
        <a:graphic>
          <a:graphicData uri="http://schemas.openxmlformats.org/drawingml/2006/table">
            <a:tbl>
              <a:tblPr firstRow="1" bandRow="1">
                <a:tableStyleId>{5C22544A-7EE6-4342-B048-85BDC9FD1C3A}</a:tableStyleId>
              </a:tblPr>
              <a:tblGrid>
                <a:gridCol w="3593275">
                  <a:extLst>
                    <a:ext uri="{9D8B030D-6E8A-4147-A177-3AD203B41FA5}">
                      <a16:colId xmlns:a16="http://schemas.microsoft.com/office/drawing/2014/main" val="406330698"/>
                    </a:ext>
                  </a:extLst>
                </a:gridCol>
              </a:tblGrid>
              <a:tr h="602446">
                <a:tc>
                  <a:txBody>
                    <a:bodyPr/>
                    <a:lstStyle/>
                    <a:p>
                      <a:pPr algn="l"/>
                      <a:r>
                        <a:rPr lang="en-AU" sz="2400" dirty="0">
                          <a:solidFill>
                            <a:srgbClr val="2A6164"/>
                          </a:solidFill>
                          <a:latin typeface="Poppins" panose="00000500000000000000" pitchFamily="2" charset="0"/>
                          <a:cs typeface="Poppins" panose="00000500000000000000" pitchFamily="2" charset="0"/>
                        </a:rPr>
                        <a:t>FACILITIES</a:t>
                      </a:r>
                    </a:p>
                  </a:txBody>
                  <a:tcPr anchor="ctr">
                    <a:lnL w="12700" cmpd="sng">
                      <a:noFill/>
                    </a:lnL>
                    <a:lnR w="12700" cmpd="sng">
                      <a:noFill/>
                    </a:lnR>
                    <a:lnT w="12700" cmpd="sng">
                      <a:noFill/>
                    </a:lnT>
                    <a:lnB w="28575" cap="flat" cmpd="sng" algn="ctr">
                      <a:solidFill>
                        <a:srgbClr val="2A616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7457208"/>
                  </a:ext>
                </a:extLst>
              </a:tr>
              <a:tr h="5634874">
                <a:tc>
                  <a:txBody>
                    <a:bodyPr/>
                    <a:lstStyle/>
                    <a:p>
                      <a:pPr marL="0" lvl="0" indent="0" algn="l" defTabSz="666750">
                        <a:lnSpc>
                          <a:spcPct val="90000"/>
                        </a:lnSpc>
                        <a:spcBef>
                          <a:spcPct val="0"/>
                        </a:spcBef>
                        <a:spcAft>
                          <a:spcPct val="10000"/>
                        </a:spcAft>
                        <a:buNone/>
                      </a:pPr>
                      <a:endParaRPr lang="en-AU" sz="1200" b="1" dirty="0">
                        <a:solidFill>
                          <a:srgbClr val="2A6164"/>
                        </a:solidFill>
                        <a:latin typeface="Poppins" panose="00000500000000000000" pitchFamily="2" charset="0"/>
                        <a:cs typeface="Poppins" panose="00000500000000000000" pitchFamily="2" charset="0"/>
                      </a:endParaRPr>
                    </a:p>
                    <a:p>
                      <a:pPr marL="0" lvl="0" indent="0" algn="l" defTabSz="666750">
                        <a:lnSpc>
                          <a:spcPct val="90000"/>
                        </a:lnSpc>
                        <a:spcBef>
                          <a:spcPct val="0"/>
                        </a:spcBef>
                        <a:spcAft>
                          <a:spcPct val="10000"/>
                        </a:spcAft>
                        <a:buNone/>
                      </a:pPr>
                      <a:r>
                        <a:rPr lang="en-AU" sz="1650" b="1" dirty="0">
                          <a:solidFill>
                            <a:srgbClr val="2A6164"/>
                          </a:solidFill>
                          <a:latin typeface="Fira Sans Light" panose="020B0403050000020004" pitchFamily="34" charset="0"/>
                          <a:cs typeface="Poppins" panose="00000500000000000000" pitchFamily="2" charset="0"/>
                        </a:rPr>
                        <a:t>CENTRE FOR ACCELERATOR SCIENCE, </a:t>
                      </a:r>
                      <a:r>
                        <a:rPr lang="en-AU" sz="1100" b="1" i="0" dirty="0">
                          <a:solidFill>
                            <a:srgbClr val="2A6164"/>
                          </a:solidFill>
                          <a:latin typeface="Fira Sans Light" panose="020B0403050000020004" pitchFamily="34" charset="0"/>
                          <a:cs typeface="Poppins" panose="00000500000000000000" pitchFamily="2" charset="0"/>
                        </a:rPr>
                        <a:t>Australian Nuclear Science &amp;Technology Organisation</a:t>
                      </a:r>
                    </a:p>
                    <a:p>
                      <a:pPr marL="0" lvl="0" indent="0" algn="l" defTabSz="666750">
                        <a:lnSpc>
                          <a:spcPct val="90000"/>
                        </a:lnSpc>
                        <a:spcBef>
                          <a:spcPct val="0"/>
                        </a:spcBef>
                        <a:spcAft>
                          <a:spcPct val="10000"/>
                        </a:spcAft>
                        <a:buNone/>
                      </a:pPr>
                      <a:r>
                        <a:rPr lang="en-AU" sz="1100" b="1" i="1" dirty="0">
                          <a:solidFill>
                            <a:srgbClr val="2A6164"/>
                          </a:solidFill>
                          <a:latin typeface="Fira Sans Light" panose="020B0403050000020004" pitchFamily="34" charset="0"/>
                          <a:cs typeface="Poppins" panose="00000500000000000000" pitchFamily="2" charset="0"/>
                        </a:rPr>
                        <a:t>Lucas Heights, NSW Australia</a:t>
                      </a:r>
                    </a:p>
                    <a:p>
                      <a:pPr marL="0" lvl="0" indent="0" algn="l" defTabSz="666750">
                        <a:lnSpc>
                          <a:spcPct val="90000"/>
                        </a:lnSpc>
                        <a:spcBef>
                          <a:spcPct val="0"/>
                        </a:spcBef>
                        <a:spcAft>
                          <a:spcPct val="10000"/>
                        </a:spcAft>
                        <a:buNone/>
                      </a:pPr>
                      <a:endParaRPr lang="en-AU" sz="1400" b="1" i="1" dirty="0">
                        <a:solidFill>
                          <a:srgbClr val="2A6164"/>
                        </a:solidFill>
                        <a:latin typeface="Fira Sans Light" panose="020B0403050000020004" pitchFamily="34" charset="0"/>
                        <a:cs typeface="Poppins" panose="00000500000000000000" pitchFamily="2" charset="0"/>
                      </a:endParaRPr>
                    </a:p>
                    <a:p>
                      <a:pPr marL="0" lvl="0" indent="0" algn="l" defTabSz="666750">
                        <a:lnSpc>
                          <a:spcPct val="90000"/>
                        </a:lnSpc>
                        <a:spcBef>
                          <a:spcPct val="0"/>
                        </a:spcBef>
                        <a:spcAft>
                          <a:spcPct val="10000"/>
                        </a:spcAft>
                        <a:buNone/>
                      </a:pPr>
                      <a:endParaRPr lang="en-AU" sz="1400" b="1" i="1" dirty="0">
                        <a:solidFill>
                          <a:srgbClr val="2A6164"/>
                        </a:solidFill>
                        <a:latin typeface="Fira Sans Light" panose="020B0403050000020004" pitchFamily="34" charset="0"/>
                        <a:cs typeface="Poppins" panose="00000500000000000000" pitchFamily="2" charset="0"/>
                      </a:endParaRPr>
                    </a:p>
                    <a:p>
                      <a:pPr marL="0" lvl="0" indent="0" algn="l" defTabSz="666750">
                        <a:lnSpc>
                          <a:spcPct val="90000"/>
                        </a:lnSpc>
                        <a:spcBef>
                          <a:spcPct val="0"/>
                        </a:spcBef>
                        <a:spcAft>
                          <a:spcPct val="10000"/>
                        </a:spcAft>
                        <a:buNone/>
                      </a:pPr>
                      <a:endParaRPr lang="en-AU" sz="1400" b="1" i="1" dirty="0">
                        <a:solidFill>
                          <a:srgbClr val="2A6164"/>
                        </a:solidFill>
                        <a:latin typeface="Fira Sans Light" panose="020B0403050000020004" pitchFamily="34" charset="0"/>
                        <a:cs typeface="Poppins" panose="00000500000000000000" pitchFamily="2" charset="0"/>
                      </a:endParaRPr>
                    </a:p>
                    <a:p>
                      <a:pPr marL="0" lvl="0" indent="0" algn="l" defTabSz="666750">
                        <a:lnSpc>
                          <a:spcPct val="90000"/>
                        </a:lnSpc>
                        <a:spcBef>
                          <a:spcPct val="0"/>
                        </a:spcBef>
                        <a:spcAft>
                          <a:spcPct val="10000"/>
                        </a:spcAft>
                        <a:buNone/>
                      </a:pPr>
                      <a:endParaRPr lang="en-AU" sz="1400" b="1" i="1" dirty="0">
                        <a:solidFill>
                          <a:srgbClr val="002060"/>
                        </a:solidFill>
                        <a:latin typeface="Fira Sans Light" panose="020B0403050000020004" pitchFamily="34" charset="0"/>
                      </a:endParaRPr>
                    </a:p>
                    <a:p>
                      <a:pPr marL="0" lvl="0" indent="0" algn="l" defTabSz="666750">
                        <a:lnSpc>
                          <a:spcPct val="90000"/>
                        </a:lnSpc>
                        <a:spcBef>
                          <a:spcPct val="0"/>
                        </a:spcBef>
                        <a:spcAft>
                          <a:spcPct val="10000"/>
                        </a:spcAft>
                        <a:buNone/>
                      </a:pPr>
                      <a:endParaRPr lang="en-AU" sz="1100" b="1" dirty="0">
                        <a:solidFill>
                          <a:srgbClr val="002060"/>
                        </a:solidFill>
                        <a:latin typeface="Fira Sans Light" panose="020B0403050000020004" pitchFamily="34" charset="0"/>
                      </a:endParaRPr>
                    </a:p>
                    <a:p>
                      <a:pPr marL="0" lvl="0" indent="0" algn="l" defTabSz="666750">
                        <a:lnSpc>
                          <a:spcPct val="90000"/>
                        </a:lnSpc>
                        <a:spcBef>
                          <a:spcPct val="0"/>
                        </a:spcBef>
                        <a:spcAft>
                          <a:spcPct val="10000"/>
                        </a:spcAft>
                        <a:buNone/>
                      </a:pPr>
                      <a:endParaRPr lang="en-AU" sz="1100" b="1" dirty="0">
                        <a:solidFill>
                          <a:srgbClr val="002060"/>
                        </a:solidFill>
                        <a:latin typeface="Fira Sans Light" panose="020B0403050000020004" pitchFamily="34" charset="0"/>
                      </a:endParaRPr>
                    </a:p>
                    <a:p>
                      <a:pPr marL="0" lvl="0" indent="0" algn="l" defTabSz="666750">
                        <a:lnSpc>
                          <a:spcPct val="90000"/>
                        </a:lnSpc>
                        <a:spcBef>
                          <a:spcPct val="0"/>
                        </a:spcBef>
                        <a:spcAft>
                          <a:spcPct val="10000"/>
                        </a:spcAft>
                        <a:buNone/>
                      </a:pPr>
                      <a:endParaRPr lang="en-AU" sz="1100" b="1" dirty="0">
                        <a:solidFill>
                          <a:srgbClr val="002060"/>
                        </a:solidFill>
                        <a:latin typeface="Fira Sans Light" panose="020B0403050000020004" pitchFamily="34" charset="0"/>
                      </a:endParaRPr>
                    </a:p>
                    <a:p>
                      <a:pPr marL="0" lvl="0" indent="0" algn="l" defTabSz="666750">
                        <a:lnSpc>
                          <a:spcPct val="90000"/>
                        </a:lnSpc>
                        <a:spcBef>
                          <a:spcPct val="0"/>
                        </a:spcBef>
                        <a:spcAft>
                          <a:spcPct val="10000"/>
                        </a:spcAft>
                        <a:buNone/>
                      </a:pPr>
                      <a:endParaRPr lang="en-AU" sz="1100" b="1" dirty="0">
                        <a:solidFill>
                          <a:srgbClr val="002060"/>
                        </a:solidFill>
                        <a:latin typeface="Fira Sans Light" panose="020B0403050000020004" pitchFamily="34" charset="0"/>
                      </a:endParaRPr>
                    </a:p>
                    <a:p>
                      <a:pPr marL="0" lvl="0" indent="0" algn="l" defTabSz="666750">
                        <a:lnSpc>
                          <a:spcPct val="90000"/>
                        </a:lnSpc>
                        <a:spcBef>
                          <a:spcPct val="0"/>
                        </a:spcBef>
                        <a:spcAft>
                          <a:spcPct val="10000"/>
                        </a:spcAft>
                        <a:buNone/>
                      </a:pPr>
                      <a:endParaRPr lang="en-AU" sz="1100" b="1" dirty="0">
                        <a:solidFill>
                          <a:srgbClr val="002060"/>
                        </a:solidFill>
                        <a:latin typeface="Fira Sans Light" panose="020B0403050000020004" pitchFamily="34" charset="0"/>
                      </a:endParaRPr>
                    </a:p>
                    <a:p>
                      <a:pPr marL="0" lvl="0" indent="0" algn="l" defTabSz="666750">
                        <a:lnSpc>
                          <a:spcPct val="90000"/>
                        </a:lnSpc>
                        <a:spcBef>
                          <a:spcPct val="0"/>
                        </a:spcBef>
                        <a:spcAft>
                          <a:spcPct val="10000"/>
                        </a:spcAft>
                        <a:buNone/>
                      </a:pPr>
                      <a:endParaRPr lang="en-AU" sz="1100" b="1" dirty="0">
                        <a:solidFill>
                          <a:srgbClr val="002060"/>
                        </a:solidFill>
                        <a:latin typeface="Fira Sans Light" panose="020B0403050000020004" pitchFamily="34" charset="0"/>
                      </a:endParaRPr>
                    </a:p>
                    <a:p>
                      <a:pPr marL="0" lvl="0" indent="0" algn="l" defTabSz="666750">
                        <a:lnSpc>
                          <a:spcPct val="90000"/>
                        </a:lnSpc>
                        <a:spcBef>
                          <a:spcPct val="0"/>
                        </a:spcBef>
                        <a:spcAft>
                          <a:spcPct val="10000"/>
                        </a:spcAft>
                        <a:buNone/>
                      </a:pPr>
                      <a:endParaRPr lang="en-AU" sz="1100" b="1" dirty="0">
                        <a:solidFill>
                          <a:srgbClr val="002060"/>
                        </a:solidFill>
                        <a:latin typeface="Fira Sans Light" panose="020B0403050000020004" pitchFamily="34" charset="0"/>
                      </a:endParaRPr>
                    </a:p>
                    <a:p>
                      <a:pPr marL="0" lvl="0" indent="0" algn="l" defTabSz="666750">
                        <a:lnSpc>
                          <a:spcPct val="90000"/>
                        </a:lnSpc>
                        <a:spcBef>
                          <a:spcPct val="0"/>
                        </a:spcBef>
                        <a:spcAft>
                          <a:spcPct val="10000"/>
                        </a:spcAft>
                        <a:buNone/>
                      </a:pPr>
                      <a:endParaRPr lang="en-AU" sz="1100" b="1" dirty="0">
                        <a:solidFill>
                          <a:srgbClr val="002060"/>
                        </a:solidFill>
                        <a:latin typeface="Fira Sans Light" panose="020B0403050000020004" pitchFamily="34" charset="0"/>
                      </a:endParaRPr>
                    </a:p>
                    <a:p>
                      <a:pPr marL="0" lvl="0" indent="0" algn="l" defTabSz="666750">
                        <a:lnSpc>
                          <a:spcPct val="90000"/>
                        </a:lnSpc>
                        <a:spcBef>
                          <a:spcPct val="0"/>
                        </a:spcBef>
                        <a:spcAft>
                          <a:spcPct val="10000"/>
                        </a:spcAft>
                        <a:buNone/>
                      </a:pPr>
                      <a:endParaRPr lang="en-AU" sz="1100" b="1" dirty="0">
                        <a:solidFill>
                          <a:srgbClr val="002060"/>
                        </a:solidFill>
                        <a:latin typeface="Fira Sans Light" panose="020B0403050000020004" pitchFamily="34" charset="0"/>
                      </a:endParaRPr>
                    </a:p>
                    <a:p>
                      <a:pPr marL="0" lvl="0" indent="0" algn="l" defTabSz="666750">
                        <a:lnSpc>
                          <a:spcPct val="90000"/>
                        </a:lnSpc>
                        <a:spcBef>
                          <a:spcPct val="0"/>
                        </a:spcBef>
                        <a:spcAft>
                          <a:spcPct val="10000"/>
                        </a:spcAft>
                        <a:buNone/>
                      </a:pPr>
                      <a:endParaRPr lang="en-AU" sz="1100" b="1" dirty="0">
                        <a:solidFill>
                          <a:srgbClr val="002060"/>
                        </a:solidFill>
                        <a:latin typeface="Fira Sans Light" panose="020B0403050000020004" pitchFamily="34" charset="0"/>
                      </a:endParaRPr>
                    </a:p>
                    <a:p>
                      <a:pPr marL="0" lvl="0" indent="0" algn="l" defTabSz="666750">
                        <a:lnSpc>
                          <a:spcPct val="90000"/>
                        </a:lnSpc>
                        <a:spcBef>
                          <a:spcPct val="0"/>
                        </a:spcBef>
                        <a:spcAft>
                          <a:spcPct val="10000"/>
                        </a:spcAft>
                        <a:buNone/>
                      </a:pPr>
                      <a:endParaRPr lang="en-AU" sz="1400" b="1" dirty="0">
                        <a:solidFill>
                          <a:srgbClr val="002060"/>
                        </a:solidFill>
                        <a:latin typeface="Fira Sans Light" panose="020B0403050000020004" pitchFamily="34" charset="0"/>
                      </a:endParaRPr>
                    </a:p>
                    <a:p>
                      <a:pPr marL="0" lvl="0" indent="0" algn="l" defTabSz="666750">
                        <a:lnSpc>
                          <a:spcPct val="90000"/>
                        </a:lnSpc>
                        <a:spcBef>
                          <a:spcPct val="0"/>
                        </a:spcBef>
                        <a:spcAft>
                          <a:spcPct val="10000"/>
                        </a:spcAft>
                        <a:buNone/>
                      </a:pPr>
                      <a:r>
                        <a:rPr lang="en-AU" sz="1600" b="1" dirty="0">
                          <a:solidFill>
                            <a:srgbClr val="2A6164"/>
                          </a:solidFill>
                          <a:latin typeface="Fira Sans Light" panose="020B0403050000020004" pitchFamily="34" charset="0"/>
                        </a:rPr>
                        <a:t>4 Accelerators (up to 10 MV)</a:t>
                      </a:r>
                    </a:p>
                    <a:p>
                      <a:pPr marL="0" lvl="0" indent="0" algn="l" defTabSz="666750">
                        <a:lnSpc>
                          <a:spcPct val="90000"/>
                        </a:lnSpc>
                        <a:spcBef>
                          <a:spcPct val="0"/>
                        </a:spcBef>
                        <a:spcAft>
                          <a:spcPct val="10000"/>
                        </a:spcAft>
                        <a:buNone/>
                      </a:pPr>
                      <a:r>
                        <a:rPr lang="en-AU" sz="1600" b="1" dirty="0">
                          <a:solidFill>
                            <a:srgbClr val="2A6164"/>
                          </a:solidFill>
                          <a:latin typeface="Fira Sans Light" panose="020B0403050000020004" pitchFamily="34" charset="0"/>
                        </a:rPr>
                        <a:t>2 Heavy Ion Nuclear Microprobes</a:t>
                      </a:r>
                    </a:p>
                    <a:p>
                      <a:pPr marL="171450" indent="-171450" algn="l" defTabSz="666750">
                        <a:lnSpc>
                          <a:spcPct val="90000"/>
                        </a:lnSpc>
                        <a:spcBef>
                          <a:spcPct val="0"/>
                        </a:spcBef>
                        <a:spcAft>
                          <a:spcPct val="10000"/>
                        </a:spcAft>
                        <a:buClr>
                          <a:schemeClr val="accent2"/>
                        </a:buClr>
                        <a:buFont typeface="Wingdings" panose="05000000000000000000" pitchFamily="2" charset="2"/>
                        <a:buChar char="§"/>
                      </a:pPr>
                      <a:r>
                        <a:rPr lang="en-AU" sz="1400" u="sng" dirty="0">
                          <a:solidFill>
                            <a:srgbClr val="2A6164"/>
                          </a:solidFill>
                          <a:latin typeface="Fira Sans Light" panose="020B0403050000020004" pitchFamily="34" charset="0"/>
                        </a:rPr>
                        <a:t>The only ones in Australia !</a:t>
                      </a:r>
                    </a:p>
                    <a:p>
                      <a:pPr marL="171450" indent="-171450" algn="l" defTabSz="666750">
                        <a:lnSpc>
                          <a:spcPct val="90000"/>
                        </a:lnSpc>
                        <a:spcBef>
                          <a:spcPct val="0"/>
                        </a:spcBef>
                        <a:spcAft>
                          <a:spcPct val="10000"/>
                        </a:spcAft>
                        <a:buClr>
                          <a:schemeClr val="accent2"/>
                        </a:buClr>
                        <a:buFont typeface="Wingdings" panose="05000000000000000000" pitchFamily="2" charset="2"/>
                        <a:buChar char="§"/>
                      </a:pPr>
                      <a:r>
                        <a:rPr lang="en-AU" sz="1400" kern="1200" dirty="0">
                          <a:solidFill>
                            <a:srgbClr val="2A6164"/>
                          </a:solidFill>
                          <a:latin typeface="Fira Sans Light" panose="020B0403050000020004" pitchFamily="34" charset="0"/>
                        </a:rPr>
                        <a:t>More than 20 ion species (from H to Au)</a:t>
                      </a:r>
                    </a:p>
                    <a:p>
                      <a:pPr marL="171450" lvl="0" indent="-171450" algn="l" defTabSz="666750">
                        <a:lnSpc>
                          <a:spcPct val="90000"/>
                        </a:lnSpc>
                        <a:spcBef>
                          <a:spcPct val="0"/>
                        </a:spcBef>
                        <a:spcAft>
                          <a:spcPct val="10000"/>
                        </a:spcAft>
                        <a:buClr>
                          <a:schemeClr val="accent2"/>
                        </a:buClr>
                        <a:buFont typeface="Wingdings" panose="05000000000000000000" pitchFamily="2" charset="2"/>
                        <a:buChar char="§"/>
                      </a:pPr>
                      <a:r>
                        <a:rPr lang="en-AU" sz="1400" dirty="0">
                          <a:solidFill>
                            <a:srgbClr val="2A6164"/>
                          </a:solidFill>
                          <a:latin typeface="Fira Sans Light" panose="020B0403050000020004" pitchFamily="34" charset="0"/>
                        </a:rPr>
                        <a:t>E</a:t>
                      </a:r>
                      <a:r>
                        <a:rPr lang="en-AU" sz="1400" kern="1200" dirty="0">
                          <a:solidFill>
                            <a:srgbClr val="2A6164"/>
                          </a:solidFill>
                          <a:latin typeface="Fira Sans Light" panose="020B0403050000020004" pitchFamily="34" charset="0"/>
                        </a:rPr>
                        <a:t>nergy above 100 MeV</a:t>
                      </a:r>
                    </a:p>
                    <a:p>
                      <a:pPr marL="171450" lvl="0" indent="-171450" algn="l" defTabSz="666750">
                        <a:lnSpc>
                          <a:spcPct val="90000"/>
                        </a:lnSpc>
                        <a:spcBef>
                          <a:spcPct val="0"/>
                        </a:spcBef>
                        <a:spcAft>
                          <a:spcPct val="10000"/>
                        </a:spcAft>
                        <a:buClr>
                          <a:schemeClr val="accent2"/>
                        </a:buClr>
                        <a:buFont typeface="Wingdings" panose="05000000000000000000" pitchFamily="2" charset="2"/>
                        <a:buChar char="§"/>
                      </a:pPr>
                      <a:r>
                        <a:rPr lang="en-AU" sz="1400" dirty="0">
                          <a:solidFill>
                            <a:srgbClr val="2A6164"/>
                          </a:solidFill>
                          <a:latin typeface="Fira Sans Light" panose="020B0403050000020004" pitchFamily="34" charset="0"/>
                        </a:rPr>
                        <a:t>Single ion &amp; High current regimes</a:t>
                      </a:r>
                      <a:endParaRPr lang="en-AU" sz="1400" kern="1200" dirty="0">
                        <a:solidFill>
                          <a:srgbClr val="2A6164"/>
                        </a:solidFill>
                        <a:latin typeface="Fira Sans Light" panose="020B0403050000020004" pitchFamily="34" charset="0"/>
                      </a:endParaRPr>
                    </a:p>
                    <a:p>
                      <a:pPr algn="l"/>
                      <a:endParaRPr lang="en-AU" dirty="0"/>
                    </a:p>
                  </a:txBody>
                  <a:tcPr>
                    <a:lnL w="12700" cmpd="sng">
                      <a:noFill/>
                    </a:lnL>
                    <a:lnR w="12700" cmpd="sng">
                      <a:noFill/>
                    </a:lnR>
                    <a:lnT w="28575" cap="flat" cmpd="sng" algn="ctr">
                      <a:solidFill>
                        <a:srgbClr val="2A6164"/>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186328191"/>
                  </a:ext>
                </a:extLst>
              </a:tr>
            </a:tbl>
          </a:graphicData>
        </a:graphic>
      </p:graphicFrame>
      <p:sp>
        <p:nvSpPr>
          <p:cNvPr id="2" name="TextBox 1">
            <a:extLst>
              <a:ext uri="{FF2B5EF4-FFF2-40B4-BE49-F238E27FC236}">
                <a16:creationId xmlns:a16="http://schemas.microsoft.com/office/drawing/2014/main" id="{0EB3D1D2-D7D2-BBF3-3AC0-DDE5397DDAB4}"/>
              </a:ext>
            </a:extLst>
          </p:cNvPr>
          <p:cNvSpPr txBox="1"/>
          <p:nvPr/>
        </p:nvSpPr>
        <p:spPr>
          <a:xfrm>
            <a:off x="-11549" y="-14764"/>
            <a:ext cx="12240000" cy="592470"/>
          </a:xfrm>
          <a:prstGeom prst="rect">
            <a:avLst/>
          </a:prstGeom>
          <a:solidFill>
            <a:schemeClr val="bg1"/>
          </a:solidFill>
        </p:spPr>
        <p:txBody>
          <a:bodyPr wrap="square" anchor="ctr">
            <a:spAutoFit/>
          </a:bodyPr>
          <a:lstStyle/>
          <a:p>
            <a:r>
              <a:rPr lang="en-AU" sz="2150" b="1" i="0" dirty="0">
                <a:solidFill>
                  <a:srgbClr val="002060"/>
                </a:solidFill>
                <a:effectLst/>
                <a:latin typeface="Fira Sans" panose="020B0503050000020004" pitchFamily="34" charset="0"/>
                <a:cs typeface="Poppins" panose="00000500000000000000" pitchFamily="2" charset="0"/>
              </a:rPr>
              <a:t> AUSTRALIA’S ION MICROBEAM FACILITY AND CAPABILITY FOR SPACE AND MEDICAL APPLICATIONS</a:t>
            </a:r>
          </a:p>
          <a:p>
            <a:r>
              <a:rPr lang="en-AU" sz="1100" b="1" i="1" dirty="0">
                <a:solidFill>
                  <a:srgbClr val="002060"/>
                </a:solidFill>
                <a:latin typeface="Fira Sans" panose="020B0503050000020004" pitchFamily="34" charset="0"/>
                <a:cs typeface="Poppins" panose="00000500000000000000" pitchFamily="2" charset="0"/>
              </a:rPr>
              <a:t>  Dr Stefania Peracchi – Accelerator Scientist - speracch@ansto.gov.au</a:t>
            </a:r>
            <a:endParaRPr lang="en-AU" sz="1100" i="1" dirty="0">
              <a:solidFill>
                <a:srgbClr val="002060"/>
              </a:solidFill>
              <a:latin typeface="Fira Sans" panose="020B0503050000020004" pitchFamily="34" charset="0"/>
              <a:cs typeface="Poppins" panose="00000500000000000000" pitchFamily="2" charset="0"/>
            </a:endParaRPr>
          </a:p>
        </p:txBody>
      </p:sp>
      <p:sp>
        <p:nvSpPr>
          <p:cNvPr id="28" name="Rectangle 27">
            <a:extLst>
              <a:ext uri="{FF2B5EF4-FFF2-40B4-BE49-F238E27FC236}">
                <a16:creationId xmlns:a16="http://schemas.microsoft.com/office/drawing/2014/main" id="{F827DFD3-F6FD-9846-2692-956AA30E89ED}"/>
              </a:ext>
            </a:extLst>
          </p:cNvPr>
          <p:cNvSpPr/>
          <p:nvPr/>
        </p:nvSpPr>
        <p:spPr>
          <a:xfrm>
            <a:off x="393723" y="769295"/>
            <a:ext cx="3471760" cy="1338207"/>
          </a:xfrm>
          <a:prstGeom prst="rect">
            <a:avLst/>
          </a:prstGeom>
          <a:noFill/>
        </p:spPr>
        <p:style>
          <a:lnRef idx="0">
            <a:schemeClr val="dk1">
              <a:alpha val="0"/>
              <a:hueOff val="0"/>
              <a:satOff val="0"/>
              <a:lumOff val="0"/>
              <a:alphaOff val="0"/>
            </a:schemeClr>
          </a:lnRef>
          <a:fillRef idx="0">
            <a:scrgbClr r="0" g="0" b="0"/>
          </a:fillRef>
          <a:effectRef idx="0">
            <a:schemeClr val="lt1">
              <a:alpha val="0"/>
              <a:hueOff val="0"/>
              <a:satOff val="0"/>
              <a:lumOff val="0"/>
              <a:alphaOff val="0"/>
            </a:schemeClr>
          </a:effectRef>
          <a:fontRef idx="minor">
            <a:schemeClr val="tx1">
              <a:hueOff val="0"/>
              <a:satOff val="0"/>
              <a:lumOff val="0"/>
              <a:alphaOff val="0"/>
            </a:schemeClr>
          </a:fontRef>
        </p:style>
      </p:sp>
      <p:pic>
        <p:nvPicPr>
          <p:cNvPr id="12" name="Picture 11" descr="Logo&#10;&#10;Description automatically generated">
            <a:extLst>
              <a:ext uri="{FF2B5EF4-FFF2-40B4-BE49-F238E27FC236}">
                <a16:creationId xmlns:a16="http://schemas.microsoft.com/office/drawing/2014/main" id="{88823A36-4857-1754-393A-A734EAEC936C}"/>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74173" y="6259923"/>
            <a:ext cx="727074" cy="525248"/>
          </a:xfrm>
          <a:prstGeom prst="rect">
            <a:avLst/>
          </a:prstGeom>
        </p:spPr>
      </p:pic>
      <p:pic>
        <p:nvPicPr>
          <p:cNvPr id="13" name="Picture 12" descr="Logo&#10;&#10;Description automatically generated">
            <a:extLst>
              <a:ext uri="{FF2B5EF4-FFF2-40B4-BE49-F238E27FC236}">
                <a16:creationId xmlns:a16="http://schemas.microsoft.com/office/drawing/2014/main" id="{DA2E8C76-B490-CDA7-A923-71DEFE4CD964}"/>
              </a:ext>
            </a:extLst>
          </p:cNvPr>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840196" y="6206442"/>
            <a:ext cx="787346" cy="580516"/>
          </a:xfrm>
          <a:prstGeom prst="rect">
            <a:avLst/>
          </a:prstGeom>
        </p:spPr>
      </p:pic>
      <p:pic>
        <p:nvPicPr>
          <p:cNvPr id="17" name="Picture 16" descr="A picture containing indoor, miller&#10;&#10;Description automatically generated">
            <a:extLst>
              <a:ext uri="{FF2B5EF4-FFF2-40B4-BE49-F238E27FC236}">
                <a16:creationId xmlns:a16="http://schemas.microsoft.com/office/drawing/2014/main" id="{A4FCD954-F781-C9BE-2BD7-0AC3E84DC652}"/>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116" t="3274" r="7720" b="2425"/>
          <a:stretch/>
        </p:blipFill>
        <p:spPr>
          <a:xfrm>
            <a:off x="126215" y="2221037"/>
            <a:ext cx="3476284" cy="2224044"/>
          </a:xfrm>
          <a:prstGeom prst="rect">
            <a:avLst/>
          </a:prstGeom>
          <a:ln>
            <a:noFill/>
          </a:ln>
        </p:spPr>
      </p:pic>
      <p:graphicFrame>
        <p:nvGraphicFramePr>
          <p:cNvPr id="18" name="Table 10">
            <a:extLst>
              <a:ext uri="{FF2B5EF4-FFF2-40B4-BE49-F238E27FC236}">
                <a16:creationId xmlns:a16="http://schemas.microsoft.com/office/drawing/2014/main" id="{1A61EFBC-D253-E260-C74B-3A7E74913B57}"/>
              </a:ext>
            </a:extLst>
          </p:cNvPr>
          <p:cNvGraphicFramePr>
            <a:graphicFrameLocks noGrp="1"/>
          </p:cNvGraphicFramePr>
          <p:nvPr>
            <p:extLst/>
          </p:nvPr>
        </p:nvGraphicFramePr>
        <p:xfrm>
          <a:off x="3872245" y="588424"/>
          <a:ext cx="4470558" cy="6269576"/>
        </p:xfrm>
        <a:graphic>
          <a:graphicData uri="http://schemas.openxmlformats.org/drawingml/2006/table">
            <a:tbl>
              <a:tblPr firstRow="1" bandRow="1">
                <a:tableStyleId>{5C22544A-7EE6-4342-B048-85BDC9FD1C3A}</a:tableStyleId>
              </a:tblPr>
              <a:tblGrid>
                <a:gridCol w="2008437">
                  <a:extLst>
                    <a:ext uri="{9D8B030D-6E8A-4147-A177-3AD203B41FA5}">
                      <a16:colId xmlns:a16="http://schemas.microsoft.com/office/drawing/2014/main" val="406330698"/>
                    </a:ext>
                  </a:extLst>
                </a:gridCol>
                <a:gridCol w="2462121">
                  <a:extLst>
                    <a:ext uri="{9D8B030D-6E8A-4147-A177-3AD203B41FA5}">
                      <a16:colId xmlns:a16="http://schemas.microsoft.com/office/drawing/2014/main" val="2925059791"/>
                    </a:ext>
                  </a:extLst>
                </a:gridCol>
              </a:tblGrid>
              <a:tr h="618551">
                <a:tc gridSpan="2">
                  <a:txBody>
                    <a:bodyPr/>
                    <a:lstStyle/>
                    <a:p>
                      <a:pPr algn="l"/>
                      <a:r>
                        <a:rPr lang="en-AU" sz="2400" dirty="0">
                          <a:solidFill>
                            <a:srgbClr val="2A6164"/>
                          </a:solidFill>
                          <a:latin typeface="Poppins" panose="00000500000000000000" pitchFamily="2" charset="0"/>
                          <a:cs typeface="Poppins" panose="00000500000000000000" pitchFamily="2" charset="0"/>
                        </a:rPr>
                        <a:t>CAPABILITIES</a:t>
                      </a:r>
                    </a:p>
                  </a:txBody>
                  <a:tcPr anchor="ctr">
                    <a:lnL w="12700" cmpd="sng">
                      <a:noFill/>
                    </a:lnL>
                    <a:lnR w="12700" cmpd="sng">
                      <a:noFill/>
                    </a:lnR>
                    <a:lnT w="12700" cmpd="sng">
                      <a:noFill/>
                    </a:lnT>
                    <a:lnB w="28575" cap="flat" cmpd="sng" algn="ctr">
                      <a:solidFill>
                        <a:srgbClr val="2A6164"/>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AU"/>
                    </a:p>
                  </a:txBody>
                  <a:tcPr/>
                </a:tc>
                <a:extLst>
                  <a:ext uri="{0D108BD9-81ED-4DB2-BD59-A6C34878D82A}">
                    <a16:rowId xmlns:a16="http://schemas.microsoft.com/office/drawing/2014/main" val="797457208"/>
                  </a:ext>
                </a:extLst>
              </a:tr>
              <a:tr h="1883675">
                <a:tc>
                  <a:txBody>
                    <a:bodyPr/>
                    <a:lstStyle/>
                    <a:p>
                      <a:pPr marL="0" lvl="0" indent="0" algn="l" defTabSz="666750">
                        <a:lnSpc>
                          <a:spcPct val="90000"/>
                        </a:lnSpc>
                        <a:spcBef>
                          <a:spcPct val="0"/>
                        </a:spcBef>
                        <a:spcAft>
                          <a:spcPct val="10000"/>
                        </a:spcAft>
                        <a:buNone/>
                      </a:pPr>
                      <a:endParaRPr lang="en-AU" sz="1200" b="1" dirty="0">
                        <a:solidFill>
                          <a:srgbClr val="2A6164"/>
                        </a:solidFill>
                        <a:latin typeface="Poppins" panose="00000500000000000000" pitchFamily="2" charset="0"/>
                        <a:cs typeface="Poppins" panose="00000500000000000000" pitchFamily="2" charset="0"/>
                      </a:endParaRPr>
                    </a:p>
                    <a:p>
                      <a:pPr marL="0" lvl="0" indent="0" algn="l" defTabSz="666750">
                        <a:lnSpc>
                          <a:spcPct val="90000"/>
                        </a:lnSpc>
                        <a:spcBef>
                          <a:spcPct val="0"/>
                        </a:spcBef>
                        <a:spcAft>
                          <a:spcPct val="10000"/>
                        </a:spcAft>
                        <a:buNone/>
                      </a:pPr>
                      <a:endParaRPr lang="en-AU" sz="1400" b="1" i="1" dirty="0">
                        <a:solidFill>
                          <a:srgbClr val="2A6164"/>
                        </a:solidFill>
                        <a:latin typeface="Fira Sans Light" panose="020B0403050000020004" pitchFamily="34" charset="0"/>
                        <a:cs typeface="Poppins" panose="00000500000000000000" pitchFamily="2" charset="0"/>
                      </a:endParaRPr>
                    </a:p>
                    <a:p>
                      <a:pPr marL="0" lvl="0" indent="0" algn="l" defTabSz="666750">
                        <a:lnSpc>
                          <a:spcPct val="90000"/>
                        </a:lnSpc>
                        <a:spcBef>
                          <a:spcPct val="0"/>
                        </a:spcBef>
                        <a:spcAft>
                          <a:spcPct val="10000"/>
                        </a:spcAft>
                        <a:buNone/>
                      </a:pPr>
                      <a:endParaRPr lang="en-AU" sz="1400" b="1" i="1" dirty="0">
                        <a:solidFill>
                          <a:srgbClr val="2A6164"/>
                        </a:solidFill>
                        <a:latin typeface="Fira Sans Light" panose="020B0403050000020004" pitchFamily="34" charset="0"/>
                        <a:cs typeface="Poppins" panose="00000500000000000000" pitchFamily="2" charset="0"/>
                      </a:endParaRPr>
                    </a:p>
                    <a:p>
                      <a:pPr marL="0" lvl="0" indent="0" algn="l" defTabSz="666750">
                        <a:lnSpc>
                          <a:spcPct val="90000"/>
                        </a:lnSpc>
                        <a:spcBef>
                          <a:spcPct val="0"/>
                        </a:spcBef>
                        <a:spcAft>
                          <a:spcPct val="10000"/>
                        </a:spcAft>
                        <a:buNone/>
                      </a:pPr>
                      <a:endParaRPr lang="en-AU" sz="1400" b="1" i="1" dirty="0">
                        <a:solidFill>
                          <a:srgbClr val="002060"/>
                        </a:solidFill>
                        <a:latin typeface="Fira Sans Light" panose="020B0403050000020004" pitchFamily="34" charset="0"/>
                      </a:endParaRPr>
                    </a:p>
                    <a:p>
                      <a:pPr marL="0" lvl="0" indent="0" algn="l" defTabSz="666750">
                        <a:lnSpc>
                          <a:spcPct val="90000"/>
                        </a:lnSpc>
                        <a:spcBef>
                          <a:spcPct val="0"/>
                        </a:spcBef>
                        <a:spcAft>
                          <a:spcPct val="10000"/>
                        </a:spcAft>
                        <a:buNone/>
                      </a:pPr>
                      <a:endParaRPr lang="en-AU" sz="1100" b="1" dirty="0">
                        <a:solidFill>
                          <a:srgbClr val="002060"/>
                        </a:solidFill>
                        <a:latin typeface="Fira Sans Light" panose="020B0403050000020004" pitchFamily="34" charset="0"/>
                      </a:endParaRPr>
                    </a:p>
                    <a:p>
                      <a:pPr marL="0" lvl="0" indent="0" algn="l" defTabSz="666750">
                        <a:lnSpc>
                          <a:spcPct val="90000"/>
                        </a:lnSpc>
                        <a:spcBef>
                          <a:spcPct val="0"/>
                        </a:spcBef>
                        <a:spcAft>
                          <a:spcPct val="10000"/>
                        </a:spcAft>
                        <a:buNone/>
                      </a:pPr>
                      <a:endParaRPr lang="en-AU" sz="1100" b="1" dirty="0">
                        <a:solidFill>
                          <a:srgbClr val="002060"/>
                        </a:solidFill>
                        <a:latin typeface="Fira Sans Light" panose="020B0403050000020004" pitchFamily="34" charset="0"/>
                      </a:endParaRPr>
                    </a:p>
                    <a:p>
                      <a:pPr marL="0" lvl="0" indent="0" algn="l" defTabSz="666750">
                        <a:lnSpc>
                          <a:spcPct val="90000"/>
                        </a:lnSpc>
                        <a:spcBef>
                          <a:spcPct val="0"/>
                        </a:spcBef>
                        <a:spcAft>
                          <a:spcPct val="10000"/>
                        </a:spcAft>
                        <a:buNone/>
                      </a:pPr>
                      <a:endParaRPr lang="en-AU" sz="1100" b="1" dirty="0">
                        <a:solidFill>
                          <a:srgbClr val="002060"/>
                        </a:solidFill>
                        <a:latin typeface="Fira Sans Light" panose="020B0403050000020004" pitchFamily="34" charset="0"/>
                      </a:endParaRPr>
                    </a:p>
                    <a:p>
                      <a:pPr marL="0" lvl="0" indent="0" algn="l" defTabSz="666750">
                        <a:lnSpc>
                          <a:spcPct val="90000"/>
                        </a:lnSpc>
                        <a:spcBef>
                          <a:spcPct val="0"/>
                        </a:spcBef>
                        <a:spcAft>
                          <a:spcPct val="10000"/>
                        </a:spcAft>
                        <a:buNone/>
                      </a:pPr>
                      <a:endParaRPr lang="en-AU" sz="1100" b="1" dirty="0">
                        <a:solidFill>
                          <a:srgbClr val="002060"/>
                        </a:solidFill>
                        <a:latin typeface="Fira Sans Light" panose="020B0403050000020004" pitchFamily="34" charset="0"/>
                      </a:endParaRPr>
                    </a:p>
                    <a:p>
                      <a:pPr marL="0" lvl="0" indent="0" algn="l" defTabSz="666750">
                        <a:lnSpc>
                          <a:spcPct val="90000"/>
                        </a:lnSpc>
                        <a:spcBef>
                          <a:spcPct val="0"/>
                        </a:spcBef>
                        <a:spcAft>
                          <a:spcPct val="10000"/>
                        </a:spcAft>
                        <a:buNone/>
                      </a:pPr>
                      <a:endParaRPr lang="en-AU" sz="1100" b="1" dirty="0">
                        <a:solidFill>
                          <a:srgbClr val="002060"/>
                        </a:solidFill>
                        <a:latin typeface="Fira Sans Light" panose="020B0403050000020004" pitchFamily="34" charset="0"/>
                      </a:endParaRPr>
                    </a:p>
                  </a:txBody>
                  <a:tcPr anchor="ctr">
                    <a:lnL w="12700" cmpd="sng">
                      <a:noFill/>
                    </a:lnL>
                    <a:lnR w="12700" cmpd="sng">
                      <a:noFill/>
                    </a:lnR>
                    <a:lnT w="28575" cap="flat" cmpd="sng" algn="ctr">
                      <a:solidFill>
                        <a:srgbClr val="2A6164"/>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lvl="0" indent="0" algn="l" defTabSz="666750">
                        <a:lnSpc>
                          <a:spcPct val="90000"/>
                        </a:lnSpc>
                        <a:spcBef>
                          <a:spcPct val="0"/>
                        </a:spcBef>
                        <a:spcAft>
                          <a:spcPct val="10000"/>
                        </a:spcAft>
                        <a:buNone/>
                      </a:pPr>
                      <a:endParaRPr lang="en-AU" sz="1400" b="1" dirty="0">
                        <a:solidFill>
                          <a:srgbClr val="002060"/>
                        </a:solidFill>
                        <a:latin typeface="Fira Sans Light" panose="020B0403050000020004" pitchFamily="34" charset="0"/>
                      </a:endParaRPr>
                    </a:p>
                    <a:p>
                      <a:pPr marL="0" lvl="0" indent="0" algn="l" defTabSz="666750">
                        <a:lnSpc>
                          <a:spcPct val="90000"/>
                        </a:lnSpc>
                        <a:spcBef>
                          <a:spcPct val="0"/>
                        </a:spcBef>
                        <a:spcAft>
                          <a:spcPct val="10000"/>
                        </a:spcAft>
                        <a:buNone/>
                      </a:pPr>
                      <a:r>
                        <a:rPr lang="en-AU" sz="1600" b="1" dirty="0">
                          <a:solidFill>
                            <a:srgbClr val="2A6164"/>
                          </a:solidFill>
                          <a:latin typeface="Fira Sans Light" panose="020B0403050000020004" pitchFamily="34" charset="0"/>
                        </a:rPr>
                        <a:t>External Ion Microbeam</a:t>
                      </a:r>
                    </a:p>
                    <a:p>
                      <a:pPr lvl="0" algn="l"/>
                      <a:r>
                        <a:rPr lang="en-AU" sz="1400" kern="1200" dirty="0">
                          <a:solidFill>
                            <a:srgbClr val="2A6164"/>
                          </a:solidFill>
                          <a:latin typeface="Fira Sans Light" panose="020B0403050000020004" pitchFamily="34" charset="0"/>
                          <a:ea typeface="+mn-ea"/>
                          <a:cs typeface="+mn-cs"/>
                        </a:rPr>
                        <a:t>In addition to the standard vacuum chamber, we have An enclosed chamber for irradiation in ambient air.</a:t>
                      </a:r>
                    </a:p>
                    <a:p>
                      <a:pPr algn="l"/>
                      <a:endParaRPr lang="en-AU" dirty="0"/>
                    </a:p>
                  </a:txBody>
                  <a:tcPr anchor="ctr">
                    <a:lnL w="12700" cmpd="sng">
                      <a:noFill/>
                    </a:lnL>
                    <a:lnR w="12700" cmpd="sng">
                      <a:noFill/>
                    </a:lnR>
                    <a:lnT w="28575" cap="flat" cmpd="sng" algn="ctr">
                      <a:solidFill>
                        <a:srgbClr val="2A6164"/>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186328191"/>
                  </a:ext>
                </a:extLst>
              </a:tr>
              <a:tr h="1883675">
                <a:tc>
                  <a:txBody>
                    <a:bodyPr/>
                    <a:lstStyle/>
                    <a:p>
                      <a:pPr algn="l"/>
                      <a:endParaRPr lang="en-AU" dirty="0"/>
                    </a:p>
                  </a:txBody>
                  <a:tcPr anchor="ctr">
                    <a:lnL w="12700" cmpd="sng">
                      <a:noFill/>
                    </a:lnL>
                    <a:lnR w="12700" cmpd="sng">
                      <a:noFill/>
                    </a:lnR>
                    <a:lnT w="2857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600" b="1" dirty="0">
                          <a:solidFill>
                            <a:srgbClr val="2A6164"/>
                          </a:solidFill>
                          <a:latin typeface="Fira Sans Light" panose="020B0403050000020004" pitchFamily="34" charset="0"/>
                        </a:rPr>
                        <a:t>Selective Irradiation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400" dirty="0">
                          <a:solidFill>
                            <a:srgbClr val="2A6164"/>
                          </a:solidFill>
                          <a:latin typeface="Fira Sans Light" panose="020B0403050000020004" pitchFamily="34" charset="0"/>
                        </a:rPr>
                        <a:t>Customisable pattern of scanning beam on selected areas to irradiate micron-sub-regions. </a:t>
                      </a:r>
                    </a:p>
                    <a:p>
                      <a:pPr algn="l"/>
                      <a:endParaRPr lang="en-AU" dirty="0"/>
                    </a:p>
                  </a:txBody>
                  <a:tcPr anchor="ctr">
                    <a:lnL w="12700" cmpd="sng">
                      <a:noFill/>
                    </a:lnL>
                    <a:lnR w="12700" cmpd="sng">
                      <a:noFill/>
                    </a:lnR>
                    <a:lnT w="2857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82213673"/>
                  </a:ext>
                </a:extLst>
              </a:tr>
              <a:tr h="1883675">
                <a:tc>
                  <a:txBody>
                    <a:bodyPr/>
                    <a:lstStyle/>
                    <a:p>
                      <a:pPr algn="l"/>
                      <a:endParaRPr lang="en-AU" dirty="0"/>
                    </a:p>
                  </a:txBody>
                  <a:tcPr anchor="ctr">
                    <a:lnL w="12700" cmpd="sng">
                      <a:noFill/>
                    </a:lnL>
                    <a:lnR w="12700" cmpd="sng">
                      <a:noFill/>
                    </a:lnR>
                    <a:lnT w="2857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lvl="0"/>
                      <a:r>
                        <a:rPr lang="en-AU" sz="1600" b="1" dirty="0">
                          <a:solidFill>
                            <a:srgbClr val="2A6164"/>
                          </a:solidFill>
                          <a:latin typeface="Fira Sans Light" panose="020B0403050000020004" pitchFamily="34" charset="0"/>
                        </a:rPr>
                        <a:t>GEANT4 Modelling</a:t>
                      </a:r>
                    </a:p>
                    <a:p>
                      <a:pPr lvl="0"/>
                      <a:r>
                        <a:rPr lang="en-AU" sz="1400" dirty="0">
                          <a:solidFill>
                            <a:srgbClr val="2A6164"/>
                          </a:solidFill>
                          <a:latin typeface="Fira Sans Light" panose="020B0403050000020004" pitchFamily="34" charset="0"/>
                        </a:rPr>
                        <a:t>Accurate modelling of beam transport, LET and dose rate profile along the target, and precise selection of preferred flux (or fluence) during the irradiation. </a:t>
                      </a:r>
                    </a:p>
                  </a:txBody>
                  <a:tcPr anchor="ctr">
                    <a:lnL w="12700" cmpd="sng">
                      <a:noFill/>
                    </a:lnL>
                    <a:lnR w="12700" cmpd="sng">
                      <a:noFill/>
                    </a:lnR>
                    <a:lnT w="2857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892951423"/>
                  </a:ext>
                </a:extLst>
              </a:tr>
            </a:tbl>
          </a:graphicData>
        </a:graphic>
      </p:graphicFrame>
      <p:sp>
        <p:nvSpPr>
          <p:cNvPr id="19" name="Rectangle 18">
            <a:extLst>
              <a:ext uri="{FF2B5EF4-FFF2-40B4-BE49-F238E27FC236}">
                <a16:creationId xmlns:a16="http://schemas.microsoft.com/office/drawing/2014/main" id="{7EE91069-07CD-A97F-058A-62FEA86FF50E}"/>
              </a:ext>
            </a:extLst>
          </p:cNvPr>
          <p:cNvSpPr/>
          <p:nvPr/>
        </p:nvSpPr>
        <p:spPr>
          <a:xfrm>
            <a:off x="3972923" y="1368547"/>
            <a:ext cx="1886719" cy="1560353"/>
          </a:xfrm>
          <a:prstGeom prst="rect">
            <a:avLst/>
          </a:prstGeom>
          <a:blipFill>
            <a:blip r:embed="rId6" cstate="print">
              <a:extLst>
                <a:ext uri="{28A0092B-C50C-407E-A947-70E740481C1C}">
                  <a14:useLocalDpi xmlns:a14="http://schemas.microsoft.com/office/drawing/2010/main" val="0"/>
                </a:ext>
              </a:extLst>
            </a:blip>
            <a:stretch>
              <a:fillRect l="-13542" t="-828" r="-13542" b="-2621"/>
            </a:stretch>
          </a:blipFill>
          <a:ln>
            <a:no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22" name="Rectangle 21">
            <a:extLst>
              <a:ext uri="{FF2B5EF4-FFF2-40B4-BE49-F238E27FC236}">
                <a16:creationId xmlns:a16="http://schemas.microsoft.com/office/drawing/2014/main" id="{BBC958F5-A231-B256-C6EF-6EC8DD531419}"/>
              </a:ext>
            </a:extLst>
          </p:cNvPr>
          <p:cNvSpPr/>
          <p:nvPr/>
        </p:nvSpPr>
        <p:spPr>
          <a:xfrm>
            <a:off x="3967600" y="3148925"/>
            <a:ext cx="1926967" cy="1666842"/>
          </a:xfrm>
          <a:prstGeom prst="rect">
            <a:avLst/>
          </a:prstGeom>
          <a:blipFill dpi="0" rotWithShape="1">
            <a:blip r:embed="rId7"/>
            <a:srcRect/>
            <a:stretch>
              <a:fillRect l="-31144" t="-58681" r="1160" b="-2235"/>
            </a:stretch>
          </a:blipFill>
          <a:ln>
            <a:no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23" name="Rectangle 22">
            <a:extLst>
              <a:ext uri="{FF2B5EF4-FFF2-40B4-BE49-F238E27FC236}">
                <a16:creationId xmlns:a16="http://schemas.microsoft.com/office/drawing/2014/main" id="{92F06F36-F785-AF43-13B0-85020F8124A2}"/>
              </a:ext>
            </a:extLst>
          </p:cNvPr>
          <p:cNvSpPr/>
          <p:nvPr/>
        </p:nvSpPr>
        <p:spPr>
          <a:xfrm>
            <a:off x="3972923" y="5035792"/>
            <a:ext cx="1926967" cy="1666842"/>
          </a:xfrm>
          <a:prstGeom prst="rect">
            <a:avLst/>
          </a:prstGeom>
          <a:blipFill dpi="0" rotWithShape="1">
            <a:blip r:embed="rId8">
              <a:alphaModFix/>
              <a:extLst>
                <a:ext uri="{28A0092B-C50C-407E-A947-70E740481C1C}">
                  <a14:useLocalDpi xmlns:a14="http://schemas.microsoft.com/office/drawing/2010/main" val="0"/>
                </a:ext>
              </a:extLst>
            </a:blip>
            <a:srcRect/>
            <a:stretch>
              <a:fillRect l="-3592" t="1582" r="-3592" b="1582"/>
            </a:stretch>
          </a:blipFill>
          <a:ln>
            <a:no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graphicFrame>
        <p:nvGraphicFramePr>
          <p:cNvPr id="30" name="Table 10">
            <a:extLst>
              <a:ext uri="{FF2B5EF4-FFF2-40B4-BE49-F238E27FC236}">
                <a16:creationId xmlns:a16="http://schemas.microsoft.com/office/drawing/2014/main" id="{0D633C0C-CEC8-9DE3-AA1B-96FAEE626344}"/>
              </a:ext>
            </a:extLst>
          </p:cNvPr>
          <p:cNvGraphicFramePr>
            <a:graphicFrameLocks noGrp="1"/>
          </p:cNvGraphicFramePr>
          <p:nvPr>
            <p:extLst/>
          </p:nvPr>
        </p:nvGraphicFramePr>
        <p:xfrm>
          <a:off x="8493901" y="590594"/>
          <a:ext cx="3670300" cy="6269579"/>
        </p:xfrm>
        <a:graphic>
          <a:graphicData uri="http://schemas.openxmlformats.org/drawingml/2006/table">
            <a:tbl>
              <a:tblPr firstRow="1" bandRow="1">
                <a:tableStyleId>{5C22544A-7EE6-4342-B048-85BDC9FD1C3A}</a:tableStyleId>
              </a:tblPr>
              <a:tblGrid>
                <a:gridCol w="1606444">
                  <a:extLst>
                    <a:ext uri="{9D8B030D-6E8A-4147-A177-3AD203B41FA5}">
                      <a16:colId xmlns:a16="http://schemas.microsoft.com/office/drawing/2014/main" val="406330698"/>
                    </a:ext>
                  </a:extLst>
                </a:gridCol>
                <a:gridCol w="2063856">
                  <a:extLst>
                    <a:ext uri="{9D8B030D-6E8A-4147-A177-3AD203B41FA5}">
                      <a16:colId xmlns:a16="http://schemas.microsoft.com/office/drawing/2014/main" val="173443819"/>
                    </a:ext>
                  </a:extLst>
                </a:gridCol>
              </a:tblGrid>
              <a:tr h="618551">
                <a:tc gridSpan="2">
                  <a:txBody>
                    <a:bodyPr/>
                    <a:lstStyle/>
                    <a:p>
                      <a:pPr algn="l"/>
                      <a:r>
                        <a:rPr lang="en-AU" sz="2400" dirty="0">
                          <a:solidFill>
                            <a:srgbClr val="2A6164"/>
                          </a:solidFill>
                          <a:latin typeface="Poppins" panose="00000500000000000000" pitchFamily="2" charset="0"/>
                          <a:cs typeface="Poppins" panose="00000500000000000000" pitchFamily="2" charset="0"/>
                        </a:rPr>
                        <a:t>APPLICATIONS</a:t>
                      </a:r>
                    </a:p>
                  </a:txBody>
                  <a:tcPr anchor="ctr">
                    <a:lnL w="12700" cmpd="sng">
                      <a:noFill/>
                    </a:lnL>
                    <a:lnR w="12700" cmpd="sng">
                      <a:noFill/>
                    </a:lnR>
                    <a:lnT w="12700" cmpd="sng">
                      <a:noFill/>
                    </a:lnT>
                    <a:lnB w="28575" cap="flat" cmpd="sng" algn="ctr">
                      <a:solidFill>
                        <a:srgbClr val="2A6164"/>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AU"/>
                    </a:p>
                  </a:txBody>
                  <a:tcPr/>
                </a:tc>
                <a:extLst>
                  <a:ext uri="{0D108BD9-81ED-4DB2-BD59-A6C34878D82A}">
                    <a16:rowId xmlns:a16="http://schemas.microsoft.com/office/drawing/2014/main" val="797457208"/>
                  </a:ext>
                </a:extLst>
              </a:tr>
              <a:tr h="2825514">
                <a:tc>
                  <a:txBody>
                    <a:bodyPr/>
                    <a:lstStyle/>
                    <a:p>
                      <a:pPr marL="0" lvl="0" indent="0" algn="l" defTabSz="666750">
                        <a:lnSpc>
                          <a:spcPct val="90000"/>
                        </a:lnSpc>
                        <a:spcBef>
                          <a:spcPct val="0"/>
                        </a:spcBef>
                        <a:spcAft>
                          <a:spcPct val="10000"/>
                        </a:spcAft>
                        <a:buNone/>
                      </a:pPr>
                      <a:endParaRPr lang="en-AU" sz="1400" dirty="0">
                        <a:solidFill>
                          <a:srgbClr val="2A6164"/>
                        </a:solidFill>
                        <a:latin typeface="Fira Sans Light" panose="020B0403050000020004" pitchFamily="34" charset="0"/>
                      </a:endParaRPr>
                    </a:p>
                  </a:txBody>
                  <a:tcPr anchor="ctr">
                    <a:lnL w="12700" cmpd="sng">
                      <a:noFill/>
                    </a:lnL>
                    <a:lnR w="12700" cmpd="sng">
                      <a:noFill/>
                    </a:lnR>
                    <a:lnT w="28575" cap="flat" cmpd="sng" algn="ctr">
                      <a:solidFill>
                        <a:srgbClr val="2A6164"/>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lvl="0"/>
                      <a:r>
                        <a:rPr lang="en-AU" sz="1600" b="1" dirty="0">
                          <a:solidFill>
                            <a:srgbClr val="2A6164"/>
                          </a:solidFill>
                          <a:latin typeface="Fira Sans Light" panose="020B0403050000020004" pitchFamily="34" charset="0"/>
                        </a:rPr>
                        <a:t>Space (NSQN)</a:t>
                      </a:r>
                    </a:p>
                    <a:p>
                      <a:pPr marL="285750" lvl="0" indent="-285750">
                        <a:buFont typeface="Wingdings" panose="05000000000000000000" pitchFamily="2" charset="2"/>
                        <a:buChar char="§"/>
                      </a:pPr>
                      <a:r>
                        <a:rPr lang="en-AU" sz="1400" b="0" dirty="0">
                          <a:solidFill>
                            <a:srgbClr val="2A6164"/>
                          </a:solidFill>
                          <a:latin typeface="Fira Sans Light" panose="020B0403050000020004" pitchFamily="34" charset="0"/>
                        </a:rPr>
                        <a:t>Radiation effects on electronics</a:t>
                      </a:r>
                    </a:p>
                    <a:p>
                      <a:pPr marL="285750" lvl="0" indent="-285750">
                        <a:buFont typeface="Wingdings" panose="05000000000000000000" pitchFamily="2" charset="2"/>
                        <a:buChar char="§"/>
                      </a:pPr>
                      <a:r>
                        <a:rPr lang="en-AU" sz="1400" b="0" dirty="0">
                          <a:solidFill>
                            <a:srgbClr val="2A6164"/>
                          </a:solidFill>
                          <a:latin typeface="Fira Sans Light" panose="020B0403050000020004" pitchFamily="34" charset="0"/>
                        </a:rPr>
                        <a:t>Shielding materials</a:t>
                      </a:r>
                    </a:p>
                    <a:p>
                      <a:pPr marL="285750" lvl="0" indent="-285750">
                        <a:buFont typeface="Wingdings" panose="05000000000000000000" pitchFamily="2" charset="2"/>
                        <a:buChar char="§"/>
                      </a:pPr>
                      <a:r>
                        <a:rPr lang="en-AU" sz="1400" b="0" dirty="0">
                          <a:solidFill>
                            <a:srgbClr val="2A6164"/>
                          </a:solidFill>
                          <a:latin typeface="Fira Sans Light" panose="020B0403050000020004" pitchFamily="34" charset="0"/>
                        </a:rPr>
                        <a:t>Photovoltaic technologies for satellites</a:t>
                      </a:r>
                    </a:p>
                    <a:p>
                      <a:pPr marL="285750" lvl="0" indent="-285750">
                        <a:buFont typeface="Wingdings" panose="05000000000000000000" pitchFamily="2" charset="2"/>
                        <a:buChar char="§"/>
                      </a:pPr>
                      <a:r>
                        <a:rPr lang="en-AU" sz="1400" b="0" dirty="0">
                          <a:solidFill>
                            <a:srgbClr val="2A6164"/>
                          </a:solidFill>
                          <a:latin typeface="Fira Sans Light" panose="020B0403050000020004" pitchFamily="34" charset="0"/>
                        </a:rPr>
                        <a:t>Detectors for dosimetry</a:t>
                      </a:r>
                    </a:p>
                    <a:p>
                      <a:pPr marL="285750" lvl="0" indent="-285750">
                        <a:buFont typeface="Wingdings" panose="05000000000000000000" pitchFamily="2" charset="2"/>
                        <a:buChar char="§"/>
                      </a:pPr>
                      <a:r>
                        <a:rPr lang="en-AU" sz="1400" b="0" dirty="0">
                          <a:solidFill>
                            <a:srgbClr val="2A6164"/>
                          </a:solidFill>
                          <a:latin typeface="Fira Sans Light" panose="020B0403050000020004" pitchFamily="34" charset="0"/>
                        </a:rPr>
                        <a:t>Space radiation environments’ modelling</a:t>
                      </a:r>
                    </a:p>
                  </a:txBody>
                  <a:tcPr>
                    <a:lnL w="12700" cmpd="sng">
                      <a:noFill/>
                    </a:lnL>
                    <a:lnR w="12700" cmpd="sng">
                      <a:noFill/>
                    </a:lnR>
                    <a:lnT w="28575" cap="flat" cmpd="sng" algn="ctr">
                      <a:solidFill>
                        <a:srgbClr val="2A6164"/>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186328191"/>
                  </a:ext>
                </a:extLst>
              </a:tr>
              <a:tr h="2825514">
                <a:tc>
                  <a:txBody>
                    <a:bodyPr/>
                    <a:lstStyle/>
                    <a:p>
                      <a:pPr lvl="0"/>
                      <a:endParaRPr lang="en-AU" sz="1400" dirty="0">
                        <a:solidFill>
                          <a:srgbClr val="2A6164"/>
                        </a:solidFill>
                        <a:latin typeface="Fira Sans Light" panose="020B0403050000020004" pitchFamily="34" charset="0"/>
                      </a:endParaRPr>
                    </a:p>
                  </a:txBody>
                  <a:tcPr anchor="ctr">
                    <a:lnL w="12700" cmpd="sng">
                      <a:noFill/>
                    </a:lnL>
                    <a:lnR w="12700" cmpd="sng">
                      <a:noFill/>
                    </a:lnR>
                    <a:lnT w="2857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lvl="0"/>
                      <a:r>
                        <a:rPr lang="en-AU" sz="1600" b="1" dirty="0">
                          <a:solidFill>
                            <a:srgbClr val="2A6164"/>
                          </a:solidFill>
                          <a:latin typeface="Fira Sans Light" panose="020B0403050000020004" pitchFamily="34" charset="0"/>
                        </a:rPr>
                        <a:t>Health &amp; Radiobiology</a:t>
                      </a:r>
                    </a:p>
                    <a:p>
                      <a:pPr marL="285750" lvl="0" indent="-285750">
                        <a:buFont typeface="Wingdings" panose="05000000000000000000" pitchFamily="2" charset="2"/>
                        <a:buChar char="§"/>
                      </a:pPr>
                      <a:r>
                        <a:rPr lang="en-AU" sz="1400" b="0" dirty="0">
                          <a:solidFill>
                            <a:srgbClr val="2A6164"/>
                          </a:solidFill>
                          <a:latin typeface="Fira Sans Light" panose="020B0403050000020004" pitchFamily="34" charset="0"/>
                        </a:rPr>
                        <a:t>Radiation effects on astronauts’ DNA</a:t>
                      </a:r>
                    </a:p>
                    <a:p>
                      <a:pPr marL="285750" lvl="0" indent="-285750">
                        <a:buFont typeface="Wingdings" panose="05000000000000000000" pitchFamily="2" charset="2"/>
                        <a:buChar char="§"/>
                      </a:pPr>
                      <a:r>
                        <a:rPr lang="en-AU" sz="1400" b="0" dirty="0">
                          <a:solidFill>
                            <a:srgbClr val="2A6164"/>
                          </a:solidFill>
                          <a:latin typeface="Fira Sans Light" panose="020B0403050000020004" pitchFamily="34" charset="0"/>
                        </a:rPr>
                        <a:t>Microdosimeters for Quality Assurance in hadron therapy</a:t>
                      </a:r>
                    </a:p>
                    <a:p>
                      <a:pPr marL="285750" lvl="0" indent="-285750">
                        <a:buFont typeface="Wingdings" panose="05000000000000000000" pitchFamily="2" charset="2"/>
                        <a:buChar char="§"/>
                      </a:pPr>
                      <a:r>
                        <a:rPr lang="en-AU" sz="1400" b="0" dirty="0">
                          <a:solidFill>
                            <a:srgbClr val="2A6164"/>
                          </a:solidFill>
                          <a:latin typeface="Fira Sans Light" panose="020B0403050000020004" pitchFamily="34" charset="0"/>
                        </a:rPr>
                        <a:t>Fundamental radiobiology for particle therapy</a:t>
                      </a:r>
                    </a:p>
                    <a:p>
                      <a:pPr marL="285750" lvl="0" indent="-285750">
                        <a:buFont typeface="Wingdings" panose="05000000000000000000" pitchFamily="2" charset="2"/>
                        <a:buChar char="§"/>
                      </a:pPr>
                      <a:r>
                        <a:rPr lang="en-AU" sz="1400" b="0" dirty="0">
                          <a:solidFill>
                            <a:srgbClr val="2A6164"/>
                          </a:solidFill>
                          <a:latin typeface="Fira Sans Light" panose="020B0403050000020004" pitchFamily="34" charset="0"/>
                        </a:rPr>
                        <a:t>Inhibitor drugs</a:t>
                      </a:r>
                    </a:p>
                  </a:txBody>
                  <a:tcPr>
                    <a:lnL w="12700" cmpd="sng">
                      <a:noFill/>
                    </a:lnL>
                    <a:lnR w="12700" cmpd="sng">
                      <a:noFill/>
                    </a:lnR>
                    <a:lnT w="2857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654944388"/>
                  </a:ext>
                </a:extLst>
              </a:tr>
            </a:tbl>
          </a:graphicData>
        </a:graphic>
      </p:graphicFrame>
      <p:pic>
        <p:nvPicPr>
          <p:cNvPr id="32" name="Picture 8" descr="Human mission to Mars - Wikipedia">
            <a:extLst>
              <a:ext uri="{FF2B5EF4-FFF2-40B4-BE49-F238E27FC236}">
                <a16:creationId xmlns:a16="http://schemas.microsoft.com/office/drawing/2014/main" id="{B7FFBD17-DDF7-AEB5-5DE5-79715B5207C7}"/>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19110" r="7260"/>
          <a:stretch/>
        </p:blipFill>
        <p:spPr bwMode="auto">
          <a:xfrm flipH="1">
            <a:off x="8775238" y="3385014"/>
            <a:ext cx="1282349" cy="1145103"/>
          </a:xfrm>
          <a:prstGeom prst="rect">
            <a:avLst/>
          </a:prstGeom>
          <a:noFill/>
          <a:extLst>
            <a:ext uri="{909E8E84-426E-40DD-AFC4-6F175D3DCCD1}">
              <a14:hiddenFill xmlns:a14="http://schemas.microsoft.com/office/drawing/2010/main">
                <a:solidFill>
                  <a:srgbClr val="FFFFFF"/>
                </a:solidFill>
              </a14:hiddenFill>
            </a:ext>
          </a:extLst>
        </p:spPr>
      </p:pic>
      <p:grpSp>
        <p:nvGrpSpPr>
          <p:cNvPr id="33" name="Group 32">
            <a:extLst>
              <a:ext uri="{FF2B5EF4-FFF2-40B4-BE49-F238E27FC236}">
                <a16:creationId xmlns:a16="http://schemas.microsoft.com/office/drawing/2014/main" id="{52169188-5CD5-CC2D-FA43-9AA99C98ED09}"/>
              </a:ext>
            </a:extLst>
          </p:cNvPr>
          <p:cNvGrpSpPr/>
          <p:nvPr/>
        </p:nvGrpSpPr>
        <p:grpSpPr>
          <a:xfrm>
            <a:off x="8420782" y="4210467"/>
            <a:ext cx="1282349" cy="989785"/>
            <a:chOff x="4153364" y="3293406"/>
            <a:chExt cx="3334731" cy="2862746"/>
          </a:xfrm>
        </p:grpSpPr>
        <p:pic>
          <p:nvPicPr>
            <p:cNvPr id="34" name="Picture 4" descr="Background pattern&#10;&#10;Description automatically generated">
              <a:extLst>
                <a:ext uri="{FF2B5EF4-FFF2-40B4-BE49-F238E27FC236}">
                  <a16:creationId xmlns:a16="http://schemas.microsoft.com/office/drawing/2014/main" id="{5D439E8E-2986-10C9-46E7-1332B5E7B5D9}"/>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r="13154"/>
            <a:stretch/>
          </p:blipFill>
          <p:spPr>
            <a:xfrm>
              <a:off x="4153364" y="3293406"/>
              <a:ext cx="3334731" cy="2862746"/>
            </a:xfrm>
            <a:prstGeom prst="rect">
              <a:avLst/>
            </a:prstGeom>
          </p:spPr>
        </p:pic>
        <p:grpSp>
          <p:nvGrpSpPr>
            <p:cNvPr id="35" name="Group 34">
              <a:extLst>
                <a:ext uri="{FF2B5EF4-FFF2-40B4-BE49-F238E27FC236}">
                  <a16:creationId xmlns:a16="http://schemas.microsoft.com/office/drawing/2014/main" id="{29CAABA2-C01E-3793-ADB6-AB56F9AE2148}"/>
                </a:ext>
              </a:extLst>
            </p:cNvPr>
            <p:cNvGrpSpPr/>
            <p:nvPr/>
          </p:nvGrpSpPr>
          <p:grpSpPr>
            <a:xfrm>
              <a:off x="4449855" y="3469751"/>
              <a:ext cx="1646145" cy="2686401"/>
              <a:chOff x="4337405" y="3469751"/>
              <a:chExt cx="1646145" cy="2686401"/>
            </a:xfrm>
          </p:grpSpPr>
          <p:grpSp>
            <p:nvGrpSpPr>
              <p:cNvPr id="36" name="Group 35">
                <a:extLst>
                  <a:ext uri="{FF2B5EF4-FFF2-40B4-BE49-F238E27FC236}">
                    <a16:creationId xmlns:a16="http://schemas.microsoft.com/office/drawing/2014/main" id="{83AB8072-B107-B2EE-9390-E1A2E7748885}"/>
                  </a:ext>
                </a:extLst>
              </p:cNvPr>
              <p:cNvGrpSpPr/>
              <p:nvPr/>
            </p:nvGrpSpPr>
            <p:grpSpPr>
              <a:xfrm rot="10800000">
                <a:off x="4337405" y="3469751"/>
                <a:ext cx="1646145" cy="2686401"/>
                <a:chOff x="10072219" y="111044"/>
                <a:chExt cx="1752874" cy="2686401"/>
              </a:xfrm>
            </p:grpSpPr>
            <p:pic>
              <p:nvPicPr>
                <p:cNvPr id="39" name="Picture 38">
                  <a:extLst>
                    <a:ext uri="{FF2B5EF4-FFF2-40B4-BE49-F238E27FC236}">
                      <a16:creationId xmlns:a16="http://schemas.microsoft.com/office/drawing/2014/main" id="{84B5789F-F4DA-DBA8-9313-0FDF0693FC87}"/>
                    </a:ext>
                  </a:extLst>
                </p:cNvPr>
                <p:cNvPicPr>
                  <a:picLocks noChangeAspect="1"/>
                </p:cNvPicPr>
                <p:nvPr/>
              </p:nvPicPr>
              <p:blipFill>
                <a:blip r:embed="rId11"/>
                <a:stretch>
                  <a:fillRect/>
                </a:stretch>
              </p:blipFill>
              <p:spPr>
                <a:xfrm>
                  <a:off x="10072219" y="111044"/>
                  <a:ext cx="1752874" cy="2686400"/>
                </a:xfrm>
                <a:prstGeom prst="rect">
                  <a:avLst/>
                </a:prstGeom>
              </p:spPr>
            </p:pic>
            <p:cxnSp>
              <p:nvCxnSpPr>
                <p:cNvPr id="40" name="Straight Connector 39">
                  <a:extLst>
                    <a:ext uri="{FF2B5EF4-FFF2-40B4-BE49-F238E27FC236}">
                      <a16:creationId xmlns:a16="http://schemas.microsoft.com/office/drawing/2014/main" id="{900D9360-0997-27E4-46A9-D8E8A1C0BBE4}"/>
                    </a:ext>
                  </a:extLst>
                </p:cNvPr>
                <p:cNvCxnSpPr>
                  <a:cxnSpLocks/>
                </p:cNvCxnSpPr>
                <p:nvPr/>
              </p:nvCxnSpPr>
              <p:spPr>
                <a:xfrm rot="10800000" flipV="1">
                  <a:off x="10089221" y="210051"/>
                  <a:ext cx="211211" cy="2349489"/>
                </a:xfrm>
                <a:prstGeom prst="line">
                  <a:avLst/>
                </a:prstGeom>
                <a:ln w="254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FFF98A93-6F85-0A26-10DB-74F96E5BADDB}"/>
                    </a:ext>
                  </a:extLst>
                </p:cNvPr>
                <p:cNvCxnSpPr>
                  <a:cxnSpLocks/>
                </p:cNvCxnSpPr>
                <p:nvPr/>
              </p:nvCxnSpPr>
              <p:spPr>
                <a:xfrm rot="10800000" flipV="1">
                  <a:off x="10319919" y="1625308"/>
                  <a:ext cx="1496889" cy="1172137"/>
                </a:xfrm>
                <a:prstGeom prst="line">
                  <a:avLst/>
                </a:prstGeom>
                <a:ln w="254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pic>
            <p:nvPicPr>
              <p:cNvPr id="37" name="Picture 36">
                <a:extLst>
                  <a:ext uri="{FF2B5EF4-FFF2-40B4-BE49-F238E27FC236}">
                    <a16:creationId xmlns:a16="http://schemas.microsoft.com/office/drawing/2014/main" id="{79767466-7B1B-D881-908C-791147282058}"/>
                  </a:ext>
                </a:extLst>
              </p:cNvPr>
              <p:cNvPicPr>
                <a:picLocks noChangeAspect="1"/>
              </p:cNvPicPr>
              <p:nvPr/>
            </p:nvPicPr>
            <p:blipFill>
              <a:blip r:embed="rId12"/>
              <a:stretch>
                <a:fillRect/>
              </a:stretch>
            </p:blipFill>
            <p:spPr>
              <a:xfrm>
                <a:off x="4345690" y="4641889"/>
                <a:ext cx="1415256" cy="1415256"/>
              </a:xfrm>
              <a:prstGeom prst="rect">
                <a:avLst/>
              </a:prstGeom>
              <a:ln w="25400">
                <a:solidFill>
                  <a:schemeClr val="bg1">
                    <a:lumMod val="75000"/>
                  </a:schemeClr>
                </a:solidFill>
              </a:ln>
            </p:spPr>
          </p:pic>
          <p:sp>
            <p:nvSpPr>
              <p:cNvPr id="38" name="Rectangle 37">
                <a:extLst>
                  <a:ext uri="{FF2B5EF4-FFF2-40B4-BE49-F238E27FC236}">
                    <a16:creationId xmlns:a16="http://schemas.microsoft.com/office/drawing/2014/main" id="{89B3543D-C27F-FFF9-052F-5C4B8DAB4A10}"/>
                  </a:ext>
                </a:extLst>
              </p:cNvPr>
              <p:cNvSpPr/>
              <p:nvPr/>
            </p:nvSpPr>
            <p:spPr>
              <a:xfrm>
                <a:off x="5750932" y="3476958"/>
                <a:ext cx="230698" cy="230698"/>
              </a:xfrm>
              <a:prstGeom prst="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pic>
        <p:nvPicPr>
          <p:cNvPr id="45" name="Picture 44" descr="A satellite in space above earth&#10;&#10;Description automatically generated with low confidence">
            <a:extLst>
              <a:ext uri="{FF2B5EF4-FFF2-40B4-BE49-F238E27FC236}">
                <a16:creationId xmlns:a16="http://schemas.microsoft.com/office/drawing/2014/main" id="{7E833CB9-994C-BD1C-4923-40EE80387AFE}"/>
              </a:ext>
            </a:extLst>
          </p:cNvPr>
          <p:cNvPicPr>
            <a:picLocks noChangeAspect="1"/>
          </p:cNvPicPr>
          <p:nvPr/>
        </p:nvPicPr>
        <p:blipFill>
          <a:blip r:embed="rId13"/>
          <a:stretch>
            <a:fillRect/>
          </a:stretch>
        </p:blipFill>
        <p:spPr>
          <a:xfrm>
            <a:off x="8405308" y="2752081"/>
            <a:ext cx="1401473" cy="934498"/>
          </a:xfrm>
          <a:prstGeom prst="rect">
            <a:avLst/>
          </a:prstGeom>
        </p:spPr>
      </p:pic>
      <p:pic>
        <p:nvPicPr>
          <p:cNvPr id="47" name="Picture 46" descr="A picture containing outdoor, light&#10;&#10;Description automatically generated">
            <a:extLst>
              <a:ext uri="{FF2B5EF4-FFF2-40B4-BE49-F238E27FC236}">
                <a16:creationId xmlns:a16="http://schemas.microsoft.com/office/drawing/2014/main" id="{CB1B842F-C766-32B4-DE2D-6A5C2534B9AD}"/>
              </a:ext>
            </a:extLst>
          </p:cNvPr>
          <p:cNvPicPr>
            <a:picLocks noChangeAspect="1"/>
          </p:cNvPicPr>
          <p:nvPr/>
        </p:nvPicPr>
        <p:blipFill>
          <a:blip r:embed="rId14"/>
          <a:stretch>
            <a:fillRect/>
          </a:stretch>
        </p:blipFill>
        <p:spPr>
          <a:xfrm>
            <a:off x="8705225" y="1954950"/>
            <a:ext cx="1298600" cy="973950"/>
          </a:xfrm>
          <a:prstGeom prst="rect">
            <a:avLst/>
          </a:prstGeom>
        </p:spPr>
      </p:pic>
      <p:pic>
        <p:nvPicPr>
          <p:cNvPr id="43" name="Picture 42" descr="A picture containing electronics, circuit&#10;&#10;Description automatically generated">
            <a:extLst>
              <a:ext uri="{FF2B5EF4-FFF2-40B4-BE49-F238E27FC236}">
                <a16:creationId xmlns:a16="http://schemas.microsoft.com/office/drawing/2014/main" id="{67CA0F8F-9F9A-139D-FC8F-83A1C7A295C3}"/>
              </a:ext>
            </a:extLst>
          </p:cNvPr>
          <p:cNvPicPr>
            <a:picLocks noChangeAspect="1"/>
          </p:cNvPicPr>
          <p:nvPr/>
        </p:nvPicPr>
        <p:blipFill>
          <a:blip r:embed="rId15"/>
          <a:stretch>
            <a:fillRect/>
          </a:stretch>
        </p:blipFill>
        <p:spPr>
          <a:xfrm>
            <a:off x="8505269" y="1279184"/>
            <a:ext cx="1239945" cy="847826"/>
          </a:xfrm>
          <a:prstGeom prst="rect">
            <a:avLst/>
          </a:prstGeom>
        </p:spPr>
      </p:pic>
      <p:pic>
        <p:nvPicPr>
          <p:cNvPr id="51" name="Picture 50" descr="A picture containing text, metalware&#10;&#10;Description automatically generated">
            <a:extLst>
              <a:ext uri="{FF2B5EF4-FFF2-40B4-BE49-F238E27FC236}">
                <a16:creationId xmlns:a16="http://schemas.microsoft.com/office/drawing/2014/main" id="{EB347A53-C62F-EA47-BFC2-8121D06B3F33}"/>
              </a:ext>
            </a:extLst>
          </p:cNvPr>
          <p:cNvPicPr>
            <a:picLocks noChangeAspect="1"/>
          </p:cNvPicPr>
          <p:nvPr/>
        </p:nvPicPr>
        <p:blipFill rotWithShape="1">
          <a:blip r:embed="rId16">
            <a:clrChange>
              <a:clrFrom>
                <a:srgbClr val="FFFFFF"/>
              </a:clrFrom>
              <a:clrTo>
                <a:srgbClr val="FFFFFF">
                  <a:alpha val="0"/>
                </a:srgbClr>
              </a:clrTo>
            </a:clrChange>
          </a:blip>
          <a:srcRect b="6541"/>
          <a:stretch/>
        </p:blipFill>
        <p:spPr>
          <a:xfrm>
            <a:off x="8349565" y="6008364"/>
            <a:ext cx="1745467" cy="849636"/>
          </a:xfrm>
          <a:prstGeom prst="rect">
            <a:avLst/>
          </a:prstGeom>
        </p:spPr>
      </p:pic>
      <p:pic>
        <p:nvPicPr>
          <p:cNvPr id="49" name="Picture 48" descr="A picture containing text&#10;&#10;Description automatically generated">
            <a:extLst>
              <a:ext uri="{FF2B5EF4-FFF2-40B4-BE49-F238E27FC236}">
                <a16:creationId xmlns:a16="http://schemas.microsoft.com/office/drawing/2014/main" id="{EB317BE7-E70E-0F86-5CDC-E8E594547F3C}"/>
              </a:ext>
            </a:extLst>
          </p:cNvPr>
          <p:cNvPicPr>
            <a:picLocks noChangeAspect="1"/>
          </p:cNvPicPr>
          <p:nvPr/>
        </p:nvPicPr>
        <p:blipFill rotWithShape="1">
          <a:blip r:embed="rId17"/>
          <a:srcRect l="24463" t="3663" r="23826" b="20144"/>
          <a:stretch/>
        </p:blipFill>
        <p:spPr>
          <a:xfrm>
            <a:off x="8698061" y="5019151"/>
            <a:ext cx="1282349" cy="1062828"/>
          </a:xfrm>
          <a:prstGeom prst="rect">
            <a:avLst/>
          </a:prstGeom>
        </p:spPr>
      </p:pic>
    </p:spTree>
    <p:extLst>
      <p:ext uri="{BB962C8B-B14F-4D97-AF65-F5344CB8AC3E}">
        <p14:creationId xmlns:p14="http://schemas.microsoft.com/office/powerpoint/2010/main" val="42817028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2A176F5-84E0-C360-A087-D7E719D436EC}"/>
              </a:ext>
            </a:extLst>
          </p:cNvPr>
          <p:cNvSpPr txBox="1"/>
          <p:nvPr/>
        </p:nvSpPr>
        <p:spPr>
          <a:xfrm>
            <a:off x="1695238" y="20548"/>
            <a:ext cx="9000162" cy="1829347"/>
          </a:xfrm>
          <a:prstGeom prst="rect">
            <a:avLst/>
          </a:prstGeom>
          <a:noFill/>
        </p:spPr>
        <p:txBody>
          <a:bodyPr wrap="square" rtlCol="0">
            <a:spAutoFit/>
          </a:bodyPr>
          <a:lstStyle/>
          <a:p>
            <a:pPr marL="0" marR="0" algn="ctr">
              <a:lnSpc>
                <a:spcPct val="107000"/>
              </a:lnSpc>
              <a:spcBef>
                <a:spcPts val="0"/>
              </a:spcBef>
              <a:spcAft>
                <a:spcPts val="800"/>
              </a:spcAft>
            </a:pPr>
            <a:r>
              <a:rPr lang="en-US" sz="2800" b="1" kern="100" dirty="0">
                <a:solidFill>
                  <a:srgbClr val="0033CC"/>
                </a:solidFill>
                <a:effectLst/>
                <a:latin typeface="Bookman Old Style" panose="02050604050505020204" pitchFamily="18" charset="0"/>
                <a:ea typeface="Calibri" panose="020F0502020204030204" pitchFamily="34" charset="0"/>
                <a:cs typeface="Times New Roman" panose="02020603050405020304" pitchFamily="18" charset="0"/>
              </a:rPr>
              <a:t>Materials</a:t>
            </a:r>
            <a:r>
              <a:rPr lang="en-US" sz="2400" b="1" kern="100" dirty="0">
                <a:solidFill>
                  <a:srgbClr val="0033CC"/>
                </a:solidFill>
                <a:effectLst/>
                <a:latin typeface="Bookman Old Style" panose="02050604050505020204" pitchFamily="18" charset="0"/>
                <a:ea typeface="Calibri" panose="020F0502020204030204" pitchFamily="34" charset="0"/>
                <a:cs typeface="Times New Roman" panose="02020603050405020304" pitchFamily="18" charset="0"/>
              </a:rPr>
              <a:t> science research at Indus beamlines</a:t>
            </a:r>
            <a:endParaRPr lang="en-US" sz="2400" kern="100" dirty="0">
              <a:solidFill>
                <a:srgbClr val="0033CC"/>
              </a:solidFill>
              <a:effectLst/>
              <a:latin typeface="Bookman Old Style" panose="02050604050505020204" pitchFamily="18"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800"/>
              </a:spcAft>
            </a:pPr>
            <a:r>
              <a:rPr lang="en-US" sz="2200" b="1" kern="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Tapas Ganguli </a:t>
            </a:r>
          </a:p>
          <a:p>
            <a:pPr marL="0" marR="0" algn="ctr">
              <a:lnSpc>
                <a:spcPct val="107000"/>
              </a:lnSpc>
              <a:spcBef>
                <a:spcPts val="0"/>
              </a:spcBef>
              <a:spcAft>
                <a:spcPts val="800"/>
              </a:spcAft>
            </a:pPr>
            <a:r>
              <a:rPr lang="en-US" sz="2200" b="1" kern="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Head, Accelerator Physics and Synchrotrons Utilization Division (APSUD), Raja </a:t>
            </a:r>
            <a:r>
              <a:rPr lang="en-US" sz="2200" b="1" kern="100" dirty="0" err="1">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Ramanna</a:t>
            </a:r>
            <a:r>
              <a:rPr lang="en-US" sz="2200" b="1" kern="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 Centre for Advanced Technology (RRCAT), Indore</a:t>
            </a:r>
            <a:r>
              <a:rPr lang="en-US" sz="2200" b="1" kern="100" dirty="0">
                <a:solidFill>
                  <a:srgbClr val="C00000"/>
                </a:solidFill>
                <a:latin typeface="Calibri" panose="020F0502020204030204" pitchFamily="34" charset="0"/>
                <a:ea typeface="Calibri" panose="020F0502020204030204" pitchFamily="34" charset="0"/>
                <a:cs typeface="Times New Roman" panose="02020603050405020304" pitchFamily="18" charset="0"/>
              </a:rPr>
              <a:t>, INDIA.</a:t>
            </a:r>
            <a:endParaRPr lang="en-US" sz="2200" dirty="0">
              <a:solidFill>
                <a:srgbClr val="C00000"/>
              </a:solidFill>
            </a:endParaRPr>
          </a:p>
        </p:txBody>
      </p:sp>
      <p:sp>
        <p:nvSpPr>
          <p:cNvPr id="5" name="TextBox 4">
            <a:extLst>
              <a:ext uri="{FF2B5EF4-FFF2-40B4-BE49-F238E27FC236}">
                <a16:creationId xmlns:a16="http://schemas.microsoft.com/office/drawing/2014/main" id="{BA7A8D67-B144-AF0D-004F-94B3FA7BBAFE}"/>
              </a:ext>
            </a:extLst>
          </p:cNvPr>
          <p:cNvSpPr txBox="1"/>
          <p:nvPr/>
        </p:nvSpPr>
        <p:spPr>
          <a:xfrm>
            <a:off x="8013845" y="2726461"/>
            <a:ext cx="3883632" cy="3985706"/>
          </a:xfrm>
          <a:prstGeom prst="rect">
            <a:avLst/>
          </a:prstGeom>
          <a:noFill/>
        </p:spPr>
        <p:txBody>
          <a:bodyPr wrap="square" rtlCol="0">
            <a:spAutoFit/>
          </a:bodyPr>
          <a:lstStyle/>
          <a:p>
            <a:pPr algn="just"/>
            <a:r>
              <a:rPr lang="en-US" sz="2000" b="1" dirty="0"/>
              <a:t>Topics to be covered in the talk:</a:t>
            </a:r>
          </a:p>
          <a:p>
            <a:pPr algn="just"/>
            <a:endParaRPr lang="en-US" dirty="0"/>
          </a:p>
          <a:p>
            <a:pPr marL="285750" indent="-285750" algn="just">
              <a:spcAft>
                <a:spcPts val="600"/>
              </a:spcAft>
              <a:buFont typeface="Arial" panose="020B0604020202020204" pitchFamily="34" charset="0"/>
              <a:buChar char="•"/>
            </a:pPr>
            <a:r>
              <a:rPr lang="en-US" sz="2000" b="1" dirty="0">
                <a:solidFill>
                  <a:srgbClr val="C00000"/>
                </a:solidFill>
              </a:rPr>
              <a:t>Introduction to Indus Synchrotrons</a:t>
            </a:r>
          </a:p>
          <a:p>
            <a:pPr marL="285750" indent="-285750" algn="just">
              <a:spcAft>
                <a:spcPts val="600"/>
              </a:spcAft>
              <a:buFont typeface="Arial" panose="020B0604020202020204" pitchFamily="34" charset="0"/>
              <a:buChar char="•"/>
            </a:pPr>
            <a:r>
              <a:rPr lang="en-US" sz="2000" b="1" dirty="0">
                <a:solidFill>
                  <a:srgbClr val="C00000"/>
                </a:solidFill>
              </a:rPr>
              <a:t>Brief details of the beamlines at Indus</a:t>
            </a:r>
          </a:p>
          <a:p>
            <a:pPr marL="285750" indent="-285750" algn="just">
              <a:spcAft>
                <a:spcPts val="600"/>
              </a:spcAft>
              <a:buFont typeface="Arial" panose="020B0604020202020204" pitchFamily="34" charset="0"/>
              <a:buChar char="•"/>
            </a:pPr>
            <a:r>
              <a:rPr lang="en-US" sz="2000" b="1" dirty="0">
                <a:solidFill>
                  <a:srgbClr val="C00000"/>
                </a:solidFill>
              </a:rPr>
              <a:t>Some examples of interesting research carried out by users</a:t>
            </a:r>
          </a:p>
          <a:p>
            <a:pPr marL="285750" indent="-285750" algn="just">
              <a:spcAft>
                <a:spcPts val="600"/>
              </a:spcAft>
              <a:buFont typeface="Arial" panose="020B0604020202020204" pitchFamily="34" charset="0"/>
              <a:buChar char="•"/>
            </a:pPr>
            <a:r>
              <a:rPr lang="en-US" sz="2000" b="1" dirty="0">
                <a:solidFill>
                  <a:srgbClr val="C00000"/>
                </a:solidFill>
              </a:rPr>
              <a:t>Brief review of materials research at APSUD, RRCAT (Intermetallic alloys, large bandgap oxides)</a:t>
            </a:r>
          </a:p>
        </p:txBody>
      </p:sp>
      <p:sp>
        <p:nvSpPr>
          <p:cNvPr id="8" name="TextBox 7">
            <a:extLst>
              <a:ext uri="{FF2B5EF4-FFF2-40B4-BE49-F238E27FC236}">
                <a16:creationId xmlns:a16="http://schemas.microsoft.com/office/drawing/2014/main" id="{41FE6431-754F-EDF8-2C5D-D3860FE4C509}"/>
              </a:ext>
            </a:extLst>
          </p:cNvPr>
          <p:cNvSpPr txBox="1"/>
          <p:nvPr/>
        </p:nvSpPr>
        <p:spPr>
          <a:xfrm>
            <a:off x="466767" y="2761095"/>
            <a:ext cx="6889529" cy="1477328"/>
          </a:xfrm>
          <a:prstGeom prst="rect">
            <a:avLst/>
          </a:prstGeom>
          <a:noFill/>
        </p:spPr>
        <p:txBody>
          <a:bodyPr wrap="square" rtlCol="0">
            <a:spAutoFit/>
          </a:bodyPr>
          <a:lstStyle/>
          <a:p>
            <a:pPr indent="0">
              <a:buFont typeface="Arial" panose="020B0604020202020204" pitchFamily="34" charset="0"/>
              <a:buNone/>
            </a:pPr>
            <a:r>
              <a:rPr lang="en-IN" sz="2000" b="1" dirty="0">
                <a:solidFill>
                  <a:schemeClr val="accent6">
                    <a:lumMod val="50000"/>
                  </a:schemeClr>
                </a:solidFill>
              </a:rPr>
              <a:t>Indus-2 details</a:t>
            </a:r>
          </a:p>
          <a:p>
            <a:pPr marL="342900" indent="-342900">
              <a:spcAft>
                <a:spcPts val="600"/>
              </a:spcAft>
              <a:buFont typeface="Arial" panose="020B0604020202020204" pitchFamily="34" charset="0"/>
              <a:buChar char="•"/>
            </a:pPr>
            <a:r>
              <a:rPr lang="en-IN" sz="2000" b="1" dirty="0">
                <a:solidFill>
                  <a:schemeClr val="accent6">
                    <a:lumMod val="50000"/>
                  </a:schemeClr>
                </a:solidFill>
              </a:rPr>
              <a:t>3rd generation light source, 2.5 GeV, 200 mA machine</a:t>
            </a:r>
          </a:p>
          <a:p>
            <a:pPr marL="342900" indent="-342900">
              <a:spcAft>
                <a:spcPts val="600"/>
              </a:spcAft>
              <a:buFont typeface="Arial" panose="020B0604020202020204" pitchFamily="34" charset="0"/>
              <a:buChar char="•"/>
            </a:pPr>
            <a:r>
              <a:rPr lang="en-IN" sz="2000" b="1" dirty="0">
                <a:solidFill>
                  <a:schemeClr val="accent6">
                    <a:lumMod val="50000"/>
                  </a:schemeClr>
                </a:solidFill>
              </a:rPr>
              <a:t>Double bend achromat lattice with 8 periods</a:t>
            </a:r>
          </a:p>
          <a:p>
            <a:pPr marL="342900" indent="-342900">
              <a:spcAft>
                <a:spcPts val="600"/>
              </a:spcAft>
              <a:buFont typeface="Arial" panose="020B0604020202020204" pitchFamily="34" charset="0"/>
              <a:buChar char="•"/>
            </a:pPr>
            <a:r>
              <a:rPr lang="en-IN" sz="2000" b="1" dirty="0">
                <a:solidFill>
                  <a:schemeClr val="accent6">
                    <a:lumMod val="50000"/>
                  </a:schemeClr>
                </a:solidFill>
              </a:rPr>
              <a:t>Provision for 5 insertion devices, with 3 operational devices</a:t>
            </a:r>
          </a:p>
        </p:txBody>
      </p:sp>
      <p:sp>
        <p:nvSpPr>
          <p:cNvPr id="9" name="TextBox 4">
            <a:extLst>
              <a:ext uri="{FF2B5EF4-FFF2-40B4-BE49-F238E27FC236}">
                <a16:creationId xmlns:a16="http://schemas.microsoft.com/office/drawing/2014/main" id="{DBBAEE75-6A22-FD45-07D1-46E0BE2F7E27}"/>
              </a:ext>
            </a:extLst>
          </p:cNvPr>
          <p:cNvSpPr>
            <a:spLocks noChangeArrowheads="1"/>
          </p:cNvSpPr>
          <p:nvPr/>
        </p:nvSpPr>
        <p:spPr bwMode="auto">
          <a:xfrm>
            <a:off x="440068" y="1919694"/>
            <a:ext cx="11364933"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en-US" sz="2100" b="1" dirty="0">
                <a:solidFill>
                  <a:srgbClr val="0000FF"/>
                </a:solidFill>
                <a:latin typeface="Calibri" panose="020F0502020204030204" pitchFamily="34" charset="0"/>
                <a:sym typeface="Calibri" panose="020F0502020204030204" pitchFamily="34" charset="0"/>
              </a:rPr>
              <a:t>Indus–1 and Indus-2 synchrotron radiation sources are </a:t>
            </a:r>
            <a:r>
              <a:rPr lang="en-IN" altLang="en-US" sz="2100" b="1" dirty="0">
                <a:solidFill>
                  <a:srgbClr val="C00000"/>
                </a:solidFill>
                <a:latin typeface="Calibri" panose="020F0502020204030204" pitchFamily="34" charset="0"/>
                <a:sym typeface="Calibri" panose="020F0502020204030204" pitchFamily="34" charset="0"/>
              </a:rPr>
              <a:t>N</a:t>
            </a:r>
            <a:r>
              <a:rPr lang="en-US" altLang="en-US" sz="2100" b="1" dirty="0" err="1">
                <a:solidFill>
                  <a:srgbClr val="C00000"/>
                </a:solidFill>
                <a:latin typeface="Calibri" panose="020F0502020204030204" pitchFamily="34" charset="0"/>
                <a:sym typeface="Calibri" panose="020F0502020204030204" pitchFamily="34" charset="0"/>
              </a:rPr>
              <a:t>ational</a:t>
            </a:r>
            <a:r>
              <a:rPr lang="en-US" altLang="en-US" sz="2100" b="1" dirty="0">
                <a:solidFill>
                  <a:srgbClr val="C00000"/>
                </a:solidFill>
                <a:latin typeface="Calibri" panose="020F0502020204030204" pitchFamily="34" charset="0"/>
                <a:sym typeface="Calibri" panose="020F0502020204030204" pitchFamily="34" charset="0"/>
              </a:rPr>
              <a:t> </a:t>
            </a:r>
            <a:r>
              <a:rPr lang="en-IN" altLang="en-US" sz="2100" b="1" dirty="0">
                <a:solidFill>
                  <a:srgbClr val="C00000"/>
                </a:solidFill>
                <a:latin typeface="Calibri" panose="020F0502020204030204" pitchFamily="34" charset="0"/>
                <a:sym typeface="Calibri" panose="020F0502020204030204" pitchFamily="34" charset="0"/>
              </a:rPr>
              <a:t>F</a:t>
            </a:r>
            <a:r>
              <a:rPr lang="en-US" altLang="en-US" sz="2100" b="1" dirty="0" err="1">
                <a:solidFill>
                  <a:srgbClr val="C00000"/>
                </a:solidFill>
                <a:latin typeface="Calibri" panose="020F0502020204030204" pitchFamily="34" charset="0"/>
                <a:sym typeface="Calibri" panose="020F0502020204030204" pitchFamily="34" charset="0"/>
              </a:rPr>
              <a:t>acilities</a:t>
            </a:r>
            <a:r>
              <a:rPr lang="en-IN" altLang="en-US" sz="2100" b="1" dirty="0">
                <a:solidFill>
                  <a:srgbClr val="0000FF"/>
                </a:solidFill>
                <a:latin typeface="Calibri" panose="020F0502020204030204" pitchFamily="34" charset="0"/>
                <a:sym typeface="Calibri" panose="020F0502020204030204" pitchFamily="34" charset="0"/>
              </a:rPr>
              <a:t>, which are in operation in round the clock mode, </a:t>
            </a:r>
            <a:r>
              <a:rPr lang="en-IN" altLang="en-US" sz="2100" b="1" dirty="0">
                <a:solidFill>
                  <a:srgbClr val="C00000"/>
                </a:solidFill>
                <a:latin typeface="Calibri" panose="020F0502020204030204" pitchFamily="34" charset="0"/>
                <a:sym typeface="Calibri" panose="020F0502020204030204" pitchFamily="34" charset="0"/>
              </a:rPr>
              <a:t>since Feb 2010</a:t>
            </a:r>
          </a:p>
        </p:txBody>
      </p:sp>
      <p:sp>
        <p:nvSpPr>
          <p:cNvPr id="10" name="TextBox 4">
            <a:extLst>
              <a:ext uri="{FF2B5EF4-FFF2-40B4-BE49-F238E27FC236}">
                <a16:creationId xmlns:a16="http://schemas.microsoft.com/office/drawing/2014/main" id="{AA9749AE-C9FA-0FEB-7E82-CC2BF8A3FB41}"/>
              </a:ext>
            </a:extLst>
          </p:cNvPr>
          <p:cNvSpPr txBox="1"/>
          <p:nvPr/>
        </p:nvSpPr>
        <p:spPr>
          <a:xfrm>
            <a:off x="390408" y="4611905"/>
            <a:ext cx="7459049" cy="1892826"/>
          </a:xfrm>
          <a:prstGeom prst="rect">
            <a:avLst/>
          </a:prstGeom>
          <a:noFill/>
          <a:ln w="9525">
            <a:noFill/>
          </a:ln>
        </p:spPr>
        <p:txBody>
          <a:bodyPr wrap="square">
            <a:spAutoFit/>
          </a:bodyPr>
          <a:lstStyle/>
          <a:p>
            <a:pPr marL="285750" indent="-285750" eaLnBrk="1" hangingPunct="1">
              <a:spcAft>
                <a:spcPts val="600"/>
              </a:spcAft>
              <a:buFont typeface="Wingdings" panose="05000000000000000000" pitchFamily="2" charset="2"/>
              <a:buChar char="Ø"/>
            </a:pPr>
            <a:r>
              <a:rPr lang="en-IN" altLang="en-US" sz="1700" b="1" dirty="0">
                <a:solidFill>
                  <a:schemeClr val="accent4">
                    <a:lumMod val="50000"/>
                  </a:schemeClr>
                </a:solidFill>
                <a:latin typeface="Arial" panose="020B0604020202020204" pitchFamily="34" charset="0"/>
              </a:rPr>
              <a:t>Operational beamlines in Indus-1: 7; in Indus-2: 18</a:t>
            </a:r>
          </a:p>
          <a:p>
            <a:pPr marL="285750" indent="-285750" eaLnBrk="1" hangingPunct="1">
              <a:spcAft>
                <a:spcPts val="600"/>
              </a:spcAft>
              <a:buFont typeface="Wingdings" panose="05000000000000000000" pitchFamily="2" charset="2"/>
              <a:buChar char="Ø"/>
            </a:pPr>
            <a:r>
              <a:rPr lang="en-IN" altLang="en-US" sz="1700" b="1" dirty="0">
                <a:solidFill>
                  <a:schemeClr val="accent4">
                    <a:lumMod val="50000"/>
                  </a:schemeClr>
                </a:solidFill>
                <a:latin typeface="Arial" panose="020B0604020202020204" pitchFamily="34" charset="0"/>
              </a:rPr>
              <a:t>Around 1000 user experiments carried out annually</a:t>
            </a:r>
          </a:p>
          <a:p>
            <a:pPr marL="285750" indent="-285750" eaLnBrk="1" hangingPunct="1">
              <a:spcAft>
                <a:spcPts val="600"/>
              </a:spcAft>
              <a:buFont typeface="Wingdings" panose="05000000000000000000" pitchFamily="2" charset="2"/>
              <a:buChar char="Ø"/>
            </a:pPr>
            <a:r>
              <a:rPr lang="en-IN" altLang="en-US" sz="1700" b="1" dirty="0">
                <a:solidFill>
                  <a:schemeClr val="accent4">
                    <a:lumMod val="50000"/>
                  </a:schemeClr>
                </a:solidFill>
                <a:latin typeface="Arial" panose="020B0604020202020204" pitchFamily="34" charset="0"/>
              </a:rPr>
              <a:t>In recent years, Indian pharmaceutical industries using Indus facilities regularly</a:t>
            </a:r>
          </a:p>
          <a:p>
            <a:pPr marL="285750" indent="-285750" eaLnBrk="1" hangingPunct="1">
              <a:spcAft>
                <a:spcPts val="600"/>
              </a:spcAft>
              <a:buFont typeface="Wingdings" panose="05000000000000000000" pitchFamily="2" charset="2"/>
              <a:buChar char="Ø"/>
            </a:pPr>
            <a:r>
              <a:rPr lang="en-US" altLang="en-US" sz="1700" b="1" dirty="0">
                <a:solidFill>
                  <a:schemeClr val="accent4">
                    <a:lumMod val="50000"/>
                  </a:schemeClr>
                </a:solidFill>
                <a:latin typeface="Arial" panose="020B0604020202020204" pitchFamily="34" charset="0"/>
              </a:rPr>
              <a:t>Facilities have also contributed to several projects of national importance: Indian Lunar missions </a:t>
            </a:r>
            <a:r>
              <a:rPr lang="en-US" altLang="en-US" sz="1700" b="1" dirty="0" err="1">
                <a:solidFill>
                  <a:schemeClr val="accent4">
                    <a:lumMod val="50000"/>
                  </a:schemeClr>
                </a:solidFill>
                <a:latin typeface="Arial" panose="020B0604020202020204" pitchFamily="34" charset="0"/>
              </a:rPr>
              <a:t>Chandrayaan</a:t>
            </a:r>
            <a:r>
              <a:rPr lang="en-US" altLang="en-US" sz="1700" b="1" dirty="0">
                <a:solidFill>
                  <a:schemeClr val="accent4">
                    <a:lumMod val="50000"/>
                  </a:schemeClr>
                </a:solidFill>
                <a:latin typeface="Arial" panose="020B0604020202020204" pitchFamily="34" charset="0"/>
              </a:rPr>
              <a:t>-I, </a:t>
            </a:r>
            <a:r>
              <a:rPr lang="en-US" altLang="en-US" sz="1700" b="1" dirty="0" err="1">
                <a:solidFill>
                  <a:schemeClr val="accent4">
                    <a:lumMod val="50000"/>
                  </a:schemeClr>
                </a:solidFill>
                <a:latin typeface="Arial" panose="020B0604020202020204" pitchFamily="34" charset="0"/>
              </a:rPr>
              <a:t>Chandrayaan</a:t>
            </a:r>
            <a:r>
              <a:rPr lang="en-US" altLang="en-US" sz="1700" b="1" dirty="0">
                <a:solidFill>
                  <a:schemeClr val="accent4">
                    <a:lumMod val="50000"/>
                  </a:schemeClr>
                </a:solidFill>
                <a:latin typeface="Arial" panose="020B0604020202020204" pitchFamily="34" charset="0"/>
              </a:rPr>
              <a:t>-II</a:t>
            </a:r>
            <a:endParaRPr lang="en-IN" altLang="en-US" sz="1700" b="1" dirty="0">
              <a:solidFill>
                <a:schemeClr val="accent4">
                  <a:lumMod val="50000"/>
                </a:schemeClr>
              </a:solidFill>
              <a:latin typeface="Arial" panose="020B0604020202020204" pitchFamily="34" charset="0"/>
            </a:endParaRPr>
          </a:p>
        </p:txBody>
      </p:sp>
      <p:sp>
        <p:nvSpPr>
          <p:cNvPr id="11" name="Rectangle 10">
            <a:extLst>
              <a:ext uri="{FF2B5EF4-FFF2-40B4-BE49-F238E27FC236}">
                <a16:creationId xmlns:a16="http://schemas.microsoft.com/office/drawing/2014/main" id="{25B33DFF-A97E-D83D-471E-5818FEE18126}"/>
              </a:ext>
            </a:extLst>
          </p:cNvPr>
          <p:cNvSpPr/>
          <p:nvPr/>
        </p:nvSpPr>
        <p:spPr>
          <a:xfrm>
            <a:off x="240735" y="1919691"/>
            <a:ext cx="11780030" cy="724578"/>
          </a:xfrm>
          <a:prstGeom prst="rect">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5FA15A0-C106-99CD-C0DF-8A031BC47FD6}"/>
              </a:ext>
            </a:extLst>
          </p:cNvPr>
          <p:cNvSpPr/>
          <p:nvPr/>
        </p:nvSpPr>
        <p:spPr>
          <a:xfrm>
            <a:off x="7890553" y="2728151"/>
            <a:ext cx="4130212" cy="3950050"/>
          </a:xfrm>
          <a:prstGeom prst="rect">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4875379-5D1E-8B90-A905-097D261B6C60}"/>
              </a:ext>
            </a:extLst>
          </p:cNvPr>
          <p:cNvSpPr/>
          <p:nvPr/>
        </p:nvSpPr>
        <p:spPr>
          <a:xfrm>
            <a:off x="265394" y="2736716"/>
            <a:ext cx="7501871" cy="1525876"/>
          </a:xfrm>
          <a:prstGeom prst="rect">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AE4F8D6-2001-CC45-347A-023B0E9324F6}"/>
              </a:ext>
            </a:extLst>
          </p:cNvPr>
          <p:cNvSpPr/>
          <p:nvPr/>
        </p:nvSpPr>
        <p:spPr>
          <a:xfrm>
            <a:off x="265394" y="4438436"/>
            <a:ext cx="7501871" cy="2239765"/>
          </a:xfrm>
          <a:prstGeom prst="rect">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007191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Medical Applications</a:t>
            </a:r>
            <a:endParaRPr lang="en-AU" b="1" dirty="0"/>
          </a:p>
        </p:txBody>
      </p:sp>
      <p:sp>
        <p:nvSpPr>
          <p:cNvPr id="3" name="Content Placeholder 2"/>
          <p:cNvSpPr>
            <a:spLocks noGrp="1"/>
          </p:cNvSpPr>
          <p:nvPr>
            <p:ph idx="1"/>
          </p:nvPr>
        </p:nvSpPr>
        <p:spPr/>
        <p:txBody>
          <a:bodyPr/>
          <a:lstStyle/>
          <a:p>
            <a:endParaRPr lang="en-AU"/>
          </a:p>
        </p:txBody>
      </p:sp>
    </p:spTree>
    <p:extLst>
      <p:ext uri="{BB962C8B-B14F-4D97-AF65-F5344CB8AC3E}">
        <p14:creationId xmlns:p14="http://schemas.microsoft.com/office/powerpoint/2010/main" val="2409021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00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1689" y="530211"/>
            <a:ext cx="10200401" cy="573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102228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7774" y="216038"/>
            <a:ext cx="10515600" cy="1325563"/>
          </a:xfrm>
        </p:spPr>
        <p:txBody>
          <a:bodyPr/>
          <a:lstStyle/>
          <a:p>
            <a:r>
              <a:rPr lang="en-US" dirty="0" smtClean="0"/>
              <a:t>Do we need MLS for medical </a:t>
            </a:r>
            <a:r>
              <a:rPr lang="en-US" dirty="0" err="1" smtClean="0"/>
              <a:t>linac</a:t>
            </a:r>
            <a:r>
              <a:rPr lang="en-US" dirty="0" smtClean="0"/>
              <a:t>? NO. </a:t>
            </a:r>
            <a:endParaRPr lang="en-AU" dirty="0"/>
          </a:p>
        </p:txBody>
      </p:sp>
      <p:pic>
        <p:nvPicPr>
          <p:cNvPr id="1026" name="Picture 3" descr="Details are in the caption following the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2612571"/>
            <a:ext cx="6688710" cy="255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5" descr="image00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26910" y="2149601"/>
            <a:ext cx="4634204" cy="3482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907774" y="6062870"/>
            <a:ext cx="1759008" cy="369332"/>
          </a:xfrm>
          <a:prstGeom prst="rect">
            <a:avLst/>
          </a:prstGeom>
          <a:noFill/>
        </p:spPr>
        <p:txBody>
          <a:bodyPr wrap="none" rtlCol="0">
            <a:spAutoFit/>
          </a:bodyPr>
          <a:lstStyle/>
          <a:p>
            <a:r>
              <a:rPr lang="en-US" dirty="0" smtClean="0"/>
              <a:t>Brendan Whelan</a:t>
            </a:r>
            <a:endParaRPr lang="en-AU" dirty="0"/>
          </a:p>
        </p:txBody>
      </p:sp>
      <p:sp>
        <p:nvSpPr>
          <p:cNvPr id="4" name="TextBox 3"/>
          <p:cNvSpPr txBox="1"/>
          <p:nvPr/>
        </p:nvSpPr>
        <p:spPr>
          <a:xfrm>
            <a:off x="907774" y="1290951"/>
            <a:ext cx="10197535" cy="923330"/>
          </a:xfrm>
          <a:prstGeom prst="rect">
            <a:avLst/>
          </a:prstGeom>
          <a:noFill/>
        </p:spPr>
        <p:txBody>
          <a:bodyPr wrap="none" rtlCol="0">
            <a:spAutoFit/>
          </a:bodyPr>
          <a:lstStyle/>
          <a:p>
            <a:r>
              <a:rPr lang="en-US" dirty="0" smtClean="0"/>
              <a:t>SPHINX </a:t>
            </a:r>
            <a:r>
              <a:rPr lang="en-US" dirty="0"/>
              <a:t>designs for user-input </a:t>
            </a:r>
            <a:r>
              <a:rPr lang="en-US" dirty="0" err="1"/>
              <a:t>beamlet</a:t>
            </a:r>
            <a:r>
              <a:rPr lang="en-US" dirty="0"/>
              <a:t> widths were generated using Bayesian </a:t>
            </a:r>
            <a:r>
              <a:rPr lang="en-US" dirty="0" err="1"/>
              <a:t>Optimisation</a:t>
            </a:r>
            <a:r>
              <a:rPr lang="en-US" dirty="0"/>
              <a:t> of </a:t>
            </a:r>
            <a:r>
              <a:rPr lang="en-US" dirty="0" err="1"/>
              <a:t>topas</a:t>
            </a:r>
            <a:r>
              <a:rPr lang="en-US" dirty="0"/>
              <a:t> </a:t>
            </a:r>
            <a:r>
              <a:rPr lang="en-US" dirty="0" err="1"/>
              <a:t>monte</a:t>
            </a:r>
            <a:endParaRPr lang="en-US" dirty="0"/>
          </a:p>
          <a:p>
            <a:r>
              <a:rPr lang="en-AU" dirty="0" err="1"/>
              <a:t>carlo</a:t>
            </a:r>
            <a:r>
              <a:rPr lang="en-AU" dirty="0"/>
              <a:t> </a:t>
            </a:r>
            <a:r>
              <a:rPr lang="en-AU" dirty="0" smtClean="0"/>
              <a:t>simulations</a:t>
            </a:r>
          </a:p>
          <a:p>
            <a:r>
              <a:rPr lang="en-US" b="1" dirty="0" smtClean="0"/>
              <a:t>Outcome of simulations</a:t>
            </a:r>
            <a:r>
              <a:rPr lang="en-US" dirty="0" smtClean="0"/>
              <a:t>: The optimal Dose per Charge achieved for  7mm </a:t>
            </a:r>
            <a:r>
              <a:rPr lang="en-US" dirty="0" err="1" smtClean="0"/>
              <a:t>beamlet</a:t>
            </a:r>
            <a:r>
              <a:rPr lang="en-US" dirty="0" smtClean="0"/>
              <a:t> width </a:t>
            </a:r>
            <a:endParaRPr lang="en-AU" dirty="0"/>
          </a:p>
        </p:txBody>
      </p:sp>
    </p:spTree>
    <p:extLst>
      <p:ext uri="{BB962C8B-B14F-4D97-AF65-F5344CB8AC3E}">
        <p14:creationId xmlns:p14="http://schemas.microsoft.com/office/powerpoint/2010/main" val="40835076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429ACD6-0863-4442-95CD-297FC19EF15A}"/>
              </a:ext>
            </a:extLst>
          </p:cNvPr>
          <p:cNvSpPr/>
          <p:nvPr/>
        </p:nvSpPr>
        <p:spPr>
          <a:xfrm>
            <a:off x="0" y="-8691"/>
            <a:ext cx="12192000" cy="14353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bg1"/>
              </a:solidFill>
            </a:endParaRPr>
          </a:p>
        </p:txBody>
      </p:sp>
      <p:sp>
        <p:nvSpPr>
          <p:cNvPr id="3" name="Rectangle 2">
            <a:extLst>
              <a:ext uri="{FF2B5EF4-FFF2-40B4-BE49-F238E27FC236}">
                <a16:creationId xmlns:a16="http://schemas.microsoft.com/office/drawing/2014/main" id="{2EC5FCC5-4F6E-E748-AB20-E97BB01A01B5}"/>
              </a:ext>
            </a:extLst>
          </p:cNvPr>
          <p:cNvSpPr/>
          <p:nvPr/>
        </p:nvSpPr>
        <p:spPr>
          <a:xfrm rot="20655312">
            <a:off x="-639330" y="-671812"/>
            <a:ext cx="6325324" cy="3340528"/>
          </a:xfrm>
          <a:prstGeom prst="rect">
            <a:avLst/>
          </a:prstGeom>
          <a:solidFill>
            <a:schemeClr val="accent2">
              <a:alpha val="2582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D5418F4F-7BB5-6213-89C0-8DAEF02D43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868" y="4418604"/>
            <a:ext cx="2625225" cy="1750150"/>
          </a:xfrm>
          <a:prstGeom prst="rect">
            <a:avLst/>
          </a:prstGeom>
        </p:spPr>
      </p:pic>
      <p:sp>
        <p:nvSpPr>
          <p:cNvPr id="20" name="Rectangle 19">
            <a:extLst>
              <a:ext uri="{FF2B5EF4-FFF2-40B4-BE49-F238E27FC236}">
                <a16:creationId xmlns:a16="http://schemas.microsoft.com/office/drawing/2014/main" id="{032954B4-84A0-8C44-B548-30B207EB877B}"/>
              </a:ext>
            </a:extLst>
          </p:cNvPr>
          <p:cNvSpPr/>
          <p:nvPr/>
        </p:nvSpPr>
        <p:spPr>
          <a:xfrm>
            <a:off x="6535404" y="784100"/>
            <a:ext cx="6720626" cy="6178403"/>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grpSp>
        <p:nvGrpSpPr>
          <p:cNvPr id="16" name="Group 15">
            <a:extLst>
              <a:ext uri="{FF2B5EF4-FFF2-40B4-BE49-F238E27FC236}">
                <a16:creationId xmlns:a16="http://schemas.microsoft.com/office/drawing/2014/main" id="{36696CA4-118E-4645-BD41-AE561CAD90BA}"/>
              </a:ext>
            </a:extLst>
          </p:cNvPr>
          <p:cNvGrpSpPr/>
          <p:nvPr/>
        </p:nvGrpSpPr>
        <p:grpSpPr>
          <a:xfrm>
            <a:off x="6535404" y="4958071"/>
            <a:ext cx="6186451" cy="1195341"/>
            <a:chOff x="4062574" y="3300971"/>
            <a:chExt cx="3043721" cy="1195341"/>
          </a:xfrm>
        </p:grpSpPr>
        <p:sp>
          <p:nvSpPr>
            <p:cNvPr id="17" name="TextBox 16">
              <a:extLst>
                <a:ext uri="{FF2B5EF4-FFF2-40B4-BE49-F238E27FC236}">
                  <a16:creationId xmlns:a16="http://schemas.microsoft.com/office/drawing/2014/main" id="{49A1794B-3364-A244-87B4-5FFD75FD0A73}"/>
                </a:ext>
              </a:extLst>
            </p:cNvPr>
            <p:cNvSpPr txBox="1"/>
            <p:nvPr/>
          </p:nvSpPr>
          <p:spPr>
            <a:xfrm>
              <a:off x="4062574" y="3572982"/>
              <a:ext cx="2750829" cy="923330"/>
            </a:xfrm>
            <a:prstGeom prst="rect">
              <a:avLst/>
            </a:prstGeom>
            <a:noFill/>
          </p:spPr>
          <p:txBody>
            <a:bodyPr wrap="square" rtlCol="0">
              <a:spAutoFit/>
            </a:bodyPr>
            <a:lstStyle/>
            <a:p>
              <a:pPr marL="179388" indent="-155575">
                <a:buFontTx/>
                <a:buChar char="-"/>
              </a:pPr>
              <a:r>
                <a:rPr lang="en-AU" altLang="ko-KR" kern="1200" dirty="0">
                  <a:solidFill>
                    <a:schemeClr val="bg1"/>
                  </a:solidFill>
                  <a:ea typeface="+mn-ea"/>
                  <a:cs typeface="Arial" pitchFamily="34" charset="0"/>
                </a:rPr>
                <a:t>The failure rate in LMICs is far worse than in HIC</a:t>
              </a:r>
            </a:p>
            <a:p>
              <a:pPr marL="179388" indent="-155575">
                <a:buFontTx/>
                <a:buChar char="-"/>
              </a:pPr>
              <a:r>
                <a:rPr lang="en-AU" altLang="ko-KR" dirty="0">
                  <a:solidFill>
                    <a:schemeClr val="bg1"/>
                  </a:solidFill>
                  <a:cs typeface="Arial" pitchFamily="34" charset="0"/>
                </a:rPr>
                <a:t>There is potential to improve machine reliability with wider MLC leaves and not lose treatment plan quality</a:t>
              </a:r>
              <a:endParaRPr lang="ko-KR" altLang="en-US" kern="1200" dirty="0">
                <a:solidFill>
                  <a:schemeClr val="bg1"/>
                </a:solidFill>
                <a:ea typeface="+mn-ea"/>
                <a:cs typeface="Arial" pitchFamily="34" charset="0"/>
              </a:endParaRPr>
            </a:p>
          </p:txBody>
        </p:sp>
        <p:sp>
          <p:nvSpPr>
            <p:cNvPr id="18" name="TextBox 17">
              <a:extLst>
                <a:ext uri="{FF2B5EF4-FFF2-40B4-BE49-F238E27FC236}">
                  <a16:creationId xmlns:a16="http://schemas.microsoft.com/office/drawing/2014/main" id="{ED20A5E5-FE8E-134F-9FD6-8DD590F10BFA}"/>
                </a:ext>
              </a:extLst>
            </p:cNvPr>
            <p:cNvSpPr txBox="1"/>
            <p:nvPr/>
          </p:nvSpPr>
          <p:spPr>
            <a:xfrm>
              <a:off x="4062574" y="3300971"/>
              <a:ext cx="3043721" cy="338554"/>
            </a:xfrm>
            <a:prstGeom prst="rect">
              <a:avLst/>
            </a:prstGeom>
            <a:noFill/>
          </p:spPr>
          <p:txBody>
            <a:bodyPr wrap="square" rtlCol="0">
              <a:spAutoFit/>
            </a:bodyPr>
            <a:lstStyle/>
            <a:p>
              <a:r>
                <a:rPr lang="en-US" altLang="ko-KR" sz="1600" b="1" kern="1200" dirty="0">
                  <a:solidFill>
                    <a:schemeClr val="tx2"/>
                  </a:solidFill>
                  <a:latin typeface="Georgia" panose="02040502050405020303" pitchFamily="18" charset="0"/>
                  <a:cs typeface="Arial" pitchFamily="34" charset="0"/>
                </a:rPr>
                <a:t>Conclusions</a:t>
              </a:r>
              <a:endParaRPr lang="ko-KR" altLang="en-US" sz="1600" b="1" kern="1200" dirty="0">
                <a:solidFill>
                  <a:schemeClr val="tx2"/>
                </a:solidFill>
                <a:latin typeface="Georgia" panose="02040502050405020303" pitchFamily="18" charset="0"/>
                <a:cs typeface="Arial" pitchFamily="34" charset="0"/>
              </a:endParaRPr>
            </a:p>
          </p:txBody>
        </p:sp>
      </p:grpSp>
      <p:sp>
        <p:nvSpPr>
          <p:cNvPr id="4" name="Slide Number Placeholder 3">
            <a:extLst>
              <a:ext uri="{FF2B5EF4-FFF2-40B4-BE49-F238E27FC236}">
                <a16:creationId xmlns:a16="http://schemas.microsoft.com/office/drawing/2014/main" id="{6EBBFA93-01F9-46CF-86E0-1030634D6522}"/>
              </a:ext>
            </a:extLst>
          </p:cNvPr>
          <p:cNvSpPr>
            <a:spLocks noGrp="1"/>
          </p:cNvSpPr>
          <p:nvPr>
            <p:ph type="sldNum" sz="quarter" idx="12"/>
          </p:nvPr>
        </p:nvSpPr>
        <p:spPr/>
        <p:txBody>
          <a:bodyPr/>
          <a:lstStyle/>
          <a:p>
            <a:fld id="{DC22DD25-61AE-413C-B4D2-EF2365C9B2E1}" type="slidenum">
              <a:rPr lang="en-AU" noProof="0" smtClean="0"/>
              <a:pPr/>
              <a:t>5</a:t>
            </a:fld>
            <a:endParaRPr lang="en-AU" noProof="0"/>
          </a:p>
        </p:txBody>
      </p:sp>
      <p:sp>
        <p:nvSpPr>
          <p:cNvPr id="2" name="Title 1">
            <a:extLst>
              <a:ext uri="{FF2B5EF4-FFF2-40B4-BE49-F238E27FC236}">
                <a16:creationId xmlns:a16="http://schemas.microsoft.com/office/drawing/2014/main" id="{A81EFB22-98A7-4F3C-A570-7B79A9A252FE}"/>
              </a:ext>
            </a:extLst>
          </p:cNvPr>
          <p:cNvSpPr>
            <a:spLocks noGrp="1"/>
          </p:cNvSpPr>
          <p:nvPr>
            <p:ph type="title"/>
          </p:nvPr>
        </p:nvSpPr>
        <p:spPr>
          <a:xfrm>
            <a:off x="1480015" y="0"/>
            <a:ext cx="10296000" cy="1010653"/>
          </a:xfrm>
        </p:spPr>
        <p:txBody>
          <a:bodyPr>
            <a:normAutofit/>
          </a:bodyPr>
          <a:lstStyle/>
          <a:p>
            <a:r>
              <a:rPr lang="en-AU" sz="3200" b="1" dirty="0">
                <a:latin typeface="Georgia" panose="02040502050405020303" pitchFamily="18" charset="0"/>
              </a:rPr>
              <a:t>Robust Radiotherapy for Low- and Middle- Income Countries</a:t>
            </a:r>
          </a:p>
        </p:txBody>
      </p:sp>
      <p:sp>
        <p:nvSpPr>
          <p:cNvPr id="8" name="Title 1">
            <a:extLst>
              <a:ext uri="{FF2B5EF4-FFF2-40B4-BE49-F238E27FC236}">
                <a16:creationId xmlns:a16="http://schemas.microsoft.com/office/drawing/2014/main" id="{80F9FD70-A159-B348-B12E-E4C343E76D87}"/>
              </a:ext>
            </a:extLst>
          </p:cNvPr>
          <p:cNvSpPr txBox="1">
            <a:spLocks/>
          </p:cNvSpPr>
          <p:nvPr/>
        </p:nvSpPr>
        <p:spPr>
          <a:xfrm>
            <a:off x="1480015" y="436656"/>
            <a:ext cx="10296000" cy="887360"/>
          </a:xfrm>
          <a:prstGeom prst="rect">
            <a:avLst/>
          </a:prstGeom>
        </p:spPr>
        <p:txBody>
          <a:bodyPr vert="horz" lIns="91440" tIns="45720" rIns="91440" bIns="45720" rtlCol="0" anchor="b" anchorCtr="0">
            <a:noAutofit/>
          </a:bodyPr>
          <a:lstStyle>
            <a:lvl1pPr algn="l" defTabSz="914400" rtl="0" eaLnBrk="1" latinLnBrk="0" hangingPunct="1">
              <a:lnSpc>
                <a:spcPct val="90000"/>
              </a:lnSpc>
              <a:spcBef>
                <a:spcPct val="0"/>
              </a:spcBef>
              <a:buNone/>
              <a:defRPr sz="3200" b="1" kern="1200">
                <a:solidFill>
                  <a:schemeClr val="tx2"/>
                </a:solidFill>
                <a:latin typeface="+mj-lt"/>
                <a:ea typeface="+mj-ea"/>
                <a:cs typeface="+mj-cs"/>
              </a:defRPr>
            </a:lvl1pPr>
          </a:lstStyle>
          <a:p>
            <a:r>
              <a:rPr lang="en-AU" sz="1800" dirty="0">
                <a:latin typeface="Georgia" panose="02040502050405020303" pitchFamily="18" charset="0"/>
              </a:rPr>
              <a:t>G. S. Peiris, B. Whelan, S. L. Sheehy</a:t>
            </a:r>
            <a:endParaRPr lang="en-AU" sz="1800" b="0" dirty="0">
              <a:latin typeface="Georgia" panose="02040502050405020303" pitchFamily="18" charset="0"/>
            </a:endParaRPr>
          </a:p>
        </p:txBody>
      </p:sp>
      <p:sp>
        <p:nvSpPr>
          <p:cNvPr id="19" name="Rectangle 18">
            <a:extLst>
              <a:ext uri="{FF2B5EF4-FFF2-40B4-BE49-F238E27FC236}">
                <a16:creationId xmlns:a16="http://schemas.microsoft.com/office/drawing/2014/main" id="{7C01142E-7A60-664F-A4FE-9BDBD34DA293}"/>
              </a:ext>
            </a:extLst>
          </p:cNvPr>
          <p:cNvSpPr/>
          <p:nvPr/>
        </p:nvSpPr>
        <p:spPr>
          <a:xfrm>
            <a:off x="0" y="6172500"/>
            <a:ext cx="12192000" cy="685499"/>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pic>
        <p:nvPicPr>
          <p:cNvPr id="26" name="Picture 25">
            <a:extLst>
              <a:ext uri="{FF2B5EF4-FFF2-40B4-BE49-F238E27FC236}">
                <a16:creationId xmlns:a16="http://schemas.microsoft.com/office/drawing/2014/main" id="{7C4EDE8E-490E-EEEC-597F-C2457F74255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7499" y="108577"/>
            <a:ext cx="1197982" cy="1197982"/>
          </a:xfrm>
          <a:prstGeom prst="rect">
            <a:avLst/>
          </a:prstGeom>
        </p:spPr>
      </p:pic>
      <p:grpSp>
        <p:nvGrpSpPr>
          <p:cNvPr id="27" name="Group 26">
            <a:extLst>
              <a:ext uri="{FF2B5EF4-FFF2-40B4-BE49-F238E27FC236}">
                <a16:creationId xmlns:a16="http://schemas.microsoft.com/office/drawing/2014/main" id="{1C003E93-85A6-ECE2-AF71-06A3ADCEA34A}"/>
              </a:ext>
            </a:extLst>
          </p:cNvPr>
          <p:cNvGrpSpPr/>
          <p:nvPr/>
        </p:nvGrpSpPr>
        <p:grpSpPr>
          <a:xfrm>
            <a:off x="177499" y="1464953"/>
            <a:ext cx="6186451" cy="1472340"/>
            <a:chOff x="4062574" y="3300971"/>
            <a:chExt cx="3043721" cy="1472340"/>
          </a:xfrm>
        </p:grpSpPr>
        <p:sp>
          <p:nvSpPr>
            <p:cNvPr id="28" name="TextBox 27">
              <a:extLst>
                <a:ext uri="{FF2B5EF4-FFF2-40B4-BE49-F238E27FC236}">
                  <a16:creationId xmlns:a16="http://schemas.microsoft.com/office/drawing/2014/main" id="{4AF367F3-ADD6-60A0-CEC3-76D612FFB826}"/>
                </a:ext>
              </a:extLst>
            </p:cNvPr>
            <p:cNvSpPr txBox="1"/>
            <p:nvPr/>
          </p:nvSpPr>
          <p:spPr>
            <a:xfrm>
              <a:off x="4062574" y="3572982"/>
              <a:ext cx="3043721" cy="1200329"/>
            </a:xfrm>
            <a:prstGeom prst="rect">
              <a:avLst/>
            </a:prstGeom>
            <a:noFill/>
          </p:spPr>
          <p:txBody>
            <a:bodyPr wrap="square" rtlCol="0">
              <a:spAutoFit/>
            </a:bodyPr>
            <a:lstStyle/>
            <a:p>
              <a:pPr marL="23813" algn="just"/>
              <a:r>
                <a:rPr lang="en-AU" altLang="ko-KR" kern="1200" dirty="0">
                  <a:ea typeface="+mn-ea"/>
                  <a:cs typeface="Arial" pitchFamily="34" charset="0"/>
                </a:rPr>
                <a:t>There is a dramatic shortfall of radiotherapy linear accelerators (RT LINACs) in Low and Middle Income Countries. </a:t>
              </a:r>
              <a:r>
                <a:rPr lang="en-AU" altLang="ko-KR" dirty="0">
                  <a:cs typeface="Arial" pitchFamily="34" charset="0"/>
                </a:rPr>
                <a:t>By 2030, 75% of cancer related deaths will be in these nations and the technology they currently possess cannot handle the demand.</a:t>
              </a:r>
              <a:endParaRPr lang="ko-KR" altLang="en-US" kern="1200" dirty="0">
                <a:ea typeface="+mn-ea"/>
                <a:cs typeface="Arial" pitchFamily="34" charset="0"/>
              </a:endParaRPr>
            </a:p>
          </p:txBody>
        </p:sp>
        <p:sp>
          <p:nvSpPr>
            <p:cNvPr id="29" name="TextBox 28">
              <a:extLst>
                <a:ext uri="{FF2B5EF4-FFF2-40B4-BE49-F238E27FC236}">
                  <a16:creationId xmlns:a16="http://schemas.microsoft.com/office/drawing/2014/main" id="{82794C4B-13C2-0031-2A7A-697A55896BFC}"/>
                </a:ext>
              </a:extLst>
            </p:cNvPr>
            <p:cNvSpPr txBox="1"/>
            <p:nvPr/>
          </p:nvSpPr>
          <p:spPr>
            <a:xfrm>
              <a:off x="4062574" y="3300971"/>
              <a:ext cx="3043721" cy="338554"/>
            </a:xfrm>
            <a:prstGeom prst="rect">
              <a:avLst/>
            </a:prstGeom>
            <a:noFill/>
          </p:spPr>
          <p:txBody>
            <a:bodyPr wrap="square" rtlCol="0">
              <a:spAutoFit/>
            </a:bodyPr>
            <a:lstStyle/>
            <a:p>
              <a:r>
                <a:rPr lang="en-US" altLang="ko-KR" sz="1600" b="1" kern="1200" dirty="0">
                  <a:solidFill>
                    <a:schemeClr val="tx2"/>
                  </a:solidFill>
                  <a:latin typeface="Georgia" panose="02040502050405020303" pitchFamily="18" charset="0"/>
                  <a:cs typeface="Arial" pitchFamily="34" charset="0"/>
                </a:rPr>
                <a:t>Background</a:t>
              </a:r>
              <a:endParaRPr lang="ko-KR" altLang="en-US" sz="1600" b="1" kern="1200" dirty="0">
                <a:solidFill>
                  <a:schemeClr val="tx2"/>
                </a:solidFill>
                <a:latin typeface="Georgia" panose="02040502050405020303" pitchFamily="18" charset="0"/>
                <a:cs typeface="Arial" pitchFamily="34" charset="0"/>
              </a:endParaRPr>
            </a:p>
          </p:txBody>
        </p:sp>
      </p:grpSp>
      <p:grpSp>
        <p:nvGrpSpPr>
          <p:cNvPr id="30" name="Group 29">
            <a:extLst>
              <a:ext uri="{FF2B5EF4-FFF2-40B4-BE49-F238E27FC236}">
                <a16:creationId xmlns:a16="http://schemas.microsoft.com/office/drawing/2014/main" id="{6A743211-488C-9C93-591F-26A4363AC505}"/>
              </a:ext>
            </a:extLst>
          </p:cNvPr>
          <p:cNvGrpSpPr/>
          <p:nvPr/>
        </p:nvGrpSpPr>
        <p:grpSpPr>
          <a:xfrm>
            <a:off x="2520281" y="4470385"/>
            <a:ext cx="4192095" cy="1760360"/>
            <a:chOff x="5214044" y="3289950"/>
            <a:chExt cx="2062502" cy="1760360"/>
          </a:xfrm>
        </p:grpSpPr>
        <p:sp>
          <p:nvSpPr>
            <p:cNvPr id="31" name="TextBox 30">
              <a:extLst>
                <a:ext uri="{FF2B5EF4-FFF2-40B4-BE49-F238E27FC236}">
                  <a16:creationId xmlns:a16="http://schemas.microsoft.com/office/drawing/2014/main" id="{A01E74F4-66ED-6A19-88EE-0338B55FBBAA}"/>
                </a:ext>
              </a:extLst>
            </p:cNvPr>
            <p:cNvSpPr txBox="1"/>
            <p:nvPr/>
          </p:nvSpPr>
          <p:spPr>
            <a:xfrm>
              <a:off x="5214044" y="3572982"/>
              <a:ext cx="1892251" cy="1477328"/>
            </a:xfrm>
            <a:prstGeom prst="rect">
              <a:avLst/>
            </a:prstGeom>
            <a:noFill/>
          </p:spPr>
          <p:txBody>
            <a:bodyPr wrap="square" rtlCol="0">
              <a:spAutoFit/>
            </a:bodyPr>
            <a:lstStyle/>
            <a:p>
              <a:pPr marL="23813" algn="just"/>
              <a:r>
                <a:rPr lang="en-AU" altLang="ko-KR" kern="1200" dirty="0">
                  <a:ea typeface="+mn-ea"/>
                  <a:cs typeface="Arial" pitchFamily="34" charset="0"/>
                </a:rPr>
                <a:t>RT LINACs are broken down for 7 times longe</a:t>
              </a:r>
              <a:r>
                <a:rPr lang="en-AU" altLang="ko-KR" dirty="0">
                  <a:cs typeface="Arial" pitchFamily="34" charset="0"/>
                </a:rPr>
                <a:t>r in LMICs than in High Income Countries and the MLC is responsible for a significant portion of the breakdowns.</a:t>
              </a:r>
              <a:endParaRPr lang="ko-KR" altLang="en-US" kern="1200" dirty="0">
                <a:ea typeface="+mn-ea"/>
                <a:cs typeface="Arial" pitchFamily="34" charset="0"/>
              </a:endParaRPr>
            </a:p>
          </p:txBody>
        </p:sp>
        <p:sp>
          <p:nvSpPr>
            <p:cNvPr id="32" name="TextBox 31">
              <a:extLst>
                <a:ext uri="{FF2B5EF4-FFF2-40B4-BE49-F238E27FC236}">
                  <a16:creationId xmlns:a16="http://schemas.microsoft.com/office/drawing/2014/main" id="{F8DAC269-9B01-F6E5-817A-5E2D164A8E32}"/>
                </a:ext>
              </a:extLst>
            </p:cNvPr>
            <p:cNvSpPr txBox="1"/>
            <p:nvPr/>
          </p:nvSpPr>
          <p:spPr>
            <a:xfrm>
              <a:off x="5214044" y="3289950"/>
              <a:ext cx="2062502" cy="338554"/>
            </a:xfrm>
            <a:prstGeom prst="rect">
              <a:avLst/>
            </a:prstGeom>
            <a:noFill/>
          </p:spPr>
          <p:txBody>
            <a:bodyPr wrap="square" rtlCol="0">
              <a:spAutoFit/>
            </a:bodyPr>
            <a:lstStyle/>
            <a:p>
              <a:r>
                <a:rPr lang="en-US" altLang="ko-KR" sz="1600" b="1" kern="1200" dirty="0">
                  <a:solidFill>
                    <a:schemeClr val="tx2"/>
                  </a:solidFill>
                  <a:latin typeface="Georgia" panose="02040502050405020303" pitchFamily="18" charset="0"/>
                  <a:cs typeface="Arial" pitchFamily="34" charset="0"/>
                </a:rPr>
                <a:t>Failure Rates and Downtime</a:t>
              </a:r>
              <a:endParaRPr lang="ko-KR" altLang="en-US" sz="1600" b="1" kern="1200" dirty="0">
                <a:solidFill>
                  <a:schemeClr val="tx2"/>
                </a:solidFill>
                <a:latin typeface="Georgia" panose="02040502050405020303" pitchFamily="18" charset="0"/>
                <a:cs typeface="Arial" pitchFamily="34" charset="0"/>
              </a:endParaRPr>
            </a:p>
          </p:txBody>
        </p:sp>
      </p:grpSp>
      <p:grpSp>
        <p:nvGrpSpPr>
          <p:cNvPr id="36" name="Group 35">
            <a:extLst>
              <a:ext uri="{FF2B5EF4-FFF2-40B4-BE49-F238E27FC236}">
                <a16:creationId xmlns:a16="http://schemas.microsoft.com/office/drawing/2014/main" id="{65CEB204-41A7-9C72-BD8D-93F36EC7D55C}"/>
              </a:ext>
            </a:extLst>
          </p:cNvPr>
          <p:cNvGrpSpPr/>
          <p:nvPr/>
        </p:nvGrpSpPr>
        <p:grpSpPr>
          <a:xfrm>
            <a:off x="106378" y="2814393"/>
            <a:ext cx="6381878" cy="1763851"/>
            <a:chOff x="3784106" y="3180468"/>
            <a:chExt cx="3474185" cy="1763851"/>
          </a:xfrm>
        </p:grpSpPr>
        <p:sp>
          <p:nvSpPr>
            <p:cNvPr id="37" name="TextBox 36">
              <a:extLst>
                <a:ext uri="{FF2B5EF4-FFF2-40B4-BE49-F238E27FC236}">
                  <a16:creationId xmlns:a16="http://schemas.microsoft.com/office/drawing/2014/main" id="{3F5C4A93-86AE-D9AC-122F-CDD762023487}"/>
                </a:ext>
              </a:extLst>
            </p:cNvPr>
            <p:cNvSpPr txBox="1"/>
            <p:nvPr/>
          </p:nvSpPr>
          <p:spPr>
            <a:xfrm>
              <a:off x="3784106" y="3466991"/>
              <a:ext cx="3474185" cy="1477328"/>
            </a:xfrm>
            <a:prstGeom prst="rect">
              <a:avLst/>
            </a:prstGeom>
            <a:noFill/>
          </p:spPr>
          <p:txBody>
            <a:bodyPr wrap="square" rtlCol="0">
              <a:spAutoFit/>
            </a:bodyPr>
            <a:lstStyle/>
            <a:p>
              <a:pPr marL="23813" algn="just"/>
              <a:r>
                <a:rPr lang="en-AU" altLang="ko-KR" kern="1200" dirty="0">
                  <a:ea typeface="+mn-ea"/>
                  <a:cs typeface="Arial" pitchFamily="34" charset="0"/>
                </a:rPr>
                <a:t>The MLC is an x-ray collimator that shapes the beam to the siz</a:t>
              </a:r>
              <a:r>
                <a:rPr lang="en-AU" altLang="ko-KR" dirty="0">
                  <a:cs typeface="Arial" pitchFamily="34" charset="0"/>
                </a:rPr>
                <a:t>e and shape of the tumour using tungsten leaves. Though the leaves have become thinner over time, perhaps using wider leaves can make the machines more reliable without compromising treatment quality.</a:t>
              </a:r>
              <a:endParaRPr lang="ko-KR" altLang="en-US" kern="1200" dirty="0">
                <a:ea typeface="+mn-ea"/>
                <a:cs typeface="Arial" pitchFamily="34" charset="0"/>
              </a:endParaRPr>
            </a:p>
          </p:txBody>
        </p:sp>
        <p:sp>
          <p:nvSpPr>
            <p:cNvPr id="38" name="TextBox 37">
              <a:extLst>
                <a:ext uri="{FF2B5EF4-FFF2-40B4-BE49-F238E27FC236}">
                  <a16:creationId xmlns:a16="http://schemas.microsoft.com/office/drawing/2014/main" id="{B940174E-DD49-EBC2-F6B6-4F117BA2F196}"/>
                </a:ext>
              </a:extLst>
            </p:cNvPr>
            <p:cNvSpPr txBox="1"/>
            <p:nvPr/>
          </p:nvSpPr>
          <p:spPr>
            <a:xfrm>
              <a:off x="3797158" y="3180468"/>
              <a:ext cx="3439009" cy="338554"/>
            </a:xfrm>
            <a:prstGeom prst="rect">
              <a:avLst/>
            </a:prstGeom>
            <a:noFill/>
          </p:spPr>
          <p:txBody>
            <a:bodyPr wrap="square" rtlCol="0">
              <a:spAutoFit/>
            </a:bodyPr>
            <a:lstStyle/>
            <a:p>
              <a:pPr algn="r"/>
              <a:r>
                <a:rPr lang="en-US" altLang="ko-KR" sz="1600" b="1" kern="1200" dirty="0">
                  <a:solidFill>
                    <a:schemeClr val="tx2"/>
                  </a:solidFill>
                  <a:latin typeface="Georgia" panose="02040502050405020303" pitchFamily="18" charset="0"/>
                  <a:cs typeface="Geeza Pro" panose="02000400000000000000" pitchFamily="2" charset="-78"/>
                </a:rPr>
                <a:t>Multi-Leaf Collimator (MLC)</a:t>
              </a:r>
              <a:endParaRPr lang="ko-KR" altLang="en-US" sz="1600" b="1" kern="1200" dirty="0">
                <a:solidFill>
                  <a:schemeClr val="tx2"/>
                </a:solidFill>
                <a:latin typeface="Georgia" panose="02040502050405020303" pitchFamily="18" charset="0"/>
                <a:cs typeface="Geeza Pro" panose="02000400000000000000" pitchFamily="2" charset="-78"/>
              </a:endParaRPr>
            </a:p>
          </p:txBody>
        </p:sp>
      </p:grpSp>
      <p:grpSp>
        <p:nvGrpSpPr>
          <p:cNvPr id="42" name="Group 41">
            <a:extLst>
              <a:ext uri="{FF2B5EF4-FFF2-40B4-BE49-F238E27FC236}">
                <a16:creationId xmlns:a16="http://schemas.microsoft.com/office/drawing/2014/main" id="{A1BE2558-2380-9CEE-03C1-85CCAC479E4E}"/>
              </a:ext>
            </a:extLst>
          </p:cNvPr>
          <p:cNvGrpSpPr/>
          <p:nvPr/>
        </p:nvGrpSpPr>
        <p:grpSpPr>
          <a:xfrm>
            <a:off x="6533018" y="821208"/>
            <a:ext cx="5593525" cy="1552907"/>
            <a:chOff x="4061276" y="1127525"/>
            <a:chExt cx="3045019" cy="1552907"/>
          </a:xfrm>
        </p:grpSpPr>
        <p:sp>
          <p:nvSpPr>
            <p:cNvPr id="43" name="TextBox 42">
              <a:extLst>
                <a:ext uri="{FF2B5EF4-FFF2-40B4-BE49-F238E27FC236}">
                  <a16:creationId xmlns:a16="http://schemas.microsoft.com/office/drawing/2014/main" id="{76B094CA-22B9-D4F8-5424-1B8AD842FD8B}"/>
                </a:ext>
              </a:extLst>
            </p:cNvPr>
            <p:cNvSpPr txBox="1"/>
            <p:nvPr/>
          </p:nvSpPr>
          <p:spPr>
            <a:xfrm>
              <a:off x="4061276" y="1480103"/>
              <a:ext cx="2282105" cy="1200329"/>
            </a:xfrm>
            <a:prstGeom prst="rect">
              <a:avLst/>
            </a:prstGeom>
            <a:noFill/>
          </p:spPr>
          <p:txBody>
            <a:bodyPr wrap="square" rtlCol="0">
              <a:spAutoFit/>
            </a:bodyPr>
            <a:lstStyle/>
            <a:p>
              <a:pPr marL="23813" algn="just"/>
              <a:r>
                <a:rPr lang="en-AU" altLang="ko-KR" kern="1200" dirty="0">
                  <a:solidFill>
                    <a:schemeClr val="bg1"/>
                  </a:solidFill>
                  <a:ea typeface="+mn-ea"/>
                  <a:cs typeface="Arial" pitchFamily="34" charset="0"/>
                </a:rPr>
                <a:t>Treatment plans were generated for an LMIC caseload to compare MLCs of differing leaf widths. The metrics </a:t>
              </a:r>
              <a:r>
                <a:rPr lang="en-AU" altLang="ko-KR" kern="1200" dirty="0">
                  <a:solidFill>
                    <a:schemeClr val="tx2">
                      <a:lumMod val="40000"/>
                      <a:lumOff val="60000"/>
                    </a:schemeClr>
                  </a:solidFill>
                  <a:ea typeface="+mn-ea"/>
                  <a:cs typeface="Arial" pitchFamily="34" charset="0"/>
                </a:rPr>
                <a:t>compared were target conformity and </a:t>
              </a:r>
              <a:endParaRPr lang="ko-KR" altLang="en-US" kern="1200" dirty="0">
                <a:solidFill>
                  <a:schemeClr val="tx2">
                    <a:lumMod val="40000"/>
                    <a:lumOff val="60000"/>
                  </a:schemeClr>
                </a:solidFill>
                <a:ea typeface="+mn-ea"/>
                <a:cs typeface="Arial" pitchFamily="34" charset="0"/>
              </a:endParaRPr>
            </a:p>
          </p:txBody>
        </p:sp>
        <p:sp>
          <p:nvSpPr>
            <p:cNvPr id="44" name="TextBox 43">
              <a:extLst>
                <a:ext uri="{FF2B5EF4-FFF2-40B4-BE49-F238E27FC236}">
                  <a16:creationId xmlns:a16="http://schemas.microsoft.com/office/drawing/2014/main" id="{EA082BB9-749B-714B-9C62-40FF9499CD0C}"/>
                </a:ext>
              </a:extLst>
            </p:cNvPr>
            <p:cNvSpPr txBox="1"/>
            <p:nvPr/>
          </p:nvSpPr>
          <p:spPr>
            <a:xfrm>
              <a:off x="4062574" y="1127525"/>
              <a:ext cx="3043721" cy="338554"/>
            </a:xfrm>
            <a:prstGeom prst="rect">
              <a:avLst/>
            </a:prstGeom>
            <a:noFill/>
          </p:spPr>
          <p:txBody>
            <a:bodyPr wrap="square" rtlCol="0">
              <a:spAutoFit/>
            </a:bodyPr>
            <a:lstStyle/>
            <a:p>
              <a:r>
                <a:rPr lang="en-US" altLang="ko-KR" sz="1600" b="1" kern="1200" dirty="0">
                  <a:solidFill>
                    <a:schemeClr val="tx2"/>
                  </a:solidFill>
                  <a:latin typeface="Georgia" panose="02040502050405020303" pitchFamily="18" charset="0"/>
                  <a:cs typeface="Arial" pitchFamily="34" charset="0"/>
                </a:rPr>
                <a:t>Treatment Plan Quality</a:t>
              </a:r>
              <a:endParaRPr lang="ko-KR" altLang="en-US" sz="1600" b="1" kern="1200" dirty="0">
                <a:solidFill>
                  <a:schemeClr val="tx2"/>
                </a:solidFill>
                <a:latin typeface="Georgia" panose="02040502050405020303" pitchFamily="18" charset="0"/>
                <a:cs typeface="Arial" pitchFamily="34" charset="0"/>
              </a:endParaRPr>
            </a:p>
          </p:txBody>
        </p:sp>
      </p:grpSp>
      <p:pic>
        <p:nvPicPr>
          <p:cNvPr id="47" name="Picture 46">
            <a:extLst>
              <a:ext uri="{FF2B5EF4-FFF2-40B4-BE49-F238E27FC236}">
                <a16:creationId xmlns:a16="http://schemas.microsoft.com/office/drawing/2014/main" id="{B6F7FBA9-3F69-C7A6-BA79-BFE01314E15E}"/>
              </a:ext>
            </a:extLst>
          </p:cNvPr>
          <p:cNvPicPr>
            <a:picLocks noChangeAspect="1"/>
          </p:cNvPicPr>
          <p:nvPr/>
        </p:nvPicPr>
        <p:blipFill>
          <a:blip r:embed="rId5"/>
          <a:stretch>
            <a:fillRect/>
          </a:stretch>
        </p:blipFill>
        <p:spPr>
          <a:xfrm>
            <a:off x="10826186" y="937523"/>
            <a:ext cx="1157822" cy="102160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0" name="Picture 49">
            <a:extLst>
              <a:ext uri="{FF2B5EF4-FFF2-40B4-BE49-F238E27FC236}">
                <a16:creationId xmlns:a16="http://schemas.microsoft.com/office/drawing/2014/main" id="{B70C89A8-1B5B-1956-54BB-39CC86726DA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99704" y="3459567"/>
            <a:ext cx="1935028" cy="1436565"/>
          </a:xfrm>
          <a:prstGeom prst="rect">
            <a:avLst/>
          </a:prstGeom>
          <a:ln w="28575">
            <a:solidFill>
              <a:schemeClr val="tx1"/>
            </a:solidFill>
          </a:ln>
        </p:spPr>
      </p:pic>
      <p:pic>
        <p:nvPicPr>
          <p:cNvPr id="52" name="Picture 51">
            <a:extLst>
              <a:ext uri="{FF2B5EF4-FFF2-40B4-BE49-F238E27FC236}">
                <a16:creationId xmlns:a16="http://schemas.microsoft.com/office/drawing/2014/main" id="{28FEE0C3-CEBE-B6AD-D44A-A97FCB06DBD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611674" y="3463844"/>
            <a:ext cx="1912310" cy="1436565"/>
          </a:xfrm>
          <a:prstGeom prst="rect">
            <a:avLst/>
          </a:prstGeom>
          <a:ln w="28575">
            <a:solidFill>
              <a:schemeClr val="tx1"/>
            </a:solidFill>
          </a:ln>
        </p:spPr>
      </p:pic>
      <p:sp>
        <p:nvSpPr>
          <p:cNvPr id="56" name="TextBox 55">
            <a:extLst>
              <a:ext uri="{FF2B5EF4-FFF2-40B4-BE49-F238E27FC236}">
                <a16:creationId xmlns:a16="http://schemas.microsoft.com/office/drawing/2014/main" id="{C22367A9-1F6C-E10F-6818-F76F6D4E57B5}"/>
              </a:ext>
            </a:extLst>
          </p:cNvPr>
          <p:cNvSpPr txBox="1"/>
          <p:nvPr/>
        </p:nvSpPr>
        <p:spPr>
          <a:xfrm>
            <a:off x="6555050" y="1990933"/>
            <a:ext cx="5571493" cy="1477328"/>
          </a:xfrm>
          <a:prstGeom prst="rect">
            <a:avLst/>
          </a:prstGeom>
          <a:noFill/>
        </p:spPr>
        <p:txBody>
          <a:bodyPr wrap="square">
            <a:spAutoFit/>
          </a:bodyPr>
          <a:lstStyle/>
          <a:p>
            <a:pPr algn="just"/>
            <a:r>
              <a:rPr lang="en-AU" altLang="ko-KR" kern="1200" dirty="0">
                <a:solidFill>
                  <a:schemeClr val="bg1"/>
                </a:solidFill>
                <a:ea typeface="+mn-ea"/>
                <a:cs typeface="Arial" pitchFamily="34" charset="0"/>
              </a:rPr>
              <a:t>compared were target conformity and dose homogeneity. In all anatomical sites, narrower leaf widths would provide a marginal improvement in dose homogeneity and target coverage. However, all leaf widths provide clinically acceptable results.  </a:t>
            </a:r>
            <a:endParaRPr lang="en-US" dirty="0"/>
          </a:p>
        </p:txBody>
      </p:sp>
      <p:sp>
        <p:nvSpPr>
          <p:cNvPr id="58" name="TextBox 57">
            <a:extLst>
              <a:ext uri="{FF2B5EF4-FFF2-40B4-BE49-F238E27FC236}">
                <a16:creationId xmlns:a16="http://schemas.microsoft.com/office/drawing/2014/main" id="{67E352FC-DF64-C9D8-F9B8-3F50A6695F6D}"/>
              </a:ext>
            </a:extLst>
          </p:cNvPr>
          <p:cNvSpPr txBox="1"/>
          <p:nvPr/>
        </p:nvSpPr>
        <p:spPr>
          <a:xfrm>
            <a:off x="10495823" y="3369429"/>
            <a:ext cx="1760878" cy="276999"/>
          </a:xfrm>
          <a:prstGeom prst="rect">
            <a:avLst/>
          </a:prstGeom>
          <a:noFill/>
        </p:spPr>
        <p:txBody>
          <a:bodyPr wrap="square" rtlCol="0">
            <a:spAutoFit/>
          </a:bodyPr>
          <a:lstStyle/>
          <a:p>
            <a:r>
              <a:rPr lang="en-US" altLang="ko-KR" sz="1200" b="1" kern="1200" dirty="0">
                <a:solidFill>
                  <a:schemeClr val="tx2"/>
                </a:solidFill>
                <a:latin typeface="Georgia" panose="02040502050405020303" pitchFamily="18" charset="0"/>
                <a:cs typeface="Arial" pitchFamily="34" charset="0"/>
              </a:rPr>
              <a:t>Homogeneity Index</a:t>
            </a:r>
            <a:endParaRPr lang="ko-KR" altLang="en-US" sz="1200" b="1" kern="1200" dirty="0">
              <a:solidFill>
                <a:schemeClr val="tx2"/>
              </a:solidFill>
              <a:latin typeface="Georgia" panose="02040502050405020303" pitchFamily="18" charset="0"/>
              <a:cs typeface="Arial" pitchFamily="34" charset="0"/>
            </a:endParaRPr>
          </a:p>
        </p:txBody>
      </p:sp>
      <p:sp>
        <p:nvSpPr>
          <p:cNvPr id="59" name="TextBox 58">
            <a:extLst>
              <a:ext uri="{FF2B5EF4-FFF2-40B4-BE49-F238E27FC236}">
                <a16:creationId xmlns:a16="http://schemas.microsoft.com/office/drawing/2014/main" id="{AF2B6446-1621-FE6C-65FC-C6C08FBCA8F5}"/>
              </a:ext>
            </a:extLst>
          </p:cNvPr>
          <p:cNvSpPr txBox="1"/>
          <p:nvPr/>
        </p:nvSpPr>
        <p:spPr>
          <a:xfrm>
            <a:off x="10495823" y="3874728"/>
            <a:ext cx="1760878" cy="276999"/>
          </a:xfrm>
          <a:prstGeom prst="rect">
            <a:avLst/>
          </a:prstGeom>
          <a:noFill/>
        </p:spPr>
        <p:txBody>
          <a:bodyPr wrap="square" rtlCol="0">
            <a:spAutoFit/>
          </a:bodyPr>
          <a:lstStyle/>
          <a:p>
            <a:r>
              <a:rPr lang="en-US" altLang="ko-KR" sz="1200" b="1" kern="1200" dirty="0">
                <a:solidFill>
                  <a:schemeClr val="tx2"/>
                </a:solidFill>
                <a:latin typeface="Georgia" panose="02040502050405020303" pitchFamily="18" charset="0"/>
                <a:cs typeface="Arial" pitchFamily="34" charset="0"/>
              </a:rPr>
              <a:t>Conformity Index</a:t>
            </a:r>
            <a:endParaRPr lang="ko-KR" altLang="en-US" sz="1200" b="1" kern="1200" dirty="0">
              <a:solidFill>
                <a:schemeClr val="tx2"/>
              </a:solidFill>
              <a:latin typeface="Georgia" panose="02040502050405020303" pitchFamily="18" charset="0"/>
              <a:cs typeface="Arial" pitchFamily="34" charset="0"/>
            </a:endParaRPr>
          </a:p>
        </p:txBody>
      </p:sp>
      <p:pic>
        <p:nvPicPr>
          <p:cNvPr id="63" name="Picture 62">
            <a:extLst>
              <a:ext uri="{FF2B5EF4-FFF2-40B4-BE49-F238E27FC236}">
                <a16:creationId xmlns:a16="http://schemas.microsoft.com/office/drawing/2014/main" id="{0A84EF48-F49C-ECAE-87F6-0AFBF6B03E5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752916" y="3626876"/>
            <a:ext cx="947511" cy="280883"/>
          </a:xfrm>
          <a:prstGeom prst="rect">
            <a:avLst/>
          </a:prstGeom>
        </p:spPr>
      </p:pic>
      <p:pic>
        <p:nvPicPr>
          <p:cNvPr id="65" name="Picture 64">
            <a:extLst>
              <a:ext uri="{FF2B5EF4-FFF2-40B4-BE49-F238E27FC236}">
                <a16:creationId xmlns:a16="http://schemas.microsoft.com/office/drawing/2014/main" id="{C4C7F5B2-85BF-7E78-93BE-53A3CFD8929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928196" y="4132189"/>
            <a:ext cx="596950" cy="285168"/>
          </a:xfrm>
          <a:prstGeom prst="rect">
            <a:avLst/>
          </a:prstGeom>
        </p:spPr>
      </p:pic>
      <p:sp>
        <p:nvSpPr>
          <p:cNvPr id="66" name="TextBox 65">
            <a:extLst>
              <a:ext uri="{FF2B5EF4-FFF2-40B4-BE49-F238E27FC236}">
                <a16:creationId xmlns:a16="http://schemas.microsoft.com/office/drawing/2014/main" id="{70AB73FA-C3DC-9844-5954-959439F10762}"/>
              </a:ext>
            </a:extLst>
          </p:cNvPr>
          <p:cNvSpPr txBox="1"/>
          <p:nvPr/>
        </p:nvSpPr>
        <p:spPr>
          <a:xfrm>
            <a:off x="10517084" y="4359910"/>
            <a:ext cx="1674916" cy="577081"/>
          </a:xfrm>
          <a:prstGeom prst="rect">
            <a:avLst/>
          </a:prstGeom>
          <a:noFill/>
        </p:spPr>
        <p:txBody>
          <a:bodyPr wrap="square" rtlCol="0">
            <a:spAutoFit/>
          </a:bodyPr>
          <a:lstStyle/>
          <a:p>
            <a:pPr marL="23813"/>
            <a:r>
              <a:rPr lang="en-AU" altLang="ko-KR" sz="1050" kern="1200" dirty="0">
                <a:ea typeface="+mn-ea"/>
                <a:cs typeface="Arial" pitchFamily="34" charset="0"/>
              </a:rPr>
              <a:t>RI – Reference Isodose</a:t>
            </a:r>
          </a:p>
          <a:p>
            <a:pPr marL="23813"/>
            <a:r>
              <a:rPr lang="en-AU" altLang="ko-KR" sz="1050" dirty="0">
                <a:cs typeface="Arial" pitchFamily="34" charset="0"/>
              </a:rPr>
              <a:t>TV – Target Volume</a:t>
            </a:r>
          </a:p>
          <a:p>
            <a:pPr marL="23813"/>
            <a:r>
              <a:rPr lang="en-AU" altLang="ko-KR" sz="1050" kern="1200" dirty="0">
                <a:ea typeface="+mn-ea"/>
                <a:cs typeface="Arial" pitchFamily="34" charset="0"/>
              </a:rPr>
              <a:t>D</a:t>
            </a:r>
            <a:r>
              <a:rPr lang="en-AU" altLang="ko-KR" sz="1050" kern="1200" baseline="-25000" dirty="0">
                <a:ea typeface="+mn-ea"/>
                <a:cs typeface="Arial" pitchFamily="34" charset="0"/>
              </a:rPr>
              <a:t>XX</a:t>
            </a:r>
            <a:r>
              <a:rPr lang="en-AU" altLang="ko-KR" sz="1050" kern="1200" dirty="0">
                <a:ea typeface="+mn-ea"/>
                <a:cs typeface="Arial" pitchFamily="34" charset="0"/>
              </a:rPr>
              <a:t>- Dose to XX of Volume</a:t>
            </a:r>
            <a:endParaRPr lang="ko-KR" altLang="en-US" sz="1050" kern="1200" dirty="0">
              <a:ea typeface="+mn-ea"/>
              <a:cs typeface="Arial" pitchFamily="34" charset="0"/>
            </a:endParaRPr>
          </a:p>
        </p:txBody>
      </p:sp>
      <p:sp>
        <p:nvSpPr>
          <p:cNvPr id="68" name="TextBox 67">
            <a:extLst>
              <a:ext uri="{FF2B5EF4-FFF2-40B4-BE49-F238E27FC236}">
                <a16:creationId xmlns:a16="http://schemas.microsoft.com/office/drawing/2014/main" id="{9360397B-8680-4252-5941-F60D5B1C2278}"/>
              </a:ext>
            </a:extLst>
          </p:cNvPr>
          <p:cNvSpPr txBox="1"/>
          <p:nvPr/>
        </p:nvSpPr>
        <p:spPr>
          <a:xfrm>
            <a:off x="-1" y="6164805"/>
            <a:ext cx="12192001" cy="738664"/>
          </a:xfrm>
          <a:prstGeom prst="rect">
            <a:avLst/>
          </a:prstGeom>
          <a:noFill/>
        </p:spPr>
        <p:txBody>
          <a:bodyPr wrap="square">
            <a:spAutoFit/>
          </a:bodyPr>
          <a:lstStyle/>
          <a:p>
            <a:pPr algn="just"/>
            <a:r>
              <a:rPr lang="en-AU" sz="1000" b="1" dirty="0">
                <a:latin typeface="Georgia" panose="02040502050405020303" pitchFamily="18" charset="0"/>
              </a:rPr>
              <a:t>References</a:t>
            </a:r>
          </a:p>
          <a:p>
            <a:pPr marL="144463" indent="-144463" algn="just">
              <a:tabLst>
                <a:tab pos="13995400" algn="l"/>
                <a:tab pos="14530388" algn="l"/>
              </a:tabLst>
            </a:pPr>
            <a:r>
              <a:rPr lang="en-AU" sz="800" b="1" baseline="30000" dirty="0">
                <a:latin typeface="+mj-lt"/>
              </a:rPr>
              <a:t>1 </a:t>
            </a:r>
            <a:r>
              <a:rPr lang="en-AU" sz="800" dirty="0" err="1">
                <a:latin typeface="+mj-lt"/>
              </a:rPr>
              <a:t>Zubizareta</a:t>
            </a:r>
            <a:r>
              <a:rPr lang="en-AU" sz="800" dirty="0">
                <a:latin typeface="+mj-lt"/>
              </a:rPr>
              <a:t> E, </a:t>
            </a:r>
            <a:r>
              <a:rPr lang="en-AU" sz="800" dirty="0" err="1">
                <a:latin typeface="+mj-lt"/>
              </a:rPr>
              <a:t>Fidarova</a:t>
            </a:r>
            <a:r>
              <a:rPr lang="en-AU" sz="800" dirty="0">
                <a:latin typeface="+mj-lt"/>
              </a:rPr>
              <a:t> E, Healy B, Rosenblatt E, Need for radiotherapy in low and middle income countries – the silent crisis continues. </a:t>
            </a:r>
            <a:r>
              <a:rPr lang="en-AU" sz="800" i="1" dirty="0">
                <a:latin typeface="+mj-lt"/>
              </a:rPr>
              <a:t>Clin Oncol,</a:t>
            </a:r>
            <a:r>
              <a:rPr lang="en-AU" sz="800" dirty="0">
                <a:latin typeface="+mj-lt"/>
              </a:rPr>
              <a:t> 2015;</a:t>
            </a:r>
            <a:r>
              <a:rPr lang="en-AU" sz="800" b="1" dirty="0">
                <a:latin typeface="+mj-lt"/>
              </a:rPr>
              <a:t>27</a:t>
            </a:r>
            <a:r>
              <a:rPr lang="en-AU" sz="800" dirty="0">
                <a:latin typeface="+mj-lt"/>
              </a:rPr>
              <a:t>:P107-P114. </a:t>
            </a:r>
            <a:r>
              <a:rPr lang="en-AU" sz="800" dirty="0" err="1">
                <a:latin typeface="+mj-lt"/>
              </a:rPr>
              <a:t>doi</a:t>
            </a:r>
            <a:r>
              <a:rPr lang="en-AU" sz="800" dirty="0">
                <a:latin typeface="+mj-lt"/>
              </a:rPr>
              <a:t>: 10.1016/j.clon.2014.10.006</a:t>
            </a:r>
          </a:p>
          <a:p>
            <a:pPr marL="144463" indent="-144463" algn="just">
              <a:tabLst>
                <a:tab pos="13995400" algn="l"/>
                <a:tab pos="14530388" algn="l"/>
              </a:tabLst>
            </a:pPr>
            <a:r>
              <a:rPr lang="en-AU" sz="800" b="1" baseline="30000" dirty="0">
                <a:latin typeface="+mj-lt"/>
              </a:rPr>
              <a:t>2 </a:t>
            </a:r>
            <a:r>
              <a:rPr lang="en-AU" sz="800" dirty="0" err="1">
                <a:latin typeface="+mj-lt"/>
              </a:rPr>
              <a:t>Pistenmaa</a:t>
            </a:r>
            <a:r>
              <a:rPr lang="en-AU" sz="800" dirty="0">
                <a:latin typeface="+mj-lt"/>
              </a:rPr>
              <a:t> D, Coleman N, Developing Medical </a:t>
            </a:r>
            <a:r>
              <a:rPr lang="en-AU" sz="800" dirty="0" err="1">
                <a:latin typeface="+mj-lt"/>
              </a:rPr>
              <a:t>Linacs</a:t>
            </a:r>
            <a:r>
              <a:rPr lang="en-AU" sz="800" dirty="0">
                <a:latin typeface="+mj-lt"/>
              </a:rPr>
              <a:t> for Challenging Regions. </a:t>
            </a:r>
            <a:r>
              <a:rPr lang="en-AU" sz="800" i="1" dirty="0">
                <a:latin typeface="+mj-lt"/>
              </a:rPr>
              <a:t>CERN Courier;</a:t>
            </a:r>
            <a:r>
              <a:rPr lang="en-AU" sz="800" dirty="0">
                <a:latin typeface="+mj-lt"/>
              </a:rPr>
              <a:t>2017.</a:t>
            </a:r>
          </a:p>
          <a:p>
            <a:pPr marL="144463" indent="-144463" algn="just">
              <a:tabLst>
                <a:tab pos="13995400" algn="l"/>
                <a:tab pos="14530388" algn="l"/>
              </a:tabLst>
            </a:pPr>
            <a:r>
              <a:rPr lang="en-AU" sz="800" b="1" baseline="30000" dirty="0">
                <a:latin typeface="+mj-lt"/>
              </a:rPr>
              <a:t>3</a:t>
            </a:r>
            <a:r>
              <a:rPr lang="en-AU" sz="800" baseline="30000" dirty="0">
                <a:latin typeface="+mj-lt"/>
              </a:rPr>
              <a:t> </a:t>
            </a:r>
            <a:r>
              <a:rPr lang="en-AU" sz="800" dirty="0">
                <a:latin typeface="+mj-lt"/>
              </a:rPr>
              <a:t>L. Wroe, T. Ige, O. </a:t>
            </a:r>
            <a:r>
              <a:rPr lang="en-AU" sz="800" dirty="0" err="1">
                <a:latin typeface="+mj-lt"/>
              </a:rPr>
              <a:t>Asogwa</a:t>
            </a:r>
            <a:r>
              <a:rPr lang="en-AU" sz="800" dirty="0">
                <a:latin typeface="+mj-lt"/>
              </a:rPr>
              <a:t>, S. </a:t>
            </a:r>
            <a:r>
              <a:rPr lang="en-AU" sz="800" dirty="0" err="1">
                <a:latin typeface="+mj-lt"/>
              </a:rPr>
              <a:t>Aruah</a:t>
            </a:r>
            <a:r>
              <a:rPr lang="en-AU" sz="800" dirty="0">
                <a:latin typeface="+mj-lt"/>
              </a:rPr>
              <a:t>, S. Grover, R. Makufa, M. Fitz-Gibbon, and S. Sheehy, “Comparative analysis of radiotherapy linear accelerator downtime and failure modes in the UK, Nigeria and Botswana,” </a:t>
            </a:r>
            <a:r>
              <a:rPr lang="en-AU" sz="800" i="1" dirty="0">
                <a:latin typeface="+mj-lt"/>
              </a:rPr>
              <a:t>Clinical Oncology, </a:t>
            </a:r>
            <a:r>
              <a:rPr lang="en-AU" sz="800" dirty="0">
                <a:latin typeface="+mj-lt"/>
              </a:rPr>
              <a:t>vol. 32, no. 4, pp. e111–e118, 2020. </a:t>
            </a:r>
          </a:p>
          <a:p>
            <a:pPr marL="144463" indent="-144463" algn="just">
              <a:tabLst>
                <a:tab pos="13995400" algn="l"/>
                <a:tab pos="14530388" algn="l"/>
              </a:tabLst>
            </a:pPr>
            <a:r>
              <a:rPr lang="en-AU" sz="800" b="1" baseline="30000" dirty="0">
                <a:latin typeface="+mj-lt"/>
              </a:rPr>
              <a:t>4</a:t>
            </a:r>
            <a:r>
              <a:rPr lang="en-AU" sz="800" baseline="30000" dirty="0">
                <a:latin typeface="+mj-lt"/>
              </a:rPr>
              <a:t> </a:t>
            </a:r>
            <a:r>
              <a:rPr lang="en-AU" sz="800" dirty="0">
                <a:latin typeface="+mj-lt"/>
              </a:rPr>
              <a:t>Peiris, GS, </a:t>
            </a:r>
            <a:r>
              <a:rPr lang="en-AU" sz="800" dirty="0" err="1">
                <a:latin typeface="+mj-lt"/>
              </a:rPr>
              <a:t>Pawiro</a:t>
            </a:r>
            <a:r>
              <a:rPr lang="en-AU" sz="800" dirty="0">
                <a:latin typeface="+mj-lt"/>
              </a:rPr>
              <a:t>, SA, Kasim, MF, Sheehy, SL. Failure modes and downtime of radiotherapy LINACs and </a:t>
            </a:r>
            <a:r>
              <a:rPr lang="en-AU" sz="800" dirty="0" err="1">
                <a:latin typeface="+mj-lt"/>
              </a:rPr>
              <a:t>multileaf</a:t>
            </a:r>
            <a:r>
              <a:rPr lang="en-AU" sz="800" dirty="0">
                <a:latin typeface="+mj-lt"/>
              </a:rPr>
              <a:t> collimators in Indonesia. </a:t>
            </a:r>
            <a:r>
              <a:rPr lang="en-AU" sz="800" i="1" dirty="0">
                <a:latin typeface="+mj-lt"/>
              </a:rPr>
              <a:t>J Appl Clin Med Phys. </a:t>
            </a:r>
            <a:r>
              <a:rPr lang="en-AU" sz="800" dirty="0">
                <a:latin typeface="+mj-lt"/>
              </a:rPr>
              <a:t>2022;e13756. https://</a:t>
            </a:r>
            <a:r>
              <a:rPr lang="en-AU" sz="800" dirty="0" err="1">
                <a:latin typeface="+mj-lt"/>
              </a:rPr>
              <a:t>doi.org</a:t>
            </a:r>
            <a:r>
              <a:rPr lang="en-AU" sz="800" dirty="0">
                <a:latin typeface="+mj-lt"/>
              </a:rPr>
              <a:t>/10.1002/acm2.13756</a:t>
            </a:r>
          </a:p>
        </p:txBody>
      </p:sp>
    </p:spTree>
    <p:extLst>
      <p:ext uri="{BB962C8B-B14F-4D97-AF65-F5344CB8AC3E}">
        <p14:creationId xmlns:p14="http://schemas.microsoft.com/office/powerpoint/2010/main" val="20629785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415AFD15-E07E-80C6-19B7-FA41A22A0699}"/>
              </a:ext>
            </a:extLst>
          </p:cNvPr>
          <p:cNvGrpSpPr/>
          <p:nvPr/>
        </p:nvGrpSpPr>
        <p:grpSpPr>
          <a:xfrm>
            <a:off x="-11549" y="469316"/>
            <a:ext cx="12211938" cy="6408423"/>
            <a:chOff x="-3252" y="474466"/>
            <a:chExt cx="12211938" cy="6408423"/>
          </a:xfrm>
        </p:grpSpPr>
        <p:sp>
          <p:nvSpPr>
            <p:cNvPr id="5" name="Rectangle 4">
              <a:extLst>
                <a:ext uri="{FF2B5EF4-FFF2-40B4-BE49-F238E27FC236}">
                  <a16:creationId xmlns:a16="http://schemas.microsoft.com/office/drawing/2014/main" id="{79D221DC-A7C0-1B40-5592-1FF2D27E0932}"/>
                </a:ext>
              </a:extLst>
            </p:cNvPr>
            <p:cNvSpPr/>
            <p:nvPr/>
          </p:nvSpPr>
          <p:spPr>
            <a:xfrm>
              <a:off x="8403681" y="474468"/>
              <a:ext cx="3805005" cy="6408000"/>
            </a:xfrm>
            <a:prstGeom prst="rect">
              <a:avLst/>
            </a:prstGeom>
            <a:solidFill>
              <a:srgbClr val="DBF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4" name="Rectangle 13">
              <a:extLst>
                <a:ext uri="{FF2B5EF4-FFF2-40B4-BE49-F238E27FC236}">
                  <a16:creationId xmlns:a16="http://schemas.microsoft.com/office/drawing/2014/main" id="{AF0C3B1A-5A9A-57C7-ED77-50624BF108B2}"/>
                </a:ext>
              </a:extLst>
            </p:cNvPr>
            <p:cNvSpPr/>
            <p:nvPr/>
          </p:nvSpPr>
          <p:spPr>
            <a:xfrm>
              <a:off x="3801753" y="474466"/>
              <a:ext cx="4605090" cy="6408000"/>
            </a:xfrm>
            <a:prstGeom prst="rect">
              <a:avLst/>
            </a:prstGeom>
            <a:solidFill>
              <a:srgbClr val="B7E3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5" name="Rectangle 14">
              <a:extLst>
                <a:ext uri="{FF2B5EF4-FFF2-40B4-BE49-F238E27FC236}">
                  <a16:creationId xmlns:a16="http://schemas.microsoft.com/office/drawing/2014/main" id="{D58539B3-9D41-D217-1B07-73C4B2C01073}"/>
                </a:ext>
              </a:extLst>
            </p:cNvPr>
            <p:cNvSpPr/>
            <p:nvPr/>
          </p:nvSpPr>
          <p:spPr>
            <a:xfrm>
              <a:off x="-3252" y="474889"/>
              <a:ext cx="3805005" cy="6408000"/>
            </a:xfrm>
            <a:prstGeom prst="rect">
              <a:avLst/>
            </a:prstGeom>
            <a:solidFill>
              <a:srgbClr val="90D4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aphicFrame>
        <p:nvGraphicFramePr>
          <p:cNvPr id="4" name="Table 10">
            <a:extLst>
              <a:ext uri="{FF2B5EF4-FFF2-40B4-BE49-F238E27FC236}">
                <a16:creationId xmlns:a16="http://schemas.microsoft.com/office/drawing/2014/main" id="{22C37433-BD1F-2936-DB31-D9D35DC5AE75}"/>
              </a:ext>
            </a:extLst>
          </p:cNvPr>
          <p:cNvGraphicFramePr>
            <a:graphicFrameLocks noGrp="1"/>
          </p:cNvGraphicFramePr>
          <p:nvPr>
            <p:extLst/>
          </p:nvPr>
        </p:nvGraphicFramePr>
        <p:xfrm>
          <a:off x="126215" y="588424"/>
          <a:ext cx="3593275" cy="6237320"/>
        </p:xfrm>
        <a:graphic>
          <a:graphicData uri="http://schemas.openxmlformats.org/drawingml/2006/table">
            <a:tbl>
              <a:tblPr firstRow="1" bandRow="1">
                <a:tableStyleId>{5C22544A-7EE6-4342-B048-85BDC9FD1C3A}</a:tableStyleId>
              </a:tblPr>
              <a:tblGrid>
                <a:gridCol w="3593275">
                  <a:extLst>
                    <a:ext uri="{9D8B030D-6E8A-4147-A177-3AD203B41FA5}">
                      <a16:colId xmlns:a16="http://schemas.microsoft.com/office/drawing/2014/main" val="406330698"/>
                    </a:ext>
                  </a:extLst>
                </a:gridCol>
              </a:tblGrid>
              <a:tr h="602446">
                <a:tc>
                  <a:txBody>
                    <a:bodyPr/>
                    <a:lstStyle/>
                    <a:p>
                      <a:pPr algn="l"/>
                      <a:r>
                        <a:rPr lang="en-AU" sz="2400" dirty="0">
                          <a:solidFill>
                            <a:srgbClr val="2A6164"/>
                          </a:solidFill>
                          <a:latin typeface="Poppins" panose="00000500000000000000" pitchFamily="2" charset="0"/>
                          <a:cs typeface="Poppins" panose="00000500000000000000" pitchFamily="2" charset="0"/>
                        </a:rPr>
                        <a:t>FACILITIES</a:t>
                      </a:r>
                    </a:p>
                  </a:txBody>
                  <a:tcPr anchor="ctr">
                    <a:lnL w="12700" cmpd="sng">
                      <a:noFill/>
                    </a:lnL>
                    <a:lnR w="12700" cmpd="sng">
                      <a:noFill/>
                    </a:lnR>
                    <a:lnT w="12700" cmpd="sng">
                      <a:noFill/>
                    </a:lnT>
                    <a:lnB w="28575" cap="flat" cmpd="sng" algn="ctr">
                      <a:solidFill>
                        <a:srgbClr val="2A616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7457208"/>
                  </a:ext>
                </a:extLst>
              </a:tr>
              <a:tr h="5634874">
                <a:tc>
                  <a:txBody>
                    <a:bodyPr/>
                    <a:lstStyle/>
                    <a:p>
                      <a:pPr marL="0" lvl="0" indent="0" algn="l" defTabSz="666750">
                        <a:lnSpc>
                          <a:spcPct val="90000"/>
                        </a:lnSpc>
                        <a:spcBef>
                          <a:spcPct val="0"/>
                        </a:spcBef>
                        <a:spcAft>
                          <a:spcPct val="10000"/>
                        </a:spcAft>
                        <a:buNone/>
                      </a:pPr>
                      <a:endParaRPr lang="en-AU" sz="1200" b="1" dirty="0">
                        <a:solidFill>
                          <a:srgbClr val="2A6164"/>
                        </a:solidFill>
                        <a:latin typeface="Poppins" panose="00000500000000000000" pitchFamily="2" charset="0"/>
                        <a:cs typeface="Poppins" panose="00000500000000000000" pitchFamily="2" charset="0"/>
                      </a:endParaRPr>
                    </a:p>
                    <a:p>
                      <a:pPr marL="0" lvl="0" indent="0" algn="l" defTabSz="666750">
                        <a:lnSpc>
                          <a:spcPct val="90000"/>
                        </a:lnSpc>
                        <a:spcBef>
                          <a:spcPct val="0"/>
                        </a:spcBef>
                        <a:spcAft>
                          <a:spcPct val="10000"/>
                        </a:spcAft>
                        <a:buNone/>
                      </a:pPr>
                      <a:r>
                        <a:rPr lang="en-AU" sz="1650" b="1" dirty="0">
                          <a:solidFill>
                            <a:srgbClr val="2A6164"/>
                          </a:solidFill>
                          <a:latin typeface="Fira Sans Light" panose="020B0403050000020004" pitchFamily="34" charset="0"/>
                          <a:cs typeface="Poppins" panose="00000500000000000000" pitchFamily="2" charset="0"/>
                        </a:rPr>
                        <a:t>CENTRE FOR ACCELERATOR SCIENCE, </a:t>
                      </a:r>
                      <a:r>
                        <a:rPr lang="en-AU" sz="1100" b="1" i="0" dirty="0">
                          <a:solidFill>
                            <a:srgbClr val="2A6164"/>
                          </a:solidFill>
                          <a:latin typeface="Fira Sans Light" panose="020B0403050000020004" pitchFamily="34" charset="0"/>
                          <a:cs typeface="Poppins" panose="00000500000000000000" pitchFamily="2" charset="0"/>
                        </a:rPr>
                        <a:t>Australian Nuclear Science &amp;Technology Organisation</a:t>
                      </a:r>
                    </a:p>
                    <a:p>
                      <a:pPr marL="0" lvl="0" indent="0" algn="l" defTabSz="666750">
                        <a:lnSpc>
                          <a:spcPct val="90000"/>
                        </a:lnSpc>
                        <a:spcBef>
                          <a:spcPct val="0"/>
                        </a:spcBef>
                        <a:spcAft>
                          <a:spcPct val="10000"/>
                        </a:spcAft>
                        <a:buNone/>
                      </a:pPr>
                      <a:r>
                        <a:rPr lang="en-AU" sz="1100" b="1" i="1" dirty="0">
                          <a:solidFill>
                            <a:srgbClr val="2A6164"/>
                          </a:solidFill>
                          <a:latin typeface="Fira Sans Light" panose="020B0403050000020004" pitchFamily="34" charset="0"/>
                          <a:cs typeface="Poppins" panose="00000500000000000000" pitchFamily="2" charset="0"/>
                        </a:rPr>
                        <a:t>Lucas Heights, NSW Australia</a:t>
                      </a:r>
                    </a:p>
                    <a:p>
                      <a:pPr marL="0" lvl="0" indent="0" algn="l" defTabSz="666750">
                        <a:lnSpc>
                          <a:spcPct val="90000"/>
                        </a:lnSpc>
                        <a:spcBef>
                          <a:spcPct val="0"/>
                        </a:spcBef>
                        <a:spcAft>
                          <a:spcPct val="10000"/>
                        </a:spcAft>
                        <a:buNone/>
                      </a:pPr>
                      <a:endParaRPr lang="en-AU" sz="1400" b="1" i="1" dirty="0">
                        <a:solidFill>
                          <a:srgbClr val="2A6164"/>
                        </a:solidFill>
                        <a:latin typeface="Fira Sans Light" panose="020B0403050000020004" pitchFamily="34" charset="0"/>
                        <a:cs typeface="Poppins" panose="00000500000000000000" pitchFamily="2" charset="0"/>
                      </a:endParaRPr>
                    </a:p>
                    <a:p>
                      <a:pPr marL="0" lvl="0" indent="0" algn="l" defTabSz="666750">
                        <a:lnSpc>
                          <a:spcPct val="90000"/>
                        </a:lnSpc>
                        <a:spcBef>
                          <a:spcPct val="0"/>
                        </a:spcBef>
                        <a:spcAft>
                          <a:spcPct val="10000"/>
                        </a:spcAft>
                        <a:buNone/>
                      </a:pPr>
                      <a:endParaRPr lang="en-AU" sz="1400" b="1" i="1" dirty="0">
                        <a:solidFill>
                          <a:srgbClr val="2A6164"/>
                        </a:solidFill>
                        <a:latin typeface="Fira Sans Light" panose="020B0403050000020004" pitchFamily="34" charset="0"/>
                        <a:cs typeface="Poppins" panose="00000500000000000000" pitchFamily="2" charset="0"/>
                      </a:endParaRPr>
                    </a:p>
                    <a:p>
                      <a:pPr marL="0" lvl="0" indent="0" algn="l" defTabSz="666750">
                        <a:lnSpc>
                          <a:spcPct val="90000"/>
                        </a:lnSpc>
                        <a:spcBef>
                          <a:spcPct val="0"/>
                        </a:spcBef>
                        <a:spcAft>
                          <a:spcPct val="10000"/>
                        </a:spcAft>
                        <a:buNone/>
                      </a:pPr>
                      <a:endParaRPr lang="en-AU" sz="1400" b="1" i="1" dirty="0">
                        <a:solidFill>
                          <a:srgbClr val="2A6164"/>
                        </a:solidFill>
                        <a:latin typeface="Fira Sans Light" panose="020B0403050000020004" pitchFamily="34" charset="0"/>
                        <a:cs typeface="Poppins" panose="00000500000000000000" pitchFamily="2" charset="0"/>
                      </a:endParaRPr>
                    </a:p>
                    <a:p>
                      <a:pPr marL="0" lvl="0" indent="0" algn="l" defTabSz="666750">
                        <a:lnSpc>
                          <a:spcPct val="90000"/>
                        </a:lnSpc>
                        <a:spcBef>
                          <a:spcPct val="0"/>
                        </a:spcBef>
                        <a:spcAft>
                          <a:spcPct val="10000"/>
                        </a:spcAft>
                        <a:buNone/>
                      </a:pPr>
                      <a:endParaRPr lang="en-AU" sz="1400" b="1" i="1" dirty="0">
                        <a:solidFill>
                          <a:srgbClr val="002060"/>
                        </a:solidFill>
                        <a:latin typeface="Fira Sans Light" panose="020B0403050000020004" pitchFamily="34" charset="0"/>
                      </a:endParaRPr>
                    </a:p>
                    <a:p>
                      <a:pPr marL="0" lvl="0" indent="0" algn="l" defTabSz="666750">
                        <a:lnSpc>
                          <a:spcPct val="90000"/>
                        </a:lnSpc>
                        <a:spcBef>
                          <a:spcPct val="0"/>
                        </a:spcBef>
                        <a:spcAft>
                          <a:spcPct val="10000"/>
                        </a:spcAft>
                        <a:buNone/>
                      </a:pPr>
                      <a:endParaRPr lang="en-AU" sz="1100" b="1" dirty="0">
                        <a:solidFill>
                          <a:srgbClr val="002060"/>
                        </a:solidFill>
                        <a:latin typeface="Fira Sans Light" panose="020B0403050000020004" pitchFamily="34" charset="0"/>
                      </a:endParaRPr>
                    </a:p>
                    <a:p>
                      <a:pPr marL="0" lvl="0" indent="0" algn="l" defTabSz="666750">
                        <a:lnSpc>
                          <a:spcPct val="90000"/>
                        </a:lnSpc>
                        <a:spcBef>
                          <a:spcPct val="0"/>
                        </a:spcBef>
                        <a:spcAft>
                          <a:spcPct val="10000"/>
                        </a:spcAft>
                        <a:buNone/>
                      </a:pPr>
                      <a:endParaRPr lang="en-AU" sz="1100" b="1" dirty="0">
                        <a:solidFill>
                          <a:srgbClr val="002060"/>
                        </a:solidFill>
                        <a:latin typeface="Fira Sans Light" panose="020B0403050000020004" pitchFamily="34" charset="0"/>
                      </a:endParaRPr>
                    </a:p>
                    <a:p>
                      <a:pPr marL="0" lvl="0" indent="0" algn="l" defTabSz="666750">
                        <a:lnSpc>
                          <a:spcPct val="90000"/>
                        </a:lnSpc>
                        <a:spcBef>
                          <a:spcPct val="0"/>
                        </a:spcBef>
                        <a:spcAft>
                          <a:spcPct val="10000"/>
                        </a:spcAft>
                        <a:buNone/>
                      </a:pPr>
                      <a:endParaRPr lang="en-AU" sz="1100" b="1" dirty="0">
                        <a:solidFill>
                          <a:srgbClr val="002060"/>
                        </a:solidFill>
                        <a:latin typeface="Fira Sans Light" panose="020B0403050000020004" pitchFamily="34" charset="0"/>
                      </a:endParaRPr>
                    </a:p>
                    <a:p>
                      <a:pPr marL="0" lvl="0" indent="0" algn="l" defTabSz="666750">
                        <a:lnSpc>
                          <a:spcPct val="90000"/>
                        </a:lnSpc>
                        <a:spcBef>
                          <a:spcPct val="0"/>
                        </a:spcBef>
                        <a:spcAft>
                          <a:spcPct val="10000"/>
                        </a:spcAft>
                        <a:buNone/>
                      </a:pPr>
                      <a:endParaRPr lang="en-AU" sz="1100" b="1" dirty="0">
                        <a:solidFill>
                          <a:srgbClr val="002060"/>
                        </a:solidFill>
                        <a:latin typeface="Fira Sans Light" panose="020B0403050000020004" pitchFamily="34" charset="0"/>
                      </a:endParaRPr>
                    </a:p>
                    <a:p>
                      <a:pPr marL="0" lvl="0" indent="0" algn="l" defTabSz="666750">
                        <a:lnSpc>
                          <a:spcPct val="90000"/>
                        </a:lnSpc>
                        <a:spcBef>
                          <a:spcPct val="0"/>
                        </a:spcBef>
                        <a:spcAft>
                          <a:spcPct val="10000"/>
                        </a:spcAft>
                        <a:buNone/>
                      </a:pPr>
                      <a:endParaRPr lang="en-AU" sz="1100" b="1" dirty="0">
                        <a:solidFill>
                          <a:srgbClr val="002060"/>
                        </a:solidFill>
                        <a:latin typeface="Fira Sans Light" panose="020B0403050000020004" pitchFamily="34" charset="0"/>
                      </a:endParaRPr>
                    </a:p>
                    <a:p>
                      <a:pPr marL="0" lvl="0" indent="0" algn="l" defTabSz="666750">
                        <a:lnSpc>
                          <a:spcPct val="90000"/>
                        </a:lnSpc>
                        <a:spcBef>
                          <a:spcPct val="0"/>
                        </a:spcBef>
                        <a:spcAft>
                          <a:spcPct val="10000"/>
                        </a:spcAft>
                        <a:buNone/>
                      </a:pPr>
                      <a:endParaRPr lang="en-AU" sz="1100" b="1" dirty="0">
                        <a:solidFill>
                          <a:srgbClr val="002060"/>
                        </a:solidFill>
                        <a:latin typeface="Fira Sans Light" panose="020B0403050000020004" pitchFamily="34" charset="0"/>
                      </a:endParaRPr>
                    </a:p>
                    <a:p>
                      <a:pPr marL="0" lvl="0" indent="0" algn="l" defTabSz="666750">
                        <a:lnSpc>
                          <a:spcPct val="90000"/>
                        </a:lnSpc>
                        <a:spcBef>
                          <a:spcPct val="0"/>
                        </a:spcBef>
                        <a:spcAft>
                          <a:spcPct val="10000"/>
                        </a:spcAft>
                        <a:buNone/>
                      </a:pPr>
                      <a:endParaRPr lang="en-AU" sz="1100" b="1" dirty="0">
                        <a:solidFill>
                          <a:srgbClr val="002060"/>
                        </a:solidFill>
                        <a:latin typeface="Fira Sans Light" panose="020B0403050000020004" pitchFamily="34" charset="0"/>
                      </a:endParaRPr>
                    </a:p>
                    <a:p>
                      <a:pPr marL="0" lvl="0" indent="0" algn="l" defTabSz="666750">
                        <a:lnSpc>
                          <a:spcPct val="90000"/>
                        </a:lnSpc>
                        <a:spcBef>
                          <a:spcPct val="0"/>
                        </a:spcBef>
                        <a:spcAft>
                          <a:spcPct val="10000"/>
                        </a:spcAft>
                        <a:buNone/>
                      </a:pPr>
                      <a:endParaRPr lang="en-AU" sz="1100" b="1" dirty="0">
                        <a:solidFill>
                          <a:srgbClr val="002060"/>
                        </a:solidFill>
                        <a:latin typeface="Fira Sans Light" panose="020B0403050000020004" pitchFamily="34" charset="0"/>
                      </a:endParaRPr>
                    </a:p>
                    <a:p>
                      <a:pPr marL="0" lvl="0" indent="0" algn="l" defTabSz="666750">
                        <a:lnSpc>
                          <a:spcPct val="90000"/>
                        </a:lnSpc>
                        <a:spcBef>
                          <a:spcPct val="0"/>
                        </a:spcBef>
                        <a:spcAft>
                          <a:spcPct val="10000"/>
                        </a:spcAft>
                        <a:buNone/>
                      </a:pPr>
                      <a:endParaRPr lang="en-AU" sz="1100" b="1" dirty="0">
                        <a:solidFill>
                          <a:srgbClr val="002060"/>
                        </a:solidFill>
                        <a:latin typeface="Fira Sans Light" panose="020B0403050000020004" pitchFamily="34" charset="0"/>
                      </a:endParaRPr>
                    </a:p>
                    <a:p>
                      <a:pPr marL="0" lvl="0" indent="0" algn="l" defTabSz="666750">
                        <a:lnSpc>
                          <a:spcPct val="90000"/>
                        </a:lnSpc>
                        <a:spcBef>
                          <a:spcPct val="0"/>
                        </a:spcBef>
                        <a:spcAft>
                          <a:spcPct val="10000"/>
                        </a:spcAft>
                        <a:buNone/>
                      </a:pPr>
                      <a:endParaRPr lang="en-AU" sz="1100" b="1" dirty="0">
                        <a:solidFill>
                          <a:srgbClr val="002060"/>
                        </a:solidFill>
                        <a:latin typeface="Fira Sans Light" panose="020B0403050000020004" pitchFamily="34" charset="0"/>
                      </a:endParaRPr>
                    </a:p>
                    <a:p>
                      <a:pPr marL="0" lvl="0" indent="0" algn="l" defTabSz="666750">
                        <a:lnSpc>
                          <a:spcPct val="90000"/>
                        </a:lnSpc>
                        <a:spcBef>
                          <a:spcPct val="0"/>
                        </a:spcBef>
                        <a:spcAft>
                          <a:spcPct val="10000"/>
                        </a:spcAft>
                        <a:buNone/>
                      </a:pPr>
                      <a:endParaRPr lang="en-AU" sz="1400" b="1" dirty="0">
                        <a:solidFill>
                          <a:srgbClr val="002060"/>
                        </a:solidFill>
                        <a:latin typeface="Fira Sans Light" panose="020B0403050000020004" pitchFamily="34" charset="0"/>
                      </a:endParaRPr>
                    </a:p>
                    <a:p>
                      <a:pPr marL="0" lvl="0" indent="0" algn="l" defTabSz="666750">
                        <a:lnSpc>
                          <a:spcPct val="90000"/>
                        </a:lnSpc>
                        <a:spcBef>
                          <a:spcPct val="0"/>
                        </a:spcBef>
                        <a:spcAft>
                          <a:spcPct val="10000"/>
                        </a:spcAft>
                        <a:buNone/>
                      </a:pPr>
                      <a:r>
                        <a:rPr lang="en-AU" sz="1600" b="1" dirty="0">
                          <a:solidFill>
                            <a:srgbClr val="2A6164"/>
                          </a:solidFill>
                          <a:latin typeface="Fira Sans Light" panose="020B0403050000020004" pitchFamily="34" charset="0"/>
                        </a:rPr>
                        <a:t>4 Accelerators (up to 10 MV)</a:t>
                      </a:r>
                    </a:p>
                    <a:p>
                      <a:pPr marL="0" lvl="0" indent="0" algn="l" defTabSz="666750">
                        <a:lnSpc>
                          <a:spcPct val="90000"/>
                        </a:lnSpc>
                        <a:spcBef>
                          <a:spcPct val="0"/>
                        </a:spcBef>
                        <a:spcAft>
                          <a:spcPct val="10000"/>
                        </a:spcAft>
                        <a:buNone/>
                      </a:pPr>
                      <a:r>
                        <a:rPr lang="en-AU" sz="1600" b="1" dirty="0">
                          <a:solidFill>
                            <a:srgbClr val="2A6164"/>
                          </a:solidFill>
                          <a:latin typeface="Fira Sans Light" panose="020B0403050000020004" pitchFamily="34" charset="0"/>
                        </a:rPr>
                        <a:t>2 Heavy Ion Nuclear Microprobes</a:t>
                      </a:r>
                    </a:p>
                    <a:p>
                      <a:pPr marL="171450" indent="-171450" algn="l" defTabSz="666750">
                        <a:lnSpc>
                          <a:spcPct val="90000"/>
                        </a:lnSpc>
                        <a:spcBef>
                          <a:spcPct val="0"/>
                        </a:spcBef>
                        <a:spcAft>
                          <a:spcPct val="10000"/>
                        </a:spcAft>
                        <a:buClr>
                          <a:schemeClr val="accent2"/>
                        </a:buClr>
                        <a:buFont typeface="Wingdings" panose="05000000000000000000" pitchFamily="2" charset="2"/>
                        <a:buChar char="§"/>
                      </a:pPr>
                      <a:r>
                        <a:rPr lang="en-AU" sz="1400" u="sng" dirty="0">
                          <a:solidFill>
                            <a:srgbClr val="2A6164"/>
                          </a:solidFill>
                          <a:latin typeface="Fira Sans Light" panose="020B0403050000020004" pitchFamily="34" charset="0"/>
                        </a:rPr>
                        <a:t>The only ones in Australia !</a:t>
                      </a:r>
                    </a:p>
                    <a:p>
                      <a:pPr marL="171450" indent="-171450" algn="l" defTabSz="666750">
                        <a:lnSpc>
                          <a:spcPct val="90000"/>
                        </a:lnSpc>
                        <a:spcBef>
                          <a:spcPct val="0"/>
                        </a:spcBef>
                        <a:spcAft>
                          <a:spcPct val="10000"/>
                        </a:spcAft>
                        <a:buClr>
                          <a:schemeClr val="accent2"/>
                        </a:buClr>
                        <a:buFont typeface="Wingdings" panose="05000000000000000000" pitchFamily="2" charset="2"/>
                        <a:buChar char="§"/>
                      </a:pPr>
                      <a:r>
                        <a:rPr lang="en-AU" sz="1400" kern="1200" dirty="0">
                          <a:solidFill>
                            <a:srgbClr val="2A6164"/>
                          </a:solidFill>
                          <a:latin typeface="Fira Sans Light" panose="020B0403050000020004" pitchFamily="34" charset="0"/>
                        </a:rPr>
                        <a:t>More than 20 ion species (from H to Au)</a:t>
                      </a:r>
                    </a:p>
                    <a:p>
                      <a:pPr marL="171450" lvl="0" indent="-171450" algn="l" defTabSz="666750">
                        <a:lnSpc>
                          <a:spcPct val="90000"/>
                        </a:lnSpc>
                        <a:spcBef>
                          <a:spcPct val="0"/>
                        </a:spcBef>
                        <a:spcAft>
                          <a:spcPct val="10000"/>
                        </a:spcAft>
                        <a:buClr>
                          <a:schemeClr val="accent2"/>
                        </a:buClr>
                        <a:buFont typeface="Wingdings" panose="05000000000000000000" pitchFamily="2" charset="2"/>
                        <a:buChar char="§"/>
                      </a:pPr>
                      <a:r>
                        <a:rPr lang="en-AU" sz="1400" dirty="0">
                          <a:solidFill>
                            <a:srgbClr val="2A6164"/>
                          </a:solidFill>
                          <a:latin typeface="Fira Sans Light" panose="020B0403050000020004" pitchFamily="34" charset="0"/>
                        </a:rPr>
                        <a:t>E</a:t>
                      </a:r>
                      <a:r>
                        <a:rPr lang="en-AU" sz="1400" kern="1200" dirty="0">
                          <a:solidFill>
                            <a:srgbClr val="2A6164"/>
                          </a:solidFill>
                          <a:latin typeface="Fira Sans Light" panose="020B0403050000020004" pitchFamily="34" charset="0"/>
                        </a:rPr>
                        <a:t>nergy above 100 MeV</a:t>
                      </a:r>
                    </a:p>
                    <a:p>
                      <a:pPr marL="171450" lvl="0" indent="-171450" algn="l" defTabSz="666750">
                        <a:lnSpc>
                          <a:spcPct val="90000"/>
                        </a:lnSpc>
                        <a:spcBef>
                          <a:spcPct val="0"/>
                        </a:spcBef>
                        <a:spcAft>
                          <a:spcPct val="10000"/>
                        </a:spcAft>
                        <a:buClr>
                          <a:schemeClr val="accent2"/>
                        </a:buClr>
                        <a:buFont typeface="Wingdings" panose="05000000000000000000" pitchFamily="2" charset="2"/>
                        <a:buChar char="§"/>
                      </a:pPr>
                      <a:r>
                        <a:rPr lang="en-AU" sz="1400" dirty="0">
                          <a:solidFill>
                            <a:srgbClr val="2A6164"/>
                          </a:solidFill>
                          <a:latin typeface="Fira Sans Light" panose="020B0403050000020004" pitchFamily="34" charset="0"/>
                        </a:rPr>
                        <a:t>Single ion &amp; High current regimes</a:t>
                      </a:r>
                      <a:endParaRPr lang="en-AU" sz="1400" kern="1200" dirty="0">
                        <a:solidFill>
                          <a:srgbClr val="2A6164"/>
                        </a:solidFill>
                        <a:latin typeface="Fira Sans Light" panose="020B0403050000020004" pitchFamily="34" charset="0"/>
                      </a:endParaRPr>
                    </a:p>
                    <a:p>
                      <a:pPr algn="l"/>
                      <a:endParaRPr lang="en-AU" dirty="0"/>
                    </a:p>
                  </a:txBody>
                  <a:tcPr>
                    <a:lnL w="12700" cmpd="sng">
                      <a:noFill/>
                    </a:lnL>
                    <a:lnR w="12700" cmpd="sng">
                      <a:noFill/>
                    </a:lnR>
                    <a:lnT w="28575" cap="flat" cmpd="sng" algn="ctr">
                      <a:solidFill>
                        <a:srgbClr val="2A6164"/>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186328191"/>
                  </a:ext>
                </a:extLst>
              </a:tr>
            </a:tbl>
          </a:graphicData>
        </a:graphic>
      </p:graphicFrame>
      <p:sp>
        <p:nvSpPr>
          <p:cNvPr id="2" name="TextBox 1">
            <a:extLst>
              <a:ext uri="{FF2B5EF4-FFF2-40B4-BE49-F238E27FC236}">
                <a16:creationId xmlns:a16="http://schemas.microsoft.com/office/drawing/2014/main" id="{0EB3D1D2-D7D2-BBF3-3AC0-DDE5397DDAB4}"/>
              </a:ext>
            </a:extLst>
          </p:cNvPr>
          <p:cNvSpPr txBox="1"/>
          <p:nvPr/>
        </p:nvSpPr>
        <p:spPr>
          <a:xfrm>
            <a:off x="-11549" y="-157110"/>
            <a:ext cx="12240000" cy="877163"/>
          </a:xfrm>
          <a:prstGeom prst="rect">
            <a:avLst/>
          </a:prstGeom>
          <a:solidFill>
            <a:schemeClr val="bg1"/>
          </a:solidFill>
        </p:spPr>
        <p:txBody>
          <a:bodyPr wrap="square" anchor="ctr">
            <a:spAutoFit/>
          </a:bodyPr>
          <a:lstStyle/>
          <a:p>
            <a:pPr algn="ctr"/>
            <a:r>
              <a:rPr lang="en-AU" sz="2000" b="1" i="0" dirty="0">
                <a:solidFill>
                  <a:srgbClr val="002060"/>
                </a:solidFill>
                <a:effectLst/>
                <a:latin typeface="Fira Sans" panose="020B0503050000020004" pitchFamily="34" charset="0"/>
                <a:cs typeface="Poppins" panose="00000500000000000000" pitchFamily="2" charset="0"/>
              </a:rPr>
              <a:t> AUSTRALIA’S ION MICROBEAM FACILITY AND CAPABILITY FOR SPACE AND MEDICAL APPLICATIONS</a:t>
            </a:r>
          </a:p>
          <a:p>
            <a:r>
              <a:rPr lang="en-AU" sz="1100" b="1" i="1" dirty="0">
                <a:solidFill>
                  <a:srgbClr val="002060"/>
                </a:solidFill>
                <a:latin typeface="Fira Sans" panose="020B0503050000020004" pitchFamily="34" charset="0"/>
                <a:cs typeface="Poppins" panose="00000500000000000000" pitchFamily="2" charset="0"/>
              </a:rPr>
              <a:t>  Dr Stefania Peracchi – Accelerator Scientist - speracch@ansto.gov.au</a:t>
            </a:r>
            <a:endParaRPr lang="en-AU" sz="1100" i="1" dirty="0">
              <a:solidFill>
                <a:srgbClr val="002060"/>
              </a:solidFill>
              <a:latin typeface="Fira Sans" panose="020B0503050000020004" pitchFamily="34" charset="0"/>
              <a:cs typeface="Poppins" panose="00000500000000000000" pitchFamily="2" charset="0"/>
            </a:endParaRPr>
          </a:p>
        </p:txBody>
      </p:sp>
      <p:sp>
        <p:nvSpPr>
          <p:cNvPr id="28" name="Rectangle 27">
            <a:extLst>
              <a:ext uri="{FF2B5EF4-FFF2-40B4-BE49-F238E27FC236}">
                <a16:creationId xmlns:a16="http://schemas.microsoft.com/office/drawing/2014/main" id="{F827DFD3-F6FD-9846-2692-956AA30E89ED}"/>
              </a:ext>
            </a:extLst>
          </p:cNvPr>
          <p:cNvSpPr/>
          <p:nvPr/>
        </p:nvSpPr>
        <p:spPr>
          <a:xfrm>
            <a:off x="393723" y="769295"/>
            <a:ext cx="3471760" cy="1338207"/>
          </a:xfrm>
          <a:prstGeom prst="rect">
            <a:avLst/>
          </a:prstGeom>
          <a:noFill/>
        </p:spPr>
        <p:style>
          <a:lnRef idx="0">
            <a:schemeClr val="dk1">
              <a:alpha val="0"/>
              <a:hueOff val="0"/>
              <a:satOff val="0"/>
              <a:lumOff val="0"/>
              <a:alphaOff val="0"/>
            </a:schemeClr>
          </a:lnRef>
          <a:fillRef idx="0">
            <a:scrgbClr r="0" g="0" b="0"/>
          </a:fillRef>
          <a:effectRef idx="0">
            <a:schemeClr val="lt1">
              <a:alpha val="0"/>
              <a:hueOff val="0"/>
              <a:satOff val="0"/>
              <a:lumOff val="0"/>
              <a:alphaOff val="0"/>
            </a:schemeClr>
          </a:effectRef>
          <a:fontRef idx="minor">
            <a:schemeClr val="tx1">
              <a:hueOff val="0"/>
              <a:satOff val="0"/>
              <a:lumOff val="0"/>
              <a:alphaOff val="0"/>
            </a:schemeClr>
          </a:fontRef>
        </p:style>
      </p:sp>
      <p:pic>
        <p:nvPicPr>
          <p:cNvPr id="12" name="Picture 11" descr="Logo&#10;&#10;Description automatically generated">
            <a:extLst>
              <a:ext uri="{FF2B5EF4-FFF2-40B4-BE49-F238E27FC236}">
                <a16:creationId xmlns:a16="http://schemas.microsoft.com/office/drawing/2014/main" id="{88823A36-4857-1754-393A-A734EAEC936C}"/>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74173" y="6259923"/>
            <a:ext cx="727074" cy="525248"/>
          </a:xfrm>
          <a:prstGeom prst="rect">
            <a:avLst/>
          </a:prstGeom>
        </p:spPr>
      </p:pic>
      <p:pic>
        <p:nvPicPr>
          <p:cNvPr id="13" name="Picture 12" descr="Logo&#10;&#10;Description automatically generated">
            <a:extLst>
              <a:ext uri="{FF2B5EF4-FFF2-40B4-BE49-F238E27FC236}">
                <a16:creationId xmlns:a16="http://schemas.microsoft.com/office/drawing/2014/main" id="{DA2E8C76-B490-CDA7-A923-71DEFE4CD964}"/>
              </a:ext>
            </a:extLst>
          </p:cNvPr>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840196" y="6206442"/>
            <a:ext cx="787346" cy="580516"/>
          </a:xfrm>
          <a:prstGeom prst="rect">
            <a:avLst/>
          </a:prstGeom>
        </p:spPr>
      </p:pic>
      <p:pic>
        <p:nvPicPr>
          <p:cNvPr id="17" name="Picture 16" descr="A picture containing indoor, miller&#10;&#10;Description automatically generated">
            <a:extLst>
              <a:ext uri="{FF2B5EF4-FFF2-40B4-BE49-F238E27FC236}">
                <a16:creationId xmlns:a16="http://schemas.microsoft.com/office/drawing/2014/main" id="{A4FCD954-F781-C9BE-2BD7-0AC3E84DC652}"/>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116" t="3274" r="7720" b="2425"/>
          <a:stretch/>
        </p:blipFill>
        <p:spPr>
          <a:xfrm>
            <a:off x="126215" y="2221037"/>
            <a:ext cx="3476284" cy="2224044"/>
          </a:xfrm>
          <a:prstGeom prst="rect">
            <a:avLst/>
          </a:prstGeom>
          <a:ln>
            <a:noFill/>
          </a:ln>
        </p:spPr>
      </p:pic>
      <p:graphicFrame>
        <p:nvGraphicFramePr>
          <p:cNvPr id="18" name="Table 10">
            <a:extLst>
              <a:ext uri="{FF2B5EF4-FFF2-40B4-BE49-F238E27FC236}">
                <a16:creationId xmlns:a16="http://schemas.microsoft.com/office/drawing/2014/main" id="{1A61EFBC-D253-E260-C74B-3A7E74913B57}"/>
              </a:ext>
            </a:extLst>
          </p:cNvPr>
          <p:cNvGraphicFramePr>
            <a:graphicFrameLocks noGrp="1"/>
          </p:cNvGraphicFramePr>
          <p:nvPr>
            <p:extLst/>
          </p:nvPr>
        </p:nvGraphicFramePr>
        <p:xfrm>
          <a:off x="3872245" y="588424"/>
          <a:ext cx="4470558" cy="6269576"/>
        </p:xfrm>
        <a:graphic>
          <a:graphicData uri="http://schemas.openxmlformats.org/drawingml/2006/table">
            <a:tbl>
              <a:tblPr firstRow="1" bandRow="1">
                <a:tableStyleId>{5C22544A-7EE6-4342-B048-85BDC9FD1C3A}</a:tableStyleId>
              </a:tblPr>
              <a:tblGrid>
                <a:gridCol w="2008437">
                  <a:extLst>
                    <a:ext uri="{9D8B030D-6E8A-4147-A177-3AD203B41FA5}">
                      <a16:colId xmlns:a16="http://schemas.microsoft.com/office/drawing/2014/main" val="406330698"/>
                    </a:ext>
                  </a:extLst>
                </a:gridCol>
                <a:gridCol w="2462121">
                  <a:extLst>
                    <a:ext uri="{9D8B030D-6E8A-4147-A177-3AD203B41FA5}">
                      <a16:colId xmlns:a16="http://schemas.microsoft.com/office/drawing/2014/main" val="2925059791"/>
                    </a:ext>
                  </a:extLst>
                </a:gridCol>
              </a:tblGrid>
              <a:tr h="618551">
                <a:tc gridSpan="2">
                  <a:txBody>
                    <a:bodyPr/>
                    <a:lstStyle/>
                    <a:p>
                      <a:pPr algn="l"/>
                      <a:r>
                        <a:rPr lang="en-AU" sz="2400" dirty="0">
                          <a:solidFill>
                            <a:srgbClr val="2A6164"/>
                          </a:solidFill>
                          <a:latin typeface="Poppins" panose="00000500000000000000" pitchFamily="2" charset="0"/>
                          <a:cs typeface="Poppins" panose="00000500000000000000" pitchFamily="2" charset="0"/>
                        </a:rPr>
                        <a:t>CAPABILITIES</a:t>
                      </a:r>
                    </a:p>
                  </a:txBody>
                  <a:tcPr anchor="ctr">
                    <a:lnL w="12700" cmpd="sng">
                      <a:noFill/>
                    </a:lnL>
                    <a:lnR w="12700" cmpd="sng">
                      <a:noFill/>
                    </a:lnR>
                    <a:lnT w="12700" cmpd="sng">
                      <a:noFill/>
                    </a:lnT>
                    <a:lnB w="28575" cap="flat" cmpd="sng" algn="ctr">
                      <a:solidFill>
                        <a:srgbClr val="2A6164"/>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AU"/>
                    </a:p>
                  </a:txBody>
                  <a:tcPr/>
                </a:tc>
                <a:extLst>
                  <a:ext uri="{0D108BD9-81ED-4DB2-BD59-A6C34878D82A}">
                    <a16:rowId xmlns:a16="http://schemas.microsoft.com/office/drawing/2014/main" val="797457208"/>
                  </a:ext>
                </a:extLst>
              </a:tr>
              <a:tr h="1883675">
                <a:tc>
                  <a:txBody>
                    <a:bodyPr/>
                    <a:lstStyle/>
                    <a:p>
                      <a:pPr marL="0" lvl="0" indent="0" algn="l" defTabSz="666750">
                        <a:lnSpc>
                          <a:spcPct val="90000"/>
                        </a:lnSpc>
                        <a:spcBef>
                          <a:spcPct val="0"/>
                        </a:spcBef>
                        <a:spcAft>
                          <a:spcPct val="10000"/>
                        </a:spcAft>
                        <a:buNone/>
                      </a:pPr>
                      <a:endParaRPr lang="en-AU" sz="1200" b="1" dirty="0">
                        <a:solidFill>
                          <a:srgbClr val="2A6164"/>
                        </a:solidFill>
                        <a:latin typeface="Poppins" panose="00000500000000000000" pitchFamily="2" charset="0"/>
                        <a:cs typeface="Poppins" panose="00000500000000000000" pitchFamily="2" charset="0"/>
                      </a:endParaRPr>
                    </a:p>
                    <a:p>
                      <a:pPr marL="0" lvl="0" indent="0" algn="l" defTabSz="666750">
                        <a:lnSpc>
                          <a:spcPct val="90000"/>
                        </a:lnSpc>
                        <a:spcBef>
                          <a:spcPct val="0"/>
                        </a:spcBef>
                        <a:spcAft>
                          <a:spcPct val="10000"/>
                        </a:spcAft>
                        <a:buNone/>
                      </a:pPr>
                      <a:endParaRPr lang="en-AU" sz="1400" b="1" i="1" dirty="0">
                        <a:solidFill>
                          <a:srgbClr val="2A6164"/>
                        </a:solidFill>
                        <a:latin typeface="Fira Sans Light" panose="020B0403050000020004" pitchFamily="34" charset="0"/>
                        <a:cs typeface="Poppins" panose="00000500000000000000" pitchFamily="2" charset="0"/>
                      </a:endParaRPr>
                    </a:p>
                    <a:p>
                      <a:pPr marL="0" lvl="0" indent="0" algn="l" defTabSz="666750">
                        <a:lnSpc>
                          <a:spcPct val="90000"/>
                        </a:lnSpc>
                        <a:spcBef>
                          <a:spcPct val="0"/>
                        </a:spcBef>
                        <a:spcAft>
                          <a:spcPct val="10000"/>
                        </a:spcAft>
                        <a:buNone/>
                      </a:pPr>
                      <a:endParaRPr lang="en-AU" sz="1400" b="1" i="1" dirty="0">
                        <a:solidFill>
                          <a:srgbClr val="2A6164"/>
                        </a:solidFill>
                        <a:latin typeface="Fira Sans Light" panose="020B0403050000020004" pitchFamily="34" charset="0"/>
                        <a:cs typeface="Poppins" panose="00000500000000000000" pitchFamily="2" charset="0"/>
                      </a:endParaRPr>
                    </a:p>
                    <a:p>
                      <a:pPr marL="0" lvl="0" indent="0" algn="l" defTabSz="666750">
                        <a:lnSpc>
                          <a:spcPct val="90000"/>
                        </a:lnSpc>
                        <a:spcBef>
                          <a:spcPct val="0"/>
                        </a:spcBef>
                        <a:spcAft>
                          <a:spcPct val="10000"/>
                        </a:spcAft>
                        <a:buNone/>
                      </a:pPr>
                      <a:endParaRPr lang="en-AU" sz="1400" b="1" i="1" dirty="0">
                        <a:solidFill>
                          <a:srgbClr val="002060"/>
                        </a:solidFill>
                        <a:latin typeface="Fira Sans Light" panose="020B0403050000020004" pitchFamily="34" charset="0"/>
                      </a:endParaRPr>
                    </a:p>
                    <a:p>
                      <a:pPr marL="0" lvl="0" indent="0" algn="l" defTabSz="666750">
                        <a:lnSpc>
                          <a:spcPct val="90000"/>
                        </a:lnSpc>
                        <a:spcBef>
                          <a:spcPct val="0"/>
                        </a:spcBef>
                        <a:spcAft>
                          <a:spcPct val="10000"/>
                        </a:spcAft>
                        <a:buNone/>
                      </a:pPr>
                      <a:endParaRPr lang="en-AU" sz="1100" b="1" dirty="0">
                        <a:solidFill>
                          <a:srgbClr val="002060"/>
                        </a:solidFill>
                        <a:latin typeface="Fira Sans Light" panose="020B0403050000020004" pitchFamily="34" charset="0"/>
                      </a:endParaRPr>
                    </a:p>
                    <a:p>
                      <a:pPr marL="0" lvl="0" indent="0" algn="l" defTabSz="666750">
                        <a:lnSpc>
                          <a:spcPct val="90000"/>
                        </a:lnSpc>
                        <a:spcBef>
                          <a:spcPct val="0"/>
                        </a:spcBef>
                        <a:spcAft>
                          <a:spcPct val="10000"/>
                        </a:spcAft>
                        <a:buNone/>
                      </a:pPr>
                      <a:endParaRPr lang="en-AU" sz="1100" b="1" dirty="0">
                        <a:solidFill>
                          <a:srgbClr val="002060"/>
                        </a:solidFill>
                        <a:latin typeface="Fira Sans Light" panose="020B0403050000020004" pitchFamily="34" charset="0"/>
                      </a:endParaRPr>
                    </a:p>
                    <a:p>
                      <a:pPr marL="0" lvl="0" indent="0" algn="l" defTabSz="666750">
                        <a:lnSpc>
                          <a:spcPct val="90000"/>
                        </a:lnSpc>
                        <a:spcBef>
                          <a:spcPct val="0"/>
                        </a:spcBef>
                        <a:spcAft>
                          <a:spcPct val="10000"/>
                        </a:spcAft>
                        <a:buNone/>
                      </a:pPr>
                      <a:endParaRPr lang="en-AU" sz="1100" b="1" dirty="0">
                        <a:solidFill>
                          <a:srgbClr val="002060"/>
                        </a:solidFill>
                        <a:latin typeface="Fira Sans Light" panose="020B0403050000020004" pitchFamily="34" charset="0"/>
                      </a:endParaRPr>
                    </a:p>
                    <a:p>
                      <a:pPr marL="0" lvl="0" indent="0" algn="l" defTabSz="666750">
                        <a:lnSpc>
                          <a:spcPct val="90000"/>
                        </a:lnSpc>
                        <a:spcBef>
                          <a:spcPct val="0"/>
                        </a:spcBef>
                        <a:spcAft>
                          <a:spcPct val="10000"/>
                        </a:spcAft>
                        <a:buNone/>
                      </a:pPr>
                      <a:endParaRPr lang="en-AU" sz="1100" b="1" dirty="0">
                        <a:solidFill>
                          <a:srgbClr val="002060"/>
                        </a:solidFill>
                        <a:latin typeface="Fira Sans Light" panose="020B0403050000020004" pitchFamily="34" charset="0"/>
                      </a:endParaRPr>
                    </a:p>
                    <a:p>
                      <a:pPr marL="0" lvl="0" indent="0" algn="l" defTabSz="666750">
                        <a:lnSpc>
                          <a:spcPct val="90000"/>
                        </a:lnSpc>
                        <a:spcBef>
                          <a:spcPct val="0"/>
                        </a:spcBef>
                        <a:spcAft>
                          <a:spcPct val="10000"/>
                        </a:spcAft>
                        <a:buNone/>
                      </a:pPr>
                      <a:endParaRPr lang="en-AU" sz="1100" b="1" dirty="0">
                        <a:solidFill>
                          <a:srgbClr val="002060"/>
                        </a:solidFill>
                        <a:latin typeface="Fira Sans Light" panose="020B0403050000020004" pitchFamily="34" charset="0"/>
                      </a:endParaRPr>
                    </a:p>
                  </a:txBody>
                  <a:tcPr anchor="ctr">
                    <a:lnL w="12700" cmpd="sng">
                      <a:noFill/>
                    </a:lnL>
                    <a:lnR w="12700" cmpd="sng">
                      <a:noFill/>
                    </a:lnR>
                    <a:lnT w="28575" cap="flat" cmpd="sng" algn="ctr">
                      <a:solidFill>
                        <a:srgbClr val="2A6164"/>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lvl="0" indent="0" algn="l" defTabSz="666750">
                        <a:lnSpc>
                          <a:spcPct val="90000"/>
                        </a:lnSpc>
                        <a:spcBef>
                          <a:spcPct val="0"/>
                        </a:spcBef>
                        <a:spcAft>
                          <a:spcPct val="10000"/>
                        </a:spcAft>
                        <a:buNone/>
                      </a:pPr>
                      <a:endParaRPr lang="en-AU" sz="1400" b="1" dirty="0">
                        <a:solidFill>
                          <a:srgbClr val="002060"/>
                        </a:solidFill>
                        <a:latin typeface="Fira Sans Light" panose="020B0403050000020004" pitchFamily="34" charset="0"/>
                      </a:endParaRPr>
                    </a:p>
                    <a:p>
                      <a:pPr marL="0" lvl="0" indent="0" algn="l" defTabSz="666750">
                        <a:lnSpc>
                          <a:spcPct val="90000"/>
                        </a:lnSpc>
                        <a:spcBef>
                          <a:spcPct val="0"/>
                        </a:spcBef>
                        <a:spcAft>
                          <a:spcPct val="10000"/>
                        </a:spcAft>
                        <a:buNone/>
                      </a:pPr>
                      <a:r>
                        <a:rPr lang="en-AU" sz="1600" b="1" dirty="0">
                          <a:solidFill>
                            <a:srgbClr val="2A6164"/>
                          </a:solidFill>
                          <a:latin typeface="Fira Sans Light" panose="020B0403050000020004" pitchFamily="34" charset="0"/>
                        </a:rPr>
                        <a:t>External Ion Microbeam</a:t>
                      </a:r>
                    </a:p>
                    <a:p>
                      <a:pPr lvl="0" algn="l"/>
                      <a:r>
                        <a:rPr lang="en-AU" sz="1400" kern="1200" dirty="0">
                          <a:solidFill>
                            <a:srgbClr val="2A6164"/>
                          </a:solidFill>
                          <a:latin typeface="Fira Sans Light" panose="020B0403050000020004" pitchFamily="34" charset="0"/>
                          <a:ea typeface="+mn-ea"/>
                          <a:cs typeface="+mn-cs"/>
                        </a:rPr>
                        <a:t>In addition to the standard vacuum chamber, we have An enclosed chamber for irradiation in ambient air.</a:t>
                      </a:r>
                    </a:p>
                    <a:p>
                      <a:pPr algn="l"/>
                      <a:endParaRPr lang="en-AU" dirty="0"/>
                    </a:p>
                  </a:txBody>
                  <a:tcPr anchor="ctr">
                    <a:lnL w="12700" cmpd="sng">
                      <a:noFill/>
                    </a:lnL>
                    <a:lnR w="12700" cmpd="sng">
                      <a:noFill/>
                    </a:lnR>
                    <a:lnT w="28575" cap="flat" cmpd="sng" algn="ctr">
                      <a:solidFill>
                        <a:srgbClr val="2A6164"/>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186328191"/>
                  </a:ext>
                </a:extLst>
              </a:tr>
              <a:tr h="1883675">
                <a:tc>
                  <a:txBody>
                    <a:bodyPr/>
                    <a:lstStyle/>
                    <a:p>
                      <a:pPr algn="l"/>
                      <a:endParaRPr lang="en-AU" dirty="0"/>
                    </a:p>
                  </a:txBody>
                  <a:tcPr anchor="ctr">
                    <a:lnL w="12700" cmpd="sng">
                      <a:noFill/>
                    </a:lnL>
                    <a:lnR w="12700" cmpd="sng">
                      <a:noFill/>
                    </a:lnR>
                    <a:lnT w="2857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600" b="1" dirty="0">
                          <a:solidFill>
                            <a:srgbClr val="2A6164"/>
                          </a:solidFill>
                          <a:latin typeface="Fira Sans Light" panose="020B0403050000020004" pitchFamily="34" charset="0"/>
                        </a:rPr>
                        <a:t>Selective Irradiation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400" dirty="0">
                          <a:solidFill>
                            <a:srgbClr val="2A6164"/>
                          </a:solidFill>
                          <a:latin typeface="Fira Sans Light" panose="020B0403050000020004" pitchFamily="34" charset="0"/>
                        </a:rPr>
                        <a:t>Customisable pattern of scanning beam on selected areas to irradiate micron-sub-regions. </a:t>
                      </a:r>
                    </a:p>
                    <a:p>
                      <a:pPr algn="l"/>
                      <a:endParaRPr lang="en-AU" dirty="0"/>
                    </a:p>
                  </a:txBody>
                  <a:tcPr anchor="ctr">
                    <a:lnL w="12700" cmpd="sng">
                      <a:noFill/>
                    </a:lnL>
                    <a:lnR w="12700" cmpd="sng">
                      <a:noFill/>
                    </a:lnR>
                    <a:lnT w="2857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82213673"/>
                  </a:ext>
                </a:extLst>
              </a:tr>
              <a:tr h="1883675">
                <a:tc>
                  <a:txBody>
                    <a:bodyPr/>
                    <a:lstStyle/>
                    <a:p>
                      <a:pPr algn="l"/>
                      <a:endParaRPr lang="en-AU" dirty="0"/>
                    </a:p>
                  </a:txBody>
                  <a:tcPr anchor="ctr">
                    <a:lnL w="12700" cmpd="sng">
                      <a:noFill/>
                    </a:lnL>
                    <a:lnR w="12700" cmpd="sng">
                      <a:noFill/>
                    </a:lnR>
                    <a:lnT w="2857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lvl="0"/>
                      <a:r>
                        <a:rPr lang="en-AU" sz="1600" b="1" dirty="0">
                          <a:solidFill>
                            <a:srgbClr val="2A6164"/>
                          </a:solidFill>
                          <a:latin typeface="Fira Sans Light" panose="020B0403050000020004" pitchFamily="34" charset="0"/>
                        </a:rPr>
                        <a:t>GEANT4 Modelling</a:t>
                      </a:r>
                    </a:p>
                    <a:p>
                      <a:pPr lvl="0"/>
                      <a:r>
                        <a:rPr lang="en-AU" sz="1400" dirty="0">
                          <a:solidFill>
                            <a:srgbClr val="2A6164"/>
                          </a:solidFill>
                          <a:latin typeface="Fira Sans Light" panose="020B0403050000020004" pitchFamily="34" charset="0"/>
                        </a:rPr>
                        <a:t>Accurate modelling of beam transport, LET and dose rate profile along the target, and precise selection of preferred flux (or fluence) during the irradiation. </a:t>
                      </a:r>
                    </a:p>
                  </a:txBody>
                  <a:tcPr anchor="ctr">
                    <a:lnL w="12700" cmpd="sng">
                      <a:noFill/>
                    </a:lnL>
                    <a:lnR w="12700" cmpd="sng">
                      <a:noFill/>
                    </a:lnR>
                    <a:lnT w="2857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892951423"/>
                  </a:ext>
                </a:extLst>
              </a:tr>
            </a:tbl>
          </a:graphicData>
        </a:graphic>
      </p:graphicFrame>
      <p:sp>
        <p:nvSpPr>
          <p:cNvPr id="19" name="Rectangle 18">
            <a:extLst>
              <a:ext uri="{FF2B5EF4-FFF2-40B4-BE49-F238E27FC236}">
                <a16:creationId xmlns:a16="http://schemas.microsoft.com/office/drawing/2014/main" id="{7EE91069-07CD-A97F-058A-62FEA86FF50E}"/>
              </a:ext>
            </a:extLst>
          </p:cNvPr>
          <p:cNvSpPr/>
          <p:nvPr/>
        </p:nvSpPr>
        <p:spPr>
          <a:xfrm>
            <a:off x="3972923" y="1368547"/>
            <a:ext cx="1886719" cy="1560353"/>
          </a:xfrm>
          <a:prstGeom prst="rect">
            <a:avLst/>
          </a:prstGeom>
          <a:blipFill>
            <a:blip r:embed="rId6" cstate="print">
              <a:extLst>
                <a:ext uri="{28A0092B-C50C-407E-A947-70E740481C1C}">
                  <a14:useLocalDpi xmlns:a14="http://schemas.microsoft.com/office/drawing/2010/main" val="0"/>
                </a:ext>
              </a:extLst>
            </a:blip>
            <a:stretch>
              <a:fillRect l="-13542" t="-828" r="-13542" b="-2621"/>
            </a:stretch>
          </a:blipFill>
          <a:ln>
            <a:no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22" name="Rectangle 21">
            <a:extLst>
              <a:ext uri="{FF2B5EF4-FFF2-40B4-BE49-F238E27FC236}">
                <a16:creationId xmlns:a16="http://schemas.microsoft.com/office/drawing/2014/main" id="{BBC958F5-A231-B256-C6EF-6EC8DD531419}"/>
              </a:ext>
            </a:extLst>
          </p:cNvPr>
          <p:cNvSpPr/>
          <p:nvPr/>
        </p:nvSpPr>
        <p:spPr>
          <a:xfrm>
            <a:off x="3967600" y="3148925"/>
            <a:ext cx="1926967" cy="1666842"/>
          </a:xfrm>
          <a:prstGeom prst="rect">
            <a:avLst/>
          </a:prstGeom>
          <a:blipFill dpi="0" rotWithShape="1">
            <a:blip r:embed="rId7"/>
            <a:srcRect/>
            <a:stretch>
              <a:fillRect l="-31144" t="-58681" r="1160" b="-2235"/>
            </a:stretch>
          </a:blipFill>
          <a:ln>
            <a:no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23" name="Rectangle 22">
            <a:extLst>
              <a:ext uri="{FF2B5EF4-FFF2-40B4-BE49-F238E27FC236}">
                <a16:creationId xmlns:a16="http://schemas.microsoft.com/office/drawing/2014/main" id="{92F06F36-F785-AF43-13B0-85020F8124A2}"/>
              </a:ext>
            </a:extLst>
          </p:cNvPr>
          <p:cNvSpPr/>
          <p:nvPr/>
        </p:nvSpPr>
        <p:spPr>
          <a:xfrm>
            <a:off x="3972923" y="5035792"/>
            <a:ext cx="1926967" cy="1666842"/>
          </a:xfrm>
          <a:prstGeom prst="rect">
            <a:avLst/>
          </a:prstGeom>
          <a:blipFill dpi="0" rotWithShape="1">
            <a:blip r:embed="rId8">
              <a:alphaModFix/>
              <a:extLst>
                <a:ext uri="{BEBA8EAE-BF5A-486C-A8C5-ECC9F3942E4B}">
                  <a14:imgProps xmlns:a14="http://schemas.microsoft.com/office/drawing/2010/main">
                    <a14:imgLayer r:embed="rId9">
                      <a14:imgEffect>
                        <a14:saturation sat="200000"/>
                      </a14:imgEffect>
                    </a14:imgLayer>
                  </a14:imgProps>
                </a:ext>
                <a:ext uri="{28A0092B-C50C-407E-A947-70E740481C1C}">
                  <a14:useLocalDpi xmlns:a14="http://schemas.microsoft.com/office/drawing/2010/main" val="0"/>
                </a:ext>
              </a:extLst>
            </a:blip>
            <a:srcRect/>
            <a:stretch>
              <a:fillRect l="-3592" t="1582" r="-3592" b="1582"/>
            </a:stretch>
          </a:blipFill>
          <a:ln>
            <a:no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graphicFrame>
        <p:nvGraphicFramePr>
          <p:cNvPr id="30" name="Table 10">
            <a:extLst>
              <a:ext uri="{FF2B5EF4-FFF2-40B4-BE49-F238E27FC236}">
                <a16:creationId xmlns:a16="http://schemas.microsoft.com/office/drawing/2014/main" id="{0D633C0C-CEC8-9DE3-AA1B-96FAEE626344}"/>
              </a:ext>
            </a:extLst>
          </p:cNvPr>
          <p:cNvGraphicFramePr>
            <a:graphicFrameLocks noGrp="1"/>
          </p:cNvGraphicFramePr>
          <p:nvPr>
            <p:extLst/>
          </p:nvPr>
        </p:nvGraphicFramePr>
        <p:xfrm>
          <a:off x="8493901" y="590594"/>
          <a:ext cx="3670300" cy="6269579"/>
        </p:xfrm>
        <a:graphic>
          <a:graphicData uri="http://schemas.openxmlformats.org/drawingml/2006/table">
            <a:tbl>
              <a:tblPr firstRow="1" bandRow="1">
                <a:tableStyleId>{5C22544A-7EE6-4342-B048-85BDC9FD1C3A}</a:tableStyleId>
              </a:tblPr>
              <a:tblGrid>
                <a:gridCol w="1606444">
                  <a:extLst>
                    <a:ext uri="{9D8B030D-6E8A-4147-A177-3AD203B41FA5}">
                      <a16:colId xmlns:a16="http://schemas.microsoft.com/office/drawing/2014/main" val="406330698"/>
                    </a:ext>
                  </a:extLst>
                </a:gridCol>
                <a:gridCol w="2063856">
                  <a:extLst>
                    <a:ext uri="{9D8B030D-6E8A-4147-A177-3AD203B41FA5}">
                      <a16:colId xmlns:a16="http://schemas.microsoft.com/office/drawing/2014/main" val="173443819"/>
                    </a:ext>
                  </a:extLst>
                </a:gridCol>
              </a:tblGrid>
              <a:tr h="618551">
                <a:tc gridSpan="2">
                  <a:txBody>
                    <a:bodyPr/>
                    <a:lstStyle/>
                    <a:p>
                      <a:pPr algn="l"/>
                      <a:r>
                        <a:rPr lang="en-AU" sz="2400" dirty="0">
                          <a:solidFill>
                            <a:srgbClr val="2A6164"/>
                          </a:solidFill>
                          <a:latin typeface="Poppins" panose="00000500000000000000" pitchFamily="2" charset="0"/>
                          <a:cs typeface="Poppins" panose="00000500000000000000" pitchFamily="2" charset="0"/>
                        </a:rPr>
                        <a:t>APPLICATIONS</a:t>
                      </a:r>
                    </a:p>
                  </a:txBody>
                  <a:tcPr anchor="ctr">
                    <a:lnL w="12700" cmpd="sng">
                      <a:noFill/>
                    </a:lnL>
                    <a:lnR w="12700" cmpd="sng">
                      <a:noFill/>
                    </a:lnR>
                    <a:lnT w="12700" cmpd="sng">
                      <a:noFill/>
                    </a:lnT>
                    <a:lnB w="28575" cap="flat" cmpd="sng" algn="ctr">
                      <a:solidFill>
                        <a:srgbClr val="2A6164"/>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AU"/>
                    </a:p>
                  </a:txBody>
                  <a:tcPr/>
                </a:tc>
                <a:extLst>
                  <a:ext uri="{0D108BD9-81ED-4DB2-BD59-A6C34878D82A}">
                    <a16:rowId xmlns:a16="http://schemas.microsoft.com/office/drawing/2014/main" val="797457208"/>
                  </a:ext>
                </a:extLst>
              </a:tr>
              <a:tr h="2825514">
                <a:tc>
                  <a:txBody>
                    <a:bodyPr/>
                    <a:lstStyle/>
                    <a:p>
                      <a:pPr marL="0" lvl="0" indent="0" algn="l" defTabSz="666750">
                        <a:lnSpc>
                          <a:spcPct val="90000"/>
                        </a:lnSpc>
                        <a:spcBef>
                          <a:spcPct val="0"/>
                        </a:spcBef>
                        <a:spcAft>
                          <a:spcPct val="10000"/>
                        </a:spcAft>
                        <a:buNone/>
                      </a:pPr>
                      <a:endParaRPr lang="en-AU" sz="1400" dirty="0">
                        <a:solidFill>
                          <a:srgbClr val="2A6164"/>
                        </a:solidFill>
                        <a:latin typeface="Fira Sans Light" panose="020B0403050000020004" pitchFamily="34" charset="0"/>
                      </a:endParaRPr>
                    </a:p>
                  </a:txBody>
                  <a:tcPr anchor="ctr">
                    <a:lnL w="12700" cmpd="sng">
                      <a:noFill/>
                    </a:lnL>
                    <a:lnR w="12700" cmpd="sng">
                      <a:noFill/>
                    </a:lnR>
                    <a:lnT w="28575" cap="flat" cmpd="sng" algn="ctr">
                      <a:solidFill>
                        <a:srgbClr val="2A6164"/>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lvl="0"/>
                      <a:r>
                        <a:rPr lang="en-AU" sz="1600" b="1" dirty="0">
                          <a:solidFill>
                            <a:srgbClr val="2A6164"/>
                          </a:solidFill>
                          <a:latin typeface="Fira Sans Light" panose="020B0403050000020004" pitchFamily="34" charset="0"/>
                        </a:rPr>
                        <a:t>Space (NSQN)</a:t>
                      </a:r>
                    </a:p>
                    <a:p>
                      <a:pPr marL="285750" lvl="0" indent="-285750">
                        <a:buFont typeface="Wingdings" panose="05000000000000000000" pitchFamily="2" charset="2"/>
                        <a:buChar char="§"/>
                      </a:pPr>
                      <a:r>
                        <a:rPr lang="en-AU" sz="1400" b="0" dirty="0">
                          <a:solidFill>
                            <a:srgbClr val="2A6164"/>
                          </a:solidFill>
                          <a:latin typeface="Fira Sans Light" panose="020B0403050000020004" pitchFamily="34" charset="0"/>
                        </a:rPr>
                        <a:t>Radiation effects on electronics</a:t>
                      </a:r>
                    </a:p>
                    <a:p>
                      <a:pPr marL="285750" lvl="0" indent="-285750">
                        <a:buFont typeface="Wingdings" panose="05000000000000000000" pitchFamily="2" charset="2"/>
                        <a:buChar char="§"/>
                      </a:pPr>
                      <a:r>
                        <a:rPr lang="en-AU" sz="1400" b="0" dirty="0">
                          <a:solidFill>
                            <a:srgbClr val="2A6164"/>
                          </a:solidFill>
                          <a:latin typeface="Fira Sans Light" panose="020B0403050000020004" pitchFamily="34" charset="0"/>
                        </a:rPr>
                        <a:t>Shielding materials</a:t>
                      </a:r>
                    </a:p>
                    <a:p>
                      <a:pPr marL="285750" lvl="0" indent="-285750">
                        <a:buFont typeface="Wingdings" panose="05000000000000000000" pitchFamily="2" charset="2"/>
                        <a:buChar char="§"/>
                      </a:pPr>
                      <a:r>
                        <a:rPr lang="en-AU" sz="1400" b="0" dirty="0">
                          <a:solidFill>
                            <a:srgbClr val="2A6164"/>
                          </a:solidFill>
                          <a:latin typeface="Fira Sans Light" panose="020B0403050000020004" pitchFamily="34" charset="0"/>
                        </a:rPr>
                        <a:t>Photovoltaic technologies for satellites</a:t>
                      </a:r>
                    </a:p>
                    <a:p>
                      <a:pPr marL="285750" lvl="0" indent="-285750">
                        <a:buFont typeface="Wingdings" panose="05000000000000000000" pitchFamily="2" charset="2"/>
                        <a:buChar char="§"/>
                      </a:pPr>
                      <a:r>
                        <a:rPr lang="en-AU" sz="1400" b="0" dirty="0">
                          <a:solidFill>
                            <a:srgbClr val="2A6164"/>
                          </a:solidFill>
                          <a:latin typeface="Fira Sans Light" panose="020B0403050000020004" pitchFamily="34" charset="0"/>
                        </a:rPr>
                        <a:t>Detectors for dosimetry</a:t>
                      </a:r>
                    </a:p>
                    <a:p>
                      <a:pPr marL="285750" lvl="0" indent="-285750">
                        <a:buFont typeface="Wingdings" panose="05000000000000000000" pitchFamily="2" charset="2"/>
                        <a:buChar char="§"/>
                      </a:pPr>
                      <a:r>
                        <a:rPr lang="en-AU" sz="1400" b="0" dirty="0">
                          <a:solidFill>
                            <a:srgbClr val="2A6164"/>
                          </a:solidFill>
                          <a:latin typeface="Fira Sans Light" panose="020B0403050000020004" pitchFamily="34" charset="0"/>
                        </a:rPr>
                        <a:t>Space radiation environments’ modelling</a:t>
                      </a:r>
                    </a:p>
                  </a:txBody>
                  <a:tcPr>
                    <a:lnL w="12700" cmpd="sng">
                      <a:noFill/>
                    </a:lnL>
                    <a:lnR w="12700" cmpd="sng">
                      <a:noFill/>
                    </a:lnR>
                    <a:lnT w="28575" cap="flat" cmpd="sng" algn="ctr">
                      <a:solidFill>
                        <a:srgbClr val="2A6164"/>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186328191"/>
                  </a:ext>
                </a:extLst>
              </a:tr>
              <a:tr h="2825514">
                <a:tc>
                  <a:txBody>
                    <a:bodyPr/>
                    <a:lstStyle/>
                    <a:p>
                      <a:pPr lvl="0"/>
                      <a:endParaRPr lang="en-AU" sz="1400" dirty="0">
                        <a:solidFill>
                          <a:srgbClr val="2A6164"/>
                        </a:solidFill>
                        <a:latin typeface="Fira Sans Light" panose="020B0403050000020004" pitchFamily="34" charset="0"/>
                      </a:endParaRPr>
                    </a:p>
                  </a:txBody>
                  <a:tcPr anchor="ctr">
                    <a:lnL w="12700" cmpd="sng">
                      <a:noFill/>
                    </a:lnL>
                    <a:lnR w="12700" cmpd="sng">
                      <a:noFill/>
                    </a:lnR>
                    <a:lnT w="2857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lvl="0"/>
                      <a:r>
                        <a:rPr lang="en-AU" sz="1600" b="1" dirty="0">
                          <a:solidFill>
                            <a:srgbClr val="2A6164"/>
                          </a:solidFill>
                          <a:latin typeface="Fira Sans Light" panose="020B0403050000020004" pitchFamily="34" charset="0"/>
                        </a:rPr>
                        <a:t>Health &amp; Radiobiology</a:t>
                      </a:r>
                    </a:p>
                    <a:p>
                      <a:pPr marL="285750" lvl="0" indent="-285750">
                        <a:buFont typeface="Wingdings" panose="05000000000000000000" pitchFamily="2" charset="2"/>
                        <a:buChar char="§"/>
                      </a:pPr>
                      <a:r>
                        <a:rPr lang="en-AU" sz="1400" b="0" dirty="0">
                          <a:solidFill>
                            <a:srgbClr val="2A6164"/>
                          </a:solidFill>
                          <a:latin typeface="Fira Sans Light" panose="020B0403050000020004" pitchFamily="34" charset="0"/>
                        </a:rPr>
                        <a:t>Radiation effects on astronauts’ DNA</a:t>
                      </a:r>
                    </a:p>
                    <a:p>
                      <a:pPr marL="285750" lvl="0" indent="-285750">
                        <a:buFont typeface="Wingdings" panose="05000000000000000000" pitchFamily="2" charset="2"/>
                        <a:buChar char="§"/>
                      </a:pPr>
                      <a:r>
                        <a:rPr lang="en-AU" sz="1400" b="0" dirty="0">
                          <a:solidFill>
                            <a:srgbClr val="2A6164"/>
                          </a:solidFill>
                          <a:latin typeface="Fira Sans Light" panose="020B0403050000020004" pitchFamily="34" charset="0"/>
                        </a:rPr>
                        <a:t>Microdosimeters for Quality Assurance in hadron therapy</a:t>
                      </a:r>
                    </a:p>
                    <a:p>
                      <a:pPr marL="285750" lvl="0" indent="-285750">
                        <a:buFont typeface="Wingdings" panose="05000000000000000000" pitchFamily="2" charset="2"/>
                        <a:buChar char="§"/>
                      </a:pPr>
                      <a:r>
                        <a:rPr lang="en-AU" sz="1400" b="0" dirty="0">
                          <a:solidFill>
                            <a:srgbClr val="2A6164"/>
                          </a:solidFill>
                          <a:latin typeface="Fira Sans Light" panose="020B0403050000020004" pitchFamily="34" charset="0"/>
                        </a:rPr>
                        <a:t>Fundamental radiobiology for particle therapy</a:t>
                      </a:r>
                    </a:p>
                    <a:p>
                      <a:pPr marL="285750" lvl="0" indent="-285750">
                        <a:buFont typeface="Wingdings" panose="05000000000000000000" pitchFamily="2" charset="2"/>
                        <a:buChar char="§"/>
                      </a:pPr>
                      <a:r>
                        <a:rPr lang="en-AU" sz="1400" b="0" dirty="0">
                          <a:solidFill>
                            <a:srgbClr val="2A6164"/>
                          </a:solidFill>
                          <a:latin typeface="Fira Sans Light" panose="020B0403050000020004" pitchFamily="34" charset="0"/>
                        </a:rPr>
                        <a:t>Inhibitor drugs</a:t>
                      </a:r>
                    </a:p>
                  </a:txBody>
                  <a:tcPr>
                    <a:lnL w="12700" cmpd="sng">
                      <a:noFill/>
                    </a:lnL>
                    <a:lnR w="12700" cmpd="sng">
                      <a:noFill/>
                    </a:lnR>
                    <a:lnT w="2857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654944388"/>
                  </a:ext>
                </a:extLst>
              </a:tr>
            </a:tbl>
          </a:graphicData>
        </a:graphic>
      </p:graphicFrame>
      <p:pic>
        <p:nvPicPr>
          <p:cNvPr id="32" name="Picture 8" descr="Human mission to Mars - Wikipedia">
            <a:extLst>
              <a:ext uri="{FF2B5EF4-FFF2-40B4-BE49-F238E27FC236}">
                <a16:creationId xmlns:a16="http://schemas.microsoft.com/office/drawing/2014/main" id="{B7FFBD17-DDF7-AEB5-5DE5-79715B5207C7}"/>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19110" r="7260"/>
          <a:stretch/>
        </p:blipFill>
        <p:spPr bwMode="auto">
          <a:xfrm flipH="1">
            <a:off x="8775238" y="3385014"/>
            <a:ext cx="1282349" cy="1145103"/>
          </a:xfrm>
          <a:prstGeom prst="rect">
            <a:avLst/>
          </a:prstGeom>
          <a:noFill/>
          <a:extLst>
            <a:ext uri="{909E8E84-426E-40DD-AFC4-6F175D3DCCD1}">
              <a14:hiddenFill xmlns:a14="http://schemas.microsoft.com/office/drawing/2010/main">
                <a:solidFill>
                  <a:srgbClr val="FFFFFF"/>
                </a:solidFill>
              </a14:hiddenFill>
            </a:ext>
          </a:extLst>
        </p:spPr>
      </p:pic>
      <p:grpSp>
        <p:nvGrpSpPr>
          <p:cNvPr id="33" name="Group 32">
            <a:extLst>
              <a:ext uri="{FF2B5EF4-FFF2-40B4-BE49-F238E27FC236}">
                <a16:creationId xmlns:a16="http://schemas.microsoft.com/office/drawing/2014/main" id="{52169188-5CD5-CC2D-FA43-9AA99C98ED09}"/>
              </a:ext>
            </a:extLst>
          </p:cNvPr>
          <p:cNvGrpSpPr/>
          <p:nvPr/>
        </p:nvGrpSpPr>
        <p:grpSpPr>
          <a:xfrm>
            <a:off x="8420782" y="4210467"/>
            <a:ext cx="1282349" cy="989785"/>
            <a:chOff x="4153364" y="3293406"/>
            <a:chExt cx="3334731" cy="2862746"/>
          </a:xfrm>
        </p:grpSpPr>
        <p:pic>
          <p:nvPicPr>
            <p:cNvPr id="34" name="Picture 4" descr="Background pattern&#10;&#10;Description automatically generated">
              <a:extLst>
                <a:ext uri="{FF2B5EF4-FFF2-40B4-BE49-F238E27FC236}">
                  <a16:creationId xmlns:a16="http://schemas.microsoft.com/office/drawing/2014/main" id="{5D439E8E-2986-10C9-46E7-1332B5E7B5D9}"/>
                </a:ext>
              </a:extLst>
            </p:cNvPr>
            <p:cNvPicPr>
              <a:picLocks noChangeAspect="1"/>
            </p:cNvPicPr>
            <p:nvPr/>
          </p:nvPicPr>
          <p:blipFill rotWithShape="1">
            <a:blip r:embed="rId11" cstate="email">
              <a:extLst>
                <a:ext uri="{28A0092B-C50C-407E-A947-70E740481C1C}">
                  <a14:useLocalDpi xmlns:a14="http://schemas.microsoft.com/office/drawing/2010/main"/>
                </a:ext>
              </a:extLst>
            </a:blip>
            <a:srcRect r="13154"/>
            <a:stretch/>
          </p:blipFill>
          <p:spPr>
            <a:xfrm>
              <a:off x="4153364" y="3293406"/>
              <a:ext cx="3334731" cy="2862746"/>
            </a:xfrm>
            <a:prstGeom prst="rect">
              <a:avLst/>
            </a:prstGeom>
          </p:spPr>
        </p:pic>
        <p:grpSp>
          <p:nvGrpSpPr>
            <p:cNvPr id="35" name="Group 34">
              <a:extLst>
                <a:ext uri="{FF2B5EF4-FFF2-40B4-BE49-F238E27FC236}">
                  <a16:creationId xmlns:a16="http://schemas.microsoft.com/office/drawing/2014/main" id="{29CAABA2-C01E-3793-ADB6-AB56F9AE2148}"/>
                </a:ext>
              </a:extLst>
            </p:cNvPr>
            <p:cNvGrpSpPr/>
            <p:nvPr/>
          </p:nvGrpSpPr>
          <p:grpSpPr>
            <a:xfrm>
              <a:off x="4449855" y="3469751"/>
              <a:ext cx="1646145" cy="2686401"/>
              <a:chOff x="4337405" y="3469751"/>
              <a:chExt cx="1646145" cy="2686401"/>
            </a:xfrm>
          </p:grpSpPr>
          <p:grpSp>
            <p:nvGrpSpPr>
              <p:cNvPr id="36" name="Group 35">
                <a:extLst>
                  <a:ext uri="{FF2B5EF4-FFF2-40B4-BE49-F238E27FC236}">
                    <a16:creationId xmlns:a16="http://schemas.microsoft.com/office/drawing/2014/main" id="{83AB8072-B107-B2EE-9390-E1A2E7748885}"/>
                  </a:ext>
                </a:extLst>
              </p:cNvPr>
              <p:cNvGrpSpPr/>
              <p:nvPr/>
            </p:nvGrpSpPr>
            <p:grpSpPr>
              <a:xfrm rot="10800000">
                <a:off x="4337405" y="3469751"/>
                <a:ext cx="1646145" cy="2686401"/>
                <a:chOff x="10072219" y="111044"/>
                <a:chExt cx="1752874" cy="2686401"/>
              </a:xfrm>
            </p:grpSpPr>
            <p:pic>
              <p:nvPicPr>
                <p:cNvPr id="39" name="Picture 38">
                  <a:extLst>
                    <a:ext uri="{FF2B5EF4-FFF2-40B4-BE49-F238E27FC236}">
                      <a16:creationId xmlns:a16="http://schemas.microsoft.com/office/drawing/2014/main" id="{84B5789F-F4DA-DBA8-9313-0FDF0693FC87}"/>
                    </a:ext>
                  </a:extLst>
                </p:cNvPr>
                <p:cNvPicPr>
                  <a:picLocks noChangeAspect="1"/>
                </p:cNvPicPr>
                <p:nvPr/>
              </p:nvPicPr>
              <p:blipFill>
                <a:blip r:embed="rId12"/>
                <a:stretch>
                  <a:fillRect/>
                </a:stretch>
              </p:blipFill>
              <p:spPr>
                <a:xfrm>
                  <a:off x="10072219" y="111044"/>
                  <a:ext cx="1752874" cy="2686400"/>
                </a:xfrm>
                <a:prstGeom prst="rect">
                  <a:avLst/>
                </a:prstGeom>
              </p:spPr>
            </p:pic>
            <p:cxnSp>
              <p:nvCxnSpPr>
                <p:cNvPr id="40" name="Straight Connector 39">
                  <a:extLst>
                    <a:ext uri="{FF2B5EF4-FFF2-40B4-BE49-F238E27FC236}">
                      <a16:creationId xmlns:a16="http://schemas.microsoft.com/office/drawing/2014/main" id="{900D9360-0997-27E4-46A9-D8E8A1C0BBE4}"/>
                    </a:ext>
                  </a:extLst>
                </p:cNvPr>
                <p:cNvCxnSpPr>
                  <a:cxnSpLocks/>
                </p:cNvCxnSpPr>
                <p:nvPr/>
              </p:nvCxnSpPr>
              <p:spPr>
                <a:xfrm rot="10800000" flipV="1">
                  <a:off x="10089221" y="210051"/>
                  <a:ext cx="211211" cy="2349489"/>
                </a:xfrm>
                <a:prstGeom prst="line">
                  <a:avLst/>
                </a:prstGeom>
                <a:ln w="254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FFF98A93-6F85-0A26-10DB-74F96E5BADDB}"/>
                    </a:ext>
                  </a:extLst>
                </p:cNvPr>
                <p:cNvCxnSpPr>
                  <a:cxnSpLocks/>
                </p:cNvCxnSpPr>
                <p:nvPr/>
              </p:nvCxnSpPr>
              <p:spPr>
                <a:xfrm rot="10800000" flipV="1">
                  <a:off x="10319919" y="1625308"/>
                  <a:ext cx="1496889" cy="1172137"/>
                </a:xfrm>
                <a:prstGeom prst="line">
                  <a:avLst/>
                </a:prstGeom>
                <a:ln w="254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pic>
            <p:nvPicPr>
              <p:cNvPr id="37" name="Picture 36">
                <a:extLst>
                  <a:ext uri="{FF2B5EF4-FFF2-40B4-BE49-F238E27FC236}">
                    <a16:creationId xmlns:a16="http://schemas.microsoft.com/office/drawing/2014/main" id="{79767466-7B1B-D881-908C-791147282058}"/>
                  </a:ext>
                </a:extLst>
              </p:cNvPr>
              <p:cNvPicPr>
                <a:picLocks noChangeAspect="1"/>
              </p:cNvPicPr>
              <p:nvPr/>
            </p:nvPicPr>
            <p:blipFill>
              <a:blip r:embed="rId13"/>
              <a:stretch>
                <a:fillRect/>
              </a:stretch>
            </p:blipFill>
            <p:spPr>
              <a:xfrm>
                <a:off x="4345690" y="4641889"/>
                <a:ext cx="1415256" cy="1415256"/>
              </a:xfrm>
              <a:prstGeom prst="rect">
                <a:avLst/>
              </a:prstGeom>
              <a:ln w="25400">
                <a:solidFill>
                  <a:schemeClr val="bg1">
                    <a:lumMod val="75000"/>
                  </a:schemeClr>
                </a:solidFill>
              </a:ln>
            </p:spPr>
          </p:pic>
          <p:sp>
            <p:nvSpPr>
              <p:cNvPr id="38" name="Rectangle 37">
                <a:extLst>
                  <a:ext uri="{FF2B5EF4-FFF2-40B4-BE49-F238E27FC236}">
                    <a16:creationId xmlns:a16="http://schemas.microsoft.com/office/drawing/2014/main" id="{89B3543D-C27F-FFF9-052F-5C4B8DAB4A10}"/>
                  </a:ext>
                </a:extLst>
              </p:cNvPr>
              <p:cNvSpPr/>
              <p:nvPr/>
            </p:nvSpPr>
            <p:spPr>
              <a:xfrm>
                <a:off x="5750932" y="3476958"/>
                <a:ext cx="230698" cy="230698"/>
              </a:xfrm>
              <a:prstGeom prst="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pic>
        <p:nvPicPr>
          <p:cNvPr id="45" name="Picture 44" descr="A satellite in space above earth&#10;&#10;Description automatically generated with low confidence">
            <a:extLst>
              <a:ext uri="{FF2B5EF4-FFF2-40B4-BE49-F238E27FC236}">
                <a16:creationId xmlns:a16="http://schemas.microsoft.com/office/drawing/2014/main" id="{7E833CB9-994C-BD1C-4923-40EE80387AFE}"/>
              </a:ext>
            </a:extLst>
          </p:cNvPr>
          <p:cNvPicPr>
            <a:picLocks noChangeAspect="1"/>
          </p:cNvPicPr>
          <p:nvPr/>
        </p:nvPicPr>
        <p:blipFill>
          <a:blip r:embed="rId14"/>
          <a:stretch>
            <a:fillRect/>
          </a:stretch>
        </p:blipFill>
        <p:spPr>
          <a:xfrm>
            <a:off x="8405308" y="2752081"/>
            <a:ext cx="1401473" cy="934498"/>
          </a:xfrm>
          <a:prstGeom prst="rect">
            <a:avLst/>
          </a:prstGeom>
        </p:spPr>
      </p:pic>
      <p:pic>
        <p:nvPicPr>
          <p:cNvPr id="47" name="Picture 46" descr="A picture containing outdoor, light&#10;&#10;Description automatically generated">
            <a:extLst>
              <a:ext uri="{FF2B5EF4-FFF2-40B4-BE49-F238E27FC236}">
                <a16:creationId xmlns:a16="http://schemas.microsoft.com/office/drawing/2014/main" id="{CB1B842F-C766-32B4-DE2D-6A5C2534B9AD}"/>
              </a:ext>
            </a:extLst>
          </p:cNvPr>
          <p:cNvPicPr>
            <a:picLocks noChangeAspect="1"/>
          </p:cNvPicPr>
          <p:nvPr/>
        </p:nvPicPr>
        <p:blipFill>
          <a:blip r:embed="rId15"/>
          <a:stretch>
            <a:fillRect/>
          </a:stretch>
        </p:blipFill>
        <p:spPr>
          <a:xfrm>
            <a:off x="8705225" y="1954950"/>
            <a:ext cx="1298600" cy="973950"/>
          </a:xfrm>
          <a:prstGeom prst="rect">
            <a:avLst/>
          </a:prstGeom>
        </p:spPr>
      </p:pic>
      <p:pic>
        <p:nvPicPr>
          <p:cNvPr id="43" name="Picture 42" descr="A picture containing electronics, circuit&#10;&#10;Description automatically generated">
            <a:extLst>
              <a:ext uri="{FF2B5EF4-FFF2-40B4-BE49-F238E27FC236}">
                <a16:creationId xmlns:a16="http://schemas.microsoft.com/office/drawing/2014/main" id="{67CA0F8F-9F9A-139D-FC8F-83A1C7A295C3}"/>
              </a:ext>
            </a:extLst>
          </p:cNvPr>
          <p:cNvPicPr>
            <a:picLocks noChangeAspect="1"/>
          </p:cNvPicPr>
          <p:nvPr/>
        </p:nvPicPr>
        <p:blipFill>
          <a:blip r:embed="rId16"/>
          <a:stretch>
            <a:fillRect/>
          </a:stretch>
        </p:blipFill>
        <p:spPr>
          <a:xfrm>
            <a:off x="8505269" y="1279184"/>
            <a:ext cx="1239945" cy="847826"/>
          </a:xfrm>
          <a:prstGeom prst="rect">
            <a:avLst/>
          </a:prstGeom>
        </p:spPr>
      </p:pic>
      <p:pic>
        <p:nvPicPr>
          <p:cNvPr id="51" name="Picture 50" descr="A picture containing text, metalware&#10;&#10;Description automatically generated">
            <a:extLst>
              <a:ext uri="{FF2B5EF4-FFF2-40B4-BE49-F238E27FC236}">
                <a16:creationId xmlns:a16="http://schemas.microsoft.com/office/drawing/2014/main" id="{EB347A53-C62F-EA47-BFC2-8121D06B3F33}"/>
              </a:ext>
            </a:extLst>
          </p:cNvPr>
          <p:cNvPicPr>
            <a:picLocks noChangeAspect="1"/>
          </p:cNvPicPr>
          <p:nvPr/>
        </p:nvPicPr>
        <p:blipFill rotWithShape="1">
          <a:blip r:embed="rId17">
            <a:clrChange>
              <a:clrFrom>
                <a:srgbClr val="FFFFFF"/>
              </a:clrFrom>
              <a:clrTo>
                <a:srgbClr val="FFFFFF">
                  <a:alpha val="0"/>
                </a:srgbClr>
              </a:clrTo>
            </a:clrChange>
          </a:blip>
          <a:srcRect b="6541"/>
          <a:stretch/>
        </p:blipFill>
        <p:spPr>
          <a:xfrm>
            <a:off x="8349565" y="6008364"/>
            <a:ext cx="1745467" cy="849636"/>
          </a:xfrm>
          <a:prstGeom prst="rect">
            <a:avLst/>
          </a:prstGeom>
        </p:spPr>
      </p:pic>
      <p:pic>
        <p:nvPicPr>
          <p:cNvPr id="49" name="Picture 48" descr="A picture containing text&#10;&#10;Description automatically generated">
            <a:extLst>
              <a:ext uri="{FF2B5EF4-FFF2-40B4-BE49-F238E27FC236}">
                <a16:creationId xmlns:a16="http://schemas.microsoft.com/office/drawing/2014/main" id="{EB317BE7-E70E-0F86-5CDC-E8E594547F3C}"/>
              </a:ext>
            </a:extLst>
          </p:cNvPr>
          <p:cNvPicPr>
            <a:picLocks noChangeAspect="1"/>
          </p:cNvPicPr>
          <p:nvPr/>
        </p:nvPicPr>
        <p:blipFill rotWithShape="1">
          <a:blip r:embed="rId18"/>
          <a:srcRect l="24463" t="3663" r="23826" b="20144"/>
          <a:stretch/>
        </p:blipFill>
        <p:spPr>
          <a:xfrm>
            <a:off x="8698061" y="5019151"/>
            <a:ext cx="1282349" cy="1062828"/>
          </a:xfrm>
          <a:prstGeom prst="rect">
            <a:avLst/>
          </a:prstGeom>
        </p:spPr>
      </p:pic>
    </p:spTree>
    <p:extLst>
      <p:ext uri="{BB962C8B-B14F-4D97-AF65-F5344CB8AC3E}">
        <p14:creationId xmlns:p14="http://schemas.microsoft.com/office/powerpoint/2010/main" val="31204091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pic004a">
            <a:extLst>
              <a:ext uri="{FF2B5EF4-FFF2-40B4-BE49-F238E27FC236}">
                <a16:creationId xmlns:a16="http://schemas.microsoft.com/office/drawing/2014/main" id="{FAD730CE-5E66-4664-B298-78B926EFE331}"/>
              </a:ext>
            </a:extLst>
          </p:cNvPr>
          <p:cNvPicPr>
            <a:picLocks noChangeAspect="1" noChangeArrowheads="1"/>
          </p:cNvPicPr>
          <p:nvPr/>
        </p:nvPicPr>
        <p:blipFill>
          <a:blip r:embed="rId2" cstate="print"/>
          <a:srcRect/>
          <a:stretch>
            <a:fillRect/>
          </a:stretch>
        </p:blipFill>
        <p:spPr bwMode="auto">
          <a:xfrm>
            <a:off x="323851" y="246837"/>
            <a:ext cx="2208730" cy="670283"/>
          </a:xfrm>
          <a:prstGeom prst="rect">
            <a:avLst/>
          </a:prstGeom>
          <a:noFill/>
        </p:spPr>
      </p:pic>
      <p:sp>
        <p:nvSpPr>
          <p:cNvPr id="2" name="标题 1">
            <a:extLst>
              <a:ext uri="{FF2B5EF4-FFF2-40B4-BE49-F238E27FC236}">
                <a16:creationId xmlns:a16="http://schemas.microsoft.com/office/drawing/2014/main" id="{0EB4C9B3-FF44-4C7A-8A09-9C894037F087}"/>
              </a:ext>
            </a:extLst>
          </p:cNvPr>
          <p:cNvSpPr>
            <a:spLocks noGrp="1"/>
          </p:cNvSpPr>
          <p:nvPr>
            <p:ph type="title"/>
          </p:nvPr>
        </p:nvSpPr>
        <p:spPr>
          <a:xfrm>
            <a:off x="2470965" y="310219"/>
            <a:ext cx="9397184" cy="580097"/>
          </a:xfrm>
        </p:spPr>
        <p:txBody>
          <a:bodyPr>
            <a:noAutofit/>
          </a:bodyPr>
          <a:lstStyle/>
          <a:p>
            <a:r>
              <a:rPr lang="en-US" altLang="zh-CN" sz="2400" b="1" dirty="0">
                <a:latin typeface="+mn-lt"/>
              </a:rPr>
              <a:t>Development of 10MeV Irradiation Accelerators in </a:t>
            </a:r>
            <a:r>
              <a:rPr lang="en-US" altLang="zh-CN" sz="2400" b="1" dirty="0" smtClean="0">
                <a:latin typeface="+mn-lt"/>
              </a:rPr>
              <a:t>China (</a:t>
            </a:r>
            <a:r>
              <a:rPr lang="en-US" altLang="zh-CN" sz="2400" b="1" dirty="0" err="1" smtClean="0">
                <a:latin typeface="+mn-lt"/>
              </a:rPr>
              <a:t>Jiaru</a:t>
            </a:r>
            <a:r>
              <a:rPr lang="en-US" altLang="zh-CN" sz="2400" b="1" dirty="0" smtClean="0">
                <a:latin typeface="+mn-lt"/>
              </a:rPr>
              <a:t> Shi)</a:t>
            </a:r>
            <a:endParaRPr lang="zh-CN" altLang="en-US" sz="2400" dirty="0"/>
          </a:p>
        </p:txBody>
      </p:sp>
      <p:pic>
        <p:nvPicPr>
          <p:cNvPr id="8" name="内容占位符 4">
            <a:extLst>
              <a:ext uri="{FF2B5EF4-FFF2-40B4-BE49-F238E27FC236}">
                <a16:creationId xmlns:a16="http://schemas.microsoft.com/office/drawing/2014/main" id="{8055A7D8-9CCF-4B9A-BDA3-7C1D48E270BD}"/>
              </a:ext>
            </a:extLst>
          </p:cNvPr>
          <p:cNvPicPr>
            <a:picLocks noChangeAspect="1"/>
          </p:cNvPicPr>
          <p:nvPr/>
        </p:nvPicPr>
        <p:blipFill>
          <a:blip r:embed="rId3"/>
          <a:stretch>
            <a:fillRect/>
          </a:stretch>
        </p:blipFill>
        <p:spPr bwMode="auto">
          <a:xfrm>
            <a:off x="604777" y="3254379"/>
            <a:ext cx="2693904" cy="2020428"/>
          </a:xfrm>
          <a:prstGeom prst="rect">
            <a:avLst/>
          </a:prstGeom>
          <a:noFill/>
          <a:ln w="9525">
            <a:noFill/>
            <a:miter lim="800000"/>
          </a:ln>
          <a:effectLst/>
        </p:spPr>
      </p:pic>
      <p:pic>
        <p:nvPicPr>
          <p:cNvPr id="6" name="内容占位符 5">
            <a:extLst>
              <a:ext uri="{FF2B5EF4-FFF2-40B4-BE49-F238E27FC236}">
                <a16:creationId xmlns:a16="http://schemas.microsoft.com/office/drawing/2014/main" id="{D1A13383-EE02-409D-AE18-E53C768E733F}"/>
              </a:ext>
            </a:extLst>
          </p:cNvPr>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3171412" y="3834109"/>
            <a:ext cx="3609596" cy="2708442"/>
          </a:xfrm>
          <a:prstGeom prst="rect">
            <a:avLst/>
          </a:prstGeom>
        </p:spPr>
      </p:pic>
      <p:pic>
        <p:nvPicPr>
          <p:cNvPr id="9" name="内容占位符 5">
            <a:extLst>
              <a:ext uri="{FF2B5EF4-FFF2-40B4-BE49-F238E27FC236}">
                <a16:creationId xmlns:a16="http://schemas.microsoft.com/office/drawing/2014/main" id="{A66EB6E2-2154-4E46-BBB4-0B9CCC30A03D}"/>
              </a:ext>
            </a:extLst>
          </p:cNvPr>
          <p:cNvPicPr>
            <a:picLocks noChangeAspect="1"/>
          </p:cNvPicPr>
          <p:nvPr/>
        </p:nvPicPr>
        <p:blipFill>
          <a:blip r:embed="rId5"/>
          <a:stretch>
            <a:fillRect/>
          </a:stretch>
        </p:blipFill>
        <p:spPr>
          <a:xfrm>
            <a:off x="572430" y="4983209"/>
            <a:ext cx="2152221" cy="1607766"/>
          </a:xfrm>
          <a:prstGeom prst="rect">
            <a:avLst/>
          </a:prstGeom>
        </p:spPr>
      </p:pic>
      <p:sp>
        <p:nvSpPr>
          <p:cNvPr id="11" name="文本框 10">
            <a:extLst>
              <a:ext uri="{FF2B5EF4-FFF2-40B4-BE49-F238E27FC236}">
                <a16:creationId xmlns:a16="http://schemas.microsoft.com/office/drawing/2014/main" id="{C80AB268-1F74-4067-975C-5A9EE4EFD570}"/>
              </a:ext>
            </a:extLst>
          </p:cNvPr>
          <p:cNvSpPr txBox="1"/>
          <p:nvPr/>
        </p:nvSpPr>
        <p:spPr>
          <a:xfrm>
            <a:off x="3795009" y="2158450"/>
            <a:ext cx="1980029" cy="1323439"/>
          </a:xfrm>
          <a:prstGeom prst="rect">
            <a:avLst/>
          </a:prstGeom>
          <a:noFill/>
          <a:ln w="19050">
            <a:solidFill>
              <a:srgbClr val="00B0F0"/>
            </a:solidFill>
          </a:ln>
        </p:spPr>
        <p:txBody>
          <a:bodyPr wrap="none" rtlCol="0" anchor="t">
            <a:spAutoFit/>
          </a:bodyPr>
          <a:lstStyle/>
          <a:p>
            <a:r>
              <a:rPr lang="en-US" altLang="zh-CN" sz="2000" dirty="0">
                <a:latin typeface="等线" panose="02010600030101010101" pitchFamily="2" charset="-122"/>
                <a:ea typeface="等线" panose="02010600030101010101" pitchFamily="2" charset="-122"/>
                <a:sym typeface="+mn-ea"/>
              </a:rPr>
              <a:t>Pulsed 300mA</a:t>
            </a:r>
            <a:endParaRPr lang="zh-CN" altLang="en-US" sz="2000" dirty="0">
              <a:latin typeface="等线" panose="02010600030101010101" pitchFamily="2" charset="-122"/>
              <a:ea typeface="等线" panose="02010600030101010101" pitchFamily="2" charset="-122"/>
              <a:sym typeface="+mn-ea"/>
            </a:endParaRPr>
          </a:p>
          <a:p>
            <a:r>
              <a:rPr lang="en-US" altLang="zh-CN" sz="2000" dirty="0">
                <a:latin typeface="等线" panose="02010600030101010101" pitchFamily="2" charset="-122"/>
                <a:ea typeface="等线" panose="02010600030101010101" pitchFamily="2" charset="-122"/>
                <a:sym typeface="+mn-ea"/>
              </a:rPr>
              <a:t>Average</a:t>
            </a:r>
            <a:r>
              <a:rPr lang="zh-CN" altLang="en-US" sz="2000" dirty="0">
                <a:latin typeface="等线" panose="02010600030101010101" pitchFamily="2" charset="-122"/>
                <a:ea typeface="等线" panose="02010600030101010101" pitchFamily="2" charset="-122"/>
                <a:sym typeface="+mn-ea"/>
              </a:rPr>
              <a:t> </a:t>
            </a:r>
            <a:r>
              <a:rPr lang="en-US" altLang="zh-CN" sz="2000" dirty="0">
                <a:latin typeface="等线" panose="02010600030101010101" pitchFamily="2" charset="-122"/>
                <a:ea typeface="等线" panose="02010600030101010101" pitchFamily="2" charset="-122"/>
                <a:sym typeface="+mn-ea"/>
              </a:rPr>
              <a:t>2.4mA</a:t>
            </a:r>
          </a:p>
          <a:p>
            <a:r>
              <a:rPr lang="en-US" altLang="zh-CN" sz="2000" dirty="0">
                <a:latin typeface="等线" panose="02010600030101010101" pitchFamily="2" charset="-122"/>
                <a:ea typeface="等线" panose="02010600030101010101" pitchFamily="2" charset="-122"/>
                <a:sym typeface="+mn-ea"/>
              </a:rPr>
              <a:t>Energy 10.5MeV</a:t>
            </a:r>
          </a:p>
          <a:p>
            <a:r>
              <a:rPr lang="en-US" altLang="zh-CN" sz="2000" b="1" u="sng" dirty="0">
                <a:solidFill>
                  <a:srgbClr val="FF0000"/>
                </a:solidFill>
                <a:latin typeface="等线" panose="02010600030101010101" pitchFamily="2" charset="-122"/>
                <a:ea typeface="等线" panose="02010600030101010101" pitchFamily="2" charset="-122"/>
                <a:sym typeface="+mn-ea"/>
              </a:rPr>
              <a:t>Power 25kW</a:t>
            </a:r>
          </a:p>
        </p:txBody>
      </p:sp>
      <p:sp>
        <p:nvSpPr>
          <p:cNvPr id="13" name="文本框 12">
            <a:extLst>
              <a:ext uri="{FF2B5EF4-FFF2-40B4-BE49-F238E27FC236}">
                <a16:creationId xmlns:a16="http://schemas.microsoft.com/office/drawing/2014/main" id="{293B48DC-8DCC-4886-BB3F-60033B8B6A33}"/>
              </a:ext>
            </a:extLst>
          </p:cNvPr>
          <p:cNvSpPr txBox="1"/>
          <p:nvPr/>
        </p:nvSpPr>
        <p:spPr>
          <a:xfrm>
            <a:off x="381923" y="1419786"/>
            <a:ext cx="5800215" cy="1477328"/>
          </a:xfrm>
          <a:prstGeom prst="rect">
            <a:avLst/>
          </a:prstGeom>
          <a:noFill/>
        </p:spPr>
        <p:txBody>
          <a:bodyPr wrap="square" rtlCol="0" anchor="t">
            <a:spAutoFit/>
          </a:bodyPr>
          <a:lstStyle/>
          <a:p>
            <a:r>
              <a:rPr lang="en-US" altLang="zh-CN" sz="1800" b="1" u="sng" dirty="0" err="1">
                <a:solidFill>
                  <a:srgbClr val="FF0000"/>
                </a:solidFill>
                <a:ea typeface="楷体" panose="02010609060101010101" pitchFamily="49" charset="-122"/>
                <a:sym typeface="+mn-ea"/>
              </a:rPr>
              <a:t>Linac</a:t>
            </a:r>
            <a:r>
              <a:rPr lang="en-US" altLang="zh-CN" sz="1800" b="1" u="sng" dirty="0">
                <a:solidFill>
                  <a:srgbClr val="FF0000"/>
                </a:solidFill>
                <a:ea typeface="楷体" panose="02010609060101010101" pitchFamily="49" charset="-122"/>
                <a:sym typeface="+mn-ea"/>
              </a:rPr>
              <a:t> </a:t>
            </a:r>
          </a:p>
          <a:p>
            <a:r>
              <a:rPr lang="en-US" altLang="zh-CN" dirty="0">
                <a:solidFill>
                  <a:srgbClr val="FF0000"/>
                </a:solidFill>
                <a:ea typeface="楷体" panose="02010609060101010101" pitchFamily="49" charset="-122"/>
                <a:sym typeface="+mn-ea"/>
              </a:rPr>
              <a:t>New </a:t>
            </a:r>
            <a:r>
              <a:rPr lang="en-US" altLang="zh-CN" b="1" dirty="0" smtClean="0">
                <a:solidFill>
                  <a:srgbClr val="FF0000"/>
                </a:solidFill>
                <a:ea typeface="楷体" panose="02010609060101010101" pitchFamily="49" charset="-122"/>
                <a:sym typeface="+mn-ea"/>
              </a:rPr>
              <a:t>Backward Traveling Wave </a:t>
            </a:r>
            <a:r>
              <a:rPr lang="en-US" altLang="zh-CN" dirty="0" smtClean="0">
                <a:solidFill>
                  <a:srgbClr val="FF0000"/>
                </a:solidFill>
                <a:ea typeface="楷体" panose="02010609060101010101" pitchFamily="49" charset="-122"/>
                <a:sym typeface="+mn-ea"/>
              </a:rPr>
              <a:t>(BTW) </a:t>
            </a:r>
            <a:r>
              <a:rPr lang="en-US" altLang="zh-CN" dirty="0" err="1" smtClean="0">
                <a:solidFill>
                  <a:srgbClr val="FF0000"/>
                </a:solidFill>
                <a:ea typeface="楷体" panose="02010609060101010101" pitchFamily="49" charset="-122"/>
                <a:sym typeface="+mn-ea"/>
              </a:rPr>
              <a:t>accl</a:t>
            </a:r>
            <a:r>
              <a:rPr lang="en-US" altLang="zh-CN" dirty="0">
                <a:solidFill>
                  <a:srgbClr val="FF0000"/>
                </a:solidFill>
                <a:ea typeface="楷体" panose="02010609060101010101" pitchFamily="49" charset="-122"/>
                <a:sym typeface="+mn-ea"/>
              </a:rPr>
              <a:t>. Tube @ Tsinghua</a:t>
            </a:r>
          </a:p>
          <a:p>
            <a:r>
              <a:rPr lang="en-US" altLang="zh-CN" u="sng" dirty="0">
                <a:solidFill>
                  <a:srgbClr val="FF0000"/>
                </a:solidFill>
                <a:ea typeface="楷体" panose="02010609060101010101" pitchFamily="49" charset="-122"/>
                <a:sym typeface="+mn-ea"/>
              </a:rPr>
              <a:t>Solved </a:t>
            </a:r>
            <a:r>
              <a:rPr lang="en-US" altLang="zh-CN" b="1" u="sng" dirty="0">
                <a:solidFill>
                  <a:srgbClr val="FF0000"/>
                </a:solidFill>
                <a:ea typeface="楷体" panose="02010609060101010101" pitchFamily="49" charset="-122"/>
                <a:sym typeface="+mn-ea"/>
              </a:rPr>
              <a:t>BBU </a:t>
            </a:r>
            <a:r>
              <a:rPr lang="en-US" altLang="zh-CN" u="sng" dirty="0">
                <a:solidFill>
                  <a:srgbClr val="FF0000"/>
                </a:solidFill>
                <a:ea typeface="楷体" panose="02010609060101010101" pitchFamily="49" charset="-122"/>
                <a:sym typeface="+mn-ea"/>
              </a:rPr>
              <a:t>problem!!</a:t>
            </a:r>
          </a:p>
          <a:p>
            <a:r>
              <a:rPr lang="en-US" altLang="zh-CN" dirty="0">
                <a:solidFill>
                  <a:srgbClr val="FF0000"/>
                </a:solidFill>
                <a:ea typeface="楷体" panose="02010609060101010101" pitchFamily="49" charset="-122"/>
                <a:sym typeface="+mn-ea"/>
              </a:rPr>
              <a:t>Mass production </a:t>
            </a:r>
          </a:p>
          <a:p>
            <a:r>
              <a:rPr lang="en-US" altLang="zh-CN" dirty="0">
                <a:solidFill>
                  <a:srgbClr val="FF0000"/>
                </a:solidFill>
                <a:ea typeface="楷体" panose="02010609060101010101" pitchFamily="49" charset="-122"/>
                <a:sym typeface="+mn-ea"/>
              </a:rPr>
              <a:t>~10 sets / year</a:t>
            </a:r>
          </a:p>
        </p:txBody>
      </p:sp>
      <p:sp>
        <p:nvSpPr>
          <p:cNvPr id="14" name="文本框 13">
            <a:extLst>
              <a:ext uri="{FF2B5EF4-FFF2-40B4-BE49-F238E27FC236}">
                <a16:creationId xmlns:a16="http://schemas.microsoft.com/office/drawing/2014/main" id="{F3B8EA87-7EE9-4450-8E5C-31288AB9BAF8}"/>
              </a:ext>
            </a:extLst>
          </p:cNvPr>
          <p:cNvSpPr txBox="1"/>
          <p:nvPr/>
        </p:nvSpPr>
        <p:spPr>
          <a:xfrm>
            <a:off x="7618356" y="2151397"/>
            <a:ext cx="3834318" cy="400110"/>
          </a:xfrm>
          <a:prstGeom prst="rect">
            <a:avLst/>
          </a:prstGeom>
          <a:noFill/>
        </p:spPr>
        <p:txBody>
          <a:bodyPr wrap="square" rtlCol="0" anchor="t">
            <a:spAutoFit/>
          </a:bodyPr>
          <a:lstStyle/>
          <a:p>
            <a:r>
              <a:rPr lang="en-US" altLang="zh-CN" sz="2000" b="1" u="sng" dirty="0" err="1">
                <a:solidFill>
                  <a:srgbClr val="FF0000"/>
                </a:solidFill>
                <a:ea typeface="楷体" panose="02010609060101010101" pitchFamily="49" charset="-122"/>
                <a:sym typeface="+mn-ea"/>
              </a:rPr>
              <a:t>Ridgetron</a:t>
            </a:r>
            <a:r>
              <a:rPr lang="en-US" altLang="zh-CN" dirty="0">
                <a:solidFill>
                  <a:srgbClr val="FF0000"/>
                </a:solidFill>
                <a:ea typeface="楷体" panose="02010609060101010101" pitchFamily="49" charset="-122"/>
                <a:sym typeface="+mn-ea"/>
              </a:rPr>
              <a:t> prototype @ CIAE</a:t>
            </a:r>
          </a:p>
        </p:txBody>
      </p:sp>
      <p:pic>
        <p:nvPicPr>
          <p:cNvPr id="16" name="图片 15">
            <a:extLst>
              <a:ext uri="{FF2B5EF4-FFF2-40B4-BE49-F238E27FC236}">
                <a16:creationId xmlns:a16="http://schemas.microsoft.com/office/drawing/2014/main" id="{2E7DC7C8-F4C1-4EC6-AE11-3FBC5CD3710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93432" y="2689202"/>
            <a:ext cx="3436866" cy="2585605"/>
          </a:xfrm>
          <a:prstGeom prst="rect">
            <a:avLst/>
          </a:prstGeom>
        </p:spPr>
      </p:pic>
      <p:sp>
        <p:nvSpPr>
          <p:cNvPr id="17" name="文本框 16">
            <a:extLst>
              <a:ext uri="{FF2B5EF4-FFF2-40B4-BE49-F238E27FC236}">
                <a16:creationId xmlns:a16="http://schemas.microsoft.com/office/drawing/2014/main" id="{BA6E0231-577E-48AC-BCCB-7300F559895E}"/>
              </a:ext>
            </a:extLst>
          </p:cNvPr>
          <p:cNvSpPr txBox="1"/>
          <p:nvPr/>
        </p:nvSpPr>
        <p:spPr>
          <a:xfrm>
            <a:off x="8778722" y="5504800"/>
            <a:ext cx="1845377" cy="707886"/>
          </a:xfrm>
          <a:prstGeom prst="rect">
            <a:avLst/>
          </a:prstGeom>
          <a:noFill/>
          <a:ln w="19050">
            <a:solidFill>
              <a:srgbClr val="00B0F0"/>
            </a:solidFill>
          </a:ln>
        </p:spPr>
        <p:txBody>
          <a:bodyPr wrap="none" rtlCol="0" anchor="t">
            <a:spAutoFit/>
          </a:bodyPr>
          <a:lstStyle/>
          <a:p>
            <a:r>
              <a:rPr lang="en-US" altLang="zh-CN" sz="2000" dirty="0">
                <a:latin typeface="等线" panose="02010600030101010101" pitchFamily="2" charset="-122"/>
                <a:ea typeface="等线" panose="02010600030101010101" pitchFamily="2" charset="-122"/>
                <a:sym typeface="+mn-ea"/>
              </a:rPr>
              <a:t>Energy 9.8MeV</a:t>
            </a:r>
          </a:p>
          <a:p>
            <a:r>
              <a:rPr lang="en-US" altLang="zh-CN" sz="2000" u="sng" dirty="0">
                <a:solidFill>
                  <a:srgbClr val="FF0000"/>
                </a:solidFill>
                <a:latin typeface="等线" panose="02010600030101010101" pitchFamily="2" charset="-122"/>
                <a:ea typeface="等线" panose="02010600030101010101" pitchFamily="2" charset="-122"/>
                <a:sym typeface="+mn-ea"/>
              </a:rPr>
              <a:t>Power 56kW</a:t>
            </a:r>
          </a:p>
        </p:txBody>
      </p:sp>
      <p:sp>
        <p:nvSpPr>
          <p:cNvPr id="21" name="文本框 20">
            <a:extLst>
              <a:ext uri="{FF2B5EF4-FFF2-40B4-BE49-F238E27FC236}">
                <a16:creationId xmlns:a16="http://schemas.microsoft.com/office/drawing/2014/main" id="{E8A2DB98-E20B-4B8D-A601-EBA57CBA7965}"/>
              </a:ext>
            </a:extLst>
          </p:cNvPr>
          <p:cNvSpPr txBox="1"/>
          <p:nvPr/>
        </p:nvSpPr>
        <p:spPr>
          <a:xfrm>
            <a:off x="8015127" y="6404051"/>
            <a:ext cx="6095144" cy="276999"/>
          </a:xfrm>
          <a:prstGeom prst="rect">
            <a:avLst/>
          </a:prstGeom>
          <a:noFill/>
        </p:spPr>
        <p:txBody>
          <a:bodyPr wrap="square">
            <a:spAutoFit/>
          </a:bodyPr>
          <a:lstStyle/>
          <a:p>
            <a:r>
              <a:rPr lang="en-US" altLang="zh-CN" sz="1200" dirty="0"/>
              <a:t>https://mp.weixin.qq.com/s/6UnU6Y2rANfxFH3jW9Lo6w</a:t>
            </a:r>
            <a:endParaRPr lang="zh-CN" altLang="en-US" sz="1200" dirty="0"/>
          </a:p>
        </p:txBody>
      </p:sp>
      <p:pic>
        <p:nvPicPr>
          <p:cNvPr id="7" name="图片 6">
            <a:extLst>
              <a:ext uri="{FF2B5EF4-FFF2-40B4-BE49-F238E27FC236}">
                <a16:creationId xmlns:a16="http://schemas.microsoft.com/office/drawing/2014/main" id="{6569181B-B509-4517-953D-A2D7578B783F}"/>
              </a:ext>
            </a:extLst>
          </p:cNvPr>
          <p:cNvPicPr>
            <a:picLocks noChangeAspect="1"/>
          </p:cNvPicPr>
          <p:nvPr/>
        </p:nvPicPr>
        <p:blipFill rotWithShape="1">
          <a:blip r:embed="rId7"/>
          <a:srcRect l="8433" t="3598"/>
          <a:stretch>
            <a:fillRect/>
          </a:stretch>
        </p:blipFill>
        <p:spPr>
          <a:xfrm>
            <a:off x="1787222" y="2991422"/>
            <a:ext cx="1548286" cy="816715"/>
          </a:xfrm>
          <a:prstGeom prst="rect">
            <a:avLst/>
          </a:prstGeom>
        </p:spPr>
      </p:pic>
      <p:sp>
        <p:nvSpPr>
          <p:cNvPr id="22" name="文本框 21">
            <a:extLst>
              <a:ext uri="{FF2B5EF4-FFF2-40B4-BE49-F238E27FC236}">
                <a16:creationId xmlns:a16="http://schemas.microsoft.com/office/drawing/2014/main" id="{9E7D87B8-DFCB-4E16-8ACB-7F5D40729819}"/>
              </a:ext>
            </a:extLst>
          </p:cNvPr>
          <p:cNvSpPr txBox="1"/>
          <p:nvPr/>
        </p:nvSpPr>
        <p:spPr>
          <a:xfrm>
            <a:off x="2724650" y="920161"/>
            <a:ext cx="8304657" cy="646331"/>
          </a:xfrm>
          <a:prstGeom prst="rect">
            <a:avLst/>
          </a:prstGeom>
          <a:noFill/>
        </p:spPr>
        <p:txBody>
          <a:bodyPr wrap="square" rtlCol="0">
            <a:spAutoFit/>
          </a:bodyPr>
          <a:lstStyle/>
          <a:p>
            <a:r>
              <a:rPr lang="en-US" altLang="zh-CN" u="sng" dirty="0">
                <a:solidFill>
                  <a:schemeClr val="accent1"/>
                </a:solidFill>
              </a:rPr>
              <a:t>Several types of NEW high-energy irradiation accelerators has been successfully developed recently, Aiming at higher average beam power and higher efficiency.</a:t>
            </a:r>
            <a:endParaRPr lang="zh-CN" altLang="en-US" u="sng" dirty="0">
              <a:solidFill>
                <a:schemeClr val="accent1"/>
              </a:solidFill>
            </a:endParaRPr>
          </a:p>
        </p:txBody>
      </p:sp>
      <p:sp>
        <p:nvSpPr>
          <p:cNvPr id="3" name="TextBox 2"/>
          <p:cNvSpPr txBox="1"/>
          <p:nvPr/>
        </p:nvSpPr>
        <p:spPr>
          <a:xfrm>
            <a:off x="6781008" y="1604709"/>
            <a:ext cx="4420392" cy="646331"/>
          </a:xfrm>
          <a:prstGeom prst="rect">
            <a:avLst/>
          </a:prstGeom>
          <a:noFill/>
        </p:spPr>
        <p:txBody>
          <a:bodyPr wrap="square" rtlCol="0">
            <a:spAutoFit/>
          </a:bodyPr>
          <a:lstStyle/>
          <a:p>
            <a:r>
              <a:rPr lang="en-US" b="1" dirty="0" smtClean="0"/>
              <a:t>FLASH therapy UHDR X-ray application</a:t>
            </a:r>
          </a:p>
          <a:p>
            <a:r>
              <a:rPr lang="en-US" dirty="0" err="1" smtClean="0"/>
              <a:t>Med.Phys</a:t>
            </a:r>
            <a:r>
              <a:rPr lang="en-US" dirty="0" smtClean="0"/>
              <a:t>. (2023) ,50(3), 1680-1698 </a:t>
            </a:r>
            <a:endParaRPr lang="en-AU" dirty="0"/>
          </a:p>
        </p:txBody>
      </p:sp>
      <p:sp>
        <p:nvSpPr>
          <p:cNvPr id="5" name="Rectangle 1"/>
          <p:cNvSpPr>
            <a:spLocks noChangeArrowheads="1"/>
          </p:cNvSpPr>
          <p:nvPr/>
        </p:nvSpPr>
        <p:spPr bwMode="auto">
          <a:xfrm>
            <a:off x="0" y="0"/>
            <a:ext cx="12192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smtClean="0">
              <a:ln>
                <a:noFill/>
              </a:ln>
              <a:solidFill>
                <a:srgbClr val="5B616B"/>
              </a:solidFill>
              <a:effectLst/>
              <a:latin typeface="BlinkMacSystemFon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smtClean="0">
                <a:ln>
                  <a:noFill/>
                </a:ln>
                <a:solidFill>
                  <a:srgbClr val="0071BC"/>
                </a:solidFill>
                <a:effectLst/>
                <a:latin typeface="BlinkMacSystemFont"/>
              </a:rPr>
              <a:t>. </a:t>
            </a:r>
            <a:r>
              <a:rPr kumimoji="0" lang="en-US" altLang="en-US" sz="1200" b="0" i="0" u="none" strike="noStrike" cap="none" normalizeH="0" baseline="0" smtClean="0">
                <a:ln>
                  <a:noFill/>
                </a:ln>
                <a:solidFill>
                  <a:srgbClr val="5B616B"/>
                </a:solidFill>
                <a:effectLst/>
                <a:latin typeface="BlinkMacSystemFont"/>
              </a:rPr>
              <a:t>2023 Mar;50(3):1680-1698.</a:t>
            </a:r>
            <a:r>
              <a:rPr kumimoji="0" lang="en-US" altLang="en-US" sz="800" b="0" i="0" u="none" strike="noStrike" cap="none" normalizeH="0" baseline="0" smtClean="0">
                <a:ln>
                  <a:noFill/>
                </a:ln>
                <a:solidFill>
                  <a:schemeClr val="tx1"/>
                </a:solidFill>
                <a:effectLst/>
              </a:rPr>
              <a:t> </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10" name="Rectangle 2"/>
          <p:cNvSpPr>
            <a:spLocks noChangeArrowheads="1"/>
          </p:cNvSpPr>
          <p:nvPr/>
        </p:nvSpPr>
        <p:spPr bwMode="auto">
          <a:xfrm>
            <a:off x="152400" y="152400"/>
            <a:ext cx="12192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smtClean="0">
              <a:ln>
                <a:noFill/>
              </a:ln>
              <a:solidFill>
                <a:srgbClr val="5B616B"/>
              </a:solidFill>
              <a:effectLst/>
              <a:latin typeface="BlinkMacSystemFon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smtClean="0">
                <a:ln>
                  <a:noFill/>
                </a:ln>
                <a:solidFill>
                  <a:srgbClr val="0071BC"/>
                </a:solidFill>
                <a:effectLst/>
                <a:latin typeface="BlinkMacSystemFont"/>
              </a:rPr>
              <a:t>. </a:t>
            </a:r>
            <a:r>
              <a:rPr kumimoji="0" lang="en-US" altLang="en-US" sz="1200" b="0" i="0" u="none" strike="noStrike" cap="none" normalizeH="0" baseline="0" smtClean="0">
                <a:ln>
                  <a:noFill/>
                </a:ln>
                <a:solidFill>
                  <a:srgbClr val="5B616B"/>
                </a:solidFill>
                <a:effectLst/>
                <a:latin typeface="BlinkMacSystemFont"/>
              </a:rPr>
              <a:t>2023 Mar;50(3):1680-1698</a:t>
            </a:r>
            <a:r>
              <a:rPr kumimoji="0" lang="en-US" altLang="en-US" sz="800" b="0" i="0" u="none" strike="noStrike" cap="none" normalizeH="0" baseline="0" smtClean="0">
                <a:ln>
                  <a:noFill/>
                </a:ln>
                <a:solidFill>
                  <a:schemeClr val="tx1"/>
                </a:solidFill>
                <a:effectLst/>
              </a:rPr>
              <a:t> </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44891108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0CCE3EE-C609-125E-01DF-24F78CF5CBD2}"/>
              </a:ext>
            </a:extLst>
          </p:cNvPr>
          <p:cNvSpPr>
            <a:spLocks noGrp="1"/>
          </p:cNvSpPr>
          <p:nvPr>
            <p:ph type="title"/>
          </p:nvPr>
        </p:nvSpPr>
        <p:spPr>
          <a:xfrm>
            <a:off x="643853" y="-144315"/>
            <a:ext cx="10515600" cy="1325563"/>
          </a:xfrm>
        </p:spPr>
        <p:txBody>
          <a:bodyPr>
            <a:normAutofit/>
          </a:bodyPr>
          <a:lstStyle/>
          <a:p>
            <a:r>
              <a:rPr lang="en-US" altLang="zh-CN" sz="2800" b="1" dirty="0"/>
              <a:t>Metrological solution for ultrahigh dose-rate (FLASH) radiotherapy</a:t>
            </a:r>
            <a:endParaRPr lang="zh-CN" altLang="en-US" sz="2800" b="1" dirty="0"/>
          </a:p>
        </p:txBody>
      </p:sp>
      <p:sp>
        <p:nvSpPr>
          <p:cNvPr id="3" name="内容占位符 2">
            <a:extLst>
              <a:ext uri="{FF2B5EF4-FFF2-40B4-BE49-F238E27FC236}">
                <a16:creationId xmlns:a16="http://schemas.microsoft.com/office/drawing/2014/main" id="{CA728B58-3DCD-8BD0-2EA2-C5E7DA7A0813}"/>
              </a:ext>
            </a:extLst>
          </p:cNvPr>
          <p:cNvSpPr>
            <a:spLocks noGrp="1"/>
          </p:cNvSpPr>
          <p:nvPr>
            <p:ph idx="1"/>
          </p:nvPr>
        </p:nvSpPr>
        <p:spPr>
          <a:xfrm>
            <a:off x="569296" y="978374"/>
            <a:ext cx="10515600" cy="1166263"/>
          </a:xfrm>
        </p:spPr>
        <p:txBody>
          <a:bodyPr>
            <a:normAutofit lnSpcReduction="10000"/>
          </a:bodyPr>
          <a:lstStyle/>
          <a:p>
            <a:r>
              <a:rPr lang="en-US" altLang="zh-CN" sz="2400" dirty="0"/>
              <a:t>Detector saturation: main metrological challenge for FLASH radiotherapy</a:t>
            </a:r>
          </a:p>
          <a:p>
            <a:r>
              <a:rPr lang="en-US" altLang="zh-CN" sz="2400" dirty="0"/>
              <a:t>A dose measurement system was established for MVs X-ray FLASH, including dose monitor and dosimeter.</a:t>
            </a:r>
            <a:endParaRPr lang="zh-CN" altLang="en-US" sz="2400" dirty="0"/>
          </a:p>
        </p:txBody>
      </p:sp>
      <p:grpSp>
        <p:nvGrpSpPr>
          <p:cNvPr id="6" name="组合 5">
            <a:extLst>
              <a:ext uri="{FF2B5EF4-FFF2-40B4-BE49-F238E27FC236}">
                <a16:creationId xmlns:a16="http://schemas.microsoft.com/office/drawing/2014/main" id="{7F346FDB-259F-4E3E-FA5A-09D93CF9F213}"/>
              </a:ext>
            </a:extLst>
          </p:cNvPr>
          <p:cNvGrpSpPr/>
          <p:nvPr/>
        </p:nvGrpSpPr>
        <p:grpSpPr>
          <a:xfrm>
            <a:off x="150534" y="3008558"/>
            <a:ext cx="6293366" cy="3095969"/>
            <a:chOff x="449114" y="1"/>
            <a:chExt cx="6293366" cy="3095969"/>
          </a:xfrm>
        </p:grpSpPr>
        <p:grpSp>
          <p:nvGrpSpPr>
            <p:cNvPr id="7" name="组合 6">
              <a:extLst>
                <a:ext uri="{FF2B5EF4-FFF2-40B4-BE49-F238E27FC236}">
                  <a16:creationId xmlns:a16="http://schemas.microsoft.com/office/drawing/2014/main" id="{7F903E36-848D-EADD-64CF-7C6B6FF6B4B5}"/>
                </a:ext>
              </a:extLst>
            </p:cNvPr>
            <p:cNvGrpSpPr/>
            <p:nvPr/>
          </p:nvGrpSpPr>
          <p:grpSpPr>
            <a:xfrm>
              <a:off x="449114" y="1"/>
              <a:ext cx="6293366" cy="3095969"/>
              <a:chOff x="507056" y="1004685"/>
              <a:chExt cx="6293366" cy="3095969"/>
            </a:xfrm>
          </p:grpSpPr>
          <p:grpSp>
            <p:nvGrpSpPr>
              <p:cNvPr id="9" name="组合 8">
                <a:extLst>
                  <a:ext uri="{FF2B5EF4-FFF2-40B4-BE49-F238E27FC236}">
                    <a16:creationId xmlns:a16="http://schemas.microsoft.com/office/drawing/2014/main" id="{D03D3635-6CE3-B73E-01A4-4AC0ABACA488}"/>
                  </a:ext>
                </a:extLst>
              </p:cNvPr>
              <p:cNvGrpSpPr/>
              <p:nvPr/>
            </p:nvGrpSpPr>
            <p:grpSpPr>
              <a:xfrm>
                <a:off x="507056" y="1004685"/>
                <a:ext cx="6293366" cy="3095969"/>
                <a:chOff x="1368060" y="797777"/>
                <a:chExt cx="9607425" cy="5446363"/>
              </a:xfrm>
            </p:grpSpPr>
            <p:sp>
              <p:nvSpPr>
                <p:cNvPr id="13" name="矩形 12">
                  <a:extLst>
                    <a:ext uri="{FF2B5EF4-FFF2-40B4-BE49-F238E27FC236}">
                      <a16:creationId xmlns:a16="http://schemas.microsoft.com/office/drawing/2014/main" id="{F1E09376-69B6-6B9F-C3EA-6DECA2D3310F}"/>
                    </a:ext>
                  </a:extLst>
                </p:cNvPr>
                <p:cNvSpPr/>
                <p:nvPr/>
              </p:nvSpPr>
              <p:spPr>
                <a:xfrm>
                  <a:off x="7629784" y="1548535"/>
                  <a:ext cx="769216" cy="418123"/>
                </a:xfrm>
                <a:prstGeom prst="rect">
                  <a:avLst/>
                </a:prstGeom>
                <a:solidFill>
                  <a:schemeClr val="tx1"/>
                </a:solidFill>
                <a:ln w="12700"/>
              </p:spPr>
              <p:style>
                <a:lnRef idx="1">
                  <a:schemeClr val="dk1"/>
                </a:lnRef>
                <a:fillRef idx="2">
                  <a:schemeClr val="dk1"/>
                </a:fillRef>
                <a:effectRef idx="1">
                  <a:schemeClr val="dk1"/>
                </a:effectRef>
                <a:fontRef idx="minor">
                  <a:schemeClr val="dk1"/>
                </a:fontRef>
              </p:style>
              <p:txBody>
                <a:bodyPr rtlCol="0" anchor="ctr"/>
                <a:lstStyle/>
                <a:p>
                  <a:pPr algn="ctr"/>
                  <a:endParaRPr lang="zh-CN" altLang="en-US" sz="800"/>
                </a:p>
              </p:txBody>
            </p:sp>
            <p:grpSp>
              <p:nvGrpSpPr>
                <p:cNvPr id="14" name="组合 13">
                  <a:extLst>
                    <a:ext uri="{FF2B5EF4-FFF2-40B4-BE49-F238E27FC236}">
                      <a16:creationId xmlns:a16="http://schemas.microsoft.com/office/drawing/2014/main" id="{AFA32A53-FFCB-D603-4565-F54F76356B3E}"/>
                    </a:ext>
                  </a:extLst>
                </p:cNvPr>
                <p:cNvGrpSpPr/>
                <p:nvPr/>
              </p:nvGrpSpPr>
              <p:grpSpPr>
                <a:xfrm>
                  <a:off x="1368060" y="797777"/>
                  <a:ext cx="9607425" cy="5446363"/>
                  <a:chOff x="1078771" y="1084778"/>
                  <a:chExt cx="9607425" cy="5446363"/>
                </a:xfrm>
              </p:grpSpPr>
              <p:sp>
                <p:nvSpPr>
                  <p:cNvPr id="16" name="矩形 15">
                    <a:extLst>
                      <a:ext uri="{FF2B5EF4-FFF2-40B4-BE49-F238E27FC236}">
                        <a16:creationId xmlns:a16="http://schemas.microsoft.com/office/drawing/2014/main" id="{69036FEC-D41A-3D12-FA4B-2C799160C6C7}"/>
                      </a:ext>
                    </a:extLst>
                  </p:cNvPr>
                  <p:cNvSpPr/>
                  <p:nvPr/>
                </p:nvSpPr>
                <p:spPr>
                  <a:xfrm flipH="1">
                    <a:off x="8497583" y="1936536"/>
                    <a:ext cx="54000" cy="2148114"/>
                  </a:xfrm>
                  <a:prstGeom prst="rect">
                    <a:avLst/>
                  </a:prstGeom>
                  <a:pattFill prst="dkUpDiag">
                    <a:fgClr>
                      <a:schemeClr val="dk1"/>
                    </a:fgClr>
                    <a:bgClr>
                      <a:schemeClr val="bg1"/>
                    </a:bgClr>
                  </a:patt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CN" altLang="en-US" sz="800"/>
                  </a:p>
                </p:txBody>
              </p:sp>
              <p:sp>
                <p:nvSpPr>
                  <p:cNvPr id="17" name="矩形 16">
                    <a:extLst>
                      <a:ext uri="{FF2B5EF4-FFF2-40B4-BE49-F238E27FC236}">
                        <a16:creationId xmlns:a16="http://schemas.microsoft.com/office/drawing/2014/main" id="{1698499D-5AF3-184B-88DE-43275612DDCE}"/>
                      </a:ext>
                    </a:extLst>
                  </p:cNvPr>
                  <p:cNvSpPr/>
                  <p:nvPr/>
                </p:nvSpPr>
                <p:spPr>
                  <a:xfrm>
                    <a:off x="6286500" y="1767841"/>
                    <a:ext cx="900000" cy="2470328"/>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CN" altLang="en-US" sz="800" dirty="0"/>
                  </a:p>
                </p:txBody>
              </p:sp>
              <p:sp>
                <p:nvSpPr>
                  <p:cNvPr id="18" name="矩形 17">
                    <a:extLst>
                      <a:ext uri="{FF2B5EF4-FFF2-40B4-BE49-F238E27FC236}">
                        <a16:creationId xmlns:a16="http://schemas.microsoft.com/office/drawing/2014/main" id="{DCA7E27E-94AE-219B-9EF7-7A21189D0756}"/>
                      </a:ext>
                    </a:extLst>
                  </p:cNvPr>
                  <p:cNvSpPr/>
                  <p:nvPr/>
                </p:nvSpPr>
                <p:spPr>
                  <a:xfrm>
                    <a:off x="6286500" y="2449948"/>
                    <a:ext cx="900000" cy="396000"/>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sz="800"/>
                  </a:p>
                </p:txBody>
              </p:sp>
              <p:sp>
                <p:nvSpPr>
                  <p:cNvPr id="19" name="矩形 18">
                    <a:extLst>
                      <a:ext uri="{FF2B5EF4-FFF2-40B4-BE49-F238E27FC236}">
                        <a16:creationId xmlns:a16="http://schemas.microsoft.com/office/drawing/2014/main" id="{0233AFEF-4C7C-2CF7-20F0-78E3A5963AEE}"/>
                      </a:ext>
                    </a:extLst>
                  </p:cNvPr>
                  <p:cNvSpPr/>
                  <p:nvPr/>
                </p:nvSpPr>
                <p:spPr>
                  <a:xfrm>
                    <a:off x="7499037" y="2295243"/>
                    <a:ext cx="95536" cy="162423"/>
                  </a:xfrm>
                  <a:prstGeom prst="rect">
                    <a:avLst/>
                  </a:prstGeom>
                  <a:pattFill prst="dotDmnd">
                    <a:fgClr>
                      <a:schemeClr val="tx1"/>
                    </a:fgClr>
                    <a:bgClr>
                      <a:schemeClr val="bg1"/>
                    </a:bgClr>
                  </a:patt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800" dirty="0"/>
                  </a:p>
                </p:txBody>
              </p:sp>
              <p:sp>
                <p:nvSpPr>
                  <p:cNvPr id="20" name="矩形 19">
                    <a:extLst>
                      <a:ext uri="{FF2B5EF4-FFF2-40B4-BE49-F238E27FC236}">
                        <a16:creationId xmlns:a16="http://schemas.microsoft.com/office/drawing/2014/main" id="{D8CA7217-3C1E-615D-1F3D-7D060D2BE0C6}"/>
                      </a:ext>
                    </a:extLst>
                  </p:cNvPr>
                  <p:cNvSpPr/>
                  <p:nvPr/>
                </p:nvSpPr>
                <p:spPr>
                  <a:xfrm>
                    <a:off x="2388937" y="2409875"/>
                    <a:ext cx="632986" cy="476144"/>
                  </a:xfrm>
                  <a:prstGeom prst="rect">
                    <a:avLst/>
                  </a:prstGeom>
                  <a:pattFill prst="dotDmnd">
                    <a:fgClr>
                      <a:schemeClr val="tx1"/>
                    </a:fgClr>
                    <a:bgClr>
                      <a:schemeClr val="bg1"/>
                    </a:bgClr>
                  </a:patt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800"/>
                  </a:p>
                </p:txBody>
              </p:sp>
              <p:sp>
                <p:nvSpPr>
                  <p:cNvPr id="21" name="矩形 20">
                    <a:extLst>
                      <a:ext uri="{FF2B5EF4-FFF2-40B4-BE49-F238E27FC236}">
                        <a16:creationId xmlns:a16="http://schemas.microsoft.com/office/drawing/2014/main" id="{24802EA0-4C6E-94CC-A248-C7819D7A840B}"/>
                      </a:ext>
                    </a:extLst>
                  </p:cNvPr>
                  <p:cNvSpPr/>
                  <p:nvPr/>
                </p:nvSpPr>
                <p:spPr>
                  <a:xfrm>
                    <a:off x="1078771" y="5020595"/>
                    <a:ext cx="9290049" cy="800070"/>
                  </a:xfrm>
                  <a:prstGeom prst="rect">
                    <a:avLst/>
                  </a:prstGeom>
                  <a:pattFill prst="dkDnDiag">
                    <a:fgClr>
                      <a:schemeClr val="tx1"/>
                    </a:fgClr>
                    <a:bgClr>
                      <a:schemeClr val="bg1"/>
                    </a:bgClr>
                  </a:pattFill>
                </p:spPr>
                <p:style>
                  <a:lnRef idx="1">
                    <a:schemeClr val="dk1"/>
                  </a:lnRef>
                  <a:fillRef idx="2">
                    <a:schemeClr val="dk1"/>
                  </a:fillRef>
                  <a:effectRef idx="1">
                    <a:schemeClr val="dk1"/>
                  </a:effectRef>
                  <a:fontRef idx="minor">
                    <a:schemeClr val="dk1"/>
                  </a:fontRef>
                </p:style>
                <p:txBody>
                  <a:bodyPr rtlCol="0" anchor="ctr"/>
                  <a:lstStyle/>
                  <a:p>
                    <a:pPr algn="ctr"/>
                    <a:endParaRPr lang="zh-CN" altLang="en-US" sz="800"/>
                  </a:p>
                </p:txBody>
              </p:sp>
              <p:pic>
                <p:nvPicPr>
                  <p:cNvPr id="22" name="图片 21">
                    <a:extLst>
                      <a:ext uri="{FF2B5EF4-FFF2-40B4-BE49-F238E27FC236}">
                        <a16:creationId xmlns:a16="http://schemas.microsoft.com/office/drawing/2014/main" id="{4DD149C4-1EC8-F05C-A0BD-47720B1943C7}"/>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rot="5400000" flipV="1">
                    <a:off x="4905719" y="2567200"/>
                    <a:ext cx="1615574" cy="494772"/>
                  </a:xfrm>
                  <a:prstGeom prst="rect">
                    <a:avLst/>
                  </a:prstGeom>
                </p:spPr>
              </p:pic>
              <p:grpSp>
                <p:nvGrpSpPr>
                  <p:cNvPr id="23" name="组合 22">
                    <a:extLst>
                      <a:ext uri="{FF2B5EF4-FFF2-40B4-BE49-F238E27FC236}">
                        <a16:creationId xmlns:a16="http://schemas.microsoft.com/office/drawing/2014/main" id="{24921C15-3A76-2FB5-AF29-7BBB5B866D42}"/>
                      </a:ext>
                    </a:extLst>
                  </p:cNvPr>
                  <p:cNvGrpSpPr/>
                  <p:nvPr/>
                </p:nvGrpSpPr>
                <p:grpSpPr>
                  <a:xfrm>
                    <a:off x="6069054" y="4249211"/>
                    <a:ext cx="1496755" cy="764912"/>
                    <a:chOff x="5996484" y="4278239"/>
                    <a:chExt cx="1496755" cy="764912"/>
                  </a:xfrm>
                  <a:pattFill prst="ltDnDiag">
                    <a:fgClr>
                      <a:schemeClr val="tx1"/>
                    </a:fgClr>
                    <a:bgClr>
                      <a:schemeClr val="bg1"/>
                    </a:bgClr>
                  </a:pattFill>
                </p:grpSpPr>
                <p:sp>
                  <p:nvSpPr>
                    <p:cNvPr id="58" name="乘号 57">
                      <a:extLst>
                        <a:ext uri="{FF2B5EF4-FFF2-40B4-BE49-F238E27FC236}">
                          <a16:creationId xmlns:a16="http://schemas.microsoft.com/office/drawing/2014/main" id="{1139AD50-2A45-4B1E-181C-96A4EB30F06E}"/>
                        </a:ext>
                      </a:extLst>
                    </p:cNvPr>
                    <p:cNvSpPr/>
                    <p:nvPr/>
                  </p:nvSpPr>
                  <p:spPr>
                    <a:xfrm>
                      <a:off x="5996484" y="4381932"/>
                      <a:ext cx="1496755" cy="552792"/>
                    </a:xfrm>
                    <a:prstGeom prst="mathMultiply">
                      <a:avLst/>
                    </a:prstGeom>
                    <a:grpFill/>
                  </p:spPr>
                  <p:style>
                    <a:lnRef idx="1">
                      <a:schemeClr val="dk1"/>
                    </a:lnRef>
                    <a:fillRef idx="2">
                      <a:schemeClr val="dk1"/>
                    </a:fillRef>
                    <a:effectRef idx="1">
                      <a:schemeClr val="dk1"/>
                    </a:effectRef>
                    <a:fontRef idx="minor">
                      <a:schemeClr val="dk1"/>
                    </a:fontRef>
                  </p:style>
                  <p:txBody>
                    <a:bodyPr rtlCol="0" anchor="ctr"/>
                    <a:lstStyle/>
                    <a:p>
                      <a:pPr algn="ctr"/>
                      <a:endParaRPr lang="zh-CN" altLang="en-US" sz="800"/>
                    </a:p>
                  </p:txBody>
                </p:sp>
                <p:grpSp>
                  <p:nvGrpSpPr>
                    <p:cNvPr id="59" name="组合 58">
                      <a:extLst>
                        <a:ext uri="{FF2B5EF4-FFF2-40B4-BE49-F238E27FC236}">
                          <a16:creationId xmlns:a16="http://schemas.microsoft.com/office/drawing/2014/main" id="{235DEAA1-2440-9A2C-E9D2-C89788CEB47F}"/>
                        </a:ext>
                      </a:extLst>
                    </p:cNvPr>
                    <p:cNvGrpSpPr/>
                    <p:nvPr/>
                  </p:nvGrpSpPr>
                  <p:grpSpPr>
                    <a:xfrm>
                      <a:off x="6216366" y="4278239"/>
                      <a:ext cx="1058613" cy="764912"/>
                      <a:chOff x="6216366" y="4278239"/>
                      <a:chExt cx="1058613" cy="764912"/>
                    </a:xfrm>
                    <a:grpFill/>
                  </p:grpSpPr>
                  <p:sp>
                    <p:nvSpPr>
                      <p:cNvPr id="60" name="矩形 59">
                        <a:extLst>
                          <a:ext uri="{FF2B5EF4-FFF2-40B4-BE49-F238E27FC236}">
                            <a16:creationId xmlns:a16="http://schemas.microsoft.com/office/drawing/2014/main" id="{DEA960A8-47AE-F026-0A17-565C66FCD950}"/>
                          </a:ext>
                        </a:extLst>
                      </p:cNvPr>
                      <p:cNvSpPr/>
                      <p:nvPr/>
                    </p:nvSpPr>
                    <p:spPr>
                      <a:xfrm>
                        <a:off x="6223420" y="4278239"/>
                        <a:ext cx="1051559" cy="197997"/>
                      </a:xfrm>
                      <a:prstGeom prst="rect">
                        <a:avLst/>
                      </a:prstGeom>
                      <a:grpFill/>
                    </p:spPr>
                    <p:style>
                      <a:lnRef idx="1">
                        <a:schemeClr val="dk1"/>
                      </a:lnRef>
                      <a:fillRef idx="2">
                        <a:schemeClr val="dk1"/>
                      </a:fillRef>
                      <a:effectRef idx="1">
                        <a:schemeClr val="dk1"/>
                      </a:effectRef>
                      <a:fontRef idx="minor">
                        <a:schemeClr val="dk1"/>
                      </a:fontRef>
                    </p:style>
                    <p:txBody>
                      <a:bodyPr rtlCol="0" anchor="ctr"/>
                      <a:lstStyle/>
                      <a:p>
                        <a:pPr algn="ctr"/>
                        <a:endParaRPr lang="zh-CN" altLang="en-US" sz="800"/>
                      </a:p>
                    </p:txBody>
                  </p:sp>
                  <p:sp>
                    <p:nvSpPr>
                      <p:cNvPr id="61" name="矩形 60">
                        <a:extLst>
                          <a:ext uri="{FF2B5EF4-FFF2-40B4-BE49-F238E27FC236}">
                            <a16:creationId xmlns:a16="http://schemas.microsoft.com/office/drawing/2014/main" id="{1A47511B-E438-FB8D-7F83-26A0F9B5306E}"/>
                          </a:ext>
                        </a:extLst>
                      </p:cNvPr>
                      <p:cNvSpPr/>
                      <p:nvPr/>
                    </p:nvSpPr>
                    <p:spPr>
                      <a:xfrm>
                        <a:off x="6216366" y="4845154"/>
                        <a:ext cx="1051559" cy="197997"/>
                      </a:xfrm>
                      <a:prstGeom prst="rect">
                        <a:avLst/>
                      </a:prstGeom>
                      <a:grpFill/>
                    </p:spPr>
                    <p:style>
                      <a:lnRef idx="1">
                        <a:schemeClr val="dk1"/>
                      </a:lnRef>
                      <a:fillRef idx="2">
                        <a:schemeClr val="dk1"/>
                      </a:fillRef>
                      <a:effectRef idx="1">
                        <a:schemeClr val="dk1"/>
                      </a:effectRef>
                      <a:fontRef idx="minor">
                        <a:schemeClr val="dk1"/>
                      </a:fontRef>
                    </p:style>
                    <p:txBody>
                      <a:bodyPr rtlCol="0" anchor="ctr"/>
                      <a:lstStyle/>
                      <a:p>
                        <a:pPr algn="ctr"/>
                        <a:endParaRPr lang="zh-CN" altLang="en-US" sz="800"/>
                      </a:p>
                    </p:txBody>
                  </p:sp>
                </p:grpSp>
              </p:grpSp>
              <p:sp>
                <p:nvSpPr>
                  <p:cNvPr id="24" name="乘号 23">
                    <a:extLst>
                      <a:ext uri="{FF2B5EF4-FFF2-40B4-BE49-F238E27FC236}">
                        <a16:creationId xmlns:a16="http://schemas.microsoft.com/office/drawing/2014/main" id="{757BC5E9-00EF-1CD5-B4AF-08312601B68B}"/>
                      </a:ext>
                    </a:extLst>
                  </p:cNvPr>
                  <p:cNvSpPr/>
                  <p:nvPr/>
                </p:nvSpPr>
                <p:spPr>
                  <a:xfrm>
                    <a:off x="4975417" y="4061234"/>
                    <a:ext cx="1496755" cy="904049"/>
                  </a:xfrm>
                  <a:prstGeom prst="mathMultiply">
                    <a:avLst>
                      <a:gd name="adj1" fmla="val 16362"/>
                    </a:avLst>
                  </a:prstGeom>
                  <a:pattFill prst="ltDnDiag">
                    <a:fgClr>
                      <a:schemeClr val="tx1"/>
                    </a:fgClr>
                    <a:bgClr>
                      <a:schemeClr val="bg1"/>
                    </a:bgClr>
                  </a:pattFill>
                </p:spPr>
                <p:style>
                  <a:lnRef idx="1">
                    <a:schemeClr val="dk1"/>
                  </a:lnRef>
                  <a:fillRef idx="2">
                    <a:schemeClr val="dk1"/>
                  </a:fillRef>
                  <a:effectRef idx="1">
                    <a:schemeClr val="dk1"/>
                  </a:effectRef>
                  <a:fontRef idx="minor">
                    <a:schemeClr val="dk1"/>
                  </a:fontRef>
                </p:style>
                <p:txBody>
                  <a:bodyPr rtlCol="0" anchor="ctr"/>
                  <a:lstStyle/>
                  <a:p>
                    <a:pPr algn="ctr"/>
                    <a:endParaRPr lang="zh-CN" altLang="en-US" sz="800"/>
                  </a:p>
                </p:txBody>
              </p:sp>
              <p:sp>
                <p:nvSpPr>
                  <p:cNvPr id="25" name="矩形 24">
                    <a:extLst>
                      <a:ext uri="{FF2B5EF4-FFF2-40B4-BE49-F238E27FC236}">
                        <a16:creationId xmlns:a16="http://schemas.microsoft.com/office/drawing/2014/main" id="{8A15D3C2-6DFE-0C60-5239-06D8BC1FC7E4}"/>
                      </a:ext>
                    </a:extLst>
                  </p:cNvPr>
                  <p:cNvSpPr/>
                  <p:nvPr/>
                </p:nvSpPr>
                <p:spPr>
                  <a:xfrm>
                    <a:off x="5202353" y="4009792"/>
                    <a:ext cx="1051559" cy="197997"/>
                  </a:xfrm>
                  <a:prstGeom prst="rect">
                    <a:avLst/>
                  </a:prstGeom>
                  <a:pattFill prst="ltDnDiag">
                    <a:fgClr>
                      <a:schemeClr val="tx1"/>
                    </a:fgClr>
                    <a:bgClr>
                      <a:schemeClr val="bg1"/>
                    </a:bgClr>
                  </a:pattFill>
                </p:spPr>
                <p:style>
                  <a:lnRef idx="1">
                    <a:schemeClr val="dk1"/>
                  </a:lnRef>
                  <a:fillRef idx="2">
                    <a:schemeClr val="dk1"/>
                  </a:fillRef>
                  <a:effectRef idx="1">
                    <a:schemeClr val="dk1"/>
                  </a:effectRef>
                  <a:fontRef idx="minor">
                    <a:schemeClr val="dk1"/>
                  </a:fontRef>
                </p:style>
                <p:txBody>
                  <a:bodyPr rtlCol="0" anchor="ctr"/>
                  <a:lstStyle/>
                  <a:p>
                    <a:pPr algn="ctr"/>
                    <a:endParaRPr lang="zh-CN" altLang="en-US" sz="800"/>
                  </a:p>
                </p:txBody>
              </p:sp>
              <p:sp>
                <p:nvSpPr>
                  <p:cNvPr id="26" name="矩形 25">
                    <a:extLst>
                      <a:ext uri="{FF2B5EF4-FFF2-40B4-BE49-F238E27FC236}">
                        <a16:creationId xmlns:a16="http://schemas.microsoft.com/office/drawing/2014/main" id="{029E78A5-DB8C-B815-3E04-73AFB336ACF6}"/>
                      </a:ext>
                    </a:extLst>
                  </p:cNvPr>
                  <p:cNvSpPr/>
                  <p:nvPr/>
                </p:nvSpPr>
                <p:spPr>
                  <a:xfrm>
                    <a:off x="5198014" y="4819296"/>
                    <a:ext cx="1051559" cy="197997"/>
                  </a:xfrm>
                  <a:prstGeom prst="rect">
                    <a:avLst/>
                  </a:prstGeom>
                  <a:pattFill prst="ltDnDiag">
                    <a:fgClr>
                      <a:schemeClr val="tx1"/>
                    </a:fgClr>
                    <a:bgClr>
                      <a:schemeClr val="bg1"/>
                    </a:bgClr>
                  </a:pattFill>
                </p:spPr>
                <p:style>
                  <a:lnRef idx="1">
                    <a:schemeClr val="dk1"/>
                  </a:lnRef>
                  <a:fillRef idx="2">
                    <a:schemeClr val="dk1"/>
                  </a:fillRef>
                  <a:effectRef idx="1">
                    <a:schemeClr val="dk1"/>
                  </a:effectRef>
                  <a:fontRef idx="minor">
                    <a:schemeClr val="dk1"/>
                  </a:fontRef>
                </p:style>
                <p:txBody>
                  <a:bodyPr rtlCol="0" anchor="ctr"/>
                  <a:lstStyle/>
                  <a:p>
                    <a:pPr algn="ctr"/>
                    <a:endParaRPr lang="zh-CN" altLang="en-US" sz="800"/>
                  </a:p>
                </p:txBody>
              </p:sp>
              <p:sp>
                <p:nvSpPr>
                  <p:cNvPr id="27" name="L 形 26">
                    <a:extLst>
                      <a:ext uri="{FF2B5EF4-FFF2-40B4-BE49-F238E27FC236}">
                        <a16:creationId xmlns:a16="http://schemas.microsoft.com/office/drawing/2014/main" id="{3D32CDF0-D91D-3BAD-9B51-A9A99BE6FCB8}"/>
                      </a:ext>
                    </a:extLst>
                  </p:cNvPr>
                  <p:cNvSpPr/>
                  <p:nvPr/>
                </p:nvSpPr>
                <p:spPr>
                  <a:xfrm flipH="1">
                    <a:off x="8048467" y="4220523"/>
                    <a:ext cx="1168101" cy="800070"/>
                  </a:xfrm>
                  <a:prstGeom prst="corner">
                    <a:avLst/>
                  </a:prstGeom>
                  <a:pattFill prst="ltDnDiag">
                    <a:fgClr>
                      <a:schemeClr val="tx1"/>
                    </a:fgClr>
                    <a:bgClr>
                      <a:schemeClr val="bg1"/>
                    </a:bgClr>
                  </a:pattFill>
                </p:spPr>
                <p:style>
                  <a:lnRef idx="1">
                    <a:schemeClr val="dk1"/>
                  </a:lnRef>
                  <a:fillRef idx="2">
                    <a:schemeClr val="dk1"/>
                  </a:fillRef>
                  <a:effectRef idx="1">
                    <a:schemeClr val="dk1"/>
                  </a:effectRef>
                  <a:fontRef idx="minor">
                    <a:schemeClr val="dk1"/>
                  </a:fontRef>
                </p:style>
                <p:txBody>
                  <a:bodyPr rtlCol="0" anchor="ctr"/>
                  <a:lstStyle/>
                  <a:p>
                    <a:pPr algn="ctr"/>
                    <a:endParaRPr lang="zh-CN" altLang="en-US" sz="800"/>
                  </a:p>
                </p:txBody>
              </p:sp>
              <p:sp>
                <p:nvSpPr>
                  <p:cNvPr id="28" name="L 形 27">
                    <a:extLst>
                      <a:ext uri="{FF2B5EF4-FFF2-40B4-BE49-F238E27FC236}">
                        <a16:creationId xmlns:a16="http://schemas.microsoft.com/office/drawing/2014/main" id="{7C8299E3-38EA-1EDE-6C17-E5126869CA74}"/>
                      </a:ext>
                    </a:extLst>
                  </p:cNvPr>
                  <p:cNvSpPr/>
                  <p:nvPr/>
                </p:nvSpPr>
                <p:spPr>
                  <a:xfrm flipH="1">
                    <a:off x="1701092" y="2886019"/>
                    <a:ext cx="1168101" cy="2134575"/>
                  </a:xfrm>
                  <a:prstGeom prst="corner">
                    <a:avLst>
                      <a:gd name="adj1" fmla="val 19422"/>
                      <a:gd name="adj2" fmla="val 19829"/>
                    </a:avLst>
                  </a:prstGeom>
                  <a:pattFill prst="ltDnDiag">
                    <a:fgClr>
                      <a:schemeClr val="tx1"/>
                    </a:fgClr>
                    <a:bgClr>
                      <a:schemeClr val="bg1"/>
                    </a:bgClr>
                  </a:pattFill>
                </p:spPr>
                <p:style>
                  <a:lnRef idx="1">
                    <a:schemeClr val="dk1"/>
                  </a:lnRef>
                  <a:fillRef idx="2">
                    <a:schemeClr val="dk1"/>
                  </a:fillRef>
                  <a:effectRef idx="1">
                    <a:schemeClr val="dk1"/>
                  </a:effectRef>
                  <a:fontRef idx="minor">
                    <a:schemeClr val="dk1"/>
                  </a:fontRef>
                </p:style>
                <p:txBody>
                  <a:bodyPr rtlCol="0" anchor="ctr"/>
                  <a:lstStyle/>
                  <a:p>
                    <a:pPr algn="ctr"/>
                    <a:endParaRPr lang="zh-CN" altLang="en-US" sz="800"/>
                  </a:p>
                </p:txBody>
              </p:sp>
              <p:sp>
                <p:nvSpPr>
                  <p:cNvPr id="29" name="L 形 28">
                    <a:extLst>
                      <a:ext uri="{FF2B5EF4-FFF2-40B4-BE49-F238E27FC236}">
                        <a16:creationId xmlns:a16="http://schemas.microsoft.com/office/drawing/2014/main" id="{2B413EB2-D220-F65E-558A-E6A4E1F64C4E}"/>
                      </a:ext>
                    </a:extLst>
                  </p:cNvPr>
                  <p:cNvSpPr/>
                  <p:nvPr/>
                </p:nvSpPr>
                <p:spPr>
                  <a:xfrm flipH="1">
                    <a:off x="5427865" y="1773227"/>
                    <a:ext cx="834751" cy="2227357"/>
                  </a:xfrm>
                  <a:prstGeom prst="corner">
                    <a:avLst>
                      <a:gd name="adj1" fmla="val 34025"/>
                      <a:gd name="adj2" fmla="val 30982"/>
                    </a:avLst>
                  </a:prstGeom>
                  <a:pattFill prst="openDmnd">
                    <a:fgClr>
                      <a:schemeClr val="tx1"/>
                    </a:fgClr>
                    <a:bgClr>
                      <a:schemeClr val="bg1"/>
                    </a:bgClr>
                  </a:patt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800"/>
                  </a:p>
                </p:txBody>
              </p:sp>
              <p:cxnSp>
                <p:nvCxnSpPr>
                  <p:cNvPr id="30" name="直接连接符 29">
                    <a:extLst>
                      <a:ext uri="{FF2B5EF4-FFF2-40B4-BE49-F238E27FC236}">
                        <a16:creationId xmlns:a16="http://schemas.microsoft.com/office/drawing/2014/main" id="{1C19CFA1-8CCA-0D81-C7FC-8E4D7A337A4A}"/>
                      </a:ext>
                    </a:extLst>
                  </p:cNvPr>
                  <p:cNvCxnSpPr>
                    <a:cxnSpLocks/>
                  </p:cNvCxnSpPr>
                  <p:nvPr/>
                </p:nvCxnSpPr>
                <p:spPr>
                  <a:xfrm>
                    <a:off x="5983882" y="1209897"/>
                    <a:ext cx="0" cy="937403"/>
                  </a:xfrm>
                  <a:prstGeom prst="line">
                    <a:avLst/>
                  </a:prstGeom>
                </p:spPr>
                <p:style>
                  <a:lnRef idx="1">
                    <a:schemeClr val="dk1"/>
                  </a:lnRef>
                  <a:fillRef idx="0">
                    <a:schemeClr val="dk1"/>
                  </a:fillRef>
                  <a:effectRef idx="0">
                    <a:schemeClr val="dk1"/>
                  </a:effectRef>
                  <a:fontRef idx="minor">
                    <a:schemeClr val="tx1"/>
                  </a:fontRef>
                </p:style>
              </p:cxnSp>
              <p:sp>
                <p:nvSpPr>
                  <p:cNvPr id="31" name="矩形 30">
                    <a:extLst>
                      <a:ext uri="{FF2B5EF4-FFF2-40B4-BE49-F238E27FC236}">
                        <a16:creationId xmlns:a16="http://schemas.microsoft.com/office/drawing/2014/main" id="{2B041E22-56EC-CE35-11D8-618BE32D0D87}"/>
                      </a:ext>
                    </a:extLst>
                  </p:cNvPr>
                  <p:cNvSpPr/>
                  <p:nvPr/>
                </p:nvSpPr>
                <p:spPr>
                  <a:xfrm>
                    <a:off x="9729187" y="2436003"/>
                    <a:ext cx="147751" cy="115450"/>
                  </a:xfrm>
                  <a:prstGeom prst="rect">
                    <a:avLst/>
                  </a:prstGeom>
                  <a:pattFill prst="dotDmnd">
                    <a:fgClr>
                      <a:schemeClr val="tx1"/>
                    </a:fgClr>
                    <a:bgClr>
                      <a:schemeClr val="bg1"/>
                    </a:bgClr>
                  </a:patt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800"/>
                  </a:p>
                </p:txBody>
              </p:sp>
              <p:sp>
                <p:nvSpPr>
                  <p:cNvPr id="32" name="矩形 31">
                    <a:extLst>
                      <a:ext uri="{FF2B5EF4-FFF2-40B4-BE49-F238E27FC236}">
                        <a16:creationId xmlns:a16="http://schemas.microsoft.com/office/drawing/2014/main" id="{39037E51-D57C-2D1A-1F78-0E43657EAAAB}"/>
                      </a:ext>
                    </a:extLst>
                  </p:cNvPr>
                  <p:cNvSpPr/>
                  <p:nvPr/>
                </p:nvSpPr>
                <p:spPr>
                  <a:xfrm>
                    <a:off x="9729187" y="2744441"/>
                    <a:ext cx="147751" cy="115450"/>
                  </a:xfrm>
                  <a:prstGeom prst="rect">
                    <a:avLst/>
                  </a:prstGeom>
                  <a:pattFill prst="dotDmnd">
                    <a:fgClr>
                      <a:schemeClr val="tx1"/>
                    </a:fgClr>
                    <a:bgClr>
                      <a:schemeClr val="bg1"/>
                    </a:bgClr>
                  </a:patt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800"/>
                  </a:p>
                </p:txBody>
              </p:sp>
              <p:cxnSp>
                <p:nvCxnSpPr>
                  <p:cNvPr id="33" name="直接连接符 32">
                    <a:extLst>
                      <a:ext uri="{FF2B5EF4-FFF2-40B4-BE49-F238E27FC236}">
                        <a16:creationId xmlns:a16="http://schemas.microsoft.com/office/drawing/2014/main" id="{116714B7-01B0-6DF5-3984-45376744135D}"/>
                      </a:ext>
                    </a:extLst>
                  </p:cNvPr>
                  <p:cNvCxnSpPr>
                    <a:cxnSpLocks/>
                  </p:cNvCxnSpPr>
                  <p:nvPr/>
                </p:nvCxnSpPr>
                <p:spPr>
                  <a:xfrm>
                    <a:off x="9216568" y="2343150"/>
                    <a:ext cx="66037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直接连接符 33">
                    <a:extLst>
                      <a:ext uri="{FF2B5EF4-FFF2-40B4-BE49-F238E27FC236}">
                        <a16:creationId xmlns:a16="http://schemas.microsoft.com/office/drawing/2014/main" id="{3D046D43-D1D7-B33E-971A-89A3FFF4A938}"/>
                      </a:ext>
                    </a:extLst>
                  </p:cNvPr>
                  <p:cNvCxnSpPr>
                    <a:cxnSpLocks/>
                  </p:cNvCxnSpPr>
                  <p:nvPr/>
                </p:nvCxnSpPr>
                <p:spPr>
                  <a:xfrm>
                    <a:off x="9861564" y="2343150"/>
                    <a:ext cx="431786"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5" name="直接连接符 34">
                    <a:extLst>
                      <a:ext uri="{FF2B5EF4-FFF2-40B4-BE49-F238E27FC236}">
                        <a16:creationId xmlns:a16="http://schemas.microsoft.com/office/drawing/2014/main" id="{25845BF8-A509-403D-73A8-EBF371753DF7}"/>
                      </a:ext>
                    </a:extLst>
                  </p:cNvPr>
                  <p:cNvCxnSpPr>
                    <a:cxnSpLocks/>
                  </p:cNvCxnSpPr>
                  <p:nvPr/>
                </p:nvCxnSpPr>
                <p:spPr>
                  <a:xfrm>
                    <a:off x="9216568" y="2922947"/>
                    <a:ext cx="66037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直接连接符 35">
                    <a:extLst>
                      <a:ext uri="{FF2B5EF4-FFF2-40B4-BE49-F238E27FC236}">
                        <a16:creationId xmlns:a16="http://schemas.microsoft.com/office/drawing/2014/main" id="{C8224301-AC52-C5CC-B979-2AFD6AF9B797}"/>
                      </a:ext>
                    </a:extLst>
                  </p:cNvPr>
                  <p:cNvCxnSpPr>
                    <a:cxnSpLocks/>
                  </p:cNvCxnSpPr>
                  <p:nvPr/>
                </p:nvCxnSpPr>
                <p:spPr>
                  <a:xfrm>
                    <a:off x="9861564" y="2922947"/>
                    <a:ext cx="431786"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37" name="图文框 36">
                    <a:extLst>
                      <a:ext uri="{FF2B5EF4-FFF2-40B4-BE49-F238E27FC236}">
                        <a16:creationId xmlns:a16="http://schemas.microsoft.com/office/drawing/2014/main" id="{7A1EBF1B-7507-E51B-E969-7F136DD0E829}"/>
                      </a:ext>
                    </a:extLst>
                  </p:cNvPr>
                  <p:cNvSpPr/>
                  <p:nvPr/>
                </p:nvSpPr>
                <p:spPr>
                  <a:xfrm>
                    <a:off x="8113485" y="1775429"/>
                    <a:ext cx="1103083" cy="2470328"/>
                  </a:xfrm>
                  <a:prstGeom prst="frame">
                    <a:avLst>
                      <a:gd name="adj1" fmla="val 10197"/>
                    </a:avLst>
                  </a:prstGeom>
                  <a:pattFill prst="ltDnDiag">
                    <a:fgClr>
                      <a:schemeClr val="tx1"/>
                    </a:fgClr>
                    <a:bgClr>
                      <a:schemeClr val="bg1"/>
                    </a:bgClr>
                  </a:patt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800" dirty="0">
                      <a:solidFill>
                        <a:schemeClr val="tx1"/>
                      </a:solidFill>
                    </a:endParaRPr>
                  </a:p>
                </p:txBody>
              </p:sp>
              <p:sp>
                <p:nvSpPr>
                  <p:cNvPr id="38" name="矩形 37">
                    <a:extLst>
                      <a:ext uri="{FF2B5EF4-FFF2-40B4-BE49-F238E27FC236}">
                        <a16:creationId xmlns:a16="http://schemas.microsoft.com/office/drawing/2014/main" id="{32AFCA3D-7C83-41EF-5ABD-D14CBDED5860}"/>
                      </a:ext>
                    </a:extLst>
                  </p:cNvPr>
                  <p:cNvSpPr/>
                  <p:nvPr/>
                </p:nvSpPr>
                <p:spPr>
                  <a:xfrm>
                    <a:off x="8114974" y="2221736"/>
                    <a:ext cx="90000" cy="900000"/>
                  </a:xfrm>
                  <a:prstGeom prst="rect">
                    <a:avLst/>
                  </a:prstGeom>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sz="800"/>
                  </a:p>
                </p:txBody>
              </p:sp>
              <p:sp>
                <p:nvSpPr>
                  <p:cNvPr id="39" name="矩形 38">
                    <a:extLst>
                      <a:ext uri="{FF2B5EF4-FFF2-40B4-BE49-F238E27FC236}">
                        <a16:creationId xmlns:a16="http://schemas.microsoft.com/office/drawing/2014/main" id="{A1BDC96C-77E8-896C-EEA1-81F91D569719}"/>
                      </a:ext>
                    </a:extLst>
                  </p:cNvPr>
                  <p:cNvSpPr/>
                  <p:nvPr/>
                </p:nvSpPr>
                <p:spPr>
                  <a:xfrm>
                    <a:off x="9102550" y="2346267"/>
                    <a:ext cx="115287" cy="576679"/>
                  </a:xfrm>
                  <a:prstGeom prst="rect">
                    <a:avLst/>
                  </a:prstGeom>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sz="800"/>
                  </a:p>
                </p:txBody>
              </p:sp>
              <p:sp>
                <p:nvSpPr>
                  <p:cNvPr id="40" name="箭头: 右 39">
                    <a:extLst>
                      <a:ext uri="{FF2B5EF4-FFF2-40B4-BE49-F238E27FC236}">
                        <a16:creationId xmlns:a16="http://schemas.microsoft.com/office/drawing/2014/main" id="{F0D39A34-5796-F8F5-F818-C579D72EA10E}"/>
                      </a:ext>
                    </a:extLst>
                  </p:cNvPr>
                  <p:cNvSpPr/>
                  <p:nvPr/>
                </p:nvSpPr>
                <p:spPr>
                  <a:xfrm flipH="1">
                    <a:off x="8765375" y="2509836"/>
                    <a:ext cx="1426373" cy="276225"/>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sz="800"/>
                  </a:p>
                </p:txBody>
              </p:sp>
              <p:cxnSp>
                <p:nvCxnSpPr>
                  <p:cNvPr id="41" name="直接箭头连接符 40">
                    <a:extLst>
                      <a:ext uri="{FF2B5EF4-FFF2-40B4-BE49-F238E27FC236}">
                        <a16:creationId xmlns:a16="http://schemas.microsoft.com/office/drawing/2014/main" id="{3407BDD5-9EEB-720C-E085-B2AD19281946}"/>
                      </a:ext>
                    </a:extLst>
                  </p:cNvPr>
                  <p:cNvCxnSpPr>
                    <a:cxnSpLocks/>
                    <a:stCxn id="40" idx="1"/>
                  </p:cNvCxnSpPr>
                  <p:nvPr/>
                </p:nvCxnSpPr>
                <p:spPr>
                  <a:xfrm flipH="1">
                    <a:off x="2209800" y="2647949"/>
                    <a:ext cx="7981949" cy="0"/>
                  </a:xfrm>
                  <a:prstGeom prst="straightConnector1">
                    <a:avLst/>
                  </a:prstGeom>
                  <a:ln>
                    <a:solidFill>
                      <a:schemeClr val="tx1"/>
                    </a:solidFill>
                    <a:prstDash val="lgDashDot"/>
                    <a:tailEnd type="triangle"/>
                  </a:ln>
                </p:spPr>
                <p:style>
                  <a:lnRef idx="1">
                    <a:schemeClr val="accent1"/>
                  </a:lnRef>
                  <a:fillRef idx="0">
                    <a:schemeClr val="accent1"/>
                  </a:fillRef>
                  <a:effectRef idx="0">
                    <a:schemeClr val="accent1"/>
                  </a:effectRef>
                  <a:fontRef idx="minor">
                    <a:schemeClr val="tx1"/>
                  </a:fontRef>
                </p:style>
              </p:cxnSp>
              <p:cxnSp>
                <p:nvCxnSpPr>
                  <p:cNvPr id="42" name="直接连接符 41">
                    <a:extLst>
                      <a:ext uri="{FF2B5EF4-FFF2-40B4-BE49-F238E27FC236}">
                        <a16:creationId xmlns:a16="http://schemas.microsoft.com/office/drawing/2014/main" id="{905C9243-537E-065D-62F7-D88311947CCB}"/>
                      </a:ext>
                    </a:extLst>
                  </p:cNvPr>
                  <p:cNvCxnSpPr>
                    <a:cxnSpLocks/>
                  </p:cNvCxnSpPr>
                  <p:nvPr/>
                </p:nvCxnSpPr>
                <p:spPr>
                  <a:xfrm>
                    <a:off x="8521951" y="1209898"/>
                    <a:ext cx="0" cy="937403"/>
                  </a:xfrm>
                  <a:prstGeom prst="line">
                    <a:avLst/>
                  </a:prstGeom>
                </p:spPr>
                <p:style>
                  <a:lnRef idx="1">
                    <a:schemeClr val="dk1"/>
                  </a:lnRef>
                  <a:fillRef idx="0">
                    <a:schemeClr val="dk1"/>
                  </a:fillRef>
                  <a:effectRef idx="0">
                    <a:schemeClr val="dk1"/>
                  </a:effectRef>
                  <a:fontRef idx="minor">
                    <a:schemeClr val="tx1"/>
                  </a:fontRef>
                </p:style>
              </p:cxnSp>
              <p:cxnSp>
                <p:nvCxnSpPr>
                  <p:cNvPr id="43" name="直接箭头连接符 42">
                    <a:extLst>
                      <a:ext uri="{FF2B5EF4-FFF2-40B4-BE49-F238E27FC236}">
                        <a16:creationId xmlns:a16="http://schemas.microsoft.com/office/drawing/2014/main" id="{8C5032D1-C71F-7CE5-C5FF-B40B186F5269}"/>
                      </a:ext>
                    </a:extLst>
                  </p:cNvPr>
                  <p:cNvCxnSpPr>
                    <a:cxnSpLocks/>
                  </p:cNvCxnSpPr>
                  <p:nvPr/>
                </p:nvCxnSpPr>
                <p:spPr>
                  <a:xfrm>
                    <a:off x="5985055" y="1361777"/>
                    <a:ext cx="2541308" cy="0"/>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sp>
                <p:nvSpPr>
                  <p:cNvPr id="44" name="文本框 43">
                    <a:extLst>
                      <a:ext uri="{FF2B5EF4-FFF2-40B4-BE49-F238E27FC236}">
                        <a16:creationId xmlns:a16="http://schemas.microsoft.com/office/drawing/2014/main" id="{3DBAA375-C53D-DF49-E140-F4E132281EDB}"/>
                      </a:ext>
                    </a:extLst>
                  </p:cNvPr>
                  <p:cNvSpPr txBox="1"/>
                  <p:nvPr/>
                </p:nvSpPr>
                <p:spPr>
                  <a:xfrm>
                    <a:off x="6690711" y="1084778"/>
                    <a:ext cx="1860871" cy="379005"/>
                  </a:xfrm>
                  <a:prstGeom prst="rect">
                    <a:avLst/>
                  </a:prstGeom>
                  <a:noFill/>
                </p:spPr>
                <p:txBody>
                  <a:bodyPr wrap="square" rtlCol="0">
                    <a:spAutoFit/>
                  </a:bodyPr>
                  <a:lstStyle/>
                  <a:p>
                    <a:r>
                      <a:rPr lang="en-US" altLang="zh-CN" sz="800" dirty="0"/>
                      <a:t>SSD: 20 cm</a:t>
                    </a:r>
                    <a:endParaRPr lang="zh-CN" altLang="en-US" sz="800" dirty="0"/>
                  </a:p>
                </p:txBody>
              </p:sp>
              <p:sp>
                <p:nvSpPr>
                  <p:cNvPr id="45" name="椭圆 44">
                    <a:extLst>
                      <a:ext uri="{FF2B5EF4-FFF2-40B4-BE49-F238E27FC236}">
                        <a16:creationId xmlns:a16="http://schemas.microsoft.com/office/drawing/2014/main" id="{9CDAE726-768D-AC79-2B98-0A379EC38E2B}"/>
                      </a:ext>
                    </a:extLst>
                  </p:cNvPr>
                  <p:cNvSpPr/>
                  <p:nvPr/>
                </p:nvSpPr>
                <p:spPr>
                  <a:xfrm>
                    <a:off x="2615430" y="2166134"/>
                    <a:ext cx="180000" cy="180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800" dirty="0">
                        <a:solidFill>
                          <a:schemeClr val="tx1"/>
                        </a:solidFill>
                      </a:rPr>
                      <a:t>1</a:t>
                    </a:r>
                    <a:endParaRPr lang="zh-CN" altLang="en-US" sz="800" dirty="0">
                      <a:solidFill>
                        <a:schemeClr val="tx1"/>
                      </a:solidFill>
                    </a:endParaRPr>
                  </a:p>
                </p:txBody>
              </p:sp>
              <p:sp>
                <p:nvSpPr>
                  <p:cNvPr id="46" name="椭圆 45">
                    <a:extLst>
                      <a:ext uri="{FF2B5EF4-FFF2-40B4-BE49-F238E27FC236}">
                        <a16:creationId xmlns:a16="http://schemas.microsoft.com/office/drawing/2014/main" id="{E942FDA6-D997-C85F-4D56-FF54BD644823}"/>
                      </a:ext>
                    </a:extLst>
                  </p:cNvPr>
                  <p:cNvSpPr/>
                  <p:nvPr/>
                </p:nvSpPr>
                <p:spPr>
                  <a:xfrm>
                    <a:off x="5647696" y="1666475"/>
                    <a:ext cx="180000" cy="180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800" dirty="0">
                        <a:solidFill>
                          <a:schemeClr val="tx1"/>
                        </a:solidFill>
                      </a:rPr>
                      <a:t>2</a:t>
                    </a:r>
                    <a:endParaRPr lang="zh-CN" altLang="en-US" sz="800" dirty="0">
                      <a:solidFill>
                        <a:schemeClr val="tx1"/>
                      </a:solidFill>
                    </a:endParaRPr>
                  </a:p>
                </p:txBody>
              </p:sp>
              <p:sp>
                <p:nvSpPr>
                  <p:cNvPr id="47" name="椭圆 46">
                    <a:extLst>
                      <a:ext uri="{FF2B5EF4-FFF2-40B4-BE49-F238E27FC236}">
                        <a16:creationId xmlns:a16="http://schemas.microsoft.com/office/drawing/2014/main" id="{34A56BB4-7EAF-FF75-A9D6-13DD497D6540}"/>
                      </a:ext>
                    </a:extLst>
                  </p:cNvPr>
                  <p:cNvSpPr/>
                  <p:nvPr/>
                </p:nvSpPr>
                <p:spPr>
                  <a:xfrm>
                    <a:off x="6048063" y="1967301"/>
                    <a:ext cx="180000" cy="180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800" dirty="0">
                        <a:solidFill>
                          <a:schemeClr val="tx1"/>
                        </a:solidFill>
                      </a:rPr>
                      <a:t>3</a:t>
                    </a:r>
                    <a:endParaRPr lang="zh-CN" altLang="en-US" sz="800" dirty="0">
                      <a:solidFill>
                        <a:schemeClr val="tx1"/>
                      </a:solidFill>
                    </a:endParaRPr>
                  </a:p>
                </p:txBody>
              </p:sp>
              <p:sp>
                <p:nvSpPr>
                  <p:cNvPr id="48" name="椭圆 47">
                    <a:extLst>
                      <a:ext uri="{FF2B5EF4-FFF2-40B4-BE49-F238E27FC236}">
                        <a16:creationId xmlns:a16="http://schemas.microsoft.com/office/drawing/2014/main" id="{82621D67-A606-3F0C-DB28-293DC79CB80C}"/>
                      </a:ext>
                    </a:extLst>
                  </p:cNvPr>
                  <p:cNvSpPr/>
                  <p:nvPr/>
                </p:nvSpPr>
                <p:spPr>
                  <a:xfrm>
                    <a:off x="6456109" y="2451236"/>
                    <a:ext cx="179999" cy="179999"/>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800" dirty="0">
                        <a:solidFill>
                          <a:schemeClr val="tx1"/>
                        </a:solidFill>
                      </a:rPr>
                      <a:t>5</a:t>
                    </a:r>
                    <a:endParaRPr lang="zh-CN" altLang="en-US" sz="800" dirty="0">
                      <a:solidFill>
                        <a:schemeClr val="tx1"/>
                      </a:solidFill>
                    </a:endParaRPr>
                  </a:p>
                </p:txBody>
              </p:sp>
              <p:sp>
                <p:nvSpPr>
                  <p:cNvPr id="49" name="椭圆 48">
                    <a:extLst>
                      <a:ext uri="{FF2B5EF4-FFF2-40B4-BE49-F238E27FC236}">
                        <a16:creationId xmlns:a16="http://schemas.microsoft.com/office/drawing/2014/main" id="{BB34B556-020A-901A-D2A9-F7779239022C}"/>
                      </a:ext>
                    </a:extLst>
                  </p:cNvPr>
                  <p:cNvSpPr/>
                  <p:nvPr/>
                </p:nvSpPr>
                <p:spPr>
                  <a:xfrm>
                    <a:off x="7624133" y="1644947"/>
                    <a:ext cx="180000" cy="180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800" dirty="0">
                        <a:solidFill>
                          <a:schemeClr val="tx1"/>
                        </a:solidFill>
                      </a:rPr>
                      <a:t>6</a:t>
                    </a:r>
                    <a:endParaRPr lang="zh-CN" altLang="en-US" sz="800" dirty="0">
                      <a:solidFill>
                        <a:schemeClr val="tx1"/>
                      </a:solidFill>
                    </a:endParaRPr>
                  </a:p>
                </p:txBody>
              </p:sp>
              <p:sp>
                <p:nvSpPr>
                  <p:cNvPr id="50" name="椭圆 49">
                    <a:extLst>
                      <a:ext uri="{FF2B5EF4-FFF2-40B4-BE49-F238E27FC236}">
                        <a16:creationId xmlns:a16="http://schemas.microsoft.com/office/drawing/2014/main" id="{87117503-91F2-229B-562C-4F62D380DA41}"/>
                      </a:ext>
                    </a:extLst>
                  </p:cNvPr>
                  <p:cNvSpPr/>
                  <p:nvPr/>
                </p:nvSpPr>
                <p:spPr>
                  <a:xfrm>
                    <a:off x="7620238" y="2279153"/>
                    <a:ext cx="179999" cy="179999"/>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800" dirty="0">
                        <a:solidFill>
                          <a:schemeClr val="tx1"/>
                        </a:solidFill>
                      </a:rPr>
                      <a:t>7</a:t>
                    </a:r>
                    <a:endParaRPr lang="zh-CN" altLang="en-US" sz="800" dirty="0">
                      <a:solidFill>
                        <a:schemeClr val="tx1"/>
                      </a:solidFill>
                    </a:endParaRPr>
                  </a:p>
                </p:txBody>
              </p:sp>
              <p:sp>
                <p:nvSpPr>
                  <p:cNvPr id="51" name="椭圆 50">
                    <a:extLst>
                      <a:ext uri="{FF2B5EF4-FFF2-40B4-BE49-F238E27FC236}">
                        <a16:creationId xmlns:a16="http://schemas.microsoft.com/office/drawing/2014/main" id="{1FE2354B-B693-FC33-9561-56F3847C5280}"/>
                      </a:ext>
                    </a:extLst>
                  </p:cNvPr>
                  <p:cNvSpPr/>
                  <p:nvPr/>
                </p:nvSpPr>
                <p:spPr>
                  <a:xfrm>
                    <a:off x="8560815" y="2171951"/>
                    <a:ext cx="179999" cy="179999"/>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800" dirty="0">
                        <a:solidFill>
                          <a:schemeClr val="tx1"/>
                        </a:solidFill>
                      </a:rPr>
                      <a:t>8</a:t>
                    </a:r>
                    <a:endParaRPr lang="zh-CN" altLang="en-US" sz="800" dirty="0">
                      <a:solidFill>
                        <a:schemeClr val="tx1"/>
                      </a:solidFill>
                    </a:endParaRPr>
                  </a:p>
                </p:txBody>
              </p:sp>
              <p:sp>
                <p:nvSpPr>
                  <p:cNvPr id="52" name="椭圆 51">
                    <a:extLst>
                      <a:ext uri="{FF2B5EF4-FFF2-40B4-BE49-F238E27FC236}">
                        <a16:creationId xmlns:a16="http://schemas.microsoft.com/office/drawing/2014/main" id="{628426EF-9FD9-6713-D677-A5187CCDD8C5}"/>
                      </a:ext>
                    </a:extLst>
                  </p:cNvPr>
                  <p:cNvSpPr/>
                  <p:nvPr/>
                </p:nvSpPr>
                <p:spPr>
                  <a:xfrm>
                    <a:off x="6688055" y="5381626"/>
                    <a:ext cx="180000" cy="180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800" dirty="0">
                        <a:solidFill>
                          <a:schemeClr val="tx1"/>
                        </a:solidFill>
                      </a:rPr>
                      <a:t>9</a:t>
                    </a:r>
                    <a:endParaRPr lang="zh-CN" altLang="en-US" sz="800" dirty="0">
                      <a:solidFill>
                        <a:schemeClr val="tx1"/>
                      </a:solidFill>
                    </a:endParaRPr>
                  </a:p>
                </p:txBody>
              </p:sp>
              <p:cxnSp>
                <p:nvCxnSpPr>
                  <p:cNvPr id="53" name="直接连接符 52">
                    <a:extLst>
                      <a:ext uri="{FF2B5EF4-FFF2-40B4-BE49-F238E27FC236}">
                        <a16:creationId xmlns:a16="http://schemas.microsoft.com/office/drawing/2014/main" id="{32F6B003-3A48-39A8-2140-985DC3B3A669}"/>
                      </a:ext>
                    </a:extLst>
                  </p:cNvPr>
                  <p:cNvCxnSpPr/>
                  <p:nvPr/>
                </p:nvCxnSpPr>
                <p:spPr>
                  <a:xfrm>
                    <a:off x="5983882" y="1967301"/>
                    <a:ext cx="0" cy="1316919"/>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直接箭头连接符 53">
                    <a:extLst>
                      <a:ext uri="{FF2B5EF4-FFF2-40B4-BE49-F238E27FC236}">
                        <a16:creationId xmlns:a16="http://schemas.microsoft.com/office/drawing/2014/main" id="{2D2D1807-0ED4-4412-A5F5-2DE2CB395A5C}"/>
                      </a:ext>
                    </a:extLst>
                  </p:cNvPr>
                  <p:cNvCxnSpPr>
                    <a:stCxn id="46" idx="5"/>
                  </p:cNvCxnSpPr>
                  <p:nvPr/>
                </p:nvCxnSpPr>
                <p:spPr>
                  <a:xfrm>
                    <a:off x="5801336" y="1820115"/>
                    <a:ext cx="171557" cy="14718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55" name="椭圆 54">
                    <a:extLst>
                      <a:ext uri="{FF2B5EF4-FFF2-40B4-BE49-F238E27FC236}">
                        <a16:creationId xmlns:a16="http://schemas.microsoft.com/office/drawing/2014/main" id="{4C9E5C06-C66F-787B-20E4-6DF03F5F8C35}"/>
                      </a:ext>
                    </a:extLst>
                  </p:cNvPr>
                  <p:cNvSpPr/>
                  <p:nvPr/>
                </p:nvSpPr>
                <p:spPr>
                  <a:xfrm>
                    <a:off x="6650080" y="2019624"/>
                    <a:ext cx="180000" cy="180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800" dirty="0">
                        <a:solidFill>
                          <a:schemeClr val="tx1"/>
                        </a:solidFill>
                      </a:rPr>
                      <a:t>4</a:t>
                    </a:r>
                    <a:endParaRPr lang="zh-CN" altLang="en-US" sz="800" dirty="0">
                      <a:solidFill>
                        <a:schemeClr val="tx1"/>
                      </a:solidFill>
                    </a:endParaRPr>
                  </a:p>
                </p:txBody>
              </p:sp>
              <p:sp>
                <p:nvSpPr>
                  <p:cNvPr id="56" name="文本框 55">
                    <a:extLst>
                      <a:ext uri="{FF2B5EF4-FFF2-40B4-BE49-F238E27FC236}">
                        <a16:creationId xmlns:a16="http://schemas.microsoft.com/office/drawing/2014/main" id="{5A4D8FAB-2415-A5FB-893D-7CE4C9CA22C7}"/>
                      </a:ext>
                    </a:extLst>
                  </p:cNvPr>
                  <p:cNvSpPr txBox="1"/>
                  <p:nvPr/>
                </p:nvSpPr>
                <p:spPr>
                  <a:xfrm>
                    <a:off x="10097976" y="2435741"/>
                    <a:ext cx="588220" cy="379005"/>
                  </a:xfrm>
                  <a:prstGeom prst="rect">
                    <a:avLst/>
                  </a:prstGeom>
                  <a:noFill/>
                </p:spPr>
                <p:txBody>
                  <a:bodyPr wrap="square" rtlCol="0">
                    <a:spAutoFit/>
                  </a:bodyPr>
                  <a:lstStyle/>
                  <a:p>
                    <a:r>
                      <a:rPr lang="en-US" altLang="zh-CN" sz="800" dirty="0"/>
                      <a:t>e</a:t>
                    </a:r>
                    <a:r>
                      <a:rPr lang="en-US" altLang="zh-CN" sz="800" baseline="30000" dirty="0"/>
                      <a:t>-</a:t>
                    </a:r>
                    <a:endParaRPr lang="zh-CN" altLang="en-US" sz="800" dirty="0"/>
                  </a:p>
                </p:txBody>
              </p:sp>
              <p:sp>
                <p:nvSpPr>
                  <p:cNvPr id="57" name="文本框 56">
                    <a:extLst>
                      <a:ext uri="{FF2B5EF4-FFF2-40B4-BE49-F238E27FC236}">
                        <a16:creationId xmlns:a16="http://schemas.microsoft.com/office/drawing/2014/main" id="{46578A20-5106-B6B2-E6D2-CF5938D413AA}"/>
                      </a:ext>
                    </a:extLst>
                  </p:cNvPr>
                  <p:cNvSpPr txBox="1"/>
                  <p:nvPr/>
                </p:nvSpPr>
                <p:spPr>
                  <a:xfrm>
                    <a:off x="1260240" y="5935564"/>
                    <a:ext cx="8817216" cy="595577"/>
                  </a:xfrm>
                  <a:prstGeom prst="rect">
                    <a:avLst/>
                  </a:prstGeom>
                  <a:noFill/>
                </p:spPr>
                <p:txBody>
                  <a:bodyPr wrap="square" rtlCol="0">
                    <a:spAutoFit/>
                  </a:bodyPr>
                  <a:lstStyle/>
                  <a:p>
                    <a:r>
                      <a:rPr lang="en-US" altLang="zh-CN" sz="800" dirty="0">
                        <a:latin typeface="黑体" panose="02010609060101010101" pitchFamily="49" charset="-122"/>
                        <a:ea typeface="黑体" panose="02010609060101010101" pitchFamily="49" charset="-122"/>
                      </a:rPr>
                      <a:t>1:Scintillator detector</a:t>
                    </a:r>
                    <a:r>
                      <a:rPr lang="zh-CN" altLang="en-US" sz="800" dirty="0">
                        <a:latin typeface="黑体" panose="02010609060101010101" pitchFamily="49" charset="-122"/>
                        <a:ea typeface="黑体" panose="02010609060101010101" pitchFamily="49" charset="-122"/>
                      </a:rPr>
                      <a:t>；</a:t>
                    </a:r>
                    <a:r>
                      <a:rPr lang="en-US" altLang="zh-CN" sz="800" dirty="0">
                        <a:latin typeface="黑体" panose="02010609060101010101" pitchFamily="49" charset="-122"/>
                        <a:ea typeface="黑体" panose="02010609060101010101" pitchFamily="49" charset="-122"/>
                      </a:rPr>
                      <a:t>2</a:t>
                    </a:r>
                    <a:r>
                      <a:rPr lang="zh-CN" altLang="en-US" sz="800" dirty="0">
                        <a:latin typeface="黑体" panose="02010609060101010101" pitchFamily="49" charset="-122"/>
                        <a:ea typeface="黑体" panose="02010609060101010101" pitchFamily="49" charset="-122"/>
                      </a:rPr>
                      <a:t>：</a:t>
                    </a:r>
                    <a:r>
                      <a:rPr lang="en-US" altLang="zh-CN" sz="800" dirty="0">
                        <a:latin typeface="黑体" panose="02010609060101010101" pitchFamily="49" charset="-122"/>
                        <a:ea typeface="黑体" panose="02010609060101010101" pitchFamily="49" charset="-122"/>
                      </a:rPr>
                      <a:t>EBT3</a:t>
                    </a:r>
                    <a:r>
                      <a:rPr lang="zh-CN" altLang="en-US" sz="800" dirty="0">
                        <a:latin typeface="黑体" panose="02010609060101010101" pitchFamily="49" charset="-122"/>
                        <a:ea typeface="黑体" panose="02010609060101010101" pitchFamily="49" charset="-122"/>
                      </a:rPr>
                      <a:t> </a:t>
                    </a:r>
                    <a:r>
                      <a:rPr lang="en-US" altLang="zh-CN" sz="800" dirty="0">
                        <a:latin typeface="黑体" panose="02010609060101010101" pitchFamily="49" charset="-122"/>
                        <a:ea typeface="黑体" panose="02010609060101010101" pitchFamily="49" charset="-122"/>
                      </a:rPr>
                      <a:t>film</a:t>
                    </a:r>
                    <a:r>
                      <a:rPr lang="zh-CN" altLang="en-US" sz="800" dirty="0">
                        <a:latin typeface="黑体" panose="02010609060101010101" pitchFamily="49" charset="-122"/>
                        <a:ea typeface="黑体" panose="02010609060101010101" pitchFamily="49" charset="-122"/>
                      </a:rPr>
                      <a:t>；</a:t>
                    </a:r>
                    <a:r>
                      <a:rPr lang="en-US" altLang="zh-CN" sz="800" dirty="0">
                        <a:latin typeface="黑体" panose="02010609060101010101" pitchFamily="49" charset="-122"/>
                        <a:ea typeface="黑体" panose="02010609060101010101" pitchFamily="49" charset="-122"/>
                      </a:rPr>
                      <a:t>3</a:t>
                    </a:r>
                    <a:r>
                      <a:rPr lang="zh-CN" altLang="en-US" sz="800" dirty="0">
                        <a:latin typeface="黑体" panose="02010609060101010101" pitchFamily="49" charset="-122"/>
                        <a:ea typeface="黑体" panose="02010609060101010101" pitchFamily="49" charset="-122"/>
                      </a:rPr>
                      <a:t>：</a:t>
                    </a:r>
                    <a:r>
                      <a:rPr lang="en-US" altLang="zh-CN" sz="800" dirty="0">
                        <a:latin typeface="黑体" panose="02010609060101010101" pitchFamily="49" charset="-122"/>
                        <a:ea typeface="黑体" panose="02010609060101010101" pitchFamily="49" charset="-122"/>
                      </a:rPr>
                      <a:t>PMMA tissue compensator</a:t>
                    </a:r>
                    <a:r>
                      <a:rPr lang="zh-CN" altLang="en-US" sz="800" dirty="0">
                        <a:latin typeface="黑体" panose="02010609060101010101" pitchFamily="49" charset="-122"/>
                        <a:ea typeface="黑体" panose="02010609060101010101" pitchFamily="49" charset="-122"/>
                      </a:rPr>
                      <a:t>；</a:t>
                    </a:r>
                    <a:r>
                      <a:rPr lang="en-US" altLang="zh-CN" sz="800" dirty="0">
                        <a:latin typeface="黑体" panose="02010609060101010101" pitchFamily="49" charset="-122"/>
                        <a:ea typeface="黑体" panose="02010609060101010101" pitchFamily="49" charset="-122"/>
                      </a:rPr>
                      <a:t>4</a:t>
                    </a:r>
                    <a:r>
                      <a:rPr lang="zh-CN" altLang="en-US" sz="800" dirty="0">
                        <a:latin typeface="黑体" panose="02010609060101010101" pitchFamily="49" charset="-122"/>
                        <a:ea typeface="黑体" panose="02010609060101010101" pitchFamily="49" charset="-122"/>
                      </a:rPr>
                      <a:t>：</a:t>
                    </a:r>
                    <a:r>
                      <a:rPr lang="en-US" altLang="zh-CN" sz="800" dirty="0">
                        <a:latin typeface="黑体" panose="02010609060101010101" pitchFamily="49" charset="-122"/>
                        <a:ea typeface="黑体" panose="02010609060101010101" pitchFamily="49" charset="-122"/>
                      </a:rPr>
                      <a:t>Secondary collimator</a:t>
                    </a:r>
                    <a:r>
                      <a:rPr lang="zh-CN" altLang="en-US" sz="800" dirty="0">
                        <a:latin typeface="黑体" panose="02010609060101010101" pitchFamily="49" charset="-122"/>
                        <a:ea typeface="黑体" panose="02010609060101010101" pitchFamily="49" charset="-122"/>
                      </a:rPr>
                      <a:t>；</a:t>
                    </a:r>
                    <a:r>
                      <a:rPr lang="en-US" altLang="zh-CN" sz="800" dirty="0">
                        <a:latin typeface="黑体" panose="02010609060101010101" pitchFamily="49" charset="-122"/>
                        <a:ea typeface="黑体" panose="02010609060101010101" pitchFamily="49" charset="-122"/>
                      </a:rPr>
                      <a:t>5</a:t>
                    </a:r>
                    <a:r>
                      <a:rPr lang="zh-CN" altLang="en-US" sz="800" dirty="0">
                        <a:latin typeface="黑体" panose="02010609060101010101" pitchFamily="49" charset="-122"/>
                        <a:ea typeface="黑体" panose="02010609060101010101" pitchFamily="49" charset="-122"/>
                      </a:rPr>
                      <a:t>：</a:t>
                    </a:r>
                    <a:r>
                      <a:rPr lang="en-US" altLang="zh-CN" sz="800" dirty="0">
                        <a:latin typeface="黑体" panose="02010609060101010101" pitchFamily="49" charset="-122"/>
                        <a:ea typeface="黑体" panose="02010609060101010101" pitchFamily="49" charset="-122"/>
                      </a:rPr>
                      <a:t>Flattening filter; 6</a:t>
                    </a:r>
                    <a:r>
                      <a:rPr lang="zh-CN" altLang="en-US" sz="800" dirty="0">
                        <a:latin typeface="黑体" panose="02010609060101010101" pitchFamily="49" charset="-122"/>
                        <a:ea typeface="黑体" panose="02010609060101010101" pitchFamily="49" charset="-122"/>
                      </a:rPr>
                      <a:t>：</a:t>
                    </a:r>
                    <a:r>
                      <a:rPr lang="en-US" altLang="zh-CN" sz="800" dirty="0">
                        <a:latin typeface="黑体" panose="02010609060101010101" pitchFamily="49" charset="-122"/>
                        <a:ea typeface="黑体" panose="02010609060101010101" pitchFamily="49" charset="-122"/>
                      </a:rPr>
                      <a:t>Primary collimator; 7:Diamond</a:t>
                    </a:r>
                    <a:r>
                      <a:rPr lang="zh-CN" altLang="en-US" sz="800" dirty="0">
                        <a:latin typeface="黑体" panose="02010609060101010101" pitchFamily="49" charset="-122"/>
                        <a:ea typeface="黑体" panose="02010609060101010101" pitchFamily="49" charset="-122"/>
                      </a:rPr>
                      <a:t> </a:t>
                    </a:r>
                    <a:r>
                      <a:rPr lang="en-US" altLang="zh-CN" sz="800" dirty="0">
                        <a:latin typeface="黑体" panose="02010609060101010101" pitchFamily="49" charset="-122"/>
                        <a:ea typeface="黑体" panose="02010609060101010101" pitchFamily="49" charset="-122"/>
                      </a:rPr>
                      <a:t>detector</a:t>
                    </a:r>
                    <a:r>
                      <a:rPr lang="zh-CN" altLang="en-US" sz="800" dirty="0">
                        <a:latin typeface="黑体" panose="02010609060101010101" pitchFamily="49" charset="-122"/>
                        <a:ea typeface="黑体" panose="02010609060101010101" pitchFamily="49" charset="-122"/>
                      </a:rPr>
                      <a:t>；</a:t>
                    </a:r>
                    <a:r>
                      <a:rPr lang="en-US" altLang="zh-CN" sz="800" dirty="0">
                        <a:latin typeface="黑体" panose="02010609060101010101" pitchFamily="49" charset="-122"/>
                        <a:ea typeface="黑体" panose="02010609060101010101" pitchFamily="49" charset="-122"/>
                      </a:rPr>
                      <a:t>8</a:t>
                    </a:r>
                    <a:r>
                      <a:rPr lang="zh-CN" altLang="en-US" sz="800" dirty="0">
                        <a:latin typeface="黑体" panose="02010609060101010101" pitchFamily="49" charset="-122"/>
                        <a:ea typeface="黑体" panose="02010609060101010101" pitchFamily="49" charset="-122"/>
                      </a:rPr>
                      <a:t>：</a:t>
                    </a:r>
                    <a:r>
                      <a:rPr lang="en-US" altLang="zh-CN" sz="800" dirty="0">
                        <a:latin typeface="黑体" panose="02010609060101010101" pitchFamily="49" charset="-122"/>
                        <a:ea typeface="黑体" panose="02010609060101010101" pitchFamily="49" charset="-122"/>
                      </a:rPr>
                      <a:t>Tungsten target</a:t>
                    </a:r>
                    <a:r>
                      <a:rPr lang="zh-CN" altLang="en-US" sz="800" dirty="0">
                        <a:latin typeface="黑体" panose="02010609060101010101" pitchFamily="49" charset="-122"/>
                        <a:ea typeface="黑体" panose="02010609060101010101" pitchFamily="49" charset="-122"/>
                      </a:rPr>
                      <a:t>；</a:t>
                    </a:r>
                    <a:r>
                      <a:rPr lang="en-US" altLang="zh-CN" sz="800" dirty="0">
                        <a:latin typeface="黑体" panose="02010609060101010101" pitchFamily="49" charset="-122"/>
                        <a:ea typeface="黑体" panose="02010609060101010101" pitchFamily="49" charset="-122"/>
                      </a:rPr>
                      <a:t>9</a:t>
                    </a:r>
                    <a:r>
                      <a:rPr lang="zh-CN" altLang="en-US" sz="800" dirty="0">
                        <a:latin typeface="黑体" panose="02010609060101010101" pitchFamily="49" charset="-122"/>
                        <a:ea typeface="黑体" panose="02010609060101010101" pitchFamily="49" charset="-122"/>
                      </a:rPr>
                      <a:t>：</a:t>
                    </a:r>
                    <a:r>
                      <a:rPr lang="en-US" altLang="zh-CN" sz="800" dirty="0">
                        <a:latin typeface="黑体" panose="02010609060101010101" pitchFamily="49" charset="-122"/>
                        <a:ea typeface="黑体" panose="02010609060101010101" pitchFamily="49" charset="-122"/>
                      </a:rPr>
                      <a:t>Support bench</a:t>
                    </a:r>
                    <a:r>
                      <a:rPr lang="zh-CN" altLang="en-US" sz="800" dirty="0">
                        <a:latin typeface="黑体" panose="02010609060101010101" pitchFamily="49" charset="-122"/>
                        <a:ea typeface="黑体" panose="02010609060101010101" pitchFamily="49" charset="-122"/>
                      </a:rPr>
                      <a:t> ；</a:t>
                    </a:r>
                    <a:r>
                      <a:rPr lang="en-US" altLang="zh-CN" sz="800" dirty="0">
                        <a:latin typeface="黑体" panose="02010609060101010101" pitchFamily="49" charset="-122"/>
                        <a:ea typeface="黑体" panose="02010609060101010101" pitchFamily="49" charset="-122"/>
                      </a:rPr>
                      <a:t>10</a:t>
                    </a:r>
                    <a:r>
                      <a:rPr lang="zh-CN" altLang="en-US" sz="800" dirty="0">
                        <a:latin typeface="黑体" panose="02010609060101010101" pitchFamily="49" charset="-122"/>
                        <a:ea typeface="黑体" panose="02010609060101010101" pitchFamily="49" charset="-122"/>
                      </a:rPr>
                      <a:t>：</a:t>
                    </a:r>
                    <a:r>
                      <a:rPr lang="en-US" altLang="zh-CN" sz="800" dirty="0">
                        <a:latin typeface="黑体" panose="02010609060101010101" pitchFamily="49" charset="-122"/>
                        <a:ea typeface="黑体" panose="02010609060101010101" pitchFamily="49" charset="-122"/>
                      </a:rPr>
                      <a:t>FCT beam monitor</a:t>
                    </a:r>
                    <a:endParaRPr lang="zh-CN" altLang="en-US" sz="800" dirty="0">
                      <a:latin typeface="黑体" panose="02010609060101010101" pitchFamily="49" charset="-122"/>
                      <a:ea typeface="黑体" panose="02010609060101010101" pitchFamily="49" charset="-122"/>
                    </a:endParaRPr>
                  </a:p>
                </p:txBody>
              </p:sp>
            </p:grpSp>
            <p:sp>
              <p:nvSpPr>
                <p:cNvPr id="15" name="矩形 14">
                  <a:extLst>
                    <a:ext uri="{FF2B5EF4-FFF2-40B4-BE49-F238E27FC236}">
                      <a16:creationId xmlns:a16="http://schemas.microsoft.com/office/drawing/2014/main" id="{9EFE062F-09F4-C75D-8FFB-AD78BE7B4B7E}"/>
                    </a:ext>
                  </a:extLst>
                </p:cNvPr>
                <p:cNvSpPr/>
                <p:nvPr/>
              </p:nvSpPr>
              <p:spPr>
                <a:xfrm>
                  <a:off x="7636838" y="2789645"/>
                  <a:ext cx="763138" cy="419706"/>
                </a:xfrm>
                <a:prstGeom prst="rect">
                  <a:avLst/>
                </a:prstGeom>
                <a:solidFill>
                  <a:schemeClr val="tx1"/>
                </a:solidFill>
                <a:ln w="12700"/>
              </p:spPr>
              <p:style>
                <a:lnRef idx="1">
                  <a:schemeClr val="dk1"/>
                </a:lnRef>
                <a:fillRef idx="2">
                  <a:schemeClr val="dk1"/>
                </a:fillRef>
                <a:effectRef idx="1">
                  <a:schemeClr val="dk1"/>
                </a:effectRef>
                <a:fontRef idx="minor">
                  <a:schemeClr val="dk1"/>
                </a:fontRef>
              </p:style>
              <p:txBody>
                <a:bodyPr rtlCol="0" anchor="ctr"/>
                <a:lstStyle/>
                <a:p>
                  <a:pPr algn="ctr"/>
                  <a:endParaRPr lang="zh-CN" altLang="en-US" sz="800"/>
                </a:p>
              </p:txBody>
            </p:sp>
          </p:grpSp>
          <p:sp>
            <p:nvSpPr>
              <p:cNvPr id="10" name="等腰三角形 9">
                <a:extLst>
                  <a:ext uri="{FF2B5EF4-FFF2-40B4-BE49-F238E27FC236}">
                    <a16:creationId xmlns:a16="http://schemas.microsoft.com/office/drawing/2014/main" id="{36A891EF-C099-7EFC-37DD-19ED4368B168}"/>
                  </a:ext>
                </a:extLst>
              </p:cNvPr>
              <p:cNvSpPr/>
              <p:nvPr/>
            </p:nvSpPr>
            <p:spPr>
              <a:xfrm rot="5400000">
                <a:off x="3911057" y="1825004"/>
                <a:ext cx="156138" cy="133179"/>
              </a:xfrm>
              <a:prstGeom prst="triangle">
                <a:avLst/>
              </a:prstGeom>
              <a:pattFill prst="ltDnDiag">
                <a:fgClr>
                  <a:schemeClr val="dk1"/>
                </a:fgClr>
                <a:bgClr>
                  <a:schemeClr val="bg1"/>
                </a:bgClr>
              </a:patt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CN" altLang="en-US"/>
              </a:p>
            </p:txBody>
          </p:sp>
          <p:sp>
            <p:nvSpPr>
              <p:cNvPr id="11" name="椭圆 10">
                <a:extLst>
                  <a:ext uri="{FF2B5EF4-FFF2-40B4-BE49-F238E27FC236}">
                    <a16:creationId xmlns:a16="http://schemas.microsoft.com/office/drawing/2014/main" id="{DEB95788-0492-0BBD-2B99-EC7BCE8BA08E}"/>
                  </a:ext>
                </a:extLst>
              </p:cNvPr>
              <p:cNvSpPr/>
              <p:nvPr/>
            </p:nvSpPr>
            <p:spPr>
              <a:xfrm>
                <a:off x="6303584" y="1739562"/>
                <a:ext cx="117909" cy="10232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800" dirty="0">
                  <a:solidFill>
                    <a:schemeClr val="tx1"/>
                  </a:solidFill>
                </a:endParaRPr>
              </a:p>
            </p:txBody>
          </p:sp>
          <p:sp>
            <p:nvSpPr>
              <p:cNvPr id="12" name="文本框 11">
                <a:extLst>
                  <a:ext uri="{FF2B5EF4-FFF2-40B4-BE49-F238E27FC236}">
                    <a16:creationId xmlns:a16="http://schemas.microsoft.com/office/drawing/2014/main" id="{6BDCD32F-7BB2-A006-C0F9-37B931FC152F}"/>
                  </a:ext>
                </a:extLst>
              </p:cNvPr>
              <p:cNvSpPr txBox="1"/>
              <p:nvPr/>
            </p:nvSpPr>
            <p:spPr>
              <a:xfrm>
                <a:off x="6216668" y="1689192"/>
                <a:ext cx="427322" cy="200055"/>
              </a:xfrm>
              <a:prstGeom prst="rect">
                <a:avLst/>
              </a:prstGeom>
              <a:noFill/>
            </p:spPr>
            <p:txBody>
              <a:bodyPr wrap="square" rtlCol="0">
                <a:spAutoFit/>
              </a:bodyPr>
              <a:lstStyle/>
              <a:p>
                <a:r>
                  <a:rPr lang="en-US" altLang="zh-CN" sz="700" dirty="0"/>
                  <a:t>10</a:t>
                </a:r>
                <a:endParaRPr lang="zh-CN" altLang="en-US" sz="700" dirty="0"/>
              </a:p>
            </p:txBody>
          </p:sp>
        </p:grpSp>
        <p:sp>
          <p:nvSpPr>
            <p:cNvPr id="8" name="文本框 7">
              <a:extLst>
                <a:ext uri="{FF2B5EF4-FFF2-40B4-BE49-F238E27FC236}">
                  <a16:creationId xmlns:a16="http://schemas.microsoft.com/office/drawing/2014/main" id="{0E3EEADE-BC39-EC95-65EB-D29C4E0C5F80}"/>
                </a:ext>
              </a:extLst>
            </p:cNvPr>
            <p:cNvSpPr txBox="1"/>
            <p:nvPr/>
          </p:nvSpPr>
          <p:spPr>
            <a:xfrm>
              <a:off x="765596" y="377237"/>
              <a:ext cx="258651" cy="369332"/>
            </a:xfrm>
            <a:prstGeom prst="rect">
              <a:avLst/>
            </a:prstGeom>
            <a:noFill/>
          </p:spPr>
          <p:txBody>
            <a:bodyPr wrap="square" rtlCol="0">
              <a:spAutoFit/>
            </a:bodyPr>
            <a:lstStyle/>
            <a:p>
              <a:r>
                <a:rPr lang="en-US" altLang="zh-CN" b="1" dirty="0"/>
                <a:t>A</a:t>
              </a:r>
              <a:endParaRPr lang="zh-CN" altLang="en-US" b="1" dirty="0"/>
            </a:p>
          </p:txBody>
        </p:sp>
      </p:grpSp>
      <p:pic>
        <p:nvPicPr>
          <p:cNvPr id="62" name="图片 61">
            <a:extLst>
              <a:ext uri="{FF2B5EF4-FFF2-40B4-BE49-F238E27FC236}">
                <a16:creationId xmlns:a16="http://schemas.microsoft.com/office/drawing/2014/main" id="{D891C561-31D2-B15A-BE42-09BCC4870768}"/>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rot="5400000">
            <a:off x="1426958" y="4189038"/>
            <a:ext cx="1098563" cy="929622"/>
          </a:xfrm>
          <a:prstGeom prst="rect">
            <a:avLst/>
          </a:prstGeom>
        </p:spPr>
      </p:pic>
      <p:pic>
        <p:nvPicPr>
          <p:cNvPr id="63" name="图片 62">
            <a:extLst>
              <a:ext uri="{FF2B5EF4-FFF2-40B4-BE49-F238E27FC236}">
                <a16:creationId xmlns:a16="http://schemas.microsoft.com/office/drawing/2014/main" id="{77D105FB-23CA-EC54-77A6-9522C7389CA6}"/>
              </a:ext>
            </a:extLst>
          </p:cNvPr>
          <p:cNvPicPr>
            <a:picLocks noChangeAspect="1"/>
          </p:cNvPicPr>
          <p:nvPr/>
        </p:nvPicPr>
        <p:blipFill rotWithShape="1">
          <a:blip r:embed="rId4"/>
          <a:srcRect l="13086" t="2757" r="18275" b="15481"/>
          <a:stretch/>
        </p:blipFill>
        <p:spPr>
          <a:xfrm rot="5400000">
            <a:off x="1821267" y="2712524"/>
            <a:ext cx="1109499" cy="991215"/>
          </a:xfrm>
          <a:prstGeom prst="rect">
            <a:avLst/>
          </a:prstGeom>
        </p:spPr>
      </p:pic>
      <p:cxnSp>
        <p:nvCxnSpPr>
          <p:cNvPr id="67" name="直接箭头连接符 66">
            <a:extLst>
              <a:ext uri="{FF2B5EF4-FFF2-40B4-BE49-F238E27FC236}">
                <a16:creationId xmlns:a16="http://schemas.microsoft.com/office/drawing/2014/main" id="{7BA6CDE4-6CBB-486E-2B34-C229ACD96621}"/>
              </a:ext>
            </a:extLst>
          </p:cNvPr>
          <p:cNvCxnSpPr>
            <a:cxnSpLocks/>
            <a:endCxn id="19" idx="1"/>
          </p:cNvCxnSpPr>
          <p:nvPr/>
        </p:nvCxnSpPr>
        <p:spPr>
          <a:xfrm>
            <a:off x="2871624" y="3539968"/>
            <a:ext cx="1484520" cy="20284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9" name="直接箭头连接符 68">
            <a:extLst>
              <a:ext uri="{FF2B5EF4-FFF2-40B4-BE49-F238E27FC236}">
                <a16:creationId xmlns:a16="http://schemas.microsoft.com/office/drawing/2014/main" id="{058D6C80-A761-F65F-2B80-2F420D231557}"/>
              </a:ext>
            </a:extLst>
          </p:cNvPr>
          <p:cNvCxnSpPr>
            <a:cxnSpLocks/>
          </p:cNvCxnSpPr>
          <p:nvPr/>
        </p:nvCxnSpPr>
        <p:spPr>
          <a:xfrm flipH="1" flipV="1">
            <a:off x="1429447" y="4040507"/>
            <a:ext cx="272005" cy="236471"/>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2" name="文本框 71">
            <a:extLst>
              <a:ext uri="{FF2B5EF4-FFF2-40B4-BE49-F238E27FC236}">
                <a16:creationId xmlns:a16="http://schemas.microsoft.com/office/drawing/2014/main" id="{C1363560-173D-B0B6-08BB-3A76554D1577}"/>
              </a:ext>
            </a:extLst>
          </p:cNvPr>
          <p:cNvSpPr txBox="1"/>
          <p:nvPr/>
        </p:nvSpPr>
        <p:spPr>
          <a:xfrm>
            <a:off x="383499" y="2543759"/>
            <a:ext cx="1518466" cy="1200329"/>
          </a:xfrm>
          <a:prstGeom prst="rect">
            <a:avLst/>
          </a:prstGeom>
          <a:noFill/>
        </p:spPr>
        <p:txBody>
          <a:bodyPr wrap="square" rtlCol="0">
            <a:spAutoFit/>
          </a:bodyPr>
          <a:lstStyle/>
          <a:p>
            <a:r>
              <a:rPr lang="en-US" altLang="zh-CN" dirty="0">
                <a:solidFill>
                  <a:srgbClr val="FF0000"/>
                </a:solidFill>
              </a:rPr>
              <a:t>Monitor:</a:t>
            </a:r>
          </a:p>
          <a:p>
            <a:r>
              <a:rPr lang="en-US" altLang="zh-CN" dirty="0">
                <a:solidFill>
                  <a:srgbClr val="FF0000"/>
                </a:solidFill>
              </a:rPr>
              <a:t>1) Diamond</a:t>
            </a:r>
          </a:p>
          <a:p>
            <a:r>
              <a:rPr lang="en-US" altLang="zh-CN" dirty="0">
                <a:solidFill>
                  <a:srgbClr val="FF0000"/>
                </a:solidFill>
              </a:rPr>
              <a:t>2) Scintillator</a:t>
            </a:r>
          </a:p>
          <a:p>
            <a:r>
              <a:rPr lang="en-US" altLang="zh-CN" dirty="0">
                <a:solidFill>
                  <a:srgbClr val="FF0000"/>
                </a:solidFill>
              </a:rPr>
              <a:t>3) FCT</a:t>
            </a:r>
            <a:endParaRPr lang="zh-CN" altLang="en-US" dirty="0">
              <a:solidFill>
                <a:srgbClr val="FF0000"/>
              </a:solidFill>
            </a:endParaRPr>
          </a:p>
        </p:txBody>
      </p:sp>
      <p:sp>
        <p:nvSpPr>
          <p:cNvPr id="73" name="文本框 72">
            <a:extLst>
              <a:ext uri="{FF2B5EF4-FFF2-40B4-BE49-F238E27FC236}">
                <a16:creationId xmlns:a16="http://schemas.microsoft.com/office/drawing/2014/main" id="{734B9741-ED62-6CA5-1E60-528D08F92DC0}"/>
              </a:ext>
            </a:extLst>
          </p:cNvPr>
          <p:cNvSpPr txBox="1"/>
          <p:nvPr/>
        </p:nvSpPr>
        <p:spPr>
          <a:xfrm>
            <a:off x="5722334" y="2542478"/>
            <a:ext cx="2061218" cy="1200329"/>
          </a:xfrm>
          <a:prstGeom prst="rect">
            <a:avLst/>
          </a:prstGeom>
          <a:noFill/>
        </p:spPr>
        <p:txBody>
          <a:bodyPr wrap="square" rtlCol="0">
            <a:spAutoFit/>
          </a:bodyPr>
          <a:lstStyle/>
          <a:p>
            <a:r>
              <a:rPr lang="en-US" altLang="zh-CN" dirty="0">
                <a:solidFill>
                  <a:srgbClr val="0070C0"/>
                </a:solidFill>
              </a:rPr>
              <a:t>Dosimeter:</a:t>
            </a:r>
          </a:p>
          <a:p>
            <a:r>
              <a:rPr lang="en-US" altLang="zh-CN" dirty="0">
                <a:solidFill>
                  <a:srgbClr val="0070C0"/>
                </a:solidFill>
              </a:rPr>
              <a:t>1) EBT3 film</a:t>
            </a:r>
          </a:p>
          <a:p>
            <a:r>
              <a:rPr lang="en-US" altLang="zh-CN" dirty="0">
                <a:solidFill>
                  <a:srgbClr val="0070C0"/>
                </a:solidFill>
              </a:rPr>
              <a:t>2) Ionization chamber</a:t>
            </a:r>
            <a:endParaRPr lang="zh-CN" altLang="en-US" dirty="0">
              <a:solidFill>
                <a:srgbClr val="0070C0"/>
              </a:solidFill>
            </a:endParaRPr>
          </a:p>
        </p:txBody>
      </p:sp>
      <p:pic>
        <p:nvPicPr>
          <p:cNvPr id="74" name="图片 73">
            <a:extLst>
              <a:ext uri="{FF2B5EF4-FFF2-40B4-BE49-F238E27FC236}">
                <a16:creationId xmlns:a16="http://schemas.microsoft.com/office/drawing/2014/main" id="{9FA9FAD1-386D-F86E-574F-9631045D18EA}"/>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rot="10800000">
            <a:off x="5827097" y="4177712"/>
            <a:ext cx="1299737" cy="974803"/>
          </a:xfrm>
          <a:prstGeom prst="rect">
            <a:avLst/>
          </a:prstGeom>
        </p:spPr>
      </p:pic>
      <p:pic>
        <p:nvPicPr>
          <p:cNvPr id="75" name="图片 74">
            <a:extLst>
              <a:ext uri="{FF2B5EF4-FFF2-40B4-BE49-F238E27FC236}">
                <a16:creationId xmlns:a16="http://schemas.microsoft.com/office/drawing/2014/main" id="{37A23AFD-8DE9-2CC4-F13D-2C426DA39F8B}"/>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4252290" y="2283538"/>
            <a:ext cx="1106622" cy="991955"/>
          </a:xfrm>
          <a:prstGeom prst="rect">
            <a:avLst/>
          </a:prstGeom>
        </p:spPr>
      </p:pic>
      <p:cxnSp>
        <p:nvCxnSpPr>
          <p:cNvPr id="132" name="直接箭头连接符 131">
            <a:extLst>
              <a:ext uri="{FF2B5EF4-FFF2-40B4-BE49-F238E27FC236}">
                <a16:creationId xmlns:a16="http://schemas.microsoft.com/office/drawing/2014/main" id="{CD582A3C-F283-E047-FD5E-AEF02E92D70B}"/>
              </a:ext>
            </a:extLst>
          </p:cNvPr>
          <p:cNvCxnSpPr>
            <a:cxnSpLocks/>
          </p:cNvCxnSpPr>
          <p:nvPr/>
        </p:nvCxnSpPr>
        <p:spPr>
          <a:xfrm flipH="1">
            <a:off x="3381183" y="2938392"/>
            <a:ext cx="951786" cy="615000"/>
          </a:xfrm>
          <a:prstGeom prst="straightConnector1">
            <a:avLst/>
          </a:prstGeom>
          <a:ln w="5715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135" name="直接箭头连接符 134">
            <a:extLst>
              <a:ext uri="{FF2B5EF4-FFF2-40B4-BE49-F238E27FC236}">
                <a16:creationId xmlns:a16="http://schemas.microsoft.com/office/drawing/2014/main" id="{E1152407-5FA8-7EF6-5802-5183E3A1499F}"/>
              </a:ext>
            </a:extLst>
          </p:cNvPr>
          <p:cNvCxnSpPr>
            <a:cxnSpLocks/>
          </p:cNvCxnSpPr>
          <p:nvPr/>
        </p:nvCxnSpPr>
        <p:spPr>
          <a:xfrm flipH="1" flipV="1">
            <a:off x="3219306" y="3994958"/>
            <a:ext cx="2571338" cy="665163"/>
          </a:xfrm>
          <a:prstGeom prst="straightConnector1">
            <a:avLst/>
          </a:prstGeom>
          <a:ln w="57150">
            <a:solidFill>
              <a:srgbClr val="0070C0"/>
            </a:solidFill>
            <a:tailEnd type="triangle"/>
          </a:ln>
        </p:spPr>
        <p:style>
          <a:lnRef idx="1">
            <a:schemeClr val="accent1"/>
          </a:lnRef>
          <a:fillRef idx="0">
            <a:schemeClr val="accent1"/>
          </a:fillRef>
          <a:effectRef idx="0">
            <a:schemeClr val="accent1"/>
          </a:effectRef>
          <a:fontRef idx="minor">
            <a:schemeClr val="tx1"/>
          </a:fontRef>
        </p:style>
      </p:cxnSp>
      <p:pic>
        <p:nvPicPr>
          <p:cNvPr id="141" name="图片 140">
            <a:extLst>
              <a:ext uri="{FF2B5EF4-FFF2-40B4-BE49-F238E27FC236}">
                <a16:creationId xmlns:a16="http://schemas.microsoft.com/office/drawing/2014/main" id="{5415B058-CF1A-322C-50A3-47BEBE064B0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403559" y="2538213"/>
            <a:ext cx="2302416" cy="1841197"/>
          </a:xfrm>
          <a:prstGeom prst="rect">
            <a:avLst/>
          </a:prstGeom>
        </p:spPr>
      </p:pic>
      <p:pic>
        <p:nvPicPr>
          <p:cNvPr id="144" name="图片 143">
            <a:extLst>
              <a:ext uri="{FF2B5EF4-FFF2-40B4-BE49-F238E27FC236}">
                <a16:creationId xmlns:a16="http://schemas.microsoft.com/office/drawing/2014/main" id="{01C9A4C3-EC4F-9743-DBC4-F7EDF3AA84C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814997" y="2555343"/>
            <a:ext cx="2234930" cy="1787944"/>
          </a:xfrm>
          <a:prstGeom prst="rect">
            <a:avLst/>
          </a:prstGeom>
        </p:spPr>
      </p:pic>
      <p:sp>
        <p:nvSpPr>
          <p:cNvPr id="145" name="文本框 144">
            <a:extLst>
              <a:ext uri="{FF2B5EF4-FFF2-40B4-BE49-F238E27FC236}">
                <a16:creationId xmlns:a16="http://schemas.microsoft.com/office/drawing/2014/main" id="{D6DFB5F3-E709-3E65-2041-D9684EEA42C4}"/>
              </a:ext>
            </a:extLst>
          </p:cNvPr>
          <p:cNvSpPr txBox="1"/>
          <p:nvPr/>
        </p:nvSpPr>
        <p:spPr>
          <a:xfrm>
            <a:off x="7163286" y="2018260"/>
            <a:ext cx="4999543" cy="646331"/>
          </a:xfrm>
          <a:prstGeom prst="rect">
            <a:avLst/>
          </a:prstGeom>
          <a:noFill/>
        </p:spPr>
        <p:txBody>
          <a:bodyPr wrap="square" rtlCol="0">
            <a:spAutoFit/>
          </a:bodyPr>
          <a:lstStyle/>
          <a:p>
            <a:r>
              <a:rPr lang="en-US" altLang="zh-CN" b="1" dirty="0"/>
              <a:t>Good linearity between monitors but scintillator shows serious radiation damage</a:t>
            </a:r>
            <a:endParaRPr lang="zh-CN" altLang="en-US" b="1" dirty="0"/>
          </a:p>
        </p:txBody>
      </p:sp>
      <p:pic>
        <p:nvPicPr>
          <p:cNvPr id="147" name="图片 146">
            <a:extLst>
              <a:ext uri="{FF2B5EF4-FFF2-40B4-BE49-F238E27FC236}">
                <a16:creationId xmlns:a16="http://schemas.microsoft.com/office/drawing/2014/main" id="{DBFBC698-84CC-7954-C885-E35D4DE22A6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395938" y="4802747"/>
            <a:ext cx="2521188" cy="1890891"/>
          </a:xfrm>
          <a:prstGeom prst="rect">
            <a:avLst/>
          </a:prstGeom>
        </p:spPr>
      </p:pic>
      <p:pic>
        <p:nvPicPr>
          <p:cNvPr id="149" name="图片 148">
            <a:extLst>
              <a:ext uri="{FF2B5EF4-FFF2-40B4-BE49-F238E27FC236}">
                <a16:creationId xmlns:a16="http://schemas.microsoft.com/office/drawing/2014/main" id="{EEB9A64F-03D3-328D-586D-91D4D1D1B78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720343" y="4810252"/>
            <a:ext cx="2511181" cy="1883386"/>
          </a:xfrm>
          <a:prstGeom prst="rect">
            <a:avLst/>
          </a:prstGeom>
        </p:spPr>
      </p:pic>
      <p:sp>
        <p:nvSpPr>
          <p:cNvPr id="151" name="文本框 150">
            <a:extLst>
              <a:ext uri="{FF2B5EF4-FFF2-40B4-BE49-F238E27FC236}">
                <a16:creationId xmlns:a16="http://schemas.microsoft.com/office/drawing/2014/main" id="{84757C36-DBB6-A518-F1C7-1A95AAD3003F}"/>
              </a:ext>
            </a:extLst>
          </p:cNvPr>
          <p:cNvSpPr txBox="1"/>
          <p:nvPr/>
        </p:nvSpPr>
        <p:spPr>
          <a:xfrm>
            <a:off x="7163286" y="4258825"/>
            <a:ext cx="5128241" cy="646331"/>
          </a:xfrm>
          <a:prstGeom prst="rect">
            <a:avLst/>
          </a:prstGeom>
          <a:noFill/>
        </p:spPr>
        <p:txBody>
          <a:bodyPr wrap="square" rtlCol="0">
            <a:spAutoFit/>
          </a:bodyPr>
          <a:lstStyle/>
          <a:p>
            <a:r>
              <a:rPr lang="en-US" altLang="zh-CN" b="1" dirty="0"/>
              <a:t>Good linearity between monitor and dosimeter</a:t>
            </a:r>
          </a:p>
          <a:p>
            <a:r>
              <a:rPr lang="en-US" altLang="zh-CN" b="1" dirty="0"/>
              <a:t>Good agreement between EBT3 and PTW IC</a:t>
            </a:r>
            <a:endParaRPr lang="zh-CN" altLang="en-US" b="1" dirty="0"/>
          </a:p>
        </p:txBody>
      </p:sp>
      <p:sp>
        <p:nvSpPr>
          <p:cNvPr id="153" name="文本框 152">
            <a:extLst>
              <a:ext uri="{FF2B5EF4-FFF2-40B4-BE49-F238E27FC236}">
                <a16:creationId xmlns:a16="http://schemas.microsoft.com/office/drawing/2014/main" id="{0BB9E46D-5EE6-B246-B261-E2867BFA5B14}"/>
              </a:ext>
            </a:extLst>
          </p:cNvPr>
          <p:cNvSpPr txBox="1"/>
          <p:nvPr/>
        </p:nvSpPr>
        <p:spPr>
          <a:xfrm>
            <a:off x="138943" y="6196274"/>
            <a:ext cx="7322179" cy="646331"/>
          </a:xfrm>
          <a:prstGeom prst="rect">
            <a:avLst/>
          </a:prstGeom>
          <a:noFill/>
        </p:spPr>
        <p:txBody>
          <a:bodyPr wrap="square">
            <a:spAutoFit/>
          </a:bodyPr>
          <a:lstStyle/>
          <a:p>
            <a:r>
              <a:rPr lang="en-US" altLang="zh-CN" b="1" i="0" u="sng" dirty="0" err="1">
                <a:solidFill>
                  <a:srgbClr val="31353B"/>
                </a:solidFill>
                <a:effectLst/>
                <a:latin typeface="Calibri" panose="020F0502020204030204" pitchFamily="34" charset="0"/>
              </a:rPr>
              <a:t>Yiwei</a:t>
            </a:r>
            <a:r>
              <a:rPr lang="en-US" altLang="zh-CN" b="1" i="0" u="sng" dirty="0">
                <a:solidFill>
                  <a:srgbClr val="31353B"/>
                </a:solidFill>
                <a:effectLst/>
                <a:latin typeface="Calibri" panose="020F0502020204030204" pitchFamily="34" charset="0"/>
              </a:rPr>
              <a:t> Yang</a:t>
            </a:r>
            <a:r>
              <a:rPr lang="en-US" altLang="zh-CN" b="0" i="0" u="sng" dirty="0">
                <a:solidFill>
                  <a:srgbClr val="31353B"/>
                </a:solidFill>
                <a:effectLst/>
                <a:latin typeface="Calibri" panose="020F0502020204030204" pitchFamily="34" charset="0"/>
              </a:rPr>
              <a:t>, et al. FLASH radiotherapy using high energy X-rays: Metrological challenge and solution in dose measurement, 14:00 on 13</a:t>
            </a:r>
            <a:r>
              <a:rPr lang="en-US" altLang="zh-CN" b="0" i="0" u="sng" baseline="30000" dirty="0">
                <a:solidFill>
                  <a:srgbClr val="31353B"/>
                </a:solidFill>
                <a:effectLst/>
                <a:latin typeface="Calibri" panose="020F0502020204030204" pitchFamily="34" charset="0"/>
              </a:rPr>
              <a:t>th</a:t>
            </a:r>
            <a:r>
              <a:rPr lang="en-US" altLang="zh-CN" b="0" i="0" u="sng" dirty="0">
                <a:solidFill>
                  <a:srgbClr val="31353B"/>
                </a:solidFill>
                <a:effectLst/>
                <a:latin typeface="Calibri" panose="020F0502020204030204" pitchFamily="34" charset="0"/>
              </a:rPr>
              <a:t> April </a:t>
            </a:r>
            <a:endParaRPr lang="zh-CN" altLang="en-US" u="sng" dirty="0"/>
          </a:p>
        </p:txBody>
      </p:sp>
      <p:sp>
        <p:nvSpPr>
          <p:cNvPr id="154" name="文本框 153">
            <a:extLst>
              <a:ext uri="{FF2B5EF4-FFF2-40B4-BE49-F238E27FC236}">
                <a16:creationId xmlns:a16="http://schemas.microsoft.com/office/drawing/2014/main" id="{12AF9519-257D-E269-38D7-76CC2365710E}"/>
              </a:ext>
            </a:extLst>
          </p:cNvPr>
          <p:cNvSpPr txBox="1"/>
          <p:nvPr/>
        </p:nvSpPr>
        <p:spPr>
          <a:xfrm rot="1304044">
            <a:off x="8143020" y="3190048"/>
            <a:ext cx="3516696" cy="461665"/>
          </a:xfrm>
          <a:prstGeom prst="rect">
            <a:avLst/>
          </a:prstGeom>
          <a:noFill/>
        </p:spPr>
        <p:txBody>
          <a:bodyPr wrap="square" rtlCol="0">
            <a:spAutoFit/>
          </a:bodyPr>
          <a:lstStyle/>
          <a:p>
            <a:pPr algn="ctr"/>
            <a:r>
              <a:rPr lang="en-US" altLang="zh-CN" sz="2400" dirty="0">
                <a:solidFill>
                  <a:schemeClr val="bg1">
                    <a:lumMod val="50000"/>
                  </a:schemeClr>
                </a:solidFill>
              </a:rPr>
              <a:t>unpublished data</a:t>
            </a:r>
            <a:endParaRPr lang="zh-CN" altLang="en-US" sz="2400" dirty="0">
              <a:solidFill>
                <a:schemeClr val="bg1">
                  <a:lumMod val="50000"/>
                </a:schemeClr>
              </a:solidFill>
            </a:endParaRPr>
          </a:p>
        </p:txBody>
      </p:sp>
      <p:sp>
        <p:nvSpPr>
          <p:cNvPr id="155" name="文本框 154">
            <a:extLst>
              <a:ext uri="{FF2B5EF4-FFF2-40B4-BE49-F238E27FC236}">
                <a16:creationId xmlns:a16="http://schemas.microsoft.com/office/drawing/2014/main" id="{E93943A7-A6A2-426B-5D98-87D07110921E}"/>
              </a:ext>
            </a:extLst>
          </p:cNvPr>
          <p:cNvSpPr txBox="1"/>
          <p:nvPr/>
        </p:nvSpPr>
        <p:spPr>
          <a:xfrm rot="1304044">
            <a:off x="8044518" y="5547366"/>
            <a:ext cx="3516696" cy="461665"/>
          </a:xfrm>
          <a:prstGeom prst="rect">
            <a:avLst/>
          </a:prstGeom>
          <a:noFill/>
        </p:spPr>
        <p:txBody>
          <a:bodyPr wrap="square" rtlCol="0">
            <a:spAutoFit/>
          </a:bodyPr>
          <a:lstStyle/>
          <a:p>
            <a:pPr algn="ctr"/>
            <a:r>
              <a:rPr lang="en-US" altLang="zh-CN" sz="2400" dirty="0">
                <a:solidFill>
                  <a:schemeClr val="bg1">
                    <a:lumMod val="50000"/>
                  </a:schemeClr>
                </a:solidFill>
              </a:rPr>
              <a:t>unpublished data</a:t>
            </a:r>
            <a:endParaRPr lang="zh-CN" altLang="en-US" sz="2400" dirty="0">
              <a:solidFill>
                <a:schemeClr val="bg1">
                  <a:lumMod val="50000"/>
                </a:schemeClr>
              </a:solidFill>
            </a:endParaRPr>
          </a:p>
        </p:txBody>
      </p:sp>
    </p:spTree>
    <p:extLst>
      <p:ext uri="{BB962C8B-B14F-4D97-AF65-F5344CB8AC3E}">
        <p14:creationId xmlns:p14="http://schemas.microsoft.com/office/powerpoint/2010/main" val="232802838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7FCF805-93CC-BDB9-4142-FC798B044029}"/>
              </a:ext>
            </a:extLst>
          </p:cNvPr>
          <p:cNvSpPr>
            <a:spLocks noGrp="1"/>
          </p:cNvSpPr>
          <p:nvPr>
            <p:ph type="title"/>
          </p:nvPr>
        </p:nvSpPr>
        <p:spPr>
          <a:xfrm>
            <a:off x="177971" y="101238"/>
            <a:ext cx="11930158" cy="708834"/>
          </a:xfrm>
        </p:spPr>
        <p:txBody>
          <a:bodyPr>
            <a:normAutofit/>
          </a:bodyPr>
          <a:lstStyle/>
          <a:p>
            <a:r>
              <a:rPr lang="en-US" altLang="zh-CN" sz="2800" dirty="0">
                <a:latin typeface="Arial" panose="020B0604020202020204" pitchFamily="34" charset="0"/>
                <a:cs typeface="Arial" panose="020B0604020202020204" pitchFamily="34" charset="0"/>
              </a:rPr>
              <a:t>High brightness photoinjector driven high-resolution high-energy X-ray CT</a:t>
            </a:r>
            <a:endParaRPr lang="zh-CN" altLang="en-US" dirty="0"/>
          </a:p>
        </p:txBody>
      </p:sp>
      <p:sp>
        <p:nvSpPr>
          <p:cNvPr id="4" name="矩形 3">
            <a:extLst>
              <a:ext uri="{FF2B5EF4-FFF2-40B4-BE49-F238E27FC236}">
                <a16:creationId xmlns:a16="http://schemas.microsoft.com/office/drawing/2014/main" id="{8F40CC2A-E525-E0BB-48EB-DC37E8394CC2}"/>
              </a:ext>
            </a:extLst>
          </p:cNvPr>
          <p:cNvSpPr/>
          <p:nvPr/>
        </p:nvSpPr>
        <p:spPr>
          <a:xfrm>
            <a:off x="0" y="699608"/>
            <a:ext cx="12192000" cy="110464"/>
          </a:xfrm>
          <a:prstGeom prst="rect">
            <a:avLst/>
          </a:prstGeom>
          <a:gradFill flip="none" rotWithShape="1">
            <a:gsLst>
              <a:gs pos="0">
                <a:srgbClr val="7030A0"/>
              </a:gs>
              <a:gs pos="74000">
                <a:schemeClr val="accent1">
                  <a:lumMod val="45000"/>
                  <a:lumOff val="55000"/>
                </a:schemeClr>
              </a:gs>
              <a:gs pos="83000">
                <a:schemeClr val="accent1">
                  <a:lumMod val="45000"/>
                  <a:lumOff val="55000"/>
                </a:schemeClr>
              </a:gs>
              <a:gs pos="100000">
                <a:schemeClr val="accent1">
                  <a:lumMod val="30000"/>
                  <a:lumOff val="7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a:extLst>
              <a:ext uri="{FF2B5EF4-FFF2-40B4-BE49-F238E27FC236}">
                <a16:creationId xmlns:a16="http://schemas.microsoft.com/office/drawing/2014/main" id="{6900977C-9711-8281-5740-13DB53184F97}"/>
              </a:ext>
            </a:extLst>
          </p:cNvPr>
          <p:cNvPicPr>
            <a:picLocks noChangeAspect="1"/>
          </p:cNvPicPr>
          <p:nvPr/>
        </p:nvPicPr>
        <p:blipFill>
          <a:blip r:embed="rId2"/>
          <a:stretch>
            <a:fillRect/>
          </a:stretch>
        </p:blipFill>
        <p:spPr>
          <a:xfrm>
            <a:off x="555283" y="2479096"/>
            <a:ext cx="6434224" cy="2487953"/>
          </a:xfrm>
          <a:prstGeom prst="rect">
            <a:avLst/>
          </a:prstGeom>
        </p:spPr>
      </p:pic>
      <p:sp>
        <p:nvSpPr>
          <p:cNvPr id="6" name="文本框 5">
            <a:extLst>
              <a:ext uri="{FF2B5EF4-FFF2-40B4-BE49-F238E27FC236}">
                <a16:creationId xmlns:a16="http://schemas.microsoft.com/office/drawing/2014/main" id="{E4F662D5-9CD2-AEA0-1A56-3E8617D85C91}"/>
              </a:ext>
            </a:extLst>
          </p:cNvPr>
          <p:cNvSpPr txBox="1"/>
          <p:nvPr/>
        </p:nvSpPr>
        <p:spPr>
          <a:xfrm>
            <a:off x="276161" y="994180"/>
            <a:ext cx="12192000" cy="461665"/>
          </a:xfrm>
          <a:prstGeom prst="rect">
            <a:avLst/>
          </a:prstGeom>
          <a:noFill/>
        </p:spPr>
        <p:txBody>
          <a:bodyPr wrap="square" rtlCol="0">
            <a:spAutoFit/>
          </a:bodyPr>
          <a:lstStyle/>
          <a:p>
            <a:pPr marL="285750" indent="-285750">
              <a:buFont typeface="Wingdings" panose="05000000000000000000" pitchFamily="2" charset="2"/>
              <a:buChar char="p"/>
            </a:pPr>
            <a:r>
              <a:rPr lang="en-US" altLang="zh-CN" sz="2400" dirty="0"/>
              <a:t> High energy X-ray CT is one of the most power tools in </a:t>
            </a:r>
            <a:r>
              <a:rPr lang="en-US" altLang="zh-CN" sz="2400" dirty="0" smtClean="0"/>
              <a:t>NDT (</a:t>
            </a:r>
            <a:r>
              <a:rPr lang="en-US" altLang="zh-CN" sz="2400" b="1" dirty="0" smtClean="0"/>
              <a:t>Zheng Zhou</a:t>
            </a:r>
            <a:r>
              <a:rPr lang="en-US" altLang="zh-CN" sz="2400" dirty="0" smtClean="0"/>
              <a:t>)</a:t>
            </a:r>
            <a:endParaRPr lang="zh-CN" altLang="en-US" sz="2400" dirty="0"/>
          </a:p>
        </p:txBody>
      </p:sp>
      <p:sp>
        <p:nvSpPr>
          <p:cNvPr id="7" name="文本框 6">
            <a:extLst>
              <a:ext uri="{FF2B5EF4-FFF2-40B4-BE49-F238E27FC236}">
                <a16:creationId xmlns:a16="http://schemas.microsoft.com/office/drawing/2014/main" id="{2068C41C-2569-2D35-93E7-51CD202C3C35}"/>
              </a:ext>
            </a:extLst>
          </p:cNvPr>
          <p:cNvSpPr txBox="1"/>
          <p:nvPr/>
        </p:nvSpPr>
        <p:spPr>
          <a:xfrm>
            <a:off x="276161" y="1604136"/>
            <a:ext cx="11655323" cy="830997"/>
          </a:xfrm>
          <a:prstGeom prst="rect">
            <a:avLst/>
          </a:prstGeom>
          <a:noFill/>
        </p:spPr>
        <p:txBody>
          <a:bodyPr wrap="square" rtlCol="0">
            <a:spAutoFit/>
          </a:bodyPr>
          <a:lstStyle/>
          <a:p>
            <a:pPr marL="285750" indent="-285750">
              <a:buFont typeface="Wingdings" panose="05000000000000000000" pitchFamily="2" charset="2"/>
              <a:buChar char="p"/>
            </a:pPr>
            <a:r>
              <a:rPr lang="en-US" altLang="zh-CN" sz="2400" dirty="0"/>
              <a:t>  We have built a high-resolution high-energy X-ray CT using high-brightness photo-injector, state-of-the-art high quality electron beam source.</a:t>
            </a:r>
            <a:endParaRPr lang="zh-CN" altLang="en-US" sz="2400" dirty="0"/>
          </a:p>
        </p:txBody>
      </p:sp>
      <p:grpSp>
        <p:nvGrpSpPr>
          <p:cNvPr id="8" name="组合 7">
            <a:extLst>
              <a:ext uri="{FF2B5EF4-FFF2-40B4-BE49-F238E27FC236}">
                <a16:creationId xmlns:a16="http://schemas.microsoft.com/office/drawing/2014/main" id="{CFAA1E86-EE57-D913-5287-8C2A021AAFA6}"/>
              </a:ext>
            </a:extLst>
          </p:cNvPr>
          <p:cNvGrpSpPr/>
          <p:nvPr/>
        </p:nvGrpSpPr>
        <p:grpSpPr>
          <a:xfrm>
            <a:off x="7821057" y="2701126"/>
            <a:ext cx="4028592" cy="1656183"/>
            <a:chOff x="3216896" y="2794370"/>
            <a:chExt cx="5084630" cy="2184851"/>
          </a:xfrm>
        </p:grpSpPr>
        <p:pic>
          <p:nvPicPr>
            <p:cNvPr id="9" name="图片 8" descr="图片包含 建筑, 标志, 停止, 前">
              <a:extLst>
                <a:ext uri="{FF2B5EF4-FFF2-40B4-BE49-F238E27FC236}">
                  <a16:creationId xmlns:a16="http://schemas.microsoft.com/office/drawing/2014/main" id="{2F8A989D-9246-435F-4125-06F48B16DA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16896" y="2794370"/>
              <a:ext cx="5084630" cy="2184851"/>
            </a:xfrm>
            <a:prstGeom prst="rect">
              <a:avLst/>
            </a:prstGeom>
            <a:ln>
              <a:solidFill>
                <a:schemeClr val="tx1"/>
              </a:solidFill>
            </a:ln>
          </p:spPr>
        </p:pic>
        <p:sp>
          <p:nvSpPr>
            <p:cNvPr id="10" name="文本框 9">
              <a:extLst>
                <a:ext uri="{FF2B5EF4-FFF2-40B4-BE49-F238E27FC236}">
                  <a16:creationId xmlns:a16="http://schemas.microsoft.com/office/drawing/2014/main" id="{AF71F9FE-DB5D-9F6D-A323-8B2E1B686936}"/>
                </a:ext>
              </a:extLst>
            </p:cNvPr>
            <p:cNvSpPr txBox="1"/>
            <p:nvPr/>
          </p:nvSpPr>
          <p:spPr>
            <a:xfrm>
              <a:off x="7074956" y="4619674"/>
              <a:ext cx="999721" cy="359173"/>
            </a:xfrm>
            <a:prstGeom prst="rect">
              <a:avLst/>
            </a:prstGeom>
            <a:noFill/>
          </p:spPr>
          <p:txBody>
            <a:bodyPr wrap="square" rtlCol="0">
              <a:spAutoFit/>
            </a:bodyPr>
            <a:lstStyle/>
            <a:p>
              <a:r>
                <a:rPr lang="en-US" altLang="zh-CN" sz="1400" b="1" dirty="0">
                  <a:solidFill>
                    <a:srgbClr val="FFFF00"/>
                  </a:solidFill>
                  <a:latin typeface="Times New Roman" panose="02020603050405020304" pitchFamily="18" charset="0"/>
                  <a:cs typeface="Times New Roman" panose="02020603050405020304" pitchFamily="18" charset="0"/>
                </a:rPr>
                <a:t>75 μm</a:t>
              </a:r>
              <a:endParaRPr lang="zh-CN" altLang="en-US" sz="1400" b="1" dirty="0">
                <a:solidFill>
                  <a:srgbClr val="FFFF00"/>
                </a:solidFill>
                <a:latin typeface="Times New Roman" panose="02020603050405020304" pitchFamily="18" charset="0"/>
                <a:cs typeface="Times New Roman" panose="02020603050405020304" pitchFamily="18" charset="0"/>
              </a:endParaRPr>
            </a:p>
          </p:txBody>
        </p:sp>
        <p:sp>
          <p:nvSpPr>
            <p:cNvPr id="11" name="文本框 10">
              <a:extLst>
                <a:ext uri="{FF2B5EF4-FFF2-40B4-BE49-F238E27FC236}">
                  <a16:creationId xmlns:a16="http://schemas.microsoft.com/office/drawing/2014/main" id="{993B08D6-A342-62AF-4BF7-6C284A4C0C00}"/>
                </a:ext>
              </a:extLst>
            </p:cNvPr>
            <p:cNvSpPr txBox="1"/>
            <p:nvPr/>
          </p:nvSpPr>
          <p:spPr>
            <a:xfrm>
              <a:off x="5919618" y="4620048"/>
              <a:ext cx="883787" cy="359173"/>
            </a:xfrm>
            <a:prstGeom prst="rect">
              <a:avLst/>
            </a:prstGeom>
            <a:noFill/>
          </p:spPr>
          <p:txBody>
            <a:bodyPr wrap="square" rtlCol="0">
              <a:spAutoFit/>
            </a:bodyPr>
            <a:lstStyle/>
            <a:p>
              <a:r>
                <a:rPr lang="en-US" altLang="zh-CN" sz="1400" b="1" dirty="0">
                  <a:solidFill>
                    <a:srgbClr val="FFFF00"/>
                  </a:solidFill>
                  <a:latin typeface="Times New Roman" panose="02020603050405020304" pitchFamily="18" charset="0"/>
                  <a:cs typeface="Times New Roman" panose="02020603050405020304" pitchFamily="18" charset="0"/>
                </a:rPr>
                <a:t>60 μm</a:t>
              </a:r>
              <a:endParaRPr lang="zh-CN" altLang="en-US" sz="1400" b="1" dirty="0">
                <a:solidFill>
                  <a:srgbClr val="FFFF00"/>
                </a:solidFill>
                <a:latin typeface="Times New Roman" panose="02020603050405020304" pitchFamily="18" charset="0"/>
                <a:cs typeface="Times New Roman" panose="02020603050405020304" pitchFamily="18" charset="0"/>
              </a:endParaRPr>
            </a:p>
          </p:txBody>
        </p:sp>
        <p:sp>
          <p:nvSpPr>
            <p:cNvPr id="12" name="文本框 11">
              <a:extLst>
                <a:ext uri="{FF2B5EF4-FFF2-40B4-BE49-F238E27FC236}">
                  <a16:creationId xmlns:a16="http://schemas.microsoft.com/office/drawing/2014/main" id="{D5C03525-757E-865D-52D1-0FD185C93D06}"/>
                </a:ext>
              </a:extLst>
            </p:cNvPr>
            <p:cNvSpPr txBox="1"/>
            <p:nvPr/>
          </p:nvSpPr>
          <p:spPr>
            <a:xfrm>
              <a:off x="3943967" y="4619674"/>
              <a:ext cx="999723" cy="359173"/>
            </a:xfrm>
            <a:prstGeom prst="rect">
              <a:avLst/>
            </a:prstGeom>
            <a:noFill/>
          </p:spPr>
          <p:txBody>
            <a:bodyPr wrap="square" rtlCol="0">
              <a:spAutoFit/>
            </a:bodyPr>
            <a:lstStyle/>
            <a:p>
              <a:r>
                <a:rPr lang="en-US" altLang="zh-CN" sz="1400" b="1" dirty="0">
                  <a:solidFill>
                    <a:srgbClr val="FFFF00"/>
                  </a:solidFill>
                  <a:latin typeface="Times New Roman" panose="02020603050405020304" pitchFamily="18" charset="0"/>
                  <a:cs typeface="Times New Roman" panose="02020603050405020304" pitchFamily="18" charset="0"/>
                </a:rPr>
                <a:t>50 μm</a:t>
              </a:r>
              <a:endParaRPr lang="zh-CN" altLang="en-US" sz="1400" b="1" dirty="0">
                <a:solidFill>
                  <a:srgbClr val="FFFF00"/>
                </a:solidFill>
                <a:latin typeface="Times New Roman" panose="02020603050405020304" pitchFamily="18" charset="0"/>
                <a:cs typeface="Times New Roman" panose="02020603050405020304" pitchFamily="18" charset="0"/>
              </a:endParaRPr>
            </a:p>
          </p:txBody>
        </p:sp>
      </p:grpSp>
      <p:grpSp>
        <p:nvGrpSpPr>
          <p:cNvPr id="13" name="组合 12">
            <a:extLst>
              <a:ext uri="{FF2B5EF4-FFF2-40B4-BE49-F238E27FC236}">
                <a16:creationId xmlns:a16="http://schemas.microsoft.com/office/drawing/2014/main" id="{ED4EAE87-CB88-F396-0826-21468CC01A41}"/>
              </a:ext>
            </a:extLst>
          </p:cNvPr>
          <p:cNvGrpSpPr/>
          <p:nvPr/>
        </p:nvGrpSpPr>
        <p:grpSpPr>
          <a:xfrm>
            <a:off x="7755020" y="4501325"/>
            <a:ext cx="4176464" cy="1872208"/>
            <a:chOff x="0" y="2794370"/>
            <a:chExt cx="3261022" cy="2221196"/>
          </a:xfrm>
        </p:grpSpPr>
        <p:pic>
          <p:nvPicPr>
            <p:cNvPr id="14" name="图片 13" descr="黑暗中的灯光&#10;&#10;中度可信度描述已自动生成">
              <a:extLst>
                <a:ext uri="{FF2B5EF4-FFF2-40B4-BE49-F238E27FC236}">
                  <a16:creationId xmlns:a16="http://schemas.microsoft.com/office/drawing/2014/main" id="{7175C9E5-297C-5C0C-91C8-98E10BBAAE6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20731" b="27959"/>
            <a:stretch/>
          </p:blipFill>
          <p:spPr>
            <a:xfrm flipH="1">
              <a:off x="63434" y="2794370"/>
              <a:ext cx="3134154" cy="2221196"/>
            </a:xfrm>
            <a:prstGeom prst="rect">
              <a:avLst/>
            </a:prstGeom>
          </p:spPr>
        </p:pic>
        <p:sp>
          <p:nvSpPr>
            <p:cNvPr id="15" name="文本框 14">
              <a:extLst>
                <a:ext uri="{FF2B5EF4-FFF2-40B4-BE49-F238E27FC236}">
                  <a16:creationId xmlns:a16="http://schemas.microsoft.com/office/drawing/2014/main" id="{5E931573-986A-5AA2-C9F3-0004F7452815}"/>
                </a:ext>
              </a:extLst>
            </p:cNvPr>
            <p:cNvSpPr txBox="1"/>
            <p:nvPr/>
          </p:nvSpPr>
          <p:spPr>
            <a:xfrm>
              <a:off x="2375955" y="2857900"/>
              <a:ext cx="885067" cy="307777"/>
            </a:xfrm>
            <a:prstGeom prst="rect">
              <a:avLst/>
            </a:prstGeom>
            <a:noFill/>
          </p:spPr>
          <p:txBody>
            <a:bodyPr wrap="square" rtlCol="0">
              <a:spAutoFit/>
            </a:bodyPr>
            <a:lstStyle/>
            <a:p>
              <a:r>
                <a:rPr lang="en-US" altLang="zh-CN" sz="1400" dirty="0">
                  <a:solidFill>
                    <a:schemeClr val="bg1"/>
                  </a:solidFill>
                  <a:latin typeface="Times New Roman" panose="02020603050405020304" pitchFamily="18" charset="0"/>
                  <a:cs typeface="Times New Roman" panose="02020603050405020304" pitchFamily="18" charset="0"/>
                </a:rPr>
                <a:t>5 </a:t>
              </a:r>
              <a:r>
                <a:rPr lang="en-US" altLang="zh-CN" sz="1400" dirty="0" err="1">
                  <a:solidFill>
                    <a:schemeClr val="bg1"/>
                  </a:solidFill>
                  <a:latin typeface="Times New Roman" panose="02020603050405020304" pitchFamily="18" charset="0"/>
                  <a:cs typeface="Times New Roman" panose="02020603050405020304" pitchFamily="18" charset="0"/>
                </a:rPr>
                <a:t>Lp</a:t>
              </a:r>
              <a:r>
                <a:rPr lang="en-US" altLang="zh-CN" sz="1400" dirty="0">
                  <a:solidFill>
                    <a:schemeClr val="bg1"/>
                  </a:solidFill>
                  <a:latin typeface="Times New Roman" panose="02020603050405020304" pitchFamily="18" charset="0"/>
                  <a:cs typeface="Times New Roman" panose="02020603050405020304" pitchFamily="18" charset="0"/>
                </a:rPr>
                <a:t>/mm</a:t>
              </a:r>
              <a:endParaRPr lang="zh-CN" altLang="en-US" sz="1400" dirty="0">
                <a:solidFill>
                  <a:schemeClr val="bg1"/>
                </a:solidFill>
                <a:latin typeface="Times New Roman" panose="02020603050405020304" pitchFamily="18" charset="0"/>
                <a:cs typeface="Times New Roman" panose="02020603050405020304" pitchFamily="18" charset="0"/>
              </a:endParaRPr>
            </a:p>
          </p:txBody>
        </p:sp>
        <p:sp>
          <p:nvSpPr>
            <p:cNvPr id="16" name="文本框 15">
              <a:extLst>
                <a:ext uri="{FF2B5EF4-FFF2-40B4-BE49-F238E27FC236}">
                  <a16:creationId xmlns:a16="http://schemas.microsoft.com/office/drawing/2014/main" id="{33981CD0-7168-9D1C-7ED2-27FC841E26B1}"/>
                </a:ext>
              </a:extLst>
            </p:cNvPr>
            <p:cNvSpPr txBox="1"/>
            <p:nvPr/>
          </p:nvSpPr>
          <p:spPr>
            <a:xfrm>
              <a:off x="2348630" y="4670765"/>
              <a:ext cx="810727" cy="307777"/>
            </a:xfrm>
            <a:prstGeom prst="rect">
              <a:avLst/>
            </a:prstGeom>
            <a:noFill/>
          </p:spPr>
          <p:txBody>
            <a:bodyPr wrap="square" rtlCol="0">
              <a:spAutoFit/>
            </a:bodyPr>
            <a:lstStyle/>
            <a:p>
              <a:r>
                <a:rPr lang="en-US" altLang="zh-CN" sz="1400" dirty="0">
                  <a:solidFill>
                    <a:schemeClr val="bg1"/>
                  </a:solidFill>
                  <a:latin typeface="Times New Roman" panose="02020603050405020304" pitchFamily="18" charset="0"/>
                  <a:cs typeface="Times New Roman" panose="02020603050405020304" pitchFamily="18" charset="0"/>
                </a:rPr>
                <a:t>100 μm</a:t>
              </a:r>
              <a:endParaRPr lang="zh-CN" altLang="en-US" sz="1400" dirty="0">
                <a:solidFill>
                  <a:schemeClr val="bg1"/>
                </a:solidFill>
                <a:latin typeface="Times New Roman" panose="02020603050405020304" pitchFamily="18" charset="0"/>
                <a:cs typeface="Times New Roman" panose="02020603050405020304" pitchFamily="18" charset="0"/>
              </a:endParaRPr>
            </a:p>
          </p:txBody>
        </p:sp>
        <p:sp>
          <p:nvSpPr>
            <p:cNvPr id="17" name="文本框 16">
              <a:extLst>
                <a:ext uri="{FF2B5EF4-FFF2-40B4-BE49-F238E27FC236}">
                  <a16:creationId xmlns:a16="http://schemas.microsoft.com/office/drawing/2014/main" id="{6D80C2DD-9746-EAF6-BCA5-43D793374F14}"/>
                </a:ext>
              </a:extLst>
            </p:cNvPr>
            <p:cNvSpPr txBox="1"/>
            <p:nvPr/>
          </p:nvSpPr>
          <p:spPr>
            <a:xfrm>
              <a:off x="1761474" y="4670765"/>
              <a:ext cx="810727" cy="307777"/>
            </a:xfrm>
            <a:prstGeom prst="rect">
              <a:avLst/>
            </a:prstGeom>
            <a:noFill/>
          </p:spPr>
          <p:txBody>
            <a:bodyPr wrap="square" rtlCol="0">
              <a:spAutoFit/>
            </a:bodyPr>
            <a:lstStyle/>
            <a:p>
              <a:r>
                <a:rPr lang="en-US" altLang="zh-CN" sz="1400" dirty="0">
                  <a:solidFill>
                    <a:schemeClr val="bg1"/>
                  </a:solidFill>
                  <a:latin typeface="Times New Roman" panose="02020603050405020304" pitchFamily="18" charset="0"/>
                  <a:cs typeface="Times New Roman" panose="02020603050405020304" pitchFamily="18" charset="0"/>
                </a:rPr>
                <a:t>85 μm</a:t>
              </a:r>
              <a:endParaRPr lang="zh-CN" altLang="en-US" sz="1400" dirty="0">
                <a:solidFill>
                  <a:schemeClr val="bg1"/>
                </a:solidFill>
                <a:latin typeface="Times New Roman" panose="02020603050405020304" pitchFamily="18" charset="0"/>
                <a:cs typeface="Times New Roman" panose="02020603050405020304" pitchFamily="18" charset="0"/>
              </a:endParaRPr>
            </a:p>
          </p:txBody>
        </p:sp>
        <p:sp>
          <p:nvSpPr>
            <p:cNvPr id="18" name="文本框 17">
              <a:extLst>
                <a:ext uri="{FF2B5EF4-FFF2-40B4-BE49-F238E27FC236}">
                  <a16:creationId xmlns:a16="http://schemas.microsoft.com/office/drawing/2014/main" id="{C5E9E19E-94DA-D1EC-772C-503B6261FA4E}"/>
                </a:ext>
              </a:extLst>
            </p:cNvPr>
            <p:cNvSpPr txBox="1"/>
            <p:nvPr/>
          </p:nvSpPr>
          <p:spPr>
            <a:xfrm>
              <a:off x="1174316" y="4670764"/>
              <a:ext cx="810727" cy="307777"/>
            </a:xfrm>
            <a:prstGeom prst="rect">
              <a:avLst/>
            </a:prstGeom>
            <a:noFill/>
          </p:spPr>
          <p:txBody>
            <a:bodyPr wrap="square" rtlCol="0">
              <a:spAutoFit/>
            </a:bodyPr>
            <a:lstStyle/>
            <a:p>
              <a:r>
                <a:rPr lang="en-US" altLang="zh-CN" sz="1400" dirty="0">
                  <a:solidFill>
                    <a:schemeClr val="bg1"/>
                  </a:solidFill>
                  <a:latin typeface="Times New Roman" panose="02020603050405020304" pitchFamily="18" charset="0"/>
                  <a:cs typeface="Times New Roman" panose="02020603050405020304" pitchFamily="18" charset="0"/>
                </a:rPr>
                <a:t>75 μm</a:t>
              </a:r>
              <a:endParaRPr lang="zh-CN" altLang="en-US" sz="1400" dirty="0">
                <a:solidFill>
                  <a:schemeClr val="bg1"/>
                </a:solidFill>
                <a:latin typeface="Times New Roman" panose="02020603050405020304" pitchFamily="18" charset="0"/>
                <a:cs typeface="Times New Roman" panose="02020603050405020304" pitchFamily="18" charset="0"/>
              </a:endParaRPr>
            </a:p>
          </p:txBody>
        </p:sp>
        <p:sp>
          <p:nvSpPr>
            <p:cNvPr id="19" name="文本框 18">
              <a:extLst>
                <a:ext uri="{FF2B5EF4-FFF2-40B4-BE49-F238E27FC236}">
                  <a16:creationId xmlns:a16="http://schemas.microsoft.com/office/drawing/2014/main" id="{CCD26FAD-FD12-62D1-7259-62221D7C56FF}"/>
                </a:ext>
              </a:extLst>
            </p:cNvPr>
            <p:cNvSpPr txBox="1"/>
            <p:nvPr/>
          </p:nvSpPr>
          <p:spPr>
            <a:xfrm>
              <a:off x="587158" y="4670043"/>
              <a:ext cx="810727" cy="307777"/>
            </a:xfrm>
            <a:prstGeom prst="rect">
              <a:avLst/>
            </a:prstGeom>
            <a:noFill/>
          </p:spPr>
          <p:txBody>
            <a:bodyPr wrap="square" rtlCol="0">
              <a:spAutoFit/>
            </a:bodyPr>
            <a:lstStyle/>
            <a:p>
              <a:r>
                <a:rPr lang="en-US" altLang="zh-CN" sz="1400" dirty="0">
                  <a:solidFill>
                    <a:schemeClr val="bg1"/>
                  </a:solidFill>
                  <a:latin typeface="Times New Roman" panose="02020603050405020304" pitchFamily="18" charset="0"/>
                  <a:cs typeface="Times New Roman" panose="02020603050405020304" pitchFamily="18" charset="0"/>
                </a:rPr>
                <a:t>60 μm</a:t>
              </a:r>
              <a:endParaRPr lang="zh-CN" altLang="en-US" sz="1400" dirty="0">
                <a:solidFill>
                  <a:schemeClr val="bg1"/>
                </a:solidFill>
                <a:latin typeface="Times New Roman" panose="02020603050405020304" pitchFamily="18" charset="0"/>
                <a:cs typeface="Times New Roman" panose="02020603050405020304" pitchFamily="18" charset="0"/>
              </a:endParaRPr>
            </a:p>
          </p:txBody>
        </p:sp>
        <p:sp>
          <p:nvSpPr>
            <p:cNvPr id="20" name="文本框 19">
              <a:extLst>
                <a:ext uri="{FF2B5EF4-FFF2-40B4-BE49-F238E27FC236}">
                  <a16:creationId xmlns:a16="http://schemas.microsoft.com/office/drawing/2014/main" id="{E954B1FE-FC25-5EC0-8E3C-53AE3540F287}"/>
                </a:ext>
              </a:extLst>
            </p:cNvPr>
            <p:cNvSpPr txBox="1"/>
            <p:nvPr/>
          </p:nvSpPr>
          <p:spPr>
            <a:xfrm>
              <a:off x="0" y="4669322"/>
              <a:ext cx="810727" cy="307777"/>
            </a:xfrm>
            <a:prstGeom prst="rect">
              <a:avLst/>
            </a:prstGeom>
            <a:noFill/>
          </p:spPr>
          <p:txBody>
            <a:bodyPr wrap="square" rtlCol="0">
              <a:spAutoFit/>
            </a:bodyPr>
            <a:lstStyle/>
            <a:p>
              <a:r>
                <a:rPr lang="en-US" altLang="zh-CN" sz="1400" dirty="0">
                  <a:solidFill>
                    <a:schemeClr val="bg1"/>
                  </a:solidFill>
                  <a:latin typeface="Times New Roman" panose="02020603050405020304" pitchFamily="18" charset="0"/>
                  <a:cs typeface="Times New Roman" panose="02020603050405020304" pitchFamily="18" charset="0"/>
                </a:rPr>
                <a:t>50 μm</a:t>
              </a:r>
              <a:endParaRPr lang="zh-CN" altLang="en-US" sz="1400" dirty="0">
                <a:solidFill>
                  <a:schemeClr val="bg1"/>
                </a:solidFill>
                <a:latin typeface="Times New Roman" panose="02020603050405020304" pitchFamily="18" charset="0"/>
                <a:cs typeface="Times New Roman" panose="02020603050405020304" pitchFamily="18" charset="0"/>
              </a:endParaRPr>
            </a:p>
          </p:txBody>
        </p:sp>
        <p:sp>
          <p:nvSpPr>
            <p:cNvPr id="21" name="文本框 20">
              <a:extLst>
                <a:ext uri="{FF2B5EF4-FFF2-40B4-BE49-F238E27FC236}">
                  <a16:creationId xmlns:a16="http://schemas.microsoft.com/office/drawing/2014/main" id="{9C24505B-62C9-03A9-9D97-781B76AB4E76}"/>
                </a:ext>
              </a:extLst>
            </p:cNvPr>
            <p:cNvSpPr txBox="1"/>
            <p:nvPr/>
          </p:nvSpPr>
          <p:spPr>
            <a:xfrm>
              <a:off x="0" y="2836572"/>
              <a:ext cx="1013795" cy="307777"/>
            </a:xfrm>
            <a:prstGeom prst="rect">
              <a:avLst/>
            </a:prstGeom>
            <a:noFill/>
          </p:spPr>
          <p:txBody>
            <a:bodyPr wrap="square" rtlCol="0">
              <a:spAutoFit/>
            </a:bodyPr>
            <a:lstStyle/>
            <a:p>
              <a:r>
                <a:rPr lang="en-US" altLang="zh-CN" sz="1400" dirty="0">
                  <a:solidFill>
                    <a:schemeClr val="bg1"/>
                  </a:solidFill>
                  <a:latin typeface="Times New Roman" panose="02020603050405020304" pitchFamily="18" charset="0"/>
                  <a:cs typeface="Times New Roman" panose="02020603050405020304" pitchFamily="18" charset="0"/>
                </a:rPr>
                <a:t>10 </a:t>
              </a:r>
              <a:r>
                <a:rPr lang="en-US" altLang="zh-CN" sz="1400" dirty="0" err="1">
                  <a:solidFill>
                    <a:schemeClr val="bg1"/>
                  </a:solidFill>
                  <a:latin typeface="Times New Roman" panose="02020603050405020304" pitchFamily="18" charset="0"/>
                  <a:cs typeface="Times New Roman" panose="02020603050405020304" pitchFamily="18" charset="0"/>
                </a:rPr>
                <a:t>Lp</a:t>
              </a:r>
              <a:r>
                <a:rPr lang="en-US" altLang="zh-CN" sz="1400" dirty="0">
                  <a:solidFill>
                    <a:schemeClr val="bg1"/>
                  </a:solidFill>
                  <a:latin typeface="Times New Roman" panose="02020603050405020304" pitchFamily="18" charset="0"/>
                  <a:cs typeface="Times New Roman" panose="02020603050405020304" pitchFamily="18" charset="0"/>
                </a:rPr>
                <a:t>/mm</a:t>
              </a:r>
              <a:endParaRPr lang="zh-CN" altLang="en-US" sz="1400" dirty="0">
                <a:solidFill>
                  <a:schemeClr val="bg1"/>
                </a:solidFill>
                <a:latin typeface="Times New Roman" panose="02020603050405020304" pitchFamily="18" charset="0"/>
                <a:cs typeface="Times New Roman" panose="02020603050405020304" pitchFamily="18" charset="0"/>
              </a:endParaRPr>
            </a:p>
          </p:txBody>
        </p:sp>
      </p:grpSp>
      <p:sp>
        <p:nvSpPr>
          <p:cNvPr id="22" name="文本框 21">
            <a:extLst>
              <a:ext uri="{FF2B5EF4-FFF2-40B4-BE49-F238E27FC236}">
                <a16:creationId xmlns:a16="http://schemas.microsoft.com/office/drawing/2014/main" id="{DD6B9ADA-9D8E-3841-E679-5409151930C2}"/>
              </a:ext>
            </a:extLst>
          </p:cNvPr>
          <p:cNvSpPr txBox="1"/>
          <p:nvPr/>
        </p:nvSpPr>
        <p:spPr>
          <a:xfrm>
            <a:off x="8793165" y="2691143"/>
            <a:ext cx="1440160" cy="430856"/>
          </a:xfrm>
          <a:prstGeom prst="rect">
            <a:avLst/>
          </a:prstGeom>
          <a:noFill/>
        </p:spPr>
        <p:txBody>
          <a:bodyPr wrap="none" lIns="91440" tIns="45720" rIns="91440" bIns="45720" rtlCol="0" anchor="ctr">
            <a:normAutofit/>
          </a:bodyPr>
          <a:lstStyle/>
          <a:p>
            <a:pPr algn="ctr"/>
            <a:r>
              <a:rPr lang="en-US" altLang="zh-CN" sz="1800" b="1" dirty="0">
                <a:solidFill>
                  <a:srgbClr val="C00000"/>
                </a:solidFill>
                <a:latin typeface="微软雅黑" panose="020B0503020204020204" pitchFamily="34" charset="-122"/>
                <a:ea typeface="微软雅黑" panose="020B0503020204020204" pitchFamily="34" charset="-122"/>
              </a:rPr>
              <a:t>DR image</a:t>
            </a:r>
            <a:endParaRPr lang="zh-CN" altLang="en-US" sz="1800" b="1" dirty="0">
              <a:solidFill>
                <a:srgbClr val="C00000"/>
              </a:solidFill>
              <a:latin typeface="微软雅黑" panose="020B0503020204020204" pitchFamily="34" charset="-122"/>
              <a:ea typeface="微软雅黑" panose="020B0503020204020204" pitchFamily="34" charset="-122"/>
            </a:endParaRPr>
          </a:p>
        </p:txBody>
      </p:sp>
      <p:sp>
        <p:nvSpPr>
          <p:cNvPr id="23" name="文本框 22">
            <a:extLst>
              <a:ext uri="{FF2B5EF4-FFF2-40B4-BE49-F238E27FC236}">
                <a16:creationId xmlns:a16="http://schemas.microsoft.com/office/drawing/2014/main" id="{843CF4BC-B684-DDAF-07E5-276E0CDD830E}"/>
              </a:ext>
            </a:extLst>
          </p:cNvPr>
          <p:cNvSpPr txBox="1"/>
          <p:nvPr/>
        </p:nvSpPr>
        <p:spPr>
          <a:xfrm>
            <a:off x="8825242" y="4469155"/>
            <a:ext cx="1440160" cy="430856"/>
          </a:xfrm>
          <a:prstGeom prst="rect">
            <a:avLst/>
          </a:prstGeom>
          <a:noFill/>
        </p:spPr>
        <p:txBody>
          <a:bodyPr wrap="none" lIns="91440" tIns="45720" rIns="91440" bIns="45720" rtlCol="0" anchor="ctr">
            <a:normAutofit/>
          </a:bodyPr>
          <a:lstStyle/>
          <a:p>
            <a:pPr algn="ctr"/>
            <a:r>
              <a:rPr lang="en-US" altLang="zh-CN" sz="1800" b="1" dirty="0">
                <a:solidFill>
                  <a:srgbClr val="C00000"/>
                </a:solidFill>
                <a:latin typeface="微软雅黑" panose="020B0503020204020204" pitchFamily="34" charset="-122"/>
                <a:ea typeface="微软雅黑" panose="020B0503020204020204" pitchFamily="34" charset="-122"/>
              </a:rPr>
              <a:t>CT image</a:t>
            </a:r>
            <a:endParaRPr lang="zh-CN" altLang="en-US" sz="1800" b="1" dirty="0">
              <a:solidFill>
                <a:srgbClr val="C00000"/>
              </a:solidFill>
              <a:latin typeface="微软雅黑" panose="020B0503020204020204" pitchFamily="34" charset="-122"/>
              <a:ea typeface="微软雅黑" panose="020B0503020204020204" pitchFamily="34" charset="-122"/>
            </a:endParaRPr>
          </a:p>
        </p:txBody>
      </p:sp>
      <p:sp>
        <p:nvSpPr>
          <p:cNvPr id="24" name="文本框 23">
            <a:extLst>
              <a:ext uri="{FF2B5EF4-FFF2-40B4-BE49-F238E27FC236}">
                <a16:creationId xmlns:a16="http://schemas.microsoft.com/office/drawing/2014/main" id="{2A369F58-D7BC-158A-6CCB-B8D01FE78BF1}"/>
              </a:ext>
            </a:extLst>
          </p:cNvPr>
          <p:cNvSpPr txBox="1"/>
          <p:nvPr/>
        </p:nvSpPr>
        <p:spPr>
          <a:xfrm>
            <a:off x="243775" y="5187102"/>
            <a:ext cx="7040740" cy="1200329"/>
          </a:xfrm>
          <a:prstGeom prst="rect">
            <a:avLst/>
          </a:prstGeom>
          <a:noFill/>
        </p:spPr>
        <p:txBody>
          <a:bodyPr wrap="square" rtlCol="0">
            <a:spAutoFit/>
          </a:bodyPr>
          <a:lstStyle/>
          <a:p>
            <a:pPr marL="285750" indent="-285750">
              <a:buFont typeface="Wingdings" panose="05000000000000000000" pitchFamily="2" charset="2"/>
              <a:buChar char="p"/>
            </a:pPr>
            <a:r>
              <a:rPr lang="en-US" altLang="zh-CN" sz="2400" dirty="0"/>
              <a:t> Unprecedented resolution of 50μm is achieved, thus significantly improving practical performance of high-energy industrial  X-ray CT.   </a:t>
            </a:r>
            <a:endParaRPr lang="zh-CN" altLang="en-US" sz="2400" dirty="0"/>
          </a:p>
        </p:txBody>
      </p:sp>
    </p:spTree>
    <p:extLst>
      <p:ext uri="{BB962C8B-B14F-4D97-AF65-F5344CB8AC3E}">
        <p14:creationId xmlns:p14="http://schemas.microsoft.com/office/powerpoint/2010/main" val="214496843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225</TotalTime>
  <Words>2463</Words>
  <Application>Microsoft Office PowerPoint</Application>
  <PresentationFormat>Widescreen</PresentationFormat>
  <Paragraphs>363</Paragraphs>
  <Slides>17</Slides>
  <Notes>4</Notes>
  <HiddenSlides>0</HiddenSlides>
  <MMClips>0</MMClips>
  <ScaleCrop>false</ScaleCrop>
  <HeadingPairs>
    <vt:vector size="6" baseType="variant">
      <vt:variant>
        <vt:lpstr>Fonts Used</vt:lpstr>
      </vt:variant>
      <vt:variant>
        <vt:i4>24</vt:i4>
      </vt:variant>
      <vt:variant>
        <vt:lpstr>Theme</vt:lpstr>
      </vt:variant>
      <vt:variant>
        <vt:i4>1</vt:i4>
      </vt:variant>
      <vt:variant>
        <vt:lpstr>Slide Titles</vt:lpstr>
      </vt:variant>
      <vt:variant>
        <vt:i4>17</vt:i4>
      </vt:variant>
    </vt:vector>
  </HeadingPairs>
  <TitlesOfParts>
    <vt:vector size="42" baseType="lpstr">
      <vt:lpstr>맑은 고딕</vt:lpstr>
      <vt:lpstr>微软雅黑</vt:lpstr>
      <vt:lpstr>游ゴシック</vt:lpstr>
      <vt:lpstr>맑은 고딕 Semilight</vt:lpstr>
      <vt:lpstr>Arial</vt:lpstr>
      <vt:lpstr>Avenir Book</vt:lpstr>
      <vt:lpstr>BlinkMacSystemFont</vt:lpstr>
      <vt:lpstr>Bookman Old Style</vt:lpstr>
      <vt:lpstr>Calibri</vt:lpstr>
      <vt:lpstr>Calibri Light</vt:lpstr>
      <vt:lpstr>等线</vt:lpstr>
      <vt:lpstr>等线 Light</vt:lpstr>
      <vt:lpstr>Fira Sans</vt:lpstr>
      <vt:lpstr>Fira Sans Light</vt:lpstr>
      <vt:lpstr>Geeza Pro</vt:lpstr>
      <vt:lpstr>Georgia</vt:lpstr>
      <vt:lpstr>Poppins</vt:lpstr>
      <vt:lpstr>黑体</vt:lpstr>
      <vt:lpstr>Symbol</vt:lpstr>
      <vt:lpstr>Tahoma</vt:lpstr>
      <vt:lpstr>Times New Roman</vt:lpstr>
      <vt:lpstr>Wingdings</vt:lpstr>
      <vt:lpstr>Yu Mincho</vt:lpstr>
      <vt:lpstr>楷体</vt:lpstr>
      <vt:lpstr>Office Theme</vt:lpstr>
      <vt:lpstr>PowerPoint Presentation</vt:lpstr>
      <vt:lpstr>Medical Applications</vt:lpstr>
      <vt:lpstr>PowerPoint Presentation</vt:lpstr>
      <vt:lpstr>Do we need MLS for medical linac? NO. </vt:lpstr>
      <vt:lpstr>Robust Radiotherapy for Low- and Middle- Income Countries</vt:lpstr>
      <vt:lpstr>PowerPoint Presentation</vt:lpstr>
      <vt:lpstr>Development of 10MeV Irradiation Accelerators in China (Jiaru Shi)</vt:lpstr>
      <vt:lpstr>Metrological solution for ultrahigh dose-rate (FLASH) radiotherapy</vt:lpstr>
      <vt:lpstr>High brightness photoinjector driven high-resolution high-energy X-ray CT</vt:lpstr>
      <vt:lpstr>PowerPoint Presentation</vt:lpstr>
      <vt:lpstr>PowerPoint Presentation</vt:lpstr>
      <vt:lpstr>Industrial Applications</vt:lpstr>
      <vt:lpstr>ILU RF electron accelerators for e-beam and X-ray applications.</vt:lpstr>
      <vt:lpstr>Development of High Current Electron Accelerators at Institute for High Current Electronics</vt:lpstr>
      <vt:lpstr>A 70-MeV Proton Cyclotron System of IBS for Multidisplinary Utilization Jongwon Kim (IBS, Korea)</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Robust Radiotherapy for Low- and Middle- Income Countries</dc:title>
  <dc:creator>Gregory Peiris</dc:creator>
  <cp:lastModifiedBy>Anatoly Rozenfeld</cp:lastModifiedBy>
  <cp:revision>44</cp:revision>
  <dcterms:created xsi:type="dcterms:W3CDTF">2023-04-10T09:37:14Z</dcterms:created>
  <dcterms:modified xsi:type="dcterms:W3CDTF">2023-04-13T22:48:13Z</dcterms:modified>
</cp:coreProperties>
</file>