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1570" r:id="rId3"/>
    <p:sldId id="258" r:id="rId4"/>
    <p:sldId id="1512" r:id="rId5"/>
    <p:sldId id="261" r:id="rId6"/>
    <p:sldId id="302" r:id="rId7"/>
    <p:sldId id="1567" r:id="rId8"/>
    <p:sldId id="1565" r:id="rId9"/>
    <p:sldId id="1566" r:id="rId10"/>
    <p:sldId id="1568" r:id="rId11"/>
    <p:sldId id="1569"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7" autoAdjust="0"/>
    <p:restoredTop sz="94660"/>
  </p:normalViewPr>
  <p:slideViewPr>
    <p:cSldViewPr snapToGrid="0">
      <p:cViewPr varScale="1">
        <p:scale>
          <a:sx n="101" d="100"/>
          <a:sy n="101" d="100"/>
        </p:scale>
        <p:origin x="150"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1BB293-F126-4597-9981-53CD1E68B9E0}" type="datetimeFigureOut">
              <a:rPr lang="en-AU" smtClean="0"/>
              <a:t>14/04/2023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390A0D-4C0C-4D90-BCEF-1B211C5D49C9}" type="slidenum">
              <a:rPr lang="en-AU" smtClean="0"/>
              <a:t>‹#›</a:t>
            </a:fld>
            <a:endParaRPr lang="en-AU"/>
          </a:p>
        </p:txBody>
      </p:sp>
    </p:spTree>
    <p:extLst>
      <p:ext uri="{BB962C8B-B14F-4D97-AF65-F5344CB8AC3E}">
        <p14:creationId xmlns:p14="http://schemas.microsoft.com/office/powerpoint/2010/main" val="2632770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394897DC-E84C-2149-B77A-97B942515916}" type="slidenum">
              <a:rPr lang="en-US" smtClean="0"/>
              <a:pPr/>
              <a:t>4</a:t>
            </a:fld>
            <a:endParaRPr lang="en-US"/>
          </a:p>
        </p:txBody>
      </p:sp>
    </p:spTree>
    <p:extLst>
      <p:ext uri="{BB962C8B-B14F-4D97-AF65-F5344CB8AC3E}">
        <p14:creationId xmlns:p14="http://schemas.microsoft.com/office/powerpoint/2010/main" val="12309226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Shape 163"/>
          <p:cNvSpPr>
            <a:spLocks noGrp="1" noRot="1" noChangeAspect="1"/>
          </p:cNvSpPr>
          <p:nvPr>
            <p:ph type="sldImg"/>
          </p:nvPr>
        </p:nvSpPr>
        <p:spPr>
          <a:prstGeom prst="rect">
            <a:avLst/>
          </a:prstGeom>
        </p:spPr>
        <p:txBody>
          <a:bodyPr/>
          <a:lstStyle/>
          <a:p>
            <a:endParaRPr/>
          </a:p>
        </p:txBody>
      </p:sp>
      <p:sp>
        <p:nvSpPr>
          <p:cNvPr id="164" name="Shape 164"/>
          <p:cNvSpPr>
            <a:spLocks noGrp="1"/>
          </p:cNvSpPr>
          <p:nvPr>
            <p:ph type="body" sz="quarter" idx="1"/>
          </p:nvPr>
        </p:nvSpPr>
        <p:spPr>
          <a:prstGeom prst="rect">
            <a:avLst/>
          </a:prstGeom>
        </p:spPr>
        <p:txBody>
          <a:bodyPr/>
          <a:lstStyle>
            <a:lvl1pPr>
              <a:defRPr sz="1400"/>
            </a:lvl1pPr>
          </a:lstStyle>
          <a:p>
            <a:r>
              <a:t>ASGC model holds the potential to ease the burdens and costs of providing support for research computing in any area of science that is reliant on computational tools and techniques, thus freeing up more time and resources for actual research.</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41DF6-59B2-C613-EC91-0DF8378B8D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AF93136-41E7-C864-287D-06369EC235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A8A63B87-85F9-1176-DAA5-B45EC63B4335}"/>
              </a:ext>
            </a:extLst>
          </p:cNvPr>
          <p:cNvSpPr>
            <a:spLocks noGrp="1"/>
          </p:cNvSpPr>
          <p:nvPr>
            <p:ph type="dt" sz="half" idx="10"/>
          </p:nvPr>
        </p:nvSpPr>
        <p:spPr/>
        <p:txBody>
          <a:bodyPr/>
          <a:lstStyle/>
          <a:p>
            <a:fld id="{DF772280-3C9C-4B4C-9193-440FF0D46852}" type="datetimeFigureOut">
              <a:rPr lang="en-AU" smtClean="0"/>
              <a:t>14/04/2023</a:t>
            </a:fld>
            <a:endParaRPr lang="en-AU"/>
          </a:p>
        </p:txBody>
      </p:sp>
      <p:sp>
        <p:nvSpPr>
          <p:cNvPr id="5" name="Footer Placeholder 4">
            <a:extLst>
              <a:ext uri="{FF2B5EF4-FFF2-40B4-BE49-F238E27FC236}">
                <a16:creationId xmlns:a16="http://schemas.microsoft.com/office/drawing/2014/main" id="{4038012F-CED6-0E81-BD33-4C83B8D5B1F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108C188-CCE1-8C90-6DA6-D9999457B170}"/>
              </a:ext>
            </a:extLst>
          </p:cNvPr>
          <p:cNvSpPr>
            <a:spLocks noGrp="1"/>
          </p:cNvSpPr>
          <p:nvPr>
            <p:ph type="sldNum" sz="quarter" idx="12"/>
          </p:nvPr>
        </p:nvSpPr>
        <p:spPr/>
        <p:txBody>
          <a:bodyPr/>
          <a:lstStyle/>
          <a:p>
            <a:fld id="{2B28172C-29DD-491E-8D02-1AC21450E567}" type="slidenum">
              <a:rPr lang="en-AU" smtClean="0"/>
              <a:t>‹#›</a:t>
            </a:fld>
            <a:endParaRPr lang="en-AU"/>
          </a:p>
        </p:txBody>
      </p:sp>
    </p:spTree>
    <p:extLst>
      <p:ext uri="{BB962C8B-B14F-4D97-AF65-F5344CB8AC3E}">
        <p14:creationId xmlns:p14="http://schemas.microsoft.com/office/powerpoint/2010/main" val="3581401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0CA7A-9683-5F9C-FA5E-55E598C09711}"/>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29FFA22-108C-2546-7783-3CBF0B5648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1BFA6C8-3B84-BC93-7019-3C6EFCCBDFA3}"/>
              </a:ext>
            </a:extLst>
          </p:cNvPr>
          <p:cNvSpPr>
            <a:spLocks noGrp="1"/>
          </p:cNvSpPr>
          <p:nvPr>
            <p:ph type="dt" sz="half" idx="10"/>
          </p:nvPr>
        </p:nvSpPr>
        <p:spPr/>
        <p:txBody>
          <a:bodyPr/>
          <a:lstStyle/>
          <a:p>
            <a:fld id="{DF772280-3C9C-4B4C-9193-440FF0D46852}" type="datetimeFigureOut">
              <a:rPr lang="en-AU" smtClean="0"/>
              <a:t>14/04/2023</a:t>
            </a:fld>
            <a:endParaRPr lang="en-AU"/>
          </a:p>
        </p:txBody>
      </p:sp>
      <p:sp>
        <p:nvSpPr>
          <p:cNvPr id="5" name="Footer Placeholder 4">
            <a:extLst>
              <a:ext uri="{FF2B5EF4-FFF2-40B4-BE49-F238E27FC236}">
                <a16:creationId xmlns:a16="http://schemas.microsoft.com/office/drawing/2014/main" id="{C89689EC-0442-4AF8-6E90-81C4541DF1C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A867492-B8D6-4888-2A8E-3FFA32BAAAC2}"/>
              </a:ext>
            </a:extLst>
          </p:cNvPr>
          <p:cNvSpPr>
            <a:spLocks noGrp="1"/>
          </p:cNvSpPr>
          <p:nvPr>
            <p:ph type="sldNum" sz="quarter" idx="12"/>
          </p:nvPr>
        </p:nvSpPr>
        <p:spPr/>
        <p:txBody>
          <a:bodyPr/>
          <a:lstStyle/>
          <a:p>
            <a:fld id="{2B28172C-29DD-491E-8D02-1AC21450E567}" type="slidenum">
              <a:rPr lang="en-AU" smtClean="0"/>
              <a:t>‹#›</a:t>
            </a:fld>
            <a:endParaRPr lang="en-AU"/>
          </a:p>
        </p:txBody>
      </p:sp>
    </p:spTree>
    <p:extLst>
      <p:ext uri="{BB962C8B-B14F-4D97-AF65-F5344CB8AC3E}">
        <p14:creationId xmlns:p14="http://schemas.microsoft.com/office/powerpoint/2010/main" val="636382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DD0693-F625-B118-9F14-C93AA754453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EAE9C478-1A93-6493-9809-8CAAF4235B8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F0DF432-9C88-A9C2-793C-A44D97E1D3E5}"/>
              </a:ext>
            </a:extLst>
          </p:cNvPr>
          <p:cNvSpPr>
            <a:spLocks noGrp="1"/>
          </p:cNvSpPr>
          <p:nvPr>
            <p:ph type="dt" sz="half" idx="10"/>
          </p:nvPr>
        </p:nvSpPr>
        <p:spPr/>
        <p:txBody>
          <a:bodyPr/>
          <a:lstStyle/>
          <a:p>
            <a:fld id="{DF772280-3C9C-4B4C-9193-440FF0D46852}" type="datetimeFigureOut">
              <a:rPr lang="en-AU" smtClean="0"/>
              <a:t>14/04/2023</a:t>
            </a:fld>
            <a:endParaRPr lang="en-AU"/>
          </a:p>
        </p:txBody>
      </p:sp>
      <p:sp>
        <p:nvSpPr>
          <p:cNvPr id="5" name="Footer Placeholder 4">
            <a:extLst>
              <a:ext uri="{FF2B5EF4-FFF2-40B4-BE49-F238E27FC236}">
                <a16:creationId xmlns:a16="http://schemas.microsoft.com/office/drawing/2014/main" id="{4B670AC3-951A-62B4-025E-2EE3CA654AB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0518BF-1EA1-CEFC-B9EC-39AC878AEF69}"/>
              </a:ext>
            </a:extLst>
          </p:cNvPr>
          <p:cNvSpPr>
            <a:spLocks noGrp="1"/>
          </p:cNvSpPr>
          <p:nvPr>
            <p:ph type="sldNum" sz="quarter" idx="12"/>
          </p:nvPr>
        </p:nvSpPr>
        <p:spPr/>
        <p:txBody>
          <a:bodyPr/>
          <a:lstStyle/>
          <a:p>
            <a:fld id="{2B28172C-29DD-491E-8D02-1AC21450E567}" type="slidenum">
              <a:rPr lang="en-AU" smtClean="0"/>
              <a:t>‹#›</a:t>
            </a:fld>
            <a:endParaRPr lang="en-AU"/>
          </a:p>
        </p:txBody>
      </p:sp>
    </p:spTree>
    <p:extLst>
      <p:ext uri="{BB962C8B-B14F-4D97-AF65-F5344CB8AC3E}">
        <p14:creationId xmlns:p14="http://schemas.microsoft.com/office/powerpoint/2010/main" val="19905797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49" name="Title Text"/>
          <p:cNvSpPr txBox="1">
            <a:spLocks noGrp="1"/>
          </p:cNvSpPr>
          <p:nvPr>
            <p:ph type="title"/>
          </p:nvPr>
        </p:nvSpPr>
        <p:spPr>
          <a:xfrm>
            <a:off x="892969" y="-11620"/>
            <a:ext cx="10406063" cy="1518048"/>
          </a:xfrm>
          <a:prstGeom prst="rect">
            <a:avLst/>
          </a:prstGeom>
        </p:spPr>
        <p:txBody>
          <a:bodyPr anchor="ctr"/>
          <a:lstStyle>
            <a:lvl1pPr algn="ctr" defTabSz="410751">
              <a:lnSpc>
                <a:spcPct val="100000"/>
              </a:lnSpc>
              <a:defRPr sz="5625" spc="0">
                <a:solidFill>
                  <a:srgbClr val="FF2600"/>
                </a:solidFill>
                <a:latin typeface="Helvetica"/>
                <a:ea typeface="Helvetica"/>
                <a:cs typeface="Helvetica"/>
                <a:sym typeface="Helvetica"/>
              </a:defRPr>
            </a:lvl1pPr>
          </a:lstStyle>
          <a:p>
            <a:r>
              <a:t>Title Text</a:t>
            </a:r>
          </a:p>
        </p:txBody>
      </p:sp>
      <p:sp>
        <p:nvSpPr>
          <p:cNvPr id="150" name="Body Level One…"/>
          <p:cNvSpPr txBox="1">
            <a:spLocks noGrp="1"/>
          </p:cNvSpPr>
          <p:nvPr>
            <p:ph type="body" idx="1"/>
          </p:nvPr>
        </p:nvSpPr>
        <p:spPr>
          <a:xfrm>
            <a:off x="466806" y="1233443"/>
            <a:ext cx="11343790" cy="5340284"/>
          </a:xfrm>
          <a:prstGeom prst="rect">
            <a:avLst/>
          </a:prstGeom>
        </p:spPr>
        <p:txBody>
          <a:bodyPr anchor="ctr"/>
          <a:lstStyle>
            <a:lvl1pPr marL="312528" indent="-312528" defTabSz="410751">
              <a:lnSpc>
                <a:spcPct val="100000"/>
              </a:lnSpc>
              <a:spcBef>
                <a:spcPts val="562"/>
              </a:spcBef>
              <a:buSzPct val="100000"/>
              <a:defRPr sz="2531" b="1">
                <a:solidFill>
                  <a:srgbClr val="0433FF"/>
                </a:solidFill>
                <a:latin typeface="Helvetica"/>
                <a:ea typeface="Helvetica"/>
                <a:cs typeface="Helvetica"/>
                <a:sym typeface="Helvetica"/>
              </a:defRPr>
            </a:lvl1pPr>
            <a:lvl2pPr marL="625056" indent="-312528" defTabSz="410751">
              <a:lnSpc>
                <a:spcPct val="100000"/>
              </a:lnSpc>
              <a:spcBef>
                <a:spcPts val="562"/>
              </a:spcBef>
              <a:buSzPct val="100000"/>
              <a:defRPr sz="2250" b="1">
                <a:solidFill>
                  <a:srgbClr val="942193"/>
                </a:solidFill>
                <a:latin typeface="Helvetica"/>
                <a:ea typeface="Helvetica"/>
                <a:cs typeface="Helvetica"/>
                <a:sym typeface="Helvetica"/>
              </a:defRPr>
            </a:lvl2pPr>
            <a:lvl3pPr marL="937584" indent="-312528" defTabSz="410751">
              <a:lnSpc>
                <a:spcPct val="100000"/>
              </a:lnSpc>
              <a:spcBef>
                <a:spcPts val="562"/>
              </a:spcBef>
              <a:buSzPct val="100000"/>
              <a:defRPr sz="1969" b="1">
                <a:solidFill>
                  <a:srgbClr val="009051"/>
                </a:solidFill>
                <a:latin typeface="Helvetica"/>
                <a:ea typeface="Helvetica"/>
                <a:cs typeface="Helvetica"/>
                <a:sym typeface="Helvetica"/>
              </a:defRPr>
            </a:lvl3pPr>
            <a:lvl4pPr marL="1250112" indent="-312528" defTabSz="410751">
              <a:lnSpc>
                <a:spcPct val="100000"/>
              </a:lnSpc>
              <a:spcBef>
                <a:spcPts val="562"/>
              </a:spcBef>
              <a:buSzPct val="100000"/>
              <a:defRPr sz="1687" b="1">
                <a:solidFill>
                  <a:srgbClr val="941751"/>
                </a:solidFill>
                <a:latin typeface="Helvetica"/>
                <a:ea typeface="Helvetica"/>
                <a:cs typeface="Helvetica"/>
                <a:sym typeface="Helvetica"/>
              </a:defRPr>
            </a:lvl4pPr>
            <a:lvl5pPr marL="1562640" indent="-312528" defTabSz="410751">
              <a:lnSpc>
                <a:spcPct val="100000"/>
              </a:lnSpc>
              <a:spcBef>
                <a:spcPts val="562"/>
              </a:spcBef>
              <a:buSzPct val="100000"/>
              <a:defRPr sz="1406" b="1">
                <a:solidFill>
                  <a:srgbClr val="011993"/>
                </a:solidFill>
                <a:latin typeface="Helvetica"/>
                <a:ea typeface="Helvetica"/>
                <a:cs typeface="Helvetica"/>
                <a:sym typeface="Helvetica"/>
              </a:defRPr>
            </a:lvl5pPr>
          </a:lstStyle>
          <a:p>
            <a:r>
              <a:t>Body Level One</a:t>
            </a:r>
          </a:p>
          <a:p>
            <a:pPr lvl="1"/>
            <a:r>
              <a:t>Body Level Two</a:t>
            </a:r>
          </a:p>
          <a:p>
            <a:pPr lvl="2"/>
            <a:r>
              <a:t>Body Level Three</a:t>
            </a:r>
          </a:p>
          <a:p>
            <a:pPr lvl="3"/>
            <a:r>
              <a:t>Body Level Four</a:t>
            </a:r>
          </a:p>
          <a:p>
            <a:pPr lvl="4"/>
            <a:r>
              <a:t>Body Level Five</a:t>
            </a:r>
          </a:p>
        </p:txBody>
      </p:sp>
      <p:sp>
        <p:nvSpPr>
          <p:cNvPr id="151" name="Slide Number"/>
          <p:cNvSpPr txBox="1">
            <a:spLocks noGrp="1"/>
          </p:cNvSpPr>
          <p:nvPr>
            <p:ph type="sldNum" sz="quarter" idx="2"/>
          </p:nvPr>
        </p:nvSpPr>
        <p:spPr>
          <a:xfrm>
            <a:off x="11805674" y="6571334"/>
            <a:ext cx="345538" cy="267891"/>
          </a:xfrm>
          <a:prstGeom prst="rect">
            <a:avLst/>
          </a:prstGeom>
        </p:spPr>
        <p:txBody>
          <a:bodyPr anchor="t"/>
          <a:lstStyle>
            <a:lvl1pPr>
              <a:defRPr sz="1266">
                <a:latin typeface="Helvetica"/>
                <a:ea typeface="Helvetica"/>
                <a:cs typeface="Helvetica"/>
                <a:sym typeface="Helvetica"/>
              </a:defRPr>
            </a:lvl1pPr>
          </a:lstStyle>
          <a:p>
            <a:fld id="{86CB4B4D-7CA3-9044-876B-883B54F8677D}" type="slidenum">
              <a:t>‹#›</a:t>
            </a:fld>
            <a:endParaRPr/>
          </a:p>
        </p:txBody>
      </p:sp>
    </p:spTree>
    <p:extLst>
      <p:ext uri="{BB962C8B-B14F-4D97-AF65-F5344CB8AC3E}">
        <p14:creationId xmlns:p14="http://schemas.microsoft.com/office/powerpoint/2010/main" val="375825816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553053-039A-5244-A33B-DC0433F0CD22}"/>
              </a:ext>
            </a:extLst>
          </p:cNvPr>
          <p:cNvSpPr>
            <a:spLocks noGrp="1"/>
          </p:cNvSpPr>
          <p:nvPr>
            <p:ph type="title"/>
          </p:nvPr>
        </p:nvSpPr>
        <p:spPr>
          <a:xfrm>
            <a:off x="0" y="1"/>
            <a:ext cx="6964680" cy="822959"/>
          </a:xfrm>
        </p:spPr>
        <p:txBody>
          <a:bodyPr>
            <a:noAutofit/>
          </a:bodyPr>
          <a:lstStyle>
            <a:lvl1pPr>
              <a:defRPr sz="3600" b="1"/>
            </a:lvl1p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FF6EC4A4-0AA0-3F44-80CF-B3A0B99D8771}"/>
              </a:ext>
            </a:extLst>
          </p:cNvPr>
          <p:cNvSpPr>
            <a:spLocks noGrp="1"/>
          </p:cNvSpPr>
          <p:nvPr>
            <p:ph type="dt" sz="half" idx="10"/>
          </p:nvPr>
        </p:nvSpPr>
        <p:spPr/>
        <p:txBody>
          <a:bodyPr/>
          <a:lstStyle/>
          <a:p>
            <a:fld id="{3E28E4B1-FC2B-434A-BEEB-E2357C8B26DC}" type="datetimeFigureOut">
              <a:rPr kumimoji="1" lang="ja-JP" altLang="en-US" smtClean="0"/>
              <a:t>2023/4/14</a:t>
            </a:fld>
            <a:endParaRPr kumimoji="1" lang="ja-JP" altLang="en-US"/>
          </a:p>
        </p:txBody>
      </p:sp>
      <p:sp>
        <p:nvSpPr>
          <p:cNvPr id="4" name="フッター プレースホルダー 3">
            <a:extLst>
              <a:ext uri="{FF2B5EF4-FFF2-40B4-BE49-F238E27FC236}">
                <a16:creationId xmlns:a16="http://schemas.microsoft.com/office/drawing/2014/main" id="{5098B2F7-297C-FA4F-AC3F-83F987D3D926}"/>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A498B96-9D93-6547-B7AB-71CEBF3082EF}"/>
              </a:ext>
            </a:extLst>
          </p:cNvPr>
          <p:cNvSpPr>
            <a:spLocks noGrp="1"/>
          </p:cNvSpPr>
          <p:nvPr>
            <p:ph type="sldNum" sz="quarter" idx="12"/>
          </p:nvPr>
        </p:nvSpPr>
        <p:spPr/>
        <p:txBody>
          <a:bodyPr/>
          <a:lstStyle/>
          <a:p>
            <a:fld id="{8A26320F-AE24-AA4C-89A8-22D532787115}" type="slidenum">
              <a:rPr kumimoji="1" lang="ja-JP" altLang="en-US" smtClean="0"/>
              <a:t>‹#›</a:t>
            </a:fld>
            <a:endParaRPr kumimoji="1" lang="ja-JP" altLang="en-US"/>
          </a:p>
        </p:txBody>
      </p:sp>
      <p:sp>
        <p:nvSpPr>
          <p:cNvPr id="7" name="テキスト プレースホルダー 6">
            <a:extLst>
              <a:ext uri="{FF2B5EF4-FFF2-40B4-BE49-F238E27FC236}">
                <a16:creationId xmlns:a16="http://schemas.microsoft.com/office/drawing/2014/main" id="{ACC4B41D-72EB-D246-7A3F-9F62D1DE2FC5}"/>
              </a:ext>
            </a:extLst>
          </p:cNvPr>
          <p:cNvSpPr>
            <a:spLocks noGrp="1"/>
          </p:cNvSpPr>
          <p:nvPr>
            <p:ph type="body" sz="quarter" idx="13"/>
          </p:nvPr>
        </p:nvSpPr>
        <p:spPr>
          <a:xfrm>
            <a:off x="838200" y="1162756"/>
            <a:ext cx="10515600" cy="5034844"/>
          </a:xfrm>
        </p:spPr>
        <p:txBody>
          <a:bodyPr/>
          <a:lstStyle>
            <a:lvl1pPr>
              <a:defRPr sz="2400"/>
            </a:lvl1pPr>
            <a:lvl2pPr>
              <a:defRPr sz="2000"/>
            </a:lvl2pPr>
            <a:lvl3pPr>
              <a:defRPr sz="1800"/>
            </a:lvl3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p:txBody>
      </p:sp>
    </p:spTree>
    <p:extLst>
      <p:ext uri="{BB962C8B-B14F-4D97-AF65-F5344CB8AC3E}">
        <p14:creationId xmlns:p14="http://schemas.microsoft.com/office/powerpoint/2010/main" val="2085683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8BBA9-FC0B-F12B-A99C-33BB57D9EED6}"/>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1317CE0-493A-D6AB-7674-22E8446876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CEC0017-76C4-B801-D6E3-2B71B1DE184B}"/>
              </a:ext>
            </a:extLst>
          </p:cNvPr>
          <p:cNvSpPr>
            <a:spLocks noGrp="1"/>
          </p:cNvSpPr>
          <p:nvPr>
            <p:ph type="dt" sz="half" idx="10"/>
          </p:nvPr>
        </p:nvSpPr>
        <p:spPr/>
        <p:txBody>
          <a:bodyPr/>
          <a:lstStyle/>
          <a:p>
            <a:fld id="{DF772280-3C9C-4B4C-9193-440FF0D46852}" type="datetimeFigureOut">
              <a:rPr lang="en-AU" smtClean="0"/>
              <a:t>14/04/2023</a:t>
            </a:fld>
            <a:endParaRPr lang="en-AU"/>
          </a:p>
        </p:txBody>
      </p:sp>
      <p:sp>
        <p:nvSpPr>
          <p:cNvPr id="5" name="Footer Placeholder 4">
            <a:extLst>
              <a:ext uri="{FF2B5EF4-FFF2-40B4-BE49-F238E27FC236}">
                <a16:creationId xmlns:a16="http://schemas.microsoft.com/office/drawing/2014/main" id="{022357EF-164E-42CB-A1B4-4D56C290C84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2C8F461-9F4F-25BE-EAFD-46D86850D7D1}"/>
              </a:ext>
            </a:extLst>
          </p:cNvPr>
          <p:cNvSpPr>
            <a:spLocks noGrp="1"/>
          </p:cNvSpPr>
          <p:nvPr>
            <p:ph type="sldNum" sz="quarter" idx="12"/>
          </p:nvPr>
        </p:nvSpPr>
        <p:spPr/>
        <p:txBody>
          <a:bodyPr/>
          <a:lstStyle/>
          <a:p>
            <a:fld id="{2B28172C-29DD-491E-8D02-1AC21450E567}" type="slidenum">
              <a:rPr lang="en-AU" smtClean="0"/>
              <a:t>‹#›</a:t>
            </a:fld>
            <a:endParaRPr lang="en-AU"/>
          </a:p>
        </p:txBody>
      </p:sp>
    </p:spTree>
    <p:extLst>
      <p:ext uri="{BB962C8B-B14F-4D97-AF65-F5344CB8AC3E}">
        <p14:creationId xmlns:p14="http://schemas.microsoft.com/office/powerpoint/2010/main" val="2400291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0D783-DF7F-9EFD-1FDB-32D10A5EE4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EF4D920B-BC88-31D4-9E95-B6AF3DDF5A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65283D-922A-BB37-6905-0499A19C1955}"/>
              </a:ext>
            </a:extLst>
          </p:cNvPr>
          <p:cNvSpPr>
            <a:spLocks noGrp="1"/>
          </p:cNvSpPr>
          <p:nvPr>
            <p:ph type="dt" sz="half" idx="10"/>
          </p:nvPr>
        </p:nvSpPr>
        <p:spPr/>
        <p:txBody>
          <a:bodyPr/>
          <a:lstStyle/>
          <a:p>
            <a:fld id="{DF772280-3C9C-4B4C-9193-440FF0D46852}" type="datetimeFigureOut">
              <a:rPr lang="en-AU" smtClean="0"/>
              <a:t>14/04/2023</a:t>
            </a:fld>
            <a:endParaRPr lang="en-AU"/>
          </a:p>
        </p:txBody>
      </p:sp>
      <p:sp>
        <p:nvSpPr>
          <p:cNvPr id="5" name="Footer Placeholder 4">
            <a:extLst>
              <a:ext uri="{FF2B5EF4-FFF2-40B4-BE49-F238E27FC236}">
                <a16:creationId xmlns:a16="http://schemas.microsoft.com/office/drawing/2014/main" id="{A5E79E39-BC63-2E36-87C5-6C498EECF3B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3E39538-1F4F-7E5D-24C2-7DA25DC7878F}"/>
              </a:ext>
            </a:extLst>
          </p:cNvPr>
          <p:cNvSpPr>
            <a:spLocks noGrp="1"/>
          </p:cNvSpPr>
          <p:nvPr>
            <p:ph type="sldNum" sz="quarter" idx="12"/>
          </p:nvPr>
        </p:nvSpPr>
        <p:spPr/>
        <p:txBody>
          <a:bodyPr/>
          <a:lstStyle/>
          <a:p>
            <a:fld id="{2B28172C-29DD-491E-8D02-1AC21450E567}" type="slidenum">
              <a:rPr lang="en-AU" smtClean="0"/>
              <a:t>‹#›</a:t>
            </a:fld>
            <a:endParaRPr lang="en-AU"/>
          </a:p>
        </p:txBody>
      </p:sp>
    </p:spTree>
    <p:extLst>
      <p:ext uri="{BB962C8B-B14F-4D97-AF65-F5344CB8AC3E}">
        <p14:creationId xmlns:p14="http://schemas.microsoft.com/office/powerpoint/2010/main" val="1813593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2750E-36D8-7068-2249-9CDEACA6BD62}"/>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AFB4B14-7F49-1319-7708-14DC4EC99A3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9250D8FE-1CB4-F3CA-4CDC-4E269F42BA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9C1ED1BB-1204-E923-6353-ADC510D10337}"/>
              </a:ext>
            </a:extLst>
          </p:cNvPr>
          <p:cNvSpPr>
            <a:spLocks noGrp="1"/>
          </p:cNvSpPr>
          <p:nvPr>
            <p:ph type="dt" sz="half" idx="10"/>
          </p:nvPr>
        </p:nvSpPr>
        <p:spPr/>
        <p:txBody>
          <a:bodyPr/>
          <a:lstStyle/>
          <a:p>
            <a:fld id="{DF772280-3C9C-4B4C-9193-440FF0D46852}" type="datetimeFigureOut">
              <a:rPr lang="en-AU" smtClean="0"/>
              <a:t>14/04/2023</a:t>
            </a:fld>
            <a:endParaRPr lang="en-AU"/>
          </a:p>
        </p:txBody>
      </p:sp>
      <p:sp>
        <p:nvSpPr>
          <p:cNvPr id="6" name="Footer Placeholder 5">
            <a:extLst>
              <a:ext uri="{FF2B5EF4-FFF2-40B4-BE49-F238E27FC236}">
                <a16:creationId xmlns:a16="http://schemas.microsoft.com/office/drawing/2014/main" id="{A45EFB17-01FC-BD8A-7A7B-509EDDF022D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157B1FEC-9BA2-5F3D-3479-C61136897BC9}"/>
              </a:ext>
            </a:extLst>
          </p:cNvPr>
          <p:cNvSpPr>
            <a:spLocks noGrp="1"/>
          </p:cNvSpPr>
          <p:nvPr>
            <p:ph type="sldNum" sz="quarter" idx="12"/>
          </p:nvPr>
        </p:nvSpPr>
        <p:spPr/>
        <p:txBody>
          <a:bodyPr/>
          <a:lstStyle/>
          <a:p>
            <a:fld id="{2B28172C-29DD-491E-8D02-1AC21450E567}" type="slidenum">
              <a:rPr lang="en-AU" smtClean="0"/>
              <a:t>‹#›</a:t>
            </a:fld>
            <a:endParaRPr lang="en-AU"/>
          </a:p>
        </p:txBody>
      </p:sp>
    </p:spTree>
    <p:extLst>
      <p:ext uri="{BB962C8B-B14F-4D97-AF65-F5344CB8AC3E}">
        <p14:creationId xmlns:p14="http://schemas.microsoft.com/office/powerpoint/2010/main" val="3224131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5FDEA-310C-250D-32D0-D0C38505D513}"/>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F47F344-AA80-1A8B-C970-0538B3C92B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FE3B8EA-4FFF-1A59-EE1F-7596ED9367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E52F5D41-978E-E394-EB44-6D14F2E5E6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10F2EFA-D38D-E93B-266F-122DD1D97B1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9920D588-9F00-06B9-2D87-FE8422294E8D}"/>
              </a:ext>
            </a:extLst>
          </p:cNvPr>
          <p:cNvSpPr>
            <a:spLocks noGrp="1"/>
          </p:cNvSpPr>
          <p:nvPr>
            <p:ph type="dt" sz="half" idx="10"/>
          </p:nvPr>
        </p:nvSpPr>
        <p:spPr/>
        <p:txBody>
          <a:bodyPr/>
          <a:lstStyle/>
          <a:p>
            <a:fld id="{DF772280-3C9C-4B4C-9193-440FF0D46852}" type="datetimeFigureOut">
              <a:rPr lang="en-AU" smtClean="0"/>
              <a:t>14/04/2023</a:t>
            </a:fld>
            <a:endParaRPr lang="en-AU"/>
          </a:p>
        </p:txBody>
      </p:sp>
      <p:sp>
        <p:nvSpPr>
          <p:cNvPr id="8" name="Footer Placeholder 7">
            <a:extLst>
              <a:ext uri="{FF2B5EF4-FFF2-40B4-BE49-F238E27FC236}">
                <a16:creationId xmlns:a16="http://schemas.microsoft.com/office/drawing/2014/main" id="{6AE6814E-7EC0-7BCB-451F-17F47317E570}"/>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4F00096C-910D-09CB-A09D-6F9DAED5C220}"/>
              </a:ext>
            </a:extLst>
          </p:cNvPr>
          <p:cNvSpPr>
            <a:spLocks noGrp="1"/>
          </p:cNvSpPr>
          <p:nvPr>
            <p:ph type="sldNum" sz="quarter" idx="12"/>
          </p:nvPr>
        </p:nvSpPr>
        <p:spPr/>
        <p:txBody>
          <a:bodyPr/>
          <a:lstStyle/>
          <a:p>
            <a:fld id="{2B28172C-29DD-491E-8D02-1AC21450E567}" type="slidenum">
              <a:rPr lang="en-AU" smtClean="0"/>
              <a:t>‹#›</a:t>
            </a:fld>
            <a:endParaRPr lang="en-AU"/>
          </a:p>
        </p:txBody>
      </p:sp>
    </p:spTree>
    <p:extLst>
      <p:ext uri="{BB962C8B-B14F-4D97-AF65-F5344CB8AC3E}">
        <p14:creationId xmlns:p14="http://schemas.microsoft.com/office/powerpoint/2010/main" val="1570171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314E1-57C5-3CB7-356D-0E6A4A20145E}"/>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CC9FF4BA-DAEB-2A2B-870A-031762D58546}"/>
              </a:ext>
            </a:extLst>
          </p:cNvPr>
          <p:cNvSpPr>
            <a:spLocks noGrp="1"/>
          </p:cNvSpPr>
          <p:nvPr>
            <p:ph type="dt" sz="half" idx="10"/>
          </p:nvPr>
        </p:nvSpPr>
        <p:spPr/>
        <p:txBody>
          <a:bodyPr/>
          <a:lstStyle/>
          <a:p>
            <a:fld id="{DF772280-3C9C-4B4C-9193-440FF0D46852}" type="datetimeFigureOut">
              <a:rPr lang="en-AU" smtClean="0"/>
              <a:t>14/04/2023</a:t>
            </a:fld>
            <a:endParaRPr lang="en-AU"/>
          </a:p>
        </p:txBody>
      </p:sp>
      <p:sp>
        <p:nvSpPr>
          <p:cNvPr id="4" name="Footer Placeholder 3">
            <a:extLst>
              <a:ext uri="{FF2B5EF4-FFF2-40B4-BE49-F238E27FC236}">
                <a16:creationId xmlns:a16="http://schemas.microsoft.com/office/drawing/2014/main" id="{C744A4FE-EF7F-D77E-39A5-3D7803B6EC82}"/>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645B5581-D7A1-E7ED-42C1-9BEA91DAAC81}"/>
              </a:ext>
            </a:extLst>
          </p:cNvPr>
          <p:cNvSpPr>
            <a:spLocks noGrp="1"/>
          </p:cNvSpPr>
          <p:nvPr>
            <p:ph type="sldNum" sz="quarter" idx="12"/>
          </p:nvPr>
        </p:nvSpPr>
        <p:spPr/>
        <p:txBody>
          <a:bodyPr/>
          <a:lstStyle/>
          <a:p>
            <a:fld id="{2B28172C-29DD-491E-8D02-1AC21450E567}" type="slidenum">
              <a:rPr lang="en-AU" smtClean="0"/>
              <a:t>‹#›</a:t>
            </a:fld>
            <a:endParaRPr lang="en-AU"/>
          </a:p>
        </p:txBody>
      </p:sp>
    </p:spTree>
    <p:extLst>
      <p:ext uri="{BB962C8B-B14F-4D97-AF65-F5344CB8AC3E}">
        <p14:creationId xmlns:p14="http://schemas.microsoft.com/office/powerpoint/2010/main" val="3586366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5897A6-0A89-40B1-2985-1868F3050BA6}"/>
              </a:ext>
            </a:extLst>
          </p:cNvPr>
          <p:cNvSpPr>
            <a:spLocks noGrp="1"/>
          </p:cNvSpPr>
          <p:nvPr>
            <p:ph type="dt" sz="half" idx="10"/>
          </p:nvPr>
        </p:nvSpPr>
        <p:spPr/>
        <p:txBody>
          <a:bodyPr/>
          <a:lstStyle/>
          <a:p>
            <a:fld id="{DF772280-3C9C-4B4C-9193-440FF0D46852}" type="datetimeFigureOut">
              <a:rPr lang="en-AU" smtClean="0"/>
              <a:t>14/04/2023</a:t>
            </a:fld>
            <a:endParaRPr lang="en-AU"/>
          </a:p>
        </p:txBody>
      </p:sp>
      <p:sp>
        <p:nvSpPr>
          <p:cNvPr id="3" name="Footer Placeholder 2">
            <a:extLst>
              <a:ext uri="{FF2B5EF4-FFF2-40B4-BE49-F238E27FC236}">
                <a16:creationId xmlns:a16="http://schemas.microsoft.com/office/drawing/2014/main" id="{6567ACC3-9623-97F1-BE9E-BBC101AE4C8E}"/>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26569DCD-B687-2A5A-1196-492D67F7757C}"/>
              </a:ext>
            </a:extLst>
          </p:cNvPr>
          <p:cNvSpPr>
            <a:spLocks noGrp="1"/>
          </p:cNvSpPr>
          <p:nvPr>
            <p:ph type="sldNum" sz="quarter" idx="12"/>
          </p:nvPr>
        </p:nvSpPr>
        <p:spPr/>
        <p:txBody>
          <a:bodyPr/>
          <a:lstStyle/>
          <a:p>
            <a:fld id="{2B28172C-29DD-491E-8D02-1AC21450E567}" type="slidenum">
              <a:rPr lang="en-AU" smtClean="0"/>
              <a:t>‹#›</a:t>
            </a:fld>
            <a:endParaRPr lang="en-AU"/>
          </a:p>
        </p:txBody>
      </p:sp>
    </p:spTree>
    <p:extLst>
      <p:ext uri="{BB962C8B-B14F-4D97-AF65-F5344CB8AC3E}">
        <p14:creationId xmlns:p14="http://schemas.microsoft.com/office/powerpoint/2010/main" val="4083563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0C1F9-F152-43CE-4A7A-29CE72F90C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2698452D-82B4-CA10-B7AA-B32C8941BD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D3A30147-BD3F-7528-143C-266F6494CE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12BF43-C9E3-0245-07C7-B08A8A1C1408}"/>
              </a:ext>
            </a:extLst>
          </p:cNvPr>
          <p:cNvSpPr>
            <a:spLocks noGrp="1"/>
          </p:cNvSpPr>
          <p:nvPr>
            <p:ph type="dt" sz="half" idx="10"/>
          </p:nvPr>
        </p:nvSpPr>
        <p:spPr/>
        <p:txBody>
          <a:bodyPr/>
          <a:lstStyle/>
          <a:p>
            <a:fld id="{DF772280-3C9C-4B4C-9193-440FF0D46852}" type="datetimeFigureOut">
              <a:rPr lang="en-AU" smtClean="0"/>
              <a:t>14/04/2023</a:t>
            </a:fld>
            <a:endParaRPr lang="en-AU"/>
          </a:p>
        </p:txBody>
      </p:sp>
      <p:sp>
        <p:nvSpPr>
          <p:cNvPr id="6" name="Footer Placeholder 5">
            <a:extLst>
              <a:ext uri="{FF2B5EF4-FFF2-40B4-BE49-F238E27FC236}">
                <a16:creationId xmlns:a16="http://schemas.microsoft.com/office/drawing/2014/main" id="{F924E1F8-B0CA-C581-E509-0FFB033180F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E438373-D348-7FBF-2D59-429DEF428086}"/>
              </a:ext>
            </a:extLst>
          </p:cNvPr>
          <p:cNvSpPr>
            <a:spLocks noGrp="1"/>
          </p:cNvSpPr>
          <p:nvPr>
            <p:ph type="sldNum" sz="quarter" idx="12"/>
          </p:nvPr>
        </p:nvSpPr>
        <p:spPr/>
        <p:txBody>
          <a:bodyPr/>
          <a:lstStyle/>
          <a:p>
            <a:fld id="{2B28172C-29DD-491E-8D02-1AC21450E567}" type="slidenum">
              <a:rPr lang="en-AU" smtClean="0"/>
              <a:t>‹#›</a:t>
            </a:fld>
            <a:endParaRPr lang="en-AU"/>
          </a:p>
        </p:txBody>
      </p:sp>
    </p:spTree>
    <p:extLst>
      <p:ext uri="{BB962C8B-B14F-4D97-AF65-F5344CB8AC3E}">
        <p14:creationId xmlns:p14="http://schemas.microsoft.com/office/powerpoint/2010/main" val="2873635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23378-20A0-FF0E-43AC-D776333F26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5D09C291-123E-064A-0266-FEC44D53EA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80BC372D-7435-3AF5-8ED4-753F7C84F4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CC78EF-DCE6-6223-1BB0-D18CCC81ECC2}"/>
              </a:ext>
            </a:extLst>
          </p:cNvPr>
          <p:cNvSpPr>
            <a:spLocks noGrp="1"/>
          </p:cNvSpPr>
          <p:nvPr>
            <p:ph type="dt" sz="half" idx="10"/>
          </p:nvPr>
        </p:nvSpPr>
        <p:spPr/>
        <p:txBody>
          <a:bodyPr/>
          <a:lstStyle/>
          <a:p>
            <a:fld id="{DF772280-3C9C-4B4C-9193-440FF0D46852}" type="datetimeFigureOut">
              <a:rPr lang="en-AU" smtClean="0"/>
              <a:t>14/04/2023</a:t>
            </a:fld>
            <a:endParaRPr lang="en-AU"/>
          </a:p>
        </p:txBody>
      </p:sp>
      <p:sp>
        <p:nvSpPr>
          <p:cNvPr id="6" name="Footer Placeholder 5">
            <a:extLst>
              <a:ext uri="{FF2B5EF4-FFF2-40B4-BE49-F238E27FC236}">
                <a16:creationId xmlns:a16="http://schemas.microsoft.com/office/drawing/2014/main" id="{EA0E7024-1800-71BF-F6E3-28FE3E322F1A}"/>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9541405-84A3-5036-865D-277E78277EAE}"/>
              </a:ext>
            </a:extLst>
          </p:cNvPr>
          <p:cNvSpPr>
            <a:spLocks noGrp="1"/>
          </p:cNvSpPr>
          <p:nvPr>
            <p:ph type="sldNum" sz="quarter" idx="12"/>
          </p:nvPr>
        </p:nvSpPr>
        <p:spPr/>
        <p:txBody>
          <a:bodyPr/>
          <a:lstStyle/>
          <a:p>
            <a:fld id="{2B28172C-29DD-491E-8D02-1AC21450E567}" type="slidenum">
              <a:rPr lang="en-AU" smtClean="0"/>
              <a:t>‹#›</a:t>
            </a:fld>
            <a:endParaRPr lang="en-AU"/>
          </a:p>
        </p:txBody>
      </p:sp>
    </p:spTree>
    <p:extLst>
      <p:ext uri="{BB962C8B-B14F-4D97-AF65-F5344CB8AC3E}">
        <p14:creationId xmlns:p14="http://schemas.microsoft.com/office/powerpoint/2010/main" val="871827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BD8DCB-6799-CBAF-4CAA-09B9189F83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5B25DBE7-F9F0-E6F1-7F90-CEA27A2255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35DAB7A-3EE8-57C8-449D-BEAEC86833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772280-3C9C-4B4C-9193-440FF0D46852}" type="datetimeFigureOut">
              <a:rPr lang="en-AU" smtClean="0"/>
              <a:t>14/04/2023</a:t>
            </a:fld>
            <a:endParaRPr lang="en-AU"/>
          </a:p>
        </p:txBody>
      </p:sp>
      <p:sp>
        <p:nvSpPr>
          <p:cNvPr id="5" name="Footer Placeholder 4">
            <a:extLst>
              <a:ext uri="{FF2B5EF4-FFF2-40B4-BE49-F238E27FC236}">
                <a16:creationId xmlns:a16="http://schemas.microsoft.com/office/drawing/2014/main" id="{FC81CE3F-24CA-7B7E-E453-146947DE0B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F5F7B614-1DAE-CB26-5CAE-28A30C6759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28172C-29DD-491E-8D02-1AC21450E567}" type="slidenum">
              <a:rPr lang="en-AU" smtClean="0"/>
              <a:t>‹#›</a:t>
            </a:fld>
            <a:endParaRPr lang="en-AU"/>
          </a:p>
        </p:txBody>
      </p:sp>
    </p:spTree>
    <p:extLst>
      <p:ext uri="{BB962C8B-B14F-4D97-AF65-F5344CB8AC3E}">
        <p14:creationId xmlns:p14="http://schemas.microsoft.com/office/powerpoint/2010/main" val="35505143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8441F-587A-7F88-9C4E-5EDDA9ABD521}"/>
              </a:ext>
            </a:extLst>
          </p:cNvPr>
          <p:cNvSpPr>
            <a:spLocks noGrp="1"/>
          </p:cNvSpPr>
          <p:nvPr>
            <p:ph type="ctrTitle"/>
          </p:nvPr>
        </p:nvSpPr>
        <p:spPr>
          <a:xfrm>
            <a:off x="763929" y="1122363"/>
            <a:ext cx="9904071" cy="2387600"/>
          </a:xfrm>
        </p:spPr>
        <p:txBody>
          <a:bodyPr/>
          <a:lstStyle/>
          <a:p>
            <a:r>
              <a:rPr lang="en-US" dirty="0"/>
              <a:t>AFAD</a:t>
            </a:r>
            <a:br>
              <a:rPr lang="en-US" dirty="0"/>
            </a:br>
            <a:r>
              <a:rPr lang="en-US" dirty="0"/>
              <a:t>Summary of Working Group 6</a:t>
            </a:r>
            <a:endParaRPr lang="en-AU" dirty="0"/>
          </a:p>
        </p:txBody>
      </p:sp>
      <p:sp>
        <p:nvSpPr>
          <p:cNvPr id="3" name="Subtitle 2">
            <a:extLst>
              <a:ext uri="{FF2B5EF4-FFF2-40B4-BE49-F238E27FC236}">
                <a16:creationId xmlns:a16="http://schemas.microsoft.com/office/drawing/2014/main" id="{59D1F06B-321B-D9AD-9D67-B47277079A80}"/>
              </a:ext>
            </a:extLst>
          </p:cNvPr>
          <p:cNvSpPr>
            <a:spLocks noGrp="1"/>
          </p:cNvSpPr>
          <p:nvPr>
            <p:ph type="subTitle" idx="1"/>
          </p:nvPr>
        </p:nvSpPr>
        <p:spPr/>
        <p:txBody>
          <a:bodyPr/>
          <a:lstStyle/>
          <a:p>
            <a:endParaRPr lang="en-US" dirty="0"/>
          </a:p>
          <a:p>
            <a:r>
              <a:rPr lang="en-US" dirty="0"/>
              <a:t>Martin Sevior, University of </a:t>
            </a:r>
            <a:r>
              <a:rPr lang="en-US" dirty="0" err="1"/>
              <a:t>Melbourn</a:t>
            </a:r>
            <a:endParaRPr lang="en-AU" dirty="0"/>
          </a:p>
        </p:txBody>
      </p:sp>
    </p:spTree>
    <p:extLst>
      <p:ext uri="{BB962C8B-B14F-4D97-AF65-F5344CB8AC3E}">
        <p14:creationId xmlns:p14="http://schemas.microsoft.com/office/powerpoint/2010/main" val="4105796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ED7AD59E-20EB-23E5-7EEA-EE4DFEAD58D0}"/>
              </a:ext>
            </a:extLst>
          </p:cNvPr>
          <p:cNvPicPr>
            <a:picLocks noChangeAspect="1"/>
          </p:cNvPicPr>
          <p:nvPr/>
        </p:nvPicPr>
        <p:blipFill>
          <a:blip r:embed="rId2"/>
          <a:stretch>
            <a:fillRect/>
          </a:stretch>
        </p:blipFill>
        <p:spPr>
          <a:xfrm>
            <a:off x="7466710" y="2191728"/>
            <a:ext cx="4614863" cy="2474543"/>
          </a:xfrm>
          <a:prstGeom prst="rect">
            <a:avLst/>
          </a:prstGeom>
          <a:ln w="28575">
            <a:solidFill>
              <a:schemeClr val="tx1"/>
            </a:solidFill>
          </a:ln>
        </p:spPr>
      </p:pic>
      <p:pic>
        <p:nvPicPr>
          <p:cNvPr id="4" name="図 3">
            <a:extLst>
              <a:ext uri="{FF2B5EF4-FFF2-40B4-BE49-F238E27FC236}">
                <a16:creationId xmlns:a16="http://schemas.microsoft.com/office/drawing/2014/main" id="{6F079C5C-436F-3BE4-A228-CE99328844D3}"/>
              </a:ext>
            </a:extLst>
          </p:cNvPr>
          <p:cNvPicPr>
            <a:picLocks noChangeAspect="1"/>
          </p:cNvPicPr>
          <p:nvPr/>
        </p:nvPicPr>
        <p:blipFill>
          <a:blip r:embed="rId3"/>
          <a:stretch>
            <a:fillRect/>
          </a:stretch>
        </p:blipFill>
        <p:spPr>
          <a:xfrm>
            <a:off x="6995676" y="103210"/>
            <a:ext cx="5139692" cy="1845945"/>
          </a:xfrm>
          <a:prstGeom prst="rect">
            <a:avLst/>
          </a:prstGeom>
          <a:ln w="28575">
            <a:solidFill>
              <a:schemeClr val="tx1"/>
            </a:solidFill>
          </a:ln>
        </p:spPr>
      </p:pic>
      <p:sp>
        <p:nvSpPr>
          <p:cNvPr id="2" name="タイトル 1">
            <a:extLst>
              <a:ext uri="{FF2B5EF4-FFF2-40B4-BE49-F238E27FC236}">
                <a16:creationId xmlns:a16="http://schemas.microsoft.com/office/drawing/2014/main" id="{909FEDF8-BF3D-A47E-DC10-8ABFDEC942EC}"/>
              </a:ext>
            </a:extLst>
          </p:cNvPr>
          <p:cNvSpPr>
            <a:spLocks noGrp="1"/>
          </p:cNvSpPr>
          <p:nvPr>
            <p:ph type="title"/>
          </p:nvPr>
        </p:nvSpPr>
        <p:spPr/>
        <p:txBody>
          <a:bodyPr/>
          <a:lstStyle/>
          <a:p>
            <a:r>
              <a:rPr kumimoji="1" lang="en-US" altLang="ja-JP" dirty="0"/>
              <a:t>Status report from Tokyo </a:t>
            </a:r>
            <a:r>
              <a:rPr lang="en-US" altLang="ja-JP" dirty="0"/>
              <a:t>Tier-2</a:t>
            </a:r>
            <a:endParaRPr kumimoji="1" lang="ja-JP" altLang="en-US"/>
          </a:p>
        </p:txBody>
      </p:sp>
      <p:pic>
        <p:nvPicPr>
          <p:cNvPr id="6" name="図 5">
            <a:extLst>
              <a:ext uri="{FF2B5EF4-FFF2-40B4-BE49-F238E27FC236}">
                <a16:creationId xmlns:a16="http://schemas.microsoft.com/office/drawing/2014/main" id="{D600700C-47A4-2C4F-1F5B-5173E5A0125B}"/>
              </a:ext>
            </a:extLst>
          </p:cNvPr>
          <p:cNvPicPr>
            <a:picLocks noChangeAspect="1"/>
          </p:cNvPicPr>
          <p:nvPr/>
        </p:nvPicPr>
        <p:blipFill>
          <a:blip r:embed="rId4"/>
          <a:stretch>
            <a:fillRect/>
          </a:stretch>
        </p:blipFill>
        <p:spPr>
          <a:xfrm>
            <a:off x="8198361" y="4877848"/>
            <a:ext cx="3804379" cy="1711694"/>
          </a:xfrm>
          <a:prstGeom prst="rect">
            <a:avLst/>
          </a:prstGeom>
          <a:ln w="28575">
            <a:solidFill>
              <a:schemeClr val="tx1"/>
            </a:solidFill>
          </a:ln>
        </p:spPr>
      </p:pic>
      <p:sp>
        <p:nvSpPr>
          <p:cNvPr id="10" name="テキスト ボックス 9">
            <a:extLst>
              <a:ext uri="{FF2B5EF4-FFF2-40B4-BE49-F238E27FC236}">
                <a16:creationId xmlns:a16="http://schemas.microsoft.com/office/drawing/2014/main" id="{FE10DD8B-AEAB-D2ED-AF6A-DF728D22E1D1}"/>
              </a:ext>
            </a:extLst>
          </p:cNvPr>
          <p:cNvSpPr txBox="1"/>
          <p:nvPr/>
        </p:nvSpPr>
        <p:spPr>
          <a:xfrm>
            <a:off x="135594" y="931446"/>
            <a:ext cx="7318848" cy="4481355"/>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US" altLang="ja-JP" sz="2000" dirty="0"/>
              <a:t>ICEPP regional analysis center is operating stably.</a:t>
            </a:r>
          </a:p>
          <a:p>
            <a:pPr marL="342900" indent="-342900">
              <a:lnSpc>
                <a:spcPct val="150000"/>
              </a:lnSpc>
              <a:buFont typeface="Arial" panose="020B0604020202020204" pitchFamily="34" charset="0"/>
              <a:buChar char="•"/>
            </a:pPr>
            <a:r>
              <a:rPr lang="en-US" altLang="ja-JP" sz="2000" dirty="0"/>
              <a:t>Provide ~11k CPU cores &amp; ~10 PB disk storage as WLCG Tier2</a:t>
            </a:r>
          </a:p>
          <a:p>
            <a:pPr marL="742950" lvl="1" indent="-285750">
              <a:lnSpc>
                <a:spcPct val="150000"/>
              </a:lnSpc>
              <a:buFont typeface="Arial" panose="020B0604020202020204" pitchFamily="34" charset="0"/>
              <a:buChar char="•"/>
            </a:pPr>
            <a:r>
              <a:rPr lang="en-US" altLang="ja-JP" dirty="0"/>
              <a:t>Contributes to ~5% CPU and ~3% Disk of ATLAS sites</a:t>
            </a:r>
          </a:p>
          <a:p>
            <a:pPr marL="342900" indent="-342900">
              <a:lnSpc>
                <a:spcPct val="150000"/>
              </a:lnSpc>
              <a:buFont typeface="Arial" panose="020B0604020202020204" pitchFamily="34" charset="0"/>
              <a:buChar char="•"/>
            </a:pPr>
            <a:r>
              <a:rPr lang="en-US" altLang="ja-JP" sz="2000" dirty="0"/>
              <a:t>Connected to SINET6 with </a:t>
            </a:r>
            <a:r>
              <a:rPr kumimoji="1" lang="en-US" altLang="ja-JP" sz="2000" dirty="0"/>
              <a:t>40 Gbps, but sometimes saturated. Plans to upgrade to 100 Gbps.</a:t>
            </a:r>
          </a:p>
          <a:p>
            <a:pPr marL="342900" indent="-342900">
              <a:lnSpc>
                <a:spcPct val="150000"/>
              </a:lnSpc>
              <a:buFont typeface="Arial" panose="020B0604020202020204" pitchFamily="34" charset="0"/>
              <a:buChar char="•"/>
            </a:pPr>
            <a:r>
              <a:rPr kumimoji="1" lang="en-US" altLang="ja-JP" sz="2000" dirty="0"/>
              <a:t>Hardware replacement was successfully completed in Q1 2022.</a:t>
            </a:r>
          </a:p>
          <a:p>
            <a:pPr marL="742950" lvl="1" indent="-285750">
              <a:lnSpc>
                <a:spcPct val="150000"/>
              </a:lnSpc>
              <a:buFont typeface="Arial" panose="020B0604020202020204" pitchFamily="34" charset="0"/>
              <a:buChar char="•"/>
            </a:pPr>
            <a:r>
              <a:rPr kumimoji="1" lang="en-US" altLang="ja-JP" dirty="0"/>
              <a:t>Operated scale-down system for two months</a:t>
            </a:r>
            <a:endParaRPr lang="en-US" altLang="ja-JP" sz="2000" dirty="0"/>
          </a:p>
          <a:p>
            <a:pPr marL="342900" indent="-342900">
              <a:lnSpc>
                <a:spcPct val="150000"/>
              </a:lnSpc>
              <a:buFont typeface="Arial" panose="020B0604020202020204" pitchFamily="34" charset="0"/>
              <a:buChar char="•"/>
            </a:pPr>
            <a:r>
              <a:rPr lang="en-US" altLang="ja-JP" sz="2000" dirty="0"/>
              <a:t>Storage middleware was successfully migrated</a:t>
            </a:r>
            <a:r>
              <a:rPr lang="en-US" altLang="ja-JP" dirty="0"/>
              <a:t> (</a:t>
            </a:r>
            <a:r>
              <a:rPr kumimoji="1" lang="en-US" altLang="ja-JP" dirty="0"/>
              <a:t>DPM </a:t>
            </a:r>
            <a:r>
              <a:rPr kumimoji="1" lang="ja-JP" altLang="en-US"/>
              <a:t>→</a:t>
            </a:r>
            <a:r>
              <a:rPr kumimoji="1" lang="en-US" altLang="ja-JP" dirty="0"/>
              <a:t> </a:t>
            </a:r>
            <a:r>
              <a:rPr kumimoji="1" lang="en-US" altLang="ja-JP" dirty="0" err="1"/>
              <a:t>dCache</a:t>
            </a:r>
            <a:r>
              <a:rPr lang="en-US" altLang="ja-JP" dirty="0"/>
              <a:t>)</a:t>
            </a:r>
            <a:endParaRPr lang="en-US" altLang="ja-JP" sz="2000" dirty="0"/>
          </a:p>
          <a:p>
            <a:pPr marL="742950" lvl="1" indent="-285750">
              <a:lnSpc>
                <a:spcPct val="150000"/>
              </a:lnSpc>
              <a:buFont typeface="Arial" panose="020B0604020202020204" pitchFamily="34" charset="0"/>
              <a:buChar char="•"/>
            </a:pPr>
            <a:r>
              <a:rPr lang="en-US" altLang="ja-JP" dirty="0"/>
              <a:t>DPM had 10 PB and 70M objects. Migration downtime was 55 hours.</a:t>
            </a:r>
          </a:p>
          <a:p>
            <a:pPr marL="742950" lvl="1" indent="-285750">
              <a:lnSpc>
                <a:spcPct val="150000"/>
              </a:lnSpc>
              <a:buFont typeface="Arial" panose="020B0604020202020204" pitchFamily="34" charset="0"/>
              <a:buChar char="•"/>
            </a:pPr>
            <a:r>
              <a:rPr lang="en-US" altLang="ja-JP" dirty="0"/>
              <a:t>In-place and transparent to users</a:t>
            </a:r>
          </a:p>
        </p:txBody>
      </p:sp>
      <p:sp>
        <p:nvSpPr>
          <p:cNvPr id="3" name="TextBox 2">
            <a:extLst>
              <a:ext uri="{FF2B5EF4-FFF2-40B4-BE49-F238E27FC236}">
                <a16:creationId xmlns:a16="http://schemas.microsoft.com/office/drawing/2014/main" id="{AA11734E-0233-4728-9B25-34967DAFDE67}"/>
              </a:ext>
            </a:extLst>
          </p:cNvPr>
          <p:cNvSpPr txBox="1"/>
          <p:nvPr/>
        </p:nvSpPr>
        <p:spPr>
          <a:xfrm>
            <a:off x="1533525" y="638294"/>
            <a:ext cx="2331920" cy="369332"/>
          </a:xfrm>
          <a:prstGeom prst="rect">
            <a:avLst/>
          </a:prstGeom>
          <a:noFill/>
        </p:spPr>
        <p:txBody>
          <a:bodyPr wrap="none" rtlCol="0">
            <a:spAutoFit/>
          </a:bodyPr>
          <a:lstStyle/>
          <a:p>
            <a:r>
              <a:rPr lang="en-US" dirty="0" err="1"/>
              <a:t>Masahiki</a:t>
            </a:r>
            <a:r>
              <a:rPr lang="en-US" dirty="0"/>
              <a:t> Saito, (Tokyo)</a:t>
            </a:r>
            <a:endParaRPr lang="en-AU" dirty="0"/>
          </a:p>
        </p:txBody>
      </p:sp>
    </p:spTree>
    <p:extLst>
      <p:ext uri="{BB962C8B-B14F-4D97-AF65-F5344CB8AC3E}">
        <p14:creationId xmlns:p14="http://schemas.microsoft.com/office/powerpoint/2010/main" val="2005496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6E959-F630-A4F1-1F99-BDCEB2743AD6}"/>
              </a:ext>
            </a:extLst>
          </p:cNvPr>
          <p:cNvSpPr>
            <a:spLocks noGrp="1"/>
          </p:cNvSpPr>
          <p:nvPr>
            <p:ph type="title"/>
          </p:nvPr>
        </p:nvSpPr>
        <p:spPr>
          <a:xfrm>
            <a:off x="0" y="2"/>
            <a:ext cx="12077700" cy="640540"/>
          </a:xfrm>
        </p:spPr>
        <p:txBody>
          <a:bodyPr/>
          <a:lstStyle/>
          <a:p>
            <a:r>
              <a:rPr lang="en-US" altLang="zh-CN" sz="2000" b="1" dirty="0">
                <a:latin typeface="+mj-ea"/>
                <a:ea typeface="+mj-ea"/>
              </a:rPr>
              <a:t>The Design and Development of the scientific data and software for High Energy Photon Source in China</a:t>
            </a:r>
            <a:endParaRPr lang="en-AU" dirty="0"/>
          </a:p>
        </p:txBody>
      </p:sp>
      <p:sp>
        <p:nvSpPr>
          <p:cNvPr id="4" name="内容占位符 3">
            <a:extLst>
              <a:ext uri="{FF2B5EF4-FFF2-40B4-BE49-F238E27FC236}">
                <a16:creationId xmlns:a16="http://schemas.microsoft.com/office/drawing/2014/main" id="{E2B4A344-7642-F68F-E13A-BA96790E9360}"/>
              </a:ext>
            </a:extLst>
          </p:cNvPr>
          <p:cNvSpPr>
            <a:spLocks noGrp="1"/>
          </p:cNvSpPr>
          <p:nvPr/>
        </p:nvSpPr>
        <p:spPr>
          <a:xfrm>
            <a:off x="360658" y="5330602"/>
            <a:ext cx="11470684" cy="1413098"/>
          </a:xfrm>
          <a:prstGeom prst="rect">
            <a:avLst/>
          </a:prstGeom>
        </p:spPr>
        <p:txBody>
          <a:bodyPr vert="horz" lIns="91440" tIns="45720" rIns="91440" bIns="45720" rtlCol="0" anchor="t">
            <a:noAutofit/>
          </a:bodyPr>
          <a:lstStyle>
            <a:lvl1pPr marL="18288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l"/>
              <a:defRPr lang="zh-CN" altLang="en-US" sz="3200" kern="1200" baseline="0" smtClean="0">
                <a:solidFill>
                  <a:srgbClr val="000099"/>
                </a:solidFill>
                <a:latin typeface="+mn-lt"/>
                <a:ea typeface="+mn-ea"/>
                <a:cs typeface="+mn-cs"/>
              </a:defRPr>
            </a:lvl1pPr>
            <a:lvl2pPr marL="6858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n"/>
              <a:defRPr lang="zh-CN" altLang="en-US" sz="2400" kern="1200" smtClean="0">
                <a:solidFill>
                  <a:schemeClr val="tx1"/>
                </a:solidFill>
                <a:latin typeface="+mn-lt"/>
                <a:ea typeface="+mn-ea"/>
                <a:cs typeface="+mn-cs"/>
              </a:defRPr>
            </a:lvl2pPr>
            <a:lvl3pPr marL="11430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u"/>
              <a:defRPr lang="zh-CN" altLang="en-US" sz="2000" kern="1200" smtClean="0">
                <a:solidFill>
                  <a:schemeClr val="tx1"/>
                </a:solidFill>
                <a:latin typeface="+mn-lt"/>
                <a:ea typeface="+mn-ea"/>
                <a:cs typeface="+mn-cs"/>
              </a:defRPr>
            </a:lvl3pPr>
            <a:lvl4pPr marL="16002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Ø"/>
              <a:defRPr lang="zh-CN" altLang="en-US" sz="1800" kern="1200" smtClean="0">
                <a:solidFill>
                  <a:schemeClr val="tx1"/>
                </a:solidFill>
                <a:latin typeface="+mn-lt"/>
                <a:ea typeface="+mn-ea"/>
                <a:cs typeface="+mn-cs"/>
              </a:defRPr>
            </a:lvl4pPr>
            <a:lvl5pPr marL="20574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ü"/>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300" kern="1200">
                <a:solidFill>
                  <a:schemeClr val="tx1">
                    <a:lumMod val="65000"/>
                    <a:lumOff val="35000"/>
                  </a:schemeClr>
                </a:solidFill>
                <a:latin typeface="+mn-lt"/>
                <a:ea typeface="+mn-ea"/>
                <a:cs typeface="+mn-cs"/>
              </a:defRPr>
            </a:lvl9pPr>
          </a:lstStyle>
          <a:p>
            <a:pPr>
              <a:spcBef>
                <a:spcPts val="0"/>
              </a:spcBef>
              <a:buSzPct val="100000"/>
            </a:pPr>
            <a:r>
              <a:rPr lang="en-US" altLang="zh-CN" sz="1600" b="1" dirty="0"/>
              <a:t>The system design has been finished</a:t>
            </a:r>
          </a:p>
          <a:p>
            <a:pPr>
              <a:spcBef>
                <a:spcPts val="0"/>
              </a:spcBef>
              <a:buSzPct val="100000"/>
            </a:pPr>
            <a:r>
              <a:rPr lang="en-US" altLang="zh-CN" sz="1600" b="1" dirty="0"/>
              <a:t>Cooperation with other facilities and community is ongoing</a:t>
            </a:r>
          </a:p>
          <a:p>
            <a:pPr>
              <a:lnSpc>
                <a:spcPct val="110000"/>
              </a:lnSpc>
              <a:spcBef>
                <a:spcPts val="0"/>
              </a:spcBef>
              <a:buSzPct val="100000"/>
              <a:defRPr/>
            </a:pPr>
            <a:r>
              <a:rPr lang="en-US" altLang="zh-CN" sz="1600" b="1" dirty="0"/>
              <a:t>The basic framework has been stable and tested on the test bed</a:t>
            </a:r>
          </a:p>
          <a:p>
            <a:pPr>
              <a:lnSpc>
                <a:spcPct val="110000"/>
              </a:lnSpc>
              <a:spcBef>
                <a:spcPts val="0"/>
              </a:spcBef>
              <a:buSzPct val="100000"/>
              <a:defRPr/>
            </a:pPr>
            <a:r>
              <a:rPr lang="en-US" altLang="zh-CN" sz="1600" b="1" dirty="0"/>
              <a:t>Based on the framework, scientific software integration and application development are ongoing</a:t>
            </a:r>
          </a:p>
          <a:p>
            <a:pPr>
              <a:lnSpc>
                <a:spcPct val="110000"/>
              </a:lnSpc>
              <a:spcBef>
                <a:spcPts val="0"/>
              </a:spcBef>
              <a:buSzPct val="100000"/>
              <a:defRPr/>
            </a:pPr>
            <a:r>
              <a:rPr lang="en-US" altLang="zh-CN" sz="1600" b="1" dirty="0"/>
              <a:t>The development of scientific software ecosystem also needs the support and participation of user community</a:t>
            </a:r>
            <a:endParaRPr lang="zh-CN" altLang="en-US" sz="1600" b="1" dirty="0"/>
          </a:p>
        </p:txBody>
      </p:sp>
      <p:pic>
        <p:nvPicPr>
          <p:cNvPr id="5" name="图片 2">
            <a:extLst>
              <a:ext uri="{FF2B5EF4-FFF2-40B4-BE49-F238E27FC236}">
                <a16:creationId xmlns:a16="http://schemas.microsoft.com/office/drawing/2014/main" id="{C3158F6A-13DE-8C3D-7023-EFFD2227E0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8472" y="822960"/>
            <a:ext cx="6422595" cy="2139000"/>
          </a:xfrm>
          <a:prstGeom prst="rect">
            <a:avLst/>
          </a:prstGeom>
        </p:spPr>
      </p:pic>
      <p:pic>
        <p:nvPicPr>
          <p:cNvPr id="7" name="Picture 6" descr="A picture containing text, screenshot, graphic design, LEGO&#10;&#10;Description automatically generated">
            <a:extLst>
              <a:ext uri="{FF2B5EF4-FFF2-40B4-BE49-F238E27FC236}">
                <a16:creationId xmlns:a16="http://schemas.microsoft.com/office/drawing/2014/main" id="{B365FAB9-1569-5D5F-9A9E-C3B2F31FD7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7323" y="640541"/>
            <a:ext cx="3599504" cy="2503839"/>
          </a:xfrm>
          <a:prstGeom prst="rect">
            <a:avLst/>
          </a:prstGeom>
        </p:spPr>
      </p:pic>
      <p:pic>
        <p:nvPicPr>
          <p:cNvPr id="8" name="图片 11">
            <a:extLst>
              <a:ext uri="{FF2B5EF4-FFF2-40B4-BE49-F238E27FC236}">
                <a16:creationId xmlns:a16="http://schemas.microsoft.com/office/drawing/2014/main" id="{0F2F5372-B0A4-7103-3746-2C490DA8EE4D}"/>
              </a:ext>
            </a:extLst>
          </p:cNvPr>
          <p:cNvPicPr>
            <a:picLocks noChangeAspect="1"/>
          </p:cNvPicPr>
          <p:nvPr/>
        </p:nvPicPr>
        <p:blipFill>
          <a:blip r:embed="rId4"/>
          <a:stretch>
            <a:fillRect/>
          </a:stretch>
        </p:blipFill>
        <p:spPr>
          <a:xfrm>
            <a:off x="360658" y="3073129"/>
            <a:ext cx="3404164" cy="2146303"/>
          </a:xfrm>
          <a:prstGeom prst="rect">
            <a:avLst/>
          </a:prstGeom>
        </p:spPr>
      </p:pic>
      <p:sp>
        <p:nvSpPr>
          <p:cNvPr id="9" name="文本框 4">
            <a:extLst>
              <a:ext uri="{FF2B5EF4-FFF2-40B4-BE49-F238E27FC236}">
                <a16:creationId xmlns:a16="http://schemas.microsoft.com/office/drawing/2014/main" id="{D1390707-A523-37AB-B77C-351AF2CCCB13}"/>
              </a:ext>
            </a:extLst>
          </p:cNvPr>
          <p:cNvSpPr txBox="1"/>
          <p:nvPr/>
        </p:nvSpPr>
        <p:spPr>
          <a:xfrm>
            <a:off x="5688952" y="3099704"/>
            <a:ext cx="6142390" cy="2835135"/>
          </a:xfrm>
          <a:prstGeom prst="rect">
            <a:avLst/>
          </a:prstGeom>
          <a:noFill/>
          <a:ln>
            <a:noFill/>
          </a:ln>
        </p:spPr>
        <p:txBody>
          <a:bodyPr wrap="square" rtlCol="0">
            <a:spAutoFit/>
          </a:bodyPr>
          <a:lstStyle/>
          <a:p>
            <a:pPr marL="228594" indent="-304792">
              <a:lnSpc>
                <a:spcPct val="150000"/>
              </a:lnSpc>
              <a:buFont typeface="+mj-lt"/>
              <a:buAutoNum type="arabicPeriod"/>
            </a:pPr>
            <a:r>
              <a:rPr lang="en-US" altLang="zh-CN" sz="1000" b="1" dirty="0">
                <a:latin typeface="微软雅黑" panose="020B0503020204020204" pitchFamily="34" charset="-122"/>
                <a:ea typeface="微软雅黑" panose="020B0503020204020204" pitchFamily="34" charset="-122"/>
              </a:rPr>
              <a:t>Finished</a:t>
            </a:r>
            <a:r>
              <a:rPr lang="zh-CN" altLang="en-US" sz="1000" b="1" dirty="0">
                <a:latin typeface="微软雅黑" panose="020B0503020204020204" pitchFamily="34" charset="-122"/>
                <a:ea typeface="微软雅黑" panose="020B0503020204020204" pitchFamily="34" charset="-122"/>
              </a:rPr>
              <a:t> </a:t>
            </a:r>
            <a:r>
              <a:rPr lang="en-US" altLang="zh-CN" sz="1000" b="1" dirty="0">
                <a:latin typeface="微软雅黑" panose="020B0503020204020204" pitchFamily="34" charset="-122"/>
                <a:ea typeface="微软雅黑" panose="020B0503020204020204" pitchFamily="34" charset="-122"/>
              </a:rPr>
              <a:t>the</a:t>
            </a:r>
            <a:r>
              <a:rPr lang="zh-CN" altLang="en-US" sz="1000" b="1" dirty="0">
                <a:latin typeface="微软雅黑" panose="020B0503020204020204" pitchFamily="34" charset="-122"/>
                <a:ea typeface="微软雅黑" panose="020B0503020204020204" pitchFamily="34" charset="-122"/>
              </a:rPr>
              <a:t> </a:t>
            </a:r>
            <a:r>
              <a:rPr lang="en-US" altLang="zh-CN" sz="1000" b="1" dirty="0">
                <a:latin typeface="微软雅黑" panose="020B0503020204020204" pitchFamily="34" charset="-122"/>
                <a:ea typeface="微软雅黑" panose="020B0503020204020204" pitchFamily="34" charset="-122"/>
              </a:rPr>
              <a:t>core</a:t>
            </a:r>
            <a:r>
              <a:rPr lang="zh-CN" altLang="en-US" sz="1000" b="1" dirty="0">
                <a:latin typeface="微软雅黑" panose="020B0503020204020204" pitchFamily="34" charset="-122"/>
                <a:ea typeface="微软雅黑" panose="020B0503020204020204" pitchFamily="34" charset="-122"/>
              </a:rPr>
              <a:t> </a:t>
            </a:r>
            <a:r>
              <a:rPr lang="en-US" altLang="zh-CN" sz="1000" b="1" dirty="0">
                <a:latin typeface="微软雅黑" panose="020B0503020204020204" pitchFamily="34" charset="-122"/>
                <a:ea typeface="微软雅黑" panose="020B0503020204020204" pitchFamily="34" charset="-122"/>
              </a:rPr>
              <a:t>function</a:t>
            </a:r>
            <a:r>
              <a:rPr lang="zh-CN" altLang="en-US" sz="1000" b="1" dirty="0">
                <a:latin typeface="微软雅黑" panose="020B0503020204020204" pitchFamily="34" charset="-122"/>
                <a:ea typeface="微软雅黑" panose="020B0503020204020204" pitchFamily="34" charset="-122"/>
              </a:rPr>
              <a:t> </a:t>
            </a:r>
            <a:r>
              <a:rPr lang="en-US" altLang="zh-CN" sz="1000" b="1" dirty="0">
                <a:latin typeface="微软雅黑" panose="020B0503020204020204" pitchFamily="34" charset="-122"/>
                <a:ea typeface="微软雅黑" panose="020B0503020204020204" pitchFamily="34" charset="-122"/>
              </a:rPr>
              <a:t>modules</a:t>
            </a:r>
          </a:p>
          <a:p>
            <a:pPr marL="838179" lvl="1" indent="-304792">
              <a:lnSpc>
                <a:spcPct val="150000"/>
              </a:lnSpc>
              <a:buFont typeface="Wingdings" panose="05000000000000000000" pitchFamily="2" charset="2"/>
              <a:buChar char="ü"/>
            </a:pPr>
            <a:r>
              <a:rPr lang="en-US" altLang="zh-CN" sz="1000" dirty="0">
                <a:latin typeface="微软雅黑" panose="020B0503020204020204" pitchFamily="34" charset="-122"/>
                <a:ea typeface="微软雅黑" panose="020B0503020204020204" pitchFamily="34" charset="-122"/>
              </a:rPr>
              <a:t>Metadata</a:t>
            </a:r>
            <a:r>
              <a:rPr lang="zh-CN" altLang="en-US" sz="1000" dirty="0">
                <a:latin typeface="微软雅黑" panose="020B0503020204020204" pitchFamily="34" charset="-122"/>
                <a:ea typeface="微软雅黑" panose="020B0503020204020204" pitchFamily="34" charset="-122"/>
              </a:rPr>
              <a:t> </a:t>
            </a:r>
            <a:r>
              <a:rPr lang="en-US" altLang="zh-CN" sz="1000" dirty="0">
                <a:latin typeface="微软雅黑" panose="020B0503020204020204" pitchFamily="34" charset="-122"/>
                <a:ea typeface="微软雅黑" panose="020B0503020204020204" pitchFamily="34" charset="-122"/>
              </a:rPr>
              <a:t>catalogue</a:t>
            </a:r>
          </a:p>
          <a:p>
            <a:pPr marL="838179" lvl="1" indent="-304792">
              <a:lnSpc>
                <a:spcPct val="150000"/>
              </a:lnSpc>
              <a:buFont typeface="Wingdings" panose="05000000000000000000" pitchFamily="2" charset="2"/>
              <a:buChar char="ü"/>
            </a:pPr>
            <a:r>
              <a:rPr lang="en-US" altLang="zh-CN" sz="1000" dirty="0">
                <a:latin typeface="微软雅黑" panose="020B0503020204020204" pitchFamily="34" charset="-122"/>
                <a:ea typeface="微软雅黑" panose="020B0503020204020204" pitchFamily="34" charset="-122"/>
              </a:rPr>
              <a:t>Metadata</a:t>
            </a:r>
            <a:r>
              <a:rPr lang="zh-CN" altLang="en-US" sz="1000" dirty="0">
                <a:latin typeface="微软雅黑" panose="020B0503020204020204" pitchFamily="34" charset="-122"/>
                <a:ea typeface="微软雅黑" panose="020B0503020204020204" pitchFamily="34" charset="-122"/>
              </a:rPr>
              <a:t> </a:t>
            </a:r>
            <a:r>
              <a:rPr lang="en-US" altLang="zh-CN" sz="1000" dirty="0">
                <a:latin typeface="微软雅黑" panose="020B0503020204020204" pitchFamily="34" charset="-122"/>
                <a:ea typeface="微软雅黑" panose="020B0503020204020204" pitchFamily="34" charset="-122"/>
              </a:rPr>
              <a:t>ingestion</a:t>
            </a:r>
          </a:p>
          <a:p>
            <a:pPr marL="838179" lvl="1" indent="-304792">
              <a:lnSpc>
                <a:spcPct val="150000"/>
              </a:lnSpc>
              <a:buFont typeface="Wingdings" panose="05000000000000000000" pitchFamily="2" charset="2"/>
              <a:buChar char="ü"/>
            </a:pPr>
            <a:r>
              <a:rPr lang="en-US" altLang="zh-CN" sz="1000" dirty="0">
                <a:latin typeface="微软雅黑" panose="020B0503020204020204" pitchFamily="34" charset="-122"/>
                <a:ea typeface="微软雅黑" panose="020B0503020204020204" pitchFamily="34" charset="-122"/>
              </a:rPr>
              <a:t>Interfaces with other systems: control system,  transfer module, storage system, analysis system</a:t>
            </a:r>
          </a:p>
          <a:p>
            <a:pPr marL="838179" lvl="1" indent="-304792">
              <a:lnSpc>
                <a:spcPct val="150000"/>
              </a:lnSpc>
              <a:buFont typeface="Wingdings" panose="05000000000000000000" pitchFamily="2" charset="2"/>
              <a:buChar char="ü"/>
            </a:pPr>
            <a:r>
              <a:rPr lang="en-US" altLang="zh-CN" sz="1000" dirty="0">
                <a:latin typeface="微软雅黑" panose="020B0503020204020204" pitchFamily="34" charset="-122"/>
                <a:ea typeface="微软雅黑" panose="020B0503020204020204" pitchFamily="34" charset="-122"/>
              </a:rPr>
              <a:t>Automatic data management when using Hierarchical storage policy (</a:t>
            </a:r>
            <a:r>
              <a:rPr lang="en-US" altLang="zh-CN" sz="1000" b="1" dirty="0">
                <a:latin typeface="微软雅黑" panose="020B0503020204020204" pitchFamily="34" charset="-122"/>
                <a:ea typeface="微软雅黑" panose="020B0503020204020204" pitchFamily="34" charset="-122"/>
              </a:rPr>
              <a:t>beamline storage </a:t>
            </a:r>
            <a:r>
              <a:rPr lang="en-US" altLang="zh-CN" sz="1000" b="1" dirty="0">
                <a:latin typeface="微软雅黑" panose="020B0503020204020204" pitchFamily="34" charset="-122"/>
                <a:ea typeface="微软雅黑" panose="020B0503020204020204" pitchFamily="34" charset="-122"/>
                <a:sym typeface="Wingdings" panose="05000000000000000000" pitchFamily="2" charset="2"/>
              </a:rPr>
              <a:t> central storage  tape</a:t>
            </a:r>
            <a:r>
              <a:rPr lang="en-US" altLang="zh-CN" sz="1000" dirty="0">
                <a:latin typeface="微软雅黑" panose="020B0503020204020204" pitchFamily="34" charset="-122"/>
                <a:ea typeface="微软雅黑" panose="020B0503020204020204" pitchFamily="34" charset="-122"/>
              </a:rPr>
              <a:t>)</a:t>
            </a:r>
          </a:p>
          <a:p>
            <a:pPr marL="304792" indent="-304792">
              <a:lnSpc>
                <a:spcPct val="150000"/>
              </a:lnSpc>
              <a:buFont typeface="+mj-lt"/>
              <a:buAutoNum type="arabicPeriod"/>
            </a:pPr>
            <a:r>
              <a:rPr lang="en-US" altLang="zh-CN" sz="1000" b="1" dirty="0">
                <a:latin typeface="微软雅黑" panose="020B0503020204020204" pitchFamily="34" charset="-122"/>
                <a:ea typeface="微软雅黑" panose="020B0503020204020204" pitchFamily="34" charset="-122"/>
              </a:rPr>
              <a:t>Finished the design of  data management scheme when network interrupts</a:t>
            </a:r>
          </a:p>
          <a:p>
            <a:pPr marL="761992" lvl="1" indent="-304792">
              <a:lnSpc>
                <a:spcPct val="150000"/>
              </a:lnSpc>
              <a:buFont typeface="Wingdings" panose="05000000000000000000" pitchFamily="2" charset="2"/>
              <a:buChar char="ü"/>
            </a:pPr>
            <a:r>
              <a:rPr lang="en-US" altLang="zh-CN" sz="1000" dirty="0">
                <a:latin typeface="微软雅黑" panose="020B0503020204020204" pitchFamily="34" charset="-122"/>
                <a:ea typeface="微软雅黑" panose="020B0503020204020204" pitchFamily="34" charset="-122"/>
              </a:rPr>
              <a:t>when network interrupts</a:t>
            </a:r>
            <a:r>
              <a:rPr lang="zh-CN" altLang="en-US" sz="1000" dirty="0">
                <a:latin typeface="微软雅黑" panose="020B0503020204020204" pitchFamily="34" charset="-122"/>
                <a:ea typeface="微软雅黑" panose="020B0503020204020204" pitchFamily="34" charset="-122"/>
              </a:rPr>
              <a:t>，</a:t>
            </a:r>
            <a:r>
              <a:rPr lang="en-US" altLang="zh-CN" sz="1000" dirty="0">
                <a:latin typeface="微软雅黑" panose="020B0503020204020204" pitchFamily="34" charset="-122"/>
                <a:ea typeface="微软雅黑" panose="020B0503020204020204" pitchFamily="34" charset="-122"/>
              </a:rPr>
              <a:t>metadata and data are saved to local disk</a:t>
            </a:r>
          </a:p>
          <a:p>
            <a:pPr marL="761992" lvl="1" indent="-304792">
              <a:lnSpc>
                <a:spcPct val="150000"/>
              </a:lnSpc>
              <a:buFont typeface="Wingdings" panose="05000000000000000000" pitchFamily="2" charset="2"/>
              <a:buChar char="ü"/>
            </a:pPr>
            <a:r>
              <a:rPr lang="en-US" altLang="zh-CN" sz="1000" dirty="0">
                <a:latin typeface="微软雅黑" panose="020B0503020204020204" pitchFamily="34" charset="-122"/>
                <a:ea typeface="微软雅黑" panose="020B0503020204020204" pitchFamily="34" charset="-122"/>
              </a:rPr>
              <a:t>After the network recovers, metadata will be sent to be catalogued </a:t>
            </a:r>
          </a:p>
          <a:p>
            <a:pPr marL="304792" indent="-304792">
              <a:lnSpc>
                <a:spcPct val="150000"/>
              </a:lnSpc>
              <a:buFont typeface="+mj-lt"/>
              <a:buAutoNum type="arabicPeriod"/>
            </a:pPr>
            <a:r>
              <a:rPr lang="en-US" altLang="zh-CN" sz="1000" b="1" dirty="0">
                <a:latin typeface="微软雅黑" panose="020B0503020204020204" pitchFamily="34" charset="-122"/>
                <a:ea typeface="微软雅黑" panose="020B0503020204020204" pitchFamily="34" charset="-122"/>
              </a:rPr>
              <a:t>HEPS data format design</a:t>
            </a:r>
          </a:p>
          <a:p>
            <a:pPr marL="533375" indent="-228594">
              <a:lnSpc>
                <a:spcPct val="150000"/>
              </a:lnSpc>
              <a:buFont typeface="Wingdings" panose="05000000000000000000" pitchFamily="2" charset="2"/>
              <a:buChar char="ü"/>
            </a:pPr>
            <a:r>
              <a:rPr lang="en-US" altLang="zh-CN" sz="1000" dirty="0">
                <a:latin typeface="微软雅黑" panose="020B0503020204020204" pitchFamily="34" charset="-122"/>
                <a:ea typeface="微软雅黑" panose="020B0503020204020204" pitchFamily="34" charset="-122"/>
              </a:rPr>
              <a:t>Designed and released data format for 5 beamlines</a:t>
            </a:r>
            <a:endParaRPr lang="en-US" altLang="zh-CN" sz="1000" b="1" dirty="0">
              <a:latin typeface="微软雅黑" panose="020B0503020204020204" pitchFamily="34" charset="-122"/>
              <a:ea typeface="微软雅黑" panose="020B0503020204020204" pitchFamily="34" charset="-122"/>
            </a:endParaRPr>
          </a:p>
        </p:txBody>
      </p:sp>
      <p:sp>
        <p:nvSpPr>
          <p:cNvPr id="10" name="TextBox 9">
            <a:extLst>
              <a:ext uri="{FF2B5EF4-FFF2-40B4-BE49-F238E27FC236}">
                <a16:creationId xmlns:a16="http://schemas.microsoft.com/office/drawing/2014/main" id="{B92ACAA7-A17B-C357-D414-246BE00BD239}"/>
              </a:ext>
            </a:extLst>
          </p:cNvPr>
          <p:cNvSpPr txBox="1"/>
          <p:nvPr/>
        </p:nvSpPr>
        <p:spPr>
          <a:xfrm>
            <a:off x="4579155" y="483815"/>
            <a:ext cx="1459695" cy="369332"/>
          </a:xfrm>
          <a:prstGeom prst="rect">
            <a:avLst/>
          </a:prstGeom>
          <a:noFill/>
        </p:spPr>
        <p:txBody>
          <a:bodyPr wrap="none" rtlCol="0">
            <a:spAutoFit/>
          </a:bodyPr>
          <a:lstStyle/>
          <a:p>
            <a:r>
              <a:rPr lang="en-US" dirty="0"/>
              <a:t>Yu Hu, (HEPS)</a:t>
            </a:r>
            <a:endParaRPr lang="en-AU" dirty="0"/>
          </a:p>
        </p:txBody>
      </p:sp>
    </p:spTree>
    <p:extLst>
      <p:ext uri="{BB962C8B-B14F-4D97-AF65-F5344CB8AC3E}">
        <p14:creationId xmlns:p14="http://schemas.microsoft.com/office/powerpoint/2010/main" val="10666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D3EA9-A58F-F7E2-4C2C-2F96BFC669F6}"/>
              </a:ext>
            </a:extLst>
          </p:cNvPr>
          <p:cNvSpPr>
            <a:spLocks noGrp="1"/>
          </p:cNvSpPr>
          <p:nvPr>
            <p:ph type="title"/>
          </p:nvPr>
        </p:nvSpPr>
        <p:spPr>
          <a:xfrm>
            <a:off x="838200" y="365125"/>
            <a:ext cx="10515600" cy="854075"/>
          </a:xfrm>
        </p:spPr>
        <p:txBody>
          <a:bodyPr/>
          <a:lstStyle/>
          <a:p>
            <a:r>
              <a:rPr lang="en-US" dirty="0"/>
              <a:t>Overall</a:t>
            </a:r>
            <a:endParaRPr lang="en-AU" dirty="0"/>
          </a:p>
        </p:txBody>
      </p:sp>
      <p:sp>
        <p:nvSpPr>
          <p:cNvPr id="3" name="Content Placeholder 2">
            <a:extLst>
              <a:ext uri="{FF2B5EF4-FFF2-40B4-BE49-F238E27FC236}">
                <a16:creationId xmlns:a16="http://schemas.microsoft.com/office/drawing/2014/main" id="{2C8D5D2A-A336-636A-CFC3-759C337DDEA8}"/>
              </a:ext>
            </a:extLst>
          </p:cNvPr>
          <p:cNvSpPr>
            <a:spLocks noGrp="1"/>
          </p:cNvSpPr>
          <p:nvPr>
            <p:ph idx="1"/>
          </p:nvPr>
        </p:nvSpPr>
        <p:spPr/>
        <p:txBody>
          <a:bodyPr/>
          <a:lstStyle/>
          <a:p>
            <a:r>
              <a:rPr lang="en-US" dirty="0"/>
              <a:t>3 Country-level presentations on Computing to support accelerator-based science (China, Taiwan and Korea)</a:t>
            </a:r>
          </a:p>
          <a:p>
            <a:r>
              <a:rPr lang="en-US" dirty="0"/>
              <a:t>3 Facility specific presentation (KEK, Aus. Synchrotron, HEPS)</a:t>
            </a:r>
          </a:p>
          <a:p>
            <a:r>
              <a:rPr lang="en-US" dirty="0"/>
              <a:t>Grid site (ATLAS-Tokyo)</a:t>
            </a:r>
          </a:p>
          <a:p>
            <a:r>
              <a:rPr lang="en-US" dirty="0"/>
              <a:t>Belle II distributed Computing</a:t>
            </a:r>
          </a:p>
          <a:p>
            <a:r>
              <a:rPr lang="en-US" dirty="0"/>
              <a:t>Development of </a:t>
            </a:r>
            <a:r>
              <a:rPr lang="en-US" dirty="0" err="1"/>
              <a:t>Cloudbased</a:t>
            </a:r>
            <a:r>
              <a:rPr lang="en-US" dirty="0"/>
              <a:t> Grid SE (Melbourne) </a:t>
            </a:r>
            <a:endParaRPr lang="en-AU" dirty="0"/>
          </a:p>
        </p:txBody>
      </p:sp>
    </p:spTree>
    <p:extLst>
      <p:ext uri="{BB962C8B-B14F-4D97-AF65-F5344CB8AC3E}">
        <p14:creationId xmlns:p14="http://schemas.microsoft.com/office/powerpoint/2010/main" val="3027326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4A88ABC-1041-356A-E7EA-17A5C8F09E10}"/>
              </a:ext>
            </a:extLst>
          </p:cNvPr>
          <p:cNvSpPr txBox="1"/>
          <p:nvPr/>
        </p:nvSpPr>
        <p:spPr>
          <a:xfrm>
            <a:off x="95249" y="73526"/>
            <a:ext cx="7229475" cy="720710"/>
          </a:xfrm>
          <a:prstGeom prst="rect">
            <a:avLst/>
          </a:prstGeom>
          <a:noFill/>
        </p:spPr>
        <p:txBody>
          <a:bodyPr wrap="square">
            <a:spAutoFit/>
          </a:bodyPr>
          <a:lstStyle/>
          <a:p>
            <a:pPr marL="12700">
              <a:lnSpc>
                <a:spcPct val="100000"/>
              </a:lnSpc>
              <a:spcBef>
                <a:spcPts val="100"/>
              </a:spcBef>
            </a:pPr>
            <a:r>
              <a:rPr lang="en-AU" sz="2000" dirty="0"/>
              <a:t>Belle</a:t>
            </a:r>
            <a:r>
              <a:rPr lang="en-AU" sz="2000" spc="-25" dirty="0"/>
              <a:t> </a:t>
            </a:r>
            <a:r>
              <a:rPr lang="en-AU" sz="2000" dirty="0"/>
              <a:t>II</a:t>
            </a:r>
            <a:r>
              <a:rPr lang="en-AU" sz="2000" spc="-20" dirty="0"/>
              <a:t> </a:t>
            </a:r>
            <a:r>
              <a:rPr lang="en-AU" sz="2000" spc="-10" dirty="0"/>
              <a:t>computing</a:t>
            </a:r>
            <a:r>
              <a:rPr lang="en-AU" sz="2000" spc="-10" dirty="0">
                <a:solidFill>
                  <a:srgbClr val="F18F1F"/>
                </a:solidFill>
                <a:latin typeface="Times New Roman"/>
                <a:cs typeface="Times New Roman"/>
              </a:rPr>
              <a:t>. </a:t>
            </a:r>
            <a:r>
              <a:rPr lang="en-AU" sz="2000" dirty="0">
                <a:solidFill>
                  <a:srgbClr val="F18F1F"/>
                </a:solidFill>
              </a:rPr>
              <a:t>Update</a:t>
            </a:r>
            <a:r>
              <a:rPr lang="en-AU" sz="2000" spc="-35" dirty="0">
                <a:solidFill>
                  <a:srgbClr val="F18F1F"/>
                </a:solidFill>
              </a:rPr>
              <a:t> </a:t>
            </a:r>
            <a:r>
              <a:rPr lang="en-AU" sz="2000" dirty="0">
                <a:solidFill>
                  <a:srgbClr val="F18F1F"/>
                </a:solidFill>
              </a:rPr>
              <a:t>on</a:t>
            </a:r>
            <a:r>
              <a:rPr lang="en-AU" sz="2000" spc="-25" dirty="0">
                <a:solidFill>
                  <a:srgbClr val="F18F1F"/>
                </a:solidFill>
              </a:rPr>
              <a:t> </a:t>
            </a:r>
            <a:r>
              <a:rPr lang="en-AU" sz="2000" dirty="0">
                <a:solidFill>
                  <a:srgbClr val="F18F1F"/>
                </a:solidFill>
              </a:rPr>
              <a:t>infrastructure</a:t>
            </a:r>
            <a:r>
              <a:rPr lang="en-AU" sz="2000" spc="-25" dirty="0">
                <a:solidFill>
                  <a:srgbClr val="F18F1F"/>
                </a:solidFill>
              </a:rPr>
              <a:t> </a:t>
            </a:r>
            <a:r>
              <a:rPr lang="en-AU" sz="2000" dirty="0">
                <a:solidFill>
                  <a:srgbClr val="F18F1F"/>
                </a:solidFill>
              </a:rPr>
              <a:t>and</a:t>
            </a:r>
            <a:r>
              <a:rPr lang="en-AU" sz="2000" spc="-20" dirty="0">
                <a:solidFill>
                  <a:srgbClr val="F18F1F"/>
                </a:solidFill>
              </a:rPr>
              <a:t> </a:t>
            </a:r>
            <a:r>
              <a:rPr lang="en-AU" sz="2000" spc="-10" dirty="0">
                <a:solidFill>
                  <a:srgbClr val="F18F1F"/>
                </a:solidFill>
              </a:rPr>
              <a:t>activities. </a:t>
            </a:r>
          </a:p>
          <a:p>
            <a:pPr marL="12700">
              <a:lnSpc>
                <a:spcPct val="100000"/>
              </a:lnSpc>
              <a:spcBef>
                <a:spcPts val="100"/>
              </a:spcBef>
            </a:pPr>
            <a:r>
              <a:rPr lang="en-AU" sz="2000" spc="-10" dirty="0"/>
              <a:t>Martin Sevior on behalf of the Belle II Computing group</a:t>
            </a:r>
            <a:endParaRPr lang="en-AU" sz="2000" dirty="0"/>
          </a:p>
        </p:txBody>
      </p:sp>
      <p:pic>
        <p:nvPicPr>
          <p:cNvPr id="6" name="object 3">
            <a:extLst>
              <a:ext uri="{FF2B5EF4-FFF2-40B4-BE49-F238E27FC236}">
                <a16:creationId xmlns:a16="http://schemas.microsoft.com/office/drawing/2014/main" id="{EF9FCF42-6459-7BBB-F96E-9995CDFA37E0}"/>
              </a:ext>
            </a:extLst>
          </p:cNvPr>
          <p:cNvPicPr/>
          <p:nvPr/>
        </p:nvPicPr>
        <p:blipFill>
          <a:blip r:embed="rId2" cstate="print"/>
          <a:stretch>
            <a:fillRect/>
          </a:stretch>
        </p:blipFill>
        <p:spPr>
          <a:xfrm>
            <a:off x="6096000" y="247650"/>
            <a:ext cx="5916225" cy="2578013"/>
          </a:xfrm>
          <a:prstGeom prst="rect">
            <a:avLst/>
          </a:prstGeom>
        </p:spPr>
      </p:pic>
      <p:pic>
        <p:nvPicPr>
          <p:cNvPr id="7" name="object 4">
            <a:extLst>
              <a:ext uri="{FF2B5EF4-FFF2-40B4-BE49-F238E27FC236}">
                <a16:creationId xmlns:a16="http://schemas.microsoft.com/office/drawing/2014/main" id="{E3B03B4F-173A-089D-1C72-BE9B7A5B9DAE}"/>
              </a:ext>
            </a:extLst>
          </p:cNvPr>
          <p:cNvPicPr/>
          <p:nvPr/>
        </p:nvPicPr>
        <p:blipFill>
          <a:blip r:embed="rId3" cstate="print"/>
          <a:stretch>
            <a:fillRect/>
          </a:stretch>
        </p:blipFill>
        <p:spPr>
          <a:xfrm>
            <a:off x="482859" y="963109"/>
            <a:ext cx="4940001" cy="2965775"/>
          </a:xfrm>
          <a:prstGeom prst="rect">
            <a:avLst/>
          </a:prstGeom>
        </p:spPr>
      </p:pic>
      <p:pic>
        <p:nvPicPr>
          <p:cNvPr id="9" name="object 4">
            <a:extLst>
              <a:ext uri="{FF2B5EF4-FFF2-40B4-BE49-F238E27FC236}">
                <a16:creationId xmlns:a16="http://schemas.microsoft.com/office/drawing/2014/main" id="{23416A4B-C545-DCE2-B16A-F7C6D99A371B}"/>
              </a:ext>
            </a:extLst>
          </p:cNvPr>
          <p:cNvPicPr/>
          <p:nvPr/>
        </p:nvPicPr>
        <p:blipFill>
          <a:blip r:embed="rId4" cstate="print"/>
          <a:stretch>
            <a:fillRect/>
          </a:stretch>
        </p:blipFill>
        <p:spPr>
          <a:xfrm>
            <a:off x="404811" y="4071481"/>
            <a:ext cx="4838219" cy="2578013"/>
          </a:xfrm>
          <a:prstGeom prst="rect">
            <a:avLst/>
          </a:prstGeom>
        </p:spPr>
      </p:pic>
      <p:pic>
        <p:nvPicPr>
          <p:cNvPr id="10" name="object 5">
            <a:extLst>
              <a:ext uri="{FF2B5EF4-FFF2-40B4-BE49-F238E27FC236}">
                <a16:creationId xmlns:a16="http://schemas.microsoft.com/office/drawing/2014/main" id="{095A2B97-B239-F3A7-AD63-B26BBEFE47EF}"/>
              </a:ext>
            </a:extLst>
          </p:cNvPr>
          <p:cNvPicPr/>
          <p:nvPr/>
        </p:nvPicPr>
        <p:blipFill>
          <a:blip r:embed="rId5" cstate="print"/>
          <a:stretch>
            <a:fillRect/>
          </a:stretch>
        </p:blipFill>
        <p:spPr>
          <a:xfrm>
            <a:off x="9054112" y="3638549"/>
            <a:ext cx="2118713" cy="2743925"/>
          </a:xfrm>
          <a:prstGeom prst="rect">
            <a:avLst/>
          </a:prstGeom>
        </p:spPr>
      </p:pic>
      <p:grpSp>
        <p:nvGrpSpPr>
          <p:cNvPr id="11" name="Group 10">
            <a:extLst>
              <a:ext uri="{FF2B5EF4-FFF2-40B4-BE49-F238E27FC236}">
                <a16:creationId xmlns:a16="http://schemas.microsoft.com/office/drawing/2014/main" id="{2CC5BD61-4CEA-2014-82D0-11808C8764B0}"/>
              </a:ext>
            </a:extLst>
          </p:cNvPr>
          <p:cNvGrpSpPr/>
          <p:nvPr/>
        </p:nvGrpSpPr>
        <p:grpSpPr>
          <a:xfrm>
            <a:off x="5767694" y="3155922"/>
            <a:ext cx="2834949" cy="3463953"/>
            <a:chOff x="5767694" y="523524"/>
            <a:chExt cx="6016331" cy="6017450"/>
          </a:xfrm>
        </p:grpSpPr>
        <p:pic>
          <p:nvPicPr>
            <p:cNvPr id="12" name="object 3">
              <a:extLst>
                <a:ext uri="{FF2B5EF4-FFF2-40B4-BE49-F238E27FC236}">
                  <a16:creationId xmlns:a16="http://schemas.microsoft.com/office/drawing/2014/main" id="{AE38FDBD-6ECB-B656-7B5B-0BC6B8205399}"/>
                </a:ext>
              </a:extLst>
            </p:cNvPr>
            <p:cNvPicPr/>
            <p:nvPr/>
          </p:nvPicPr>
          <p:blipFill>
            <a:blip r:embed="rId6" cstate="print"/>
            <a:stretch>
              <a:fillRect/>
            </a:stretch>
          </p:blipFill>
          <p:spPr>
            <a:xfrm>
              <a:off x="5779125" y="3603075"/>
              <a:ext cx="6004900" cy="2937899"/>
            </a:xfrm>
            <a:prstGeom prst="rect">
              <a:avLst/>
            </a:prstGeom>
          </p:spPr>
        </p:pic>
        <p:pic>
          <p:nvPicPr>
            <p:cNvPr id="13" name="object 4">
              <a:extLst>
                <a:ext uri="{FF2B5EF4-FFF2-40B4-BE49-F238E27FC236}">
                  <a16:creationId xmlns:a16="http://schemas.microsoft.com/office/drawing/2014/main" id="{7927B99A-D42D-3E5F-3F28-ABA1B12CFD8F}"/>
                </a:ext>
              </a:extLst>
            </p:cNvPr>
            <p:cNvPicPr/>
            <p:nvPr/>
          </p:nvPicPr>
          <p:blipFill>
            <a:blip r:embed="rId7" cstate="print"/>
            <a:stretch>
              <a:fillRect/>
            </a:stretch>
          </p:blipFill>
          <p:spPr>
            <a:xfrm>
              <a:off x="5767694" y="523524"/>
              <a:ext cx="6009446" cy="2937899"/>
            </a:xfrm>
            <a:prstGeom prst="rect">
              <a:avLst/>
            </a:prstGeom>
          </p:spPr>
        </p:pic>
      </p:grpSp>
      <p:sp>
        <p:nvSpPr>
          <p:cNvPr id="14" name="TextBox 13">
            <a:extLst>
              <a:ext uri="{FF2B5EF4-FFF2-40B4-BE49-F238E27FC236}">
                <a16:creationId xmlns:a16="http://schemas.microsoft.com/office/drawing/2014/main" id="{BC5A44B9-75DC-B968-71D6-08A8DEFE47C8}"/>
              </a:ext>
            </a:extLst>
          </p:cNvPr>
          <p:cNvSpPr txBox="1"/>
          <p:nvPr/>
        </p:nvSpPr>
        <p:spPr>
          <a:xfrm>
            <a:off x="3419476" y="5514975"/>
            <a:ext cx="1902136" cy="1323439"/>
          </a:xfrm>
          <a:prstGeom prst="rect">
            <a:avLst/>
          </a:prstGeom>
          <a:noFill/>
        </p:spPr>
        <p:txBody>
          <a:bodyPr wrap="square" rtlCol="0">
            <a:spAutoFit/>
          </a:bodyPr>
          <a:lstStyle/>
          <a:p>
            <a:r>
              <a:rPr lang="en-US" sz="1600"/>
              <a:t>Up to 35K </a:t>
            </a:r>
            <a:r>
              <a:rPr lang="en-US" sz="1600" dirty="0"/>
              <a:t>jobs/day</a:t>
            </a:r>
          </a:p>
          <a:p>
            <a:r>
              <a:rPr lang="en-US" sz="1600" dirty="0"/>
              <a:t>Up to 110 TB data/day data transfer managed by </a:t>
            </a:r>
            <a:r>
              <a:rPr lang="en-US" sz="1600" dirty="0" err="1"/>
              <a:t>Rucio</a:t>
            </a:r>
            <a:endParaRPr lang="en-AU" sz="1600" dirty="0"/>
          </a:p>
        </p:txBody>
      </p:sp>
      <p:sp>
        <p:nvSpPr>
          <p:cNvPr id="15" name="TextBox 14">
            <a:extLst>
              <a:ext uri="{FF2B5EF4-FFF2-40B4-BE49-F238E27FC236}">
                <a16:creationId xmlns:a16="http://schemas.microsoft.com/office/drawing/2014/main" id="{19F17629-26C8-F241-A6F1-B96448FDA933}"/>
              </a:ext>
            </a:extLst>
          </p:cNvPr>
          <p:cNvSpPr txBox="1"/>
          <p:nvPr/>
        </p:nvSpPr>
        <p:spPr>
          <a:xfrm>
            <a:off x="9985242" y="5391864"/>
            <a:ext cx="2206758" cy="1200329"/>
          </a:xfrm>
          <a:prstGeom prst="rect">
            <a:avLst/>
          </a:prstGeom>
          <a:noFill/>
        </p:spPr>
        <p:txBody>
          <a:bodyPr wrap="none" rtlCol="0">
            <a:spAutoFit/>
          </a:bodyPr>
          <a:lstStyle/>
          <a:p>
            <a:r>
              <a:rPr lang="en-US" dirty="0"/>
              <a:t>Moving to:</a:t>
            </a:r>
          </a:p>
          <a:p>
            <a:r>
              <a:rPr lang="en-US" dirty="0"/>
              <a:t>Token-based auth.</a:t>
            </a:r>
          </a:p>
          <a:p>
            <a:r>
              <a:rPr lang="en-US" dirty="0" err="1"/>
              <a:t>Webdav</a:t>
            </a:r>
            <a:r>
              <a:rPr lang="en-US" dirty="0"/>
              <a:t> transfer with</a:t>
            </a:r>
          </a:p>
          <a:p>
            <a:r>
              <a:rPr lang="en-US" dirty="0"/>
              <a:t>3</a:t>
            </a:r>
            <a:r>
              <a:rPr lang="en-US" baseline="30000" dirty="0"/>
              <a:t>rd</a:t>
            </a:r>
            <a:r>
              <a:rPr lang="en-US" dirty="0"/>
              <a:t> party copy</a:t>
            </a:r>
            <a:endParaRPr lang="en-AU" dirty="0"/>
          </a:p>
        </p:txBody>
      </p:sp>
    </p:spTree>
    <p:extLst>
      <p:ext uri="{BB962C8B-B14F-4D97-AF65-F5344CB8AC3E}">
        <p14:creationId xmlns:p14="http://schemas.microsoft.com/office/powerpoint/2010/main" val="1016966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6055903" y="1131099"/>
            <a:ext cx="5630945" cy="5128293"/>
          </a:xfrm>
        </p:spPr>
        <p:txBody>
          <a:bodyPr>
            <a:normAutofit fontScale="55000" lnSpcReduction="20000"/>
          </a:bodyPr>
          <a:lstStyle/>
          <a:p>
            <a:pPr marL="0" indent="0">
              <a:buNone/>
            </a:pPr>
            <a:r>
              <a:rPr lang="en-US" altLang="ko-KR" sz="2400" dirty="0"/>
              <a:t>1</a:t>
            </a:r>
            <a:r>
              <a:rPr lang="en-US" altLang="ko-KR" sz="3300" dirty="0"/>
              <a:t>. Due to COVID-19 pandemic, </a:t>
            </a:r>
          </a:p>
          <a:p>
            <a:pPr marL="0" indent="0">
              <a:buNone/>
            </a:pPr>
            <a:r>
              <a:rPr lang="en-US" altLang="ko-KR" sz="3300" dirty="0"/>
              <a:t>   e-Science is coming back </a:t>
            </a:r>
          </a:p>
          <a:p>
            <a:pPr marL="0" indent="0">
              <a:buNone/>
            </a:pPr>
            <a:r>
              <a:rPr lang="en-US" altLang="ko-KR" sz="3300" dirty="0"/>
              <a:t>   (</a:t>
            </a:r>
            <a:r>
              <a:rPr lang="en-US" altLang="ko-KR" sz="3300" dirty="0" err="1"/>
              <a:t>eg.</a:t>
            </a:r>
            <a:r>
              <a:rPr lang="en-US" altLang="ko-KR" sz="3300" dirty="0"/>
              <a:t> KISTI’s Belle II remote control room).</a:t>
            </a:r>
          </a:p>
          <a:p>
            <a:pPr marL="457200" indent="-457200">
              <a:buAutoNum type="arabicPeriod"/>
            </a:pPr>
            <a:endParaRPr lang="en-US" altLang="ko-KR" sz="3300" dirty="0"/>
          </a:p>
          <a:p>
            <a:pPr marL="0" indent="0">
              <a:buNone/>
            </a:pPr>
            <a:r>
              <a:rPr lang="en-US" altLang="ko-KR" sz="3300" dirty="0"/>
              <a:t>2. New physics beyond Standard Model</a:t>
            </a:r>
          </a:p>
          <a:p>
            <a:pPr marL="0" indent="0">
              <a:buNone/>
            </a:pPr>
            <a:r>
              <a:rPr lang="en-US" altLang="ko-KR" sz="3300" dirty="0"/>
              <a:t>   needs machine learning and </a:t>
            </a:r>
          </a:p>
          <a:p>
            <a:pPr marL="0" indent="0">
              <a:buNone/>
            </a:pPr>
            <a:r>
              <a:rPr lang="en-US" altLang="ko-KR" sz="3300" dirty="0"/>
              <a:t>   evolving computing architecture.</a:t>
            </a:r>
          </a:p>
          <a:p>
            <a:pPr marL="457200" indent="-457200">
              <a:buAutoNum type="arabicPeriod"/>
            </a:pPr>
            <a:endParaRPr lang="en-US" altLang="ko-KR" sz="3300" dirty="0"/>
          </a:p>
          <a:p>
            <a:pPr marL="0" indent="0">
              <a:buNone/>
            </a:pPr>
            <a:r>
              <a:rPr lang="en-US" altLang="ko-KR" sz="3300" dirty="0"/>
              <a:t>3. HEP computing merges </a:t>
            </a:r>
          </a:p>
          <a:p>
            <a:pPr marL="0" indent="0">
              <a:buNone/>
            </a:pPr>
            <a:r>
              <a:rPr lang="en-US" altLang="ko-KR" sz="3300" dirty="0"/>
              <a:t>   from Grid farm (</a:t>
            </a:r>
            <a:r>
              <a:rPr lang="en-US" altLang="ko-KR" sz="3300" dirty="0" err="1"/>
              <a:t>eg.</a:t>
            </a:r>
            <a:r>
              <a:rPr lang="en-US" altLang="ko-KR" sz="3300" dirty="0"/>
              <a:t> KISTI-GSDC) </a:t>
            </a:r>
          </a:p>
          <a:p>
            <a:pPr marL="0" indent="0">
              <a:buNone/>
            </a:pPr>
            <a:r>
              <a:rPr lang="en-US" altLang="ko-KR" sz="3300" dirty="0"/>
              <a:t>   to evolving computing architecture </a:t>
            </a:r>
          </a:p>
          <a:p>
            <a:pPr marL="0" indent="0">
              <a:buNone/>
            </a:pPr>
            <a:r>
              <a:rPr lang="en-US" altLang="ko-KR" sz="3300" dirty="0"/>
              <a:t>   (</a:t>
            </a:r>
            <a:r>
              <a:rPr lang="en-US" altLang="ko-KR" sz="3300" dirty="0" err="1"/>
              <a:t>eg.</a:t>
            </a:r>
            <a:r>
              <a:rPr lang="en-US" altLang="ko-KR" sz="3300" dirty="0"/>
              <a:t> KISTI-5,6 supercomputer) </a:t>
            </a:r>
          </a:p>
          <a:p>
            <a:endParaRPr lang="en-US" altLang="ko-KR" sz="3300" dirty="0"/>
          </a:p>
          <a:p>
            <a:pPr marL="0" indent="0">
              <a:buNone/>
            </a:pPr>
            <a:r>
              <a:rPr lang="en-US" altLang="ko-KR" sz="3300" dirty="0"/>
              <a:t>⇒ Therefore, KISTI-6 supercomputer                  </a:t>
            </a:r>
          </a:p>
          <a:p>
            <a:pPr marL="0" indent="0">
              <a:buNone/>
            </a:pPr>
            <a:r>
              <a:rPr lang="en-US" altLang="ko-KR" sz="3300" dirty="0"/>
              <a:t>    will play an important role to study </a:t>
            </a:r>
          </a:p>
          <a:p>
            <a:pPr marL="0" indent="0">
              <a:buNone/>
            </a:pPr>
            <a:r>
              <a:rPr lang="en-US" altLang="ko-KR" sz="3300" dirty="0"/>
              <a:t>    HEP in Korea besides Grid farms.</a:t>
            </a:r>
          </a:p>
          <a:p>
            <a:pPr lvl="1"/>
            <a:endParaRPr lang="ko-KR" altLang="en-US" sz="1800" dirty="0">
              <a:solidFill>
                <a:srgbClr val="0070C0"/>
              </a:solidFill>
            </a:endParaRPr>
          </a:p>
        </p:txBody>
      </p:sp>
      <p:pic>
        <p:nvPicPr>
          <p:cNvPr id="20" name="그림 19"/>
          <p:cNvPicPr>
            <a:picLocks noChangeAspect="1"/>
          </p:cNvPicPr>
          <p:nvPr/>
        </p:nvPicPr>
        <p:blipFill rotWithShape="1">
          <a:blip r:embed="rId3" cstate="print">
            <a:extLst>
              <a:ext uri="{28A0092B-C50C-407E-A947-70E740481C1C}">
                <a14:useLocalDpi xmlns:a14="http://schemas.microsoft.com/office/drawing/2010/main" val="0"/>
              </a:ext>
            </a:extLst>
          </a:blip>
          <a:srcRect l="18332" t="27733" r="54214" b="19582"/>
          <a:stretch/>
        </p:blipFill>
        <p:spPr>
          <a:xfrm>
            <a:off x="2053482" y="996555"/>
            <a:ext cx="3867794" cy="5128293"/>
          </a:xfrm>
          <a:prstGeom prst="rect">
            <a:avLst/>
          </a:prstGeom>
        </p:spPr>
      </p:pic>
      <p:sp>
        <p:nvSpPr>
          <p:cNvPr id="21" name="Oval 14"/>
          <p:cNvSpPr/>
          <p:nvPr/>
        </p:nvSpPr>
        <p:spPr>
          <a:xfrm>
            <a:off x="3634021" y="4159125"/>
            <a:ext cx="129693" cy="138499"/>
          </a:xfrm>
          <a:prstGeom prst="ellipse">
            <a:avLst/>
          </a:prstGeom>
          <a:solidFill>
            <a:srgbClr val="FF4D1D"/>
          </a:solidFill>
          <a:ln w="25400" cap="flat" cmpd="sng" algn="ctr">
            <a:noFill/>
            <a:prstDash val="solid"/>
          </a:ln>
          <a:effectLst/>
        </p:spPr>
        <p:txBody>
          <a:bodyPr rtlCol="0" anchor="ctr"/>
          <a:lstStyle/>
          <a:p>
            <a:pPr algn="ctr" latinLnBrk="0">
              <a:defRPr/>
            </a:pPr>
            <a:endParaRPr lang="en-US" sz="1400" kern="0">
              <a:solidFill>
                <a:srgbClr val="0070C0"/>
              </a:solidFill>
              <a:latin typeface="맑은 고딕"/>
            </a:endParaRPr>
          </a:p>
        </p:txBody>
      </p:sp>
      <p:sp>
        <p:nvSpPr>
          <p:cNvPr id="22" name="Oval 14"/>
          <p:cNvSpPr/>
          <p:nvPr/>
        </p:nvSpPr>
        <p:spPr>
          <a:xfrm>
            <a:off x="3922533" y="4831343"/>
            <a:ext cx="129693" cy="138499"/>
          </a:xfrm>
          <a:prstGeom prst="ellipse">
            <a:avLst/>
          </a:prstGeom>
          <a:solidFill>
            <a:srgbClr val="FF4D1D"/>
          </a:solidFill>
          <a:ln w="25400" cap="flat" cmpd="sng" algn="ctr">
            <a:noFill/>
            <a:prstDash val="solid"/>
          </a:ln>
          <a:effectLst/>
        </p:spPr>
        <p:txBody>
          <a:bodyPr rtlCol="0" anchor="ctr"/>
          <a:lstStyle/>
          <a:p>
            <a:pPr algn="ctr" latinLnBrk="0">
              <a:defRPr/>
            </a:pPr>
            <a:endParaRPr lang="en-US" sz="1400" kern="0">
              <a:solidFill>
                <a:srgbClr val="0070C0"/>
              </a:solidFill>
              <a:latin typeface="맑은 고딕"/>
            </a:endParaRPr>
          </a:p>
        </p:txBody>
      </p:sp>
      <p:sp>
        <p:nvSpPr>
          <p:cNvPr id="23" name="Oval 14"/>
          <p:cNvSpPr/>
          <p:nvPr/>
        </p:nvSpPr>
        <p:spPr>
          <a:xfrm>
            <a:off x="3772624" y="4266242"/>
            <a:ext cx="129693" cy="138499"/>
          </a:xfrm>
          <a:prstGeom prst="ellipse">
            <a:avLst/>
          </a:prstGeom>
          <a:solidFill>
            <a:srgbClr val="FF4D1D"/>
          </a:solidFill>
          <a:ln w="25400" cap="flat" cmpd="sng" algn="ctr">
            <a:noFill/>
            <a:prstDash val="solid"/>
          </a:ln>
          <a:effectLst/>
        </p:spPr>
        <p:txBody>
          <a:bodyPr rtlCol="0" anchor="ctr"/>
          <a:lstStyle/>
          <a:p>
            <a:pPr algn="ctr" latinLnBrk="0">
              <a:defRPr/>
            </a:pPr>
            <a:endParaRPr lang="en-US" sz="1400" kern="0">
              <a:solidFill>
                <a:srgbClr val="0070C0"/>
              </a:solidFill>
              <a:latin typeface="맑은 고딕"/>
            </a:endParaRPr>
          </a:p>
        </p:txBody>
      </p:sp>
      <p:sp>
        <p:nvSpPr>
          <p:cNvPr id="24" name="Oval 14"/>
          <p:cNvSpPr/>
          <p:nvPr/>
        </p:nvSpPr>
        <p:spPr>
          <a:xfrm>
            <a:off x="4390084" y="5147613"/>
            <a:ext cx="129693" cy="138499"/>
          </a:xfrm>
          <a:prstGeom prst="ellipse">
            <a:avLst/>
          </a:prstGeom>
          <a:solidFill>
            <a:srgbClr val="FF4D1D"/>
          </a:solidFill>
          <a:ln w="25400" cap="flat" cmpd="sng" algn="ctr">
            <a:noFill/>
            <a:prstDash val="solid"/>
          </a:ln>
          <a:effectLst/>
        </p:spPr>
        <p:txBody>
          <a:bodyPr rtlCol="0" anchor="ctr"/>
          <a:lstStyle/>
          <a:p>
            <a:pPr algn="ctr" latinLnBrk="0">
              <a:defRPr/>
            </a:pPr>
            <a:endParaRPr lang="en-US" sz="1400" kern="0">
              <a:solidFill>
                <a:srgbClr val="0070C0"/>
              </a:solidFill>
              <a:latin typeface="맑은 고딕"/>
            </a:endParaRPr>
          </a:p>
        </p:txBody>
      </p:sp>
      <p:sp>
        <p:nvSpPr>
          <p:cNvPr id="25" name="TextBox 24"/>
          <p:cNvSpPr txBox="1"/>
          <p:nvPr/>
        </p:nvSpPr>
        <p:spPr>
          <a:xfrm>
            <a:off x="2964771" y="3923780"/>
            <a:ext cx="745717" cy="307777"/>
          </a:xfrm>
          <a:prstGeom prst="rect">
            <a:avLst/>
          </a:prstGeom>
          <a:noFill/>
        </p:spPr>
        <p:txBody>
          <a:bodyPr wrap="none" rtlCol="0">
            <a:spAutoFit/>
          </a:bodyPr>
          <a:lstStyle/>
          <a:p>
            <a:pPr latinLnBrk="0">
              <a:defRPr/>
            </a:pPr>
            <a:r>
              <a:rPr lang="en-US" sz="1400" b="1" kern="0" dirty="0" err="1">
                <a:solidFill>
                  <a:srgbClr val="0070C0"/>
                </a:solidFill>
                <a:latin typeface="맑은 고딕"/>
              </a:rPr>
              <a:t>Yonsei</a:t>
            </a:r>
            <a:endParaRPr lang="en-US" sz="1400" b="1" kern="0" dirty="0">
              <a:solidFill>
                <a:srgbClr val="0070C0"/>
              </a:solidFill>
              <a:latin typeface="맑은 고딕"/>
            </a:endParaRPr>
          </a:p>
        </p:txBody>
      </p:sp>
      <p:sp>
        <p:nvSpPr>
          <p:cNvPr id="26" name="TextBox 25"/>
          <p:cNvSpPr txBox="1"/>
          <p:nvPr/>
        </p:nvSpPr>
        <p:spPr>
          <a:xfrm>
            <a:off x="3564537" y="4354288"/>
            <a:ext cx="910827" cy="307777"/>
          </a:xfrm>
          <a:prstGeom prst="rect">
            <a:avLst/>
          </a:prstGeom>
          <a:noFill/>
        </p:spPr>
        <p:txBody>
          <a:bodyPr wrap="none" rtlCol="0">
            <a:spAutoFit/>
          </a:bodyPr>
          <a:lstStyle/>
          <a:p>
            <a:pPr latinLnBrk="0">
              <a:defRPr/>
            </a:pPr>
            <a:r>
              <a:rPr lang="en-US" sz="1400" b="1" kern="0" dirty="0" err="1">
                <a:solidFill>
                  <a:srgbClr val="0070C0"/>
                </a:solidFill>
                <a:latin typeface="맑은 고딕"/>
              </a:rPr>
              <a:t>Soongsil</a:t>
            </a:r>
            <a:endParaRPr lang="en-US" sz="1400" b="1" kern="0" dirty="0">
              <a:solidFill>
                <a:srgbClr val="0070C0"/>
              </a:solidFill>
              <a:latin typeface="맑은 고딕"/>
            </a:endParaRPr>
          </a:p>
        </p:txBody>
      </p:sp>
      <p:sp>
        <p:nvSpPr>
          <p:cNvPr id="28" name="TextBox 27"/>
          <p:cNvSpPr txBox="1"/>
          <p:nvPr/>
        </p:nvSpPr>
        <p:spPr>
          <a:xfrm>
            <a:off x="3987379" y="4798098"/>
            <a:ext cx="617477" cy="307777"/>
          </a:xfrm>
          <a:prstGeom prst="rect">
            <a:avLst/>
          </a:prstGeom>
          <a:noFill/>
        </p:spPr>
        <p:txBody>
          <a:bodyPr wrap="none" rtlCol="0">
            <a:spAutoFit/>
          </a:bodyPr>
          <a:lstStyle/>
          <a:p>
            <a:pPr latinLnBrk="0">
              <a:defRPr/>
            </a:pPr>
            <a:r>
              <a:rPr lang="en-US" sz="1400" b="1" kern="0" dirty="0">
                <a:solidFill>
                  <a:srgbClr val="0070C0"/>
                </a:solidFill>
                <a:latin typeface="맑은 고딕"/>
              </a:rPr>
              <a:t>KISTI</a:t>
            </a:r>
          </a:p>
        </p:txBody>
      </p:sp>
      <p:sp>
        <p:nvSpPr>
          <p:cNvPr id="32" name="TextBox 31"/>
          <p:cNvSpPr txBox="1"/>
          <p:nvPr/>
        </p:nvSpPr>
        <p:spPr>
          <a:xfrm>
            <a:off x="4519776" y="4993724"/>
            <a:ext cx="574196" cy="307777"/>
          </a:xfrm>
          <a:prstGeom prst="rect">
            <a:avLst/>
          </a:prstGeom>
          <a:noFill/>
        </p:spPr>
        <p:txBody>
          <a:bodyPr wrap="none" rtlCol="0">
            <a:spAutoFit/>
          </a:bodyPr>
          <a:lstStyle/>
          <a:p>
            <a:pPr latinLnBrk="0">
              <a:defRPr/>
            </a:pPr>
            <a:r>
              <a:rPr lang="en-US" sz="1400" b="1" kern="0" dirty="0">
                <a:solidFill>
                  <a:srgbClr val="0070C0"/>
                </a:solidFill>
                <a:latin typeface="맑은 고딕"/>
              </a:rPr>
              <a:t>KNU</a:t>
            </a:r>
          </a:p>
        </p:txBody>
      </p:sp>
      <p:sp>
        <p:nvSpPr>
          <p:cNvPr id="33" name="Oval 14"/>
          <p:cNvSpPr/>
          <p:nvPr/>
        </p:nvSpPr>
        <p:spPr>
          <a:xfrm>
            <a:off x="3792840" y="4119166"/>
            <a:ext cx="129693" cy="138499"/>
          </a:xfrm>
          <a:prstGeom prst="ellipse">
            <a:avLst/>
          </a:prstGeom>
          <a:solidFill>
            <a:srgbClr val="FF4D1D"/>
          </a:solidFill>
          <a:ln w="25400" cap="flat" cmpd="sng" algn="ctr">
            <a:noFill/>
            <a:prstDash val="solid"/>
          </a:ln>
          <a:effectLst/>
        </p:spPr>
        <p:txBody>
          <a:bodyPr rtlCol="0" anchor="ctr"/>
          <a:lstStyle/>
          <a:p>
            <a:pPr algn="ctr" latinLnBrk="0">
              <a:defRPr/>
            </a:pPr>
            <a:endParaRPr lang="en-US" sz="1400" kern="0">
              <a:solidFill>
                <a:srgbClr val="0070C0"/>
              </a:solidFill>
              <a:latin typeface="맑은 고딕"/>
            </a:endParaRPr>
          </a:p>
        </p:txBody>
      </p:sp>
      <p:sp>
        <p:nvSpPr>
          <p:cNvPr id="34" name="TextBox 33"/>
          <p:cNvSpPr txBox="1"/>
          <p:nvPr/>
        </p:nvSpPr>
        <p:spPr>
          <a:xfrm>
            <a:off x="3557805" y="3857713"/>
            <a:ext cx="832279" cy="307777"/>
          </a:xfrm>
          <a:prstGeom prst="rect">
            <a:avLst/>
          </a:prstGeom>
          <a:noFill/>
        </p:spPr>
        <p:txBody>
          <a:bodyPr wrap="none" rtlCol="0">
            <a:spAutoFit/>
          </a:bodyPr>
          <a:lstStyle/>
          <a:p>
            <a:pPr latinLnBrk="0">
              <a:defRPr/>
            </a:pPr>
            <a:r>
              <a:rPr lang="en-US" sz="1400" b="1" kern="0" dirty="0" err="1">
                <a:solidFill>
                  <a:srgbClr val="0070C0"/>
                </a:solidFill>
                <a:latin typeface="맑은 고딕"/>
              </a:rPr>
              <a:t>U.Seoul</a:t>
            </a:r>
            <a:endParaRPr lang="en-US" sz="1400" b="1" kern="0" dirty="0">
              <a:solidFill>
                <a:srgbClr val="0070C0"/>
              </a:solidFill>
              <a:latin typeface="맑은 고딕"/>
            </a:endParaRPr>
          </a:p>
        </p:txBody>
      </p:sp>
      <p:sp>
        <p:nvSpPr>
          <p:cNvPr id="17" name="제목 1">
            <a:extLst>
              <a:ext uri="{FF2B5EF4-FFF2-40B4-BE49-F238E27FC236}">
                <a16:creationId xmlns:a16="http://schemas.microsoft.com/office/drawing/2014/main" id="{F64DC09F-FA3E-4833-B649-349A013FB044}"/>
              </a:ext>
            </a:extLst>
          </p:cNvPr>
          <p:cNvSpPr>
            <a:spLocks noGrp="1"/>
          </p:cNvSpPr>
          <p:nvPr>
            <p:ph type="title"/>
          </p:nvPr>
        </p:nvSpPr>
        <p:spPr>
          <a:xfrm>
            <a:off x="1775981" y="-11901"/>
            <a:ext cx="8229600" cy="1143000"/>
          </a:xfrm>
        </p:spPr>
        <p:txBody>
          <a:bodyPr>
            <a:normAutofit/>
          </a:bodyPr>
          <a:lstStyle/>
          <a:p>
            <a:r>
              <a:rPr lang="en-US" altLang="ko-KR" sz="4000" b="1" dirty="0"/>
              <a:t>HEP Computing in Korea</a:t>
            </a:r>
            <a:endParaRPr lang="ko-KR" altLang="en-US" sz="4000" b="1" dirty="0"/>
          </a:p>
        </p:txBody>
      </p:sp>
      <p:pic>
        <p:nvPicPr>
          <p:cNvPr id="2" name="그림 1">
            <a:extLst>
              <a:ext uri="{FF2B5EF4-FFF2-40B4-BE49-F238E27FC236}">
                <a16:creationId xmlns:a16="http://schemas.microsoft.com/office/drawing/2014/main" id="{3AF22CF4-9D24-470A-A10C-9CAEFF967D72}"/>
              </a:ext>
            </a:extLst>
          </p:cNvPr>
          <p:cNvPicPr>
            <a:picLocks noChangeAspect="1"/>
          </p:cNvPicPr>
          <p:nvPr/>
        </p:nvPicPr>
        <p:blipFill>
          <a:blip r:embed="rId4"/>
          <a:stretch>
            <a:fillRect/>
          </a:stretch>
        </p:blipFill>
        <p:spPr>
          <a:xfrm>
            <a:off x="1329188" y="4404741"/>
            <a:ext cx="1861789" cy="2191388"/>
          </a:xfrm>
          <a:prstGeom prst="rect">
            <a:avLst/>
          </a:prstGeom>
        </p:spPr>
      </p:pic>
      <p:cxnSp>
        <p:nvCxnSpPr>
          <p:cNvPr id="6" name="직선 연결선 5">
            <a:extLst>
              <a:ext uri="{FF2B5EF4-FFF2-40B4-BE49-F238E27FC236}">
                <a16:creationId xmlns:a16="http://schemas.microsoft.com/office/drawing/2014/main" id="{58A0D63D-F754-41F8-AFB6-81AFF9C1B9E6}"/>
              </a:ext>
            </a:extLst>
          </p:cNvPr>
          <p:cNvCxnSpPr>
            <a:cxnSpLocks/>
            <a:endCxn id="22" idx="2"/>
          </p:cNvCxnSpPr>
          <p:nvPr/>
        </p:nvCxnSpPr>
        <p:spPr>
          <a:xfrm>
            <a:off x="3421982" y="4669802"/>
            <a:ext cx="500550" cy="230791"/>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1EFC876-D0D6-60D9-04CE-77BFAC991099}"/>
              </a:ext>
            </a:extLst>
          </p:cNvPr>
          <p:cNvSpPr txBox="1"/>
          <p:nvPr/>
        </p:nvSpPr>
        <p:spPr>
          <a:xfrm>
            <a:off x="7725776" y="322585"/>
            <a:ext cx="2513599" cy="369332"/>
          </a:xfrm>
          <a:prstGeom prst="rect">
            <a:avLst/>
          </a:prstGeom>
          <a:noFill/>
        </p:spPr>
        <p:txBody>
          <a:bodyPr wrap="square">
            <a:spAutoFit/>
          </a:bodyPr>
          <a:lstStyle/>
          <a:p>
            <a:pPr marR="137160" algn="ctr">
              <a:spcBef>
                <a:spcPts val="770"/>
              </a:spcBef>
            </a:pPr>
            <a:r>
              <a:rPr lang="en-AU" sz="1800" dirty="0" err="1">
                <a:latin typeface="Malgun Gothic"/>
                <a:cs typeface="Malgun Gothic"/>
              </a:rPr>
              <a:t>Kihyeon</a:t>
            </a:r>
            <a:r>
              <a:rPr lang="en-AU" sz="1800" spc="-75" dirty="0">
                <a:latin typeface="Malgun Gothic"/>
                <a:cs typeface="Malgun Gothic"/>
              </a:rPr>
              <a:t> </a:t>
            </a:r>
            <a:r>
              <a:rPr lang="en-AU" sz="1800" dirty="0">
                <a:latin typeface="Malgun Gothic"/>
                <a:cs typeface="Malgun Gothic"/>
              </a:rPr>
              <a:t>Cho</a:t>
            </a:r>
            <a:r>
              <a:rPr lang="en-AU" sz="1800" spc="-20" dirty="0">
                <a:latin typeface="Malgun Gothic"/>
                <a:cs typeface="Malgun Gothic"/>
              </a:rPr>
              <a:t> </a:t>
            </a:r>
            <a:r>
              <a:rPr lang="en-AU" sz="1800" spc="-10" dirty="0">
                <a:latin typeface="Malgun Gothic"/>
                <a:cs typeface="Malgun Gothic"/>
              </a:rPr>
              <a:t>(KISTI)</a:t>
            </a:r>
            <a:endParaRPr lang="en-AU" sz="1800" dirty="0">
              <a:latin typeface="Malgun Gothic"/>
              <a:cs typeface="Malgun Gothic"/>
            </a:endParaRPr>
          </a:p>
        </p:txBody>
      </p:sp>
    </p:spTree>
    <p:extLst>
      <p:ext uri="{BB962C8B-B14F-4D97-AF65-F5344CB8AC3E}">
        <p14:creationId xmlns:p14="http://schemas.microsoft.com/office/powerpoint/2010/main" val="4102919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Summary from Science Cloud Development in Taiwan (Eric Yen)"/>
          <p:cNvSpPr txBox="1">
            <a:spLocks noGrp="1"/>
          </p:cNvSpPr>
          <p:nvPr>
            <p:ph type="title"/>
          </p:nvPr>
        </p:nvSpPr>
        <p:spPr>
          <a:xfrm>
            <a:off x="1749687" y="74915"/>
            <a:ext cx="8764853" cy="651464"/>
          </a:xfrm>
          <a:prstGeom prst="rect">
            <a:avLst/>
          </a:prstGeom>
        </p:spPr>
        <p:txBody>
          <a:bodyPr>
            <a:normAutofit fontScale="90000"/>
          </a:bodyPr>
          <a:lstStyle>
            <a:lvl1pPr defTabSz="233679">
              <a:defRPr sz="3200"/>
            </a:lvl1pPr>
          </a:lstStyle>
          <a:p>
            <a:r>
              <a:t>Summary from Science Cloud Development in Taiwan (Eric Yen)</a:t>
            </a:r>
          </a:p>
        </p:txBody>
      </p:sp>
      <p:sp>
        <p:nvSpPr>
          <p:cNvPr id="161" name="Based on WLCG core technologies, ASGC is supporting big data analysis and AI in innovations for broader disciplines…"/>
          <p:cNvSpPr txBox="1">
            <a:spLocks noGrp="1"/>
          </p:cNvSpPr>
          <p:nvPr>
            <p:ph type="body" idx="1"/>
          </p:nvPr>
        </p:nvSpPr>
        <p:spPr>
          <a:xfrm>
            <a:off x="1702032" y="748783"/>
            <a:ext cx="8860163" cy="5947384"/>
          </a:xfrm>
          <a:prstGeom prst="rect">
            <a:avLst/>
          </a:prstGeom>
        </p:spPr>
        <p:txBody>
          <a:bodyPr>
            <a:normAutofit fontScale="70000" lnSpcReduction="20000"/>
          </a:bodyPr>
          <a:lstStyle/>
          <a:p>
            <a:pPr marL="284400" indent="-284400" defTabSz="373783">
              <a:spcBef>
                <a:spcPts val="492"/>
              </a:spcBef>
              <a:defRPr sz="3276"/>
            </a:pPr>
            <a:r>
              <a:t>Based on WLCG core technologies, ASGC is supporting big data analysis and AI in innovations for broader disciplines </a:t>
            </a:r>
          </a:p>
          <a:p>
            <a:pPr marL="568801" lvl="1" indent="-284400" defTabSz="373783">
              <a:spcBef>
                <a:spcPts val="492"/>
              </a:spcBef>
              <a:defRPr sz="2912"/>
            </a:pPr>
            <a:r>
              <a:t>Reliability and efficiency are the foundation of a production system</a:t>
            </a:r>
          </a:p>
          <a:p>
            <a:pPr marL="568801" lvl="1" indent="-284400" defTabSz="373783">
              <a:spcBef>
                <a:spcPts val="492"/>
              </a:spcBef>
              <a:defRPr sz="2912"/>
            </a:pPr>
            <a:r>
              <a:t>Flexible Collaboration models - turning research needs into services</a:t>
            </a:r>
          </a:p>
          <a:p>
            <a:pPr marL="568801" lvl="1" indent="-284400" defTabSz="373783">
              <a:spcBef>
                <a:spcPts val="492"/>
              </a:spcBef>
              <a:defRPr sz="2912"/>
            </a:pPr>
            <a:r>
              <a:t>Upkeep of scientific computing and big data analysis systems</a:t>
            </a:r>
          </a:p>
          <a:p>
            <a:pPr marL="568801" lvl="1" indent="-284400" defTabSz="373783">
              <a:spcBef>
                <a:spcPts val="492"/>
              </a:spcBef>
              <a:defRPr sz="2912"/>
            </a:pPr>
            <a:r>
              <a:t>Workflow integration, customization and efficiency improvement</a:t>
            </a:r>
          </a:p>
          <a:p>
            <a:pPr marL="568801" lvl="1" indent="-284400" defTabSz="373783">
              <a:spcBef>
                <a:spcPts val="492"/>
              </a:spcBef>
              <a:defRPr sz="2912"/>
            </a:pPr>
            <a:r>
              <a:t>Resource federation for extension of the research infrastructure</a:t>
            </a:r>
          </a:p>
          <a:p>
            <a:pPr marL="568801" lvl="1" indent="-284400" defTabSz="373783">
              <a:spcBef>
                <a:spcPts val="492"/>
              </a:spcBef>
              <a:defRPr sz="2912"/>
            </a:pPr>
            <a:r>
              <a:t>Research data management framework is available for FAIR-enabled open data</a:t>
            </a:r>
          </a:p>
          <a:p>
            <a:pPr marL="568801" lvl="1" indent="-284400" defTabSz="373783">
              <a:spcBef>
                <a:spcPts val="492"/>
              </a:spcBef>
              <a:defRPr sz="2912"/>
            </a:pPr>
            <a:r>
              <a:t>Capacity building: consulting, training, workshop, hackathon, etc.</a:t>
            </a:r>
          </a:p>
          <a:p>
            <a:pPr marL="284400" indent="-284400" defTabSz="373783">
              <a:spcBef>
                <a:spcPts val="492"/>
              </a:spcBef>
              <a:defRPr sz="3276"/>
            </a:pPr>
            <a:r>
              <a:t>Demands of ML-Cloud services are booming, which will be a core of the Science Cloud in Academia Sinica</a:t>
            </a:r>
          </a:p>
          <a:p>
            <a:pPr marL="284400" indent="-284400" defTabSz="373783">
              <a:spcBef>
                <a:spcPts val="492"/>
              </a:spcBef>
              <a:defRPr sz="3276"/>
            </a:pPr>
            <a:r>
              <a:t>Research infrastructure and science cloud capacity will continuously evolve according to the research needs</a:t>
            </a:r>
          </a:p>
        </p:txBody>
      </p:sp>
      <p:sp>
        <p:nvSpPr>
          <p:cNvPr id="162" name="Slide Number"/>
          <p:cNvSpPr txBox="1">
            <a:spLocks noGrp="1"/>
          </p:cNvSpPr>
          <p:nvPr>
            <p:ph type="sldNum" sz="quarter" idx="2"/>
          </p:nvPr>
        </p:nvSpPr>
        <p:spPr>
          <a:xfrm>
            <a:off x="10422952" y="6571334"/>
            <a:ext cx="169761" cy="26789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a:t>
            </a:fld>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A8FC-7536-6F0E-B4EA-8F91FEB2EBDA}"/>
              </a:ext>
            </a:extLst>
          </p:cNvPr>
          <p:cNvSpPr>
            <a:spLocks noGrp="1"/>
          </p:cNvSpPr>
          <p:nvPr>
            <p:ph type="title"/>
          </p:nvPr>
        </p:nvSpPr>
        <p:spPr>
          <a:xfrm>
            <a:off x="838200" y="13997"/>
            <a:ext cx="10515600" cy="1109954"/>
          </a:xfrm>
        </p:spPr>
        <p:txBody>
          <a:bodyPr>
            <a:normAutofit/>
          </a:bodyPr>
          <a:lstStyle/>
          <a:p>
            <a:r>
              <a:rPr lang="en-AU" sz="3600" dirty="0"/>
              <a:t>Scientific Computing at Australian Synchrotron</a:t>
            </a:r>
            <a:br>
              <a:rPr lang="en-AU" sz="3600" dirty="0"/>
            </a:br>
            <a:r>
              <a:rPr lang="en-AU" sz="3600" dirty="0"/>
              <a:t>Andreas Moll</a:t>
            </a:r>
          </a:p>
        </p:txBody>
      </p:sp>
      <p:sp>
        <p:nvSpPr>
          <p:cNvPr id="4" name="Content Placeholder 2">
            <a:extLst>
              <a:ext uri="{FF2B5EF4-FFF2-40B4-BE49-F238E27FC236}">
                <a16:creationId xmlns:a16="http://schemas.microsoft.com/office/drawing/2014/main" id="{57970ED4-F584-31A3-2BDD-A4A313F8D351}"/>
              </a:ext>
            </a:extLst>
          </p:cNvPr>
          <p:cNvSpPr txBox="1">
            <a:spLocks/>
          </p:cNvSpPr>
          <p:nvPr/>
        </p:nvSpPr>
        <p:spPr>
          <a:xfrm>
            <a:off x="385910" y="1915871"/>
            <a:ext cx="3909872" cy="1968912"/>
          </a:xfrm>
          <a:prstGeom prst="rect">
            <a:avLst/>
          </a:prstGeom>
        </p:spPr>
        <p:txBody>
          <a:bodyPr vert="horz" lIns="91440" tIns="45720" rIns="91440" bIns="45720" rtlCol="0">
            <a:noAutofit/>
          </a:bodyPr>
          <a:lstStyle>
            <a:lvl1pPr marL="268288" indent="-268288" algn="l" defTabSz="914400" rtl="0" eaLnBrk="1" latinLnBrk="0" hangingPunct="1">
              <a:spcBef>
                <a:spcPct val="20000"/>
              </a:spcBef>
              <a:buClr>
                <a:srgbClr val="47B8B2"/>
              </a:buClr>
              <a:buFont typeface="Wingdings" panose="05000000000000000000" pitchFamily="2" charset="2"/>
              <a:buChar char="§"/>
              <a:defRPr sz="3200" kern="1200" spc="-50" baseline="0">
                <a:solidFill>
                  <a:schemeClr val="tx1"/>
                </a:solidFill>
                <a:latin typeface="Fira Sans" panose="020B0604020202020204" charset="0"/>
                <a:ea typeface="+mn-ea"/>
                <a:cs typeface="+mn-cs"/>
              </a:defRPr>
            </a:lvl1pPr>
            <a:lvl2pPr marL="742950" indent="-285750" algn="l" defTabSz="914400" rtl="0" eaLnBrk="1" latinLnBrk="0" hangingPunct="1">
              <a:spcBef>
                <a:spcPct val="20000"/>
              </a:spcBef>
              <a:buClr>
                <a:schemeClr val="tx1">
                  <a:lumMod val="50000"/>
                  <a:lumOff val="50000"/>
                </a:schemeClr>
              </a:buClr>
              <a:buFont typeface="Wingdings" panose="05000000000000000000" pitchFamily="2" charset="2"/>
              <a:buChar char="§"/>
              <a:defRPr sz="2800" kern="1200" spc="-50" baseline="0">
                <a:solidFill>
                  <a:schemeClr val="tx1"/>
                </a:solidFill>
                <a:latin typeface="Fira Sans" panose="020B0604020202020204" charset="0"/>
                <a:ea typeface="+mn-ea"/>
                <a:cs typeface="+mn-cs"/>
              </a:defRPr>
            </a:lvl2pPr>
            <a:lvl3pPr marL="1143000" indent="-228600" algn="l" defTabSz="914400" rtl="0" eaLnBrk="1" latinLnBrk="0" hangingPunct="1">
              <a:spcBef>
                <a:spcPct val="20000"/>
              </a:spcBef>
              <a:buClr>
                <a:schemeClr val="tx1">
                  <a:lumMod val="50000"/>
                  <a:lumOff val="50000"/>
                </a:schemeClr>
              </a:buClr>
              <a:buFont typeface="Fira Sans" panose="020B0604020202020204" charset="0"/>
              <a:buChar char="›"/>
              <a:defRPr sz="2400" kern="1200" spc="-50" baseline="0">
                <a:solidFill>
                  <a:schemeClr val="tx1"/>
                </a:solidFill>
                <a:latin typeface="Fira Sans" panose="020B0604020202020204" charset="0"/>
                <a:ea typeface="+mn-ea"/>
                <a:cs typeface="+mn-cs"/>
              </a:defRPr>
            </a:lvl3pPr>
            <a:lvl4pPr marL="1600200" indent="-228600"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4pPr>
            <a:lvl5pPr marL="1971675" indent="-142875"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20000"/>
              </a:lnSpc>
              <a:buNone/>
            </a:pPr>
            <a:r>
              <a:rPr lang="en-AU" sz="1800" b="1" dirty="0"/>
              <a:t>A new chapter of science</a:t>
            </a:r>
          </a:p>
          <a:p>
            <a:pPr>
              <a:lnSpc>
                <a:spcPct val="120000"/>
              </a:lnSpc>
            </a:pPr>
            <a:r>
              <a:rPr lang="en-AU" sz="1800" dirty="0"/>
              <a:t>8 new beamlines</a:t>
            </a:r>
          </a:p>
          <a:p>
            <a:pPr>
              <a:lnSpc>
                <a:spcPct val="120000"/>
              </a:lnSpc>
            </a:pPr>
            <a:r>
              <a:rPr lang="en-AU" sz="1800" dirty="0"/>
              <a:t>New, modern software stack</a:t>
            </a:r>
          </a:p>
          <a:p>
            <a:pPr>
              <a:lnSpc>
                <a:spcPct val="120000"/>
              </a:lnSpc>
            </a:pPr>
            <a:r>
              <a:rPr lang="en-AU" sz="1800" dirty="0"/>
              <a:t>High throughput &amp; automation</a:t>
            </a:r>
          </a:p>
          <a:p>
            <a:pPr>
              <a:lnSpc>
                <a:spcPct val="120000"/>
              </a:lnSpc>
            </a:pPr>
            <a:r>
              <a:rPr lang="en-AU" sz="1800" dirty="0"/>
              <a:t>Focus on user experience</a:t>
            </a:r>
          </a:p>
        </p:txBody>
      </p:sp>
      <p:sp>
        <p:nvSpPr>
          <p:cNvPr id="5" name="Content Placeholder 2">
            <a:extLst>
              <a:ext uri="{FF2B5EF4-FFF2-40B4-BE49-F238E27FC236}">
                <a16:creationId xmlns:a16="http://schemas.microsoft.com/office/drawing/2014/main" id="{029A39A0-0FC1-B588-A63E-89B3DE5239A7}"/>
              </a:ext>
            </a:extLst>
          </p:cNvPr>
          <p:cNvSpPr txBox="1">
            <a:spLocks/>
          </p:cNvSpPr>
          <p:nvPr/>
        </p:nvSpPr>
        <p:spPr>
          <a:xfrm>
            <a:off x="385909" y="4216249"/>
            <a:ext cx="5040105" cy="1968912"/>
          </a:xfrm>
          <a:prstGeom prst="rect">
            <a:avLst/>
          </a:prstGeom>
        </p:spPr>
        <p:txBody>
          <a:bodyPr vert="horz" lIns="91440" tIns="45720" rIns="91440" bIns="45720" rtlCol="0">
            <a:noAutofit/>
          </a:bodyPr>
          <a:lstStyle>
            <a:lvl1pPr marL="268288" indent="-268288" algn="l" defTabSz="914400" rtl="0" eaLnBrk="1" latinLnBrk="0" hangingPunct="1">
              <a:spcBef>
                <a:spcPct val="20000"/>
              </a:spcBef>
              <a:buClr>
                <a:srgbClr val="47B8B2"/>
              </a:buClr>
              <a:buFont typeface="Wingdings" panose="05000000000000000000" pitchFamily="2" charset="2"/>
              <a:buChar char="§"/>
              <a:defRPr sz="3200" kern="1200" spc="-50" baseline="0">
                <a:solidFill>
                  <a:schemeClr val="tx1"/>
                </a:solidFill>
                <a:latin typeface="Fira Sans" panose="020B0604020202020204" charset="0"/>
                <a:ea typeface="+mn-ea"/>
                <a:cs typeface="+mn-cs"/>
              </a:defRPr>
            </a:lvl1pPr>
            <a:lvl2pPr marL="742950" indent="-285750" algn="l" defTabSz="914400" rtl="0" eaLnBrk="1" latinLnBrk="0" hangingPunct="1">
              <a:spcBef>
                <a:spcPct val="20000"/>
              </a:spcBef>
              <a:buClr>
                <a:schemeClr val="tx1">
                  <a:lumMod val="50000"/>
                  <a:lumOff val="50000"/>
                </a:schemeClr>
              </a:buClr>
              <a:buFont typeface="Wingdings" panose="05000000000000000000" pitchFamily="2" charset="2"/>
              <a:buChar char="§"/>
              <a:defRPr sz="2800" kern="1200" spc="-50" baseline="0">
                <a:solidFill>
                  <a:schemeClr val="tx1"/>
                </a:solidFill>
                <a:latin typeface="Fira Sans" panose="020B0604020202020204" charset="0"/>
                <a:ea typeface="+mn-ea"/>
                <a:cs typeface="+mn-cs"/>
              </a:defRPr>
            </a:lvl2pPr>
            <a:lvl3pPr marL="1143000" indent="-228600" algn="l" defTabSz="914400" rtl="0" eaLnBrk="1" latinLnBrk="0" hangingPunct="1">
              <a:spcBef>
                <a:spcPct val="20000"/>
              </a:spcBef>
              <a:buClr>
                <a:schemeClr val="tx1">
                  <a:lumMod val="50000"/>
                  <a:lumOff val="50000"/>
                </a:schemeClr>
              </a:buClr>
              <a:buFont typeface="Fira Sans" panose="020B0604020202020204" charset="0"/>
              <a:buChar char="›"/>
              <a:defRPr sz="2400" kern="1200" spc="-50" baseline="0">
                <a:solidFill>
                  <a:schemeClr val="tx1"/>
                </a:solidFill>
                <a:latin typeface="Fira Sans" panose="020B0604020202020204" charset="0"/>
                <a:ea typeface="+mn-ea"/>
                <a:cs typeface="+mn-cs"/>
              </a:defRPr>
            </a:lvl3pPr>
            <a:lvl4pPr marL="1600200" indent="-228600"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4pPr>
            <a:lvl5pPr marL="1971675" indent="-142875"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20000"/>
              </a:lnSpc>
              <a:buNone/>
            </a:pPr>
            <a:r>
              <a:rPr lang="en-AU" sz="1800" b="1" dirty="0"/>
              <a:t>Reliable and fast</a:t>
            </a:r>
          </a:p>
          <a:p>
            <a:pPr>
              <a:lnSpc>
                <a:spcPct val="120000"/>
              </a:lnSpc>
            </a:pPr>
            <a:r>
              <a:rPr lang="en-AU" sz="1800" dirty="0"/>
              <a:t>Industry standard tools where possible</a:t>
            </a:r>
          </a:p>
          <a:p>
            <a:pPr>
              <a:lnSpc>
                <a:spcPct val="120000"/>
              </a:lnSpc>
            </a:pPr>
            <a:r>
              <a:rPr lang="en-AU" sz="1800" dirty="0"/>
              <a:t>Containerisation for reproducibility</a:t>
            </a:r>
          </a:p>
          <a:p>
            <a:pPr>
              <a:lnSpc>
                <a:spcPct val="120000"/>
              </a:lnSpc>
            </a:pPr>
            <a:r>
              <a:rPr lang="en-AU" sz="1800" dirty="0" err="1"/>
              <a:t>IaC</a:t>
            </a:r>
            <a:r>
              <a:rPr lang="en-AU" sz="1800" dirty="0"/>
              <a:t> and Kubernetes for reliability</a:t>
            </a:r>
          </a:p>
          <a:p>
            <a:pPr>
              <a:lnSpc>
                <a:spcPct val="120000"/>
              </a:lnSpc>
            </a:pPr>
            <a:r>
              <a:rPr lang="en-AU" sz="1800" dirty="0"/>
              <a:t>Established frameworks for data processing</a:t>
            </a:r>
          </a:p>
        </p:txBody>
      </p:sp>
      <p:pic>
        <p:nvPicPr>
          <p:cNvPr id="6" name="Picture 5" descr="Text&#10;&#10;Description automatically generated">
            <a:extLst>
              <a:ext uri="{FF2B5EF4-FFF2-40B4-BE49-F238E27FC236}">
                <a16:creationId xmlns:a16="http://schemas.microsoft.com/office/drawing/2014/main" id="{7B0DADB2-5C7D-AE52-F8C7-991D3DB7EC86}"/>
              </a:ext>
            </a:extLst>
          </p:cNvPr>
          <p:cNvPicPr>
            <a:picLocks noChangeAspect="1"/>
          </p:cNvPicPr>
          <p:nvPr/>
        </p:nvPicPr>
        <p:blipFill>
          <a:blip r:embed="rId2"/>
          <a:stretch>
            <a:fillRect/>
          </a:stretch>
        </p:blipFill>
        <p:spPr>
          <a:xfrm>
            <a:off x="9548959" y="1671025"/>
            <a:ext cx="2222453" cy="2696872"/>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6500614F-6F54-97E9-0F04-1FB06168961A}"/>
              </a:ext>
            </a:extLst>
          </p:cNvPr>
          <p:cNvPicPr>
            <a:picLocks noChangeAspect="1"/>
          </p:cNvPicPr>
          <p:nvPr/>
        </p:nvPicPr>
        <p:blipFill rotWithShape="1">
          <a:blip r:embed="rId3"/>
          <a:srcRect r="1673"/>
          <a:stretch/>
        </p:blipFill>
        <p:spPr>
          <a:xfrm>
            <a:off x="5889859" y="1671025"/>
            <a:ext cx="3096883" cy="2696872"/>
          </a:xfrm>
          <a:prstGeom prst="rect">
            <a:avLst/>
          </a:prstGeom>
          <a:ln>
            <a:noFill/>
          </a:ln>
          <a:effectLst>
            <a:outerShdw blurRad="292100" dist="139700" dir="2700000" algn="tl" rotWithShape="0">
              <a:srgbClr val="333333">
                <a:alpha val="65000"/>
              </a:srgbClr>
            </a:outerShdw>
          </a:effectLst>
        </p:spPr>
      </p:pic>
      <p:pic>
        <p:nvPicPr>
          <p:cNvPr id="8" name="Picture 7" descr="Graphical user interface, application&#10;&#10;Description automatically generated">
            <a:extLst>
              <a:ext uri="{FF2B5EF4-FFF2-40B4-BE49-F238E27FC236}">
                <a16:creationId xmlns:a16="http://schemas.microsoft.com/office/drawing/2014/main" id="{6A44AC91-0457-9F4C-909E-CD5FF0C4F9EC}"/>
              </a:ext>
            </a:extLst>
          </p:cNvPr>
          <p:cNvPicPr>
            <a:picLocks noChangeAspect="1"/>
          </p:cNvPicPr>
          <p:nvPr/>
        </p:nvPicPr>
        <p:blipFill rotWithShape="1">
          <a:blip r:embed="rId4"/>
          <a:srcRect l="3020" t="12345" r="4536" b="7667"/>
          <a:stretch/>
        </p:blipFill>
        <p:spPr>
          <a:xfrm>
            <a:off x="5954160" y="4634320"/>
            <a:ext cx="3759184" cy="205640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87079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18E54D6-D849-877F-CDC4-64EBB37AB5A3}"/>
              </a:ext>
            </a:extLst>
          </p:cNvPr>
          <p:cNvSpPr>
            <a:spLocks noGrp="1"/>
          </p:cNvSpPr>
          <p:nvPr>
            <p:ph type="title"/>
          </p:nvPr>
        </p:nvSpPr>
        <p:spPr>
          <a:xfrm>
            <a:off x="729923" y="26128"/>
            <a:ext cx="10515600" cy="1325563"/>
          </a:xfrm>
        </p:spPr>
        <p:txBody>
          <a:bodyPr/>
          <a:lstStyle/>
          <a:p>
            <a:r>
              <a:rPr kumimoji="1" lang="en-US" altLang="ja-JP" dirty="0"/>
              <a:t>KEK computing research center </a:t>
            </a:r>
            <a:endParaRPr kumimoji="1" lang="ja-JP" altLang="en-US"/>
          </a:p>
        </p:txBody>
      </p:sp>
      <p:sp>
        <p:nvSpPr>
          <p:cNvPr id="3" name="コンテンツ プレースホルダー 2">
            <a:extLst>
              <a:ext uri="{FF2B5EF4-FFF2-40B4-BE49-F238E27FC236}">
                <a16:creationId xmlns:a16="http://schemas.microsoft.com/office/drawing/2014/main" id="{19BE1430-2A04-457B-34CA-8F42E66FCD8C}"/>
              </a:ext>
            </a:extLst>
          </p:cNvPr>
          <p:cNvSpPr>
            <a:spLocks noGrp="1"/>
          </p:cNvSpPr>
          <p:nvPr>
            <p:ph idx="1"/>
          </p:nvPr>
        </p:nvSpPr>
        <p:spPr>
          <a:xfrm>
            <a:off x="577523" y="1377198"/>
            <a:ext cx="10668000" cy="4351338"/>
          </a:xfrm>
        </p:spPr>
        <p:txBody>
          <a:bodyPr/>
          <a:lstStyle/>
          <a:p>
            <a:r>
              <a:rPr kumimoji="1" lang="en-US" altLang="ja-JP" sz="2600" dirty="0"/>
              <a:t>The KEKCC provides computing resources and IT services to support many research activities in KEK</a:t>
            </a:r>
          </a:p>
          <a:p>
            <a:pPr lvl="1"/>
            <a:r>
              <a:rPr kumimoji="1" lang="en-US" altLang="ja-JP" dirty="0"/>
              <a:t>Experimental data stored in the tape system reached 40PB</a:t>
            </a:r>
          </a:p>
          <a:p>
            <a:pPr lvl="1"/>
            <a:r>
              <a:rPr kumimoji="1" lang="en-US" altLang="ja-JP" dirty="0"/>
              <a:t>Grid system </a:t>
            </a:r>
            <a:r>
              <a:rPr lang="en-US" altLang="ja-JP" dirty="0"/>
              <a:t>plays an important role in international collaborations, such as raw data </a:t>
            </a:r>
            <a:r>
              <a:rPr lang="en-US" altLang="ja-JP"/>
              <a:t>transfers for </a:t>
            </a:r>
            <a:r>
              <a:rPr lang="en-US" altLang="ja-JP" dirty="0"/>
              <a:t>Belle2 experiment</a:t>
            </a:r>
            <a:endParaRPr kumimoji="1" lang="ja-JP" altLang="en-US"/>
          </a:p>
        </p:txBody>
      </p:sp>
      <p:pic>
        <p:nvPicPr>
          <p:cNvPr id="4" name="図 3" descr="テレビゲームの画面&#10;&#10;中程度の精度で自動的に生成された説明">
            <a:extLst>
              <a:ext uri="{FF2B5EF4-FFF2-40B4-BE49-F238E27FC236}">
                <a16:creationId xmlns:a16="http://schemas.microsoft.com/office/drawing/2014/main" id="{AEA93AAA-9775-D65A-6271-041815247A88}"/>
              </a:ext>
            </a:extLst>
          </p:cNvPr>
          <p:cNvPicPr>
            <a:picLocks noChangeAspect="1"/>
          </p:cNvPicPr>
          <p:nvPr/>
        </p:nvPicPr>
        <p:blipFill>
          <a:blip r:embed="rId2"/>
          <a:stretch>
            <a:fillRect/>
          </a:stretch>
        </p:blipFill>
        <p:spPr>
          <a:xfrm>
            <a:off x="471002" y="3527360"/>
            <a:ext cx="5040573" cy="2393819"/>
          </a:xfrm>
          <a:prstGeom prst="rect">
            <a:avLst/>
          </a:prstGeom>
        </p:spPr>
      </p:pic>
      <p:pic>
        <p:nvPicPr>
          <p:cNvPr id="7" name="図 6">
            <a:extLst>
              <a:ext uri="{FF2B5EF4-FFF2-40B4-BE49-F238E27FC236}">
                <a16:creationId xmlns:a16="http://schemas.microsoft.com/office/drawing/2014/main" id="{04C2D3B8-453D-490F-5F55-4F37C0400A1D}"/>
              </a:ext>
            </a:extLst>
          </p:cNvPr>
          <p:cNvPicPr>
            <a:picLocks noChangeAspect="1"/>
          </p:cNvPicPr>
          <p:nvPr/>
        </p:nvPicPr>
        <p:blipFill>
          <a:blip r:embed="rId3"/>
          <a:stretch>
            <a:fillRect/>
          </a:stretch>
        </p:blipFill>
        <p:spPr>
          <a:xfrm>
            <a:off x="5511575" y="3527360"/>
            <a:ext cx="6680425" cy="2393819"/>
          </a:xfrm>
          <a:prstGeom prst="rect">
            <a:avLst/>
          </a:prstGeom>
        </p:spPr>
      </p:pic>
      <p:sp>
        <p:nvSpPr>
          <p:cNvPr id="8" name="テキスト ボックス 7">
            <a:extLst>
              <a:ext uri="{FF2B5EF4-FFF2-40B4-BE49-F238E27FC236}">
                <a16:creationId xmlns:a16="http://schemas.microsoft.com/office/drawing/2014/main" id="{75616675-0CFD-52DB-F7A6-9591D1885AAE}"/>
              </a:ext>
            </a:extLst>
          </p:cNvPr>
          <p:cNvSpPr txBox="1"/>
          <p:nvPr/>
        </p:nvSpPr>
        <p:spPr>
          <a:xfrm>
            <a:off x="6115050" y="4237266"/>
            <a:ext cx="3889206" cy="369332"/>
          </a:xfrm>
          <a:prstGeom prst="rect">
            <a:avLst/>
          </a:prstGeom>
          <a:noFill/>
        </p:spPr>
        <p:txBody>
          <a:bodyPr wrap="none" rtlCol="0">
            <a:spAutoFit/>
          </a:bodyPr>
          <a:lstStyle/>
          <a:p>
            <a:r>
              <a:rPr kumimoji="1" lang="en-US" altLang="ja-JP" dirty="0">
                <a:solidFill>
                  <a:srgbClr val="0070C0"/>
                </a:solidFill>
              </a:rPr>
              <a:t>Data transfers between other sites</a:t>
            </a:r>
            <a:endParaRPr kumimoji="1" lang="ja-JP" altLang="en-US">
              <a:solidFill>
                <a:srgbClr val="0070C0"/>
              </a:solidFill>
            </a:endParaRPr>
          </a:p>
        </p:txBody>
      </p:sp>
      <p:sp>
        <p:nvSpPr>
          <p:cNvPr id="5" name="object 9">
            <a:extLst>
              <a:ext uri="{FF2B5EF4-FFF2-40B4-BE49-F238E27FC236}">
                <a16:creationId xmlns:a16="http://schemas.microsoft.com/office/drawing/2014/main" id="{86CD80E1-9949-FE55-E878-5A246D502564}"/>
              </a:ext>
            </a:extLst>
          </p:cNvPr>
          <p:cNvSpPr txBox="1"/>
          <p:nvPr/>
        </p:nvSpPr>
        <p:spPr>
          <a:xfrm>
            <a:off x="8401050" y="497831"/>
            <a:ext cx="2981325" cy="382156"/>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4590B8"/>
                </a:solidFill>
                <a:latin typeface="Calibri"/>
                <a:cs typeface="Calibri"/>
              </a:rPr>
              <a:t>T</a:t>
            </a:r>
            <a:r>
              <a:rPr lang="en-US" sz="2400" dirty="0">
                <a:solidFill>
                  <a:srgbClr val="4590B8"/>
                </a:solidFill>
                <a:latin typeface="Calibri"/>
                <a:cs typeface="Calibri"/>
              </a:rPr>
              <a:t>omoe </a:t>
            </a:r>
            <a:r>
              <a:rPr sz="2400" dirty="0" err="1">
                <a:solidFill>
                  <a:srgbClr val="4590B8"/>
                </a:solidFill>
                <a:latin typeface="Calibri"/>
                <a:cs typeface="Calibri"/>
              </a:rPr>
              <a:t>K</a:t>
            </a:r>
            <a:r>
              <a:rPr lang="en-US" sz="2400" dirty="0" err="1">
                <a:solidFill>
                  <a:srgbClr val="4590B8"/>
                </a:solidFill>
                <a:latin typeface="Calibri"/>
                <a:cs typeface="Calibri"/>
              </a:rPr>
              <a:t>ishimoto</a:t>
            </a:r>
            <a:r>
              <a:rPr sz="2400" spc="-30" dirty="0">
                <a:solidFill>
                  <a:srgbClr val="4590B8"/>
                </a:solidFill>
                <a:latin typeface="Calibri"/>
                <a:cs typeface="Calibri"/>
              </a:rPr>
              <a:t> </a:t>
            </a:r>
            <a:r>
              <a:rPr sz="2400" spc="-10" dirty="0">
                <a:solidFill>
                  <a:srgbClr val="4590B8"/>
                </a:solidFill>
                <a:latin typeface="Calibri"/>
                <a:cs typeface="Calibri"/>
              </a:rPr>
              <a:t>(KEK)</a:t>
            </a:r>
            <a:endParaRPr sz="2400" dirty="0">
              <a:latin typeface="Calibri"/>
              <a:cs typeface="Calibri"/>
            </a:endParaRPr>
          </a:p>
        </p:txBody>
      </p:sp>
    </p:spTree>
    <p:extLst>
      <p:ext uri="{BB962C8B-B14F-4D97-AF65-F5344CB8AC3E}">
        <p14:creationId xmlns:p14="http://schemas.microsoft.com/office/powerpoint/2010/main" val="2114719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52D9E8E8-4A2F-3BFD-E1F3-2B1722C62D9C}"/>
              </a:ext>
            </a:extLst>
          </p:cNvPr>
          <p:cNvSpPr>
            <a:spLocks noGrp="1"/>
          </p:cNvSpPr>
          <p:nvPr>
            <p:ph idx="1"/>
          </p:nvPr>
        </p:nvSpPr>
        <p:spPr>
          <a:xfrm>
            <a:off x="117763" y="1135632"/>
            <a:ext cx="7344815" cy="3351995"/>
          </a:xfrm>
        </p:spPr>
        <p:txBody>
          <a:bodyPr>
            <a:normAutofit fontScale="47500" lnSpcReduction="20000"/>
          </a:bodyPr>
          <a:lstStyle/>
          <a:p>
            <a:pPr>
              <a:lnSpc>
                <a:spcPct val="170000"/>
              </a:lnSpc>
            </a:pPr>
            <a:r>
              <a:rPr kumimoji="1" lang="en-US" altLang="zh-CN" sz="3200" b="0" dirty="0"/>
              <a:t>IHEP CC is facing big challenge on data and computing from HEP experiments. </a:t>
            </a:r>
          </a:p>
          <a:p>
            <a:pPr>
              <a:lnSpc>
                <a:spcPct val="170000"/>
              </a:lnSpc>
            </a:pPr>
            <a:r>
              <a:rPr kumimoji="1" lang="en-US" altLang="zh-CN" sz="3200" b="0" dirty="0"/>
              <a:t>The</a:t>
            </a:r>
            <a:r>
              <a:rPr kumimoji="1" lang="zh-CN" altLang="en-US" sz="3200" b="0" dirty="0"/>
              <a:t> </a:t>
            </a:r>
            <a:r>
              <a:rPr kumimoji="1" lang="en-US" altLang="zh-CN" sz="3200" b="0" dirty="0"/>
              <a:t>computing</a:t>
            </a:r>
            <a:r>
              <a:rPr kumimoji="1" lang="zh-CN" altLang="en-US" sz="3200" b="0" dirty="0"/>
              <a:t> </a:t>
            </a:r>
            <a:r>
              <a:rPr kumimoji="1" lang="en-US" altLang="zh-CN" sz="3200" b="0" dirty="0"/>
              <a:t>and</a:t>
            </a:r>
            <a:r>
              <a:rPr kumimoji="1" lang="zh-CN" altLang="en-US" sz="3200" b="0" dirty="0"/>
              <a:t> </a:t>
            </a:r>
            <a:r>
              <a:rPr kumimoji="1" lang="en-US" altLang="zh-CN" sz="3100" dirty="0"/>
              <a:t>networking</a:t>
            </a:r>
            <a:r>
              <a:rPr kumimoji="1" lang="zh-CN" altLang="en-US" sz="3100" dirty="0"/>
              <a:t> </a:t>
            </a:r>
            <a:r>
              <a:rPr kumimoji="1" lang="en-US" altLang="zh-CN" sz="3100" dirty="0"/>
              <a:t>resources, </a:t>
            </a:r>
            <a:r>
              <a:rPr kumimoji="1" lang="en-US" altLang="zh-CN" sz="3100" dirty="0">
                <a:sym typeface="+mn-ea"/>
              </a:rPr>
              <a:t>“One-platform, multi-</a:t>
            </a:r>
            <a:r>
              <a:rPr kumimoji="1" lang="en-US" altLang="zh-CN" sz="3100" dirty="0" err="1">
                <a:sym typeface="+mn-ea"/>
              </a:rPr>
              <a:t>centers”</a:t>
            </a:r>
            <a:r>
              <a:rPr kumimoji="1" lang="en-US" altLang="zh-CN" sz="3100" dirty="0" err="1"/>
              <a:t>has</a:t>
            </a:r>
            <a:r>
              <a:rPr kumimoji="1" lang="en-US" altLang="zh-CN" sz="3100" dirty="0"/>
              <a:t> been expanded and</a:t>
            </a:r>
            <a:r>
              <a:rPr kumimoji="1" lang="zh-CN" altLang="en-US" sz="3100" dirty="0"/>
              <a:t> </a:t>
            </a:r>
            <a:r>
              <a:rPr kumimoji="1" lang="en-US" altLang="zh-CN" sz="3100" dirty="0"/>
              <a:t>are </a:t>
            </a:r>
            <a:r>
              <a:rPr kumimoji="1" lang="en-US" altLang="zh-CN" sz="3200" b="0" dirty="0"/>
              <a:t>severing</a:t>
            </a:r>
            <a:r>
              <a:rPr kumimoji="1" lang="zh-CN" altLang="en-US" sz="3200" b="0" dirty="0"/>
              <a:t> </a:t>
            </a:r>
            <a:r>
              <a:rPr kumimoji="1" lang="en-US" altLang="zh-CN" sz="3200" b="0" dirty="0"/>
              <a:t>more and more applications of particle physics, photon source and neutron source in China</a:t>
            </a:r>
            <a:r>
              <a:rPr kumimoji="1" lang="en-US" altLang="zh-CN" dirty="0"/>
              <a:t>.</a:t>
            </a:r>
          </a:p>
          <a:p>
            <a:pPr>
              <a:lnSpc>
                <a:spcPct val="170000"/>
              </a:lnSpc>
            </a:pPr>
            <a:r>
              <a:rPr kumimoji="1" lang="en-US" altLang="zh-CN" sz="3200" b="0" dirty="0" err="1"/>
              <a:t>LHCb</a:t>
            </a:r>
            <a:r>
              <a:rPr kumimoji="1" lang="zh-CN" altLang="en-US" sz="3200" b="0" dirty="0"/>
              <a:t> </a:t>
            </a:r>
            <a:r>
              <a:rPr kumimoji="1" lang="en-US" altLang="zh-CN" sz="3200" b="0" dirty="0"/>
              <a:t>Tier-1</a:t>
            </a:r>
            <a:r>
              <a:rPr kumimoji="1" lang="zh-CN" altLang="en-US" sz="3200" b="0" dirty="0"/>
              <a:t> </a:t>
            </a:r>
            <a:r>
              <a:rPr kumimoji="1" lang="en-US" altLang="zh-CN" sz="3200" b="0" dirty="0"/>
              <a:t>center @IHEP</a:t>
            </a:r>
            <a:r>
              <a:rPr kumimoji="1" lang="zh-CN" altLang="en-US" sz="3200" b="0" dirty="0"/>
              <a:t> </a:t>
            </a:r>
            <a:r>
              <a:rPr kumimoji="1" lang="en-US" altLang="zh-CN" sz="3200" b="0" dirty="0"/>
              <a:t>will be ready </a:t>
            </a:r>
            <a:r>
              <a:rPr kumimoji="1" lang="en-US" altLang="zh-CN" sz="3200" dirty="0"/>
              <a:t>before Jul.  </a:t>
            </a:r>
          </a:p>
          <a:p>
            <a:pPr>
              <a:lnSpc>
                <a:spcPct val="170000"/>
              </a:lnSpc>
            </a:pPr>
            <a:r>
              <a:rPr kumimoji="1" lang="en-US" altLang="zh-CN" sz="3200" dirty="0"/>
              <a:t>More work(</a:t>
            </a:r>
            <a:r>
              <a:rPr kumimoji="1" lang="en-US" altLang="zh-CN" sz="3200" dirty="0">
                <a:sym typeface="+mn-ea"/>
              </a:rPr>
              <a:t>especially on software</a:t>
            </a:r>
            <a:r>
              <a:rPr kumimoji="1" lang="en-US" altLang="zh-CN" sz="3200" dirty="0"/>
              <a:t>) should be carried out</a:t>
            </a:r>
            <a:r>
              <a:rPr kumimoji="1" lang="en-US" altLang="zh-CN" sz="3200" dirty="0">
                <a:sym typeface="+mn-ea"/>
              </a:rPr>
              <a:t> to meet the demands from future experiments and challenges.</a:t>
            </a:r>
            <a:endParaRPr kumimoji="1" lang="en-US" altLang="zh-CN" sz="3200" dirty="0"/>
          </a:p>
          <a:p>
            <a:endParaRPr kumimoji="1" lang="en-US" altLang="zh-CN" dirty="0"/>
          </a:p>
          <a:p>
            <a:endParaRPr kumimoji="1" lang="zh-CN" altLang="en-US" dirty="0"/>
          </a:p>
        </p:txBody>
      </p:sp>
      <p:sp>
        <p:nvSpPr>
          <p:cNvPr id="3" name="标题 2">
            <a:extLst>
              <a:ext uri="{FF2B5EF4-FFF2-40B4-BE49-F238E27FC236}">
                <a16:creationId xmlns:a16="http://schemas.microsoft.com/office/drawing/2014/main" id="{8A97DD4E-B551-3EE8-4B31-7914EE827D15}"/>
              </a:ext>
            </a:extLst>
          </p:cNvPr>
          <p:cNvSpPr>
            <a:spLocks noGrp="1"/>
          </p:cNvSpPr>
          <p:nvPr>
            <p:ph type="title"/>
          </p:nvPr>
        </p:nvSpPr>
        <p:spPr>
          <a:xfrm>
            <a:off x="367990" y="24240"/>
            <a:ext cx="11706247" cy="663575"/>
          </a:xfrm>
        </p:spPr>
        <p:txBody>
          <a:bodyPr>
            <a:normAutofit fontScale="90000"/>
          </a:bodyPr>
          <a:lstStyle/>
          <a:p>
            <a:pPr>
              <a:lnSpc>
                <a:spcPct val="130000"/>
              </a:lnSpc>
              <a:spcBef>
                <a:spcPct val="20000"/>
              </a:spcBef>
              <a:defRPr/>
            </a:pPr>
            <a:r>
              <a:rPr lang="en-US" altLang="zh-CN" sz="3600" b="1" dirty="0">
                <a:latin typeface="+mn-ea"/>
              </a:rPr>
              <a:t>Summary: The</a:t>
            </a:r>
            <a:r>
              <a:rPr lang="zh-CN" altLang="en-US" sz="3600" b="1" dirty="0">
                <a:latin typeface="+mn-ea"/>
              </a:rPr>
              <a:t> </a:t>
            </a:r>
            <a:r>
              <a:rPr lang="en-US" altLang="zh-CN" sz="3600" b="1" dirty="0">
                <a:latin typeface="+mn-ea"/>
              </a:rPr>
              <a:t>Networking</a:t>
            </a:r>
            <a:r>
              <a:rPr lang="zh-CN" altLang="en-US" sz="3600" b="1" dirty="0">
                <a:latin typeface="+mn-ea"/>
              </a:rPr>
              <a:t> </a:t>
            </a:r>
            <a:r>
              <a:rPr lang="en-US" altLang="zh-CN" sz="3600" b="1" dirty="0">
                <a:latin typeface="+mn-ea"/>
              </a:rPr>
              <a:t>and</a:t>
            </a:r>
            <a:r>
              <a:rPr lang="zh-CN" altLang="en-US" sz="3600" b="1" dirty="0">
                <a:latin typeface="+mn-ea"/>
              </a:rPr>
              <a:t> </a:t>
            </a:r>
            <a:r>
              <a:rPr lang="en-US" altLang="zh-CN" sz="3600" b="1" dirty="0">
                <a:latin typeface="+mn-ea"/>
              </a:rPr>
              <a:t>Computing</a:t>
            </a:r>
            <a:r>
              <a:rPr lang="zh-CN" altLang="en-US" sz="3600" b="1" dirty="0">
                <a:latin typeface="+mn-ea"/>
              </a:rPr>
              <a:t> </a:t>
            </a:r>
            <a:r>
              <a:rPr lang="en-US" altLang="zh-CN" sz="3600" b="1" dirty="0">
                <a:latin typeface="+mn-ea"/>
              </a:rPr>
              <a:t>@IHEP</a:t>
            </a:r>
            <a:endParaRPr lang="zh-CN" altLang="en-US" sz="3600" b="1" dirty="0">
              <a:solidFill>
                <a:srgbClr val="000099"/>
              </a:solidFill>
              <a:effectLst>
                <a:outerShdw blurRad="38100" dist="38100" dir="2700000" algn="tl">
                  <a:srgbClr val="C0C0C0"/>
                </a:outerShdw>
              </a:effectLst>
              <a:latin typeface="+mj-ea"/>
              <a:ea typeface="+mj-ea"/>
            </a:endParaRPr>
          </a:p>
        </p:txBody>
      </p:sp>
      <p:pic>
        <p:nvPicPr>
          <p:cNvPr id="5" name="图片 4">
            <a:extLst>
              <a:ext uri="{FF2B5EF4-FFF2-40B4-BE49-F238E27FC236}">
                <a16:creationId xmlns:a16="http://schemas.microsoft.com/office/drawing/2014/main" id="{0D862290-DA2F-6C6A-E913-72DA99C1F1F9}"/>
              </a:ext>
            </a:extLst>
          </p:cNvPr>
          <p:cNvPicPr>
            <a:picLocks noChangeAspect="1"/>
          </p:cNvPicPr>
          <p:nvPr/>
        </p:nvPicPr>
        <p:blipFill>
          <a:blip r:embed="rId2"/>
          <a:stretch>
            <a:fillRect/>
          </a:stretch>
        </p:blipFill>
        <p:spPr>
          <a:xfrm>
            <a:off x="7393259" y="3946541"/>
            <a:ext cx="4707200" cy="2477119"/>
          </a:xfrm>
          <a:prstGeom prst="rect">
            <a:avLst/>
          </a:prstGeom>
        </p:spPr>
      </p:pic>
      <p:pic>
        <p:nvPicPr>
          <p:cNvPr id="8" name="图片 7">
            <a:extLst>
              <a:ext uri="{FF2B5EF4-FFF2-40B4-BE49-F238E27FC236}">
                <a16:creationId xmlns:a16="http://schemas.microsoft.com/office/drawing/2014/main" id="{DC9D7EB2-A403-0AA4-CB77-7556D583B1B4}"/>
              </a:ext>
            </a:extLst>
          </p:cNvPr>
          <p:cNvPicPr>
            <a:picLocks noChangeAspect="1"/>
          </p:cNvPicPr>
          <p:nvPr/>
        </p:nvPicPr>
        <p:blipFill>
          <a:blip r:embed="rId3"/>
          <a:stretch>
            <a:fillRect/>
          </a:stretch>
        </p:blipFill>
        <p:spPr>
          <a:xfrm>
            <a:off x="1534404" y="4024882"/>
            <a:ext cx="4821760" cy="2741137"/>
          </a:xfrm>
          <a:prstGeom prst="rect">
            <a:avLst/>
          </a:prstGeom>
        </p:spPr>
      </p:pic>
      <p:pic>
        <p:nvPicPr>
          <p:cNvPr id="9" name="图片 8">
            <a:extLst>
              <a:ext uri="{FF2B5EF4-FFF2-40B4-BE49-F238E27FC236}">
                <a16:creationId xmlns:a16="http://schemas.microsoft.com/office/drawing/2014/main" id="{9A9FDE7C-FE28-ECBA-8920-DD41B2F2B059}"/>
              </a:ext>
            </a:extLst>
          </p:cNvPr>
          <p:cNvPicPr>
            <a:picLocks noChangeAspect="1"/>
          </p:cNvPicPr>
          <p:nvPr/>
        </p:nvPicPr>
        <p:blipFill>
          <a:blip r:embed="rId2"/>
          <a:stretch>
            <a:fillRect/>
          </a:stretch>
        </p:blipFill>
        <p:spPr>
          <a:xfrm>
            <a:off x="7367037" y="4013448"/>
            <a:ext cx="4707200" cy="2477119"/>
          </a:xfrm>
          <a:prstGeom prst="rect">
            <a:avLst/>
          </a:prstGeom>
        </p:spPr>
      </p:pic>
      <p:pic>
        <p:nvPicPr>
          <p:cNvPr id="10" name="图片 9">
            <a:extLst>
              <a:ext uri="{FF2B5EF4-FFF2-40B4-BE49-F238E27FC236}">
                <a16:creationId xmlns:a16="http://schemas.microsoft.com/office/drawing/2014/main" id="{EA2672B8-8568-736B-189C-CD3FCA458D9C}"/>
              </a:ext>
            </a:extLst>
          </p:cNvPr>
          <p:cNvPicPr>
            <a:picLocks noChangeAspect="1"/>
          </p:cNvPicPr>
          <p:nvPr/>
        </p:nvPicPr>
        <p:blipFill>
          <a:blip r:embed="rId4"/>
          <a:stretch>
            <a:fillRect/>
          </a:stretch>
        </p:blipFill>
        <p:spPr>
          <a:xfrm>
            <a:off x="7327947" y="860619"/>
            <a:ext cx="4821761" cy="2973419"/>
          </a:xfrm>
          <a:prstGeom prst="rect">
            <a:avLst/>
          </a:prstGeom>
        </p:spPr>
      </p:pic>
      <p:sp>
        <p:nvSpPr>
          <p:cNvPr id="4" name="TextBox 3">
            <a:extLst>
              <a:ext uri="{FF2B5EF4-FFF2-40B4-BE49-F238E27FC236}">
                <a16:creationId xmlns:a16="http://schemas.microsoft.com/office/drawing/2014/main" id="{C3F86F12-3001-BA63-AD10-B3F5910CD278}"/>
              </a:ext>
            </a:extLst>
          </p:cNvPr>
          <p:cNvSpPr txBox="1"/>
          <p:nvPr/>
        </p:nvSpPr>
        <p:spPr>
          <a:xfrm>
            <a:off x="581903" y="673967"/>
            <a:ext cx="2418471" cy="461665"/>
          </a:xfrm>
          <a:prstGeom prst="rect">
            <a:avLst/>
          </a:prstGeom>
          <a:noFill/>
        </p:spPr>
        <p:txBody>
          <a:bodyPr wrap="square" rtlCol="0">
            <a:spAutoFit/>
          </a:bodyPr>
          <a:lstStyle/>
          <a:p>
            <a:r>
              <a:rPr lang="en-US" sz="2400" dirty="0" err="1"/>
              <a:t>Fazhi</a:t>
            </a:r>
            <a:r>
              <a:rPr lang="en-US" sz="2400" dirty="0"/>
              <a:t> Qi (IHEP)</a:t>
            </a:r>
            <a:endParaRPr lang="en-AU" sz="2400" dirty="0"/>
          </a:p>
        </p:txBody>
      </p:sp>
    </p:spTree>
    <p:extLst>
      <p:ext uri="{BB962C8B-B14F-4D97-AF65-F5344CB8AC3E}">
        <p14:creationId xmlns:p14="http://schemas.microsoft.com/office/powerpoint/2010/main" val="3362961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94537" y="0"/>
            <a:ext cx="10515600" cy="689932"/>
          </a:xfrm>
          <a:prstGeom prst="rect">
            <a:avLst/>
          </a:prstGeom>
        </p:spPr>
        <p:txBody>
          <a:bodyPr vert="horz" wrap="square" lIns="0" tIns="12700" rIns="0" bIns="0" rtlCol="0">
            <a:spAutoFit/>
          </a:bodyPr>
          <a:lstStyle/>
          <a:p>
            <a:pPr marL="12700">
              <a:lnSpc>
                <a:spcPct val="100000"/>
              </a:lnSpc>
              <a:spcBef>
                <a:spcPts val="100"/>
              </a:spcBef>
            </a:pPr>
            <a:r>
              <a:rPr dirty="0"/>
              <a:t>Melbourne</a:t>
            </a:r>
            <a:r>
              <a:rPr spc="-5" dirty="0"/>
              <a:t> </a:t>
            </a:r>
            <a:r>
              <a:rPr dirty="0"/>
              <a:t>Tier</a:t>
            </a:r>
            <a:r>
              <a:rPr spc="-5" dirty="0"/>
              <a:t> </a:t>
            </a:r>
            <a:r>
              <a:rPr dirty="0"/>
              <a:t>2</a:t>
            </a:r>
            <a:r>
              <a:rPr spc="-10" dirty="0"/>
              <a:t> Cloud</a:t>
            </a:r>
          </a:p>
        </p:txBody>
      </p:sp>
      <p:sp>
        <p:nvSpPr>
          <p:cNvPr id="3" name="object 3"/>
          <p:cNvSpPr txBox="1"/>
          <p:nvPr/>
        </p:nvSpPr>
        <p:spPr>
          <a:xfrm>
            <a:off x="394817" y="1169969"/>
            <a:ext cx="11172190" cy="1300480"/>
          </a:xfrm>
          <a:prstGeom prst="rect">
            <a:avLst/>
          </a:prstGeom>
        </p:spPr>
        <p:txBody>
          <a:bodyPr vert="horz" wrap="square" lIns="0" tIns="192405" rIns="0" bIns="0" rtlCol="0">
            <a:spAutoFit/>
          </a:bodyPr>
          <a:lstStyle/>
          <a:p>
            <a:pPr marL="12700">
              <a:lnSpc>
                <a:spcPct val="100000"/>
              </a:lnSpc>
              <a:spcBef>
                <a:spcPts val="1515"/>
              </a:spcBef>
            </a:pPr>
            <a:r>
              <a:rPr sz="2000" dirty="0">
                <a:latin typeface="Arial"/>
                <a:cs typeface="Arial"/>
              </a:rPr>
              <a:t>We</a:t>
            </a:r>
            <a:r>
              <a:rPr sz="2000" spc="-30" dirty="0">
                <a:latin typeface="Arial"/>
                <a:cs typeface="Arial"/>
              </a:rPr>
              <a:t> </a:t>
            </a:r>
            <a:r>
              <a:rPr sz="2000" dirty="0">
                <a:latin typeface="Arial"/>
                <a:cs typeface="Arial"/>
              </a:rPr>
              <a:t>are</a:t>
            </a:r>
            <a:r>
              <a:rPr sz="2000" spc="-20" dirty="0">
                <a:latin typeface="Arial"/>
                <a:cs typeface="Arial"/>
              </a:rPr>
              <a:t> </a:t>
            </a:r>
            <a:r>
              <a:rPr sz="2000" dirty="0">
                <a:latin typeface="Arial"/>
                <a:cs typeface="Arial"/>
              </a:rPr>
              <a:t>replacing</a:t>
            </a:r>
            <a:r>
              <a:rPr sz="2000" spc="-25" dirty="0">
                <a:latin typeface="Arial"/>
                <a:cs typeface="Arial"/>
              </a:rPr>
              <a:t> </a:t>
            </a:r>
            <a:r>
              <a:rPr sz="2000" dirty="0">
                <a:latin typeface="Arial"/>
                <a:cs typeface="Arial"/>
              </a:rPr>
              <a:t>our</a:t>
            </a:r>
            <a:r>
              <a:rPr sz="2000" spc="-55" dirty="0">
                <a:latin typeface="Arial"/>
                <a:cs typeface="Arial"/>
              </a:rPr>
              <a:t> </a:t>
            </a:r>
            <a:r>
              <a:rPr sz="2000" dirty="0">
                <a:latin typeface="Arial"/>
                <a:cs typeface="Arial"/>
              </a:rPr>
              <a:t>Tier</a:t>
            </a:r>
            <a:r>
              <a:rPr sz="2000" spc="-10" dirty="0">
                <a:latin typeface="Arial"/>
                <a:cs typeface="Arial"/>
              </a:rPr>
              <a:t> </a:t>
            </a:r>
            <a:r>
              <a:rPr sz="2000" dirty="0">
                <a:latin typeface="Arial"/>
                <a:cs typeface="Arial"/>
              </a:rPr>
              <a:t>2</a:t>
            </a:r>
            <a:r>
              <a:rPr sz="2000" spc="-20" dirty="0">
                <a:latin typeface="Arial"/>
                <a:cs typeface="Arial"/>
              </a:rPr>
              <a:t> </a:t>
            </a:r>
            <a:r>
              <a:rPr sz="2000" dirty="0">
                <a:latin typeface="Arial"/>
                <a:cs typeface="Arial"/>
              </a:rPr>
              <a:t>for</a:t>
            </a:r>
            <a:r>
              <a:rPr sz="2000" spc="-130" dirty="0">
                <a:latin typeface="Arial"/>
                <a:cs typeface="Arial"/>
              </a:rPr>
              <a:t> </a:t>
            </a:r>
            <a:r>
              <a:rPr sz="2000" spc="-10" dirty="0">
                <a:latin typeface="Arial"/>
                <a:cs typeface="Arial"/>
              </a:rPr>
              <a:t>ATLAS</a:t>
            </a:r>
            <a:r>
              <a:rPr sz="2000" spc="-20" dirty="0">
                <a:latin typeface="Arial"/>
                <a:cs typeface="Arial"/>
              </a:rPr>
              <a:t> </a:t>
            </a:r>
            <a:r>
              <a:rPr sz="2000" dirty="0">
                <a:latin typeface="Arial"/>
                <a:cs typeface="Arial"/>
              </a:rPr>
              <a:t>and</a:t>
            </a:r>
            <a:r>
              <a:rPr sz="2000" spc="-20" dirty="0">
                <a:latin typeface="Arial"/>
                <a:cs typeface="Arial"/>
              </a:rPr>
              <a:t> </a:t>
            </a:r>
            <a:r>
              <a:rPr sz="2000" dirty="0">
                <a:latin typeface="Arial"/>
                <a:cs typeface="Arial"/>
              </a:rPr>
              <a:t>Belle</a:t>
            </a:r>
            <a:r>
              <a:rPr sz="2000" spc="-20" dirty="0">
                <a:latin typeface="Arial"/>
                <a:cs typeface="Arial"/>
              </a:rPr>
              <a:t> </a:t>
            </a:r>
            <a:r>
              <a:rPr sz="2000" dirty="0">
                <a:latin typeface="Arial"/>
                <a:cs typeface="Arial"/>
              </a:rPr>
              <a:t>II</a:t>
            </a:r>
            <a:r>
              <a:rPr sz="2000" spc="-20" dirty="0">
                <a:latin typeface="Arial"/>
                <a:cs typeface="Arial"/>
              </a:rPr>
              <a:t> </a:t>
            </a:r>
            <a:r>
              <a:rPr sz="2000" dirty="0">
                <a:latin typeface="Arial"/>
                <a:cs typeface="Arial"/>
              </a:rPr>
              <a:t>with</a:t>
            </a:r>
            <a:r>
              <a:rPr sz="2000" spc="-20" dirty="0">
                <a:latin typeface="Arial"/>
                <a:cs typeface="Arial"/>
              </a:rPr>
              <a:t> </a:t>
            </a:r>
            <a:r>
              <a:rPr sz="2000" dirty="0">
                <a:latin typeface="Arial"/>
                <a:cs typeface="Arial"/>
              </a:rPr>
              <a:t>cloud</a:t>
            </a:r>
            <a:r>
              <a:rPr sz="2000" spc="-25" dirty="0">
                <a:latin typeface="Arial"/>
                <a:cs typeface="Arial"/>
              </a:rPr>
              <a:t> </a:t>
            </a:r>
            <a:r>
              <a:rPr sz="2000" spc="-10" dirty="0">
                <a:latin typeface="Arial"/>
                <a:cs typeface="Arial"/>
              </a:rPr>
              <a:t>resources</a:t>
            </a:r>
            <a:endParaRPr sz="2000">
              <a:latin typeface="Arial"/>
              <a:cs typeface="Arial"/>
            </a:endParaRPr>
          </a:p>
          <a:p>
            <a:pPr marL="12700" marR="5080">
              <a:lnSpc>
                <a:spcPct val="100000"/>
              </a:lnSpc>
              <a:spcBef>
                <a:spcPts val="1420"/>
              </a:spcBef>
            </a:pPr>
            <a:r>
              <a:rPr sz="2000" dirty="0">
                <a:latin typeface="Arial"/>
                <a:cs typeface="Arial"/>
              </a:rPr>
              <a:t>Attempting</a:t>
            </a:r>
            <a:r>
              <a:rPr sz="2000" spc="-5" dirty="0">
                <a:latin typeface="Arial"/>
                <a:cs typeface="Arial"/>
              </a:rPr>
              <a:t> </a:t>
            </a:r>
            <a:r>
              <a:rPr sz="2000" dirty="0">
                <a:latin typeface="Arial"/>
                <a:cs typeface="Arial"/>
              </a:rPr>
              <a:t>to</a:t>
            </a:r>
            <a:r>
              <a:rPr sz="2000" spc="-5" dirty="0">
                <a:latin typeface="Arial"/>
                <a:cs typeface="Arial"/>
              </a:rPr>
              <a:t> </a:t>
            </a:r>
            <a:r>
              <a:rPr sz="2000" dirty="0">
                <a:latin typeface="Arial"/>
                <a:cs typeface="Arial"/>
              </a:rPr>
              <a:t>re-use</a:t>
            </a:r>
            <a:r>
              <a:rPr sz="2000" spc="-5" dirty="0">
                <a:latin typeface="Arial"/>
                <a:cs typeface="Arial"/>
              </a:rPr>
              <a:t> </a:t>
            </a:r>
            <a:r>
              <a:rPr sz="2000" dirty="0">
                <a:latin typeface="Arial"/>
                <a:cs typeface="Arial"/>
              </a:rPr>
              <a:t>institutional</a:t>
            </a:r>
            <a:r>
              <a:rPr sz="2000" spc="-10" dirty="0">
                <a:latin typeface="Arial"/>
                <a:cs typeface="Arial"/>
              </a:rPr>
              <a:t> </a:t>
            </a:r>
            <a:r>
              <a:rPr sz="2000" dirty="0">
                <a:latin typeface="Arial"/>
                <a:cs typeface="Arial"/>
              </a:rPr>
              <a:t>resources</a:t>
            </a:r>
            <a:r>
              <a:rPr sz="2000" spc="-5" dirty="0">
                <a:latin typeface="Arial"/>
                <a:cs typeface="Arial"/>
              </a:rPr>
              <a:t> </a:t>
            </a:r>
            <a:r>
              <a:rPr sz="2000" dirty="0">
                <a:latin typeface="Arial"/>
                <a:cs typeface="Arial"/>
              </a:rPr>
              <a:t>+</a:t>
            </a:r>
            <a:r>
              <a:rPr sz="2000" spc="-5" dirty="0">
                <a:latin typeface="Arial"/>
                <a:cs typeface="Arial"/>
              </a:rPr>
              <a:t> </a:t>
            </a:r>
            <a:r>
              <a:rPr sz="2000" dirty="0">
                <a:latin typeface="Arial"/>
                <a:cs typeface="Arial"/>
              </a:rPr>
              <a:t>expertise</a:t>
            </a:r>
            <a:r>
              <a:rPr sz="2000" spc="-5" dirty="0">
                <a:latin typeface="Arial"/>
                <a:cs typeface="Arial"/>
              </a:rPr>
              <a:t> </a:t>
            </a:r>
            <a:r>
              <a:rPr sz="2000" dirty="0">
                <a:latin typeface="Arial"/>
                <a:cs typeface="Arial"/>
              </a:rPr>
              <a:t>from</a:t>
            </a:r>
            <a:r>
              <a:rPr sz="2000" spc="-5" dirty="0">
                <a:latin typeface="Arial"/>
                <a:cs typeface="Arial"/>
              </a:rPr>
              <a:t> </a:t>
            </a:r>
            <a:r>
              <a:rPr sz="2000" dirty="0">
                <a:latin typeface="Arial"/>
                <a:cs typeface="Arial"/>
              </a:rPr>
              <a:t>Melbourne</a:t>
            </a:r>
            <a:r>
              <a:rPr sz="2000" spc="-15" dirty="0">
                <a:latin typeface="Arial"/>
                <a:cs typeface="Arial"/>
              </a:rPr>
              <a:t> </a:t>
            </a:r>
            <a:r>
              <a:rPr sz="2000" dirty="0">
                <a:latin typeface="Arial"/>
                <a:cs typeface="Arial"/>
              </a:rPr>
              <a:t>and</a:t>
            </a:r>
            <a:r>
              <a:rPr sz="2000" spc="-5" dirty="0">
                <a:latin typeface="Arial"/>
                <a:cs typeface="Arial"/>
              </a:rPr>
              <a:t> </a:t>
            </a:r>
            <a:r>
              <a:rPr sz="2000" dirty="0">
                <a:latin typeface="Arial"/>
                <a:cs typeface="Arial"/>
              </a:rPr>
              <a:t>U.</a:t>
            </a:r>
            <a:r>
              <a:rPr sz="2000" spc="-20" dirty="0">
                <a:latin typeface="Arial"/>
                <a:cs typeface="Arial"/>
              </a:rPr>
              <a:t> </a:t>
            </a:r>
            <a:r>
              <a:rPr sz="2000" dirty="0">
                <a:latin typeface="Arial"/>
                <a:cs typeface="Arial"/>
              </a:rPr>
              <a:t>Vic.</a:t>
            </a:r>
            <a:r>
              <a:rPr sz="2000" spc="-20" dirty="0">
                <a:latin typeface="Arial"/>
                <a:cs typeface="Arial"/>
              </a:rPr>
              <a:t> </a:t>
            </a:r>
            <a:r>
              <a:rPr sz="2000" dirty="0">
                <a:latin typeface="Arial"/>
                <a:cs typeface="Arial"/>
              </a:rPr>
              <a:t>(Canada) to </a:t>
            </a:r>
            <a:r>
              <a:rPr sz="2000" spc="-25" dirty="0">
                <a:latin typeface="Arial"/>
                <a:cs typeface="Arial"/>
              </a:rPr>
              <a:t>get </a:t>
            </a:r>
            <a:r>
              <a:rPr sz="2000" dirty="0">
                <a:latin typeface="Arial"/>
                <a:cs typeface="Arial"/>
              </a:rPr>
              <a:t>the</a:t>
            </a:r>
            <a:r>
              <a:rPr sz="2000" spc="-20" dirty="0">
                <a:latin typeface="Arial"/>
                <a:cs typeface="Arial"/>
              </a:rPr>
              <a:t> </a:t>
            </a:r>
            <a:r>
              <a:rPr sz="2000" dirty="0">
                <a:latin typeface="Arial"/>
                <a:cs typeface="Arial"/>
              </a:rPr>
              <a:t>most</a:t>
            </a:r>
            <a:r>
              <a:rPr sz="2000" spc="-20" dirty="0">
                <a:latin typeface="Arial"/>
                <a:cs typeface="Arial"/>
              </a:rPr>
              <a:t> </a:t>
            </a:r>
            <a:r>
              <a:rPr sz="2000" dirty="0">
                <a:latin typeface="Arial"/>
                <a:cs typeface="Arial"/>
              </a:rPr>
              <a:t>from</a:t>
            </a:r>
            <a:r>
              <a:rPr sz="2000" spc="-15" dirty="0">
                <a:latin typeface="Arial"/>
                <a:cs typeface="Arial"/>
              </a:rPr>
              <a:t> </a:t>
            </a:r>
            <a:r>
              <a:rPr sz="2000" dirty="0">
                <a:latin typeface="Arial"/>
                <a:cs typeface="Arial"/>
              </a:rPr>
              <a:t>our</a:t>
            </a:r>
            <a:r>
              <a:rPr sz="2000" spc="-5" dirty="0">
                <a:latin typeface="Arial"/>
                <a:cs typeface="Arial"/>
              </a:rPr>
              <a:t> </a:t>
            </a:r>
            <a:r>
              <a:rPr sz="2000" dirty="0">
                <a:latin typeface="Arial"/>
                <a:cs typeface="Arial"/>
              </a:rPr>
              <a:t>funding.</a:t>
            </a:r>
            <a:r>
              <a:rPr sz="2000" spc="-15" dirty="0">
                <a:latin typeface="Arial"/>
                <a:cs typeface="Arial"/>
              </a:rPr>
              <a:t> </a:t>
            </a:r>
            <a:r>
              <a:rPr sz="2000" dirty="0">
                <a:latin typeface="Arial"/>
                <a:cs typeface="Arial"/>
              </a:rPr>
              <a:t>Initially</a:t>
            </a:r>
            <a:r>
              <a:rPr sz="2000" spc="-5" dirty="0">
                <a:latin typeface="Arial"/>
                <a:cs typeface="Arial"/>
              </a:rPr>
              <a:t> </a:t>
            </a:r>
            <a:r>
              <a:rPr sz="2000" dirty="0">
                <a:latin typeface="Arial"/>
                <a:cs typeface="Arial"/>
              </a:rPr>
              <a:t>we</a:t>
            </a:r>
            <a:r>
              <a:rPr sz="2000" spc="-5" dirty="0">
                <a:latin typeface="Arial"/>
                <a:cs typeface="Arial"/>
              </a:rPr>
              <a:t> </a:t>
            </a:r>
            <a:r>
              <a:rPr sz="2000" spc="-10" dirty="0">
                <a:latin typeface="Arial"/>
                <a:cs typeface="Arial"/>
              </a:rPr>
              <a:t>have:</a:t>
            </a:r>
            <a:endParaRPr sz="2000">
              <a:latin typeface="Arial"/>
              <a:cs typeface="Arial"/>
            </a:endParaRPr>
          </a:p>
        </p:txBody>
      </p:sp>
      <p:sp>
        <p:nvSpPr>
          <p:cNvPr id="4" name="object 4"/>
          <p:cNvSpPr txBox="1"/>
          <p:nvPr/>
        </p:nvSpPr>
        <p:spPr>
          <a:xfrm>
            <a:off x="502818" y="2682265"/>
            <a:ext cx="107314" cy="149225"/>
          </a:xfrm>
          <a:prstGeom prst="rect">
            <a:avLst/>
          </a:prstGeom>
        </p:spPr>
        <p:txBody>
          <a:bodyPr vert="horz" wrap="square" lIns="0" tIns="13970" rIns="0" bIns="0" rtlCol="0">
            <a:spAutoFit/>
          </a:bodyPr>
          <a:lstStyle/>
          <a:p>
            <a:pPr marL="12700">
              <a:lnSpc>
                <a:spcPct val="100000"/>
              </a:lnSpc>
              <a:spcBef>
                <a:spcPts val="110"/>
              </a:spcBef>
            </a:pPr>
            <a:r>
              <a:rPr sz="800" spc="160" dirty="0">
                <a:latin typeface="Arial"/>
                <a:cs typeface="Arial"/>
              </a:rPr>
              <a:t>●</a:t>
            </a:r>
            <a:endParaRPr sz="800">
              <a:latin typeface="Arial"/>
              <a:cs typeface="Arial"/>
            </a:endParaRPr>
          </a:p>
        </p:txBody>
      </p:sp>
      <p:sp>
        <p:nvSpPr>
          <p:cNvPr id="5" name="object 5"/>
          <p:cNvSpPr txBox="1"/>
          <p:nvPr/>
        </p:nvSpPr>
        <p:spPr>
          <a:xfrm>
            <a:off x="826820" y="2623934"/>
            <a:ext cx="7573009" cy="1209675"/>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6C6C"/>
                </a:solidFill>
                <a:latin typeface="Arial"/>
                <a:cs typeface="Arial"/>
              </a:rPr>
              <a:t>1024</a:t>
            </a:r>
            <a:r>
              <a:rPr sz="1800" b="1" spc="-35" dirty="0">
                <a:solidFill>
                  <a:srgbClr val="FF6C6C"/>
                </a:solidFill>
                <a:latin typeface="Arial"/>
                <a:cs typeface="Arial"/>
              </a:rPr>
              <a:t> </a:t>
            </a:r>
            <a:r>
              <a:rPr sz="1800" b="1" dirty="0">
                <a:solidFill>
                  <a:srgbClr val="FF6C6C"/>
                </a:solidFill>
                <a:latin typeface="Arial"/>
                <a:cs typeface="Arial"/>
              </a:rPr>
              <a:t>allocated</a:t>
            </a:r>
            <a:r>
              <a:rPr sz="1800" b="1" spc="-20" dirty="0">
                <a:solidFill>
                  <a:srgbClr val="FF6C6C"/>
                </a:solidFill>
                <a:latin typeface="Arial"/>
                <a:cs typeface="Arial"/>
              </a:rPr>
              <a:t> </a:t>
            </a:r>
            <a:r>
              <a:rPr sz="1800" b="1" dirty="0">
                <a:solidFill>
                  <a:srgbClr val="FF6C6C"/>
                </a:solidFill>
                <a:latin typeface="Arial"/>
                <a:cs typeface="Arial"/>
              </a:rPr>
              <a:t>VCPUs</a:t>
            </a:r>
            <a:r>
              <a:rPr sz="1800" b="1" spc="-25" dirty="0">
                <a:solidFill>
                  <a:srgbClr val="FF6C6C"/>
                </a:solidFill>
                <a:latin typeface="Arial"/>
                <a:cs typeface="Arial"/>
              </a:rPr>
              <a:t> </a:t>
            </a:r>
            <a:r>
              <a:rPr sz="1800" dirty="0">
                <a:latin typeface="Arial"/>
                <a:cs typeface="Arial"/>
              </a:rPr>
              <a:t>+</a:t>
            </a:r>
            <a:r>
              <a:rPr sz="1800" spc="-15" dirty="0">
                <a:latin typeface="Arial"/>
                <a:cs typeface="Arial"/>
              </a:rPr>
              <a:t> </a:t>
            </a:r>
            <a:r>
              <a:rPr sz="1800" b="1" dirty="0">
                <a:solidFill>
                  <a:srgbClr val="FF6C6C"/>
                </a:solidFill>
                <a:latin typeface="Arial"/>
                <a:cs typeface="Arial"/>
              </a:rPr>
              <a:t>1200</a:t>
            </a:r>
            <a:r>
              <a:rPr sz="1800" b="1" spc="-30" dirty="0">
                <a:solidFill>
                  <a:srgbClr val="FF6C6C"/>
                </a:solidFill>
                <a:latin typeface="Arial"/>
                <a:cs typeface="Arial"/>
              </a:rPr>
              <a:t> </a:t>
            </a:r>
            <a:r>
              <a:rPr sz="1800" b="1" dirty="0">
                <a:solidFill>
                  <a:srgbClr val="FF6C6C"/>
                </a:solidFill>
                <a:latin typeface="Arial"/>
                <a:cs typeface="Arial"/>
              </a:rPr>
              <a:t>preemptiable</a:t>
            </a:r>
            <a:r>
              <a:rPr sz="1800" b="1" spc="-30" dirty="0">
                <a:solidFill>
                  <a:srgbClr val="FF6C6C"/>
                </a:solidFill>
                <a:latin typeface="Arial"/>
                <a:cs typeface="Arial"/>
              </a:rPr>
              <a:t> </a:t>
            </a:r>
            <a:r>
              <a:rPr sz="1800" b="1" spc="-10" dirty="0">
                <a:solidFill>
                  <a:srgbClr val="FF6C6C"/>
                </a:solidFill>
                <a:latin typeface="Arial"/>
                <a:cs typeface="Arial"/>
              </a:rPr>
              <a:t>VCPUs</a:t>
            </a:r>
            <a:endParaRPr sz="1800">
              <a:latin typeface="Arial"/>
              <a:cs typeface="Arial"/>
            </a:endParaRPr>
          </a:p>
          <a:p>
            <a:pPr marL="12700">
              <a:lnSpc>
                <a:spcPct val="100000"/>
              </a:lnSpc>
              <a:spcBef>
                <a:spcPts val="1420"/>
              </a:spcBef>
            </a:pPr>
            <a:r>
              <a:rPr sz="1800" b="1" dirty="0">
                <a:solidFill>
                  <a:srgbClr val="FF6C6C"/>
                </a:solidFill>
                <a:latin typeface="Arial"/>
                <a:cs typeface="Arial"/>
              </a:rPr>
              <a:t>800</a:t>
            </a:r>
            <a:r>
              <a:rPr sz="1800" b="1" spc="-30" dirty="0">
                <a:solidFill>
                  <a:srgbClr val="FF6C6C"/>
                </a:solidFill>
                <a:latin typeface="Arial"/>
                <a:cs typeface="Arial"/>
              </a:rPr>
              <a:t> </a:t>
            </a:r>
            <a:r>
              <a:rPr sz="1800" b="1" dirty="0">
                <a:solidFill>
                  <a:srgbClr val="FF6C6C"/>
                </a:solidFill>
                <a:latin typeface="Arial"/>
                <a:cs typeface="Arial"/>
              </a:rPr>
              <a:t>TB</a:t>
            </a:r>
            <a:r>
              <a:rPr sz="1800" b="1" spc="-15" dirty="0">
                <a:solidFill>
                  <a:srgbClr val="FF6C6C"/>
                </a:solidFill>
                <a:latin typeface="Arial"/>
                <a:cs typeface="Arial"/>
              </a:rPr>
              <a:t> </a:t>
            </a:r>
            <a:r>
              <a:rPr sz="1800" dirty="0">
                <a:latin typeface="Arial"/>
                <a:cs typeface="Arial"/>
              </a:rPr>
              <a:t>Ceph</a:t>
            </a:r>
            <a:r>
              <a:rPr sz="1800" spc="-30" dirty="0">
                <a:latin typeface="Arial"/>
                <a:cs typeface="Arial"/>
              </a:rPr>
              <a:t> </a:t>
            </a:r>
            <a:r>
              <a:rPr sz="1800" dirty="0">
                <a:latin typeface="Arial"/>
                <a:cs typeface="Arial"/>
              </a:rPr>
              <a:t>object</a:t>
            </a:r>
            <a:r>
              <a:rPr sz="1800" spc="-15" dirty="0">
                <a:latin typeface="Arial"/>
                <a:cs typeface="Arial"/>
              </a:rPr>
              <a:t> </a:t>
            </a:r>
            <a:r>
              <a:rPr sz="1800" spc="-10" dirty="0">
                <a:latin typeface="Arial"/>
                <a:cs typeface="Arial"/>
              </a:rPr>
              <a:t>storage</a:t>
            </a:r>
            <a:endParaRPr sz="1800">
              <a:latin typeface="Arial"/>
              <a:cs typeface="Arial"/>
            </a:endParaRPr>
          </a:p>
          <a:p>
            <a:pPr marL="12700">
              <a:lnSpc>
                <a:spcPct val="100000"/>
              </a:lnSpc>
              <a:spcBef>
                <a:spcPts val="1420"/>
              </a:spcBef>
            </a:pPr>
            <a:r>
              <a:rPr sz="1800" dirty="0">
                <a:latin typeface="Arial"/>
                <a:cs typeface="Arial"/>
              </a:rPr>
              <a:t>~</a:t>
            </a:r>
            <a:r>
              <a:rPr sz="1800" spc="-40" dirty="0">
                <a:latin typeface="Arial"/>
                <a:cs typeface="Arial"/>
              </a:rPr>
              <a:t> </a:t>
            </a:r>
            <a:r>
              <a:rPr sz="1800" dirty="0">
                <a:latin typeface="Arial"/>
                <a:cs typeface="Arial"/>
              </a:rPr>
              <a:t>2/3</a:t>
            </a:r>
            <a:r>
              <a:rPr sz="1800" spc="-30" dirty="0">
                <a:latin typeface="Arial"/>
                <a:cs typeface="Arial"/>
              </a:rPr>
              <a:t> </a:t>
            </a:r>
            <a:r>
              <a:rPr sz="1800" dirty="0">
                <a:latin typeface="Arial"/>
                <a:cs typeface="Arial"/>
              </a:rPr>
              <a:t>hardware</a:t>
            </a:r>
            <a:r>
              <a:rPr sz="1800" spc="-25" dirty="0">
                <a:latin typeface="Arial"/>
                <a:cs typeface="Arial"/>
              </a:rPr>
              <a:t> </a:t>
            </a:r>
            <a:r>
              <a:rPr sz="1800" dirty="0">
                <a:latin typeface="Arial"/>
                <a:cs typeface="Arial"/>
              </a:rPr>
              <a:t>funding</a:t>
            </a:r>
            <a:r>
              <a:rPr sz="1800" spc="-30" dirty="0">
                <a:latin typeface="Arial"/>
                <a:cs typeface="Arial"/>
              </a:rPr>
              <a:t> </a:t>
            </a:r>
            <a:r>
              <a:rPr sz="1800" dirty="0">
                <a:latin typeface="Arial"/>
                <a:cs typeface="Arial"/>
              </a:rPr>
              <a:t>still</a:t>
            </a:r>
            <a:r>
              <a:rPr sz="1800" spc="-30" dirty="0">
                <a:latin typeface="Arial"/>
                <a:cs typeface="Arial"/>
              </a:rPr>
              <a:t> </a:t>
            </a:r>
            <a:r>
              <a:rPr sz="1800" dirty="0">
                <a:latin typeface="Arial"/>
                <a:cs typeface="Arial"/>
              </a:rPr>
              <a:t>available</a:t>
            </a:r>
            <a:r>
              <a:rPr sz="1800" spc="-25" dirty="0">
                <a:latin typeface="Arial"/>
                <a:cs typeface="Arial"/>
              </a:rPr>
              <a:t> </a:t>
            </a:r>
            <a:r>
              <a:rPr sz="1800" dirty="0">
                <a:latin typeface="Arial"/>
                <a:cs typeface="Arial"/>
              </a:rPr>
              <a:t>to</a:t>
            </a:r>
            <a:r>
              <a:rPr sz="1800" spc="-30" dirty="0">
                <a:latin typeface="Arial"/>
                <a:cs typeface="Arial"/>
              </a:rPr>
              <a:t> </a:t>
            </a:r>
            <a:r>
              <a:rPr sz="1800" dirty="0">
                <a:latin typeface="Arial"/>
                <a:cs typeface="Arial"/>
              </a:rPr>
              <a:t>use</a:t>
            </a:r>
            <a:r>
              <a:rPr sz="1800" spc="-30" dirty="0">
                <a:latin typeface="Arial"/>
                <a:cs typeface="Arial"/>
              </a:rPr>
              <a:t> </a:t>
            </a:r>
            <a:r>
              <a:rPr sz="1800" dirty="0">
                <a:latin typeface="Arial"/>
                <a:cs typeface="Arial"/>
              </a:rPr>
              <a:t>after</a:t>
            </a:r>
            <a:r>
              <a:rPr sz="1800" spc="-25" dirty="0">
                <a:latin typeface="Arial"/>
                <a:cs typeface="Arial"/>
              </a:rPr>
              <a:t> </a:t>
            </a:r>
            <a:r>
              <a:rPr sz="1800" dirty="0">
                <a:latin typeface="Arial"/>
                <a:cs typeface="Arial"/>
              </a:rPr>
              <a:t>commissioning</a:t>
            </a:r>
            <a:r>
              <a:rPr sz="1800" spc="-30" dirty="0">
                <a:latin typeface="Arial"/>
                <a:cs typeface="Arial"/>
              </a:rPr>
              <a:t> </a:t>
            </a:r>
            <a:r>
              <a:rPr sz="1800" dirty="0">
                <a:latin typeface="Arial"/>
                <a:cs typeface="Arial"/>
              </a:rPr>
              <a:t>is</a:t>
            </a:r>
            <a:r>
              <a:rPr sz="1800" spc="-25" dirty="0">
                <a:latin typeface="Arial"/>
                <a:cs typeface="Arial"/>
              </a:rPr>
              <a:t> </a:t>
            </a:r>
            <a:r>
              <a:rPr sz="1800" spc="-10" dirty="0">
                <a:latin typeface="Arial"/>
                <a:cs typeface="Arial"/>
              </a:rPr>
              <a:t>finished</a:t>
            </a:r>
            <a:endParaRPr sz="1800">
              <a:latin typeface="Arial"/>
              <a:cs typeface="Arial"/>
            </a:endParaRPr>
          </a:p>
        </p:txBody>
      </p:sp>
      <p:sp>
        <p:nvSpPr>
          <p:cNvPr id="6" name="object 6"/>
          <p:cNvSpPr txBox="1"/>
          <p:nvPr/>
        </p:nvSpPr>
        <p:spPr>
          <a:xfrm>
            <a:off x="502818" y="3135503"/>
            <a:ext cx="107314" cy="149225"/>
          </a:xfrm>
          <a:prstGeom prst="rect">
            <a:avLst/>
          </a:prstGeom>
        </p:spPr>
        <p:txBody>
          <a:bodyPr vert="horz" wrap="square" lIns="0" tIns="13970" rIns="0" bIns="0" rtlCol="0">
            <a:spAutoFit/>
          </a:bodyPr>
          <a:lstStyle/>
          <a:p>
            <a:pPr marL="12700">
              <a:lnSpc>
                <a:spcPct val="100000"/>
              </a:lnSpc>
              <a:spcBef>
                <a:spcPts val="110"/>
              </a:spcBef>
            </a:pPr>
            <a:r>
              <a:rPr sz="800" spc="160" dirty="0">
                <a:latin typeface="Arial"/>
                <a:cs typeface="Arial"/>
              </a:rPr>
              <a:t>●</a:t>
            </a:r>
            <a:endParaRPr sz="800">
              <a:latin typeface="Arial"/>
              <a:cs typeface="Arial"/>
            </a:endParaRPr>
          </a:p>
        </p:txBody>
      </p:sp>
      <p:sp>
        <p:nvSpPr>
          <p:cNvPr id="7" name="object 7"/>
          <p:cNvSpPr txBox="1"/>
          <p:nvPr/>
        </p:nvSpPr>
        <p:spPr>
          <a:xfrm>
            <a:off x="502818" y="3590175"/>
            <a:ext cx="107314" cy="149225"/>
          </a:xfrm>
          <a:prstGeom prst="rect">
            <a:avLst/>
          </a:prstGeom>
        </p:spPr>
        <p:txBody>
          <a:bodyPr vert="horz" wrap="square" lIns="0" tIns="13970" rIns="0" bIns="0" rtlCol="0">
            <a:spAutoFit/>
          </a:bodyPr>
          <a:lstStyle/>
          <a:p>
            <a:pPr marL="12700">
              <a:lnSpc>
                <a:spcPct val="100000"/>
              </a:lnSpc>
              <a:spcBef>
                <a:spcPts val="110"/>
              </a:spcBef>
            </a:pPr>
            <a:r>
              <a:rPr sz="800" spc="160" dirty="0">
                <a:latin typeface="Arial"/>
                <a:cs typeface="Arial"/>
              </a:rPr>
              <a:t>●</a:t>
            </a:r>
            <a:endParaRPr sz="800">
              <a:latin typeface="Arial"/>
              <a:cs typeface="Arial"/>
            </a:endParaRPr>
          </a:p>
        </p:txBody>
      </p:sp>
      <p:sp>
        <p:nvSpPr>
          <p:cNvPr id="8" name="object 8"/>
          <p:cNvSpPr txBox="1"/>
          <p:nvPr/>
        </p:nvSpPr>
        <p:spPr>
          <a:xfrm>
            <a:off x="394817" y="3987609"/>
            <a:ext cx="10096500" cy="330835"/>
          </a:xfrm>
          <a:prstGeom prst="rect">
            <a:avLst/>
          </a:prstGeom>
        </p:spPr>
        <p:txBody>
          <a:bodyPr vert="horz" wrap="square" lIns="0" tIns="12700" rIns="0" bIns="0" rtlCol="0">
            <a:spAutoFit/>
          </a:bodyPr>
          <a:lstStyle/>
          <a:p>
            <a:pPr marL="12700">
              <a:lnSpc>
                <a:spcPct val="100000"/>
              </a:lnSpc>
              <a:spcBef>
                <a:spcPts val="100"/>
              </a:spcBef>
            </a:pPr>
            <a:r>
              <a:rPr sz="2000" dirty="0">
                <a:latin typeface="Arial"/>
                <a:cs typeface="Arial"/>
              </a:rPr>
              <a:t>Grid</a:t>
            </a:r>
            <a:r>
              <a:rPr sz="2000" spc="-25" dirty="0">
                <a:latin typeface="Arial"/>
                <a:cs typeface="Arial"/>
              </a:rPr>
              <a:t> </a:t>
            </a:r>
            <a:r>
              <a:rPr sz="2000" dirty="0">
                <a:latin typeface="Arial"/>
                <a:cs typeface="Arial"/>
              </a:rPr>
              <a:t>job submission</a:t>
            </a:r>
            <a:r>
              <a:rPr sz="2000" spc="-5" dirty="0">
                <a:latin typeface="Arial"/>
                <a:cs typeface="Arial"/>
              </a:rPr>
              <a:t> </a:t>
            </a:r>
            <a:r>
              <a:rPr sz="2000" dirty="0">
                <a:latin typeface="Arial"/>
                <a:cs typeface="Arial"/>
              </a:rPr>
              <a:t>to OpenStack cloud</a:t>
            </a:r>
            <a:r>
              <a:rPr sz="2000" spc="-15" dirty="0">
                <a:latin typeface="Arial"/>
                <a:cs typeface="Arial"/>
              </a:rPr>
              <a:t> </a:t>
            </a:r>
            <a:r>
              <a:rPr sz="2000" dirty="0">
                <a:latin typeface="Arial"/>
                <a:cs typeface="Arial"/>
              </a:rPr>
              <a:t>is relatively</a:t>
            </a:r>
            <a:r>
              <a:rPr sz="2000" spc="-5" dirty="0">
                <a:latin typeface="Arial"/>
                <a:cs typeface="Arial"/>
              </a:rPr>
              <a:t> </a:t>
            </a:r>
            <a:r>
              <a:rPr sz="2000" dirty="0">
                <a:latin typeface="Arial"/>
                <a:cs typeface="Arial"/>
              </a:rPr>
              <a:t>simple to create</a:t>
            </a:r>
            <a:r>
              <a:rPr sz="2000" spc="-5" dirty="0">
                <a:latin typeface="Arial"/>
                <a:cs typeface="Arial"/>
              </a:rPr>
              <a:t> </a:t>
            </a:r>
            <a:r>
              <a:rPr sz="2000" dirty="0">
                <a:latin typeface="Arial"/>
                <a:cs typeface="Arial"/>
              </a:rPr>
              <a:t>and commonly </a:t>
            </a:r>
            <a:r>
              <a:rPr sz="2000" spc="-20" dirty="0">
                <a:latin typeface="Arial"/>
                <a:cs typeface="Arial"/>
              </a:rPr>
              <a:t>used</a:t>
            </a:r>
            <a:endParaRPr sz="2000">
              <a:latin typeface="Arial"/>
              <a:cs typeface="Arial"/>
            </a:endParaRPr>
          </a:p>
        </p:txBody>
      </p:sp>
      <p:sp>
        <p:nvSpPr>
          <p:cNvPr id="9" name="object 9"/>
          <p:cNvSpPr txBox="1"/>
          <p:nvPr/>
        </p:nvSpPr>
        <p:spPr>
          <a:xfrm>
            <a:off x="394817" y="5441657"/>
            <a:ext cx="10634980" cy="1120775"/>
          </a:xfrm>
          <a:prstGeom prst="rect">
            <a:avLst/>
          </a:prstGeom>
        </p:spPr>
        <p:txBody>
          <a:bodyPr vert="horz" wrap="square" lIns="0" tIns="12700" rIns="0" bIns="0" rtlCol="0">
            <a:spAutoFit/>
          </a:bodyPr>
          <a:lstStyle/>
          <a:p>
            <a:pPr marL="12700">
              <a:lnSpc>
                <a:spcPct val="100000"/>
              </a:lnSpc>
              <a:spcBef>
                <a:spcPts val="100"/>
              </a:spcBef>
            </a:pPr>
            <a:r>
              <a:rPr sz="2000" dirty="0">
                <a:latin typeface="Arial"/>
                <a:cs typeface="Arial"/>
              </a:rPr>
              <a:t>S3</a:t>
            </a:r>
            <a:r>
              <a:rPr sz="2000" spc="-10" dirty="0">
                <a:latin typeface="Arial"/>
                <a:cs typeface="Arial"/>
              </a:rPr>
              <a:t> </a:t>
            </a:r>
            <a:r>
              <a:rPr sz="2000" dirty="0">
                <a:latin typeface="Arial"/>
                <a:cs typeface="Arial"/>
              </a:rPr>
              <a:t>access is</a:t>
            </a:r>
            <a:r>
              <a:rPr sz="2000" spc="5" dirty="0">
                <a:latin typeface="Arial"/>
                <a:cs typeface="Arial"/>
              </a:rPr>
              <a:t> </a:t>
            </a:r>
            <a:r>
              <a:rPr sz="2000" dirty="0">
                <a:latin typeface="Arial"/>
                <a:cs typeface="Arial"/>
              </a:rPr>
              <a:t>the only</a:t>
            </a:r>
            <a:r>
              <a:rPr sz="2000" spc="5" dirty="0">
                <a:latin typeface="Arial"/>
                <a:cs typeface="Arial"/>
              </a:rPr>
              <a:t> </a:t>
            </a:r>
            <a:r>
              <a:rPr sz="2000" dirty="0">
                <a:latin typeface="Arial"/>
                <a:cs typeface="Arial"/>
              </a:rPr>
              <a:t>grid supported way</a:t>
            </a:r>
            <a:r>
              <a:rPr sz="2000" spc="5" dirty="0">
                <a:latin typeface="Arial"/>
                <a:cs typeface="Arial"/>
              </a:rPr>
              <a:t> </a:t>
            </a:r>
            <a:r>
              <a:rPr sz="2000" dirty="0">
                <a:latin typeface="Arial"/>
                <a:cs typeface="Arial"/>
              </a:rPr>
              <a:t>to access</a:t>
            </a:r>
            <a:r>
              <a:rPr sz="2000" spc="-5" dirty="0">
                <a:latin typeface="Arial"/>
                <a:cs typeface="Arial"/>
              </a:rPr>
              <a:t> </a:t>
            </a:r>
            <a:r>
              <a:rPr sz="2000" dirty="0">
                <a:latin typeface="Arial"/>
                <a:cs typeface="Arial"/>
              </a:rPr>
              <a:t>our</a:t>
            </a:r>
            <a:r>
              <a:rPr sz="2000" spc="-5" dirty="0">
                <a:latin typeface="Arial"/>
                <a:cs typeface="Arial"/>
              </a:rPr>
              <a:t> </a:t>
            </a:r>
            <a:r>
              <a:rPr sz="2000" dirty="0">
                <a:latin typeface="Arial"/>
                <a:cs typeface="Arial"/>
              </a:rPr>
              <a:t>Ceph</a:t>
            </a:r>
            <a:r>
              <a:rPr sz="2000" spc="-10" dirty="0">
                <a:latin typeface="Arial"/>
                <a:cs typeface="Arial"/>
              </a:rPr>
              <a:t> </a:t>
            </a:r>
            <a:r>
              <a:rPr sz="2000" dirty="0">
                <a:latin typeface="Arial"/>
                <a:cs typeface="Arial"/>
              </a:rPr>
              <a:t>storage</a:t>
            </a:r>
            <a:r>
              <a:rPr sz="2000" spc="5" dirty="0">
                <a:latin typeface="Arial"/>
                <a:cs typeface="Arial"/>
              </a:rPr>
              <a:t> </a:t>
            </a:r>
            <a:r>
              <a:rPr sz="2000" dirty="0">
                <a:latin typeface="Arial"/>
                <a:cs typeface="Arial"/>
              </a:rPr>
              <a:t>at</a:t>
            </a:r>
            <a:r>
              <a:rPr sz="2000" spc="-15" dirty="0">
                <a:latin typeface="Arial"/>
                <a:cs typeface="Arial"/>
              </a:rPr>
              <a:t> </a:t>
            </a:r>
            <a:r>
              <a:rPr sz="2000" dirty="0">
                <a:latin typeface="Arial"/>
                <a:cs typeface="Arial"/>
              </a:rPr>
              <a:t>the</a:t>
            </a:r>
            <a:r>
              <a:rPr sz="2000" spc="5" dirty="0">
                <a:latin typeface="Arial"/>
                <a:cs typeface="Arial"/>
              </a:rPr>
              <a:t> </a:t>
            </a:r>
            <a:r>
              <a:rPr sz="2000" spc="-10" dirty="0">
                <a:latin typeface="Arial"/>
                <a:cs typeface="Arial"/>
              </a:rPr>
              <a:t>moment</a:t>
            </a:r>
            <a:endParaRPr sz="2000">
              <a:latin typeface="Arial"/>
              <a:cs typeface="Arial"/>
            </a:endParaRPr>
          </a:p>
          <a:p>
            <a:pPr marL="12700" marR="5080">
              <a:lnSpc>
                <a:spcPct val="100000"/>
              </a:lnSpc>
              <a:spcBef>
                <a:spcPts val="1420"/>
              </a:spcBef>
            </a:pPr>
            <a:r>
              <a:rPr sz="2000" dirty="0">
                <a:latin typeface="Arial"/>
                <a:cs typeface="Arial"/>
              </a:rPr>
              <a:t>We</a:t>
            </a:r>
            <a:r>
              <a:rPr sz="2000" spc="-15" dirty="0">
                <a:latin typeface="Arial"/>
                <a:cs typeface="Arial"/>
              </a:rPr>
              <a:t> </a:t>
            </a:r>
            <a:r>
              <a:rPr sz="2000" dirty="0">
                <a:latin typeface="Arial"/>
                <a:cs typeface="Arial"/>
              </a:rPr>
              <a:t>are</a:t>
            </a:r>
            <a:r>
              <a:rPr sz="2000" spc="-10" dirty="0">
                <a:latin typeface="Arial"/>
                <a:cs typeface="Arial"/>
              </a:rPr>
              <a:t> </a:t>
            </a:r>
            <a:r>
              <a:rPr sz="2000" dirty="0">
                <a:latin typeface="Arial"/>
                <a:cs typeface="Arial"/>
              </a:rPr>
              <a:t>commissioning</a:t>
            </a:r>
            <a:r>
              <a:rPr sz="2000" spc="-15" dirty="0">
                <a:latin typeface="Arial"/>
                <a:cs typeface="Arial"/>
              </a:rPr>
              <a:t> </a:t>
            </a:r>
            <a:r>
              <a:rPr sz="2000" dirty="0">
                <a:latin typeface="Arial"/>
                <a:cs typeface="Arial"/>
              </a:rPr>
              <a:t>Dynafed</a:t>
            </a:r>
            <a:r>
              <a:rPr sz="2000" spc="-10" dirty="0">
                <a:latin typeface="Arial"/>
                <a:cs typeface="Arial"/>
              </a:rPr>
              <a:t> </a:t>
            </a:r>
            <a:r>
              <a:rPr sz="2000" dirty="0">
                <a:latin typeface="Arial"/>
                <a:cs typeface="Arial"/>
              </a:rPr>
              <a:t>with</a:t>
            </a:r>
            <a:r>
              <a:rPr sz="2000" spc="-15" dirty="0">
                <a:latin typeface="Arial"/>
                <a:cs typeface="Arial"/>
              </a:rPr>
              <a:t> </a:t>
            </a:r>
            <a:r>
              <a:rPr sz="2000" dirty="0">
                <a:latin typeface="Arial"/>
                <a:cs typeface="Arial"/>
              </a:rPr>
              <a:t>S3</a:t>
            </a:r>
            <a:r>
              <a:rPr sz="2000" spc="-10" dirty="0">
                <a:latin typeface="Arial"/>
                <a:cs typeface="Arial"/>
              </a:rPr>
              <a:t> </a:t>
            </a:r>
            <a:r>
              <a:rPr sz="2000" dirty="0">
                <a:latin typeface="Arial"/>
                <a:cs typeface="Arial"/>
              </a:rPr>
              <a:t>storage</a:t>
            </a:r>
            <a:r>
              <a:rPr sz="2000" spc="-15" dirty="0">
                <a:latin typeface="Arial"/>
                <a:cs typeface="Arial"/>
              </a:rPr>
              <a:t> </a:t>
            </a:r>
            <a:r>
              <a:rPr sz="2000" dirty="0">
                <a:latin typeface="Arial"/>
                <a:cs typeface="Arial"/>
              </a:rPr>
              <a:t>for</a:t>
            </a:r>
            <a:r>
              <a:rPr sz="2000" spc="-15" dirty="0">
                <a:latin typeface="Arial"/>
                <a:cs typeface="Arial"/>
              </a:rPr>
              <a:t> </a:t>
            </a:r>
            <a:r>
              <a:rPr sz="2000" dirty="0">
                <a:latin typeface="Arial"/>
                <a:cs typeface="Arial"/>
              </a:rPr>
              <a:t>Belle</a:t>
            </a:r>
            <a:r>
              <a:rPr sz="2000" spc="-10" dirty="0">
                <a:latin typeface="Arial"/>
                <a:cs typeface="Arial"/>
              </a:rPr>
              <a:t> </a:t>
            </a:r>
            <a:r>
              <a:rPr sz="2000" dirty="0">
                <a:latin typeface="Arial"/>
                <a:cs typeface="Arial"/>
              </a:rPr>
              <a:t>II</a:t>
            </a:r>
            <a:r>
              <a:rPr sz="2000" spc="-30" dirty="0">
                <a:latin typeface="Arial"/>
                <a:cs typeface="Arial"/>
              </a:rPr>
              <a:t> </a:t>
            </a:r>
            <a:r>
              <a:rPr sz="2000" dirty="0">
                <a:latin typeface="Arial"/>
                <a:cs typeface="Arial"/>
              </a:rPr>
              <a:t>now,</a:t>
            </a:r>
            <a:r>
              <a:rPr sz="2000" spc="-25" dirty="0">
                <a:latin typeface="Arial"/>
                <a:cs typeface="Arial"/>
              </a:rPr>
              <a:t> </a:t>
            </a:r>
            <a:r>
              <a:rPr sz="2000" dirty="0">
                <a:latin typeface="Arial"/>
                <a:cs typeface="Arial"/>
              </a:rPr>
              <a:t>and</a:t>
            </a:r>
            <a:r>
              <a:rPr sz="2000" spc="-15" dirty="0">
                <a:latin typeface="Arial"/>
                <a:cs typeface="Arial"/>
              </a:rPr>
              <a:t> </a:t>
            </a:r>
            <a:r>
              <a:rPr sz="2000" dirty="0">
                <a:latin typeface="Arial"/>
                <a:cs typeface="Arial"/>
              </a:rPr>
              <a:t>in</a:t>
            </a:r>
            <a:r>
              <a:rPr sz="2000" spc="-10" dirty="0">
                <a:latin typeface="Arial"/>
                <a:cs typeface="Arial"/>
              </a:rPr>
              <a:t> </a:t>
            </a:r>
            <a:r>
              <a:rPr sz="2000" dirty="0">
                <a:latin typeface="Arial"/>
                <a:cs typeface="Arial"/>
              </a:rPr>
              <a:t>discussion</a:t>
            </a:r>
            <a:r>
              <a:rPr sz="2000" spc="-10" dirty="0">
                <a:latin typeface="Arial"/>
                <a:cs typeface="Arial"/>
              </a:rPr>
              <a:t> </a:t>
            </a:r>
            <a:r>
              <a:rPr sz="2000" dirty="0">
                <a:latin typeface="Arial"/>
                <a:cs typeface="Arial"/>
              </a:rPr>
              <a:t>with</a:t>
            </a:r>
            <a:r>
              <a:rPr sz="2000" spc="-110" dirty="0">
                <a:latin typeface="Arial"/>
                <a:cs typeface="Arial"/>
              </a:rPr>
              <a:t> </a:t>
            </a:r>
            <a:r>
              <a:rPr sz="2000" spc="-10" dirty="0">
                <a:latin typeface="Arial"/>
                <a:cs typeface="Arial"/>
              </a:rPr>
              <a:t>ATLAS </a:t>
            </a:r>
            <a:r>
              <a:rPr sz="2000" dirty="0">
                <a:latin typeface="Arial"/>
                <a:cs typeface="Arial"/>
              </a:rPr>
              <a:t>about</a:t>
            </a:r>
            <a:r>
              <a:rPr sz="2000" spc="-20" dirty="0">
                <a:latin typeface="Arial"/>
                <a:cs typeface="Arial"/>
              </a:rPr>
              <a:t> </a:t>
            </a:r>
            <a:r>
              <a:rPr sz="2000" dirty="0">
                <a:latin typeface="Arial"/>
                <a:cs typeface="Arial"/>
              </a:rPr>
              <a:t>testing Dynafed</a:t>
            </a:r>
            <a:r>
              <a:rPr sz="2000" spc="-5" dirty="0">
                <a:latin typeface="Arial"/>
                <a:cs typeface="Arial"/>
              </a:rPr>
              <a:t> </a:t>
            </a:r>
            <a:r>
              <a:rPr sz="2000" dirty="0">
                <a:latin typeface="Arial"/>
                <a:cs typeface="Arial"/>
              </a:rPr>
              <a:t>in</a:t>
            </a:r>
            <a:r>
              <a:rPr sz="2000" spc="-10" dirty="0">
                <a:latin typeface="Arial"/>
                <a:cs typeface="Arial"/>
              </a:rPr>
              <a:t> </a:t>
            </a:r>
            <a:r>
              <a:rPr sz="2000" dirty="0">
                <a:latin typeface="Arial"/>
                <a:cs typeface="Arial"/>
              </a:rPr>
              <a:t>their</a:t>
            </a:r>
            <a:r>
              <a:rPr sz="2000" spc="-5" dirty="0">
                <a:latin typeface="Arial"/>
                <a:cs typeface="Arial"/>
              </a:rPr>
              <a:t> </a:t>
            </a:r>
            <a:r>
              <a:rPr sz="2000" dirty="0">
                <a:latin typeface="Arial"/>
                <a:cs typeface="Arial"/>
              </a:rPr>
              <a:t>ecosystem,</a:t>
            </a:r>
            <a:r>
              <a:rPr sz="2000" spc="-5" dirty="0">
                <a:latin typeface="Arial"/>
                <a:cs typeface="Arial"/>
              </a:rPr>
              <a:t> </a:t>
            </a:r>
            <a:r>
              <a:rPr sz="2000" dirty="0">
                <a:latin typeface="Arial"/>
                <a:cs typeface="Arial"/>
              </a:rPr>
              <a:t>or any other</a:t>
            </a:r>
            <a:r>
              <a:rPr sz="2000" spc="-5" dirty="0">
                <a:latin typeface="Arial"/>
                <a:cs typeface="Arial"/>
              </a:rPr>
              <a:t> </a:t>
            </a:r>
            <a:r>
              <a:rPr sz="2000" dirty="0">
                <a:latin typeface="Arial"/>
                <a:cs typeface="Arial"/>
              </a:rPr>
              <a:t>options they</a:t>
            </a:r>
            <a:r>
              <a:rPr sz="2000" spc="-5" dirty="0">
                <a:latin typeface="Arial"/>
                <a:cs typeface="Arial"/>
              </a:rPr>
              <a:t> </a:t>
            </a:r>
            <a:r>
              <a:rPr sz="2000" dirty="0">
                <a:latin typeface="Arial"/>
                <a:cs typeface="Arial"/>
              </a:rPr>
              <a:t>can come</a:t>
            </a:r>
            <a:r>
              <a:rPr sz="2000" spc="-5" dirty="0">
                <a:latin typeface="Arial"/>
                <a:cs typeface="Arial"/>
              </a:rPr>
              <a:t> </a:t>
            </a:r>
            <a:r>
              <a:rPr sz="2000" dirty="0">
                <a:latin typeface="Arial"/>
                <a:cs typeface="Arial"/>
              </a:rPr>
              <a:t>up </a:t>
            </a:r>
            <a:r>
              <a:rPr sz="2000" spc="-20" dirty="0">
                <a:latin typeface="Arial"/>
                <a:cs typeface="Arial"/>
              </a:rPr>
              <a:t>with</a:t>
            </a:r>
            <a:endParaRPr sz="2000">
              <a:latin typeface="Arial"/>
              <a:cs typeface="Arial"/>
            </a:endParaRPr>
          </a:p>
        </p:txBody>
      </p:sp>
      <p:pic>
        <p:nvPicPr>
          <p:cNvPr id="10" name="object 10"/>
          <p:cNvPicPr/>
          <p:nvPr/>
        </p:nvPicPr>
        <p:blipFill>
          <a:blip r:embed="rId2" cstate="print"/>
          <a:stretch>
            <a:fillRect/>
          </a:stretch>
        </p:blipFill>
        <p:spPr>
          <a:xfrm>
            <a:off x="2276111" y="4588585"/>
            <a:ext cx="1468668" cy="685568"/>
          </a:xfrm>
          <a:prstGeom prst="rect">
            <a:avLst/>
          </a:prstGeom>
        </p:spPr>
      </p:pic>
      <p:pic>
        <p:nvPicPr>
          <p:cNvPr id="11" name="object 11"/>
          <p:cNvPicPr/>
          <p:nvPr/>
        </p:nvPicPr>
        <p:blipFill>
          <a:blip r:embed="rId3" cstate="print"/>
          <a:stretch>
            <a:fillRect/>
          </a:stretch>
        </p:blipFill>
        <p:spPr>
          <a:xfrm>
            <a:off x="8123610" y="4672800"/>
            <a:ext cx="1971861" cy="447965"/>
          </a:xfrm>
          <a:prstGeom prst="rect">
            <a:avLst/>
          </a:prstGeom>
        </p:spPr>
      </p:pic>
      <p:grpSp>
        <p:nvGrpSpPr>
          <p:cNvPr id="12" name="object 12"/>
          <p:cNvGrpSpPr/>
          <p:nvPr/>
        </p:nvGrpSpPr>
        <p:grpSpPr>
          <a:xfrm>
            <a:off x="4213440" y="4763515"/>
            <a:ext cx="287020" cy="276860"/>
            <a:chOff x="4213440" y="4763515"/>
            <a:chExt cx="287020" cy="276860"/>
          </a:xfrm>
        </p:grpSpPr>
        <p:sp>
          <p:nvSpPr>
            <p:cNvPr id="13" name="object 13"/>
            <p:cNvSpPr/>
            <p:nvPr/>
          </p:nvSpPr>
          <p:spPr>
            <a:xfrm>
              <a:off x="4213441" y="4763515"/>
              <a:ext cx="287020" cy="276860"/>
            </a:xfrm>
            <a:custGeom>
              <a:avLst/>
              <a:gdLst/>
              <a:ahLst/>
              <a:cxnLst/>
              <a:rect l="l" t="t" r="r" b="b"/>
              <a:pathLst>
                <a:path w="287020" h="276860">
                  <a:moveTo>
                    <a:pt x="286562" y="119164"/>
                  </a:moveTo>
                  <a:lnTo>
                    <a:pt x="167398" y="119164"/>
                  </a:lnTo>
                  <a:lnTo>
                    <a:pt x="167398" y="0"/>
                  </a:lnTo>
                  <a:lnTo>
                    <a:pt x="119164" y="0"/>
                  </a:lnTo>
                  <a:lnTo>
                    <a:pt x="119164" y="119164"/>
                  </a:lnTo>
                  <a:lnTo>
                    <a:pt x="0" y="119164"/>
                  </a:lnTo>
                  <a:lnTo>
                    <a:pt x="0" y="156959"/>
                  </a:lnTo>
                  <a:lnTo>
                    <a:pt x="119164" y="156959"/>
                  </a:lnTo>
                  <a:lnTo>
                    <a:pt x="119164" y="276479"/>
                  </a:lnTo>
                  <a:lnTo>
                    <a:pt x="167398" y="276479"/>
                  </a:lnTo>
                  <a:lnTo>
                    <a:pt x="167398" y="156959"/>
                  </a:lnTo>
                  <a:lnTo>
                    <a:pt x="286562" y="156959"/>
                  </a:lnTo>
                  <a:lnTo>
                    <a:pt x="286562" y="119164"/>
                  </a:lnTo>
                  <a:close/>
                </a:path>
              </a:pathLst>
            </a:custGeom>
            <a:solidFill>
              <a:srgbClr val="000000"/>
            </a:solidFill>
          </p:spPr>
          <p:txBody>
            <a:bodyPr wrap="square" lIns="0" tIns="0" rIns="0" bIns="0" rtlCol="0"/>
            <a:lstStyle/>
            <a:p>
              <a:endParaRPr/>
            </a:p>
          </p:txBody>
        </p:sp>
        <p:sp>
          <p:nvSpPr>
            <p:cNvPr id="14" name="object 14"/>
            <p:cNvSpPr/>
            <p:nvPr/>
          </p:nvSpPr>
          <p:spPr>
            <a:xfrm>
              <a:off x="4213440" y="4763515"/>
              <a:ext cx="287020" cy="276860"/>
            </a:xfrm>
            <a:custGeom>
              <a:avLst/>
              <a:gdLst/>
              <a:ahLst/>
              <a:cxnLst/>
              <a:rect l="l" t="t" r="r" b="b"/>
              <a:pathLst>
                <a:path w="287020" h="276860">
                  <a:moveTo>
                    <a:pt x="119164" y="0"/>
                  </a:moveTo>
                  <a:lnTo>
                    <a:pt x="167398" y="0"/>
                  </a:lnTo>
                  <a:lnTo>
                    <a:pt x="167398" y="119164"/>
                  </a:lnTo>
                  <a:lnTo>
                    <a:pt x="286562" y="119164"/>
                  </a:lnTo>
                  <a:lnTo>
                    <a:pt x="286562" y="156959"/>
                  </a:lnTo>
                  <a:lnTo>
                    <a:pt x="167398" y="156959"/>
                  </a:lnTo>
                  <a:lnTo>
                    <a:pt x="167398" y="276478"/>
                  </a:lnTo>
                  <a:lnTo>
                    <a:pt x="119164" y="276478"/>
                  </a:lnTo>
                  <a:lnTo>
                    <a:pt x="119164" y="156959"/>
                  </a:lnTo>
                  <a:lnTo>
                    <a:pt x="0" y="156959"/>
                  </a:lnTo>
                  <a:lnTo>
                    <a:pt x="0" y="119164"/>
                  </a:lnTo>
                  <a:lnTo>
                    <a:pt x="119164" y="119164"/>
                  </a:lnTo>
                  <a:lnTo>
                    <a:pt x="119164" y="0"/>
                  </a:lnTo>
                  <a:close/>
                </a:path>
              </a:pathLst>
            </a:custGeom>
            <a:ln w="3175">
              <a:solidFill>
                <a:srgbClr val="000000"/>
              </a:solidFill>
            </a:ln>
          </p:spPr>
          <p:txBody>
            <a:bodyPr wrap="square" lIns="0" tIns="0" rIns="0" bIns="0" rtlCol="0"/>
            <a:lstStyle/>
            <a:p>
              <a:endParaRPr/>
            </a:p>
          </p:txBody>
        </p:sp>
      </p:grpSp>
      <p:pic>
        <p:nvPicPr>
          <p:cNvPr id="15" name="object 15"/>
          <p:cNvPicPr/>
          <p:nvPr/>
        </p:nvPicPr>
        <p:blipFill>
          <a:blip r:embed="rId4" cstate="print"/>
          <a:stretch>
            <a:fillRect/>
          </a:stretch>
        </p:blipFill>
        <p:spPr>
          <a:xfrm>
            <a:off x="4819319" y="4690440"/>
            <a:ext cx="2436837" cy="434162"/>
          </a:xfrm>
          <a:prstGeom prst="rect">
            <a:avLst/>
          </a:prstGeom>
        </p:spPr>
      </p:pic>
      <p:grpSp>
        <p:nvGrpSpPr>
          <p:cNvPr id="16" name="object 16"/>
          <p:cNvGrpSpPr/>
          <p:nvPr/>
        </p:nvGrpSpPr>
        <p:grpSpPr>
          <a:xfrm>
            <a:off x="7525436" y="4763515"/>
            <a:ext cx="287020" cy="276860"/>
            <a:chOff x="7525436" y="4763515"/>
            <a:chExt cx="287020" cy="276860"/>
          </a:xfrm>
        </p:grpSpPr>
        <p:sp>
          <p:nvSpPr>
            <p:cNvPr id="17" name="object 17"/>
            <p:cNvSpPr/>
            <p:nvPr/>
          </p:nvSpPr>
          <p:spPr>
            <a:xfrm>
              <a:off x="7525436" y="4763515"/>
              <a:ext cx="287020" cy="276860"/>
            </a:xfrm>
            <a:custGeom>
              <a:avLst/>
              <a:gdLst/>
              <a:ahLst/>
              <a:cxnLst/>
              <a:rect l="l" t="t" r="r" b="b"/>
              <a:pathLst>
                <a:path w="287020" h="276860">
                  <a:moveTo>
                    <a:pt x="286562" y="119164"/>
                  </a:moveTo>
                  <a:lnTo>
                    <a:pt x="167398" y="119164"/>
                  </a:lnTo>
                  <a:lnTo>
                    <a:pt x="167398" y="0"/>
                  </a:lnTo>
                  <a:lnTo>
                    <a:pt x="119164" y="0"/>
                  </a:lnTo>
                  <a:lnTo>
                    <a:pt x="119164" y="119164"/>
                  </a:lnTo>
                  <a:lnTo>
                    <a:pt x="0" y="119164"/>
                  </a:lnTo>
                  <a:lnTo>
                    <a:pt x="0" y="156959"/>
                  </a:lnTo>
                  <a:lnTo>
                    <a:pt x="119164" y="156959"/>
                  </a:lnTo>
                  <a:lnTo>
                    <a:pt x="119164" y="276479"/>
                  </a:lnTo>
                  <a:lnTo>
                    <a:pt x="167398" y="276479"/>
                  </a:lnTo>
                  <a:lnTo>
                    <a:pt x="167398" y="156959"/>
                  </a:lnTo>
                  <a:lnTo>
                    <a:pt x="286562" y="156959"/>
                  </a:lnTo>
                  <a:lnTo>
                    <a:pt x="286562" y="119164"/>
                  </a:lnTo>
                  <a:close/>
                </a:path>
              </a:pathLst>
            </a:custGeom>
            <a:solidFill>
              <a:srgbClr val="000000"/>
            </a:solidFill>
          </p:spPr>
          <p:txBody>
            <a:bodyPr wrap="square" lIns="0" tIns="0" rIns="0" bIns="0" rtlCol="0"/>
            <a:lstStyle/>
            <a:p>
              <a:endParaRPr/>
            </a:p>
          </p:txBody>
        </p:sp>
        <p:sp>
          <p:nvSpPr>
            <p:cNvPr id="18" name="object 18"/>
            <p:cNvSpPr/>
            <p:nvPr/>
          </p:nvSpPr>
          <p:spPr>
            <a:xfrm>
              <a:off x="7525436" y="4763515"/>
              <a:ext cx="287020" cy="276860"/>
            </a:xfrm>
            <a:custGeom>
              <a:avLst/>
              <a:gdLst/>
              <a:ahLst/>
              <a:cxnLst/>
              <a:rect l="l" t="t" r="r" b="b"/>
              <a:pathLst>
                <a:path w="287020" h="276860">
                  <a:moveTo>
                    <a:pt x="119164" y="0"/>
                  </a:moveTo>
                  <a:lnTo>
                    <a:pt x="167398" y="0"/>
                  </a:lnTo>
                  <a:lnTo>
                    <a:pt x="167398" y="119164"/>
                  </a:lnTo>
                  <a:lnTo>
                    <a:pt x="286562" y="119164"/>
                  </a:lnTo>
                  <a:lnTo>
                    <a:pt x="286562" y="156959"/>
                  </a:lnTo>
                  <a:lnTo>
                    <a:pt x="167398" y="156959"/>
                  </a:lnTo>
                  <a:lnTo>
                    <a:pt x="167398" y="276478"/>
                  </a:lnTo>
                  <a:lnTo>
                    <a:pt x="119164" y="276478"/>
                  </a:lnTo>
                  <a:lnTo>
                    <a:pt x="119164" y="156959"/>
                  </a:lnTo>
                  <a:lnTo>
                    <a:pt x="0" y="156959"/>
                  </a:lnTo>
                  <a:lnTo>
                    <a:pt x="0" y="119164"/>
                  </a:lnTo>
                  <a:lnTo>
                    <a:pt x="119164" y="119164"/>
                  </a:lnTo>
                  <a:lnTo>
                    <a:pt x="119164" y="0"/>
                  </a:lnTo>
                  <a:close/>
                </a:path>
              </a:pathLst>
            </a:custGeom>
            <a:ln w="3175">
              <a:solidFill>
                <a:srgbClr val="000000"/>
              </a:solidFill>
            </a:ln>
          </p:spPr>
          <p:txBody>
            <a:bodyPr wrap="square" lIns="0" tIns="0" rIns="0" bIns="0" rtlCol="0"/>
            <a:lstStyle/>
            <a:p>
              <a:endParaRPr/>
            </a:p>
          </p:txBody>
        </p:sp>
      </p:grpSp>
      <p:sp>
        <p:nvSpPr>
          <p:cNvPr id="20" name="TextBox 19">
            <a:extLst>
              <a:ext uri="{FF2B5EF4-FFF2-40B4-BE49-F238E27FC236}">
                <a16:creationId xmlns:a16="http://schemas.microsoft.com/office/drawing/2014/main" id="{4E987DB3-CD00-D898-4346-60E8F7C8B8B4}"/>
              </a:ext>
            </a:extLst>
          </p:cNvPr>
          <p:cNvSpPr txBox="1"/>
          <p:nvPr/>
        </p:nvSpPr>
        <p:spPr>
          <a:xfrm>
            <a:off x="3276600" y="707626"/>
            <a:ext cx="2819400" cy="369332"/>
          </a:xfrm>
          <a:prstGeom prst="rect">
            <a:avLst/>
          </a:prstGeom>
          <a:noFill/>
        </p:spPr>
        <p:txBody>
          <a:bodyPr wrap="square">
            <a:spAutoFit/>
          </a:bodyPr>
          <a:lstStyle/>
          <a:p>
            <a:r>
              <a:rPr lang="en-US" spc="-10" dirty="0"/>
              <a:t>David Dossett, (Melbourne)</a:t>
            </a:r>
            <a:endParaRPr lang="en-AU"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562</TotalTime>
  <Words>1003</Words>
  <Application>Microsoft Office PowerPoint</Application>
  <PresentationFormat>Widescreen</PresentationFormat>
  <Paragraphs>118</Paragraphs>
  <Slides>11</Slides>
  <Notes>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11</vt:i4>
      </vt:variant>
    </vt:vector>
  </HeadingPairs>
  <TitlesOfParts>
    <vt:vector size="24" baseType="lpstr">
      <vt:lpstr>等线</vt:lpstr>
      <vt:lpstr>等线 Light</vt:lpstr>
      <vt:lpstr>맑은 고딕</vt:lpstr>
      <vt:lpstr>맑은 고딕</vt:lpstr>
      <vt:lpstr>微软雅黑</vt:lpstr>
      <vt:lpstr>Arial</vt:lpstr>
      <vt:lpstr>Calibri</vt:lpstr>
      <vt:lpstr>Calibri Light</vt:lpstr>
      <vt:lpstr>Fira Sans</vt:lpstr>
      <vt:lpstr>Helvetica</vt:lpstr>
      <vt:lpstr>Times New Roman</vt:lpstr>
      <vt:lpstr>Wingdings</vt:lpstr>
      <vt:lpstr>Office Theme</vt:lpstr>
      <vt:lpstr>AFAD Summary of Working Group 6</vt:lpstr>
      <vt:lpstr>Overall</vt:lpstr>
      <vt:lpstr>PowerPoint Presentation</vt:lpstr>
      <vt:lpstr>HEP Computing in Korea</vt:lpstr>
      <vt:lpstr>Summary from Science Cloud Development in Taiwan (Eric Yen)</vt:lpstr>
      <vt:lpstr>Scientific Computing at Australian Synchrotron Andreas Moll</vt:lpstr>
      <vt:lpstr>KEK computing research center </vt:lpstr>
      <vt:lpstr>Summary: The Networking and Computing @IHEP</vt:lpstr>
      <vt:lpstr>Melbourne Tier 2 Cloud</vt:lpstr>
      <vt:lpstr>Status report from Tokyo Tier-2</vt:lpstr>
      <vt:lpstr>The Design and Development of the scientific data and software for High Energy Photon Source in China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AFAD Summary of Working Group 6</dc:title>
  <dc:creator>Martin Sevior</dc:creator>
  <cp:lastModifiedBy>Martin Sevior</cp:lastModifiedBy>
  <cp:revision>16</cp:revision>
  <dcterms:created xsi:type="dcterms:W3CDTF">2023-04-13T12:57:44Z</dcterms:created>
  <dcterms:modified xsi:type="dcterms:W3CDTF">2023-04-14T00:07:17Z</dcterms:modified>
</cp:coreProperties>
</file>