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pn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notesMasterIdLst>
    <p:notesMasterId r:id="rId35"/>
  </p:notesMasterIdLst>
  <p:handoutMasterIdLst>
    <p:handoutMasterId r:id="rId36"/>
  </p:handoutMasterIdLst>
  <p:sldIdLst>
    <p:sldId id="441" r:id="rId2"/>
    <p:sldId id="553" r:id="rId3"/>
    <p:sldId id="554" r:id="rId4"/>
    <p:sldId id="555" r:id="rId5"/>
    <p:sldId id="556" r:id="rId6"/>
    <p:sldId id="558" r:id="rId7"/>
    <p:sldId id="557" r:id="rId8"/>
    <p:sldId id="497" r:id="rId9"/>
    <p:sldId id="484" r:id="rId10"/>
    <p:sldId id="498" r:id="rId11"/>
    <p:sldId id="499" r:id="rId12"/>
    <p:sldId id="500" r:id="rId13"/>
    <p:sldId id="501" r:id="rId14"/>
    <p:sldId id="502" r:id="rId15"/>
    <p:sldId id="504" r:id="rId16"/>
    <p:sldId id="448" r:id="rId17"/>
    <p:sldId id="508" r:id="rId18"/>
    <p:sldId id="449" r:id="rId19"/>
    <p:sldId id="483" r:id="rId20"/>
    <p:sldId id="560" r:id="rId21"/>
    <p:sldId id="561" r:id="rId22"/>
    <p:sldId id="562" r:id="rId23"/>
    <p:sldId id="559" r:id="rId24"/>
    <p:sldId id="563" r:id="rId25"/>
    <p:sldId id="564" r:id="rId26"/>
    <p:sldId id="565" r:id="rId27"/>
    <p:sldId id="566" r:id="rId28"/>
    <p:sldId id="451" r:id="rId29"/>
    <p:sldId id="454" r:id="rId30"/>
    <p:sldId id="470" r:id="rId31"/>
    <p:sldId id="478" r:id="rId32"/>
    <p:sldId id="482" r:id="rId33"/>
    <p:sldId id="549" r:id="rId34"/>
  </p:sldIdLst>
  <p:sldSz cx="9144000" cy="6858000" type="screen4x3"/>
  <p:notesSz cx="6718300" cy="98679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4600" kern="1200">
        <a:solidFill>
          <a:schemeClr val="accent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Arial" charset="0"/>
      </a:defRPr>
    </a:lvl1pPr>
    <a:lvl2pPr marL="475441" algn="l" rtl="0" fontAlgn="base">
      <a:spcBef>
        <a:spcPct val="0"/>
      </a:spcBef>
      <a:spcAft>
        <a:spcPct val="0"/>
      </a:spcAft>
      <a:defRPr sz="4600" kern="1200">
        <a:solidFill>
          <a:schemeClr val="accent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Arial" charset="0"/>
      </a:defRPr>
    </a:lvl2pPr>
    <a:lvl3pPr marL="950881" algn="l" rtl="0" fontAlgn="base">
      <a:spcBef>
        <a:spcPct val="0"/>
      </a:spcBef>
      <a:spcAft>
        <a:spcPct val="0"/>
      </a:spcAft>
      <a:defRPr sz="4600" kern="1200">
        <a:solidFill>
          <a:schemeClr val="accent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Arial" charset="0"/>
      </a:defRPr>
    </a:lvl3pPr>
    <a:lvl4pPr marL="1426321" algn="l" rtl="0" fontAlgn="base">
      <a:spcBef>
        <a:spcPct val="0"/>
      </a:spcBef>
      <a:spcAft>
        <a:spcPct val="0"/>
      </a:spcAft>
      <a:defRPr sz="4600" kern="1200">
        <a:solidFill>
          <a:schemeClr val="accent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Arial" charset="0"/>
      </a:defRPr>
    </a:lvl4pPr>
    <a:lvl5pPr marL="1901761" algn="l" rtl="0" fontAlgn="base">
      <a:spcBef>
        <a:spcPct val="0"/>
      </a:spcBef>
      <a:spcAft>
        <a:spcPct val="0"/>
      </a:spcAft>
      <a:defRPr sz="4600" kern="1200">
        <a:solidFill>
          <a:schemeClr val="accent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Arial" charset="0"/>
      </a:defRPr>
    </a:lvl5pPr>
    <a:lvl6pPr marL="2377202" algn="l" defTabSz="950881" rtl="0" eaLnBrk="1" latinLnBrk="0" hangingPunct="1">
      <a:defRPr sz="4600" kern="1200">
        <a:solidFill>
          <a:schemeClr val="accent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Arial" charset="0"/>
      </a:defRPr>
    </a:lvl6pPr>
    <a:lvl7pPr marL="2852643" algn="l" defTabSz="950881" rtl="0" eaLnBrk="1" latinLnBrk="0" hangingPunct="1">
      <a:defRPr sz="4600" kern="1200">
        <a:solidFill>
          <a:schemeClr val="accent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Arial" charset="0"/>
      </a:defRPr>
    </a:lvl7pPr>
    <a:lvl8pPr marL="3328082" algn="l" defTabSz="950881" rtl="0" eaLnBrk="1" latinLnBrk="0" hangingPunct="1">
      <a:defRPr sz="4600" kern="1200">
        <a:solidFill>
          <a:schemeClr val="accent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Arial" charset="0"/>
      </a:defRPr>
    </a:lvl8pPr>
    <a:lvl9pPr marL="3803523" algn="l" defTabSz="950881" rtl="0" eaLnBrk="1" latinLnBrk="0" hangingPunct="1">
      <a:defRPr sz="4600" kern="1200">
        <a:solidFill>
          <a:schemeClr val="accent2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3300"/>
    <a:srgbClr val="CC6600"/>
    <a:srgbClr val="F9F9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8" autoAdjust="0"/>
    <p:restoredTop sz="99862" autoAdjust="0"/>
  </p:normalViewPr>
  <p:slideViewPr>
    <p:cSldViewPr>
      <p:cViewPr>
        <p:scale>
          <a:sx n="100" d="100"/>
          <a:sy n="100" d="100"/>
        </p:scale>
        <p:origin x="-2224" y="-17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printerSettings" Target="printerSettings/printerSettings1.bin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Relationship Id="rId2" Type="http://schemas.openxmlformats.org/officeDocument/2006/relationships/image" Target="../media/image56.emf"/><Relationship Id="rId3" Type="http://schemas.openxmlformats.org/officeDocument/2006/relationships/image" Target="../media/image5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0529" cy="493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6198" y="0"/>
            <a:ext cx="2910529" cy="493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48E124-8E0B-429F-8F5C-B208048DFCAE}" type="datetimeFigureOut">
              <a:rPr lang="en-US" smtClean="0"/>
              <a:pPr/>
              <a:t>08/01/16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2924"/>
            <a:ext cx="2910529" cy="493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6198" y="9372924"/>
            <a:ext cx="2910529" cy="493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29D88-26F2-4BBB-9811-0AEF2AC18E4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340124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0529" cy="493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6199" y="0"/>
            <a:ext cx="2910529" cy="4933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C38902-AC7D-4FF2-9AC8-AE90467F77B8}" type="datetimeFigureOut">
              <a:rPr lang="en-US" smtClean="0"/>
              <a:pPr/>
              <a:t>08/01/16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2175" y="739775"/>
            <a:ext cx="4933950" cy="37004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2147" y="4687253"/>
            <a:ext cx="5374010" cy="44405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2924"/>
            <a:ext cx="2910529" cy="493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6199" y="9372924"/>
            <a:ext cx="2910529" cy="49339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8B3A8E-51DF-4ED1-8137-1660F73EC21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847670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508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75441" algn="l" defTabSz="9508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50881" algn="l" defTabSz="9508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426321" algn="l" defTabSz="9508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901761" algn="l" defTabSz="9508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377202" algn="l" defTabSz="9508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52643" algn="l" defTabSz="9508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328082" algn="l" defTabSz="9508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803523" algn="l" defTabSz="950881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11FC93C-9DB3-8F4E-AA34-AF3CE5B6042D}" type="slidenum">
              <a:rPr lang="en-GB">
                <a:latin typeface="Arial" charset="0"/>
                <a:ea typeface="ＭＳ Ｐゴシック" charset="-128"/>
                <a:cs typeface="ＭＳ Ｐゴシック" charset="-128"/>
              </a:rPr>
              <a:pPr/>
              <a:t>1</a:t>
            </a:fld>
            <a:endParaRPr lang="en-GB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675" name="Rectangle 7"/>
          <p:cNvSpPr txBox="1">
            <a:spLocks noGrp="1" noChangeArrowheads="1"/>
          </p:cNvSpPr>
          <p:nvPr/>
        </p:nvSpPr>
        <p:spPr bwMode="auto">
          <a:xfrm>
            <a:off x="3807038" y="9374507"/>
            <a:ext cx="2911263" cy="493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672" tIns="45336" rIns="90672" bIns="45336" anchor="b">
            <a:prstTxWarp prst="textNoShape">
              <a:avLst/>
            </a:prstTxWarp>
          </a:bodyPr>
          <a:lstStyle/>
          <a:p>
            <a:pPr algn="r" eaLnBrk="0" hangingPunct="0"/>
            <a:fld id="{B68E2002-60AE-2145-B876-134F9FFAC958}" type="slidenum">
              <a:rPr lang="en-GB" sz="1200"/>
              <a:pPr algn="r" eaLnBrk="0" hangingPunct="0"/>
              <a:t>1</a:t>
            </a:fld>
            <a:endParaRPr lang="en-GB" sz="1200" dirty="0"/>
          </a:p>
        </p:txBody>
      </p:sp>
      <p:sp>
        <p:nvSpPr>
          <p:cNvPr id="2867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867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 dirty="0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r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4" descr="bande-01.eps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479"/>
          <a:stretch/>
        </p:blipFill>
        <p:spPr>
          <a:xfrm>
            <a:off x="0" y="0"/>
            <a:ext cx="9144000" cy="836712"/>
          </a:xfrm>
          <a:prstGeom prst="rect">
            <a:avLst/>
          </a:prstGeom>
        </p:spPr>
      </p:pic>
      <p:pic>
        <p:nvPicPr>
          <p:cNvPr id="7" name="Picture 6" descr="newlhc logo1.gif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4197" y="44625"/>
            <a:ext cx="792088" cy="792088"/>
          </a:xfrm>
          <a:prstGeom prst="rect">
            <a:avLst/>
          </a:prstGeom>
          <a:effectLst>
            <a:glow rad="101600">
              <a:schemeClr val="accent1">
                <a:lumMod val="40000"/>
                <a:lumOff val="60000"/>
                <a:alpha val="40000"/>
              </a:schemeClr>
            </a:glow>
            <a:reflection blurRad="6350" stA="50000" endA="300" endPos="55000" dir="5400000" sy="-100000" algn="bl" rotWithShape="0"/>
            <a:softEdge rad="127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9" y="116633"/>
            <a:ext cx="6840760" cy="649288"/>
          </a:xfrm>
          <a:solidFill>
            <a:schemeClr val="accent1">
              <a:alpha val="49000"/>
            </a:schemeClr>
          </a:solidFill>
        </p:spPr>
        <p:txBody>
          <a:bodyPr>
            <a:normAutofit/>
          </a:bodyPr>
          <a:lstStyle>
            <a:lvl1pPr>
              <a:defRPr sz="2900" i="1" baseline="0">
                <a:solidFill>
                  <a:schemeClr val="bg1"/>
                </a:solidFill>
                <a:effectLst>
                  <a:outerShdw blurRad="114300" dist="38100" dir="18900000" sx="102000" sy="102000" algn="bl" rotWithShape="0">
                    <a:prstClr val="black"/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35496" y="6520261"/>
            <a:ext cx="2133600" cy="365125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3124200" y="6520261"/>
            <a:ext cx="2895600" cy="365125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974904" y="6520261"/>
            <a:ext cx="2133600" cy="365125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C48DD96-721A-47B5-A0FB-97F65392730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orm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4" descr="bande-01.eps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5479"/>
          <a:stretch/>
        </p:blipFill>
        <p:spPr>
          <a:xfrm>
            <a:off x="0" y="0"/>
            <a:ext cx="9144000" cy="83671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9" y="116633"/>
            <a:ext cx="6840760" cy="649288"/>
          </a:xfrm>
          <a:solidFill>
            <a:schemeClr val="accent1">
              <a:alpha val="49000"/>
            </a:schemeClr>
          </a:solidFill>
        </p:spPr>
        <p:txBody>
          <a:bodyPr>
            <a:normAutofit/>
          </a:bodyPr>
          <a:lstStyle>
            <a:lvl1pPr>
              <a:defRPr sz="2900" i="1" baseline="0">
                <a:solidFill>
                  <a:schemeClr val="bg1"/>
                </a:solidFill>
                <a:effectLst>
                  <a:outerShdw blurRad="114300" dist="38100" dir="18900000" sx="102000" sy="102000" algn="bl" rotWithShape="0">
                    <a:prstClr val="black"/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35496" y="6525344"/>
            <a:ext cx="2133600" cy="365125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>
          <a:xfrm>
            <a:off x="3124200" y="6520261"/>
            <a:ext cx="2895600" cy="365125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974904" y="6520261"/>
            <a:ext cx="2133600" cy="365125"/>
          </a:xfrm>
        </p:spPr>
        <p:txBody>
          <a:bodyPr/>
          <a:lstStyle>
            <a:lvl1pPr>
              <a:defRPr sz="1000" b="1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C48DD96-721A-47B5-A0FB-97F653927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4540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35496" y="6520259"/>
            <a:ext cx="2133600" cy="365125"/>
          </a:xfrm>
        </p:spPr>
        <p:txBody>
          <a:bodyPr/>
          <a:lstStyle>
            <a:lvl1pPr>
              <a:defRPr sz="1000"/>
            </a:lvl1pPr>
          </a:lstStyle>
          <a:p>
            <a:r>
              <a:rPr lang="en-US" smtClean="0"/>
              <a:t>January 13th 2016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525344"/>
            <a:ext cx="2895600" cy="365125"/>
          </a:xfrm>
        </p:spPr>
        <p:txBody>
          <a:bodyPr/>
          <a:lstStyle>
            <a:lvl1pPr>
              <a:defRPr sz="1000"/>
            </a:lvl1pPr>
          </a:lstStyle>
          <a:p>
            <a:r>
              <a:rPr lang="en-US" smtClean="0"/>
              <a:t>LHC Run II and HL-LHC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74904" y="6520259"/>
            <a:ext cx="2133600" cy="365125"/>
          </a:xfrm>
        </p:spPr>
        <p:txBody>
          <a:bodyPr/>
          <a:lstStyle>
            <a:lvl1pPr>
              <a:defRPr sz="1000"/>
            </a:lvl1pPr>
          </a:lstStyle>
          <a:p>
            <a:fld id="{1C4B8C09-5918-41DD-9C80-8FE2C04AD78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227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Diapositive de titre">
    <p:bg>
      <p:bgPr>
        <a:solidFill>
          <a:srgbClr val="1042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logooutline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12000" y="2181663"/>
            <a:ext cx="2520000" cy="2494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06923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5088" tIns="47544" rIns="95088" bIns="47544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5088" tIns="47544" rIns="95088" bIns="4754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3"/>
            <a:ext cx="2133600" cy="365125"/>
          </a:xfrm>
          <a:prstGeom prst="rect">
            <a:avLst/>
          </a:prstGeom>
        </p:spPr>
        <p:txBody>
          <a:bodyPr vert="horz" lIns="95088" tIns="47544" rIns="95088" bIns="47544" rtlCol="0" anchor="ctr"/>
          <a:lstStyle>
            <a:lvl1pPr algn="l">
              <a:defRPr sz="1200">
                <a:solidFill>
                  <a:srgbClr val="000000"/>
                </a:solidFill>
                <a:effectLst/>
              </a:defRPr>
            </a:lvl1pPr>
          </a:lstStyle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3"/>
            <a:ext cx="2895600" cy="365125"/>
          </a:xfrm>
          <a:prstGeom prst="rect">
            <a:avLst/>
          </a:prstGeom>
        </p:spPr>
        <p:txBody>
          <a:bodyPr vert="horz" lIns="95088" tIns="47544" rIns="95088" bIns="47544" rtlCol="0" anchor="ctr"/>
          <a:lstStyle>
            <a:lvl1pPr algn="ctr">
              <a:defRPr sz="1200">
                <a:solidFill>
                  <a:srgbClr val="000000"/>
                </a:solidFill>
                <a:effectLst/>
              </a:defRPr>
            </a:lvl1pPr>
          </a:lstStyle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3"/>
            <a:ext cx="2133600" cy="365125"/>
          </a:xfrm>
          <a:prstGeom prst="rect">
            <a:avLst/>
          </a:prstGeom>
        </p:spPr>
        <p:txBody>
          <a:bodyPr vert="horz" lIns="95088" tIns="47544" rIns="95088" bIns="47544" rtlCol="0" anchor="ctr"/>
          <a:lstStyle>
            <a:lvl1pPr algn="r">
              <a:defRPr sz="1200">
                <a:solidFill>
                  <a:srgbClr val="000000"/>
                </a:solidFill>
                <a:effectLst/>
              </a:defRPr>
            </a:lvl1pPr>
          </a:lstStyle>
          <a:p>
            <a:fld id="{6C48DD96-721A-47B5-A0FB-97F65392730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846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51" r:id="rId4"/>
  </p:sldLayoutIdLst>
  <p:hf hdr="0"/>
  <p:txStyles>
    <p:titleStyle>
      <a:lvl1pPr algn="ctr" defTabSz="475441" rtl="0" eaLnBrk="1" latinLnBrk="0" hangingPunct="1">
        <a:spcBef>
          <a:spcPct val="0"/>
        </a:spcBef>
        <a:buNone/>
        <a:defRPr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581" indent="-356581" algn="l" defTabSz="475441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2590" indent="-297150" algn="l" defTabSz="475441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88601" indent="-237720" algn="l" defTabSz="475441" rtl="0" eaLnBrk="1" latinLnBrk="0" hangingPunct="1">
        <a:spcBef>
          <a:spcPct val="20000"/>
        </a:spcBef>
        <a:buFont typeface="Arial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64042" indent="-237720" algn="l" defTabSz="475441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39481" indent="-237720" algn="l" defTabSz="475441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614922" indent="-237720" algn="l" defTabSz="47544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90362" indent="-237720" algn="l" defTabSz="47544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03" indent="-237720" algn="l" defTabSz="47544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41243" indent="-237720" algn="l" defTabSz="475441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754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5441" algn="l" defTabSz="4754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0881" algn="l" defTabSz="4754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26321" algn="l" defTabSz="4754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01761" algn="l" defTabSz="4754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77202" algn="l" defTabSz="4754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52643" algn="l" defTabSz="4754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28082" algn="l" defTabSz="4754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03523" algn="l" defTabSz="475441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3" Type="http://schemas.openxmlformats.org/officeDocument/2006/relationships/image" Target="../media/image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4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5.jpeg"/><Relationship Id="rId3" Type="http://schemas.openxmlformats.org/officeDocument/2006/relationships/image" Target="../media/image46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Relationship Id="rId3" Type="http://schemas.openxmlformats.org/officeDocument/2006/relationships/image" Target="../media/image2.gi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8.png"/><Relationship Id="rId3" Type="http://schemas.openxmlformats.org/officeDocument/2006/relationships/image" Target="../media/image4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4.png"/><Relationship Id="rId12" Type="http://schemas.openxmlformats.org/officeDocument/2006/relationships/image" Target="../media/image15.png"/><Relationship Id="rId13" Type="http://schemas.openxmlformats.org/officeDocument/2006/relationships/image" Target="../media/image16.png"/><Relationship Id="rId14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2" Type="http://schemas.openxmlformats.org/officeDocument/2006/relationships/hyperlink" Target="http://elogbook.cern.ch/eLogbook/attach_viewer.jsp?attach_id=1025394" TargetMode="External"/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5" Type="http://schemas.openxmlformats.org/officeDocument/2006/relationships/image" Target="../media/image8.png"/><Relationship Id="rId6" Type="http://schemas.openxmlformats.org/officeDocument/2006/relationships/image" Target="../media/image9.png"/><Relationship Id="rId7" Type="http://schemas.openxmlformats.org/officeDocument/2006/relationships/image" Target="../media/image10.png"/><Relationship Id="rId8" Type="http://schemas.openxmlformats.org/officeDocument/2006/relationships/image" Target="../media/image11.jpeg"/><Relationship Id="rId9" Type="http://schemas.openxmlformats.org/officeDocument/2006/relationships/image" Target="../media/image12.png"/><Relationship Id="rId10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1.png"/><Relationship Id="rId3" Type="http://schemas.openxmlformats.org/officeDocument/2006/relationships/image" Target="../media/image52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53.png"/><Relationship Id="rId3" Type="http://schemas.openxmlformats.org/officeDocument/2006/relationships/image" Target="../media/image5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4" Type="http://schemas.openxmlformats.org/officeDocument/2006/relationships/oleObject" Target="../embeddings/oleObject1.bin"/><Relationship Id="rId5" Type="http://schemas.openxmlformats.org/officeDocument/2006/relationships/image" Target="../media/image55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56.e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57.emf"/><Relationship Id="rId10" Type="http://schemas.openxmlformats.org/officeDocument/2006/relationships/image" Target="../media/image59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4" Type="http://schemas.openxmlformats.org/officeDocument/2006/relationships/image" Target="../media/image62.png"/><Relationship Id="rId5" Type="http://schemas.openxmlformats.org/officeDocument/2006/relationships/image" Target="../media/image63.png"/><Relationship Id="rId6" Type="http://schemas.openxmlformats.org/officeDocument/2006/relationships/image" Target="../media/image64.png"/><Relationship Id="rId7" Type="http://schemas.openxmlformats.org/officeDocument/2006/relationships/image" Target="../media/image65.png"/><Relationship Id="rId8" Type="http://schemas.openxmlformats.org/officeDocument/2006/relationships/image" Target="../media/image6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4" Type="http://schemas.openxmlformats.org/officeDocument/2006/relationships/image" Target="../media/image69.em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7.e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3" Type="http://schemas.openxmlformats.org/officeDocument/2006/relationships/image" Target="../media/image70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1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2.png"/></Relationships>
</file>

<file path=ppt/slides/_rels/slide2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8.png"/><Relationship Id="rId12" Type="http://schemas.openxmlformats.org/officeDocument/2006/relationships/hyperlink" Target="http://www.iconarchive.com/show/flag-icons-by-gosquared/Spain-icon.html" TargetMode="External"/><Relationship Id="rId13" Type="http://schemas.openxmlformats.org/officeDocument/2006/relationships/image" Target="../media/image79.png"/><Relationship Id="rId14" Type="http://schemas.openxmlformats.org/officeDocument/2006/relationships/image" Target="../media/image80.png"/><Relationship Id="rId15" Type="http://schemas.openxmlformats.org/officeDocument/2006/relationships/hyperlink" Target="http://www.iconarchive.com/show/flag-icons-by-gosquared/United-Kingdom-icon.html" TargetMode="External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3.png"/><Relationship Id="rId3" Type="http://schemas.openxmlformats.org/officeDocument/2006/relationships/image" Target="../media/image74.png"/><Relationship Id="rId4" Type="http://schemas.openxmlformats.org/officeDocument/2006/relationships/hyperlink" Target="http://www.iconarchive.com/show/flag-icons-by-gosquared/United-States-icon.html" TargetMode="External"/><Relationship Id="rId5" Type="http://schemas.openxmlformats.org/officeDocument/2006/relationships/image" Target="../media/image75.png"/><Relationship Id="rId6" Type="http://schemas.openxmlformats.org/officeDocument/2006/relationships/hyperlink" Target="http://www.iconarchive.com/show/flag-icons-by-gosquared/Japan-icon.html" TargetMode="External"/><Relationship Id="rId7" Type="http://schemas.openxmlformats.org/officeDocument/2006/relationships/image" Target="../media/image76.png"/><Relationship Id="rId8" Type="http://schemas.openxmlformats.org/officeDocument/2006/relationships/hyperlink" Target="http://www.iconarchive.com/show/flag-icons-by-gosquared/France-icon.html" TargetMode="External"/><Relationship Id="rId9" Type="http://schemas.openxmlformats.org/officeDocument/2006/relationships/image" Target="../media/image77.png"/><Relationship Id="rId10" Type="http://schemas.openxmlformats.org/officeDocument/2006/relationships/hyperlink" Target="http://www.iconarchive.com/show/flag-icons-by-gosquared/Italy-icon.html" TargetMode="Externa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image" Target="../media/image83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4" Type="http://schemas.openxmlformats.org/officeDocument/2006/relationships/image" Target="../media/image86.jpeg"/><Relationship Id="rId5" Type="http://schemas.openxmlformats.org/officeDocument/2006/relationships/image" Target="../media/image87.jpeg"/><Relationship Id="rId6" Type="http://schemas.openxmlformats.org/officeDocument/2006/relationships/image" Target="../media/image88.jpeg"/><Relationship Id="rId7" Type="http://schemas.openxmlformats.org/officeDocument/2006/relationships/image" Target="../media/image89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84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jpe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emf"/><Relationship Id="rId8" Type="http://schemas.openxmlformats.org/officeDocument/2006/relationships/image" Target="../media/image31.png"/><Relationship Id="rId9" Type="http://schemas.openxmlformats.org/officeDocument/2006/relationships/image" Target="../media/image2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0807031_01-A4-at-144-dpi.jpg"/>
          <p:cNvPicPr>
            <a:picLocks noChangeAspect="1"/>
          </p:cNvPicPr>
          <p:nvPr/>
        </p:nvPicPr>
        <p:blipFill>
          <a:blip r:embed="rId3">
            <a:lum bright="-2000" contrast="2000"/>
          </a:blip>
          <a:stretch>
            <a:fillRect/>
          </a:stretch>
        </p:blipFill>
        <p:spPr>
          <a:xfrm>
            <a:off x="-36513" y="0"/>
            <a:ext cx="9180513" cy="6885384"/>
          </a:xfrm>
          <a:prstGeom prst="rect">
            <a:avLst/>
          </a:prstGeom>
        </p:spPr>
      </p:pic>
      <p:sp>
        <p:nvSpPr>
          <p:cNvPr id="27659" name="TextBox 12"/>
          <p:cNvSpPr txBox="1">
            <a:spLocks noChangeArrowheads="1"/>
          </p:cNvSpPr>
          <p:nvPr/>
        </p:nvSpPr>
        <p:spPr bwMode="auto">
          <a:xfrm>
            <a:off x="755576" y="3710642"/>
            <a:ext cx="7416824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38100" dir="2700000" algn="tl" rotWithShape="0">
              <a:prstClr val="black"/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 smtClean="0">
                <a:solidFill>
                  <a:srgbClr val="FFFF00"/>
                </a:solidFill>
                <a:latin typeface="Comic Sans MS"/>
                <a:cs typeface="Comic Sans MS"/>
              </a:rPr>
              <a:t>LHC Run II Commissioning  and HL-LHC Status</a:t>
            </a:r>
          </a:p>
        </p:txBody>
      </p:sp>
      <p:pic>
        <p:nvPicPr>
          <p:cNvPr id="7" name="Picture 6" descr="cern_logo_1.png"/>
          <p:cNvPicPr>
            <a:picLocks noChangeAspect="1"/>
          </p:cNvPicPr>
          <p:nvPr/>
        </p:nvPicPr>
        <p:blipFill>
          <a:blip r:embed="rId4">
            <a:lum bright="100000" contrast="-100000"/>
          </a:blip>
          <a:stretch>
            <a:fillRect/>
          </a:stretch>
        </p:blipFill>
        <p:spPr>
          <a:xfrm>
            <a:off x="179512" y="5949280"/>
            <a:ext cx="799491" cy="786166"/>
          </a:xfrm>
          <a:prstGeom prst="rect">
            <a:avLst/>
          </a:prstGeom>
          <a:effectLst>
            <a:outerShdw blurRad="38100" dist="38100" dir="2700000" algn="tl" rotWithShape="0">
              <a:prstClr val="black"/>
            </a:outerShdw>
          </a:effectLst>
        </p:spPr>
      </p:pic>
      <p:sp>
        <p:nvSpPr>
          <p:cNvPr id="9" name="TextBox 12"/>
          <p:cNvSpPr txBox="1">
            <a:spLocks noChangeArrowheads="1"/>
          </p:cNvSpPr>
          <p:nvPr/>
        </p:nvSpPr>
        <p:spPr bwMode="auto">
          <a:xfrm>
            <a:off x="107504" y="6012576"/>
            <a:ext cx="885698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38100" dist="38100" dir="2700000" algn="tl" rotWithShape="0">
              <a:prstClr val="black"/>
            </a:outerShdw>
          </a:effectLst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i="1" dirty="0" smtClean="0">
                <a:solidFill>
                  <a:srgbClr val="CCFFCC"/>
                </a:solidFill>
                <a:latin typeface="+mn-lt"/>
              </a:rPr>
              <a:t>Paul Collier, CERN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B8C09-5918-41DD-9C80-8FE2C04AD789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758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Challenges/Issues in 2015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71600" y="980728"/>
            <a:ext cx="7056784" cy="1200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2015 was a commissioning year – meant to flush out any issues with increasing the intensity of the beam …    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in this respect, it has been very successful!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251520" y="2276872"/>
            <a:ext cx="8640960" cy="432048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lang="en-US" sz="2200" b="1" dirty="0" smtClean="0">
                <a:solidFill>
                  <a:schemeClr val="accent4">
                    <a:lumMod val="75000"/>
                  </a:schemeClr>
                </a:solidFill>
                <a:effectLst/>
                <a:latin typeface="Calibri"/>
              </a:rPr>
              <a:t>Magnet Quench</a:t>
            </a: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Protection System (QPS)</a:t>
            </a:r>
          </a:p>
          <a:p>
            <a:pPr lvl="1" fontAlgn="auto">
              <a:spcAft>
                <a:spcPts val="0"/>
              </a:spcAft>
              <a:buFont typeface="Wingdings" charset="2"/>
              <a:buChar char="Ø"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Non radiation hard components – now solved 1,300</a:t>
            </a:r>
            <a:r>
              <a:rPr kumimoji="0" lang="en-US" sz="2000" b="1" i="0" u="none" strike="noStrike" kern="1200" cap="none" spc="0" normalizeH="0" noProof="0" dirty="0" smtClean="0">
                <a:ln>
                  <a:noFill/>
                </a:ln>
                <a:solidFill>
                  <a:schemeClr val="accent4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cards changed!</a:t>
            </a:r>
            <a:endParaRPr kumimoji="0" lang="en-US" sz="2000" b="1" i="0" u="none" strike="noStrike" kern="1200" cap="none" spc="0" normalizeH="0" baseline="0" noProof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fontAlgn="auto">
              <a:spcAft>
                <a:spcPts val="0"/>
              </a:spcAft>
              <a:buFont typeface="Courier New"/>
              <a:buChar char="o"/>
              <a:defRPr/>
            </a:pPr>
            <a:r>
              <a:rPr lang="en-US" sz="2200" b="1" dirty="0">
                <a:solidFill>
                  <a:srgbClr val="FF0000"/>
                </a:solidFill>
                <a:effectLst/>
              </a:rPr>
              <a:t>Electron Cloud </a:t>
            </a:r>
            <a:endParaRPr lang="en-US" sz="2000" b="1" dirty="0" smtClean="0">
              <a:solidFill>
                <a:srgbClr val="FF0000"/>
              </a:solidFill>
              <a:effectLst/>
            </a:endParaRPr>
          </a:p>
          <a:p>
            <a:pPr lvl="1" fontAlgn="auto">
              <a:spcAft>
                <a:spcPts val="0"/>
              </a:spcAft>
              <a:buFont typeface="Wingdings" charset="2"/>
              <a:buChar char="Ø"/>
              <a:defRPr/>
            </a:pPr>
            <a:r>
              <a:rPr lang="en-US" sz="2000" b="1" dirty="0" smtClean="0">
                <a:solidFill>
                  <a:srgbClr val="FF0000"/>
                </a:solidFill>
                <a:effectLst/>
              </a:rPr>
              <a:t>Causes beam instabilities and stresses the Cryogenics system</a:t>
            </a:r>
            <a:endParaRPr lang="en-US" sz="2000" b="1" dirty="0">
              <a:solidFill>
                <a:srgbClr val="FF0000"/>
              </a:solidFill>
              <a:effectLst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Unidentified Falling Objects (UFOs)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Widely distributed all around the ring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kumimoji="0" lang="en-US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716C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Unidentified Lying Object (ULO)</a:t>
            </a:r>
          </a:p>
          <a:p>
            <a:pPr marR="0" lvl="1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charset="2"/>
              <a:buChar char="Ø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716C2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Aperture limitation inside the beam vacuum tube </a:t>
            </a:r>
          </a:p>
          <a:p>
            <a:pPr fontAlgn="auto">
              <a:spcAft>
                <a:spcPts val="0"/>
              </a:spcAft>
              <a:buFont typeface="Courier New"/>
              <a:buChar char="o"/>
              <a:defRPr/>
            </a:pPr>
            <a:r>
              <a:rPr lang="en-US" sz="2200" b="1" dirty="0" smtClean="0">
                <a:solidFill>
                  <a:schemeClr val="tx2"/>
                </a:solidFill>
                <a:effectLst/>
              </a:rPr>
              <a:t>Injection </a:t>
            </a:r>
            <a:r>
              <a:rPr lang="en-US" sz="2200" b="1" dirty="0">
                <a:solidFill>
                  <a:schemeClr val="tx2"/>
                </a:solidFill>
                <a:effectLst/>
              </a:rPr>
              <a:t>Protection device </a:t>
            </a:r>
            <a:r>
              <a:rPr lang="en-US" sz="2200" b="1" dirty="0" smtClean="0">
                <a:solidFill>
                  <a:schemeClr val="tx2"/>
                </a:solidFill>
                <a:effectLst/>
              </a:rPr>
              <a:t>Issues</a:t>
            </a:r>
            <a:endParaRPr lang="en-US" sz="2200" b="1" dirty="0">
              <a:solidFill>
                <a:schemeClr val="tx2"/>
              </a:solidFill>
              <a:effectLst/>
            </a:endParaRPr>
          </a:p>
          <a:p>
            <a:pPr marL="857250" lvl="1" indent="-342900" fontAlgn="auto">
              <a:spcAft>
                <a:spcPts val="0"/>
              </a:spcAft>
              <a:buFont typeface="Wingdings" charset="2"/>
              <a:buChar char="Ø"/>
            </a:pPr>
            <a:r>
              <a:rPr lang="en-US" sz="2000" b="1" dirty="0">
                <a:solidFill>
                  <a:schemeClr val="tx2"/>
                </a:solidFill>
                <a:effectLst/>
              </a:rPr>
              <a:t>Potential </a:t>
            </a:r>
            <a:r>
              <a:rPr lang="en-US" sz="2000" b="1" dirty="0" smtClean="0">
                <a:solidFill>
                  <a:schemeClr val="tx2"/>
                </a:solidFill>
                <a:effectLst/>
              </a:rPr>
              <a:t>performance limitation </a:t>
            </a:r>
            <a:r>
              <a:rPr lang="en-US" sz="2000" b="1" dirty="0">
                <a:solidFill>
                  <a:schemeClr val="tx2"/>
                </a:solidFill>
                <a:effectLst/>
              </a:rPr>
              <a:t>until the year end technical stop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lang="en-US" sz="2200" b="1" dirty="0" smtClean="0">
                <a:solidFill>
                  <a:sysClr val="windowText" lastClr="000000"/>
                </a:solidFill>
                <a:effectLst/>
                <a:latin typeface="Calibri"/>
              </a:rPr>
              <a:t>Electrical Earth </a:t>
            </a:r>
            <a:r>
              <a:rPr lang="en-US" sz="2200" b="1" dirty="0">
                <a:solidFill>
                  <a:sysClr val="windowText" lastClr="000000"/>
                </a:solidFill>
                <a:effectLst/>
                <a:latin typeface="Calibri"/>
              </a:rPr>
              <a:t>faults (not intensity related) </a:t>
            </a:r>
          </a:p>
        </p:txBody>
      </p:sp>
      <p:pic>
        <p:nvPicPr>
          <p:cNvPr id="8" name="Picture 7" descr="newlhc logo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4197" y="44624"/>
            <a:ext cx="792088" cy="792088"/>
          </a:xfrm>
          <a:prstGeom prst="rect">
            <a:avLst/>
          </a:prstGeom>
          <a:effectLst>
            <a:glow rad="101600">
              <a:schemeClr val="accent1">
                <a:lumMod val="40000"/>
                <a:lumOff val="60000"/>
                <a:alpha val="40000"/>
              </a:schemeClr>
            </a:glow>
            <a:reflection blurRad="6350" stA="50000" endA="300" endPos="55000" dir="5400000" sy="-100000" algn="bl" rotWithShape="0"/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774099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Electron Cloud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11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685800" y="1165225"/>
            <a:ext cx="7772400" cy="45719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tIns="0" bIns="468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85800" y="2819400"/>
            <a:ext cx="7848600" cy="45719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cap="flat" cmpd="sng" algn="ctr">
            <a:solidFill>
              <a:sysClr val="window" lastClr="FFFFFF">
                <a:lumMod val="85000"/>
              </a:sys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tIns="0" bIns="468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85800" y="1066800"/>
            <a:ext cx="7772400" cy="45719"/>
          </a:xfrm>
          <a:prstGeom prst="rect">
            <a:avLst/>
          </a:prstGeom>
          <a:solidFill>
            <a:sysClr val="windowText" lastClr="000000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tIns="0" bIns="468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2971800"/>
            <a:ext cx="7848600" cy="45719"/>
          </a:xfrm>
          <a:prstGeom prst="rect">
            <a:avLst/>
          </a:prstGeom>
          <a:solidFill>
            <a:sysClr val="windowText" lastClr="000000"/>
          </a:solidFill>
          <a:ln w="9525" cap="flat" cmpd="sng" algn="ctr">
            <a:solidFill>
              <a:sysClr val="windowText" lastClr="000000"/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tIns="0" bIns="468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62000" y="1905000"/>
            <a:ext cx="533400" cy="152400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tIns="0" bIns="468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11" name="Oval 10"/>
          <p:cNvSpPr/>
          <p:nvPr/>
        </p:nvSpPr>
        <p:spPr>
          <a:xfrm>
            <a:off x="3657600" y="1905000"/>
            <a:ext cx="533400" cy="152400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tIns="0" bIns="468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Freeform 11"/>
          <p:cNvSpPr/>
          <p:nvPr/>
        </p:nvSpPr>
        <p:spPr>
          <a:xfrm rot="19694061">
            <a:off x="822172" y="1340875"/>
            <a:ext cx="799111" cy="166485"/>
          </a:xfrm>
          <a:custGeom>
            <a:avLst/>
            <a:gdLst>
              <a:gd name="connsiteX0" fmla="*/ 0 w 799111"/>
              <a:gd name="connsiteY0" fmla="*/ 99891 h 166485"/>
              <a:gd name="connsiteX1" fmla="*/ 4757 w 799111"/>
              <a:gd name="connsiteY1" fmla="*/ 76108 h 166485"/>
              <a:gd name="connsiteX2" fmla="*/ 14270 w 799111"/>
              <a:gd name="connsiteY2" fmla="*/ 47567 h 166485"/>
              <a:gd name="connsiteX3" fmla="*/ 19026 w 799111"/>
              <a:gd name="connsiteY3" fmla="*/ 33297 h 166485"/>
              <a:gd name="connsiteX4" fmla="*/ 33296 w 799111"/>
              <a:gd name="connsiteY4" fmla="*/ 4757 h 166485"/>
              <a:gd name="connsiteX5" fmla="*/ 47566 w 799111"/>
              <a:gd name="connsiteY5" fmla="*/ 0 h 166485"/>
              <a:gd name="connsiteX6" fmla="*/ 66593 w 799111"/>
              <a:gd name="connsiteY6" fmla="*/ 19027 h 166485"/>
              <a:gd name="connsiteX7" fmla="*/ 76106 w 799111"/>
              <a:gd name="connsiteY7" fmla="*/ 47567 h 166485"/>
              <a:gd name="connsiteX8" fmla="*/ 85619 w 799111"/>
              <a:gd name="connsiteY8" fmla="*/ 80865 h 166485"/>
              <a:gd name="connsiteX9" fmla="*/ 95132 w 799111"/>
              <a:gd name="connsiteY9" fmla="*/ 128432 h 166485"/>
              <a:gd name="connsiteX10" fmla="*/ 99889 w 799111"/>
              <a:gd name="connsiteY10" fmla="*/ 156972 h 166485"/>
              <a:gd name="connsiteX11" fmla="*/ 114159 w 799111"/>
              <a:gd name="connsiteY11" fmla="*/ 166485 h 166485"/>
              <a:gd name="connsiteX12" fmla="*/ 123672 w 799111"/>
              <a:gd name="connsiteY12" fmla="*/ 152215 h 166485"/>
              <a:gd name="connsiteX13" fmla="*/ 137942 w 799111"/>
              <a:gd name="connsiteY13" fmla="*/ 104648 h 166485"/>
              <a:gd name="connsiteX14" fmla="*/ 142698 w 799111"/>
              <a:gd name="connsiteY14" fmla="*/ 47567 h 166485"/>
              <a:gd name="connsiteX15" fmla="*/ 152212 w 799111"/>
              <a:gd name="connsiteY15" fmla="*/ 19027 h 166485"/>
              <a:gd name="connsiteX16" fmla="*/ 166481 w 799111"/>
              <a:gd name="connsiteY16" fmla="*/ 9514 h 166485"/>
              <a:gd name="connsiteX17" fmla="*/ 190265 w 799111"/>
              <a:gd name="connsiteY17" fmla="*/ 42811 h 166485"/>
              <a:gd name="connsiteX18" fmla="*/ 195021 w 799111"/>
              <a:gd name="connsiteY18" fmla="*/ 71351 h 166485"/>
              <a:gd name="connsiteX19" fmla="*/ 204534 w 799111"/>
              <a:gd name="connsiteY19" fmla="*/ 99891 h 166485"/>
              <a:gd name="connsiteX20" fmla="*/ 209291 w 799111"/>
              <a:gd name="connsiteY20" fmla="*/ 114162 h 166485"/>
              <a:gd name="connsiteX21" fmla="*/ 214048 w 799111"/>
              <a:gd name="connsiteY21" fmla="*/ 133188 h 166485"/>
              <a:gd name="connsiteX22" fmla="*/ 223561 w 799111"/>
              <a:gd name="connsiteY22" fmla="*/ 161729 h 166485"/>
              <a:gd name="connsiteX23" fmla="*/ 247344 w 799111"/>
              <a:gd name="connsiteY23" fmla="*/ 156972 h 166485"/>
              <a:gd name="connsiteX24" fmla="*/ 252101 w 799111"/>
              <a:gd name="connsiteY24" fmla="*/ 142702 h 166485"/>
              <a:gd name="connsiteX25" fmla="*/ 261614 w 799111"/>
              <a:gd name="connsiteY25" fmla="*/ 47567 h 166485"/>
              <a:gd name="connsiteX26" fmla="*/ 271127 w 799111"/>
              <a:gd name="connsiteY26" fmla="*/ 19027 h 166485"/>
              <a:gd name="connsiteX27" fmla="*/ 275884 w 799111"/>
              <a:gd name="connsiteY27" fmla="*/ 4757 h 166485"/>
              <a:gd name="connsiteX28" fmla="*/ 290153 w 799111"/>
              <a:gd name="connsiteY28" fmla="*/ 0 h 166485"/>
              <a:gd name="connsiteX29" fmla="*/ 294910 w 799111"/>
              <a:gd name="connsiteY29" fmla="*/ 14270 h 166485"/>
              <a:gd name="connsiteX30" fmla="*/ 309180 w 799111"/>
              <a:gd name="connsiteY30" fmla="*/ 42811 h 166485"/>
              <a:gd name="connsiteX31" fmla="*/ 313937 w 799111"/>
              <a:gd name="connsiteY31" fmla="*/ 66594 h 166485"/>
              <a:gd name="connsiteX32" fmla="*/ 323450 w 799111"/>
              <a:gd name="connsiteY32" fmla="*/ 104648 h 166485"/>
              <a:gd name="connsiteX33" fmla="*/ 328206 w 799111"/>
              <a:gd name="connsiteY33" fmla="*/ 123675 h 166485"/>
              <a:gd name="connsiteX34" fmla="*/ 337720 w 799111"/>
              <a:gd name="connsiteY34" fmla="*/ 152215 h 166485"/>
              <a:gd name="connsiteX35" fmla="*/ 366259 w 799111"/>
              <a:gd name="connsiteY35" fmla="*/ 161729 h 166485"/>
              <a:gd name="connsiteX36" fmla="*/ 375773 w 799111"/>
              <a:gd name="connsiteY36" fmla="*/ 47567 h 166485"/>
              <a:gd name="connsiteX37" fmla="*/ 390042 w 799111"/>
              <a:gd name="connsiteY37" fmla="*/ 19027 h 166485"/>
              <a:gd name="connsiteX38" fmla="*/ 409069 w 799111"/>
              <a:gd name="connsiteY38" fmla="*/ 23784 h 166485"/>
              <a:gd name="connsiteX39" fmla="*/ 423339 w 799111"/>
              <a:gd name="connsiteY39" fmla="*/ 61838 h 166485"/>
              <a:gd name="connsiteX40" fmla="*/ 437609 w 799111"/>
              <a:gd name="connsiteY40" fmla="*/ 90378 h 166485"/>
              <a:gd name="connsiteX41" fmla="*/ 442365 w 799111"/>
              <a:gd name="connsiteY41" fmla="*/ 104648 h 166485"/>
              <a:gd name="connsiteX42" fmla="*/ 451878 w 799111"/>
              <a:gd name="connsiteY42" fmla="*/ 118918 h 166485"/>
              <a:gd name="connsiteX43" fmla="*/ 475662 w 799111"/>
              <a:gd name="connsiteY43" fmla="*/ 156972 h 166485"/>
              <a:gd name="connsiteX44" fmla="*/ 494688 w 799111"/>
              <a:gd name="connsiteY44" fmla="*/ 76108 h 166485"/>
              <a:gd name="connsiteX45" fmla="*/ 504201 w 799111"/>
              <a:gd name="connsiteY45" fmla="*/ 47567 h 166485"/>
              <a:gd name="connsiteX46" fmla="*/ 508958 w 799111"/>
              <a:gd name="connsiteY46" fmla="*/ 33297 h 166485"/>
              <a:gd name="connsiteX47" fmla="*/ 513714 w 799111"/>
              <a:gd name="connsiteY47" fmla="*/ 19027 h 166485"/>
              <a:gd name="connsiteX48" fmla="*/ 527984 w 799111"/>
              <a:gd name="connsiteY48" fmla="*/ 14270 h 166485"/>
              <a:gd name="connsiteX49" fmla="*/ 542254 w 799111"/>
              <a:gd name="connsiteY49" fmla="*/ 38054 h 166485"/>
              <a:gd name="connsiteX50" fmla="*/ 556524 w 799111"/>
              <a:gd name="connsiteY50" fmla="*/ 66594 h 166485"/>
              <a:gd name="connsiteX51" fmla="*/ 566037 w 799111"/>
              <a:gd name="connsiteY51" fmla="*/ 128432 h 166485"/>
              <a:gd name="connsiteX52" fmla="*/ 570794 w 799111"/>
              <a:gd name="connsiteY52" fmla="*/ 142702 h 166485"/>
              <a:gd name="connsiteX53" fmla="*/ 580307 w 799111"/>
              <a:gd name="connsiteY53" fmla="*/ 156972 h 166485"/>
              <a:gd name="connsiteX54" fmla="*/ 599334 w 799111"/>
              <a:gd name="connsiteY54" fmla="*/ 161729 h 166485"/>
              <a:gd name="connsiteX55" fmla="*/ 608847 w 799111"/>
              <a:gd name="connsiteY55" fmla="*/ 152215 h 166485"/>
              <a:gd name="connsiteX56" fmla="*/ 618360 w 799111"/>
              <a:gd name="connsiteY56" fmla="*/ 123675 h 166485"/>
              <a:gd name="connsiteX57" fmla="*/ 623117 w 799111"/>
              <a:gd name="connsiteY57" fmla="*/ 57081 h 166485"/>
              <a:gd name="connsiteX58" fmla="*/ 627873 w 799111"/>
              <a:gd name="connsiteY58" fmla="*/ 42811 h 166485"/>
              <a:gd name="connsiteX59" fmla="*/ 637386 w 799111"/>
              <a:gd name="connsiteY59" fmla="*/ 33297 h 166485"/>
              <a:gd name="connsiteX60" fmla="*/ 651656 w 799111"/>
              <a:gd name="connsiteY60" fmla="*/ 28541 h 166485"/>
              <a:gd name="connsiteX61" fmla="*/ 670683 w 799111"/>
              <a:gd name="connsiteY61" fmla="*/ 52324 h 166485"/>
              <a:gd name="connsiteX62" fmla="*/ 684953 w 799111"/>
              <a:gd name="connsiteY62" fmla="*/ 109405 h 166485"/>
              <a:gd name="connsiteX63" fmla="*/ 694466 w 799111"/>
              <a:gd name="connsiteY63" fmla="*/ 137945 h 166485"/>
              <a:gd name="connsiteX64" fmla="*/ 699222 w 799111"/>
              <a:gd name="connsiteY64" fmla="*/ 152215 h 166485"/>
              <a:gd name="connsiteX65" fmla="*/ 713492 w 799111"/>
              <a:gd name="connsiteY65" fmla="*/ 156972 h 166485"/>
              <a:gd name="connsiteX66" fmla="*/ 727762 w 799111"/>
              <a:gd name="connsiteY66" fmla="*/ 152215 h 166485"/>
              <a:gd name="connsiteX67" fmla="*/ 742032 w 799111"/>
              <a:gd name="connsiteY67" fmla="*/ 104648 h 166485"/>
              <a:gd name="connsiteX68" fmla="*/ 746789 w 799111"/>
              <a:gd name="connsiteY68" fmla="*/ 90378 h 166485"/>
              <a:gd name="connsiteX69" fmla="*/ 761058 w 799111"/>
              <a:gd name="connsiteY69" fmla="*/ 76108 h 166485"/>
              <a:gd name="connsiteX70" fmla="*/ 770572 w 799111"/>
              <a:gd name="connsiteY70" fmla="*/ 61838 h 166485"/>
              <a:gd name="connsiteX71" fmla="*/ 780085 w 799111"/>
              <a:gd name="connsiteY71" fmla="*/ 52324 h 166485"/>
              <a:gd name="connsiteX72" fmla="*/ 799111 w 799111"/>
              <a:gd name="connsiteY72" fmla="*/ 33297 h 166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799111" h="166485">
                <a:moveTo>
                  <a:pt x="0" y="99891"/>
                </a:moveTo>
                <a:cubicBezTo>
                  <a:pt x="1586" y="91963"/>
                  <a:pt x="2630" y="83908"/>
                  <a:pt x="4757" y="76108"/>
                </a:cubicBezTo>
                <a:cubicBezTo>
                  <a:pt x="7396" y="66433"/>
                  <a:pt x="11099" y="57081"/>
                  <a:pt x="14270" y="47567"/>
                </a:cubicBezTo>
                <a:lnTo>
                  <a:pt x="19026" y="33297"/>
                </a:lnTo>
                <a:cubicBezTo>
                  <a:pt x="22159" y="23898"/>
                  <a:pt x="24915" y="11462"/>
                  <a:pt x="33296" y="4757"/>
                </a:cubicBezTo>
                <a:cubicBezTo>
                  <a:pt x="37211" y="1625"/>
                  <a:pt x="42809" y="1586"/>
                  <a:pt x="47566" y="0"/>
                </a:cubicBezTo>
                <a:cubicBezTo>
                  <a:pt x="53908" y="6342"/>
                  <a:pt x="63757" y="10518"/>
                  <a:pt x="66593" y="19027"/>
                </a:cubicBezTo>
                <a:lnTo>
                  <a:pt x="76106" y="47567"/>
                </a:lnTo>
                <a:cubicBezTo>
                  <a:pt x="81094" y="62532"/>
                  <a:pt x="82038" y="64155"/>
                  <a:pt x="85619" y="80865"/>
                </a:cubicBezTo>
                <a:cubicBezTo>
                  <a:pt x="89007" y="96676"/>
                  <a:pt x="92474" y="112482"/>
                  <a:pt x="95132" y="128432"/>
                </a:cubicBezTo>
                <a:cubicBezTo>
                  <a:pt x="96718" y="137945"/>
                  <a:pt x="95576" y="148346"/>
                  <a:pt x="99889" y="156972"/>
                </a:cubicBezTo>
                <a:cubicBezTo>
                  <a:pt x="102446" y="162085"/>
                  <a:pt x="109402" y="163314"/>
                  <a:pt x="114159" y="166485"/>
                </a:cubicBezTo>
                <a:cubicBezTo>
                  <a:pt x="117330" y="161728"/>
                  <a:pt x="121350" y="157439"/>
                  <a:pt x="123672" y="152215"/>
                </a:cubicBezTo>
                <a:cubicBezTo>
                  <a:pt x="130288" y="137328"/>
                  <a:pt x="133989" y="120459"/>
                  <a:pt x="137942" y="104648"/>
                </a:cubicBezTo>
                <a:cubicBezTo>
                  <a:pt x="139527" y="85621"/>
                  <a:pt x="139559" y="66400"/>
                  <a:pt x="142698" y="47567"/>
                </a:cubicBezTo>
                <a:cubicBezTo>
                  <a:pt x="144347" y="37675"/>
                  <a:pt x="143868" y="24590"/>
                  <a:pt x="152212" y="19027"/>
                </a:cubicBezTo>
                <a:lnTo>
                  <a:pt x="166481" y="9514"/>
                </a:lnTo>
                <a:cubicBezTo>
                  <a:pt x="189053" y="32086"/>
                  <a:pt x="182671" y="20032"/>
                  <a:pt x="190265" y="42811"/>
                </a:cubicBezTo>
                <a:cubicBezTo>
                  <a:pt x="191850" y="52324"/>
                  <a:pt x="192682" y="61994"/>
                  <a:pt x="195021" y="71351"/>
                </a:cubicBezTo>
                <a:cubicBezTo>
                  <a:pt x="197453" y="81080"/>
                  <a:pt x="201363" y="90378"/>
                  <a:pt x="204534" y="99891"/>
                </a:cubicBezTo>
                <a:cubicBezTo>
                  <a:pt x="206120" y="104648"/>
                  <a:pt x="208075" y="109297"/>
                  <a:pt x="209291" y="114162"/>
                </a:cubicBezTo>
                <a:cubicBezTo>
                  <a:pt x="210877" y="120504"/>
                  <a:pt x="212170" y="126926"/>
                  <a:pt x="214048" y="133188"/>
                </a:cubicBezTo>
                <a:cubicBezTo>
                  <a:pt x="216930" y="142793"/>
                  <a:pt x="223561" y="161729"/>
                  <a:pt x="223561" y="161729"/>
                </a:cubicBezTo>
                <a:cubicBezTo>
                  <a:pt x="231489" y="160143"/>
                  <a:pt x="240617" y="161457"/>
                  <a:pt x="247344" y="156972"/>
                </a:cubicBezTo>
                <a:cubicBezTo>
                  <a:pt x="251516" y="154191"/>
                  <a:pt x="251576" y="147688"/>
                  <a:pt x="252101" y="142702"/>
                </a:cubicBezTo>
                <a:cubicBezTo>
                  <a:pt x="258120" y="85520"/>
                  <a:pt x="250472" y="84708"/>
                  <a:pt x="261614" y="47567"/>
                </a:cubicBezTo>
                <a:cubicBezTo>
                  <a:pt x="264495" y="37962"/>
                  <a:pt x="267956" y="28540"/>
                  <a:pt x="271127" y="19027"/>
                </a:cubicBezTo>
                <a:cubicBezTo>
                  <a:pt x="272713" y="14270"/>
                  <a:pt x="271127" y="6343"/>
                  <a:pt x="275884" y="4757"/>
                </a:cubicBezTo>
                <a:lnTo>
                  <a:pt x="290153" y="0"/>
                </a:lnTo>
                <a:cubicBezTo>
                  <a:pt x="291739" y="4757"/>
                  <a:pt x="292668" y="9785"/>
                  <a:pt x="294910" y="14270"/>
                </a:cubicBezTo>
                <a:cubicBezTo>
                  <a:pt x="306535" y="37520"/>
                  <a:pt x="303202" y="18902"/>
                  <a:pt x="309180" y="42811"/>
                </a:cubicBezTo>
                <a:cubicBezTo>
                  <a:pt x="311141" y="50654"/>
                  <a:pt x="312119" y="58716"/>
                  <a:pt x="313937" y="66594"/>
                </a:cubicBezTo>
                <a:cubicBezTo>
                  <a:pt x="316877" y="79334"/>
                  <a:pt x="320279" y="91963"/>
                  <a:pt x="323450" y="104648"/>
                </a:cubicBezTo>
                <a:cubicBezTo>
                  <a:pt x="325035" y="110990"/>
                  <a:pt x="326139" y="117473"/>
                  <a:pt x="328206" y="123675"/>
                </a:cubicBezTo>
                <a:cubicBezTo>
                  <a:pt x="331377" y="133188"/>
                  <a:pt x="328207" y="149044"/>
                  <a:pt x="337720" y="152215"/>
                </a:cubicBezTo>
                <a:lnTo>
                  <a:pt x="366259" y="161729"/>
                </a:lnTo>
                <a:cubicBezTo>
                  <a:pt x="382230" y="113819"/>
                  <a:pt x="366309" y="165872"/>
                  <a:pt x="375773" y="47567"/>
                </a:cubicBezTo>
                <a:cubicBezTo>
                  <a:pt x="377298" y="28510"/>
                  <a:pt x="378870" y="30200"/>
                  <a:pt x="390042" y="19027"/>
                </a:cubicBezTo>
                <a:cubicBezTo>
                  <a:pt x="396384" y="20613"/>
                  <a:pt x="404047" y="19599"/>
                  <a:pt x="409069" y="23784"/>
                </a:cubicBezTo>
                <a:cubicBezTo>
                  <a:pt x="417381" y="30711"/>
                  <a:pt x="420665" y="52479"/>
                  <a:pt x="423339" y="61838"/>
                </a:cubicBezTo>
                <a:cubicBezTo>
                  <a:pt x="428263" y="79072"/>
                  <a:pt x="427183" y="74741"/>
                  <a:pt x="437609" y="90378"/>
                </a:cubicBezTo>
                <a:cubicBezTo>
                  <a:pt x="439194" y="95135"/>
                  <a:pt x="440123" y="100163"/>
                  <a:pt x="442365" y="104648"/>
                </a:cubicBezTo>
                <a:cubicBezTo>
                  <a:pt x="444921" y="109761"/>
                  <a:pt x="449556" y="113694"/>
                  <a:pt x="451878" y="118918"/>
                </a:cubicBezTo>
                <a:cubicBezTo>
                  <a:pt x="468562" y="156457"/>
                  <a:pt x="449991" y="139859"/>
                  <a:pt x="475662" y="156972"/>
                </a:cubicBezTo>
                <a:cubicBezTo>
                  <a:pt x="511320" y="133199"/>
                  <a:pt x="483062" y="157488"/>
                  <a:pt x="494688" y="76108"/>
                </a:cubicBezTo>
                <a:cubicBezTo>
                  <a:pt x="496106" y="66181"/>
                  <a:pt x="501030" y="57081"/>
                  <a:pt x="504201" y="47567"/>
                </a:cubicBezTo>
                <a:lnTo>
                  <a:pt x="508958" y="33297"/>
                </a:lnTo>
                <a:cubicBezTo>
                  <a:pt x="510543" y="28540"/>
                  <a:pt x="508957" y="20613"/>
                  <a:pt x="513714" y="19027"/>
                </a:cubicBezTo>
                <a:lnTo>
                  <a:pt x="527984" y="14270"/>
                </a:lnTo>
                <a:cubicBezTo>
                  <a:pt x="546567" y="32853"/>
                  <a:pt x="529905" y="13354"/>
                  <a:pt x="542254" y="38054"/>
                </a:cubicBezTo>
                <a:cubicBezTo>
                  <a:pt x="560699" y="74946"/>
                  <a:pt x="544565" y="30719"/>
                  <a:pt x="556524" y="66594"/>
                </a:cubicBezTo>
                <a:cubicBezTo>
                  <a:pt x="560356" y="101084"/>
                  <a:pt x="558549" y="102222"/>
                  <a:pt x="566037" y="128432"/>
                </a:cubicBezTo>
                <a:cubicBezTo>
                  <a:pt x="567414" y="133253"/>
                  <a:pt x="568552" y="138217"/>
                  <a:pt x="570794" y="142702"/>
                </a:cubicBezTo>
                <a:cubicBezTo>
                  <a:pt x="573351" y="147815"/>
                  <a:pt x="575550" y="153801"/>
                  <a:pt x="580307" y="156972"/>
                </a:cubicBezTo>
                <a:cubicBezTo>
                  <a:pt x="585747" y="160598"/>
                  <a:pt x="592992" y="160143"/>
                  <a:pt x="599334" y="161729"/>
                </a:cubicBezTo>
                <a:cubicBezTo>
                  <a:pt x="602505" y="158558"/>
                  <a:pt x="606841" y="156226"/>
                  <a:pt x="608847" y="152215"/>
                </a:cubicBezTo>
                <a:cubicBezTo>
                  <a:pt x="613331" y="143246"/>
                  <a:pt x="618360" y="123675"/>
                  <a:pt x="618360" y="123675"/>
                </a:cubicBezTo>
                <a:cubicBezTo>
                  <a:pt x="619946" y="101477"/>
                  <a:pt x="620517" y="79183"/>
                  <a:pt x="623117" y="57081"/>
                </a:cubicBezTo>
                <a:cubicBezTo>
                  <a:pt x="623703" y="52101"/>
                  <a:pt x="625294" y="47110"/>
                  <a:pt x="627873" y="42811"/>
                </a:cubicBezTo>
                <a:cubicBezTo>
                  <a:pt x="630180" y="38965"/>
                  <a:pt x="633540" y="35604"/>
                  <a:pt x="637386" y="33297"/>
                </a:cubicBezTo>
                <a:cubicBezTo>
                  <a:pt x="641685" y="30717"/>
                  <a:pt x="646899" y="30126"/>
                  <a:pt x="651656" y="28541"/>
                </a:cubicBezTo>
                <a:cubicBezTo>
                  <a:pt x="659564" y="36449"/>
                  <a:pt x="665882" y="41521"/>
                  <a:pt x="670683" y="52324"/>
                </a:cubicBezTo>
                <a:cubicBezTo>
                  <a:pt x="685472" y="85601"/>
                  <a:pt x="676406" y="75218"/>
                  <a:pt x="684953" y="109405"/>
                </a:cubicBezTo>
                <a:cubicBezTo>
                  <a:pt x="687385" y="119133"/>
                  <a:pt x="691295" y="128432"/>
                  <a:pt x="694466" y="137945"/>
                </a:cubicBezTo>
                <a:cubicBezTo>
                  <a:pt x="696051" y="142702"/>
                  <a:pt x="694465" y="150629"/>
                  <a:pt x="699222" y="152215"/>
                </a:cubicBezTo>
                <a:lnTo>
                  <a:pt x="713492" y="156972"/>
                </a:lnTo>
                <a:cubicBezTo>
                  <a:pt x="718249" y="155386"/>
                  <a:pt x="724848" y="156295"/>
                  <a:pt x="727762" y="152215"/>
                </a:cubicBezTo>
                <a:cubicBezTo>
                  <a:pt x="733144" y="144680"/>
                  <a:pt x="738884" y="115666"/>
                  <a:pt x="742032" y="104648"/>
                </a:cubicBezTo>
                <a:cubicBezTo>
                  <a:pt x="743410" y="99827"/>
                  <a:pt x="744008" y="94550"/>
                  <a:pt x="746789" y="90378"/>
                </a:cubicBezTo>
                <a:cubicBezTo>
                  <a:pt x="750520" y="84781"/>
                  <a:pt x="756752" y="81276"/>
                  <a:pt x="761058" y="76108"/>
                </a:cubicBezTo>
                <a:cubicBezTo>
                  <a:pt x="764718" y="71716"/>
                  <a:pt x="767001" y="66302"/>
                  <a:pt x="770572" y="61838"/>
                </a:cubicBezTo>
                <a:cubicBezTo>
                  <a:pt x="773374" y="58336"/>
                  <a:pt x="777284" y="55826"/>
                  <a:pt x="780085" y="52324"/>
                </a:cubicBezTo>
                <a:cubicBezTo>
                  <a:pt x="795391" y="33191"/>
                  <a:pt x="782112" y="41797"/>
                  <a:pt x="799111" y="33297"/>
                </a:cubicBezTo>
              </a:path>
            </a:pathLst>
          </a:custGeom>
          <a:noFill/>
          <a:ln w="25400" cap="flat" cmpd="sng" algn="ctr">
            <a:solidFill>
              <a:srgbClr val="4F81BD"/>
            </a:solidFill>
            <a:prstDash val="solid"/>
            <a:tailEnd type="stealt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4969665" y="1195386"/>
            <a:ext cx="1126335" cy="1624014"/>
          </a:xfrm>
          <a:prstGeom prst="straightConnector1">
            <a:avLst/>
          </a:prstGeom>
          <a:noFill/>
          <a:ln w="25400" cap="flat" cmpd="sng" algn="ctr">
            <a:solidFill>
              <a:srgbClr val="FF66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4" name="Oval 13"/>
          <p:cNvSpPr/>
          <p:nvPr/>
        </p:nvSpPr>
        <p:spPr>
          <a:xfrm>
            <a:off x="6705600" y="1905000"/>
            <a:ext cx="533400" cy="152400"/>
          </a:xfrm>
          <a:prstGeom prst="ellipse">
            <a:avLst/>
          </a:prstGeom>
          <a:gradFill rotWithShape="1">
            <a:gsLst>
              <a:gs pos="0">
                <a:srgbClr val="4F81BD">
                  <a:shade val="51000"/>
                  <a:satMod val="130000"/>
                </a:srgbClr>
              </a:gs>
              <a:gs pos="80000">
                <a:srgbClr val="4F81BD">
                  <a:shade val="93000"/>
                  <a:satMod val="130000"/>
                </a:srgbClr>
              </a:gs>
              <a:gs pos="100000">
                <a:srgbClr val="4F81BD">
                  <a:shade val="94000"/>
                  <a:satMod val="135000"/>
                </a:srgbClr>
              </a:gs>
            </a:gsLst>
            <a:lin ang="16200000" scaled="0"/>
          </a:gra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tIns="0" bIns="468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4343400" y="1219200"/>
            <a:ext cx="457200" cy="1600200"/>
          </a:xfrm>
          <a:prstGeom prst="straightConnector1">
            <a:avLst/>
          </a:prstGeom>
          <a:noFill/>
          <a:ln w="25400" cap="flat" cmpd="sng" algn="ctr">
            <a:solidFill>
              <a:srgbClr val="FFFF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6" name="Freeform 15"/>
          <p:cNvSpPr/>
          <p:nvPr/>
        </p:nvSpPr>
        <p:spPr>
          <a:xfrm rot="19694061">
            <a:off x="3641572" y="1340875"/>
            <a:ext cx="799111" cy="166485"/>
          </a:xfrm>
          <a:custGeom>
            <a:avLst/>
            <a:gdLst>
              <a:gd name="connsiteX0" fmla="*/ 0 w 799111"/>
              <a:gd name="connsiteY0" fmla="*/ 99891 h 166485"/>
              <a:gd name="connsiteX1" fmla="*/ 4757 w 799111"/>
              <a:gd name="connsiteY1" fmla="*/ 76108 h 166485"/>
              <a:gd name="connsiteX2" fmla="*/ 14270 w 799111"/>
              <a:gd name="connsiteY2" fmla="*/ 47567 h 166485"/>
              <a:gd name="connsiteX3" fmla="*/ 19026 w 799111"/>
              <a:gd name="connsiteY3" fmla="*/ 33297 h 166485"/>
              <a:gd name="connsiteX4" fmla="*/ 33296 w 799111"/>
              <a:gd name="connsiteY4" fmla="*/ 4757 h 166485"/>
              <a:gd name="connsiteX5" fmla="*/ 47566 w 799111"/>
              <a:gd name="connsiteY5" fmla="*/ 0 h 166485"/>
              <a:gd name="connsiteX6" fmla="*/ 66593 w 799111"/>
              <a:gd name="connsiteY6" fmla="*/ 19027 h 166485"/>
              <a:gd name="connsiteX7" fmla="*/ 76106 w 799111"/>
              <a:gd name="connsiteY7" fmla="*/ 47567 h 166485"/>
              <a:gd name="connsiteX8" fmla="*/ 85619 w 799111"/>
              <a:gd name="connsiteY8" fmla="*/ 80865 h 166485"/>
              <a:gd name="connsiteX9" fmla="*/ 95132 w 799111"/>
              <a:gd name="connsiteY9" fmla="*/ 128432 h 166485"/>
              <a:gd name="connsiteX10" fmla="*/ 99889 w 799111"/>
              <a:gd name="connsiteY10" fmla="*/ 156972 h 166485"/>
              <a:gd name="connsiteX11" fmla="*/ 114159 w 799111"/>
              <a:gd name="connsiteY11" fmla="*/ 166485 h 166485"/>
              <a:gd name="connsiteX12" fmla="*/ 123672 w 799111"/>
              <a:gd name="connsiteY12" fmla="*/ 152215 h 166485"/>
              <a:gd name="connsiteX13" fmla="*/ 137942 w 799111"/>
              <a:gd name="connsiteY13" fmla="*/ 104648 h 166485"/>
              <a:gd name="connsiteX14" fmla="*/ 142698 w 799111"/>
              <a:gd name="connsiteY14" fmla="*/ 47567 h 166485"/>
              <a:gd name="connsiteX15" fmla="*/ 152212 w 799111"/>
              <a:gd name="connsiteY15" fmla="*/ 19027 h 166485"/>
              <a:gd name="connsiteX16" fmla="*/ 166481 w 799111"/>
              <a:gd name="connsiteY16" fmla="*/ 9514 h 166485"/>
              <a:gd name="connsiteX17" fmla="*/ 190265 w 799111"/>
              <a:gd name="connsiteY17" fmla="*/ 42811 h 166485"/>
              <a:gd name="connsiteX18" fmla="*/ 195021 w 799111"/>
              <a:gd name="connsiteY18" fmla="*/ 71351 h 166485"/>
              <a:gd name="connsiteX19" fmla="*/ 204534 w 799111"/>
              <a:gd name="connsiteY19" fmla="*/ 99891 h 166485"/>
              <a:gd name="connsiteX20" fmla="*/ 209291 w 799111"/>
              <a:gd name="connsiteY20" fmla="*/ 114162 h 166485"/>
              <a:gd name="connsiteX21" fmla="*/ 214048 w 799111"/>
              <a:gd name="connsiteY21" fmla="*/ 133188 h 166485"/>
              <a:gd name="connsiteX22" fmla="*/ 223561 w 799111"/>
              <a:gd name="connsiteY22" fmla="*/ 161729 h 166485"/>
              <a:gd name="connsiteX23" fmla="*/ 247344 w 799111"/>
              <a:gd name="connsiteY23" fmla="*/ 156972 h 166485"/>
              <a:gd name="connsiteX24" fmla="*/ 252101 w 799111"/>
              <a:gd name="connsiteY24" fmla="*/ 142702 h 166485"/>
              <a:gd name="connsiteX25" fmla="*/ 261614 w 799111"/>
              <a:gd name="connsiteY25" fmla="*/ 47567 h 166485"/>
              <a:gd name="connsiteX26" fmla="*/ 271127 w 799111"/>
              <a:gd name="connsiteY26" fmla="*/ 19027 h 166485"/>
              <a:gd name="connsiteX27" fmla="*/ 275884 w 799111"/>
              <a:gd name="connsiteY27" fmla="*/ 4757 h 166485"/>
              <a:gd name="connsiteX28" fmla="*/ 290153 w 799111"/>
              <a:gd name="connsiteY28" fmla="*/ 0 h 166485"/>
              <a:gd name="connsiteX29" fmla="*/ 294910 w 799111"/>
              <a:gd name="connsiteY29" fmla="*/ 14270 h 166485"/>
              <a:gd name="connsiteX30" fmla="*/ 309180 w 799111"/>
              <a:gd name="connsiteY30" fmla="*/ 42811 h 166485"/>
              <a:gd name="connsiteX31" fmla="*/ 313937 w 799111"/>
              <a:gd name="connsiteY31" fmla="*/ 66594 h 166485"/>
              <a:gd name="connsiteX32" fmla="*/ 323450 w 799111"/>
              <a:gd name="connsiteY32" fmla="*/ 104648 h 166485"/>
              <a:gd name="connsiteX33" fmla="*/ 328206 w 799111"/>
              <a:gd name="connsiteY33" fmla="*/ 123675 h 166485"/>
              <a:gd name="connsiteX34" fmla="*/ 337720 w 799111"/>
              <a:gd name="connsiteY34" fmla="*/ 152215 h 166485"/>
              <a:gd name="connsiteX35" fmla="*/ 366259 w 799111"/>
              <a:gd name="connsiteY35" fmla="*/ 161729 h 166485"/>
              <a:gd name="connsiteX36" fmla="*/ 375773 w 799111"/>
              <a:gd name="connsiteY36" fmla="*/ 47567 h 166485"/>
              <a:gd name="connsiteX37" fmla="*/ 390042 w 799111"/>
              <a:gd name="connsiteY37" fmla="*/ 19027 h 166485"/>
              <a:gd name="connsiteX38" fmla="*/ 409069 w 799111"/>
              <a:gd name="connsiteY38" fmla="*/ 23784 h 166485"/>
              <a:gd name="connsiteX39" fmla="*/ 423339 w 799111"/>
              <a:gd name="connsiteY39" fmla="*/ 61838 h 166485"/>
              <a:gd name="connsiteX40" fmla="*/ 437609 w 799111"/>
              <a:gd name="connsiteY40" fmla="*/ 90378 h 166485"/>
              <a:gd name="connsiteX41" fmla="*/ 442365 w 799111"/>
              <a:gd name="connsiteY41" fmla="*/ 104648 h 166485"/>
              <a:gd name="connsiteX42" fmla="*/ 451878 w 799111"/>
              <a:gd name="connsiteY42" fmla="*/ 118918 h 166485"/>
              <a:gd name="connsiteX43" fmla="*/ 475662 w 799111"/>
              <a:gd name="connsiteY43" fmla="*/ 156972 h 166485"/>
              <a:gd name="connsiteX44" fmla="*/ 494688 w 799111"/>
              <a:gd name="connsiteY44" fmla="*/ 76108 h 166485"/>
              <a:gd name="connsiteX45" fmla="*/ 504201 w 799111"/>
              <a:gd name="connsiteY45" fmla="*/ 47567 h 166485"/>
              <a:gd name="connsiteX46" fmla="*/ 508958 w 799111"/>
              <a:gd name="connsiteY46" fmla="*/ 33297 h 166485"/>
              <a:gd name="connsiteX47" fmla="*/ 513714 w 799111"/>
              <a:gd name="connsiteY47" fmla="*/ 19027 h 166485"/>
              <a:gd name="connsiteX48" fmla="*/ 527984 w 799111"/>
              <a:gd name="connsiteY48" fmla="*/ 14270 h 166485"/>
              <a:gd name="connsiteX49" fmla="*/ 542254 w 799111"/>
              <a:gd name="connsiteY49" fmla="*/ 38054 h 166485"/>
              <a:gd name="connsiteX50" fmla="*/ 556524 w 799111"/>
              <a:gd name="connsiteY50" fmla="*/ 66594 h 166485"/>
              <a:gd name="connsiteX51" fmla="*/ 566037 w 799111"/>
              <a:gd name="connsiteY51" fmla="*/ 128432 h 166485"/>
              <a:gd name="connsiteX52" fmla="*/ 570794 w 799111"/>
              <a:gd name="connsiteY52" fmla="*/ 142702 h 166485"/>
              <a:gd name="connsiteX53" fmla="*/ 580307 w 799111"/>
              <a:gd name="connsiteY53" fmla="*/ 156972 h 166485"/>
              <a:gd name="connsiteX54" fmla="*/ 599334 w 799111"/>
              <a:gd name="connsiteY54" fmla="*/ 161729 h 166485"/>
              <a:gd name="connsiteX55" fmla="*/ 608847 w 799111"/>
              <a:gd name="connsiteY55" fmla="*/ 152215 h 166485"/>
              <a:gd name="connsiteX56" fmla="*/ 618360 w 799111"/>
              <a:gd name="connsiteY56" fmla="*/ 123675 h 166485"/>
              <a:gd name="connsiteX57" fmla="*/ 623117 w 799111"/>
              <a:gd name="connsiteY57" fmla="*/ 57081 h 166485"/>
              <a:gd name="connsiteX58" fmla="*/ 627873 w 799111"/>
              <a:gd name="connsiteY58" fmla="*/ 42811 h 166485"/>
              <a:gd name="connsiteX59" fmla="*/ 637386 w 799111"/>
              <a:gd name="connsiteY59" fmla="*/ 33297 h 166485"/>
              <a:gd name="connsiteX60" fmla="*/ 651656 w 799111"/>
              <a:gd name="connsiteY60" fmla="*/ 28541 h 166485"/>
              <a:gd name="connsiteX61" fmla="*/ 670683 w 799111"/>
              <a:gd name="connsiteY61" fmla="*/ 52324 h 166485"/>
              <a:gd name="connsiteX62" fmla="*/ 684953 w 799111"/>
              <a:gd name="connsiteY62" fmla="*/ 109405 h 166485"/>
              <a:gd name="connsiteX63" fmla="*/ 694466 w 799111"/>
              <a:gd name="connsiteY63" fmla="*/ 137945 h 166485"/>
              <a:gd name="connsiteX64" fmla="*/ 699222 w 799111"/>
              <a:gd name="connsiteY64" fmla="*/ 152215 h 166485"/>
              <a:gd name="connsiteX65" fmla="*/ 713492 w 799111"/>
              <a:gd name="connsiteY65" fmla="*/ 156972 h 166485"/>
              <a:gd name="connsiteX66" fmla="*/ 727762 w 799111"/>
              <a:gd name="connsiteY66" fmla="*/ 152215 h 166485"/>
              <a:gd name="connsiteX67" fmla="*/ 742032 w 799111"/>
              <a:gd name="connsiteY67" fmla="*/ 104648 h 166485"/>
              <a:gd name="connsiteX68" fmla="*/ 746789 w 799111"/>
              <a:gd name="connsiteY68" fmla="*/ 90378 h 166485"/>
              <a:gd name="connsiteX69" fmla="*/ 761058 w 799111"/>
              <a:gd name="connsiteY69" fmla="*/ 76108 h 166485"/>
              <a:gd name="connsiteX70" fmla="*/ 770572 w 799111"/>
              <a:gd name="connsiteY70" fmla="*/ 61838 h 166485"/>
              <a:gd name="connsiteX71" fmla="*/ 780085 w 799111"/>
              <a:gd name="connsiteY71" fmla="*/ 52324 h 166485"/>
              <a:gd name="connsiteX72" fmla="*/ 799111 w 799111"/>
              <a:gd name="connsiteY72" fmla="*/ 33297 h 1664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799111" h="166485">
                <a:moveTo>
                  <a:pt x="0" y="99891"/>
                </a:moveTo>
                <a:cubicBezTo>
                  <a:pt x="1586" y="91963"/>
                  <a:pt x="2630" y="83908"/>
                  <a:pt x="4757" y="76108"/>
                </a:cubicBezTo>
                <a:cubicBezTo>
                  <a:pt x="7396" y="66433"/>
                  <a:pt x="11099" y="57081"/>
                  <a:pt x="14270" y="47567"/>
                </a:cubicBezTo>
                <a:lnTo>
                  <a:pt x="19026" y="33297"/>
                </a:lnTo>
                <a:cubicBezTo>
                  <a:pt x="22159" y="23898"/>
                  <a:pt x="24915" y="11462"/>
                  <a:pt x="33296" y="4757"/>
                </a:cubicBezTo>
                <a:cubicBezTo>
                  <a:pt x="37211" y="1625"/>
                  <a:pt x="42809" y="1586"/>
                  <a:pt x="47566" y="0"/>
                </a:cubicBezTo>
                <a:cubicBezTo>
                  <a:pt x="53908" y="6342"/>
                  <a:pt x="63757" y="10518"/>
                  <a:pt x="66593" y="19027"/>
                </a:cubicBezTo>
                <a:lnTo>
                  <a:pt x="76106" y="47567"/>
                </a:lnTo>
                <a:cubicBezTo>
                  <a:pt x="81094" y="62532"/>
                  <a:pt x="82038" y="64155"/>
                  <a:pt x="85619" y="80865"/>
                </a:cubicBezTo>
                <a:cubicBezTo>
                  <a:pt x="89007" y="96676"/>
                  <a:pt x="92474" y="112482"/>
                  <a:pt x="95132" y="128432"/>
                </a:cubicBezTo>
                <a:cubicBezTo>
                  <a:pt x="96718" y="137945"/>
                  <a:pt x="95576" y="148346"/>
                  <a:pt x="99889" y="156972"/>
                </a:cubicBezTo>
                <a:cubicBezTo>
                  <a:pt x="102446" y="162085"/>
                  <a:pt x="109402" y="163314"/>
                  <a:pt x="114159" y="166485"/>
                </a:cubicBezTo>
                <a:cubicBezTo>
                  <a:pt x="117330" y="161728"/>
                  <a:pt x="121350" y="157439"/>
                  <a:pt x="123672" y="152215"/>
                </a:cubicBezTo>
                <a:cubicBezTo>
                  <a:pt x="130288" y="137328"/>
                  <a:pt x="133989" y="120459"/>
                  <a:pt x="137942" y="104648"/>
                </a:cubicBezTo>
                <a:cubicBezTo>
                  <a:pt x="139527" y="85621"/>
                  <a:pt x="139559" y="66400"/>
                  <a:pt x="142698" y="47567"/>
                </a:cubicBezTo>
                <a:cubicBezTo>
                  <a:pt x="144347" y="37675"/>
                  <a:pt x="143868" y="24590"/>
                  <a:pt x="152212" y="19027"/>
                </a:cubicBezTo>
                <a:lnTo>
                  <a:pt x="166481" y="9514"/>
                </a:lnTo>
                <a:cubicBezTo>
                  <a:pt x="189053" y="32086"/>
                  <a:pt x="182671" y="20032"/>
                  <a:pt x="190265" y="42811"/>
                </a:cubicBezTo>
                <a:cubicBezTo>
                  <a:pt x="191850" y="52324"/>
                  <a:pt x="192682" y="61994"/>
                  <a:pt x="195021" y="71351"/>
                </a:cubicBezTo>
                <a:cubicBezTo>
                  <a:pt x="197453" y="81080"/>
                  <a:pt x="201363" y="90378"/>
                  <a:pt x="204534" y="99891"/>
                </a:cubicBezTo>
                <a:cubicBezTo>
                  <a:pt x="206120" y="104648"/>
                  <a:pt x="208075" y="109297"/>
                  <a:pt x="209291" y="114162"/>
                </a:cubicBezTo>
                <a:cubicBezTo>
                  <a:pt x="210877" y="120504"/>
                  <a:pt x="212170" y="126926"/>
                  <a:pt x="214048" y="133188"/>
                </a:cubicBezTo>
                <a:cubicBezTo>
                  <a:pt x="216930" y="142793"/>
                  <a:pt x="223561" y="161729"/>
                  <a:pt x="223561" y="161729"/>
                </a:cubicBezTo>
                <a:cubicBezTo>
                  <a:pt x="231489" y="160143"/>
                  <a:pt x="240617" y="161457"/>
                  <a:pt x="247344" y="156972"/>
                </a:cubicBezTo>
                <a:cubicBezTo>
                  <a:pt x="251516" y="154191"/>
                  <a:pt x="251576" y="147688"/>
                  <a:pt x="252101" y="142702"/>
                </a:cubicBezTo>
                <a:cubicBezTo>
                  <a:pt x="258120" y="85520"/>
                  <a:pt x="250472" y="84708"/>
                  <a:pt x="261614" y="47567"/>
                </a:cubicBezTo>
                <a:cubicBezTo>
                  <a:pt x="264495" y="37962"/>
                  <a:pt x="267956" y="28540"/>
                  <a:pt x="271127" y="19027"/>
                </a:cubicBezTo>
                <a:cubicBezTo>
                  <a:pt x="272713" y="14270"/>
                  <a:pt x="271127" y="6343"/>
                  <a:pt x="275884" y="4757"/>
                </a:cubicBezTo>
                <a:lnTo>
                  <a:pt x="290153" y="0"/>
                </a:lnTo>
                <a:cubicBezTo>
                  <a:pt x="291739" y="4757"/>
                  <a:pt x="292668" y="9785"/>
                  <a:pt x="294910" y="14270"/>
                </a:cubicBezTo>
                <a:cubicBezTo>
                  <a:pt x="306535" y="37520"/>
                  <a:pt x="303202" y="18902"/>
                  <a:pt x="309180" y="42811"/>
                </a:cubicBezTo>
                <a:cubicBezTo>
                  <a:pt x="311141" y="50654"/>
                  <a:pt x="312119" y="58716"/>
                  <a:pt x="313937" y="66594"/>
                </a:cubicBezTo>
                <a:cubicBezTo>
                  <a:pt x="316877" y="79334"/>
                  <a:pt x="320279" y="91963"/>
                  <a:pt x="323450" y="104648"/>
                </a:cubicBezTo>
                <a:cubicBezTo>
                  <a:pt x="325035" y="110990"/>
                  <a:pt x="326139" y="117473"/>
                  <a:pt x="328206" y="123675"/>
                </a:cubicBezTo>
                <a:cubicBezTo>
                  <a:pt x="331377" y="133188"/>
                  <a:pt x="328207" y="149044"/>
                  <a:pt x="337720" y="152215"/>
                </a:cubicBezTo>
                <a:lnTo>
                  <a:pt x="366259" y="161729"/>
                </a:lnTo>
                <a:cubicBezTo>
                  <a:pt x="382230" y="113819"/>
                  <a:pt x="366309" y="165872"/>
                  <a:pt x="375773" y="47567"/>
                </a:cubicBezTo>
                <a:cubicBezTo>
                  <a:pt x="377298" y="28510"/>
                  <a:pt x="378870" y="30200"/>
                  <a:pt x="390042" y="19027"/>
                </a:cubicBezTo>
                <a:cubicBezTo>
                  <a:pt x="396384" y="20613"/>
                  <a:pt x="404047" y="19599"/>
                  <a:pt x="409069" y="23784"/>
                </a:cubicBezTo>
                <a:cubicBezTo>
                  <a:pt x="417381" y="30711"/>
                  <a:pt x="420665" y="52479"/>
                  <a:pt x="423339" y="61838"/>
                </a:cubicBezTo>
                <a:cubicBezTo>
                  <a:pt x="428263" y="79072"/>
                  <a:pt x="427183" y="74741"/>
                  <a:pt x="437609" y="90378"/>
                </a:cubicBezTo>
                <a:cubicBezTo>
                  <a:pt x="439194" y="95135"/>
                  <a:pt x="440123" y="100163"/>
                  <a:pt x="442365" y="104648"/>
                </a:cubicBezTo>
                <a:cubicBezTo>
                  <a:pt x="444921" y="109761"/>
                  <a:pt x="449556" y="113694"/>
                  <a:pt x="451878" y="118918"/>
                </a:cubicBezTo>
                <a:cubicBezTo>
                  <a:pt x="468562" y="156457"/>
                  <a:pt x="449991" y="139859"/>
                  <a:pt x="475662" y="156972"/>
                </a:cubicBezTo>
                <a:cubicBezTo>
                  <a:pt x="511320" y="133199"/>
                  <a:pt x="483062" y="157488"/>
                  <a:pt x="494688" y="76108"/>
                </a:cubicBezTo>
                <a:cubicBezTo>
                  <a:pt x="496106" y="66181"/>
                  <a:pt x="501030" y="57081"/>
                  <a:pt x="504201" y="47567"/>
                </a:cubicBezTo>
                <a:lnTo>
                  <a:pt x="508958" y="33297"/>
                </a:lnTo>
                <a:cubicBezTo>
                  <a:pt x="510543" y="28540"/>
                  <a:pt x="508957" y="20613"/>
                  <a:pt x="513714" y="19027"/>
                </a:cubicBezTo>
                <a:lnTo>
                  <a:pt x="527984" y="14270"/>
                </a:lnTo>
                <a:cubicBezTo>
                  <a:pt x="546567" y="32853"/>
                  <a:pt x="529905" y="13354"/>
                  <a:pt x="542254" y="38054"/>
                </a:cubicBezTo>
                <a:cubicBezTo>
                  <a:pt x="560699" y="74946"/>
                  <a:pt x="544565" y="30719"/>
                  <a:pt x="556524" y="66594"/>
                </a:cubicBezTo>
                <a:cubicBezTo>
                  <a:pt x="560356" y="101084"/>
                  <a:pt x="558549" y="102222"/>
                  <a:pt x="566037" y="128432"/>
                </a:cubicBezTo>
                <a:cubicBezTo>
                  <a:pt x="567414" y="133253"/>
                  <a:pt x="568552" y="138217"/>
                  <a:pt x="570794" y="142702"/>
                </a:cubicBezTo>
                <a:cubicBezTo>
                  <a:pt x="573351" y="147815"/>
                  <a:pt x="575550" y="153801"/>
                  <a:pt x="580307" y="156972"/>
                </a:cubicBezTo>
                <a:cubicBezTo>
                  <a:pt x="585747" y="160598"/>
                  <a:pt x="592992" y="160143"/>
                  <a:pt x="599334" y="161729"/>
                </a:cubicBezTo>
                <a:cubicBezTo>
                  <a:pt x="602505" y="158558"/>
                  <a:pt x="606841" y="156226"/>
                  <a:pt x="608847" y="152215"/>
                </a:cubicBezTo>
                <a:cubicBezTo>
                  <a:pt x="613331" y="143246"/>
                  <a:pt x="618360" y="123675"/>
                  <a:pt x="618360" y="123675"/>
                </a:cubicBezTo>
                <a:cubicBezTo>
                  <a:pt x="619946" y="101477"/>
                  <a:pt x="620517" y="79183"/>
                  <a:pt x="623117" y="57081"/>
                </a:cubicBezTo>
                <a:cubicBezTo>
                  <a:pt x="623703" y="52101"/>
                  <a:pt x="625294" y="47110"/>
                  <a:pt x="627873" y="42811"/>
                </a:cubicBezTo>
                <a:cubicBezTo>
                  <a:pt x="630180" y="38965"/>
                  <a:pt x="633540" y="35604"/>
                  <a:pt x="637386" y="33297"/>
                </a:cubicBezTo>
                <a:cubicBezTo>
                  <a:pt x="641685" y="30717"/>
                  <a:pt x="646899" y="30126"/>
                  <a:pt x="651656" y="28541"/>
                </a:cubicBezTo>
                <a:cubicBezTo>
                  <a:pt x="659564" y="36449"/>
                  <a:pt x="665882" y="41521"/>
                  <a:pt x="670683" y="52324"/>
                </a:cubicBezTo>
                <a:cubicBezTo>
                  <a:pt x="685472" y="85601"/>
                  <a:pt x="676406" y="75218"/>
                  <a:pt x="684953" y="109405"/>
                </a:cubicBezTo>
                <a:cubicBezTo>
                  <a:pt x="687385" y="119133"/>
                  <a:pt x="691295" y="128432"/>
                  <a:pt x="694466" y="137945"/>
                </a:cubicBezTo>
                <a:cubicBezTo>
                  <a:pt x="696051" y="142702"/>
                  <a:pt x="694465" y="150629"/>
                  <a:pt x="699222" y="152215"/>
                </a:cubicBezTo>
                <a:lnTo>
                  <a:pt x="713492" y="156972"/>
                </a:lnTo>
                <a:cubicBezTo>
                  <a:pt x="718249" y="155386"/>
                  <a:pt x="724848" y="156295"/>
                  <a:pt x="727762" y="152215"/>
                </a:cubicBezTo>
                <a:cubicBezTo>
                  <a:pt x="733144" y="144680"/>
                  <a:pt x="738884" y="115666"/>
                  <a:pt x="742032" y="104648"/>
                </a:cubicBezTo>
                <a:cubicBezTo>
                  <a:pt x="743410" y="99827"/>
                  <a:pt x="744008" y="94550"/>
                  <a:pt x="746789" y="90378"/>
                </a:cubicBezTo>
                <a:cubicBezTo>
                  <a:pt x="750520" y="84781"/>
                  <a:pt x="756752" y="81276"/>
                  <a:pt x="761058" y="76108"/>
                </a:cubicBezTo>
                <a:cubicBezTo>
                  <a:pt x="764718" y="71716"/>
                  <a:pt x="767001" y="66302"/>
                  <a:pt x="770572" y="61838"/>
                </a:cubicBezTo>
                <a:cubicBezTo>
                  <a:pt x="773374" y="58336"/>
                  <a:pt x="777284" y="55826"/>
                  <a:pt x="780085" y="52324"/>
                </a:cubicBezTo>
                <a:cubicBezTo>
                  <a:pt x="795391" y="33191"/>
                  <a:pt x="782112" y="41797"/>
                  <a:pt x="799111" y="33297"/>
                </a:cubicBezTo>
              </a:path>
            </a:pathLst>
          </a:custGeom>
          <a:noFill/>
          <a:ln w="25400" cap="flat" cmpd="sng" algn="ctr">
            <a:solidFill>
              <a:srgbClr val="4F81BD"/>
            </a:solidFill>
            <a:prstDash val="solid"/>
            <a:tailEnd type="stealt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4800600" y="1219200"/>
            <a:ext cx="1676400" cy="1600200"/>
          </a:xfrm>
          <a:prstGeom prst="straightConnector1">
            <a:avLst/>
          </a:prstGeom>
          <a:noFill/>
          <a:ln w="25400" cap="flat" cmpd="sng" algn="ctr">
            <a:solidFill>
              <a:srgbClr val="FF6600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18" name="Freeform 17"/>
          <p:cNvSpPr/>
          <p:nvPr/>
        </p:nvSpPr>
        <p:spPr>
          <a:xfrm>
            <a:off x="6858000" y="1219200"/>
            <a:ext cx="914400" cy="1146451"/>
          </a:xfrm>
          <a:custGeom>
            <a:avLst/>
            <a:gdLst>
              <a:gd name="connsiteX0" fmla="*/ 0 w 889487"/>
              <a:gd name="connsiteY0" fmla="*/ 1079775 h 1079775"/>
              <a:gd name="connsiteX1" fmla="*/ 399556 w 889487"/>
              <a:gd name="connsiteY1" fmla="*/ 965614 h 1079775"/>
              <a:gd name="connsiteX2" fmla="*/ 599334 w 889487"/>
              <a:gd name="connsiteY2" fmla="*/ 656427 h 1079775"/>
              <a:gd name="connsiteX3" fmla="*/ 889487 w 889487"/>
              <a:gd name="connsiteY3" fmla="*/ 0 h 1079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89487" h="1079775">
                <a:moveTo>
                  <a:pt x="0" y="1079775"/>
                </a:moveTo>
                <a:cubicBezTo>
                  <a:pt x="149833" y="1057973"/>
                  <a:pt x="299667" y="1036172"/>
                  <a:pt x="399556" y="965614"/>
                </a:cubicBezTo>
                <a:cubicBezTo>
                  <a:pt x="499445" y="895056"/>
                  <a:pt x="517679" y="817363"/>
                  <a:pt x="599334" y="656427"/>
                </a:cubicBezTo>
                <a:cubicBezTo>
                  <a:pt x="680989" y="495491"/>
                  <a:pt x="889487" y="0"/>
                  <a:pt x="889487" y="0"/>
                </a:cubicBezTo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  <a:tailEnd type="stealt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19" name="Straight Arrow Connector 18"/>
          <p:cNvCxnSpPr>
            <a:stCxn id="10" idx="2"/>
          </p:cNvCxnSpPr>
          <p:nvPr/>
        </p:nvCxnSpPr>
        <p:spPr>
          <a:xfrm flipH="1">
            <a:off x="533400" y="1981200"/>
            <a:ext cx="228600" cy="0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0" name="Straight Arrow Connector 19"/>
          <p:cNvCxnSpPr>
            <a:stCxn id="11" idx="2"/>
          </p:cNvCxnSpPr>
          <p:nvPr/>
        </p:nvCxnSpPr>
        <p:spPr>
          <a:xfrm flipH="1">
            <a:off x="3429000" y="1981200"/>
            <a:ext cx="228600" cy="0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21" name="Straight Arrow Connector 20"/>
          <p:cNvCxnSpPr>
            <a:stCxn id="14" idx="2"/>
          </p:cNvCxnSpPr>
          <p:nvPr/>
        </p:nvCxnSpPr>
        <p:spPr>
          <a:xfrm flipH="1">
            <a:off x="6477000" y="1981200"/>
            <a:ext cx="228600" cy="0"/>
          </a:xfrm>
          <a:prstGeom prst="straightConnector1">
            <a:avLst/>
          </a:prstGeom>
          <a:noFill/>
          <a:ln w="25400" cap="flat" cmpd="sng" algn="ctr">
            <a:solidFill>
              <a:srgbClr val="4F81BD"/>
            </a:solidFill>
            <a:prstDash val="solid"/>
            <a:tailEnd type="arrow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22" name="Freeform 21"/>
          <p:cNvSpPr/>
          <p:nvPr/>
        </p:nvSpPr>
        <p:spPr>
          <a:xfrm>
            <a:off x="7086600" y="1752600"/>
            <a:ext cx="1066800" cy="1066800"/>
          </a:xfrm>
          <a:custGeom>
            <a:avLst/>
            <a:gdLst>
              <a:gd name="connsiteX0" fmla="*/ 0 w 1108938"/>
              <a:gd name="connsiteY0" fmla="*/ 0 h 1563752"/>
              <a:gd name="connsiteX1" fmla="*/ 805638 w 1108938"/>
              <a:gd name="connsiteY1" fmla="*/ 578114 h 1563752"/>
              <a:gd name="connsiteX2" fmla="*/ 1108938 w 1108938"/>
              <a:gd name="connsiteY2" fmla="*/ 1563752 h 1563752"/>
              <a:gd name="connsiteX3" fmla="*/ 1108938 w 1108938"/>
              <a:gd name="connsiteY3" fmla="*/ 1563752 h 15637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8938" h="1563752">
                <a:moveTo>
                  <a:pt x="0" y="0"/>
                </a:moveTo>
                <a:cubicBezTo>
                  <a:pt x="310407" y="158744"/>
                  <a:pt x="620815" y="317489"/>
                  <a:pt x="805638" y="578114"/>
                </a:cubicBezTo>
                <a:cubicBezTo>
                  <a:pt x="990461" y="838739"/>
                  <a:pt x="1108938" y="1563752"/>
                  <a:pt x="1108938" y="1563752"/>
                </a:cubicBezTo>
                <a:lnTo>
                  <a:pt x="1108938" y="1563752"/>
                </a:lnTo>
              </a:path>
            </a:pathLst>
          </a:custGeom>
          <a:noFill/>
          <a:ln w="25400" cap="flat" cmpd="sng" algn="ctr">
            <a:solidFill>
              <a:srgbClr val="FF0000"/>
            </a:solidFill>
            <a:prstDash val="solid"/>
            <a:tailEnd type="stealt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4800600" y="2362200"/>
            <a:ext cx="2064372" cy="457200"/>
          </a:xfrm>
          <a:custGeom>
            <a:avLst/>
            <a:gdLst>
              <a:gd name="connsiteX0" fmla="*/ 0 w 2064372"/>
              <a:gd name="connsiteY0" fmla="*/ 618374 h 618374"/>
              <a:gd name="connsiteX1" fmla="*/ 1569684 w 2064372"/>
              <a:gd name="connsiteY1" fmla="*/ 152215 h 618374"/>
              <a:gd name="connsiteX2" fmla="*/ 2064372 w 2064372"/>
              <a:gd name="connsiteY2" fmla="*/ 0 h 618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64372" h="618374">
                <a:moveTo>
                  <a:pt x="0" y="618374"/>
                </a:moveTo>
                <a:lnTo>
                  <a:pt x="1569684" y="152215"/>
                </a:lnTo>
                <a:lnTo>
                  <a:pt x="2064372" y="0"/>
                </a:lnTo>
              </a:path>
            </a:pathLst>
          </a:custGeom>
          <a:noFill/>
          <a:ln w="25400" cap="flat" cmpd="sng" algn="ctr">
            <a:solidFill>
              <a:srgbClr val="008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1981200" y="1219200"/>
            <a:ext cx="990600" cy="1600200"/>
            <a:chOff x="1981200" y="1219200"/>
            <a:chExt cx="990600" cy="1600200"/>
          </a:xfrm>
        </p:grpSpPr>
        <p:cxnSp>
          <p:nvCxnSpPr>
            <p:cNvPr id="25" name="Straight Arrow Connector 24"/>
            <p:cNvCxnSpPr/>
            <p:nvPr/>
          </p:nvCxnSpPr>
          <p:spPr>
            <a:xfrm flipV="1">
              <a:off x="1981200" y="1219200"/>
              <a:ext cx="990600" cy="1600200"/>
            </a:xfrm>
            <a:prstGeom prst="straightConnector1">
              <a:avLst/>
            </a:prstGeom>
            <a:noFill/>
            <a:ln w="25400" cap="flat" cmpd="sng" algn="ctr">
              <a:solidFill>
                <a:srgbClr val="FF6600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26" name="TextBox 25"/>
            <p:cNvSpPr txBox="1"/>
            <p:nvPr/>
          </p:nvSpPr>
          <p:spPr>
            <a:xfrm rot="18242865">
              <a:off x="2029974" y="1688985"/>
              <a:ext cx="762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10 </a:t>
              </a: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</a:rPr>
                <a:t>eV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981200" y="2306873"/>
            <a:ext cx="2064372" cy="512527"/>
            <a:chOff x="1981200" y="2306873"/>
            <a:chExt cx="2064372" cy="512527"/>
          </a:xfrm>
        </p:grpSpPr>
        <p:sp>
          <p:nvSpPr>
            <p:cNvPr id="28" name="Freeform 27"/>
            <p:cNvSpPr/>
            <p:nvPr/>
          </p:nvSpPr>
          <p:spPr>
            <a:xfrm>
              <a:off x="1981200" y="2362200"/>
              <a:ext cx="2064372" cy="457200"/>
            </a:xfrm>
            <a:custGeom>
              <a:avLst/>
              <a:gdLst>
                <a:gd name="connsiteX0" fmla="*/ 0 w 2064372"/>
                <a:gd name="connsiteY0" fmla="*/ 618374 h 618374"/>
                <a:gd name="connsiteX1" fmla="*/ 1569684 w 2064372"/>
                <a:gd name="connsiteY1" fmla="*/ 152215 h 618374"/>
                <a:gd name="connsiteX2" fmla="*/ 2064372 w 2064372"/>
                <a:gd name="connsiteY2" fmla="*/ 0 h 618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064372" h="618374">
                  <a:moveTo>
                    <a:pt x="0" y="618374"/>
                  </a:moveTo>
                  <a:lnTo>
                    <a:pt x="1569684" y="152215"/>
                  </a:lnTo>
                  <a:lnTo>
                    <a:pt x="2064372" y="0"/>
                  </a:lnTo>
                </a:path>
              </a:pathLst>
            </a:custGeom>
            <a:noFill/>
            <a:ln w="25400" cap="flat" cmpd="sng" algn="ctr">
              <a:solidFill>
                <a:srgbClr val="008000"/>
              </a:solidFill>
              <a:prstDash val="solid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 rot="20917801">
              <a:off x="2622447" y="2306873"/>
              <a:ext cx="762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</a:rPr>
                <a:t>5</a:t>
              </a: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</a:rPr>
                <a:t> </a:t>
              </a: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</a:rPr>
                <a:t>eV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524000" y="1219200"/>
            <a:ext cx="531277" cy="1600200"/>
            <a:chOff x="1524000" y="1219200"/>
            <a:chExt cx="531277" cy="1600200"/>
          </a:xfrm>
        </p:grpSpPr>
        <p:cxnSp>
          <p:nvCxnSpPr>
            <p:cNvPr id="31" name="Straight Arrow Connector 30"/>
            <p:cNvCxnSpPr/>
            <p:nvPr/>
          </p:nvCxnSpPr>
          <p:spPr>
            <a:xfrm>
              <a:off x="1524000" y="1219200"/>
              <a:ext cx="457200" cy="1600200"/>
            </a:xfrm>
            <a:prstGeom prst="straightConnector1">
              <a:avLst/>
            </a:prstGeom>
            <a:noFill/>
            <a:ln w="25400" cap="flat" cmpd="sng" algn="ctr">
              <a:solidFill>
                <a:srgbClr val="FFFF00"/>
              </a:solidFill>
              <a:prstDash val="solid"/>
              <a:tailEnd type="arrow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</p:cxnSp>
        <p:sp>
          <p:nvSpPr>
            <p:cNvPr id="32" name="TextBox 31"/>
            <p:cNvSpPr txBox="1"/>
            <p:nvPr/>
          </p:nvSpPr>
          <p:spPr>
            <a:xfrm rot="4240768">
              <a:off x="1505000" y="1694071"/>
              <a:ext cx="762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</a:rPr>
                <a:t>200 </a:t>
              </a:r>
              <a:r>
                <a:rPr kumimoji="0" lang="en-US" sz="16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</a:rPr>
                <a:t>eV</a:t>
              </a:r>
              <a:endParaRPr kumimoji="0" lang="en-US" sz="1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33" name="Group 32"/>
          <p:cNvGrpSpPr/>
          <p:nvPr/>
        </p:nvGrpSpPr>
        <p:grpSpPr>
          <a:xfrm>
            <a:off x="4038600" y="1215231"/>
            <a:ext cx="1021636" cy="1146451"/>
            <a:chOff x="4038600" y="1215231"/>
            <a:chExt cx="1021636" cy="1146451"/>
          </a:xfrm>
        </p:grpSpPr>
        <p:sp>
          <p:nvSpPr>
            <p:cNvPr id="34" name="Freeform 33"/>
            <p:cNvSpPr/>
            <p:nvPr/>
          </p:nvSpPr>
          <p:spPr>
            <a:xfrm>
              <a:off x="4038600" y="1215231"/>
              <a:ext cx="914400" cy="1146451"/>
            </a:xfrm>
            <a:custGeom>
              <a:avLst/>
              <a:gdLst>
                <a:gd name="connsiteX0" fmla="*/ 0 w 889487"/>
                <a:gd name="connsiteY0" fmla="*/ 1079775 h 1079775"/>
                <a:gd name="connsiteX1" fmla="*/ 399556 w 889487"/>
                <a:gd name="connsiteY1" fmla="*/ 965614 h 1079775"/>
                <a:gd name="connsiteX2" fmla="*/ 599334 w 889487"/>
                <a:gd name="connsiteY2" fmla="*/ 656427 h 1079775"/>
                <a:gd name="connsiteX3" fmla="*/ 889487 w 889487"/>
                <a:gd name="connsiteY3" fmla="*/ 0 h 1079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89487" h="1079775">
                  <a:moveTo>
                    <a:pt x="0" y="1079775"/>
                  </a:moveTo>
                  <a:cubicBezTo>
                    <a:pt x="149833" y="1057973"/>
                    <a:pt x="299667" y="1036172"/>
                    <a:pt x="399556" y="965614"/>
                  </a:cubicBezTo>
                  <a:cubicBezTo>
                    <a:pt x="499445" y="895056"/>
                    <a:pt x="517679" y="817363"/>
                    <a:pt x="599334" y="656427"/>
                  </a:cubicBezTo>
                  <a:cubicBezTo>
                    <a:pt x="680989" y="495491"/>
                    <a:pt x="889487" y="0"/>
                    <a:pt x="889487" y="0"/>
                  </a:cubicBezTo>
                </a:path>
              </a:pathLst>
            </a:custGeom>
            <a:noFill/>
            <a:ln w="25400" cap="flat" cmpd="sng" algn="ctr">
              <a:solidFill>
                <a:srgbClr val="FF0000"/>
              </a:solidFill>
              <a:prstDash val="solid"/>
              <a:tailEnd type="stealth"/>
            </a:ln>
            <a:effectLst>
              <a:outerShdw blurRad="40000" dist="20000" dir="5400000" rotWithShape="0">
                <a:srgbClr val="000000">
                  <a:alpha val="38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 rot="17757370">
              <a:off x="4509959" y="1618980"/>
              <a:ext cx="762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2 </a:t>
              </a:r>
              <a:r>
                <a:rPr kumimoji="0" lang="en-US" sz="1600" b="0" i="0" u="none" strike="noStrike" kern="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k</a:t>
              </a:r>
              <a:r>
                <a:rPr kumimoji="0" lang="en-US" sz="1600" b="0" i="0" u="none" strike="noStrike" kern="0" cap="none" spc="0" normalizeH="0" baseline="0" noProof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eV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79512" y="2438400"/>
            <a:ext cx="1530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Beam screen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990600" y="3048000"/>
            <a:ext cx="0" cy="30480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8" name="Straight Connector 37"/>
          <p:cNvCxnSpPr/>
          <p:nvPr/>
        </p:nvCxnSpPr>
        <p:spPr>
          <a:xfrm>
            <a:off x="4038600" y="3048000"/>
            <a:ext cx="0" cy="304800"/>
          </a:xfrm>
          <a:prstGeom prst="line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cxnSp>
        <p:nvCxnSpPr>
          <p:cNvPr id="39" name="Straight Arrow Connector 38"/>
          <p:cNvCxnSpPr/>
          <p:nvPr/>
        </p:nvCxnSpPr>
        <p:spPr>
          <a:xfrm>
            <a:off x="990600" y="3276600"/>
            <a:ext cx="3048000" cy="0"/>
          </a:xfrm>
          <a:prstGeom prst="straightConnector1">
            <a:avLst/>
          </a:prstGeom>
          <a:noFill/>
          <a:ln w="12700" cap="flat" cmpd="sng" algn="ctr">
            <a:solidFill>
              <a:sysClr val="windowText" lastClr="000000"/>
            </a:solidFill>
            <a:prstDash val="solid"/>
            <a:headEnd type="stealth"/>
            <a:tailEnd type="stealth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</p:cxnSp>
      <p:sp>
        <p:nvSpPr>
          <p:cNvPr id="40" name="TextBox 39"/>
          <p:cNvSpPr txBox="1"/>
          <p:nvPr/>
        </p:nvSpPr>
        <p:spPr>
          <a:xfrm>
            <a:off x="2286000" y="2971800"/>
            <a:ext cx="838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25 ns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5029200" y="3048000"/>
            <a:ext cx="3657600" cy="346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  <a:spcBef>
                <a:spcPct val="20000"/>
              </a:spcBef>
              <a:buSzPct val="100000"/>
            </a:pPr>
            <a:r>
              <a:rPr lang="en-US" sz="1800" dirty="0" smtClean="0">
                <a:solidFill>
                  <a:schemeClr val="tx1"/>
                </a:solidFill>
                <a:effectLst/>
                <a:latin typeface="Arial" charset="0"/>
                <a:ea typeface="Symbol" charset="0"/>
                <a:cs typeface="Symbol" charset="0"/>
              </a:rPr>
              <a:t> Typical </a:t>
            </a:r>
            <a:r>
              <a:rPr lang="en-US" sz="1800" dirty="0">
                <a:solidFill>
                  <a:schemeClr val="tx1"/>
                </a:solidFill>
                <a:effectLst/>
                <a:latin typeface="Arial" charset="0"/>
                <a:ea typeface="Symbol" charset="0"/>
                <a:cs typeface="Symbol" charset="0"/>
              </a:rPr>
              <a:t>e</a:t>
            </a:r>
            <a:r>
              <a:rPr lang="en-US" sz="1800" baseline="30000" dirty="0">
                <a:solidFill>
                  <a:schemeClr val="tx1"/>
                </a:solidFill>
                <a:effectLst/>
                <a:latin typeface="Arial" charset="0"/>
                <a:ea typeface="Symbol" charset="0"/>
                <a:cs typeface="Symbol" charset="0"/>
              </a:rPr>
              <a:t>–</a:t>
            </a:r>
            <a:r>
              <a:rPr lang="en-US" sz="1800" dirty="0">
                <a:solidFill>
                  <a:schemeClr val="tx1"/>
                </a:solidFill>
                <a:effectLst/>
                <a:latin typeface="Arial" charset="0"/>
                <a:ea typeface="Symbol" charset="0"/>
                <a:cs typeface="Symbol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effectLst/>
                <a:latin typeface="Arial" charset="0"/>
                <a:ea typeface="Symbol" charset="0"/>
                <a:cs typeface="Symbol" charset="0"/>
              </a:rPr>
              <a:t>densities10</a:t>
            </a:r>
            <a:r>
              <a:rPr lang="en-US" sz="1800" baseline="30000" dirty="0" smtClean="0">
                <a:solidFill>
                  <a:schemeClr val="tx1"/>
                </a:solidFill>
                <a:effectLst/>
                <a:latin typeface="Arial" charset="0"/>
                <a:ea typeface="Symbol" charset="0"/>
                <a:cs typeface="Symbol" charset="0"/>
              </a:rPr>
              <a:t>10</a:t>
            </a:r>
            <a:r>
              <a:rPr lang="en-US" sz="1800" dirty="0">
                <a:solidFill>
                  <a:schemeClr val="tx1"/>
                </a:solidFill>
                <a:effectLst/>
                <a:latin typeface="Arial" charset="0"/>
                <a:ea typeface="Symbol" charset="0"/>
                <a:cs typeface="Symbol" charset="0"/>
              </a:rPr>
              <a:t>–10</a:t>
            </a:r>
            <a:r>
              <a:rPr lang="en-US" sz="1800" baseline="30000" dirty="0">
                <a:solidFill>
                  <a:schemeClr val="tx1"/>
                </a:solidFill>
                <a:effectLst/>
                <a:latin typeface="Arial" charset="0"/>
                <a:ea typeface="Symbol" charset="0"/>
                <a:cs typeface="Symbol" charset="0"/>
              </a:rPr>
              <a:t>12</a:t>
            </a:r>
            <a:r>
              <a:rPr lang="en-US" sz="1800" dirty="0">
                <a:solidFill>
                  <a:schemeClr val="tx1"/>
                </a:solidFill>
                <a:effectLst/>
                <a:latin typeface="Arial" charset="0"/>
                <a:ea typeface="Symbol" charset="0"/>
                <a:cs typeface="Symbol" charset="0"/>
              </a:rPr>
              <a:t> m</a:t>
            </a:r>
            <a:r>
              <a:rPr lang="en-US" sz="1800" baseline="30000" dirty="0">
                <a:solidFill>
                  <a:schemeClr val="tx1"/>
                </a:solidFill>
                <a:effectLst/>
                <a:latin typeface="Arial" charset="0"/>
                <a:ea typeface="Symbol" charset="0"/>
                <a:cs typeface="Symbol" charset="0"/>
              </a:rPr>
              <a:t>–</a:t>
            </a:r>
            <a:r>
              <a:rPr lang="en-US" sz="1800" baseline="30000" dirty="0" smtClean="0">
                <a:solidFill>
                  <a:schemeClr val="tx1"/>
                </a:solidFill>
                <a:effectLst/>
                <a:latin typeface="Arial" charset="0"/>
                <a:ea typeface="Symbol" charset="0"/>
                <a:cs typeface="Symbol" charset="0"/>
              </a:rPr>
              <a:t>3</a:t>
            </a:r>
            <a:endParaRPr lang="en-US" sz="1800" dirty="0">
              <a:solidFill>
                <a:schemeClr val="tx1"/>
              </a:solidFill>
              <a:effectLst/>
              <a:latin typeface="Arial" charset="0"/>
              <a:ea typeface="Symbol" charset="0"/>
              <a:cs typeface="Symbol" charset="0"/>
            </a:endParaRPr>
          </a:p>
        </p:txBody>
      </p:sp>
      <p:sp>
        <p:nvSpPr>
          <p:cNvPr id="42" name="Content Placeholder 2"/>
          <p:cNvSpPr txBox="1">
            <a:spLocks/>
          </p:cNvSpPr>
          <p:nvPr/>
        </p:nvSpPr>
        <p:spPr>
          <a:xfrm>
            <a:off x="457200" y="3501008"/>
            <a:ext cx="8229600" cy="990600"/>
          </a:xfrm>
          <a:prstGeom prst="rect">
            <a:avLst/>
          </a:prstGeom>
          <a:ln>
            <a:solidFill>
              <a:sysClr val="windowText" lastClr="000000"/>
            </a:solidFill>
          </a:ln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3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Possible consequences: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900" b="0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i</a:t>
            </a: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nstabilities, emittance growth, desorption – bad vacuum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366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excessive energy deposition in the cold sectors</a:t>
            </a: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rgbClr val="3366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57200" y="4581128"/>
            <a:ext cx="8229600" cy="1015663"/>
          </a:xfrm>
          <a:prstGeom prst="rect">
            <a:avLst/>
          </a:prstGeom>
          <a:noFill/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Electron bombardment of a surface has been proven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to reduce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drastically the </a:t>
            </a:r>
            <a:r>
              <a:rPr kumimoji="0" lang="en-US" sz="1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secondary electron yield 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(SEY)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of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material.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This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technique, known as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scrubbing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, provides a 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mean to 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suppress electron cloud build-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up.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</p:txBody>
      </p:sp>
      <p:sp>
        <p:nvSpPr>
          <p:cNvPr id="44" name="Content Placeholder 2"/>
          <p:cNvSpPr txBox="1">
            <a:spLocks/>
          </p:cNvSpPr>
          <p:nvPr/>
        </p:nvSpPr>
        <p:spPr>
          <a:xfrm>
            <a:off x="446856" y="5733256"/>
            <a:ext cx="8229600" cy="7920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tIns="0" bIns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Electron cloud significantly worse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with the bunch spacing we now operate with (25ns = 7.5m)</a:t>
            </a:r>
          </a:p>
        </p:txBody>
      </p:sp>
      <p:pic>
        <p:nvPicPr>
          <p:cNvPr id="45" name="Picture 44" descr="newlhc logo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4197" y="44624"/>
            <a:ext cx="792088" cy="792088"/>
          </a:xfrm>
          <a:prstGeom prst="rect">
            <a:avLst/>
          </a:prstGeom>
          <a:effectLst>
            <a:glow rad="101600">
              <a:schemeClr val="accent1">
                <a:lumMod val="40000"/>
                <a:lumOff val="60000"/>
                <a:alpha val="40000"/>
              </a:schemeClr>
            </a:glow>
            <a:reflection blurRad="6350" stA="50000" endA="300" endPos="55000" dir="5400000" sy="-100000" algn="bl" rotWithShape="0"/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097428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3201" y="1744566"/>
            <a:ext cx="8389239" cy="492479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Solution is “Scrubbing”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12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23528" y="836712"/>
            <a:ext cx="85689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b="1" dirty="0" smtClean="0">
                <a:solidFill>
                  <a:schemeClr val="tx1"/>
                </a:solidFill>
                <a:effectLst/>
                <a:latin typeface="+mn-lt"/>
              </a:rPr>
              <a:t>Condition the Surface of the vacuum chamber by bombarding it with the electrons from the electron cloud itself – Gradually increase the number of bunches in the beam.           </a:t>
            </a:r>
            <a:r>
              <a:rPr lang="en-GB" sz="1800" b="1" dirty="0">
                <a:solidFill>
                  <a:schemeClr val="tx1"/>
                </a:solidFill>
                <a:effectLst/>
                <a:latin typeface="+mn-lt"/>
              </a:rPr>
              <a:t>I</a:t>
            </a:r>
            <a:r>
              <a:rPr lang="en-GB" sz="1800" b="1" dirty="0" smtClean="0">
                <a:solidFill>
                  <a:schemeClr val="tx1"/>
                </a:solidFill>
                <a:effectLst/>
                <a:latin typeface="+mn-lt"/>
              </a:rPr>
              <a:t>t works … but slowly!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403648" y="4869160"/>
            <a:ext cx="6840760" cy="792088"/>
          </a:xfrm>
          <a:prstGeom prst="line">
            <a:avLst/>
          </a:prstGeom>
          <a:ln>
            <a:prstDash val="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newlhc logo1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4197" y="44624"/>
            <a:ext cx="792088" cy="792088"/>
          </a:xfrm>
          <a:prstGeom prst="rect">
            <a:avLst/>
          </a:prstGeom>
          <a:effectLst>
            <a:glow rad="101600">
              <a:schemeClr val="accent1">
                <a:lumMod val="40000"/>
                <a:lumOff val="60000"/>
                <a:alpha val="40000"/>
              </a:schemeClr>
            </a:glow>
            <a:reflection blurRad="6350" stA="50000" endA="300" endPos="55000" dir="5400000" sy="-100000" algn="bl" rotWithShape="0"/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6023538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UFO’s – What are they? 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13</a:t>
            </a:fld>
            <a:endParaRPr lang="en-US"/>
          </a:p>
        </p:txBody>
      </p:sp>
      <p:pic>
        <p:nvPicPr>
          <p:cNvPr id="6" name="Picture 5" descr="DroppingUFOs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466" t="35145" b="6468"/>
          <a:stretch/>
        </p:blipFill>
        <p:spPr>
          <a:xfrm>
            <a:off x="5113149" y="3140968"/>
            <a:ext cx="3894081" cy="2202401"/>
          </a:xfrm>
          <a:prstGeom prst="rect">
            <a:avLst/>
          </a:prstGeom>
        </p:spPr>
      </p:pic>
      <p:pic>
        <p:nvPicPr>
          <p:cNvPr id="7" name="Picture 6" descr="DroppingUFOs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5318" b="32205"/>
          <a:stretch/>
        </p:blipFill>
        <p:spPr>
          <a:xfrm>
            <a:off x="5009113" y="908720"/>
            <a:ext cx="4099391" cy="22417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160429" y="2492896"/>
            <a:ext cx="3557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2.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6533" y="3573016"/>
            <a:ext cx="3557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3.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07504" y="908721"/>
            <a:ext cx="4896544" cy="2304255"/>
          </a:xfrm>
          <a:prstGeom prst="rect">
            <a:avLst/>
          </a:prstGeom>
        </p:spPr>
        <p:txBody>
          <a:bodyPr vert="horz">
            <a:normAutofit/>
          </a:bodyPr>
          <a:lstStyle>
            <a:lvl1pPr marL="493776" indent="-457200" algn="l" rtl="0" eaLnBrk="1" latinLnBrk="0" hangingPunct="1">
              <a:spcBef>
                <a:spcPct val="20000"/>
              </a:spcBef>
              <a:buClr>
                <a:schemeClr val="tx1"/>
              </a:buClr>
              <a:buSzPct val="80000"/>
              <a:buFont typeface="Arial"/>
              <a:buChar char="•"/>
              <a:defRPr kumimoji="0"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905256" indent="-457200" algn="l" rtl="0" eaLnBrk="1" latinLnBrk="0" hangingPunct="1">
              <a:spcBef>
                <a:spcPct val="20000"/>
              </a:spcBef>
              <a:buClr>
                <a:schemeClr val="tx1"/>
              </a:buClr>
              <a:buSzPct val="90000"/>
              <a:buFont typeface="Arial"/>
              <a:buChar char="•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92708" indent="-342900" algn="l" rtl="0" eaLnBrk="1" latinLnBrk="0" hangingPunct="1">
              <a:spcBef>
                <a:spcPct val="20000"/>
              </a:spcBef>
              <a:buClr>
                <a:schemeClr val="tx1"/>
              </a:buClr>
              <a:buSzPct val="85000"/>
              <a:buFont typeface="Arial"/>
              <a:buChar char="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85316" indent="-342900" algn="l" rtl="0" eaLnBrk="1" latinLnBrk="0" hangingPunct="1">
              <a:spcBef>
                <a:spcPct val="20000"/>
              </a:spcBef>
              <a:buClr>
                <a:schemeClr val="tx1"/>
              </a:buClr>
              <a:buSzPct val="90000"/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50492" indent="-342900" algn="l" rtl="0" eaLnBrk="1" latinLnBrk="0" hangingPunct="1">
              <a:spcBef>
                <a:spcPct val="20000"/>
              </a:spcBef>
              <a:buClr>
                <a:schemeClr val="tx1"/>
              </a:buClr>
              <a:buSzPct val="100000"/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00784" indent="-182880" algn="l" rtl="0" eaLnBrk="1" latinLnBrk="0" hangingPunct="1">
              <a:spcBef>
                <a:spcPct val="20000"/>
              </a:spcBef>
              <a:buClr>
                <a:schemeClr val="accent5"/>
              </a:buClr>
              <a:buFont typeface="Arial"/>
              <a:buChar char="-"/>
              <a:defRPr kumimoji="0" sz="20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2024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SzPct val="100000"/>
              <a:buFont typeface="Arial"/>
              <a:buChar char="•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139696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▪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31720" indent="-182880" algn="l" rtl="0" eaLnBrk="1" latinLnBrk="0" hangingPunct="1">
              <a:spcBef>
                <a:spcPct val="20000"/>
              </a:spcBef>
              <a:buClr>
                <a:schemeClr val="accent6"/>
              </a:buClr>
              <a:buFont typeface="Arial"/>
              <a:buChar char="•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79476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5A0"/>
              </a:buClr>
              <a:buSzPct val="80000"/>
              <a:buFont typeface="+mj-lt"/>
              <a:buAutoNum type="arabicPeriod"/>
              <a:tabLst/>
              <a:defRPr/>
            </a:pPr>
            <a:r>
              <a:rPr lang="en-US" sz="1600" b="1" dirty="0">
                <a:solidFill>
                  <a:srgbClr val="0055A0"/>
                </a:solidFill>
                <a:effectLst/>
                <a:latin typeface="Arial"/>
              </a:rPr>
              <a:t>D</a:t>
            </a:r>
            <a:r>
              <a:rPr lang="en-US" sz="1600" b="1" dirty="0" smtClean="0">
                <a:solidFill>
                  <a:srgbClr val="0055A0">
                    <a:lumMod val="60000"/>
                    <a:lumOff val="40000"/>
                  </a:srgbClr>
                </a:solidFill>
                <a:effectLst/>
                <a:latin typeface="Arial"/>
              </a:rPr>
              <a:t>ust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5A0">
                    <a:lumMod val="60000"/>
                    <a:lumOff val="4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particles falling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5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from the top of the beam screen. </a:t>
            </a:r>
          </a:p>
          <a:p>
            <a:pPr marL="379476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5A0"/>
              </a:buClr>
              <a:buSzPct val="80000"/>
              <a:buFont typeface="+mj-lt"/>
              <a:buAutoNum type="arabicPeriod"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5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</a:t>
            </a:r>
            <a:r>
              <a:rPr lang="en-US" sz="1600" b="1" dirty="0" smtClean="0">
                <a:solidFill>
                  <a:srgbClr val="0055A0"/>
                </a:solidFill>
                <a:effectLst/>
                <a:latin typeface="Arial"/>
              </a:rPr>
              <a:t>s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D9D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ionized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5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by the primary protons in the beam.</a:t>
            </a:r>
          </a:p>
          <a:p>
            <a:pPr marL="379476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5A0"/>
              </a:buClr>
              <a:buSzPct val="80000"/>
              <a:buFont typeface="+mj-lt"/>
              <a:buAutoNum type="arabicPeriod"/>
              <a:tabLst/>
              <a:defRPr/>
            </a:pPr>
            <a:r>
              <a:rPr lang="en-US" sz="1600" b="1" dirty="0">
                <a:solidFill>
                  <a:srgbClr val="0055A0"/>
                </a:solidFill>
                <a:effectLst/>
                <a:latin typeface="Arial"/>
              </a:rPr>
              <a:t>I</a:t>
            </a:r>
            <a:r>
              <a:rPr kumimoji="0" lang="en-US" sz="1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55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nelastic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5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D9D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collisions result in particle showers</a:t>
            </a:r>
            <a:r>
              <a:rPr lang="en-US" sz="1600" b="1" dirty="0">
                <a:solidFill>
                  <a:srgbClr val="0055A0"/>
                </a:solidFill>
                <a:effectLst/>
                <a:latin typeface="Arial"/>
              </a:rPr>
              <a:t>\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5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that cause small amounts of beam loss</a:t>
            </a:r>
          </a:p>
          <a:p>
            <a:pPr marL="379476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0055A0"/>
              </a:buClr>
              <a:buSzPct val="80000"/>
              <a:buFont typeface="+mj-lt"/>
              <a:buAutoNum type="arabicPeriod"/>
              <a:tabLst/>
              <a:defRPr/>
            </a:pP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5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The positively ionized 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2D9D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dust particle is eventually repelled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55A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from the beam.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srgbClr val="0055A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2843808" y="3284984"/>
            <a:ext cx="2232248" cy="1884806"/>
            <a:chOff x="3059832" y="3645024"/>
            <a:chExt cx="1944216" cy="1524766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079615" y="3717032"/>
              <a:ext cx="1924433" cy="1452758"/>
            </a:xfrm>
            <a:prstGeom prst="rect">
              <a:avLst/>
            </a:prstGeom>
          </p:spPr>
        </p:pic>
        <p:sp>
          <p:nvSpPr>
            <p:cNvPr id="14" name="Abgerundetes Rechteck 27"/>
            <p:cNvSpPr/>
            <p:nvPr/>
          </p:nvSpPr>
          <p:spPr bwMode="auto">
            <a:xfrm>
              <a:off x="3059832" y="3645024"/>
              <a:ext cx="1360570" cy="306467"/>
            </a:xfrm>
            <a:prstGeom prst="roundRect">
              <a:avLst/>
            </a:prstGeom>
            <a:solidFill>
              <a:sysClr val="window" lastClr="FFFFFF"/>
            </a:solidFill>
            <a:ln w="9525" cap="flat" cmpd="sng" algn="ctr">
              <a:solidFill>
                <a:srgbClr val="0055A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t" anchorCtr="0" compatLnSpc="1">
              <a:prstTxWarp prst="textNoShape">
                <a:avLst/>
              </a:prstTxWarp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5A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R~10 </a:t>
              </a: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55A0"/>
                  </a:solidFill>
                  <a:effectLst/>
                  <a:uLnTx/>
                  <a:uFillTx/>
                  <a:latin typeface="Arial"/>
                  <a:ea typeface="ＭＳ Ｐゴシック" pitchFamily="-112" charset="-128"/>
                  <a:cs typeface="ＭＳ Ｐゴシック" pitchFamily="-112" charset="-128"/>
                </a:rPr>
                <a:t>µ</a:t>
              </a:r>
              <a:r>
                <a:rPr kumimoji="0" lang="en-GB" sz="1800" b="1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55A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m</a:t>
              </a:r>
              <a:endPara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55A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5" name="TextBox 14"/>
          <p:cNvSpPr txBox="1"/>
          <p:nvPr/>
        </p:nvSpPr>
        <p:spPr>
          <a:xfrm>
            <a:off x="251520" y="5397024"/>
            <a:ext cx="8640960" cy="12003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Courier New"/>
              <a:buChar char="o"/>
            </a:pPr>
            <a:r>
              <a:rPr lang="en-GB" sz="2400" b="1" dirty="0" smtClean="0">
                <a:solidFill>
                  <a:schemeClr val="tx2"/>
                </a:solidFill>
                <a:effectLst/>
                <a:latin typeface="+mn-lt"/>
              </a:rPr>
              <a:t>The origin of these particles is unclear </a:t>
            </a:r>
          </a:p>
          <a:p>
            <a:pPr marL="342900" indent="-342900">
              <a:buFont typeface="Courier New"/>
              <a:buChar char="o"/>
            </a:pPr>
            <a:r>
              <a:rPr lang="en-GB" sz="2400" b="1" dirty="0" smtClean="0">
                <a:solidFill>
                  <a:schemeClr val="tx2"/>
                </a:solidFill>
                <a:effectLst/>
                <a:latin typeface="+mn-lt"/>
              </a:rPr>
              <a:t>They are more-or-less evenly distributed around the machine</a:t>
            </a:r>
          </a:p>
          <a:p>
            <a:pPr marL="342900" indent="-342900">
              <a:buFont typeface="Courier New"/>
              <a:buChar char="o"/>
            </a:pPr>
            <a:r>
              <a:rPr lang="en-GB" sz="2400" b="1" dirty="0" smtClean="0">
                <a:solidFill>
                  <a:schemeClr val="tx2"/>
                </a:solidFill>
                <a:effectLst/>
                <a:latin typeface="+mn-lt"/>
              </a:rPr>
              <a:t>The good news is that they seem to ‘condition’ away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79512" y="3645024"/>
            <a:ext cx="2592288" cy="10156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bg2">
                    <a:lumMod val="50000"/>
                  </a:schemeClr>
                </a:solidFill>
                <a:effectLst/>
              </a:rPr>
              <a:t>Most events are very fast … A few hundred </a:t>
            </a:r>
            <a:r>
              <a:rPr lang="en-GB" sz="2000" b="1" dirty="0" smtClean="0">
                <a:solidFill>
                  <a:schemeClr val="bg2">
                    <a:lumMod val="50000"/>
                  </a:schemeClr>
                </a:solidFill>
                <a:effectLst/>
                <a:latin typeface="Symbol" charset="2"/>
                <a:cs typeface="Symbol" charset="2"/>
              </a:rPr>
              <a:t>m</a:t>
            </a:r>
            <a:r>
              <a:rPr lang="en-GB" sz="2000" b="1" dirty="0" smtClean="0">
                <a:solidFill>
                  <a:schemeClr val="bg2">
                    <a:lumMod val="50000"/>
                  </a:schemeClr>
                </a:solidFill>
                <a:effectLst/>
              </a:rPr>
              <a:t>-seconds </a:t>
            </a:r>
          </a:p>
        </p:txBody>
      </p:sp>
      <p:pic>
        <p:nvPicPr>
          <p:cNvPr id="17" name="Picture 16" descr="newlhc logo1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4197" y="44624"/>
            <a:ext cx="792088" cy="792088"/>
          </a:xfrm>
          <a:prstGeom prst="rect">
            <a:avLst/>
          </a:prstGeom>
          <a:effectLst>
            <a:glow rad="101600">
              <a:schemeClr val="accent1">
                <a:lumMod val="40000"/>
                <a:lumOff val="60000"/>
                <a:alpha val="40000"/>
              </a:schemeClr>
            </a:glow>
            <a:reflection blurRad="6350" stA="50000" endA="300" endPos="55000" dir="5400000" sy="-100000" algn="bl" rotWithShape="0"/>
            <a:softEdge rad="12700"/>
          </a:effectLst>
        </p:spPr>
      </p:pic>
      <p:sp>
        <p:nvSpPr>
          <p:cNvPr id="10" name="TextBox 9"/>
          <p:cNvSpPr txBox="1"/>
          <p:nvPr/>
        </p:nvSpPr>
        <p:spPr>
          <a:xfrm>
            <a:off x="7452320" y="1578278"/>
            <a:ext cx="35578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4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.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815758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UFO’s Continued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6016" y="980728"/>
            <a:ext cx="4338057" cy="35544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07504" y="4653136"/>
            <a:ext cx="8928992" cy="17799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10000"/>
              </a:lnSpc>
              <a:buFont typeface="Courier New"/>
              <a:buChar char="o"/>
            </a:pPr>
            <a:r>
              <a:rPr lang="en-GB" sz="2000" b="1" dirty="0" smtClean="0">
                <a:solidFill>
                  <a:schemeClr val="tx1"/>
                </a:solidFill>
                <a:effectLst/>
                <a:latin typeface="+mn-lt"/>
              </a:rPr>
              <a:t>The number is remaining rather constant but normalizing to the number of bunches indicate some conditioning </a:t>
            </a:r>
          </a:p>
          <a:p>
            <a:pPr marL="342900" indent="-342900">
              <a:lnSpc>
                <a:spcPct val="110000"/>
              </a:lnSpc>
              <a:buFont typeface="Courier New"/>
              <a:buChar char="o"/>
            </a:pPr>
            <a:r>
              <a:rPr lang="en-GB" sz="2000" b="1" dirty="0" smtClean="0">
                <a:solidFill>
                  <a:schemeClr val="tx1"/>
                </a:solidFill>
                <a:effectLst/>
                <a:latin typeface="+mn-lt"/>
              </a:rPr>
              <a:t>Most are very small, ~5% exceed 10% of the dump threshold</a:t>
            </a:r>
          </a:p>
          <a:p>
            <a:pPr marL="342900" indent="-342900">
              <a:lnSpc>
                <a:spcPct val="110000"/>
              </a:lnSpc>
              <a:buFont typeface="Courier New"/>
              <a:buChar char="o"/>
            </a:pPr>
            <a:r>
              <a:rPr lang="en-GB" sz="2000" b="1" dirty="0" smtClean="0">
                <a:solidFill>
                  <a:schemeClr val="tx1"/>
                </a:solidFill>
                <a:effectLst/>
                <a:latin typeface="+mn-lt"/>
              </a:rPr>
              <a:t>Occasionally cause a beam abort (losses too high)</a:t>
            </a:r>
          </a:p>
          <a:p>
            <a:pPr marL="342900" indent="-342900">
              <a:lnSpc>
                <a:spcPct val="110000"/>
              </a:lnSpc>
              <a:buFont typeface="Courier New"/>
              <a:buChar char="o"/>
            </a:pPr>
            <a:r>
              <a:rPr lang="en-GB" sz="2000" b="1" dirty="0" smtClean="0">
                <a:solidFill>
                  <a:schemeClr val="tx1"/>
                </a:solidFill>
                <a:effectLst/>
                <a:latin typeface="+mn-lt"/>
              </a:rPr>
              <a:t>The Beam loss monitoring system protects the machine and prevents quenches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96136" y="980728"/>
            <a:ext cx="3240360" cy="400110"/>
          </a:xfrm>
          <a:prstGeom prst="rect">
            <a:avLst/>
          </a:prstGeom>
          <a:solidFill>
            <a:srgbClr val="FDEADA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tx1"/>
                </a:solidFill>
                <a:effectLst/>
                <a:latin typeface="+mn-lt"/>
              </a:rPr>
              <a:t>UFO/bunch/h in Physics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7147" y="1052736"/>
            <a:ext cx="4502578" cy="35283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5576" y="980728"/>
            <a:ext cx="2808312" cy="400110"/>
          </a:xfrm>
          <a:prstGeom prst="rect">
            <a:avLst/>
          </a:prstGeom>
          <a:solidFill>
            <a:srgbClr val="FDEADA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chemeClr val="tx1"/>
                </a:solidFill>
                <a:effectLst/>
                <a:latin typeface="+mn-lt"/>
              </a:rPr>
              <a:t>Arc UFO’s/h in Physics</a:t>
            </a:r>
          </a:p>
        </p:txBody>
      </p:sp>
      <p:pic>
        <p:nvPicPr>
          <p:cNvPr id="11" name="Picture 10" descr="newlhc logo1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4197" y="44624"/>
            <a:ext cx="792088" cy="792088"/>
          </a:xfrm>
          <a:prstGeom prst="rect">
            <a:avLst/>
          </a:prstGeom>
          <a:effectLst>
            <a:glow rad="101600">
              <a:schemeClr val="accent1">
                <a:lumMod val="40000"/>
                <a:lumOff val="60000"/>
                <a:alpha val="40000"/>
              </a:schemeClr>
            </a:glow>
            <a:reflection blurRad="6350" stA="50000" endA="300" endPos="55000" dir="5400000" sy="-100000" algn="bl" rotWithShape="0"/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30582548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ULO: Aperture Restriction in a Magnet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15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908720"/>
            <a:ext cx="5220072" cy="2088028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 bwMode="auto">
          <a:xfrm>
            <a:off x="2411760" y="2204864"/>
            <a:ext cx="216024" cy="216024"/>
          </a:xfrm>
          <a:prstGeom prst="ellipse">
            <a:avLst/>
          </a:prstGeom>
          <a:noFill/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4400" b="0" i="0" u="none" strike="noStrike" cap="none" normalizeH="0" baseline="0" smtClean="0">
              <a:ln>
                <a:noFill/>
              </a:ln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5847655"/>
            <a:ext cx="8712968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0000FF"/>
                </a:solidFill>
                <a:effectLst/>
                <a:latin typeface="Comic Sans MS"/>
                <a:cs typeface="Comic Sans MS"/>
              </a:rPr>
              <a:t>Seems not to cause us a problem … we will leave it there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5724128" y="836713"/>
            <a:ext cx="3456384" cy="3528392"/>
            <a:chOff x="5524500" y="908720"/>
            <a:chExt cx="3584004" cy="3541895"/>
          </a:xfrm>
        </p:grpSpPr>
        <p:grpSp>
          <p:nvGrpSpPr>
            <p:cNvPr id="10" name="Group 9"/>
            <p:cNvGrpSpPr/>
            <p:nvPr/>
          </p:nvGrpSpPr>
          <p:grpSpPr>
            <a:xfrm>
              <a:off x="5524500" y="908720"/>
              <a:ext cx="3584004" cy="3541895"/>
              <a:chOff x="4887468" y="2079955"/>
              <a:chExt cx="3584004" cy="3541895"/>
            </a:xfrm>
          </p:grpSpPr>
          <p:pic>
            <p:nvPicPr>
              <p:cNvPr id="13" name="Picture 4"/>
              <p:cNvPicPr>
                <a:picLocks noChangeAspect="1" noChangeArrowheads="1"/>
              </p:cNvPicPr>
              <p:nvPr/>
            </p:nvPicPr>
            <p:blipFill rotWithShape="1">
              <a:blip r:embed="rId3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2113" t="7958" r="6940"/>
              <a:stretch/>
            </p:blipFill>
            <p:spPr bwMode="auto">
              <a:xfrm>
                <a:off x="4887468" y="2079955"/>
                <a:ext cx="3584004" cy="354189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4" name="Freeform 13"/>
              <p:cNvSpPr/>
              <p:nvPr/>
            </p:nvSpPr>
            <p:spPr>
              <a:xfrm>
                <a:off x="6684614" y="4284132"/>
                <a:ext cx="694419" cy="369003"/>
              </a:xfrm>
              <a:custGeom>
                <a:avLst/>
                <a:gdLst>
                  <a:gd name="connsiteX0" fmla="*/ 0 w 568388"/>
                  <a:gd name="connsiteY0" fmla="*/ 135467 h 232834"/>
                  <a:gd name="connsiteX1" fmla="*/ 0 w 568388"/>
                  <a:gd name="connsiteY1" fmla="*/ 135467 h 232834"/>
                  <a:gd name="connsiteX2" fmla="*/ 12700 w 568388"/>
                  <a:gd name="connsiteY2" fmla="*/ 97367 h 232834"/>
                  <a:gd name="connsiteX3" fmla="*/ 21167 w 568388"/>
                  <a:gd name="connsiteY3" fmla="*/ 84667 h 232834"/>
                  <a:gd name="connsiteX4" fmla="*/ 25400 w 568388"/>
                  <a:gd name="connsiteY4" fmla="*/ 71967 h 232834"/>
                  <a:gd name="connsiteX5" fmla="*/ 42334 w 568388"/>
                  <a:gd name="connsiteY5" fmla="*/ 46567 h 232834"/>
                  <a:gd name="connsiteX6" fmla="*/ 50800 w 568388"/>
                  <a:gd name="connsiteY6" fmla="*/ 33867 h 232834"/>
                  <a:gd name="connsiteX7" fmla="*/ 63500 w 568388"/>
                  <a:gd name="connsiteY7" fmla="*/ 29634 h 232834"/>
                  <a:gd name="connsiteX8" fmla="*/ 67734 w 568388"/>
                  <a:gd name="connsiteY8" fmla="*/ 16934 h 232834"/>
                  <a:gd name="connsiteX9" fmla="*/ 93134 w 568388"/>
                  <a:gd name="connsiteY9" fmla="*/ 8467 h 232834"/>
                  <a:gd name="connsiteX10" fmla="*/ 97367 w 568388"/>
                  <a:gd name="connsiteY10" fmla="*/ 0 h 232834"/>
                  <a:gd name="connsiteX11" fmla="*/ 97367 w 568388"/>
                  <a:gd name="connsiteY11" fmla="*/ 0 h 232834"/>
                  <a:gd name="connsiteX12" fmla="*/ 381000 w 568388"/>
                  <a:gd name="connsiteY12" fmla="*/ 4234 h 232834"/>
                  <a:gd name="connsiteX13" fmla="*/ 381000 w 568388"/>
                  <a:gd name="connsiteY13" fmla="*/ 4234 h 232834"/>
                  <a:gd name="connsiteX14" fmla="*/ 410634 w 568388"/>
                  <a:gd name="connsiteY14" fmla="*/ 25400 h 232834"/>
                  <a:gd name="connsiteX15" fmla="*/ 436034 w 568388"/>
                  <a:gd name="connsiteY15" fmla="*/ 38100 h 232834"/>
                  <a:gd name="connsiteX16" fmla="*/ 448734 w 568388"/>
                  <a:gd name="connsiteY16" fmla="*/ 50800 h 232834"/>
                  <a:gd name="connsiteX17" fmla="*/ 474134 w 568388"/>
                  <a:gd name="connsiteY17" fmla="*/ 67734 h 232834"/>
                  <a:gd name="connsiteX18" fmla="*/ 486834 w 568388"/>
                  <a:gd name="connsiteY18" fmla="*/ 76200 h 232834"/>
                  <a:gd name="connsiteX19" fmla="*/ 495300 w 568388"/>
                  <a:gd name="connsiteY19" fmla="*/ 118534 h 232834"/>
                  <a:gd name="connsiteX20" fmla="*/ 499534 w 568388"/>
                  <a:gd name="connsiteY20" fmla="*/ 131234 h 232834"/>
                  <a:gd name="connsiteX21" fmla="*/ 512234 w 568388"/>
                  <a:gd name="connsiteY21" fmla="*/ 139700 h 232834"/>
                  <a:gd name="connsiteX22" fmla="*/ 533400 w 568388"/>
                  <a:gd name="connsiteY22" fmla="*/ 169334 h 232834"/>
                  <a:gd name="connsiteX23" fmla="*/ 541867 w 568388"/>
                  <a:gd name="connsiteY23" fmla="*/ 194734 h 232834"/>
                  <a:gd name="connsiteX24" fmla="*/ 554567 w 568388"/>
                  <a:gd name="connsiteY24" fmla="*/ 207434 h 232834"/>
                  <a:gd name="connsiteX25" fmla="*/ 567267 w 568388"/>
                  <a:gd name="connsiteY25" fmla="*/ 215900 h 232834"/>
                  <a:gd name="connsiteX26" fmla="*/ 567267 w 568388"/>
                  <a:gd name="connsiteY26" fmla="*/ 232834 h 232834"/>
                  <a:gd name="connsiteX27" fmla="*/ 567267 w 568388"/>
                  <a:gd name="connsiteY27" fmla="*/ 232834 h 232834"/>
                  <a:gd name="connsiteX0" fmla="*/ 41769 w 610157"/>
                  <a:gd name="connsiteY0" fmla="*/ 135467 h 232834"/>
                  <a:gd name="connsiteX1" fmla="*/ 0 w 610157"/>
                  <a:gd name="connsiteY1" fmla="*/ 227622 h 232834"/>
                  <a:gd name="connsiteX2" fmla="*/ 54469 w 610157"/>
                  <a:gd name="connsiteY2" fmla="*/ 97367 h 232834"/>
                  <a:gd name="connsiteX3" fmla="*/ 62936 w 610157"/>
                  <a:gd name="connsiteY3" fmla="*/ 84667 h 232834"/>
                  <a:gd name="connsiteX4" fmla="*/ 67169 w 610157"/>
                  <a:gd name="connsiteY4" fmla="*/ 71967 h 232834"/>
                  <a:gd name="connsiteX5" fmla="*/ 84103 w 610157"/>
                  <a:gd name="connsiteY5" fmla="*/ 46567 h 232834"/>
                  <a:gd name="connsiteX6" fmla="*/ 92569 w 610157"/>
                  <a:gd name="connsiteY6" fmla="*/ 33867 h 232834"/>
                  <a:gd name="connsiteX7" fmla="*/ 105269 w 610157"/>
                  <a:gd name="connsiteY7" fmla="*/ 29634 h 232834"/>
                  <a:gd name="connsiteX8" fmla="*/ 109503 w 610157"/>
                  <a:gd name="connsiteY8" fmla="*/ 16934 h 232834"/>
                  <a:gd name="connsiteX9" fmla="*/ 134903 w 610157"/>
                  <a:gd name="connsiteY9" fmla="*/ 8467 h 232834"/>
                  <a:gd name="connsiteX10" fmla="*/ 139136 w 610157"/>
                  <a:gd name="connsiteY10" fmla="*/ 0 h 232834"/>
                  <a:gd name="connsiteX11" fmla="*/ 139136 w 610157"/>
                  <a:gd name="connsiteY11" fmla="*/ 0 h 232834"/>
                  <a:gd name="connsiteX12" fmla="*/ 422769 w 610157"/>
                  <a:gd name="connsiteY12" fmla="*/ 4234 h 232834"/>
                  <a:gd name="connsiteX13" fmla="*/ 422769 w 610157"/>
                  <a:gd name="connsiteY13" fmla="*/ 4234 h 232834"/>
                  <a:gd name="connsiteX14" fmla="*/ 452403 w 610157"/>
                  <a:gd name="connsiteY14" fmla="*/ 25400 h 232834"/>
                  <a:gd name="connsiteX15" fmla="*/ 477803 w 610157"/>
                  <a:gd name="connsiteY15" fmla="*/ 38100 h 232834"/>
                  <a:gd name="connsiteX16" fmla="*/ 490503 w 610157"/>
                  <a:gd name="connsiteY16" fmla="*/ 50800 h 232834"/>
                  <a:gd name="connsiteX17" fmla="*/ 515903 w 610157"/>
                  <a:gd name="connsiteY17" fmla="*/ 67734 h 232834"/>
                  <a:gd name="connsiteX18" fmla="*/ 528603 w 610157"/>
                  <a:gd name="connsiteY18" fmla="*/ 76200 h 232834"/>
                  <a:gd name="connsiteX19" fmla="*/ 537069 w 610157"/>
                  <a:gd name="connsiteY19" fmla="*/ 118534 h 232834"/>
                  <a:gd name="connsiteX20" fmla="*/ 541303 w 610157"/>
                  <a:gd name="connsiteY20" fmla="*/ 131234 h 232834"/>
                  <a:gd name="connsiteX21" fmla="*/ 554003 w 610157"/>
                  <a:gd name="connsiteY21" fmla="*/ 139700 h 232834"/>
                  <a:gd name="connsiteX22" fmla="*/ 575169 w 610157"/>
                  <a:gd name="connsiteY22" fmla="*/ 169334 h 232834"/>
                  <a:gd name="connsiteX23" fmla="*/ 583636 w 610157"/>
                  <a:gd name="connsiteY23" fmla="*/ 194734 h 232834"/>
                  <a:gd name="connsiteX24" fmla="*/ 596336 w 610157"/>
                  <a:gd name="connsiteY24" fmla="*/ 207434 h 232834"/>
                  <a:gd name="connsiteX25" fmla="*/ 609036 w 610157"/>
                  <a:gd name="connsiteY25" fmla="*/ 215900 h 232834"/>
                  <a:gd name="connsiteX26" fmla="*/ 609036 w 610157"/>
                  <a:gd name="connsiteY26" fmla="*/ 232834 h 232834"/>
                  <a:gd name="connsiteX27" fmla="*/ 609036 w 610157"/>
                  <a:gd name="connsiteY27" fmla="*/ 232834 h 232834"/>
                  <a:gd name="connsiteX0" fmla="*/ 41769 w 610157"/>
                  <a:gd name="connsiteY0" fmla="*/ 135467 h 232834"/>
                  <a:gd name="connsiteX1" fmla="*/ 0 w 610157"/>
                  <a:gd name="connsiteY1" fmla="*/ 227622 h 232834"/>
                  <a:gd name="connsiteX2" fmla="*/ 54469 w 610157"/>
                  <a:gd name="connsiteY2" fmla="*/ 97367 h 232834"/>
                  <a:gd name="connsiteX3" fmla="*/ 62936 w 610157"/>
                  <a:gd name="connsiteY3" fmla="*/ 84667 h 232834"/>
                  <a:gd name="connsiteX4" fmla="*/ 67169 w 610157"/>
                  <a:gd name="connsiteY4" fmla="*/ 71967 h 232834"/>
                  <a:gd name="connsiteX5" fmla="*/ 84103 w 610157"/>
                  <a:gd name="connsiteY5" fmla="*/ 46567 h 232834"/>
                  <a:gd name="connsiteX6" fmla="*/ 92569 w 610157"/>
                  <a:gd name="connsiteY6" fmla="*/ 33867 h 232834"/>
                  <a:gd name="connsiteX7" fmla="*/ 109503 w 610157"/>
                  <a:gd name="connsiteY7" fmla="*/ 16934 h 232834"/>
                  <a:gd name="connsiteX8" fmla="*/ 134903 w 610157"/>
                  <a:gd name="connsiteY8" fmla="*/ 8467 h 232834"/>
                  <a:gd name="connsiteX9" fmla="*/ 139136 w 610157"/>
                  <a:gd name="connsiteY9" fmla="*/ 0 h 232834"/>
                  <a:gd name="connsiteX10" fmla="*/ 139136 w 610157"/>
                  <a:gd name="connsiteY10" fmla="*/ 0 h 232834"/>
                  <a:gd name="connsiteX11" fmla="*/ 422769 w 610157"/>
                  <a:gd name="connsiteY11" fmla="*/ 4234 h 232834"/>
                  <a:gd name="connsiteX12" fmla="*/ 422769 w 610157"/>
                  <a:gd name="connsiteY12" fmla="*/ 4234 h 232834"/>
                  <a:gd name="connsiteX13" fmla="*/ 452403 w 610157"/>
                  <a:gd name="connsiteY13" fmla="*/ 25400 h 232834"/>
                  <a:gd name="connsiteX14" fmla="*/ 477803 w 610157"/>
                  <a:gd name="connsiteY14" fmla="*/ 38100 h 232834"/>
                  <a:gd name="connsiteX15" fmla="*/ 490503 w 610157"/>
                  <a:gd name="connsiteY15" fmla="*/ 50800 h 232834"/>
                  <a:gd name="connsiteX16" fmla="*/ 515903 w 610157"/>
                  <a:gd name="connsiteY16" fmla="*/ 67734 h 232834"/>
                  <a:gd name="connsiteX17" fmla="*/ 528603 w 610157"/>
                  <a:gd name="connsiteY17" fmla="*/ 76200 h 232834"/>
                  <a:gd name="connsiteX18" fmla="*/ 537069 w 610157"/>
                  <a:gd name="connsiteY18" fmla="*/ 118534 h 232834"/>
                  <a:gd name="connsiteX19" fmla="*/ 541303 w 610157"/>
                  <a:gd name="connsiteY19" fmla="*/ 131234 h 232834"/>
                  <a:gd name="connsiteX20" fmla="*/ 554003 w 610157"/>
                  <a:gd name="connsiteY20" fmla="*/ 139700 h 232834"/>
                  <a:gd name="connsiteX21" fmla="*/ 575169 w 610157"/>
                  <a:gd name="connsiteY21" fmla="*/ 169334 h 232834"/>
                  <a:gd name="connsiteX22" fmla="*/ 583636 w 610157"/>
                  <a:gd name="connsiteY22" fmla="*/ 194734 h 232834"/>
                  <a:gd name="connsiteX23" fmla="*/ 596336 w 610157"/>
                  <a:gd name="connsiteY23" fmla="*/ 207434 h 232834"/>
                  <a:gd name="connsiteX24" fmla="*/ 609036 w 610157"/>
                  <a:gd name="connsiteY24" fmla="*/ 215900 h 232834"/>
                  <a:gd name="connsiteX25" fmla="*/ 609036 w 610157"/>
                  <a:gd name="connsiteY25" fmla="*/ 232834 h 232834"/>
                  <a:gd name="connsiteX26" fmla="*/ 609036 w 610157"/>
                  <a:gd name="connsiteY26" fmla="*/ 232834 h 232834"/>
                  <a:gd name="connsiteX0" fmla="*/ 41769 w 610157"/>
                  <a:gd name="connsiteY0" fmla="*/ 135467 h 232834"/>
                  <a:gd name="connsiteX1" fmla="*/ 0 w 610157"/>
                  <a:gd name="connsiteY1" fmla="*/ 227622 h 232834"/>
                  <a:gd name="connsiteX2" fmla="*/ 54469 w 610157"/>
                  <a:gd name="connsiteY2" fmla="*/ 97367 h 232834"/>
                  <a:gd name="connsiteX3" fmla="*/ 62936 w 610157"/>
                  <a:gd name="connsiteY3" fmla="*/ 84667 h 232834"/>
                  <a:gd name="connsiteX4" fmla="*/ 67169 w 610157"/>
                  <a:gd name="connsiteY4" fmla="*/ 71967 h 232834"/>
                  <a:gd name="connsiteX5" fmla="*/ 84103 w 610157"/>
                  <a:gd name="connsiteY5" fmla="*/ 46567 h 232834"/>
                  <a:gd name="connsiteX6" fmla="*/ 92569 w 610157"/>
                  <a:gd name="connsiteY6" fmla="*/ 33867 h 232834"/>
                  <a:gd name="connsiteX7" fmla="*/ 109503 w 610157"/>
                  <a:gd name="connsiteY7" fmla="*/ 16934 h 232834"/>
                  <a:gd name="connsiteX8" fmla="*/ 139136 w 610157"/>
                  <a:gd name="connsiteY8" fmla="*/ 0 h 232834"/>
                  <a:gd name="connsiteX9" fmla="*/ 139136 w 610157"/>
                  <a:gd name="connsiteY9" fmla="*/ 0 h 232834"/>
                  <a:gd name="connsiteX10" fmla="*/ 422769 w 610157"/>
                  <a:gd name="connsiteY10" fmla="*/ 4234 h 232834"/>
                  <a:gd name="connsiteX11" fmla="*/ 422769 w 610157"/>
                  <a:gd name="connsiteY11" fmla="*/ 4234 h 232834"/>
                  <a:gd name="connsiteX12" fmla="*/ 452403 w 610157"/>
                  <a:gd name="connsiteY12" fmla="*/ 25400 h 232834"/>
                  <a:gd name="connsiteX13" fmla="*/ 477803 w 610157"/>
                  <a:gd name="connsiteY13" fmla="*/ 38100 h 232834"/>
                  <a:gd name="connsiteX14" fmla="*/ 490503 w 610157"/>
                  <a:gd name="connsiteY14" fmla="*/ 50800 h 232834"/>
                  <a:gd name="connsiteX15" fmla="*/ 515903 w 610157"/>
                  <a:gd name="connsiteY15" fmla="*/ 67734 h 232834"/>
                  <a:gd name="connsiteX16" fmla="*/ 528603 w 610157"/>
                  <a:gd name="connsiteY16" fmla="*/ 76200 h 232834"/>
                  <a:gd name="connsiteX17" fmla="*/ 537069 w 610157"/>
                  <a:gd name="connsiteY17" fmla="*/ 118534 h 232834"/>
                  <a:gd name="connsiteX18" fmla="*/ 541303 w 610157"/>
                  <a:gd name="connsiteY18" fmla="*/ 131234 h 232834"/>
                  <a:gd name="connsiteX19" fmla="*/ 554003 w 610157"/>
                  <a:gd name="connsiteY19" fmla="*/ 139700 h 232834"/>
                  <a:gd name="connsiteX20" fmla="*/ 575169 w 610157"/>
                  <a:gd name="connsiteY20" fmla="*/ 169334 h 232834"/>
                  <a:gd name="connsiteX21" fmla="*/ 583636 w 610157"/>
                  <a:gd name="connsiteY21" fmla="*/ 194734 h 232834"/>
                  <a:gd name="connsiteX22" fmla="*/ 596336 w 610157"/>
                  <a:gd name="connsiteY22" fmla="*/ 207434 h 232834"/>
                  <a:gd name="connsiteX23" fmla="*/ 609036 w 610157"/>
                  <a:gd name="connsiteY23" fmla="*/ 215900 h 232834"/>
                  <a:gd name="connsiteX24" fmla="*/ 609036 w 610157"/>
                  <a:gd name="connsiteY24" fmla="*/ 232834 h 232834"/>
                  <a:gd name="connsiteX25" fmla="*/ 609036 w 610157"/>
                  <a:gd name="connsiteY25" fmla="*/ 232834 h 232834"/>
                  <a:gd name="connsiteX0" fmla="*/ 41769 w 610157"/>
                  <a:gd name="connsiteY0" fmla="*/ 135467 h 232834"/>
                  <a:gd name="connsiteX1" fmla="*/ 0 w 610157"/>
                  <a:gd name="connsiteY1" fmla="*/ 227622 h 232834"/>
                  <a:gd name="connsiteX2" fmla="*/ 54469 w 610157"/>
                  <a:gd name="connsiteY2" fmla="*/ 97367 h 232834"/>
                  <a:gd name="connsiteX3" fmla="*/ 67169 w 610157"/>
                  <a:gd name="connsiteY3" fmla="*/ 71967 h 232834"/>
                  <a:gd name="connsiteX4" fmla="*/ 84103 w 610157"/>
                  <a:gd name="connsiteY4" fmla="*/ 46567 h 232834"/>
                  <a:gd name="connsiteX5" fmla="*/ 92569 w 610157"/>
                  <a:gd name="connsiteY5" fmla="*/ 33867 h 232834"/>
                  <a:gd name="connsiteX6" fmla="*/ 109503 w 610157"/>
                  <a:gd name="connsiteY6" fmla="*/ 16934 h 232834"/>
                  <a:gd name="connsiteX7" fmla="*/ 139136 w 610157"/>
                  <a:gd name="connsiteY7" fmla="*/ 0 h 232834"/>
                  <a:gd name="connsiteX8" fmla="*/ 139136 w 610157"/>
                  <a:gd name="connsiteY8" fmla="*/ 0 h 232834"/>
                  <a:gd name="connsiteX9" fmla="*/ 422769 w 610157"/>
                  <a:gd name="connsiteY9" fmla="*/ 4234 h 232834"/>
                  <a:gd name="connsiteX10" fmla="*/ 422769 w 610157"/>
                  <a:gd name="connsiteY10" fmla="*/ 4234 h 232834"/>
                  <a:gd name="connsiteX11" fmla="*/ 452403 w 610157"/>
                  <a:gd name="connsiteY11" fmla="*/ 25400 h 232834"/>
                  <a:gd name="connsiteX12" fmla="*/ 477803 w 610157"/>
                  <a:gd name="connsiteY12" fmla="*/ 38100 h 232834"/>
                  <a:gd name="connsiteX13" fmla="*/ 490503 w 610157"/>
                  <a:gd name="connsiteY13" fmla="*/ 50800 h 232834"/>
                  <a:gd name="connsiteX14" fmla="*/ 515903 w 610157"/>
                  <a:gd name="connsiteY14" fmla="*/ 67734 h 232834"/>
                  <a:gd name="connsiteX15" fmla="*/ 528603 w 610157"/>
                  <a:gd name="connsiteY15" fmla="*/ 76200 h 232834"/>
                  <a:gd name="connsiteX16" fmla="*/ 537069 w 610157"/>
                  <a:gd name="connsiteY16" fmla="*/ 118534 h 232834"/>
                  <a:gd name="connsiteX17" fmla="*/ 541303 w 610157"/>
                  <a:gd name="connsiteY17" fmla="*/ 131234 h 232834"/>
                  <a:gd name="connsiteX18" fmla="*/ 554003 w 610157"/>
                  <a:gd name="connsiteY18" fmla="*/ 139700 h 232834"/>
                  <a:gd name="connsiteX19" fmla="*/ 575169 w 610157"/>
                  <a:gd name="connsiteY19" fmla="*/ 169334 h 232834"/>
                  <a:gd name="connsiteX20" fmla="*/ 583636 w 610157"/>
                  <a:gd name="connsiteY20" fmla="*/ 194734 h 232834"/>
                  <a:gd name="connsiteX21" fmla="*/ 596336 w 610157"/>
                  <a:gd name="connsiteY21" fmla="*/ 207434 h 232834"/>
                  <a:gd name="connsiteX22" fmla="*/ 609036 w 610157"/>
                  <a:gd name="connsiteY22" fmla="*/ 215900 h 232834"/>
                  <a:gd name="connsiteX23" fmla="*/ 609036 w 610157"/>
                  <a:gd name="connsiteY23" fmla="*/ 232834 h 232834"/>
                  <a:gd name="connsiteX24" fmla="*/ 609036 w 610157"/>
                  <a:gd name="connsiteY24" fmla="*/ 232834 h 232834"/>
                  <a:gd name="connsiteX0" fmla="*/ 41769 w 610157"/>
                  <a:gd name="connsiteY0" fmla="*/ 135467 h 232834"/>
                  <a:gd name="connsiteX1" fmla="*/ 0 w 610157"/>
                  <a:gd name="connsiteY1" fmla="*/ 227622 h 232834"/>
                  <a:gd name="connsiteX2" fmla="*/ 54469 w 610157"/>
                  <a:gd name="connsiteY2" fmla="*/ 97367 h 232834"/>
                  <a:gd name="connsiteX3" fmla="*/ 67169 w 610157"/>
                  <a:gd name="connsiteY3" fmla="*/ 71967 h 232834"/>
                  <a:gd name="connsiteX4" fmla="*/ 84103 w 610157"/>
                  <a:gd name="connsiteY4" fmla="*/ 46567 h 232834"/>
                  <a:gd name="connsiteX5" fmla="*/ 92569 w 610157"/>
                  <a:gd name="connsiteY5" fmla="*/ 33867 h 232834"/>
                  <a:gd name="connsiteX6" fmla="*/ 109503 w 610157"/>
                  <a:gd name="connsiteY6" fmla="*/ 16934 h 232834"/>
                  <a:gd name="connsiteX7" fmla="*/ 139136 w 610157"/>
                  <a:gd name="connsiteY7" fmla="*/ 0 h 232834"/>
                  <a:gd name="connsiteX8" fmla="*/ 139136 w 610157"/>
                  <a:gd name="connsiteY8" fmla="*/ 0 h 232834"/>
                  <a:gd name="connsiteX9" fmla="*/ 422769 w 610157"/>
                  <a:gd name="connsiteY9" fmla="*/ 4234 h 232834"/>
                  <a:gd name="connsiteX10" fmla="*/ 422769 w 610157"/>
                  <a:gd name="connsiteY10" fmla="*/ 4234 h 232834"/>
                  <a:gd name="connsiteX11" fmla="*/ 452403 w 610157"/>
                  <a:gd name="connsiteY11" fmla="*/ 25400 h 232834"/>
                  <a:gd name="connsiteX12" fmla="*/ 477803 w 610157"/>
                  <a:gd name="connsiteY12" fmla="*/ 38100 h 232834"/>
                  <a:gd name="connsiteX13" fmla="*/ 490503 w 610157"/>
                  <a:gd name="connsiteY13" fmla="*/ 50800 h 232834"/>
                  <a:gd name="connsiteX14" fmla="*/ 515903 w 610157"/>
                  <a:gd name="connsiteY14" fmla="*/ 67734 h 232834"/>
                  <a:gd name="connsiteX15" fmla="*/ 537069 w 610157"/>
                  <a:gd name="connsiteY15" fmla="*/ 118534 h 232834"/>
                  <a:gd name="connsiteX16" fmla="*/ 541303 w 610157"/>
                  <a:gd name="connsiteY16" fmla="*/ 131234 h 232834"/>
                  <a:gd name="connsiteX17" fmla="*/ 554003 w 610157"/>
                  <a:gd name="connsiteY17" fmla="*/ 139700 h 232834"/>
                  <a:gd name="connsiteX18" fmla="*/ 575169 w 610157"/>
                  <a:gd name="connsiteY18" fmla="*/ 169334 h 232834"/>
                  <a:gd name="connsiteX19" fmla="*/ 583636 w 610157"/>
                  <a:gd name="connsiteY19" fmla="*/ 194734 h 232834"/>
                  <a:gd name="connsiteX20" fmla="*/ 596336 w 610157"/>
                  <a:gd name="connsiteY20" fmla="*/ 207434 h 232834"/>
                  <a:gd name="connsiteX21" fmla="*/ 609036 w 610157"/>
                  <a:gd name="connsiteY21" fmla="*/ 215900 h 232834"/>
                  <a:gd name="connsiteX22" fmla="*/ 609036 w 610157"/>
                  <a:gd name="connsiteY22" fmla="*/ 232834 h 232834"/>
                  <a:gd name="connsiteX23" fmla="*/ 609036 w 610157"/>
                  <a:gd name="connsiteY23" fmla="*/ 232834 h 232834"/>
                  <a:gd name="connsiteX0" fmla="*/ 41769 w 610157"/>
                  <a:gd name="connsiteY0" fmla="*/ 135467 h 232834"/>
                  <a:gd name="connsiteX1" fmla="*/ 0 w 610157"/>
                  <a:gd name="connsiteY1" fmla="*/ 227622 h 232834"/>
                  <a:gd name="connsiteX2" fmla="*/ 54469 w 610157"/>
                  <a:gd name="connsiteY2" fmla="*/ 97367 h 232834"/>
                  <a:gd name="connsiteX3" fmla="*/ 67169 w 610157"/>
                  <a:gd name="connsiteY3" fmla="*/ 71967 h 232834"/>
                  <a:gd name="connsiteX4" fmla="*/ 84103 w 610157"/>
                  <a:gd name="connsiteY4" fmla="*/ 46567 h 232834"/>
                  <a:gd name="connsiteX5" fmla="*/ 92569 w 610157"/>
                  <a:gd name="connsiteY5" fmla="*/ 33867 h 232834"/>
                  <a:gd name="connsiteX6" fmla="*/ 109503 w 610157"/>
                  <a:gd name="connsiteY6" fmla="*/ 16934 h 232834"/>
                  <a:gd name="connsiteX7" fmla="*/ 139136 w 610157"/>
                  <a:gd name="connsiteY7" fmla="*/ 0 h 232834"/>
                  <a:gd name="connsiteX8" fmla="*/ 139136 w 610157"/>
                  <a:gd name="connsiteY8" fmla="*/ 0 h 232834"/>
                  <a:gd name="connsiteX9" fmla="*/ 422769 w 610157"/>
                  <a:gd name="connsiteY9" fmla="*/ 4234 h 232834"/>
                  <a:gd name="connsiteX10" fmla="*/ 422769 w 610157"/>
                  <a:gd name="connsiteY10" fmla="*/ 4234 h 232834"/>
                  <a:gd name="connsiteX11" fmla="*/ 452403 w 610157"/>
                  <a:gd name="connsiteY11" fmla="*/ 25400 h 232834"/>
                  <a:gd name="connsiteX12" fmla="*/ 477803 w 610157"/>
                  <a:gd name="connsiteY12" fmla="*/ 38100 h 232834"/>
                  <a:gd name="connsiteX13" fmla="*/ 490503 w 610157"/>
                  <a:gd name="connsiteY13" fmla="*/ 50800 h 232834"/>
                  <a:gd name="connsiteX14" fmla="*/ 537069 w 610157"/>
                  <a:gd name="connsiteY14" fmla="*/ 118534 h 232834"/>
                  <a:gd name="connsiteX15" fmla="*/ 541303 w 610157"/>
                  <a:gd name="connsiteY15" fmla="*/ 131234 h 232834"/>
                  <a:gd name="connsiteX16" fmla="*/ 554003 w 610157"/>
                  <a:gd name="connsiteY16" fmla="*/ 139700 h 232834"/>
                  <a:gd name="connsiteX17" fmla="*/ 575169 w 610157"/>
                  <a:gd name="connsiteY17" fmla="*/ 169334 h 232834"/>
                  <a:gd name="connsiteX18" fmla="*/ 583636 w 610157"/>
                  <a:gd name="connsiteY18" fmla="*/ 194734 h 232834"/>
                  <a:gd name="connsiteX19" fmla="*/ 596336 w 610157"/>
                  <a:gd name="connsiteY19" fmla="*/ 207434 h 232834"/>
                  <a:gd name="connsiteX20" fmla="*/ 609036 w 610157"/>
                  <a:gd name="connsiteY20" fmla="*/ 215900 h 232834"/>
                  <a:gd name="connsiteX21" fmla="*/ 609036 w 610157"/>
                  <a:gd name="connsiteY21" fmla="*/ 232834 h 232834"/>
                  <a:gd name="connsiteX22" fmla="*/ 609036 w 610157"/>
                  <a:gd name="connsiteY22" fmla="*/ 232834 h 232834"/>
                  <a:gd name="connsiteX0" fmla="*/ 41769 w 610157"/>
                  <a:gd name="connsiteY0" fmla="*/ 135467 h 232834"/>
                  <a:gd name="connsiteX1" fmla="*/ 0 w 610157"/>
                  <a:gd name="connsiteY1" fmla="*/ 227622 h 232834"/>
                  <a:gd name="connsiteX2" fmla="*/ 54469 w 610157"/>
                  <a:gd name="connsiteY2" fmla="*/ 97367 h 232834"/>
                  <a:gd name="connsiteX3" fmla="*/ 67169 w 610157"/>
                  <a:gd name="connsiteY3" fmla="*/ 71967 h 232834"/>
                  <a:gd name="connsiteX4" fmla="*/ 84103 w 610157"/>
                  <a:gd name="connsiteY4" fmla="*/ 46567 h 232834"/>
                  <a:gd name="connsiteX5" fmla="*/ 92569 w 610157"/>
                  <a:gd name="connsiteY5" fmla="*/ 33867 h 232834"/>
                  <a:gd name="connsiteX6" fmla="*/ 109503 w 610157"/>
                  <a:gd name="connsiteY6" fmla="*/ 16934 h 232834"/>
                  <a:gd name="connsiteX7" fmla="*/ 139136 w 610157"/>
                  <a:gd name="connsiteY7" fmla="*/ 0 h 232834"/>
                  <a:gd name="connsiteX8" fmla="*/ 139136 w 610157"/>
                  <a:gd name="connsiteY8" fmla="*/ 0 h 232834"/>
                  <a:gd name="connsiteX9" fmla="*/ 422769 w 610157"/>
                  <a:gd name="connsiteY9" fmla="*/ 4234 h 232834"/>
                  <a:gd name="connsiteX10" fmla="*/ 422769 w 610157"/>
                  <a:gd name="connsiteY10" fmla="*/ 4234 h 232834"/>
                  <a:gd name="connsiteX11" fmla="*/ 457972 w 610157"/>
                  <a:gd name="connsiteY11" fmla="*/ 19390 h 232834"/>
                  <a:gd name="connsiteX12" fmla="*/ 477803 w 610157"/>
                  <a:gd name="connsiteY12" fmla="*/ 38100 h 232834"/>
                  <a:gd name="connsiteX13" fmla="*/ 490503 w 610157"/>
                  <a:gd name="connsiteY13" fmla="*/ 50800 h 232834"/>
                  <a:gd name="connsiteX14" fmla="*/ 537069 w 610157"/>
                  <a:gd name="connsiteY14" fmla="*/ 118534 h 232834"/>
                  <a:gd name="connsiteX15" fmla="*/ 541303 w 610157"/>
                  <a:gd name="connsiteY15" fmla="*/ 131234 h 232834"/>
                  <a:gd name="connsiteX16" fmla="*/ 554003 w 610157"/>
                  <a:gd name="connsiteY16" fmla="*/ 139700 h 232834"/>
                  <a:gd name="connsiteX17" fmla="*/ 575169 w 610157"/>
                  <a:gd name="connsiteY17" fmla="*/ 169334 h 232834"/>
                  <a:gd name="connsiteX18" fmla="*/ 583636 w 610157"/>
                  <a:gd name="connsiteY18" fmla="*/ 194734 h 232834"/>
                  <a:gd name="connsiteX19" fmla="*/ 596336 w 610157"/>
                  <a:gd name="connsiteY19" fmla="*/ 207434 h 232834"/>
                  <a:gd name="connsiteX20" fmla="*/ 609036 w 610157"/>
                  <a:gd name="connsiteY20" fmla="*/ 215900 h 232834"/>
                  <a:gd name="connsiteX21" fmla="*/ 609036 w 610157"/>
                  <a:gd name="connsiteY21" fmla="*/ 232834 h 232834"/>
                  <a:gd name="connsiteX22" fmla="*/ 609036 w 610157"/>
                  <a:gd name="connsiteY22" fmla="*/ 232834 h 232834"/>
                  <a:gd name="connsiteX0" fmla="*/ 41769 w 610157"/>
                  <a:gd name="connsiteY0" fmla="*/ 135467 h 232834"/>
                  <a:gd name="connsiteX1" fmla="*/ 0 w 610157"/>
                  <a:gd name="connsiteY1" fmla="*/ 227622 h 232834"/>
                  <a:gd name="connsiteX2" fmla="*/ 54469 w 610157"/>
                  <a:gd name="connsiteY2" fmla="*/ 97367 h 232834"/>
                  <a:gd name="connsiteX3" fmla="*/ 67169 w 610157"/>
                  <a:gd name="connsiteY3" fmla="*/ 71967 h 232834"/>
                  <a:gd name="connsiteX4" fmla="*/ 84103 w 610157"/>
                  <a:gd name="connsiteY4" fmla="*/ 46567 h 232834"/>
                  <a:gd name="connsiteX5" fmla="*/ 92569 w 610157"/>
                  <a:gd name="connsiteY5" fmla="*/ 33867 h 232834"/>
                  <a:gd name="connsiteX6" fmla="*/ 109503 w 610157"/>
                  <a:gd name="connsiteY6" fmla="*/ 16934 h 232834"/>
                  <a:gd name="connsiteX7" fmla="*/ 139136 w 610157"/>
                  <a:gd name="connsiteY7" fmla="*/ 0 h 232834"/>
                  <a:gd name="connsiteX8" fmla="*/ 139136 w 610157"/>
                  <a:gd name="connsiteY8" fmla="*/ 0 h 232834"/>
                  <a:gd name="connsiteX9" fmla="*/ 422769 w 610157"/>
                  <a:gd name="connsiteY9" fmla="*/ 4234 h 232834"/>
                  <a:gd name="connsiteX10" fmla="*/ 422769 w 610157"/>
                  <a:gd name="connsiteY10" fmla="*/ 4234 h 232834"/>
                  <a:gd name="connsiteX11" fmla="*/ 457972 w 610157"/>
                  <a:gd name="connsiteY11" fmla="*/ 19390 h 232834"/>
                  <a:gd name="connsiteX12" fmla="*/ 477803 w 610157"/>
                  <a:gd name="connsiteY12" fmla="*/ 38100 h 232834"/>
                  <a:gd name="connsiteX13" fmla="*/ 490503 w 610157"/>
                  <a:gd name="connsiteY13" fmla="*/ 50800 h 232834"/>
                  <a:gd name="connsiteX14" fmla="*/ 537069 w 610157"/>
                  <a:gd name="connsiteY14" fmla="*/ 118534 h 232834"/>
                  <a:gd name="connsiteX15" fmla="*/ 541303 w 610157"/>
                  <a:gd name="connsiteY15" fmla="*/ 131234 h 232834"/>
                  <a:gd name="connsiteX16" fmla="*/ 554003 w 610157"/>
                  <a:gd name="connsiteY16" fmla="*/ 139700 h 232834"/>
                  <a:gd name="connsiteX17" fmla="*/ 575169 w 610157"/>
                  <a:gd name="connsiteY17" fmla="*/ 169334 h 232834"/>
                  <a:gd name="connsiteX18" fmla="*/ 596336 w 610157"/>
                  <a:gd name="connsiteY18" fmla="*/ 207434 h 232834"/>
                  <a:gd name="connsiteX19" fmla="*/ 609036 w 610157"/>
                  <a:gd name="connsiteY19" fmla="*/ 215900 h 232834"/>
                  <a:gd name="connsiteX20" fmla="*/ 609036 w 610157"/>
                  <a:gd name="connsiteY20" fmla="*/ 232834 h 232834"/>
                  <a:gd name="connsiteX21" fmla="*/ 609036 w 610157"/>
                  <a:gd name="connsiteY21" fmla="*/ 232834 h 232834"/>
                  <a:gd name="connsiteX0" fmla="*/ 41769 w 609036"/>
                  <a:gd name="connsiteY0" fmla="*/ 135467 h 232834"/>
                  <a:gd name="connsiteX1" fmla="*/ 0 w 609036"/>
                  <a:gd name="connsiteY1" fmla="*/ 227622 h 232834"/>
                  <a:gd name="connsiteX2" fmla="*/ 54469 w 609036"/>
                  <a:gd name="connsiteY2" fmla="*/ 97367 h 232834"/>
                  <a:gd name="connsiteX3" fmla="*/ 67169 w 609036"/>
                  <a:gd name="connsiteY3" fmla="*/ 71967 h 232834"/>
                  <a:gd name="connsiteX4" fmla="*/ 84103 w 609036"/>
                  <a:gd name="connsiteY4" fmla="*/ 46567 h 232834"/>
                  <a:gd name="connsiteX5" fmla="*/ 92569 w 609036"/>
                  <a:gd name="connsiteY5" fmla="*/ 33867 h 232834"/>
                  <a:gd name="connsiteX6" fmla="*/ 109503 w 609036"/>
                  <a:gd name="connsiteY6" fmla="*/ 16934 h 232834"/>
                  <a:gd name="connsiteX7" fmla="*/ 139136 w 609036"/>
                  <a:gd name="connsiteY7" fmla="*/ 0 h 232834"/>
                  <a:gd name="connsiteX8" fmla="*/ 139136 w 609036"/>
                  <a:gd name="connsiteY8" fmla="*/ 0 h 232834"/>
                  <a:gd name="connsiteX9" fmla="*/ 422769 w 609036"/>
                  <a:gd name="connsiteY9" fmla="*/ 4234 h 232834"/>
                  <a:gd name="connsiteX10" fmla="*/ 422769 w 609036"/>
                  <a:gd name="connsiteY10" fmla="*/ 4234 h 232834"/>
                  <a:gd name="connsiteX11" fmla="*/ 457972 w 609036"/>
                  <a:gd name="connsiteY11" fmla="*/ 19390 h 232834"/>
                  <a:gd name="connsiteX12" fmla="*/ 477803 w 609036"/>
                  <a:gd name="connsiteY12" fmla="*/ 38100 h 232834"/>
                  <a:gd name="connsiteX13" fmla="*/ 490503 w 609036"/>
                  <a:gd name="connsiteY13" fmla="*/ 50800 h 232834"/>
                  <a:gd name="connsiteX14" fmla="*/ 537069 w 609036"/>
                  <a:gd name="connsiteY14" fmla="*/ 118534 h 232834"/>
                  <a:gd name="connsiteX15" fmla="*/ 541303 w 609036"/>
                  <a:gd name="connsiteY15" fmla="*/ 131234 h 232834"/>
                  <a:gd name="connsiteX16" fmla="*/ 554003 w 609036"/>
                  <a:gd name="connsiteY16" fmla="*/ 139700 h 232834"/>
                  <a:gd name="connsiteX17" fmla="*/ 575169 w 609036"/>
                  <a:gd name="connsiteY17" fmla="*/ 169334 h 232834"/>
                  <a:gd name="connsiteX18" fmla="*/ 596336 w 609036"/>
                  <a:gd name="connsiteY18" fmla="*/ 207434 h 232834"/>
                  <a:gd name="connsiteX19" fmla="*/ 609036 w 609036"/>
                  <a:gd name="connsiteY19" fmla="*/ 232834 h 232834"/>
                  <a:gd name="connsiteX20" fmla="*/ 609036 w 609036"/>
                  <a:gd name="connsiteY20" fmla="*/ 232834 h 232834"/>
                  <a:gd name="connsiteX0" fmla="*/ 41769 w 609036"/>
                  <a:gd name="connsiteY0" fmla="*/ 135467 h 232834"/>
                  <a:gd name="connsiteX1" fmla="*/ 0 w 609036"/>
                  <a:gd name="connsiteY1" fmla="*/ 227622 h 232834"/>
                  <a:gd name="connsiteX2" fmla="*/ 54469 w 609036"/>
                  <a:gd name="connsiteY2" fmla="*/ 97367 h 232834"/>
                  <a:gd name="connsiteX3" fmla="*/ 67169 w 609036"/>
                  <a:gd name="connsiteY3" fmla="*/ 71967 h 232834"/>
                  <a:gd name="connsiteX4" fmla="*/ 84103 w 609036"/>
                  <a:gd name="connsiteY4" fmla="*/ 46567 h 232834"/>
                  <a:gd name="connsiteX5" fmla="*/ 92569 w 609036"/>
                  <a:gd name="connsiteY5" fmla="*/ 33867 h 232834"/>
                  <a:gd name="connsiteX6" fmla="*/ 109503 w 609036"/>
                  <a:gd name="connsiteY6" fmla="*/ 16934 h 232834"/>
                  <a:gd name="connsiteX7" fmla="*/ 139136 w 609036"/>
                  <a:gd name="connsiteY7" fmla="*/ 0 h 232834"/>
                  <a:gd name="connsiteX8" fmla="*/ 139136 w 609036"/>
                  <a:gd name="connsiteY8" fmla="*/ 0 h 232834"/>
                  <a:gd name="connsiteX9" fmla="*/ 422769 w 609036"/>
                  <a:gd name="connsiteY9" fmla="*/ 4234 h 232834"/>
                  <a:gd name="connsiteX10" fmla="*/ 422769 w 609036"/>
                  <a:gd name="connsiteY10" fmla="*/ 4234 h 232834"/>
                  <a:gd name="connsiteX11" fmla="*/ 457972 w 609036"/>
                  <a:gd name="connsiteY11" fmla="*/ 19390 h 232834"/>
                  <a:gd name="connsiteX12" fmla="*/ 477803 w 609036"/>
                  <a:gd name="connsiteY12" fmla="*/ 38100 h 232834"/>
                  <a:gd name="connsiteX13" fmla="*/ 490503 w 609036"/>
                  <a:gd name="connsiteY13" fmla="*/ 50800 h 232834"/>
                  <a:gd name="connsiteX14" fmla="*/ 537069 w 609036"/>
                  <a:gd name="connsiteY14" fmla="*/ 118534 h 232834"/>
                  <a:gd name="connsiteX15" fmla="*/ 554003 w 609036"/>
                  <a:gd name="connsiteY15" fmla="*/ 139700 h 232834"/>
                  <a:gd name="connsiteX16" fmla="*/ 575169 w 609036"/>
                  <a:gd name="connsiteY16" fmla="*/ 169334 h 232834"/>
                  <a:gd name="connsiteX17" fmla="*/ 596336 w 609036"/>
                  <a:gd name="connsiteY17" fmla="*/ 207434 h 232834"/>
                  <a:gd name="connsiteX18" fmla="*/ 609036 w 609036"/>
                  <a:gd name="connsiteY18" fmla="*/ 232834 h 232834"/>
                  <a:gd name="connsiteX19" fmla="*/ 609036 w 609036"/>
                  <a:gd name="connsiteY19" fmla="*/ 232834 h 23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609036" h="232834">
                    <a:moveTo>
                      <a:pt x="41769" y="135467"/>
                    </a:moveTo>
                    <a:lnTo>
                      <a:pt x="0" y="227622"/>
                    </a:lnTo>
                    <a:cubicBezTo>
                      <a:pt x="4233" y="214922"/>
                      <a:pt x="43274" y="123310"/>
                      <a:pt x="54469" y="97367"/>
                    </a:cubicBezTo>
                    <a:cubicBezTo>
                      <a:pt x="65664" y="71425"/>
                      <a:pt x="62230" y="80434"/>
                      <a:pt x="67169" y="71967"/>
                    </a:cubicBezTo>
                    <a:cubicBezTo>
                      <a:pt x="72108" y="63500"/>
                      <a:pt x="78458" y="55034"/>
                      <a:pt x="84103" y="46567"/>
                    </a:cubicBezTo>
                    <a:cubicBezTo>
                      <a:pt x="86925" y="42334"/>
                      <a:pt x="87742" y="35476"/>
                      <a:pt x="92569" y="33867"/>
                    </a:cubicBezTo>
                    <a:cubicBezTo>
                      <a:pt x="98214" y="28223"/>
                      <a:pt x="101742" y="22579"/>
                      <a:pt x="109503" y="16934"/>
                    </a:cubicBezTo>
                    <a:cubicBezTo>
                      <a:pt x="117264" y="11290"/>
                      <a:pt x="134197" y="2822"/>
                      <a:pt x="139136" y="0"/>
                    </a:cubicBezTo>
                    <a:lnTo>
                      <a:pt x="139136" y="0"/>
                    </a:lnTo>
                    <a:cubicBezTo>
                      <a:pt x="318318" y="5974"/>
                      <a:pt x="223779" y="4234"/>
                      <a:pt x="422769" y="4234"/>
                    </a:cubicBezTo>
                    <a:lnTo>
                      <a:pt x="422769" y="4234"/>
                    </a:lnTo>
                    <a:cubicBezTo>
                      <a:pt x="428636" y="6760"/>
                      <a:pt x="447563" y="13145"/>
                      <a:pt x="457972" y="19390"/>
                    </a:cubicBezTo>
                    <a:cubicBezTo>
                      <a:pt x="485241" y="35751"/>
                      <a:pt x="472381" y="32865"/>
                      <a:pt x="477803" y="38100"/>
                    </a:cubicBezTo>
                    <a:cubicBezTo>
                      <a:pt x="483225" y="43335"/>
                      <a:pt x="480625" y="37394"/>
                      <a:pt x="490503" y="50800"/>
                    </a:cubicBezTo>
                    <a:cubicBezTo>
                      <a:pt x="500381" y="64206"/>
                      <a:pt x="526486" y="103717"/>
                      <a:pt x="537069" y="118534"/>
                    </a:cubicBezTo>
                    <a:cubicBezTo>
                      <a:pt x="547652" y="133351"/>
                      <a:pt x="547653" y="131233"/>
                      <a:pt x="554003" y="139700"/>
                    </a:cubicBezTo>
                    <a:cubicBezTo>
                      <a:pt x="560353" y="148167"/>
                      <a:pt x="568114" y="158045"/>
                      <a:pt x="575169" y="169334"/>
                    </a:cubicBezTo>
                    <a:cubicBezTo>
                      <a:pt x="582224" y="180623"/>
                      <a:pt x="590692" y="196851"/>
                      <a:pt x="596336" y="207434"/>
                    </a:cubicBezTo>
                    <a:cubicBezTo>
                      <a:pt x="601980" y="218017"/>
                      <a:pt x="606919" y="228601"/>
                      <a:pt x="609036" y="232834"/>
                    </a:cubicBezTo>
                    <a:lnTo>
                      <a:pt x="609036" y="232834"/>
                    </a:lnTo>
                  </a:path>
                </a:pathLst>
              </a:custGeom>
              <a:ln w="28575">
                <a:solidFill>
                  <a:srgbClr val="1F497D"/>
                </a:solidFill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GB" sz="4400" b="0" i="0" u="none" strike="noStrike" cap="none" normalizeH="0" baseline="0" smtClean="0">
                  <a:ln>
                    <a:noFill/>
                  </a:ln>
                  <a:solidFill>
                    <a:schemeClr val="accent2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charset="0"/>
                  <a:cs typeface="Arial" charset="0"/>
                </a:endParaRPr>
              </a:p>
            </p:txBody>
          </p:sp>
        </p:grpSp>
        <p:cxnSp>
          <p:nvCxnSpPr>
            <p:cNvPr id="11" name="Straight Connector 10"/>
            <p:cNvCxnSpPr/>
            <p:nvPr/>
          </p:nvCxnSpPr>
          <p:spPr bwMode="auto">
            <a:xfrm>
              <a:off x="6588224" y="3284984"/>
              <a:ext cx="1656184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2" name="Straight Connector 11"/>
            <p:cNvCxnSpPr/>
            <p:nvPr/>
          </p:nvCxnSpPr>
          <p:spPr bwMode="auto">
            <a:xfrm>
              <a:off x="6588224" y="1772816"/>
              <a:ext cx="1656184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chemeClr val="tx1"/>
              </a:solidFill>
              <a:prstDash val="dash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5" name="TextBox 14"/>
          <p:cNvSpPr txBox="1"/>
          <p:nvPr/>
        </p:nvSpPr>
        <p:spPr>
          <a:xfrm>
            <a:off x="35496" y="3068960"/>
            <a:ext cx="849694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008000"/>
                </a:solidFill>
                <a:effectLst/>
                <a:latin typeface="Comic Sans MS"/>
                <a:cs typeface="Comic Sans MS"/>
              </a:rPr>
              <a:t>…Clear Aperture restriction seen</a:t>
            </a:r>
          </a:p>
          <a:p>
            <a:pPr marL="342900" indent="-342900">
              <a:buFont typeface="Wingdings" charset="2"/>
              <a:buChar char="²"/>
            </a:pPr>
            <a:r>
              <a:rPr lang="en-GB" sz="1800" b="1" dirty="0" smtClean="0">
                <a:solidFill>
                  <a:srgbClr val="1F497D"/>
                </a:solidFill>
                <a:effectLst/>
              </a:rPr>
              <a:t>Position is right in the middle of a dipole magnet</a:t>
            </a:r>
          </a:p>
          <a:p>
            <a:pPr marL="342900" indent="-342900">
              <a:buFont typeface="Wingdings" charset="2"/>
              <a:buChar char="²"/>
            </a:pPr>
            <a:r>
              <a:rPr lang="en-GB" sz="1800" b="1" dirty="0" smtClean="0">
                <a:solidFill>
                  <a:srgbClr val="1F497D"/>
                </a:solidFill>
                <a:effectLst/>
              </a:rPr>
              <a:t>Measured at injection and 6.5 </a:t>
            </a:r>
            <a:r>
              <a:rPr lang="en-GB" sz="1800" b="1" dirty="0" err="1" smtClean="0">
                <a:solidFill>
                  <a:srgbClr val="1F497D"/>
                </a:solidFill>
                <a:effectLst/>
              </a:rPr>
              <a:t>TeV</a:t>
            </a:r>
            <a:endParaRPr lang="en-GB" sz="1800" b="1" dirty="0" smtClean="0">
              <a:solidFill>
                <a:srgbClr val="1F497D"/>
              </a:solidFill>
              <a:effectLst/>
            </a:endParaRPr>
          </a:p>
          <a:p>
            <a:pPr marL="342900" indent="-342900">
              <a:buFont typeface="Wingdings" charset="2"/>
              <a:buChar char="²"/>
            </a:pPr>
            <a:r>
              <a:rPr lang="en-GB" sz="1800" b="1" dirty="0" smtClean="0">
                <a:solidFill>
                  <a:srgbClr val="1F497D"/>
                </a:solidFill>
                <a:effectLst/>
              </a:rPr>
              <a:t>Probably not a limiting aperture for operation</a:t>
            </a:r>
          </a:p>
          <a:p>
            <a:pPr marL="342900" indent="-342900">
              <a:buFont typeface="Wingdings" charset="2"/>
              <a:buChar char="²"/>
            </a:pPr>
            <a:r>
              <a:rPr lang="en-GB" sz="1800" b="1" dirty="0" smtClean="0">
                <a:solidFill>
                  <a:srgbClr val="1F497D"/>
                </a:solidFill>
                <a:effectLst/>
              </a:rPr>
              <a:t>Presently running with orbit bumps to optimize available aperture</a:t>
            </a:r>
          </a:p>
          <a:p>
            <a:pPr marL="342900" indent="-342900">
              <a:buFont typeface="Wingdings" charset="2"/>
              <a:buChar char="²"/>
            </a:pPr>
            <a:r>
              <a:rPr lang="en-GB" sz="1800" b="1" dirty="0">
                <a:solidFill>
                  <a:srgbClr val="1F497D"/>
                </a:solidFill>
                <a:effectLst/>
              </a:rPr>
              <a:t>Behaviour with higher intensities so far looks OK</a:t>
            </a:r>
          </a:p>
          <a:p>
            <a:pPr marL="342900" indent="-342900">
              <a:buFont typeface="Wingdings" charset="2"/>
              <a:buChar char="²"/>
            </a:pPr>
            <a:r>
              <a:rPr lang="en-GB" sz="1800" b="1" dirty="0">
                <a:solidFill>
                  <a:srgbClr val="1F497D"/>
                </a:solidFill>
                <a:effectLst/>
              </a:rPr>
              <a:t>BUT – we do not know what is is!</a:t>
            </a:r>
          </a:p>
          <a:p>
            <a:r>
              <a:rPr lang="en-GB" sz="2000" b="1" dirty="0" smtClean="0">
                <a:solidFill>
                  <a:srgbClr val="008000"/>
                </a:solidFill>
                <a:effectLst/>
                <a:latin typeface="Comic Sans MS"/>
                <a:cs typeface="Comic Sans MS"/>
              </a:rPr>
              <a:t>…since then</a:t>
            </a:r>
          </a:p>
          <a:p>
            <a:pPr marL="285750" indent="-285750">
              <a:buFont typeface="Wingdings" charset="2"/>
              <a:buChar char="²"/>
            </a:pPr>
            <a:r>
              <a:rPr lang="en-GB" sz="1800" b="1" dirty="0" smtClean="0">
                <a:effectLst/>
              </a:rPr>
              <a:t>We occasionally have a look … but generally let sleeping dogs lie! </a:t>
            </a:r>
          </a:p>
        </p:txBody>
      </p:sp>
      <p:sp>
        <p:nvSpPr>
          <p:cNvPr id="16" name="Oval 15"/>
          <p:cNvSpPr/>
          <p:nvPr/>
        </p:nvSpPr>
        <p:spPr>
          <a:xfrm>
            <a:off x="7236296" y="2276872"/>
            <a:ext cx="144016" cy="144016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7" name="Picture 16" descr="newlhc logo1.gif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4197" y="44624"/>
            <a:ext cx="792088" cy="792088"/>
          </a:xfrm>
          <a:prstGeom prst="rect">
            <a:avLst/>
          </a:prstGeom>
          <a:effectLst>
            <a:glow rad="101600">
              <a:schemeClr val="accent1">
                <a:lumMod val="40000"/>
                <a:lumOff val="60000"/>
                <a:alpha val="40000"/>
              </a:schemeClr>
            </a:glow>
            <a:reflection blurRad="6350" stA="50000" endA="300" endPos="55000" dir="5400000" sy="-100000" algn="bl" rotWithShape="0"/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255209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Run 2 Goals : 2015-2018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38" name="TextBox 37"/>
          <p:cNvSpPr txBox="1"/>
          <p:nvPr/>
        </p:nvSpPr>
        <p:spPr>
          <a:xfrm>
            <a:off x="1547664" y="980728"/>
            <a:ext cx="5616624" cy="192360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wrap="square" lIns="252000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1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Integrated luminosity goals:</a:t>
            </a:r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2015 : ~4</a:t>
            </a:r>
            <a:r>
              <a:rPr kumimoji="0" lang="en-GB" sz="2400" b="1" i="0" u="none" strike="noStrike" kern="0" cap="none" spc="0" normalizeH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fb</a:t>
            </a:r>
            <a:r>
              <a:rPr kumimoji="0" lang="en-GB" sz="2400" b="1" i="0" u="none" strike="noStrike" kern="0" cap="none" spc="0" normalizeH="0" baseline="30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-1</a:t>
            </a:r>
            <a:endParaRPr kumimoji="0" lang="en-GB" sz="24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Run2: 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sym typeface="Symbol"/>
              </a:rPr>
              <a:t>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100-120 fb</a:t>
            </a:r>
            <a:r>
              <a:rPr kumimoji="0" lang="en-GB" sz="2400" b="1" i="0" u="none" strike="noStrike" kern="0" cap="none" spc="0" normalizeH="0" baseline="30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-1</a:t>
            </a: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  <a:p>
            <a:pPr lvl="1" fontAlgn="auto">
              <a:spcBef>
                <a:spcPts val="600"/>
              </a:spcBef>
              <a:spcAft>
                <a:spcPts val="0"/>
              </a:spcAft>
            </a:pP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300 fb</a:t>
            </a:r>
            <a:r>
              <a:rPr kumimoji="0" lang="en-GB" sz="2400" b="1" i="0" u="none" strike="noStrike" kern="0" cap="none" spc="0" normalizeH="0" baseline="3000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-1</a:t>
            </a:r>
            <a:r>
              <a:rPr kumimoji="0" lang="en-GB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 before LS3 </a:t>
            </a:r>
            <a:endParaRPr kumimoji="0" lang="en-GB" sz="24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827584" y="3127334"/>
            <a:ext cx="7632848" cy="2893954"/>
            <a:chOff x="539552" y="3645024"/>
            <a:chExt cx="7272808" cy="2533914"/>
          </a:xfrm>
        </p:grpSpPr>
        <p:grpSp>
          <p:nvGrpSpPr>
            <p:cNvPr id="40" name="Group 39"/>
            <p:cNvGrpSpPr/>
            <p:nvPr/>
          </p:nvGrpSpPr>
          <p:grpSpPr>
            <a:xfrm>
              <a:off x="755576" y="3645024"/>
              <a:ext cx="7056784" cy="2448272"/>
              <a:chOff x="152231" y="332656"/>
              <a:chExt cx="8593197" cy="3000742"/>
            </a:xfrm>
          </p:grpSpPr>
          <p:pic>
            <p:nvPicPr>
              <p:cNvPr id="43" name="Picture 42"/>
              <p:cNvPicPr>
                <a:picLocks noChangeAspect="1"/>
              </p:cNvPicPr>
              <p:nvPr/>
            </p:nvPicPr>
            <p:blipFill rotWithShape="1"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65308" y="332656"/>
                <a:ext cx="8580120" cy="1368152"/>
              </a:xfrm>
              <a:prstGeom prst="rect">
                <a:avLst/>
              </a:prstGeom>
            </p:spPr>
          </p:pic>
          <p:pic>
            <p:nvPicPr>
              <p:cNvPr id="44" name="Picture 43"/>
              <p:cNvPicPr>
                <a:picLocks noChangeAspect="1"/>
              </p:cNvPicPr>
              <p:nvPr/>
            </p:nvPicPr>
            <p:blipFill rotWithShape="1"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2231" y="1772816"/>
                <a:ext cx="5896029" cy="1560582"/>
              </a:xfrm>
              <a:prstGeom prst="rect">
                <a:avLst/>
              </a:prstGeom>
            </p:spPr>
          </p:pic>
        </p:grpSp>
        <p:sp>
          <p:nvSpPr>
            <p:cNvPr id="41" name="TextBox 40"/>
            <p:cNvSpPr txBox="1"/>
            <p:nvPr/>
          </p:nvSpPr>
          <p:spPr>
            <a:xfrm>
              <a:off x="539552" y="4478401"/>
              <a:ext cx="83388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30 fb</a:t>
              </a:r>
              <a:r>
                <a:rPr kumimoji="0" lang="fr-CH" sz="1800" b="0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-1</a:t>
              </a:r>
              <a:endParaRPr kumimoji="0" lang="fr-FR" sz="1800" b="0" i="0" u="none" strike="noStrike" kern="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104646" y="5809606"/>
              <a:ext cx="96212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300 fb</a:t>
              </a:r>
              <a:r>
                <a:rPr kumimoji="0" lang="fr-CH" sz="1800" b="0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-1</a:t>
              </a:r>
              <a:endParaRPr kumimoji="0" lang="fr-FR" sz="1800" b="0" i="0" u="none" strike="noStrike" kern="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323528" y="6165304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effectLst/>
              </a:rPr>
              <a:t>2015 Priority : Establish Production running</a:t>
            </a:r>
          </a:p>
        </p:txBody>
      </p:sp>
    </p:spTree>
    <p:extLst>
      <p:ext uri="{BB962C8B-B14F-4D97-AF65-F5344CB8AC3E}">
        <p14:creationId xmlns:p14="http://schemas.microsoft.com/office/powerpoint/2010/main" val="25683053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…and Beyond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" name="Picture 5" descr="Screen Shot 2015-08-01 at 4.45.5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980728"/>
            <a:ext cx="9144000" cy="510639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81200" y="2123728"/>
            <a:ext cx="838200" cy="646331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Splices fixed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5856" y="2123728"/>
            <a:ext cx="1073190" cy="646331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Injectors</a:t>
            </a:r>
            <a:b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upgrade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0" y="2001614"/>
            <a:ext cx="990600" cy="923330"/>
          </a:xfrm>
          <a:prstGeom prst="rect">
            <a:avLst/>
          </a:prstGeom>
          <a:solidFill>
            <a:sysClr val="window" lastClr="FFFFFF"/>
          </a:solidFill>
          <a:ln>
            <a:solidFill>
              <a:sysClr val="windowText" lastClr="00000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New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Low-β*</a:t>
            </a:r>
            <a:b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</a:b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quads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1905000" y="4731938"/>
            <a:ext cx="1143000" cy="381000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9525" cap="flat" cmpd="sng" algn="ctr">
            <a:solidFill>
              <a:srgbClr val="1F497D">
                <a:lumMod val="40000"/>
                <a:lumOff val="60000"/>
              </a:srgbClr>
            </a:solidFill>
            <a:prstDash val="solid"/>
          </a:ln>
          <a:effectLst/>
        </p:spPr>
        <p:txBody>
          <a:bodyPr tIns="0" bIns="468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 fb</a:t>
            </a:r>
            <a:r>
              <a:rPr kumimoji="0" lang="en-US" sz="18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96200" y="1514128"/>
            <a:ext cx="1143000" cy="381000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9525" cap="flat" cmpd="sng" algn="ctr">
            <a:solidFill>
              <a:srgbClr val="1F497D">
                <a:lumMod val="40000"/>
                <a:lumOff val="60000"/>
              </a:srgbClr>
            </a:solidFill>
            <a:prstDash val="solid"/>
          </a:ln>
          <a:effectLst/>
        </p:spPr>
        <p:txBody>
          <a:bodyPr tIns="0" bIns="468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3000 fb</a:t>
            </a:r>
            <a:r>
              <a:rPr kumimoji="0" lang="en-US" sz="18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-1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572000" y="4257328"/>
            <a:ext cx="1143000" cy="381000"/>
          </a:xfrm>
          <a:prstGeom prst="roundRect">
            <a:avLst/>
          </a:prstGeom>
          <a:solidFill>
            <a:srgbClr val="1F497D">
              <a:lumMod val="20000"/>
              <a:lumOff val="80000"/>
            </a:srgbClr>
          </a:solidFill>
          <a:ln w="9525" cap="flat" cmpd="sng" algn="ctr">
            <a:solidFill>
              <a:srgbClr val="1F497D">
                <a:lumMod val="40000"/>
                <a:lumOff val="60000"/>
              </a:srgbClr>
            </a:solidFill>
            <a:prstDash val="solid"/>
          </a:ln>
          <a:effectLst/>
        </p:spPr>
        <p:txBody>
          <a:bodyPr tIns="0" bIns="468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300 fb</a:t>
            </a:r>
            <a:r>
              <a:rPr kumimoji="0" lang="en-US" sz="18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-1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9512" y="5661248"/>
            <a:ext cx="8712968" cy="83099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tx1"/>
                </a:solidFill>
                <a:effectLst/>
              </a:rPr>
              <a:t>The HL-LHC Project (&amp; LHC Injector Upgrades)</a:t>
            </a:r>
          </a:p>
          <a:p>
            <a:pPr algn="ctr"/>
            <a:r>
              <a:rPr lang="en-GB" sz="2400" b="1" dirty="0" smtClean="0">
                <a:solidFill>
                  <a:schemeClr val="tx1"/>
                </a:solidFill>
                <a:effectLst/>
              </a:rPr>
              <a:t>to Increase the amount of Data Delivered by a factor 10 </a:t>
            </a:r>
          </a:p>
        </p:txBody>
      </p:sp>
      <p:pic>
        <p:nvPicPr>
          <p:cNvPr id="14" name="Picture 13" descr="newlhc logo1.gif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4197" y="44624"/>
            <a:ext cx="792088" cy="792088"/>
          </a:xfrm>
          <a:prstGeom prst="rect">
            <a:avLst/>
          </a:prstGeom>
          <a:effectLst>
            <a:glow rad="101600">
              <a:schemeClr val="accent1">
                <a:lumMod val="40000"/>
                <a:lumOff val="60000"/>
                <a:alpha val="40000"/>
              </a:schemeClr>
            </a:glow>
            <a:reflection blurRad="6350" stA="50000" endA="300" endPos="55000" dir="5400000" sy="-100000" algn="bl" rotWithShape="0"/>
            <a:softEdge rad="12700"/>
          </a:effectLst>
        </p:spPr>
      </p:pic>
      <p:sp>
        <p:nvSpPr>
          <p:cNvPr id="15" name="TextBox 14"/>
          <p:cNvSpPr txBox="1"/>
          <p:nvPr/>
        </p:nvSpPr>
        <p:spPr>
          <a:xfrm>
            <a:off x="5832683" y="2001614"/>
            <a:ext cx="1025317" cy="92333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800" dirty="0" smtClean="0">
                <a:solidFill>
                  <a:prstClr val="black"/>
                </a:solidFill>
                <a:latin typeface="Calibri"/>
              </a:rPr>
              <a:t>Crab</a:t>
            </a:r>
          </a:p>
          <a:p>
            <a:pPr algn="ctr"/>
            <a:r>
              <a:rPr lang="en-US" sz="1800" dirty="0" smtClean="0">
                <a:solidFill>
                  <a:prstClr val="black"/>
                </a:solidFill>
                <a:latin typeface="Calibri"/>
              </a:rPr>
              <a:t>Cavity</a:t>
            </a:r>
          </a:p>
          <a:p>
            <a:pPr algn="ctr"/>
            <a:r>
              <a:rPr lang="en-US" sz="1800" dirty="0" smtClean="0">
                <a:solidFill>
                  <a:prstClr val="black"/>
                </a:solidFill>
                <a:latin typeface="Calibri"/>
              </a:rPr>
              <a:t>Phase2</a:t>
            </a:r>
            <a:endParaRPr lang="en-US" sz="18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065224" y="1621423"/>
            <a:ext cx="786176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CH" sz="1600" b="1" dirty="0" err="1" smtClean="0">
                <a:solidFill>
                  <a:prstClr val="white"/>
                </a:solidFill>
                <a:latin typeface="Calibri"/>
              </a:rPr>
              <a:t>Run</a:t>
            </a:r>
            <a:r>
              <a:rPr lang="fr-CH" sz="1600" b="1" dirty="0" smtClean="0">
                <a:solidFill>
                  <a:prstClr val="white"/>
                </a:solidFill>
                <a:latin typeface="Calibri"/>
              </a:rPr>
              <a:t> III</a:t>
            </a:r>
            <a:endParaRPr lang="en-GB" sz="16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681959" y="1622389"/>
            <a:ext cx="861341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CH" sz="1600" b="1" dirty="0" err="1" smtClean="0">
                <a:solidFill>
                  <a:prstClr val="white"/>
                </a:solidFill>
                <a:latin typeface="Calibri"/>
              </a:rPr>
              <a:t>Run</a:t>
            </a:r>
            <a:r>
              <a:rPr lang="fr-CH" sz="1600" b="1" dirty="0" smtClean="0">
                <a:solidFill>
                  <a:prstClr val="white"/>
                </a:solidFill>
                <a:latin typeface="Calibri"/>
              </a:rPr>
              <a:t> II</a:t>
            </a:r>
            <a:endParaRPr lang="en-GB" sz="1600" b="1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502905" y="1639266"/>
            <a:ext cx="622286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fr-CH" sz="1600" b="1" dirty="0" err="1" smtClean="0">
                <a:solidFill>
                  <a:prstClr val="white"/>
                </a:solidFill>
                <a:latin typeface="Calibri"/>
              </a:rPr>
              <a:t>Run</a:t>
            </a:r>
            <a:r>
              <a:rPr lang="fr-CH" sz="1600" b="1" dirty="0" smtClean="0">
                <a:solidFill>
                  <a:prstClr val="white"/>
                </a:solidFill>
                <a:latin typeface="Calibri"/>
              </a:rPr>
              <a:t> I</a:t>
            </a:r>
            <a:endParaRPr lang="en-GB" sz="1600" b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34854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/>
              <a:t>Why High-Luminosity LHC?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18</a:t>
            </a:fld>
            <a:endParaRPr lang="en-US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5167" y="854724"/>
            <a:ext cx="2390398" cy="1151999"/>
          </a:xfrm>
          <a:prstGeom prst="rect">
            <a:avLst/>
          </a:prstGeom>
        </p:spPr>
      </p:pic>
      <p:grpSp>
        <p:nvGrpSpPr>
          <p:cNvPr id="19" name="Group 18"/>
          <p:cNvGrpSpPr/>
          <p:nvPr/>
        </p:nvGrpSpPr>
        <p:grpSpPr>
          <a:xfrm>
            <a:off x="321932" y="1268760"/>
            <a:ext cx="8567774" cy="3307118"/>
            <a:chOff x="476311" y="1566926"/>
            <a:chExt cx="8567774" cy="3307118"/>
          </a:xfrm>
        </p:grpSpPr>
        <p:pic>
          <p:nvPicPr>
            <p:cNvPr id="20" name="Picture 2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76311" y="1566926"/>
              <a:ext cx="5382862" cy="3307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1" name="TextBox 20"/>
            <p:cNvSpPr txBox="1"/>
            <p:nvPr/>
          </p:nvSpPr>
          <p:spPr>
            <a:xfrm>
              <a:off x="6151595" y="3289868"/>
              <a:ext cx="2892490" cy="923330"/>
            </a:xfrm>
            <a:prstGeom prst="rect">
              <a:avLst/>
            </a:prstGeom>
            <a:solidFill>
              <a:srgbClr val="0C377B">
                <a:lumMod val="60000"/>
                <a:lumOff val="40000"/>
              </a:srgbClr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By continuous performance improvement and consolidation</a:t>
              </a: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6151595" y="2220684"/>
              <a:ext cx="2892490" cy="369332"/>
            </a:xfrm>
            <a:prstGeom prst="rect">
              <a:avLst/>
            </a:prstGeom>
            <a:solidFill>
              <a:srgbClr val="C00000"/>
            </a:solidFill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By implementing HL-LHC</a:t>
              </a: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5959800" y="2540011"/>
              <a:ext cx="0" cy="970244"/>
            </a:xfrm>
            <a:prstGeom prst="straightConnector1">
              <a:avLst/>
            </a:prstGeom>
            <a:noFill/>
            <a:ln w="19050" cap="flat" cmpd="sng" algn="ctr">
              <a:solidFill>
                <a:srgbClr val="FF0000"/>
              </a:solidFill>
              <a:prstDash val="solid"/>
              <a:headEnd type="arrow"/>
              <a:tailEnd type="arrow"/>
            </a:ln>
            <a:effectLst>
              <a:glow rad="63500">
                <a:srgbClr val="DDDDDD">
                  <a:tint val="30000"/>
                  <a:shade val="95000"/>
                  <a:satMod val="300000"/>
                  <a:alpha val="50000"/>
                </a:srgbClr>
              </a:glow>
            </a:effectLst>
          </p:spPr>
        </p:cxnSp>
        <p:sp>
          <p:nvSpPr>
            <p:cNvPr id="24" name="Right Arrow 23"/>
            <p:cNvSpPr/>
            <p:nvPr/>
          </p:nvSpPr>
          <p:spPr>
            <a:xfrm>
              <a:off x="5700157" y="2315168"/>
              <a:ext cx="401605" cy="170013"/>
            </a:xfrm>
            <a:prstGeom prst="rightArrow">
              <a:avLst/>
            </a:prstGeom>
            <a:solidFill>
              <a:srgbClr val="C00000"/>
            </a:solidFill>
            <a:ln w="9525" cap="flat" cmpd="sng" algn="ctr">
              <a:solidFill>
                <a:srgbClr val="B2B2B2"/>
              </a:solidFill>
              <a:prstDash val="solid"/>
            </a:ln>
            <a:effectLst>
              <a:glow rad="70000">
                <a:srgbClr val="DDDDDD">
                  <a:tint val="30000"/>
                  <a:shade val="95000"/>
                  <a:satMod val="300000"/>
                  <a:alpha val="5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5701584" y="3540258"/>
              <a:ext cx="401605" cy="170013"/>
            </a:xfrm>
            <a:prstGeom prst="rightArrow">
              <a:avLst/>
            </a:prstGeom>
            <a:solidFill>
              <a:srgbClr val="0C377B">
                <a:lumMod val="60000"/>
                <a:lumOff val="40000"/>
              </a:srgbClr>
            </a:solidFill>
            <a:ln w="9525" cap="flat" cmpd="sng" algn="ctr">
              <a:solidFill>
                <a:srgbClr val="DDDDDD"/>
              </a:solidFill>
              <a:prstDash val="solid"/>
            </a:ln>
            <a:effectLst>
              <a:glow rad="70000">
                <a:srgbClr val="DDDDDD">
                  <a:tint val="30000"/>
                  <a:shade val="95000"/>
                  <a:satMod val="300000"/>
                  <a:alpha val="5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5959800" y="2820205"/>
              <a:ext cx="232846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Almost a factor 3</a:t>
              </a: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7" name="Rectangle 26"/>
          <p:cNvSpPr/>
          <p:nvPr/>
        </p:nvSpPr>
        <p:spPr>
          <a:xfrm>
            <a:off x="454933" y="4581128"/>
            <a:ext cx="519718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576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Goal of HL-LHC project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:</a:t>
            </a:r>
          </a:p>
          <a:p>
            <a:pPr marL="800100" marR="0" lvl="1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250 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– 300 fb</a:t>
            </a:r>
            <a:r>
              <a:rPr kumimoji="0" lang="en-GB" sz="2400" b="0" i="0" u="none" strike="noStrike" kern="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-1</a:t>
            </a:r>
            <a:r>
              <a:rPr kumimoji="0" lang="en-GB" sz="24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per year</a:t>
            </a:r>
          </a:p>
          <a:p>
            <a:pPr marL="800100" marR="0" lvl="1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Wingdings"/>
              </a:rPr>
              <a:t>3000 fb</a:t>
            </a:r>
            <a:r>
              <a:rPr kumimoji="0" lang="en-GB" sz="2400" b="1" i="0" u="none" strike="noStrike" kern="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Wingdings"/>
              </a:rPr>
              <a:t>-1</a:t>
            </a:r>
            <a:r>
              <a:rPr kumimoji="0" lang="en-GB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sym typeface="Wingdings"/>
              </a:rPr>
              <a:t> in about 10 years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805421" y="4005064"/>
            <a:ext cx="3084285" cy="1661612"/>
          </a:xfrm>
          <a:prstGeom prst="rect">
            <a:avLst/>
          </a:prstGeom>
          <a:solidFill>
            <a:srgbClr val="FF0000"/>
          </a:solidFill>
        </p:spPr>
        <p:txBody>
          <a:bodyPr wrap="square" lIns="91057" tIns="45531" rIns="91057" bIns="45531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-112" charset="-128"/>
                <a:cs typeface="Arial" charset="0"/>
              </a:rPr>
              <a:t>Around 300 fb</a:t>
            </a:r>
            <a:r>
              <a:rPr kumimoji="0" lang="en-US" sz="17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-112" charset="-128"/>
                <a:cs typeface="Arial" charset="0"/>
              </a:rPr>
              <a:t>-1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-112" charset="-128"/>
                <a:cs typeface="Arial" charset="0"/>
              </a:rPr>
              <a:t> the present </a:t>
            </a:r>
            <a:r>
              <a:rPr kumimoji="0" lang="en-US" sz="17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-112" charset="-128"/>
                <a:cs typeface="Arial" charset="0"/>
              </a:rPr>
              <a:t>I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-112" charset="-128"/>
                <a:cs typeface="Arial" charset="0"/>
              </a:rPr>
              <a:t>nner Triplet magnets &amp; experiments’ trackers </a:t>
            </a:r>
            <a:r>
              <a:rPr lang="en-US" sz="1700" b="1" kern="0" dirty="0">
                <a:solidFill>
                  <a:srgbClr val="FFFFFF"/>
                </a:solidFill>
                <a:effectLst/>
                <a:ea typeface="ＭＳ Ｐゴシック" pitchFamily="-112" charset="-128"/>
              </a:rPr>
              <a:t>r</a:t>
            </a: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-112" charset="-128"/>
                <a:cs typeface="Arial" charset="0"/>
              </a:rPr>
              <a:t>each the end of their useful life (due to radiation damage)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7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ea typeface="ＭＳ Ｐゴシック" pitchFamily="-112" charset="-128"/>
                <a:cs typeface="Arial" charset="0"/>
              </a:rPr>
              <a:t>and must be replaced.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79512" y="5877272"/>
            <a:ext cx="8784976" cy="707886"/>
          </a:xfrm>
          <a:prstGeom prst="rect">
            <a:avLst/>
          </a:prstGeom>
          <a:solidFill>
            <a:srgbClr val="F79646">
              <a:lumMod val="20000"/>
              <a:lumOff val="80000"/>
            </a:srgbClr>
          </a:solidFill>
          <a:ln>
            <a:solidFill>
              <a:srgbClr val="4F81BD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rPr>
              <a:t>Corresponding Upgrades of the Experimental Detectors Mandatory to cope with the Increased machine performance </a:t>
            </a:r>
          </a:p>
        </p:txBody>
      </p:sp>
    </p:spTree>
    <p:extLst>
      <p:ext uri="{BB962C8B-B14F-4D97-AF65-F5344CB8AC3E}">
        <p14:creationId xmlns:p14="http://schemas.microsoft.com/office/powerpoint/2010/main" val="42752769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HL-LHC Project Scope</a:t>
            </a:r>
            <a:endParaRPr lang="en-GB" sz="3200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19</a:t>
            </a:fld>
            <a:endParaRPr lang="en-US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910" y="1207976"/>
            <a:ext cx="5700142" cy="4093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5727669" y="1594565"/>
            <a:ext cx="3452843" cy="362484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GB" sz="2600" b="1" dirty="0">
                <a:solidFill>
                  <a:srgbClr val="0C377B"/>
                </a:solidFill>
                <a:effectLst/>
                <a:latin typeface="Arial"/>
              </a:rPr>
              <a:t>New IR-quads </a:t>
            </a:r>
            <a:r>
              <a:rPr lang="en-GB" sz="2600" b="1" dirty="0" smtClean="0">
                <a:solidFill>
                  <a:srgbClr val="0C377B"/>
                </a:solidFill>
                <a:effectLst/>
                <a:latin typeface="Arial"/>
              </a:rPr>
              <a:t>Nb</a:t>
            </a:r>
            <a:r>
              <a:rPr lang="en-GB" sz="2600" b="1" baseline="-25000" dirty="0" smtClean="0">
                <a:solidFill>
                  <a:srgbClr val="0C377B"/>
                </a:solidFill>
                <a:effectLst/>
                <a:latin typeface="Arial"/>
              </a:rPr>
              <a:t>3</a:t>
            </a:r>
            <a:r>
              <a:rPr lang="en-GB" sz="2600" b="1" dirty="0" smtClean="0">
                <a:solidFill>
                  <a:srgbClr val="0C377B"/>
                </a:solidFill>
                <a:effectLst/>
                <a:latin typeface="Arial"/>
              </a:rPr>
              <a:t>Sn (</a:t>
            </a:r>
            <a:r>
              <a:rPr lang="en-GB" sz="2600" b="1" dirty="0">
                <a:solidFill>
                  <a:srgbClr val="0C377B"/>
                </a:solidFill>
                <a:effectLst/>
                <a:latin typeface="Arial"/>
              </a:rPr>
              <a:t>inner triplets)</a:t>
            </a:r>
          </a:p>
          <a:p>
            <a:pPr marL="342900" lvl="1" indent="-342900" fontAlgn="auto">
              <a:spcAft>
                <a:spcPts val="0"/>
              </a:spcAft>
              <a:buFont typeface="Arial"/>
              <a:buChar char="•"/>
            </a:pPr>
            <a:r>
              <a:rPr lang="en-GB" sz="2600" b="1" dirty="0" smtClean="0">
                <a:solidFill>
                  <a:srgbClr val="0C377B"/>
                </a:solidFill>
                <a:effectLst/>
                <a:latin typeface="Arial"/>
              </a:rPr>
              <a:t>New 11 </a:t>
            </a:r>
            <a:r>
              <a:rPr lang="en-GB" sz="2600" b="1" dirty="0">
                <a:solidFill>
                  <a:srgbClr val="0C377B"/>
                </a:solidFill>
                <a:effectLst/>
                <a:latin typeface="Arial"/>
              </a:rPr>
              <a:t>T Nb</a:t>
            </a:r>
            <a:r>
              <a:rPr lang="en-GB" sz="2600" b="1" baseline="-25000" dirty="0">
                <a:solidFill>
                  <a:srgbClr val="0C377B"/>
                </a:solidFill>
                <a:effectLst/>
                <a:latin typeface="Arial"/>
              </a:rPr>
              <a:t>3</a:t>
            </a:r>
            <a:r>
              <a:rPr lang="en-GB" sz="2600" b="1" dirty="0">
                <a:solidFill>
                  <a:srgbClr val="0C377B"/>
                </a:solidFill>
                <a:effectLst/>
                <a:latin typeface="Arial"/>
              </a:rPr>
              <a:t>Sn (short) </a:t>
            </a:r>
            <a:r>
              <a:rPr lang="en-GB" sz="2600" b="1" dirty="0" smtClean="0">
                <a:solidFill>
                  <a:srgbClr val="0C377B"/>
                </a:solidFill>
                <a:effectLst/>
                <a:latin typeface="Arial"/>
              </a:rPr>
              <a:t>dipoles</a:t>
            </a:r>
          </a:p>
          <a:p>
            <a:pPr marL="342900" lvl="1" indent="-342900" fontAlgn="auto">
              <a:spcAft>
                <a:spcPts val="0"/>
              </a:spcAft>
              <a:buFont typeface="Arial"/>
              <a:buChar char="•"/>
            </a:pPr>
            <a:r>
              <a:rPr lang="en-GB" sz="2600" b="1" dirty="0" smtClean="0">
                <a:solidFill>
                  <a:srgbClr val="0C377B"/>
                </a:solidFill>
                <a:effectLst/>
                <a:latin typeface="Arial"/>
              </a:rPr>
              <a:t>Collimation upgrade</a:t>
            </a:r>
          </a:p>
          <a:p>
            <a:pPr marL="342900" lvl="1" indent="-342900" fontAlgn="auto">
              <a:spcAft>
                <a:spcPts val="0"/>
              </a:spcAft>
              <a:buFont typeface="Arial"/>
              <a:buChar char="•"/>
            </a:pPr>
            <a:r>
              <a:rPr lang="en-GB" sz="2600" b="1" dirty="0">
                <a:solidFill>
                  <a:srgbClr val="0C377B"/>
                </a:solidFill>
                <a:effectLst/>
                <a:latin typeface="Arial"/>
              </a:rPr>
              <a:t>Cryogenics </a:t>
            </a:r>
            <a:r>
              <a:rPr lang="en-GB" sz="2600" b="1" dirty="0" smtClean="0">
                <a:solidFill>
                  <a:srgbClr val="0C377B"/>
                </a:solidFill>
                <a:effectLst/>
                <a:latin typeface="Arial"/>
              </a:rPr>
              <a:t>upgrade</a:t>
            </a:r>
          </a:p>
          <a:p>
            <a:pPr marL="342900" lvl="1" indent="-342900" fontAlgn="auto">
              <a:spcAft>
                <a:spcPts val="0"/>
              </a:spcAft>
              <a:buFont typeface="Arial"/>
              <a:buChar char="•"/>
            </a:pPr>
            <a:r>
              <a:rPr lang="en-GB" sz="2600" b="1" dirty="0" smtClean="0">
                <a:solidFill>
                  <a:srgbClr val="0C377B"/>
                </a:solidFill>
                <a:effectLst/>
                <a:latin typeface="Arial"/>
              </a:rPr>
              <a:t>Crab Cavities</a:t>
            </a:r>
          </a:p>
          <a:p>
            <a:pPr marL="342900" lvl="1" indent="-342900" fontAlgn="auto">
              <a:spcAft>
                <a:spcPts val="0"/>
              </a:spcAft>
              <a:buFont typeface="Arial"/>
              <a:buChar char="•"/>
            </a:pPr>
            <a:r>
              <a:rPr lang="en-GB" sz="2600" b="1" dirty="0" smtClean="0">
                <a:solidFill>
                  <a:srgbClr val="0C377B"/>
                </a:solidFill>
                <a:effectLst/>
                <a:latin typeface="Arial"/>
              </a:rPr>
              <a:t>Cold powering</a:t>
            </a:r>
          </a:p>
          <a:p>
            <a:pPr marL="342900" lvl="1" indent="-342900" fontAlgn="auto">
              <a:spcAft>
                <a:spcPts val="0"/>
              </a:spcAft>
              <a:buFont typeface="Arial"/>
              <a:buChar char="•"/>
            </a:pPr>
            <a:r>
              <a:rPr lang="en-GB" sz="2600" b="1" dirty="0" smtClean="0">
                <a:solidFill>
                  <a:srgbClr val="0C377B"/>
                </a:solidFill>
                <a:effectLst/>
                <a:latin typeface="Arial"/>
              </a:rPr>
              <a:t>Machine protection</a:t>
            </a:r>
          </a:p>
          <a:p>
            <a:pPr marL="342900" lvl="1" indent="-342900" fontAlgn="auto">
              <a:spcAft>
                <a:spcPts val="0"/>
              </a:spcAft>
              <a:buFont typeface="Arial"/>
              <a:buChar char="•"/>
            </a:pPr>
            <a:r>
              <a:rPr lang="en-GB" sz="2600" b="1" dirty="0" smtClean="0">
                <a:solidFill>
                  <a:srgbClr val="0C377B"/>
                </a:solidFill>
                <a:effectLst/>
                <a:latin typeface="Arial"/>
              </a:rPr>
              <a:t>…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763688" y="2276872"/>
            <a:ext cx="2592288" cy="79208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424046" y="5373216"/>
            <a:ext cx="8180402" cy="115212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txBody>
          <a:bodyPr vert="horz" lIns="91440" tIns="140400" rIns="91440" bIns="14040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mic Sans MS"/>
                <a:ea typeface="+mn-ea"/>
                <a:cs typeface="Comic Sans MS"/>
                <a:sym typeface="Wingdings"/>
              </a:rPr>
              <a:t>Major </a:t>
            </a: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mic Sans MS"/>
                <a:ea typeface="+mn-ea"/>
                <a:cs typeface="Comic Sans MS"/>
                <a:sym typeface="Wingdings"/>
              </a:rPr>
              <a:t>interventions </a:t>
            </a: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mic Sans MS"/>
                <a:ea typeface="+mn-ea"/>
                <a:cs typeface="Comic Sans MS"/>
                <a:sym typeface="Wingdings"/>
              </a:rPr>
              <a:t>on more than 1.2 km of the </a:t>
            </a: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mic Sans MS"/>
                <a:ea typeface="+mn-ea"/>
                <a:cs typeface="Comic Sans MS"/>
                <a:sym typeface="Wingdings"/>
              </a:rPr>
              <a:t>LHC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Comic Sans MS"/>
                <a:ea typeface="+mn-ea"/>
                <a:cs typeface="Comic Sans MS"/>
                <a:sym typeface="Wingdings"/>
              </a:rPr>
              <a:t>Total cost ~900MCHF </a:t>
            </a:r>
            <a:endParaRPr kumimoji="0" lang="en-GB" sz="18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Comic Sans MS"/>
              <a:ea typeface="+mn-ea"/>
              <a:cs typeface="Comic Sans MS"/>
              <a:sym typeface="Wingding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052736"/>
            <a:ext cx="1259632" cy="576064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33347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Date Placeholder 2"/>
          <p:cNvSpPr txBox="1">
            <a:spLocks/>
          </p:cNvSpPr>
          <p:nvPr/>
        </p:nvSpPr>
        <p:spPr bwMode="auto">
          <a:xfrm>
            <a:off x="-9872" y="6641976"/>
            <a:ext cx="2133600" cy="260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January 20th 2014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89" name="Footer Placeholder 3"/>
          <p:cNvSpPr txBox="1">
            <a:spLocks/>
          </p:cNvSpPr>
          <p:nvPr/>
        </p:nvSpPr>
        <p:spPr bwMode="auto">
          <a:xfrm>
            <a:off x="2571736" y="6641976"/>
            <a:ext cx="4000528" cy="26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 baseline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Paul Collier – Royal Society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0" name="Slide Number Placeholder 4"/>
          <p:cNvSpPr txBox="1">
            <a:spLocks/>
          </p:cNvSpPr>
          <p:nvPr/>
        </p:nvSpPr>
        <p:spPr bwMode="auto">
          <a:xfrm>
            <a:off x="6974904" y="6641976"/>
            <a:ext cx="2133600" cy="26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37C28D-FCB0-477D-82D3-62143F2DA843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1" name="Date Placeholder 2"/>
          <p:cNvSpPr txBox="1">
            <a:spLocks/>
          </p:cNvSpPr>
          <p:nvPr/>
        </p:nvSpPr>
        <p:spPr bwMode="auto">
          <a:xfrm>
            <a:off x="-9872" y="6641976"/>
            <a:ext cx="2133600" cy="260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October 4th 2013</a:t>
            </a:r>
            <a:endParaRPr kumimoji="0" lang="en-US" sz="1000" b="0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2" name="Footer Placeholder 3"/>
          <p:cNvSpPr txBox="1">
            <a:spLocks/>
          </p:cNvSpPr>
          <p:nvPr/>
        </p:nvSpPr>
        <p:spPr bwMode="auto">
          <a:xfrm>
            <a:off x="2571736" y="6641976"/>
            <a:ext cx="4000528" cy="26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sz="1000" kern="1200" baseline="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Paul Collier – Riga Technical University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3" name="Slide Number Placeholder 4"/>
          <p:cNvSpPr txBox="1">
            <a:spLocks/>
          </p:cNvSpPr>
          <p:nvPr/>
        </p:nvSpPr>
        <p:spPr bwMode="auto">
          <a:xfrm>
            <a:off x="6974904" y="6641976"/>
            <a:ext cx="2133600" cy="260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000" kern="1200">
                <a:solidFill>
                  <a:schemeClr val="tx1"/>
                </a:solidFill>
                <a:effectLst/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sz="4400" kern="120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8A37C28D-FCB0-477D-82D3-62143F2DA843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4" name="Rectangle 93"/>
          <p:cNvSpPr/>
          <p:nvPr/>
        </p:nvSpPr>
        <p:spPr bwMode="auto">
          <a:xfrm>
            <a:off x="-36512" y="0"/>
            <a:ext cx="9180512" cy="6858000"/>
          </a:xfrm>
          <a:prstGeom prst="rect">
            <a:avLst/>
          </a:prstGeom>
          <a:solidFill>
            <a:sysClr val="window" lastClr="FFFFFF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0" cap="none" spc="0" normalizeH="0" baseline="0" noProof="0" smtClean="0">
              <a:ln>
                <a:noFill/>
              </a:ln>
              <a:solidFill>
                <a:srgbClr val="1F49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charset="0"/>
              <a:cs typeface="Arial" charset="0"/>
            </a:endParaRPr>
          </a:p>
        </p:txBody>
      </p:sp>
      <p:cxnSp>
        <p:nvCxnSpPr>
          <p:cNvPr id="95" name="Straight Connector 94"/>
          <p:cNvCxnSpPr/>
          <p:nvPr/>
        </p:nvCxnSpPr>
        <p:spPr>
          <a:xfrm>
            <a:off x="1905000" y="4311824"/>
            <a:ext cx="0" cy="304800"/>
          </a:xfrm>
          <a:prstGeom prst="line">
            <a:avLst/>
          </a:prstGeom>
          <a:noFill/>
          <a:ln w="15875" cap="flat" cmpd="sng" algn="ctr">
            <a:solidFill>
              <a:sysClr val="window" lastClr="FFFFFF">
                <a:lumMod val="95000"/>
              </a:sysClr>
            </a:solidFill>
            <a:prstDash val="solid"/>
          </a:ln>
          <a:effectLst/>
        </p:spPr>
      </p:cxnSp>
      <p:cxnSp>
        <p:nvCxnSpPr>
          <p:cNvPr id="96" name="Straight Connector 95"/>
          <p:cNvCxnSpPr/>
          <p:nvPr/>
        </p:nvCxnSpPr>
        <p:spPr>
          <a:xfrm>
            <a:off x="4572000" y="4311824"/>
            <a:ext cx="0" cy="304800"/>
          </a:xfrm>
          <a:prstGeom prst="line">
            <a:avLst/>
          </a:prstGeom>
          <a:noFill/>
          <a:ln w="15875" cap="flat" cmpd="sng" algn="ctr">
            <a:solidFill>
              <a:sysClr val="window" lastClr="FFFFFF">
                <a:lumMod val="95000"/>
              </a:sysClr>
            </a:solidFill>
            <a:prstDash val="solid"/>
          </a:ln>
          <a:effectLst/>
        </p:spPr>
      </p:cxnSp>
      <p:cxnSp>
        <p:nvCxnSpPr>
          <p:cNvPr id="97" name="Straight Connector 96"/>
          <p:cNvCxnSpPr/>
          <p:nvPr/>
        </p:nvCxnSpPr>
        <p:spPr>
          <a:xfrm>
            <a:off x="7162800" y="4311824"/>
            <a:ext cx="0" cy="304800"/>
          </a:xfrm>
          <a:prstGeom prst="line">
            <a:avLst/>
          </a:prstGeom>
          <a:noFill/>
          <a:ln w="15875" cap="flat" cmpd="sng" algn="ctr">
            <a:solidFill>
              <a:sysClr val="window" lastClr="FFFFFF">
                <a:lumMod val="95000"/>
              </a:sysClr>
            </a:solidFill>
            <a:prstDash val="solid"/>
          </a:ln>
          <a:effectLst/>
        </p:spPr>
      </p:cxnSp>
      <p:grpSp>
        <p:nvGrpSpPr>
          <p:cNvPr id="98" name="Group 97"/>
          <p:cNvGrpSpPr/>
          <p:nvPr/>
        </p:nvGrpSpPr>
        <p:grpSpPr>
          <a:xfrm>
            <a:off x="323528" y="1902644"/>
            <a:ext cx="2246232" cy="2435076"/>
            <a:chOff x="343936" y="1813074"/>
            <a:chExt cx="2246232" cy="2435076"/>
          </a:xfrm>
        </p:grpSpPr>
        <p:cxnSp>
          <p:nvCxnSpPr>
            <p:cNvPr id="99" name="Straight Connector 98"/>
            <p:cNvCxnSpPr/>
            <p:nvPr/>
          </p:nvCxnSpPr>
          <p:spPr>
            <a:xfrm>
              <a:off x="838200" y="2819400"/>
              <a:ext cx="0" cy="1428750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  <p:sp>
          <p:nvSpPr>
            <p:cNvPr id="100" name="TextBox 99"/>
            <p:cNvSpPr txBox="1"/>
            <p:nvPr/>
          </p:nvSpPr>
          <p:spPr>
            <a:xfrm>
              <a:off x="920000" y="2696523"/>
              <a:ext cx="1524000" cy="4462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Sept. 10, 2008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First beams around </a:t>
              </a:r>
              <a:endParaRPr kumimoji="0" lang="en-US" sz="11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01" name="Picture 7" descr="attach_reader?attach_id=1025394&amp;height=150">
              <a:hlinkClick r:id="rId2"/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3936" y="1813074"/>
              <a:ext cx="2246232" cy="8509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2" name="Group 101"/>
          <p:cNvGrpSpPr/>
          <p:nvPr/>
        </p:nvGrpSpPr>
        <p:grpSpPr>
          <a:xfrm>
            <a:off x="35496" y="4625752"/>
            <a:ext cx="1944216" cy="1963738"/>
            <a:chOff x="152400" y="4572000"/>
            <a:chExt cx="1944216" cy="1963738"/>
          </a:xfrm>
        </p:grpSpPr>
        <p:cxnSp>
          <p:nvCxnSpPr>
            <p:cNvPr id="103" name="Straight Connector 102"/>
            <p:cNvCxnSpPr/>
            <p:nvPr/>
          </p:nvCxnSpPr>
          <p:spPr>
            <a:xfrm>
              <a:off x="990600" y="4572000"/>
              <a:ext cx="0" cy="457200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tailEnd type="oval"/>
            </a:ln>
            <a:effectLst/>
          </p:spPr>
        </p:cxnSp>
        <p:sp>
          <p:nvSpPr>
            <p:cNvPr id="104" name="TextBox 103"/>
            <p:cNvSpPr txBox="1"/>
            <p:nvPr/>
          </p:nvSpPr>
          <p:spPr>
            <a:xfrm>
              <a:off x="1219200" y="5257800"/>
              <a:ext cx="877416" cy="8925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Sept. 19, 2008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Disaster </a:t>
              </a:r>
              <a:br>
                <a:rPr kumimoji="0" lang="en-US" sz="12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</a:br>
              <a:endParaRPr kumimoji="0" lang="en-US" sz="1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  <p:pic>
          <p:nvPicPr>
            <p:cNvPr id="105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2400" y="5105400"/>
              <a:ext cx="1070713" cy="14303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06" name="Group 105"/>
          <p:cNvGrpSpPr/>
          <p:nvPr/>
        </p:nvGrpSpPr>
        <p:grpSpPr>
          <a:xfrm>
            <a:off x="35496" y="233264"/>
            <a:ext cx="2589138" cy="4104456"/>
            <a:chOff x="164976" y="161560"/>
            <a:chExt cx="2589138" cy="4104456"/>
          </a:xfrm>
        </p:grpSpPr>
        <p:cxnSp>
          <p:nvCxnSpPr>
            <p:cNvPr id="107" name="Straight Connector 106"/>
            <p:cNvCxnSpPr/>
            <p:nvPr/>
          </p:nvCxnSpPr>
          <p:spPr>
            <a:xfrm>
              <a:off x="381000" y="685800"/>
              <a:ext cx="0" cy="3580216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  <p:grpSp>
          <p:nvGrpSpPr>
            <p:cNvPr id="108" name="Group 107"/>
            <p:cNvGrpSpPr/>
            <p:nvPr/>
          </p:nvGrpSpPr>
          <p:grpSpPr>
            <a:xfrm>
              <a:off x="164976" y="161560"/>
              <a:ext cx="2589138" cy="1656184"/>
              <a:chOff x="164976" y="161560"/>
              <a:chExt cx="2589138" cy="1656184"/>
            </a:xfrm>
          </p:grpSpPr>
          <p:sp>
            <p:nvSpPr>
              <p:cNvPr id="109" name="TextBox 108"/>
              <p:cNvSpPr txBox="1"/>
              <p:nvPr/>
            </p:nvSpPr>
            <p:spPr>
              <a:xfrm>
                <a:off x="164976" y="161560"/>
                <a:ext cx="1351894" cy="41549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1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August 2008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0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rPr>
                  <a:t>First injection test</a:t>
                </a:r>
                <a:endParaRPr kumimoji="0" lang="en-US" sz="1000" b="0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pic>
            <p:nvPicPr>
              <p:cNvPr id="110" name="Picture 109" descr="Screen shot 2009-11-25 at 9.20.42 PM.png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>
                <a:off x="957064" y="598544"/>
                <a:ext cx="1797050" cy="1219200"/>
              </a:xfrm>
              <a:prstGeom prst="rect">
                <a:avLst/>
              </a:prstGeom>
            </p:spPr>
          </p:pic>
        </p:grpSp>
      </p:grpSp>
      <p:grpSp>
        <p:nvGrpSpPr>
          <p:cNvPr id="111" name="Group 110"/>
          <p:cNvGrpSpPr/>
          <p:nvPr/>
        </p:nvGrpSpPr>
        <p:grpSpPr>
          <a:xfrm>
            <a:off x="4644008" y="509340"/>
            <a:ext cx="1728192" cy="3900388"/>
            <a:chOff x="7084362" y="347762"/>
            <a:chExt cx="1728192" cy="3900388"/>
          </a:xfrm>
        </p:grpSpPr>
        <p:cxnSp>
          <p:nvCxnSpPr>
            <p:cNvPr id="112" name="Straight Connector 111"/>
            <p:cNvCxnSpPr/>
            <p:nvPr/>
          </p:nvCxnSpPr>
          <p:spPr>
            <a:xfrm>
              <a:off x="8668538" y="2447950"/>
              <a:ext cx="7918" cy="1800200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  <p:sp>
          <p:nvSpPr>
            <p:cNvPr id="113" name="TextBox 112"/>
            <p:cNvSpPr txBox="1"/>
            <p:nvPr/>
          </p:nvSpPr>
          <p:spPr>
            <a:xfrm>
              <a:off x="7228378" y="1704350"/>
              <a:ext cx="1584176" cy="7643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October, 2011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3.5x10</a:t>
              </a:r>
              <a:r>
                <a:rPr kumimoji="0" lang="en-US" sz="1000" b="0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+33</a:t>
              </a: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, 5.7 fb</a:t>
              </a:r>
              <a:r>
                <a:rPr kumimoji="0" lang="en-US" sz="1000" b="0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-1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000" b="0" i="0" u="none" strike="noStrike" kern="0" cap="none" spc="0" normalizeH="0" baseline="30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First Hints!!</a:t>
              </a:r>
              <a:endPara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  <p:pic>
          <p:nvPicPr>
            <p:cNvPr id="114" name="Picture 113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084362" y="347762"/>
              <a:ext cx="1699598" cy="1308100"/>
            </a:xfrm>
            <a:prstGeom prst="rect">
              <a:avLst/>
            </a:prstGeom>
          </p:spPr>
        </p:pic>
      </p:grpSp>
      <p:grpSp>
        <p:nvGrpSpPr>
          <p:cNvPr id="115" name="Group 114"/>
          <p:cNvGrpSpPr/>
          <p:nvPr/>
        </p:nvGrpSpPr>
        <p:grpSpPr>
          <a:xfrm>
            <a:off x="3924672" y="4625752"/>
            <a:ext cx="2015480" cy="1922141"/>
            <a:chOff x="6084168" y="4572000"/>
            <a:chExt cx="2015480" cy="1688621"/>
          </a:xfrm>
        </p:grpSpPr>
        <p:cxnSp>
          <p:nvCxnSpPr>
            <p:cNvPr id="116" name="Straight Connector 115"/>
            <p:cNvCxnSpPr/>
            <p:nvPr/>
          </p:nvCxnSpPr>
          <p:spPr>
            <a:xfrm>
              <a:off x="6858000" y="4572000"/>
              <a:ext cx="0" cy="457200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tailEnd type="oval"/>
            </a:ln>
            <a:effectLst/>
          </p:spPr>
        </p:cxnSp>
        <p:sp>
          <p:nvSpPr>
            <p:cNvPr id="117" name="TextBox 116"/>
            <p:cNvSpPr txBox="1"/>
            <p:nvPr/>
          </p:nvSpPr>
          <p:spPr>
            <a:xfrm>
              <a:off x="6804248" y="4648200"/>
              <a:ext cx="1295400" cy="378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November 2010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Pb</a:t>
              </a:r>
              <a:r>
                <a:rPr kumimoji="0" lang="en-US" sz="1100" b="0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82+</a:t>
              </a: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Ions</a:t>
              </a:r>
            </a:p>
          </p:txBody>
        </p:sp>
        <p:pic>
          <p:nvPicPr>
            <p:cNvPr id="118" name="Picture 11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084168" y="5155721"/>
              <a:ext cx="1578429" cy="1104900"/>
            </a:xfrm>
            <a:prstGeom prst="rect">
              <a:avLst/>
            </a:prstGeom>
          </p:spPr>
        </p:pic>
      </p:grpSp>
      <p:grpSp>
        <p:nvGrpSpPr>
          <p:cNvPr id="119" name="Group 118"/>
          <p:cNvGrpSpPr/>
          <p:nvPr/>
        </p:nvGrpSpPr>
        <p:grpSpPr>
          <a:xfrm>
            <a:off x="4932040" y="2957553"/>
            <a:ext cx="1080120" cy="1452175"/>
            <a:chOff x="7086600" y="2819400"/>
            <a:chExt cx="1143000" cy="1452175"/>
          </a:xfrm>
        </p:grpSpPr>
        <p:sp>
          <p:nvSpPr>
            <p:cNvPr id="120" name="Rectangle 119"/>
            <p:cNvSpPr/>
            <p:nvPr/>
          </p:nvSpPr>
          <p:spPr>
            <a:xfrm>
              <a:off x="7230616" y="3191455"/>
              <a:ext cx="864096" cy="376808"/>
            </a:xfrm>
            <a:prstGeom prst="rect">
              <a:avLst/>
            </a:prstGeom>
            <a:solidFill>
              <a:srgbClr val="FF0000"/>
            </a:solidFill>
            <a:ln w="9525" cap="flat" cmpd="sng" algn="ctr">
              <a:solidFill>
                <a:srgbClr val="FF0000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  <p:txBody>
            <a:bodyPr rtlCol="0" anchor="t" anchorCtr="0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1F497D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1380</a:t>
              </a: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cxnSp>
          <p:nvCxnSpPr>
            <p:cNvPr id="121" name="Straight Connector 120"/>
            <p:cNvCxnSpPr/>
            <p:nvPr/>
          </p:nvCxnSpPr>
          <p:spPr>
            <a:xfrm>
              <a:off x="7734672" y="3657600"/>
              <a:ext cx="0" cy="613975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  <p:sp>
          <p:nvSpPr>
            <p:cNvPr id="122" name="TextBox 121"/>
            <p:cNvSpPr txBox="1"/>
            <p:nvPr/>
          </p:nvSpPr>
          <p:spPr>
            <a:xfrm>
              <a:off x="7086600" y="2819400"/>
              <a:ext cx="1143000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June 28 2011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1380 bunches</a:t>
              </a:r>
            </a:p>
          </p:txBody>
        </p:sp>
      </p:grpSp>
      <p:sp>
        <p:nvSpPr>
          <p:cNvPr id="123" name="TextBox 122"/>
          <p:cNvSpPr txBox="1"/>
          <p:nvPr/>
        </p:nvSpPr>
        <p:spPr>
          <a:xfrm>
            <a:off x="539552" y="3977680"/>
            <a:ext cx="27363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Repair and Consolidation</a:t>
            </a:r>
          </a:p>
        </p:txBody>
      </p:sp>
      <p:grpSp>
        <p:nvGrpSpPr>
          <p:cNvPr id="124" name="Group 123"/>
          <p:cNvGrpSpPr/>
          <p:nvPr/>
        </p:nvGrpSpPr>
        <p:grpSpPr>
          <a:xfrm>
            <a:off x="2699792" y="1003970"/>
            <a:ext cx="1650117" cy="3333750"/>
            <a:chOff x="4038600" y="914400"/>
            <a:chExt cx="1650117" cy="3333750"/>
          </a:xfrm>
        </p:grpSpPr>
        <p:cxnSp>
          <p:nvCxnSpPr>
            <p:cNvPr id="125" name="Straight Connector 124"/>
            <p:cNvCxnSpPr>
              <a:stCxn id="126" idx="1"/>
            </p:cNvCxnSpPr>
            <p:nvPr/>
          </p:nvCxnSpPr>
          <p:spPr>
            <a:xfrm>
              <a:off x="4267200" y="2265149"/>
              <a:ext cx="0" cy="1983001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  <p:sp>
          <p:nvSpPr>
            <p:cNvPr id="126" name="TextBox 125"/>
            <p:cNvSpPr txBox="1"/>
            <p:nvPr/>
          </p:nvSpPr>
          <p:spPr>
            <a:xfrm>
              <a:off x="4267200" y="2057400"/>
              <a:ext cx="1370972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November 29,  2009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Beam back</a:t>
              </a: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27" name="Picture 2" descr="http://mediaarchive.cern.ch/MediaArchive/Photo/Public/2009/0911187/0911187_94/0911187_94-A4-at-144-dpi.jp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600" y="914400"/>
              <a:ext cx="1650117" cy="10985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28" name="Group 127"/>
          <p:cNvGrpSpPr/>
          <p:nvPr/>
        </p:nvGrpSpPr>
        <p:grpSpPr>
          <a:xfrm>
            <a:off x="1907704" y="4625752"/>
            <a:ext cx="1656184" cy="2074788"/>
            <a:chOff x="3585592" y="4572000"/>
            <a:chExt cx="1656184" cy="2074788"/>
          </a:xfrm>
        </p:grpSpPr>
        <p:cxnSp>
          <p:nvCxnSpPr>
            <p:cNvPr id="129" name="Straight Connector 128"/>
            <p:cNvCxnSpPr/>
            <p:nvPr/>
          </p:nvCxnSpPr>
          <p:spPr>
            <a:xfrm>
              <a:off x="5172727" y="4572000"/>
              <a:ext cx="0" cy="714375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tailEnd type="oval"/>
            </a:ln>
            <a:effectLst/>
          </p:spPr>
        </p:cxnSp>
        <p:sp>
          <p:nvSpPr>
            <p:cNvPr id="130" name="TextBox 129"/>
            <p:cNvSpPr txBox="1"/>
            <p:nvPr/>
          </p:nvSpPr>
          <p:spPr>
            <a:xfrm>
              <a:off x="3585592" y="4876582"/>
              <a:ext cx="1656184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March 30, 2010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First collisions at 3.5 TeV</a:t>
              </a:r>
              <a:endPara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131" name="Picture 130" descr="Screen shot 2011-09-01 at 10.12.37 AM.png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657600" y="5364088"/>
              <a:ext cx="1539955" cy="1282700"/>
            </a:xfrm>
            <a:prstGeom prst="rect">
              <a:avLst/>
            </a:prstGeom>
          </p:spPr>
        </p:pic>
      </p:grpSp>
      <p:grpSp>
        <p:nvGrpSpPr>
          <p:cNvPr id="132" name="Group 131"/>
          <p:cNvGrpSpPr/>
          <p:nvPr/>
        </p:nvGrpSpPr>
        <p:grpSpPr>
          <a:xfrm>
            <a:off x="3563888" y="2407385"/>
            <a:ext cx="1286487" cy="2002343"/>
            <a:chOff x="5503912" y="2269232"/>
            <a:chExt cx="1286487" cy="2002343"/>
          </a:xfrm>
        </p:grpSpPr>
        <p:cxnSp>
          <p:nvCxnSpPr>
            <p:cNvPr id="133" name="Straight Connector 132"/>
            <p:cNvCxnSpPr/>
            <p:nvPr/>
          </p:nvCxnSpPr>
          <p:spPr>
            <a:xfrm>
              <a:off x="6477000" y="3352800"/>
              <a:ext cx="0" cy="918775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  <p:sp>
          <p:nvSpPr>
            <p:cNvPr id="134" name="TextBox 133"/>
            <p:cNvSpPr txBox="1"/>
            <p:nvPr/>
          </p:nvSpPr>
          <p:spPr>
            <a:xfrm>
              <a:off x="5503912" y="3277344"/>
              <a:ext cx="11430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October 14, 2010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L= 1x10</a:t>
              </a:r>
              <a:r>
                <a:rPr kumimoji="0" lang="en-US" sz="1000" b="0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+32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248 bunches</a:t>
              </a:r>
            </a:p>
          </p:txBody>
        </p:sp>
        <p:pic>
          <p:nvPicPr>
            <p:cNvPr id="135" name="Picture 134" descr="Screen shot 2011-09-01 at 8.24.05 AM.png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91200" y="2269232"/>
              <a:ext cx="999199" cy="992974"/>
            </a:xfrm>
            <a:prstGeom prst="rect">
              <a:avLst/>
            </a:prstGeom>
          </p:spPr>
        </p:pic>
      </p:grpSp>
      <p:grpSp>
        <p:nvGrpSpPr>
          <p:cNvPr id="136" name="Group 135"/>
          <p:cNvGrpSpPr/>
          <p:nvPr/>
        </p:nvGrpSpPr>
        <p:grpSpPr>
          <a:xfrm>
            <a:off x="6372200" y="3257600"/>
            <a:ext cx="936104" cy="1152128"/>
            <a:chOff x="6372200" y="3212976"/>
            <a:chExt cx="936104" cy="1152128"/>
          </a:xfrm>
        </p:grpSpPr>
        <p:sp>
          <p:nvSpPr>
            <p:cNvPr id="137" name="TextBox 136"/>
            <p:cNvSpPr txBox="1"/>
            <p:nvPr/>
          </p:nvSpPr>
          <p:spPr>
            <a:xfrm>
              <a:off x="6372200" y="3212976"/>
              <a:ext cx="936104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March 14</a:t>
              </a:r>
              <a:r>
                <a:rPr kumimoji="0" lang="en-US" sz="1100" b="1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th</a:t>
              </a: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2012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Restart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with Beam</a:t>
              </a:r>
            </a:p>
          </p:txBody>
        </p:sp>
        <p:cxnSp>
          <p:nvCxnSpPr>
            <p:cNvPr id="138" name="Straight Connector 137"/>
            <p:cNvCxnSpPr/>
            <p:nvPr/>
          </p:nvCxnSpPr>
          <p:spPr>
            <a:xfrm>
              <a:off x="6876256" y="4005064"/>
              <a:ext cx="0" cy="360040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</p:grpSp>
      <p:grpSp>
        <p:nvGrpSpPr>
          <p:cNvPr id="139" name="Group 138"/>
          <p:cNvGrpSpPr/>
          <p:nvPr/>
        </p:nvGrpSpPr>
        <p:grpSpPr>
          <a:xfrm>
            <a:off x="6588224" y="305272"/>
            <a:ext cx="1152128" cy="4104456"/>
            <a:chOff x="6588224" y="260648"/>
            <a:chExt cx="1152128" cy="4104456"/>
          </a:xfrm>
        </p:grpSpPr>
        <p:pic>
          <p:nvPicPr>
            <p:cNvPr id="140" name="Picture 139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6600214" y="260648"/>
              <a:ext cx="996122" cy="1429668"/>
            </a:xfrm>
            <a:prstGeom prst="rect">
              <a:avLst/>
            </a:prstGeom>
          </p:spPr>
        </p:pic>
        <p:cxnSp>
          <p:nvCxnSpPr>
            <p:cNvPr id="141" name="Straight Connector 140"/>
            <p:cNvCxnSpPr/>
            <p:nvPr/>
          </p:nvCxnSpPr>
          <p:spPr>
            <a:xfrm>
              <a:off x="7236296" y="2348880"/>
              <a:ext cx="0" cy="2016224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  <p:sp>
          <p:nvSpPr>
            <p:cNvPr id="142" name="TextBox 141"/>
            <p:cNvSpPr txBox="1"/>
            <p:nvPr/>
          </p:nvSpPr>
          <p:spPr>
            <a:xfrm>
              <a:off x="6588224" y="1700808"/>
              <a:ext cx="1152128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May 2012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Ramping Performance</a:t>
              </a:r>
            </a:p>
          </p:txBody>
        </p:sp>
      </p:grpSp>
      <p:grpSp>
        <p:nvGrpSpPr>
          <p:cNvPr id="143" name="Group 142"/>
          <p:cNvGrpSpPr/>
          <p:nvPr/>
        </p:nvGrpSpPr>
        <p:grpSpPr>
          <a:xfrm>
            <a:off x="5652120" y="4553744"/>
            <a:ext cx="1224136" cy="1871048"/>
            <a:chOff x="6015170" y="3686364"/>
            <a:chExt cx="1224136" cy="1643735"/>
          </a:xfrm>
        </p:grpSpPr>
        <p:cxnSp>
          <p:nvCxnSpPr>
            <p:cNvPr id="144" name="Straight Connector 143"/>
            <p:cNvCxnSpPr/>
            <p:nvPr/>
          </p:nvCxnSpPr>
          <p:spPr>
            <a:xfrm flipH="1">
              <a:off x="6785992" y="3686364"/>
              <a:ext cx="21266" cy="1216316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tailEnd type="oval"/>
            </a:ln>
            <a:effectLst/>
            <a:scene3d>
              <a:camera prst="orthographicFront">
                <a:rot lat="0" lon="0" rev="60000"/>
              </a:camera>
              <a:lightRig rig="threePt" dir="t"/>
            </a:scene3d>
          </p:spPr>
        </p:cxnSp>
        <p:sp>
          <p:nvSpPr>
            <p:cNvPr id="145" name="TextBox 144"/>
            <p:cNvSpPr txBox="1"/>
            <p:nvPr/>
          </p:nvSpPr>
          <p:spPr>
            <a:xfrm>
              <a:off x="6015170" y="4951560"/>
              <a:ext cx="1224136" cy="3785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November 2011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Second Ion Run</a:t>
              </a:r>
            </a:p>
          </p:txBody>
        </p:sp>
      </p:grpSp>
      <p:grpSp>
        <p:nvGrpSpPr>
          <p:cNvPr id="146" name="Group 145"/>
          <p:cNvGrpSpPr/>
          <p:nvPr/>
        </p:nvGrpSpPr>
        <p:grpSpPr>
          <a:xfrm>
            <a:off x="6876256" y="4481736"/>
            <a:ext cx="1393997" cy="2345184"/>
            <a:chOff x="6876256" y="4437112"/>
            <a:chExt cx="1393997" cy="2345184"/>
          </a:xfrm>
        </p:grpSpPr>
        <p:pic>
          <p:nvPicPr>
            <p:cNvPr id="147" name="Content Placeholder 3"/>
            <p:cNvPicPr preferRelativeResize="0"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876256" y="4941168"/>
              <a:ext cx="1393997" cy="1841128"/>
            </a:xfrm>
            <a:prstGeom prst="rect">
              <a:avLst/>
            </a:prstGeom>
            <a:ln>
              <a:solidFill>
                <a:sysClr val="windowText" lastClr="000000"/>
              </a:solidFill>
              <a:miter lim="800000"/>
              <a:headEnd/>
              <a:tailEnd/>
            </a:ln>
            <a:effectLst>
              <a:innerShdw blurRad="63500" dist="50800" dir="2700000">
                <a:prstClr val="black">
                  <a:alpha val="50000"/>
                </a:prstClr>
              </a:innerShdw>
            </a:effectLst>
          </p:spPr>
        </p:pic>
        <p:cxnSp>
          <p:nvCxnSpPr>
            <p:cNvPr id="148" name="Straight Connector 147"/>
            <p:cNvCxnSpPr/>
            <p:nvPr/>
          </p:nvCxnSpPr>
          <p:spPr>
            <a:xfrm>
              <a:off x="7524328" y="4437112"/>
              <a:ext cx="0" cy="360040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tailEnd type="oval"/>
            </a:ln>
            <a:effectLst/>
            <a:scene3d>
              <a:camera prst="orthographicFront">
                <a:rot lat="0" lon="0" rev="60000"/>
              </a:camera>
              <a:lightRig rig="threePt" dir="t"/>
            </a:scene3d>
          </p:spPr>
        </p:cxnSp>
        <p:sp>
          <p:nvSpPr>
            <p:cNvPr id="149" name="TextBox 148"/>
            <p:cNvSpPr txBox="1"/>
            <p:nvPr/>
          </p:nvSpPr>
          <p:spPr>
            <a:xfrm>
              <a:off x="6948264" y="5013176"/>
              <a:ext cx="1224136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Higgs Day</a:t>
              </a:r>
              <a:endParaRPr kumimoji="0" lang="en-US" sz="11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50" name="Group 149"/>
          <p:cNvGrpSpPr/>
          <p:nvPr/>
        </p:nvGrpSpPr>
        <p:grpSpPr>
          <a:xfrm>
            <a:off x="7880661" y="521296"/>
            <a:ext cx="1232891" cy="3816424"/>
            <a:chOff x="7880661" y="476672"/>
            <a:chExt cx="1232891" cy="3816424"/>
          </a:xfrm>
        </p:grpSpPr>
        <p:sp>
          <p:nvSpPr>
            <p:cNvPr id="151" name="TextBox 150"/>
            <p:cNvSpPr txBox="1"/>
            <p:nvPr/>
          </p:nvSpPr>
          <p:spPr>
            <a:xfrm>
              <a:off x="7884368" y="1628800"/>
              <a:ext cx="1224136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Feb. 2013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p-Pb</a:t>
              </a:r>
              <a:r>
                <a:rPr kumimoji="0" lang="en-US" sz="1100" b="0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82+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New Operation Mode</a:t>
              </a:r>
            </a:p>
          </p:txBody>
        </p:sp>
        <p:cxnSp>
          <p:nvCxnSpPr>
            <p:cNvPr id="152" name="Straight Connector 151"/>
            <p:cNvCxnSpPr/>
            <p:nvPr/>
          </p:nvCxnSpPr>
          <p:spPr>
            <a:xfrm>
              <a:off x="8676456" y="2420888"/>
              <a:ext cx="0" cy="1872208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  <p:pic>
          <p:nvPicPr>
            <p:cNvPr id="153" name="Picture 152"/>
            <p:cNvPicPr>
              <a:picLocks noChangeAspect="1"/>
            </p:cNvPicPr>
            <p:nvPr/>
          </p:nvPicPr>
          <p:blipFill rotWithShape="1">
            <a:blip r:embed="rId1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880661" y="476672"/>
              <a:ext cx="1232891" cy="1152128"/>
            </a:xfrm>
            <a:prstGeom prst="rect">
              <a:avLst/>
            </a:prstGeom>
          </p:spPr>
        </p:pic>
      </p:grpSp>
      <p:grpSp>
        <p:nvGrpSpPr>
          <p:cNvPr id="154" name="Group 153"/>
          <p:cNvGrpSpPr/>
          <p:nvPr/>
        </p:nvGrpSpPr>
        <p:grpSpPr>
          <a:xfrm>
            <a:off x="7308304" y="2492896"/>
            <a:ext cx="1296144" cy="1944216"/>
            <a:chOff x="7308304" y="2636912"/>
            <a:chExt cx="1296144" cy="1944216"/>
          </a:xfrm>
        </p:grpSpPr>
        <p:pic>
          <p:nvPicPr>
            <p:cNvPr id="155" name="Picture 5"/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7308304" y="2636912"/>
              <a:ext cx="1269562" cy="87811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6" name="TextBox 155"/>
            <p:cNvSpPr txBox="1"/>
            <p:nvPr/>
          </p:nvSpPr>
          <p:spPr>
            <a:xfrm>
              <a:off x="7308304" y="3573016"/>
              <a:ext cx="129614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Nov. 2012  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End of p</a:t>
              </a:r>
              <a:r>
                <a:rPr kumimoji="0" lang="en-US" sz="1200" b="1" i="0" u="none" strike="noStrike" kern="0" cap="none" spc="0" normalizeH="0" baseline="3000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+</a:t>
              </a: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 Run1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200" b="1" kern="0" dirty="0" smtClean="0">
                  <a:solidFill>
                    <a:srgbClr val="FF0000"/>
                  </a:solidFill>
                  <a:effectLst/>
                  <a:latin typeface="Symbol" charset="2"/>
                  <a:cs typeface="Symbol" charset="2"/>
                </a:rPr>
                <a:t>S</a:t>
              </a:r>
              <a:r>
                <a:rPr lang="en-US" sz="1200" b="1" kern="0" dirty="0" smtClean="0">
                  <a:solidFill>
                    <a:srgbClr val="FF0000"/>
                  </a:solidFill>
                  <a:effectLst/>
                </a:rPr>
                <a:t> 30 fb</a:t>
              </a:r>
              <a:r>
                <a:rPr lang="en-US" sz="1200" b="1" kern="0" baseline="30000" dirty="0" smtClean="0">
                  <a:solidFill>
                    <a:srgbClr val="FF0000"/>
                  </a:solidFill>
                  <a:effectLst/>
                </a:rPr>
                <a:t>-1</a:t>
              </a:r>
              <a:endParaRPr kumimoji="0" lang="en-US" sz="12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endParaRPr>
            </a:p>
          </p:txBody>
        </p:sp>
        <p:cxnSp>
          <p:nvCxnSpPr>
            <p:cNvPr id="157" name="Straight Connector 156"/>
            <p:cNvCxnSpPr/>
            <p:nvPr/>
          </p:nvCxnSpPr>
          <p:spPr>
            <a:xfrm>
              <a:off x="8244408" y="4365104"/>
              <a:ext cx="0" cy="216024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</p:grpSp>
      <p:grpSp>
        <p:nvGrpSpPr>
          <p:cNvPr id="158" name="Group 157"/>
          <p:cNvGrpSpPr/>
          <p:nvPr/>
        </p:nvGrpSpPr>
        <p:grpSpPr>
          <a:xfrm>
            <a:off x="0" y="4317975"/>
            <a:ext cx="9172128" cy="307777"/>
            <a:chOff x="0" y="4725144"/>
            <a:chExt cx="9172128" cy="307777"/>
          </a:xfrm>
        </p:grpSpPr>
        <p:sp>
          <p:nvSpPr>
            <p:cNvPr id="159" name="Rectangle 158"/>
            <p:cNvSpPr/>
            <p:nvPr/>
          </p:nvSpPr>
          <p:spPr>
            <a:xfrm>
              <a:off x="0" y="4725144"/>
              <a:ext cx="9108504" cy="304800"/>
            </a:xfrm>
            <a:prstGeom prst="rect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1259832" y="4725144"/>
              <a:ext cx="1800000" cy="304800"/>
            </a:xfrm>
            <a:prstGeom prst="rect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1" name="Rectangle 160"/>
            <p:cNvSpPr/>
            <p:nvPr/>
          </p:nvSpPr>
          <p:spPr>
            <a:xfrm>
              <a:off x="6660232" y="4725144"/>
              <a:ext cx="1800000" cy="304800"/>
            </a:xfrm>
            <a:prstGeom prst="rect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4860032" y="4725144"/>
              <a:ext cx="1800000" cy="304800"/>
            </a:xfrm>
            <a:prstGeom prst="rect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3059832" y="4725144"/>
              <a:ext cx="1800000" cy="304800"/>
            </a:xfrm>
            <a:prstGeom prst="rect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4" name="TextBox 163"/>
            <p:cNvSpPr txBox="1"/>
            <p:nvPr/>
          </p:nvSpPr>
          <p:spPr>
            <a:xfrm>
              <a:off x="107504" y="4725144"/>
              <a:ext cx="10276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>
                      <a:lumMod val="85000"/>
                    </a:sysClr>
                  </a:solidFill>
                  <a:effectLst/>
                  <a:uLnTx/>
                  <a:uFillTx/>
                </a:rPr>
                <a:t>2008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</a:endParaRPr>
            </a:p>
          </p:txBody>
        </p:sp>
        <p:sp>
          <p:nvSpPr>
            <p:cNvPr id="165" name="TextBox 164"/>
            <p:cNvSpPr txBox="1"/>
            <p:nvPr/>
          </p:nvSpPr>
          <p:spPr>
            <a:xfrm>
              <a:off x="1619672" y="4725144"/>
              <a:ext cx="10276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>
                      <a:lumMod val="85000"/>
                    </a:sysClr>
                  </a:solidFill>
                  <a:effectLst/>
                  <a:uLnTx/>
                  <a:uFillTx/>
                </a:rPr>
                <a:t>2009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</a:endParaRPr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3419872" y="4725144"/>
              <a:ext cx="10276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>
                      <a:lumMod val="85000"/>
                    </a:sysClr>
                  </a:solidFill>
                  <a:effectLst/>
                  <a:uLnTx/>
                  <a:uFillTx/>
                </a:rPr>
                <a:t>2010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</a:endParaRP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5292080" y="4725144"/>
              <a:ext cx="10276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>
                      <a:lumMod val="85000"/>
                    </a:sysClr>
                  </a:solidFill>
                  <a:effectLst/>
                  <a:uLnTx/>
                  <a:uFillTx/>
                </a:rPr>
                <a:t>2011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</a:endParaRPr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7020272" y="4725144"/>
              <a:ext cx="10276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>
                      <a:lumMod val="85000"/>
                    </a:sysClr>
                  </a:solidFill>
                  <a:effectLst/>
                  <a:uLnTx/>
                  <a:uFillTx/>
                </a:rPr>
                <a:t>2012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</a:endParaRP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8388424" y="4725144"/>
              <a:ext cx="7837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>
                      <a:lumMod val="85000"/>
                    </a:sysClr>
                  </a:solidFill>
                  <a:effectLst/>
                  <a:uLnTx/>
                  <a:uFillTx/>
                </a:rPr>
                <a:t>2013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70" name="Group 169"/>
          <p:cNvGrpSpPr/>
          <p:nvPr/>
        </p:nvGrpSpPr>
        <p:grpSpPr>
          <a:xfrm>
            <a:off x="8208912" y="4625752"/>
            <a:ext cx="971600" cy="1397769"/>
            <a:chOff x="8208912" y="4581128"/>
            <a:chExt cx="971600" cy="1397769"/>
          </a:xfrm>
        </p:grpSpPr>
        <p:sp>
          <p:nvSpPr>
            <p:cNvPr id="171" name="TextBox 170"/>
            <p:cNvSpPr txBox="1"/>
            <p:nvPr/>
          </p:nvSpPr>
          <p:spPr>
            <a:xfrm>
              <a:off x="8208912" y="5517232"/>
              <a:ext cx="9716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libri"/>
                </a:rPr>
                <a:t>Long Shutdown</a:t>
              </a:r>
            </a:p>
          </p:txBody>
        </p:sp>
        <p:cxnSp>
          <p:nvCxnSpPr>
            <p:cNvPr id="172" name="Straight Connector 171"/>
            <p:cNvCxnSpPr/>
            <p:nvPr/>
          </p:nvCxnSpPr>
          <p:spPr>
            <a:xfrm>
              <a:off x="8820472" y="4581128"/>
              <a:ext cx="0" cy="936104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tailEnd type="oval"/>
            </a:ln>
            <a:effectLst/>
          </p:spPr>
        </p:cxnSp>
      </p:grpSp>
      <p:sp>
        <p:nvSpPr>
          <p:cNvPr id="173" name="TextBox 172"/>
          <p:cNvSpPr txBox="1"/>
          <p:nvPr/>
        </p:nvSpPr>
        <p:spPr>
          <a:xfrm>
            <a:off x="2123728" y="161256"/>
            <a:ext cx="2448272" cy="400110"/>
          </a:xfrm>
          <a:prstGeom prst="rect">
            <a:avLst/>
          </a:prstGeom>
          <a:solidFill>
            <a:srgbClr val="F79646">
              <a:lumMod val="20000"/>
              <a:lumOff val="80000"/>
            </a:srgbClr>
          </a:solidFill>
          <a:ln>
            <a:solidFill>
              <a:srgbClr val="1F497D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</a:rPr>
              <a:t>LHC Run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830888" y="6525344"/>
            <a:ext cx="2133600" cy="268139"/>
          </a:xfrm>
        </p:spPr>
        <p:txBody>
          <a:bodyPr/>
          <a:lstStyle/>
          <a:p>
            <a:fld id="{1C4B8C09-5918-41DD-9C80-8FE2C04AD789}" type="slidenum">
              <a:rPr lang="en-US" sz="1000" smtClean="0">
                <a:solidFill>
                  <a:srgbClr val="000000"/>
                </a:solidFill>
              </a:rPr>
              <a:pPr/>
              <a:t>2</a:t>
            </a:fld>
            <a:endParaRPr lang="en-US" sz="1000" dirty="0">
              <a:solidFill>
                <a:srgbClr val="000000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94056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HL-LHC Challenges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76200" y="3214688"/>
            <a:ext cx="534988" cy="227012"/>
          </a:xfrm>
          <a:prstGeom prst="rect">
            <a:avLst/>
          </a:prstGeom>
          <a:solidFill>
            <a:srgbClr val="00CC00"/>
          </a:solidFill>
          <a:ln w="25400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369" tIns="45685" rIns="91369" bIns="45685" anchor="ctr"/>
          <a:lstStyle/>
          <a:p>
            <a:pPr algn="l" eaLnBrk="1" hangingPunct="1">
              <a:defRPr/>
            </a:pPr>
            <a:endParaRPr lang="en-GB" sz="1800">
              <a:solidFill>
                <a:schemeClr val="tx1"/>
              </a:solidFill>
              <a:cs typeface="+mn-cs"/>
            </a:endParaRP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85800" y="3041650"/>
            <a:ext cx="3720947" cy="461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369" tIns="45685" rIns="91369" bIns="45685">
            <a:spAutoFit/>
          </a:bodyPr>
          <a:lstStyle/>
          <a:p>
            <a:pPr algn="l" eaLnBrk="1" hangingPunct="1">
              <a:defRPr/>
            </a:pPr>
            <a:r>
              <a:rPr lang="en-US" sz="2400" b="1" dirty="0" smtClean="0">
                <a:solidFill>
                  <a:srgbClr val="3333CC"/>
                </a:solidFill>
                <a:effectLst/>
                <a:latin typeface="+mn-lt"/>
              </a:rPr>
              <a:t>Parasitic bunch encounters</a:t>
            </a:r>
            <a:r>
              <a:rPr lang="en-US" sz="2400" b="1" dirty="0" smtClean="0">
                <a:solidFill>
                  <a:srgbClr val="3333CC"/>
                </a:solidFill>
                <a:effectLst/>
                <a:latin typeface="+mn-lt"/>
                <a:cs typeface="+mn-cs"/>
              </a:rPr>
              <a:t>:</a:t>
            </a:r>
            <a:endParaRPr lang="en-US" sz="2400" b="1" dirty="0">
              <a:solidFill>
                <a:srgbClr val="3333CC"/>
              </a:solidFill>
              <a:effectLst/>
              <a:latin typeface="+mn-lt"/>
              <a:cs typeface="+mn-cs"/>
            </a:endParaRPr>
          </a:p>
        </p:txBody>
      </p:sp>
      <p:sp>
        <p:nvSpPr>
          <p:cNvPr id="8" name="Rectangle 9"/>
          <p:cNvSpPr>
            <a:spLocks noChangeArrowheads="1"/>
          </p:cNvSpPr>
          <p:nvPr/>
        </p:nvSpPr>
        <p:spPr bwMode="auto">
          <a:xfrm>
            <a:off x="74613" y="5437188"/>
            <a:ext cx="534987" cy="227012"/>
          </a:xfrm>
          <a:prstGeom prst="rect">
            <a:avLst/>
          </a:prstGeom>
          <a:solidFill>
            <a:srgbClr val="00CC00"/>
          </a:solidFill>
          <a:ln w="25400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369" tIns="45685" rIns="91369" bIns="45685" anchor="ctr"/>
          <a:lstStyle/>
          <a:p>
            <a:pPr algn="l" eaLnBrk="1" hangingPunct="1">
              <a:defRPr/>
            </a:pPr>
            <a:endParaRPr lang="en-GB" sz="1800">
              <a:solidFill>
                <a:schemeClr val="tx1"/>
              </a:solidFill>
              <a:cs typeface="+mn-cs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685800" y="5283200"/>
            <a:ext cx="7567704" cy="461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369" tIns="45685" rIns="91369" bIns="45685">
            <a:spAutoFit/>
          </a:bodyPr>
          <a:lstStyle/>
          <a:p>
            <a:pPr algn="l" eaLnBrk="1" hangingPunct="1">
              <a:defRPr/>
            </a:pPr>
            <a:r>
              <a:rPr lang="en-US" sz="2400" b="1" dirty="0">
                <a:solidFill>
                  <a:srgbClr val="3333CC"/>
                </a:solidFill>
                <a:effectLst/>
                <a:latin typeface="+mn-lt"/>
                <a:cs typeface="+mn-cs"/>
              </a:rPr>
              <a:t>non-linear fields </a:t>
            </a:r>
            <a:r>
              <a:rPr lang="en-US" sz="2400" b="1" dirty="0" smtClean="0">
                <a:solidFill>
                  <a:srgbClr val="3333CC"/>
                </a:solidFill>
                <a:effectLst/>
                <a:latin typeface="+mn-lt"/>
              </a:rPr>
              <a:t>from long-range</a:t>
            </a:r>
            <a:r>
              <a:rPr lang="en-US" sz="2400" b="1" dirty="0" smtClean="0">
                <a:solidFill>
                  <a:srgbClr val="3333CC"/>
                </a:solidFill>
                <a:effectLst/>
                <a:latin typeface="+mn-lt"/>
                <a:cs typeface="+mn-cs"/>
              </a:rPr>
              <a:t> </a:t>
            </a:r>
            <a:r>
              <a:rPr lang="en-US" sz="2400" b="1" dirty="0">
                <a:solidFill>
                  <a:srgbClr val="3333CC"/>
                </a:solidFill>
                <a:effectLst/>
                <a:latin typeface="+mn-lt"/>
                <a:cs typeface="+mn-cs"/>
              </a:rPr>
              <a:t>beam-</a:t>
            </a:r>
            <a:r>
              <a:rPr lang="en-US" sz="2400" b="1" dirty="0" smtClean="0">
                <a:solidFill>
                  <a:srgbClr val="3333CC"/>
                </a:solidFill>
                <a:effectLst/>
                <a:latin typeface="+mn-lt"/>
                <a:cs typeface="+mn-cs"/>
              </a:rPr>
              <a:t>beam interaction:</a:t>
            </a:r>
            <a:endParaRPr lang="en-US" sz="2400" b="1" dirty="0">
              <a:solidFill>
                <a:srgbClr val="3333CC"/>
              </a:solidFill>
              <a:effectLst/>
              <a:latin typeface="+mn-lt"/>
              <a:cs typeface="+mn-cs"/>
            </a:endParaRPr>
          </a:p>
        </p:txBody>
      </p:sp>
      <p:pic>
        <p:nvPicPr>
          <p:cNvPr id="10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900" y="3079750"/>
            <a:ext cx="3657600" cy="2317750"/>
          </a:xfrm>
          <a:prstGeom prst="rect">
            <a:avLst/>
          </a:prstGeom>
          <a:noFill/>
          <a:ln w="12700" cap="sq">
            <a:solidFill>
              <a:schemeClr val="bg2"/>
            </a:solidFill>
            <a:miter lim="800000"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467544" y="4509120"/>
            <a:ext cx="4876800" cy="64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lIns="91369" tIns="45685" rIns="91369" bIns="45685">
            <a:spAutoFit/>
          </a:bodyPr>
          <a:lstStyle/>
          <a:p>
            <a:pPr marL="285750" indent="-285750" algn="l" eaLnBrk="1" hangingPunct="1">
              <a:buFont typeface="Wingdings" charset="0"/>
              <a:buChar char="è"/>
              <a:defRPr/>
            </a:pPr>
            <a:r>
              <a:rPr lang="en-US" sz="1800" b="1" dirty="0" smtClean="0">
                <a:solidFill>
                  <a:srgbClr val="008000"/>
                </a:solidFill>
                <a:effectLst/>
                <a:cs typeface="+mn-cs"/>
                <a:sym typeface="Wingdings" charset="0"/>
              </a:rPr>
              <a:t>Operation </a:t>
            </a:r>
            <a:r>
              <a:rPr lang="en-US" sz="1800" b="1" dirty="0">
                <a:solidFill>
                  <a:srgbClr val="008000"/>
                </a:solidFill>
                <a:effectLst/>
                <a:cs typeface="+mn-cs"/>
                <a:sym typeface="Wingdings" charset="0"/>
              </a:rPr>
              <a:t>requires crossing </a:t>
            </a:r>
            <a:r>
              <a:rPr lang="en-US" sz="1800" b="1" dirty="0" smtClean="0">
                <a:solidFill>
                  <a:srgbClr val="008000"/>
                </a:solidFill>
                <a:effectLst/>
                <a:cs typeface="+mn-cs"/>
                <a:sym typeface="Wingdings" charset="0"/>
              </a:rPr>
              <a:t>angle</a:t>
            </a:r>
          </a:p>
          <a:p>
            <a:pPr marL="285750" indent="-285750" algn="l" eaLnBrk="1" hangingPunct="1">
              <a:buFont typeface="Wingdings" charset="0"/>
              <a:buChar char="è"/>
              <a:defRPr/>
            </a:pPr>
            <a:r>
              <a:rPr lang="en-US" sz="1800" b="1" dirty="0" smtClean="0">
                <a:solidFill>
                  <a:srgbClr val="008000"/>
                </a:solidFill>
                <a:effectLst/>
                <a:cs typeface="+mn-cs"/>
                <a:sym typeface="Wingdings" charset="0"/>
              </a:rPr>
              <a:t>Combined with very large </a:t>
            </a:r>
            <a:r>
              <a:rPr lang="en-US" sz="1800" b="1" dirty="0" smtClean="0">
                <a:solidFill>
                  <a:srgbClr val="008000"/>
                </a:solidFill>
                <a:effectLst/>
                <a:latin typeface="Symbol" charset="2"/>
                <a:cs typeface="Symbol" charset="2"/>
                <a:sym typeface="Wingdings" charset="0"/>
              </a:rPr>
              <a:t>b</a:t>
            </a:r>
            <a:r>
              <a:rPr lang="en-US" sz="1800" b="1" dirty="0" smtClean="0">
                <a:solidFill>
                  <a:srgbClr val="008000"/>
                </a:solidFill>
                <a:effectLst/>
                <a:cs typeface="+mn-cs"/>
                <a:sym typeface="Wingdings" charset="0"/>
              </a:rPr>
              <a:t> in the IT</a:t>
            </a:r>
            <a:endParaRPr lang="en-US" sz="1800" b="1" dirty="0">
              <a:solidFill>
                <a:srgbClr val="008000"/>
              </a:solidFill>
              <a:effectLst/>
              <a:cs typeface="+mn-cs"/>
            </a:endParaRPr>
          </a:p>
        </p:txBody>
      </p:sp>
      <p:sp>
        <p:nvSpPr>
          <p:cNvPr id="12" name="Text Box 15"/>
          <p:cNvSpPr txBox="1">
            <a:spLocks noChangeArrowheads="1"/>
          </p:cNvSpPr>
          <p:nvPr/>
        </p:nvSpPr>
        <p:spPr bwMode="auto">
          <a:xfrm>
            <a:off x="712788" y="5727700"/>
            <a:ext cx="8507412" cy="646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1369" tIns="45685" rIns="91369" bIns="45685">
            <a:spAutoFit/>
          </a:bodyPr>
          <a:lstStyle/>
          <a:p>
            <a:pPr algn="l" eaLnBrk="1" hangingPunct="1">
              <a:defRPr/>
            </a:pPr>
            <a:r>
              <a:rPr lang="en-US" sz="1800" dirty="0">
                <a:solidFill>
                  <a:schemeClr val="tx1"/>
                </a:solidFill>
                <a:effectLst/>
              </a:rPr>
              <a:t>efficient operation requires large beam separation at </a:t>
            </a:r>
            <a:r>
              <a:rPr lang="en-US" sz="1800" dirty="0" smtClean="0">
                <a:solidFill>
                  <a:schemeClr val="tx1"/>
                </a:solidFill>
                <a:effectLst/>
              </a:rPr>
              <a:t>unwanted </a:t>
            </a:r>
            <a:r>
              <a:rPr lang="en-US" sz="1800" dirty="0">
                <a:solidFill>
                  <a:schemeClr val="tx1"/>
                </a:solidFill>
                <a:effectLst/>
              </a:rPr>
              <a:t>collision points </a:t>
            </a:r>
            <a:endParaRPr lang="en-US" sz="1800" dirty="0" smtClean="0">
              <a:solidFill>
                <a:schemeClr val="tx1"/>
              </a:solidFill>
              <a:effectLst/>
            </a:endParaRPr>
          </a:p>
          <a:p>
            <a:pPr marL="742950" lvl="1" indent="-285750">
              <a:buFont typeface="Wingdings" charset="0"/>
              <a:buChar char="è"/>
              <a:defRPr/>
            </a:pPr>
            <a:r>
              <a:rPr lang="en-US" sz="1800" dirty="0">
                <a:solidFill>
                  <a:srgbClr val="FF0000"/>
                </a:solidFill>
                <a:effectLst/>
                <a:sym typeface="Wingdings" charset="0"/>
              </a:rPr>
              <a:t>S</a:t>
            </a:r>
            <a:r>
              <a:rPr lang="en-US" sz="1800" dirty="0" smtClean="0">
                <a:solidFill>
                  <a:srgbClr val="FF0000"/>
                </a:solidFill>
                <a:effectLst/>
                <a:sym typeface="Wingdings" charset="0"/>
              </a:rPr>
              <a:t>eparation </a:t>
            </a:r>
            <a:r>
              <a:rPr lang="en-US" sz="1800" dirty="0">
                <a:solidFill>
                  <a:srgbClr val="FF0000"/>
                </a:solidFill>
                <a:effectLst/>
                <a:sym typeface="Wingdings" charset="0"/>
              </a:rPr>
              <a:t>of 10 </a:t>
            </a:r>
            <a:r>
              <a:rPr lang="en-US" sz="1800" dirty="0" smtClean="0">
                <a:solidFill>
                  <a:srgbClr val="FF0000"/>
                </a:solidFill>
                <a:effectLst/>
                <a:sym typeface="Wingdings" charset="0"/>
              </a:rPr>
              <a:t>-12 </a:t>
            </a:r>
            <a:r>
              <a:rPr lang="en-US" sz="1800" dirty="0" smtClean="0">
                <a:solidFill>
                  <a:srgbClr val="FF0000"/>
                </a:solidFill>
                <a:effectLst/>
                <a:latin typeface="Symbol" charset="0"/>
                <a:sym typeface="Wingdings" charset="0"/>
              </a:rPr>
              <a:t>s</a:t>
            </a:r>
            <a:r>
              <a:rPr lang="en-US" sz="1800" dirty="0" smtClean="0">
                <a:solidFill>
                  <a:srgbClr val="FF0000"/>
                </a:solidFill>
                <a:effectLst/>
                <a:sym typeface="Wingdings" charset="0"/>
              </a:rPr>
              <a:t>    </a:t>
            </a:r>
            <a:r>
              <a:rPr lang="en-US" sz="1800" dirty="0" smtClean="0">
                <a:solidFill>
                  <a:srgbClr val="008000"/>
                </a:solidFill>
                <a:effectLst/>
                <a:sym typeface="Wingdings"/>
              </a:rPr>
              <a:t>   </a:t>
            </a:r>
            <a:r>
              <a:rPr lang="en-US" sz="1800" dirty="0" smtClean="0">
                <a:solidFill>
                  <a:srgbClr val="008000"/>
                </a:solidFill>
                <a:effectLst/>
                <a:sym typeface="Wingdings" charset="0"/>
              </a:rPr>
              <a:t>large </a:t>
            </a:r>
            <a:r>
              <a:rPr lang="en-US" sz="1800" dirty="0">
                <a:solidFill>
                  <a:srgbClr val="008000"/>
                </a:solidFill>
                <a:effectLst/>
                <a:sym typeface="Wingdings" charset="0"/>
              </a:rPr>
              <a:t>triplet </a:t>
            </a:r>
            <a:r>
              <a:rPr lang="en-US" sz="1800" dirty="0" smtClean="0">
                <a:solidFill>
                  <a:srgbClr val="008000"/>
                </a:solidFill>
                <a:effectLst/>
                <a:sym typeface="Wingdings" charset="0"/>
              </a:rPr>
              <a:t>apertures for HL-LHC upgrade!! </a:t>
            </a:r>
            <a:endParaRPr lang="en-US" sz="1800" dirty="0">
              <a:solidFill>
                <a:srgbClr val="008000"/>
              </a:solidFill>
              <a:effectLst/>
              <a:sym typeface="Wingdings" charset="0"/>
            </a:endParaRPr>
          </a:p>
        </p:txBody>
      </p:sp>
      <p:pic>
        <p:nvPicPr>
          <p:cNvPr id="13" name="Picture 13" descr="Screen Shot 2013-07-22 at 4.24.49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33450"/>
            <a:ext cx="9144000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ectangle 3"/>
          <p:cNvSpPr>
            <a:spLocks noChangeArrowheads="1"/>
          </p:cNvSpPr>
          <p:nvPr/>
        </p:nvSpPr>
        <p:spPr bwMode="auto">
          <a:xfrm>
            <a:off x="88900" y="915988"/>
            <a:ext cx="534988" cy="227012"/>
          </a:xfrm>
          <a:prstGeom prst="rect">
            <a:avLst/>
          </a:prstGeom>
          <a:solidFill>
            <a:srgbClr val="00CC00"/>
          </a:solidFill>
          <a:ln w="25400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369" tIns="45685" rIns="91369" bIns="45685" anchor="ctr"/>
          <a:lstStyle/>
          <a:p>
            <a:pPr algn="l" eaLnBrk="1" hangingPunct="1">
              <a:defRPr/>
            </a:pPr>
            <a:endParaRPr lang="en-GB" sz="1800">
              <a:solidFill>
                <a:schemeClr val="tx1"/>
              </a:solidFill>
              <a:cs typeface="+mn-cs"/>
            </a:endParaRPr>
          </a:p>
        </p:txBody>
      </p:sp>
      <p:sp>
        <p:nvSpPr>
          <p:cNvPr id="15" name="Right Brace 14"/>
          <p:cNvSpPr/>
          <p:nvPr/>
        </p:nvSpPr>
        <p:spPr bwMode="auto">
          <a:xfrm rot="5400000">
            <a:off x="4320381" y="1593057"/>
            <a:ext cx="574675" cy="2087562"/>
          </a:xfrm>
          <a:prstGeom prst="rightBrace">
            <a:avLst>
              <a:gd name="adj1" fmla="val 8333"/>
              <a:gd name="adj2" fmla="val 49391"/>
            </a:avLst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>
              <a:defRPr/>
            </a:pPr>
            <a:endParaRPr lang="en-US" sz="1800">
              <a:solidFill>
                <a:srgbClr val="27551F"/>
              </a:solidFill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003800" y="950913"/>
            <a:ext cx="99877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 b="1" dirty="0">
                <a:effectLst/>
              </a:rPr>
              <a:t>ca.130m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4643438" y="2606675"/>
            <a:ext cx="8833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r>
              <a:rPr lang="en-US" sz="1800" b="1" dirty="0">
                <a:effectLst/>
              </a:rPr>
              <a:t>ca.50m</a:t>
            </a:r>
          </a:p>
        </p:txBody>
      </p:sp>
      <p:sp>
        <p:nvSpPr>
          <p:cNvPr id="18" name="Right Brace 17"/>
          <p:cNvSpPr/>
          <p:nvPr/>
        </p:nvSpPr>
        <p:spPr bwMode="auto">
          <a:xfrm rot="16200000">
            <a:off x="4356100" y="-315912"/>
            <a:ext cx="431800" cy="3600450"/>
          </a:xfrm>
          <a:prstGeom prst="rightBrac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>
              <a:defRPr/>
            </a:pPr>
            <a:endParaRPr lang="en-US" sz="1800">
              <a:solidFill>
                <a:srgbClr val="27551F"/>
              </a:solidFill>
            </a:endParaRP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673100" y="3573016"/>
            <a:ext cx="5245100" cy="923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lIns="91369" tIns="45685" rIns="91369" bIns="45685">
            <a:spAutoFit/>
          </a:bodyPr>
          <a:lstStyle/>
          <a:p>
            <a:pPr algn="l" eaLnBrk="1" hangingPunct="1">
              <a:buFont typeface="Wingdings" charset="0"/>
              <a:buNone/>
              <a:defRPr/>
            </a:pPr>
            <a:r>
              <a:rPr lang="en-US" sz="1800" b="1" dirty="0">
                <a:solidFill>
                  <a:schemeClr val="tx1"/>
                </a:solidFill>
                <a:effectLst/>
                <a:cs typeface="+mn-cs"/>
              </a:rPr>
              <a:t>Operation with ca. 2800 bunches </a:t>
            </a:r>
            <a:r>
              <a:rPr lang="en-US" sz="1800" b="1" dirty="0" smtClean="0">
                <a:solidFill>
                  <a:schemeClr val="tx1"/>
                </a:solidFill>
                <a:effectLst/>
                <a:cs typeface="+mn-cs"/>
              </a:rPr>
              <a:t>@ 25ns spacing </a:t>
            </a:r>
            <a:r>
              <a:rPr lang="en-US" sz="1800" b="1" dirty="0" smtClean="0">
                <a:solidFill>
                  <a:schemeClr val="tx1"/>
                </a:solidFill>
                <a:effectLst/>
                <a:cs typeface="+mn-cs"/>
                <a:sym typeface="Wingdings"/>
              </a:rPr>
              <a:t></a:t>
            </a:r>
            <a:r>
              <a:rPr lang="en-US" sz="1800" b="1" dirty="0" smtClean="0">
                <a:solidFill>
                  <a:schemeClr val="tx1"/>
                </a:solidFill>
                <a:effectLst/>
                <a:cs typeface="+mn-cs"/>
              </a:rPr>
              <a:t> </a:t>
            </a:r>
            <a:r>
              <a:rPr lang="en-US" sz="1800" b="1" dirty="0">
                <a:solidFill>
                  <a:schemeClr val="tx1"/>
                </a:solidFill>
                <a:effectLst/>
                <a:cs typeface="+mn-cs"/>
              </a:rPr>
              <a:t>approximately 30 unwanted </a:t>
            </a:r>
            <a:r>
              <a:rPr lang="en-US" sz="1800" b="1" dirty="0" smtClean="0">
                <a:solidFill>
                  <a:schemeClr val="tx1"/>
                </a:solidFill>
                <a:effectLst/>
                <a:cs typeface="+mn-cs"/>
              </a:rPr>
              <a:t>collision </a:t>
            </a:r>
            <a:r>
              <a:rPr lang="en-US" sz="1800" b="1" dirty="0">
                <a:solidFill>
                  <a:schemeClr val="tx1"/>
                </a:solidFill>
                <a:effectLst/>
                <a:cs typeface="+mn-cs"/>
              </a:rPr>
              <a:t>per </a:t>
            </a:r>
            <a:r>
              <a:rPr lang="en-US" sz="1800" b="1" dirty="0" smtClean="0">
                <a:solidFill>
                  <a:schemeClr val="tx1"/>
                </a:solidFill>
                <a:effectLst/>
                <a:cs typeface="+mn-cs"/>
              </a:rPr>
              <a:t>Interaction </a:t>
            </a:r>
            <a:r>
              <a:rPr lang="en-US" sz="1800" b="1" dirty="0">
                <a:solidFill>
                  <a:schemeClr val="tx1"/>
                </a:solidFill>
                <a:effectLst/>
                <a:cs typeface="+mn-cs"/>
              </a:rPr>
              <a:t>Region (IR).</a:t>
            </a:r>
            <a:endParaRPr lang="en-US" sz="1800" b="1" dirty="0">
              <a:solidFill>
                <a:srgbClr val="008000"/>
              </a:solidFill>
              <a:effectLst/>
              <a:cs typeface="+mn-cs"/>
            </a:endParaRPr>
          </a:p>
        </p:txBody>
      </p:sp>
      <p:sp>
        <p:nvSpPr>
          <p:cNvPr id="20" name="Text Box 6"/>
          <p:cNvSpPr txBox="1">
            <a:spLocks noChangeArrowheads="1"/>
          </p:cNvSpPr>
          <p:nvPr/>
        </p:nvSpPr>
        <p:spPr bwMode="auto">
          <a:xfrm>
            <a:off x="698500" y="742950"/>
            <a:ext cx="2349328" cy="461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369" tIns="45685" rIns="91369" bIns="45685">
            <a:spAutoFit/>
          </a:bodyPr>
          <a:lstStyle/>
          <a:p>
            <a:pPr algn="l" eaLnBrk="1" hangingPunct="1">
              <a:defRPr/>
            </a:pPr>
            <a:r>
              <a:rPr lang="en-US" sz="2400" b="1" dirty="0" smtClean="0">
                <a:solidFill>
                  <a:srgbClr val="3333CC"/>
                </a:solidFill>
                <a:effectLst/>
                <a:latin typeface="+mn-lt"/>
              </a:rPr>
              <a:t>Insertion Layout</a:t>
            </a:r>
            <a:r>
              <a:rPr lang="en-US" sz="2400" b="1" dirty="0" smtClean="0">
                <a:solidFill>
                  <a:srgbClr val="3333CC"/>
                </a:solidFill>
                <a:effectLst/>
                <a:latin typeface="+mn-lt"/>
                <a:cs typeface="+mn-cs"/>
              </a:rPr>
              <a:t>:</a:t>
            </a:r>
            <a:endParaRPr lang="en-US" sz="2400" b="1" dirty="0">
              <a:solidFill>
                <a:srgbClr val="3333CC"/>
              </a:solidFill>
              <a:effectLst/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461912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 animBg="1"/>
      <p:bldP spid="9" grpId="0"/>
      <p:bldP spid="11" grpId="0"/>
      <p:bldP spid="12" grpId="0"/>
      <p:bldP spid="15" grpId="0" animBg="1"/>
      <p:bldP spid="16" grpId="0"/>
      <p:bldP spid="17" grpId="0"/>
      <p:bldP spid="18" grpId="0" animBg="1"/>
      <p:bldP spid="1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HL-LHC Upgrade: Triplet Magnets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12700" y="813048"/>
            <a:ext cx="9067800" cy="3048000"/>
          </a:xfrm>
          <a:prstGeom prst="rect">
            <a:avLst/>
          </a:prstGeom>
        </p:spPr>
        <p:txBody>
          <a:bodyPr>
            <a:normAutofit/>
          </a:bodyPr>
          <a:lstStyle>
            <a:lvl1pPr marL="356581" indent="-356581" algn="l" defTabSz="475441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2590" indent="-297150" algn="l" defTabSz="475441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601" indent="-237720" algn="l" defTabSz="475441" rtl="0" eaLnBrk="1" latinLnBrk="0" hangingPunct="1">
              <a:spcBef>
                <a:spcPct val="20000"/>
              </a:spcBef>
              <a:buFont typeface="Arial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64042" indent="-237720" algn="l" defTabSz="475441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9481" indent="-237720" algn="l" defTabSz="475441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14922" indent="-237720" algn="l" defTabSz="475441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90362" indent="-237720" algn="l" defTabSz="475441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03" indent="-237720" algn="l" defTabSz="475441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41243" indent="-237720" algn="l" defTabSz="475441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defRPr/>
            </a:pPr>
            <a:r>
              <a:rPr lang="en-GB" sz="2800" b="1" dirty="0" smtClean="0">
                <a:effectLst/>
              </a:rPr>
              <a:t>Nominal LHC triplet: 210 T/m, 70 mm coil aperture</a:t>
            </a:r>
          </a:p>
          <a:p>
            <a:pPr marL="0" indent="0">
              <a:spcBef>
                <a:spcPts val="0"/>
              </a:spcBef>
              <a:buFont typeface="Wingdings" charset="0"/>
              <a:buNone/>
              <a:defRPr/>
            </a:pPr>
            <a:r>
              <a:rPr lang="en-GB" sz="2800" dirty="0" smtClean="0">
                <a:effectLst/>
                <a:sym typeface="Wingdings"/>
              </a:rPr>
              <a:t>   </a:t>
            </a:r>
            <a:r>
              <a:rPr lang="en-GB" sz="2400" dirty="0" smtClean="0">
                <a:solidFill>
                  <a:srgbClr val="FF0000"/>
                </a:solidFill>
                <a:effectLst/>
                <a:sym typeface="Wingdings"/>
              </a:rPr>
              <a:t> ca. 8 T @ coil</a:t>
            </a:r>
          </a:p>
          <a:p>
            <a:pPr marL="0" indent="0">
              <a:spcBef>
                <a:spcPts val="0"/>
              </a:spcBef>
              <a:buFont typeface="Wingdings" charset="0"/>
              <a:buNone/>
              <a:defRPr/>
            </a:pPr>
            <a:r>
              <a:rPr lang="en-GB" sz="2400" dirty="0" smtClean="0">
                <a:solidFill>
                  <a:srgbClr val="FF0000"/>
                </a:solidFill>
                <a:effectLst/>
                <a:sym typeface="Wingdings"/>
              </a:rPr>
              <a:t>   </a:t>
            </a:r>
            <a:r>
              <a:rPr lang="en-GB" sz="2400" dirty="0" smtClean="0">
                <a:solidFill>
                  <a:srgbClr val="008000"/>
                </a:solidFill>
                <a:effectLst/>
                <a:sym typeface="Wingdings"/>
              </a:rPr>
              <a:t> </a:t>
            </a:r>
            <a:r>
              <a:rPr lang="en-GB" sz="2400" b="1" dirty="0" smtClean="0">
                <a:solidFill>
                  <a:srgbClr val="008000"/>
                </a:solidFill>
                <a:effectLst/>
                <a:sym typeface="Wingdings"/>
              </a:rPr>
              <a:t>1.8 K cooling with superfluid He (thermal conductivity)</a:t>
            </a:r>
          </a:p>
          <a:p>
            <a:pPr marL="0" indent="0">
              <a:spcBef>
                <a:spcPts val="0"/>
              </a:spcBef>
              <a:buFont typeface="Wingdings" charset="0"/>
              <a:buNone/>
              <a:defRPr/>
            </a:pPr>
            <a:r>
              <a:rPr lang="en-GB" sz="2400" b="1" dirty="0" smtClean="0">
                <a:solidFill>
                  <a:srgbClr val="008000"/>
                </a:solidFill>
                <a:effectLst/>
                <a:sym typeface="Wingdings"/>
              </a:rPr>
              <a:t>    current density of 2.75 kA / mm</a:t>
            </a:r>
            <a:r>
              <a:rPr lang="en-GB" sz="2400" b="1" baseline="30000" dirty="0" smtClean="0">
                <a:solidFill>
                  <a:srgbClr val="008000"/>
                </a:solidFill>
                <a:effectLst/>
                <a:sym typeface="Wingdings"/>
              </a:rPr>
              <a:t>2</a:t>
            </a:r>
          </a:p>
          <a:p>
            <a:pPr marL="0" indent="0">
              <a:spcBef>
                <a:spcPts val="0"/>
              </a:spcBef>
              <a:buFont typeface="Wingdings" charset="0"/>
              <a:buNone/>
              <a:defRPr/>
            </a:pPr>
            <a:r>
              <a:rPr lang="en-GB" sz="2400" b="1" dirty="0" smtClean="0">
                <a:solidFill>
                  <a:srgbClr val="008000"/>
                </a:solidFill>
                <a:effectLst/>
                <a:sym typeface="Wingdings"/>
              </a:rPr>
              <a:t>    </a:t>
            </a:r>
            <a:r>
              <a:rPr lang="en-GB" sz="2400" b="1" dirty="0" smtClean="0">
                <a:solidFill>
                  <a:srgbClr val="FF0000"/>
                </a:solidFill>
                <a:effectLst/>
              </a:rPr>
              <a:t>At the limit of </a:t>
            </a:r>
            <a:r>
              <a:rPr lang="en-GB" sz="2400" b="1" dirty="0" err="1" smtClean="0">
                <a:solidFill>
                  <a:srgbClr val="FF0000"/>
                </a:solidFill>
                <a:effectLst/>
              </a:rPr>
              <a:t>NbTi</a:t>
            </a:r>
            <a:r>
              <a:rPr lang="en-GB" sz="2400" b="1" dirty="0" smtClean="0">
                <a:solidFill>
                  <a:srgbClr val="FF0000"/>
                </a:solidFill>
                <a:effectLst/>
              </a:rPr>
              <a:t> techno</a:t>
            </a:r>
            <a:r>
              <a:rPr lang="en-GB" sz="2400" dirty="0" smtClean="0">
                <a:solidFill>
                  <a:srgbClr val="FF0000"/>
                </a:solidFill>
                <a:effectLst/>
              </a:rPr>
              <a:t>logy </a:t>
            </a:r>
            <a:r>
              <a:rPr lang="en-GB" sz="2000" dirty="0" smtClean="0">
                <a:effectLst/>
              </a:rPr>
              <a:t>(HERA &amp; </a:t>
            </a:r>
            <a:r>
              <a:rPr lang="en-GB" sz="2000" dirty="0" err="1" smtClean="0">
                <a:effectLst/>
              </a:rPr>
              <a:t>Tevatron</a:t>
            </a:r>
            <a:r>
              <a:rPr lang="en-GB" sz="2000" dirty="0" smtClean="0">
                <a:effectLst/>
              </a:rPr>
              <a:t> ca. 5 T @ 2kA/mm</a:t>
            </a:r>
            <a:r>
              <a:rPr lang="en-GB" sz="2000" baseline="30000" dirty="0" smtClean="0">
                <a:effectLst/>
              </a:rPr>
              <a:t>2</a:t>
            </a:r>
            <a:r>
              <a:rPr lang="en-GB" sz="2000" dirty="0">
                <a:effectLst/>
              </a:rPr>
              <a:t>)</a:t>
            </a:r>
            <a:endParaRPr lang="en-GB" sz="2800" dirty="0" smtClean="0">
              <a:effectLst/>
            </a:endParaRPr>
          </a:p>
          <a:p>
            <a:pPr lvl="1">
              <a:defRPr/>
            </a:pPr>
            <a:endParaRPr lang="en-GB" sz="2800" dirty="0">
              <a:effectLst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35496" y="2924944"/>
            <a:ext cx="7344816" cy="1752600"/>
          </a:xfrm>
          <a:prstGeom prst="rect">
            <a:avLst/>
          </a:prstGeom>
        </p:spPr>
        <p:txBody>
          <a:bodyPr tIns="0" bIns="0">
            <a:noAutofit/>
          </a:bodyPr>
          <a:lstStyle>
            <a:lvl1pPr marL="228600" indent="-2286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rgbClr val="0089B5"/>
              </a:buClr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-228600" algn="l" defTabSz="4572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rgbClr val="0089B5"/>
              </a:buClr>
              <a:buSzPct val="95000"/>
              <a:buFont typeface="Arial"/>
              <a:buChar char="•"/>
              <a:defRPr sz="32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685800" indent="-228600" algn="l" defTabSz="457200" rtl="0" eaLnBrk="1" latinLnBrk="0" hangingPunct="1">
              <a:lnSpc>
                <a:spcPct val="120000"/>
              </a:lnSpc>
              <a:spcBef>
                <a:spcPts val="200"/>
              </a:spcBef>
              <a:buClr>
                <a:srgbClr val="0089B5"/>
              </a:buClr>
              <a:buSzPct val="90000"/>
              <a:buFont typeface="Arial"/>
              <a:buChar char="•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914400" indent="-228600" algn="l" defTabSz="457200" rtl="0" eaLnBrk="1" latinLnBrk="0" hangingPunct="1">
              <a:lnSpc>
                <a:spcPct val="120000"/>
              </a:lnSpc>
              <a:spcBef>
                <a:spcPts val="200"/>
              </a:spcBef>
              <a:buClr>
                <a:srgbClr val="0089B5"/>
              </a:buClr>
              <a:buSzPct val="90000"/>
              <a:buFont typeface="Arial"/>
              <a:buChar char="•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14300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bg1">
                  <a:lumMod val="50000"/>
                </a:schemeClr>
              </a:buClr>
              <a:buSzPct val="90000"/>
              <a:buFont typeface="Arial"/>
              <a:buChar char="•"/>
              <a:defRPr sz="2800" kern="1200" baseline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sz="2800" b="1" dirty="0" smtClean="0">
                <a:solidFill>
                  <a:srgbClr val="0000FF"/>
                </a:solidFill>
                <a:effectLst/>
              </a:rPr>
              <a:t>HL-LHC triplet: </a:t>
            </a:r>
            <a:r>
              <a:rPr lang="en-GB" sz="2800" b="1" dirty="0" smtClean="0">
                <a:solidFill>
                  <a:srgbClr val="800000"/>
                </a:solidFill>
                <a:effectLst/>
              </a:rPr>
              <a:t>140 T/m</a:t>
            </a:r>
            <a:r>
              <a:rPr lang="en-GB" sz="2800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</a:rPr>
              <a:t>, </a:t>
            </a:r>
            <a:r>
              <a:rPr lang="en-GB" sz="2800" b="1" dirty="0" smtClean="0">
                <a:solidFill>
                  <a:srgbClr val="008000"/>
                </a:solidFill>
                <a:effectLst/>
              </a:rPr>
              <a:t>150 mm coil aperture</a:t>
            </a:r>
          </a:p>
          <a:p>
            <a:pPr marL="228600" lvl="1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2400" dirty="0" smtClean="0">
                <a:solidFill>
                  <a:srgbClr val="FF0000"/>
                </a:solidFill>
                <a:effectLst/>
                <a:sym typeface="Wingdings"/>
              </a:rPr>
              <a:t></a:t>
            </a:r>
            <a:r>
              <a:rPr lang="en-GB" sz="2400" dirty="0">
                <a:solidFill>
                  <a:prstClr val="black">
                    <a:lumMod val="75000"/>
                    <a:lumOff val="25000"/>
                  </a:prstClr>
                </a:solidFill>
                <a:effectLst/>
                <a:sym typeface="Wingdings"/>
              </a:rPr>
              <a:t> </a:t>
            </a:r>
            <a:r>
              <a:rPr lang="en-GB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  <a:sym typeface="Wingdings"/>
              </a:rPr>
              <a:t>Aperture for </a:t>
            </a:r>
            <a:r>
              <a:rPr lang="en-GB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</a:rPr>
              <a:t>shielding, </a:t>
            </a:r>
            <a:r>
              <a:rPr lang="en-GB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  <a:latin typeface="Symbol" charset="2"/>
                <a:cs typeface="Symbol" charset="2"/>
              </a:rPr>
              <a:t>b</a:t>
            </a:r>
            <a:r>
              <a:rPr lang="en-GB" sz="2400" b="1" baseline="30000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</a:rPr>
              <a:t>*</a:t>
            </a:r>
            <a:r>
              <a:rPr lang="en-GB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</a:rPr>
              <a:t> and crossing angle)</a:t>
            </a:r>
          </a:p>
          <a:p>
            <a:pPr marL="0" indent="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GB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  <a:sym typeface="Wingdings"/>
              </a:rPr>
              <a:t>   </a:t>
            </a:r>
            <a:r>
              <a:rPr lang="en-GB" sz="2400" b="1" dirty="0" smtClean="0">
                <a:solidFill>
                  <a:srgbClr val="FF0000"/>
                </a:solidFill>
                <a:effectLst/>
                <a:sym typeface="Wingdings"/>
              </a:rPr>
              <a:t> ca. 12 T @ coil  30% longer</a:t>
            </a:r>
            <a:endParaRPr lang="en-GB" sz="2400" b="1" dirty="0" smtClean="0">
              <a:solidFill>
                <a:srgbClr val="FF0000"/>
              </a:solidFill>
              <a:effectLst/>
            </a:endParaRPr>
          </a:p>
          <a:p>
            <a:pPr fontAlgn="auto">
              <a:spcAft>
                <a:spcPts val="0"/>
              </a:spcAft>
              <a:defRPr/>
            </a:pPr>
            <a:endParaRPr lang="en-GB" sz="2400" dirty="0" smtClean="0">
              <a:solidFill>
                <a:prstClr val="black">
                  <a:lumMod val="75000"/>
                  <a:lumOff val="25000"/>
                </a:prstClr>
              </a:solidFill>
              <a:effectLst/>
            </a:endParaRPr>
          </a:p>
          <a:p>
            <a:pPr lvl="1" fontAlgn="auto">
              <a:spcAft>
                <a:spcPts val="0"/>
              </a:spcAft>
              <a:defRPr/>
            </a:pPr>
            <a:endParaRPr lang="en-GB" sz="2400" dirty="0">
              <a:solidFill>
                <a:prstClr val="black">
                  <a:lumMod val="75000"/>
                  <a:lumOff val="25000"/>
                </a:prstClr>
              </a:solidFill>
              <a:effectLst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-211088" y="4581128"/>
            <a:ext cx="5791200" cy="2057400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228600" indent="-2286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rgbClr val="0089B5"/>
              </a:buClr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-228600" algn="l" defTabSz="4572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rgbClr val="0089B5"/>
              </a:buClr>
              <a:buSzPct val="95000"/>
              <a:buFont typeface="Arial"/>
              <a:buChar char="•"/>
              <a:defRPr sz="32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685800" indent="-228600" algn="l" defTabSz="457200" rtl="0" eaLnBrk="1" latinLnBrk="0" hangingPunct="1">
              <a:lnSpc>
                <a:spcPct val="120000"/>
              </a:lnSpc>
              <a:spcBef>
                <a:spcPts val="200"/>
              </a:spcBef>
              <a:buClr>
                <a:srgbClr val="0089B5"/>
              </a:buClr>
              <a:buSzPct val="90000"/>
              <a:buFont typeface="Arial"/>
              <a:buChar char="•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914400" indent="-228600" algn="l" defTabSz="457200" rtl="0" eaLnBrk="1" latinLnBrk="0" hangingPunct="1">
              <a:lnSpc>
                <a:spcPct val="120000"/>
              </a:lnSpc>
              <a:spcBef>
                <a:spcPts val="200"/>
              </a:spcBef>
              <a:buClr>
                <a:srgbClr val="0089B5"/>
              </a:buClr>
              <a:buSzPct val="90000"/>
              <a:buFont typeface="Arial"/>
              <a:buChar char="•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14300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bg1">
                  <a:lumMod val="50000"/>
                </a:schemeClr>
              </a:buClr>
              <a:buSzPct val="90000"/>
              <a:buFont typeface="Arial"/>
              <a:buChar char="•"/>
              <a:defRPr sz="2800" kern="1200" baseline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  <a:latin typeface="Calibri"/>
              </a:rPr>
              <a:t>Requires Nb</a:t>
            </a:r>
            <a:r>
              <a:rPr lang="en-GB" sz="2400" b="1" baseline="-25000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  <a:latin typeface="Calibri"/>
              </a:rPr>
              <a:t>3</a:t>
            </a:r>
            <a:r>
              <a:rPr lang="en-GB" sz="2400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  <a:latin typeface="Calibri"/>
              </a:rPr>
              <a:t>Sn technology</a:t>
            </a:r>
          </a:p>
          <a:p>
            <a:pPr marL="228600" lvl="1" indent="0" fontAlgn="auto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GB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  <a:latin typeface="Calibri"/>
                <a:sym typeface="Wingdings"/>
              </a:rPr>
              <a:t>    ceramic type material (fragile)</a:t>
            </a:r>
            <a:endParaRPr lang="en-GB" sz="2000" b="1" dirty="0" smtClean="0">
              <a:solidFill>
                <a:prstClr val="black">
                  <a:lumMod val="75000"/>
                  <a:lumOff val="25000"/>
                </a:prstClr>
              </a:solidFill>
              <a:effectLst/>
              <a:latin typeface="Calibri"/>
            </a:endParaRPr>
          </a:p>
          <a:p>
            <a:pPr marL="228600" lvl="1" indent="0" fontAlgn="auto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GB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  <a:latin typeface="Calibri"/>
              </a:rPr>
              <a:t>   </a:t>
            </a:r>
            <a:r>
              <a:rPr lang="en-GB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  <a:latin typeface="Calibri"/>
                <a:sym typeface="Wingdings"/>
              </a:rPr>
              <a:t> ca. 25 year development:</a:t>
            </a:r>
          </a:p>
          <a:p>
            <a:pPr marL="228600" lvl="1" indent="0" fontAlgn="auto">
              <a:spcBef>
                <a:spcPts val="0"/>
              </a:spcBef>
              <a:spcAft>
                <a:spcPts val="0"/>
              </a:spcAft>
              <a:buFont typeface="Arial"/>
              <a:buNone/>
              <a:defRPr/>
            </a:pPr>
            <a:r>
              <a:rPr lang="en-GB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  <a:latin typeface="Calibri"/>
                <a:sym typeface="Wingdings"/>
              </a:rPr>
              <a:t>         new magnet technology!</a:t>
            </a:r>
            <a:endParaRPr lang="en-GB" sz="2000" b="1" dirty="0" smtClean="0">
              <a:solidFill>
                <a:prstClr val="black">
                  <a:lumMod val="75000"/>
                  <a:lumOff val="25000"/>
                </a:prstClr>
              </a:solidFill>
              <a:effectLst/>
              <a:latin typeface="Calibri"/>
            </a:endParaRP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b="1" dirty="0" smtClean="0">
                <a:solidFill>
                  <a:prstClr val="black">
                    <a:lumMod val="75000"/>
                    <a:lumOff val="25000"/>
                  </a:prstClr>
                </a:solidFill>
                <a:effectLst/>
                <a:latin typeface="Calibri"/>
              </a:rPr>
              <a:t>US-LARP – CERN collaboration</a:t>
            </a:r>
          </a:p>
          <a:p>
            <a:pPr fontAlgn="auto">
              <a:spcAft>
                <a:spcPts val="0"/>
              </a:spcAft>
              <a:defRPr/>
            </a:pPr>
            <a:endParaRPr lang="en-GB" sz="2000" b="1" dirty="0" smtClean="0">
              <a:solidFill>
                <a:prstClr val="black">
                  <a:lumMod val="75000"/>
                  <a:lumOff val="25000"/>
                </a:prstClr>
              </a:solidFill>
              <a:effectLst/>
              <a:latin typeface="Calibri"/>
            </a:endParaRPr>
          </a:p>
          <a:p>
            <a:pPr lvl="1" fontAlgn="auto">
              <a:spcAft>
                <a:spcPts val="0"/>
              </a:spcAft>
              <a:defRPr/>
            </a:pPr>
            <a:endParaRPr lang="en-GB" sz="2000" b="1" dirty="0">
              <a:solidFill>
                <a:prstClr val="black">
                  <a:lumMod val="75000"/>
                  <a:lumOff val="25000"/>
                </a:prstClr>
              </a:solidFill>
              <a:effectLst/>
              <a:latin typeface="Calibri"/>
            </a:endParaRPr>
          </a:p>
        </p:txBody>
      </p:sp>
      <p:pic>
        <p:nvPicPr>
          <p:cNvPr id="9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4495800"/>
            <a:ext cx="1981200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5292" y="4077072"/>
            <a:ext cx="3383212" cy="26159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444208" y="5517232"/>
            <a:ext cx="64807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7020272" y="5733256"/>
            <a:ext cx="864096" cy="3684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effectLst/>
            </a:endParaRPr>
          </a:p>
        </p:txBody>
      </p:sp>
      <p:sp>
        <p:nvSpPr>
          <p:cNvPr id="13" name="Oval 12"/>
          <p:cNvSpPr/>
          <p:nvPr/>
        </p:nvSpPr>
        <p:spPr>
          <a:xfrm>
            <a:off x="7236296" y="4365104"/>
            <a:ext cx="144016" cy="144016"/>
          </a:xfrm>
          <a:prstGeom prst="ellips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Oval 13"/>
          <p:cNvSpPr/>
          <p:nvPr/>
        </p:nvSpPr>
        <p:spPr>
          <a:xfrm>
            <a:off x="6876256" y="4365104"/>
            <a:ext cx="144016" cy="144016"/>
          </a:xfrm>
          <a:prstGeom prst="ellipse">
            <a:avLst/>
          </a:prstGeom>
          <a:solidFill>
            <a:srgbClr val="008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344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LHC Upgrade: Crab Cavities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6000196" y="4410075"/>
            <a:ext cx="8643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8000"/>
                </a:solidFill>
              </a:rPr>
              <a:t>HL-LHC</a:t>
            </a:r>
            <a:endParaRPr lang="en-US" dirty="0">
              <a:solidFill>
                <a:srgbClr val="008000"/>
              </a:solidFill>
            </a:endParaRPr>
          </a:p>
        </p:txBody>
      </p:sp>
      <p:pic>
        <p:nvPicPr>
          <p:cNvPr id="7" name="Picture 8" descr="lumi-reduction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3638" y="1387475"/>
            <a:ext cx="3656012" cy="272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76200" y="1144588"/>
            <a:ext cx="534988" cy="227012"/>
          </a:xfrm>
          <a:prstGeom prst="rect">
            <a:avLst/>
          </a:prstGeom>
          <a:solidFill>
            <a:srgbClr val="00CC00"/>
          </a:solidFill>
          <a:ln w="25400">
            <a:solidFill>
              <a:srgbClr val="3366FF"/>
            </a:solidFill>
            <a:miter lim="800000"/>
            <a:headEnd/>
            <a:tailEnd/>
          </a:ln>
        </p:spPr>
        <p:txBody>
          <a:bodyPr wrap="none" lIns="91359" tIns="45680" rIns="91359" bIns="45680" anchor="ctr"/>
          <a:lstStyle/>
          <a:p>
            <a:pPr algn="l" eaLnBrk="1" hangingPunct="1"/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685800" y="933450"/>
            <a:ext cx="3212512" cy="892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359" tIns="45680" rIns="91359" bIns="45680">
            <a:spAutoFit/>
          </a:bodyPr>
          <a:lstStyle>
            <a:lvl1pPr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/>
            <a:r>
              <a:rPr lang="en-US" sz="2600" dirty="0">
                <a:solidFill>
                  <a:srgbClr val="3333CC"/>
                </a:solidFill>
                <a:effectLst/>
              </a:rPr>
              <a:t>Geometric Luminosity </a:t>
            </a:r>
          </a:p>
          <a:p>
            <a:pPr algn="l" eaLnBrk="1" hangingPunct="1"/>
            <a:r>
              <a:rPr lang="en-US" sz="2600" dirty="0" smtClean="0">
                <a:solidFill>
                  <a:srgbClr val="3333CC"/>
                </a:solidFill>
                <a:effectLst/>
              </a:rPr>
              <a:t>Reduction Factor</a:t>
            </a:r>
            <a:r>
              <a:rPr lang="en-US" sz="2600" dirty="0">
                <a:solidFill>
                  <a:srgbClr val="3333CC"/>
                </a:solidFill>
                <a:effectLst/>
              </a:rPr>
              <a:t>:</a:t>
            </a: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9341652"/>
              </p:ext>
            </p:extLst>
          </p:nvPr>
        </p:nvGraphicFramePr>
        <p:xfrm>
          <a:off x="1700213" y="3191247"/>
          <a:ext cx="3100387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4" imgW="1511300" imgH="431800" progId="Equation.3">
                  <p:embed/>
                </p:oleObj>
              </mc:Choice>
              <mc:Fallback>
                <p:oleObj name="Equation" r:id="rId4" imgW="1511300" imgH="431800" progId="Equation.3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0213" y="3191247"/>
                        <a:ext cx="3100387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Group 23"/>
          <p:cNvGrpSpPr>
            <a:grpSpLocks/>
          </p:cNvGrpSpPr>
          <p:nvPr/>
        </p:nvGrpSpPr>
        <p:grpSpPr bwMode="auto">
          <a:xfrm>
            <a:off x="5659438" y="914400"/>
            <a:ext cx="3217862" cy="1893888"/>
            <a:chOff x="3456" y="576"/>
            <a:chExt cx="2027" cy="1193"/>
          </a:xfrm>
        </p:grpSpPr>
        <p:sp>
          <p:nvSpPr>
            <p:cNvPr id="12" name="Oval 15"/>
            <p:cNvSpPr>
              <a:spLocks noChangeArrowheads="1"/>
            </p:cNvSpPr>
            <p:nvPr/>
          </p:nvSpPr>
          <p:spPr bwMode="auto">
            <a:xfrm rot="-1632241">
              <a:off x="3600" y="912"/>
              <a:ext cx="1392" cy="240"/>
            </a:xfrm>
            <a:prstGeom prst="ellipse">
              <a:avLst/>
            </a:prstGeom>
            <a:solidFill>
              <a:srgbClr val="FF0000">
                <a:alpha val="54901"/>
              </a:srgbClr>
            </a:solidFill>
            <a:ln w="12700">
              <a:solidFill>
                <a:srgbClr val="FF0000"/>
              </a:solidFill>
              <a:round/>
              <a:headEnd type="none" w="sm" len="sm"/>
              <a:tailEnd type="none" w="sm" len="sm"/>
            </a:ln>
          </p:spPr>
          <p:txBody>
            <a:bodyPr rot="10800000" vert="eaVert" wrap="none" anchor="ctr"/>
            <a:lstStyle/>
            <a:p>
              <a:endParaRPr lang="de-DE">
                <a:solidFill>
                  <a:srgbClr val="3B812F"/>
                </a:solidFill>
              </a:endParaRPr>
            </a:p>
          </p:txBody>
        </p:sp>
        <p:sp>
          <p:nvSpPr>
            <p:cNvPr id="13" name="Oval 16"/>
            <p:cNvSpPr>
              <a:spLocks noChangeArrowheads="1"/>
            </p:cNvSpPr>
            <p:nvPr/>
          </p:nvSpPr>
          <p:spPr bwMode="auto">
            <a:xfrm rot="1640686">
              <a:off x="3648" y="912"/>
              <a:ext cx="1392" cy="240"/>
            </a:xfrm>
            <a:prstGeom prst="ellipse">
              <a:avLst/>
            </a:prstGeom>
            <a:solidFill>
              <a:srgbClr val="0066FF">
                <a:alpha val="54901"/>
              </a:srgbClr>
            </a:solidFill>
            <a:ln w="12700">
              <a:solidFill>
                <a:srgbClr val="0066FF"/>
              </a:solidFill>
              <a:round/>
              <a:headEnd type="none" w="sm" len="sm"/>
              <a:tailEnd type="none" w="sm" len="sm"/>
            </a:ln>
          </p:spPr>
          <p:txBody>
            <a:bodyPr rot="10800000" vert="eaVert" wrap="none" anchor="ctr"/>
            <a:lstStyle/>
            <a:p>
              <a:endParaRPr lang="de-DE">
                <a:solidFill>
                  <a:srgbClr val="3B812F"/>
                </a:solidFill>
              </a:endParaRPr>
            </a:p>
          </p:txBody>
        </p:sp>
        <p:sp>
          <p:nvSpPr>
            <p:cNvPr id="14" name="Line 17"/>
            <p:cNvSpPr>
              <a:spLocks noChangeShapeType="1"/>
            </p:cNvSpPr>
            <p:nvPr/>
          </p:nvSpPr>
          <p:spPr bwMode="auto">
            <a:xfrm>
              <a:off x="4320" y="864"/>
              <a:ext cx="0" cy="288"/>
            </a:xfrm>
            <a:prstGeom prst="line">
              <a:avLst/>
            </a:prstGeom>
            <a:noFill/>
            <a:ln w="31750">
              <a:solidFill>
                <a:schemeClr val="tx1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rot="10800000" vert="eaVert" wrap="none" anchor="ctr"/>
            <a:lstStyle/>
            <a:p>
              <a:endParaRPr lang="en-US"/>
            </a:p>
          </p:txBody>
        </p:sp>
        <p:sp>
          <p:nvSpPr>
            <p:cNvPr id="15" name="Text Box 18"/>
            <p:cNvSpPr txBox="1">
              <a:spLocks noChangeArrowheads="1"/>
            </p:cNvSpPr>
            <p:nvPr/>
          </p:nvSpPr>
          <p:spPr bwMode="auto">
            <a:xfrm>
              <a:off x="4074" y="1536"/>
              <a:ext cx="140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800">
                  <a:solidFill>
                    <a:srgbClr val="000000"/>
                  </a:solidFill>
                </a:rPr>
                <a:t>effective cross section</a:t>
              </a:r>
              <a:endParaRPr lang="en-GB" sz="1800">
                <a:solidFill>
                  <a:srgbClr val="000000"/>
                </a:solidFill>
              </a:endParaRPr>
            </a:p>
          </p:txBody>
        </p:sp>
        <p:sp>
          <p:nvSpPr>
            <p:cNvPr id="16" name="Line 19"/>
            <p:cNvSpPr>
              <a:spLocks noChangeShapeType="1"/>
            </p:cNvSpPr>
            <p:nvPr/>
          </p:nvSpPr>
          <p:spPr bwMode="auto">
            <a:xfrm flipH="1" flipV="1">
              <a:off x="4320" y="1200"/>
              <a:ext cx="192" cy="38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rot="10800000" vert="eaVert" wrap="none" anchor="ctr"/>
            <a:lstStyle/>
            <a:p>
              <a:endParaRPr lang="en-US"/>
            </a:p>
          </p:txBody>
        </p:sp>
        <p:sp>
          <p:nvSpPr>
            <p:cNvPr id="17" name="Line 21"/>
            <p:cNvSpPr>
              <a:spLocks noChangeShapeType="1"/>
            </p:cNvSpPr>
            <p:nvPr/>
          </p:nvSpPr>
          <p:spPr bwMode="auto">
            <a:xfrm flipH="1" flipV="1">
              <a:off x="3456" y="576"/>
              <a:ext cx="1776" cy="9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rot="10800000" vert="eaVert" wrap="none" anchor="ctr"/>
            <a:lstStyle/>
            <a:p>
              <a:endParaRPr lang="en-US"/>
            </a:p>
          </p:txBody>
        </p:sp>
        <p:sp>
          <p:nvSpPr>
            <p:cNvPr id="18" name="Line 22"/>
            <p:cNvSpPr>
              <a:spLocks noChangeShapeType="1"/>
            </p:cNvSpPr>
            <p:nvPr/>
          </p:nvSpPr>
          <p:spPr bwMode="auto">
            <a:xfrm flipV="1">
              <a:off x="3552" y="576"/>
              <a:ext cx="1632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stealth" w="lg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rot="10800000" vert="eaVert" wrap="none" anchor="ctr"/>
            <a:lstStyle/>
            <a:p>
              <a:endParaRPr lang="en-US"/>
            </a:p>
          </p:txBody>
        </p:sp>
      </p:grpSp>
      <p:graphicFrame>
        <p:nvGraphicFramePr>
          <p:cNvPr id="19" name="Object 5"/>
          <p:cNvGraphicFramePr>
            <a:graphicFrameLocks noChangeAspect="1"/>
          </p:cNvGraphicFramePr>
          <p:nvPr/>
        </p:nvGraphicFramePr>
        <p:xfrm>
          <a:off x="8763000" y="3733800"/>
          <a:ext cx="306388" cy="374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6" imgW="165100" imgH="203200" progId="Equation.3">
                  <p:embed/>
                </p:oleObj>
              </mc:Choice>
              <mc:Fallback>
                <p:oleObj name="Equation" r:id="rId6" imgW="1651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763000" y="3733800"/>
                        <a:ext cx="306388" cy="374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4"/>
          <p:cNvGraphicFramePr>
            <a:graphicFrameLocks noChangeAspect="1"/>
          </p:cNvGraphicFramePr>
          <p:nvPr/>
        </p:nvGraphicFramePr>
        <p:xfrm>
          <a:off x="4800600" y="969963"/>
          <a:ext cx="650875" cy="36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8" imgW="406400" imgH="228600" progId="Equation.3">
                  <p:embed/>
                </p:oleObj>
              </mc:Choice>
              <mc:Fallback>
                <p:oleObj name="Equation" r:id="rId8" imgW="406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00600" y="969963"/>
                        <a:ext cx="650875" cy="366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7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111625"/>
            <a:ext cx="3352800" cy="2441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Content Placeholder 2"/>
          <p:cNvSpPr txBox="1">
            <a:spLocks/>
          </p:cNvSpPr>
          <p:nvPr/>
        </p:nvSpPr>
        <p:spPr>
          <a:xfrm>
            <a:off x="323528" y="1812032"/>
            <a:ext cx="4464496" cy="4497288"/>
          </a:xfrm>
          <a:prstGeom prst="rect">
            <a:avLst/>
          </a:prstGeom>
        </p:spPr>
        <p:txBody>
          <a:bodyPr tIns="0" bIns="0">
            <a:normAutofit/>
          </a:bodyPr>
          <a:lstStyle>
            <a:lvl1pPr marL="228600" indent="-228600" algn="l" defTabSz="457200" rtl="0" eaLnBrk="1" latinLnBrk="0" hangingPunct="1">
              <a:lnSpc>
                <a:spcPct val="120000"/>
              </a:lnSpc>
              <a:spcBef>
                <a:spcPts val="600"/>
              </a:spcBef>
              <a:buClr>
                <a:srgbClr val="0089B5"/>
              </a:buClr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457200" indent="-228600" algn="l" defTabSz="457200" rtl="0" eaLnBrk="1" latinLnBrk="0" hangingPunct="1">
              <a:lnSpc>
                <a:spcPct val="120000"/>
              </a:lnSpc>
              <a:spcBef>
                <a:spcPts val="400"/>
              </a:spcBef>
              <a:buClr>
                <a:srgbClr val="0089B5"/>
              </a:buClr>
              <a:buSzPct val="95000"/>
              <a:buFont typeface="Arial"/>
              <a:buChar char="•"/>
              <a:defRPr sz="32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685800" indent="-228600" algn="l" defTabSz="457200" rtl="0" eaLnBrk="1" latinLnBrk="0" hangingPunct="1">
              <a:lnSpc>
                <a:spcPct val="120000"/>
              </a:lnSpc>
              <a:spcBef>
                <a:spcPts val="200"/>
              </a:spcBef>
              <a:buClr>
                <a:srgbClr val="0089B5"/>
              </a:buClr>
              <a:buSzPct val="90000"/>
              <a:buFont typeface="Arial"/>
              <a:buChar char="•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914400" indent="-228600" algn="l" defTabSz="457200" rtl="0" eaLnBrk="1" latinLnBrk="0" hangingPunct="1">
              <a:lnSpc>
                <a:spcPct val="120000"/>
              </a:lnSpc>
              <a:spcBef>
                <a:spcPts val="200"/>
              </a:spcBef>
              <a:buClr>
                <a:srgbClr val="0089B5"/>
              </a:buClr>
              <a:buSzPct val="90000"/>
              <a:buFont typeface="Arial"/>
              <a:buChar char="•"/>
              <a:defRPr sz="2800" kern="1200" baseline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143000" indent="-228600" algn="l" defTabSz="457200" rtl="0" eaLnBrk="1" latinLnBrk="0" hangingPunct="1">
              <a:lnSpc>
                <a:spcPct val="120000"/>
              </a:lnSpc>
              <a:spcBef>
                <a:spcPts val="0"/>
              </a:spcBef>
              <a:buClr>
                <a:schemeClr val="bg1">
                  <a:lumMod val="50000"/>
                </a:schemeClr>
              </a:buClr>
              <a:buSzPct val="90000"/>
              <a:buFont typeface="Arial"/>
              <a:buChar char="•"/>
              <a:defRPr sz="2800" kern="1200" baseline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63500" dist="63500" dir="2700000" algn="tl" rotWithShape="0">
                    <a:schemeClr val="bg1">
                      <a:lumMod val="75000"/>
                      <a:alpha val="5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GB" sz="2400" dirty="0" smtClean="0">
                <a:solidFill>
                  <a:srgbClr val="00B050"/>
                </a:solidFill>
                <a:effectLst/>
              </a:rPr>
              <a:t>Reduces the effect of geometrical reduction factor </a:t>
            </a:r>
          </a:p>
          <a:p>
            <a:pPr>
              <a:defRPr/>
            </a:pPr>
            <a:r>
              <a:rPr lang="en-GB" sz="2400" dirty="0" smtClean="0">
                <a:solidFill>
                  <a:srgbClr val="00B050"/>
                </a:solidFill>
                <a:effectLst/>
              </a:rPr>
              <a:t>Independent for each IP</a:t>
            </a:r>
          </a:p>
          <a:p>
            <a:pPr marL="0" indent="0">
              <a:buFont typeface="Arial"/>
              <a:buNone/>
              <a:defRPr/>
            </a:pPr>
            <a:endParaRPr lang="en-GB" sz="2000" dirty="0" smtClean="0">
              <a:effectLst/>
            </a:endParaRPr>
          </a:p>
          <a:p>
            <a:pPr marL="0" indent="0">
              <a:buFont typeface="Arial"/>
              <a:buNone/>
              <a:defRPr/>
            </a:pPr>
            <a:endParaRPr lang="en-GB" sz="2000" dirty="0" smtClean="0">
              <a:effectLst/>
            </a:endParaRPr>
          </a:p>
          <a:p>
            <a:pPr>
              <a:defRPr/>
            </a:pPr>
            <a:r>
              <a:rPr lang="en-GB" sz="2400" dirty="0" smtClean="0">
                <a:solidFill>
                  <a:srgbClr val="FF0000"/>
                </a:solidFill>
                <a:effectLst/>
              </a:rPr>
              <a:t>Noise from cavities to beam?!?</a:t>
            </a:r>
          </a:p>
          <a:p>
            <a:pPr>
              <a:defRPr/>
            </a:pPr>
            <a:r>
              <a:rPr lang="en-GB" sz="2400" dirty="0" smtClean="0">
                <a:solidFill>
                  <a:schemeClr val="tx1"/>
                </a:solidFill>
                <a:effectLst/>
              </a:rPr>
              <a:t>Challenging space constraints: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2400" dirty="0">
                <a:solidFill>
                  <a:srgbClr val="FF0000"/>
                </a:solidFill>
                <a:effectLst/>
              </a:rPr>
              <a:t>	</a:t>
            </a:r>
            <a:r>
              <a:rPr lang="en-GB" sz="2400" dirty="0" smtClean="0">
                <a:solidFill>
                  <a:srgbClr val="FF0000"/>
                </a:solidFill>
                <a:effectLst/>
                <a:sym typeface="Wingdings"/>
              </a:rPr>
              <a:t> requires novel compact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GB" sz="2400" dirty="0">
                <a:solidFill>
                  <a:srgbClr val="FF0000"/>
                </a:solidFill>
                <a:effectLst/>
                <a:sym typeface="Wingdings"/>
              </a:rPr>
              <a:t>	</a:t>
            </a:r>
            <a:r>
              <a:rPr lang="en-GB" sz="2400" dirty="0">
                <a:solidFill>
                  <a:srgbClr val="FF0000"/>
                </a:solidFill>
                <a:effectLst/>
                <a:sym typeface="Wingdings"/>
              </a:rPr>
              <a:t> </a:t>
            </a:r>
            <a:r>
              <a:rPr lang="en-GB" sz="2400" dirty="0" smtClean="0">
                <a:solidFill>
                  <a:srgbClr val="FF0000"/>
                </a:solidFill>
                <a:effectLst/>
                <a:sym typeface="Wingdings"/>
              </a:rPr>
              <a:t>     </a:t>
            </a:r>
            <a:r>
              <a:rPr lang="en-GB" sz="2400" dirty="0" smtClean="0">
                <a:solidFill>
                  <a:srgbClr val="FF0000"/>
                </a:solidFill>
                <a:effectLst/>
                <a:sym typeface="Wingdings"/>
              </a:rPr>
              <a:t>cavity design</a:t>
            </a: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  <a:defRPr/>
            </a:pPr>
            <a:r>
              <a:rPr lang="en-GB" sz="2000" dirty="0" smtClean="0">
                <a:solidFill>
                  <a:srgbClr val="FF0000"/>
                </a:solidFill>
                <a:effectLst/>
                <a:sym typeface="Wingdings"/>
              </a:rPr>
              <a:t>	</a:t>
            </a:r>
            <a:r>
              <a:rPr lang="en-GB" sz="2400" dirty="0" smtClean="0">
                <a:solidFill>
                  <a:srgbClr val="FF0000"/>
                </a:solidFill>
                <a:effectLst/>
                <a:sym typeface="Wingdings"/>
              </a:rPr>
              <a:t>  Installation will be phased.  </a:t>
            </a:r>
            <a:endParaRPr lang="en-GB" sz="2400" dirty="0" smtClean="0">
              <a:effectLst/>
            </a:endParaRPr>
          </a:p>
          <a:p>
            <a:pPr>
              <a:defRPr/>
            </a:pPr>
            <a:endParaRPr lang="en-GB" sz="2000" dirty="0">
              <a:effectLst/>
            </a:endParaRPr>
          </a:p>
        </p:txBody>
      </p:sp>
      <p:cxnSp>
        <p:nvCxnSpPr>
          <p:cNvPr id="23" name="Straight Connector 22"/>
          <p:cNvCxnSpPr/>
          <p:nvPr/>
        </p:nvCxnSpPr>
        <p:spPr>
          <a:xfrm>
            <a:off x="5659438" y="1336675"/>
            <a:ext cx="0" cy="2879725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5799138" y="1336675"/>
            <a:ext cx="0" cy="2879725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1517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500"/>
                                        <p:tgtEl>
                                          <p:spTgt spid="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4" dur="500"/>
                                        <p:tgtEl>
                                          <p:spTgt spid="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The Critical Zones around IP 1 and IP5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23</a:t>
            </a:fld>
            <a:endParaRPr lang="en-US"/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408" y="1054223"/>
            <a:ext cx="946978" cy="93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5" name="TextBox 54"/>
          <p:cNvSpPr txBox="1"/>
          <p:nvPr/>
        </p:nvSpPr>
        <p:spPr>
          <a:xfrm>
            <a:off x="395536" y="4941168"/>
            <a:ext cx="5600700" cy="156966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Wingdings" charset="0"/>
              <a:buChar char="è"/>
            </a:pPr>
            <a:r>
              <a:rPr lang="fr-CH" sz="2400" b="1" dirty="0" smtClean="0">
                <a:sym typeface="Wingdings"/>
              </a:rPr>
              <a:t>More </a:t>
            </a:r>
            <a:r>
              <a:rPr lang="fr-CH" sz="2400" b="1" dirty="0">
                <a:sym typeface="Wingdings"/>
              </a:rPr>
              <a:t>than </a:t>
            </a:r>
            <a:r>
              <a:rPr lang="fr-CH" sz="2400" b="1" dirty="0"/>
              <a:t>1.2 km of LHC !</a:t>
            </a:r>
            <a:r>
              <a:rPr lang="fr-CH" sz="2400" b="1" dirty="0" smtClean="0"/>
              <a:t>!</a:t>
            </a:r>
          </a:p>
          <a:p>
            <a:pPr marL="457200" indent="-457200">
              <a:buFont typeface="Wingdings" charset="0"/>
              <a:buChar char="è"/>
            </a:pPr>
            <a:r>
              <a:rPr lang="fr-CH" sz="2400" b="1" dirty="0" smtClean="0"/>
              <a:t>Plus technical infrastructure</a:t>
            </a:r>
          </a:p>
          <a:p>
            <a:r>
              <a:rPr lang="fr-CH" sz="2400" b="1" dirty="0" smtClean="0"/>
              <a:t>      (e.g. Cryogenics and Powering)!!</a:t>
            </a:r>
          </a:p>
          <a:p>
            <a:pPr marL="457200" lvl="0" indent="-457200">
              <a:buFont typeface="Wingdings" charset="0"/>
              <a:buChar char="è"/>
            </a:pPr>
            <a:r>
              <a:rPr lang="fr-CH" sz="2400" b="1" dirty="0">
                <a:solidFill>
                  <a:prstClr val="white"/>
                </a:solidFill>
              </a:rPr>
              <a:t>Major Civil </a:t>
            </a:r>
            <a:r>
              <a:rPr lang="fr-CH" sz="2400" b="1" dirty="0" smtClean="0">
                <a:solidFill>
                  <a:prstClr val="white"/>
                </a:solidFill>
              </a:rPr>
              <a:t>Engineering</a:t>
            </a:r>
            <a:endParaRPr lang="fr-CH" sz="2400" b="1" dirty="0">
              <a:solidFill>
                <a:prstClr val="white"/>
              </a:solidFill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0" y="1976264"/>
            <a:ext cx="9144000" cy="1108075"/>
            <a:chOff x="0" y="2204864"/>
            <a:chExt cx="9144000" cy="1108075"/>
          </a:xfrm>
        </p:grpSpPr>
        <p:pic>
          <p:nvPicPr>
            <p:cNvPr id="57" name="Picture 4" descr="layout_ir5_herve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204864"/>
              <a:ext cx="9144000" cy="1108075"/>
            </a:xfrm>
            <a:prstGeom prst="rect">
              <a:avLst/>
            </a:prstGeom>
            <a:noFill/>
          </p:spPr>
        </p:pic>
        <p:sp>
          <p:nvSpPr>
            <p:cNvPr id="58" name="Oval 57"/>
            <p:cNvSpPr/>
            <p:nvPr/>
          </p:nvSpPr>
          <p:spPr>
            <a:xfrm>
              <a:off x="8189416" y="2268364"/>
              <a:ext cx="936104" cy="360040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36000" rIns="36000" rtlCol="0" anchor="ctr"/>
            <a:lstStyle/>
            <a:p>
              <a:pPr algn="ctr"/>
              <a:r>
                <a:rPr lang="fr-CH" sz="1600" dirty="0" smtClean="0"/>
                <a:t>ATLAS</a:t>
              </a:r>
              <a:endParaRPr lang="en-US" sz="1600" dirty="0"/>
            </a:p>
          </p:txBody>
        </p:sp>
      </p:grpSp>
      <p:sp>
        <p:nvSpPr>
          <p:cNvPr id="59" name="Oval 58"/>
          <p:cNvSpPr/>
          <p:nvPr/>
        </p:nvSpPr>
        <p:spPr>
          <a:xfrm>
            <a:off x="3851920" y="2243088"/>
            <a:ext cx="2714600" cy="1058912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0" name="TextBox 59"/>
          <p:cNvSpPr txBox="1"/>
          <p:nvPr/>
        </p:nvSpPr>
        <p:spPr>
          <a:xfrm>
            <a:off x="6444208" y="3433440"/>
            <a:ext cx="269979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800" b="1" dirty="0" smtClean="0">
                <a:solidFill>
                  <a:srgbClr val="000000"/>
                </a:solidFill>
                <a:effectLst/>
                <a:latin typeface="+mn-lt"/>
              </a:rPr>
              <a:t>New triplet </a:t>
            </a:r>
            <a:r>
              <a:rPr lang="en-US" sz="1800" b="1" dirty="0" smtClean="0">
                <a:solidFill>
                  <a:srgbClr val="008000"/>
                </a:solidFill>
                <a:effectLst/>
                <a:latin typeface="+mn-lt"/>
              </a:rPr>
              <a:t>Nb</a:t>
            </a:r>
            <a:r>
              <a:rPr lang="en-US" sz="1800" b="1" baseline="-25000" dirty="0" smtClean="0">
                <a:solidFill>
                  <a:srgbClr val="008000"/>
                </a:solidFill>
                <a:effectLst/>
                <a:latin typeface="+mn-lt"/>
              </a:rPr>
              <a:t>3</a:t>
            </a:r>
            <a:r>
              <a:rPr lang="en-US" sz="1800" b="1" dirty="0" smtClean="0">
                <a:solidFill>
                  <a:srgbClr val="008000"/>
                </a:solidFill>
                <a:effectLst/>
                <a:latin typeface="+mn-lt"/>
              </a:rPr>
              <a:t>Sn</a:t>
            </a:r>
          </a:p>
          <a:p>
            <a:r>
              <a:rPr lang="en-US" sz="1800" b="1" dirty="0">
                <a:solidFill>
                  <a:srgbClr val="800000"/>
                </a:solidFill>
                <a:effectLst/>
                <a:latin typeface="+mn-lt"/>
              </a:rPr>
              <a:t> </a:t>
            </a:r>
            <a:r>
              <a:rPr lang="en-US" sz="1800" b="1" dirty="0" smtClean="0">
                <a:solidFill>
                  <a:srgbClr val="800000"/>
                </a:solidFill>
                <a:effectLst/>
                <a:latin typeface="+mn-lt"/>
              </a:rPr>
              <a:t>      </a:t>
            </a:r>
            <a:r>
              <a:rPr lang="en-US" sz="1800" b="1" dirty="0" smtClean="0">
                <a:effectLst/>
                <a:latin typeface="+mn-lt"/>
              </a:rPr>
              <a:t>required due to:</a:t>
            </a:r>
          </a:p>
          <a:p>
            <a:r>
              <a:rPr lang="en-US" sz="1800" b="1" dirty="0" smtClean="0">
                <a:solidFill>
                  <a:srgbClr val="800000"/>
                </a:solidFill>
                <a:effectLst/>
                <a:latin typeface="+mn-lt"/>
              </a:rPr>
              <a:t>-Radiation damage</a:t>
            </a:r>
          </a:p>
          <a:p>
            <a:r>
              <a:rPr lang="en-US" sz="1800" b="1" dirty="0" smtClean="0">
                <a:solidFill>
                  <a:srgbClr val="800000"/>
                </a:solidFill>
                <a:effectLst/>
                <a:latin typeface="+mn-lt"/>
              </a:rPr>
              <a:t>-Need for more aperture</a:t>
            </a:r>
          </a:p>
          <a:p>
            <a:endParaRPr lang="en-US" sz="1800" b="1" dirty="0" smtClean="0">
              <a:effectLst/>
              <a:latin typeface="+mn-lt"/>
            </a:endParaRPr>
          </a:p>
          <a:p>
            <a:r>
              <a:rPr lang="en-US" sz="1800" b="1" dirty="0" smtClean="0">
                <a:solidFill>
                  <a:srgbClr val="FF0000"/>
                </a:solidFill>
                <a:effectLst/>
                <a:latin typeface="+mn-lt"/>
              </a:rPr>
              <a:t>Changing the triplet region is not enough for reaching the HL-LHC goal!</a:t>
            </a:r>
            <a:endParaRPr lang="en-US" sz="1800" b="1" dirty="0">
              <a:solidFill>
                <a:srgbClr val="FF0000"/>
              </a:solidFill>
              <a:effectLst/>
              <a:latin typeface="+mn-lt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7244680" y="2344688"/>
            <a:ext cx="1490464" cy="868412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2" name="TextBox 61"/>
          <p:cNvSpPr txBox="1"/>
          <p:nvPr/>
        </p:nvSpPr>
        <p:spPr>
          <a:xfrm>
            <a:off x="4067944" y="3454648"/>
            <a:ext cx="237626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effectLst/>
                <a:latin typeface="+mn-lt"/>
              </a:rPr>
              <a:t>2. </a:t>
            </a:r>
            <a:r>
              <a:rPr lang="en-US" sz="1800" b="1" dirty="0">
                <a:effectLst/>
                <a:latin typeface="+mn-lt"/>
              </a:rPr>
              <a:t>A</a:t>
            </a:r>
            <a:r>
              <a:rPr lang="en-US" sz="1800" b="1" dirty="0" smtClean="0">
                <a:effectLst/>
                <a:latin typeface="+mn-lt"/>
              </a:rPr>
              <a:t>lso need to modify a </a:t>
            </a:r>
            <a:r>
              <a:rPr lang="en-US" sz="1800" b="1" dirty="0">
                <a:effectLst/>
                <a:latin typeface="+mn-lt"/>
              </a:rPr>
              <a:t>l</a:t>
            </a:r>
            <a:r>
              <a:rPr lang="en-US" sz="1800" b="1" dirty="0" smtClean="0">
                <a:effectLst/>
                <a:latin typeface="+mn-lt"/>
              </a:rPr>
              <a:t>arge part of the  matching section</a:t>
            </a:r>
          </a:p>
          <a:p>
            <a:r>
              <a:rPr lang="en-US" sz="1800" b="1" dirty="0" smtClean="0">
                <a:solidFill>
                  <a:srgbClr val="008000"/>
                </a:solidFill>
                <a:effectLst/>
                <a:latin typeface="+mn-lt"/>
              </a:rPr>
              <a:t>e.g. Crab Cavities &amp; </a:t>
            </a:r>
          </a:p>
          <a:p>
            <a:r>
              <a:rPr lang="en-US" sz="1800" b="1" dirty="0" smtClean="0">
                <a:solidFill>
                  <a:srgbClr val="008000"/>
                </a:solidFill>
                <a:effectLst/>
                <a:latin typeface="+mn-lt"/>
              </a:rPr>
              <a:t>D1, D2, Q4 &amp; corrector</a:t>
            </a:r>
            <a:endParaRPr lang="en-US" sz="1800" b="1" dirty="0">
              <a:solidFill>
                <a:srgbClr val="008000"/>
              </a:solidFill>
              <a:effectLst/>
              <a:latin typeface="+mn-lt"/>
            </a:endParaRPr>
          </a:p>
        </p:txBody>
      </p:sp>
      <p:sp>
        <p:nvSpPr>
          <p:cNvPr id="63" name="Oval 62"/>
          <p:cNvSpPr/>
          <p:nvPr/>
        </p:nvSpPr>
        <p:spPr>
          <a:xfrm>
            <a:off x="1403648" y="2336304"/>
            <a:ext cx="2714600" cy="1008112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64" name="TextBox 63"/>
          <p:cNvSpPr txBox="1"/>
          <p:nvPr/>
        </p:nvSpPr>
        <p:spPr>
          <a:xfrm>
            <a:off x="1331640" y="3484364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effectLst/>
                <a:latin typeface="+mn-lt"/>
              </a:rPr>
              <a:t>3. For collimation we also need to change the DS in the continuous cryostat: </a:t>
            </a:r>
            <a:r>
              <a:rPr lang="en-US" sz="1800" b="1" dirty="0" smtClean="0">
                <a:solidFill>
                  <a:srgbClr val="008000"/>
                </a:solidFill>
                <a:effectLst/>
                <a:latin typeface="+mn-lt"/>
              </a:rPr>
              <a:t>11T Nb</a:t>
            </a:r>
            <a:r>
              <a:rPr lang="en-US" sz="1800" b="1" baseline="-25000" dirty="0" smtClean="0">
                <a:solidFill>
                  <a:srgbClr val="008000"/>
                </a:solidFill>
                <a:effectLst/>
                <a:latin typeface="+mn-lt"/>
              </a:rPr>
              <a:t>3</a:t>
            </a:r>
            <a:r>
              <a:rPr lang="en-US" sz="1800" b="1" dirty="0" smtClean="0">
                <a:solidFill>
                  <a:srgbClr val="008000"/>
                </a:solidFill>
                <a:effectLst/>
                <a:latin typeface="+mn-lt"/>
              </a:rPr>
              <a:t>Sn dipole</a:t>
            </a:r>
            <a:endParaRPr lang="en-US" sz="1800" b="1" dirty="0">
              <a:solidFill>
                <a:srgbClr val="008000"/>
              </a:solidFill>
              <a:effectLst/>
              <a:latin typeface="+mn-lt"/>
            </a:endParaRPr>
          </a:p>
        </p:txBody>
      </p:sp>
      <p:sp>
        <p:nvSpPr>
          <p:cNvPr id="65" name="Oval 64"/>
          <p:cNvSpPr/>
          <p:nvPr/>
        </p:nvSpPr>
        <p:spPr>
          <a:xfrm>
            <a:off x="8227516" y="3115816"/>
            <a:ext cx="936104" cy="36004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/>
              <a:t>CMS</a:t>
            </a:r>
            <a:endParaRPr lang="en-US" sz="1800" dirty="0"/>
          </a:p>
        </p:txBody>
      </p:sp>
      <p:grpSp>
        <p:nvGrpSpPr>
          <p:cNvPr id="66" name="Group 65"/>
          <p:cNvGrpSpPr/>
          <p:nvPr/>
        </p:nvGrpSpPr>
        <p:grpSpPr>
          <a:xfrm>
            <a:off x="5448668" y="1185686"/>
            <a:ext cx="1059664" cy="849362"/>
            <a:chOff x="5448668" y="1414286"/>
            <a:chExt cx="1059664" cy="849362"/>
          </a:xfrm>
        </p:grpSpPr>
        <p:sp>
          <p:nvSpPr>
            <p:cNvPr id="67" name="Rounded Rectangular Callout 66"/>
            <p:cNvSpPr/>
            <p:nvPr/>
          </p:nvSpPr>
          <p:spPr>
            <a:xfrm>
              <a:off x="5457800" y="1414286"/>
              <a:ext cx="914400" cy="784338"/>
            </a:xfrm>
            <a:prstGeom prst="wedgeRoundRectCallout">
              <a:avLst>
                <a:gd name="adj1" fmla="val -22222"/>
                <a:gd name="adj2" fmla="val 130908"/>
                <a:gd name="adj3" fmla="val 16667"/>
              </a:avLst>
            </a:prstGeom>
            <a:noFill/>
            <a:ln w="158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800"/>
            </a:p>
          </p:txBody>
        </p:sp>
        <p:pic>
          <p:nvPicPr>
            <p:cNvPr id="68" name="Picture 2"/>
            <p:cNvPicPr>
              <a:picLocks noChangeAspect="1" noChangeArrowheads="1"/>
            </p:cNvPicPr>
            <p:nvPr/>
          </p:nvPicPr>
          <p:blipFill>
            <a:blip r:embed="rId4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8668" y="1414286"/>
              <a:ext cx="1059664" cy="849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9" name="Picture 29" descr="CryoCollAxon.tiff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118150"/>
            <a:ext cx="1754436" cy="1042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" name="Rounded Rectangular Callout 69"/>
          <p:cNvSpPr/>
          <p:nvPr/>
        </p:nvSpPr>
        <p:spPr>
          <a:xfrm>
            <a:off x="471264" y="1185686"/>
            <a:ext cx="2003872" cy="920757"/>
          </a:xfrm>
          <a:prstGeom prst="wedgeRoundRectCallout">
            <a:avLst>
              <a:gd name="adj1" fmla="val 84401"/>
              <a:gd name="adj2" fmla="val 114436"/>
              <a:gd name="adj3" fmla="val 16667"/>
            </a:avLst>
          </a:prstGeom>
          <a:noFill/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71" name="Picture 7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780423"/>
            <a:ext cx="1514057" cy="11364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Rounded Rectangular Callout 71"/>
          <p:cNvSpPr/>
          <p:nvPr/>
        </p:nvSpPr>
        <p:spPr>
          <a:xfrm>
            <a:off x="7442200" y="692696"/>
            <a:ext cx="1701652" cy="1296144"/>
          </a:xfrm>
          <a:prstGeom prst="wedgeRoundRectCallout">
            <a:avLst>
              <a:gd name="adj1" fmla="val -7663"/>
              <a:gd name="adj2" fmla="val 113676"/>
              <a:gd name="adj3" fmla="val 16667"/>
            </a:avLst>
          </a:prstGeom>
          <a:noFill/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73" name="Picture 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8027" y="1271530"/>
            <a:ext cx="895431" cy="863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4" name="Rounded Rectangular Callout 73"/>
          <p:cNvSpPr/>
          <p:nvPr/>
        </p:nvSpPr>
        <p:spPr>
          <a:xfrm flipH="1">
            <a:off x="4067944" y="1114538"/>
            <a:ext cx="1166686" cy="1045986"/>
          </a:xfrm>
          <a:prstGeom prst="wedgeRoundRectCallout">
            <a:avLst>
              <a:gd name="adj1" fmla="val -79915"/>
              <a:gd name="adj2" fmla="val 107839"/>
              <a:gd name="adj3" fmla="val 16667"/>
            </a:avLst>
          </a:prstGeom>
          <a:noFill/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pic>
        <p:nvPicPr>
          <p:cNvPr id="75" name="Picture 5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1" y="1061865"/>
            <a:ext cx="1047232" cy="914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6" name="Rounded Rectangular Callout 75"/>
          <p:cNvSpPr/>
          <p:nvPr/>
        </p:nvSpPr>
        <p:spPr>
          <a:xfrm flipH="1">
            <a:off x="2632844" y="1000238"/>
            <a:ext cx="1166686" cy="1045986"/>
          </a:xfrm>
          <a:prstGeom prst="wedgeRoundRectCallout">
            <a:avLst>
              <a:gd name="adj1" fmla="val -222515"/>
              <a:gd name="adj2" fmla="val 139407"/>
              <a:gd name="adj3" fmla="val 16667"/>
            </a:avLst>
          </a:prstGeom>
          <a:noFill/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sp>
        <p:nvSpPr>
          <p:cNvPr id="77" name="Rounded Rectangular Callout 76"/>
          <p:cNvSpPr/>
          <p:nvPr/>
        </p:nvSpPr>
        <p:spPr>
          <a:xfrm flipH="1">
            <a:off x="6393408" y="1101838"/>
            <a:ext cx="1025622" cy="893586"/>
          </a:xfrm>
          <a:prstGeom prst="wedgeRoundRectCallout">
            <a:avLst>
              <a:gd name="adj1" fmla="val -67533"/>
              <a:gd name="adj2" fmla="val 143370"/>
              <a:gd name="adj3" fmla="val 16667"/>
            </a:avLst>
          </a:prstGeom>
          <a:noFill/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425626168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42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5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" grpId="0" animBg="1"/>
      <p:bldP spid="59" grpId="0" animBg="1"/>
      <p:bldP spid="61" grpId="0" animBg="1"/>
      <p:bldP spid="62" grpId="0"/>
      <p:bldP spid="63" grpId="0" animBg="1"/>
      <p:bldP spid="64" grpId="0"/>
      <p:bldP spid="70" grpId="0" animBg="1"/>
      <p:bldP spid="72" grpId="0" animBg="1"/>
      <p:bldP spid="74" grpId="0" animBg="1"/>
      <p:bldP spid="76" grpId="0" animBg="1"/>
      <p:bldP spid="7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IR1 &amp; IR5 Underground Civil Engineering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24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42" y="964564"/>
            <a:ext cx="6416358" cy="28327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7200" y="3124200"/>
            <a:ext cx="6124257" cy="3383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42" y="820738"/>
            <a:ext cx="5501957" cy="320516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" name="Straight Arrow Connector 9"/>
          <p:cNvCxnSpPr/>
          <p:nvPr/>
        </p:nvCxnSpPr>
        <p:spPr>
          <a:xfrm flipH="1" flipV="1">
            <a:off x="1574800" y="3797299"/>
            <a:ext cx="1574800" cy="1016001"/>
          </a:xfrm>
          <a:prstGeom prst="straightConnector1">
            <a:avLst/>
          </a:prstGeom>
          <a:ln w="38100">
            <a:solidFill>
              <a:srgbClr val="FF0000"/>
            </a:solidFill>
            <a:tailEnd type="stealth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23041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HL-LHC Operation: Luminosity </a:t>
            </a:r>
            <a:r>
              <a:rPr lang="en-GB" b="1" dirty="0" err="1" smtClean="0"/>
              <a:t>Leveling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25</a:t>
            </a:fld>
            <a:endParaRPr lang="en-US"/>
          </a:p>
        </p:txBody>
      </p:sp>
      <p:grpSp>
        <p:nvGrpSpPr>
          <p:cNvPr id="6" name="Group 3"/>
          <p:cNvGrpSpPr>
            <a:grpSpLocks/>
          </p:cNvGrpSpPr>
          <p:nvPr/>
        </p:nvGrpSpPr>
        <p:grpSpPr bwMode="auto">
          <a:xfrm>
            <a:off x="0" y="1658938"/>
            <a:ext cx="9144000" cy="3079750"/>
            <a:chOff x="0" y="2203650"/>
            <a:chExt cx="9144000" cy="3080742"/>
          </a:xfrm>
        </p:grpSpPr>
        <p:pic>
          <p:nvPicPr>
            <p:cNvPr id="7" name="Picture 2" descr="Untitled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3650"/>
              <a:ext cx="9144000" cy="308074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" name="TextBox 5"/>
            <p:cNvSpPr txBox="1">
              <a:spLocks noChangeArrowheads="1"/>
            </p:cNvSpPr>
            <p:nvPr/>
          </p:nvSpPr>
          <p:spPr bwMode="auto">
            <a:xfrm>
              <a:off x="1259632" y="3861048"/>
              <a:ext cx="763600" cy="307777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400">
                  <a:solidFill>
                    <a:srgbClr val="000000"/>
                  </a:solidFill>
                  <a:latin typeface="Comic Sans MS" charset="0"/>
                  <a:sym typeface="Wingdings" charset="0"/>
                </a:rPr>
                <a:t>Z </a:t>
              </a:r>
              <a:r>
                <a:rPr lang="en-US" sz="1400">
                  <a:solidFill>
                    <a:srgbClr val="000000"/>
                  </a:solidFill>
                  <a:latin typeface="Lucida Grande" charset="0"/>
                  <a:cs typeface="Lucida Grande" charset="0"/>
                  <a:sym typeface="Wingdings" charset="0"/>
                </a:rPr>
                <a:t>μμ</a:t>
              </a:r>
              <a:endParaRPr lang="en-US" sz="1400">
                <a:solidFill>
                  <a:srgbClr val="000000"/>
                </a:solidFill>
                <a:latin typeface="Comic Sans MS" charset="0"/>
                <a:sym typeface="Wingdings" charset="0"/>
              </a:endParaRPr>
            </a:p>
          </p:txBody>
        </p:sp>
        <p:sp>
          <p:nvSpPr>
            <p:cNvPr id="9" name="TextBox 5"/>
            <p:cNvSpPr txBox="1">
              <a:spLocks noChangeArrowheads="1"/>
            </p:cNvSpPr>
            <p:nvPr/>
          </p:nvSpPr>
          <p:spPr bwMode="auto">
            <a:xfrm>
              <a:off x="3059832" y="2260056"/>
              <a:ext cx="6045745" cy="33855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>
              <a:spAutoFit/>
            </a:bodyPr>
            <a:lstStyle>
              <a:lvl1pPr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2pPr>
              <a:lvl3pPr marL="1143000" indent="-228600"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3pPr>
              <a:lvl4pPr marL="1600200" indent="-228600"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4pPr>
              <a:lvl5pPr marL="2057400" indent="-228600"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accent2"/>
                  </a:solidFill>
                  <a:latin typeface="Times New Roman" charset="0"/>
                  <a:ea typeface="ＭＳ Ｐゴシック" charset="0"/>
                </a:defRPr>
              </a:lvl9pPr>
            </a:lstStyle>
            <a:p>
              <a:r>
                <a:rPr lang="en-US" sz="1600">
                  <a:solidFill>
                    <a:srgbClr val="000000"/>
                  </a:solidFill>
                  <a:latin typeface="Comic Sans MS" charset="0"/>
                  <a:sym typeface="Wingdings" charset="0"/>
                </a:rPr>
                <a:t>Z </a:t>
              </a:r>
              <a:r>
                <a:rPr lang="en-US" sz="1600">
                  <a:solidFill>
                    <a:srgbClr val="000000"/>
                  </a:solidFill>
                  <a:latin typeface="Lucida Grande" charset="0"/>
                  <a:cs typeface="Lucida Grande" charset="0"/>
                  <a:sym typeface="Wingdings" charset="0"/>
                </a:rPr>
                <a:t>μμ</a:t>
              </a:r>
              <a:r>
                <a:rPr lang="en-US" sz="1600">
                  <a:solidFill>
                    <a:srgbClr val="000000"/>
                  </a:solidFill>
                  <a:latin typeface="Comic Sans MS" charset="0"/>
                  <a:sym typeface="Wingdings" charset="0"/>
                </a:rPr>
                <a:t> event from 2012 data with 25 reconstructed vertices</a:t>
              </a:r>
            </a:p>
          </p:txBody>
        </p:sp>
      </p:grp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76200" y="1157288"/>
            <a:ext cx="534988" cy="227012"/>
          </a:xfrm>
          <a:prstGeom prst="rect">
            <a:avLst/>
          </a:prstGeom>
          <a:solidFill>
            <a:srgbClr val="00CC00"/>
          </a:solidFill>
          <a:ln w="25400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369" tIns="45685" rIns="91369" bIns="45685" anchor="ctr"/>
          <a:lstStyle/>
          <a:p>
            <a:pPr algn="l" eaLnBrk="1" hangingPunct="1">
              <a:defRPr/>
            </a:pPr>
            <a:endParaRPr lang="en-GB">
              <a:solidFill>
                <a:schemeClr val="tx1"/>
              </a:solidFill>
              <a:cs typeface="+mn-cs"/>
            </a:endParaRPr>
          </a:p>
        </p:txBody>
      </p:sp>
      <p:sp>
        <p:nvSpPr>
          <p:cNvPr id="11" name="Text Box 6"/>
          <p:cNvSpPr txBox="1">
            <a:spLocks noChangeArrowheads="1"/>
          </p:cNvSpPr>
          <p:nvPr/>
        </p:nvSpPr>
        <p:spPr bwMode="auto">
          <a:xfrm>
            <a:off x="685800" y="984250"/>
            <a:ext cx="7584513" cy="492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369" tIns="45685" rIns="91369" bIns="45685">
            <a:spAutoFit/>
          </a:bodyPr>
          <a:lstStyle/>
          <a:p>
            <a:pPr algn="l" eaLnBrk="1" hangingPunct="1">
              <a:defRPr/>
            </a:pPr>
            <a:r>
              <a:rPr lang="en-US" sz="2600" dirty="0" smtClean="0">
                <a:solidFill>
                  <a:srgbClr val="3333CC"/>
                </a:solidFill>
                <a:effectLst/>
              </a:rPr>
              <a:t>Vertex Reconstruction</a:t>
            </a:r>
            <a:r>
              <a:rPr lang="en-US" sz="2600" dirty="0">
                <a:solidFill>
                  <a:srgbClr val="3333CC"/>
                </a:solidFill>
                <a:effectLst/>
              </a:rPr>
              <a:t> </a:t>
            </a:r>
            <a:r>
              <a:rPr lang="en-US" sz="2600" dirty="0" smtClean="0">
                <a:solidFill>
                  <a:srgbClr val="3333CC"/>
                </a:solidFill>
                <a:effectLst/>
              </a:rPr>
              <a:t>for 0.7 10</a:t>
            </a:r>
            <a:r>
              <a:rPr lang="en-US" sz="2600" baseline="30000" dirty="0" smtClean="0">
                <a:solidFill>
                  <a:srgbClr val="3333CC"/>
                </a:solidFill>
                <a:effectLst/>
              </a:rPr>
              <a:t>34</a:t>
            </a:r>
            <a:r>
              <a:rPr lang="en-US" sz="2600" dirty="0" smtClean="0">
                <a:solidFill>
                  <a:srgbClr val="3333CC"/>
                </a:solidFill>
                <a:effectLst/>
              </a:rPr>
              <a:t> cm</a:t>
            </a:r>
            <a:r>
              <a:rPr lang="en-US" sz="2600" baseline="30000" dirty="0" smtClean="0">
                <a:solidFill>
                  <a:srgbClr val="3333CC"/>
                </a:solidFill>
                <a:effectLst/>
              </a:rPr>
              <a:t>-2 </a:t>
            </a:r>
            <a:r>
              <a:rPr lang="en-US" sz="2600" dirty="0" smtClean="0">
                <a:solidFill>
                  <a:srgbClr val="3333CC"/>
                </a:solidFill>
                <a:effectLst/>
              </a:rPr>
              <a:t>s</a:t>
            </a:r>
            <a:r>
              <a:rPr lang="en-US" sz="2600" baseline="30000" dirty="0" smtClean="0">
                <a:solidFill>
                  <a:srgbClr val="3333CC"/>
                </a:solidFill>
                <a:effectLst/>
              </a:rPr>
              <a:t>-1 </a:t>
            </a:r>
            <a:r>
              <a:rPr lang="en-US" sz="2600" dirty="0" smtClean="0">
                <a:solidFill>
                  <a:srgbClr val="3333CC"/>
                </a:solidFill>
                <a:effectLst/>
              </a:rPr>
              <a:t>@ 50ns</a:t>
            </a:r>
            <a:endParaRPr lang="en-US" sz="2600" dirty="0">
              <a:solidFill>
                <a:srgbClr val="3333CC"/>
              </a:solidFill>
              <a:effectLst/>
              <a:cs typeface="+mn-cs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832" y="820266"/>
            <a:ext cx="6070600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76200" y="5341914"/>
            <a:ext cx="534988" cy="227012"/>
          </a:xfrm>
          <a:prstGeom prst="rect">
            <a:avLst/>
          </a:prstGeom>
          <a:solidFill>
            <a:srgbClr val="00CC00"/>
          </a:solidFill>
          <a:ln w="25400">
            <a:solidFill>
              <a:srgbClr val="3366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369" tIns="45685" rIns="91369" bIns="45685" anchor="ctr"/>
          <a:lstStyle/>
          <a:p>
            <a:pPr algn="l" eaLnBrk="1" hangingPunct="1">
              <a:defRPr/>
            </a:pPr>
            <a:endParaRPr lang="en-GB">
              <a:solidFill>
                <a:schemeClr val="tx1"/>
              </a:solidFill>
              <a:cs typeface="+mn-cs"/>
            </a:endParaRPr>
          </a:p>
        </p:txBody>
      </p:sp>
      <p:sp>
        <p:nvSpPr>
          <p:cNvPr id="14" name="Text Box 6"/>
          <p:cNvSpPr txBox="1">
            <a:spLocks noChangeArrowheads="1"/>
          </p:cNvSpPr>
          <p:nvPr/>
        </p:nvSpPr>
        <p:spPr bwMode="auto">
          <a:xfrm>
            <a:off x="685800" y="5240884"/>
            <a:ext cx="5458969" cy="492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369" tIns="45685" rIns="91369" bIns="45685">
            <a:spAutoFit/>
          </a:bodyPr>
          <a:lstStyle/>
          <a:p>
            <a:pPr algn="l" eaLnBrk="1" hangingPunct="1">
              <a:defRPr/>
            </a:pPr>
            <a:r>
              <a:rPr lang="en-US" sz="2600" b="1" dirty="0" smtClean="0">
                <a:solidFill>
                  <a:srgbClr val="3333CC"/>
                </a:solidFill>
                <a:effectLst/>
                <a:latin typeface="+mn-lt"/>
              </a:rPr>
              <a:t>Extrapolating to </a:t>
            </a:r>
            <a:r>
              <a:rPr lang="en-US" sz="2600" b="1" dirty="0">
                <a:solidFill>
                  <a:srgbClr val="3333CC"/>
                </a:solidFill>
                <a:effectLst/>
                <a:latin typeface="+mn-lt"/>
              </a:rPr>
              <a:t>5</a:t>
            </a:r>
            <a:r>
              <a:rPr lang="en-US" sz="2600" b="1" dirty="0" smtClean="0">
                <a:solidFill>
                  <a:srgbClr val="3333CC"/>
                </a:solidFill>
                <a:effectLst/>
                <a:latin typeface="+mn-lt"/>
              </a:rPr>
              <a:t> 10</a:t>
            </a:r>
            <a:r>
              <a:rPr lang="en-US" sz="2600" b="1" baseline="30000" dirty="0" smtClean="0">
                <a:solidFill>
                  <a:srgbClr val="3333CC"/>
                </a:solidFill>
                <a:effectLst/>
                <a:latin typeface="+mn-lt"/>
              </a:rPr>
              <a:t>34</a:t>
            </a:r>
            <a:r>
              <a:rPr lang="en-US" sz="2600" b="1" dirty="0" smtClean="0">
                <a:solidFill>
                  <a:srgbClr val="3333CC"/>
                </a:solidFill>
                <a:effectLst/>
                <a:latin typeface="+mn-lt"/>
              </a:rPr>
              <a:t> cm</a:t>
            </a:r>
            <a:r>
              <a:rPr lang="en-US" sz="2600" b="1" baseline="30000" dirty="0" smtClean="0">
                <a:solidFill>
                  <a:srgbClr val="3333CC"/>
                </a:solidFill>
                <a:effectLst/>
                <a:latin typeface="+mn-lt"/>
              </a:rPr>
              <a:t>-2 </a:t>
            </a:r>
            <a:r>
              <a:rPr lang="en-US" sz="2600" b="1" dirty="0" smtClean="0">
                <a:solidFill>
                  <a:srgbClr val="3333CC"/>
                </a:solidFill>
                <a:effectLst/>
                <a:latin typeface="+mn-lt"/>
              </a:rPr>
              <a:t>s</a:t>
            </a:r>
            <a:r>
              <a:rPr lang="en-US" sz="2600" b="1" baseline="30000" dirty="0" smtClean="0">
                <a:solidFill>
                  <a:srgbClr val="3333CC"/>
                </a:solidFill>
                <a:effectLst/>
                <a:latin typeface="+mn-lt"/>
              </a:rPr>
              <a:t>-1 </a:t>
            </a:r>
            <a:r>
              <a:rPr lang="en-US" sz="2600" b="1" dirty="0" smtClean="0">
                <a:solidFill>
                  <a:srgbClr val="3333CC"/>
                </a:solidFill>
                <a:effectLst/>
                <a:latin typeface="+mn-lt"/>
              </a:rPr>
              <a:t>implies:</a:t>
            </a:r>
            <a:endParaRPr lang="en-US" sz="2600" b="1" dirty="0">
              <a:solidFill>
                <a:srgbClr val="3333CC"/>
              </a:solidFill>
              <a:effectLst/>
              <a:latin typeface="+mn-lt"/>
            </a:endParaRP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659532" y="5694428"/>
            <a:ext cx="8382000" cy="8309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359" tIns="45680" rIns="91359" bIns="45680">
            <a:spAutoFit/>
          </a:bodyPr>
          <a:lstStyle>
            <a:lvl1pPr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l" eaLnBrk="1" hangingPunct="1">
              <a:buFont typeface="Wingdings" charset="0"/>
              <a:buNone/>
            </a:pPr>
            <a:r>
              <a:rPr lang="en-US" dirty="0">
                <a:solidFill>
                  <a:srgbClr val="FF0000"/>
                </a:solidFill>
                <a:effectLst/>
                <a:sym typeface="Wingdings" charset="0"/>
              </a:rPr>
              <a:t> </a:t>
            </a:r>
            <a:r>
              <a:rPr lang="en-US" dirty="0" smtClean="0">
                <a:solidFill>
                  <a:srgbClr val="FF0000"/>
                </a:solidFill>
                <a:effectLst/>
                <a:sym typeface="Wingdings" charset="0"/>
              </a:rPr>
              <a:t>	 &lt;</a:t>
            </a:r>
            <a:r>
              <a:rPr lang="en-US" dirty="0" smtClean="0">
                <a:solidFill>
                  <a:srgbClr val="FF0000"/>
                </a:solidFill>
                <a:effectLst/>
                <a:latin typeface="Symbol" charset="2"/>
                <a:cs typeface="Symbol" charset="2"/>
                <a:sym typeface="Wingdings" charset="0"/>
              </a:rPr>
              <a:t>m</a:t>
            </a:r>
            <a:r>
              <a:rPr lang="en-US" dirty="0" smtClean="0">
                <a:solidFill>
                  <a:srgbClr val="FF0000"/>
                </a:solidFill>
                <a:effectLst/>
                <a:sym typeface="Wingdings" charset="0"/>
              </a:rPr>
              <a:t>&gt; = 280; </a:t>
            </a:r>
            <a:r>
              <a:rPr lang="en-US" dirty="0" err="1" smtClean="0">
                <a:solidFill>
                  <a:srgbClr val="FF0000"/>
                </a:solidFill>
                <a:effectLst/>
                <a:latin typeface="Symbol" charset="2"/>
                <a:cs typeface="Symbol" charset="2"/>
                <a:sym typeface="Wingdings" charset="0"/>
              </a:rPr>
              <a:t>m</a:t>
            </a:r>
            <a:r>
              <a:rPr lang="en-US" baseline="-25000" dirty="0" err="1" smtClean="0">
                <a:solidFill>
                  <a:srgbClr val="FF0000"/>
                </a:solidFill>
                <a:effectLst/>
                <a:sym typeface="Wingdings" charset="0"/>
              </a:rPr>
              <a:t>peak</a:t>
            </a:r>
            <a:r>
              <a:rPr lang="en-US" dirty="0" smtClean="0">
                <a:solidFill>
                  <a:srgbClr val="FF0000"/>
                </a:solidFill>
                <a:effectLst/>
                <a:sym typeface="Wingdings" charset="0"/>
              </a:rPr>
              <a:t> &gt; 500 @ 50ns bunch spacing</a:t>
            </a:r>
            <a:endParaRPr lang="en-US" dirty="0">
              <a:solidFill>
                <a:srgbClr val="FF0000"/>
              </a:solidFill>
              <a:effectLst/>
              <a:sym typeface="Wingdings" charset="0"/>
            </a:endParaRPr>
          </a:p>
          <a:p>
            <a:r>
              <a:rPr lang="en-US" dirty="0" smtClean="0">
                <a:solidFill>
                  <a:srgbClr val="094A08"/>
                </a:solidFill>
                <a:effectLst/>
                <a:sym typeface="Wingdings" charset="0"/>
              </a:rPr>
              <a:t>	 </a:t>
            </a:r>
            <a:r>
              <a:rPr lang="en-US" dirty="0">
                <a:solidFill>
                  <a:srgbClr val="094A08"/>
                </a:solidFill>
                <a:effectLst/>
                <a:sym typeface="Wingdings" charset="0"/>
              </a:rPr>
              <a:t>&lt;</a:t>
            </a:r>
            <a:r>
              <a:rPr lang="en-US" dirty="0">
                <a:solidFill>
                  <a:srgbClr val="094A08"/>
                </a:solidFill>
                <a:effectLst/>
                <a:latin typeface="Symbol" charset="2"/>
                <a:cs typeface="Symbol" charset="2"/>
                <a:sym typeface="Wingdings" charset="0"/>
              </a:rPr>
              <a:t>m</a:t>
            </a:r>
            <a:r>
              <a:rPr lang="en-US" dirty="0">
                <a:solidFill>
                  <a:srgbClr val="094A08"/>
                </a:solidFill>
                <a:effectLst/>
                <a:sym typeface="Wingdings" charset="0"/>
              </a:rPr>
              <a:t>&gt; = 140; </a:t>
            </a:r>
            <a:r>
              <a:rPr lang="en-US" dirty="0" err="1" smtClean="0">
                <a:solidFill>
                  <a:srgbClr val="094A08"/>
                </a:solidFill>
                <a:effectLst/>
                <a:latin typeface="Symbol" charset="2"/>
                <a:cs typeface="Symbol" charset="2"/>
                <a:sym typeface="Wingdings" charset="0"/>
              </a:rPr>
              <a:t>m</a:t>
            </a:r>
            <a:r>
              <a:rPr lang="en-US" baseline="-25000" dirty="0" err="1" smtClean="0">
                <a:solidFill>
                  <a:srgbClr val="094A08"/>
                </a:solidFill>
                <a:effectLst/>
                <a:sym typeface="Wingdings" charset="0"/>
              </a:rPr>
              <a:t>peak</a:t>
            </a:r>
            <a:r>
              <a:rPr lang="en-US" dirty="0" smtClean="0">
                <a:solidFill>
                  <a:srgbClr val="094A08"/>
                </a:solidFill>
                <a:effectLst/>
                <a:sym typeface="Wingdings" charset="0"/>
              </a:rPr>
              <a:t> </a:t>
            </a:r>
            <a:r>
              <a:rPr lang="en-US" dirty="0">
                <a:solidFill>
                  <a:srgbClr val="094A08"/>
                </a:solidFill>
                <a:effectLst/>
                <a:sym typeface="Wingdings" charset="0"/>
              </a:rPr>
              <a:t>= </a:t>
            </a:r>
            <a:r>
              <a:rPr lang="en-US" dirty="0" smtClean="0">
                <a:solidFill>
                  <a:srgbClr val="094A08"/>
                </a:solidFill>
                <a:effectLst/>
                <a:sym typeface="Wingdings" charset="0"/>
              </a:rPr>
              <a:t>280 @ 25ns bunch spacing</a:t>
            </a:r>
            <a:endParaRPr lang="en-US" dirty="0">
              <a:solidFill>
                <a:srgbClr val="094A08"/>
              </a:solidFill>
              <a:effectLst/>
              <a:sym typeface="Wingdings" charset="0"/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 bwMode="auto">
          <a:xfrm>
            <a:off x="107504" y="1165548"/>
            <a:ext cx="8861425" cy="399164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lIns="91410" tIns="45705" rIns="91410" bIns="45705"/>
          <a:lstStyle>
            <a:lvl1pPr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ts val="200"/>
              </a:spcBef>
              <a:spcAft>
                <a:spcPts val="600"/>
              </a:spcAft>
              <a:buClr>
                <a:schemeClr val="accent1"/>
              </a:buClr>
              <a:buSzPct val="65000"/>
              <a:buFont typeface="Wingdings" charset="0"/>
              <a:buNone/>
            </a:pPr>
            <a:r>
              <a:rPr lang="en-US" sz="3200" b="1" dirty="0" smtClean="0">
                <a:solidFill>
                  <a:schemeClr val="tx1"/>
                </a:solidFill>
                <a:effectLst/>
                <a:latin typeface="+mn-lt"/>
              </a:rPr>
              <a:t>HL-LHC Performance Optimization:</a:t>
            </a:r>
            <a:endParaRPr lang="en-US" sz="3200" b="1" dirty="0">
              <a:solidFill>
                <a:schemeClr val="tx1"/>
              </a:solidFill>
              <a:effectLst/>
              <a:latin typeface="+mn-lt"/>
            </a:endParaRPr>
          </a:p>
          <a:p>
            <a:pPr algn="ctr">
              <a:spcBef>
                <a:spcPts val="200"/>
              </a:spcBef>
              <a:spcAft>
                <a:spcPts val="600"/>
              </a:spcAft>
              <a:buClr>
                <a:schemeClr val="accent1"/>
              </a:buClr>
              <a:buSzPct val="65000"/>
              <a:buFont typeface="Wingdings" charset="0"/>
              <a:buNone/>
            </a:pPr>
            <a:r>
              <a:rPr lang="en-US" sz="3200" b="1" dirty="0">
                <a:solidFill>
                  <a:schemeClr val="tx1"/>
                </a:solidFill>
                <a:effectLst/>
                <a:latin typeface="+mn-lt"/>
              </a:rPr>
              <a:t>Use </a:t>
            </a:r>
            <a:r>
              <a:rPr lang="en-US" sz="3200" b="1" dirty="0" smtClean="0">
                <a:solidFill>
                  <a:schemeClr val="tx1"/>
                </a:solidFill>
                <a:effectLst/>
                <a:latin typeface="+mn-lt"/>
              </a:rPr>
              <a:t>leveling </a:t>
            </a:r>
            <a:r>
              <a:rPr lang="en-US" sz="3200" b="1" dirty="0">
                <a:solidFill>
                  <a:schemeClr val="tx1"/>
                </a:solidFill>
                <a:effectLst/>
                <a:latin typeface="+mn-lt"/>
              </a:rPr>
              <a:t>techniques for keeping average</a:t>
            </a:r>
          </a:p>
          <a:p>
            <a:pPr algn="ctr">
              <a:spcBef>
                <a:spcPts val="200"/>
              </a:spcBef>
              <a:spcAft>
                <a:spcPts val="600"/>
              </a:spcAft>
              <a:buClr>
                <a:schemeClr val="accent1"/>
              </a:buClr>
              <a:buSzPct val="65000"/>
              <a:buFont typeface="Wingdings" charset="0"/>
              <a:buNone/>
            </a:pPr>
            <a:r>
              <a:rPr lang="en-US" sz="3200" b="1" dirty="0">
                <a:solidFill>
                  <a:schemeClr val="tx1"/>
                </a:solidFill>
                <a:effectLst/>
                <a:latin typeface="+mn-lt"/>
              </a:rPr>
              <a:t>Pileup around </a:t>
            </a:r>
            <a:r>
              <a:rPr lang="en-US" sz="3200" b="1" dirty="0">
                <a:solidFill>
                  <a:srgbClr val="000090"/>
                </a:solidFill>
                <a:effectLst/>
                <a:latin typeface="+mn-lt"/>
                <a:sym typeface="Wingdings" charset="0"/>
              </a:rPr>
              <a:t>140 events per bunch </a:t>
            </a:r>
            <a:r>
              <a:rPr lang="en-US" sz="3200" b="1" dirty="0" smtClean="0">
                <a:solidFill>
                  <a:srgbClr val="000090"/>
                </a:solidFill>
                <a:effectLst/>
                <a:latin typeface="+mn-lt"/>
                <a:sym typeface="Wingdings" charset="0"/>
              </a:rPr>
              <a:t>crossing</a:t>
            </a:r>
          </a:p>
          <a:p>
            <a:pPr algn="ctr">
              <a:spcBef>
                <a:spcPts val="200"/>
              </a:spcBef>
              <a:spcAft>
                <a:spcPts val="600"/>
              </a:spcAft>
              <a:buClr>
                <a:schemeClr val="accent1"/>
              </a:buClr>
              <a:buSzPct val="65000"/>
              <a:buFont typeface="Wingdings" charset="0"/>
              <a:buNone/>
            </a:pPr>
            <a:r>
              <a:rPr lang="en-US" sz="3200" b="1" dirty="0" smtClean="0">
                <a:solidFill>
                  <a:srgbClr val="000090"/>
                </a:solidFill>
                <a:effectLst/>
                <a:latin typeface="+mn-lt"/>
                <a:sym typeface="Wingdings" charset="0"/>
              </a:rPr>
              <a:t>(</a:t>
            </a:r>
            <a:r>
              <a:rPr lang="en-US" sz="3200" b="1" dirty="0" smtClean="0">
                <a:solidFill>
                  <a:srgbClr val="000090"/>
                </a:solidFill>
                <a:effectLst/>
                <a:latin typeface="Symbol" charset="2"/>
                <a:cs typeface="Symbol" charset="2"/>
                <a:sym typeface="Wingdings" charset="0"/>
              </a:rPr>
              <a:t>b</a:t>
            </a:r>
            <a:r>
              <a:rPr lang="en-US" sz="3200" b="1" dirty="0" smtClean="0">
                <a:solidFill>
                  <a:srgbClr val="000090"/>
                </a:solidFill>
                <a:effectLst/>
                <a:latin typeface="+mn-lt"/>
                <a:sym typeface="Wingdings" charset="0"/>
              </a:rPr>
              <a:t>* leveling most likely)</a:t>
            </a:r>
            <a:endParaRPr lang="en-US" sz="3200" b="1" dirty="0">
              <a:solidFill>
                <a:srgbClr val="000090"/>
              </a:solidFill>
              <a:effectLst/>
              <a:latin typeface="+mn-lt"/>
              <a:sym typeface="Wingdings" charset="0"/>
            </a:endParaRPr>
          </a:p>
          <a:p>
            <a:pPr algn="ctr">
              <a:spcBef>
                <a:spcPct val="20000"/>
              </a:spcBef>
              <a:spcAft>
                <a:spcPts val="1200"/>
              </a:spcAft>
              <a:buClr>
                <a:schemeClr val="accent1"/>
              </a:buClr>
              <a:buSzPct val="65000"/>
              <a:buFont typeface="Wingdings" charset="0"/>
              <a:buNone/>
            </a:pPr>
            <a:endParaRPr lang="en-US" sz="3200" b="1" dirty="0">
              <a:solidFill>
                <a:schemeClr val="tx1"/>
              </a:solidFill>
              <a:effectLst/>
              <a:latin typeface="+mn-lt"/>
              <a:sym typeface="Wingdings" charset="0"/>
            </a:endParaRPr>
          </a:p>
          <a:p>
            <a:pPr algn="ctr">
              <a:spcBef>
                <a:spcPct val="20000"/>
              </a:spcBef>
              <a:spcAft>
                <a:spcPts val="1200"/>
              </a:spcAft>
              <a:buClr>
                <a:schemeClr val="accent1"/>
              </a:buClr>
              <a:buSzPct val="65000"/>
              <a:buFont typeface="Wingdings" charset="0"/>
              <a:buNone/>
            </a:pPr>
            <a:r>
              <a:rPr lang="en-US" sz="3200" b="1" dirty="0">
                <a:solidFill>
                  <a:schemeClr val="tx1"/>
                </a:solidFill>
                <a:effectLst/>
                <a:latin typeface="+mn-lt"/>
                <a:sym typeface="Wingdings" charset="0"/>
              </a:rPr>
              <a:t>	</a:t>
            </a:r>
            <a:r>
              <a:rPr lang="en-US" sz="3200" b="1" dirty="0">
                <a:solidFill>
                  <a:srgbClr val="000090"/>
                </a:solidFill>
                <a:effectLst/>
                <a:latin typeface="+mn-lt"/>
                <a:sym typeface="Wingdings" charset="0"/>
              </a:rPr>
              <a:t> level luminosity at </a:t>
            </a:r>
            <a:r>
              <a:rPr lang="en-US" sz="3200" b="1" dirty="0">
                <a:solidFill>
                  <a:srgbClr val="000090"/>
                </a:solidFill>
                <a:effectLst/>
                <a:latin typeface="+mn-lt"/>
              </a:rPr>
              <a:t>5 10</a:t>
            </a:r>
            <a:r>
              <a:rPr lang="en-US" sz="3200" b="1" baseline="30000" dirty="0">
                <a:solidFill>
                  <a:srgbClr val="000090"/>
                </a:solidFill>
                <a:effectLst/>
                <a:latin typeface="+mn-lt"/>
              </a:rPr>
              <a:t>34</a:t>
            </a:r>
            <a:r>
              <a:rPr lang="en-US" sz="3200" b="1" dirty="0">
                <a:solidFill>
                  <a:srgbClr val="000090"/>
                </a:solidFill>
                <a:effectLst/>
                <a:latin typeface="+mn-lt"/>
              </a:rPr>
              <a:t> cm</a:t>
            </a:r>
            <a:r>
              <a:rPr lang="en-US" sz="3200" b="1" baseline="30000" dirty="0">
                <a:solidFill>
                  <a:srgbClr val="000090"/>
                </a:solidFill>
                <a:effectLst/>
                <a:latin typeface="+mn-lt"/>
              </a:rPr>
              <a:t>-2 </a:t>
            </a:r>
            <a:r>
              <a:rPr lang="en-US" sz="3200" b="1" dirty="0">
                <a:solidFill>
                  <a:srgbClr val="000090"/>
                </a:solidFill>
                <a:effectLst/>
                <a:latin typeface="+mn-lt"/>
              </a:rPr>
              <a:t>s</a:t>
            </a:r>
            <a:r>
              <a:rPr lang="en-US" sz="3200" b="1" baseline="30000" dirty="0">
                <a:solidFill>
                  <a:srgbClr val="000090"/>
                </a:solidFill>
                <a:effectLst/>
                <a:latin typeface="+mn-lt"/>
              </a:rPr>
              <a:t>-</a:t>
            </a:r>
            <a:r>
              <a:rPr lang="en-US" sz="3200" b="1" baseline="30000" dirty="0" smtClean="0">
                <a:solidFill>
                  <a:srgbClr val="000090"/>
                </a:solidFill>
                <a:effectLst/>
                <a:latin typeface="+mn-lt"/>
              </a:rPr>
              <a:t>1</a:t>
            </a:r>
          </a:p>
          <a:p>
            <a:pPr algn="ctr">
              <a:spcBef>
                <a:spcPct val="20000"/>
              </a:spcBef>
              <a:spcAft>
                <a:spcPts val="1200"/>
              </a:spcAft>
              <a:buClr>
                <a:schemeClr val="accent1"/>
              </a:buClr>
              <a:buSzPct val="65000"/>
              <a:buFont typeface="Wingdings" charset="0"/>
              <a:buNone/>
            </a:pPr>
            <a:endParaRPr lang="en-US" sz="3200" b="1" baseline="30000" dirty="0" smtClean="0">
              <a:solidFill>
                <a:srgbClr val="000090"/>
              </a:solidFill>
              <a:effectLst/>
              <a:latin typeface="+mn-lt"/>
            </a:endParaRPr>
          </a:p>
          <a:p>
            <a:pPr algn="ctr">
              <a:spcBef>
                <a:spcPct val="20000"/>
              </a:spcBef>
              <a:spcAft>
                <a:spcPts val="1200"/>
              </a:spcAft>
              <a:buClr>
                <a:schemeClr val="accent1"/>
              </a:buClr>
              <a:buSzPct val="65000"/>
              <a:buFont typeface="Wingdings" charset="0"/>
              <a:buNone/>
            </a:pPr>
            <a:endParaRPr lang="en-US" sz="3200" b="1" baseline="30000" dirty="0">
              <a:solidFill>
                <a:srgbClr val="000090"/>
              </a:solidFill>
              <a:effectLst/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0365905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HL-LHC Operation: </a:t>
            </a:r>
            <a:r>
              <a:rPr lang="en-US" b="1" dirty="0" smtClean="0"/>
              <a:t>Efficiency </a:t>
            </a:r>
            <a:r>
              <a:rPr lang="en-US" b="1" dirty="0"/>
              <a:t>for </a:t>
            </a:r>
            <a:r>
              <a:rPr lang="en-US" b="1" dirty="0">
                <a:sym typeface="Symbol"/>
              </a:rPr>
              <a:t></a:t>
            </a:r>
            <a:r>
              <a:rPr lang="en-US" sz="2400" b="1" dirty="0" err="1">
                <a:sym typeface="Symbol"/>
              </a:rPr>
              <a:t>Ldt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26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48880"/>
            <a:ext cx="4780610" cy="382448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484492" y="2924944"/>
            <a:ext cx="1223412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GB" sz="2400" b="1" dirty="0" smtClean="0">
                <a:sym typeface="Symbol"/>
              </a:rPr>
              <a:t>  50%</a:t>
            </a:r>
            <a:endParaRPr lang="en-GB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3347864" y="6093296"/>
            <a:ext cx="5673348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/>
              <a:t>High reliability and availability are key design goals</a:t>
            </a:r>
            <a:endParaRPr lang="en-US" sz="2000" b="1" dirty="0"/>
          </a:p>
        </p:txBody>
      </p:sp>
      <p:sp>
        <p:nvSpPr>
          <p:cNvPr id="13" name="Content Placeholder 3"/>
          <p:cNvSpPr txBox="1">
            <a:spLocks/>
          </p:cNvSpPr>
          <p:nvPr/>
        </p:nvSpPr>
        <p:spPr>
          <a:xfrm>
            <a:off x="304800" y="1207469"/>
            <a:ext cx="8229600" cy="5349240"/>
          </a:xfrm>
          <a:prstGeom prst="rect">
            <a:avLst/>
          </a:prstGeom>
        </p:spPr>
        <p:txBody>
          <a:bodyPr/>
          <a:lstStyle>
            <a:lvl1pPr marL="356581" indent="-356581" algn="l" defTabSz="475441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2590" indent="-297150" algn="l" defTabSz="475441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88601" indent="-237720" algn="l" defTabSz="475441" rtl="0" eaLnBrk="1" latinLnBrk="0" hangingPunct="1">
              <a:spcBef>
                <a:spcPct val="20000"/>
              </a:spcBef>
              <a:buFont typeface="Arial"/>
              <a:buChar char="•"/>
              <a:defRPr sz="2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64042" indent="-237720" algn="l" defTabSz="475441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39481" indent="-237720" algn="l" defTabSz="475441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614922" indent="-237720" algn="l" defTabSz="475441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90362" indent="-237720" algn="l" defTabSz="475441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65803" indent="-237720" algn="l" defTabSz="475441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41243" indent="-237720" algn="l" defTabSz="475441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smtClean="0">
                <a:effectLst/>
              </a:rPr>
              <a:t>All our assumptions are based on forecast for the operation cycle:</a:t>
            </a:r>
          </a:p>
          <a:p>
            <a:endParaRPr lang="fr-CH" b="1" dirty="0" smtClean="0">
              <a:effectLst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004048" y="2708920"/>
            <a:ext cx="3960440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fr-CH" sz="2400" b="1" dirty="0" smtClean="0"/>
              <a:t>Consolidation of infrastructure !</a:t>
            </a:r>
          </a:p>
          <a:p>
            <a:endParaRPr lang="fr-CH" sz="2400" b="1" dirty="0" smtClean="0"/>
          </a:p>
          <a:p>
            <a:r>
              <a:rPr lang="fr-CH" sz="2400" b="1" dirty="0" smtClean="0"/>
              <a:t>But also new paradigm: remove as much as possible from the tunnel</a:t>
            </a:r>
            <a:endParaRPr lang="en-GB" sz="2400" b="1" dirty="0"/>
          </a:p>
        </p:txBody>
      </p:sp>
      <p:sp>
        <p:nvSpPr>
          <p:cNvPr id="16" name="Striped Right Arrow 15"/>
          <p:cNvSpPr/>
          <p:nvPr/>
        </p:nvSpPr>
        <p:spPr>
          <a:xfrm>
            <a:off x="6732240" y="5085184"/>
            <a:ext cx="2232248" cy="504056"/>
          </a:xfrm>
          <a:prstGeom prst="stripedRightArrow">
            <a:avLst>
              <a:gd name="adj1" fmla="val 45801"/>
              <a:gd name="adj2" fmla="val 50000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05607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Radiation to Electronics (R2E)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27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79512" y="908720"/>
            <a:ext cx="60486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chemeClr val="tx1"/>
                </a:solidFill>
                <a:effectLst/>
              </a:rPr>
              <a:t>SEU Failure analysis &amp; Actions</a:t>
            </a: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5393384" y="1189038"/>
            <a:ext cx="3702992" cy="5441708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00099"/>
              </a:buClr>
              <a:buFont typeface="Wingdings" pitchFamily="2" charset="2"/>
              <a:buChar char="q"/>
              <a:defRPr sz="2000">
                <a:solidFill>
                  <a:srgbClr val="000099"/>
                </a:solidFill>
                <a:latin typeface="Calibri" pitchFamily="34" charset="0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FF"/>
              </a:buClr>
              <a:buFont typeface="Wingdings" pitchFamily="2" charset="2"/>
              <a:buChar char="q"/>
              <a:defRPr sz="2000">
                <a:solidFill>
                  <a:srgbClr val="6666FF"/>
                </a:solidFill>
                <a:latin typeface="Calibri" pitchFamily="34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FF"/>
              </a:buClr>
              <a:buFont typeface="Wingdings" pitchFamily="2" charset="2"/>
              <a:buChar char="q"/>
              <a:defRPr sz="2000">
                <a:solidFill>
                  <a:srgbClr val="6666FF"/>
                </a:solidFill>
                <a:latin typeface="Calibri" pitchFamily="34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FF"/>
              </a:buClr>
              <a:buFont typeface="Wingdings" pitchFamily="2" charset="2"/>
              <a:buChar char="q"/>
              <a:defRPr sz="2000">
                <a:solidFill>
                  <a:srgbClr val="6666FF"/>
                </a:solidFill>
                <a:latin typeface="Calibri" pitchFamily="34" charset="0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FF"/>
              </a:buClr>
              <a:buFont typeface="Wingdings" pitchFamily="2" charset="2"/>
              <a:buChar char="q"/>
              <a:defRPr sz="2000">
                <a:solidFill>
                  <a:srgbClr val="6666FF"/>
                </a:solidFill>
                <a:latin typeface="Calibri" pitchFamily="34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FF"/>
              </a:buClr>
              <a:buFont typeface="Franklin Gothic Medium" pitchFamily="34" charset="0"/>
              <a:buChar char="–"/>
              <a:defRPr sz="2000">
                <a:solidFill>
                  <a:srgbClr val="6666FF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FF"/>
              </a:buClr>
              <a:buFont typeface="Franklin Gothic Medium" pitchFamily="34" charset="0"/>
              <a:buChar char="–"/>
              <a:defRPr sz="2000">
                <a:solidFill>
                  <a:srgbClr val="6666FF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FF"/>
              </a:buClr>
              <a:buFont typeface="Franklin Gothic Medium" pitchFamily="34" charset="0"/>
              <a:buChar char="–"/>
              <a:defRPr sz="2000">
                <a:solidFill>
                  <a:srgbClr val="6666FF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6699FF"/>
              </a:buClr>
              <a:buFont typeface="Franklin Gothic Medium" pitchFamily="34" charset="0"/>
              <a:buChar char="–"/>
              <a:defRPr sz="2000">
                <a:solidFill>
                  <a:srgbClr val="6666FF"/>
                </a:solidFill>
                <a:latin typeface="+mn-lt"/>
              </a:defRPr>
            </a:lvl9pPr>
          </a:lstStyle>
          <a:p>
            <a:pPr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b="1" kern="0" dirty="0">
                <a:solidFill>
                  <a:srgbClr val="C00000"/>
                </a:solidFill>
                <a:effectLst/>
              </a:rPr>
              <a:t>2008-2011</a:t>
            </a:r>
          </a:p>
          <a:p>
            <a:pPr marL="540000" lvl="1" indent="-432000"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800" b="1" kern="0" dirty="0">
                <a:solidFill>
                  <a:srgbClr val="00007D"/>
                </a:solidFill>
                <a:effectLst/>
              </a:rPr>
              <a:t>Analyze and mitigate all safety relevant cases and limit global impact</a:t>
            </a:r>
          </a:p>
          <a:p>
            <a:pPr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b="1" kern="0" dirty="0">
                <a:solidFill>
                  <a:srgbClr val="C00000"/>
                </a:solidFill>
                <a:effectLst/>
              </a:rPr>
              <a:t>2011-2012</a:t>
            </a:r>
          </a:p>
          <a:p>
            <a:pPr marL="540000" lvl="1" indent="-432000"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800" b="1" kern="0" dirty="0">
                <a:solidFill>
                  <a:srgbClr val="00007D"/>
                </a:solidFill>
                <a:effectLst/>
              </a:rPr>
              <a:t>Focus on </a:t>
            </a:r>
            <a:r>
              <a:rPr lang="en-US" sz="1800" b="1" kern="0" dirty="0" smtClean="0">
                <a:solidFill>
                  <a:srgbClr val="00007D"/>
                </a:solidFill>
                <a:effectLst/>
              </a:rPr>
              <a:t>equipment with long downtimes; provide shielding</a:t>
            </a:r>
            <a:endParaRPr lang="en-US" sz="1800" b="1" kern="0" dirty="0">
              <a:solidFill>
                <a:srgbClr val="00007D"/>
              </a:solidFill>
              <a:effectLst/>
            </a:endParaRPr>
          </a:p>
          <a:p>
            <a:pPr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b="1" kern="0" dirty="0">
                <a:solidFill>
                  <a:srgbClr val="C00000"/>
                </a:solidFill>
                <a:effectLst/>
              </a:rPr>
              <a:t>LS1 (2013/2014)</a:t>
            </a:r>
          </a:p>
          <a:p>
            <a:pPr marL="540000" lvl="1" indent="-432000"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800" b="1" kern="0" dirty="0" smtClean="0">
                <a:solidFill>
                  <a:srgbClr val="00007D"/>
                </a:solidFill>
                <a:effectLst/>
              </a:rPr>
              <a:t>Relocation of power converters</a:t>
            </a:r>
            <a:endParaRPr lang="en-US" sz="2400" b="1" kern="0" dirty="0" smtClean="0">
              <a:solidFill>
                <a:srgbClr val="C00000"/>
              </a:solidFill>
              <a:effectLst/>
            </a:endParaRPr>
          </a:p>
          <a:p>
            <a:pPr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b="1" kern="0" dirty="0">
                <a:solidFill>
                  <a:srgbClr val="C00000"/>
                </a:solidFill>
                <a:effectLst/>
              </a:rPr>
              <a:t>LS1 </a:t>
            </a:r>
            <a:r>
              <a:rPr lang="en-US" sz="2400" b="1" kern="0" dirty="0" smtClean="0">
                <a:solidFill>
                  <a:srgbClr val="C00000"/>
                </a:solidFill>
                <a:effectLst/>
              </a:rPr>
              <a:t>– LS2:</a:t>
            </a:r>
            <a:endParaRPr lang="en-US" sz="2400" b="1" kern="0" dirty="0">
              <a:solidFill>
                <a:srgbClr val="C00000"/>
              </a:solidFill>
              <a:effectLst/>
            </a:endParaRPr>
          </a:p>
          <a:p>
            <a:pPr marL="540000" lvl="1" indent="-432000"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800" b="1" kern="0" dirty="0" smtClean="0">
                <a:solidFill>
                  <a:srgbClr val="00007D"/>
                </a:solidFill>
                <a:effectLst/>
              </a:rPr>
              <a:t>Equipment Upgrades</a:t>
            </a:r>
            <a:endParaRPr lang="en-US" sz="2400" b="1" kern="0" dirty="0" smtClean="0">
              <a:solidFill>
                <a:srgbClr val="C00000"/>
              </a:solidFill>
              <a:effectLst/>
            </a:endParaRPr>
          </a:p>
          <a:p>
            <a:pPr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2400" b="1" kern="0" dirty="0" smtClean="0">
                <a:solidFill>
                  <a:srgbClr val="C00000"/>
                </a:solidFill>
                <a:effectLst/>
              </a:rPr>
              <a:t>LS3 -&gt; HL-LHC</a:t>
            </a:r>
            <a:endParaRPr lang="en-US" sz="2400" b="1" kern="0" dirty="0">
              <a:solidFill>
                <a:srgbClr val="C00000"/>
              </a:solidFill>
              <a:effectLst/>
            </a:endParaRPr>
          </a:p>
          <a:p>
            <a:pPr marL="540000" lvl="1" indent="-432000">
              <a:lnSpc>
                <a:spcPts val="28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sz="1800" b="1" kern="0" dirty="0" smtClean="0">
                <a:solidFill>
                  <a:srgbClr val="00007D"/>
                </a:solidFill>
                <a:effectLst/>
              </a:rPr>
              <a:t>Remove all sensitive equipment from underground installations </a:t>
            </a:r>
            <a:endParaRPr lang="en-US" sz="1800" b="1" kern="0" dirty="0">
              <a:solidFill>
                <a:srgbClr val="00007D"/>
              </a:solidFill>
              <a:effectLst/>
            </a:endParaRPr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759" y="1477935"/>
            <a:ext cx="5091113" cy="484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 flipV="1">
            <a:off x="741838" y="1629959"/>
            <a:ext cx="460680" cy="40833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 rot="16590890">
            <a:off x="284808" y="3264701"/>
            <a:ext cx="16706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b="1" kern="0" dirty="0">
                <a:solidFill>
                  <a:srgbClr val="C00000"/>
                </a:solidFill>
              </a:rPr>
              <a:t>~12 dumps / fb</a:t>
            </a:r>
            <a:r>
              <a:rPr lang="en-US" sz="1600" b="1" kern="0" baseline="30000" dirty="0">
                <a:solidFill>
                  <a:srgbClr val="C00000"/>
                </a:solidFill>
              </a:rPr>
              <a:t>-1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59637" y="1535829"/>
            <a:ext cx="10999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b="1" kern="0" dirty="0">
                <a:solidFill>
                  <a:srgbClr val="C00000"/>
                </a:solidFill>
              </a:rPr>
              <a:t>~400 h</a:t>
            </a:r>
            <a:br>
              <a:rPr lang="en-US" sz="1600" b="1" kern="0" dirty="0">
                <a:solidFill>
                  <a:srgbClr val="C00000"/>
                </a:solidFill>
              </a:rPr>
            </a:br>
            <a:r>
              <a:rPr lang="en-US" sz="1600" b="1" kern="0" dirty="0">
                <a:solidFill>
                  <a:srgbClr val="C00000"/>
                </a:solidFill>
              </a:rPr>
              <a:t>Downtime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741838" y="1531813"/>
            <a:ext cx="2173467" cy="4181495"/>
          </a:xfrm>
          <a:prstGeom prst="line">
            <a:avLst/>
          </a:prstGeom>
          <a:ln w="38100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189550" y="2132386"/>
            <a:ext cx="10999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b="1" kern="0" dirty="0">
                <a:solidFill>
                  <a:srgbClr val="00007D"/>
                </a:solidFill>
              </a:rPr>
              <a:t>~250 h</a:t>
            </a:r>
            <a:br>
              <a:rPr lang="en-US" sz="1600" b="1" kern="0" dirty="0">
                <a:solidFill>
                  <a:srgbClr val="00007D"/>
                </a:solidFill>
              </a:rPr>
            </a:br>
            <a:r>
              <a:rPr lang="en-US" sz="1600" b="1" kern="0" dirty="0">
                <a:solidFill>
                  <a:srgbClr val="00007D"/>
                </a:solidFill>
              </a:rPr>
              <a:t>Downtime</a:t>
            </a:r>
          </a:p>
        </p:txBody>
      </p:sp>
      <p:sp>
        <p:nvSpPr>
          <p:cNvPr id="14" name="TextBox 13"/>
          <p:cNvSpPr txBox="1"/>
          <p:nvPr/>
        </p:nvSpPr>
        <p:spPr>
          <a:xfrm rot="17773291">
            <a:off x="919896" y="3417101"/>
            <a:ext cx="15568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b="1" kern="0" dirty="0">
                <a:solidFill>
                  <a:srgbClr val="00007D"/>
                </a:solidFill>
              </a:rPr>
              <a:t>~3 dumps / fb</a:t>
            </a:r>
            <a:r>
              <a:rPr lang="en-US" sz="1600" b="1" kern="0" baseline="30000" dirty="0">
                <a:solidFill>
                  <a:srgbClr val="00007D"/>
                </a:solidFill>
              </a:rPr>
              <a:t>-1</a:t>
            </a:r>
          </a:p>
        </p:txBody>
      </p:sp>
      <p:cxnSp>
        <p:nvCxnSpPr>
          <p:cNvPr id="15" name="Straight Connector 14"/>
          <p:cNvCxnSpPr/>
          <p:nvPr/>
        </p:nvCxnSpPr>
        <p:spPr>
          <a:xfrm flipV="1">
            <a:off x="741838" y="4182659"/>
            <a:ext cx="4420926" cy="1530649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Isosceles Triangle 15"/>
          <p:cNvSpPr/>
          <p:nvPr/>
        </p:nvSpPr>
        <p:spPr bwMode="auto">
          <a:xfrm rot="13110422">
            <a:off x="1279106" y="1590868"/>
            <a:ext cx="1805272" cy="4625376"/>
          </a:xfrm>
          <a:prstGeom prst="triangle">
            <a:avLst/>
          </a:prstGeom>
          <a:solidFill>
            <a:schemeClr val="accent1">
              <a:alpha val="50000"/>
            </a:schemeClr>
          </a:solidFill>
          <a:ln w="444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7" name="Isosceles Triangle 16"/>
          <p:cNvSpPr/>
          <p:nvPr/>
        </p:nvSpPr>
        <p:spPr bwMode="auto">
          <a:xfrm rot="14433896">
            <a:off x="1865855" y="2255051"/>
            <a:ext cx="1720164" cy="4625376"/>
          </a:xfrm>
          <a:prstGeom prst="triangle">
            <a:avLst/>
          </a:prstGeom>
          <a:solidFill>
            <a:srgbClr val="00B050">
              <a:alpha val="50000"/>
            </a:srgbClr>
          </a:solidFill>
          <a:ln w="4445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rot="20503351">
            <a:off x="1892286" y="4349876"/>
            <a:ext cx="224933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b="1" kern="0" dirty="0">
                <a:solidFill>
                  <a:srgbClr val="006600"/>
                </a:solidFill>
              </a:rPr>
              <a:t>LS1 – LS2 Aiming for </a:t>
            </a:r>
            <a:br>
              <a:rPr lang="en-US" sz="1600" b="1" kern="0" dirty="0">
                <a:solidFill>
                  <a:srgbClr val="006600"/>
                </a:solidFill>
              </a:rPr>
            </a:br>
            <a:r>
              <a:rPr lang="en-US" sz="1600" b="1" kern="0" dirty="0">
                <a:solidFill>
                  <a:srgbClr val="006600"/>
                </a:solidFill>
              </a:rPr>
              <a:t>&lt;0.5 dumps / fb</a:t>
            </a:r>
            <a:r>
              <a:rPr lang="en-US" sz="1600" b="1" kern="0" baseline="30000" dirty="0">
                <a:solidFill>
                  <a:srgbClr val="006600"/>
                </a:solidFill>
              </a:rPr>
              <a:t>-1</a:t>
            </a:r>
          </a:p>
        </p:txBody>
      </p:sp>
      <p:cxnSp>
        <p:nvCxnSpPr>
          <p:cNvPr id="19" name="Straight Connector 18"/>
          <p:cNvCxnSpPr/>
          <p:nvPr/>
        </p:nvCxnSpPr>
        <p:spPr>
          <a:xfrm flipV="1">
            <a:off x="733062" y="5429223"/>
            <a:ext cx="4337898" cy="28408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 rot="21274640">
            <a:off x="2172325" y="5219413"/>
            <a:ext cx="26452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b="1" kern="0" dirty="0">
                <a:solidFill>
                  <a:srgbClr val="FF0000"/>
                </a:solidFill>
              </a:rPr>
              <a:t>HL-LHC: &lt; 0.1 dumps / fb</a:t>
            </a:r>
            <a:r>
              <a:rPr lang="en-US" sz="1600" b="1" kern="0" baseline="30000" dirty="0">
                <a:solidFill>
                  <a:srgbClr val="FF0000"/>
                </a:solidFill>
              </a:rPr>
              <a:t>-1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101123" y="2866082"/>
            <a:ext cx="131318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b="1" kern="0" dirty="0">
                <a:solidFill>
                  <a:srgbClr val="00007D"/>
                </a:solidFill>
              </a:rPr>
              <a:t>Relocation</a:t>
            </a:r>
            <a:br>
              <a:rPr lang="en-US" sz="1600" b="1" kern="0" dirty="0">
                <a:solidFill>
                  <a:srgbClr val="00007D"/>
                </a:solidFill>
              </a:rPr>
            </a:br>
            <a:r>
              <a:rPr lang="en-US" sz="1600" b="1" kern="0" dirty="0">
                <a:solidFill>
                  <a:srgbClr val="00007D"/>
                </a:solidFill>
              </a:rPr>
              <a:t>&amp; Shielding</a:t>
            </a:r>
            <a:endParaRPr lang="en-US" sz="1600" b="1" kern="0" baseline="30000" dirty="0">
              <a:solidFill>
                <a:srgbClr val="00007D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80392" y="3428530"/>
            <a:ext cx="1244752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600" b="1" kern="0" dirty="0">
                <a:solidFill>
                  <a:srgbClr val="003300"/>
                </a:solidFill>
              </a:rPr>
              <a:t>Equipment </a:t>
            </a:r>
            <a:br>
              <a:rPr lang="en-US" sz="1600" b="1" kern="0" dirty="0">
                <a:solidFill>
                  <a:srgbClr val="003300"/>
                </a:solidFill>
              </a:rPr>
            </a:br>
            <a:r>
              <a:rPr lang="en-US" sz="1600" b="1" kern="0" dirty="0">
                <a:solidFill>
                  <a:srgbClr val="003300"/>
                </a:solidFill>
              </a:rPr>
              <a:t>Upgrades</a:t>
            </a:r>
            <a:endParaRPr lang="en-US" sz="1600" b="1" kern="0" baseline="30000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924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1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1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10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0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3" grpId="0"/>
      <p:bldP spid="14" grpId="0"/>
      <p:bldP spid="16" grpId="0" animBg="1"/>
      <p:bldP spid="17" grpId="0" animBg="1"/>
      <p:bldP spid="18" grpId="0"/>
      <p:bldP spid="20" grpId="0"/>
      <p:bldP spid="21" grpId="0"/>
      <p:bldP spid="2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5656" y="2708920"/>
            <a:ext cx="6840760" cy="649288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28</a:t>
            </a:fld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670" y="1652820"/>
            <a:ext cx="8748465" cy="2424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1055" y="4224662"/>
            <a:ext cx="5579293" cy="1942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54" descr="United States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35630" y="2582998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4" descr="United States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2905" y="2217238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4" descr="United States icon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46386" y="4568356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6" descr="Japan icon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5109" y="1956964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0" descr="France icon">
            <a:hlinkClick r:id="rId8"/>
          </p:cNvPr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4342" y="4488589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4" descr="Italy icon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877224" y="2047666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2" descr="Spain icon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64904" y="2106193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8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19190" y="2447554"/>
            <a:ext cx="433794" cy="43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8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44223" y="2324989"/>
            <a:ext cx="433794" cy="43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8"/>
          <p:cNvPicPr>
            <a:picLocks noChangeAspect="1" noChangeArrowheads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0220" y="4886270"/>
            <a:ext cx="433794" cy="433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62" descr="Spain icon">
            <a:hlinkClick r:id="rId12"/>
          </p:cNvPr>
          <p:cNvPicPr>
            <a:picLocks noChangeAspect="1" noChangeArrowheads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81816" y="2428666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5809545" y="4158556"/>
            <a:ext cx="3254065" cy="2062103"/>
          </a:xfrm>
          <a:prstGeom prst="rect">
            <a:avLst/>
          </a:prstGeom>
          <a:solidFill>
            <a:srgbClr val="0C377B">
              <a:lumMod val="75000"/>
            </a:srgbClr>
          </a:solidFill>
          <a:ln w="9525" cap="flat" cmpd="sng" algn="ctr">
            <a:solidFill>
              <a:srgbClr val="5F5F5F">
                <a:shade val="60000"/>
                <a:satMod val="300000"/>
              </a:srgbClr>
            </a:solidFill>
            <a:prstDash val="solid"/>
          </a:ln>
          <a:effectLst>
            <a:glow rad="63500">
              <a:srgbClr val="5F5F5F">
                <a:tint val="30000"/>
                <a:shade val="95000"/>
                <a:satMod val="300000"/>
                <a:alpha val="5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Q1-Q3 : R&amp;D, Design, Prototypes and in-kind </a:t>
            </a:r>
            <a:r>
              <a: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USA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D1 : R&amp;D, Design, Prototypes and in-kind </a:t>
            </a:r>
            <a:r>
              <a: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JP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MCBX : Design and Prototype </a:t>
            </a:r>
            <a:r>
              <a: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ES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HO Correctors: Design and Prototypes </a:t>
            </a:r>
            <a:r>
              <a: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IT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Q4 : Design and Prototype </a:t>
            </a:r>
            <a:r>
              <a: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FR</a:t>
            </a:r>
            <a:endParaRPr kumimoji="0" lang="en-GB" sz="16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0" name="Picture 52" descr="United Kingdom icon">
            <a:hlinkClick r:id="rId15"/>
          </p:cNvPr>
          <p:cNvPicPr>
            <a:picLocks noChangeAspect="1" noChangeArrowheads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3821" y="4644544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4" descr="Italy icon">
            <a:hlinkClick r:id="rId10"/>
          </p:cNvPr>
          <p:cNvPicPr>
            <a:picLocks noChangeAspect="1" noChangeArrowheads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1303" y="4772026"/>
            <a:ext cx="487680" cy="487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138409" y="6258798"/>
            <a:ext cx="3699824" cy="338554"/>
          </a:xfrm>
          <a:prstGeom prst="rect">
            <a:avLst/>
          </a:prstGeom>
          <a:solidFill>
            <a:srgbClr val="0C377B">
              <a:lumMod val="75000"/>
            </a:srgbClr>
          </a:solidFill>
          <a:ln w="9525" cap="flat" cmpd="sng" algn="ctr">
            <a:solidFill>
              <a:srgbClr val="5F5F5F">
                <a:shade val="60000"/>
                <a:satMod val="300000"/>
              </a:srgbClr>
            </a:solidFill>
            <a:prstDash val="solid"/>
          </a:ln>
          <a:effectLst>
            <a:glow rad="63500">
              <a:srgbClr val="5F5F5F">
                <a:tint val="30000"/>
                <a:shade val="95000"/>
                <a:satMod val="300000"/>
                <a:alpha val="5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CC : R&amp;D, Design and in-kind  </a:t>
            </a:r>
            <a:r>
              <a: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USA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066035" y="6258798"/>
            <a:ext cx="2831561" cy="338554"/>
          </a:xfrm>
          <a:prstGeom prst="rect">
            <a:avLst/>
          </a:prstGeom>
          <a:solidFill>
            <a:srgbClr val="0C377B">
              <a:lumMod val="75000"/>
            </a:srgbClr>
          </a:solidFill>
          <a:ln w="9525" cap="flat" cmpd="sng" algn="ctr">
            <a:solidFill>
              <a:srgbClr val="5F5F5F">
                <a:shade val="60000"/>
                <a:satMod val="300000"/>
              </a:srgbClr>
            </a:solidFill>
            <a:prstDash val="solid"/>
          </a:ln>
          <a:effectLst>
            <a:glow rad="63500">
              <a:srgbClr val="5F5F5F">
                <a:tint val="30000"/>
                <a:shade val="95000"/>
                <a:satMod val="300000"/>
                <a:alpha val="50000"/>
              </a:srgbClr>
            </a:glow>
          </a:effectLst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CC : R&amp;D and Design </a:t>
            </a:r>
            <a:r>
              <a:rPr kumimoji="0" lang="en-GB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UK</a:t>
            </a:r>
            <a:r>
              <a:rPr kumimoji="0" lang="en-GB" sz="1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</a:t>
            </a:r>
            <a:endParaRPr kumimoji="0" lang="en-GB" sz="16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8393535" y="3164557"/>
            <a:ext cx="704850" cy="483478"/>
          </a:xfrm>
          <a:prstGeom prst="ellipse">
            <a:avLst/>
          </a:prstGeom>
          <a:solidFill>
            <a:srgbClr val="0055A0"/>
          </a:solidFill>
          <a:ln w="19050" cap="flat" cmpd="sng" algn="ctr">
            <a:solidFill>
              <a:srgbClr val="DDDDDD">
                <a:shade val="50000"/>
              </a:srgbClr>
            </a:solidFill>
            <a:prstDash val="solid"/>
          </a:ln>
          <a:effectLst/>
        </p:spPr>
        <p:txBody>
          <a:bodyPr lIns="36000" tIns="18000" rIns="36000" bIns="1800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ATLAS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CMS</a:t>
            </a:r>
            <a:endParaRPr kumimoji="0" lang="en-GB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24410" y="836712"/>
            <a:ext cx="5815742" cy="830997"/>
          </a:xfrm>
          <a:prstGeom prst="rect">
            <a:avLst/>
          </a:prstGeom>
          <a:solidFill>
            <a:srgbClr val="0070C0"/>
          </a:solidFill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In-kind contributions and collaborations</a:t>
            </a:r>
            <a:b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</a:br>
            <a:r>
              <a:rPr kumimoji="0" lang="en-GB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for design, prototypes and production</a:t>
            </a:r>
            <a:endParaRPr kumimoji="0" lang="en-GB" sz="2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191519" y="921494"/>
            <a:ext cx="2844977" cy="707886"/>
          </a:xfrm>
          <a:prstGeom prst="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Discussions </a:t>
            </a:r>
            <a:r>
              <a:rPr kumimoji="0" lang="en-GB" sz="2000" b="0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ongoing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with 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several other </a:t>
            </a:r>
            <a:r>
              <a:rPr kumimoji="0" lang="en-GB" sz="20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countries</a:t>
            </a:r>
            <a:r>
              <a: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            </a:t>
            </a:r>
            <a:endParaRPr kumimoji="0" lang="en-GB" sz="20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603458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29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LHC Roadmap</a:t>
            </a:r>
            <a:endParaRPr lang="en-GB" sz="3200" b="1" dirty="0"/>
          </a:p>
        </p:txBody>
      </p:sp>
      <p:grpSp>
        <p:nvGrpSpPr>
          <p:cNvPr id="7" name="Group 6"/>
          <p:cNvGrpSpPr/>
          <p:nvPr/>
        </p:nvGrpSpPr>
        <p:grpSpPr>
          <a:xfrm>
            <a:off x="220181" y="1988840"/>
            <a:ext cx="8612092" cy="4179180"/>
            <a:chOff x="220181" y="1516511"/>
            <a:chExt cx="8612092" cy="4179180"/>
          </a:xfrm>
        </p:grpSpPr>
        <p:pic>
          <p:nvPicPr>
            <p:cNvPr id="8" name="Picture 7"/>
            <p:cNvPicPr>
              <a:picLocks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20181" y="1516511"/>
              <a:ext cx="8359769" cy="3988800"/>
            </a:xfrm>
            <a:prstGeom prst="rect">
              <a:avLst/>
            </a:prstGeom>
          </p:spPr>
        </p:pic>
        <p:cxnSp>
          <p:nvCxnSpPr>
            <p:cNvPr id="9" name="Straight Arrow Connector 8"/>
            <p:cNvCxnSpPr/>
            <p:nvPr/>
          </p:nvCxnSpPr>
          <p:spPr>
            <a:xfrm flipV="1">
              <a:off x="947599" y="2729163"/>
              <a:ext cx="7632352" cy="1324"/>
            </a:xfrm>
            <a:prstGeom prst="straightConnector1">
              <a:avLst/>
            </a:prstGeom>
            <a:noFill/>
            <a:ln w="28575" cap="flat" cmpd="sng" algn="ctr">
              <a:solidFill>
                <a:srgbClr val="0C377B">
                  <a:lumMod val="40000"/>
                  <a:lumOff val="60000"/>
                </a:srgbClr>
              </a:solidFill>
              <a:prstDash val="solid"/>
              <a:headEnd type="oval" w="med" len="med"/>
              <a:tailEnd type="none" w="med" len="med"/>
            </a:ln>
            <a:effectLst/>
          </p:spPr>
        </p:cxnSp>
        <p:sp>
          <p:nvSpPr>
            <p:cNvPr id="10" name="TextBox 9"/>
            <p:cNvSpPr txBox="1"/>
            <p:nvPr/>
          </p:nvSpPr>
          <p:spPr>
            <a:xfrm>
              <a:off x="3827417" y="2606715"/>
              <a:ext cx="1039133" cy="246221"/>
            </a:xfrm>
            <a:prstGeom prst="rect">
              <a:avLst/>
            </a:prstGeom>
            <a:solidFill>
              <a:srgbClr val="FFFFFF"/>
            </a:solidFill>
          </p:spPr>
          <p:txBody>
            <a:bodyPr wrap="square" lIns="0" tIns="0" rIns="0" bIns="0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</a:rPr>
                <a:t>PHASE 1</a:t>
              </a: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339752" y="2195572"/>
              <a:ext cx="8415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Run 2</a:t>
              </a: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955595" y="1786522"/>
              <a:ext cx="8415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Run 3</a:t>
              </a: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6566678" y="3144522"/>
              <a:ext cx="8415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Run 4</a:t>
              </a: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5534023" y="2195572"/>
              <a:ext cx="693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LS 2</a:t>
              </a: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4421017" y="3591449"/>
              <a:ext cx="693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LS </a:t>
              </a: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3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65988" y="4569176"/>
              <a:ext cx="693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LS 4</a:t>
              </a: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701676" y="4569176"/>
              <a:ext cx="693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LS 5</a:t>
              </a: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V="1">
              <a:off x="5874961" y="4229068"/>
              <a:ext cx="2704990" cy="13436"/>
            </a:xfrm>
            <a:prstGeom prst="straightConnector1">
              <a:avLst/>
            </a:prstGeom>
            <a:noFill/>
            <a:ln w="28575" cap="flat" cmpd="sng" algn="ctr">
              <a:solidFill>
                <a:srgbClr val="000066"/>
              </a:solidFill>
              <a:prstDash val="solid"/>
              <a:headEnd type="oval" w="med" len="med"/>
              <a:tailEnd type="stealth" w="lg" len="lg"/>
            </a:ln>
            <a:effectLst/>
          </p:spPr>
        </p:cxnSp>
        <p:cxnSp>
          <p:nvCxnSpPr>
            <p:cNvPr id="19" name="Straight Arrow Connector 18"/>
            <p:cNvCxnSpPr/>
            <p:nvPr/>
          </p:nvCxnSpPr>
          <p:spPr>
            <a:xfrm flipV="1">
              <a:off x="989355" y="5673436"/>
              <a:ext cx="7842918" cy="22255"/>
            </a:xfrm>
            <a:prstGeom prst="straightConnector1">
              <a:avLst/>
            </a:prstGeom>
            <a:noFill/>
            <a:ln w="28575" cap="flat" cmpd="sng" algn="ctr">
              <a:solidFill>
                <a:srgbClr val="000066"/>
              </a:solidFill>
              <a:prstDash val="solid"/>
              <a:headEnd type="oval" w="med" len="med"/>
              <a:tailEnd type="stealth" w="lg" len="lg"/>
            </a:ln>
            <a:effectLst/>
          </p:spPr>
        </p:cxnSp>
        <p:cxnSp>
          <p:nvCxnSpPr>
            <p:cNvPr id="20" name="Straight Arrow Connector 19"/>
            <p:cNvCxnSpPr/>
            <p:nvPr/>
          </p:nvCxnSpPr>
          <p:spPr>
            <a:xfrm>
              <a:off x="989355" y="4229068"/>
              <a:ext cx="2168587" cy="0"/>
            </a:xfrm>
            <a:prstGeom prst="straightConnector1">
              <a:avLst/>
            </a:prstGeom>
            <a:noFill/>
            <a:ln w="28575" cap="flat" cmpd="sng" algn="ctr">
              <a:solidFill>
                <a:srgbClr val="0C377B">
                  <a:lumMod val="40000"/>
                  <a:lumOff val="60000"/>
                </a:srgbClr>
              </a:solidFill>
              <a:prstDash val="solid"/>
              <a:headEnd type="oval" w="med" len="med"/>
              <a:tailEnd type="stealth" w="lg" len="lg"/>
            </a:ln>
            <a:effectLst/>
          </p:spPr>
        </p:cxnSp>
        <p:sp>
          <p:nvSpPr>
            <p:cNvPr id="21" name="TextBox 20"/>
            <p:cNvSpPr txBox="1"/>
            <p:nvPr/>
          </p:nvSpPr>
          <p:spPr>
            <a:xfrm>
              <a:off x="6279249" y="4059791"/>
              <a:ext cx="1059906" cy="338554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66"/>
                  </a:solidFill>
                  <a:effectLst/>
                  <a:uLnTx/>
                  <a:uFillTx/>
                </a:rPr>
                <a:t>PHASE 2</a:t>
              </a: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2267744" y="5037288"/>
              <a:ext cx="693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LS 4</a:t>
              </a: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6414265" y="5012435"/>
              <a:ext cx="6931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LS 5</a:t>
              </a: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4570798" y="5037288"/>
              <a:ext cx="8415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Run 5</a:t>
              </a: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255509" y="3563901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Run 3</a:t>
              </a:r>
              <a:endPara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6664356" y="3558578"/>
              <a:ext cx="8002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Run </a:t>
              </a:r>
              <a:r>
                <a:rPr kumimoji="0" lang="en-GB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4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507947" y="4105957"/>
              <a:ext cx="1904367" cy="246221"/>
            </a:xfrm>
            <a:prstGeom prst="rect">
              <a:avLst/>
            </a:prstGeom>
            <a:solidFill>
              <a:srgbClr val="FFFFFF"/>
            </a:solidFill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3399FF"/>
                  </a:solidFill>
                  <a:effectLst/>
                  <a:uLnTx/>
                  <a:uFillTx/>
                </a:rPr>
                <a:t>HL-LHC installation</a:t>
              </a:r>
              <a:endParaRPr kumimoji="0" lang="fr-FR" sz="1600" b="1" i="0" u="none" strike="noStrike" kern="0" cap="none" spc="0" normalizeH="0" baseline="0" noProof="0" dirty="0">
                <a:ln>
                  <a:noFill/>
                </a:ln>
                <a:solidFill>
                  <a:srgbClr val="3399FF"/>
                </a:solidFill>
                <a:effectLst/>
                <a:uLnTx/>
                <a:uFillTx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6158009" y="2412125"/>
              <a:ext cx="1106072" cy="184666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CH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</a:rPr>
                <a:t>LIU installation</a:t>
              </a:r>
              <a:endParaRPr kumimoji="0" lang="fr-FR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57921" y="908720"/>
            <a:ext cx="618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36575" algn="l"/>
                <a:tab pos="2963863" algn="l"/>
                <a:tab pos="3311525" algn="l"/>
              </a:tabLst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LS2 	starting in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2019	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=&gt; 	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24 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months + 3 months BC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36575" algn="l"/>
                <a:tab pos="2963863" algn="l"/>
                <a:tab pos="3311525" algn="l"/>
              </a:tabLst>
              <a:defRPr/>
            </a:pP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LS3	LHC: starting in 2024 	=&gt;	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30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months + 3 months BC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536575" algn="l"/>
                <a:tab pos="2963863" algn="l"/>
                <a:tab pos="3311525" algn="l"/>
              </a:tabLst>
              <a:defRPr/>
            </a:pP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	I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njectors: in 2025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	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=&gt;</a:t>
            </a:r>
            <a:r>
              <a:rPr kumimoji="0" lang="en-GB" sz="1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	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13</a:t>
            </a:r>
            <a:r>
              <a:rPr kumimoji="0" lang="en-GB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months + 3 months BC</a:t>
            </a: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6711045" y="836712"/>
            <a:ext cx="2355474" cy="1152846"/>
            <a:chOff x="6988333" y="1114770"/>
            <a:chExt cx="2025247" cy="903687"/>
          </a:xfrm>
        </p:grpSpPr>
        <p:grpSp>
          <p:nvGrpSpPr>
            <p:cNvPr id="31" name="Group 30"/>
            <p:cNvGrpSpPr/>
            <p:nvPr/>
          </p:nvGrpSpPr>
          <p:grpSpPr>
            <a:xfrm>
              <a:off x="7067911" y="1141217"/>
              <a:ext cx="1866091" cy="850793"/>
              <a:chOff x="7236296" y="15245"/>
              <a:chExt cx="1866091" cy="850793"/>
            </a:xfrm>
          </p:grpSpPr>
          <p:sp>
            <p:nvSpPr>
              <p:cNvPr id="33" name="Rectangle 32"/>
              <p:cNvSpPr/>
              <p:nvPr/>
            </p:nvSpPr>
            <p:spPr>
              <a:xfrm>
                <a:off x="7236296" y="68139"/>
                <a:ext cx="224295" cy="150949"/>
              </a:xfrm>
              <a:prstGeom prst="rect">
                <a:avLst/>
              </a:prstGeom>
              <a:solidFill>
                <a:srgbClr val="00B050"/>
              </a:solidFill>
              <a:ln w="9525" cap="flat" cmpd="sng" algn="ctr">
                <a:noFill/>
                <a:prstDash val="solid"/>
              </a:ln>
              <a:effectLst>
                <a:glow rad="70000">
                  <a:srgbClr val="DDDDDD">
                    <a:tint val="30000"/>
                    <a:shade val="95000"/>
                    <a:satMod val="300000"/>
                    <a:alpha val="50000"/>
                  </a:srgb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" name="Rectangle 33"/>
              <p:cNvSpPr/>
              <p:nvPr/>
            </p:nvSpPr>
            <p:spPr>
              <a:xfrm>
                <a:off x="7236296" y="256825"/>
                <a:ext cx="224295" cy="150949"/>
              </a:xfrm>
              <a:prstGeom prst="rect">
                <a:avLst/>
              </a:prstGeom>
              <a:solidFill>
                <a:srgbClr val="FF3300"/>
              </a:solidFill>
              <a:ln w="9525" cap="flat" cmpd="sng" algn="ctr">
                <a:noFill/>
                <a:prstDash val="solid"/>
              </a:ln>
              <a:effectLst>
                <a:glow rad="70000">
                  <a:srgbClr val="DDDDDD">
                    <a:tint val="30000"/>
                    <a:shade val="95000"/>
                    <a:satMod val="300000"/>
                    <a:alpha val="50000"/>
                  </a:srgb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5" name="Rectangle 34"/>
              <p:cNvSpPr/>
              <p:nvPr/>
            </p:nvSpPr>
            <p:spPr>
              <a:xfrm>
                <a:off x="7236296" y="461945"/>
                <a:ext cx="224295" cy="150949"/>
              </a:xfrm>
              <a:prstGeom prst="rect">
                <a:avLst/>
              </a:prstGeom>
              <a:solidFill>
                <a:srgbClr val="FFFF00"/>
              </a:solidFill>
              <a:ln w="9525" cap="flat" cmpd="sng" algn="ctr">
                <a:noFill/>
                <a:prstDash val="solid"/>
              </a:ln>
              <a:effectLst>
                <a:glow rad="70000">
                  <a:srgbClr val="DDDDDD">
                    <a:tint val="30000"/>
                    <a:shade val="95000"/>
                    <a:satMod val="300000"/>
                    <a:alpha val="50000"/>
                  </a:srgb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>
              <a:xfrm>
                <a:off x="7236296" y="671934"/>
                <a:ext cx="224295" cy="150949"/>
              </a:xfrm>
              <a:prstGeom prst="rect">
                <a:avLst/>
              </a:prstGeom>
              <a:solidFill>
                <a:srgbClr val="0C377B">
                  <a:lumMod val="60000"/>
                  <a:lumOff val="40000"/>
                </a:srgbClr>
              </a:solidFill>
              <a:ln w="9525" cap="flat" cmpd="sng" algn="ctr">
                <a:noFill/>
                <a:prstDash val="solid"/>
              </a:ln>
              <a:effectLst>
                <a:glow rad="70000">
                  <a:srgbClr val="DDDDDD">
                    <a:tint val="30000"/>
                    <a:shade val="95000"/>
                    <a:satMod val="300000"/>
                    <a:alpha val="50000"/>
                  </a:srgbClr>
                </a:glow>
              </a:effectLst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37" name="Group 36"/>
              <p:cNvGrpSpPr/>
              <p:nvPr/>
            </p:nvGrpSpPr>
            <p:grpSpPr>
              <a:xfrm>
                <a:off x="7460591" y="15245"/>
                <a:ext cx="1641796" cy="850793"/>
                <a:chOff x="7460591" y="68139"/>
                <a:chExt cx="1641796" cy="850793"/>
              </a:xfrm>
            </p:grpSpPr>
            <p:sp>
              <p:nvSpPr>
                <p:cNvPr id="38" name="TextBox 37"/>
                <p:cNvSpPr txBox="1"/>
                <p:nvPr/>
              </p:nvSpPr>
              <p:spPr>
                <a:xfrm>
                  <a:off x="7460591" y="440642"/>
                  <a:ext cx="1641796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rPr>
                    <a:t>Beam commissioning</a:t>
                  </a:r>
                  <a:endPara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39" name="TextBox 38"/>
                <p:cNvSpPr txBox="1"/>
                <p:nvPr/>
              </p:nvSpPr>
              <p:spPr>
                <a:xfrm>
                  <a:off x="7460591" y="641933"/>
                  <a:ext cx="115666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rPr>
                    <a:t>Technical stop</a:t>
                  </a:r>
                  <a:endPara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0" name="TextBox 39"/>
                <p:cNvSpPr txBox="1"/>
                <p:nvPr/>
              </p:nvSpPr>
              <p:spPr>
                <a:xfrm>
                  <a:off x="7460591" y="246120"/>
                  <a:ext cx="865943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rPr>
                    <a:t>Shutdown</a:t>
                  </a:r>
                  <a:endPara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  <p:sp>
              <p:nvSpPr>
                <p:cNvPr id="41" name="TextBox 40"/>
                <p:cNvSpPr txBox="1"/>
                <p:nvPr/>
              </p:nvSpPr>
              <p:spPr>
                <a:xfrm>
                  <a:off x="7460591" y="68139"/>
                  <a:ext cx="713657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en-GB" sz="12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rPr>
                    <a:t>Physics</a:t>
                  </a:r>
                  <a:endParaRPr kumimoji="0" lang="en-GB" sz="12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</p:grpSp>
        <p:sp>
          <p:nvSpPr>
            <p:cNvPr id="32" name="Rectangle 31"/>
            <p:cNvSpPr/>
            <p:nvPr/>
          </p:nvSpPr>
          <p:spPr>
            <a:xfrm>
              <a:off x="6988333" y="1114770"/>
              <a:ext cx="2025247" cy="903687"/>
            </a:xfrm>
            <a:prstGeom prst="rect">
              <a:avLst/>
            </a:prstGeom>
            <a:noFill/>
            <a:ln w="19050" cap="flat" cmpd="sng" algn="ctr">
              <a:solidFill>
                <a:srgbClr val="0C377B">
                  <a:lumMod val="75000"/>
                </a:srgbClr>
              </a:solidFill>
              <a:prstDash val="solid"/>
            </a:ln>
            <a:effectLst>
              <a:glow rad="70000">
                <a:srgbClr val="DDDDDD">
                  <a:tint val="30000"/>
                  <a:shade val="95000"/>
                  <a:satMod val="300000"/>
                  <a:alpha val="50000"/>
                </a:srgbClr>
              </a:glo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9221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Run 1 Output at a Glance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89" t="3715"/>
          <a:stretch/>
        </p:blipFill>
        <p:spPr bwMode="auto">
          <a:xfrm>
            <a:off x="5004048" y="1556390"/>
            <a:ext cx="3969791" cy="3884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5" y="2008749"/>
            <a:ext cx="4616896" cy="3292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67544" y="5455913"/>
            <a:ext cx="3888432" cy="1141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tIns="108000" bIns="108000" rtlCol="0">
            <a:spAutoFit/>
          </a:bodyPr>
          <a:lstStyle/>
          <a:p>
            <a:pPr algn="ctr"/>
            <a:r>
              <a:rPr lang="en-US" sz="2000" b="1" dirty="0" smtClean="0">
                <a:effectLst/>
              </a:rPr>
              <a:t>1 fb</a:t>
            </a:r>
            <a:r>
              <a:rPr lang="en-US" sz="2000" b="1" baseline="30000" dirty="0" smtClean="0">
                <a:effectLst/>
              </a:rPr>
              <a:t>-1</a:t>
            </a:r>
            <a:r>
              <a:rPr lang="en-US" sz="2000" b="1" dirty="0" smtClean="0">
                <a:effectLst/>
              </a:rPr>
              <a:t> represents approximately 100 Trillion (10</a:t>
            </a:r>
            <a:r>
              <a:rPr lang="en-US" sz="2000" b="1" baseline="30000" dirty="0" smtClean="0">
                <a:effectLst/>
              </a:rPr>
              <a:t>14</a:t>
            </a:r>
            <a:r>
              <a:rPr lang="en-US" sz="2000" b="1" dirty="0" smtClean="0">
                <a:effectLst/>
              </a:rPr>
              <a:t>) proton-proton collisions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32040" y="5445224"/>
            <a:ext cx="3888432" cy="114143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2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tIns="108000" bIns="108000" rtlCol="0">
            <a:spAutoFit/>
          </a:bodyPr>
          <a:lstStyle/>
          <a:p>
            <a:pPr algn="ctr"/>
            <a:r>
              <a:rPr lang="en-US" sz="2000" b="1" dirty="0" smtClean="0">
                <a:effectLst/>
              </a:rPr>
              <a:t>Remarkably high availability for a machine of this size and complexity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99592" y="980728"/>
            <a:ext cx="6552728" cy="525886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2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square" tIns="108000" bIns="108000" rtlCol="0">
            <a:spAutoFit/>
          </a:bodyPr>
          <a:lstStyle/>
          <a:p>
            <a:pPr algn="ctr"/>
            <a:r>
              <a:rPr lang="en-US" sz="2000" b="1" dirty="0" smtClean="0">
                <a:solidFill>
                  <a:srgbClr val="008000"/>
                </a:solidFill>
                <a:effectLst/>
              </a:rPr>
              <a:t>Operation at 3.5-4 </a:t>
            </a:r>
            <a:r>
              <a:rPr lang="en-US" sz="2000" b="1" dirty="0" err="1" smtClean="0">
                <a:solidFill>
                  <a:srgbClr val="008000"/>
                </a:solidFill>
                <a:effectLst/>
              </a:rPr>
              <a:t>TeV</a:t>
            </a:r>
            <a:r>
              <a:rPr lang="en-US" sz="2000" b="1" dirty="0" smtClean="0">
                <a:solidFill>
                  <a:srgbClr val="008000"/>
                </a:solidFill>
                <a:effectLst/>
              </a:rPr>
              <a:t>/beam (nominal 7 </a:t>
            </a:r>
            <a:r>
              <a:rPr lang="en-US" sz="2000" b="1" dirty="0" err="1" smtClean="0">
                <a:solidFill>
                  <a:srgbClr val="008000"/>
                </a:solidFill>
                <a:effectLst/>
              </a:rPr>
              <a:t>TeV</a:t>
            </a:r>
            <a:r>
              <a:rPr lang="en-US" sz="2000" b="1" dirty="0" smtClean="0">
                <a:solidFill>
                  <a:srgbClr val="008000"/>
                </a:solidFill>
                <a:effectLst/>
              </a:rPr>
              <a:t>/beam)</a:t>
            </a:r>
          </a:p>
        </p:txBody>
      </p:sp>
    </p:spTree>
    <p:extLst>
      <p:ext uri="{BB962C8B-B14F-4D97-AF65-F5344CB8AC3E}">
        <p14:creationId xmlns:p14="http://schemas.microsoft.com/office/powerpoint/2010/main" val="38434348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30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Summary</a:t>
            </a:r>
            <a:endParaRPr lang="en-GB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102100" y="5219700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GB" sz="2000" b="1" dirty="0" smtClean="0">
              <a:effectLst/>
            </a:endParaRPr>
          </a:p>
        </p:txBody>
      </p:sp>
      <p:pic>
        <p:nvPicPr>
          <p:cNvPr id="10" name="Picture 9" descr="newlhc logo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4197" y="44624"/>
            <a:ext cx="792088" cy="792088"/>
          </a:xfrm>
          <a:prstGeom prst="rect">
            <a:avLst/>
          </a:prstGeom>
          <a:effectLst>
            <a:glow rad="101600">
              <a:schemeClr val="accent1">
                <a:lumMod val="40000"/>
                <a:lumOff val="60000"/>
                <a:alpha val="40000"/>
              </a:schemeClr>
            </a:glow>
            <a:reflection blurRad="6350" stA="50000" endA="300" endPos="55000" dir="5400000" sy="-100000" algn="bl" rotWithShape="0"/>
            <a:softEdge rad="12700"/>
          </a:effectLst>
        </p:spPr>
      </p:pic>
      <p:sp>
        <p:nvSpPr>
          <p:cNvPr id="12" name="TextBox 11"/>
          <p:cNvSpPr txBox="1"/>
          <p:nvPr/>
        </p:nvSpPr>
        <p:spPr>
          <a:xfrm>
            <a:off x="467544" y="1268760"/>
            <a:ext cx="8352928" cy="498598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The LHC Adventure will cover over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rPr>
              <a:t>half a century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from first concept to completion of data taking!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During Run 1 the machine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rPr>
              <a:t>performed well beyond expectations and allowed the discovery of the Higgs particle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(albeit</a:t>
            </a: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 at reduced energy)</a:t>
            </a:r>
            <a:endParaRPr kumimoji="0" lang="en-US" sz="2400" b="1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 Long Shutdown has just been completed to prepare the machine for “nominal” operation (Energy and Luminosity)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457200" marR="0" lvl="0" indent="-457200" defTabSz="91440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An upgrade plan has been elaborated to provide a performance well beyond design and the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rPr>
              <a:t>goal of reaching 3000fb</a:t>
            </a:r>
            <a:r>
              <a:rPr kumimoji="0" lang="en-US" sz="24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rPr>
              <a:t>-1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rPr>
              <a:t>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delivered to the high-luminosity experiments (10x the original design)</a:t>
            </a: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172118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110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Performance Optimization</a:t>
            </a:r>
            <a:endParaRPr lang="en-GB" sz="3200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9" name="Text Box 14"/>
          <p:cNvSpPr txBox="1">
            <a:spLocks noChangeArrowheads="1"/>
          </p:cNvSpPr>
          <p:nvPr/>
        </p:nvSpPr>
        <p:spPr bwMode="auto">
          <a:xfrm>
            <a:off x="107505" y="2229610"/>
            <a:ext cx="6264695" cy="4324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69" tIns="45685" rIns="91369" bIns="45685">
            <a:spAutoFit/>
          </a:bodyPr>
          <a:lstStyle>
            <a:lvl1pPr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1" i="0" u="none" strike="noStrike" kern="0" cap="none" spc="0" normalizeH="0" baseline="0" noProof="0" dirty="0">
              <a:ln>
                <a:noFill/>
              </a:ln>
              <a:solidFill>
                <a:srgbClr val="800000"/>
              </a:solidFill>
              <a:effectLst/>
              <a:uLnTx/>
              <a:uFillTx/>
              <a:sym typeface="Wingdings" charset="0"/>
            </a:endParaRPr>
          </a:p>
          <a:p>
            <a:pPr marL="4572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charset="2"/>
              <a:buChar char="²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sym typeface="Wingdings" charset="0"/>
              </a:rPr>
              <a:t>Injector upgrade to maximize bunch </a:t>
            </a:r>
            <a:r>
              <a:rPr kumimoji="0" lang="en-US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sym typeface="Wingdings" charset="0"/>
              </a:rPr>
              <a:t>brighness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sym typeface="Wingdings" charset="0"/>
              </a:rPr>
              <a:t> (N</a:t>
            </a:r>
            <a:r>
              <a:rPr kumimoji="0" lang="en-US" sz="24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sym typeface="Wingdings" charset="0"/>
              </a:rPr>
              <a:t>i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sym typeface="Wingdings" charset="0"/>
              </a:rPr>
              <a:t>/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Symbol" charset="2"/>
                <a:cs typeface="Symbol" charset="2"/>
                <a:sym typeface="Wingdings" charset="0"/>
              </a:rPr>
              <a:t>e</a:t>
            </a:r>
            <a:r>
              <a:rPr kumimoji="0" lang="en-US" sz="2400" b="1" i="0" u="none" strike="noStrike" kern="0" cap="none" spc="0" normalizeH="0" baseline="-2500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sym typeface="Wingdings" charset="0"/>
              </a:rPr>
              <a:t>n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sym typeface="Wingdings" charset="0"/>
              </a:rPr>
              <a:t>)</a:t>
            </a:r>
          </a:p>
          <a:p>
            <a:pPr marL="4572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charset="2"/>
              <a:buChar char="²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sym typeface="Wingdings" charset="0"/>
              </a:rPr>
              <a:t>Minimize the beam size at the IP via </a:t>
            </a: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Symbol" charset="2"/>
                <a:cs typeface="Symbol" charset="2"/>
                <a:sym typeface="Wingdings" charset="0"/>
              </a:rPr>
              <a:t>b</a:t>
            </a:r>
            <a:r>
              <a:rPr kumimoji="0" lang="en-US" sz="24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sym typeface="Wingdings" charset="0"/>
              </a:rPr>
              <a:t>*</a:t>
            </a:r>
          </a:p>
          <a:p>
            <a:pPr marL="4572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charset="2"/>
              <a:buChar char="²"/>
              <a:tabLst/>
              <a:defRPr/>
            </a:pPr>
            <a:r>
              <a:rPr lang="en-US" b="1" kern="0" dirty="0" smtClean="0">
                <a:solidFill>
                  <a:srgbClr val="800000"/>
                </a:solidFill>
                <a:effectLst/>
                <a:sym typeface="Wingdings" charset="0"/>
              </a:rPr>
              <a:t>Maximize the number of bunches </a:t>
            </a:r>
            <a:r>
              <a:rPr lang="en-US" b="1" kern="0" dirty="0" err="1" smtClean="0">
                <a:solidFill>
                  <a:srgbClr val="800000"/>
                </a:solidFill>
                <a:effectLst/>
                <a:sym typeface="Wingdings" charset="0"/>
              </a:rPr>
              <a:t>n</a:t>
            </a:r>
            <a:r>
              <a:rPr lang="en-US" b="1" kern="0" baseline="-25000" dirty="0" err="1" smtClean="0">
                <a:solidFill>
                  <a:srgbClr val="800000"/>
                </a:solidFill>
                <a:effectLst/>
                <a:sym typeface="Wingdings" charset="0"/>
              </a:rPr>
              <a:t>b</a:t>
            </a:r>
            <a:endParaRPr lang="en-US" b="1" kern="0" baseline="-25000" dirty="0" smtClean="0">
              <a:solidFill>
                <a:srgbClr val="800000"/>
              </a:solidFill>
              <a:effectLst/>
              <a:sym typeface="Wingdings" charset="0"/>
            </a:endParaRPr>
          </a:p>
          <a:p>
            <a:pPr marL="4572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charset="2"/>
              <a:buChar char="²"/>
              <a:tabLst/>
              <a:defRPr/>
            </a:pPr>
            <a:r>
              <a:rPr kumimoji="0" lang="en-US" sz="2400" b="1" i="0" u="none" strike="noStrike" kern="0" cap="none" spc="0" normalizeH="0" noProof="0" dirty="0" smtClean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sym typeface="Wingdings" charset="0"/>
              </a:rPr>
              <a:t>Compensate for the reduction factor F coming from the crossing angle</a:t>
            </a:r>
          </a:p>
          <a:p>
            <a:pPr marL="4572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charset="2"/>
              <a:buChar char="²"/>
              <a:tabLst/>
              <a:defRPr/>
            </a:pPr>
            <a:r>
              <a:rPr lang="en-US" b="1" kern="0" dirty="0" smtClean="0">
                <a:solidFill>
                  <a:srgbClr val="800000"/>
                </a:solidFill>
                <a:effectLst/>
                <a:sym typeface="Wingdings" charset="0"/>
              </a:rPr>
              <a:t>Use F &amp; </a:t>
            </a:r>
            <a:r>
              <a:rPr lang="en-US" b="1" kern="0" dirty="0" smtClean="0">
                <a:solidFill>
                  <a:srgbClr val="800000"/>
                </a:solidFill>
                <a:effectLst/>
                <a:latin typeface="Symbol" charset="2"/>
                <a:cs typeface="Symbol" charset="2"/>
                <a:sym typeface="Wingdings" charset="0"/>
              </a:rPr>
              <a:t>b</a:t>
            </a:r>
            <a:r>
              <a:rPr lang="en-US" b="1" kern="0" baseline="30000" dirty="0" smtClean="0">
                <a:solidFill>
                  <a:srgbClr val="800000"/>
                </a:solidFill>
                <a:effectLst/>
                <a:sym typeface="Wingdings" charset="0"/>
              </a:rPr>
              <a:t>*</a:t>
            </a:r>
            <a:r>
              <a:rPr lang="en-US" b="1" kern="0" dirty="0" smtClean="0">
                <a:solidFill>
                  <a:srgbClr val="800000"/>
                </a:solidFill>
                <a:effectLst/>
                <a:sym typeface="Wingdings" charset="0"/>
              </a:rPr>
              <a:t> to level the luminosity avoiding too high a pile up in the experiments</a:t>
            </a:r>
            <a:endParaRPr kumimoji="0" lang="en-US" sz="2400" b="1" i="0" u="none" strike="noStrike" kern="0" cap="none" spc="0" normalizeH="0" noProof="0" dirty="0" smtClean="0">
              <a:ln>
                <a:noFill/>
              </a:ln>
              <a:solidFill>
                <a:srgbClr val="800000"/>
              </a:solidFill>
              <a:effectLst/>
              <a:uLnTx/>
              <a:uFillTx/>
              <a:sym typeface="Wingdings" charset="0"/>
            </a:endParaRPr>
          </a:p>
          <a:p>
            <a:pPr marL="457200" marR="0" lvl="1" indent="-4572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charset="2"/>
              <a:buChar char="²"/>
              <a:tabLst/>
              <a:defRPr/>
            </a:pPr>
            <a:r>
              <a:rPr lang="en-US" b="1" kern="0" dirty="0" smtClean="0">
                <a:solidFill>
                  <a:srgbClr val="800000"/>
                </a:solidFill>
                <a:effectLst/>
                <a:sym typeface="Wingdings" charset="0"/>
              </a:rPr>
              <a:t>Improve machine efficiency</a:t>
            </a:r>
            <a:endParaRPr kumimoji="0" lang="en-US" sz="2400" b="1" i="0" u="none" strike="noStrike" kern="0" cap="none" spc="0" normalizeH="0" noProof="0" dirty="0" smtClean="0">
              <a:ln>
                <a:noFill/>
              </a:ln>
              <a:solidFill>
                <a:srgbClr val="800000"/>
              </a:solidFill>
              <a:effectLst/>
              <a:uLnTx/>
              <a:uFillTx/>
              <a:sym typeface="Wingdings" charset="0"/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1363764"/>
              </p:ext>
            </p:extLst>
          </p:nvPr>
        </p:nvGraphicFramePr>
        <p:xfrm>
          <a:off x="1475656" y="980728"/>
          <a:ext cx="5932505" cy="12241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99" name="Equation" r:id="rId3" imgW="2235200" imgH="431800" progId="Equation.3">
                  <p:embed/>
                </p:oleObj>
              </mc:Choice>
              <mc:Fallback>
                <p:oleObj name="Equation" r:id="rId3" imgW="2235200" imgH="431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5656" y="980728"/>
                        <a:ext cx="5932505" cy="122413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6084168" y="2924944"/>
            <a:ext cx="3213100" cy="1877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69" tIns="45685" rIns="91369" bIns="45685">
            <a:spAutoFit/>
          </a:bodyPr>
          <a:lstStyle>
            <a:lvl1pPr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1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charset="0"/>
              <a:ea typeface="ＭＳ Ｐゴシック" charset="0"/>
              <a:sym typeface="Wingdings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Wingdings" charset="0"/>
              <a:buChar char="è"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sym typeface="Wingdings" charset="0"/>
              </a:rPr>
              <a:t>New Magnets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charset="0"/>
              <a:ea typeface="ＭＳ Ｐゴシック" charset="0"/>
              <a:sym typeface="Wingdings" charset="0"/>
            </a:endParaRPr>
          </a:p>
          <a:p>
            <a:pPr marL="342900" indent="-342900" fontAlgn="auto">
              <a:spcBef>
                <a:spcPts val="0"/>
              </a:spcBef>
              <a:spcAft>
                <a:spcPts val="1200"/>
              </a:spcAft>
              <a:buFont typeface="Wingdings" charset="0"/>
              <a:buChar char="è"/>
            </a:pP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sym typeface="Wingdings" charset="0"/>
              </a:rPr>
              <a:t>25ns spacing</a:t>
            </a:r>
            <a:endParaRPr kumimoji="0" lang="en-US" b="1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charset="0"/>
              <a:ea typeface="ＭＳ Ｐゴシック" charset="0"/>
              <a:sym typeface="Wingdings" charset="0"/>
            </a:endParaRPr>
          </a:p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charset="0"/>
              <a:buChar char="è"/>
              <a:tabLst/>
              <a:defRPr/>
            </a:pPr>
            <a:r>
              <a:rPr lang="en-US" altLang="ja-JP" b="1" kern="0" dirty="0">
                <a:solidFill>
                  <a:srgbClr val="008000"/>
                </a:solidFill>
                <a:effectLst/>
                <a:sym typeface="Wingdings" charset="0"/>
              </a:rPr>
              <a:t>S</a:t>
            </a:r>
            <a:r>
              <a:rPr kumimoji="0" lang="en-US" altLang="ja-JP" sz="2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sym typeface="Wingdings" charset="0"/>
              </a:rPr>
              <a:t>pecial</a:t>
            </a:r>
            <a:r>
              <a:rPr kumimoji="0" lang="en-US" altLang="ja-JP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sym typeface="Wingdings" charset="0"/>
              </a:rPr>
              <a:t> RF System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5796136" y="5961545"/>
            <a:ext cx="3347864" cy="7078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369" tIns="45685" rIns="91369" bIns="45685">
            <a:spAutoFit/>
          </a:bodyPr>
          <a:lstStyle>
            <a:lvl1pPr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accent2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marL="342900" marR="0" lvl="0" indent="-34290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charset="0"/>
              <a:buChar char="è"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Times New Roman" charset="0"/>
                <a:ea typeface="ＭＳ Ｐゴシック" charset="0"/>
                <a:cs typeface="ＭＳ Ｐゴシック" charset="0"/>
                <a:sym typeface="Wingdings"/>
              </a:rPr>
              <a:t>minimize number of unscheduled beam aborts</a:t>
            </a:r>
            <a:endParaRPr kumimoji="0" lang="en-US" sz="2000" b="1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Times New Roman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3941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13kA Bus-bar Splices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33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214198" y="868650"/>
            <a:ext cx="9036495" cy="5656694"/>
            <a:chOff x="214198" y="940658"/>
            <a:chExt cx="9036495" cy="5656694"/>
          </a:xfrm>
        </p:grpSpPr>
        <p:pic>
          <p:nvPicPr>
            <p:cNvPr id="7" name="Picture 6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14198" y="940658"/>
              <a:ext cx="2880319" cy="216023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8" name="Picture 2" descr="C:\Users\Jeremie Fleuret\Downloads\SAM_1097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3166526" y="940658"/>
              <a:ext cx="2880319" cy="2160240"/>
            </a:xfrm>
            <a:prstGeom prst="rect">
              <a:avLst/>
            </a:prstGeom>
            <a:noFill/>
          </p:spPr>
        </p:pic>
        <p:pic>
          <p:nvPicPr>
            <p:cNvPr id="9" name="Picture 4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142856" y="958660"/>
              <a:ext cx="2856317" cy="21422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cxnSp>
          <p:nvCxnSpPr>
            <p:cNvPr id="10" name="Connecteur droit avec flèche 15"/>
            <p:cNvCxnSpPr/>
            <p:nvPr/>
          </p:nvCxnSpPr>
          <p:spPr>
            <a:xfrm>
              <a:off x="2878493" y="2596842"/>
              <a:ext cx="576064" cy="0"/>
            </a:xfrm>
            <a:prstGeom prst="straightConnector1">
              <a:avLst/>
            </a:prstGeom>
            <a:noFill/>
            <a:ln w="101600" cap="flat" cmpd="sng" algn="ctr">
              <a:solidFill>
                <a:srgbClr val="FF0000"/>
              </a:solidFill>
              <a:prstDash val="solid"/>
              <a:tailEnd type="stealth" w="lg" len="med"/>
            </a:ln>
            <a:effectLst/>
          </p:spPr>
        </p:cxnSp>
        <p:sp>
          <p:nvSpPr>
            <p:cNvPr id="11" name="ZoneTexte 25"/>
            <p:cNvSpPr txBox="1"/>
            <p:nvPr/>
          </p:nvSpPr>
          <p:spPr>
            <a:xfrm>
              <a:off x="358213" y="2628780"/>
              <a:ext cx="88924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</a:rPr>
                <a:t>      « Old </a:t>
              </a:r>
              <a:r>
                <a:rPr kumimoji="0" lang="fr-FR" sz="2000" b="1" i="0" u="none" strike="noStrike" kern="0" cap="none" spc="0" normalizeH="0" baseline="0" noProof="0" dirty="0" err="1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</a:rPr>
                <a:t>Splice</a:t>
              </a:r>
              <a:r>
                <a:rPr kumimoji="0" lang="fr-F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</a:rPr>
                <a:t> »</a:t>
              </a:r>
              <a:r>
                <a: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</a:rPr>
                <a:t> </a:t>
              </a:r>
              <a:r>
                <a:rPr kumimoji="0" lang="fr-F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+mn-lt"/>
                </a:rPr>
                <a:t>                    « Machined Splice »              « Consolidated Splice »</a:t>
              </a:r>
              <a:endParaRPr kumimoji="0" lang="en-GB" sz="20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</a:endParaRPr>
            </a:p>
          </p:txBody>
        </p:sp>
        <p:pic>
          <p:nvPicPr>
            <p:cNvPr id="12" name="Picture 11" descr="C:\Users\Jeremie Fleuret\Desktop\Nouveau dossier\SAM_1707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777395" y="3676962"/>
              <a:ext cx="3221778" cy="2416334"/>
            </a:xfrm>
            <a:prstGeom prst="rect">
              <a:avLst/>
            </a:prstGeom>
            <a:noFill/>
          </p:spPr>
        </p:pic>
        <p:cxnSp>
          <p:nvCxnSpPr>
            <p:cNvPr id="13" name="Connecteur droit avec flèche 24"/>
            <p:cNvCxnSpPr/>
            <p:nvPr/>
          </p:nvCxnSpPr>
          <p:spPr>
            <a:xfrm>
              <a:off x="5830821" y="2596842"/>
              <a:ext cx="576064" cy="0"/>
            </a:xfrm>
            <a:prstGeom prst="straightConnector1">
              <a:avLst/>
            </a:prstGeom>
            <a:noFill/>
            <a:ln w="101600" cap="flat" cmpd="sng" algn="ctr">
              <a:solidFill>
                <a:srgbClr val="FF0000"/>
              </a:solidFill>
              <a:prstDash val="solid"/>
              <a:tailEnd type="stealth" w="lg" len="med"/>
            </a:ln>
            <a:effectLst/>
          </p:spPr>
        </p:cxnSp>
        <p:cxnSp>
          <p:nvCxnSpPr>
            <p:cNvPr id="14" name="Connecteur droit avec flèche 27"/>
            <p:cNvCxnSpPr/>
            <p:nvPr/>
          </p:nvCxnSpPr>
          <p:spPr>
            <a:xfrm>
              <a:off x="7414997" y="3100898"/>
              <a:ext cx="0" cy="576064"/>
            </a:xfrm>
            <a:prstGeom prst="straightConnector1">
              <a:avLst/>
            </a:prstGeom>
            <a:noFill/>
            <a:ln w="101600" cap="flat" cmpd="sng" algn="ctr">
              <a:solidFill>
                <a:srgbClr val="FF0000"/>
              </a:solidFill>
              <a:prstDash val="solid"/>
              <a:tailEnd type="stealth" w="lg" len="med"/>
            </a:ln>
            <a:effectLst/>
          </p:spPr>
        </p:cxnSp>
        <p:sp>
          <p:nvSpPr>
            <p:cNvPr id="15" name="ZoneTexte 29"/>
            <p:cNvSpPr txBox="1"/>
            <p:nvPr/>
          </p:nvSpPr>
          <p:spPr>
            <a:xfrm>
              <a:off x="6118853" y="6197242"/>
              <a:ext cx="259228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rPr>
                <a:t>« Insulation box »</a:t>
              </a:r>
              <a:endParaRPr kumimoji="0" lang="en-GB" sz="20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251520" y="3068960"/>
              <a:ext cx="4680520" cy="2376264"/>
              <a:chOff x="142189" y="2638346"/>
              <a:chExt cx="4680520" cy="2376264"/>
            </a:xfrm>
          </p:grpSpPr>
          <p:grpSp>
            <p:nvGrpSpPr>
              <p:cNvPr id="17" name="Group 16"/>
              <p:cNvGrpSpPr/>
              <p:nvPr/>
            </p:nvGrpSpPr>
            <p:grpSpPr>
              <a:xfrm>
                <a:off x="142189" y="2638346"/>
                <a:ext cx="4680520" cy="2376264"/>
                <a:chOff x="142189" y="2638346"/>
                <a:chExt cx="4680520" cy="2376264"/>
              </a:xfrm>
            </p:grpSpPr>
            <p:pic>
              <p:nvPicPr>
                <p:cNvPr id="19" name="Picture 3" descr="C:\Users\Jeremie Fleuret\Downloads\SAM_1235.JPG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14197" y="2967608"/>
                  <a:ext cx="2208246" cy="1656184"/>
                </a:xfrm>
                <a:prstGeom prst="rect">
                  <a:avLst/>
                </a:prstGeom>
                <a:noFill/>
              </p:spPr>
            </p:pic>
            <p:pic>
              <p:nvPicPr>
                <p:cNvPr id="20" name="Picture 3"/>
                <p:cNvPicPr>
                  <a:picLocks noChangeAspect="1" noChangeArrowheads="1"/>
                </p:cNvPicPr>
                <p:nvPr/>
              </p:nvPicPr>
              <p:blipFill>
                <a:blip r:embed="rId7" cstate="print"/>
                <a:srcRect/>
                <a:stretch>
                  <a:fillRect/>
                </a:stretch>
              </p:blipFill>
              <p:spPr bwMode="auto">
                <a:xfrm>
                  <a:off x="2542455" y="2967608"/>
                  <a:ext cx="2208246" cy="165618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cxnSp>
              <p:nvCxnSpPr>
                <p:cNvPr id="21" name="Connecteur droit avec flèche 18"/>
                <p:cNvCxnSpPr/>
                <p:nvPr/>
              </p:nvCxnSpPr>
              <p:spPr>
                <a:xfrm>
                  <a:off x="1342323" y="2638346"/>
                  <a:ext cx="0" cy="360040"/>
                </a:xfrm>
                <a:prstGeom prst="straightConnector1">
                  <a:avLst/>
                </a:prstGeom>
                <a:noFill/>
                <a:ln w="50800" cap="flat" cmpd="sng" algn="ctr">
                  <a:solidFill>
                    <a:sysClr val="windowText" lastClr="000000"/>
                  </a:solidFill>
                  <a:prstDash val="solid"/>
                  <a:tailEnd type="stealth" w="lg" len="med"/>
                </a:ln>
                <a:effectLst/>
              </p:spPr>
            </p:cxnSp>
            <p:cxnSp>
              <p:nvCxnSpPr>
                <p:cNvPr id="22" name="Connecteur droit avec flèche 22"/>
                <p:cNvCxnSpPr/>
                <p:nvPr/>
              </p:nvCxnSpPr>
              <p:spPr>
                <a:xfrm flipV="1">
                  <a:off x="3814597" y="2638346"/>
                  <a:ext cx="0" cy="360040"/>
                </a:xfrm>
                <a:prstGeom prst="straightConnector1">
                  <a:avLst/>
                </a:prstGeom>
                <a:noFill/>
                <a:ln w="50800" cap="flat" cmpd="sng" algn="ctr">
                  <a:solidFill>
                    <a:sysClr val="windowText" lastClr="000000"/>
                  </a:solidFill>
                  <a:prstDash val="solid"/>
                  <a:tailEnd type="stealth" w="lg" len="med"/>
                </a:ln>
                <a:effectLst/>
              </p:spPr>
            </p:cxnSp>
            <p:sp>
              <p:nvSpPr>
                <p:cNvPr id="23" name="ZoneTexte 26"/>
                <p:cNvSpPr txBox="1"/>
                <p:nvPr/>
              </p:nvSpPr>
              <p:spPr>
                <a:xfrm>
                  <a:off x="142189" y="4614500"/>
                  <a:ext cx="4680520" cy="4001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rPr>
                    <a:t>          « </a:t>
                  </a:r>
                  <a:r>
                    <a:rPr kumimoji="0" lang="fr-FR" sz="2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  <a:latin typeface="+mn-lt"/>
                    </a:rPr>
                    <a:t>Cables</a:t>
                  </a:r>
                  <a:r>
                    <a:rPr kumimoji="0" lang="fr-FR" sz="2000" b="0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ysClr val="windowText" lastClr="000000"/>
                      </a:solidFill>
                      <a:effectLst/>
                      <a:uLnTx/>
                      <a:uFillTx/>
                    </a:rPr>
                    <a:t> »	           	« New Splice »</a:t>
                  </a:r>
                  <a:endParaRPr kumimoji="0" lang="en-GB" sz="2000" b="0" i="0" u="none" strike="noStrike" kern="0" cap="none" spc="0" normalizeH="0" baseline="0" noProof="0" dirty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</a:endParaRPr>
                </a:p>
              </p:txBody>
            </p:sp>
          </p:grpSp>
          <p:cxnSp>
            <p:nvCxnSpPr>
              <p:cNvPr id="18" name="Connecteur droit avec flèche 21"/>
              <p:cNvCxnSpPr/>
              <p:nvPr/>
            </p:nvCxnSpPr>
            <p:spPr>
              <a:xfrm>
                <a:off x="2158413" y="4335760"/>
                <a:ext cx="576064" cy="0"/>
              </a:xfrm>
              <a:prstGeom prst="straightConnector1">
                <a:avLst/>
              </a:prstGeom>
              <a:noFill/>
              <a:ln w="101600" cap="flat" cmpd="sng" algn="ctr">
                <a:solidFill>
                  <a:srgbClr val="FF0000"/>
                </a:solidFill>
                <a:prstDash val="solid"/>
                <a:tailEnd type="stealth" w="lg" len="med"/>
              </a:ln>
              <a:effectLst/>
            </p:spPr>
          </p:cxnSp>
        </p:grpSp>
      </p:grpSp>
      <p:sp>
        <p:nvSpPr>
          <p:cNvPr id="24" name="Content Placeholder 2"/>
          <p:cNvSpPr txBox="1">
            <a:spLocks/>
          </p:cNvSpPr>
          <p:nvPr/>
        </p:nvSpPr>
        <p:spPr>
          <a:xfrm>
            <a:off x="26898" y="5329808"/>
            <a:ext cx="5553214" cy="14115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Total interconnects in the LHC: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1,695 (10,170 high current splices)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Number of splices redone: ~3,000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(~30%)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Number of shunts  applied: &gt; 27,000</a:t>
            </a:r>
          </a:p>
        </p:txBody>
      </p:sp>
    </p:spTree>
    <p:extLst>
      <p:ext uri="{BB962C8B-B14F-4D97-AF65-F5344CB8AC3E}">
        <p14:creationId xmlns:p14="http://schemas.microsoft.com/office/powerpoint/2010/main" val="27029803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200" b="1" kern="0" dirty="0">
                <a:solidFill>
                  <a:prstClr val="white"/>
                </a:solidFill>
              </a:rPr>
              <a:t>Long Shutdown 1: </a:t>
            </a:r>
            <a:r>
              <a:rPr lang="en-GB" sz="2800" b="1" kern="0" dirty="0">
                <a:solidFill>
                  <a:prstClr val="white"/>
                </a:solidFill>
              </a:rPr>
              <a:t>Feb </a:t>
            </a:r>
            <a:r>
              <a:rPr lang="en-GB" sz="2800" b="1" kern="0" dirty="0" smtClean="0">
                <a:solidFill>
                  <a:prstClr val="white"/>
                </a:solidFill>
              </a:rPr>
              <a:t>2013-</a:t>
            </a:r>
            <a:r>
              <a:rPr lang="en-GB" sz="2800" b="1" kern="0" dirty="0">
                <a:solidFill>
                  <a:prstClr val="white"/>
                </a:solidFill>
              </a:rPr>
              <a:t>April 2015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pic>
        <p:nvPicPr>
          <p:cNvPr id="6" name="Picture 2" descr="http://www.uib.no/info/bilder/2004/0227cern-accelerators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8504" y="4694634"/>
            <a:ext cx="38100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7672062" y="1816651"/>
            <a:ext cx="1220298" cy="238888"/>
          </a:xfrm>
          <a:prstGeom prst="rect">
            <a:avLst/>
          </a:prstGeom>
          <a:solidFill>
            <a:srgbClr val="4BB331">
              <a:alpha val="52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2223382" y="4112377"/>
            <a:ext cx="5135903" cy="540759"/>
            <a:chOff x="1318327" y="5316725"/>
            <a:chExt cx="5301449" cy="652003"/>
          </a:xfrm>
        </p:grpSpPr>
        <p:grpSp>
          <p:nvGrpSpPr>
            <p:cNvPr id="9" name="Group 8"/>
            <p:cNvGrpSpPr/>
            <p:nvPr/>
          </p:nvGrpSpPr>
          <p:grpSpPr>
            <a:xfrm>
              <a:off x="1318327" y="5316725"/>
              <a:ext cx="3325681" cy="646331"/>
              <a:chOff x="251520" y="188640"/>
              <a:chExt cx="3325681" cy="646331"/>
            </a:xfrm>
          </p:grpSpPr>
          <p:sp>
            <p:nvSpPr>
              <p:cNvPr id="11" name="TextBox 10"/>
              <p:cNvSpPr txBox="1"/>
              <p:nvPr/>
            </p:nvSpPr>
            <p:spPr>
              <a:xfrm>
                <a:off x="467544" y="188640"/>
                <a:ext cx="2172069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C377B"/>
                    </a:solidFill>
                    <a:effectLst/>
                    <a:uLnTx/>
                    <a:uFillTx/>
                    <a:latin typeface="Arial"/>
                  </a:rPr>
                  <a:t>Physics</a:t>
                </a:r>
              </a:p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800" b="0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0C377B"/>
                    </a:solidFill>
                    <a:effectLst/>
                    <a:uLnTx/>
                    <a:uFillTx/>
                    <a:latin typeface="Arial"/>
                  </a:rPr>
                  <a:t>Beam commissioning</a:t>
                </a:r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251520" y="311448"/>
                <a:ext cx="144016" cy="144016"/>
              </a:xfrm>
              <a:prstGeom prst="rect">
                <a:avLst/>
              </a:prstGeom>
              <a:solidFill>
                <a:srgbClr val="4BB331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3433185" y="580430"/>
                <a:ext cx="144016" cy="144016"/>
              </a:xfrm>
              <a:prstGeom prst="rect">
                <a:avLst/>
              </a:prstGeom>
              <a:solidFill>
                <a:srgbClr val="FF0000"/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3433185" y="311448"/>
                <a:ext cx="144016" cy="144016"/>
              </a:xfrm>
              <a:prstGeom prst="rect">
                <a:avLst/>
              </a:prstGeom>
              <a:solidFill>
                <a:srgbClr val="0A2F6C">
                  <a:alpha val="96863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251520" y="580430"/>
                <a:ext cx="144016" cy="144016"/>
              </a:xfrm>
              <a:prstGeom prst="rect">
                <a:avLst/>
              </a:prstGeom>
              <a:solidFill>
                <a:srgbClr val="4BB331">
                  <a:alpha val="52000"/>
                </a:srgbClr>
              </a:solidFill>
              <a:ln w="952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10" name="Rectangle 9"/>
            <p:cNvSpPr/>
            <p:nvPr/>
          </p:nvSpPr>
          <p:spPr>
            <a:xfrm>
              <a:off x="4644008" y="5322397"/>
              <a:ext cx="197576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C377B"/>
                  </a:solidFill>
                  <a:effectLst/>
                  <a:uLnTx/>
                  <a:uFillTx/>
                  <a:latin typeface="Arial"/>
                </a:rPr>
                <a:t>Shutdown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C377B"/>
                  </a:solidFill>
                  <a:effectLst/>
                  <a:uLnTx/>
                  <a:uFillTx/>
                  <a:latin typeface="Arial"/>
                </a:rPr>
                <a:t>Powering tests 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696117" y="1816651"/>
            <a:ext cx="4787241" cy="238888"/>
          </a:xfrm>
          <a:prstGeom prst="rect">
            <a:avLst/>
          </a:prstGeom>
          <a:solidFill>
            <a:srgbClr val="0A2F6C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30558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41569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1152580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463591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774602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</a:t>
            </a:r>
          </a:p>
        </p:txBody>
      </p:sp>
      <p:sp>
        <p:nvSpPr>
          <p:cNvPr id="22" name="Rectangle 21"/>
          <p:cNvSpPr/>
          <p:nvPr/>
        </p:nvSpPr>
        <p:spPr>
          <a:xfrm>
            <a:off x="2085614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2396625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2707636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3018647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329658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640670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951681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262692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7683815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</a:t>
            </a:r>
          </a:p>
        </p:txBody>
      </p:sp>
      <p:sp>
        <p:nvSpPr>
          <p:cNvPr id="31" name="Rectangle 30"/>
          <p:cNvSpPr/>
          <p:nvPr/>
        </p:nvSpPr>
        <p:spPr>
          <a:xfrm>
            <a:off x="7994818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F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4573703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884714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5195725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</a:t>
            </a:r>
          </a:p>
        </p:txBody>
      </p:sp>
      <p:sp>
        <p:nvSpPr>
          <p:cNvPr id="35" name="Rectangle 34"/>
          <p:cNvSpPr/>
          <p:nvPr/>
        </p:nvSpPr>
        <p:spPr>
          <a:xfrm>
            <a:off x="5506737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</a:t>
            </a:r>
          </a:p>
        </p:txBody>
      </p:sp>
      <p:sp>
        <p:nvSpPr>
          <p:cNvPr id="36" name="Rectangle 35"/>
          <p:cNvSpPr/>
          <p:nvPr/>
        </p:nvSpPr>
        <p:spPr>
          <a:xfrm>
            <a:off x="5817748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6128759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439770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6750781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O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7061793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372804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D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251520" y="980543"/>
            <a:ext cx="632360" cy="306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</a:rPr>
              <a:t>2013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948771" y="1040265"/>
            <a:ext cx="632360" cy="306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</a:rPr>
              <a:t>2014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998716" y="1026518"/>
            <a:ext cx="632360" cy="306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</a:rPr>
              <a:t>2015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</a:endParaRPr>
          </a:p>
        </p:txBody>
      </p:sp>
      <p:cxnSp>
        <p:nvCxnSpPr>
          <p:cNvPr id="45" name="Straight Connector 44"/>
          <p:cNvCxnSpPr/>
          <p:nvPr/>
        </p:nvCxnSpPr>
        <p:spPr>
          <a:xfrm>
            <a:off x="3948771" y="1040265"/>
            <a:ext cx="0" cy="238888"/>
          </a:xfrm>
          <a:prstGeom prst="line">
            <a:avLst/>
          </a:prstGeom>
          <a:noFill/>
          <a:ln w="19050" cap="flat" cmpd="sng" algn="ctr">
            <a:solidFill>
              <a:srgbClr val="0A2F6C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cxnSp>
        <p:nvCxnSpPr>
          <p:cNvPr id="46" name="Straight Connector 45"/>
          <p:cNvCxnSpPr/>
          <p:nvPr/>
        </p:nvCxnSpPr>
        <p:spPr>
          <a:xfrm>
            <a:off x="7646021" y="1040265"/>
            <a:ext cx="0" cy="238888"/>
          </a:xfrm>
          <a:prstGeom prst="line">
            <a:avLst/>
          </a:prstGeom>
          <a:noFill/>
          <a:ln w="19050" cap="flat" cmpd="sng" algn="ctr">
            <a:solidFill>
              <a:srgbClr val="0A2F6C"/>
            </a:solidFill>
            <a:prstDash val="soli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cxnSp>
      <p:sp>
        <p:nvSpPr>
          <p:cNvPr id="47" name="Rectangle 46"/>
          <p:cNvSpPr/>
          <p:nvPr/>
        </p:nvSpPr>
        <p:spPr>
          <a:xfrm>
            <a:off x="8302431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M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8613442" y="1338875"/>
            <a:ext cx="279038" cy="29861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0A2F6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A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9" name="Right Triangle 48"/>
          <p:cNvSpPr/>
          <p:nvPr/>
        </p:nvSpPr>
        <p:spPr>
          <a:xfrm>
            <a:off x="696117" y="1816651"/>
            <a:ext cx="113358" cy="238888"/>
          </a:xfrm>
          <a:prstGeom prst="rtTriangle">
            <a:avLst/>
          </a:prstGeom>
          <a:solidFill>
            <a:srgbClr val="FF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5483358" y="1816651"/>
            <a:ext cx="1604467" cy="238888"/>
          </a:xfrm>
          <a:prstGeom prst="rect">
            <a:avLst/>
          </a:prstGeom>
          <a:solidFill>
            <a:srgbClr val="0A2F6C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1" name="Right Triangle 50"/>
          <p:cNvSpPr/>
          <p:nvPr/>
        </p:nvSpPr>
        <p:spPr>
          <a:xfrm flipH="1" flipV="1">
            <a:off x="5483358" y="1816651"/>
            <a:ext cx="1604467" cy="238888"/>
          </a:xfrm>
          <a:prstGeom prst="rtTriangle">
            <a:avLst/>
          </a:prstGeom>
          <a:solidFill>
            <a:srgbClr val="FF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86839" y="1816651"/>
            <a:ext cx="167394" cy="238888"/>
          </a:xfrm>
          <a:prstGeom prst="rect">
            <a:avLst/>
          </a:prstGeom>
          <a:solidFill>
            <a:srgbClr val="4BB33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26358" y="2234705"/>
            <a:ext cx="348917" cy="238888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975275" y="2234705"/>
            <a:ext cx="4673883" cy="238888"/>
          </a:xfrm>
          <a:prstGeom prst="rect">
            <a:avLst/>
          </a:prstGeom>
          <a:solidFill>
            <a:srgbClr val="0A2F6C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5649158" y="2234705"/>
            <a:ext cx="767354" cy="238888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416512" y="2234705"/>
            <a:ext cx="488316" cy="238888"/>
          </a:xfrm>
          <a:prstGeom prst="rect">
            <a:avLst/>
          </a:prstGeom>
          <a:solidFill>
            <a:srgbClr val="4BB331">
              <a:alpha val="52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6904828" y="2234705"/>
            <a:ext cx="1987532" cy="238888"/>
          </a:xfrm>
          <a:prstGeom prst="rect">
            <a:avLst/>
          </a:prstGeom>
          <a:solidFill>
            <a:srgbClr val="4BB33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486839" y="2234705"/>
            <a:ext cx="167394" cy="238888"/>
          </a:xfrm>
          <a:prstGeom prst="rect">
            <a:avLst/>
          </a:prstGeom>
          <a:solidFill>
            <a:srgbClr val="4BB33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26358" y="2652759"/>
            <a:ext cx="279158" cy="238888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905516" y="2652759"/>
            <a:ext cx="4321745" cy="238888"/>
          </a:xfrm>
          <a:prstGeom prst="rect">
            <a:avLst/>
          </a:prstGeom>
          <a:solidFill>
            <a:srgbClr val="0A2F6C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5227261" y="2652759"/>
            <a:ext cx="279038" cy="238888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5506299" y="2652759"/>
            <a:ext cx="488316" cy="238888"/>
          </a:xfrm>
          <a:prstGeom prst="rect">
            <a:avLst/>
          </a:prstGeom>
          <a:solidFill>
            <a:srgbClr val="4BB331">
              <a:alpha val="52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5994615" y="2652759"/>
            <a:ext cx="2897745" cy="238888"/>
          </a:xfrm>
          <a:prstGeom prst="rect">
            <a:avLst/>
          </a:prstGeom>
          <a:solidFill>
            <a:srgbClr val="4BB33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486839" y="2652759"/>
            <a:ext cx="167394" cy="238888"/>
          </a:xfrm>
          <a:prstGeom prst="rect">
            <a:avLst/>
          </a:prstGeom>
          <a:solidFill>
            <a:srgbClr val="4BB33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26358" y="3070813"/>
            <a:ext cx="139519" cy="238888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765878" y="3070813"/>
            <a:ext cx="4114029" cy="238888"/>
          </a:xfrm>
          <a:prstGeom prst="rect">
            <a:avLst/>
          </a:prstGeom>
          <a:solidFill>
            <a:srgbClr val="0A2F6C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4876325" y="3070813"/>
            <a:ext cx="423915" cy="238888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298223" y="3070813"/>
            <a:ext cx="350815" cy="238888"/>
          </a:xfrm>
          <a:prstGeom prst="rect">
            <a:avLst/>
          </a:prstGeom>
          <a:solidFill>
            <a:srgbClr val="4BB331">
              <a:alpha val="52000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649038" y="3070813"/>
            <a:ext cx="3243322" cy="238888"/>
          </a:xfrm>
          <a:prstGeom prst="rect">
            <a:avLst/>
          </a:prstGeom>
          <a:solidFill>
            <a:srgbClr val="4BB33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486839" y="3070813"/>
            <a:ext cx="167394" cy="238888"/>
          </a:xfrm>
          <a:prstGeom prst="rect">
            <a:avLst/>
          </a:prstGeom>
          <a:solidFill>
            <a:srgbClr val="4BB331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437797" y="1787225"/>
            <a:ext cx="638487" cy="306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 w="12700">
                  <a:solidFill>
                    <a:srgbClr val="0C377B">
                      <a:satMod val="155000"/>
                      <a:alpha val="66000"/>
                    </a:srgbClr>
                  </a:solidFill>
                  <a:prstDash val="solid"/>
                </a:ln>
                <a:solidFill>
                  <a:srgbClr val="F8F8F8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</a:rPr>
              <a:t>LHC</a:t>
            </a:r>
            <a:endParaRPr kumimoji="0" lang="en-US" sz="1800" b="1" i="0" u="none" strike="noStrike" kern="0" cap="none" spc="0" normalizeH="0" baseline="0" noProof="0" dirty="0">
              <a:ln w="12700">
                <a:solidFill>
                  <a:srgbClr val="0C377B">
                    <a:satMod val="155000"/>
                    <a:alpha val="66000"/>
                  </a:srgbClr>
                </a:solidFill>
                <a:prstDash val="solid"/>
              </a:ln>
              <a:solidFill>
                <a:srgbClr val="F8F8F8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72" name="TextBox 71"/>
          <p:cNvSpPr txBox="1"/>
          <p:nvPr/>
        </p:nvSpPr>
        <p:spPr>
          <a:xfrm>
            <a:off x="2437797" y="2205279"/>
            <a:ext cx="626366" cy="306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 w="12700">
                  <a:solidFill>
                    <a:srgbClr val="0C377B">
                      <a:satMod val="155000"/>
                      <a:alpha val="66000"/>
                    </a:srgbClr>
                  </a:solidFill>
                  <a:prstDash val="solid"/>
                </a:ln>
                <a:solidFill>
                  <a:srgbClr val="F8F8F8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</a:rPr>
              <a:t>SPS</a:t>
            </a:r>
            <a:endParaRPr kumimoji="0" lang="en-US" sz="1800" b="1" i="0" u="none" strike="noStrike" kern="0" cap="none" spc="0" normalizeH="0" baseline="0" noProof="0" dirty="0">
              <a:ln w="12700">
                <a:solidFill>
                  <a:srgbClr val="0C377B">
                    <a:satMod val="155000"/>
                    <a:alpha val="66000"/>
                  </a:srgbClr>
                </a:solidFill>
                <a:prstDash val="solid"/>
              </a:ln>
              <a:solidFill>
                <a:srgbClr val="F8F8F8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2437797" y="2623332"/>
            <a:ext cx="477211" cy="306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 w="12700">
                  <a:solidFill>
                    <a:srgbClr val="0C377B">
                      <a:satMod val="155000"/>
                      <a:alpha val="66000"/>
                    </a:srgbClr>
                  </a:solidFill>
                  <a:prstDash val="solid"/>
                </a:ln>
                <a:solidFill>
                  <a:srgbClr val="F8F8F8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</a:rPr>
              <a:t>PS</a:t>
            </a:r>
            <a:endParaRPr kumimoji="0" lang="en-US" sz="1800" b="1" i="0" u="none" strike="noStrike" kern="0" cap="none" spc="0" normalizeH="0" baseline="0" noProof="0" dirty="0">
              <a:ln w="12700">
                <a:solidFill>
                  <a:srgbClr val="0C377B">
                    <a:satMod val="155000"/>
                    <a:alpha val="66000"/>
                  </a:srgbClr>
                </a:solidFill>
                <a:prstDash val="solid"/>
              </a:ln>
              <a:solidFill>
                <a:srgbClr val="F8F8F8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2437797" y="3041386"/>
            <a:ext cx="1384265" cy="306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 w="12700">
                  <a:solidFill>
                    <a:srgbClr val="0C377B">
                      <a:satMod val="155000"/>
                      <a:alpha val="66000"/>
                    </a:srgbClr>
                  </a:solidFill>
                  <a:prstDash val="solid"/>
                </a:ln>
                <a:solidFill>
                  <a:srgbClr val="F8F8F8">
                    <a:tint val="85000"/>
                    <a:satMod val="155000"/>
                  </a:srgb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Arial"/>
              </a:rPr>
              <a:t>PS Booster</a:t>
            </a:r>
            <a:endParaRPr kumimoji="0" lang="en-US" sz="1800" b="1" i="0" u="none" strike="noStrike" kern="0" cap="none" spc="0" normalizeH="0" baseline="0" noProof="0" dirty="0">
              <a:ln w="12700">
                <a:solidFill>
                  <a:srgbClr val="0C377B">
                    <a:satMod val="155000"/>
                    <a:alpha val="66000"/>
                  </a:srgbClr>
                </a:solidFill>
                <a:prstDash val="solid"/>
              </a:ln>
              <a:solidFill>
                <a:srgbClr val="F8F8F8">
                  <a:tint val="85000"/>
                  <a:satMod val="155000"/>
                </a:srgb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Arial"/>
            </a:endParaRPr>
          </a:p>
        </p:txBody>
      </p:sp>
      <p:grpSp>
        <p:nvGrpSpPr>
          <p:cNvPr id="75" name="Group 74"/>
          <p:cNvGrpSpPr/>
          <p:nvPr/>
        </p:nvGrpSpPr>
        <p:grpSpPr>
          <a:xfrm>
            <a:off x="626478" y="3356990"/>
            <a:ext cx="8049978" cy="311041"/>
            <a:chOff x="611560" y="4638148"/>
            <a:chExt cx="7272806" cy="375028"/>
          </a:xfrm>
        </p:grpSpPr>
        <p:sp>
          <p:nvSpPr>
            <p:cNvPr id="76" name="Left Bracket 75"/>
            <p:cNvSpPr/>
            <p:nvPr/>
          </p:nvSpPr>
          <p:spPr>
            <a:xfrm rot="16200000">
              <a:off x="4175955" y="1304765"/>
              <a:ext cx="144016" cy="7272806"/>
            </a:xfrm>
            <a:prstGeom prst="leftBracket">
              <a:avLst/>
            </a:prstGeom>
            <a:noFill/>
            <a:ln w="57150" cap="flat" cmpd="sng" algn="ctr">
              <a:solidFill>
                <a:srgbClr val="0A2F6C"/>
              </a:solidFill>
              <a:prstDash val="solid"/>
            </a:ln>
            <a:effectLst>
              <a:glow rad="63500">
                <a:srgbClr val="0C377B">
                  <a:tint val="30000"/>
                  <a:shade val="95000"/>
                  <a:satMod val="300000"/>
                  <a:alpha val="50000"/>
                </a:srgbClr>
              </a:glow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C377B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738154" y="4638148"/>
              <a:ext cx="1551387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srgbClr val="082554"/>
                  </a:solidFill>
                  <a:effectLst/>
                  <a:uLnTx/>
                  <a:uFillTx/>
                  <a:latin typeface="Arial"/>
                </a:rPr>
                <a:t>b</a:t>
              </a:r>
              <a:r>
                <a:rPr kumimoji="0" lang="en-US" sz="18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082554"/>
                  </a:solidFill>
                  <a:effectLst/>
                  <a:uLnTx/>
                  <a:uFillTx/>
                  <a:latin typeface="Arial"/>
                </a:rPr>
                <a:t>eam to beam</a:t>
              </a: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</a:endParaRPr>
            </a:p>
          </p:txBody>
        </p:sp>
      </p:grpSp>
      <p:sp>
        <p:nvSpPr>
          <p:cNvPr id="78" name="Left Bracket 77"/>
          <p:cNvSpPr/>
          <p:nvPr/>
        </p:nvSpPr>
        <p:spPr>
          <a:xfrm rot="16200000">
            <a:off x="6928901" y="2473529"/>
            <a:ext cx="110428" cy="3096655"/>
          </a:xfrm>
          <a:prstGeom prst="leftBracket">
            <a:avLst/>
          </a:prstGeom>
          <a:noFill/>
          <a:ln w="57150" cap="flat" cmpd="sng" algn="ctr">
            <a:solidFill>
              <a:srgbClr val="0A2F6C"/>
            </a:solidFill>
            <a:prstDash val="sysDot"/>
          </a:ln>
          <a:effectLst>
            <a:glow rad="63500">
              <a:srgbClr val="0C377B">
                <a:tint val="30000"/>
                <a:shade val="95000"/>
                <a:satMod val="300000"/>
                <a:alpha val="50000"/>
              </a:srgb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C377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79" name="Left Bracket 78"/>
          <p:cNvSpPr/>
          <p:nvPr/>
        </p:nvSpPr>
        <p:spPr>
          <a:xfrm rot="16200000">
            <a:off x="3080711" y="1721687"/>
            <a:ext cx="110430" cy="4600340"/>
          </a:xfrm>
          <a:prstGeom prst="leftBracket">
            <a:avLst/>
          </a:prstGeom>
          <a:noFill/>
          <a:ln w="57150" cap="flat" cmpd="sng" algn="ctr">
            <a:solidFill>
              <a:srgbClr val="0A2F6C"/>
            </a:solidFill>
            <a:prstDash val="solid"/>
          </a:ln>
          <a:effectLst>
            <a:glow rad="63500">
              <a:srgbClr val="0C377B">
                <a:tint val="30000"/>
                <a:shade val="95000"/>
                <a:satMod val="300000"/>
                <a:alpha val="50000"/>
              </a:srgb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C377B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835756" y="3717032"/>
            <a:ext cx="1879066" cy="306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</a:rPr>
              <a:t>a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082554"/>
                </a:solidFill>
                <a:effectLst/>
                <a:uLnTx/>
                <a:uFillTx/>
                <a:latin typeface="Arial"/>
              </a:rPr>
              <a:t>vailable for works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82554"/>
              </a:solidFill>
              <a:effectLst/>
              <a:uLnTx/>
              <a:uFillTx/>
              <a:latin typeface="Arial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654233" y="1816651"/>
            <a:ext cx="44291" cy="238888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82" name="Straight Connector 81"/>
          <p:cNvCxnSpPr/>
          <p:nvPr/>
        </p:nvCxnSpPr>
        <p:spPr>
          <a:xfrm>
            <a:off x="8675684" y="928625"/>
            <a:ext cx="772" cy="3089937"/>
          </a:xfrm>
          <a:prstGeom prst="line">
            <a:avLst/>
          </a:prstGeom>
          <a:noFill/>
          <a:ln w="38100" cap="flat" cmpd="sng" algn="ctr">
            <a:solidFill>
              <a:srgbClr val="FF0000"/>
            </a:solidFill>
            <a:prstDash val="solid"/>
            <a:headEnd type="stealth" w="lg" len="lg"/>
          </a:ln>
          <a:effectLst>
            <a:glow rad="63500">
              <a:srgbClr val="DDDDDD">
                <a:tint val="30000"/>
                <a:shade val="95000"/>
                <a:satMod val="300000"/>
                <a:alpha val="50000"/>
              </a:srgbClr>
            </a:glow>
          </a:effectLst>
        </p:spPr>
      </p:cxnSp>
      <p:sp>
        <p:nvSpPr>
          <p:cNvPr id="83" name="TextBox 82"/>
          <p:cNvSpPr txBox="1"/>
          <p:nvPr/>
        </p:nvSpPr>
        <p:spPr>
          <a:xfrm>
            <a:off x="800817" y="826358"/>
            <a:ext cx="1090480" cy="3689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16</a:t>
            </a:r>
            <a:r>
              <a:rPr kumimoji="0" lang="en-US" sz="1800" b="1" i="0" u="none" strike="noStrike" kern="0" cap="none" spc="0" normalizeH="0" baseline="30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th</a:t>
            </a:r>
            <a:r>
              <a:rPr kumimoji="0" 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Feb</a:t>
            </a:r>
            <a:r>
              <a:rPr kumimoji="0" lang="en-US" sz="1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.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cxnSp>
        <p:nvCxnSpPr>
          <p:cNvPr id="84" name="Straight Connector 83"/>
          <p:cNvCxnSpPr/>
          <p:nvPr/>
        </p:nvCxnSpPr>
        <p:spPr>
          <a:xfrm>
            <a:off x="693957" y="891367"/>
            <a:ext cx="50206" cy="3230028"/>
          </a:xfrm>
          <a:prstGeom prst="line">
            <a:avLst/>
          </a:prstGeom>
          <a:noFill/>
          <a:ln w="38100" cap="flat" cmpd="sng" algn="ctr">
            <a:solidFill>
              <a:srgbClr val="0C377B">
                <a:lumMod val="60000"/>
                <a:lumOff val="40000"/>
              </a:srgbClr>
            </a:solidFill>
            <a:prstDash val="solid"/>
            <a:headEnd type="stealth" w="lg" len="lg"/>
          </a:ln>
          <a:effectLst>
            <a:glow rad="63500">
              <a:srgbClr val="DDDDDD">
                <a:tint val="30000"/>
                <a:shade val="95000"/>
                <a:satMod val="300000"/>
                <a:alpha val="50000"/>
              </a:srgbClr>
            </a:glow>
          </a:effectLst>
        </p:spPr>
      </p:cxnSp>
      <p:sp>
        <p:nvSpPr>
          <p:cNvPr id="85" name="Rectangle 84"/>
          <p:cNvSpPr/>
          <p:nvPr/>
        </p:nvSpPr>
        <p:spPr>
          <a:xfrm>
            <a:off x="7089745" y="1819202"/>
            <a:ext cx="1488207" cy="236338"/>
          </a:xfrm>
          <a:prstGeom prst="rect">
            <a:avLst/>
          </a:prstGeom>
          <a:solidFill>
            <a:srgbClr val="FF0000"/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35496" y="4976008"/>
            <a:ext cx="5328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charset="2"/>
              <a:buChar char="Ø"/>
            </a:pPr>
            <a:r>
              <a:rPr lang="en-GB" sz="1800" b="1" dirty="0" smtClean="0">
                <a:solidFill>
                  <a:srgbClr val="FF0000"/>
                </a:solidFill>
                <a:effectLst/>
                <a:latin typeface="+mn-lt"/>
              </a:rPr>
              <a:t>Prepare the LHC for Operation at Nominal Energy</a:t>
            </a:r>
          </a:p>
          <a:p>
            <a:pPr marL="342900" indent="-342900">
              <a:buFont typeface="Wingdings" charset="2"/>
              <a:buChar char="Ø"/>
            </a:pPr>
            <a:r>
              <a:rPr lang="en-GB" sz="1800" b="1" dirty="0" smtClean="0">
                <a:solidFill>
                  <a:srgbClr val="FF0000"/>
                </a:solidFill>
                <a:effectLst/>
                <a:latin typeface="+mn-lt"/>
              </a:rPr>
              <a:t>Consolidate and Upgrade the LHC and Injector performance</a:t>
            </a:r>
          </a:p>
          <a:p>
            <a:pPr marL="342900" indent="-342900">
              <a:buFont typeface="Wingdings" charset="2"/>
              <a:buChar char="Ø"/>
            </a:pPr>
            <a:r>
              <a:rPr lang="en-GB" sz="1800" b="1" dirty="0" smtClean="0">
                <a:solidFill>
                  <a:srgbClr val="FF0000"/>
                </a:solidFill>
                <a:effectLst/>
                <a:latin typeface="+mn-lt"/>
              </a:rPr>
              <a:t>Major Maintenance Programme</a:t>
            </a:r>
          </a:p>
          <a:p>
            <a:pPr marL="342900" indent="-342900">
              <a:buFont typeface="Wingdings" charset="2"/>
              <a:buChar char="Ø"/>
            </a:pPr>
            <a:r>
              <a:rPr lang="en-GB" sz="1800" b="1" dirty="0" smtClean="0">
                <a:solidFill>
                  <a:srgbClr val="FF0000"/>
                </a:solidFill>
                <a:effectLst/>
                <a:latin typeface="+mn-lt"/>
              </a:rPr>
              <a:t>Over 1.5 million hours worked in the LHC tunnel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9419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LS1 : The Main LHC Consolidation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6" name="Picture 2" descr="\\cern.ch\dfs\Workspaces\j\JPhTock\LHC\aSMACC\GalPresentations\InfographiesSep13\LHCconsolidationsEng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980728"/>
            <a:ext cx="9140579" cy="5652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37934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04051" y="-152400"/>
            <a:ext cx="10534034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8315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LHC 2015 – A Learning Year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5496" y="6520261"/>
            <a:ext cx="2133600" cy="365125"/>
          </a:xfrm>
        </p:spPr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525344"/>
            <a:ext cx="2895600" cy="365125"/>
          </a:xfrm>
        </p:spPr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3" name="Content Placeholder 5"/>
          <p:cNvSpPr txBox="1">
            <a:spLocks/>
          </p:cNvSpPr>
          <p:nvPr/>
        </p:nvSpPr>
        <p:spPr>
          <a:xfrm>
            <a:off x="35496" y="764704"/>
            <a:ext cx="5832648" cy="37444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Target energy: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</a:rPr>
              <a:t>6.5 </a:t>
            </a:r>
            <a:r>
              <a:rPr kumimoji="0" lang="en-US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</a:rPr>
              <a:t>TeV</a:t>
            </a:r>
            <a:endParaRPr lang="en-US" sz="2400" b="1" dirty="0">
              <a:solidFill>
                <a:srgbClr val="FF0000"/>
              </a:solidFill>
              <a:effectLst/>
              <a:latin typeface="Calibri"/>
            </a:endParaRPr>
          </a:p>
          <a:p>
            <a:pPr lvl="1" indent="-342900" fontAlgn="auto">
              <a:spcAft>
                <a:spcPts val="0"/>
              </a:spcAft>
              <a:buFont typeface="Wingdings" charset="2"/>
              <a:buChar char="Ø"/>
              <a:defRPr/>
            </a:pP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Limit</a:t>
            </a:r>
            <a:r>
              <a:rPr kumimoji="0" lang="en-US" sz="1900" b="1" i="0" u="none" strike="noStrike" kern="120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</a:rPr>
              <a:t> the magnet training required (still needed &gt;150 quenches!)</a:t>
            </a:r>
          </a:p>
          <a:p>
            <a:pPr lvl="1" indent="-342900" fontAlgn="auto">
              <a:spcAft>
                <a:spcPts val="0"/>
              </a:spcAft>
              <a:buFont typeface="Wingdings" charset="2"/>
              <a:buChar char="Ø"/>
              <a:defRPr/>
            </a:pPr>
            <a:r>
              <a:rPr lang="en-US" sz="1900" b="1" baseline="0" dirty="0" smtClean="0">
                <a:solidFill>
                  <a:srgbClr val="000000"/>
                </a:solidFill>
                <a:effectLst/>
                <a:latin typeface="Calibri"/>
              </a:rPr>
              <a:t>Small operational margin 100A in 11kA</a:t>
            </a:r>
            <a:endParaRPr kumimoji="0" lang="en-US" sz="1900" b="1" i="0" u="none" strike="noStrike" kern="1200" cap="none" spc="0" normalizeH="0" baseline="0" noProof="0" dirty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Courier New"/>
              <a:buChar char="o"/>
              <a:tabLst/>
              <a:defRPr/>
            </a:pPr>
            <a:r>
              <a:rPr lang="en-US" sz="2400" b="1" dirty="0" smtClean="0">
                <a:solidFill>
                  <a:sysClr val="windowText" lastClr="000000"/>
                </a:solidFill>
                <a:effectLst/>
                <a:latin typeface="Symbol" charset="2"/>
                <a:cs typeface="Symbol" charset="2"/>
              </a:rPr>
              <a:t>b</a:t>
            </a:r>
            <a:r>
              <a:rPr kumimoji="0" lang="en-US" sz="2400" b="1" i="0" u="none" strike="noStrike" kern="1200" cap="none" spc="0" normalizeH="0" baseline="3000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*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</a:rPr>
              <a:t> in ATLAS and CMS: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</a:rPr>
              <a:t>  80 cm </a:t>
            </a:r>
          </a:p>
          <a:p>
            <a:pPr lvl="1" indent="-342900" fontAlgn="auto">
              <a:spcAft>
                <a:spcPts val="0"/>
              </a:spcAft>
              <a:buFont typeface="Wingdings" charset="2"/>
              <a:buChar char="Ø"/>
              <a:defRPr/>
            </a:pPr>
            <a:r>
              <a:rPr lang="en-US" sz="1900" b="1" dirty="0" smtClean="0">
                <a:solidFill>
                  <a:srgbClr val="000000"/>
                </a:solidFill>
                <a:effectLst/>
                <a:latin typeface="Calibri"/>
              </a:rPr>
              <a:t>Ease commissioning …</a:t>
            </a:r>
          </a:p>
          <a:p>
            <a:pPr lvl="1" indent="-342900" fontAlgn="auto">
              <a:spcAft>
                <a:spcPts val="0"/>
              </a:spcAft>
              <a:buFont typeface="Wingdings" charset="2"/>
              <a:buChar char="Ø"/>
              <a:defRPr/>
            </a:pPr>
            <a:r>
              <a:rPr lang="en-US" sz="1900" b="1" dirty="0" smtClean="0">
                <a:solidFill>
                  <a:srgbClr val="000000"/>
                </a:solidFill>
                <a:effectLst/>
                <a:latin typeface="Calibri"/>
              </a:rPr>
              <a:t>…but investigate lower </a:t>
            </a:r>
            <a:r>
              <a:rPr lang="en-US" sz="1900" b="1" dirty="0" smtClean="0">
                <a:solidFill>
                  <a:srgbClr val="000000"/>
                </a:solidFill>
                <a:effectLst/>
                <a:latin typeface="Symbol" charset="2"/>
                <a:cs typeface="Symbol" charset="2"/>
              </a:rPr>
              <a:t>b</a:t>
            </a:r>
            <a:r>
              <a:rPr lang="en-US" sz="1900" b="1" dirty="0" smtClean="0">
                <a:solidFill>
                  <a:srgbClr val="000000"/>
                </a:solidFill>
                <a:effectLst/>
                <a:latin typeface="Calibri"/>
              </a:rPr>
              <a:t>* for later</a:t>
            </a:r>
            <a:endParaRPr lang="en-US" sz="1900" b="1" dirty="0">
              <a:solidFill>
                <a:srgbClr val="000000"/>
              </a:solidFill>
              <a:effectLst/>
              <a:latin typeface="Calibri"/>
            </a:endParaRPr>
          </a:p>
          <a:p>
            <a:pPr lvl="0" fontAlgn="auto">
              <a:spcAft>
                <a:spcPts val="0"/>
              </a:spcAft>
              <a:buFont typeface="Courier New"/>
              <a:buChar char="o"/>
              <a:defRPr/>
            </a:pPr>
            <a:r>
              <a:rPr lang="en-US" sz="2400" b="1" dirty="0" smtClean="0">
                <a:solidFill>
                  <a:srgbClr val="000000"/>
                </a:solidFill>
                <a:effectLst/>
              </a:rPr>
              <a:t>Bunch </a:t>
            </a:r>
            <a:r>
              <a:rPr lang="en-US" sz="2400" b="1" dirty="0">
                <a:solidFill>
                  <a:srgbClr val="000000"/>
                </a:solidFill>
                <a:effectLst/>
              </a:rPr>
              <a:t>spacing: </a:t>
            </a:r>
            <a:r>
              <a:rPr lang="en-US" sz="2400" b="1" dirty="0">
                <a:solidFill>
                  <a:srgbClr val="FF0000"/>
                </a:solidFill>
                <a:effectLst/>
              </a:rPr>
              <a:t>25 ns </a:t>
            </a:r>
            <a:endParaRPr lang="en-US" sz="2400" b="1" dirty="0">
              <a:effectLst/>
            </a:endParaRPr>
          </a:p>
          <a:p>
            <a:pPr lvl="1" indent="-342900" fontAlgn="auto">
              <a:spcAft>
                <a:spcPts val="0"/>
              </a:spcAft>
              <a:buFont typeface="Wingdings" charset="2"/>
              <a:buChar char="Ø"/>
              <a:defRPr/>
            </a:pPr>
            <a:r>
              <a:rPr lang="en-US" sz="1900" b="1" dirty="0">
                <a:effectLst/>
              </a:rPr>
              <a:t>s</a:t>
            </a:r>
            <a:r>
              <a:rPr lang="en-US" sz="1900" b="1" dirty="0">
                <a:solidFill>
                  <a:sysClr val="windowText" lastClr="000000"/>
                </a:solidFill>
                <a:effectLst/>
              </a:rPr>
              <a:t>trongly favored by the experiments, </a:t>
            </a:r>
            <a:r>
              <a:rPr lang="en-US" sz="1900" b="1" dirty="0" smtClean="0">
                <a:solidFill>
                  <a:sysClr val="windowText" lastClr="000000"/>
                </a:solidFill>
                <a:effectLst/>
              </a:rPr>
              <a:t>	            limit </a:t>
            </a:r>
            <a:r>
              <a:rPr lang="en-US" sz="1900" b="1" dirty="0">
                <a:solidFill>
                  <a:sysClr val="windowText" lastClr="000000"/>
                </a:solidFill>
                <a:effectLst/>
              </a:rPr>
              <a:t>pile-up  </a:t>
            </a:r>
          </a:p>
          <a:p>
            <a:pPr lvl="1" indent="-342900" fontAlgn="auto">
              <a:spcAft>
                <a:spcPts val="0"/>
              </a:spcAft>
              <a:buFont typeface="Wingdings" charset="2"/>
              <a:buChar char="Ø"/>
              <a:defRPr/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</a:endParaRPr>
          </a:p>
        </p:txBody>
      </p:sp>
      <p:grpSp>
        <p:nvGrpSpPr>
          <p:cNvPr id="14" name="Group 13"/>
          <p:cNvGrpSpPr/>
          <p:nvPr/>
        </p:nvGrpSpPr>
        <p:grpSpPr>
          <a:xfrm>
            <a:off x="179512" y="4337174"/>
            <a:ext cx="4608512" cy="2227659"/>
            <a:chOff x="228600" y="3886200"/>
            <a:chExt cx="4459850" cy="2227659"/>
          </a:xfrm>
        </p:grpSpPr>
        <p:sp>
          <p:nvSpPr>
            <p:cNvPr id="15" name="TextBox 14"/>
            <p:cNvSpPr txBox="1"/>
            <p:nvPr/>
          </p:nvSpPr>
          <p:spPr>
            <a:xfrm>
              <a:off x="228600" y="4267200"/>
              <a:ext cx="4459850" cy="1846659"/>
            </a:xfrm>
            <a:prstGeom prst="rect">
              <a:avLst/>
            </a:prstGeom>
            <a:noFill/>
            <a:ln>
              <a:solidFill>
                <a:srgbClr val="008000"/>
              </a:solidFill>
            </a:ln>
          </p:spPr>
          <p:txBody>
            <a:bodyPr wrap="square" lIns="144000" tIns="0" rIns="0" bIns="0" rtlCol="0" anchor="t">
              <a:spAutoFit/>
            </a:bodyPr>
            <a:lstStyle/>
            <a:p>
              <a:pPr marL="342900" marR="0" lvl="1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ourier New"/>
                <a:buChar char="o"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+mj-lt"/>
                </a:rPr>
                <a:t>Lower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+mj-lt"/>
                </a:rPr>
                <a:t>quench margins</a:t>
              </a:r>
            </a:p>
            <a:p>
              <a:pPr marL="342900" marR="0" lvl="1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ourier New"/>
                <a:buChar char="o"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+mj-lt"/>
                </a:rPr>
                <a:t>Lower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+mj-lt"/>
                </a:rPr>
                <a:t>tolerance to beam 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+mj-lt"/>
                </a:rPr>
                <a:t>loss</a:t>
              </a:r>
            </a:p>
            <a:p>
              <a:pPr marL="342900" marR="0" lvl="1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ourier New"/>
                <a:buChar char="o"/>
                <a:tabLst/>
                <a:defRPr/>
              </a:pPr>
              <a:r>
                <a:rPr lang="en-US" sz="2000" b="1" kern="0" dirty="0" smtClean="0">
                  <a:solidFill>
                    <a:srgbClr val="008000"/>
                  </a:solidFill>
                  <a:effectLst/>
                  <a:latin typeface="+mj-lt"/>
                </a:rPr>
                <a:t>Higher stored energy in the magnets and the beam</a:t>
              </a:r>
              <a:endPara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</a:endParaRPr>
            </a:p>
            <a:p>
              <a:pPr marL="342900" marR="0" lvl="1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ourier New"/>
                <a:buChar char="o"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+mj-lt"/>
                </a:rPr>
                <a:t>Hardware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+mj-lt"/>
                </a:rPr>
                <a:t>closer to maximum (beam dumps, power 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  <a:latin typeface="+mj-lt"/>
                </a:rPr>
                <a:t>converters, quenches…) 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457200" y="3886200"/>
              <a:ext cx="121156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8000"/>
                  </a:solidFill>
                  <a:effectLst/>
                  <a:uLnTx/>
                  <a:uFillTx/>
                </a:rPr>
                <a:t>Energy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993704" y="4365104"/>
            <a:ext cx="4114800" cy="2218014"/>
            <a:chOff x="4876800" y="3948080"/>
            <a:chExt cx="4114800" cy="1906030"/>
          </a:xfrm>
        </p:grpSpPr>
        <p:sp>
          <p:nvSpPr>
            <p:cNvPr id="18" name="TextBox 17"/>
            <p:cNvSpPr txBox="1"/>
            <p:nvPr/>
          </p:nvSpPr>
          <p:spPr>
            <a:xfrm>
              <a:off x="4876800" y="4267200"/>
              <a:ext cx="4114800" cy="1586910"/>
            </a:xfrm>
            <a:prstGeom prst="rect">
              <a:avLst/>
            </a:prstGeom>
            <a:noFill/>
            <a:ln>
              <a:solidFill>
                <a:srgbClr val="0000FF"/>
              </a:solidFill>
            </a:ln>
          </p:spPr>
          <p:txBody>
            <a:bodyPr wrap="square" lIns="144000" tIns="0" rIns="0" bIns="0" rtlCol="0" anchor="t">
              <a:spAutoFit/>
            </a:bodyPr>
            <a:lstStyle/>
            <a:p>
              <a:pPr marL="342900" marR="0" lvl="1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ourier New"/>
                <a:buChar char="o"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Electron-cloud</a:t>
              </a:r>
            </a:p>
            <a:p>
              <a:pPr marL="342900" marR="0" lvl="1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ourier New"/>
                <a:buChar char="o"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UFOs 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</a:endParaRPr>
            </a:p>
            <a:p>
              <a:pPr marL="342900" marR="0" lvl="1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ourier New"/>
                <a:buChar char="o"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M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ore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long range collisions</a:t>
              </a:r>
            </a:p>
            <a:p>
              <a:pPr marL="342900" lvl="1" indent="-342900" fontAlgn="auto">
                <a:spcBef>
                  <a:spcPts val="0"/>
                </a:spcBef>
                <a:spcAft>
                  <a:spcPts val="0"/>
                </a:spcAft>
                <a:buFont typeface="Courier New"/>
                <a:buChar char="o"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L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arger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crossing 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angle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</a:endParaRPr>
            </a:p>
            <a:p>
              <a:pPr marL="342900" marR="0" lvl="1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ourier New"/>
                <a:buChar char="o"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H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igher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total beam 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current</a:t>
              </a:r>
            </a:p>
            <a:p>
              <a:pPr marL="342900" marR="0" lvl="1" indent="-34290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Courier New"/>
                <a:buChar char="o"/>
                <a:tabLst/>
                <a:defRPr/>
              </a:pP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H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igher </a:t>
              </a:r>
              <a:r>
                <a:rPr kumimoji="0" lang="en-US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intensity per </a:t>
              </a: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+mj-lt"/>
                </a:rPr>
                <a:t>injection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j-lt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105400" y="3948080"/>
              <a:ext cx="9144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</a:rPr>
                <a:t>25 ns</a:t>
              </a:r>
              <a:endPara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</a:endParaRPr>
            </a:p>
          </p:txBody>
        </p:sp>
      </p:grpSp>
      <p:pic>
        <p:nvPicPr>
          <p:cNvPr id="21" name="Picture 20" descr="newlhc logo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4197" y="44624"/>
            <a:ext cx="792088" cy="792088"/>
          </a:xfrm>
          <a:prstGeom prst="rect">
            <a:avLst/>
          </a:prstGeom>
          <a:effectLst>
            <a:glow rad="101600">
              <a:schemeClr val="accent1">
                <a:lumMod val="40000"/>
                <a:lumOff val="60000"/>
                <a:alpha val="40000"/>
              </a:schemeClr>
            </a:glow>
            <a:reflection blurRad="6350" stA="50000" endA="300" endPos="55000" dir="5400000" sy="-100000" algn="bl" rotWithShape="0"/>
            <a:softEdge rad="12700"/>
          </a:effectLst>
        </p:spPr>
      </p:pic>
      <p:pic>
        <p:nvPicPr>
          <p:cNvPr id="22" name="Picture 21" descr="Untitle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2368" y="3043851"/>
            <a:ext cx="3921632" cy="1321253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4"/>
          <a:srcRect l="10778" t="15639" r="17000" b="12259"/>
          <a:stretch/>
        </p:blipFill>
        <p:spPr>
          <a:xfrm>
            <a:off x="5744592" y="964834"/>
            <a:ext cx="3291904" cy="20321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19483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2015 At a Glance</a:t>
            </a:r>
            <a:endParaRPr lang="en-GB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65622" y="1196752"/>
            <a:ext cx="1180060" cy="2592288"/>
            <a:chOff x="22586" y="756320"/>
            <a:chExt cx="1194009" cy="2592288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468" y="756320"/>
              <a:ext cx="901606" cy="1125887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22586" y="1908448"/>
              <a:ext cx="119400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5</a:t>
              </a:r>
              <a:r>
                <a:rPr kumimoji="0" lang="en-US" sz="1400" b="1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th</a:t>
              </a: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 April</a:t>
              </a:r>
              <a:b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</a:b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first beam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>
            <a:xfrm>
              <a:off x="533400" y="2667000"/>
              <a:ext cx="405874" cy="681608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</p:grpSp>
      <p:grpSp>
        <p:nvGrpSpPr>
          <p:cNvPr id="10" name="Group 9"/>
          <p:cNvGrpSpPr/>
          <p:nvPr/>
        </p:nvGrpSpPr>
        <p:grpSpPr>
          <a:xfrm>
            <a:off x="0" y="4077072"/>
            <a:ext cx="2241251" cy="2304256"/>
            <a:chOff x="-20198" y="4077072"/>
            <a:chExt cx="2197746" cy="2304256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5300" y="4807195"/>
              <a:ext cx="2106093" cy="1574133"/>
            </a:xfrm>
            <a:prstGeom prst="rect">
              <a:avLst/>
            </a:prstGeom>
            <a:ln>
              <a:solidFill>
                <a:srgbClr val="4F81BD"/>
              </a:solidFill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-20198" y="4495801"/>
              <a:ext cx="219774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Finish magnet training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861932" y="4077072"/>
              <a:ext cx="305494" cy="432048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</p:grpSp>
      <p:grpSp>
        <p:nvGrpSpPr>
          <p:cNvPr id="14" name="Group 13"/>
          <p:cNvGrpSpPr/>
          <p:nvPr/>
        </p:nvGrpSpPr>
        <p:grpSpPr>
          <a:xfrm>
            <a:off x="1135104" y="1277759"/>
            <a:ext cx="2827410" cy="2441698"/>
            <a:chOff x="210267" y="729080"/>
            <a:chExt cx="2860832" cy="2441698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2274" y="729080"/>
              <a:ext cx="2716817" cy="1528210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210267" y="2257290"/>
              <a:ext cx="286083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10</a:t>
              </a:r>
              <a:r>
                <a:rPr kumimoji="0" lang="en-US" sz="1400" b="1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th</a:t>
              </a: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 April: 6.5 </a:t>
              </a:r>
              <a:r>
                <a:rPr kumimoji="0" lang="en-US" sz="1400" b="1" i="0" u="none" strike="noStrike" kern="0" cap="none" spc="0" normalizeH="0" baseline="0" noProof="0" dirty="0" err="1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TeV</a:t>
              </a:r>
              <a:r>
                <a: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 for the first time</a:t>
              </a:r>
            </a:p>
          </p:txBody>
        </p:sp>
        <p:cxnSp>
          <p:nvCxnSpPr>
            <p:cNvPr id="17" name="Straight Connector 16"/>
            <p:cNvCxnSpPr/>
            <p:nvPr/>
          </p:nvCxnSpPr>
          <p:spPr>
            <a:xfrm>
              <a:off x="409126" y="2667000"/>
              <a:ext cx="0" cy="503778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</p:grpSp>
      <p:grpSp>
        <p:nvGrpSpPr>
          <p:cNvPr id="18" name="Group 17"/>
          <p:cNvGrpSpPr/>
          <p:nvPr/>
        </p:nvGrpSpPr>
        <p:grpSpPr>
          <a:xfrm>
            <a:off x="2411760" y="4077072"/>
            <a:ext cx="2419670" cy="2304256"/>
            <a:chOff x="3851920" y="4077072"/>
            <a:chExt cx="2448272" cy="2304256"/>
          </a:xfrm>
        </p:grpSpPr>
        <p:sp>
          <p:nvSpPr>
            <p:cNvPr id="19" name="TextBox 18"/>
            <p:cNvSpPr txBox="1"/>
            <p:nvPr/>
          </p:nvSpPr>
          <p:spPr>
            <a:xfrm>
              <a:off x="3896072" y="4402190"/>
              <a:ext cx="2404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3</a:t>
              </a:r>
              <a:r>
                <a:rPr kumimoji="0" lang="en-US" sz="1400" b="1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rd</a:t>
              </a: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 June: First Stable Beams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</a:endParaRP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51920" y="4748504"/>
              <a:ext cx="2446178" cy="1632824"/>
            </a:xfrm>
            <a:prstGeom prst="rect">
              <a:avLst/>
            </a:prstGeom>
          </p:spPr>
        </p:pic>
        <p:cxnSp>
          <p:nvCxnSpPr>
            <p:cNvPr id="21" name="Straight Connector 20"/>
            <p:cNvCxnSpPr/>
            <p:nvPr/>
          </p:nvCxnSpPr>
          <p:spPr>
            <a:xfrm flipH="1" flipV="1">
              <a:off x="5090526" y="4077072"/>
              <a:ext cx="4192" cy="342528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</p:grpSp>
      <p:grpSp>
        <p:nvGrpSpPr>
          <p:cNvPr id="22" name="Group 21"/>
          <p:cNvGrpSpPr/>
          <p:nvPr/>
        </p:nvGrpSpPr>
        <p:grpSpPr>
          <a:xfrm>
            <a:off x="4211960" y="1161817"/>
            <a:ext cx="2206170" cy="2555215"/>
            <a:chOff x="5342385" y="725577"/>
            <a:chExt cx="2232248" cy="2555215"/>
          </a:xfrm>
        </p:grpSpPr>
        <p:grpSp>
          <p:nvGrpSpPr>
            <p:cNvPr id="23" name="Group 22"/>
            <p:cNvGrpSpPr/>
            <p:nvPr/>
          </p:nvGrpSpPr>
          <p:grpSpPr>
            <a:xfrm>
              <a:off x="5342385" y="725577"/>
              <a:ext cx="2088232" cy="2555215"/>
              <a:chOff x="5342385" y="725577"/>
              <a:chExt cx="2088232" cy="2555215"/>
            </a:xfrm>
          </p:grpSpPr>
          <p:pic>
            <p:nvPicPr>
              <p:cNvPr id="25" name="Picture 24"/>
              <p:cNvPicPr>
                <a:picLocks noChangeAspect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5342385" y="725577"/>
                <a:ext cx="2088232" cy="1444468"/>
              </a:xfrm>
              <a:prstGeom prst="rect">
                <a:avLst/>
              </a:prstGeom>
              <a:ln w="3175">
                <a:solidFill>
                  <a:sysClr val="windowText" lastClr="000000"/>
                </a:solidFill>
              </a:ln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5342385" y="2180178"/>
                <a:ext cx="2066529" cy="3085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j-lt"/>
                  </a:rPr>
                  <a:t>July 14</a:t>
                </a:r>
                <a:r>
                  <a:rPr kumimoji="0" lang="en-US" sz="1400" b="1" i="0" u="none" strike="noStrike" kern="0" cap="none" spc="0" normalizeH="0" baseline="3000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j-lt"/>
                  </a:rPr>
                  <a:t>th</a:t>
                </a:r>
                <a:r>
                  <a:rPr kumimoji="0" 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j-lt"/>
                  </a:rPr>
                  <a:t>: 476b (50 ns)</a:t>
                </a:r>
                <a:endParaRPr kumimoji="0" lang="en-US" sz="1400" b="1" i="0" u="none" strike="noStrike" kern="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endParaRPr>
              </a:p>
            </p:txBody>
          </p:sp>
          <p:cxnSp>
            <p:nvCxnSpPr>
              <p:cNvPr id="27" name="Straight Connector 26"/>
              <p:cNvCxnSpPr/>
              <p:nvPr/>
            </p:nvCxnSpPr>
            <p:spPr>
              <a:xfrm flipH="1">
                <a:off x="6638529" y="2518792"/>
                <a:ext cx="9891" cy="762000"/>
              </a:xfrm>
              <a:prstGeom prst="line">
                <a:avLst/>
              </a:prstGeom>
              <a:noFill/>
              <a:ln w="15875" cap="flat" cmpd="sng" algn="ctr">
                <a:solidFill>
                  <a:sysClr val="windowText" lastClr="000000">
                    <a:lumMod val="85000"/>
                    <a:lumOff val="15000"/>
                  </a:sysClr>
                </a:solidFill>
                <a:prstDash val="solid"/>
                <a:headEnd type="oval"/>
              </a:ln>
              <a:effectLst/>
            </p:spPr>
          </p:cxnSp>
        </p:grpSp>
        <p:sp>
          <p:nvSpPr>
            <p:cNvPr id="24" name="TextBox 23"/>
            <p:cNvSpPr txBox="1"/>
            <p:nvPr/>
          </p:nvSpPr>
          <p:spPr>
            <a:xfrm>
              <a:off x="5990457" y="781998"/>
              <a:ext cx="15841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1.6x10</a:t>
              </a:r>
              <a:r>
                <a:rPr kumimoji="0" lang="en-US" sz="1600" b="1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33</a:t>
              </a: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 cm</a:t>
              </a:r>
              <a:r>
                <a:rPr kumimoji="0" lang="en-US" sz="1600" b="1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-2</a:t>
              </a:r>
              <a:r>
                <a:rPr kumimoji="0" lang="en-US" sz="1600" b="1" i="0" u="none" strike="noStrike" kern="0" cap="none" spc="0" normalizeH="0" baseline="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s</a:t>
              </a:r>
              <a:r>
                <a:rPr kumimoji="0" lang="en-US" sz="1600" b="1" i="0" u="none" strike="noStrike" kern="0" cap="none" spc="0" normalizeH="0" baseline="30000" noProof="0" dirty="0" smtClean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j-lt"/>
                </a:rPr>
                <a:t>-1</a:t>
              </a:r>
              <a:endParaRPr kumimoji="0" lang="en-US" sz="1600" b="1" i="0" u="none" strike="noStrike" kern="0" cap="none" spc="0" normalizeH="0" baseline="3000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j-lt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3635896" y="3068960"/>
            <a:ext cx="1352168" cy="792088"/>
            <a:chOff x="3851920" y="2924944"/>
            <a:chExt cx="1368152" cy="792088"/>
          </a:xfrm>
        </p:grpSpPr>
        <p:sp>
          <p:nvSpPr>
            <p:cNvPr id="29" name="TextBox 28"/>
            <p:cNvSpPr txBox="1"/>
            <p:nvPr/>
          </p:nvSpPr>
          <p:spPr>
            <a:xfrm>
              <a:off x="3851920" y="2924944"/>
              <a:ext cx="1368152" cy="523220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1F497D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0" cap="none" spc="0" normalizeH="0" baseline="0" noProof="0" dirty="0" smtClean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+mj-lt"/>
                </a:rPr>
                <a:t>TS1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kern="0" dirty="0" smtClean="0">
                  <a:solidFill>
                    <a:schemeClr val="bg1"/>
                  </a:solidFill>
                  <a:effectLst/>
                  <a:latin typeface="+mj-lt"/>
                </a:rPr>
                <a:t>50 ns Scrubbing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</a:endParaRPr>
            </a:p>
          </p:txBody>
        </p:sp>
        <p:cxnSp>
          <p:nvCxnSpPr>
            <p:cNvPr id="30" name="Straight Connector 29"/>
            <p:cNvCxnSpPr>
              <a:stCxn id="29" idx="2"/>
            </p:cNvCxnSpPr>
            <p:nvPr/>
          </p:nvCxnSpPr>
          <p:spPr>
            <a:xfrm>
              <a:off x="4535996" y="3448164"/>
              <a:ext cx="0" cy="268868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</p:grpSp>
      <p:grpSp>
        <p:nvGrpSpPr>
          <p:cNvPr id="31" name="Group 30"/>
          <p:cNvGrpSpPr/>
          <p:nvPr/>
        </p:nvGrpSpPr>
        <p:grpSpPr>
          <a:xfrm>
            <a:off x="5292080" y="3933056"/>
            <a:ext cx="1352168" cy="883260"/>
            <a:chOff x="3851920" y="2348880"/>
            <a:chExt cx="1368152" cy="883260"/>
          </a:xfrm>
        </p:grpSpPr>
        <p:sp>
          <p:nvSpPr>
            <p:cNvPr id="32" name="TextBox 31"/>
            <p:cNvSpPr txBox="1"/>
            <p:nvPr/>
          </p:nvSpPr>
          <p:spPr>
            <a:xfrm>
              <a:off x="3851920" y="2708920"/>
              <a:ext cx="1368152" cy="523220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1F497D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kern="0" dirty="0" smtClean="0">
                  <a:solidFill>
                    <a:srgbClr val="FFFFFF"/>
                  </a:solidFill>
                  <a:effectLst/>
                  <a:latin typeface="+mj-lt"/>
                </a:rPr>
                <a:t>MD1</a:t>
              </a:r>
              <a:endPara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kern="0" dirty="0" smtClean="0">
                  <a:solidFill>
                    <a:srgbClr val="FFFFFF"/>
                  </a:solidFill>
                  <a:effectLst/>
                  <a:latin typeface="+mj-lt"/>
                </a:rPr>
                <a:t>25 ns Scrubbing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</a:endParaRPr>
            </a:p>
          </p:txBody>
        </p:sp>
        <p:cxnSp>
          <p:nvCxnSpPr>
            <p:cNvPr id="33" name="Straight Connector 32"/>
            <p:cNvCxnSpPr/>
            <p:nvPr/>
          </p:nvCxnSpPr>
          <p:spPr>
            <a:xfrm flipV="1">
              <a:off x="4572000" y="2348880"/>
              <a:ext cx="0" cy="288032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</p:grpSp>
      <p:grpSp>
        <p:nvGrpSpPr>
          <p:cNvPr id="34" name="Group 33"/>
          <p:cNvGrpSpPr/>
          <p:nvPr/>
        </p:nvGrpSpPr>
        <p:grpSpPr>
          <a:xfrm>
            <a:off x="6156176" y="4077072"/>
            <a:ext cx="1358984" cy="2609379"/>
            <a:chOff x="6309444" y="2592288"/>
            <a:chExt cx="1375048" cy="2609379"/>
          </a:xfrm>
        </p:grpSpPr>
        <p:grpSp>
          <p:nvGrpSpPr>
            <p:cNvPr id="35" name="Group 34"/>
            <p:cNvGrpSpPr/>
            <p:nvPr/>
          </p:nvGrpSpPr>
          <p:grpSpPr>
            <a:xfrm>
              <a:off x="6312892" y="2592288"/>
              <a:ext cx="1371600" cy="1296144"/>
              <a:chOff x="7641084" y="2386300"/>
              <a:chExt cx="1371600" cy="1296144"/>
            </a:xfrm>
          </p:grpSpPr>
          <p:sp>
            <p:nvSpPr>
              <p:cNvPr id="37" name="TextBox 36"/>
              <p:cNvSpPr txBox="1"/>
              <p:nvPr/>
            </p:nvSpPr>
            <p:spPr>
              <a:xfrm>
                <a:off x="7641084" y="3159224"/>
                <a:ext cx="13716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j-lt"/>
                  </a:rPr>
                  <a:t>25 ns Ramp-up</a:t>
                </a:r>
              </a:p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14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ysClr val="windowText" lastClr="000000"/>
                    </a:solidFill>
                    <a:effectLst/>
                    <a:uLnTx/>
                    <a:uFillTx/>
                    <a:latin typeface="+mj-lt"/>
                  </a:rPr>
                  <a:t>219 bunches</a:t>
                </a:r>
              </a:p>
            </p:txBody>
          </p:sp>
          <p:cxnSp>
            <p:nvCxnSpPr>
              <p:cNvPr id="38" name="Straight Connector 37"/>
              <p:cNvCxnSpPr/>
              <p:nvPr/>
            </p:nvCxnSpPr>
            <p:spPr>
              <a:xfrm flipV="1">
                <a:off x="8361164" y="2386300"/>
                <a:ext cx="0" cy="762000"/>
              </a:xfrm>
              <a:prstGeom prst="line">
                <a:avLst/>
              </a:prstGeom>
              <a:noFill/>
              <a:ln w="15875" cap="flat" cmpd="sng" algn="ctr">
                <a:solidFill>
                  <a:sysClr val="windowText" lastClr="000000">
                    <a:lumMod val="85000"/>
                    <a:lumOff val="15000"/>
                  </a:sysClr>
                </a:solidFill>
                <a:prstDash val="solid"/>
                <a:headEnd type="oval"/>
              </a:ln>
              <a:effectLst/>
            </p:spPr>
          </p:cxnSp>
        </p:grpSp>
        <p:pic>
          <p:nvPicPr>
            <p:cNvPr id="36" name="Picture 35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52519" t="22568" r="1938" b="19065"/>
            <a:stretch/>
          </p:blipFill>
          <p:spPr>
            <a:xfrm>
              <a:off x="6309444" y="3888432"/>
              <a:ext cx="1371600" cy="1313235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grpSp>
        <p:nvGrpSpPr>
          <p:cNvPr id="39" name="Group 38"/>
          <p:cNvGrpSpPr/>
          <p:nvPr/>
        </p:nvGrpSpPr>
        <p:grpSpPr>
          <a:xfrm>
            <a:off x="7020272" y="3933056"/>
            <a:ext cx="1209835" cy="883260"/>
            <a:chOff x="7236296" y="3933056"/>
            <a:chExt cx="1224136" cy="883260"/>
          </a:xfrm>
        </p:grpSpPr>
        <p:sp>
          <p:nvSpPr>
            <p:cNvPr id="40" name="TextBox 39"/>
            <p:cNvSpPr txBox="1"/>
            <p:nvPr/>
          </p:nvSpPr>
          <p:spPr>
            <a:xfrm>
              <a:off x="7236296" y="4293096"/>
              <a:ext cx="1224136" cy="523220"/>
            </a:xfrm>
            <a:prstGeom prst="rect">
              <a:avLst/>
            </a:prstGeom>
            <a:solidFill>
              <a:srgbClr val="008000"/>
            </a:solidFill>
            <a:ln>
              <a:solidFill>
                <a:srgbClr val="1F497D"/>
              </a:solidFill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kern="0" dirty="0" smtClean="0">
                  <a:solidFill>
                    <a:srgbClr val="FFFFFF"/>
                  </a:solidFill>
                  <a:effectLst/>
                  <a:latin typeface="+mj-lt"/>
                </a:rPr>
                <a:t>TS2</a:t>
              </a:r>
              <a:endPara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</a:endParaRP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b="1" kern="0" dirty="0" smtClean="0">
                  <a:solidFill>
                    <a:srgbClr val="FFFFFF"/>
                  </a:solidFill>
                  <a:effectLst/>
                  <a:latin typeface="+mj-lt"/>
                </a:rPr>
                <a:t>Card Change</a:t>
              </a:r>
              <a:endPara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</a:endParaRPr>
            </a:p>
          </p:txBody>
        </p:sp>
        <p:cxnSp>
          <p:nvCxnSpPr>
            <p:cNvPr id="41" name="Straight Connector 40"/>
            <p:cNvCxnSpPr/>
            <p:nvPr/>
          </p:nvCxnSpPr>
          <p:spPr>
            <a:xfrm flipV="1">
              <a:off x="7812360" y="3933056"/>
              <a:ext cx="0" cy="288032"/>
            </a:xfrm>
            <a:prstGeom prst="line">
              <a:avLst/>
            </a:prstGeom>
            <a:noFill/>
            <a:ln w="15875" cap="flat" cmpd="sng" algn="ctr">
              <a:solidFill>
                <a:sysClr val="windowText" lastClr="000000">
                  <a:lumMod val="85000"/>
                  <a:lumOff val="15000"/>
                </a:sysClr>
              </a:solidFill>
              <a:prstDash val="solid"/>
              <a:headEnd type="oval"/>
            </a:ln>
            <a:effectLst/>
          </p:spPr>
        </p:cxnSp>
      </p:grpSp>
      <p:grpSp>
        <p:nvGrpSpPr>
          <p:cNvPr id="42" name="Group 41"/>
          <p:cNvGrpSpPr/>
          <p:nvPr/>
        </p:nvGrpSpPr>
        <p:grpSpPr>
          <a:xfrm>
            <a:off x="-180528" y="3717032"/>
            <a:ext cx="9505897" cy="368176"/>
            <a:chOff x="35496" y="4311824"/>
            <a:chExt cx="9618263" cy="368176"/>
          </a:xfrm>
        </p:grpSpPr>
        <p:cxnSp>
          <p:nvCxnSpPr>
            <p:cNvPr id="43" name="Straight Connector 42"/>
            <p:cNvCxnSpPr/>
            <p:nvPr/>
          </p:nvCxnSpPr>
          <p:spPr>
            <a:xfrm>
              <a:off x="1905000" y="4311824"/>
              <a:ext cx="0" cy="304800"/>
            </a:xfrm>
            <a:prstGeom prst="line">
              <a:avLst/>
            </a:prstGeom>
            <a:noFill/>
            <a:ln w="15875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</p:cxnSp>
        <p:cxnSp>
          <p:nvCxnSpPr>
            <p:cNvPr id="44" name="Straight Connector 43"/>
            <p:cNvCxnSpPr/>
            <p:nvPr/>
          </p:nvCxnSpPr>
          <p:spPr>
            <a:xfrm>
              <a:off x="4572000" y="4311824"/>
              <a:ext cx="0" cy="304800"/>
            </a:xfrm>
            <a:prstGeom prst="line">
              <a:avLst/>
            </a:prstGeom>
            <a:noFill/>
            <a:ln w="15875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</p:cxnSp>
        <p:cxnSp>
          <p:nvCxnSpPr>
            <p:cNvPr id="45" name="Straight Connector 44"/>
            <p:cNvCxnSpPr/>
            <p:nvPr/>
          </p:nvCxnSpPr>
          <p:spPr>
            <a:xfrm>
              <a:off x="7162800" y="4311824"/>
              <a:ext cx="0" cy="304800"/>
            </a:xfrm>
            <a:prstGeom prst="line">
              <a:avLst/>
            </a:prstGeom>
            <a:noFill/>
            <a:ln w="15875" cap="flat" cmpd="sng" algn="ctr">
              <a:solidFill>
                <a:sysClr val="window" lastClr="FFFFFF">
                  <a:lumMod val="95000"/>
                </a:sysClr>
              </a:solidFill>
              <a:prstDash val="solid"/>
            </a:ln>
            <a:effectLst/>
          </p:spPr>
        </p:cxnSp>
        <p:sp>
          <p:nvSpPr>
            <p:cNvPr id="46" name="Rectangle 45"/>
            <p:cNvSpPr/>
            <p:nvPr/>
          </p:nvSpPr>
          <p:spPr>
            <a:xfrm>
              <a:off x="36347" y="4317975"/>
              <a:ext cx="9617412" cy="360000"/>
            </a:xfrm>
            <a:prstGeom prst="rect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7" name="Rectangle 46"/>
            <p:cNvSpPr/>
            <p:nvPr/>
          </p:nvSpPr>
          <p:spPr>
            <a:xfrm>
              <a:off x="1043608" y="4317975"/>
              <a:ext cx="1332000" cy="360000"/>
            </a:xfrm>
            <a:prstGeom prst="rect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8" name="Rectangle 47"/>
            <p:cNvSpPr/>
            <p:nvPr/>
          </p:nvSpPr>
          <p:spPr>
            <a:xfrm>
              <a:off x="5004048" y="4317975"/>
              <a:ext cx="1332000" cy="360000"/>
            </a:xfrm>
            <a:prstGeom prst="rect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9" name="Rectangle 48"/>
            <p:cNvSpPr/>
            <p:nvPr/>
          </p:nvSpPr>
          <p:spPr>
            <a:xfrm>
              <a:off x="3672048" y="4317975"/>
              <a:ext cx="1332000" cy="360000"/>
            </a:xfrm>
            <a:prstGeom prst="rect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2339752" y="4317975"/>
              <a:ext cx="1332000" cy="360000"/>
            </a:xfrm>
            <a:prstGeom prst="rect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5496" y="4345359"/>
              <a:ext cx="10276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kern="0" dirty="0" smtClean="0">
                  <a:solidFill>
                    <a:sysClr val="window" lastClr="FFFFFF">
                      <a:lumMod val="85000"/>
                    </a:sysClr>
                  </a:solidFill>
                  <a:effectLst/>
                </a:rPr>
                <a:t>March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187624" y="4345359"/>
              <a:ext cx="10276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kern="0" dirty="0" smtClean="0">
                  <a:solidFill>
                    <a:sysClr val="window" lastClr="FFFFFF">
                      <a:lumMod val="85000"/>
                    </a:sysClr>
                  </a:solidFill>
                  <a:effectLst/>
                </a:rPr>
                <a:t>April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483768" y="4345359"/>
              <a:ext cx="10276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kern="0" dirty="0" smtClean="0">
                  <a:solidFill>
                    <a:sysClr val="window" lastClr="FFFFFF">
                      <a:lumMod val="85000"/>
                    </a:sysClr>
                  </a:solidFill>
                  <a:effectLst/>
                </a:rPr>
                <a:t>May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3832402" y="4345359"/>
              <a:ext cx="10276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kern="0" dirty="0" smtClean="0">
                  <a:solidFill>
                    <a:sysClr val="window" lastClr="FFFFFF">
                      <a:lumMod val="85000"/>
                    </a:sysClr>
                  </a:solidFill>
                  <a:effectLst/>
                </a:rPr>
                <a:t>June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148064" y="4345359"/>
              <a:ext cx="10276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kern="0" dirty="0" smtClean="0">
                  <a:solidFill>
                    <a:sysClr val="window" lastClr="FFFFFF">
                      <a:lumMod val="85000"/>
                    </a:sysClr>
                  </a:solidFill>
                  <a:effectLst/>
                </a:rPr>
                <a:t>July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6336344" y="4320000"/>
              <a:ext cx="1332000" cy="360000"/>
            </a:xfrm>
            <a:prstGeom prst="rect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480360" y="4345359"/>
              <a:ext cx="10276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kern="0" noProof="0" dirty="0" smtClean="0">
                  <a:solidFill>
                    <a:sysClr val="window" lastClr="FFFFFF">
                      <a:lumMod val="85000"/>
                    </a:sysClr>
                  </a:solidFill>
                  <a:effectLst/>
                </a:rPr>
                <a:t>August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7668344" y="4320000"/>
              <a:ext cx="1332000" cy="360000"/>
            </a:xfrm>
            <a:prstGeom prst="rect">
              <a:avLst/>
            </a:prstGeom>
            <a:solidFill>
              <a:sysClr val="windowText" lastClr="000000">
                <a:lumMod val="75000"/>
                <a:lumOff val="25000"/>
              </a:sysClr>
            </a:solidFill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7812360" y="4345359"/>
              <a:ext cx="10801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1400" kern="0" noProof="0" dirty="0" smtClean="0">
                  <a:solidFill>
                    <a:sysClr val="window" lastClr="FFFFFF">
                      <a:lumMod val="85000"/>
                    </a:sysClr>
                  </a:solidFill>
                  <a:effectLst/>
                </a:rPr>
                <a:t>September</a:t>
              </a:r>
              <a:endPara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>
                    <a:lumMod val="85000"/>
                  </a:sysClr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6698404" y="1052736"/>
            <a:ext cx="2381944" cy="2736304"/>
            <a:chOff x="6608884" y="1553093"/>
            <a:chExt cx="2410100" cy="2736304"/>
          </a:xfrm>
        </p:grpSpPr>
        <p:grpSp>
          <p:nvGrpSpPr>
            <p:cNvPr id="61" name="Group 60"/>
            <p:cNvGrpSpPr/>
            <p:nvPr/>
          </p:nvGrpSpPr>
          <p:grpSpPr>
            <a:xfrm>
              <a:off x="6714728" y="2906360"/>
              <a:ext cx="2304256" cy="1383037"/>
              <a:chOff x="5252865" y="3013046"/>
              <a:chExt cx="2304256" cy="1383037"/>
            </a:xfrm>
          </p:grpSpPr>
          <p:sp>
            <p:nvSpPr>
              <p:cNvPr id="63" name="TextBox 62"/>
              <p:cNvSpPr txBox="1"/>
              <p:nvPr/>
            </p:nvSpPr>
            <p:spPr>
              <a:xfrm>
                <a:off x="5252865" y="3013046"/>
                <a:ext cx="2304256" cy="73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1400" b="1" kern="0" dirty="0" smtClean="0">
                    <a:solidFill>
                      <a:sysClr val="windowText" lastClr="000000"/>
                    </a:solidFill>
                    <a:effectLst/>
                    <a:latin typeface="+mj-lt"/>
                  </a:rPr>
                  <a:t>September –25 ns  intensity ramp-up: 2300 bunches</a:t>
                </a:r>
              </a:p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400" b="1" kern="0" dirty="0">
                    <a:solidFill>
                      <a:sysClr val="windowText" lastClr="000000"/>
                    </a:solidFill>
                    <a:effectLst/>
                    <a:latin typeface="+mj-lt"/>
                  </a:rPr>
                  <a:t>L &gt;</a:t>
                </a:r>
                <a:r>
                  <a:rPr lang="en-US" sz="1400" b="1" kern="0" dirty="0" smtClean="0">
                    <a:solidFill>
                      <a:sysClr val="windowText" lastClr="000000"/>
                    </a:solidFill>
                    <a:effectLst/>
                    <a:latin typeface="+mj-lt"/>
                  </a:rPr>
                  <a:t> 5x10</a:t>
                </a:r>
                <a:r>
                  <a:rPr lang="en-US" sz="1400" b="1" kern="0" baseline="30000" dirty="0">
                    <a:solidFill>
                      <a:sysClr val="windowText" lastClr="000000"/>
                    </a:solidFill>
                    <a:effectLst/>
                    <a:latin typeface="+mj-lt"/>
                  </a:rPr>
                  <a:t>+33 </a:t>
                </a:r>
                <a:r>
                  <a:rPr lang="en-US" sz="1400" b="1" kern="0" dirty="0">
                    <a:solidFill>
                      <a:sysClr val="windowText" lastClr="000000"/>
                    </a:solidFill>
                    <a:effectLst/>
                    <a:latin typeface="+mj-lt"/>
                  </a:rPr>
                  <a:t>cm</a:t>
                </a:r>
                <a:r>
                  <a:rPr lang="en-US" sz="1400" b="1" kern="0" baseline="30000" dirty="0">
                    <a:solidFill>
                      <a:sysClr val="windowText" lastClr="000000"/>
                    </a:solidFill>
                    <a:effectLst/>
                    <a:latin typeface="+mj-lt"/>
                  </a:rPr>
                  <a:t>-2</a:t>
                </a:r>
                <a:r>
                  <a:rPr lang="en-US" sz="1400" b="1" kern="0" dirty="0">
                    <a:solidFill>
                      <a:sysClr val="windowText" lastClr="000000"/>
                    </a:solidFill>
                    <a:effectLst/>
                    <a:latin typeface="+mj-lt"/>
                  </a:rPr>
                  <a:t>s</a:t>
                </a:r>
                <a:r>
                  <a:rPr lang="en-US" sz="1400" b="1" kern="0" baseline="30000" dirty="0">
                    <a:solidFill>
                      <a:sysClr val="windowText" lastClr="000000"/>
                    </a:solidFill>
                    <a:effectLst/>
                    <a:latin typeface="+mj-lt"/>
                  </a:rPr>
                  <a:t>-</a:t>
                </a:r>
                <a:r>
                  <a:rPr lang="en-US" sz="1400" b="1" kern="0" baseline="30000" dirty="0" smtClean="0">
                    <a:solidFill>
                      <a:sysClr val="windowText" lastClr="000000"/>
                    </a:solidFill>
                    <a:effectLst/>
                    <a:latin typeface="+mj-lt"/>
                  </a:rPr>
                  <a:t>1</a:t>
                </a:r>
                <a:endParaRPr lang="en-US" sz="1400" b="1" kern="0" baseline="30000" dirty="0">
                  <a:solidFill>
                    <a:sysClr val="windowText" lastClr="000000"/>
                  </a:solidFill>
                  <a:effectLst/>
                  <a:latin typeface="+mj-lt"/>
                </a:endParaRPr>
              </a:p>
            </p:txBody>
          </p:sp>
          <p:cxnSp>
            <p:nvCxnSpPr>
              <p:cNvPr id="64" name="Straight Connector 63"/>
              <p:cNvCxnSpPr>
                <a:stCxn id="63" idx="2"/>
              </p:cNvCxnSpPr>
              <p:nvPr/>
            </p:nvCxnSpPr>
            <p:spPr>
              <a:xfrm>
                <a:off x="6404993" y="3751710"/>
                <a:ext cx="432048" cy="644373"/>
              </a:xfrm>
              <a:prstGeom prst="line">
                <a:avLst/>
              </a:prstGeom>
              <a:noFill/>
              <a:ln w="15875" cap="flat" cmpd="sng" algn="ctr">
                <a:solidFill>
                  <a:sysClr val="windowText" lastClr="000000">
                    <a:lumMod val="85000"/>
                    <a:lumOff val="15000"/>
                  </a:sysClr>
                </a:solidFill>
                <a:prstDash val="solid"/>
                <a:headEnd type="oval"/>
              </a:ln>
              <a:effectLst/>
            </p:spPr>
          </p:cxnSp>
        </p:grpSp>
        <p:pic>
          <p:nvPicPr>
            <p:cNvPr id="62" name="Picture 6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6608884" y="1553093"/>
              <a:ext cx="2410100" cy="1371851"/>
            </a:xfrm>
            <a:prstGeom prst="rect">
              <a:avLst/>
            </a:prstGeom>
          </p:spPr>
        </p:pic>
      </p:grpSp>
      <p:sp>
        <p:nvSpPr>
          <p:cNvPr id="65" name="Rounded Rectangle 64"/>
          <p:cNvSpPr/>
          <p:nvPr/>
        </p:nvSpPr>
        <p:spPr>
          <a:xfrm>
            <a:off x="1403648" y="3645024"/>
            <a:ext cx="2088232" cy="612757"/>
          </a:xfrm>
          <a:prstGeom prst="roundRect">
            <a:avLst/>
          </a:prstGeom>
          <a:solidFill>
            <a:srgbClr val="660066"/>
          </a:solidFill>
          <a:ln>
            <a:solidFill>
              <a:srgbClr val="800000"/>
            </a:solidFill>
          </a:ln>
          <a:effectLst>
            <a:glow rad="76200">
              <a:srgbClr val="0055A0">
                <a:tint val="30000"/>
                <a:shade val="95000"/>
                <a:satMod val="300000"/>
                <a:alpha val="50000"/>
              </a:srgb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rgbClr val="0055A0">
                <a:shade val="30000"/>
                <a:satMod val="20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Intense beam commissioning phase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6" name="Rounded Rectangle 65"/>
          <p:cNvSpPr/>
          <p:nvPr/>
        </p:nvSpPr>
        <p:spPr>
          <a:xfrm>
            <a:off x="4443126" y="3645024"/>
            <a:ext cx="1281002" cy="612757"/>
          </a:xfrm>
          <a:prstGeom prst="roundRect">
            <a:avLst/>
          </a:prstGeom>
          <a:solidFill>
            <a:srgbClr val="660066"/>
          </a:solidFill>
          <a:ln>
            <a:solidFill>
              <a:srgbClr val="800000"/>
            </a:solidFill>
          </a:ln>
          <a:effectLst>
            <a:glow rad="76200">
              <a:srgbClr val="0055A0">
                <a:tint val="30000"/>
                <a:shade val="95000"/>
                <a:satMod val="300000"/>
                <a:alpha val="50000"/>
              </a:srgb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rgbClr val="0055A0">
                <a:shade val="30000"/>
                <a:satMod val="20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50ns Physics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7" name="Rounded Rectangle 66"/>
          <p:cNvSpPr/>
          <p:nvPr/>
        </p:nvSpPr>
        <p:spPr>
          <a:xfrm>
            <a:off x="6228184" y="3645024"/>
            <a:ext cx="996335" cy="612757"/>
          </a:xfrm>
          <a:prstGeom prst="roundRect">
            <a:avLst/>
          </a:prstGeom>
          <a:solidFill>
            <a:srgbClr val="660066"/>
          </a:solidFill>
          <a:ln>
            <a:solidFill>
              <a:srgbClr val="800000"/>
            </a:solidFill>
          </a:ln>
          <a:effectLst>
            <a:glow rad="76200">
              <a:srgbClr val="0055A0">
                <a:tint val="30000"/>
                <a:shade val="95000"/>
                <a:satMod val="300000"/>
                <a:alpha val="50000"/>
              </a:srgb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rgbClr val="0055A0">
                <a:shade val="30000"/>
                <a:satMod val="20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 smtClean="0">
                <a:solidFill>
                  <a:sysClr val="window" lastClr="FFFFFF"/>
                </a:solidFill>
                <a:effectLst/>
                <a:latin typeface="+mn-lt"/>
                <a:cs typeface="+mn-cs"/>
              </a:rPr>
              <a:t>25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ns Physics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2" name="TextBox 131"/>
          <p:cNvSpPr txBox="1"/>
          <p:nvPr/>
        </p:nvSpPr>
        <p:spPr>
          <a:xfrm>
            <a:off x="8604448" y="3769295"/>
            <a:ext cx="5760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400" kern="0" noProof="0" dirty="0" smtClean="0">
                <a:solidFill>
                  <a:sysClr val="window" lastClr="FFFFFF">
                    <a:lumMod val="85000"/>
                  </a:sysClr>
                </a:solidFill>
                <a:effectLst/>
              </a:rPr>
              <a:t>Oct</a:t>
            </a: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ysClr val="window" lastClr="FFFFFF">
                  <a:lumMod val="85000"/>
                </a:sysClr>
              </a:solidFill>
              <a:effectLst/>
              <a:uLnTx/>
              <a:uFillTx/>
            </a:endParaRPr>
          </a:p>
        </p:txBody>
      </p:sp>
      <p:sp>
        <p:nvSpPr>
          <p:cNvPr id="68" name="Rounded Rectangle 67"/>
          <p:cNvSpPr/>
          <p:nvPr/>
        </p:nvSpPr>
        <p:spPr>
          <a:xfrm>
            <a:off x="7956376" y="3608331"/>
            <a:ext cx="1173749" cy="612757"/>
          </a:xfrm>
          <a:prstGeom prst="roundRect">
            <a:avLst/>
          </a:prstGeom>
          <a:solidFill>
            <a:srgbClr val="660066"/>
          </a:solidFill>
          <a:ln>
            <a:solidFill>
              <a:srgbClr val="800000"/>
            </a:solidFill>
          </a:ln>
          <a:effectLst>
            <a:glow rad="76200">
              <a:srgbClr val="0055A0">
                <a:tint val="30000"/>
                <a:shade val="95000"/>
                <a:satMod val="300000"/>
                <a:alpha val="50000"/>
              </a:srgb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rgbClr val="0055A0">
                <a:shade val="30000"/>
                <a:satMod val="200000"/>
              </a:srgbClr>
            </a:contourClr>
          </a:sp3d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kern="0" dirty="0" smtClean="0">
                <a:solidFill>
                  <a:sysClr val="window" lastClr="FFFFFF"/>
                </a:solidFill>
                <a:effectLst/>
                <a:latin typeface="+mn-lt"/>
                <a:cs typeface="+mn-cs"/>
              </a:rPr>
              <a:t>25</a:t>
            </a:r>
            <a:r>
              <a:rPr kumimoji="0" lang="en-US" sz="16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ns Physics</a:t>
            </a: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0" name="Picture 69" descr="newlhc logo1.gif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4197" y="44624"/>
            <a:ext cx="792088" cy="792088"/>
          </a:xfrm>
          <a:prstGeom prst="rect">
            <a:avLst/>
          </a:prstGeom>
          <a:effectLst>
            <a:glow rad="101600">
              <a:schemeClr val="accent1">
                <a:lumMod val="40000"/>
                <a:lumOff val="60000"/>
                <a:alpha val="40000"/>
              </a:schemeClr>
            </a:glow>
            <a:reflection blurRad="6350" stA="50000" endA="300" endPos="55000" dir="5400000" sy="-100000" algn="bl" rotWithShape="0"/>
            <a:softEdge rad="12700"/>
          </a:effectLst>
        </p:spPr>
      </p:pic>
    </p:spTree>
    <p:extLst>
      <p:ext uri="{BB962C8B-B14F-4D97-AF65-F5344CB8AC3E}">
        <p14:creationId xmlns:p14="http://schemas.microsoft.com/office/powerpoint/2010/main" val="13064804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67" grpId="0" animBg="1"/>
      <p:bldP spid="6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b="1" dirty="0" smtClean="0"/>
              <a:t>LHC Is Back!  But now at 13 </a:t>
            </a:r>
            <a:r>
              <a:rPr lang="en-GB" sz="3200" b="1" dirty="0" err="1" smtClean="0"/>
              <a:t>TeV</a:t>
            </a:r>
            <a:endParaRPr lang="en-GB" sz="3200" b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January 13th 2016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LHC Run II and HL-LHC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48DD96-721A-47B5-A0FB-97F653927308}" type="slidenum">
              <a:rPr lang="en-US" smtClean="0"/>
              <a:pPr/>
              <a:t>9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908720"/>
            <a:ext cx="3635896" cy="242645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9672" y="3068960"/>
            <a:ext cx="4752528" cy="3564396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91680" y="5589240"/>
            <a:ext cx="2016224" cy="720080"/>
          </a:xfrm>
          <a:prstGeom prst="rect">
            <a:avLst/>
          </a:prstGeom>
          <a:noFill/>
          <a:ln w="57150">
            <a:solidFill>
              <a:srgbClr val="FF5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098" y="785755"/>
            <a:ext cx="2601287" cy="173419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097" y="2519946"/>
            <a:ext cx="2601287" cy="133857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9225" y="3858525"/>
            <a:ext cx="2601287" cy="146322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6098" y="5321749"/>
            <a:ext cx="2601287" cy="1347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528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sz="2400" b="1" dirty="0" smtClean="0">
            <a:solidFill>
              <a:schemeClr val="tx1"/>
            </a:solidFill>
            <a:effectLst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108065</TotalTime>
  <Words>2588</Words>
  <Application>Microsoft Macintosh PowerPoint</Application>
  <PresentationFormat>On-screen Show (4:3)</PresentationFormat>
  <Paragraphs>518</Paragraphs>
  <Slides>33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5" baseType="lpstr">
      <vt:lpstr>Office Theme</vt:lpstr>
      <vt:lpstr>Equation</vt:lpstr>
      <vt:lpstr>PowerPoint Presentation</vt:lpstr>
      <vt:lpstr>PowerPoint Presentation</vt:lpstr>
      <vt:lpstr>Run 1 Output at a Glance</vt:lpstr>
      <vt:lpstr>Long Shutdown 1: Feb 2013-April 2015</vt:lpstr>
      <vt:lpstr>LS1 : The Main LHC Consolidation</vt:lpstr>
      <vt:lpstr>PowerPoint Presentation</vt:lpstr>
      <vt:lpstr>LHC 2015 – A Learning Year</vt:lpstr>
      <vt:lpstr>2015 At a Glance</vt:lpstr>
      <vt:lpstr>LHC Is Back!  But now at 13 TeV</vt:lpstr>
      <vt:lpstr>Challenges/Issues in 2015</vt:lpstr>
      <vt:lpstr>Electron Cloud</vt:lpstr>
      <vt:lpstr>Solution is “Scrubbing”</vt:lpstr>
      <vt:lpstr>UFO’s – What are they? </vt:lpstr>
      <vt:lpstr>UFO’s Continued</vt:lpstr>
      <vt:lpstr>The ULO: Aperture Restriction in a Magnet</vt:lpstr>
      <vt:lpstr>Run 2 Goals : 2015-2018</vt:lpstr>
      <vt:lpstr>…and Beyond</vt:lpstr>
      <vt:lpstr>Why High-Luminosity LHC?</vt:lpstr>
      <vt:lpstr>HL-LHC Project Scope</vt:lpstr>
      <vt:lpstr>HL-LHC Challenges</vt:lpstr>
      <vt:lpstr>HL-LHC Upgrade: Triplet Magnets</vt:lpstr>
      <vt:lpstr>LHC Upgrade: Crab Cavities</vt:lpstr>
      <vt:lpstr>The Critical Zones around IP 1 and IP5</vt:lpstr>
      <vt:lpstr>IR1 &amp; IR5 Underground Civil Engineering</vt:lpstr>
      <vt:lpstr>HL-LHC Operation: Luminosity Leveling</vt:lpstr>
      <vt:lpstr>HL-LHC Operation: Efficiency for Ldt</vt:lpstr>
      <vt:lpstr>Radiation to Electronics (R2E)</vt:lpstr>
      <vt:lpstr>PowerPoint Presentation</vt:lpstr>
      <vt:lpstr>LHC Roadmap</vt:lpstr>
      <vt:lpstr>Summary</vt:lpstr>
      <vt:lpstr>PowerPoint Presentation</vt:lpstr>
      <vt:lpstr>Performance Optimization</vt:lpstr>
      <vt:lpstr>13kA Bus-bar Splices</vt:lpstr>
    </vt:vector>
  </TitlesOfParts>
  <Company>CERN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 Draft MPP10</dc:title>
  <dc:creator>Matheys Jean-Pol;Paul</dc:creator>
  <cp:lastModifiedBy>Paul Collier</cp:lastModifiedBy>
  <cp:revision>1328</cp:revision>
  <cp:lastPrinted>2012-11-13T14:21:05Z</cp:lastPrinted>
  <dcterms:created xsi:type="dcterms:W3CDTF">2010-07-08T05:49:44Z</dcterms:created>
  <dcterms:modified xsi:type="dcterms:W3CDTF">2016-01-08T12:14:30Z</dcterms:modified>
</cp:coreProperties>
</file>